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1"/>
  </p:notesMasterIdLst>
  <p:sldIdLst>
    <p:sldId id="265" r:id="rId3"/>
    <p:sldId id="267" r:id="rId4"/>
    <p:sldId id="270" r:id="rId5"/>
    <p:sldId id="273" r:id="rId6"/>
    <p:sldId id="272" r:id="rId7"/>
    <p:sldId id="275" r:id="rId8"/>
    <p:sldId id="274" r:id="rId9"/>
    <p:sldId id="276" r:id="rId10"/>
    <p:sldId id="286" r:id="rId11"/>
    <p:sldId id="288" r:id="rId12"/>
    <p:sldId id="271" r:id="rId13"/>
    <p:sldId id="285" r:id="rId14"/>
    <p:sldId id="289" r:id="rId15"/>
    <p:sldId id="284" r:id="rId16"/>
    <p:sldId id="287" r:id="rId17"/>
    <p:sldId id="260" r:id="rId18"/>
    <p:sldId id="259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 autoAdjust="0"/>
    <p:restoredTop sz="94494" autoAdjust="0"/>
  </p:normalViewPr>
  <p:slideViewPr>
    <p:cSldViewPr>
      <p:cViewPr>
        <p:scale>
          <a:sx n="75" d="100"/>
          <a:sy n="75" d="100"/>
        </p:scale>
        <p:origin x="-12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78111-6655-40C3-AEE7-C9B9037F9A49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D68AB-BDE5-4932-B28A-FA61286A9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8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D68AB-BDE5-4932-B28A-FA61286A9CD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96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132" y="116632"/>
            <a:ext cx="7743363" cy="648072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2089">
            <a:off x="-205190" y="217055"/>
            <a:ext cx="14509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2089">
            <a:off x="-205190" y="217055"/>
            <a:ext cx="14509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132" y="116632"/>
            <a:ext cx="7743363" cy="648072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19672" y="6492875"/>
            <a:ext cx="1440160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algn="l"/>
            <a:r>
              <a:rPr lang="en-US" dirty="0" smtClean="0">
                <a:solidFill>
                  <a:prstClr val="black"/>
                </a:solidFill>
              </a:rPr>
              <a:t>9-10 May 2012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" y="6492875"/>
            <a:ext cx="161967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 err="1" smtClean="0">
                <a:solidFill>
                  <a:prstClr val="black"/>
                </a:solidFill>
              </a:rPr>
              <a:t>E.I.Litvinenko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87824" y="6492875"/>
            <a:ext cx="6156176" cy="365125"/>
          </a:xfrm>
          <a:prstGeom prst="rect">
            <a:avLst/>
          </a:prstGeom>
        </p:spPr>
        <p:txBody>
          <a:bodyPr/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Jülich</a:t>
            </a:r>
            <a:r>
              <a:rPr lang="en-US" sz="1400" dirty="0" smtClean="0">
                <a:solidFill>
                  <a:prstClr val="black"/>
                </a:solidFill>
              </a:rPr>
              <a:t>, Workshop „Ultra-fast data transfer and reconstruction” </a:t>
            </a:r>
            <a:fld id="{09939D2C-C3A1-44B3-BCA4-0A8B343DAFA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2089">
            <a:off x="-205190" y="217055"/>
            <a:ext cx="14509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-34528" y="1916832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907704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B5AB0626-AA79-472D-A5C6-54EB9847FE19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051720" y="6494611"/>
            <a:ext cx="7092280" cy="365125"/>
          </a:xfrm>
          <a:prstGeom prst="rect">
            <a:avLst/>
          </a:prstGeom>
        </p:spPr>
        <p:txBody>
          <a:bodyPr/>
          <a:lstStyle/>
          <a:p>
            <a:fld id="{DE1BBF48-D5BC-482F-ABF1-5D60D2D7FD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-34528" y="1916832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907704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9-10 May 2012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051720" y="6494611"/>
            <a:ext cx="7092280" cy="365125"/>
          </a:xfrm>
          <a:prstGeom prst="rect">
            <a:avLst/>
          </a:prstGeom>
        </p:spPr>
        <p:txBody>
          <a:bodyPr/>
          <a:lstStyle/>
          <a:p>
            <a:r>
              <a:rPr lang="en-US" sz="1600" dirty="0" err="1">
                <a:solidFill>
                  <a:prstClr val="black"/>
                </a:solidFill>
              </a:rPr>
              <a:t>Jülich</a:t>
            </a:r>
            <a:r>
              <a:rPr lang="en-US" sz="1600" dirty="0">
                <a:solidFill>
                  <a:prstClr val="black"/>
                </a:solidFill>
              </a:rPr>
              <a:t>, Workshop „Ultra-fast data transfer and reconstruction</a:t>
            </a:r>
            <a:r>
              <a:rPr lang="en-US" dirty="0">
                <a:solidFill>
                  <a:prstClr val="black"/>
                </a:solidFill>
              </a:rPr>
              <a:t>”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27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861048"/>
            <a:ext cx="6336704" cy="259228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b="1" u="sng" dirty="0">
                <a:solidFill>
                  <a:schemeClr val="accent2"/>
                </a:solidFill>
              </a:rPr>
              <a:t>Elena </a:t>
            </a:r>
            <a:r>
              <a:rPr lang="en-US" sz="2400" b="1" u="sng" dirty="0" smtClean="0">
                <a:solidFill>
                  <a:schemeClr val="accent2"/>
                </a:solidFill>
              </a:rPr>
              <a:t>Litvinenko</a:t>
            </a:r>
            <a:r>
              <a:rPr lang="en-US" sz="2400" b="1" dirty="0" smtClean="0">
                <a:solidFill>
                  <a:schemeClr val="accent2"/>
                </a:solidFill>
              </a:rPr>
              <a:t>,</a:t>
            </a:r>
          </a:p>
          <a:p>
            <a:pPr algn="ctr">
              <a:lnSpc>
                <a:spcPct val="120000"/>
              </a:lnSpc>
            </a:pPr>
            <a:r>
              <a:rPr lang="en-US" sz="2400" b="1" dirty="0" err="1" smtClean="0">
                <a:solidFill>
                  <a:schemeClr val="accent2"/>
                </a:solidFill>
                <a:latin typeface="Comic Sans MS" pitchFamily="66" charset="0"/>
              </a:rPr>
              <a:t>Feodosiy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Comic Sans MS" pitchFamily="66" charset="0"/>
              </a:rPr>
              <a:t>Levchanovsky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, </a:t>
            </a:r>
            <a:r>
              <a:rPr lang="en-US" sz="2400" b="1" dirty="0" err="1" smtClean="0">
                <a:solidFill>
                  <a:schemeClr val="accent2"/>
                </a:solidFill>
                <a:latin typeface="Comic Sans MS" pitchFamily="66" charset="0"/>
              </a:rPr>
              <a:t>Valentin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Comic Sans MS" pitchFamily="66" charset="0"/>
              </a:rPr>
              <a:t>Prikhodko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, Sergey </a:t>
            </a:r>
            <a:r>
              <a:rPr lang="en-US" sz="2400" b="1" dirty="0" err="1" smtClean="0">
                <a:solidFill>
                  <a:schemeClr val="accent2"/>
                </a:solidFill>
                <a:latin typeface="Comic Sans MS" pitchFamily="66" charset="0"/>
              </a:rPr>
              <a:t>Kulikov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, </a:t>
            </a:r>
            <a:r>
              <a:rPr lang="en-US" sz="2400" b="1" dirty="0" err="1" smtClean="0">
                <a:solidFill>
                  <a:schemeClr val="accent2"/>
                </a:solidFill>
                <a:latin typeface="Comic Sans MS" pitchFamily="66" charset="0"/>
              </a:rPr>
              <a:t>Valeriy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Comic Sans MS" pitchFamily="66" charset="0"/>
              </a:rPr>
              <a:t>Zhuravlev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  <a:p>
            <a:pPr algn="ctr"/>
            <a:endParaRPr lang="en-US" sz="24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FLNP JINR </a:t>
            </a:r>
            <a:r>
              <a:rPr lang="en-US" sz="2400" b="1" dirty="0" err="1" smtClean="0">
                <a:solidFill>
                  <a:schemeClr val="accent2"/>
                </a:solidFill>
                <a:latin typeface="Comic Sans MS" pitchFamily="66" charset="0"/>
              </a:rPr>
              <a:t>Dubna</a:t>
            </a:r>
            <a:endParaRPr lang="en-US" sz="24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litvin@nf.jinr.ru</a:t>
            </a:r>
            <a:r>
              <a:rPr lang="en-US" sz="2400" b="1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2400" b="1" dirty="0">
                <a:solidFill>
                  <a:schemeClr val="accent2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7175351" cy="2808312"/>
          </a:xfrm>
        </p:spPr>
        <p:txBody>
          <a:bodyPr/>
          <a:lstStyle/>
          <a:p>
            <a:r>
              <a:rPr lang="en-US" sz="4000" dirty="0" smtClean="0"/>
              <a:t>Current status of data acquisition electronics at the FLNP, JINR, </a:t>
            </a:r>
            <a:r>
              <a:rPr lang="en-US" sz="4000" dirty="0" err="1" smtClean="0"/>
              <a:t>Dubna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218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2397086" y="201252"/>
            <a:ext cx="3816425" cy="648072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0" dirty="0" smtClean="0">
                <a:effectLst/>
              </a:rPr>
              <a:t>Before and now…</a:t>
            </a:r>
            <a:endParaRPr lang="ru-RU" sz="3200" dirty="0"/>
          </a:p>
        </p:txBody>
      </p:sp>
      <p:pic>
        <p:nvPicPr>
          <p:cNvPr id="3" name="Рисунок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5" t="8707" r="-2338"/>
          <a:stretch/>
        </p:blipFill>
        <p:spPr bwMode="auto">
          <a:xfrm>
            <a:off x="0" y="1214264"/>
            <a:ext cx="4457700" cy="365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4" t="1699" r="1420" b="-1958"/>
          <a:stretch/>
        </p:blipFill>
        <p:spPr>
          <a:xfrm>
            <a:off x="4305300" y="1097042"/>
            <a:ext cx="4834988" cy="403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3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388424" cy="792088"/>
          </a:xfrm>
        </p:spPr>
        <p:txBody>
          <a:bodyPr/>
          <a:lstStyle/>
          <a:p>
            <a:r>
              <a:rPr lang="en-US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575F6D">
                        <a:alpha val="65000"/>
                      </a:srgbClr>
                    </a:gs>
                  </a:gsLst>
                  <a:lin ang="5400000" scaled="0"/>
                </a:gradFill>
              </a:rPr>
              <a:t>Modernization </a:t>
            </a:r>
            <a:r>
              <a:rPr lang="en-US" sz="240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575F6D">
                        <a:alpha val="65000"/>
                      </a:srgbClr>
                    </a:gs>
                  </a:gsLst>
                  <a:lin ang="5400000" scaled="0"/>
                </a:gradFill>
              </a:rPr>
              <a:t>of electronics at FLNP – c</a:t>
            </a:r>
            <a:r>
              <a:rPr lang="en-US" sz="240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575F6D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>hange-over </a:t>
            </a:r>
            <a:r>
              <a:rPr lang="en-US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575F6D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>to direct control from PC and unification</a:t>
            </a:r>
            <a:r>
              <a:rPr lang="ru-RU" sz="2400" b="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575F6D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/>
            </a:r>
            <a:br>
              <a:rPr lang="ru-RU" sz="2400" b="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575F6D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/>
                </a:solidFill>
              </a:rPr>
              <a:t>9-10 May 2012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E.I.Litvinenko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Jülich</a:t>
            </a:r>
            <a:r>
              <a:rPr lang="en-US" sz="1400" dirty="0" smtClean="0">
                <a:solidFill>
                  <a:prstClr val="black"/>
                </a:solidFill>
              </a:rPr>
              <a:t>, Workshop „Ultra-fast data transfer and reconstruction” </a:t>
            </a:r>
            <a:fld id="{09939D2C-C3A1-44B3-BCA4-0A8B343DAFA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Picture 4" descr="Control_DN-2_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51427"/>
            <a:ext cx="2806700" cy="238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ontrol_DN-2_moderniz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37" y="4236552"/>
            <a:ext cx="2087910" cy="201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N-2 existing data acquisition electroni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32" y="971695"/>
            <a:ext cx="3207692" cy="31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8" descr="DN-2 upgrade of data acquisition electronic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19" y="987396"/>
            <a:ext cx="4356744" cy="320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5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132" y="116632"/>
            <a:ext cx="7743363" cy="864096"/>
          </a:xfrm>
        </p:spPr>
        <p:txBody>
          <a:bodyPr/>
          <a:lstStyle/>
          <a:p>
            <a:r>
              <a:rPr lang="en-US" sz="2400" dirty="0" smtClean="0"/>
              <a:t>Prerequisites </a:t>
            </a:r>
            <a:r>
              <a:rPr lang="en-US" sz="2400" dirty="0"/>
              <a:t>for the establishment of the project </a:t>
            </a:r>
            <a:r>
              <a:rPr lang="en-US" sz="2400" dirty="0" smtClean="0"/>
              <a:t>MPD16 at the FLNP</a:t>
            </a:r>
            <a:endParaRPr lang="ru-RU" sz="24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/>
                </a:solidFill>
              </a:rPr>
              <a:t>9-10 May 2012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E.I.Litvinenko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smtClean="0">
                <a:solidFill>
                  <a:prstClr val="black"/>
                </a:solidFill>
              </a:rPr>
              <a:t>Jülich, Workshop „Ultra-fast data transfer and reconstruction” </a:t>
            </a:r>
            <a:fld id="{09939D2C-C3A1-44B3-BCA4-0A8B343DAFA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0" y="1268760"/>
            <a:ext cx="82089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 Descriptors of event started become bigger than the address field of the memory for histogram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Integral accumulation leads to impossibility to study the reasons of different artifacts at the spectrometers (happened at HRFD and Epsilon)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Performance of personal computer and disk storage capacity began to be adequate to the </a:t>
            </a:r>
            <a:r>
              <a:rPr lang="en-US" dirty="0" smtClean="0"/>
              <a:t>task of the list mode data accumulation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3861048"/>
            <a:ext cx="56166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 To provide DAQ for different types of neutron spectrometers at IBR-2M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Number of detector elements &lt;= 256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Mean count rate: 10 </a:t>
            </a:r>
            <a:r>
              <a:rPr lang="en-US" baseline="30000" dirty="0" smtClean="0"/>
              <a:t>4 </a:t>
            </a:r>
            <a:r>
              <a:rPr lang="en-US" dirty="0" smtClean="0"/>
              <a:t>events*detector elements/seconds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Time accuracy &gt;= 32 </a:t>
            </a:r>
            <a:r>
              <a:rPr lang="en-US" dirty="0" err="1" smtClean="0"/>
              <a:t>nsec</a:t>
            </a: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Registration in absolute  experimental time</a:t>
            </a:r>
            <a:br>
              <a:rPr lang="en-US" dirty="0" smtClean="0"/>
            </a:br>
            <a:r>
              <a:rPr lang="en-US" dirty="0" smtClean="0"/>
              <a:t> &gt;= 10</a:t>
            </a:r>
            <a:r>
              <a:rPr lang="en-US" baseline="30000" dirty="0" smtClean="0"/>
              <a:t>6 </a:t>
            </a:r>
            <a:r>
              <a:rPr lang="en-US" dirty="0" smtClean="0"/>
              <a:t>seconds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3491840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Requirements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3506157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Realization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1228" y="3875489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 Yes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 &lt;= 240 (246)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Frequency 62.5 MHz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16 </a:t>
            </a:r>
            <a:r>
              <a:rPr lang="en-US" dirty="0" err="1" smtClean="0"/>
              <a:t>nsec</a:t>
            </a: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4.5 * 10</a:t>
            </a:r>
            <a:r>
              <a:rPr lang="en-US" baseline="30000" dirty="0" smtClean="0"/>
              <a:t>6 </a:t>
            </a:r>
            <a:r>
              <a:rPr lang="en-US" dirty="0" smtClean="0"/>
              <a:t>seconds</a:t>
            </a:r>
          </a:p>
        </p:txBody>
      </p:sp>
    </p:spTree>
    <p:extLst>
      <p:ext uri="{BB962C8B-B14F-4D97-AF65-F5344CB8AC3E}">
        <p14:creationId xmlns:p14="http://schemas.microsoft.com/office/powerpoint/2010/main" val="42626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MPD16 architecture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/>
                </a:solidFill>
              </a:rPr>
              <a:t>9-10 May 2012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E.I.Litvinenko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smtClean="0">
                <a:solidFill>
                  <a:prstClr val="black"/>
                </a:solidFill>
              </a:rPr>
              <a:t>Jülich, Workshop „Ultra-fast data transfer and reconstruction” </a:t>
            </a:r>
            <a:fld id="{09939D2C-C3A1-44B3-BCA4-0A8B343DAFA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5016627" cy="261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71" y="4031084"/>
            <a:ext cx="4048506" cy="244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16" y="814296"/>
            <a:ext cx="4501788" cy="197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167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MPD16 features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/>
                </a:solidFill>
              </a:rPr>
              <a:t>9-10 May 2012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E.I.Litvinenko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smtClean="0">
                <a:solidFill>
                  <a:prstClr val="black"/>
                </a:solidFill>
              </a:rPr>
              <a:t>Jülich, Workshop „Ultra-fast data transfer and reconstruction” </a:t>
            </a:r>
            <a:fld id="{09939D2C-C3A1-44B3-BCA4-0A8B343DAFA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812" y="980728"/>
            <a:ext cx="7911628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Wingdings" pitchFamily="2" charset="2"/>
              <a:buChar char="q"/>
            </a:pPr>
            <a:r>
              <a:rPr lang="en-US" dirty="0" smtClean="0"/>
              <a:t> Mask register at the entrances of the detector elements</a:t>
            </a: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q"/>
            </a:pPr>
            <a:r>
              <a:rPr lang="en-US" dirty="0" smtClean="0"/>
              <a:t>Histogram memory 64 Mb for visualization, on-line control, or accumulation in low resolution mode</a:t>
            </a: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q"/>
            </a:pPr>
            <a:r>
              <a:rPr lang="en-US" dirty="0" smtClean="0"/>
              <a:t>Individual time bin width for each detector element (if data are accumulated into histogram memory)</a:t>
            </a: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q"/>
            </a:pPr>
            <a:r>
              <a:rPr lang="en-US" dirty="0" smtClean="0"/>
              <a:t>Test generator exists</a:t>
            </a: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q"/>
            </a:pPr>
            <a:r>
              <a:rPr lang="en-US" dirty="0" smtClean="0"/>
              <a:t>USB2.0 interface (480 Mb/sec).  Later will be USB3.0 (5.6 Gb/sec)</a:t>
            </a: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q"/>
            </a:pPr>
            <a:r>
              <a:rPr lang="en-US" dirty="0" smtClean="0"/>
              <a:t>Optical fiber up to 100 m between DAQ board and USB adapter</a:t>
            </a: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q"/>
            </a:pPr>
            <a:r>
              <a:rPr lang="en-US" dirty="0" smtClean="0"/>
              <a:t>Overall performance 8Mevents/sec or 30Kevents/sec per detector element (if 240 detectors are used)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13" y="4539580"/>
            <a:ext cx="64484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4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1115616" y="260648"/>
            <a:ext cx="8028384" cy="648072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0" dirty="0" smtClean="0">
                <a:effectLst/>
              </a:rPr>
              <a:t>Testing of the </a:t>
            </a:r>
            <a:r>
              <a:rPr lang="en-US" sz="3200" b="0" dirty="0" smtClean="0">
                <a:effectLst/>
              </a:rPr>
              <a:t>communication protocol</a:t>
            </a:r>
            <a:endParaRPr lang="ru-RU" sz="3200" dirty="0"/>
          </a:p>
        </p:txBody>
      </p:sp>
      <p:pic>
        <p:nvPicPr>
          <p:cNvPr id="3" name="Picture 4" descr="P51203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35921"/>
            <a:ext cx="3095625" cy="221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P51203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35921"/>
            <a:ext cx="2952750" cy="22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496768" y="3789040"/>
            <a:ext cx="243205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0" dirty="0">
                <a:effectLst/>
              </a:rPr>
              <a:t>Electronic blocks </a:t>
            </a:r>
            <a:r>
              <a:rPr lang="en-US" sz="1800" b="1" dirty="0" smtClean="0">
                <a:effectLst/>
              </a:rPr>
              <a:t>MPD16</a:t>
            </a:r>
            <a:r>
              <a:rPr lang="en-US" sz="1800" b="0" dirty="0" smtClean="0">
                <a:effectLst/>
              </a:rPr>
              <a:t>.</a:t>
            </a:r>
            <a:r>
              <a:rPr lang="en-US" dirty="0" smtClean="0"/>
              <a:t> </a:t>
            </a:r>
            <a:r>
              <a:rPr lang="en-US" dirty="0"/>
              <a:t>Data transmission between </a:t>
            </a:r>
            <a:r>
              <a:rPr lang="en-US" dirty="0" smtClean="0"/>
              <a:t>DAQ </a:t>
            </a:r>
            <a:r>
              <a:rPr lang="en-US" dirty="0"/>
              <a:t>and USB </a:t>
            </a:r>
            <a:r>
              <a:rPr lang="en-US" dirty="0" smtClean="0"/>
              <a:t>via </a:t>
            </a:r>
            <a:r>
              <a:rPr lang="en-US" dirty="0"/>
              <a:t>a serial fiber-optic </a:t>
            </a:r>
            <a:r>
              <a:rPr lang="en-US" dirty="0" smtClean="0"/>
              <a:t>line</a:t>
            </a:r>
            <a:endParaRPr lang="ru-RU" sz="1800" b="0" dirty="0">
              <a:effectLst/>
            </a:endParaRPr>
          </a:p>
        </p:txBody>
      </p:sp>
      <p:pic>
        <p:nvPicPr>
          <p:cNvPr id="6" name="Рисунок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99071"/>
            <a:ext cx="30956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9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99071"/>
            <a:ext cx="2989262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496768" y="1374844"/>
            <a:ext cx="25558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800" b="0" dirty="0">
                <a:effectLst/>
              </a:rPr>
              <a:t>The </a:t>
            </a:r>
            <a:r>
              <a:rPr lang="en-US" sz="1800" b="1" dirty="0">
                <a:effectLst/>
              </a:rPr>
              <a:t>De-Li-DAQ2</a:t>
            </a:r>
            <a:r>
              <a:rPr lang="en-US" sz="1800" b="0" dirty="0">
                <a:effectLst/>
              </a:rPr>
              <a:t> </a:t>
            </a:r>
            <a:r>
              <a:rPr lang="en-US" sz="1800" b="0" dirty="0" smtClean="0">
                <a:effectLst/>
              </a:rPr>
              <a:t>block. </a:t>
            </a:r>
            <a:r>
              <a:rPr lang="en-US" dirty="0" smtClean="0"/>
              <a:t>Data transmission between DAQ and USB via a serial fiber-optic line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5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424815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07950" y="42211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0" y="4652963"/>
            <a:ext cx="59039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“</a:t>
            </a:r>
            <a:r>
              <a:rPr lang="en-US" sz="1600" dirty="0" err="1" smtClean="0">
                <a:latin typeface="Comic Sans MS" pitchFamily="66" charset="0"/>
              </a:rPr>
              <a:t>Multisection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</a:rPr>
              <a:t>ring detector of thermal neutrons for diffraction studies on </a:t>
            </a:r>
            <a:r>
              <a:rPr lang="en-US" sz="1600" dirty="0" err="1">
                <a:latin typeface="Comic Sans MS" pitchFamily="66" charset="0"/>
              </a:rPr>
              <a:t>microsamples</a:t>
            </a:r>
            <a:r>
              <a:rPr lang="en-US" sz="1600" dirty="0">
                <a:latin typeface="Comic Sans MS" pitchFamily="66" charset="0"/>
              </a:rPr>
              <a:t> in axial </a:t>
            </a:r>
            <a:r>
              <a:rPr lang="en-US" sz="1600" dirty="0" smtClean="0">
                <a:latin typeface="Comic Sans MS" pitchFamily="66" charset="0"/>
              </a:rPr>
              <a:t>geometry”</a:t>
            </a:r>
            <a:endParaRPr lang="en-US" sz="1600" dirty="0">
              <a:latin typeface="Comic Sans MS" pitchFamily="66" charset="0"/>
            </a:endParaRPr>
          </a:p>
          <a:p>
            <a:pPr algn="ctr"/>
            <a:endParaRPr lang="en-US" sz="1400" dirty="0">
              <a:latin typeface="Comic Sans MS" pitchFamily="66" charset="0"/>
            </a:endParaRPr>
          </a:p>
          <a:p>
            <a:pPr algn="ctr"/>
            <a:r>
              <a:rPr lang="ru-RU" sz="1400" u="sng" dirty="0">
                <a:latin typeface="Comic Sans MS" pitchFamily="66" charset="0"/>
              </a:rPr>
              <a:t>V.M. </a:t>
            </a:r>
            <a:r>
              <a:rPr lang="ru-RU" sz="1400" u="sng" dirty="0" err="1">
                <a:latin typeface="Comic Sans MS" pitchFamily="66" charset="0"/>
              </a:rPr>
              <a:t>Milkov</a:t>
            </a:r>
            <a:r>
              <a:rPr lang="ru-RU" sz="1400" dirty="0">
                <a:latin typeface="Comic Sans MS" pitchFamily="66" charset="0"/>
              </a:rPr>
              <a:t>, </a:t>
            </a:r>
            <a:r>
              <a:rPr lang="ru-RU" sz="1400" dirty="0" err="1">
                <a:latin typeface="Comic Sans MS" pitchFamily="66" charset="0"/>
              </a:rPr>
              <a:t>Ts</a:t>
            </a:r>
            <a:r>
              <a:rPr lang="ru-RU" sz="1400" dirty="0">
                <a:latin typeface="Comic Sans MS" pitchFamily="66" charset="0"/>
              </a:rPr>
              <a:t>. </a:t>
            </a:r>
            <a:r>
              <a:rPr lang="ru-RU" sz="1400" dirty="0" err="1">
                <a:latin typeface="Comic Sans MS" pitchFamily="66" charset="0"/>
              </a:rPr>
              <a:t>Ts</a:t>
            </a:r>
            <a:r>
              <a:rPr lang="ru-RU" sz="1400" dirty="0">
                <a:latin typeface="Comic Sans MS" pitchFamily="66" charset="0"/>
              </a:rPr>
              <a:t>.  </a:t>
            </a:r>
            <a:r>
              <a:rPr lang="ru-RU" sz="1400" dirty="0" err="1">
                <a:latin typeface="Comic Sans MS" pitchFamily="66" charset="0"/>
              </a:rPr>
              <a:t>Panteleev</a:t>
            </a:r>
            <a:r>
              <a:rPr lang="ru-RU" sz="1400" dirty="0">
                <a:latin typeface="Comic Sans MS" pitchFamily="66" charset="0"/>
              </a:rPr>
              <a:t>,  A. A. </a:t>
            </a:r>
            <a:r>
              <a:rPr lang="ru-RU" sz="1400" dirty="0" err="1">
                <a:latin typeface="Comic Sans MS" pitchFamily="66" charset="0"/>
              </a:rPr>
              <a:t>Bogdzel</a:t>
            </a:r>
            <a:r>
              <a:rPr lang="ru-RU" sz="1400" dirty="0">
                <a:latin typeface="Comic Sans MS" pitchFamily="66" charset="0"/>
              </a:rPr>
              <a:t>, A.V. </a:t>
            </a:r>
            <a:r>
              <a:rPr lang="ru-RU" sz="1400" dirty="0" err="1">
                <a:latin typeface="Comic Sans MS" pitchFamily="66" charset="0"/>
              </a:rPr>
              <a:t>Belushkin</a:t>
            </a:r>
            <a:r>
              <a:rPr lang="ru-RU" sz="1400" dirty="0">
                <a:latin typeface="Comic Sans MS" pitchFamily="66" charset="0"/>
              </a:rPr>
              <a:t>, S.A. </a:t>
            </a:r>
            <a:r>
              <a:rPr lang="ru-RU" sz="1400" dirty="0" err="1">
                <a:latin typeface="Comic Sans MS" pitchFamily="66" charset="0"/>
              </a:rPr>
              <a:t>Kulikov</a:t>
            </a:r>
            <a:r>
              <a:rPr lang="ru-RU" sz="1400" dirty="0">
                <a:latin typeface="Comic Sans MS" pitchFamily="66" charset="0"/>
              </a:rPr>
              <a:t>, </a:t>
            </a:r>
            <a:r>
              <a:rPr lang="ru-RU" sz="1400" dirty="0" err="1">
                <a:latin typeface="Comic Sans MS" pitchFamily="66" charset="0"/>
              </a:rPr>
              <a:t>V.V.Zhuravlev</a:t>
            </a:r>
            <a:r>
              <a:rPr lang="ru-RU" sz="1400" dirty="0">
                <a:latin typeface="Comic Sans MS" pitchFamily="66" charset="0"/>
              </a:rPr>
              <a:t>, </a:t>
            </a:r>
            <a:r>
              <a:rPr lang="ru-RU" sz="1400" dirty="0" err="1">
                <a:latin typeface="Comic Sans MS" pitchFamily="66" charset="0"/>
              </a:rPr>
              <a:t>V.I.Prikhodko</a:t>
            </a:r>
            <a:r>
              <a:rPr lang="ru-RU" sz="1400" dirty="0">
                <a:latin typeface="Comic Sans MS" pitchFamily="66" charset="0"/>
              </a:rPr>
              <a:t>, F. V. </a:t>
            </a:r>
            <a:r>
              <a:rPr lang="ru-RU" sz="1400" dirty="0" err="1">
                <a:latin typeface="Comic Sans MS" pitchFamily="66" charset="0"/>
              </a:rPr>
              <a:t>Levtchanovski</a:t>
            </a:r>
            <a:endParaRPr lang="ru-RU" sz="1400" dirty="0">
              <a:latin typeface="Comic Sans MS" pitchFamily="66" charset="0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1125538"/>
            <a:ext cx="4822825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187624" y="179388"/>
            <a:ext cx="76660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use of electronics MPD-16  in the FLNP: </a:t>
            </a:r>
            <a:b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Multi-section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ring detector project</a:t>
            </a: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08500"/>
            <a:ext cx="31115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4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7544" y="487463"/>
            <a:ext cx="496855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use of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MPD-16 in 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Karpov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Institute (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Obninsk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):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Experiment 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automation system for a neutron powder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diffractometer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63" y="2118679"/>
            <a:ext cx="6335656" cy="4176464"/>
          </a:xfrm>
          <a:prstGeom prst="rect">
            <a:avLst/>
          </a:prstGeom>
        </p:spPr>
      </p:pic>
      <p:pic>
        <p:nvPicPr>
          <p:cNvPr id="10" name="Picture 7" descr="P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53" y="116632"/>
            <a:ext cx="3706368" cy="17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Безымянны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198" y="4071598"/>
            <a:ext cx="3485802" cy="278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44207" y="1977727"/>
            <a:ext cx="2697113" cy="16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400" dirty="0" err="1"/>
              <a:t>A.A.Bogdzel</a:t>
            </a:r>
            <a:r>
              <a:rPr lang="en-US" sz="1400" dirty="0"/>
              <a:t>, </a:t>
            </a:r>
            <a:r>
              <a:rPr lang="en-US" sz="1400" dirty="0" err="1"/>
              <a:t>S.Veleshki</a:t>
            </a:r>
            <a:r>
              <a:rPr lang="en-US" sz="1400" dirty="0"/>
              <a:t>, </a:t>
            </a:r>
            <a:r>
              <a:rPr lang="en-US" sz="1400" dirty="0" err="1"/>
              <a:t>A.I.Zhuravlev</a:t>
            </a:r>
            <a:r>
              <a:rPr lang="en-US" sz="1400" dirty="0"/>
              <a:t>, </a:t>
            </a:r>
            <a:r>
              <a:rPr lang="en-US" sz="1400" dirty="0" err="1"/>
              <a:t>V.V.Zhuravlev</a:t>
            </a:r>
            <a:r>
              <a:rPr lang="en-US" sz="1400" dirty="0"/>
              <a:t>, </a:t>
            </a:r>
            <a:r>
              <a:rPr lang="en-US" sz="1400" dirty="0" err="1"/>
              <a:t>F.V.Levchanovskiy</a:t>
            </a:r>
            <a:r>
              <a:rPr lang="en-US" sz="1400" dirty="0"/>
              <a:t>, </a:t>
            </a:r>
            <a:r>
              <a:rPr lang="en-US" sz="1400" dirty="0" err="1"/>
              <a:t>A.S.Kirilov</a:t>
            </a:r>
            <a:r>
              <a:rPr lang="en-US" sz="1400" dirty="0"/>
              <a:t>, </a:t>
            </a:r>
            <a:r>
              <a:rPr lang="en-US" sz="1400" dirty="0" err="1"/>
              <a:t>M.V.Mikhin</a:t>
            </a:r>
            <a:r>
              <a:rPr lang="en-US" sz="1400" dirty="0"/>
              <a:t>, </a:t>
            </a:r>
            <a:r>
              <a:rPr lang="en-US" sz="1400" dirty="0" err="1"/>
              <a:t>T.B.Petukhova</a:t>
            </a:r>
            <a:r>
              <a:rPr lang="en-US" sz="1400" dirty="0"/>
              <a:t>, </a:t>
            </a:r>
            <a:r>
              <a:rPr lang="en-US" sz="1400" dirty="0" err="1"/>
              <a:t>S.M.Murashkevich</a:t>
            </a:r>
            <a:r>
              <a:rPr lang="en-US" sz="1400" dirty="0"/>
              <a:t>, </a:t>
            </a:r>
            <a:r>
              <a:rPr lang="en-US" sz="1400" dirty="0" err="1"/>
              <a:t>V.I.Prikhodko</a:t>
            </a:r>
            <a:r>
              <a:rPr lang="en-US" sz="1400" dirty="0"/>
              <a:t>, </a:t>
            </a:r>
            <a:r>
              <a:rPr lang="en-US" sz="1400" dirty="0" err="1"/>
              <a:t>A.P.Sirotin</a:t>
            </a:r>
            <a:r>
              <a:rPr lang="en-US" sz="1400" dirty="0"/>
              <a:t>, </a:t>
            </a:r>
            <a:r>
              <a:rPr lang="en-US" sz="1400" dirty="0" err="1"/>
              <a:t>A.I.Kalyukanov</a:t>
            </a:r>
            <a:r>
              <a:rPr lang="en-US" sz="1400" dirty="0"/>
              <a:t>, </a:t>
            </a:r>
            <a:r>
              <a:rPr lang="en-US" sz="1400" dirty="0" err="1" smtClean="0"/>
              <a:t>L.E.Fykin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540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20650" y="5637213"/>
            <a:ext cx="8859838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“Boron-10 thin film multi-wire gas detectors for thermal and ultra-cold neutrons”</a:t>
            </a:r>
          </a:p>
          <a:p>
            <a:pPr algn="ctr">
              <a:lnSpc>
                <a:spcPct val="140000"/>
              </a:lnSpc>
              <a:spcBef>
                <a:spcPct val="20000"/>
              </a:spcBef>
            </a:pPr>
            <a:r>
              <a:rPr lang="da-DK" sz="1600">
                <a:latin typeface="Comic Sans MS" pitchFamily="66" charset="0"/>
              </a:rPr>
              <a:t>A. Bogdzel, T. Enik, V. Kruglov</a:t>
            </a:r>
            <a:r>
              <a:rPr lang="da-DK" sz="1400">
                <a:latin typeface="Comic Sans MS" pitchFamily="66" charset="0"/>
              </a:rPr>
              <a:t> </a:t>
            </a:r>
            <a:r>
              <a:rPr lang="en-US" sz="1400">
                <a:latin typeface="Comic Sans MS" pitchFamily="66" charset="0"/>
              </a:rPr>
              <a:t> </a:t>
            </a:r>
            <a:endParaRPr lang="ru-RU" sz="1400">
              <a:latin typeface="Comic Sans MS" pitchFamily="66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4217987" cy="3222625"/>
          </a:xfrm>
          <a:prstGeom prst="rect">
            <a:avLst/>
          </a:prstGeom>
          <a:noFill/>
          <a:ln w="12700">
            <a:solidFill>
              <a:srgbClr val="0000FF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60575"/>
            <a:ext cx="4152900" cy="3427413"/>
          </a:xfrm>
          <a:prstGeom prst="rect">
            <a:avLst/>
          </a:prstGeom>
          <a:noFill/>
          <a:ln w="12700" algn="ctr">
            <a:solidFill>
              <a:srgbClr val="0000FF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Объект 4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216852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036216" y="515133"/>
            <a:ext cx="55659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Detector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group developments: </a:t>
            </a:r>
            <a:b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Boron-10 thin film detectors</a:t>
            </a:r>
          </a:p>
        </p:txBody>
      </p:sp>
    </p:spTree>
    <p:extLst>
      <p:ext uri="{BB962C8B-B14F-4D97-AF65-F5344CB8AC3E}">
        <p14:creationId xmlns:p14="http://schemas.microsoft.com/office/powerpoint/2010/main" val="4174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/>
                </a:solidFill>
              </a:rPr>
              <a:t>9-10 May 2012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E.I.Litvinenko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smtClean="0">
                <a:solidFill>
                  <a:prstClr val="black"/>
                </a:solidFill>
              </a:rPr>
              <a:t>Jülich, Workshop „Ultra-fast data transfer and reconstruction” </a:t>
            </a:r>
            <a:fld id="{09939D2C-C3A1-44B3-BCA4-0A8B343DAFA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8345" y="1052736"/>
                <a:ext cx="7706104" cy="3847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1200"/>
                  </a:spcBef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</a:rPr>
                  <a:t>Long-term program at </a:t>
                </a:r>
                <a:r>
                  <a:rPr lang="en-US" dirty="0">
                    <a:solidFill>
                      <a:prstClr val="black"/>
                    </a:solidFill>
                  </a:rPr>
                  <a:t>the  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FLNP </a:t>
                </a:r>
                <a:r>
                  <a:rPr lang="en-US" dirty="0">
                    <a:solidFill>
                      <a:prstClr val="black"/>
                    </a:solidFill>
                  </a:rPr>
                  <a:t>development of  a new generation of 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data  </a:t>
                </a:r>
                <a:r>
                  <a:rPr lang="en-US" dirty="0">
                    <a:solidFill>
                      <a:prstClr val="black"/>
                    </a:solidFill>
                  </a:rPr>
                  <a:t>acquisition systems for complex of spectrometers of IBR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2 reactor</a:t>
                </a:r>
              </a:p>
              <a:p>
                <a:pPr marL="285750" indent="-285750">
                  <a:spcBef>
                    <a:spcPts val="1200"/>
                  </a:spcBef>
                  <a:buFont typeface="Arial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DeLiDAQ-1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lessons (see Thomas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Wilpert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report)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marL="285750" indent="-285750">
                  <a:spcBef>
                    <a:spcPts val="1200"/>
                  </a:spcBef>
                  <a:buFont typeface="Arial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The latest developments of DAQ electronics at the FLNP</a:t>
                </a:r>
              </a:p>
              <a:p>
                <a:pPr marL="285750" indent="-285750">
                  <a:spcBef>
                    <a:spcPts val="1200"/>
                  </a:spcBef>
                  <a:buFont typeface="Arial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Status of DeLiDAQ-2 development</a:t>
                </a:r>
              </a:p>
              <a:p>
                <a:pPr marL="285750" indent="-285750">
                  <a:spcBef>
                    <a:spcPts val="12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MPD16 </a:t>
                </a:r>
                <a:r>
                  <a:rPr lang="en-US" sz="2000" dirty="0">
                    <a:solidFill>
                      <a:prstClr val="black"/>
                    </a:solidFill>
                  </a:rPr>
                  <a:t>hardware and its usage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(here MPD = “Multi </a:t>
                </a:r>
                <a:r>
                  <a:rPr lang="en-US" sz="2000" dirty="0">
                    <a:solidFill>
                      <a:prstClr val="black"/>
                    </a:solidFill>
                  </a:rPr>
                  <a:t>Point Detector”)</a:t>
                </a:r>
              </a:p>
              <a:p>
                <a:pPr marL="285750" indent="-285750">
                  <a:spcBef>
                    <a:spcPts val="12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In addition - a </a:t>
                </a:r>
                <a:r>
                  <a:rPr lang="en-US" sz="2000" dirty="0">
                    <a:solidFill>
                      <a:prstClr val="black"/>
                    </a:solidFill>
                  </a:rPr>
                  <a:t>few words about status of new projects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at </a:t>
                </a:r>
                <a:r>
                  <a:rPr lang="en-US" sz="2000" dirty="0">
                    <a:solidFill>
                      <a:prstClr val="black"/>
                    </a:solidFill>
                  </a:rPr>
                  <a:t>the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FLNP Detector Group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345" y="1052736"/>
                <a:ext cx="7706104" cy="3847207"/>
              </a:xfrm>
              <a:prstGeom prst="rect">
                <a:avLst/>
              </a:prstGeom>
              <a:blipFill rotWithShape="1">
                <a:blip r:embed="rId2"/>
                <a:stretch>
                  <a:fillRect l="-633" t="-634" b="-19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4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program at the FLNP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/>
                </a:solidFill>
              </a:rPr>
              <a:t>9-10 May 2012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E.I.Litvinenko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smtClean="0">
                <a:solidFill>
                  <a:prstClr val="black"/>
                </a:solidFill>
              </a:rPr>
              <a:t>Jülich, Workshop „Ultra-fast data transfer and reconstruction” </a:t>
            </a:r>
            <a:fld id="{09939D2C-C3A1-44B3-BCA4-0A8B343DAFA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76536" y="1159877"/>
            <a:ext cx="7776864" cy="2369880"/>
          </a:xfrm>
          <a:prstGeom prst="rect">
            <a:avLst/>
          </a:prstGeom>
          <a:solidFill>
            <a:srgbClr val="F8F8F8"/>
          </a:solidFill>
          <a:ln w="6350" cmpd="sng">
            <a:solidFill>
              <a:schemeClr val="accent2">
                <a:lumMod val="75000"/>
              </a:schemeClr>
            </a:solidFill>
          </a:ln>
          <a:effectLst/>
        </p:spPr>
        <p:txBody>
          <a:bodyPr wrap="square" anchor="ctr">
            <a:spAutoFit/>
          </a:bodyPr>
          <a:lstStyle/>
          <a:p>
            <a:r>
              <a:rPr lang="ru-RU" sz="1800" b="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 </a:t>
            </a:r>
            <a:endParaRPr lang="en-US" sz="1800" b="0" dirty="0" smtClean="0">
              <a:ln w="12700">
                <a:solidFill>
                  <a:schemeClr val="tx1"/>
                </a:solidFill>
              </a:ln>
              <a:solidFill>
                <a:schemeClr val="tx1"/>
              </a:solidFill>
              <a:effectLst/>
            </a:endParaRPr>
          </a:p>
          <a:p>
            <a:r>
              <a:rPr lang="en-US" dirty="0" smtClean="0">
                <a:ln w="12700">
                  <a:solidFill>
                    <a:schemeClr val="tx1"/>
                  </a:solidFill>
                </a:ln>
              </a:rPr>
              <a:t>JINR Topical Plan.   Theme </a:t>
            </a:r>
            <a:r>
              <a:rPr lang="ru-RU" sz="1800" dirty="0" smtClean="0">
                <a:ln w="12700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04-4-10</a:t>
            </a:r>
            <a:r>
              <a:rPr lang="en-US" sz="1800" dirty="0">
                <a:ln w="12700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75</a:t>
            </a:r>
            <a:r>
              <a:rPr lang="ru-RU" sz="1800" dirty="0">
                <a:ln w="12700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-20</a:t>
            </a:r>
            <a:r>
              <a:rPr lang="en-US" sz="1800" dirty="0">
                <a:ln w="12700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09</a:t>
            </a:r>
            <a:r>
              <a:rPr lang="ru-RU" sz="1800" dirty="0">
                <a:ln w="12700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/20</a:t>
            </a:r>
            <a:r>
              <a:rPr lang="en-US" sz="1800" dirty="0" smtClean="0">
                <a:ln w="12700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11-&gt;2014</a:t>
            </a:r>
          </a:p>
          <a:p>
            <a:endParaRPr lang="en-US" sz="1800" dirty="0" smtClean="0">
              <a:ln w="12700">
                <a:solidFill>
                  <a:schemeClr val="tx1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en-US" sz="2000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Novel Development and Creation of Equipment for the IBR-2M Spectrometer Complex</a:t>
            </a:r>
            <a:r>
              <a:rPr lang="ru-RU" sz="2000" dirty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n w="12700">
                <a:solidFill>
                  <a:schemeClr val="tx1"/>
                </a:solidFill>
              </a:ln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n w="12700">
                <a:solidFill>
                  <a:schemeClr val="tx1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>
                <a:ln w="12700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S.A. </a:t>
            </a:r>
            <a:r>
              <a:rPr lang="ru-RU" i="1" dirty="0" err="1">
                <a:ln w="12700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Kulikov</a:t>
            </a:r>
            <a:r>
              <a:rPr lang="ru-RU" i="1" dirty="0">
                <a:ln w="12700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V.I. </a:t>
            </a:r>
            <a:r>
              <a:rPr lang="ru-RU" i="1" dirty="0" err="1">
                <a:ln w="12700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Prikhodko</a:t>
            </a:r>
            <a:endParaRPr lang="ru-RU" i="1" dirty="0">
              <a:ln w="12700">
                <a:solidFill>
                  <a:schemeClr val="tx1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sz="1800" b="0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 </a:t>
            </a:r>
            <a:endParaRPr lang="ru-RU" sz="1800" b="0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9576" y="3645024"/>
            <a:ext cx="7310784" cy="266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3333CC"/>
                </a:solidFill>
              </a:rPr>
              <a:t>Research, development, manufacturing of prototypes and working models of perspective neutron detectors. 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3333CC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</a:rPr>
              <a:t>Development and creation of new generation of data acquisition and experiment control systems for the IBR-2 spectrometer complex.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3333CC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3333CC"/>
                </a:solidFill>
              </a:rPr>
              <a:t>Development of new sample environment systems including cryostats and </a:t>
            </a:r>
            <a:r>
              <a:rPr lang="en-US" sz="1600" dirty="0" err="1">
                <a:solidFill>
                  <a:srgbClr val="3333CC"/>
                </a:solidFill>
              </a:rPr>
              <a:t>cryomagnetic</a:t>
            </a:r>
            <a:r>
              <a:rPr lang="en-US" sz="1600" dirty="0">
                <a:solidFill>
                  <a:srgbClr val="3333CC"/>
                </a:solidFill>
              </a:rPr>
              <a:t> systems and beam forming systems for the IBR-2 spectrometer complex.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6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DeLiDAQ-1 </a:t>
            </a:r>
            <a:r>
              <a:rPr lang="en-US" sz="2800" dirty="0" smtClean="0"/>
              <a:t>(</a:t>
            </a:r>
            <a:r>
              <a:rPr lang="en-US" sz="2800" dirty="0"/>
              <a:t>since </a:t>
            </a:r>
            <a:r>
              <a:rPr lang="en-US" sz="2800" dirty="0" smtClean="0"/>
              <a:t>2001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/>
                </a:solidFill>
              </a:rPr>
              <a:t>9-10 May 2012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E.I.Litvinenko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smtClean="0">
                <a:solidFill>
                  <a:prstClr val="black"/>
                </a:solidFill>
              </a:rPr>
              <a:t>Jülich, Workshop „Ultra-fast data transfer and reconstruction” </a:t>
            </a:r>
            <a:fld id="{09939D2C-C3A1-44B3-BCA4-0A8B343DAFA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508250"/>
            <a:ext cx="2613025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2000" contras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04" y="1093846"/>
            <a:ext cx="4239268" cy="1466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4206875"/>
            <a:ext cx="2603500" cy="157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5784850"/>
            <a:ext cx="2660650" cy="67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432768" y="1261414"/>
            <a:ext cx="4427537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dirty="0" smtClean="0">
                <a:latin typeface="Comic Sans MS" pitchFamily="66" charset="0"/>
              </a:rPr>
              <a:t>Project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en-US" dirty="0" smtClean="0">
                <a:latin typeface="Comic Sans MS" pitchFamily="66" charset="0"/>
              </a:rPr>
              <a:t>design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and implementation</a:t>
            </a:r>
            <a:r>
              <a:rPr lang="ru-RU" dirty="0" smtClean="0">
                <a:latin typeface="Comic Sans MS" pitchFamily="66" charset="0"/>
              </a:rPr>
              <a:t>:</a:t>
            </a:r>
            <a:endParaRPr lang="ru-RU" dirty="0">
              <a:latin typeface="Comic Sans MS" pitchFamily="66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z="1600" dirty="0" smtClean="0">
                <a:latin typeface="Comic Sans MS" pitchFamily="66" charset="0"/>
              </a:rPr>
              <a:t>B</a:t>
            </a:r>
            <a:r>
              <a:rPr lang="ru-RU" sz="1600" dirty="0" smtClean="0">
                <a:latin typeface="Comic Sans MS" pitchFamily="66" charset="0"/>
              </a:rPr>
              <a:t>.</a:t>
            </a:r>
            <a:r>
              <a:rPr lang="en-US" sz="1600" dirty="0" err="1" smtClean="0">
                <a:latin typeface="Comic Sans MS" pitchFamily="66" charset="0"/>
              </a:rPr>
              <a:t>Gebauer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en-US" sz="1600" dirty="0" err="1" smtClean="0">
                <a:latin typeface="Comic Sans MS" pitchFamily="66" charset="0"/>
              </a:rPr>
              <a:t>K.Shultz</a:t>
            </a:r>
            <a:r>
              <a:rPr lang="ru-RU" sz="1600" dirty="0" smtClean="0">
                <a:latin typeface="Comic Sans MS" pitchFamily="66" charset="0"/>
              </a:rPr>
              <a:t>, Т.</a:t>
            </a:r>
            <a:r>
              <a:rPr lang="en-US" sz="1600" dirty="0" err="1" smtClean="0">
                <a:latin typeface="Comic Sans MS" pitchFamily="66" charset="0"/>
              </a:rPr>
              <a:t>Wilpert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>
                <a:latin typeface="Comic Sans MS" pitchFamily="66" charset="0"/>
              </a:rPr>
              <a:t/>
            </a:r>
            <a:br>
              <a:rPr lang="ru-RU" sz="1600" dirty="0">
                <a:latin typeface="Comic Sans MS" pitchFamily="66" charset="0"/>
              </a:rPr>
            </a:br>
            <a:r>
              <a:rPr lang="en-US" sz="1600" dirty="0" err="1" smtClean="0">
                <a:latin typeface="Comic Sans MS" pitchFamily="66" charset="0"/>
              </a:rPr>
              <a:t>V.I.Prikhodko</a:t>
            </a:r>
            <a:r>
              <a:rPr lang="en-US" sz="1600" dirty="0" smtClean="0">
                <a:latin typeface="Comic Sans MS" pitchFamily="66" charset="0"/>
              </a:rPr>
              <a:t>, </a:t>
            </a:r>
            <a:r>
              <a:rPr lang="en-US" sz="1600" dirty="0" err="1" smtClean="0">
                <a:latin typeface="Comic Sans MS" pitchFamily="66" charset="0"/>
              </a:rPr>
              <a:t>F.V.Levchanovsky</a:t>
            </a:r>
            <a:r>
              <a:rPr lang="en-US" sz="1600" dirty="0" smtClean="0">
                <a:latin typeface="Comic Sans MS" pitchFamily="66" charset="0"/>
              </a:rPr>
              <a:t>, </a:t>
            </a:r>
            <a:r>
              <a:rPr lang="en-US" sz="1600" dirty="0" err="1" smtClean="0">
                <a:latin typeface="Comic Sans MS" pitchFamily="66" charset="0"/>
              </a:rPr>
              <a:t>A.S.Nikiforov</a:t>
            </a:r>
            <a:r>
              <a:rPr lang="en-US" sz="1600" dirty="0" smtClean="0">
                <a:latin typeface="Comic Sans MS" pitchFamily="66" charset="0"/>
              </a:rPr>
              <a:t>, </a:t>
            </a:r>
            <a:r>
              <a:rPr lang="en-US" sz="1600" dirty="0" err="1" smtClean="0">
                <a:latin typeface="Comic Sans MS" pitchFamily="66" charset="0"/>
              </a:rPr>
              <a:t>E.I.Litvinenko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411684" y="4159250"/>
            <a:ext cx="4427537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dirty="0" smtClean="0">
                <a:latin typeface="Comic Sans MS" pitchFamily="66" charset="0"/>
              </a:rPr>
              <a:t>Interface with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CARESS  (HZB, Berlin)</a:t>
            </a:r>
            <a:r>
              <a:rPr lang="ru-RU" dirty="0" smtClean="0">
                <a:latin typeface="Comic Sans MS" pitchFamily="66" charset="0"/>
              </a:rPr>
              <a:t>:</a:t>
            </a:r>
            <a:endParaRPr lang="ru-RU" dirty="0">
              <a:latin typeface="Comic Sans MS" pitchFamily="66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z="1600" dirty="0" err="1" smtClean="0">
                <a:latin typeface="Comic Sans MS" pitchFamily="66" charset="0"/>
              </a:rPr>
              <a:t>L.Rossa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en-US" sz="1600" dirty="0">
                <a:latin typeface="Comic Sans MS" pitchFamily="66" charset="0"/>
              </a:rPr>
              <a:t>O.-</a:t>
            </a:r>
            <a:r>
              <a:rPr lang="en-US" sz="1600" dirty="0" err="1" smtClean="0">
                <a:latin typeface="Comic Sans MS" pitchFamily="66" charset="0"/>
              </a:rPr>
              <a:t>P.Sauer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en-US" sz="1600" dirty="0" err="1" smtClean="0">
                <a:latin typeface="Comic Sans MS" pitchFamily="66" charset="0"/>
              </a:rPr>
              <a:t>T.Wilpert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>
                <a:latin typeface="Comic Sans MS" pitchFamily="66" charset="0"/>
              </a:rPr>
              <a:t/>
            </a:r>
            <a:br>
              <a:rPr lang="ru-RU" sz="1600" dirty="0">
                <a:latin typeface="Comic Sans MS" pitchFamily="66" charset="0"/>
              </a:rPr>
            </a:br>
            <a:r>
              <a:rPr lang="en-US" sz="1600" dirty="0" err="1" smtClean="0">
                <a:latin typeface="Comic Sans MS" pitchFamily="66" charset="0"/>
              </a:rPr>
              <a:t>E.I.Litvinenko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0" y="2708920"/>
            <a:ext cx="4860925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dirty="0" smtClean="0">
                <a:latin typeface="Comic Sans MS" pitchFamily="66" charset="0"/>
              </a:rPr>
              <a:t>The first users at the FLNP</a:t>
            </a:r>
            <a:r>
              <a:rPr lang="ru-RU" dirty="0" smtClean="0">
                <a:latin typeface="Comic Sans MS" pitchFamily="66" charset="0"/>
              </a:rPr>
              <a:t>:</a:t>
            </a:r>
            <a:endParaRPr lang="ru-RU" dirty="0">
              <a:latin typeface="Comic Sans MS" pitchFamily="66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z="1600" dirty="0" err="1" smtClean="0">
                <a:latin typeface="Comic Sans MS" pitchFamily="66" charset="0"/>
              </a:rPr>
              <a:t>A.A.Bogdzel</a:t>
            </a:r>
            <a:r>
              <a:rPr lang="en-US" sz="1600" dirty="0" smtClean="0">
                <a:latin typeface="Comic Sans MS" pitchFamily="66" charset="0"/>
              </a:rPr>
              <a:t>, </a:t>
            </a:r>
            <a:r>
              <a:rPr lang="en-US" sz="1600" dirty="0" err="1" smtClean="0">
                <a:latin typeface="Comic Sans MS" pitchFamily="66" charset="0"/>
              </a:rPr>
              <a:t>A.M.Balagurov</a:t>
            </a:r>
            <a:r>
              <a:rPr lang="en-US" sz="1600" dirty="0" smtClean="0">
                <a:latin typeface="Comic Sans MS" pitchFamily="66" charset="0"/>
              </a:rPr>
              <a:t>, </a:t>
            </a:r>
            <a:r>
              <a:rPr lang="en-US" sz="1600" dirty="0" err="1" smtClean="0">
                <a:latin typeface="Comic Sans MS" pitchFamily="66" charset="0"/>
              </a:rPr>
              <a:t>T.L.Enik</a:t>
            </a:r>
            <a:r>
              <a:rPr lang="en-US" sz="1600" dirty="0" smtClean="0">
                <a:latin typeface="Comic Sans MS" pitchFamily="66" charset="0"/>
              </a:rPr>
              <a:t>, </a:t>
            </a:r>
            <a:r>
              <a:rPr lang="en-US" sz="1600" dirty="0" err="1" smtClean="0">
                <a:latin typeface="Comic Sans MS" pitchFamily="66" charset="0"/>
              </a:rPr>
              <a:t>V.Proglyado</a:t>
            </a:r>
            <a:r>
              <a:rPr lang="en-US" sz="1600" dirty="0" smtClean="0">
                <a:latin typeface="Comic Sans MS" pitchFamily="66" charset="0"/>
              </a:rPr>
              <a:t>, </a:t>
            </a:r>
            <a:r>
              <a:rPr lang="en-US" sz="1600" dirty="0" err="1" smtClean="0">
                <a:latin typeface="Comic Sans MS" pitchFamily="66" charset="0"/>
              </a:rPr>
              <a:t>V.G.Simkin</a:t>
            </a:r>
            <a:r>
              <a:rPr lang="en-US" sz="1600" dirty="0" smtClean="0">
                <a:latin typeface="Comic Sans MS" pitchFamily="66" charset="0"/>
              </a:rPr>
              <a:t>, </a:t>
            </a:r>
            <a:r>
              <a:rPr lang="en-US" sz="1600" dirty="0" err="1" smtClean="0">
                <a:latin typeface="Comic Sans MS" pitchFamily="66" charset="0"/>
              </a:rPr>
              <a:t>V.N.Shvetzov</a:t>
            </a:r>
            <a:r>
              <a:rPr lang="en-US" sz="1600" dirty="0" smtClean="0">
                <a:latin typeface="Comic Sans MS" pitchFamily="66" charset="0"/>
              </a:rPr>
              <a:t>, </a:t>
            </a:r>
            <a:r>
              <a:rPr lang="en-US" sz="1600" dirty="0" err="1" smtClean="0">
                <a:latin typeface="Comic Sans MS" pitchFamily="66" charset="0"/>
              </a:rPr>
              <a:t>A.Churakov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323528" y="5422075"/>
            <a:ext cx="4427537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dirty="0" smtClean="0">
                <a:latin typeface="Comic Sans MS" pitchFamily="66" charset="0"/>
              </a:rPr>
              <a:t>Interface with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SONIX</a:t>
            </a:r>
            <a:r>
              <a:rPr lang="en-US" dirty="0" smtClean="0">
                <a:latin typeface="Comic Sans MS" pitchFamily="66" charset="0"/>
              </a:rPr>
              <a:t>+  (FLNP JINR)</a:t>
            </a:r>
            <a:r>
              <a:rPr lang="ru-RU" dirty="0" smtClean="0">
                <a:latin typeface="Comic Sans MS" pitchFamily="66" charset="0"/>
              </a:rPr>
              <a:t>:</a:t>
            </a:r>
            <a:endParaRPr lang="ru-RU" dirty="0">
              <a:latin typeface="Comic Sans MS" pitchFamily="66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z="1600" dirty="0" err="1" smtClean="0">
                <a:latin typeface="Comic Sans MS" pitchFamily="66" charset="0"/>
              </a:rPr>
              <a:t>A.S.Kirilov</a:t>
            </a:r>
            <a:r>
              <a:rPr lang="en-US" sz="1600" dirty="0" smtClean="0">
                <a:latin typeface="Comic Sans MS" pitchFamily="66" charset="0"/>
              </a:rPr>
              <a:t>, </a:t>
            </a:r>
            <a:r>
              <a:rPr lang="en-US" sz="1600" dirty="0" err="1" smtClean="0">
                <a:latin typeface="Comic Sans MS" pitchFamily="66" charset="0"/>
              </a:rPr>
              <a:t>S.M.Murashkevich</a:t>
            </a:r>
            <a:r>
              <a:rPr lang="ru-RU" sz="1600" dirty="0" smtClean="0">
                <a:latin typeface="Comic Sans MS" pitchFamily="66" charset="0"/>
              </a:rPr>
              <a:t>,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>
                <a:latin typeface="Comic Sans MS" pitchFamily="66" charset="0"/>
              </a:rPr>
              <a:t/>
            </a:r>
            <a:br>
              <a:rPr lang="ru-RU" sz="1600" dirty="0">
                <a:latin typeface="Comic Sans MS" pitchFamily="66" charset="0"/>
              </a:rPr>
            </a:br>
            <a:r>
              <a:rPr lang="en-US" sz="1600" dirty="0" err="1" smtClean="0">
                <a:latin typeface="Comic Sans MS" pitchFamily="66" charset="0"/>
              </a:rPr>
              <a:t>E.I.Litvinenko,V.I.Prikhodko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800" y="811421"/>
            <a:ext cx="4772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http://wwwinfo.jinr.ru/~elitvin/DeLiDAQ/</a:t>
            </a:r>
          </a:p>
        </p:txBody>
      </p:sp>
    </p:spTree>
    <p:extLst>
      <p:ext uri="{BB962C8B-B14F-4D97-AF65-F5344CB8AC3E}">
        <p14:creationId xmlns:p14="http://schemas.microsoft.com/office/powerpoint/2010/main" val="12042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06" y="260648"/>
            <a:ext cx="7743363" cy="648072"/>
          </a:xfrm>
        </p:spPr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DeLiDAQ-1 systems at the FLNP</a:t>
            </a:r>
            <a:endParaRPr lang="ru-RU" sz="32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/>
                </a:solidFill>
              </a:rPr>
              <a:t>9-10 May 2012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E.I.Litvinenko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smtClean="0">
                <a:solidFill>
                  <a:prstClr val="black"/>
                </a:solidFill>
              </a:rPr>
              <a:t>Jülich, Workshop „Ultra-fast data transfer and reconstruction” </a:t>
            </a:r>
            <a:fld id="{09939D2C-C3A1-44B3-BCA4-0A8B343DAFA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4456113"/>
            <a:ext cx="47275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73238"/>
            <a:ext cx="64897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1844675"/>
            <a:ext cx="2901950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86000"/>
                    </a14:imgEffect>
                    <a14:imgEffect>
                      <a14:brightnessContrast bright="-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807" y="3853431"/>
            <a:ext cx="3395962" cy="222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89788" y="1126907"/>
            <a:ext cx="84969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sz="1600" dirty="0" smtClean="0">
                <a:latin typeface="Comic Sans MS" pitchFamily="66" charset="0"/>
              </a:rPr>
              <a:t>Detector</a:t>
            </a:r>
            <a:r>
              <a:rPr lang="en-US" sz="1600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ru-RU" sz="1600" dirty="0">
                <a:latin typeface="Comic Sans MS" pitchFamily="66" charset="0"/>
                <a:sym typeface="Symbol" pitchFamily="18" charset="2"/>
              </a:rPr>
              <a:t></a:t>
            </a:r>
            <a:r>
              <a:rPr lang="en-US" sz="1600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1600" dirty="0" smtClean="0">
                <a:latin typeface="Comic Sans MS" pitchFamily="66" charset="0"/>
                <a:sym typeface="Symbol" pitchFamily="18" charset="2"/>
              </a:rPr>
              <a:t>Preamplifiers</a:t>
            </a:r>
            <a:r>
              <a:rPr lang="ru-RU" sz="1600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ru-RU" sz="1600" dirty="0">
                <a:latin typeface="Comic Sans MS" pitchFamily="66" charset="0"/>
                <a:sym typeface="Symbol" pitchFamily="18" charset="2"/>
              </a:rPr>
              <a:t></a:t>
            </a:r>
            <a:r>
              <a:rPr lang="en-US" sz="1600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1600" dirty="0" smtClean="0">
                <a:latin typeface="Comic Sans MS" pitchFamily="66" charset="0"/>
                <a:sym typeface="Symbol" pitchFamily="18" charset="2"/>
              </a:rPr>
              <a:t>Discriminator </a:t>
            </a:r>
            <a:r>
              <a:rPr lang="ru-RU" sz="1600" dirty="0">
                <a:latin typeface="Comic Sans MS" pitchFamily="66" charset="0"/>
                <a:sym typeface="Symbol" pitchFamily="18" charset="2"/>
              </a:rPr>
              <a:t> </a:t>
            </a:r>
            <a:r>
              <a:rPr lang="en-US" sz="1600" dirty="0">
                <a:latin typeface="Comic Sans MS" pitchFamily="66" charset="0"/>
                <a:sym typeface="Symbol" pitchFamily="18" charset="2"/>
              </a:rPr>
              <a:t>DeLiDAQ-1 </a:t>
            </a:r>
            <a:r>
              <a:rPr lang="en-US" sz="1600" dirty="0" smtClean="0">
                <a:latin typeface="Comic Sans MS" pitchFamily="66" charset="0"/>
                <a:sym typeface="Symbol" pitchFamily="18" charset="2"/>
              </a:rPr>
              <a:t>&lt;</a:t>
            </a:r>
            <a:r>
              <a:rPr lang="ru-RU" sz="1600" dirty="0" smtClean="0">
                <a:latin typeface="Comic Sans MS" pitchFamily="66" charset="0"/>
                <a:sym typeface="Symbol" pitchFamily="18" charset="2"/>
              </a:rPr>
              <a:t></a:t>
            </a:r>
            <a:r>
              <a:rPr lang="en-US" sz="1600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1600" dirty="0">
                <a:latin typeface="Comic Sans MS" pitchFamily="66" charset="0"/>
                <a:sym typeface="Symbol" pitchFamily="18" charset="2"/>
              </a:rPr>
              <a:t>PCI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&lt;</a:t>
            </a:r>
            <a:r>
              <a:rPr lang="ru-RU" dirty="0" smtClean="0">
                <a:sym typeface="Symbol" pitchFamily="18" charset="2"/>
              </a:rPr>
              <a:t>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Symbol" pitchFamily="18" charset="2"/>
              </a:rPr>
              <a:t>PC software</a:t>
            </a:r>
            <a:endParaRPr lang="ru-RU" sz="16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sym typeface="Symbol" pitchFamily="18" charset="2"/>
            </a:endParaRPr>
          </a:p>
        </p:txBody>
      </p:sp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7" y="3351781"/>
            <a:ext cx="56832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35713" y="3853431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104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43363" cy="648072"/>
          </a:xfrm>
        </p:spPr>
        <p:txBody>
          <a:bodyPr/>
          <a:lstStyle/>
          <a:p>
            <a:r>
              <a:rPr lang="en-US" sz="2800" dirty="0" smtClean="0"/>
              <a:t>Prerequisites for transfer from DeLiDAQ-1 to DeLiDAQ-2</a:t>
            </a:r>
            <a:endParaRPr lang="ru-RU" sz="2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/>
                </a:solidFill>
              </a:rPr>
              <a:t>9-10 May 2012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E.I.Litvinenko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smtClean="0">
                <a:solidFill>
                  <a:prstClr val="black"/>
                </a:solidFill>
              </a:rPr>
              <a:t>Jülich, Workshop „Ultra-fast data transfer and reconstruction” </a:t>
            </a:r>
            <a:fld id="{09939D2C-C3A1-44B3-BCA4-0A8B343DAFA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048" y="1124744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</a:t>
            </a:r>
            <a:r>
              <a:rPr lang="en-US" sz="1400" dirty="0" smtClean="0"/>
              <a:t>What is bad?</a:t>
            </a:r>
          </a:p>
          <a:p>
            <a:r>
              <a:rPr lang="en-US" sz="1400" dirty="0" smtClean="0"/>
              <a:t>1. The PCI interface of the board is out of date for a new PC generation;</a:t>
            </a:r>
          </a:p>
          <a:p>
            <a:r>
              <a:rPr lang="en-US" sz="1400" dirty="0" smtClean="0"/>
              <a:t>2. DSP has only one external data bus to process and transfer detector data:</a:t>
            </a:r>
          </a:p>
          <a:p>
            <a:r>
              <a:rPr lang="en-US" sz="1400" dirty="0" smtClean="0"/>
              <a:t>TDC to DSP, DSP to memory and memory to DSP, DSP to PCI bus;</a:t>
            </a:r>
          </a:p>
          <a:p>
            <a:r>
              <a:rPr lang="en-US" sz="1400" dirty="0" smtClean="0"/>
              <a:t>3. Low speed data transfer ability of TDC F1;</a:t>
            </a:r>
          </a:p>
          <a:p>
            <a:r>
              <a:rPr lang="en-US" sz="1400" dirty="0" smtClean="0"/>
              <a:t>4. In spite of FPGA event filtering procedure, the DSP data processing rate is too small.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-23416" y="2571294"/>
            <a:ext cx="9167416" cy="3785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What tasks have been decided during design of a new DAQ-board?</a:t>
            </a:r>
          </a:p>
          <a:p>
            <a:r>
              <a:rPr lang="en-US" sz="1600" b="1" dirty="0" smtClean="0"/>
              <a:t> two parts – one base board (NIM) and two data communication boards (PC interface), realized as daughter boards;</a:t>
            </a:r>
          </a:p>
          <a:p>
            <a:r>
              <a:rPr lang="en-US" sz="1600" b="1" dirty="0" smtClean="0"/>
              <a:t> USB2.0 - a possibility to connect DAQ-system to any PC’s, including Note-Books (important);</a:t>
            </a:r>
          </a:p>
          <a:p>
            <a:r>
              <a:rPr lang="en-US" sz="1600" b="1" dirty="0" smtClean="0"/>
              <a:t> No DSP, all data processing tasks are performing by FPGA;</a:t>
            </a:r>
          </a:p>
          <a:p>
            <a:r>
              <a:rPr lang="en-US" sz="1600" b="1" dirty="0" smtClean="0"/>
              <a:t> Fiber link connection between computer USB port and DAQ-board for increasing distance and abolishing EMI problem;</a:t>
            </a:r>
          </a:p>
          <a:p>
            <a:r>
              <a:rPr lang="en-US" sz="1600" b="1" dirty="0" smtClean="0"/>
              <a:t> A new simpler (no built-in seek event function) but an order faster TDC GPX (I-mode);</a:t>
            </a:r>
          </a:p>
          <a:p>
            <a:r>
              <a:rPr lang="en-US" sz="1600" b="1" dirty="0" smtClean="0"/>
              <a:t> Four times larger hist. memory – 1Gbyte (256MW x 32bits);</a:t>
            </a:r>
          </a:p>
          <a:p>
            <a:r>
              <a:rPr lang="en-US" sz="1600" b="1" dirty="0" smtClean="0"/>
              <a:t> Improved test generator can issue any pattern of simulating events including overlapped ones;</a:t>
            </a:r>
          </a:p>
          <a:p>
            <a:r>
              <a:rPr lang="en-US" sz="1600" b="1" dirty="0" smtClean="0"/>
              <a:t> Possibility to work in synchrotron radiation experiments (tested in FPGA 2Mevents/sec);</a:t>
            </a:r>
          </a:p>
          <a:p>
            <a:r>
              <a:rPr lang="en-US" sz="1600" b="1" dirty="0" smtClean="0"/>
              <a:t> Low jitter system clock on the base board - 40MHz, 5ppm;</a:t>
            </a:r>
          </a:p>
          <a:p>
            <a:r>
              <a:rPr lang="en-US" sz="1600" b="1" dirty="0" smtClean="0"/>
              <a:t> 2 inputs for monitor detectors, “GATE” and “KICK” pulse inputs.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184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DeLiDAQ-2 </a:t>
            </a:r>
            <a:r>
              <a:rPr lang="en-US" dirty="0" smtClean="0"/>
              <a:t>architecture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/>
                </a:solidFill>
              </a:rPr>
              <a:t>9-10 May 2012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E.I.Litvinenko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smtClean="0">
                <a:solidFill>
                  <a:prstClr val="black"/>
                </a:solidFill>
              </a:rPr>
              <a:t>Jülich, Workshop „Ultra-fast data transfer and reconstruction” </a:t>
            </a:r>
            <a:fld id="{09939D2C-C3A1-44B3-BCA4-0A8B343DAFA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21514" cy="452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9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132" y="116632"/>
            <a:ext cx="7743363" cy="936104"/>
          </a:xfrm>
        </p:spPr>
        <p:txBody>
          <a:bodyPr/>
          <a:lstStyle/>
          <a:p>
            <a:r>
              <a:rPr lang="en-US" sz="2800" dirty="0" smtClean="0"/>
              <a:t>Specially developed communication protocol</a:t>
            </a:r>
            <a:endParaRPr lang="ru-RU" sz="2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/>
                </a:solidFill>
              </a:rPr>
              <a:t>9-10 May 2012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E.I.Litvinenko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smtClean="0">
                <a:solidFill>
                  <a:prstClr val="black"/>
                </a:solidFill>
              </a:rPr>
              <a:t>Jülich, Workshop „Ultra-fast data transfer and reconstruction” </a:t>
            </a:r>
            <a:fld id="{09939D2C-C3A1-44B3-BCA4-0A8B343DAFA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412776"/>
            <a:ext cx="8186587" cy="4852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/>
              <a:t>Serial Communication Protocol: 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 Lighten like SFPDP VITA 17.1 protocol (used protocol approach only);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 Bi-directional links;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 Four types of frames supported (RD/WR/FILL memory, RD/WR registers, ACK/NACK/BUSY, idle);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 Dataflow control in both directions (receiving FIFO is full);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 Very low latency;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 Packet size – 512 bytes (natural USB2.0 packet size);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 Powerful 32-bit CRC code data protection (like Ethernet one);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 Repeat previous packet if transmit error (loop back NACK frame);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 Transparent or invisible to user, absent any software.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 Frame structure: packet type or </a:t>
            </a:r>
            <a:r>
              <a:rPr lang="en-US" sz="1600" dirty="0" err="1"/>
              <a:t>Start_of_Frame</a:t>
            </a:r>
            <a:r>
              <a:rPr lang="en-US" sz="1600" dirty="0"/>
              <a:t>, Data Packet, CRC code (</a:t>
            </a:r>
            <a:r>
              <a:rPr lang="en-US" sz="1600" dirty="0" err="1"/>
              <a:t>SoF</a:t>
            </a:r>
            <a:r>
              <a:rPr lang="en-US" sz="1600" dirty="0"/>
              <a:t> = 16 bit, CRC = 32 bit); </a:t>
            </a:r>
          </a:p>
        </p:txBody>
      </p:sp>
    </p:spTree>
    <p:extLst>
      <p:ext uri="{BB962C8B-B14F-4D97-AF65-F5344CB8AC3E}">
        <p14:creationId xmlns:p14="http://schemas.microsoft.com/office/powerpoint/2010/main" val="13997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16555" y="820268"/>
            <a:ext cx="6712804" cy="4606826"/>
            <a:chOff x="2682" y="526"/>
            <a:chExt cx="7200" cy="4877"/>
          </a:xfrm>
        </p:grpSpPr>
        <p:sp>
          <p:nvSpPr>
            <p:cNvPr id="3" name="AutoShape 2"/>
            <p:cNvSpPr>
              <a:spLocks noChangeAspect="1" noChangeArrowheads="1"/>
            </p:cNvSpPr>
            <p:nvPr/>
          </p:nvSpPr>
          <p:spPr bwMode="auto">
            <a:xfrm>
              <a:off x="2682" y="526"/>
              <a:ext cx="7200" cy="4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3106" y="2895"/>
              <a:ext cx="705" cy="2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sz="800" b="1"/>
                <a:t>Gate</a:t>
              </a:r>
              <a:endParaRPr lang="ru-RU"/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106" y="2616"/>
              <a:ext cx="705" cy="2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sz="800" b="1"/>
                <a:t>TOF</a:t>
              </a:r>
              <a:endParaRPr lang="ru-RU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682" y="1223"/>
              <a:ext cx="424" cy="13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sz="800" b="1"/>
                <a:t>From MWPC</a:t>
              </a:r>
              <a:endParaRPr lang="ru-RU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494" y="4846"/>
              <a:ext cx="1553" cy="2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sz="800" b="1"/>
                <a:t>Daughter Board</a:t>
              </a:r>
              <a:endParaRPr lang="ru-RU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494" y="2895"/>
              <a:ext cx="1553" cy="19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6070" y="1223"/>
              <a:ext cx="566" cy="2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sz="800" b="1"/>
                <a:t>Data</a:t>
              </a:r>
              <a:endParaRPr lang="ru-RU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6071" y="1782"/>
              <a:ext cx="564" cy="2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sz="800" b="1"/>
                <a:t>WR</a:t>
              </a:r>
              <a:endParaRPr lang="ru-RU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071" y="2200"/>
              <a:ext cx="562" cy="2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sz="800" b="1"/>
                <a:t>RD</a:t>
              </a:r>
              <a:endParaRPr lang="ru-RU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235" y="1224"/>
              <a:ext cx="423" cy="195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 b="1"/>
                <a:t>NIM-TTL</a:t>
              </a:r>
              <a:endParaRPr lang="ru-RU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5084" y="1362"/>
              <a:ext cx="989" cy="97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000" b="1"/>
            </a:p>
            <a:p>
              <a:pPr algn="ctr"/>
              <a:r>
                <a:rPr lang="ru-RU" sz="1000" b="1"/>
                <a:t>TDC-GPX</a:t>
              </a:r>
              <a:endParaRPr lang="ru-RU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106" y="1224"/>
              <a:ext cx="706" cy="2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sz="800" b="1"/>
                <a:t>Anode</a:t>
              </a:r>
              <a:endParaRPr lang="ru-RU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247" y="1502"/>
              <a:ext cx="424" cy="2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sz="800" b="1"/>
                <a:t>X1</a:t>
              </a:r>
              <a:endParaRPr lang="ru-RU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247" y="1782"/>
              <a:ext cx="426" cy="2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sz="800" b="1"/>
                <a:t>X2</a:t>
              </a:r>
              <a:endParaRPr lang="ru-RU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247" y="2060"/>
              <a:ext cx="424" cy="2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sz="800" b="1"/>
                <a:t>Y1</a:t>
              </a:r>
              <a:endParaRPr lang="ru-RU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247" y="2338"/>
              <a:ext cx="426" cy="2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sz="800" b="1"/>
                <a:t>Y2</a:t>
              </a:r>
              <a:endParaRPr lang="ru-RU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3671" y="1362"/>
              <a:ext cx="56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671" y="1642"/>
              <a:ext cx="56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3671" y="1920"/>
              <a:ext cx="56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3671" y="2200"/>
              <a:ext cx="56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671" y="2478"/>
              <a:ext cx="56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4659" y="1502"/>
              <a:ext cx="4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4659" y="1642"/>
              <a:ext cx="4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4659" y="1782"/>
              <a:ext cx="4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4659" y="1920"/>
              <a:ext cx="4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4659" y="2060"/>
              <a:ext cx="4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6635" y="944"/>
              <a:ext cx="1271" cy="181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000" b="1" dirty="0"/>
            </a:p>
            <a:p>
              <a:pPr algn="ctr"/>
              <a:endParaRPr lang="ru-RU" sz="1000" b="1" dirty="0"/>
            </a:p>
            <a:p>
              <a:pPr algn="ctr"/>
              <a:r>
                <a:rPr lang="ru-RU" sz="1000" b="1" dirty="0"/>
                <a:t>FPGA</a:t>
              </a:r>
            </a:p>
            <a:p>
              <a:pPr algn="ctr"/>
              <a:endParaRPr lang="ru-RU" sz="1000" b="1" dirty="0"/>
            </a:p>
            <a:p>
              <a:pPr algn="ctr"/>
              <a:r>
                <a:rPr lang="ru-RU" sz="1000" b="1" dirty="0"/>
                <a:t>EP1C6Q240C6</a:t>
              </a:r>
              <a:endParaRPr lang="ru-RU" dirty="0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6071" y="1502"/>
              <a:ext cx="564" cy="278"/>
            </a:xfrm>
            <a:prstGeom prst="leftRightArrow">
              <a:avLst>
                <a:gd name="adj1" fmla="val 50000"/>
                <a:gd name="adj2" fmla="val 40576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>
              <a:off x="6071" y="2060"/>
              <a:ext cx="56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6071" y="2200"/>
              <a:ext cx="56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8331" y="944"/>
              <a:ext cx="846" cy="181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800" b="1"/>
            </a:p>
            <a:p>
              <a:pPr algn="ctr"/>
              <a:endParaRPr lang="ru-RU" sz="800" b="1"/>
            </a:p>
            <a:p>
              <a:pPr algn="ctr"/>
              <a:r>
                <a:rPr lang="ru-RU" sz="800" b="1"/>
                <a:t>Hist.</a:t>
              </a:r>
            </a:p>
            <a:p>
              <a:pPr algn="ctr"/>
              <a:r>
                <a:rPr lang="ru-RU" sz="800" b="1"/>
                <a:t>Memory</a:t>
              </a:r>
            </a:p>
            <a:p>
              <a:pPr algn="ctr"/>
              <a:endParaRPr lang="ru-RU" sz="800" b="1"/>
            </a:p>
            <a:p>
              <a:pPr algn="ctr"/>
              <a:r>
                <a:rPr lang="ru-RU" sz="800" b="1"/>
                <a:t>1GByte</a:t>
              </a:r>
              <a:endParaRPr lang="ru-RU"/>
            </a:p>
          </p:txBody>
        </p:sp>
        <p:sp>
          <p:nvSpPr>
            <p:cNvPr id="34" name="AutoShape 33"/>
            <p:cNvSpPr>
              <a:spLocks noChangeArrowheads="1"/>
            </p:cNvSpPr>
            <p:nvPr/>
          </p:nvSpPr>
          <p:spPr bwMode="auto">
            <a:xfrm>
              <a:off x="7906" y="1502"/>
              <a:ext cx="425" cy="280"/>
            </a:xfrm>
            <a:prstGeom prst="leftRightArrow">
              <a:avLst>
                <a:gd name="adj1" fmla="val 50000"/>
                <a:gd name="adj2" fmla="val 3035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7906" y="2198"/>
              <a:ext cx="42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7906" y="2338"/>
              <a:ext cx="4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7906" y="2477"/>
              <a:ext cx="4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8329" y="2059"/>
              <a:ext cx="565" cy="55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ru-RU" sz="800" b="1"/>
                <a:t>WE</a:t>
              </a:r>
            </a:p>
            <a:p>
              <a:r>
                <a:rPr lang="ru-RU" sz="800" b="1"/>
                <a:t>RAS</a:t>
              </a:r>
            </a:p>
            <a:p>
              <a:r>
                <a:rPr lang="ru-RU" sz="800" b="1"/>
                <a:t>CAS</a:t>
              </a:r>
              <a:endParaRPr lang="ru-RU"/>
            </a:p>
          </p:txBody>
        </p:sp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6776" y="3034"/>
              <a:ext cx="423" cy="97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800" b="1"/>
                <a:t>Parallel2Serial</a:t>
              </a:r>
              <a:endParaRPr lang="ru-RU"/>
            </a:p>
          </p:txBody>
        </p:sp>
        <p:sp>
          <p:nvSpPr>
            <p:cNvPr id="40" name="Text Box 39"/>
            <p:cNvSpPr txBox="1">
              <a:spLocks noChangeArrowheads="1"/>
            </p:cNvSpPr>
            <p:nvPr/>
          </p:nvSpPr>
          <p:spPr bwMode="auto">
            <a:xfrm>
              <a:off x="7341" y="3034"/>
              <a:ext cx="422" cy="97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800" b="1"/>
                <a:t>Serial2Parallel</a:t>
              </a:r>
              <a:endParaRPr lang="ru-RU"/>
            </a:p>
          </p:txBody>
        </p:sp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6776" y="4288"/>
              <a:ext cx="988" cy="41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800" b="1"/>
                <a:t>Optical</a:t>
              </a:r>
            </a:p>
            <a:p>
              <a:pPr algn="ctr"/>
              <a:r>
                <a:rPr lang="ru-RU" sz="800" b="1"/>
                <a:t>Converter</a:t>
              </a:r>
              <a:endParaRPr lang="ru-RU"/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7058" y="4009"/>
              <a:ext cx="1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 flipV="1">
              <a:off x="7482" y="4009"/>
              <a:ext cx="1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223" y="4288"/>
              <a:ext cx="1554" cy="302"/>
            </a:xfrm>
            <a:custGeom>
              <a:avLst/>
              <a:gdLst>
                <a:gd name="T0" fmla="*/ 0 w 1440"/>
                <a:gd name="T1" fmla="*/ 360 h 390"/>
                <a:gd name="T2" fmla="*/ 1080 w 1440"/>
                <a:gd name="T3" fmla="*/ 0 h 390"/>
                <a:gd name="T4" fmla="*/ 720 w 1440"/>
                <a:gd name="T5" fmla="*/ 360 h 390"/>
                <a:gd name="T6" fmla="*/ 1440 w 1440"/>
                <a:gd name="T7" fmla="*/ 18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0" h="390">
                  <a:moveTo>
                    <a:pt x="0" y="360"/>
                  </a:moveTo>
                  <a:cubicBezTo>
                    <a:pt x="480" y="180"/>
                    <a:pt x="960" y="0"/>
                    <a:pt x="1080" y="0"/>
                  </a:cubicBezTo>
                  <a:cubicBezTo>
                    <a:pt x="1200" y="0"/>
                    <a:pt x="660" y="330"/>
                    <a:pt x="720" y="360"/>
                  </a:cubicBezTo>
                  <a:cubicBezTo>
                    <a:pt x="780" y="390"/>
                    <a:pt x="1230" y="210"/>
                    <a:pt x="1440" y="1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AutoShape 44"/>
            <p:cNvSpPr>
              <a:spLocks noChangeArrowheads="1"/>
            </p:cNvSpPr>
            <p:nvPr/>
          </p:nvSpPr>
          <p:spPr bwMode="auto">
            <a:xfrm>
              <a:off x="7058" y="2755"/>
              <a:ext cx="141" cy="280"/>
            </a:xfrm>
            <a:prstGeom prst="downArrow">
              <a:avLst>
                <a:gd name="adj1" fmla="val 50000"/>
                <a:gd name="adj2" fmla="val 49645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AutoShape 45"/>
            <p:cNvSpPr>
              <a:spLocks noChangeArrowheads="1"/>
            </p:cNvSpPr>
            <p:nvPr/>
          </p:nvSpPr>
          <p:spPr bwMode="auto">
            <a:xfrm>
              <a:off x="7623" y="2755"/>
              <a:ext cx="141" cy="280"/>
            </a:xfrm>
            <a:prstGeom prst="upArrow">
              <a:avLst>
                <a:gd name="adj1" fmla="val 50000"/>
                <a:gd name="adj2" fmla="val 49645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Text Box 46"/>
            <p:cNvSpPr txBox="1">
              <a:spLocks noChangeArrowheads="1"/>
            </p:cNvSpPr>
            <p:nvPr/>
          </p:nvSpPr>
          <p:spPr bwMode="auto">
            <a:xfrm>
              <a:off x="5364" y="3870"/>
              <a:ext cx="989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sz="800" b="1"/>
                <a:t>Fiber Link</a:t>
              </a:r>
            </a:p>
            <a:p>
              <a:pPr algn="ctr"/>
              <a:r>
                <a:rPr lang="ru-RU" sz="800" b="1"/>
                <a:t>1.25Gb/s</a:t>
              </a:r>
              <a:endParaRPr lang="ru-RU"/>
            </a:p>
          </p:txBody>
        </p:sp>
        <p:pic>
          <p:nvPicPr>
            <p:cNvPr id="48" name="Picture 4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" y="3731"/>
              <a:ext cx="2118" cy="1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3670" y="2755"/>
              <a:ext cx="5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3670" y="3034"/>
              <a:ext cx="5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>
              <a:off x="4658" y="2755"/>
              <a:ext cx="11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 flipV="1">
              <a:off x="5788" y="2477"/>
              <a:ext cx="0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5788" y="2477"/>
              <a:ext cx="8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4658" y="3034"/>
              <a:ext cx="127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 flipV="1">
              <a:off x="5929" y="2616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5929" y="2616"/>
              <a:ext cx="7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AutoShape 56"/>
            <p:cNvSpPr>
              <a:spLocks/>
            </p:cNvSpPr>
            <p:nvPr/>
          </p:nvSpPr>
          <p:spPr bwMode="auto">
            <a:xfrm>
              <a:off x="3106" y="1223"/>
              <a:ext cx="140" cy="1254"/>
            </a:xfrm>
            <a:prstGeom prst="leftBrace">
              <a:avLst>
                <a:gd name="adj1" fmla="val 7464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6917" y="2755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 flipV="1">
              <a:off x="7482" y="2755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0" name="Picture 7" descr="CIMG42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1352" y="3766580"/>
            <a:ext cx="3816350" cy="2862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" name="Заголовок 1"/>
          <p:cNvSpPr txBox="1">
            <a:spLocks/>
          </p:cNvSpPr>
          <p:nvPr/>
        </p:nvSpPr>
        <p:spPr>
          <a:xfrm>
            <a:off x="1260928" y="116632"/>
            <a:ext cx="7880205" cy="648072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DeLiDAQ-2: recent design and look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20653181"/>
      </p:ext>
    </p:extLst>
  </p:cSld>
  <p:clrMapOvr>
    <a:masterClrMapping/>
  </p:clrMapOvr>
</p:sld>
</file>

<file path=ppt/theme/theme1.xml><?xml version="1.0" encoding="utf-8"?>
<a:theme xmlns:a="http://schemas.openxmlformats.org/drawingml/2006/main" name="Elena001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y_Shrifts_Comic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y_Shrifts_Comic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Elena001</Template>
  <TotalTime>248</TotalTime>
  <Words>1196</Words>
  <Application>Microsoft Office PowerPoint</Application>
  <PresentationFormat>Экран (4:3)</PresentationFormat>
  <Paragraphs>179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Elena001</vt:lpstr>
      <vt:lpstr>Воздушный поток</vt:lpstr>
      <vt:lpstr>Current status of data acquisition electronics at the FLNP, JINR, Dubna</vt:lpstr>
      <vt:lpstr>Outlook</vt:lpstr>
      <vt:lpstr>Long-term program at the FLNP</vt:lpstr>
      <vt:lpstr>DeLiDAQ-1 (since 2001)</vt:lpstr>
      <vt:lpstr>DeLiDAQ-1 systems at the FLNP</vt:lpstr>
      <vt:lpstr>Prerequisites for transfer from DeLiDAQ-1 to DeLiDAQ-2</vt:lpstr>
      <vt:lpstr>DeLiDAQ-2 architecture</vt:lpstr>
      <vt:lpstr>Specially developed communication protocol</vt:lpstr>
      <vt:lpstr>Презентация PowerPoint</vt:lpstr>
      <vt:lpstr>Презентация PowerPoint</vt:lpstr>
      <vt:lpstr>Modernization of electronics at FLNP – change-over to direct control from PC and unification </vt:lpstr>
      <vt:lpstr>Prerequisites for the establishment of the project MPD16 at the FLNP</vt:lpstr>
      <vt:lpstr>MPD16 architecture</vt:lpstr>
      <vt:lpstr>MPD16 features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</dc:creator>
  <cp:lastModifiedBy>Li</cp:lastModifiedBy>
  <cp:revision>43</cp:revision>
  <dcterms:created xsi:type="dcterms:W3CDTF">2012-05-08T18:06:16Z</dcterms:created>
  <dcterms:modified xsi:type="dcterms:W3CDTF">2012-05-09T08:34:36Z</dcterms:modified>
</cp:coreProperties>
</file>