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35" r:id="rId2"/>
    <p:sldId id="264" r:id="rId3"/>
    <p:sldId id="354" r:id="rId4"/>
    <p:sldId id="355" r:id="rId5"/>
    <p:sldId id="356" r:id="rId6"/>
    <p:sldId id="293" r:id="rId7"/>
    <p:sldId id="350" r:id="rId8"/>
    <p:sldId id="344" r:id="rId9"/>
    <p:sldId id="351" r:id="rId10"/>
    <p:sldId id="352" r:id="rId11"/>
    <p:sldId id="353" r:id="rId12"/>
    <p:sldId id="346" r:id="rId13"/>
    <p:sldId id="357" r:id="rId14"/>
  </p:sldIdLst>
  <p:sldSz cx="9144000" cy="6858000" type="screen4x3"/>
  <p:notesSz cx="6794500" cy="9931400"/>
  <p:custDataLst>
    <p:tags r:id="rId17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80"/>
    <a:srgbClr val="50AAE6"/>
    <a:srgbClr val="5A6EB4"/>
    <a:srgbClr val="A00078"/>
    <a:srgbClr val="A01E28"/>
    <a:srgbClr val="A08232"/>
    <a:srgbClr val="DCA01E"/>
    <a:srgbClr val="FA8214"/>
    <a:srgbClr val="82B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80" autoAdjust="0"/>
    <p:restoredTop sz="78059" autoAdjust="0"/>
  </p:normalViewPr>
  <p:slideViewPr>
    <p:cSldViewPr>
      <p:cViewPr varScale="1">
        <p:scale>
          <a:sx n="54" d="100"/>
          <a:sy n="54" d="100"/>
        </p:scale>
        <p:origin x="1398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32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76419897527112"/>
          <c:y val="0.18832351698252756"/>
          <c:w val="0.63175389212448174"/>
          <c:h val="0.63276080206241414"/>
        </c:manualLayout>
      </c:layout>
      <c:pieChart>
        <c:varyColors val="1"/>
        <c:ser>
          <c:idx val="1"/>
          <c:order val="0"/>
          <c:tx>
            <c:strRef>
              <c:f>Tabelle1!$C$1</c:f>
              <c:strCache>
                <c:ptCount val="1"/>
                <c:pt idx="0">
                  <c:v>Spalte1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37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37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37">
                <a:solidFill>
                  <a:schemeClr val="lt1"/>
                </a:solidFill>
              </a:ln>
              <a:effectLst/>
            </c:spPr>
          </c:dPt>
          <c:cat>
            <c:strRef>
              <c:f>Tabelle1!$A$2:$A$4</c:f>
              <c:strCache>
                <c:ptCount val="3"/>
                <c:pt idx="0">
                  <c:v>Federal Fund</c:v>
                </c:pt>
                <c:pt idx="1">
                  <c:v>3rd Party Funds</c:v>
                </c:pt>
                <c:pt idx="2">
                  <c:v>State Fund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3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KIT Budget 2014 </a:t>
            </a:r>
            <a:endParaRPr lang="de-DE" sz="1600" b="0" i="0" baseline="0" dirty="0" smtClean="0">
              <a:solidFill>
                <a:schemeClr val="bg2">
                  <a:lumMod val="50000"/>
                </a:schemeClr>
              </a:solidFill>
              <a:effectLst/>
            </a:endParaRPr>
          </a:p>
          <a:p>
            <a:pPr>
              <a:defRPr sz="1600">
                <a:solidFill>
                  <a:schemeClr val="bg2">
                    <a:lumMod val="50000"/>
                  </a:schemeClr>
                </a:solidFill>
              </a:defRPr>
            </a:pPr>
            <a:r>
              <a:rPr lang="en-US" sz="1600" b="1" i="0" baseline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€ 851 million</a:t>
            </a:r>
            <a:endParaRPr lang="de-DE" sz="1600" dirty="0">
              <a:solidFill>
                <a:schemeClr val="bg2">
                  <a:lumMod val="50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4.552923431198487E-2"/>
          <c:y val="0.477988411010263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Income in Million Euros (2014)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explosion val="5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Tabelle1!$A$2:$A$4</c:f>
              <c:strCache>
                <c:ptCount val="3"/>
                <c:pt idx="0">
                  <c:v>Federal funds</c:v>
                </c:pt>
                <c:pt idx="1">
                  <c:v>State funds</c:v>
                </c:pt>
                <c:pt idx="2">
                  <c:v>Third-party funds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257</c:v>
                </c:pt>
                <c:pt idx="1">
                  <c:v>221</c:v>
                </c:pt>
                <c:pt idx="2">
                  <c:v>369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549252795697066"/>
          <c:y val="0.47621214220447655"/>
          <c:w val="0.27568914041994752"/>
          <c:h val="0.448867786705624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050" b="0" i="0" u="none" strike="noStrike" kern="1200" baseline="0">
              <a:ln w="0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27438" y="508000"/>
            <a:ext cx="2733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536575" y="9267825"/>
            <a:ext cx="307498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800" smtClean="0"/>
              <a:t>KIT – Universität des Landes Baden-Württemberg und 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800" smtClean="0"/>
              <a:t>nationales Forschungszentrum in der Helmholtz-Gemeinschaft</a:t>
            </a:r>
          </a:p>
        </p:txBody>
      </p:sp>
      <p:pic>
        <p:nvPicPr>
          <p:cNvPr id="10244" name="Picture 11" descr="KIT-Logo-rgb_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204788"/>
            <a:ext cx="9985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879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924440-A3FC-435F-9C19-50A8DD9EBD7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2564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 err="1" smtClean="0"/>
              <a:t>Good</a:t>
            </a:r>
            <a:r>
              <a:rPr lang="de-DE" sz="1200" dirty="0" smtClean="0"/>
              <a:t> </a:t>
            </a:r>
            <a:r>
              <a:rPr lang="de-DE" sz="1200" dirty="0" err="1" smtClean="0"/>
              <a:t>afternoon</a:t>
            </a:r>
            <a:r>
              <a:rPr lang="de-DE" sz="1200" dirty="0" smtClean="0"/>
              <a:t>! </a:t>
            </a:r>
            <a:r>
              <a:rPr lang="de-DE" sz="1200" dirty="0" err="1" smtClean="0"/>
              <a:t>With</a:t>
            </a:r>
            <a:r>
              <a:rPr lang="de-DE" sz="1200" dirty="0" smtClean="0"/>
              <a:t> </a:t>
            </a:r>
            <a:r>
              <a:rPr lang="de-DE" sz="1200" dirty="0" err="1" smtClean="0"/>
              <a:t>best</a:t>
            </a:r>
            <a:r>
              <a:rPr lang="de-DE" sz="1200" dirty="0" smtClean="0"/>
              <a:t> </a:t>
            </a:r>
            <a:r>
              <a:rPr lang="de-DE" sz="1200" dirty="0" err="1" smtClean="0"/>
              <a:t>wishes</a:t>
            </a:r>
            <a:r>
              <a:rPr lang="de-DE" sz="1200" dirty="0" smtClean="0"/>
              <a:t> </a:t>
            </a:r>
            <a:r>
              <a:rPr lang="de-DE" sz="1200" dirty="0" err="1" smtClean="0"/>
              <a:t>from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KIT </a:t>
            </a:r>
            <a:r>
              <a:rPr lang="de-DE" sz="1200" dirty="0" err="1" smtClean="0"/>
              <a:t>presidential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board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and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my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colleagues</a:t>
            </a:r>
            <a:r>
              <a:rPr lang="de-DE" sz="1200" baseline="0" dirty="0" smtClean="0"/>
              <a:t> in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board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of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directors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of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Steinbuch </a:t>
            </a:r>
            <a:r>
              <a:rPr lang="de-DE" sz="1200" baseline="0" dirty="0" err="1" smtClean="0"/>
              <a:t>Centre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for</a:t>
            </a:r>
            <a:r>
              <a:rPr lang="de-DE" sz="1200" baseline="0" dirty="0" smtClean="0"/>
              <a:t> Computing (in </a:t>
            </a:r>
            <a:r>
              <a:rPr lang="de-DE" sz="1200" baseline="0" dirty="0" err="1" smtClean="0"/>
              <a:t>short</a:t>
            </a:r>
            <a:r>
              <a:rPr lang="de-DE" sz="1200" baseline="0" dirty="0" smtClean="0"/>
              <a:t> SCC) I‘ like </a:t>
            </a:r>
            <a:r>
              <a:rPr lang="de-DE" sz="1200" baseline="0" dirty="0" err="1" smtClean="0"/>
              <a:t>to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welcome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you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to</a:t>
            </a:r>
            <a:r>
              <a:rPr lang="de-DE" sz="1200" baseline="0" dirty="0" smtClean="0"/>
              <a:t> Karlsruhe </a:t>
            </a:r>
            <a:r>
              <a:rPr lang="de-DE" sz="1200" baseline="0" dirty="0" err="1" smtClean="0"/>
              <a:t>and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KIT.</a:t>
            </a:r>
          </a:p>
          <a:p>
            <a:endParaRPr lang="de-DE" sz="1200" baseline="0" dirty="0" smtClean="0"/>
          </a:p>
          <a:p>
            <a:r>
              <a:rPr lang="de-DE" sz="1200" baseline="0" dirty="0" err="1" smtClean="0"/>
              <a:t>My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name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is</a:t>
            </a:r>
            <a:r>
              <a:rPr lang="de-DE" sz="1200" baseline="0" dirty="0" smtClean="0"/>
              <a:t> Hannes Hartenstein </a:t>
            </a:r>
            <a:r>
              <a:rPr lang="de-DE" sz="1200" baseline="0" dirty="0" err="1" smtClean="0"/>
              <a:t>and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I‘m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director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of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SCC, </a:t>
            </a:r>
            <a:r>
              <a:rPr lang="de-DE" sz="1200" baseline="0" dirty="0" err="1" smtClean="0"/>
              <a:t>which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is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operating</a:t>
            </a:r>
            <a:r>
              <a:rPr lang="de-DE" sz="1200" baseline="0" dirty="0" smtClean="0"/>
              <a:t> GridKa,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German Tier-1 </a:t>
            </a:r>
            <a:r>
              <a:rPr lang="de-DE" sz="1200" baseline="0" dirty="0" err="1" smtClean="0"/>
              <a:t>data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and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computing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centre</a:t>
            </a:r>
            <a:r>
              <a:rPr lang="de-DE" sz="1200" baseline="0" dirty="0" smtClean="0"/>
              <a:t> for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LHC </a:t>
            </a:r>
            <a:r>
              <a:rPr lang="de-DE" sz="1200" baseline="0" dirty="0" err="1" smtClean="0"/>
              <a:t>data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and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which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gave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name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to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14th </a:t>
            </a:r>
            <a:r>
              <a:rPr lang="de-DE" sz="1200" baseline="0" dirty="0" err="1" smtClean="0"/>
              <a:t>edition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of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this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years</a:t>
            </a:r>
            <a:r>
              <a:rPr lang="de-DE" sz="1200" baseline="0" dirty="0" smtClean="0"/>
              <a:t> GridKa School.</a:t>
            </a:r>
          </a:p>
          <a:p>
            <a:endParaRPr lang="de-DE" sz="1200" baseline="0" dirty="0" smtClean="0"/>
          </a:p>
          <a:p>
            <a:r>
              <a:rPr lang="de-DE" sz="1200" baseline="0" dirty="0" smtClean="0"/>
              <a:t>In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following</a:t>
            </a:r>
            <a:r>
              <a:rPr lang="de-DE" sz="1200" baseline="0" dirty="0" smtClean="0"/>
              <a:t> I </a:t>
            </a:r>
            <a:r>
              <a:rPr lang="de-DE" sz="1200" baseline="0" dirty="0" err="1" smtClean="0"/>
              <a:t>would</a:t>
            </a:r>
            <a:r>
              <a:rPr lang="de-DE" sz="1200" baseline="0" dirty="0" smtClean="0"/>
              <a:t> like </a:t>
            </a:r>
            <a:r>
              <a:rPr lang="de-DE" sz="1200" baseline="0" dirty="0" err="1" smtClean="0"/>
              <a:t>to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give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you</a:t>
            </a:r>
            <a:r>
              <a:rPr lang="de-DE" sz="1200" baseline="0" dirty="0" smtClean="0"/>
              <a:t> a </a:t>
            </a:r>
            <a:r>
              <a:rPr lang="de-DE" sz="1200" baseline="0" dirty="0" err="1" smtClean="0"/>
              <a:t>very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brief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overview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about</a:t>
            </a:r>
            <a:r>
              <a:rPr lang="de-DE" sz="1200" baseline="0" dirty="0" smtClean="0"/>
              <a:t> KIT </a:t>
            </a:r>
            <a:r>
              <a:rPr lang="de-DE" sz="1200" baseline="0" dirty="0" err="1" smtClean="0"/>
              <a:t>and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activities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of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our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institute</a:t>
            </a:r>
            <a:r>
              <a:rPr lang="de-DE" sz="1200" baseline="0" dirty="0" smtClean="0"/>
              <a:t>,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Steinbuch </a:t>
            </a:r>
            <a:r>
              <a:rPr lang="de-DE" sz="1200" baseline="0" dirty="0" err="1" smtClean="0"/>
              <a:t>Centre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for</a:t>
            </a:r>
            <a:r>
              <a:rPr lang="de-DE" sz="1200" baseline="0" dirty="0" smtClean="0"/>
              <a:t> Computing.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Musterfakultät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924440-A3FC-435F-9C19-50A8DD9EBD7F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84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Musterfakultät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924440-A3FC-435F-9C19-50A8DD9EBD7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186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B5C312-96FF-4B9A-B907-82372B9D6CFF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0801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Prof. Dr. Max Mustermann | Musterfakultät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D630CB-DB41-4475-AE04-E9463A4441C7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565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Musterfakultät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924440-A3FC-435F-9C19-50A8DD9EBD7F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186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Prof. Dr. Max Mustermann | Musterfakultät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F8D321-9E65-4B56-B343-5E22922FBCAA}" type="slidenum">
              <a:rPr lang="de-DE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95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Musterfakultät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F8D321-9E65-4B56-B343-5E22922FBCAA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5628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11.tm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Bild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86" y="3641726"/>
            <a:ext cx="908831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II_rahmen_neu_tit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800" dirty="0" smtClean="0"/>
              <a:t>KIT – </a:t>
            </a:r>
            <a:r>
              <a:rPr lang="en-US" sz="800" dirty="0" smtClean="0"/>
              <a:t>The Research University in the Helmholtz Association</a:t>
            </a:r>
            <a:endParaRPr lang="de-DE" sz="800" dirty="0" smtClean="0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sz="1600" b="1" smtClean="0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8" name="Picture 13" descr="KIT-Logo-rgb_en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999" y="333375"/>
            <a:ext cx="16192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6383122"/>
            <a:ext cx="468000" cy="468000"/>
          </a:xfrm>
          <a:prstGeom prst="round2DiagRect">
            <a:avLst>
              <a:gd name="adj1" fmla="val 23332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181965682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107503" y="3645023"/>
            <a:ext cx="8938071" cy="2704977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9" descr="II_rahmen_neu_ti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800" dirty="0" smtClean="0"/>
              <a:t>KIT – </a:t>
            </a:r>
            <a:r>
              <a:rPr lang="en-US" sz="800" dirty="0" smtClean="0"/>
              <a:t>The Research University in the Helmholtz Association</a:t>
            </a:r>
            <a:endParaRPr lang="de-DE" sz="800" dirty="0" smtClean="0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sz="1600" b="1" smtClean="0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8" name="Picture 13" descr="KIT-Logo-rgb_en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999" y="333375"/>
            <a:ext cx="16192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 descr="Bildschirmausschnitt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/>
          <a:stretch/>
        </p:blipFill>
        <p:spPr>
          <a:xfrm>
            <a:off x="251520" y="4417008"/>
            <a:ext cx="8640960" cy="117792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6383122"/>
            <a:ext cx="468000" cy="468000"/>
          </a:xfrm>
          <a:prstGeom prst="round2DiagRect">
            <a:avLst>
              <a:gd name="adj1" fmla="val 23332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367041690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0" b="13744"/>
          <a:stretch/>
        </p:blipFill>
        <p:spPr>
          <a:xfrm>
            <a:off x="36512" y="3645024"/>
            <a:ext cx="9144000" cy="3032125"/>
          </a:xfrm>
          <a:prstGeom prst="rect">
            <a:avLst/>
          </a:prstGeom>
        </p:spPr>
      </p:pic>
      <p:pic>
        <p:nvPicPr>
          <p:cNvPr id="3" name="Picture 9" descr="II_rahmen_neu_tit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800" dirty="0" smtClean="0"/>
              <a:t>KIT – </a:t>
            </a:r>
            <a:r>
              <a:rPr lang="en-US" sz="800" dirty="0" smtClean="0"/>
              <a:t>The Research University in the Helmholtz Association</a:t>
            </a:r>
            <a:endParaRPr lang="de-DE" sz="800" dirty="0" smtClean="0"/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385763" y="3367088"/>
            <a:ext cx="4537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000" smtClean="0">
                <a:solidFill>
                  <a:schemeClr val="bg1"/>
                </a:solidFill>
              </a:rPr>
              <a:t>Steinbuch Centre for  Computing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sz="1600" b="1" smtClean="0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9" name="Picture 13" descr="KIT-Logo-rgb_en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999" y="333375"/>
            <a:ext cx="16192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6383122"/>
            <a:ext cx="468000" cy="468000"/>
          </a:xfrm>
          <a:prstGeom prst="round2DiagRect">
            <a:avLst>
              <a:gd name="adj1" fmla="val 23332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304669485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S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6011863" y="6453188"/>
            <a:ext cx="27368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DE" sz="900" smtClean="0"/>
              <a:t>Steinbuch Centre for Computing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6453188"/>
            <a:ext cx="6889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32645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add title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smtClean="0"/>
              <a:t>Click to add text into master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W. Juling | ?!?</a:t>
            </a:r>
            <a:endParaRPr lang="en-GB" noProof="0" dirty="0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fld id="{B9C74D50-AEC1-48FC-A792-30BBF7A70F88}" type="datetime1">
              <a:rPr lang="de-DE" noProof="0" smtClean="0"/>
              <a:t>28.08.2016</a:t>
            </a:fld>
            <a:endParaRPr lang="en-US" noProof="0" dirty="0"/>
          </a:p>
        </p:txBody>
      </p:sp>
      <p:sp>
        <p:nvSpPr>
          <p:cNvPr id="6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252000" y="6444000"/>
            <a:ext cx="324000" cy="360000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1CA33F6A-4DE0-4F11-8018-7C04A14942AE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5525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add title</a:t>
            </a:r>
            <a:endParaRPr lang="en-GB" noProof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W. Juling | ?!?</a:t>
            </a:r>
            <a:endParaRPr lang="en-GB" noProof="0" dirty="0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fld id="{7E5AB650-6723-49A9-A5DB-E643CEFA4F9F}" type="datetime1">
              <a:rPr lang="de-DE" noProof="0" smtClean="0"/>
              <a:t>28.08.2016</a:t>
            </a:fld>
            <a:endParaRPr lang="en-US" noProof="0" dirty="0"/>
          </a:p>
        </p:txBody>
      </p:sp>
      <p:sp>
        <p:nvSpPr>
          <p:cNvPr id="5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252000" y="6444000"/>
            <a:ext cx="324000" cy="360000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1CA33F6A-4DE0-4F11-8018-7C04A14942AE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68956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 durch klicken hinzufügen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Karlsruhe Institute </a:t>
            </a:r>
            <a:r>
              <a:rPr lang="de-DE" dirty="0" err="1" smtClean="0"/>
              <a:t>of</a:t>
            </a:r>
            <a:r>
              <a:rPr lang="de-DE" dirty="0" smtClean="0"/>
              <a:t> Technology (KIT).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0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BB50C3E5-7BD0-4BD8-A022-AB94D8F2B937}" type="slidenum">
              <a:rPr lang="de-DE" sz="900" b="1" smtClean="0"/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sz="900" b="1" smtClean="0"/>
          </a:p>
        </p:txBody>
      </p:sp>
      <p:sp>
        <p:nvSpPr>
          <p:cNvPr id="1032" name="Rectangle 11"/>
          <p:cNvSpPr>
            <a:spLocks noChangeArrowheads="1"/>
          </p:cNvSpPr>
          <p:nvPr/>
        </p:nvSpPr>
        <p:spPr bwMode="auto">
          <a:xfrm>
            <a:off x="612775" y="6445250"/>
            <a:ext cx="863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de-DE" sz="900" dirty="0" smtClean="0"/>
              <a:t>29.08.2015</a:t>
            </a:r>
            <a:endParaRPr lang="de-DE" sz="900" dirty="0"/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1691680" y="6453188"/>
            <a:ext cx="4176464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900" dirty="0" smtClean="0"/>
              <a:t>GridKa School 2016</a:t>
            </a:r>
            <a:endParaRPr lang="de-DE" sz="900" dirty="0"/>
          </a:p>
        </p:txBody>
      </p:sp>
      <p:pic>
        <p:nvPicPr>
          <p:cNvPr id="9" name="Picture 9" descr="KITlogo_4c_frutiger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7625" y="333375"/>
            <a:ext cx="1084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30" r:id="rId2"/>
    <p:sldLayoutId id="2147483811" r:id="rId3"/>
    <p:sldLayoutId id="2147483812" r:id="rId4"/>
    <p:sldLayoutId id="2147483838" r:id="rId5"/>
    <p:sldLayoutId id="2147483839" r:id="rId6"/>
  </p:sldLayoutIdLst>
  <p:transition>
    <p:strips dir="rd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0" fontAlgn="base" hangingPunct="0">
        <a:spcBef>
          <a:spcPct val="20000"/>
        </a:spcBef>
        <a:spcAft>
          <a:spcPct val="0"/>
        </a:spcAft>
        <a:buBlip>
          <a:blip r:embed="rId10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sz="1800">
          <a:solidFill>
            <a:schemeClr val="tx1"/>
          </a:solidFill>
          <a:latin typeface="+mn-lt"/>
        </a:defRPr>
      </a:lvl2pPr>
      <a:lvl3pPr marL="1209675" indent="-276225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sz="1800">
          <a:solidFill>
            <a:schemeClr val="tx1"/>
          </a:solidFill>
          <a:latin typeface="+mn-lt"/>
        </a:defRPr>
      </a:lvl3pPr>
      <a:lvl4pPr marL="1657350" indent="-276225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sz="1800">
          <a:solidFill>
            <a:schemeClr val="tx1"/>
          </a:solidFill>
          <a:latin typeface="+mn-lt"/>
        </a:defRPr>
      </a:lvl4pPr>
      <a:lvl5pPr marL="2095500" indent="-276225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tiff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3.jpeg"/><Relationship Id="rId18" Type="http://schemas.openxmlformats.org/officeDocument/2006/relationships/image" Target="../media/image58.gif"/><Relationship Id="rId3" Type="http://schemas.openxmlformats.org/officeDocument/2006/relationships/image" Target="../media/image44.png"/><Relationship Id="rId21" Type="http://schemas.openxmlformats.org/officeDocument/2006/relationships/image" Target="../media/image61.png"/><Relationship Id="rId7" Type="http://schemas.openxmlformats.org/officeDocument/2006/relationships/image" Target="../media/image48.png"/><Relationship Id="rId12" Type="http://schemas.openxmlformats.org/officeDocument/2006/relationships/image" Target="../media/image36.png"/><Relationship Id="rId17" Type="http://schemas.openxmlformats.org/officeDocument/2006/relationships/image" Target="../media/image57.png"/><Relationship Id="rId2" Type="http://schemas.openxmlformats.org/officeDocument/2006/relationships/image" Target="../media/image43.png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eg"/><Relationship Id="rId11" Type="http://schemas.openxmlformats.org/officeDocument/2006/relationships/image" Target="../media/image52.png"/><Relationship Id="rId5" Type="http://schemas.openxmlformats.org/officeDocument/2006/relationships/image" Target="../media/image46.jpe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10" Type="http://schemas.openxmlformats.org/officeDocument/2006/relationships/image" Target="../media/image51.png"/><Relationship Id="rId19" Type="http://schemas.openxmlformats.org/officeDocument/2006/relationships/image" Target="../media/image59.emf"/><Relationship Id="rId4" Type="http://schemas.openxmlformats.org/officeDocument/2006/relationships/image" Target="../media/image45.jpeg"/><Relationship Id="rId9" Type="http://schemas.openxmlformats.org/officeDocument/2006/relationships/image" Target="../media/image50.jpeg"/><Relationship Id="rId14" Type="http://schemas.openxmlformats.org/officeDocument/2006/relationships/image" Target="../media/image54.png"/><Relationship Id="rId22" Type="http://schemas.openxmlformats.org/officeDocument/2006/relationships/image" Target="../media/image6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jpeg"/><Relationship Id="rId3" Type="http://schemas.openxmlformats.org/officeDocument/2006/relationships/image" Target="../media/image65.jpeg"/><Relationship Id="rId7" Type="http://schemas.openxmlformats.org/officeDocument/2006/relationships/image" Target="../media/image67.jpeg"/><Relationship Id="rId12" Type="http://schemas.openxmlformats.org/officeDocument/2006/relationships/image" Target="../media/image72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jpeg"/><Relationship Id="rId11" Type="http://schemas.openxmlformats.org/officeDocument/2006/relationships/image" Target="../media/image71.png"/><Relationship Id="rId5" Type="http://schemas.openxmlformats.org/officeDocument/2006/relationships/image" Target="../media/image45.jpeg"/><Relationship Id="rId10" Type="http://schemas.openxmlformats.org/officeDocument/2006/relationships/image" Target="../media/image70.png"/><Relationship Id="rId4" Type="http://schemas.openxmlformats.org/officeDocument/2006/relationships/image" Target="../media/image44.png"/><Relationship Id="rId9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chart" Target="../charts/chart1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chart" Target="../charts/chart2.xml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5288" y="1511622"/>
            <a:ext cx="83899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2800" b="1" dirty="0" smtClean="0"/>
              <a:t>Welcome to GridKa School 2016</a:t>
            </a:r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6875" y="2448247"/>
            <a:ext cx="83708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de-DE" sz="1600" b="1" dirty="0" smtClean="0">
                <a:solidFill>
                  <a:srgbClr val="000000"/>
                </a:solidFill>
              </a:rPr>
              <a:t>Hannes Hartenstein</a:t>
            </a:r>
            <a:endParaRPr lang="de-DE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78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Enabling Computational Science &amp; Engineering (CSE)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Operation of </a:t>
            </a:r>
            <a:r>
              <a:rPr lang="en-GB" sz="2000" b="1" dirty="0" smtClean="0">
                <a:solidFill>
                  <a:schemeClr val="accent1"/>
                </a:solidFill>
              </a:rPr>
              <a:t>HPC systems</a:t>
            </a:r>
          </a:p>
          <a:p>
            <a:pPr lvl="1"/>
            <a:r>
              <a:rPr lang="en-GB" sz="1800" b="1" dirty="0" smtClean="0">
                <a:solidFill>
                  <a:schemeClr val="accent1"/>
                </a:solidFill>
              </a:rPr>
              <a:t>ForHLR: </a:t>
            </a:r>
            <a:r>
              <a:rPr lang="en-GB" sz="1800" dirty="0" smtClean="0"/>
              <a:t>Tier-2 system in Germany</a:t>
            </a:r>
            <a:br>
              <a:rPr lang="en-GB" sz="1800" dirty="0" smtClean="0"/>
            </a:br>
            <a:r>
              <a:rPr lang="en-GB" sz="1800" dirty="0" smtClean="0"/>
              <a:t>phase-1 (11.000 core) + phase-2 (&gt; 23.000 cores)</a:t>
            </a:r>
            <a:br>
              <a:rPr lang="en-GB" sz="1800" dirty="0" smtClean="0"/>
            </a:br>
            <a:r>
              <a:rPr lang="en-GB" sz="1800" dirty="0" smtClean="0"/>
              <a:t>total peak performance &gt; 1,4 </a:t>
            </a:r>
            <a:r>
              <a:rPr lang="en-GB" sz="1800" dirty="0" err="1" smtClean="0"/>
              <a:t>PetaFlop</a:t>
            </a:r>
            <a:r>
              <a:rPr lang="en-GB" sz="1800" dirty="0" smtClean="0"/>
              <a:t>/s</a:t>
            </a:r>
            <a:br>
              <a:rPr lang="en-GB" sz="1800" dirty="0" smtClean="0"/>
            </a:br>
            <a:r>
              <a:rPr lang="en-GB" sz="1800" dirty="0" smtClean="0"/>
              <a:t>peer-review access for users in </a:t>
            </a:r>
            <a:r>
              <a:rPr lang="en-GB" sz="1800" dirty="0" err="1" smtClean="0"/>
              <a:t>BaWü</a:t>
            </a:r>
            <a:r>
              <a:rPr lang="en-GB" sz="1800" dirty="0" smtClean="0"/>
              <a:t> und D</a:t>
            </a:r>
          </a:p>
          <a:p>
            <a:pPr lvl="1"/>
            <a:r>
              <a:rPr lang="en-GB" sz="1800" b="1" dirty="0" err="1" smtClean="0">
                <a:solidFill>
                  <a:schemeClr val="accent1"/>
                </a:solidFill>
              </a:rPr>
              <a:t>bwUniCluster</a:t>
            </a:r>
            <a:r>
              <a:rPr lang="en-GB" sz="1800" b="1" dirty="0" smtClean="0">
                <a:solidFill>
                  <a:schemeClr val="accent1"/>
                </a:solidFill>
              </a:rPr>
              <a:t>:</a:t>
            </a:r>
            <a:r>
              <a:rPr lang="en-GB" sz="1800" dirty="0" smtClean="0"/>
              <a:t> Tier-3 system in the state </a:t>
            </a:r>
            <a:r>
              <a:rPr lang="en-GB" sz="1800" dirty="0" err="1" smtClean="0"/>
              <a:t>BaWü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HPC capacity system with 8.500 cores</a:t>
            </a:r>
            <a:br>
              <a:rPr lang="en-GB" sz="1800" dirty="0" smtClean="0"/>
            </a:br>
            <a:r>
              <a:rPr lang="en-GB" sz="1800" dirty="0" smtClean="0"/>
              <a:t>shareholder ownership </a:t>
            </a:r>
            <a:r>
              <a:rPr lang="en-GB" dirty="0" smtClean="0"/>
              <a:t>with all 9 state universities</a:t>
            </a:r>
            <a:endParaRPr lang="en-GB" sz="1800" dirty="0" smtClean="0"/>
          </a:p>
          <a:p>
            <a:r>
              <a:rPr lang="en-GB" sz="2000" b="1" dirty="0" smtClean="0">
                <a:solidFill>
                  <a:schemeClr val="accent1"/>
                </a:solidFill>
              </a:rPr>
              <a:t>Joint R&amp;D&amp;I </a:t>
            </a:r>
            <a:r>
              <a:rPr lang="en-GB" sz="2000" dirty="0" smtClean="0"/>
              <a:t>with scientific communities</a:t>
            </a:r>
          </a:p>
          <a:p>
            <a:pPr lvl="1"/>
            <a:r>
              <a:rPr lang="en-GB" sz="1800" dirty="0" smtClean="0"/>
              <a:t>Application optimisation</a:t>
            </a:r>
            <a:r>
              <a:rPr lang="en-GB" dirty="0" smtClean="0"/>
              <a:t>, scaling, model enhancements</a:t>
            </a:r>
            <a:endParaRPr lang="en-GB" sz="1800" dirty="0" smtClean="0"/>
          </a:p>
          <a:p>
            <a:pPr lvl="1"/>
            <a:r>
              <a:rPr lang="en-GB" sz="1800" dirty="0" smtClean="0"/>
              <a:t>Simulation Labs in HGF </a:t>
            </a:r>
            <a:r>
              <a:rPr lang="en-GB" sz="1800" dirty="0" err="1" smtClean="0"/>
              <a:t>Programm</a:t>
            </a:r>
            <a:r>
              <a:rPr lang="en-GB" sz="1800" dirty="0" smtClean="0"/>
              <a:t> SBD</a:t>
            </a:r>
          </a:p>
          <a:p>
            <a:r>
              <a:rPr lang="en-GB" sz="2000" b="1" dirty="0" smtClean="0">
                <a:solidFill>
                  <a:schemeClr val="accent1"/>
                </a:solidFill>
              </a:rPr>
              <a:t>HYIG</a:t>
            </a:r>
            <a:r>
              <a:rPr lang="en-GB" sz="2000" dirty="0" smtClean="0"/>
              <a:t> „Multiscale </a:t>
            </a:r>
            <a:r>
              <a:rPr lang="en-GB" sz="2000" dirty="0" err="1" smtClean="0"/>
              <a:t>Biomolecular</a:t>
            </a:r>
            <a:r>
              <a:rPr lang="en-GB" sz="2000" dirty="0" smtClean="0"/>
              <a:t> Simulation“</a:t>
            </a:r>
          </a:p>
          <a:p>
            <a:r>
              <a:rPr lang="en-GB" sz="2000" b="1" dirty="0" smtClean="0">
                <a:solidFill>
                  <a:schemeClr val="accent1"/>
                </a:solidFill>
              </a:rPr>
              <a:t>Innovation drivers </a:t>
            </a:r>
            <a:r>
              <a:rPr lang="en-GB" sz="2000" dirty="0" smtClean="0"/>
              <a:t>for SMEs</a:t>
            </a:r>
          </a:p>
          <a:p>
            <a:r>
              <a:rPr lang="en-GB" sz="2000" b="1" dirty="0" smtClean="0">
                <a:solidFill>
                  <a:schemeClr val="accent1"/>
                </a:solidFill>
              </a:rPr>
              <a:t>Architect </a:t>
            </a:r>
            <a:r>
              <a:rPr lang="en-GB" sz="2000" dirty="0" smtClean="0"/>
              <a:t>for HPC environment in </a:t>
            </a:r>
            <a:r>
              <a:rPr lang="en-GB" sz="2000" dirty="0" err="1" smtClean="0"/>
              <a:t>BaWü</a:t>
            </a:r>
            <a:endParaRPr lang="en-GB" sz="2000" dirty="0" smtClean="0"/>
          </a:p>
        </p:txBody>
      </p:sp>
      <p:pic>
        <p:nvPicPr>
          <p:cNvPr id="14" name="Picture 4" descr="http://www.bwhpc-c5.de/wiki/images/8/88/ForHLR_18Sep2014_p003_t16.36.30_cu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993" y="1450990"/>
            <a:ext cx="2102737" cy="104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8" t="-2" r="19259" b="56177"/>
          <a:stretch/>
        </p:blipFill>
        <p:spPr bwMode="auto">
          <a:xfrm>
            <a:off x="7740352" y="3860860"/>
            <a:ext cx="1125378" cy="111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655695"/>
            <a:ext cx="1411331" cy="104236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07176" y="4353168"/>
            <a:ext cx="1542292" cy="557786"/>
          </a:xfrm>
          <a:prstGeom prst="rect">
            <a:avLst/>
          </a:prstGeom>
        </p:spPr>
      </p:pic>
      <p:pic>
        <p:nvPicPr>
          <p:cNvPr id="12" name="Picture 2" descr="Logo - Link zur Startseit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0"/>
          <a:stretch/>
        </p:blipFill>
        <p:spPr bwMode="auto">
          <a:xfrm>
            <a:off x="5536791" y="5370820"/>
            <a:ext cx="1035364" cy="8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fig 4d.tga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5" r="13248" b="3181"/>
          <a:stretch/>
        </p:blipFill>
        <p:spPr>
          <a:xfrm>
            <a:off x="7740351" y="5236942"/>
            <a:ext cx="1125379" cy="997894"/>
          </a:xfrm>
          <a:prstGeom prst="rect">
            <a:avLst/>
          </a:prstGeom>
        </p:spPr>
      </p:pic>
      <p:pic>
        <p:nvPicPr>
          <p:cNvPr id="15" name="Picture 2" descr="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88" y="5735889"/>
            <a:ext cx="140999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dash-project.org/workshop-2014/sppexa-dash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50"/>
          <a:stretch/>
        </p:blipFill>
        <p:spPr bwMode="auto">
          <a:xfrm>
            <a:off x="6759101" y="5196538"/>
            <a:ext cx="887023" cy="46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2993" y="5665735"/>
            <a:ext cx="848952" cy="562194"/>
          </a:xfrm>
          <a:prstGeom prst="rect">
            <a:avLst/>
          </a:prstGeom>
        </p:spPr>
      </p:pic>
      <p:pic>
        <p:nvPicPr>
          <p:cNvPr id="18" name="image29.png"/>
          <p:cNvPicPr>
            <a:picLocks noChangeAspect="1"/>
          </p:cNvPicPr>
          <p:nvPr/>
        </p:nvPicPr>
        <p:blipFill>
          <a:blip r:embed="rId12" cstate="print"/>
          <a:srcRect t="27728" b="25663"/>
          <a:stretch>
            <a:fillRect/>
          </a:stretch>
        </p:blipFill>
        <p:spPr>
          <a:xfrm>
            <a:off x="4493325" y="5672642"/>
            <a:ext cx="852628" cy="56219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79094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Enabling Data-Intensive Science </a:t>
            </a:r>
            <a:br>
              <a:rPr lang="en-GB" dirty="0" smtClean="0"/>
            </a:br>
            <a:r>
              <a:rPr lang="en-GB" dirty="0" smtClean="0"/>
              <a:t>(DIS)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Operation of </a:t>
            </a:r>
            <a:r>
              <a:rPr lang="en-GB" sz="2000" b="1" dirty="0" smtClean="0">
                <a:solidFill>
                  <a:schemeClr val="accent1"/>
                </a:solidFill>
              </a:rPr>
              <a:t>GridKa</a:t>
            </a:r>
          </a:p>
          <a:p>
            <a:pPr lvl="1"/>
            <a:r>
              <a:rPr lang="en-GB" sz="1800" dirty="0" smtClean="0"/>
              <a:t>German Tier-1 in WLCG for an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international community</a:t>
            </a:r>
            <a:endParaRPr lang="en-GB" sz="1800" dirty="0" smtClean="0"/>
          </a:p>
          <a:p>
            <a:r>
              <a:rPr lang="en-GB" sz="2000" dirty="0" smtClean="0"/>
              <a:t>Operation of the </a:t>
            </a:r>
            <a:r>
              <a:rPr lang="en-GB" sz="2000" b="1" dirty="0" smtClean="0">
                <a:solidFill>
                  <a:schemeClr val="accent1"/>
                </a:solidFill>
              </a:rPr>
              <a:t>Large-Scale Data Facility</a:t>
            </a:r>
          </a:p>
          <a:p>
            <a:pPr lvl="1"/>
            <a:r>
              <a:rPr lang="en-GB" sz="1800" dirty="0" smtClean="0"/>
              <a:t>Multi-disciplinary data centre for climate research,</a:t>
            </a:r>
            <a:br>
              <a:rPr lang="en-GB" sz="1800" dirty="0" smtClean="0"/>
            </a:br>
            <a:r>
              <a:rPr lang="en-GB" sz="1800" dirty="0" smtClean="0"/>
              <a:t>systems biology, energy research, etc. in </a:t>
            </a:r>
            <a:r>
              <a:rPr lang="en-GB" sz="1800" dirty="0" err="1" smtClean="0"/>
              <a:t>BaWü</a:t>
            </a:r>
            <a:endParaRPr lang="en-GB" sz="2200" dirty="0" smtClean="0"/>
          </a:p>
          <a:p>
            <a:r>
              <a:rPr lang="en-GB" sz="2000" b="1" dirty="0" smtClean="0">
                <a:solidFill>
                  <a:schemeClr val="accent1"/>
                </a:solidFill>
              </a:rPr>
              <a:t>Joint R&amp;D&amp;I </a:t>
            </a:r>
            <a:r>
              <a:rPr lang="en-GB" sz="2000" dirty="0" smtClean="0"/>
              <a:t>with scientific communities</a:t>
            </a:r>
          </a:p>
          <a:p>
            <a:pPr lvl="1"/>
            <a:r>
              <a:rPr lang="en-GB" sz="1800" dirty="0" smtClean="0"/>
              <a:t>Generic data management research</a:t>
            </a:r>
          </a:p>
          <a:p>
            <a:pPr lvl="1"/>
            <a:r>
              <a:rPr lang="en-GB" sz="1800" dirty="0" smtClean="0"/>
              <a:t>Data Life Cycle Labs in Helmholtz </a:t>
            </a:r>
            <a:r>
              <a:rPr lang="en-GB" sz="1800" dirty="0" err="1" smtClean="0"/>
              <a:t>Programm</a:t>
            </a:r>
            <a:r>
              <a:rPr lang="en-GB" sz="1800" dirty="0" smtClean="0"/>
              <a:t> SBD</a:t>
            </a:r>
          </a:p>
          <a:p>
            <a:r>
              <a:rPr lang="en-GB" sz="2000" b="1" dirty="0" smtClean="0">
                <a:solidFill>
                  <a:schemeClr val="accent1"/>
                </a:solidFill>
              </a:rPr>
              <a:t>Innovation driver </a:t>
            </a:r>
            <a:r>
              <a:rPr lang="en-GB" sz="2000" dirty="0" smtClean="0"/>
              <a:t>for SMEs,</a:t>
            </a:r>
            <a:br>
              <a:rPr lang="en-GB" sz="2000" dirty="0" smtClean="0"/>
            </a:br>
            <a:r>
              <a:rPr lang="en-GB" sz="2000" dirty="0" smtClean="0"/>
              <a:t>big industry und start-ups</a:t>
            </a:r>
          </a:p>
          <a:p>
            <a:r>
              <a:rPr lang="en-GB" sz="2000" b="1" dirty="0" smtClean="0">
                <a:solidFill>
                  <a:schemeClr val="accent1"/>
                </a:solidFill>
              </a:rPr>
              <a:t>Active role </a:t>
            </a:r>
            <a:r>
              <a:rPr lang="en-GB" sz="2000" dirty="0" smtClean="0"/>
              <a:t>in national and international projects &amp; initiatives</a:t>
            </a:r>
          </a:p>
          <a:p>
            <a:endParaRPr lang="en-GB" sz="2000" dirty="0" smtClean="0"/>
          </a:p>
          <a:p>
            <a:endParaRPr lang="en-GB" sz="20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391" y="1285155"/>
            <a:ext cx="1030082" cy="608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uppieren 30"/>
          <p:cNvGrpSpPr/>
          <p:nvPr/>
        </p:nvGrpSpPr>
        <p:grpSpPr>
          <a:xfrm>
            <a:off x="6804248" y="1297000"/>
            <a:ext cx="2087089" cy="595097"/>
            <a:chOff x="6608802" y="1297000"/>
            <a:chExt cx="2282535" cy="650825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8802" y="1381353"/>
              <a:ext cx="456744" cy="4821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6779" y="1297000"/>
              <a:ext cx="433883" cy="65082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895" y="1381184"/>
              <a:ext cx="484610" cy="48245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737" y="1437548"/>
              <a:ext cx="543600" cy="369728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857773" y="2132856"/>
            <a:ext cx="1106715" cy="52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Logo_final-0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685" y="2826390"/>
            <a:ext cx="1400931" cy="56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uppieren 16"/>
          <p:cNvGrpSpPr/>
          <p:nvPr/>
        </p:nvGrpSpPr>
        <p:grpSpPr>
          <a:xfrm>
            <a:off x="4644008" y="4149080"/>
            <a:ext cx="4248472" cy="659594"/>
            <a:chOff x="3916533" y="5526292"/>
            <a:chExt cx="4637551" cy="720000"/>
          </a:xfrm>
        </p:grpSpPr>
        <p:pic>
          <p:nvPicPr>
            <p:cNvPr id="18" name="Picture 1" descr="C:\Users\d024195\AppData\Local\Temp\Rar$DI37.064\Smart_Data_Innovation_Lab_RGB.jp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6111" y="5687263"/>
              <a:ext cx="1439068" cy="3980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2" descr="C:\Users\jvw\Documents\SCC_and_KIT_Materials\Pics for talks\da-cons_Logo_600dpi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0083" y="5526292"/>
              <a:ext cx="140400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Grafik 21" descr="Bildschirmausschnitt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38" b="9138"/>
            <a:stretch/>
          </p:blipFill>
          <p:spPr>
            <a:xfrm>
              <a:off x="3916533" y="5606139"/>
              <a:ext cx="1516024" cy="479181"/>
            </a:xfrm>
            <a:prstGeom prst="rect">
              <a:avLst/>
            </a:prstGeom>
          </p:spPr>
        </p:pic>
      </p:grpSp>
      <p:pic>
        <p:nvPicPr>
          <p:cNvPr id="30" name="Grafik 2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328989" y="3477484"/>
            <a:ext cx="1542291" cy="557785"/>
          </a:xfrm>
          <a:prstGeom prst="rect">
            <a:avLst/>
          </a:prstGeom>
        </p:spPr>
      </p:pic>
      <p:pic>
        <p:nvPicPr>
          <p:cNvPr id="32" name="Picture 4" descr="http://www.dri.ie/sites/default/files/images/RDA_Logo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12579" r="5659" b="6624"/>
          <a:stretch/>
        </p:blipFill>
        <p:spPr bwMode="auto">
          <a:xfrm>
            <a:off x="7602212" y="5018440"/>
            <a:ext cx="975875" cy="62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415" y="5757977"/>
            <a:ext cx="695814" cy="418680"/>
          </a:xfrm>
          <a:prstGeom prst="rect">
            <a:avLst/>
          </a:prstGeom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76" y="5385141"/>
            <a:ext cx="1019596" cy="70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623" y="5368020"/>
            <a:ext cx="871578" cy="622377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360970" y="5368020"/>
            <a:ext cx="783282" cy="622377"/>
          </a:xfrm>
          <a:prstGeom prst="rect">
            <a:avLst/>
          </a:prstGeom>
        </p:spPr>
      </p:pic>
      <p:pic>
        <p:nvPicPr>
          <p:cNvPr id="37" name="Picture 2" descr="http://www.radar-projekt.org/download/attachments/753679/logo-radar.gif?version=1&amp;modificationDate=1392910992000&amp;api=v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226" y="5868439"/>
            <a:ext cx="1360246" cy="27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Grafik 37"/>
          <p:cNvPicPr>
            <a:picLocks noChangeAspect="1"/>
          </p:cNvPicPr>
          <p:nvPr/>
        </p:nvPicPr>
        <p:blipFill rotWithShape="1">
          <a:blip r:embed="rId19"/>
          <a:srcRect l="5952" t="8268" r="5952" b="8268"/>
          <a:stretch/>
        </p:blipFill>
        <p:spPr>
          <a:xfrm>
            <a:off x="3056660" y="5216692"/>
            <a:ext cx="1065530" cy="399574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391360" y="5675066"/>
            <a:ext cx="820609" cy="496684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339361" y="5265205"/>
            <a:ext cx="924606" cy="302547"/>
          </a:xfrm>
          <a:prstGeom prst="rect">
            <a:avLst/>
          </a:prstGeom>
        </p:spPr>
      </p:pic>
      <p:pic>
        <p:nvPicPr>
          <p:cNvPr id="41" name="Picture 2" descr="https://aarc-project.eu/wp-content/uploads/2015/04/AARC-1.jp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5" t="11975" r="7185" b="11975"/>
          <a:stretch/>
        </p:blipFill>
        <p:spPr bwMode="auto">
          <a:xfrm>
            <a:off x="3260359" y="5675066"/>
            <a:ext cx="658134" cy="58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ome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591" y="5241161"/>
            <a:ext cx="679462" cy="3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49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GridKa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chemeClr val="accent1"/>
                </a:solidFill>
              </a:rPr>
              <a:t>German Tier-1 Center in WLCG</a:t>
            </a:r>
          </a:p>
          <a:p>
            <a:pPr lvl="1"/>
            <a:r>
              <a:rPr lang="en-US" sz="1600" dirty="0" smtClean="0"/>
              <a:t>Supports </a:t>
            </a:r>
            <a:r>
              <a:rPr lang="en-US" sz="1600" dirty="0"/>
              <a:t>all LHC experiments + Belle II </a:t>
            </a:r>
            <a:r>
              <a:rPr lang="en-US" sz="1600" dirty="0" smtClean="0"/>
              <a:t>+</a:t>
            </a:r>
            <a:br>
              <a:rPr lang="en-US" sz="1600" dirty="0" smtClean="0"/>
            </a:br>
            <a:r>
              <a:rPr lang="en-US" sz="1600" dirty="0" smtClean="0"/>
              <a:t>several </a:t>
            </a:r>
            <a:r>
              <a:rPr lang="en-US" sz="1600" dirty="0"/>
              <a:t>small </a:t>
            </a:r>
            <a:r>
              <a:rPr lang="en-US" sz="1600" dirty="0" smtClean="0"/>
              <a:t>communities</a:t>
            </a:r>
            <a:endParaRPr lang="en-US" sz="1600" dirty="0"/>
          </a:p>
          <a:p>
            <a:r>
              <a:rPr lang="en-US" sz="1800" dirty="0" smtClean="0"/>
              <a:t>Resources</a:t>
            </a:r>
          </a:p>
          <a:p>
            <a:pPr lvl="1"/>
            <a:r>
              <a:rPr lang="en-US" sz="1600" dirty="0" smtClean="0"/>
              <a:t>Computing: ~ 11.000 physical cores</a:t>
            </a:r>
            <a:endParaRPr lang="en-US" sz="1600" dirty="0"/>
          </a:p>
          <a:p>
            <a:pPr lvl="1"/>
            <a:r>
              <a:rPr lang="en-US" sz="1600" dirty="0" smtClean="0"/>
              <a:t>Disk: 16 PB (</a:t>
            </a:r>
            <a:r>
              <a:rPr lang="en-US" sz="1600" dirty="0" err="1" smtClean="0"/>
              <a:t>netto</a:t>
            </a:r>
            <a:r>
              <a:rPr lang="en-US" sz="1600" dirty="0"/>
              <a:t>)</a:t>
            </a:r>
            <a:endParaRPr lang="en-US" sz="1600" dirty="0" smtClean="0"/>
          </a:p>
          <a:p>
            <a:pPr lvl="1"/>
            <a:r>
              <a:rPr lang="en-US" sz="1600" dirty="0" smtClean="0"/>
              <a:t>Tape: 20 PB (used)</a:t>
            </a:r>
            <a:endParaRPr lang="en-US" sz="1600" dirty="0"/>
          </a:p>
          <a:p>
            <a:pPr lvl="1"/>
            <a:r>
              <a:rPr lang="en-US" sz="1600" dirty="0" smtClean="0"/>
              <a:t>100 </a:t>
            </a:r>
            <a:r>
              <a:rPr lang="en-US" sz="1600" dirty="0" err="1"/>
              <a:t>Gbit</a:t>
            </a:r>
            <a:r>
              <a:rPr lang="en-US" sz="1600" dirty="0"/>
              <a:t>/s network </a:t>
            </a:r>
            <a:r>
              <a:rPr lang="en-US" sz="1600" dirty="0" smtClean="0"/>
              <a:t>connectivity to LHCOPN, LHCONE</a:t>
            </a:r>
            <a:endParaRPr lang="en-US" sz="1600" dirty="0"/>
          </a:p>
          <a:p>
            <a:r>
              <a:rPr lang="en-US" sz="1800" dirty="0"/>
              <a:t>14% of LHC data permanently stored at </a:t>
            </a:r>
            <a:r>
              <a:rPr lang="en-US" sz="1800" dirty="0" err="1" smtClean="0"/>
              <a:t>GridKa</a:t>
            </a:r>
            <a:endParaRPr lang="en-US" sz="1800" dirty="0" smtClean="0"/>
          </a:p>
          <a:p>
            <a:r>
              <a:rPr lang="en-US" sz="1800" dirty="0"/>
              <a:t>Among the largest </a:t>
            </a:r>
            <a:r>
              <a:rPr lang="en-US" sz="1800" dirty="0" smtClean="0"/>
              <a:t>and </a:t>
            </a:r>
            <a:r>
              <a:rPr lang="en-US" sz="1800" dirty="0"/>
              <a:t>best performing </a:t>
            </a:r>
            <a:r>
              <a:rPr lang="en-US" sz="1800" dirty="0" smtClean="0"/>
              <a:t>T1s</a:t>
            </a:r>
          </a:p>
          <a:p>
            <a:r>
              <a:rPr lang="en-US" sz="1800" dirty="0" smtClean="0"/>
              <a:t>Annual </a:t>
            </a:r>
            <a:r>
              <a:rPr lang="en-US" sz="1800" dirty="0"/>
              <a:t>international </a:t>
            </a:r>
            <a:r>
              <a:rPr lang="en-US" sz="1800" dirty="0" err="1"/>
              <a:t>GridKa</a:t>
            </a:r>
            <a:r>
              <a:rPr lang="en-US" sz="1800" dirty="0"/>
              <a:t> School</a:t>
            </a:r>
          </a:p>
          <a:p>
            <a:pPr lvl="1"/>
            <a:r>
              <a:rPr lang="en-US" sz="1600" dirty="0"/>
              <a:t>&gt; </a:t>
            </a:r>
            <a:r>
              <a:rPr lang="en-US" sz="1600" dirty="0" smtClean="0"/>
              <a:t>1400 </a:t>
            </a:r>
            <a:r>
              <a:rPr lang="en-US" sz="1600" dirty="0"/>
              <a:t>participants in </a:t>
            </a:r>
            <a:r>
              <a:rPr lang="en-US" sz="1600" dirty="0" smtClean="0"/>
              <a:t>13 </a:t>
            </a:r>
            <a:r>
              <a:rPr lang="en-US" sz="1600" dirty="0"/>
              <a:t>years!</a:t>
            </a:r>
          </a:p>
          <a:p>
            <a:pPr lvl="1"/>
            <a:r>
              <a:rPr lang="en-US" sz="1600" dirty="0" smtClean="0"/>
              <a:t>2015: ~100 </a:t>
            </a:r>
            <a:r>
              <a:rPr lang="en-US" sz="1600" dirty="0"/>
              <a:t>participants / </a:t>
            </a:r>
            <a:r>
              <a:rPr lang="en-US" sz="1600" dirty="0" smtClean="0"/>
              <a:t>15 countries</a:t>
            </a:r>
          </a:p>
          <a:p>
            <a:r>
              <a:rPr lang="en-US" sz="1800" dirty="0" smtClean="0"/>
              <a:t>Global </a:t>
            </a:r>
            <a:r>
              <a:rPr lang="en-US" sz="1800" dirty="0"/>
              <a:t>Grid User Support (GGUS</a:t>
            </a:r>
            <a:r>
              <a:rPr lang="en-US" sz="1800" dirty="0" smtClean="0"/>
              <a:t>) for WLCG</a:t>
            </a:r>
            <a:endParaRPr lang="en-US" sz="1800" dirty="0"/>
          </a:p>
          <a:p>
            <a:pPr lvl="1"/>
            <a:r>
              <a:rPr lang="en-US" sz="1600" i="1" dirty="0"/>
              <a:t>If there is no ticket in GGUS, </a:t>
            </a: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1600" i="1" dirty="0" smtClean="0"/>
              <a:t>it </a:t>
            </a:r>
            <a:r>
              <a:rPr lang="en-US" sz="1600" i="1" dirty="0"/>
              <a:t>is a not problem</a:t>
            </a:r>
            <a:r>
              <a:rPr lang="en-US" sz="1600" i="1" dirty="0" smtClean="0"/>
              <a:t>.</a:t>
            </a:r>
            <a:endParaRPr lang="de-DE" sz="1600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633" y="260648"/>
            <a:ext cx="1197556" cy="707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089" y="372203"/>
            <a:ext cx="621932" cy="62193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527" y="1261076"/>
            <a:ext cx="514350" cy="54292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284" y="1167131"/>
            <a:ext cx="487210" cy="73081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901" y="1260738"/>
            <a:ext cx="546027" cy="543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7674"/>
            <a:ext cx="543600" cy="36972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6" name="Picture 2" descr="http://belle2.kek.jp/images/belle2-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285" y="1260738"/>
            <a:ext cx="668631" cy="5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6096" y="1924070"/>
            <a:ext cx="3805982" cy="154222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8225" y="3577049"/>
            <a:ext cx="2006134" cy="96240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44221" y="5502446"/>
            <a:ext cx="1095661" cy="70787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284" y="4633320"/>
            <a:ext cx="2559311" cy="152168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126" y="4437112"/>
            <a:ext cx="1327507" cy="49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103063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8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881556" y="3228976"/>
            <a:ext cx="4783015" cy="4247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 marL="1587">
              <a:lnSpc>
                <a:spcPct val="120000"/>
              </a:lnSpc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RESEARCH – TEACHING – INNOVATION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81556" y="1524003"/>
            <a:ext cx="6290844" cy="480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 marL="1587">
              <a:lnSpc>
                <a:spcPct val="90000"/>
              </a:lnSpc>
              <a:spcBef>
                <a:spcPts val="800"/>
              </a:spcBef>
            </a:pPr>
            <a:r>
              <a:rPr lang="de-DE" sz="2800" b="1" dirty="0">
                <a:solidFill>
                  <a:srgbClr val="000000"/>
                </a:solidFill>
              </a:rPr>
              <a:t>Karlsruhe Institute </a:t>
            </a:r>
            <a:r>
              <a:rPr lang="de-DE" sz="2800" b="1" dirty="0" err="1">
                <a:solidFill>
                  <a:srgbClr val="000000"/>
                </a:solidFill>
              </a:rPr>
              <a:t>of</a:t>
            </a:r>
            <a:r>
              <a:rPr lang="de-DE" sz="2800" b="1" dirty="0">
                <a:solidFill>
                  <a:srgbClr val="000000"/>
                </a:solidFill>
              </a:rPr>
              <a:t> </a:t>
            </a:r>
            <a:r>
              <a:rPr lang="de-DE" sz="2800" b="1" dirty="0" smtClean="0">
                <a:solidFill>
                  <a:srgbClr val="000000"/>
                </a:solidFill>
              </a:rPr>
              <a:t>Technology</a:t>
            </a:r>
            <a:endParaRPr lang="de-DE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9" descr="doktorhu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9486" y="3007393"/>
            <a:ext cx="1013551" cy="62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26000"/>
              </a:prstClr>
            </a:outerShdw>
          </a:effectLst>
        </p:spPr>
      </p:pic>
      <p:sp>
        <p:nvSpPr>
          <p:cNvPr id="7" name="Ellipse 6"/>
          <p:cNvSpPr/>
          <p:nvPr/>
        </p:nvSpPr>
        <p:spPr>
          <a:xfrm>
            <a:off x="2915816" y="2784112"/>
            <a:ext cx="5328592" cy="1508984"/>
          </a:xfrm>
          <a:prstGeom prst="ellipse">
            <a:avLst/>
          </a:prstGeom>
          <a:noFill/>
          <a:ln w="9525">
            <a:solidFill>
              <a:schemeClr val="accent1"/>
            </a:solidFill>
          </a:ln>
          <a:effectLst>
            <a:glow>
              <a:schemeClr val="accent4">
                <a:satMod val="175000"/>
                <a:alpha val="1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3215730" y="3646765"/>
            <a:ext cx="4740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The Research University in the Helmholtz Association </a:t>
            </a:r>
          </a:p>
        </p:txBody>
      </p:sp>
      <p:pic>
        <p:nvPicPr>
          <p:cNvPr id="11" name="Picture 9" descr="bild_folge_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1138" y="4721608"/>
            <a:ext cx="1599094" cy="120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0" descr="bild_folge_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2160" y="4725144"/>
            <a:ext cx="1576264" cy="11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8" descr="bild_folge_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3411" y="4725144"/>
            <a:ext cx="1594529" cy="11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5" descr="Helmholtz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14"/>
          <a:stretch/>
        </p:blipFill>
        <p:spPr bwMode="auto">
          <a:xfrm>
            <a:off x="5157375" y="3101842"/>
            <a:ext cx="1758664" cy="379943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26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3203849" y="5929535"/>
            <a:ext cx="1494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Research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004048" y="594928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Higher Education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713890" y="5929535"/>
            <a:ext cx="1494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Innovation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1" name="Inhaltsplatzhalter 2"/>
          <p:cNvSpPr txBox="1">
            <a:spLocks/>
          </p:cNvSpPr>
          <p:nvPr/>
        </p:nvSpPr>
        <p:spPr>
          <a:xfrm>
            <a:off x="400739" y="1688631"/>
            <a:ext cx="2155037" cy="412184"/>
          </a:xfrm>
          <a:prstGeom prst="round2DiagRect">
            <a:avLst>
              <a:gd name="adj1" fmla="val 0"/>
              <a:gd name="adj2" fmla="val 1748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algn="ctr">
              <a:defRPr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marL="1588" algn="l">
              <a:spcBef>
                <a:spcPct val="50000"/>
              </a:spcBef>
              <a:defRPr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One legal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entity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Inhaltsplatzhalter 2"/>
          <p:cNvSpPr txBox="1">
            <a:spLocks/>
          </p:cNvSpPr>
          <p:nvPr/>
        </p:nvSpPr>
        <p:spPr>
          <a:xfrm>
            <a:off x="400739" y="3349434"/>
            <a:ext cx="2155037" cy="412184"/>
          </a:xfrm>
          <a:prstGeom prst="round2DiagRect">
            <a:avLst>
              <a:gd name="adj1" fmla="val 0"/>
              <a:gd name="adj2" fmla="val 1748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1588">
              <a:spcBef>
                <a:spcPct val="50000"/>
              </a:spcBef>
              <a:defRPr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The mission</a:t>
            </a:r>
          </a:p>
        </p:txBody>
      </p:sp>
      <p:sp>
        <p:nvSpPr>
          <p:cNvPr id="23" name="Inhaltsplatzhalter 2"/>
          <p:cNvSpPr txBox="1">
            <a:spLocks/>
          </p:cNvSpPr>
          <p:nvPr/>
        </p:nvSpPr>
        <p:spPr>
          <a:xfrm>
            <a:off x="400739" y="5036650"/>
            <a:ext cx="2155037" cy="412184"/>
          </a:xfrm>
          <a:prstGeom prst="round2DiagRect">
            <a:avLst>
              <a:gd name="adj1" fmla="val 0"/>
              <a:gd name="adj2" fmla="val 1748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1588">
              <a:spcBef>
                <a:spcPct val="50000"/>
              </a:spcBef>
              <a:defRPr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Three core tasks</a:t>
            </a:r>
          </a:p>
        </p:txBody>
      </p:sp>
      <p:pic>
        <p:nvPicPr>
          <p:cNvPr id="24" name="Picture 9" descr="KITlogo_4c_frutig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1208808"/>
            <a:ext cx="2811002" cy="128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Karlsruhe Institute </a:t>
            </a:r>
            <a:r>
              <a:rPr lang="de-DE" dirty="0" err="1" smtClean="0"/>
              <a:t>of</a:t>
            </a:r>
            <a:r>
              <a:rPr lang="de-DE" dirty="0" smtClean="0"/>
              <a:t> Technology (KIT)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715308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2"/>
          <p:cNvSpPr txBox="1">
            <a:spLocks/>
          </p:cNvSpPr>
          <p:nvPr/>
        </p:nvSpPr>
        <p:spPr>
          <a:xfrm rot="5400000">
            <a:off x="1977581" y="-721097"/>
            <a:ext cx="5213074" cy="8760741"/>
          </a:xfrm>
          <a:prstGeom prst="round2DiagRect">
            <a:avLst>
              <a:gd name="adj1" fmla="val 0"/>
              <a:gd name="adj2" fmla="val 17489"/>
            </a:avLst>
          </a:prstGeom>
          <a:solidFill>
            <a:schemeClr val="accent3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algn="ctr">
              <a:defRPr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endParaRPr lang="de-DE" dirty="0"/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779394" y="1196755"/>
            <a:ext cx="4800718" cy="348488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t">
            <a:noAutofit/>
          </a:bodyPr>
          <a:lstStyle/>
          <a:p>
            <a:pPr marL="1588">
              <a:spcBef>
                <a:spcPts val="600"/>
              </a:spcBef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25.196 Students</a:t>
            </a:r>
          </a:p>
          <a:p>
            <a:pPr marL="1588">
              <a:spcBef>
                <a:spcPts val="600"/>
              </a:spcBef>
              <a:spcAft>
                <a:spcPts val="300"/>
              </a:spcAft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9.315 Employees</a:t>
            </a:r>
          </a:p>
          <a:p>
            <a:pPr marL="85725" indent="95250">
              <a:spcBef>
                <a:spcPts val="600"/>
              </a:spcBef>
              <a:spcAft>
                <a:spcPts val="300"/>
              </a:spcAft>
              <a:defRPr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5.859 Education and research</a:t>
            </a:r>
          </a:p>
          <a:p>
            <a:pPr marL="85725" indent="95250">
              <a:spcBef>
                <a:spcPts val="600"/>
              </a:spcBef>
              <a:spcAft>
                <a:spcPts val="300"/>
              </a:spcAft>
              <a:defRPr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	355 Professors</a:t>
            </a:r>
          </a:p>
          <a:p>
            <a:pPr marL="85725" indent="95250">
              <a:spcBef>
                <a:spcPts val="600"/>
              </a:spcBef>
              <a:spcAft>
                <a:spcPts val="300"/>
              </a:spcAft>
              <a:defRPr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	999 Foreign guest scientists</a:t>
            </a:r>
          </a:p>
          <a:p>
            <a:pPr marL="85725" indent="95250">
              <a:spcBef>
                <a:spcPts val="600"/>
              </a:spcBef>
              <a:spcAft>
                <a:spcPts val="300"/>
              </a:spcAft>
              <a:defRPr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3.456 Infrastructure and services </a:t>
            </a:r>
          </a:p>
          <a:p>
            <a:pPr marL="85725" indent="95250">
              <a:spcBef>
                <a:spcPts val="600"/>
              </a:spcBef>
              <a:spcAft>
                <a:spcPts val="300"/>
              </a:spcAft>
              <a:defRPr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	471 Trainees</a:t>
            </a:r>
          </a:p>
          <a:p>
            <a:pPr marL="85725" indent="95250">
              <a:spcBef>
                <a:spcPts val="600"/>
              </a:spcBef>
              <a:spcAft>
                <a:spcPts val="300"/>
              </a:spcAft>
              <a:defRPr/>
            </a:pPr>
            <a:endParaRPr lang="en-US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85725" indent="95250">
              <a:spcBef>
                <a:spcPts val="600"/>
              </a:spcBef>
              <a:spcAft>
                <a:spcPts val="300"/>
              </a:spcAft>
              <a:defRPr/>
            </a:pP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31" name="Diagramm 8"/>
          <p:cNvGraphicFramePr>
            <a:graphicFrameLocks/>
          </p:cNvGraphicFramePr>
          <p:nvPr>
            <p:extLst/>
          </p:nvPr>
        </p:nvGraphicFramePr>
        <p:xfrm>
          <a:off x="4874345" y="1945331"/>
          <a:ext cx="4210050" cy="3716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06046" y="5974726"/>
            <a:ext cx="1742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>
                <a:solidFill>
                  <a:schemeClr val="bg2">
                    <a:lumMod val="50000"/>
                  </a:schemeClr>
                </a:solidFill>
              </a:rPr>
              <a:t>Status of March 2016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7" name="Diagramm 26"/>
          <p:cNvGraphicFramePr/>
          <p:nvPr>
            <p:extLst/>
          </p:nvPr>
        </p:nvGraphicFramePr>
        <p:xfrm>
          <a:off x="203748" y="2831758"/>
          <a:ext cx="6320159" cy="3457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8" name="Picture 9" descr="bild_folge_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50" y="3082293"/>
            <a:ext cx="1362759" cy="102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10" descr="bild_folge_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8660" y="4825651"/>
            <a:ext cx="1315081" cy="99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8" descr="bild_folge_0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9020" y="1285431"/>
            <a:ext cx="1338089" cy="99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3" name="Textfeld 42"/>
          <p:cNvSpPr txBox="1"/>
          <p:nvPr/>
        </p:nvSpPr>
        <p:spPr>
          <a:xfrm>
            <a:off x="7116950" y="2330666"/>
            <a:ext cx="1595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Research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7092280" y="4157834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Higher Education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7108333" y="5865083"/>
            <a:ext cx="1595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Innovation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pic>
        <p:nvPicPr>
          <p:cNvPr id="47" name="Picture 4" descr="Studieren am KIT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67459"/>
            <a:ext cx="1487444" cy="99251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86106"/>
            <a:ext cx="1487444" cy="997381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KIT – Selected Facts and Figures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984245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itwissen.info/bilder/das-at-zeichen.png"/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3852" y="1073355"/>
            <a:ext cx="864000" cy="7691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KIT – Tradition </a:t>
            </a:r>
            <a:r>
              <a:rPr lang="de-DE" dirty="0" err="1"/>
              <a:t>and</a:t>
            </a:r>
            <a:r>
              <a:rPr lang="de-DE" dirty="0"/>
              <a:t> Vision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" t="3799" r="1459" b="3265"/>
          <a:stretch/>
        </p:blipFill>
        <p:spPr bwMode="auto">
          <a:xfrm>
            <a:off x="3888000" y="1116000"/>
            <a:ext cx="1728000" cy="11160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7099670" y="2704831"/>
            <a:ext cx="1872208" cy="360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-108520" y="3911444"/>
            <a:ext cx="2808118" cy="400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chemeClr val="tx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tx1"/>
                </a:solidFill>
              </a:rPr>
              <a:t>Karl Steinbuch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879406" y="2226472"/>
            <a:ext cx="1746984" cy="271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Carl Benz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510126" y="1147111"/>
            <a:ext cx="2580403" cy="540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tx1"/>
                </a:solidFill>
              </a:rPr>
              <a:t>The first E-Mail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tx1"/>
                </a:solidFill>
              </a:rPr>
              <a:t>received in Germany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297225" y="5604222"/>
            <a:ext cx="3363007" cy="664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tx1"/>
                </a:solidFill>
              </a:rPr>
              <a:t>One of the largest energy research centers in Europe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3080" name="Picture 8" descr="http://www.kit.edu/img/pi/2012_046_2_Hannover_Messe_2012_Innovationen_aus_dem_KIT72dp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140" y="4423457"/>
            <a:ext cx="1874462" cy="12496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650" y="1299133"/>
            <a:ext cx="2812449" cy="1670595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/>
        </p:nvSpPr>
        <p:spPr>
          <a:xfrm>
            <a:off x="6021376" y="3009683"/>
            <a:ext cx="3103734" cy="563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tx1"/>
                </a:solidFill>
              </a:rPr>
              <a:t>The first Faculty of Informatics in Germany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02547" y="5844899"/>
            <a:ext cx="2297781" cy="392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tx1"/>
                </a:solidFill>
              </a:rPr>
              <a:t>Heinrich Hertz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www.historyoftelecommunications.com/wp-content/uploads/2012/10/Hertz-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97" y="4390598"/>
            <a:ext cx="1940880" cy="145378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hteck 24"/>
          <p:cNvSpPr/>
          <p:nvPr/>
        </p:nvSpPr>
        <p:spPr>
          <a:xfrm>
            <a:off x="5939789" y="5890003"/>
            <a:ext cx="2808118" cy="400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chemeClr val="tx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tx1"/>
                </a:solidFill>
              </a:rPr>
              <a:t>Ferdinand Braun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" name="Picture 2" descr="http://www.etit.kit.edu/img/content/ksteinbuch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99" y="2107843"/>
            <a:ext cx="1325681" cy="180822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019" y="3706447"/>
            <a:ext cx="1679658" cy="218355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060" y="2591433"/>
            <a:ext cx="1287525" cy="1287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eck 25"/>
          <p:cNvSpPr/>
          <p:nvPr/>
        </p:nvSpPr>
        <p:spPr>
          <a:xfrm>
            <a:off x="2831330" y="3878958"/>
            <a:ext cx="1746984" cy="271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Fritz Haber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8684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95288" y="1511622"/>
            <a:ext cx="83899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2800" b="1" dirty="0" smtClean="0"/>
              <a:t>Introduction to the </a:t>
            </a:r>
            <a:br>
              <a:rPr lang="en-US" sz="2800" b="1" dirty="0" smtClean="0"/>
            </a:br>
            <a:r>
              <a:rPr lang="en-US" sz="2800" b="1" dirty="0" err="1" smtClean="0"/>
              <a:t>Steinbuch</a:t>
            </a:r>
            <a:r>
              <a:rPr lang="en-US" sz="2800" b="1" dirty="0" smtClean="0"/>
              <a:t> Centre for Computing (SCC)</a:t>
            </a: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3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432"/>
          <a:stretch/>
        </p:blipFill>
        <p:spPr>
          <a:xfrm>
            <a:off x="411348" y="1268760"/>
            <a:ext cx="8321304" cy="4193254"/>
          </a:xfrm>
        </p:spPr>
      </p:pic>
      <p:sp>
        <p:nvSpPr>
          <p:cNvPr id="3" name="Textfeld 2"/>
          <p:cNvSpPr txBox="1"/>
          <p:nvPr/>
        </p:nvSpPr>
        <p:spPr>
          <a:xfrm>
            <a:off x="451732" y="2829368"/>
            <a:ext cx="273867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Institute in KIT with</a:t>
            </a:r>
          </a:p>
          <a:p>
            <a:r>
              <a:rPr lang="en-GB" dirty="0" smtClean="0"/>
              <a:t>service tasks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3491880" y="3814474"/>
            <a:ext cx="432048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Research, education and innovation in Supercomputing, Big Data and secure IT-federations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Operation of large scale research facilities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Operation of basic IT services</a:t>
            </a:r>
            <a:endParaRPr lang="en-GB" dirty="0"/>
          </a:p>
        </p:txBody>
      </p:sp>
      <p:sp>
        <p:nvSpPr>
          <p:cNvPr id="10" name="Textfeld 9"/>
          <p:cNvSpPr txBox="1"/>
          <p:nvPr/>
        </p:nvSpPr>
        <p:spPr>
          <a:xfrm>
            <a:off x="5174456" y="1743488"/>
            <a:ext cx="3574008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Computational Science &amp; Engineering (CSE)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Data-Intensive Science (DIS)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For users in KIT, </a:t>
            </a:r>
            <a:r>
              <a:rPr lang="en-GB" dirty="0" err="1" smtClean="0"/>
              <a:t>BaWü</a:t>
            </a:r>
            <a:r>
              <a:rPr lang="en-GB" dirty="0" smtClean="0"/>
              <a:t>, Germany and international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6911975" cy="561975"/>
          </a:xfrm>
        </p:spPr>
        <p:txBody>
          <a:bodyPr/>
          <a:lstStyle/>
          <a:p>
            <a:r>
              <a:rPr lang="de-DE" dirty="0" smtClean="0"/>
              <a:t>Steinbuch </a:t>
            </a:r>
            <a:r>
              <a:rPr lang="de-DE" dirty="0" err="1" smtClean="0"/>
              <a:t>Centre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Computing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448373" y="2406412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smtClean="0">
                <a:solidFill>
                  <a:schemeClr val="accent1"/>
                </a:solidFill>
              </a:rPr>
              <a:t>Who are we?</a:t>
            </a:r>
            <a:endParaRPr lang="en-GB" b="1" i="1" dirty="0">
              <a:solidFill>
                <a:schemeClr val="accent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491880" y="3367307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smtClean="0">
                <a:solidFill>
                  <a:schemeClr val="accent1"/>
                </a:solidFill>
              </a:rPr>
              <a:t>What do we do?</a:t>
            </a:r>
            <a:endParaRPr lang="en-GB" b="1" i="1" dirty="0">
              <a:solidFill>
                <a:schemeClr val="accent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5148064" y="1315786"/>
            <a:ext cx="3608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smtClean="0">
                <a:solidFill>
                  <a:schemeClr val="accent1"/>
                </a:solidFill>
              </a:rPr>
              <a:t>Which demands do we satisfy?</a:t>
            </a:r>
            <a:endParaRPr lang="en-GB" b="1" i="1" dirty="0">
              <a:solidFill>
                <a:schemeClr val="accent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04585" y="5673539"/>
            <a:ext cx="7967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“Services for Science – Science for Services”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665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SCC IT-Services</a:t>
            </a:r>
            <a:endParaRPr lang="de-DE"/>
          </a:p>
        </p:txBody>
      </p:sp>
      <p:pic>
        <p:nvPicPr>
          <p:cNvPr id="9" name="Picture 3" descr="rz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24744"/>
            <a:ext cx="3635375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11895" y="1157794"/>
            <a:ext cx="5052193" cy="507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lnSpcReduction="10000"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ts val="600"/>
              </a:spcBef>
              <a:buSzPct val="70000"/>
              <a:buBlip>
                <a:blip r:embed="rId3"/>
              </a:buBlip>
              <a:defRPr/>
            </a:pPr>
            <a:r>
              <a:rPr lang="en-GB" b="1" kern="0" dirty="0" smtClean="0">
                <a:latin typeface="+mn-lt"/>
              </a:rPr>
              <a:t>Campus-wide IT-services </a:t>
            </a:r>
            <a:r>
              <a:rPr lang="en-GB" kern="0" dirty="0" smtClean="0">
                <a:latin typeface="+mn-lt"/>
              </a:rPr>
              <a:t>for  &gt; 25.000 students and &gt; 10.000 employees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SzPct val="70000"/>
              <a:buBlip>
                <a:blip r:embed="rId3"/>
              </a:buBlip>
              <a:defRPr/>
            </a:pPr>
            <a:r>
              <a:rPr lang="en-GB" b="1" kern="0" dirty="0" smtClean="0">
                <a:latin typeface="+mn-lt"/>
              </a:rPr>
              <a:t>Networks: </a:t>
            </a:r>
            <a:r>
              <a:rPr lang="en-GB" kern="0" dirty="0" smtClean="0">
                <a:latin typeface="+mn-lt"/>
              </a:rPr>
              <a:t>1700 switches/router, </a:t>
            </a:r>
            <a:br>
              <a:rPr lang="en-GB" kern="0" dirty="0" smtClean="0">
                <a:latin typeface="+mn-lt"/>
              </a:rPr>
            </a:br>
            <a:r>
              <a:rPr lang="en-GB" kern="0" dirty="0" smtClean="0">
                <a:latin typeface="+mn-lt"/>
              </a:rPr>
              <a:t>1000 WLAN APs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SzPct val="70000"/>
              <a:buBlip>
                <a:blip r:embed="rId3"/>
              </a:buBlip>
              <a:defRPr/>
            </a:pPr>
            <a:r>
              <a:rPr lang="en-GB" b="1" kern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Server virtualisation: </a:t>
            </a:r>
            <a:r>
              <a:rPr lang="en-GB" kern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800 virtual servers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SzPct val="70000"/>
              <a:buBlip>
                <a:blip r:embed="rId3"/>
              </a:buBlip>
              <a:defRPr/>
            </a:pPr>
            <a:r>
              <a:rPr lang="en-GB" b="1" kern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HW server: </a:t>
            </a:r>
            <a:r>
              <a:rPr lang="en-GB" kern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ca. 400 servers in 80 racks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SzPct val="70000"/>
              <a:buBlip>
                <a:blip r:embed="rId3"/>
              </a:buBlip>
              <a:defRPr/>
            </a:pPr>
            <a:r>
              <a:rPr lang="en-GB" b="1" kern="0" dirty="0" smtClean="0">
                <a:latin typeface="+mn-lt"/>
              </a:rPr>
              <a:t>Backup/archive:</a:t>
            </a:r>
            <a:r>
              <a:rPr lang="en-GB" kern="0" dirty="0" smtClean="0">
                <a:latin typeface="+mn-lt"/>
              </a:rPr>
              <a:t> 3000 Clients, 6 Libraries, 30000 Slots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SzPct val="70000"/>
              <a:buBlip>
                <a:blip r:embed="rId3"/>
              </a:buBlip>
              <a:defRPr/>
            </a:pPr>
            <a:r>
              <a:rPr lang="en-GB" b="1" kern="0" dirty="0" smtClean="0"/>
              <a:t>E-Mail:</a:t>
            </a:r>
            <a:r>
              <a:rPr lang="en-GB" kern="0" dirty="0" smtClean="0"/>
              <a:t> 45.000 mail boxes, 450.000 incoming mails/d, 200.000 outgoing mails/d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SzPct val="70000"/>
              <a:buBlip>
                <a:blip r:embed="rId3"/>
              </a:buBlip>
              <a:defRPr/>
            </a:pPr>
            <a:r>
              <a:rPr lang="en-GB" b="1" kern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Databases: </a:t>
            </a:r>
            <a:r>
              <a:rPr lang="en-GB" kern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ca. 1250 MS-SQL/Oracle DB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SzPct val="70000"/>
              <a:buBlip>
                <a:blip r:embed="rId3"/>
              </a:buBlip>
              <a:defRPr/>
            </a:pPr>
            <a:r>
              <a:rPr lang="en-GB" b="1" kern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Web: </a:t>
            </a:r>
            <a:r>
              <a:rPr lang="en-GB" kern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600.000 web pages, 500 </a:t>
            </a:r>
            <a:r>
              <a:rPr lang="en-GB" kern="0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virt</a:t>
            </a:r>
            <a:r>
              <a:rPr lang="en-GB" kern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. </a:t>
            </a:r>
            <a:r>
              <a:rPr lang="en-GB" kern="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w</a:t>
            </a:r>
            <a:r>
              <a:rPr lang="en-GB" kern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eb servers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SzPct val="70000"/>
              <a:buBlip>
                <a:blip r:embed="rId3"/>
              </a:buBlip>
              <a:defRPr/>
            </a:pPr>
            <a:r>
              <a:rPr lang="en-GB" b="1" kern="0" dirty="0" smtClean="0">
                <a:latin typeface="+mn-lt"/>
              </a:rPr>
              <a:t>Computer rooms: </a:t>
            </a:r>
            <a:r>
              <a:rPr lang="en-GB" kern="0" dirty="0" smtClean="0">
                <a:latin typeface="+mn-lt"/>
              </a:rPr>
              <a:t>400 PCs, 250 courses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SzPct val="70000"/>
              <a:buBlip>
                <a:blip r:embed="rId3"/>
              </a:buBlip>
              <a:defRPr/>
            </a:pPr>
            <a:r>
              <a:rPr lang="en-GB" b="1" kern="0" dirty="0" smtClean="0">
                <a:latin typeface="+mn-lt"/>
              </a:rPr>
              <a:t>Portal for students/e-learning:</a:t>
            </a:r>
            <a:r>
              <a:rPr lang="en-GB" kern="0" dirty="0" smtClean="0">
                <a:latin typeface="+mn-lt"/>
              </a:rPr>
              <a:t> 8.000 users/d, 26.000 users/a, 8.300 active courses</a:t>
            </a:r>
          </a:p>
        </p:txBody>
      </p:sp>
      <p:pic>
        <p:nvPicPr>
          <p:cNvPr id="11" name="Picture 9" descr="scc-cs-goog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573016"/>
            <a:ext cx="34956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570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1403648" y="3070145"/>
            <a:ext cx="6840760" cy="89294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FFFFFF"/>
                </a:solidFill>
              </a:rPr>
              <a:t>Innovation projects: KIM-IDM, </a:t>
            </a:r>
            <a:r>
              <a:rPr lang="en-GB" dirty="0" err="1" smtClean="0">
                <a:solidFill>
                  <a:srgbClr val="FFFFFF"/>
                </a:solidFill>
              </a:rPr>
              <a:t>bwIDM</a:t>
            </a:r>
            <a:r>
              <a:rPr lang="en-GB" dirty="0" smtClean="0">
                <a:solidFill>
                  <a:srgbClr val="FFFFFF"/>
                </a:solidFill>
              </a:rPr>
              <a:t>, </a:t>
            </a:r>
            <a:r>
              <a:rPr lang="en-GB" dirty="0" err="1" smtClean="0">
                <a:solidFill>
                  <a:srgbClr val="FFFFFF"/>
                </a:solidFill>
              </a:rPr>
              <a:t>bwITSec</a:t>
            </a:r>
            <a:r>
              <a:rPr lang="en-GB" dirty="0" smtClean="0">
                <a:solidFill>
                  <a:srgbClr val="FFFFFF"/>
                </a:solidFill>
              </a:rPr>
              <a:t>, AARC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FFFFFF"/>
                </a:solidFill>
              </a:rPr>
              <a:t>Research projects: </a:t>
            </a:r>
            <a:r>
              <a:rPr lang="en-GB" dirty="0" err="1" smtClean="0">
                <a:solidFill>
                  <a:srgbClr val="FFFFFF"/>
                </a:solidFill>
              </a:rPr>
              <a:t>CollabFuL</a:t>
            </a:r>
            <a:r>
              <a:rPr lang="en-GB" dirty="0" smtClean="0">
                <a:solidFill>
                  <a:srgbClr val="FFFFFF"/>
                </a:solidFill>
              </a:rPr>
              <a:t>, KASTEL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84" name="Gruppieren 83"/>
          <p:cNvGrpSpPr/>
          <p:nvPr/>
        </p:nvGrpSpPr>
        <p:grpSpPr>
          <a:xfrm>
            <a:off x="5372173" y="1071963"/>
            <a:ext cx="4302455" cy="4301253"/>
            <a:chOff x="696964" y="3197813"/>
            <a:chExt cx="2880320" cy="2880320"/>
          </a:xfrm>
        </p:grpSpPr>
        <p:sp>
          <p:nvSpPr>
            <p:cNvPr id="85" name="Kreis 84"/>
            <p:cNvSpPr/>
            <p:nvPr/>
          </p:nvSpPr>
          <p:spPr>
            <a:xfrm rot="4352390">
              <a:off x="696964" y="3197813"/>
              <a:ext cx="2880320" cy="2880320"/>
            </a:xfrm>
            <a:prstGeom prst="pie">
              <a:avLst>
                <a:gd name="adj1" fmla="val 8287096"/>
                <a:gd name="adj2" fmla="val 15412590"/>
              </a:avLst>
            </a:prstGeom>
            <a:solidFill>
              <a:srgbClr val="00B050">
                <a:alpha val="52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6" name="Rechteck 85"/>
            <p:cNvSpPr/>
            <p:nvPr/>
          </p:nvSpPr>
          <p:spPr>
            <a:xfrm rot="5204">
              <a:off x="1034486" y="3512732"/>
              <a:ext cx="2205276" cy="113873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91440" tIns="45720" rIns="91440" bIns="45720">
              <a:prstTxWarp prst="textArchUp">
                <a:avLst>
                  <a:gd name="adj" fmla="val 12330654"/>
                </a:avLst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800" b="1" dirty="0" smtClean="0">
                  <a:ln/>
                  <a:pattFill prst="dkUpDiag">
                    <a:fgClr>
                      <a:srgbClr val="FFFFFF">
                        <a:lumMod val="50000"/>
                      </a:srgbClr>
                    </a:fgClr>
                    <a:bgClr>
                      <a:srgbClr val="000000">
                        <a:lumMod val="75000"/>
                        <a:lumOff val="25000"/>
                      </a:srgbClr>
                    </a:bgClr>
                  </a:pattFill>
                  <a:effectLst>
                    <a:outerShdw blurRad="38100" dist="19050" dir="2700000" algn="tl" rotWithShape="0">
                      <a:srgbClr val="000000">
                        <a:lumMod val="50000"/>
                        <a:alpha val="40000"/>
                      </a:srgbClr>
                    </a:outerShdw>
                  </a:effectLst>
                </a:rPr>
                <a:t>Basic services</a:t>
              </a:r>
              <a:endParaRPr lang="en-GB" sz="28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87" name="Gruppieren 86"/>
          <p:cNvGrpSpPr/>
          <p:nvPr/>
        </p:nvGrpSpPr>
        <p:grpSpPr>
          <a:xfrm>
            <a:off x="112324" y="1071963"/>
            <a:ext cx="4302455" cy="4301253"/>
            <a:chOff x="696964" y="3197813"/>
            <a:chExt cx="2880320" cy="2880320"/>
          </a:xfrm>
        </p:grpSpPr>
        <p:sp>
          <p:nvSpPr>
            <p:cNvPr id="88" name="Kreis 87"/>
            <p:cNvSpPr/>
            <p:nvPr/>
          </p:nvSpPr>
          <p:spPr>
            <a:xfrm rot="4352390">
              <a:off x="696964" y="3197813"/>
              <a:ext cx="2880320" cy="2880320"/>
            </a:xfrm>
            <a:prstGeom prst="pie">
              <a:avLst>
                <a:gd name="adj1" fmla="val 8287096"/>
                <a:gd name="adj2" fmla="val 15412590"/>
              </a:avLst>
            </a:prstGeom>
            <a:solidFill>
              <a:srgbClr val="FFC000">
                <a:alpha val="52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9" name="Rechteck 88"/>
            <p:cNvSpPr/>
            <p:nvPr/>
          </p:nvSpPr>
          <p:spPr>
            <a:xfrm rot="5204">
              <a:off x="1034486" y="3512732"/>
              <a:ext cx="2205276" cy="113873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91440" tIns="45720" rIns="91440" bIns="45720">
              <a:prstTxWarp prst="textArchUp">
                <a:avLst>
                  <a:gd name="adj" fmla="val 12330654"/>
                </a:avLst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800" b="1" dirty="0" smtClean="0">
                  <a:ln/>
                  <a:pattFill prst="dkUpDiag">
                    <a:fgClr>
                      <a:srgbClr val="FFFFFF">
                        <a:lumMod val="50000"/>
                      </a:srgbClr>
                    </a:fgClr>
                    <a:bgClr>
                      <a:srgbClr val="000000">
                        <a:lumMod val="75000"/>
                        <a:lumOff val="25000"/>
                      </a:srgbClr>
                    </a:bgClr>
                  </a:pattFill>
                  <a:effectLst>
                    <a:outerShdw blurRad="38100" dist="19050" dir="2700000" algn="tl" rotWithShape="0">
                      <a:srgbClr val="000000">
                        <a:lumMod val="50000"/>
                        <a:alpha val="40000"/>
                      </a:srgbClr>
                    </a:outerShdw>
                  </a:effectLst>
                </a:rPr>
                <a:t>R&amp;I</a:t>
              </a:r>
              <a:endParaRPr lang="en-GB" sz="28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81" name="Gruppieren 80"/>
          <p:cNvGrpSpPr/>
          <p:nvPr/>
        </p:nvGrpSpPr>
        <p:grpSpPr>
          <a:xfrm>
            <a:off x="2806437" y="1071963"/>
            <a:ext cx="4302455" cy="4301253"/>
            <a:chOff x="696964" y="3165055"/>
            <a:chExt cx="2880320" cy="2880320"/>
          </a:xfrm>
        </p:grpSpPr>
        <p:sp>
          <p:nvSpPr>
            <p:cNvPr id="82" name="Kreis 81"/>
            <p:cNvSpPr/>
            <p:nvPr/>
          </p:nvSpPr>
          <p:spPr>
            <a:xfrm rot="4352390">
              <a:off x="696964" y="3165055"/>
              <a:ext cx="2880320" cy="2880320"/>
            </a:xfrm>
            <a:prstGeom prst="pie">
              <a:avLst>
                <a:gd name="adj1" fmla="val 8287096"/>
                <a:gd name="adj2" fmla="val 15412590"/>
              </a:avLst>
            </a:prstGeom>
            <a:solidFill>
              <a:schemeClr val="accent1">
                <a:alpha val="52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3" name="Rechteck 82"/>
            <p:cNvSpPr/>
            <p:nvPr/>
          </p:nvSpPr>
          <p:spPr>
            <a:xfrm rot="5204">
              <a:off x="1034486" y="3512732"/>
              <a:ext cx="2205276" cy="113873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91440" tIns="45720" rIns="91440" bIns="45720">
              <a:prstTxWarp prst="textArchUp">
                <a:avLst>
                  <a:gd name="adj" fmla="val 12330654"/>
                </a:avLst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800" b="1" dirty="0" smtClean="0">
                  <a:ln/>
                  <a:pattFill prst="dkUpDiag">
                    <a:fgClr>
                      <a:srgbClr val="FFFFFF">
                        <a:lumMod val="50000"/>
                      </a:srgbClr>
                    </a:fgClr>
                    <a:bgClr>
                      <a:srgbClr val="000000">
                        <a:lumMod val="75000"/>
                        <a:lumOff val="25000"/>
                      </a:srgbClr>
                    </a:bgClr>
                  </a:pattFill>
                  <a:effectLst>
                    <a:outerShdw blurRad="38100" dist="19050" dir="2700000" algn="tl" rotWithShape="0">
                      <a:srgbClr val="000000">
                        <a:lumMod val="50000"/>
                        <a:alpha val="40000"/>
                      </a:srgbClr>
                    </a:outerShdw>
                  </a:effectLst>
                </a:rPr>
                <a:t>Teaching</a:t>
              </a:r>
              <a:endParaRPr lang="en-GB" sz="28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Cybersecurity and integration/federation:</a:t>
            </a:r>
            <a:endParaRPr lang="en-GB" sz="1800" b="0" i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882268" y="3715713"/>
            <a:ext cx="2511147" cy="115344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Identity &amp; Access </a:t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dirty="0" smtClean="0">
                <a:solidFill>
                  <a:srgbClr val="000000"/>
                </a:solidFill>
              </a:rPr>
              <a:t>Management (IAM)</a:t>
            </a:r>
            <a:br>
              <a:rPr lang="en-GB" dirty="0" smtClean="0">
                <a:solidFill>
                  <a:srgbClr val="000000"/>
                </a:solidFill>
              </a:rPr>
            </a:b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6178957" y="3710237"/>
            <a:ext cx="2638563" cy="115892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Computer Incident Response Team (CERT)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0" name="Gerader Verbinder 9"/>
          <p:cNvCxnSpPr/>
          <p:nvPr/>
        </p:nvCxnSpPr>
        <p:spPr>
          <a:xfrm flipV="1">
            <a:off x="394308" y="2803396"/>
            <a:ext cx="8208912" cy="246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3398773" y="1922719"/>
            <a:ext cx="1027739" cy="65716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ILIAS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535376" y="1932121"/>
            <a:ext cx="1155043" cy="6505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Campus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(ASERV)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 rot="16200000">
            <a:off x="-649701" y="3752862"/>
            <a:ext cx="2173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000000"/>
                </a:solidFill>
              </a:rPr>
              <a:t>Operation 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000000"/>
                </a:solidFill>
              </a:rPr>
              <a:t>Research and Innovation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 rot="16200000">
            <a:off x="-466158" y="1738813"/>
            <a:ext cx="1806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000000"/>
                </a:solidFill>
              </a:rPr>
              <a:t>Services (examples)</a:t>
            </a:r>
            <a:endParaRPr lang="en-GB" sz="1400" dirty="0">
              <a:solidFill>
                <a:srgbClr val="000000"/>
              </a:solidFill>
            </a:endParaRPr>
          </a:p>
        </p:txBody>
      </p:sp>
      <p:cxnSp>
        <p:nvCxnSpPr>
          <p:cNvPr id="17" name="Gerader Verbinder 16"/>
          <p:cNvCxnSpPr/>
          <p:nvPr/>
        </p:nvCxnSpPr>
        <p:spPr>
          <a:xfrm flipV="1">
            <a:off x="420342" y="5146705"/>
            <a:ext cx="8208912" cy="246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1115616" y="1927117"/>
            <a:ext cx="1006640" cy="6577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SDIL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 rot="16200000">
            <a:off x="105313" y="5610538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000000"/>
                </a:solidFill>
              </a:rPr>
              <a:t>Policy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903596" y="5456653"/>
            <a:ext cx="2489819" cy="7447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State of Baden-Württemberg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3509298" y="5456653"/>
            <a:ext cx="2573878" cy="7447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HGF/National/</a:t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dirty="0" smtClean="0">
                <a:solidFill>
                  <a:srgbClr val="000000"/>
                </a:solidFill>
              </a:rPr>
              <a:t>International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6178956" y="5458142"/>
            <a:ext cx="2638563" cy="7447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KIT  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3" name="Abgerundetes Rechteck 32"/>
          <p:cNvSpPr/>
          <p:nvPr/>
        </p:nvSpPr>
        <p:spPr>
          <a:xfrm>
            <a:off x="3509298" y="3700835"/>
            <a:ext cx="2573878" cy="116832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Systems- and Network Security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5794664" y="1932121"/>
            <a:ext cx="825383" cy="64775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Web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7" name="Rechteck 46"/>
          <p:cNvSpPr/>
          <p:nvPr/>
        </p:nvSpPr>
        <p:spPr>
          <a:xfrm>
            <a:off x="7594864" y="1922719"/>
            <a:ext cx="1008356" cy="6599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Storage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6697473" y="1926191"/>
            <a:ext cx="825383" cy="66348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Mail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9" name="Rechteck 78"/>
          <p:cNvSpPr/>
          <p:nvPr/>
        </p:nvSpPr>
        <p:spPr>
          <a:xfrm>
            <a:off x="2210901" y="1932120"/>
            <a:ext cx="1063483" cy="65054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 smtClean="0">
                <a:solidFill>
                  <a:srgbClr val="000000"/>
                </a:solidFill>
              </a:rPr>
              <a:t>bwUni</a:t>
            </a:r>
            <a:r>
              <a:rPr lang="en-GB" dirty="0" smtClean="0">
                <a:solidFill>
                  <a:srgbClr val="000000"/>
                </a:solidFill>
              </a:rPr>
              <a:t>-</a:t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dirty="0" smtClean="0">
                <a:solidFill>
                  <a:srgbClr val="000000"/>
                </a:solidFill>
              </a:rPr>
              <a:t>Cluster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0" name="Textfeld 89"/>
          <p:cNvSpPr txBox="1"/>
          <p:nvPr/>
        </p:nvSpPr>
        <p:spPr>
          <a:xfrm>
            <a:off x="1397649" y="4950309"/>
            <a:ext cx="26110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i="1" dirty="0" smtClean="0">
                <a:solidFill>
                  <a:srgbClr val="000000"/>
                </a:solidFill>
              </a:rPr>
              <a:t>membership / guidance</a:t>
            </a:r>
            <a:endParaRPr lang="en-GB" i="1" dirty="0">
              <a:solidFill>
                <a:srgbClr val="000000"/>
              </a:solidFill>
            </a:endParaRPr>
          </a:p>
        </p:txBody>
      </p:sp>
      <p:sp>
        <p:nvSpPr>
          <p:cNvPr id="91" name="Pfeil nach unten 90"/>
          <p:cNvSpPr/>
          <p:nvPr/>
        </p:nvSpPr>
        <p:spPr>
          <a:xfrm>
            <a:off x="892672" y="4986595"/>
            <a:ext cx="366960" cy="458629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3" name="Textfeld 92"/>
          <p:cNvSpPr txBox="1"/>
          <p:nvPr/>
        </p:nvSpPr>
        <p:spPr>
          <a:xfrm>
            <a:off x="5559953" y="4950309"/>
            <a:ext cx="29724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i="1" dirty="0" smtClean="0">
                <a:solidFill>
                  <a:srgbClr val="000000"/>
                </a:solidFill>
              </a:rPr>
              <a:t>requirements / guidelines</a:t>
            </a:r>
            <a:endParaRPr lang="en-GB" i="1" dirty="0">
              <a:solidFill>
                <a:srgbClr val="000000"/>
              </a:solidFill>
            </a:endParaRPr>
          </a:p>
        </p:txBody>
      </p:sp>
      <p:sp>
        <p:nvSpPr>
          <p:cNvPr id="92" name="Pfeil nach unten 91"/>
          <p:cNvSpPr/>
          <p:nvPr/>
        </p:nvSpPr>
        <p:spPr>
          <a:xfrm flipV="1">
            <a:off x="8388424" y="4878301"/>
            <a:ext cx="366960" cy="458629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24" name="Gerader Verbinder 23"/>
          <p:cNvCxnSpPr>
            <a:stCxn id="14" idx="1"/>
            <a:endCxn id="12" idx="3"/>
          </p:cNvCxnSpPr>
          <p:nvPr/>
        </p:nvCxnSpPr>
        <p:spPr>
          <a:xfrm flipH="1" flipV="1">
            <a:off x="4426512" y="2251300"/>
            <a:ext cx="108864" cy="60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hteck 58"/>
          <p:cNvSpPr/>
          <p:nvPr/>
        </p:nvSpPr>
        <p:spPr>
          <a:xfrm>
            <a:off x="8677362" y="1922379"/>
            <a:ext cx="314811" cy="6599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…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0" name="Rechteck 59"/>
          <p:cNvSpPr/>
          <p:nvPr/>
        </p:nvSpPr>
        <p:spPr>
          <a:xfrm>
            <a:off x="716900" y="1916832"/>
            <a:ext cx="314811" cy="6599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…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RZ02@YFUTAJSFUVWYY577" val="3427"/>
</p:tagLst>
</file>

<file path=ppt/theme/theme1.xml><?xml version="1.0" encoding="utf-8"?>
<a:theme xmlns:a="http://schemas.openxmlformats.org/drawingml/2006/main" name="KIT_master_ppt2003_d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KIT_master_ppt2003_de</Template>
  <TotalTime>0</TotalTime>
  <Words>490</Words>
  <Application>Microsoft Office PowerPoint</Application>
  <PresentationFormat>Bildschirmpräsentation (4:3)</PresentationFormat>
  <Paragraphs>147</Paragraphs>
  <Slides>13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6" baseType="lpstr">
      <vt:lpstr>Arial</vt:lpstr>
      <vt:lpstr>Wingdings</vt:lpstr>
      <vt:lpstr>KIT_master_ppt2003_de</vt:lpstr>
      <vt:lpstr>PowerPoint-Präsentation</vt:lpstr>
      <vt:lpstr>PowerPoint-Präsentation</vt:lpstr>
      <vt:lpstr>Karlsruhe Institute of Technology (KIT)</vt:lpstr>
      <vt:lpstr>KIT – Selected Facts and Figures</vt:lpstr>
      <vt:lpstr>KIT – Tradition and Vision</vt:lpstr>
      <vt:lpstr>PowerPoint-Präsentation</vt:lpstr>
      <vt:lpstr>Steinbuch Centre for Computing</vt:lpstr>
      <vt:lpstr>SCC IT-Services</vt:lpstr>
      <vt:lpstr>Cybersecurity and integration/federation:</vt:lpstr>
      <vt:lpstr>Enabling Computational Science &amp; Engineering (CSE)</vt:lpstr>
      <vt:lpstr>Enabling Data-Intensive Science  (DIS)</vt:lpstr>
      <vt:lpstr>GridKa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achim.streit@kit.edu</dc:creator>
  <cp:lastModifiedBy>Hartenstein, Hannes (SCC)</cp:lastModifiedBy>
  <cp:revision>637</cp:revision>
  <dcterms:created xsi:type="dcterms:W3CDTF">2009-12-15T20:53:14Z</dcterms:created>
  <dcterms:modified xsi:type="dcterms:W3CDTF">2016-08-28T16:10:00Z</dcterms:modified>
</cp:coreProperties>
</file>