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526" r:id="rId3"/>
    <p:sldId id="475" r:id="rId4"/>
    <p:sldId id="476" r:id="rId5"/>
    <p:sldId id="477" r:id="rId6"/>
    <p:sldId id="481" r:id="rId7"/>
    <p:sldId id="496" r:id="rId8"/>
    <p:sldId id="489" r:id="rId9"/>
    <p:sldId id="488" r:id="rId10"/>
    <p:sldId id="487" r:id="rId11"/>
    <p:sldId id="490" r:id="rId12"/>
    <p:sldId id="491" r:id="rId13"/>
    <p:sldId id="492" r:id="rId14"/>
    <p:sldId id="493" r:id="rId15"/>
    <p:sldId id="486" r:id="rId16"/>
    <p:sldId id="530" r:id="rId17"/>
    <p:sldId id="548" r:id="rId18"/>
    <p:sldId id="533" r:id="rId19"/>
    <p:sldId id="545" r:id="rId20"/>
    <p:sldId id="512" r:id="rId21"/>
    <p:sldId id="495" r:id="rId22"/>
    <p:sldId id="497" r:id="rId23"/>
    <p:sldId id="505" r:id="rId24"/>
    <p:sldId id="499" r:id="rId25"/>
    <p:sldId id="527" r:id="rId26"/>
    <p:sldId id="543" r:id="rId27"/>
    <p:sldId id="501" r:id="rId28"/>
    <p:sldId id="503" r:id="rId29"/>
    <p:sldId id="529" r:id="rId30"/>
    <p:sldId id="532" r:id="rId31"/>
    <p:sldId id="536" r:id="rId32"/>
    <p:sldId id="541" r:id="rId33"/>
    <p:sldId id="537" r:id="rId34"/>
    <p:sldId id="538" r:id="rId35"/>
    <p:sldId id="539" r:id="rId36"/>
    <p:sldId id="540" r:id="rId37"/>
    <p:sldId id="550" r:id="rId38"/>
    <p:sldId id="549" r:id="rId39"/>
    <p:sldId id="551" r:id="rId40"/>
    <p:sldId id="552" r:id="rId41"/>
    <p:sldId id="534" r:id="rId42"/>
    <p:sldId id="542" r:id="rId43"/>
    <p:sldId id="514" r:id="rId44"/>
    <p:sldId id="544" r:id="rId4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5A"/>
    <a:srgbClr val="7B080D"/>
    <a:srgbClr val="BF3E3A"/>
    <a:srgbClr val="FFB900"/>
    <a:srgbClr val="FE5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6" autoAdjust="0"/>
    <p:restoredTop sz="97114" autoAdjust="0"/>
  </p:normalViewPr>
  <p:slideViewPr>
    <p:cSldViewPr snapToGrid="0" snapToObjects="1">
      <p:cViewPr>
        <p:scale>
          <a:sx n="100" d="100"/>
          <a:sy n="100" d="100"/>
        </p:scale>
        <p:origin x="-728" y="-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9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0476E-BBFD-7949-8897-201B776B3A90}" type="datetimeFigureOut">
              <a:rPr lang="en-US" smtClean="0"/>
              <a:t>28/08/16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B0CB-5736-854A-8BE4-263192AE5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28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34CF-FD20-514D-B888-5044C0C31156}" type="datetimeFigureOut">
              <a:rPr lang="en-US" smtClean="0"/>
              <a:t>28/08/16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3B727-CDB5-844E-AC3E-28DECEE35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00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B727-CDB5-844E-AC3E-28DECEE353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7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B727-CDB5-844E-AC3E-28DECEE353E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2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1833E-AF55-DE45-AC3A-3CA123C100C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0061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PH-SFT meeting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006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17/1/2016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7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68333" t="10853" r="1144"/>
          <a:stretch/>
        </p:blipFill>
        <p:spPr>
          <a:xfrm>
            <a:off x="0" y="-1"/>
            <a:ext cx="9144000" cy="732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93352"/>
            <a:ext cx="7886700" cy="460772"/>
          </a:xfrm>
        </p:spPr>
        <p:txBody>
          <a:bodyPr/>
          <a:lstStyle>
            <a:lvl1pPr algn="r"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7552"/>
            <a:ext cx="9144000" cy="4004072"/>
          </a:xfrm>
        </p:spPr>
        <p:txBody>
          <a:bodyPr/>
          <a:lstStyle>
            <a:lvl1pPr>
              <a:defRPr>
                <a:latin typeface="Gill Sans"/>
                <a:cs typeface="Gill Sans"/>
              </a:defRPr>
            </a:lvl1pPr>
            <a:lvl2pPr>
              <a:defRPr>
                <a:latin typeface="Gill Sans"/>
                <a:cs typeface="Gill Sans"/>
              </a:defRPr>
            </a:lvl2pPr>
            <a:lvl3pPr>
              <a:defRPr>
                <a:latin typeface="Gill Sans"/>
                <a:cs typeface="Gill Sans"/>
              </a:defRPr>
            </a:lvl3pPr>
            <a:lvl4pPr>
              <a:defRPr>
                <a:latin typeface="Gill Sans"/>
                <a:cs typeface="Gill Sans"/>
              </a:defRPr>
            </a:lvl4pPr>
            <a:lvl5pP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1833E-AF55-DE45-AC3A-3CA123C100C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006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17/1/2016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0061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Data Mining As a Service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044" r="57593"/>
          <a:stretch/>
        </p:blipFill>
        <p:spPr>
          <a:xfrm>
            <a:off x="9526" y="8047"/>
            <a:ext cx="1718311" cy="6841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7835" y="72306"/>
            <a:ext cx="596900" cy="5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4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53"/>
            <a:ext cx="8229600" cy="460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90551"/>
            <a:ext cx="9144000" cy="400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006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18/1/2016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0061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PH-SFT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1833E-AF55-DE45-AC3A-3CA123C100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16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wan.web.cern.ch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oot.cern.ch/how/how-create-rootboo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wan.web.cern.ch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microsoft.com/office/2007/relationships/hdphoto" Target="../media/hdphoto1.wdp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hyperlink" Target="https://github.com/rdemaria/pytimber/blob/master/examples/LHC%20Page1.ipynb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wan.cern.ch" TargetMode="External"/><Relationship Id="rId3" Type="http://schemas.openxmlformats.org/officeDocument/2006/relationships/hyperlink" Target="mailto:swan-talk@cern.ch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wan.web.cern.ch" TargetMode="External"/><Relationship Id="rId3" Type="http://schemas.openxmlformats.org/officeDocument/2006/relationships/hyperlink" Target="mailto:swan-admins@cern.c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wan-admins@cern.ch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python.org/ipython-doc/dev/parallel/" TargetMode="External"/><Relationship Id="rId4" Type="http://schemas.openxmlformats.org/officeDocument/2006/relationships/hyperlink" Target="http://information-technology.web.cern.ch/services/batch" TargetMode="External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oot.cern.ch/doc/master/classTProcPool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jupyter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 fontScale="47500" lnSpcReduction="20000"/>
          </a:bodyPr>
          <a:lstStyle/>
          <a:p>
            <a:r>
              <a:rPr lang="en-US" sz="8700" dirty="0" smtClean="0">
                <a:solidFill>
                  <a:srgbClr val="318FC5"/>
                </a:solidFill>
                <a:latin typeface="Gill Sans"/>
                <a:cs typeface="Gill Sans"/>
              </a:rPr>
              <a:t>ROOT as a </a:t>
            </a:r>
            <a:endParaRPr lang="en-US" sz="8700" dirty="0" smtClean="0">
              <a:solidFill>
                <a:srgbClr val="318FC5"/>
              </a:solidFill>
              <a:latin typeface="Gill Sans"/>
              <a:cs typeface="Gill Sans"/>
            </a:endParaRPr>
          </a:p>
          <a:p>
            <a:r>
              <a:rPr lang="en-US" sz="8700" b="1" dirty="0" smtClean="0">
                <a:solidFill>
                  <a:srgbClr val="318FC5"/>
                </a:solidFill>
                <a:latin typeface="Gill Sans"/>
                <a:cs typeface="Gill Sans"/>
              </a:rPr>
              <a:t>S</a:t>
            </a:r>
            <a:r>
              <a:rPr lang="en-US" sz="8700" dirty="0" smtClean="0">
                <a:solidFill>
                  <a:srgbClr val="318FC5"/>
                </a:solidFill>
                <a:latin typeface="Gill Sans"/>
                <a:cs typeface="Gill Sans"/>
              </a:rPr>
              <a:t>ervice </a:t>
            </a:r>
            <a:r>
              <a:rPr lang="en-US" sz="8700" dirty="0">
                <a:solidFill>
                  <a:srgbClr val="318FC5"/>
                </a:solidFill>
                <a:latin typeface="Gill Sans"/>
                <a:cs typeface="Gill Sans"/>
              </a:rPr>
              <a:t>for </a:t>
            </a:r>
            <a:r>
              <a:rPr lang="en-US" sz="8700" b="1" dirty="0">
                <a:solidFill>
                  <a:srgbClr val="318FC5"/>
                </a:solidFill>
                <a:latin typeface="Gill Sans"/>
                <a:cs typeface="Gill Sans"/>
              </a:rPr>
              <a:t>W</a:t>
            </a:r>
            <a:r>
              <a:rPr lang="en-US" sz="8700" dirty="0">
                <a:solidFill>
                  <a:srgbClr val="318FC5"/>
                </a:solidFill>
                <a:latin typeface="Gill Sans"/>
                <a:cs typeface="Gill Sans"/>
              </a:rPr>
              <a:t>eb-based </a:t>
            </a:r>
            <a:r>
              <a:rPr lang="en-US" sz="8700" dirty="0" smtClean="0">
                <a:solidFill>
                  <a:srgbClr val="318FC5"/>
                </a:solidFill>
                <a:latin typeface="Gill Sans"/>
                <a:cs typeface="Gill Sans"/>
              </a:rPr>
              <a:t>Data </a:t>
            </a:r>
            <a:r>
              <a:rPr lang="en-US" sz="8700" b="1" dirty="0" smtClean="0">
                <a:solidFill>
                  <a:srgbClr val="318FC5"/>
                </a:solidFill>
                <a:latin typeface="Gill Sans"/>
                <a:cs typeface="Gill Sans"/>
              </a:rPr>
              <a:t>An</a:t>
            </a:r>
            <a:r>
              <a:rPr lang="en-US" sz="8700" dirty="0" smtClean="0">
                <a:solidFill>
                  <a:srgbClr val="318FC5"/>
                </a:solidFill>
                <a:latin typeface="Gill Sans"/>
                <a:cs typeface="Gill Sans"/>
              </a:rPr>
              <a:t>aly</a:t>
            </a:r>
            <a:r>
              <a:rPr lang="en-US" sz="8700" dirty="0" smtClean="0">
                <a:solidFill>
                  <a:schemeClr val="tx2"/>
                </a:solidFill>
                <a:latin typeface="Gill Sans"/>
                <a:cs typeface="Gill Sans"/>
              </a:rPr>
              <a:t>sis,</a:t>
            </a:r>
            <a:endParaRPr lang="en-US" sz="8700" dirty="0">
              <a:solidFill>
                <a:schemeClr val="tx2"/>
              </a:solidFill>
              <a:latin typeface="Gill Sans"/>
              <a:cs typeface="Gill Sans"/>
            </a:endParaRPr>
          </a:p>
          <a:p>
            <a:r>
              <a:rPr lang="en-US" sz="8700" b="1" dirty="0" smtClean="0">
                <a:solidFill>
                  <a:schemeClr val="tx2"/>
                </a:solidFill>
                <a:latin typeface="Gill Sans"/>
                <a:cs typeface="Gill Sans"/>
              </a:rPr>
              <a:t>SWAN</a:t>
            </a:r>
            <a:endParaRPr lang="en-US" sz="8700" dirty="0">
              <a:solidFill>
                <a:schemeClr val="tx2"/>
              </a:solidFill>
              <a:latin typeface="Gill Sans"/>
              <a:cs typeface="Gill Sans"/>
            </a:endParaRPr>
          </a:p>
          <a:p>
            <a:endParaRPr lang="en-US" sz="4400" b="1" dirty="0">
              <a:solidFill>
                <a:schemeClr val="tx2"/>
              </a:solidFill>
              <a:latin typeface="Gill Sans"/>
              <a:cs typeface="Gill Sans"/>
            </a:endParaRPr>
          </a:p>
          <a:p>
            <a:r>
              <a:rPr lang="en-US" sz="6700" dirty="0">
                <a:solidFill>
                  <a:schemeClr val="tx1"/>
                </a:solidFill>
                <a:latin typeface="Gill Sans"/>
                <a:cs typeface="Gill Sans"/>
                <a:hlinkClick r:id="rId3"/>
              </a:rPr>
              <a:t>https://</a:t>
            </a:r>
            <a:r>
              <a:rPr lang="en-US" sz="6700" dirty="0" smtClean="0">
                <a:solidFill>
                  <a:schemeClr val="tx1"/>
                </a:solidFill>
                <a:latin typeface="Gill Sans"/>
                <a:cs typeface="Gill Sans"/>
                <a:hlinkClick r:id="rId3"/>
              </a:rPr>
              <a:t>swan.web.cern.ch</a:t>
            </a:r>
            <a:endParaRPr lang="en-US" sz="6700" dirty="0" smtClean="0">
              <a:solidFill>
                <a:schemeClr val="tx1"/>
              </a:solidFill>
              <a:latin typeface="Gill Sans"/>
              <a:cs typeface="Gill Sans"/>
            </a:endParaRPr>
          </a:p>
          <a:p>
            <a:endParaRPr lang="en-US" sz="4400" dirty="0">
              <a:solidFill>
                <a:schemeClr val="tx1"/>
              </a:solidFill>
              <a:latin typeface="Gill Sans"/>
              <a:cs typeface="Gill Sans"/>
            </a:endParaRPr>
          </a:p>
          <a:p>
            <a:r>
              <a:rPr lang="en-GB" sz="3600" i="1" dirty="0">
                <a:solidFill>
                  <a:schemeClr val="bg1">
                    <a:lumMod val="75000"/>
                  </a:schemeClr>
                </a:solidFill>
              </a:rPr>
              <a:t>L. Moneta, X. </a:t>
            </a:r>
            <a:r>
              <a:rPr lang="en-GB" sz="3600" i="1" dirty="0" err="1">
                <a:solidFill>
                  <a:schemeClr val="bg1">
                    <a:lumMod val="75000"/>
                  </a:schemeClr>
                </a:solidFill>
              </a:rPr>
              <a:t>Valls</a:t>
            </a:r>
            <a:r>
              <a:rPr lang="en-GB" sz="3600" i="1" dirty="0">
                <a:solidFill>
                  <a:schemeClr val="bg1">
                    <a:lumMod val="75000"/>
                  </a:schemeClr>
                </a:solidFill>
              </a:rPr>
              <a:t> – CERN EP-SFT</a:t>
            </a:r>
          </a:p>
          <a:p>
            <a:pPr>
              <a:lnSpc>
                <a:spcPct val="160000"/>
              </a:lnSpc>
            </a:pPr>
            <a:r>
              <a:rPr lang="en-GB" sz="4400" dirty="0">
                <a:solidFill>
                  <a:schemeClr val="tx2">
                    <a:lumMod val="50000"/>
                  </a:schemeClr>
                </a:solidFill>
              </a:rPr>
              <a:t>The SWAN team</a:t>
            </a:r>
          </a:p>
          <a:p>
            <a:r>
              <a:rPr lang="en-GB" sz="3600" i="1" dirty="0">
                <a:solidFill>
                  <a:schemeClr val="bg1">
                    <a:lumMod val="75000"/>
                  </a:schemeClr>
                </a:solidFill>
              </a:rPr>
              <a:t>E. </a:t>
            </a:r>
            <a:r>
              <a:rPr lang="en-GB" sz="3600" i="1" dirty="0" err="1">
                <a:solidFill>
                  <a:schemeClr val="bg1">
                    <a:lumMod val="75000"/>
                  </a:schemeClr>
                </a:solidFill>
              </a:rPr>
              <a:t>Tejedor</a:t>
            </a:r>
            <a:r>
              <a:rPr lang="en-GB" sz="3600" i="1" dirty="0">
                <a:solidFill>
                  <a:schemeClr val="bg1">
                    <a:lumMod val="75000"/>
                  </a:schemeClr>
                </a:solidFill>
              </a:rPr>
              <a:t>, D. </a:t>
            </a:r>
            <a:r>
              <a:rPr lang="en-GB" sz="3600" i="1" dirty="0" err="1">
                <a:solidFill>
                  <a:schemeClr val="bg1">
                    <a:lumMod val="75000"/>
                  </a:schemeClr>
                </a:solidFill>
              </a:rPr>
              <a:t>Piparo</a:t>
            </a:r>
            <a:r>
              <a:rPr lang="en-GB" sz="3600" i="1" dirty="0">
                <a:solidFill>
                  <a:schemeClr val="bg1">
                    <a:lumMod val="75000"/>
                  </a:schemeClr>
                </a:solidFill>
              </a:rPr>
              <a:t>, P. </a:t>
            </a:r>
            <a:r>
              <a:rPr lang="en-GB" sz="3600" i="1" dirty="0" err="1">
                <a:solidFill>
                  <a:schemeClr val="bg1">
                    <a:lumMod val="75000"/>
                  </a:schemeClr>
                </a:solidFill>
              </a:rPr>
              <a:t>Mato</a:t>
            </a:r>
            <a:r>
              <a:rPr lang="en-GB" sz="3600" i="1" dirty="0">
                <a:solidFill>
                  <a:schemeClr val="bg1">
                    <a:lumMod val="75000"/>
                  </a:schemeClr>
                </a:solidFill>
              </a:rPr>
              <a:t> – CERN EP-SFT</a:t>
            </a:r>
          </a:p>
          <a:p>
            <a:r>
              <a:rPr lang="en-GB" sz="3600" i="1" dirty="0">
                <a:solidFill>
                  <a:schemeClr val="bg1">
                    <a:lumMod val="75000"/>
                  </a:schemeClr>
                </a:solidFill>
              </a:rPr>
              <a:t>L. </a:t>
            </a:r>
            <a:r>
              <a:rPr lang="en-GB" sz="3600" i="1" dirty="0" err="1">
                <a:solidFill>
                  <a:schemeClr val="bg1">
                    <a:lumMod val="75000"/>
                  </a:schemeClr>
                </a:solidFill>
              </a:rPr>
              <a:t>Mascetti</a:t>
            </a:r>
            <a:r>
              <a:rPr lang="en-GB" sz="3600" i="1" dirty="0">
                <a:solidFill>
                  <a:schemeClr val="bg1">
                    <a:lumMod val="75000"/>
                  </a:schemeClr>
                </a:solidFill>
              </a:rPr>
              <a:t>, J. </a:t>
            </a:r>
            <a:r>
              <a:rPr lang="en-GB" sz="3600" i="1" dirty="0" err="1">
                <a:solidFill>
                  <a:schemeClr val="bg1">
                    <a:lumMod val="75000"/>
                  </a:schemeClr>
                </a:solidFill>
              </a:rPr>
              <a:t>Moscicki</a:t>
            </a:r>
            <a:r>
              <a:rPr lang="en-GB" sz="3600" i="1" dirty="0">
                <a:solidFill>
                  <a:schemeClr val="bg1">
                    <a:lumMod val="75000"/>
                  </a:schemeClr>
                </a:solidFill>
              </a:rPr>
              <a:t>, M. </a:t>
            </a:r>
            <a:r>
              <a:rPr lang="en-GB" sz="3600" i="1" dirty="0" err="1">
                <a:solidFill>
                  <a:schemeClr val="bg1">
                    <a:lumMod val="75000"/>
                  </a:schemeClr>
                </a:solidFill>
              </a:rPr>
              <a:t>Lamanna</a:t>
            </a:r>
            <a:r>
              <a:rPr lang="en-GB" sz="3600" i="1" dirty="0">
                <a:solidFill>
                  <a:schemeClr val="bg1">
                    <a:lumMod val="75000"/>
                  </a:schemeClr>
                </a:solidFill>
              </a:rPr>
              <a:t> – CERN IT-ST</a:t>
            </a:r>
          </a:p>
          <a:p>
            <a:pPr>
              <a:lnSpc>
                <a:spcPct val="140000"/>
              </a:lnSpc>
            </a:pPr>
            <a:r>
              <a:rPr lang="en-GB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GridKa</a:t>
            </a: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School 2016</a:t>
            </a:r>
          </a:p>
          <a:p>
            <a:r>
              <a:rPr lang="en-GB" sz="3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August 29 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GB" sz="3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September 2, 2016 </a:t>
            </a:r>
            <a:r>
              <a:rPr lang="en-GB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Karlsruhe</a:t>
            </a: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GB" sz="2000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0" y="4033491"/>
            <a:ext cx="939800" cy="9195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4178301"/>
            <a:ext cx="9271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6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5724"/>
            <a:ext cx="9245600" cy="522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http:/</a:t>
            </a:r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</p:spPr>
        <p:txBody>
          <a:bodyPr/>
          <a:lstStyle/>
          <a:p>
            <a:fld id="{F3D1833E-AF55-DE45-AC3A-3CA123C100C8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 descr="Screen Shot 2015-09-12 at 14.38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r="3776" b="87423"/>
          <a:stretch/>
        </p:blipFill>
        <p:spPr>
          <a:xfrm>
            <a:off x="1371604" y="-50799"/>
            <a:ext cx="6172197" cy="53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5-09-11 at 16.28.5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5"/>
          <a:stretch/>
        </p:blipFill>
        <p:spPr>
          <a:xfrm>
            <a:off x="1371601" y="472079"/>
            <a:ext cx="6172200" cy="4385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226300" y="4357688"/>
            <a:ext cx="1625600" cy="409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Code</a:t>
            </a:r>
            <a:endParaRPr lang="en-GB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1973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73025"/>
            <a:ext cx="9245600" cy="522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http:/</a:t>
            </a:r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</p:spPr>
        <p:txBody>
          <a:bodyPr/>
          <a:lstStyle/>
          <a:p>
            <a:fld id="{F3D1833E-AF55-DE45-AC3A-3CA123C100C8}" type="slidenum">
              <a:rPr lang="en-GB" smtClean="0"/>
              <a:t>11</a:t>
            </a:fld>
            <a:endParaRPr lang="en-GB" dirty="0"/>
          </a:p>
        </p:txBody>
      </p:sp>
      <p:pic>
        <p:nvPicPr>
          <p:cNvPr id="9" name="Picture 8" descr="Screen Shot 2015-09-11 at 16.28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97"/>
          <a:stretch/>
        </p:blipFill>
        <p:spPr>
          <a:xfrm>
            <a:off x="1371601" y="-2939834"/>
            <a:ext cx="6172200" cy="507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6184900" y="4105277"/>
            <a:ext cx="2628900" cy="333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Shell Commands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2333627"/>
            <a:ext cx="572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can invoke commands in the shell…</a:t>
            </a:r>
            <a:endParaRPr lang="en-GB" sz="2400" dirty="0"/>
          </a:p>
        </p:txBody>
      </p:sp>
      <p:cxnSp>
        <p:nvCxnSpPr>
          <p:cNvPr id="14" name="Curved Connector 13"/>
          <p:cNvCxnSpPr/>
          <p:nvPr/>
        </p:nvCxnSpPr>
        <p:spPr>
          <a:xfrm rot="10800000">
            <a:off x="1663700" y="1865314"/>
            <a:ext cx="1155700" cy="724544"/>
          </a:xfrm>
          <a:prstGeom prst="curvedConnector3">
            <a:avLst>
              <a:gd name="adj1" fmla="val 218132"/>
            </a:avLst>
          </a:prstGeom>
          <a:ln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7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5724"/>
            <a:ext cx="9245600" cy="522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http:/</a:t>
            </a:r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</p:spPr>
        <p:txBody>
          <a:bodyPr/>
          <a:lstStyle/>
          <a:p>
            <a:fld id="{F3D1833E-AF55-DE45-AC3A-3CA123C100C8}" type="slidenum">
              <a:rPr lang="en-GB" smtClean="0"/>
              <a:t>12</a:t>
            </a:fld>
            <a:endParaRPr lang="en-GB" dirty="0"/>
          </a:p>
        </p:txBody>
      </p:sp>
      <p:pic>
        <p:nvPicPr>
          <p:cNvPr id="9" name="Picture 8" descr="Screen Shot 2015-09-11 at 16.28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8"/>
          <a:stretch/>
        </p:blipFill>
        <p:spPr>
          <a:xfrm>
            <a:off x="1371601" y="-2939835"/>
            <a:ext cx="6172200" cy="631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6184900" y="4105277"/>
            <a:ext cx="2628900" cy="333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Shell Commands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2900" y="3540127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/>
              <a:t>… </a:t>
            </a:r>
            <a:r>
              <a:rPr lang="en-GB" sz="2400" dirty="0" smtClean="0"/>
              <a:t>And capture their output</a:t>
            </a:r>
            <a:endParaRPr lang="en-GB" sz="2400" dirty="0"/>
          </a:p>
        </p:txBody>
      </p:sp>
      <p:cxnSp>
        <p:nvCxnSpPr>
          <p:cNvPr id="14" name="Curved Connector 13"/>
          <p:cNvCxnSpPr/>
          <p:nvPr/>
        </p:nvCxnSpPr>
        <p:spPr>
          <a:xfrm rot="10800000">
            <a:off x="1828800" y="2755902"/>
            <a:ext cx="1054100" cy="1015063"/>
          </a:xfrm>
          <a:prstGeom prst="curvedConnector3">
            <a:avLst>
              <a:gd name="adj1" fmla="val 224699"/>
            </a:avLst>
          </a:prstGeom>
          <a:ln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8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5724"/>
            <a:ext cx="9245600" cy="522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http:/</a:t>
            </a:r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</p:spPr>
        <p:txBody>
          <a:bodyPr/>
          <a:lstStyle/>
          <a:p>
            <a:fld id="{F3D1833E-AF55-DE45-AC3A-3CA123C100C8}" type="slidenum">
              <a:rPr lang="en-GB" smtClean="0"/>
              <a:t>13</a:t>
            </a:fld>
            <a:endParaRPr lang="en-GB" dirty="0"/>
          </a:p>
        </p:txBody>
      </p:sp>
      <p:pic>
        <p:nvPicPr>
          <p:cNvPr id="9" name="Picture 8" descr="Screen Shot 2015-09-11 at 16.28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8"/>
          <a:stretch/>
        </p:blipFill>
        <p:spPr>
          <a:xfrm>
            <a:off x="1371601" y="-2939835"/>
            <a:ext cx="6172200" cy="685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93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5724"/>
            <a:ext cx="9245600" cy="522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http:/</a:t>
            </a:r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</p:spPr>
        <p:txBody>
          <a:bodyPr/>
          <a:lstStyle/>
          <a:p>
            <a:fld id="{F3D1833E-AF55-DE45-AC3A-3CA123C100C8}" type="slidenum">
              <a:rPr lang="en-GB" smtClean="0"/>
              <a:t>14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601" y="-2939834"/>
            <a:ext cx="6172200" cy="7840448"/>
            <a:chOff x="1371601" y="-2939834"/>
            <a:chExt cx="6172200" cy="7840448"/>
          </a:xfrm>
        </p:grpSpPr>
        <p:pic>
          <p:nvPicPr>
            <p:cNvPr id="9" name="Picture 8" descr="Screen Shot 2015-09-11 at 16.28.5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181"/>
            <a:stretch/>
          </p:blipFill>
          <p:spPr>
            <a:xfrm>
              <a:off x="1371601" y="-2939834"/>
              <a:ext cx="6172200" cy="78404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3416300" y="3902272"/>
              <a:ext cx="2286000" cy="987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http:/</a:t>
              </a:r>
              <a:r>
                <a:rPr lang="en-GB" dirty="0" smtClean="0"/>
                <a:t>/</a:t>
              </a:r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4900" y="3902272"/>
              <a:ext cx="1778000" cy="998342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5092700" y="4081463"/>
            <a:ext cx="1625600" cy="409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Images</a:t>
            </a:r>
            <a:endParaRPr lang="en-GB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1433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5724"/>
            <a:ext cx="9245600" cy="522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http:/</a:t>
            </a:r>
            <a:r>
              <a:rPr lang="en-GB" dirty="0" smtClean="0"/>
              <a:t>/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371601" y="85725"/>
            <a:ext cx="6172200" cy="4814890"/>
            <a:chOff x="1371601" y="85724"/>
            <a:chExt cx="6172200" cy="4814890"/>
          </a:xfrm>
        </p:grpSpPr>
        <p:pic>
          <p:nvPicPr>
            <p:cNvPr id="11" name="Picture 10" descr="Screen Shot 2015-09-11 at 16.28.5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76" b="4181"/>
            <a:stretch/>
          </p:blipFill>
          <p:spPr>
            <a:xfrm>
              <a:off x="1371601" y="85724"/>
              <a:ext cx="6172200" cy="48148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3416300" y="3902272"/>
              <a:ext cx="2286000" cy="987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http:/</a:t>
              </a:r>
              <a:r>
                <a:rPr lang="en-GB" dirty="0" smtClean="0"/>
                <a:t>/</a:t>
              </a:r>
              <a:endParaRPr lang="en-GB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4900" y="3902272"/>
              <a:ext cx="1778000" cy="998342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371604" y="66677"/>
            <a:ext cx="6172201" cy="48228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562100" y="1471613"/>
            <a:ext cx="1625600" cy="409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Code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86300" y="2630489"/>
            <a:ext cx="2628900" cy="333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Shell Commands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65600" y="4200527"/>
            <a:ext cx="1625600" cy="409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Images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</p:spPr>
        <p:txBody>
          <a:bodyPr/>
          <a:lstStyle/>
          <a:p>
            <a:fld id="{F3D1833E-AF55-DE45-AC3A-3CA123C100C8}" type="slidenum">
              <a:rPr lang="en-GB" smtClean="0"/>
              <a:t>15</a:t>
            </a:fld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794500" y="400050"/>
            <a:ext cx="1473200" cy="6286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Text and Formulas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204788"/>
            <a:ext cx="2362200" cy="390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In a browser</a:t>
            </a:r>
            <a:endParaRPr lang="en-GB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9145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781052"/>
            <a:ext cx="9004300" cy="4140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smtClean="0">
                <a:latin typeface="Gill Sans"/>
                <a:cs typeface="Gill Sans"/>
              </a:rPr>
              <a:t>Full </a:t>
            </a:r>
            <a:r>
              <a:rPr lang="en-GB" sz="2400" dirty="0" smtClean="0">
                <a:solidFill>
                  <a:srgbClr val="4F81BD"/>
                </a:solidFill>
                <a:latin typeface="Gill Sans"/>
                <a:cs typeface="Gill Sans"/>
              </a:rPr>
              <a:t>integration of ROOT with </a:t>
            </a:r>
            <a:r>
              <a:rPr lang="en-GB" sz="2400" dirty="0" err="1" smtClean="0">
                <a:solidFill>
                  <a:srgbClr val="4F81BD"/>
                </a:solidFill>
                <a:latin typeface="Gill Sans"/>
                <a:cs typeface="Gill Sans"/>
              </a:rPr>
              <a:t>Jupyter</a:t>
            </a:r>
            <a:r>
              <a:rPr lang="en-GB" sz="2400" dirty="0" smtClean="0">
                <a:solidFill>
                  <a:srgbClr val="4F81BD"/>
                </a:solidFill>
                <a:latin typeface="Gill Sans"/>
                <a:cs typeface="Gill Sans"/>
              </a:rPr>
              <a:t> Notebooks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latin typeface="Gill Sans"/>
                <a:cs typeface="Gill Sans"/>
              </a:rPr>
              <a:t>“import ROOT”: only action required to activate all goodies!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latin typeface="Gill Sans"/>
                <a:cs typeface="Gill Sans"/>
              </a:rPr>
              <a:t>A </a:t>
            </a:r>
            <a:r>
              <a:rPr lang="en-GB" sz="2400" dirty="0" smtClean="0">
                <a:solidFill>
                  <a:schemeClr val="tx2"/>
                </a:solidFill>
                <a:latin typeface="Gill Sans"/>
                <a:cs typeface="Gill Sans"/>
              </a:rPr>
              <a:t>C++ Kernel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err="1" smtClean="0">
                <a:solidFill>
                  <a:srgbClr val="4F81BD"/>
                </a:solidFill>
                <a:latin typeface="Gill Sans"/>
                <a:cs typeface="Gill Sans"/>
              </a:rPr>
              <a:t>Inlining</a:t>
            </a:r>
            <a:r>
              <a:rPr lang="en-GB" sz="2400" dirty="0" smtClean="0">
                <a:solidFill>
                  <a:srgbClr val="4F81BD"/>
                </a:solidFill>
                <a:latin typeface="Gill Sans"/>
                <a:cs typeface="Gill Sans"/>
              </a:rPr>
              <a:t> of plots </a:t>
            </a:r>
            <a:r>
              <a:rPr lang="en-GB" sz="2400" dirty="0" smtClean="0">
                <a:latin typeface="Gill Sans"/>
                <a:cs typeface="Gill Sans"/>
              </a:rPr>
              <a:t>as images or JavaScript </a:t>
            </a:r>
            <a:r>
              <a:rPr lang="en-GB" sz="2400" dirty="0" smtClean="0">
                <a:solidFill>
                  <a:srgbClr val="4F81BD"/>
                </a:solidFill>
                <a:latin typeface="Gill Sans"/>
                <a:cs typeface="Gill Sans"/>
              </a:rPr>
              <a:t>interactive graphics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i="1" dirty="0" err="1" smtClean="0">
                <a:solidFill>
                  <a:srgbClr val="4F81BD"/>
                </a:solidFill>
                <a:latin typeface="Gill Sans"/>
                <a:cs typeface="Gill Sans"/>
              </a:rPr>
              <a:t>Magics</a:t>
            </a:r>
            <a:r>
              <a:rPr lang="en-GB" sz="2400" i="1" dirty="0" smtClean="0">
                <a:solidFill>
                  <a:srgbClr val="4F81BD"/>
                </a:solidFill>
                <a:latin typeface="Gill Sans"/>
                <a:cs typeface="Gill Sans"/>
              </a:rPr>
              <a:t> </a:t>
            </a:r>
            <a:r>
              <a:rPr lang="en-GB" sz="2400" dirty="0" smtClean="0">
                <a:latin typeface="Gill Sans"/>
                <a:cs typeface="Gill Sans"/>
              </a:rPr>
              <a:t>to JIT or compile C++ code for acceleration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latin typeface="Gill Sans"/>
                <a:cs typeface="Gill Sans"/>
              </a:rPr>
              <a:t>Immediately usable in Python!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4F81BD"/>
                </a:solidFill>
                <a:latin typeface="Gill Sans"/>
                <a:cs typeface="Gill Sans"/>
              </a:rPr>
              <a:t>Tab completion </a:t>
            </a:r>
            <a:r>
              <a:rPr lang="en-GB" sz="2400" dirty="0" smtClean="0">
                <a:latin typeface="Gill Sans"/>
                <a:cs typeface="Gill Sans"/>
              </a:rPr>
              <a:t>for name and methods of classes known to ROOT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4F81BD"/>
                </a:solidFill>
                <a:latin typeface="Gill Sans"/>
                <a:cs typeface="Gill Sans"/>
              </a:rPr>
              <a:t>Capturing of output from C++ libraries</a:t>
            </a:r>
          </a:p>
          <a:p>
            <a:pPr algn="r">
              <a:lnSpc>
                <a:spcPct val="120000"/>
              </a:lnSpc>
            </a:pPr>
            <a:r>
              <a:rPr lang="en-GB" sz="2800" dirty="0" smtClean="0">
                <a:latin typeface="Gill Sans"/>
                <a:cs typeface="Gill Sans"/>
              </a:rPr>
              <a:t>“Like before, but better”</a:t>
            </a:r>
            <a:endParaRPr lang="en-GB" sz="2800" dirty="0">
              <a:latin typeface="Gill Sans"/>
              <a:cs typeface="Gill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ROOT Integration With Notebooks</a:t>
            </a:r>
            <a:endParaRPr lang="en-GB" sz="36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</p:spPr>
        <p:txBody>
          <a:bodyPr/>
          <a:lstStyle/>
          <a:p>
            <a:fld id="{F3D1833E-AF55-DE45-AC3A-3CA123C100C8}" type="slidenum">
              <a:rPr lang="en-GB" smtClean="0"/>
              <a:t>16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69185"/>
            <a:ext cx="5842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2625292"/>
            <a:ext cx="1651000" cy="7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781051"/>
            <a:ext cx="9004300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smtClean="0">
                <a:latin typeface="Gill Sans"/>
                <a:cs typeface="Gill Sans"/>
              </a:rPr>
              <a:t>Full </a:t>
            </a:r>
            <a:r>
              <a:rPr lang="en-GB" sz="2400" dirty="0" smtClean="0">
                <a:solidFill>
                  <a:srgbClr val="4F81BD"/>
                </a:solidFill>
                <a:latin typeface="Gill Sans"/>
                <a:cs typeface="Gill Sans"/>
              </a:rPr>
              <a:t>integration of ROOT </a:t>
            </a:r>
            <a:r>
              <a:rPr lang="en-GB" sz="2400" dirty="0" smtClean="0">
                <a:solidFill>
                  <a:srgbClr val="4F81BD"/>
                </a:solidFill>
                <a:latin typeface="Gill Sans"/>
                <a:cs typeface="Gill Sans"/>
              </a:rPr>
              <a:t>Machine Learning package (TMVA) </a:t>
            </a:r>
            <a:r>
              <a:rPr lang="en-GB" sz="2400" dirty="0" smtClean="0">
                <a:solidFill>
                  <a:srgbClr val="4F81BD"/>
                </a:solidFill>
                <a:latin typeface="Gill Sans"/>
                <a:cs typeface="Gill Sans"/>
              </a:rPr>
              <a:t>with </a:t>
            </a:r>
            <a:r>
              <a:rPr lang="en-GB" sz="2400" dirty="0" err="1" smtClean="0">
                <a:solidFill>
                  <a:srgbClr val="4F81BD"/>
                </a:solidFill>
                <a:latin typeface="Gill Sans"/>
                <a:cs typeface="Gill Sans"/>
              </a:rPr>
              <a:t>Jupyter</a:t>
            </a:r>
            <a:r>
              <a:rPr lang="en-GB" sz="2400" dirty="0" smtClean="0">
                <a:solidFill>
                  <a:srgbClr val="4F81BD"/>
                </a:solidFill>
                <a:latin typeface="Gill Sans"/>
                <a:cs typeface="Gill Sans"/>
              </a:rPr>
              <a:t> </a:t>
            </a:r>
            <a:r>
              <a:rPr lang="en-GB" sz="2400" dirty="0" smtClean="0">
                <a:solidFill>
                  <a:srgbClr val="4F81BD"/>
                </a:solidFill>
                <a:latin typeface="Gill Sans"/>
                <a:cs typeface="Gill Sans"/>
              </a:rPr>
              <a:t>Notebooks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>
                <a:latin typeface="Gill Sans"/>
                <a:cs typeface="Gill Sans"/>
              </a:rPr>
              <a:t>Enhanced JSROOT </a:t>
            </a:r>
            <a:r>
              <a:rPr lang="en-GB" sz="2400" dirty="0" smtClean="0">
                <a:latin typeface="Gill Sans"/>
                <a:cs typeface="Gill Sans"/>
              </a:rPr>
              <a:t>plots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>
                <a:latin typeface="Gill Sans"/>
                <a:cs typeface="Gill Sans"/>
              </a:rPr>
              <a:t>I</a:t>
            </a:r>
            <a:r>
              <a:rPr lang="en-GB" sz="2400" dirty="0" smtClean="0">
                <a:latin typeface="Gill Sans"/>
                <a:cs typeface="Gill Sans"/>
              </a:rPr>
              <a:t>nteractive training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GB" sz="2400" dirty="0">
                <a:latin typeface="Gill Sans"/>
                <a:cs typeface="Gill Sans"/>
              </a:rPr>
              <a:t>neural network </a:t>
            </a:r>
            <a:r>
              <a:rPr lang="en-GB" sz="2400" dirty="0" smtClean="0">
                <a:latin typeface="Gill Sans"/>
                <a:cs typeface="Gill Sans"/>
              </a:rPr>
              <a:t>and decision tree visualization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Gill Sans"/>
                <a:cs typeface="Gill Sans"/>
              </a:rPr>
              <a:t>W</a:t>
            </a:r>
            <a:r>
              <a:rPr lang="en-GB" sz="2400" dirty="0" err="1" smtClean="0">
                <a:latin typeface="Gill Sans"/>
                <a:cs typeface="Gill Sans"/>
              </a:rPr>
              <a:t>ork</a:t>
            </a:r>
            <a:r>
              <a:rPr lang="en-GB" sz="2400" dirty="0" smtClean="0">
                <a:latin typeface="Gill Sans"/>
                <a:cs typeface="Gill Sans"/>
              </a:rPr>
              <a:t> produced by </a:t>
            </a:r>
            <a:r>
              <a:rPr lang="en-GB" sz="2400" dirty="0" err="1" smtClean="0">
                <a:latin typeface="Gill Sans"/>
                <a:cs typeface="Gill Sans"/>
              </a:rPr>
              <a:t>GSoC</a:t>
            </a:r>
            <a:r>
              <a:rPr lang="en-GB" sz="2400" dirty="0" smtClean="0">
                <a:latin typeface="Gill Sans"/>
                <a:cs typeface="Gill Sans"/>
              </a:rPr>
              <a:t> students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ill Sans"/>
                <a:cs typeface="Gill Sans"/>
              </a:rPr>
              <a:t>W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Gill Sans"/>
                <a:cs typeface="Gill Sans"/>
              </a:rPr>
              <a:t>ill be available in next ROOT release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ROOT </a:t>
            </a:r>
            <a:r>
              <a:rPr lang="en-US" sz="3600" dirty="0" smtClean="0"/>
              <a:t>–</a:t>
            </a:r>
            <a:r>
              <a:rPr lang="en-GB" sz="3600" dirty="0" smtClean="0"/>
              <a:t> TMVA Integration</a:t>
            </a:r>
            <a:endParaRPr lang="en-GB" sz="36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</p:spPr>
        <p:txBody>
          <a:bodyPr/>
          <a:lstStyle/>
          <a:p>
            <a:fld id="{F3D1833E-AF55-DE45-AC3A-3CA123C100C8}" type="slidenum">
              <a:rPr lang="en-GB" smtClean="0"/>
              <a:t>17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12" y="4066918"/>
            <a:ext cx="2522788" cy="595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763" y="1473201"/>
            <a:ext cx="2531489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2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292601" y="1409702"/>
            <a:ext cx="5152424" cy="3738033"/>
            <a:chOff x="4292601" y="1155700"/>
            <a:chExt cx="5152424" cy="37380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2601" y="1155700"/>
              <a:ext cx="5152424" cy="3738033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527800" y="1511300"/>
              <a:ext cx="0" cy="300751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105400" y="1610282"/>
              <a:ext cx="147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3"/>
                  </a:solidFill>
                </a:rPr>
                <a:t>Dec 2015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45300" y="1610282"/>
              <a:ext cx="146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3"/>
                  </a:solidFill>
                </a:rPr>
                <a:t>Jan 2016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38598"/>
            <a:ext cx="3530600" cy="962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ROOT Binder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18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-12700" y="749300"/>
            <a:ext cx="430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latin typeface="Gill Sans"/>
                <a:cs typeface="Gill Sans"/>
              </a:rPr>
              <a:t>Notebook based ROOT online demo</a:t>
            </a:r>
          </a:p>
          <a:p>
            <a:pPr algn="just"/>
            <a:r>
              <a:rPr lang="en-GB" sz="2000" dirty="0" smtClean="0">
                <a:latin typeface="Gill Sans"/>
                <a:cs typeface="Gill Sans"/>
              </a:rPr>
              <a:t>Linked from ROOT website front-page</a:t>
            </a:r>
          </a:p>
        </p:txBody>
      </p:sp>
      <p:sp>
        <p:nvSpPr>
          <p:cNvPr id="19" name="Rounded Rectangle 6"/>
          <p:cNvSpPr/>
          <p:nvPr/>
        </p:nvSpPr>
        <p:spPr>
          <a:xfrm>
            <a:off x="5003803" y="762000"/>
            <a:ext cx="3581401" cy="6223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Anonymous access, no persistent storage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20" name="Rounded Rectangle 6"/>
          <p:cNvSpPr/>
          <p:nvPr/>
        </p:nvSpPr>
        <p:spPr>
          <a:xfrm>
            <a:off x="571504" y="3141732"/>
            <a:ext cx="3108327" cy="5592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View, Create and Run</a:t>
            </a:r>
          </a:p>
          <a:p>
            <a:pPr algn="ctr"/>
            <a:r>
              <a:rPr lang="en-GB" b="1" dirty="0" err="1" smtClean="0">
                <a:latin typeface="Gill Sans"/>
                <a:cs typeface="Gill Sans"/>
              </a:rPr>
              <a:t>ROOTbooks</a:t>
            </a:r>
            <a:r>
              <a:rPr lang="en-GB" b="1" dirty="0" smtClean="0">
                <a:latin typeface="Gill Sans"/>
                <a:cs typeface="Gill Sans"/>
              </a:rPr>
              <a:t>!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62" y="1765300"/>
            <a:ext cx="4219243" cy="923330"/>
          </a:xfrm>
          <a:prstGeom prst="rect">
            <a:avLst/>
          </a:prstGeom>
          <a:solidFill>
            <a:srgbClr val="FFEB5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/>
                <a:cs typeface="Gill Sans"/>
              </a:rPr>
              <a:t>ROOT Demo available on Binder</a:t>
            </a:r>
          </a:p>
          <a:p>
            <a:r>
              <a:rPr lang="en-GB" b="1" dirty="0">
                <a:solidFill>
                  <a:srgbClr val="0000FF"/>
                </a:solidFill>
                <a:latin typeface="Gill Sans"/>
                <a:cs typeface="Gill Sans"/>
              </a:rPr>
              <a:t>http://</a:t>
            </a:r>
            <a:r>
              <a:rPr lang="en-GB" b="1" dirty="0" err="1" smtClean="0">
                <a:solidFill>
                  <a:srgbClr val="0000FF"/>
                </a:solidFill>
                <a:latin typeface="Gill Sans"/>
                <a:cs typeface="Gill Sans"/>
              </a:rPr>
              <a:t>rootbinder.web.cern.ch</a:t>
            </a:r>
            <a:endParaRPr lang="en-GB" b="1" dirty="0" smtClean="0">
              <a:solidFill>
                <a:srgbClr val="0000FF"/>
              </a:solidFill>
              <a:latin typeface="Gill Sans"/>
              <a:cs typeface="Gill Sans"/>
            </a:endParaRPr>
          </a:p>
          <a:p>
            <a:r>
              <a:rPr lang="en-GB" b="1" dirty="0" smtClean="0">
                <a:latin typeface="Gill Sans"/>
                <a:cs typeface="Gill Sans"/>
              </a:rPr>
              <a:t>2k visits/month </a:t>
            </a:r>
            <a:r>
              <a:rPr lang="en-GB" dirty="0" smtClean="0">
                <a:latin typeface="Gill Sans"/>
                <a:cs typeface="Gill Sans"/>
              </a:rPr>
              <a:t>since December 2015!</a:t>
            </a:r>
            <a:endParaRPr lang="en-GB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0650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Try it Out: Local Server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19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652591" y="1968500"/>
            <a:ext cx="6134100" cy="847725"/>
          </a:xfrm>
          <a:prstGeom prst="rect">
            <a:avLst/>
          </a:prstGeom>
          <a:ln>
            <a:solidFill>
              <a:srgbClr val="318FC5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latin typeface="Courier"/>
                <a:cs typeface="Courier"/>
              </a:rPr>
              <a:t>  $ root --notebook</a:t>
            </a:r>
            <a:endParaRPr lang="en-GB" sz="2800" b="1" dirty="0"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" y="838913"/>
            <a:ext cx="77866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Gill Sans"/>
                <a:cs typeface="Gill Sans"/>
              </a:rPr>
              <a:t>Follow some simple instructions at:</a:t>
            </a:r>
          </a:p>
          <a:p>
            <a:r>
              <a:rPr lang="en-GB" sz="2000" dirty="0">
                <a:latin typeface="Gill Sans"/>
                <a:cs typeface="Gill Sans"/>
                <a:hlinkClick r:id="rId2"/>
              </a:rPr>
              <a:t>https://</a:t>
            </a:r>
            <a:r>
              <a:rPr lang="en-GB" sz="2000" dirty="0" smtClean="0">
                <a:latin typeface="Gill Sans"/>
                <a:cs typeface="Gill Sans"/>
                <a:hlinkClick r:id="rId2"/>
              </a:rPr>
              <a:t>root.cern.ch/how/how-create-rootbook</a:t>
            </a:r>
            <a:endParaRPr lang="en-GB" sz="2000" dirty="0" smtClean="0">
              <a:latin typeface="Gill Sans"/>
              <a:cs typeface="Gill Sans"/>
            </a:endParaRPr>
          </a:p>
          <a:p>
            <a:r>
              <a:rPr lang="en-GB" sz="2000" dirty="0" smtClean="0">
                <a:latin typeface="Gill Sans"/>
                <a:cs typeface="Gill Sans"/>
              </a:rPr>
              <a:t>(basically build ROOT) and…</a:t>
            </a:r>
          </a:p>
        </p:txBody>
      </p:sp>
      <p:sp>
        <p:nvSpPr>
          <p:cNvPr id="9" name="Rounded Rectangle 6"/>
          <p:cNvSpPr/>
          <p:nvPr/>
        </p:nvSpPr>
        <p:spPr>
          <a:xfrm>
            <a:off x="5410203" y="3296760"/>
            <a:ext cx="3295651" cy="1028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Provides a ROOT C++ kernel and the rest of </a:t>
            </a:r>
            <a:r>
              <a:rPr lang="en-GB" b="1" dirty="0" err="1" smtClean="0">
                <a:latin typeface="Gill Sans"/>
                <a:cs typeface="Gill Sans"/>
              </a:rPr>
              <a:t>ROOTbook</a:t>
            </a:r>
            <a:r>
              <a:rPr lang="en-GB" b="1" dirty="0" smtClean="0">
                <a:latin typeface="Gill Sans"/>
                <a:cs typeface="Gill Sans"/>
              </a:rPr>
              <a:t> goodies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254003" y="3367889"/>
            <a:ext cx="4911725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400" dirty="0" smtClean="0">
                <a:latin typeface="Gill Sans"/>
                <a:cs typeface="Gill Sans"/>
              </a:rPr>
              <a:t>This command: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400" dirty="0" smtClean="0">
                <a:latin typeface="Gill Sans"/>
                <a:cs typeface="Gill Sans"/>
              </a:rPr>
              <a:t>Starts a local notebook server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400" dirty="0" smtClean="0">
                <a:latin typeface="Gill Sans"/>
                <a:cs typeface="Gill Sans"/>
              </a:rPr>
              <a:t>Connects to it via the browser</a:t>
            </a:r>
          </a:p>
        </p:txBody>
      </p:sp>
    </p:spTree>
    <p:extLst>
      <p:ext uri="{BB962C8B-B14F-4D97-AF65-F5344CB8AC3E}">
        <p14:creationId xmlns:p14="http://schemas.microsoft.com/office/powerpoint/2010/main" val="381779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Objective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1600" y="733473"/>
            <a:ext cx="8915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Gill Sans"/>
                <a:cs typeface="Gill Sans"/>
              </a:rPr>
              <a:t>A service for </a:t>
            </a:r>
            <a:r>
              <a:rPr lang="en-GB" sz="2400" b="1" dirty="0" smtClean="0">
                <a:latin typeface="Gill Sans"/>
                <a:cs typeface="Gill Sans"/>
              </a:rPr>
              <a:t>analysing data </a:t>
            </a:r>
            <a:r>
              <a:rPr lang="en-GB" sz="2400" dirty="0" smtClean="0">
                <a:latin typeface="Gill Sans"/>
                <a:cs typeface="Gill Sans"/>
              </a:rPr>
              <a:t>in the </a:t>
            </a:r>
            <a:r>
              <a:rPr lang="en-GB" sz="2400" b="1" dirty="0" smtClean="0">
                <a:latin typeface="Gill Sans"/>
                <a:cs typeface="Gill Sans"/>
              </a:rPr>
              <a:t>Cloud</a:t>
            </a:r>
            <a:r>
              <a:rPr lang="en-GB" sz="2400" dirty="0" smtClean="0">
                <a:latin typeface="Gill Sans"/>
                <a:cs typeface="Gill Sans"/>
              </a:rPr>
              <a:t> only with a </a:t>
            </a:r>
            <a:r>
              <a:rPr lang="en-GB" sz="2400" b="1" dirty="0" smtClean="0">
                <a:latin typeface="Gill Sans"/>
                <a:cs typeface="Gill Sans"/>
              </a:rPr>
              <a:t>web browser</a:t>
            </a:r>
            <a:r>
              <a:rPr lang="en-GB" sz="2400" dirty="0" smtClean="0">
                <a:latin typeface="Gill Sans"/>
                <a:cs typeface="Gill Sans"/>
              </a:rPr>
              <a:t>, using the </a:t>
            </a:r>
            <a:r>
              <a:rPr lang="en-GB" sz="2400" b="1" dirty="0" smtClean="0">
                <a:latin typeface="Gill Sans"/>
                <a:cs typeface="Gill Sans"/>
              </a:rPr>
              <a:t>CERN software suite </a:t>
            </a:r>
            <a:r>
              <a:rPr lang="en-GB" sz="2400" dirty="0" smtClean="0">
                <a:latin typeface="Gill Sans"/>
                <a:cs typeface="Gill Sans"/>
              </a:rPr>
              <a:t>and relying on existing </a:t>
            </a:r>
            <a:r>
              <a:rPr lang="en-GB" sz="2400" b="1" dirty="0" smtClean="0">
                <a:latin typeface="Gill Sans"/>
                <a:cs typeface="Gill Sans"/>
              </a:rPr>
              <a:t>CERN services in production</a:t>
            </a:r>
          </a:p>
          <a:p>
            <a:pPr algn="ctr"/>
            <a:endParaRPr lang="en-GB" sz="1400" b="1" dirty="0">
              <a:latin typeface="Gill Sans"/>
              <a:cs typeface="Gill Sans"/>
            </a:endParaRPr>
          </a:p>
          <a:p>
            <a:r>
              <a:rPr lang="en-GB" sz="2400" b="1" dirty="0" smtClean="0">
                <a:latin typeface="Gill Sans"/>
                <a:cs typeface="Gill Sans"/>
              </a:rPr>
              <a:t>Promote</a:t>
            </a:r>
            <a:r>
              <a:rPr lang="en-GB" sz="2400" dirty="0" smtClean="0">
                <a:latin typeface="Gill Sans"/>
                <a:cs typeface="Gill Sans"/>
              </a:rPr>
              <a:t> CERN software suite and services, </a:t>
            </a:r>
            <a:r>
              <a:rPr lang="en-GB" sz="2400" b="1" dirty="0" smtClean="0">
                <a:latin typeface="Gill Sans"/>
                <a:cs typeface="Gill Sans"/>
              </a:rPr>
              <a:t>propose</a:t>
            </a:r>
            <a:r>
              <a:rPr lang="en-GB" sz="2400" dirty="0" smtClean="0">
                <a:latin typeface="Gill Sans"/>
                <a:cs typeface="Gill Sans"/>
              </a:rPr>
              <a:t> widely adopted analysis ecosystems.</a:t>
            </a:r>
          </a:p>
          <a:p>
            <a:endParaRPr lang="en-GB" sz="1400" dirty="0" smtClean="0">
              <a:latin typeface="Gill Sans"/>
              <a:cs typeface="Gill Sans"/>
            </a:endParaRPr>
          </a:p>
          <a:p>
            <a:endParaRPr lang="en-GB" sz="1400" dirty="0">
              <a:latin typeface="Gill Sans"/>
              <a:cs typeface="Gill Sans"/>
            </a:endParaRPr>
          </a:p>
          <a:p>
            <a:pPr algn="ctr"/>
            <a:r>
              <a:rPr lang="en-GB" sz="2400" b="1" dirty="0">
                <a:latin typeface="Gill Sans"/>
                <a:cs typeface="Gill Sans"/>
                <a:hlinkClick r:id="rId2"/>
              </a:rPr>
              <a:t>https://swan.web.cern.ch</a:t>
            </a:r>
            <a:endParaRPr lang="en-GB" sz="2400" b="1" dirty="0">
              <a:latin typeface="Gill Sans"/>
              <a:cs typeface="Gill Sans"/>
            </a:endParaRPr>
          </a:p>
          <a:p>
            <a:endParaRPr lang="en-GB" sz="2400" dirty="0" smtClean="0">
              <a:latin typeface="Gill Sans"/>
              <a:cs typeface="Gill Sans"/>
            </a:endParaRPr>
          </a:p>
          <a:p>
            <a:endParaRPr lang="en-GB" sz="2400" dirty="0" smtClean="0">
              <a:latin typeface="Gill Sans"/>
              <a:cs typeface="Gill Sans"/>
            </a:endParaRPr>
          </a:p>
          <a:p>
            <a:r>
              <a:rPr lang="en-GB" sz="2000" b="1" dirty="0" smtClean="0">
                <a:solidFill>
                  <a:srgbClr val="000000"/>
                </a:solidFill>
                <a:latin typeface="Gill Sans"/>
                <a:cs typeface="Gill Sans"/>
              </a:rPr>
              <a:t>The SWAN Team</a:t>
            </a:r>
            <a:r>
              <a:rPr lang="en-GB" sz="2000" dirty="0" smtClean="0">
                <a:solidFill>
                  <a:srgbClr val="000000"/>
                </a:solidFill>
                <a:latin typeface="Gill Sans"/>
                <a:cs typeface="Gill Sans"/>
              </a:rPr>
              <a:t>: </a:t>
            </a:r>
            <a:r>
              <a:rPr lang="en-GB" sz="2000" dirty="0" smtClean="0">
                <a:solidFill>
                  <a:srgbClr val="000000"/>
                </a:solidFill>
              </a:rPr>
              <a:t>P. </a:t>
            </a:r>
            <a:r>
              <a:rPr lang="en-GB" sz="2000" dirty="0" err="1" smtClean="0">
                <a:solidFill>
                  <a:srgbClr val="000000"/>
                </a:solidFill>
              </a:rPr>
              <a:t>Mato</a:t>
            </a:r>
            <a:r>
              <a:rPr lang="en-GB" sz="2000" dirty="0" smtClean="0">
                <a:solidFill>
                  <a:srgbClr val="000000"/>
                </a:solidFill>
              </a:rPr>
              <a:t>, D. </a:t>
            </a:r>
            <a:r>
              <a:rPr lang="en-GB" sz="2000" dirty="0" err="1" smtClean="0">
                <a:solidFill>
                  <a:srgbClr val="000000"/>
                </a:solidFill>
              </a:rPr>
              <a:t>Piparo</a:t>
            </a:r>
            <a:r>
              <a:rPr lang="en-GB" sz="2000" dirty="0" smtClean="0">
                <a:solidFill>
                  <a:srgbClr val="000000"/>
                </a:solidFill>
              </a:rPr>
              <a:t>, E. </a:t>
            </a:r>
            <a:r>
              <a:rPr lang="en-GB" sz="2000" dirty="0" err="1" smtClean="0">
                <a:solidFill>
                  <a:srgbClr val="000000"/>
                </a:solidFill>
              </a:rPr>
              <a:t>Tejedor</a:t>
            </a:r>
            <a:r>
              <a:rPr lang="en-GB" sz="2000" dirty="0" smtClean="0">
                <a:solidFill>
                  <a:srgbClr val="000000"/>
                </a:solidFill>
              </a:rPr>
              <a:t> – EP-SFT / M. </a:t>
            </a:r>
            <a:r>
              <a:rPr lang="en-GB" sz="2000" dirty="0" err="1" smtClean="0">
                <a:solidFill>
                  <a:srgbClr val="000000"/>
                </a:solidFill>
              </a:rPr>
              <a:t>Lamanna</a:t>
            </a:r>
            <a:r>
              <a:rPr lang="en-GB" sz="2000" dirty="0" smtClean="0">
                <a:solidFill>
                  <a:srgbClr val="000000"/>
                </a:solidFill>
              </a:rPr>
              <a:t>, L. </a:t>
            </a:r>
            <a:r>
              <a:rPr lang="en-GB" sz="2000" dirty="0" err="1" smtClean="0">
                <a:solidFill>
                  <a:srgbClr val="000000"/>
                </a:solidFill>
              </a:rPr>
              <a:t>Mascetti</a:t>
            </a:r>
            <a:r>
              <a:rPr lang="en-GB" sz="2000" dirty="0" smtClean="0">
                <a:solidFill>
                  <a:srgbClr val="000000"/>
                </a:solidFill>
              </a:rPr>
              <a:t>, J. </a:t>
            </a:r>
            <a:r>
              <a:rPr lang="en-GB" sz="2000" dirty="0" err="1" smtClean="0">
                <a:solidFill>
                  <a:srgbClr val="000000"/>
                </a:solidFill>
              </a:rPr>
              <a:t>Moscicki</a:t>
            </a:r>
            <a:r>
              <a:rPr lang="en-GB" sz="2000" dirty="0" smtClean="0">
                <a:solidFill>
                  <a:srgbClr val="000000"/>
                </a:solidFill>
              </a:rPr>
              <a:t> – IT-ST</a:t>
            </a:r>
          </a:p>
          <a:p>
            <a:endParaRPr lang="en-GB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GB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4705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15176">
            <a:off x="744126" y="-310324"/>
            <a:ext cx="5739668" cy="121776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3541" y="715761"/>
            <a:ext cx="8289263" cy="14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 smtClean="0">
                <a:latin typeface="Gill Sans"/>
                <a:cs typeface="Gill Sans"/>
              </a:rPr>
              <a:t>A Distributed Service Building on top of CERN Services Portfolio</a:t>
            </a:r>
          </a:p>
        </p:txBody>
      </p:sp>
    </p:spTree>
    <p:extLst>
      <p:ext uri="{BB962C8B-B14F-4D97-AF65-F5344CB8AC3E}">
        <p14:creationId xmlns:p14="http://schemas.microsoft.com/office/powerpoint/2010/main" val="42502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Data </a:t>
            </a:r>
            <a:r>
              <a:rPr lang="es-ES" dirty="0" err="1" smtClean="0"/>
              <a:t>Analysis</a:t>
            </a:r>
            <a:r>
              <a:rPr lang="es-ES" dirty="0" smtClean="0"/>
              <a:t> as a </a:t>
            </a:r>
            <a:r>
              <a:rPr lang="es-ES" dirty="0" err="1" smtClean="0"/>
              <a:t>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754"/>
            <a:ext cx="9144000" cy="3727448"/>
          </a:xfrm>
        </p:spPr>
        <p:txBody>
          <a:bodyPr>
            <a:noAutofit/>
          </a:bodyPr>
          <a:lstStyle/>
          <a:p>
            <a:r>
              <a:rPr lang="en-GB" sz="2400" dirty="0"/>
              <a:t>Platform </a:t>
            </a:r>
            <a:r>
              <a:rPr lang="en-GB" sz="2400" dirty="0" smtClean="0"/>
              <a:t>independent: </a:t>
            </a:r>
            <a:r>
              <a:rPr lang="en-GB" sz="2400" dirty="0">
                <a:solidFill>
                  <a:schemeClr val="accent4"/>
                </a:solidFill>
              </a:rPr>
              <a:t>only with a web </a:t>
            </a:r>
            <a:r>
              <a:rPr lang="en-GB" sz="2400" dirty="0" smtClean="0">
                <a:solidFill>
                  <a:schemeClr val="accent4"/>
                </a:solidFill>
              </a:rPr>
              <a:t>browser</a:t>
            </a:r>
          </a:p>
          <a:p>
            <a:pPr lvl="1"/>
            <a:r>
              <a:rPr lang="en-GB" sz="2000" dirty="0" smtClean="0"/>
              <a:t>Analyse </a:t>
            </a:r>
            <a:r>
              <a:rPr lang="en-GB" sz="2000" dirty="0"/>
              <a:t>data </a:t>
            </a:r>
            <a:r>
              <a:rPr lang="en-GB" sz="2000" dirty="0">
                <a:solidFill>
                  <a:srgbClr val="318FC5"/>
                </a:solidFill>
              </a:rPr>
              <a:t>via </a:t>
            </a:r>
            <a:r>
              <a:rPr lang="en-GB" sz="2000" dirty="0" smtClean="0">
                <a:solidFill>
                  <a:srgbClr val="318FC5"/>
                </a:solidFill>
              </a:rPr>
              <a:t>the Notebook </a:t>
            </a:r>
            <a:r>
              <a:rPr lang="en-GB" sz="2000" dirty="0">
                <a:solidFill>
                  <a:srgbClr val="318FC5"/>
                </a:solidFill>
              </a:rPr>
              <a:t>web </a:t>
            </a:r>
            <a:r>
              <a:rPr lang="en-GB" sz="2000" dirty="0" smtClean="0">
                <a:solidFill>
                  <a:srgbClr val="318FC5"/>
                </a:solidFill>
              </a:rPr>
              <a:t>interface</a:t>
            </a:r>
          </a:p>
          <a:p>
            <a:pPr lvl="1"/>
            <a:r>
              <a:rPr lang="en-GB" sz="2000" dirty="0" smtClean="0">
                <a:solidFill>
                  <a:srgbClr val="70A525"/>
                </a:solidFill>
              </a:rPr>
              <a:t>No need to install and configure software</a:t>
            </a:r>
            <a:endParaRPr lang="en-GB" sz="2000" dirty="0">
              <a:solidFill>
                <a:srgbClr val="70A525"/>
              </a:solidFill>
            </a:endParaRPr>
          </a:p>
          <a:p>
            <a:r>
              <a:rPr lang="en-GB" sz="2400" dirty="0"/>
              <a:t>Calculations, input and results </a:t>
            </a:r>
            <a:r>
              <a:rPr lang="en-GB" sz="2400" dirty="0">
                <a:solidFill>
                  <a:schemeClr val="tx2"/>
                </a:solidFill>
              </a:rPr>
              <a:t>“in the cloud”</a:t>
            </a:r>
          </a:p>
          <a:p>
            <a:r>
              <a:rPr lang="en-GB" sz="2400" dirty="0" smtClean="0"/>
              <a:t>Allow </a:t>
            </a:r>
            <a:r>
              <a:rPr lang="en-GB" sz="2400" dirty="0">
                <a:solidFill>
                  <a:srgbClr val="70A525"/>
                </a:solidFill>
              </a:rPr>
              <a:t>easy sharing of scientific results: </a:t>
            </a:r>
            <a:r>
              <a:rPr lang="en-GB" sz="2400" dirty="0">
                <a:solidFill>
                  <a:srgbClr val="000000"/>
                </a:solidFill>
              </a:rPr>
              <a:t>plots</a:t>
            </a:r>
            <a:r>
              <a:rPr lang="en-GB" sz="2400" dirty="0"/>
              <a:t>, data, code</a:t>
            </a:r>
          </a:p>
          <a:p>
            <a:pPr lvl="1"/>
            <a:r>
              <a:rPr lang="en-GB" sz="2000" dirty="0"/>
              <a:t>Storage is </a:t>
            </a:r>
            <a:r>
              <a:rPr lang="en-GB" sz="2000" dirty="0" smtClean="0"/>
              <a:t>crucial, both mass and synchronised</a:t>
            </a:r>
            <a:endParaRPr lang="en-GB" sz="2000" dirty="0"/>
          </a:p>
          <a:p>
            <a:r>
              <a:rPr lang="en-GB" sz="2400" dirty="0">
                <a:solidFill>
                  <a:schemeClr val="tx2"/>
                </a:solidFill>
              </a:rPr>
              <a:t>Simplify teaching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/>
              <a:t>of data processing and </a:t>
            </a:r>
            <a:r>
              <a:rPr lang="en-GB" sz="2400" dirty="0" smtClean="0"/>
              <a:t>programming</a:t>
            </a:r>
          </a:p>
          <a:p>
            <a:pPr lvl="1"/>
            <a:r>
              <a:rPr lang="en-GB" sz="2000" dirty="0" smtClean="0"/>
              <a:t>ROOT Summer Student course, ML </a:t>
            </a:r>
            <a:r>
              <a:rPr lang="en-GB" sz="2000" dirty="0" smtClean="0"/>
              <a:t>and statistics trainings</a:t>
            </a:r>
            <a:endParaRPr lang="en-GB" sz="2000" dirty="0" smtClean="0"/>
          </a:p>
          <a:p>
            <a:r>
              <a:rPr lang="en-GB" sz="2400" dirty="0" smtClean="0">
                <a:solidFill>
                  <a:srgbClr val="70A525"/>
                </a:solidFill>
              </a:rPr>
              <a:t>Ease reproducibility of results and documentation</a:t>
            </a:r>
            <a:endParaRPr lang="en-GB" sz="2400" dirty="0">
              <a:solidFill>
                <a:srgbClr val="70A525"/>
              </a:solidFill>
            </a:endParaRPr>
          </a:p>
          <a:p>
            <a:r>
              <a:rPr lang="en-GB" sz="2400" dirty="0">
                <a:solidFill>
                  <a:srgbClr val="318FC5"/>
                </a:solidFill>
              </a:rPr>
              <a:t>C++, </a:t>
            </a:r>
            <a:r>
              <a:rPr lang="en-GB" sz="2400" dirty="0" smtClean="0">
                <a:solidFill>
                  <a:srgbClr val="318FC5"/>
                </a:solidFill>
              </a:rPr>
              <a:t>Python </a:t>
            </a:r>
            <a:r>
              <a:rPr lang="en-GB" sz="2400" dirty="0"/>
              <a:t>and other </a:t>
            </a:r>
            <a:r>
              <a:rPr lang="en-GB" sz="2400" dirty="0" smtClean="0"/>
              <a:t>languages or analysis “ecosystems”</a:t>
            </a:r>
            <a:endParaRPr lang="en-GB" sz="2400" dirty="0"/>
          </a:p>
          <a:p>
            <a:pPr lvl="1"/>
            <a:r>
              <a:rPr lang="en-GB" sz="2000" dirty="0"/>
              <a:t>Also </a:t>
            </a:r>
            <a:r>
              <a:rPr lang="en-GB" sz="2000" dirty="0" smtClean="0"/>
              <a:t>interface to widely adopted scientific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21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062" y="1130302"/>
            <a:ext cx="6350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62" y="1422403"/>
            <a:ext cx="723900" cy="55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137" y="3384555"/>
            <a:ext cx="584200" cy="54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70695"/>
          <a:stretch/>
        </p:blipFill>
        <p:spPr>
          <a:xfrm>
            <a:off x="7929562" y="4152903"/>
            <a:ext cx="471040" cy="457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5403" y="2555879"/>
            <a:ext cx="828675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9737" y="1828804"/>
            <a:ext cx="863600" cy="520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7362" y="819154"/>
            <a:ext cx="7366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2006"/>
          <a:stretch/>
        </p:blipFill>
        <p:spPr>
          <a:xfrm>
            <a:off x="3545891" y="4136002"/>
            <a:ext cx="1400746" cy="840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SWAN in the CERN Ecosystem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22</a:t>
            </a:fld>
            <a:endParaRPr lang="en-GB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1600" y="685800"/>
            <a:ext cx="8827206" cy="435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SWAN relies on the CERN ecosystem:</a:t>
            </a:r>
            <a:endParaRPr lang="en-GB" sz="2000" dirty="0"/>
          </a:p>
          <a:p>
            <a:pPr>
              <a:lnSpc>
                <a:spcPct val="110000"/>
              </a:lnSpc>
            </a:pPr>
            <a:r>
              <a:rPr lang="en-GB" sz="2400" dirty="0" smtClean="0">
                <a:solidFill>
                  <a:srgbClr val="000000"/>
                </a:solidFill>
              </a:rPr>
              <a:t>Authentication with CERN credentials</a:t>
            </a:r>
          </a:p>
          <a:p>
            <a:pPr>
              <a:lnSpc>
                <a:spcPct val="110000"/>
              </a:lnSpc>
            </a:pPr>
            <a:r>
              <a:rPr lang="en-GB" sz="2400" dirty="0" smtClean="0">
                <a:solidFill>
                  <a:srgbClr val="000000"/>
                </a:solidFill>
              </a:rPr>
              <a:t>Machines in the </a:t>
            </a:r>
            <a:r>
              <a:rPr lang="en-GB" sz="2400" dirty="0" err="1" smtClean="0">
                <a:solidFill>
                  <a:srgbClr val="000000"/>
                </a:solidFill>
              </a:rPr>
              <a:t>Openstack</a:t>
            </a:r>
            <a:r>
              <a:rPr lang="en-GB" sz="2400" dirty="0" smtClean="0">
                <a:solidFill>
                  <a:srgbClr val="000000"/>
                </a:solidFill>
              </a:rPr>
              <a:t> cloud</a:t>
            </a:r>
          </a:p>
          <a:p>
            <a:pPr>
              <a:lnSpc>
                <a:spcPct val="110000"/>
              </a:lnSpc>
            </a:pPr>
            <a:r>
              <a:rPr lang="en-GB" sz="2400" dirty="0" smtClean="0">
                <a:solidFill>
                  <a:srgbClr val="000000"/>
                </a:solidFill>
              </a:rPr>
              <a:t>Software distribution: CVMFS</a:t>
            </a:r>
          </a:p>
          <a:p>
            <a:pPr>
              <a:lnSpc>
                <a:spcPct val="110000"/>
              </a:lnSpc>
            </a:pPr>
            <a:r>
              <a:rPr lang="en-GB" sz="2400" dirty="0" smtClean="0">
                <a:solidFill>
                  <a:srgbClr val="000000"/>
                </a:solidFill>
              </a:rPr>
              <a:t>Storage access: EOS, </a:t>
            </a:r>
            <a:r>
              <a:rPr lang="en-GB" sz="2400" dirty="0" err="1" smtClean="0">
                <a:solidFill>
                  <a:srgbClr val="000000"/>
                </a:solidFill>
              </a:rPr>
              <a:t>CERNBox</a:t>
            </a:r>
            <a:endParaRPr lang="en-GB" sz="2400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User and experiments data available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External but mainstream technologies</a:t>
            </a:r>
          </a:p>
          <a:p>
            <a:pPr>
              <a:lnSpc>
                <a:spcPct val="110000"/>
              </a:lnSpc>
            </a:pPr>
            <a:r>
              <a:rPr lang="en-GB" sz="2400" dirty="0" err="1" smtClean="0">
                <a:solidFill>
                  <a:srgbClr val="000000"/>
                </a:solidFill>
              </a:rPr>
              <a:t>Jupyterhub</a:t>
            </a:r>
            <a:endParaRPr lang="en-GB" sz="2400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400" dirty="0" err="1" smtClean="0">
                <a:solidFill>
                  <a:srgbClr val="000000"/>
                </a:solidFill>
              </a:rPr>
              <a:t>Docker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41" y="3107715"/>
            <a:ext cx="1292311" cy="5623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3"/>
          <p:cNvPicPr>
            <a:picLocks noChangeAspect="1"/>
          </p:cNvPicPr>
          <p:nvPr/>
        </p:nvPicPr>
        <p:blipFill rotWithShape="1">
          <a:blip r:embed="rId4"/>
          <a:srcRect r="67526"/>
          <a:stretch/>
        </p:blipFill>
        <p:spPr>
          <a:xfrm>
            <a:off x="6373209" y="2947595"/>
            <a:ext cx="918782" cy="8826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1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01" b="25272"/>
          <a:stretch/>
        </p:blipFill>
        <p:spPr>
          <a:xfrm>
            <a:off x="5735813" y="913690"/>
            <a:ext cx="969992" cy="9117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34021" y="913690"/>
            <a:ext cx="2039239" cy="646331"/>
          </a:xfrm>
          <a:prstGeom prst="rect">
            <a:avLst/>
          </a:prstGeom>
          <a:solidFill>
            <a:srgbClr val="FFEB5A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A coherent view at CERN</a:t>
            </a:r>
            <a:endParaRPr lang="en-GB" b="1" dirty="0">
              <a:latin typeface="Gill Sans"/>
              <a:cs typeface="Gill San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946" y="2008218"/>
            <a:ext cx="886002" cy="939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0100" y="4000393"/>
            <a:ext cx="1682962" cy="7240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75956" y="4096539"/>
            <a:ext cx="3797300" cy="646331"/>
          </a:xfrm>
          <a:prstGeom prst="rect">
            <a:avLst/>
          </a:prstGeom>
          <a:solidFill>
            <a:srgbClr val="FFEB5A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Both have large user bases and an active community behind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8200" y="2044702"/>
            <a:ext cx="210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“home directory” in SWAN</a:t>
            </a:r>
            <a:endParaRPr lang="en-GB" dirty="0"/>
          </a:p>
        </p:txBody>
      </p:sp>
      <p:cxnSp>
        <p:nvCxnSpPr>
          <p:cNvPr id="9" name="Curved Connector 8"/>
          <p:cNvCxnSpPr>
            <a:stCxn id="7" idx="2"/>
            <a:endCxn id="19" idx="3"/>
          </p:cNvCxnSpPr>
          <p:nvPr/>
        </p:nvCxnSpPr>
        <p:spPr>
          <a:xfrm rot="5400000">
            <a:off x="7418206" y="2564819"/>
            <a:ext cx="697881" cy="95030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04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Storage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23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058400" y="3479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-7056" y="927100"/>
            <a:ext cx="5379156" cy="3848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EOS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Disk-based low </a:t>
            </a:r>
            <a:r>
              <a:rPr lang="en-GB" sz="2400" dirty="0">
                <a:solidFill>
                  <a:schemeClr val="tx2"/>
                </a:solidFill>
              </a:rPr>
              <a:t>latency storage </a:t>
            </a:r>
            <a:r>
              <a:rPr lang="en-GB" sz="2400" dirty="0"/>
              <a:t>infrastructure for physics users. M</a:t>
            </a:r>
            <a:r>
              <a:rPr lang="en-GB" sz="2400" dirty="0" smtClean="0"/>
              <a:t>ain target: </a:t>
            </a:r>
            <a:r>
              <a:rPr lang="en-GB" sz="2400" dirty="0" smtClean="0">
                <a:solidFill>
                  <a:srgbClr val="318FC5"/>
                </a:solidFill>
              </a:rPr>
              <a:t>physics </a:t>
            </a:r>
            <a:r>
              <a:rPr lang="en-GB" sz="2400" dirty="0">
                <a:solidFill>
                  <a:srgbClr val="318FC5"/>
                </a:solidFill>
              </a:rPr>
              <a:t>data </a:t>
            </a:r>
            <a:r>
              <a:rPr lang="en-GB" sz="2400" dirty="0" smtClean="0">
                <a:solidFill>
                  <a:srgbClr val="318FC5"/>
                </a:solidFill>
              </a:rPr>
              <a:t>analysis. </a:t>
            </a:r>
            <a:r>
              <a:rPr lang="en-GB" sz="2400" dirty="0" smtClean="0">
                <a:solidFill>
                  <a:srgbClr val="000000"/>
                </a:solidFill>
              </a:rPr>
              <a:t>Storage b</a:t>
            </a:r>
            <a:r>
              <a:rPr lang="en-GB" sz="2400" dirty="0" smtClean="0"/>
              <a:t>ackend for </a:t>
            </a:r>
            <a:r>
              <a:rPr lang="en-GB" sz="2400" dirty="0" err="1" smtClean="0"/>
              <a:t>CERNBox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endParaRPr lang="en-GB" sz="2400" b="1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87" y="927102"/>
            <a:ext cx="973967" cy="4238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r="67970"/>
          <a:stretch/>
        </p:blipFill>
        <p:spPr>
          <a:xfrm>
            <a:off x="5216771" y="2775266"/>
            <a:ext cx="650633" cy="6220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60800" y="2953782"/>
            <a:ext cx="5715000" cy="270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400" b="1" dirty="0" smtClean="0"/>
              <a:t>CVMFS</a:t>
            </a:r>
          </a:p>
          <a:p>
            <a:pPr marL="0" indent="0">
              <a:buFont typeface="Arial"/>
              <a:buNone/>
            </a:pPr>
            <a:r>
              <a:rPr lang="en-GB" sz="2400" dirty="0" smtClean="0">
                <a:solidFill>
                  <a:srgbClr val="318FC5"/>
                </a:solidFill>
              </a:rPr>
              <a:t>HTTP based network FS, optimized to deliver experiment software</a:t>
            </a:r>
            <a:r>
              <a:rPr lang="en-GB" sz="2400" dirty="0" smtClean="0"/>
              <a:t> Files aggressively cached and downloaded on demand. Read-only.</a:t>
            </a:r>
          </a:p>
        </p:txBody>
      </p:sp>
    </p:spTree>
    <p:extLst>
      <p:ext uri="{BB962C8B-B14F-4D97-AF65-F5344CB8AC3E}">
        <p14:creationId xmlns:p14="http://schemas.microsoft.com/office/powerpoint/2010/main" val="411144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JupyterHub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24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700" y="800100"/>
            <a:ext cx="8960556" cy="43561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 smtClean="0"/>
              <a:t>Server application -</a:t>
            </a:r>
            <a:r>
              <a:rPr lang="en-GB" sz="2400" dirty="0" smtClean="0">
                <a:latin typeface="Gill Sans"/>
                <a:cs typeface="Gill Sans"/>
              </a:rPr>
              <a:t> </a:t>
            </a:r>
            <a:r>
              <a:rPr lang="en-GB" sz="2400" dirty="0" smtClean="0">
                <a:solidFill>
                  <a:schemeClr val="tx2"/>
                </a:solidFill>
                <a:latin typeface="Gill Sans"/>
                <a:cs typeface="Gill Sans"/>
              </a:rPr>
              <a:t>manages login of users </a:t>
            </a:r>
            <a:r>
              <a:rPr lang="en-GB" sz="2400" dirty="0" smtClean="0">
                <a:latin typeface="Gill Sans"/>
                <a:cs typeface="Gill Sans"/>
              </a:rPr>
              <a:t>and redirection to notebook</a:t>
            </a: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chemeClr val="accent4"/>
                </a:solidFill>
                <a:latin typeface="Gill Sans"/>
                <a:cs typeface="Gill Sans"/>
              </a:rPr>
              <a:t>Existing solution</a:t>
            </a:r>
            <a:endParaRPr lang="en-GB" dirty="0">
              <a:latin typeface="Gill Sans"/>
              <a:cs typeface="Gill Sans"/>
            </a:endParaRP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chemeClr val="accent4"/>
                </a:solidFill>
                <a:latin typeface="Gill Sans"/>
                <a:cs typeface="Gill Sans"/>
              </a:rPr>
              <a:t>Allows encapsulation</a:t>
            </a:r>
            <a:r>
              <a:rPr lang="en-GB" sz="2400" dirty="0" smtClean="0">
                <a:latin typeface="Gill Sans"/>
                <a:cs typeface="Gill Sans"/>
              </a:rPr>
              <a:t>: spawn </a:t>
            </a:r>
            <a:r>
              <a:rPr lang="en-GB" sz="2400" dirty="0" err="1" smtClean="0">
                <a:latin typeface="Gill Sans"/>
                <a:cs typeface="Gill Sans"/>
              </a:rPr>
              <a:t>Docker</a:t>
            </a:r>
            <a:r>
              <a:rPr lang="en-GB" sz="2400" dirty="0" smtClean="0">
                <a:latin typeface="Gill Sans"/>
                <a:cs typeface="Gill Sans"/>
              </a:rPr>
              <a:t> container at logon</a:t>
            </a:r>
            <a:endParaRPr lang="en-GB" sz="2400" b="1" dirty="0" smtClean="0">
              <a:latin typeface="Gill Sans"/>
              <a:cs typeface="Gill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3206119"/>
            <a:ext cx="3175000" cy="13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6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Docker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25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700" y="800100"/>
            <a:ext cx="8960556" cy="43561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A </a:t>
            </a:r>
            <a:r>
              <a:rPr lang="en-GB" sz="2400" dirty="0" smtClean="0">
                <a:solidFill>
                  <a:srgbClr val="318FC5"/>
                </a:solidFill>
              </a:rPr>
              <a:t>“Light-weight virtual machine”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318FC5"/>
                </a:solidFill>
              </a:rPr>
              <a:t>Complete isolation of users</a:t>
            </a:r>
            <a:r>
              <a:rPr lang="en-GB" sz="2400" dirty="0" smtClean="0"/>
              <a:t>:  many </a:t>
            </a:r>
            <a:r>
              <a:rPr lang="en-GB" sz="2400" dirty="0" err="1" smtClean="0"/>
              <a:t>linux</a:t>
            </a:r>
            <a:r>
              <a:rPr lang="en-GB" sz="2400" dirty="0" smtClean="0"/>
              <a:t> systems sharing the same kernel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Works on </a:t>
            </a:r>
            <a:r>
              <a:rPr lang="en-GB" sz="2400" dirty="0" err="1" smtClean="0">
                <a:solidFill>
                  <a:schemeClr val="accent4"/>
                </a:solidFill>
              </a:rPr>
              <a:t>OSx</a:t>
            </a:r>
            <a:r>
              <a:rPr lang="en-GB" sz="2400" dirty="0" smtClean="0">
                <a:solidFill>
                  <a:schemeClr val="accent4"/>
                </a:solidFill>
              </a:rPr>
              <a:t> and Windows </a:t>
            </a:r>
            <a:r>
              <a:rPr lang="en-GB" sz="2400" dirty="0" smtClean="0"/>
              <a:t>too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Need VM in the background to run the Kernel!</a:t>
            </a:r>
          </a:p>
          <a:p>
            <a:pPr>
              <a:lnSpc>
                <a:spcPct val="150000"/>
              </a:lnSpc>
            </a:pPr>
            <a:r>
              <a:rPr lang="en-GB" sz="2400" dirty="0" err="1" smtClean="0"/>
              <a:t>Openstack</a:t>
            </a:r>
            <a:r>
              <a:rPr lang="en-GB" sz="2400" dirty="0" smtClean="0"/>
              <a:t> </a:t>
            </a:r>
            <a:r>
              <a:rPr lang="en-GB" sz="2400" dirty="0" smtClean="0"/>
              <a:t>support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544" y="3600270"/>
            <a:ext cx="2940756" cy="1010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6167" l="10000" r="90000"/>
                    </a14:imgEffect>
                  </a14:imgLayer>
                </a14:imgProps>
              </a:ext>
            </a:extLst>
          </a:blip>
          <a:srcRect l="16555" r="16216"/>
          <a:stretch/>
        </p:blipFill>
        <p:spPr>
          <a:xfrm>
            <a:off x="6540500" y="1930400"/>
            <a:ext cx="25273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3300" y="812802"/>
            <a:ext cx="276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  <a:latin typeface="Gill Sans"/>
                <a:cs typeface="Gill Sans"/>
              </a:rPr>
              <a:t>Transparent to the SWAN users!</a:t>
            </a:r>
            <a:endParaRPr lang="en-GB" b="1" dirty="0">
              <a:solidFill>
                <a:schemeClr val="accent4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9994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Environment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26</a:t>
            </a:fld>
            <a:endParaRPr lang="en-GB" dirty="0"/>
          </a:p>
        </p:txBody>
      </p:sp>
      <p:sp>
        <p:nvSpPr>
          <p:cNvPr id="6" name="13 Redondear rectángulo de esquina sencilla"/>
          <p:cNvSpPr/>
          <p:nvPr/>
        </p:nvSpPr>
        <p:spPr>
          <a:xfrm>
            <a:off x="5880100" y="2557682"/>
            <a:ext cx="1466848" cy="1079523"/>
          </a:xfrm>
          <a:prstGeom prst="round1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6" y="750011"/>
            <a:ext cx="8120067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Gill Sans"/>
                <a:cs typeface="Gill Sans"/>
              </a:rPr>
              <a:t>Strategy to configure the software environment:</a:t>
            </a:r>
            <a:endParaRPr lang="en-GB" sz="2600" dirty="0" smtClean="0">
              <a:solidFill>
                <a:srgbClr val="318FC5"/>
              </a:solidFill>
              <a:latin typeface="Gill Sans"/>
              <a:cs typeface="Gill Sans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200" dirty="0" err="1" smtClean="0">
                <a:solidFill>
                  <a:prstClr val="black"/>
                </a:solidFill>
                <a:latin typeface="Gill Sans"/>
                <a:cs typeface="Gill Sans"/>
              </a:rPr>
              <a:t>Docker</a:t>
            </a:r>
            <a:r>
              <a:rPr lang="en-GB" sz="2200" dirty="0" smtClean="0">
                <a:solidFill>
                  <a:prstClr val="black"/>
                </a:solidFill>
                <a:latin typeface="Gill Sans"/>
                <a:cs typeface="Gill Sans"/>
              </a:rPr>
              <a:t>: </a:t>
            </a:r>
            <a:r>
              <a:rPr lang="en-GB" sz="2000" dirty="0">
                <a:solidFill>
                  <a:srgbClr val="70A525"/>
                </a:solidFill>
                <a:latin typeface="Gill Sans"/>
                <a:cs typeface="Gill Sans"/>
              </a:rPr>
              <a:t>single</a:t>
            </a:r>
            <a:r>
              <a:rPr lang="en-GB" sz="2200" dirty="0" smtClean="0">
                <a:solidFill>
                  <a:prstClr val="black"/>
                </a:solidFill>
                <a:latin typeface="Gill Sans"/>
                <a:cs typeface="Gill Sans"/>
              </a:rPr>
              <a:t> thin image, not managed by the user!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200" dirty="0" smtClean="0">
                <a:solidFill>
                  <a:prstClr val="black"/>
                </a:solidFill>
                <a:latin typeface="Gill Sans"/>
                <a:cs typeface="Gill Sans"/>
              </a:rPr>
              <a:t>CVMFS: configurable environment via “</a:t>
            </a:r>
            <a:r>
              <a:rPr lang="en-GB" sz="2000" dirty="0" smtClean="0">
                <a:solidFill>
                  <a:srgbClr val="70A525"/>
                </a:solidFill>
                <a:latin typeface="Gill Sans"/>
                <a:cs typeface="Gill Sans"/>
              </a:rPr>
              <a:t>views</a:t>
            </a:r>
            <a:r>
              <a:rPr lang="en-GB" sz="2200" dirty="0" smtClean="0">
                <a:solidFill>
                  <a:prstClr val="black"/>
                </a:solidFill>
                <a:latin typeface="Gill Sans"/>
                <a:cs typeface="Gill Sans"/>
              </a:rPr>
              <a:t>”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200" dirty="0" err="1" smtClean="0">
                <a:solidFill>
                  <a:prstClr val="black"/>
                </a:solidFill>
                <a:latin typeface="Gill Sans"/>
                <a:cs typeface="Gill Sans"/>
              </a:rPr>
              <a:t>CERNBox</a:t>
            </a:r>
            <a:r>
              <a:rPr lang="en-GB" sz="2200" dirty="0" smtClean="0">
                <a:solidFill>
                  <a:prstClr val="black"/>
                </a:solidFill>
                <a:latin typeface="Gill Sans"/>
                <a:cs typeface="Gill Sans"/>
              </a:rPr>
              <a:t>: custom user environment</a:t>
            </a:r>
            <a:endParaRPr lang="en-GB" sz="2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pic>
        <p:nvPicPr>
          <p:cNvPr id="8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22" y="2674958"/>
            <a:ext cx="2244431" cy="687357"/>
          </a:xfrm>
          <a:prstGeom prst="rect">
            <a:avLst/>
          </a:prstGeom>
        </p:spPr>
      </p:pic>
      <p:sp>
        <p:nvSpPr>
          <p:cNvPr id="9" name="Rounded Rectangle 22"/>
          <p:cNvSpPr/>
          <p:nvPr/>
        </p:nvSpPr>
        <p:spPr>
          <a:xfrm>
            <a:off x="707790" y="4175589"/>
            <a:ext cx="854313" cy="738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Gill Sans"/>
                <a:cs typeface="Gill Sans"/>
              </a:rPr>
              <a:t>C</a:t>
            </a:r>
            <a:endParaRPr lang="en-GB" sz="2800" b="1" i="1" dirty="0">
              <a:latin typeface="Gill Sans"/>
              <a:cs typeface="Gill Sans"/>
            </a:endParaRPr>
          </a:p>
        </p:txBody>
      </p:sp>
      <p:sp>
        <p:nvSpPr>
          <p:cNvPr id="10" name="14 Más"/>
          <p:cNvSpPr/>
          <p:nvPr/>
        </p:nvSpPr>
        <p:spPr>
          <a:xfrm>
            <a:off x="1793878" y="2990850"/>
            <a:ext cx="623943" cy="61077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 Redondear rectángulo de esquina sencilla"/>
          <p:cNvSpPr/>
          <p:nvPr/>
        </p:nvSpPr>
        <p:spPr>
          <a:xfrm>
            <a:off x="5511800" y="2764985"/>
            <a:ext cx="1466848" cy="1079523"/>
          </a:xfrm>
          <a:prstGeom prst="round1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6 Rectángulo"/>
          <p:cNvSpPr/>
          <p:nvPr/>
        </p:nvSpPr>
        <p:spPr>
          <a:xfrm>
            <a:off x="2613026" y="2387600"/>
            <a:ext cx="4933950" cy="1676400"/>
          </a:xfrm>
          <a:prstGeom prst="rect">
            <a:avLst/>
          </a:prstGeom>
          <a:noFill/>
          <a:ln w="19050" cmpd="dbl">
            <a:solidFill>
              <a:srgbClr val="E25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51"/>
          <p:cNvCxnSpPr>
            <a:endCxn id="15" idx="3"/>
          </p:cNvCxnSpPr>
          <p:nvPr/>
        </p:nvCxnSpPr>
        <p:spPr>
          <a:xfrm flipH="1">
            <a:off x="4860925" y="3416692"/>
            <a:ext cx="1047750" cy="34765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42"/>
          <p:cNvSpPr txBox="1"/>
          <p:nvPr/>
        </p:nvSpPr>
        <p:spPr>
          <a:xfrm>
            <a:off x="2932167" y="3441185"/>
            <a:ext cx="192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E25B00"/>
                </a:solidFill>
                <a:latin typeface="Gill Sans"/>
                <a:cs typeface="Gill Sans"/>
              </a:rPr>
              <a:t>Experiment</a:t>
            </a:r>
            <a:r>
              <a:rPr lang="en-GB" b="1" dirty="0" smtClean="0">
                <a:solidFill>
                  <a:srgbClr val="E25B00"/>
                </a:solidFill>
                <a:latin typeface="Gill Sans"/>
                <a:cs typeface="Gill Sans"/>
              </a:rPr>
              <a:t> </a:t>
            </a:r>
            <a:r>
              <a:rPr lang="en-GB" b="1" dirty="0" smtClean="0">
                <a:solidFill>
                  <a:srgbClr val="E25B00"/>
                </a:solidFill>
                <a:latin typeface="Gill Sans"/>
                <a:cs typeface="Gill Sans"/>
              </a:rPr>
              <a:t>software </a:t>
            </a:r>
          </a:p>
        </p:txBody>
      </p:sp>
      <p:cxnSp>
        <p:nvCxnSpPr>
          <p:cNvPr id="16" name="Straight Arrow Connector 51"/>
          <p:cNvCxnSpPr>
            <a:stCxn id="17" idx="2"/>
          </p:cNvCxnSpPr>
          <p:nvPr/>
        </p:nvCxnSpPr>
        <p:spPr>
          <a:xfrm flipH="1">
            <a:off x="6851656" y="2084260"/>
            <a:ext cx="1120767" cy="90659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42"/>
          <p:cNvSpPr txBox="1"/>
          <p:nvPr/>
        </p:nvSpPr>
        <p:spPr>
          <a:xfrm>
            <a:off x="7105648" y="1437929"/>
            <a:ext cx="17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E25B00"/>
                </a:solidFill>
                <a:latin typeface="Gill Sans"/>
                <a:cs typeface="Gill Sans"/>
              </a:rPr>
              <a:t>Externals/LCG Releases</a:t>
            </a:r>
            <a:endParaRPr lang="en-GB" b="1" dirty="0">
              <a:solidFill>
                <a:srgbClr val="E25B00"/>
              </a:solidFill>
              <a:latin typeface="Gill Sans"/>
              <a:cs typeface="Gill Sans"/>
            </a:endParaRPr>
          </a:p>
        </p:txBody>
      </p:sp>
      <p:pic>
        <p:nvPicPr>
          <p:cNvPr id="18" name="2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5" y="2853623"/>
            <a:ext cx="1081204" cy="894696"/>
          </a:xfrm>
          <a:prstGeom prst="rect">
            <a:avLst/>
          </a:prstGeom>
        </p:spPr>
      </p:pic>
      <p:sp>
        <p:nvSpPr>
          <p:cNvPr id="19" name="TextBox 42"/>
          <p:cNvSpPr txBox="1"/>
          <p:nvPr/>
        </p:nvSpPr>
        <p:spPr>
          <a:xfrm>
            <a:off x="4927605" y="4360346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E25B00"/>
                </a:solidFill>
                <a:latin typeface="Gill Sans"/>
                <a:cs typeface="Gill Sans"/>
              </a:rPr>
              <a:t>User software</a:t>
            </a:r>
            <a:endParaRPr lang="en-GB" b="1" dirty="0">
              <a:solidFill>
                <a:srgbClr val="E25B00"/>
              </a:solidFill>
              <a:latin typeface="Gill Sans"/>
              <a:cs typeface="Gill Sans"/>
            </a:endParaRPr>
          </a:p>
        </p:txBody>
      </p:sp>
      <p:sp>
        <p:nvSpPr>
          <p:cNvPr id="20" name="26 Más"/>
          <p:cNvSpPr/>
          <p:nvPr/>
        </p:nvSpPr>
        <p:spPr>
          <a:xfrm>
            <a:off x="1793878" y="4246189"/>
            <a:ext cx="623943" cy="61077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7 Rectángulo"/>
          <p:cNvSpPr/>
          <p:nvPr/>
        </p:nvSpPr>
        <p:spPr>
          <a:xfrm>
            <a:off x="2613027" y="4171951"/>
            <a:ext cx="4933950" cy="742950"/>
          </a:xfrm>
          <a:prstGeom prst="rect">
            <a:avLst/>
          </a:prstGeom>
          <a:noFill/>
          <a:ln w="19050" cmpd="dbl">
            <a:solidFill>
              <a:srgbClr val="E25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2" y="4083050"/>
            <a:ext cx="1971674" cy="9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8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Architecture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058400" y="34329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105" y="701467"/>
            <a:ext cx="783067" cy="6325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4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269" y="704642"/>
            <a:ext cx="783067" cy="6325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6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955" y="704642"/>
            <a:ext cx="783067" cy="6325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6" name="Rounded Rectangle 31"/>
          <p:cNvSpPr/>
          <p:nvPr/>
        </p:nvSpPr>
        <p:spPr>
          <a:xfrm>
            <a:off x="112200" y="799539"/>
            <a:ext cx="1780144" cy="410630"/>
          </a:xfrm>
          <a:prstGeom prst="roundRect">
            <a:avLst>
              <a:gd name="adj" fmla="val 6515"/>
            </a:avLst>
          </a:prstGeom>
          <a:solidFill>
            <a:srgbClr val="00B050"/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Gill Sans"/>
                <a:cs typeface="Gill Sans"/>
              </a:rPr>
              <a:t>CERN </a:t>
            </a:r>
            <a:r>
              <a:rPr lang="en-GB" b="1" dirty="0" err="1" smtClean="0">
                <a:solidFill>
                  <a:schemeClr val="bg1"/>
                </a:solidFill>
                <a:latin typeface="Gill Sans"/>
                <a:cs typeface="Gill Sans"/>
              </a:rPr>
              <a:t>Auth</a:t>
            </a:r>
            <a:endParaRPr lang="en-GB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10 Rectángulo"/>
          <p:cNvSpPr/>
          <p:nvPr/>
        </p:nvSpPr>
        <p:spPr>
          <a:xfrm>
            <a:off x="293213" y="1365044"/>
            <a:ext cx="8648699" cy="3661081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31"/>
          <p:cNvSpPr/>
          <p:nvPr/>
        </p:nvSpPr>
        <p:spPr>
          <a:xfrm>
            <a:off x="3001485" y="2317209"/>
            <a:ext cx="3105150" cy="493450"/>
          </a:xfrm>
          <a:prstGeom prst="roundRect">
            <a:avLst>
              <a:gd name="adj" fmla="val 65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62" name="Rounded Rectangle 31"/>
          <p:cNvSpPr/>
          <p:nvPr/>
        </p:nvSpPr>
        <p:spPr>
          <a:xfrm>
            <a:off x="3001485" y="1692018"/>
            <a:ext cx="3105150" cy="436132"/>
          </a:xfrm>
          <a:prstGeom prst="roundRect">
            <a:avLst>
              <a:gd name="adj" fmla="val 65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63" name="TextBox 42"/>
          <p:cNvSpPr txBox="1"/>
          <p:nvPr/>
        </p:nvSpPr>
        <p:spPr>
          <a:xfrm>
            <a:off x="3009981" y="1728038"/>
            <a:ext cx="1711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0C0"/>
                </a:solidFill>
                <a:latin typeface="Gill Sans"/>
                <a:cs typeface="Gill Sans"/>
              </a:rPr>
              <a:t>Web Portal</a:t>
            </a:r>
          </a:p>
        </p:txBody>
      </p:sp>
      <p:sp>
        <p:nvSpPr>
          <p:cNvPr id="64" name="TextBox 42"/>
          <p:cNvSpPr txBox="1"/>
          <p:nvPr/>
        </p:nvSpPr>
        <p:spPr>
          <a:xfrm>
            <a:off x="3021645" y="2347048"/>
            <a:ext cx="310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0C0"/>
                </a:solidFill>
                <a:latin typeface="Gill Sans"/>
                <a:cs typeface="Gill Sans"/>
              </a:rPr>
              <a:t>Container Scheduler</a:t>
            </a:r>
            <a:endParaRPr lang="en-GB" sz="2000" b="1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77609" y="3174793"/>
            <a:ext cx="1705253" cy="1485644"/>
            <a:chOff x="3541989" y="3759487"/>
            <a:chExt cx="1705253" cy="1485644"/>
          </a:xfrm>
        </p:grpSpPr>
        <p:sp>
          <p:nvSpPr>
            <p:cNvPr id="66" name="Rounded Rectangle 31"/>
            <p:cNvSpPr/>
            <p:nvPr/>
          </p:nvSpPr>
          <p:spPr>
            <a:xfrm>
              <a:off x="3541989" y="3759487"/>
              <a:ext cx="1705253" cy="1485644"/>
            </a:xfrm>
            <a:prstGeom prst="roundRect">
              <a:avLst>
                <a:gd name="adj" fmla="val 651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endParaRPr lang="en-GB" b="1" dirty="0">
                <a:latin typeface="Gill Sans"/>
                <a:cs typeface="Gill Sans"/>
              </a:endParaRPr>
            </a:p>
          </p:txBody>
        </p:sp>
        <p:sp>
          <p:nvSpPr>
            <p:cNvPr id="67" name="Rounded Rectangle 22"/>
            <p:cNvSpPr/>
            <p:nvPr/>
          </p:nvSpPr>
          <p:spPr>
            <a:xfrm>
              <a:off x="3752850" y="3979761"/>
              <a:ext cx="561975" cy="45554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latin typeface="Gill Sans"/>
                  <a:cs typeface="Gill Sans"/>
                </a:rPr>
                <a:t>C</a:t>
              </a:r>
              <a:endParaRPr lang="en-GB" sz="2800" b="1" i="1" dirty="0">
                <a:latin typeface="Gill Sans"/>
                <a:cs typeface="Gill Sans"/>
              </a:endParaRPr>
            </a:p>
          </p:txBody>
        </p:sp>
        <p:sp>
          <p:nvSpPr>
            <p:cNvPr id="68" name="Rounded Rectangle 22"/>
            <p:cNvSpPr/>
            <p:nvPr/>
          </p:nvSpPr>
          <p:spPr>
            <a:xfrm>
              <a:off x="4489212" y="3979761"/>
              <a:ext cx="561975" cy="45554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latin typeface="Gill Sans"/>
                  <a:cs typeface="Gill Sans"/>
                </a:rPr>
                <a:t>C</a:t>
              </a:r>
              <a:endParaRPr lang="en-GB" sz="2800" b="1" i="1" dirty="0">
                <a:latin typeface="Gill Sans"/>
                <a:cs typeface="Gill Sans"/>
              </a:endParaRPr>
            </a:p>
          </p:txBody>
        </p:sp>
        <p:sp>
          <p:nvSpPr>
            <p:cNvPr id="69" name="Rounded Rectangle 22"/>
            <p:cNvSpPr/>
            <p:nvPr/>
          </p:nvSpPr>
          <p:spPr>
            <a:xfrm>
              <a:off x="3752850" y="4575036"/>
              <a:ext cx="561975" cy="45554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latin typeface="Gill Sans"/>
                  <a:cs typeface="Gill Sans"/>
                </a:rPr>
                <a:t>C</a:t>
              </a:r>
              <a:endParaRPr lang="en-GB" sz="2800" b="1" i="1" dirty="0">
                <a:latin typeface="Gill Sans"/>
                <a:cs typeface="Gill Sans"/>
              </a:endParaRPr>
            </a:p>
          </p:txBody>
        </p:sp>
        <p:sp>
          <p:nvSpPr>
            <p:cNvPr id="70" name="Rounded Rectangle 22"/>
            <p:cNvSpPr/>
            <p:nvPr/>
          </p:nvSpPr>
          <p:spPr>
            <a:xfrm>
              <a:off x="4489212" y="4575036"/>
              <a:ext cx="561975" cy="45554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latin typeface="Gill Sans"/>
                  <a:cs typeface="Gill Sans"/>
                </a:rPr>
                <a:t>C</a:t>
              </a:r>
              <a:endParaRPr lang="en-GB" sz="2800" b="1" i="1" dirty="0">
                <a:latin typeface="Gill Sans"/>
                <a:cs typeface="Gill Sans"/>
              </a:endParaRPr>
            </a:p>
          </p:txBody>
        </p:sp>
      </p:grpSp>
      <p:sp>
        <p:nvSpPr>
          <p:cNvPr id="71" name="TextBox 42"/>
          <p:cNvSpPr txBox="1"/>
          <p:nvPr/>
        </p:nvSpPr>
        <p:spPr>
          <a:xfrm>
            <a:off x="120286" y="2284961"/>
            <a:ext cx="206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Gill Sans"/>
                <a:cs typeface="Gill Sans"/>
              </a:rPr>
              <a:t>Notebook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Gill Sans"/>
                <a:cs typeface="Gill Sans"/>
              </a:rPr>
              <a:t>Container</a:t>
            </a:r>
            <a:endParaRPr lang="en-GB" b="1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pic>
        <p:nvPicPr>
          <p:cNvPr id="72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16" y="3850607"/>
            <a:ext cx="1081204" cy="894696"/>
          </a:xfrm>
          <a:prstGeom prst="rect">
            <a:avLst/>
          </a:prstGeom>
        </p:spPr>
      </p:pic>
      <p:cxnSp>
        <p:nvCxnSpPr>
          <p:cNvPr id="73" name="Straight Arrow Connector 51"/>
          <p:cNvCxnSpPr>
            <a:stCxn id="46" idx="2"/>
            <a:endCxn id="62" idx="0"/>
          </p:cNvCxnSpPr>
          <p:nvPr/>
        </p:nvCxnSpPr>
        <p:spPr>
          <a:xfrm>
            <a:off x="3404489" y="1337168"/>
            <a:ext cx="1149575" cy="3548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51"/>
          <p:cNvCxnSpPr>
            <a:endCxn id="62" idx="0"/>
          </p:cNvCxnSpPr>
          <p:nvPr/>
        </p:nvCxnSpPr>
        <p:spPr>
          <a:xfrm>
            <a:off x="4554060" y="1301543"/>
            <a:ext cx="0" cy="390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51"/>
          <p:cNvCxnSpPr>
            <a:stCxn id="44" idx="2"/>
            <a:endCxn id="62" idx="0"/>
          </p:cNvCxnSpPr>
          <p:nvPr/>
        </p:nvCxnSpPr>
        <p:spPr>
          <a:xfrm flipH="1">
            <a:off x="4554064" y="1337168"/>
            <a:ext cx="1294743" cy="3548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51"/>
          <p:cNvCxnSpPr>
            <a:stCxn id="62" idx="2"/>
            <a:endCxn id="61" idx="0"/>
          </p:cNvCxnSpPr>
          <p:nvPr/>
        </p:nvCxnSpPr>
        <p:spPr>
          <a:xfrm>
            <a:off x="4554060" y="2128151"/>
            <a:ext cx="0" cy="1890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51"/>
          <p:cNvCxnSpPr>
            <a:stCxn id="61" idx="2"/>
            <a:endCxn id="66" idx="3"/>
          </p:cNvCxnSpPr>
          <p:nvPr/>
        </p:nvCxnSpPr>
        <p:spPr>
          <a:xfrm flipH="1">
            <a:off x="2382858" y="2810658"/>
            <a:ext cx="2171202" cy="11069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51"/>
          <p:cNvCxnSpPr>
            <a:stCxn id="61" idx="2"/>
            <a:endCxn id="41" idx="0"/>
          </p:cNvCxnSpPr>
          <p:nvPr/>
        </p:nvCxnSpPr>
        <p:spPr>
          <a:xfrm>
            <a:off x="4554061" y="2810658"/>
            <a:ext cx="1019583" cy="364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1846545"/>
            <a:ext cx="1289794" cy="281605"/>
          </a:xfrm>
          <a:prstGeom prst="rect">
            <a:avLst/>
          </a:prstGeom>
        </p:spPr>
      </p:pic>
      <p:cxnSp>
        <p:nvCxnSpPr>
          <p:cNvPr id="80" name="Straight Arrow Connector 51"/>
          <p:cNvCxnSpPr>
            <a:stCxn id="62" idx="1"/>
            <a:endCxn id="56" idx="2"/>
          </p:cNvCxnSpPr>
          <p:nvPr/>
        </p:nvCxnSpPr>
        <p:spPr>
          <a:xfrm flipH="1" flipV="1">
            <a:off x="1002276" y="1210169"/>
            <a:ext cx="1999213" cy="699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42"/>
          <p:cNvSpPr txBox="1"/>
          <p:nvPr/>
        </p:nvSpPr>
        <p:spPr>
          <a:xfrm>
            <a:off x="6954867" y="995710"/>
            <a:ext cx="200465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Gill Sans"/>
                <a:cs typeface="Gill Sans"/>
              </a:rPr>
              <a:t>CERN Cloud</a:t>
            </a:r>
          </a:p>
        </p:txBody>
      </p:sp>
      <p:cxnSp>
        <p:nvCxnSpPr>
          <p:cNvPr id="82" name="Straight Arrow Connector 51"/>
          <p:cNvCxnSpPr>
            <a:stCxn id="71" idx="2"/>
            <a:endCxn id="68" idx="0"/>
          </p:cNvCxnSpPr>
          <p:nvPr/>
        </p:nvCxnSpPr>
        <p:spPr>
          <a:xfrm>
            <a:off x="1153547" y="2931292"/>
            <a:ext cx="752273" cy="46377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4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05" y="1806248"/>
            <a:ext cx="1300678" cy="229701"/>
          </a:xfrm>
          <a:prstGeom prst="rect">
            <a:avLst/>
          </a:prstGeom>
          <a:ln>
            <a:noFill/>
          </a:ln>
        </p:spPr>
      </p:pic>
      <p:pic>
        <p:nvPicPr>
          <p:cNvPr id="84" name="4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40" y="1390442"/>
            <a:ext cx="1194516" cy="1194516"/>
          </a:xfrm>
          <a:prstGeom prst="rect">
            <a:avLst/>
          </a:prstGeom>
        </p:spPr>
      </p:pic>
      <p:sp>
        <p:nvSpPr>
          <p:cNvPr id="89" name="Can 88"/>
          <p:cNvSpPr/>
          <p:nvPr/>
        </p:nvSpPr>
        <p:spPr>
          <a:xfrm>
            <a:off x="7109982" y="2676818"/>
            <a:ext cx="1499574" cy="667825"/>
          </a:xfrm>
          <a:prstGeom prst="can">
            <a:avLst>
              <a:gd name="adj" fmla="val 9888"/>
            </a:avLst>
          </a:prstGeom>
          <a:solidFill>
            <a:schemeClr val="tx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Gill Sans"/>
                <a:cs typeface="Gill Sans"/>
              </a:rPr>
              <a:t>EOS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Gill Sans"/>
                <a:cs typeface="Gill Sans"/>
              </a:rPr>
              <a:t>(Data)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0" name="Can 89"/>
          <p:cNvSpPr/>
          <p:nvPr/>
        </p:nvSpPr>
        <p:spPr>
          <a:xfrm>
            <a:off x="7081982" y="4293382"/>
            <a:ext cx="1527574" cy="667825"/>
          </a:xfrm>
          <a:prstGeom prst="can">
            <a:avLst>
              <a:gd name="adj" fmla="val 7986"/>
            </a:avLst>
          </a:prstGeom>
          <a:solidFill>
            <a:schemeClr val="tx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srgbClr val="FFFFFF"/>
                </a:solidFill>
                <a:latin typeface="Gill Sans"/>
                <a:cs typeface="Gill Sans"/>
              </a:rPr>
              <a:t>CERNBox</a:t>
            </a:r>
            <a:endParaRPr lang="en-GB" sz="1600" b="1" dirty="0" smtClean="0">
              <a:solidFill>
                <a:srgbClr val="FFFFFF"/>
              </a:solidFill>
              <a:latin typeface="Gill Sans"/>
              <a:cs typeface="Gill Sans"/>
            </a:endParaRPr>
          </a:p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Gill Sans"/>
                <a:cs typeface="Gill Sans"/>
              </a:rPr>
              <a:t>(User Files)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91" name="Can 90"/>
          <p:cNvSpPr/>
          <p:nvPr/>
        </p:nvSpPr>
        <p:spPr>
          <a:xfrm>
            <a:off x="7081982" y="3493729"/>
            <a:ext cx="1527574" cy="667825"/>
          </a:xfrm>
          <a:prstGeom prst="can">
            <a:avLst>
              <a:gd name="adj" fmla="val 9888"/>
            </a:avLst>
          </a:prstGeom>
          <a:solidFill>
            <a:schemeClr val="tx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Gill Sans"/>
                <a:cs typeface="Gill Sans"/>
              </a:rPr>
              <a:t>CVMFS</a:t>
            </a:r>
          </a:p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Gill Sans"/>
                <a:cs typeface="Gill Sans"/>
              </a:rPr>
              <a:t>(Software)</a:t>
            </a:r>
            <a:endParaRPr lang="en-GB" sz="1600" dirty="0">
              <a:solidFill>
                <a:srgbClr val="FFFFFF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721020" y="3174793"/>
            <a:ext cx="1705253" cy="1485644"/>
            <a:chOff x="3541989" y="3759487"/>
            <a:chExt cx="1705253" cy="1485644"/>
          </a:xfrm>
        </p:grpSpPr>
        <p:sp>
          <p:nvSpPr>
            <p:cNvPr id="41" name="Rounded Rectangle 31"/>
            <p:cNvSpPr/>
            <p:nvPr/>
          </p:nvSpPr>
          <p:spPr>
            <a:xfrm>
              <a:off x="3541989" y="3759487"/>
              <a:ext cx="1705253" cy="1485644"/>
            </a:xfrm>
            <a:prstGeom prst="roundRect">
              <a:avLst>
                <a:gd name="adj" fmla="val 651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endParaRPr lang="en-GB" b="1" dirty="0">
                <a:latin typeface="Gill Sans"/>
                <a:cs typeface="Gill Sans"/>
              </a:endParaRPr>
            </a:p>
          </p:txBody>
        </p:sp>
        <p:sp>
          <p:nvSpPr>
            <p:cNvPr id="42" name="Rounded Rectangle 22"/>
            <p:cNvSpPr/>
            <p:nvPr/>
          </p:nvSpPr>
          <p:spPr>
            <a:xfrm>
              <a:off x="3752850" y="3979761"/>
              <a:ext cx="561975" cy="45554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latin typeface="Gill Sans"/>
                  <a:cs typeface="Gill Sans"/>
                </a:rPr>
                <a:t>C</a:t>
              </a:r>
              <a:endParaRPr lang="en-GB" sz="2800" b="1" i="1" dirty="0">
                <a:latin typeface="Gill Sans"/>
                <a:cs typeface="Gill Sans"/>
              </a:endParaRPr>
            </a:p>
          </p:txBody>
        </p:sp>
        <p:sp>
          <p:nvSpPr>
            <p:cNvPr id="45" name="Rounded Rectangle 22"/>
            <p:cNvSpPr/>
            <p:nvPr/>
          </p:nvSpPr>
          <p:spPr>
            <a:xfrm>
              <a:off x="4489212" y="3979761"/>
              <a:ext cx="561975" cy="45554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latin typeface="Gill Sans"/>
                  <a:cs typeface="Gill Sans"/>
                </a:rPr>
                <a:t>C</a:t>
              </a:r>
              <a:endParaRPr lang="en-GB" sz="2800" b="1" i="1" dirty="0">
                <a:latin typeface="Gill Sans"/>
                <a:cs typeface="Gill Sans"/>
              </a:endParaRPr>
            </a:p>
          </p:txBody>
        </p:sp>
        <p:sp>
          <p:nvSpPr>
            <p:cNvPr id="47" name="Rounded Rectangle 22"/>
            <p:cNvSpPr/>
            <p:nvPr/>
          </p:nvSpPr>
          <p:spPr>
            <a:xfrm>
              <a:off x="3752850" y="4575036"/>
              <a:ext cx="561975" cy="45554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latin typeface="Gill Sans"/>
                  <a:cs typeface="Gill Sans"/>
                </a:rPr>
                <a:t>C</a:t>
              </a:r>
              <a:endParaRPr lang="en-GB" sz="2800" b="1" i="1" dirty="0">
                <a:latin typeface="Gill Sans"/>
                <a:cs typeface="Gill Sans"/>
              </a:endParaRPr>
            </a:p>
          </p:txBody>
        </p:sp>
        <p:sp>
          <p:nvSpPr>
            <p:cNvPr id="48" name="Rounded Rectangle 22"/>
            <p:cNvSpPr/>
            <p:nvPr/>
          </p:nvSpPr>
          <p:spPr>
            <a:xfrm>
              <a:off x="4489212" y="4575036"/>
              <a:ext cx="561975" cy="45554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latin typeface="Gill Sans"/>
                  <a:cs typeface="Gill Sans"/>
                </a:rPr>
                <a:t>C</a:t>
              </a:r>
              <a:endParaRPr lang="en-GB" sz="2800" b="1" i="1" dirty="0">
                <a:latin typeface="Gill Sans"/>
                <a:cs typeface="Gill Sans"/>
              </a:endParaRPr>
            </a:p>
          </p:txBody>
        </p:sp>
      </p:grpSp>
      <p:cxnSp>
        <p:nvCxnSpPr>
          <p:cNvPr id="49" name="Straight Arrow Connector 51"/>
          <p:cNvCxnSpPr>
            <a:stCxn id="45" idx="3"/>
            <a:endCxn id="89" idx="2"/>
          </p:cNvCxnSpPr>
          <p:nvPr/>
        </p:nvCxnSpPr>
        <p:spPr>
          <a:xfrm flipV="1">
            <a:off x="6230214" y="3010729"/>
            <a:ext cx="879768" cy="61210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91" idx="2"/>
          </p:cNvCxnSpPr>
          <p:nvPr/>
        </p:nvCxnSpPr>
        <p:spPr>
          <a:xfrm>
            <a:off x="6230214" y="3622839"/>
            <a:ext cx="851768" cy="20480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5" idx="3"/>
            <a:endCxn id="90" idx="2"/>
          </p:cNvCxnSpPr>
          <p:nvPr/>
        </p:nvCxnSpPr>
        <p:spPr>
          <a:xfrm>
            <a:off x="6230214" y="3622837"/>
            <a:ext cx="851768" cy="100445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74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Potential</a:t>
            </a:r>
            <a:r>
              <a:rPr lang="es-ES" dirty="0" smtClean="0"/>
              <a:t> </a:t>
            </a:r>
            <a:r>
              <a:rPr lang="es-ES" dirty="0" err="1" smtClean="0"/>
              <a:t>Daily</a:t>
            </a:r>
            <a:r>
              <a:rPr lang="es-ES" dirty="0" smtClean="0"/>
              <a:t> </a:t>
            </a:r>
            <a:r>
              <a:rPr lang="es-ES" dirty="0" err="1" smtClean="0"/>
              <a:t>Usage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28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058400" y="3479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-19756" y="736600"/>
            <a:ext cx="8198556" cy="4610100"/>
          </a:xfrm>
        </p:spPr>
        <p:txBody>
          <a:bodyPr>
            <a:noAutofit/>
          </a:bodyPr>
          <a:lstStyle/>
          <a:p>
            <a:r>
              <a:rPr lang="en-GB" sz="2200" dirty="0" smtClean="0">
                <a:solidFill>
                  <a:schemeClr val="tx2"/>
                </a:solidFill>
              </a:rPr>
              <a:t>Launch jobs</a:t>
            </a:r>
            <a:r>
              <a:rPr lang="en-GB" sz="2200" dirty="0" smtClean="0"/>
              <a:t> on the batch farm</a:t>
            </a:r>
          </a:p>
          <a:p>
            <a:r>
              <a:rPr lang="en-GB" sz="2200" dirty="0" smtClean="0"/>
              <a:t>Access </a:t>
            </a:r>
            <a:r>
              <a:rPr lang="en-GB" sz="2200" dirty="0" smtClean="0">
                <a:solidFill>
                  <a:srgbClr val="318FC5"/>
                </a:solidFill>
              </a:rPr>
              <a:t>notebook running in a container </a:t>
            </a:r>
            <a:endParaRPr lang="en-GB" sz="2200" dirty="0" smtClean="0"/>
          </a:p>
          <a:p>
            <a:r>
              <a:rPr lang="en-GB" sz="2200" dirty="0" smtClean="0">
                <a:solidFill>
                  <a:srgbClr val="318FC5"/>
                </a:solidFill>
              </a:rPr>
              <a:t>Inspect produced data </a:t>
            </a:r>
            <a:r>
              <a:rPr lang="en-GB" sz="2200" dirty="0" smtClean="0"/>
              <a:t>via </a:t>
            </a:r>
            <a:r>
              <a:rPr lang="en-GB" sz="2200" dirty="0" err="1" smtClean="0"/>
              <a:t>CERNBox</a:t>
            </a:r>
            <a:r>
              <a:rPr lang="en-GB" sz="2200" dirty="0" smtClean="0"/>
              <a:t>/EOS from the notebook</a:t>
            </a:r>
          </a:p>
          <a:p>
            <a:r>
              <a:rPr lang="en-GB" sz="2200" dirty="0" smtClean="0">
                <a:solidFill>
                  <a:srgbClr val="318FC5"/>
                </a:solidFill>
              </a:rPr>
              <a:t>Create plots </a:t>
            </a:r>
            <a:r>
              <a:rPr lang="en-GB" sz="2200" dirty="0" smtClean="0"/>
              <a:t>and output data</a:t>
            </a:r>
          </a:p>
          <a:p>
            <a:r>
              <a:rPr lang="en-GB" sz="2200" dirty="0" smtClean="0">
                <a:solidFill>
                  <a:srgbClr val="318FC5"/>
                </a:solidFill>
              </a:rPr>
              <a:t>Share, access plots </a:t>
            </a:r>
            <a:r>
              <a:rPr lang="en-GB" sz="2200" dirty="0" smtClean="0"/>
              <a:t>(and output data!) on the web with </a:t>
            </a:r>
            <a:r>
              <a:rPr lang="en-GB" sz="2200" dirty="0" err="1" smtClean="0">
                <a:solidFill>
                  <a:srgbClr val="318FC5"/>
                </a:solidFill>
              </a:rPr>
              <a:t>CERNBox</a:t>
            </a:r>
            <a:r>
              <a:rPr lang="en-GB" sz="2200" dirty="0" smtClean="0">
                <a:solidFill>
                  <a:srgbClr val="318FC5"/>
                </a:solidFill>
              </a:rPr>
              <a:t> web interface</a:t>
            </a:r>
          </a:p>
          <a:p>
            <a:r>
              <a:rPr lang="en-GB" sz="2200" dirty="0" smtClean="0">
                <a:solidFill>
                  <a:srgbClr val="318FC5"/>
                </a:solidFill>
              </a:rPr>
              <a:t>Security</a:t>
            </a:r>
            <a:r>
              <a:rPr lang="en-GB" sz="2200" dirty="0" smtClean="0"/>
              <a:t> guaranteed by the usual CERN standards</a:t>
            </a:r>
          </a:p>
          <a:p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>
                <a:solidFill>
                  <a:srgbClr val="70A525"/>
                </a:solidFill>
              </a:rPr>
              <a:t>Added value: </a:t>
            </a:r>
            <a:r>
              <a:rPr lang="en-GB" sz="2200" dirty="0" smtClean="0"/>
              <a:t>remote users cannot open graphical connections to CERN (latency): Problem automatically solved in the workflow described above!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3195082"/>
            <a:ext cx="1054100" cy="1054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18400" y="3100902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e.g.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31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Cloud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29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058400" y="3479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908582"/>
            <a:ext cx="6121400" cy="40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5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0453"/>
            <a:ext cx="8686800" cy="3613148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10000"/>
              </a:lnSpc>
            </a:pPr>
            <a:r>
              <a:rPr lang="en-GB" sz="2800" dirty="0" smtClean="0"/>
              <a:t>Prelude: the Notebook</a:t>
            </a:r>
          </a:p>
          <a:p>
            <a:pPr marL="457200" indent="-457200" algn="just">
              <a:lnSpc>
                <a:spcPct val="110000"/>
              </a:lnSpc>
            </a:pPr>
            <a:r>
              <a:rPr lang="en-GB" sz="2800" dirty="0" smtClean="0"/>
              <a:t>Innovation based on existing CERN services</a:t>
            </a:r>
          </a:p>
          <a:p>
            <a:pPr marL="457200" indent="-457200" algn="just">
              <a:lnSpc>
                <a:spcPct val="110000"/>
              </a:lnSpc>
            </a:pPr>
            <a:r>
              <a:rPr lang="en-GB" sz="2800" dirty="0" smtClean="0"/>
              <a:t>Examples and Demo</a:t>
            </a:r>
          </a:p>
          <a:p>
            <a:pPr marL="457200" indent="-457200" algn="just">
              <a:lnSpc>
                <a:spcPct val="110000"/>
              </a:lnSpc>
            </a:pPr>
            <a:r>
              <a:rPr lang="en-GB" sz="2800" dirty="0" smtClean="0"/>
              <a:t>Future </a:t>
            </a:r>
            <a:r>
              <a:rPr lang="en-GB" sz="2800" dirty="0" smtClean="0"/>
              <a:t>plans</a:t>
            </a:r>
          </a:p>
          <a:p>
            <a:pPr algn="just">
              <a:lnSpc>
                <a:spcPct val="110000"/>
              </a:lnSpc>
            </a:pPr>
            <a:endParaRPr lang="en-GB" sz="28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We will have a tutorial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tomorrow afternoon </a:t>
            </a: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10000"/>
              </a:lnSpc>
            </a:pPr>
            <a:endParaRPr lang="en-GB" sz="2800" dirty="0" smtClean="0"/>
          </a:p>
          <a:p>
            <a:pPr marL="457200" indent="-457200" algn="just">
              <a:lnSpc>
                <a:spcPct val="110000"/>
              </a:lnSpc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32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1105">
            <a:off x="346269" y="-3784605"/>
            <a:ext cx="7765662" cy="16476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3541" y="3290630"/>
            <a:ext cx="49681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 smtClean="0">
                <a:latin typeface="Gill Sans"/>
                <a:cs typeface="Gill Sans"/>
              </a:rPr>
              <a:t>Examples and Demo</a:t>
            </a:r>
            <a:endParaRPr lang="en-GB" sz="3600" b="1" dirty="0">
              <a:latin typeface="Gill Sans"/>
              <a:cs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1105">
            <a:off x="1438470" y="-5994405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1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234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31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0"/>
            <a:ext cx="8466126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3265" y="517169"/>
            <a:ext cx="3220339" cy="923330"/>
          </a:xfrm>
          <a:prstGeom prst="rect">
            <a:avLst/>
          </a:prstGeom>
          <a:solidFill>
            <a:srgbClr val="FFEB5A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Open a single notebook or a GIT repository in SWAN: one click away!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5" name="Right Arrow 4"/>
          <p:cNvSpPr/>
          <p:nvPr/>
        </p:nvSpPr>
        <p:spPr>
          <a:xfrm rot="8328844">
            <a:off x="1133780" y="2151345"/>
            <a:ext cx="521755" cy="39631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8328844">
            <a:off x="8208636" y="3434046"/>
            <a:ext cx="521755" cy="39631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44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234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52"/>
          <a:stretch/>
        </p:blipFill>
        <p:spPr>
          <a:xfrm>
            <a:off x="12700" y="0"/>
            <a:ext cx="5996372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6100" y="2405787"/>
            <a:ext cx="351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/>
                <a:cs typeface="Gill Sans"/>
              </a:rPr>
              <a:t>G. Lo </a:t>
            </a:r>
            <a:r>
              <a:rPr lang="en-GB" b="1" dirty="0" err="1" smtClean="0">
                <a:latin typeface="Gill Sans"/>
                <a:cs typeface="Gill Sans"/>
              </a:rPr>
              <a:t>Presti</a:t>
            </a:r>
            <a:r>
              <a:rPr lang="en-GB" b="1" dirty="0" smtClean="0">
                <a:latin typeface="Gill Sans"/>
                <a:cs typeface="Gill Sans"/>
              </a:rPr>
              <a:t>, M. </a:t>
            </a:r>
            <a:r>
              <a:rPr lang="en-GB" b="1" dirty="0" err="1" smtClean="0">
                <a:latin typeface="Gill Sans"/>
                <a:cs typeface="Gill Sans"/>
              </a:rPr>
              <a:t>Lamanna</a:t>
            </a:r>
            <a:endParaRPr lang="en-GB" b="1" dirty="0" smtClean="0">
              <a:latin typeface="Gill Sans"/>
              <a:cs typeface="Gill Sans"/>
            </a:endParaRPr>
          </a:p>
          <a:p>
            <a:r>
              <a:rPr lang="en-GB" dirty="0" smtClean="0">
                <a:latin typeface="Gill Sans"/>
                <a:cs typeface="Gill Sans"/>
              </a:rPr>
              <a:t>“Castor data corruption incident”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Gill Sans"/>
                <a:cs typeface="Gill Sans"/>
              </a:rPr>
              <a:t>Describe incident, data source, analysis and results in a single document</a:t>
            </a:r>
          </a:p>
        </p:txBody>
      </p:sp>
    </p:spTree>
    <p:extLst>
      <p:ext uri="{BB962C8B-B14F-4D97-AF65-F5344CB8AC3E}">
        <p14:creationId xmlns:p14="http://schemas.microsoft.com/office/powerpoint/2010/main" val="359658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234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0958"/>
            <a:ext cx="7281267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33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72000" y="24325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https://github.com/rdemaria/pytimber/blob/master/examples/LHC%20Page1.</a:t>
            </a:r>
            <a:r>
              <a:rPr lang="en-GB" dirty="0" smtClean="0">
                <a:hlinkClick r:id="rId3"/>
              </a:rPr>
              <a:t>ipynb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Read measurements coming from pick-ups in a database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Plot time series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Needs also </a:t>
            </a:r>
            <a:r>
              <a:rPr lang="en-GB" dirty="0" err="1" smtClean="0"/>
              <a:t>SciPy</a:t>
            </a:r>
            <a:r>
              <a:rPr lang="en-GB" dirty="0" smtClean="0"/>
              <a:t> and to share the notebooks with his colleagues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60900" y="2164834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/>
                <a:cs typeface="Gill Sans"/>
              </a:rPr>
              <a:t>R. De Maria,  BE-ABP-HSS</a:t>
            </a:r>
            <a:endParaRPr lang="en-GB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6634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234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2598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87955" y="2844559"/>
            <a:ext cx="351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/>
                <a:cs typeface="Gill Sans"/>
              </a:rPr>
              <a:t>L. </a:t>
            </a:r>
            <a:r>
              <a:rPr lang="en-GB" b="1" dirty="0" err="1" smtClean="0">
                <a:latin typeface="Gill Sans"/>
                <a:cs typeface="Gill Sans"/>
              </a:rPr>
              <a:t>Anderlini</a:t>
            </a:r>
            <a:endParaRPr lang="en-GB" b="1" dirty="0" smtClean="0">
              <a:latin typeface="Gill Sans"/>
              <a:cs typeface="Gill Sans"/>
            </a:endParaRPr>
          </a:p>
          <a:p>
            <a:r>
              <a:rPr lang="en-GB" dirty="0" smtClean="0">
                <a:latin typeface="Gill Sans"/>
                <a:cs typeface="Gill Sans"/>
              </a:rPr>
              <a:t>Rare B meson decay in LHCb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Gill Sans"/>
                <a:cs typeface="Gill Sans"/>
              </a:rPr>
              <a:t>Read data from EOS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Gill Sans"/>
                <a:cs typeface="Gill Sans"/>
              </a:rPr>
              <a:t>Setup complex fit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latin typeface="Gill Sans"/>
                <a:cs typeface="Gill Sans"/>
              </a:rPr>
              <a:t>Document and inspect results</a:t>
            </a:r>
          </a:p>
        </p:txBody>
      </p:sp>
      <p:cxnSp>
        <p:nvCxnSpPr>
          <p:cNvPr id="11" name="Straight Arrow Connector 10"/>
          <p:cNvCxnSpPr>
            <a:stCxn id="13" idx="1"/>
          </p:cNvCxnSpPr>
          <p:nvPr/>
        </p:nvCxnSpPr>
        <p:spPr>
          <a:xfrm flipH="1">
            <a:off x="1461607" y="1084747"/>
            <a:ext cx="5690664" cy="1371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52271" y="623082"/>
            <a:ext cx="1821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Results coming from real data!(published now)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12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702"/>
            <a:ext cx="9144000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35</a:t>
            </a:fld>
            <a:endParaRPr lang="en-GB" dirty="0"/>
          </a:p>
        </p:txBody>
      </p:sp>
      <p:pic>
        <p:nvPicPr>
          <p:cNvPr id="3" name="Picture 2" descr="CMSSW_SI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2" y="12700"/>
            <a:ext cx="9010911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0" y="3206475"/>
            <a:ext cx="318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CMSSW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Gen-</a:t>
            </a:r>
            <a:r>
              <a:rPr lang="en-GB" dirty="0" err="1" smtClean="0">
                <a:solidFill>
                  <a:srgbClr val="FFFFFF"/>
                </a:solidFill>
              </a:rPr>
              <a:t>Sim</a:t>
            </a:r>
            <a:endParaRPr lang="en-GB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Running in a container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Writing directly on EOS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Steered from a web browser</a:t>
            </a:r>
          </a:p>
        </p:txBody>
      </p:sp>
    </p:spTree>
    <p:extLst>
      <p:ext uri="{BB962C8B-B14F-4D97-AF65-F5344CB8AC3E}">
        <p14:creationId xmlns:p14="http://schemas.microsoft.com/office/powerpoint/2010/main" val="305806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SWAN </a:t>
            </a:r>
            <a:r>
              <a:rPr lang="es-ES" dirty="0" err="1" smtClean="0"/>
              <a:t>Now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36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058400" y="3479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-19756" y="736600"/>
            <a:ext cx="9659056" cy="4610100"/>
          </a:xfrm>
        </p:spPr>
        <p:txBody>
          <a:bodyPr>
            <a:noAutofit/>
          </a:bodyPr>
          <a:lstStyle/>
          <a:p>
            <a:r>
              <a:rPr lang="en-GB" sz="2800" dirty="0" smtClean="0"/>
              <a:t>Pilot service </a:t>
            </a:r>
            <a:r>
              <a:rPr lang="en-GB" sz="2800" dirty="0" smtClean="0"/>
              <a:t>released </a:t>
            </a:r>
            <a:r>
              <a:rPr lang="en-GB" sz="2800" dirty="0" smtClean="0"/>
              <a:t>beginning of June </a:t>
            </a:r>
          </a:p>
          <a:p>
            <a:pPr lvl="1"/>
            <a:r>
              <a:rPr lang="en-GB" sz="2000" dirty="0"/>
              <a:t>available at </a:t>
            </a: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swan.cern.ch</a:t>
            </a:r>
            <a:endParaRPr lang="en-GB" sz="2000" dirty="0" smtClean="0"/>
          </a:p>
          <a:p>
            <a:r>
              <a:rPr lang="en-GB" sz="2800" dirty="0" smtClean="0"/>
              <a:t>All the main components are already there</a:t>
            </a:r>
            <a:endParaRPr lang="en-GB" sz="2800" dirty="0" smtClean="0"/>
          </a:p>
          <a:p>
            <a:pPr lvl="1"/>
            <a:r>
              <a:rPr lang="en-GB" sz="2000" dirty="0" smtClean="0"/>
              <a:t>EOS, </a:t>
            </a:r>
            <a:r>
              <a:rPr lang="en-GB" sz="2000" dirty="0" err="1" smtClean="0"/>
              <a:t>CERNBox</a:t>
            </a:r>
            <a:r>
              <a:rPr lang="en-GB" sz="2000" dirty="0" smtClean="0"/>
              <a:t>: </a:t>
            </a:r>
            <a:r>
              <a:rPr lang="en-GB" sz="2000" dirty="0" smtClean="0">
                <a:solidFill>
                  <a:srgbClr val="318FC5"/>
                </a:solidFill>
              </a:rPr>
              <a:t>Mass &amp; Synchronised Cloud storage</a:t>
            </a:r>
          </a:p>
          <a:p>
            <a:pPr lvl="1"/>
            <a:r>
              <a:rPr lang="en-GB" sz="2000" dirty="0" smtClean="0">
                <a:solidFill>
                  <a:srgbClr val="318FC5"/>
                </a:solidFill>
              </a:rPr>
              <a:t>ROOT integrated </a:t>
            </a:r>
            <a:r>
              <a:rPr lang="en-GB" sz="2000" dirty="0" smtClean="0"/>
              <a:t>with </a:t>
            </a:r>
            <a:r>
              <a:rPr lang="en-GB" sz="2000" dirty="0" err="1" smtClean="0"/>
              <a:t>Jupyter</a:t>
            </a:r>
            <a:r>
              <a:rPr lang="en-GB" sz="2000" dirty="0" smtClean="0"/>
              <a:t>, Python analysis ecosystem, R</a:t>
            </a:r>
          </a:p>
          <a:p>
            <a:pPr lvl="1"/>
            <a:r>
              <a:rPr lang="en-GB" sz="2000" dirty="0" smtClean="0">
                <a:solidFill>
                  <a:srgbClr val="318FC5"/>
                </a:solidFill>
              </a:rPr>
              <a:t>CVMFS to distribute </a:t>
            </a:r>
            <a:r>
              <a:rPr lang="en-GB" sz="2000" dirty="0" smtClean="0">
                <a:solidFill>
                  <a:srgbClr val="318FC5"/>
                </a:solidFill>
              </a:rPr>
              <a:t>software</a:t>
            </a:r>
          </a:p>
          <a:p>
            <a:r>
              <a:rPr lang="en-GB" sz="2800" dirty="0" smtClean="0"/>
              <a:t>In beta </a:t>
            </a:r>
            <a:r>
              <a:rPr lang="en-GB" sz="2800" dirty="0"/>
              <a:t>testing phase: </a:t>
            </a:r>
            <a:r>
              <a:rPr lang="en-GB" sz="2400" dirty="0"/>
              <a:t>~200 users, growing</a:t>
            </a:r>
          </a:p>
          <a:p>
            <a:pPr lvl="1"/>
            <a:r>
              <a:rPr lang="en-GB" sz="2000" dirty="0"/>
              <a:t>If interested, please send us an e-mail to:</a:t>
            </a:r>
          </a:p>
          <a:p>
            <a:pPr marL="857250" lvl="2" indent="0">
              <a:buNone/>
            </a:pPr>
            <a:r>
              <a:rPr lang="en-GB" sz="2000" dirty="0" smtClean="0">
                <a:solidFill>
                  <a:srgbClr val="0070C0"/>
                </a:solidFill>
                <a:hlinkClick r:id="rId3"/>
              </a:rPr>
              <a:t>swan</a:t>
            </a:r>
            <a:r>
              <a:rPr lang="en-GB" sz="2000" dirty="0">
                <a:solidFill>
                  <a:srgbClr val="0070C0"/>
                </a:solidFill>
                <a:hlinkClick r:id="rId3"/>
              </a:rPr>
              <a:t>-talk@cern.ch</a:t>
            </a:r>
            <a:endParaRPr lang="en-GB" sz="2000" dirty="0">
              <a:solidFill>
                <a:srgbClr val="0070C0"/>
              </a:solidFill>
            </a:endParaRPr>
          </a:p>
          <a:p>
            <a:pPr lvl="1"/>
            <a:r>
              <a:rPr lang="en-GB" sz="2400" dirty="0"/>
              <a:t>Your feedback is very much welcome!!</a:t>
            </a:r>
          </a:p>
          <a:p>
            <a:endParaRPr lang="en-GB" sz="2400" dirty="0">
              <a:solidFill>
                <a:srgbClr val="318F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6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Gill Sans"/>
                <a:cs typeface="Gill Sans"/>
              </a:rPr>
              <a:t>SWAN Now (II)</a:t>
            </a:r>
            <a:endParaRPr lang="en-GB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37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075" y="711994"/>
            <a:ext cx="8667751" cy="402431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Gill Sans"/>
                <a:cs typeface="Gill Sans"/>
              </a:rPr>
              <a:t>Since a month, accessible also from outside CERN</a:t>
            </a:r>
            <a:endParaRPr lang="en-GB" sz="2400" dirty="0" smtClean="0">
              <a:latin typeface="Gill Sans"/>
              <a:cs typeface="Gill Sans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71600"/>
            <a:ext cx="8801100" cy="37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3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Plans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058400" y="3479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-19756" y="736600"/>
            <a:ext cx="9659056" cy="4610100"/>
          </a:xfrm>
        </p:spPr>
        <p:txBody>
          <a:bodyPr>
            <a:noAutofit/>
          </a:bodyPr>
          <a:lstStyle/>
          <a:p>
            <a:r>
              <a:rPr lang="en-GB" dirty="0" smtClean="0"/>
              <a:t>Continue </a:t>
            </a:r>
            <a:r>
              <a:rPr lang="en-GB" dirty="0"/>
              <a:t>to </a:t>
            </a:r>
            <a:r>
              <a:rPr lang="en-GB" dirty="0">
                <a:solidFill>
                  <a:srgbClr val="318FC5"/>
                </a:solidFill>
              </a:rPr>
              <a:t>incorporate user feedback </a:t>
            </a:r>
          </a:p>
          <a:p>
            <a:r>
              <a:rPr lang="en-GB" dirty="0" smtClean="0"/>
              <a:t>Improve </a:t>
            </a:r>
            <a:r>
              <a:rPr lang="en-GB" dirty="0"/>
              <a:t>experience with storage: response time, sharing </a:t>
            </a:r>
          </a:p>
          <a:p>
            <a:r>
              <a:rPr lang="en-GB" dirty="0" smtClean="0"/>
              <a:t>Exploit </a:t>
            </a:r>
            <a:r>
              <a:rPr lang="en-GB" dirty="0"/>
              <a:t>external resources </a:t>
            </a:r>
            <a:endParaRPr lang="en-GB" dirty="0"/>
          </a:p>
          <a:p>
            <a:pPr lvl="1"/>
            <a:r>
              <a:rPr lang="en-GB" sz="2400" dirty="0" smtClean="0"/>
              <a:t>Spark </a:t>
            </a:r>
            <a:r>
              <a:rPr lang="en-GB" sz="2400" dirty="0"/>
              <a:t>clusters, batch, Grid </a:t>
            </a:r>
            <a:r>
              <a:rPr lang="en-GB" sz="2400" dirty="0" err="1" smtClean="0"/>
              <a:t>rsources</a:t>
            </a:r>
            <a:endParaRPr lang="en-GB" sz="2400" dirty="0"/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Approach more and more analysis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community</a:t>
            </a:r>
          </a:p>
          <a:p>
            <a:pPr lvl="1"/>
            <a:r>
              <a:rPr lang="en-US" sz="2400" dirty="0"/>
              <a:t>S</a:t>
            </a:r>
            <a:r>
              <a:rPr lang="en-GB" sz="2400" dirty="0" err="1" smtClean="0"/>
              <a:t>tarted</a:t>
            </a:r>
            <a:r>
              <a:rPr lang="en-GB" sz="2400" dirty="0" smtClean="0"/>
              <a:t> by providing support for machine learning use cases  </a:t>
            </a:r>
            <a:endParaRPr lang="en-GB" sz="2400" dirty="0" smtClean="0"/>
          </a:p>
          <a:p>
            <a:pPr marL="0" indent="0">
              <a:buNone/>
            </a:pP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93696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dirty="0">
                <a:solidFill>
                  <a:srgbClr val="318FC5"/>
                </a:solidFill>
              </a:rPr>
              <a:t>Prototype</a:t>
            </a:r>
            <a:r>
              <a:rPr lang="en-GB" sz="3600" dirty="0"/>
              <a:t> </a:t>
            </a:r>
            <a:r>
              <a:rPr lang="en-GB" sz="3600" dirty="0">
                <a:solidFill>
                  <a:srgbClr val="318FC5"/>
                </a:solidFill>
              </a:rPr>
              <a:t>service </a:t>
            </a:r>
            <a:r>
              <a:rPr lang="en-GB" sz="3600" dirty="0" smtClean="0">
                <a:solidFill>
                  <a:srgbClr val="318FC5"/>
                </a:solidFill>
              </a:rPr>
              <a:t>for Web based analysis available</a:t>
            </a:r>
            <a:endParaRPr lang="en-GB" sz="3600" dirty="0"/>
          </a:p>
          <a:p>
            <a:pPr lvl="1"/>
            <a:r>
              <a:rPr lang="en-GB" sz="3200" dirty="0">
                <a:solidFill>
                  <a:srgbClr val="318FC5"/>
                </a:solidFill>
              </a:rPr>
              <a:t>ROOT </a:t>
            </a:r>
            <a:r>
              <a:rPr lang="en-GB" sz="3200" dirty="0"/>
              <a:t>integrated with </a:t>
            </a:r>
            <a:r>
              <a:rPr lang="en-GB" sz="3200" dirty="0" err="1"/>
              <a:t>Jupyter</a:t>
            </a:r>
            <a:endParaRPr lang="en-GB" sz="3200" dirty="0"/>
          </a:p>
          <a:p>
            <a:pPr lvl="1"/>
            <a:r>
              <a:rPr lang="en-GB" sz="3200" dirty="0">
                <a:solidFill>
                  <a:srgbClr val="318FC5"/>
                </a:solidFill>
              </a:rPr>
              <a:t>CVMFS</a:t>
            </a:r>
            <a:r>
              <a:rPr lang="en-GB" sz="3200" dirty="0"/>
              <a:t> for software distribution</a:t>
            </a:r>
          </a:p>
          <a:p>
            <a:pPr lvl="1"/>
            <a:r>
              <a:rPr lang="en-GB" sz="3200" dirty="0">
                <a:solidFill>
                  <a:srgbClr val="318FC5"/>
                </a:solidFill>
              </a:rPr>
              <a:t>EOS </a:t>
            </a:r>
            <a:r>
              <a:rPr lang="en-GB" sz="3200" dirty="0"/>
              <a:t>mass storage +</a:t>
            </a:r>
            <a:r>
              <a:rPr lang="en-GB" sz="3200" dirty="0">
                <a:solidFill>
                  <a:srgbClr val="318FC5"/>
                </a:solidFill>
              </a:rPr>
              <a:t> </a:t>
            </a:r>
            <a:r>
              <a:rPr lang="en-GB" sz="3200" dirty="0" err="1">
                <a:solidFill>
                  <a:srgbClr val="318FC5"/>
                </a:solidFill>
              </a:rPr>
              <a:t>CERNBox</a:t>
            </a:r>
            <a:r>
              <a:rPr lang="en-GB" sz="3200" dirty="0">
                <a:solidFill>
                  <a:srgbClr val="318FC5"/>
                </a:solidFill>
              </a:rPr>
              <a:t> </a:t>
            </a:r>
            <a:r>
              <a:rPr lang="en-GB" sz="3200" dirty="0" smtClean="0"/>
              <a:t>synchronisation</a:t>
            </a:r>
          </a:p>
          <a:p>
            <a:pPr lvl="1"/>
            <a:endParaRPr lang="en-GB" sz="3200" dirty="0"/>
          </a:p>
          <a:p>
            <a:pPr marL="457200" lvl="1" indent="0">
              <a:buNone/>
            </a:pPr>
            <a:r>
              <a:rPr lang="en-GB" sz="3200" dirty="0"/>
              <a:t>T</a:t>
            </a:r>
            <a:r>
              <a:rPr lang="en-GB" sz="3200" dirty="0" smtClean="0"/>
              <a:t>ry on </a:t>
            </a: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swan.web.cern.ch</a:t>
            </a:r>
            <a:endParaRPr lang="en-US" sz="3200" dirty="0" smtClean="0"/>
          </a:p>
          <a:p>
            <a:pPr marL="457200" lvl="1" indent="0">
              <a:buNone/>
            </a:pPr>
            <a:r>
              <a:rPr lang="en-US" sz="1700" dirty="0" smtClean="0"/>
              <a:t>Open for users with CERN accounts, but need to register first.</a:t>
            </a:r>
          </a:p>
          <a:p>
            <a:pPr marL="457200" lvl="1" indent="0">
              <a:buNone/>
            </a:pPr>
            <a:r>
              <a:rPr lang="en-US" sz="1700" dirty="0" smtClean="0"/>
              <a:t>Send mail to </a:t>
            </a:r>
            <a:r>
              <a:rPr lang="en-US" sz="1700" dirty="0" smtClean="0">
                <a:hlinkClick r:id="rId3"/>
              </a:rPr>
              <a:t>swan-admins@cern.ch</a:t>
            </a:r>
            <a:r>
              <a:rPr lang="en-US" sz="1700" dirty="0" smtClean="0"/>
              <a:t> to register.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GB" sz="3200" dirty="0" smtClean="0"/>
          </a:p>
          <a:p>
            <a:pPr lvl="1"/>
            <a:endParaRPr lang="en-GB" sz="3200" dirty="0"/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1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31481">
            <a:off x="2403668" y="-2413002"/>
            <a:ext cx="7765662" cy="16476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92937" y="3290631"/>
            <a:ext cx="4159763" cy="1403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 smtClean="0">
                <a:latin typeface="Gill Sans"/>
                <a:cs typeface="Gill Sans"/>
              </a:rPr>
              <a:t>Prelude:</a:t>
            </a:r>
          </a:p>
          <a:p>
            <a:pPr>
              <a:lnSpc>
                <a:spcPct val="120000"/>
              </a:lnSpc>
            </a:pPr>
            <a:r>
              <a:rPr lang="en-GB" sz="3600" b="1" dirty="0" smtClean="0">
                <a:latin typeface="Gill Sans"/>
                <a:cs typeface="Gill Sans"/>
              </a:rPr>
              <a:t>The “Notebook”</a:t>
            </a:r>
            <a:endParaRPr lang="en-GB" sz="36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6835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Swan Tutorial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Swan and ROOT Notebooks  hands-on tutorial tomorrow at 13:00 (</a:t>
            </a:r>
            <a:r>
              <a:rPr lang="en-US" dirty="0" smtClean="0"/>
              <a:t>Room 163)</a:t>
            </a:r>
          </a:p>
          <a:p>
            <a:r>
              <a:rPr lang="en-US" dirty="0" smtClean="0"/>
              <a:t>People intended to participate and having CERN accounts are invited to register by sending an email to </a:t>
            </a:r>
            <a:r>
              <a:rPr lang="en-GB" dirty="0" smtClean="0">
                <a:hlinkClick r:id="rId2"/>
              </a:rPr>
              <a:t>swan-admins@cern.ch</a:t>
            </a:r>
            <a:endParaRPr lang="en-GB" dirty="0" smtClean="0"/>
          </a:p>
          <a:p>
            <a:r>
              <a:rPr lang="en-GB" dirty="0" smtClean="0"/>
              <a:t>Other accounts will be available for non-CERN users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40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17/1/2016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Data Mining As a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054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1105">
            <a:off x="-334246" y="-3479802"/>
            <a:ext cx="7765662" cy="16476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3541" y="3290630"/>
            <a:ext cx="34050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600" b="1" dirty="0" smtClean="0">
                <a:latin typeface="Gill Sans"/>
                <a:cs typeface="Gill Sans"/>
              </a:rPr>
              <a:t>Backup Slides</a:t>
            </a:r>
            <a:endParaRPr lang="en-GB" sz="36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3427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Others Doing?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42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700" y="800102"/>
            <a:ext cx="91313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Gill Sans"/>
                <a:cs typeface="Gill Sans"/>
              </a:rPr>
              <a:t>Free </a:t>
            </a:r>
            <a:r>
              <a:rPr lang="en-GB" sz="2000" dirty="0" err="1" smtClean="0">
                <a:solidFill>
                  <a:schemeClr val="accent4"/>
                </a:solidFill>
                <a:latin typeface="Gill Sans"/>
                <a:cs typeface="Gill Sans"/>
              </a:rPr>
              <a:t>Jupyterhub</a:t>
            </a:r>
            <a:r>
              <a:rPr lang="en-GB" sz="2000" dirty="0" smtClean="0">
                <a:solidFill>
                  <a:schemeClr val="accent4"/>
                </a:solidFill>
                <a:latin typeface="Gill Sans"/>
                <a:cs typeface="Gill Sans"/>
              </a:rPr>
              <a:t> deployments on the web</a:t>
            </a:r>
            <a:r>
              <a:rPr lang="en-GB" sz="2000" dirty="0" smtClean="0">
                <a:latin typeface="Gill Sans"/>
                <a:cs typeface="Gill Sans"/>
              </a:rPr>
              <a:t>: for instance </a:t>
            </a:r>
            <a:r>
              <a:rPr lang="en-GB" sz="2000" dirty="0" err="1" smtClean="0">
                <a:latin typeface="Gill Sans"/>
                <a:cs typeface="Gill Sans"/>
              </a:rPr>
              <a:t>tmpnb</a:t>
            </a:r>
            <a:r>
              <a:rPr lang="en-GB" sz="2000" dirty="0" smtClean="0">
                <a:latin typeface="Gill Sans"/>
                <a:cs typeface="Gill Sans"/>
              </a:rPr>
              <a:t>, Binder</a:t>
            </a:r>
          </a:p>
          <a:p>
            <a:pPr marL="800100" lvl="1" indent="-342900" algn="just">
              <a:lnSpc>
                <a:spcPct val="130000"/>
              </a:lnSpc>
              <a:buFont typeface="Arial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Gill Sans"/>
                <a:cs typeface="Gill Sans"/>
              </a:rPr>
              <a:t>Only </a:t>
            </a:r>
            <a:r>
              <a:rPr lang="en-GB" sz="2000" dirty="0">
                <a:solidFill>
                  <a:srgbClr val="FF0000"/>
                </a:solidFill>
                <a:latin typeface="Gill Sans"/>
                <a:cs typeface="Gill Sans"/>
              </a:rPr>
              <a:t>t</a:t>
            </a:r>
            <a:r>
              <a:rPr lang="en-GB" sz="2000" dirty="0" smtClean="0">
                <a:solidFill>
                  <a:srgbClr val="FF0000"/>
                </a:solidFill>
                <a:latin typeface="Gill Sans"/>
                <a:cs typeface="Gill Sans"/>
              </a:rPr>
              <a:t>emporary resources, </a:t>
            </a:r>
            <a:r>
              <a:rPr lang="en-GB" sz="2000" dirty="0" smtClean="0">
                <a:latin typeface="Gill Sans"/>
                <a:cs typeface="Gill Sans"/>
              </a:rPr>
              <a:t>e.g. no persistent storage</a:t>
            </a:r>
          </a:p>
          <a:p>
            <a:pPr marL="342900" indent="-342900" algn="just">
              <a:lnSpc>
                <a:spcPct val="130000"/>
              </a:lnSpc>
              <a:buFont typeface="Arial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Gill Sans"/>
                <a:cs typeface="Gill Sans"/>
              </a:rPr>
              <a:t>Some commercial providers of cloud based analysis models</a:t>
            </a:r>
            <a:r>
              <a:rPr lang="en-GB" sz="2000" dirty="0" smtClean="0">
                <a:latin typeface="Gill Sans"/>
                <a:cs typeface="Gill Sans"/>
              </a:rPr>
              <a:t>:</a:t>
            </a:r>
          </a:p>
          <a:p>
            <a:pPr marL="800100" lvl="1" indent="-342900" algn="just">
              <a:lnSpc>
                <a:spcPct val="130000"/>
              </a:lnSpc>
              <a:buFont typeface="Arial"/>
              <a:buChar char="•"/>
            </a:pPr>
            <a:r>
              <a:rPr lang="en-GB" sz="2000" dirty="0" smtClean="0">
                <a:latin typeface="Gill Sans"/>
                <a:cs typeface="Gill Sans"/>
              </a:rPr>
              <a:t>Sage Math </a:t>
            </a:r>
            <a:r>
              <a:rPr lang="en-GB" sz="2000" dirty="0">
                <a:latin typeface="Gill Sans"/>
                <a:cs typeface="Gill Sans"/>
              </a:rPr>
              <a:t>C</a:t>
            </a:r>
            <a:r>
              <a:rPr lang="en-GB" sz="2000" dirty="0" smtClean="0">
                <a:latin typeface="Gill Sans"/>
                <a:cs typeface="Gill Sans"/>
              </a:rPr>
              <a:t>loud</a:t>
            </a:r>
          </a:p>
          <a:p>
            <a:pPr marL="800100" lvl="1" indent="-342900" algn="just">
              <a:lnSpc>
                <a:spcPct val="130000"/>
              </a:lnSpc>
              <a:buFont typeface="Arial"/>
              <a:buChar char="•"/>
            </a:pPr>
            <a:r>
              <a:rPr lang="en-GB" sz="2000" dirty="0" smtClean="0">
                <a:latin typeface="Gill Sans"/>
                <a:cs typeface="Gill Sans"/>
              </a:rPr>
              <a:t>Microsoft Machine Learning Cloud</a:t>
            </a:r>
          </a:p>
          <a:p>
            <a:pPr marL="800100" lvl="1" indent="-342900" algn="just">
              <a:lnSpc>
                <a:spcPct val="130000"/>
              </a:lnSpc>
              <a:buFont typeface="Arial"/>
              <a:buChar char="•"/>
            </a:pPr>
            <a:r>
              <a:rPr lang="en-GB" sz="2000" dirty="0">
                <a:latin typeface="Gill Sans"/>
                <a:cs typeface="Gill Sans"/>
              </a:rPr>
              <a:t>Google Cloud </a:t>
            </a:r>
            <a:r>
              <a:rPr lang="en-GB" sz="2000" dirty="0" err="1" smtClean="0">
                <a:latin typeface="Gill Sans"/>
                <a:cs typeface="Gill Sans"/>
              </a:rPr>
              <a:t>Datalab</a:t>
            </a:r>
            <a:endParaRPr lang="en-GB" sz="2000" dirty="0" smtClean="0">
              <a:latin typeface="Gill Sans"/>
              <a:cs typeface="Gill Sans"/>
            </a:endParaRPr>
          </a:p>
          <a:p>
            <a:pPr marL="800100" lvl="1" indent="-342900" algn="just">
              <a:lnSpc>
                <a:spcPct val="130000"/>
              </a:lnSpc>
              <a:buFont typeface="Arial"/>
              <a:buChar char="•"/>
            </a:pPr>
            <a:r>
              <a:rPr lang="en-GB" sz="2000" dirty="0" smtClean="0">
                <a:latin typeface="Gill Sans"/>
                <a:cs typeface="Gill Sans"/>
              </a:rPr>
              <a:t>Wolfram </a:t>
            </a:r>
            <a:r>
              <a:rPr lang="en-GB" sz="2000" dirty="0" err="1" smtClean="0">
                <a:latin typeface="Gill Sans"/>
                <a:cs typeface="Gill Sans"/>
              </a:rPr>
              <a:t>Mathematica</a:t>
            </a:r>
            <a:r>
              <a:rPr lang="en-GB" sz="2000" dirty="0" smtClean="0">
                <a:latin typeface="Gill Sans"/>
                <a:cs typeface="Gill Sans"/>
              </a:rPr>
              <a:t> Online</a:t>
            </a:r>
          </a:p>
          <a:p>
            <a:pPr marL="800100" lvl="1" indent="-342900" algn="just">
              <a:lnSpc>
                <a:spcPct val="130000"/>
              </a:lnSpc>
              <a:buFont typeface="Arial"/>
              <a:buChar char="•"/>
            </a:pPr>
            <a:r>
              <a:rPr lang="en-GB" sz="2000" dirty="0" err="1" smtClean="0">
                <a:latin typeface="Gill Sans"/>
                <a:cs typeface="Gill Sans"/>
              </a:rPr>
              <a:t>Wakari</a:t>
            </a:r>
            <a:endParaRPr lang="en-GB" sz="2000" dirty="0" smtClean="0">
              <a:latin typeface="Gill Sans"/>
              <a:cs typeface="Gill Sans"/>
            </a:endParaRPr>
          </a:p>
          <a:p>
            <a:pPr marL="800100" lvl="1" indent="-342900" algn="just">
              <a:lnSpc>
                <a:spcPct val="130000"/>
              </a:lnSpc>
              <a:buFont typeface="Arial"/>
              <a:buChar char="•"/>
            </a:pPr>
            <a:r>
              <a:rPr lang="en-GB" sz="2000" dirty="0" smtClean="0">
                <a:latin typeface="Gill Sans"/>
                <a:cs typeface="Gill Sans"/>
              </a:rPr>
              <a:t>Octave Online</a:t>
            </a:r>
            <a:endParaRPr lang="en-GB" sz="2000" dirty="0">
              <a:latin typeface="Gill Sans"/>
              <a:cs typeface="Gill Sans"/>
            </a:endParaRPr>
          </a:p>
          <a:p>
            <a:pPr marL="800100" lvl="1" indent="-342900" algn="just">
              <a:lnSpc>
                <a:spcPct val="130000"/>
              </a:lnSpc>
              <a:buFont typeface="Arial"/>
              <a:buChar char="•"/>
            </a:pPr>
            <a:endParaRPr lang="en-GB" sz="2000" dirty="0" smtClean="0">
              <a:latin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553" t="6608" r="30913" b="5642"/>
          <a:stretch/>
        </p:blipFill>
        <p:spPr>
          <a:xfrm>
            <a:off x="7725957" y="897264"/>
            <a:ext cx="416431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553" t="6608" r="30913" b="5642"/>
          <a:stretch/>
        </p:blipFill>
        <p:spPr>
          <a:xfrm>
            <a:off x="8246657" y="897264"/>
            <a:ext cx="416431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553" t="6608" r="30913" b="5642"/>
          <a:stretch/>
        </p:blipFill>
        <p:spPr>
          <a:xfrm>
            <a:off x="2733131" y="2080855"/>
            <a:ext cx="416431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2553" t="6608" r="30913" b="5642"/>
          <a:stretch/>
        </p:blipFill>
        <p:spPr>
          <a:xfrm>
            <a:off x="4539961" y="2477776"/>
            <a:ext cx="416431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553" t="6608" r="30913" b="5642"/>
          <a:stretch/>
        </p:blipFill>
        <p:spPr>
          <a:xfrm>
            <a:off x="3348194" y="2866068"/>
            <a:ext cx="416431" cy="419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9858" y="4235542"/>
            <a:ext cx="4362526" cy="369332"/>
          </a:xfrm>
          <a:prstGeom prst="rect">
            <a:avLst/>
          </a:prstGeom>
          <a:solidFill>
            <a:srgbClr val="FFEB5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"/>
                <a:cs typeface="Gill Sans"/>
              </a:rPr>
              <a:t>Must be sure of the added value</a:t>
            </a:r>
            <a:endParaRPr lang="en-GB" dirty="0">
              <a:latin typeface="Gill Sans"/>
              <a:cs typeface="Gill San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32553" t="6608" r="30913" b="5642"/>
          <a:stretch/>
        </p:blipFill>
        <p:spPr>
          <a:xfrm>
            <a:off x="1707141" y="3666715"/>
            <a:ext cx="416431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7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Interface to Job Submission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7552"/>
            <a:ext cx="9144000" cy="42735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 smtClean="0"/>
              <a:t>Large volume of data – complex analysis: need to use many cores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en-GB" sz="2400" dirty="0" smtClean="0"/>
              <a:t>Single node: </a:t>
            </a:r>
            <a:r>
              <a:rPr lang="en-GB" sz="2400" dirty="0" smtClean="0">
                <a:hlinkClick r:id="rId2"/>
              </a:rPr>
              <a:t>TProcPool</a:t>
            </a:r>
            <a:r>
              <a:rPr lang="en-GB" sz="2400" dirty="0" smtClean="0"/>
              <a:t>, </a:t>
            </a:r>
            <a:r>
              <a:rPr lang="en-GB" sz="2400" dirty="0" smtClean="0">
                <a:hlinkClick r:id="rId3"/>
              </a:rPr>
              <a:t>IPython Parallel</a:t>
            </a:r>
            <a:r>
              <a:rPr lang="en-GB" sz="2400" dirty="0" smtClean="0"/>
              <a:t>, </a:t>
            </a:r>
            <a:r>
              <a:rPr lang="en-GB" sz="2400" dirty="0" err="1" smtClean="0"/>
              <a:t>etherogeneous</a:t>
            </a:r>
            <a:r>
              <a:rPr lang="en-GB" sz="2400" dirty="0" smtClean="0"/>
              <a:t>/multithreaded code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en-GB" sz="2400" dirty="0" smtClean="0"/>
              <a:t>Many nodes: Batch/Grid jobs</a:t>
            </a:r>
            <a:endParaRPr lang="en-GB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 smtClean="0"/>
              <a:t>Several production grade, </a:t>
            </a:r>
            <a:r>
              <a:rPr lang="en-GB" sz="2400" dirty="0"/>
              <a:t>P</a:t>
            </a:r>
            <a:r>
              <a:rPr lang="en-GB" sz="2400" dirty="0" smtClean="0"/>
              <a:t>ython based job submission tools available:</a:t>
            </a:r>
          </a:p>
          <a:p>
            <a:pPr lvl="1">
              <a:lnSpc>
                <a:spcPct val="120000"/>
              </a:lnSpc>
            </a:pPr>
            <a:r>
              <a:rPr lang="en-GB" sz="2000" dirty="0" smtClean="0"/>
              <a:t>Ganga, </a:t>
            </a:r>
            <a:r>
              <a:rPr lang="en-GB" sz="2000" dirty="0" err="1" smtClean="0"/>
              <a:t>GridControl</a:t>
            </a:r>
            <a:r>
              <a:rPr lang="en-GB" sz="2000" dirty="0" smtClean="0"/>
              <a:t>, Panda, </a:t>
            </a:r>
            <a:r>
              <a:rPr lang="en-GB" sz="2000" b="1" dirty="0" smtClean="0"/>
              <a:t>Crab</a:t>
            </a:r>
            <a:r>
              <a:rPr lang="en-GB" sz="2000" dirty="0" smtClean="0"/>
              <a:t>, </a:t>
            </a:r>
            <a:r>
              <a:rPr lang="is-IS" sz="2000" dirty="0" smtClean="0"/>
              <a:t>…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 smtClean="0">
              <a:solidFill>
                <a:schemeClr val="accent4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 smtClean="0">
                <a:solidFill>
                  <a:schemeClr val="accent4"/>
                </a:solidFill>
              </a:rPr>
              <a:t>Opportunity: </a:t>
            </a:r>
            <a:r>
              <a:rPr lang="en-GB" sz="2400" dirty="0" smtClean="0"/>
              <a:t>Steer job submission to WLCG or local batch resources from the notebook.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43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14900" y="2006602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linkClick r:id="rId4"/>
              </a:rPr>
              <a:t>CERN Batch Service </a:t>
            </a:r>
            <a:r>
              <a:rPr lang="en-GB" dirty="0" smtClean="0"/>
              <a:t>being considered in the full picture!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750" y="3092451"/>
            <a:ext cx="755650" cy="755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900" y="2958306"/>
            <a:ext cx="1270000" cy="1004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899" y="2958307"/>
            <a:ext cx="1011103" cy="9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8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10 Rectángulo"/>
          <p:cNvSpPr/>
          <p:nvPr/>
        </p:nvSpPr>
        <p:spPr>
          <a:xfrm>
            <a:off x="1019174" y="2374900"/>
            <a:ext cx="7010090" cy="2654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R&amp;D: Offloading Calculations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44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813117" y="866788"/>
            <a:ext cx="2736539" cy="504560"/>
            <a:chOff x="3076574" y="2233083"/>
            <a:chExt cx="2736539" cy="504560"/>
          </a:xfrm>
        </p:grpSpPr>
        <p:sp>
          <p:nvSpPr>
            <p:cNvPr id="12" name="Rounded Rectangle 31"/>
            <p:cNvSpPr/>
            <p:nvPr/>
          </p:nvSpPr>
          <p:spPr>
            <a:xfrm>
              <a:off x="3076574" y="2233083"/>
              <a:ext cx="2736539" cy="504560"/>
            </a:xfrm>
            <a:prstGeom prst="roundRect">
              <a:avLst>
                <a:gd name="adj" fmla="val 651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endParaRPr lang="en-GB" b="1" dirty="0">
                <a:latin typeface="Gill Sans"/>
                <a:cs typeface="Gill Sans"/>
              </a:endParaRPr>
            </a:p>
          </p:txBody>
        </p:sp>
        <p:sp>
          <p:nvSpPr>
            <p:cNvPr id="15" name="TextBox 42"/>
            <p:cNvSpPr txBox="1"/>
            <p:nvPr/>
          </p:nvSpPr>
          <p:spPr>
            <a:xfrm>
              <a:off x="3509287" y="2300016"/>
              <a:ext cx="1850612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Gill Sans"/>
                  <a:cs typeface="Gill Sans"/>
                </a:rPr>
                <a:t>Spark Master</a:t>
              </a:r>
              <a:endParaRPr lang="en-GB" b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6962" y="820745"/>
            <a:ext cx="4207162" cy="979725"/>
            <a:chOff x="2098162" y="820744"/>
            <a:chExt cx="4207162" cy="979725"/>
          </a:xfrm>
        </p:grpSpPr>
        <p:sp>
          <p:nvSpPr>
            <p:cNvPr id="11" name="Rounded Rectangle 22"/>
            <p:cNvSpPr/>
            <p:nvPr/>
          </p:nvSpPr>
          <p:spPr>
            <a:xfrm>
              <a:off x="2098162" y="830794"/>
              <a:ext cx="4207162" cy="96967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 smtClean="0">
                  <a:latin typeface="Gill Sans"/>
                  <a:cs typeface="Gill Sans"/>
                </a:rPr>
                <a:t>  C</a:t>
              </a:r>
              <a:endParaRPr lang="en-GB" sz="2800" b="1" i="1" dirty="0">
                <a:latin typeface="Gill Sans"/>
                <a:cs typeface="Gill Sans"/>
              </a:endParaRPr>
            </a:p>
          </p:txBody>
        </p:sp>
        <p:sp>
          <p:nvSpPr>
            <p:cNvPr id="13" name="Rounded Rectangle 31"/>
            <p:cNvSpPr/>
            <p:nvPr/>
          </p:nvSpPr>
          <p:spPr>
            <a:xfrm>
              <a:off x="3075542" y="1029746"/>
              <a:ext cx="2750994" cy="586329"/>
            </a:xfrm>
            <a:prstGeom prst="roundRect">
              <a:avLst>
                <a:gd name="adj" fmla="val 651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endParaRPr lang="en-GB" b="1" dirty="0">
                <a:latin typeface="Gill Sans"/>
                <a:cs typeface="Gill Sans"/>
              </a:endParaRPr>
            </a:p>
          </p:txBody>
        </p:sp>
        <p:sp>
          <p:nvSpPr>
            <p:cNvPr id="14" name="TextBox 42"/>
            <p:cNvSpPr txBox="1"/>
            <p:nvPr/>
          </p:nvSpPr>
          <p:spPr>
            <a:xfrm>
              <a:off x="3046967" y="1138244"/>
              <a:ext cx="2001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70C0"/>
                  </a:solidFill>
                  <a:latin typeface="Gill Sans"/>
                  <a:cs typeface="Gill Sans"/>
                </a:rPr>
                <a:t>User Notebook</a:t>
              </a:r>
            </a:p>
          </p:txBody>
        </p:sp>
        <p:pic>
          <p:nvPicPr>
            <p:cNvPr id="16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4177" y="820744"/>
              <a:ext cx="990523" cy="800100"/>
            </a:xfrm>
            <a:prstGeom prst="rect">
              <a:avLst/>
            </a:prstGeom>
            <a:ln>
              <a:noFill/>
            </a:ln>
            <a:effectLst/>
          </p:spPr>
        </p:pic>
      </p:grpSp>
      <p:cxnSp>
        <p:nvCxnSpPr>
          <p:cNvPr id="17" name="Straight Arrow Connector 51"/>
          <p:cNvCxnSpPr>
            <a:endCxn id="12" idx="1"/>
          </p:cNvCxnSpPr>
          <p:nvPr/>
        </p:nvCxnSpPr>
        <p:spPr>
          <a:xfrm flipV="1">
            <a:off x="3845340" y="1119069"/>
            <a:ext cx="1967777" cy="252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42"/>
          <p:cNvSpPr txBox="1"/>
          <p:nvPr/>
        </p:nvSpPr>
        <p:spPr>
          <a:xfrm>
            <a:off x="1019178" y="2468751"/>
            <a:ext cx="104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Gill Sans"/>
                <a:cs typeface="Gill Sans"/>
              </a:rPr>
              <a:t>Spark</a:t>
            </a:r>
          </a:p>
          <a:p>
            <a:pPr algn="ctr"/>
            <a:r>
              <a:rPr lang="en-GB" b="1" dirty="0">
                <a:solidFill>
                  <a:srgbClr val="0070C0"/>
                </a:solidFill>
                <a:latin typeface="Gill Sans"/>
                <a:cs typeface="Gill Sans"/>
              </a:rPr>
              <a:t>Cluster</a:t>
            </a:r>
          </a:p>
        </p:txBody>
      </p:sp>
      <p:cxnSp>
        <p:nvCxnSpPr>
          <p:cNvPr id="26" name="Straight Arrow Connector 51"/>
          <p:cNvCxnSpPr>
            <a:stCxn id="12" idx="2"/>
            <a:endCxn id="61" idx="0"/>
          </p:cNvCxnSpPr>
          <p:nvPr/>
        </p:nvCxnSpPr>
        <p:spPr>
          <a:xfrm flipH="1">
            <a:off x="4637161" y="1371349"/>
            <a:ext cx="2544222" cy="11477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2118339" y="2519134"/>
            <a:ext cx="5417782" cy="2356745"/>
            <a:chOff x="2143739" y="2620732"/>
            <a:chExt cx="5417782" cy="2356745"/>
          </a:xfrm>
        </p:grpSpPr>
        <p:sp>
          <p:nvSpPr>
            <p:cNvPr id="61" name="Rounded Rectangle 31"/>
            <p:cNvSpPr/>
            <p:nvPr/>
          </p:nvSpPr>
          <p:spPr>
            <a:xfrm>
              <a:off x="2143739" y="2620732"/>
              <a:ext cx="5037644" cy="2048548"/>
            </a:xfrm>
            <a:prstGeom prst="roundRect">
              <a:avLst>
                <a:gd name="adj" fmla="val 651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endParaRPr lang="en-GB" b="1" dirty="0">
                <a:latin typeface="Gill Sans"/>
                <a:cs typeface="Gill Sans"/>
              </a:endParaRPr>
            </a:p>
          </p:txBody>
        </p:sp>
        <p:sp>
          <p:nvSpPr>
            <p:cNvPr id="50" name="Rounded Rectangle 31"/>
            <p:cNvSpPr/>
            <p:nvPr/>
          </p:nvSpPr>
          <p:spPr>
            <a:xfrm>
              <a:off x="2296140" y="2790844"/>
              <a:ext cx="5037644" cy="2048548"/>
            </a:xfrm>
            <a:prstGeom prst="roundRect">
              <a:avLst>
                <a:gd name="adj" fmla="val 651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endParaRPr lang="en-GB" b="1" dirty="0">
                <a:latin typeface="Gill Sans"/>
                <a:cs typeface="Gill San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523877" y="2928929"/>
              <a:ext cx="5037644" cy="2048548"/>
              <a:chOff x="1987235" y="3361653"/>
              <a:chExt cx="5037644" cy="2048548"/>
            </a:xfrm>
          </p:grpSpPr>
          <p:sp>
            <p:nvSpPr>
              <p:cNvPr id="20" name="Rounded Rectangle 31"/>
              <p:cNvSpPr/>
              <p:nvPr/>
            </p:nvSpPr>
            <p:spPr>
              <a:xfrm>
                <a:off x="1987235" y="3361653"/>
                <a:ext cx="5037644" cy="2048548"/>
              </a:xfrm>
              <a:prstGeom prst="roundRect">
                <a:avLst>
                  <a:gd name="adj" fmla="val 651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b" anchorCtr="0"/>
              <a:lstStyle/>
              <a:p>
                <a:pPr algn="ctr"/>
                <a:endParaRPr lang="en-GB" b="1" dirty="0">
                  <a:latin typeface="Gill Sans"/>
                  <a:cs typeface="Gill Sans"/>
                </a:endParaRPr>
              </a:p>
            </p:txBody>
          </p:sp>
          <p:sp>
            <p:nvSpPr>
              <p:cNvPr id="22" name="Rounded Rectangle 31"/>
              <p:cNvSpPr/>
              <p:nvPr/>
            </p:nvSpPr>
            <p:spPr>
              <a:xfrm>
                <a:off x="2202378" y="3464629"/>
                <a:ext cx="1137721" cy="691950"/>
              </a:xfrm>
              <a:prstGeom prst="roundRect">
                <a:avLst>
                  <a:gd name="adj" fmla="val 6515"/>
                </a:avLst>
              </a:prstGeom>
              <a:solidFill>
                <a:srgbClr val="00B050"/>
              </a:solidFill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b="1" dirty="0" smtClean="0">
                    <a:solidFill>
                      <a:srgbClr val="FFFFFF"/>
                    </a:solidFill>
                    <a:latin typeface="Gill Sans"/>
                    <a:cs typeface="Gill Sans"/>
                  </a:rPr>
                  <a:t>Python</a:t>
                </a:r>
                <a:endParaRPr lang="en-GB" b="1" dirty="0">
                  <a:solidFill>
                    <a:srgbClr val="FFFFFF"/>
                  </a:solidFill>
                  <a:latin typeface="Gill Sans"/>
                  <a:cs typeface="Gill Sans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4902044" y="4428397"/>
                <a:ext cx="1979960" cy="646331"/>
                <a:chOff x="4444844" y="4783997"/>
                <a:chExt cx="1979960" cy="646331"/>
              </a:xfrm>
            </p:grpSpPr>
            <p:sp>
              <p:nvSpPr>
                <p:cNvPr id="27" name="TextBox 42"/>
                <p:cNvSpPr txBox="1"/>
                <p:nvPr/>
              </p:nvSpPr>
              <p:spPr>
                <a:xfrm>
                  <a:off x="4444844" y="4783997"/>
                  <a:ext cx="1979960" cy="646331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GB" b="1" dirty="0" smtClean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  <a:p>
                  <a:pPr algn="ctr"/>
                  <a:endParaRPr lang="en-GB" b="1" dirty="0" smtClean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  <p:sp>
              <p:nvSpPr>
                <p:cNvPr id="28" name="TextBox 42"/>
                <p:cNvSpPr txBox="1"/>
                <p:nvPr/>
              </p:nvSpPr>
              <p:spPr>
                <a:xfrm>
                  <a:off x="4480749" y="4909797"/>
                  <a:ext cx="19345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 smtClean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Spark Worker</a:t>
                  </a:r>
                </a:p>
              </p:txBody>
            </p:sp>
          </p:grpSp>
          <p:pic>
            <p:nvPicPr>
              <p:cNvPr id="29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0655" y="4681379"/>
                <a:ext cx="1221168" cy="531434"/>
              </a:xfrm>
              <a:prstGeom prst="rect">
                <a:avLst/>
              </a:prstGeom>
            </p:spPr>
          </p:pic>
          <p:cxnSp>
            <p:nvCxnSpPr>
              <p:cNvPr id="36" name="Straight Arrow Connector 51"/>
              <p:cNvCxnSpPr>
                <a:stCxn id="22" idx="2"/>
              </p:cNvCxnSpPr>
              <p:nvPr/>
            </p:nvCxnSpPr>
            <p:spPr>
              <a:xfrm>
                <a:off x="2771239" y="4156579"/>
                <a:ext cx="0" cy="5043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51"/>
              <p:cNvCxnSpPr>
                <a:stCxn id="28" idx="1"/>
                <a:endCxn id="41" idx="2"/>
              </p:cNvCxnSpPr>
              <p:nvPr/>
            </p:nvCxnSpPr>
            <p:spPr>
              <a:xfrm flipH="1" flipV="1">
                <a:off x="3985159" y="4156578"/>
                <a:ext cx="952790" cy="5822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0098" y="4660900"/>
                <a:ext cx="1326482" cy="622300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41" name="Rounded Rectangle 31"/>
              <p:cNvSpPr/>
              <p:nvPr/>
            </p:nvSpPr>
            <p:spPr>
              <a:xfrm>
                <a:off x="3416298" y="3464628"/>
                <a:ext cx="1137721" cy="691950"/>
              </a:xfrm>
              <a:prstGeom prst="roundRect">
                <a:avLst>
                  <a:gd name="adj" fmla="val 6515"/>
                </a:avLst>
              </a:prstGeom>
              <a:solidFill>
                <a:srgbClr val="00B050"/>
              </a:solidFill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b="1" dirty="0" smtClean="0">
                    <a:solidFill>
                      <a:srgbClr val="FFFFFF"/>
                    </a:solidFill>
                    <a:latin typeface="Gill Sans"/>
                    <a:cs typeface="Gill Sans"/>
                  </a:rPr>
                  <a:t>Python</a:t>
                </a:r>
                <a:endParaRPr lang="en-GB" b="1" dirty="0">
                  <a:solidFill>
                    <a:srgbClr val="FFFFFF"/>
                  </a:solidFill>
                  <a:latin typeface="Gill Sans"/>
                  <a:cs typeface="Gill Sans"/>
                </a:endParaRPr>
              </a:p>
            </p:txBody>
          </p:sp>
          <p:sp>
            <p:nvSpPr>
              <p:cNvPr id="42" name="Rounded Rectangle 31"/>
              <p:cNvSpPr/>
              <p:nvPr/>
            </p:nvSpPr>
            <p:spPr>
              <a:xfrm>
                <a:off x="4633234" y="3464628"/>
                <a:ext cx="1137721" cy="691950"/>
              </a:xfrm>
              <a:prstGeom prst="roundRect">
                <a:avLst>
                  <a:gd name="adj" fmla="val 6515"/>
                </a:avLst>
              </a:prstGeom>
              <a:solidFill>
                <a:srgbClr val="00B050"/>
              </a:solidFill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b="1" dirty="0" smtClean="0">
                    <a:solidFill>
                      <a:srgbClr val="FFFFFF"/>
                    </a:solidFill>
                    <a:latin typeface="Gill Sans"/>
                    <a:cs typeface="Gill Sans"/>
                  </a:rPr>
                  <a:t>Python</a:t>
                </a:r>
                <a:endParaRPr lang="en-GB" b="1" dirty="0">
                  <a:solidFill>
                    <a:srgbClr val="FFFFFF"/>
                  </a:solidFill>
                  <a:latin typeface="Gill Sans"/>
                  <a:cs typeface="Gill Sans"/>
                </a:endParaRPr>
              </a:p>
            </p:txBody>
          </p:sp>
        </p:grpSp>
      </p:grpSp>
      <p:cxnSp>
        <p:nvCxnSpPr>
          <p:cNvPr id="24" name="Straight Arrow Connector 51"/>
          <p:cNvCxnSpPr>
            <a:stCxn id="12" idx="2"/>
            <a:endCxn id="50" idx="0"/>
          </p:cNvCxnSpPr>
          <p:nvPr/>
        </p:nvCxnSpPr>
        <p:spPr>
          <a:xfrm flipH="1">
            <a:off x="4789566" y="1371349"/>
            <a:ext cx="2391821" cy="13178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51"/>
          <p:cNvCxnSpPr>
            <a:stCxn id="12" idx="2"/>
            <a:endCxn id="20" idx="0"/>
          </p:cNvCxnSpPr>
          <p:nvPr/>
        </p:nvCxnSpPr>
        <p:spPr>
          <a:xfrm flipH="1">
            <a:off x="5017299" y="1371350"/>
            <a:ext cx="2164084" cy="1455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2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Notebook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65189" y="741709"/>
            <a:ext cx="863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latin typeface="Gill Sans"/>
                <a:cs typeface="Gill Sans"/>
              </a:rPr>
              <a:t>A</a:t>
            </a:r>
            <a:r>
              <a:rPr lang="en-GB" sz="2800" dirty="0" smtClean="0">
                <a:latin typeface="Gill Sans"/>
                <a:cs typeface="Gill Sans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Gill Sans"/>
                <a:cs typeface="Gill Sans"/>
              </a:rPr>
              <a:t>web-based </a:t>
            </a:r>
            <a:r>
              <a:rPr lang="en-GB" sz="2800" dirty="0">
                <a:solidFill>
                  <a:schemeClr val="tx2"/>
                </a:solidFill>
                <a:latin typeface="Gill Sans"/>
                <a:cs typeface="Gill Sans"/>
              </a:rPr>
              <a:t>interactive </a:t>
            </a:r>
            <a:r>
              <a:rPr lang="en-GB" sz="2800" dirty="0" smtClean="0">
                <a:solidFill>
                  <a:schemeClr val="tx2"/>
                </a:solidFill>
                <a:latin typeface="Gill Sans"/>
                <a:cs typeface="Gill Sans"/>
              </a:rPr>
              <a:t>computing interface and platform </a:t>
            </a:r>
            <a:r>
              <a:rPr lang="en-GB" sz="2800" dirty="0" smtClean="0">
                <a:solidFill>
                  <a:srgbClr val="000000"/>
                </a:solidFill>
                <a:latin typeface="Gill Sans"/>
                <a:cs typeface="Gill Sans"/>
              </a:rPr>
              <a:t>that </a:t>
            </a:r>
            <a:r>
              <a:rPr lang="en-GB" sz="2800" dirty="0" smtClean="0">
                <a:solidFill>
                  <a:srgbClr val="318FC5"/>
                </a:solidFill>
                <a:latin typeface="Gill Sans"/>
                <a:cs typeface="Gill Sans"/>
              </a:rPr>
              <a:t>combines</a:t>
            </a:r>
            <a:r>
              <a:rPr lang="en-GB" sz="28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GB" sz="2800" dirty="0" smtClean="0">
                <a:solidFill>
                  <a:srgbClr val="318FC5"/>
                </a:solidFill>
                <a:latin typeface="Gill Sans"/>
                <a:cs typeface="Gill Sans"/>
              </a:rPr>
              <a:t>code</a:t>
            </a:r>
            <a:r>
              <a:rPr lang="en-GB" sz="2800" dirty="0">
                <a:solidFill>
                  <a:srgbClr val="318FC5"/>
                </a:solidFill>
                <a:latin typeface="Gill Sans"/>
                <a:cs typeface="Gill Sans"/>
              </a:rPr>
              <a:t>, equations, </a:t>
            </a:r>
            <a:r>
              <a:rPr lang="en-GB" sz="2800" dirty="0" smtClean="0">
                <a:solidFill>
                  <a:srgbClr val="318FC5"/>
                </a:solidFill>
                <a:latin typeface="Gill Sans"/>
                <a:cs typeface="Gill Sans"/>
              </a:rPr>
              <a:t>text and visualisations.</a:t>
            </a:r>
          </a:p>
          <a:p>
            <a:pPr algn="just"/>
            <a:endParaRPr lang="en-GB" sz="2800" dirty="0" smtClean="0">
              <a:latin typeface="Gill Sans"/>
              <a:cs typeface="Gill Sans"/>
            </a:endParaRPr>
          </a:p>
          <a:p>
            <a:pPr algn="just"/>
            <a:endParaRPr lang="en-GB" sz="2800" dirty="0" smtClean="0">
              <a:latin typeface="Gill Sans"/>
              <a:cs typeface="Gill Sans"/>
            </a:endParaRPr>
          </a:p>
          <a:p>
            <a:pPr algn="just"/>
            <a:endParaRPr lang="en-GB" sz="2800" dirty="0">
              <a:latin typeface="Gill Sans"/>
              <a:cs typeface="Gill Sans"/>
            </a:endParaRPr>
          </a:p>
          <a:p>
            <a:pPr algn="just"/>
            <a:endParaRPr lang="en-GB" sz="2800" dirty="0" smtClean="0">
              <a:latin typeface="Gill Sans"/>
              <a:cs typeface="Gill Sans"/>
            </a:endParaRPr>
          </a:p>
          <a:p>
            <a:pPr algn="just"/>
            <a:endParaRPr lang="en-GB" sz="2800" dirty="0" smtClean="0">
              <a:latin typeface="Gill Sans"/>
              <a:cs typeface="Gill Sans"/>
            </a:endParaRPr>
          </a:p>
          <a:p>
            <a:pPr algn="just"/>
            <a:r>
              <a:rPr lang="en-GB" sz="2800" dirty="0" smtClean="0">
                <a:latin typeface="Gill Sans"/>
                <a:cs typeface="Gill Sans"/>
              </a:rPr>
              <a:t>In a nutshell: an “interactive shell opened within the browser”</a:t>
            </a:r>
            <a:endParaRPr lang="en-GB" sz="2800" dirty="0"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6" y="4183618"/>
            <a:ext cx="546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Also called:</a:t>
            </a:r>
          </a:p>
          <a:p>
            <a:r>
              <a:rPr lang="en-GB" sz="2000" dirty="0" smtClean="0"/>
              <a:t>“</a:t>
            </a:r>
            <a:r>
              <a:rPr lang="en-GB" sz="2000" dirty="0" err="1" smtClean="0"/>
              <a:t>Jupyter</a:t>
            </a:r>
            <a:r>
              <a:rPr lang="en-GB" sz="2000" dirty="0" smtClean="0"/>
              <a:t> Notebook” or “</a:t>
            </a:r>
            <a:r>
              <a:rPr lang="en-GB" sz="2000" dirty="0" err="1" smtClean="0"/>
              <a:t>IPython</a:t>
            </a:r>
            <a:r>
              <a:rPr lang="en-GB" sz="2000" dirty="0" smtClean="0"/>
              <a:t> Notebook”</a:t>
            </a:r>
          </a:p>
        </p:txBody>
      </p:sp>
      <p:cxnSp>
        <p:nvCxnSpPr>
          <p:cNvPr id="10" name="Curved Connector 9"/>
          <p:cNvCxnSpPr>
            <a:stCxn id="11" idx="1"/>
          </p:cNvCxnSpPr>
          <p:nvPr/>
        </p:nvCxnSpPr>
        <p:spPr>
          <a:xfrm rot="10800000">
            <a:off x="2501900" y="1638307"/>
            <a:ext cx="1435100" cy="69515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7000" y="1825631"/>
            <a:ext cx="5261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Many supported languages: Python, Haskell, Julia, R … One generally speaks about a “kernel” for a specific language</a:t>
            </a:r>
            <a:endParaRPr lang="en-GB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1389" t="541" r="31112" b="-541"/>
          <a:stretch/>
        </p:blipFill>
        <p:spPr>
          <a:xfrm>
            <a:off x="317500" y="1638305"/>
            <a:ext cx="1651000" cy="18448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3289" y="3298441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http:/</a:t>
            </a:r>
            <a:r>
              <a:rPr lang="en-GB" b="1" dirty="0" smtClean="0">
                <a:hlinkClick r:id="rId3"/>
              </a:rPr>
              <a:t>/www.jupyter.org</a:t>
            </a:r>
            <a:endParaRPr lang="en-GB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378200" y="2937010"/>
            <a:ext cx="56007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Gill Sans"/>
                <a:cs typeface="Gill Sans"/>
              </a:rPr>
              <a:t>No excuses possible when it comes to describe all steps in an analysis!</a:t>
            </a:r>
            <a:endParaRPr lang="en-GB" sz="20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3806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5724"/>
            <a:ext cx="9245600" cy="522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http:/</a:t>
            </a:r>
            <a:r>
              <a:rPr lang="en-GB" dirty="0" smtClean="0"/>
              <a:t>/</a:t>
            </a:r>
            <a:endParaRPr lang="en-GB" dirty="0"/>
          </a:p>
        </p:txBody>
      </p:sp>
      <p:pic>
        <p:nvPicPr>
          <p:cNvPr id="7" name="Picture 6" descr="Screen Shot 2015-09-12 at 14.38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r="3776" b="87423"/>
          <a:stretch/>
        </p:blipFill>
        <p:spPr>
          <a:xfrm>
            <a:off x="1371604" y="-50799"/>
            <a:ext cx="6172197" cy="53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82600"/>
            <a:ext cx="6156000" cy="379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Straight Arrow Connector 19"/>
          <p:cNvCxnSpPr/>
          <p:nvPr/>
        </p:nvCxnSpPr>
        <p:spPr>
          <a:xfrm>
            <a:off x="3708400" y="2260600"/>
            <a:ext cx="2120900" cy="1320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879600" y="1936750"/>
            <a:ext cx="1828800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A Choice of Kernels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53200" y="996950"/>
            <a:ext cx="2362200" cy="390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In a browser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470402"/>
            <a:ext cx="92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Kernels</a:t>
            </a:r>
            <a:r>
              <a:rPr lang="en-US" dirty="0">
                <a:solidFill>
                  <a:schemeClr val="tx2"/>
                </a:solidFill>
              </a:rPr>
              <a:t> are processes </a:t>
            </a:r>
            <a:r>
              <a:rPr lang="en-US" dirty="0"/>
              <a:t>that run interactive code in a </a:t>
            </a:r>
            <a:r>
              <a:rPr lang="en-US" dirty="0">
                <a:solidFill>
                  <a:srgbClr val="318FC5"/>
                </a:solidFill>
              </a:rPr>
              <a:t>particular programming language</a:t>
            </a:r>
            <a:r>
              <a:rPr lang="en-US" dirty="0"/>
              <a:t> and </a:t>
            </a:r>
            <a:r>
              <a:rPr lang="en-US" dirty="0">
                <a:solidFill>
                  <a:srgbClr val="318FC5"/>
                </a:solidFill>
              </a:rPr>
              <a:t>return output to the user</a:t>
            </a:r>
            <a:r>
              <a:rPr lang="en-US" dirty="0"/>
              <a:t>. Kernels also respond to tab completion and introspection requests.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9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5724"/>
            <a:ext cx="9245600" cy="522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http:/</a:t>
            </a:r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</p:spPr>
        <p:txBody>
          <a:bodyPr/>
          <a:lstStyle/>
          <a:p>
            <a:fld id="{F3D1833E-AF55-DE45-AC3A-3CA123C100C8}" type="slidenum">
              <a:rPr lang="en-GB" smtClean="0"/>
              <a:t>7</a:t>
            </a:fld>
            <a:endParaRPr lang="en-GB" dirty="0"/>
          </a:p>
        </p:txBody>
      </p:sp>
      <p:pic>
        <p:nvPicPr>
          <p:cNvPr id="7" name="Picture 6" descr="Screen Shot 2015-09-12 at 14.38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r="3776" b="87423"/>
          <a:stretch/>
        </p:blipFill>
        <p:spPr>
          <a:xfrm>
            <a:off x="1371604" y="-50799"/>
            <a:ext cx="6172197" cy="53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5-09-11 at 16.28.5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11"/>
          <a:stretch/>
        </p:blipFill>
        <p:spPr>
          <a:xfrm>
            <a:off x="1371601" y="472081"/>
            <a:ext cx="6172200" cy="308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162800" y="4095750"/>
            <a:ext cx="1473200" cy="6286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Text and Formulas</a:t>
            </a:r>
            <a:endParaRPr lang="en-GB" b="1" dirty="0">
              <a:latin typeface="Gill Sans"/>
              <a:cs typeface="Gill San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26200" y="996950"/>
            <a:ext cx="1295400" cy="457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8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5724"/>
            <a:ext cx="9245600" cy="522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http:/</a:t>
            </a:r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</p:spPr>
        <p:txBody>
          <a:bodyPr/>
          <a:lstStyle/>
          <a:p>
            <a:fld id="{F3D1833E-AF55-DE45-AC3A-3CA123C100C8}" type="slidenum">
              <a:rPr lang="en-GB" smtClean="0"/>
              <a:t>8</a:t>
            </a:fld>
            <a:endParaRPr lang="en-GB" dirty="0"/>
          </a:p>
        </p:txBody>
      </p:sp>
      <p:pic>
        <p:nvPicPr>
          <p:cNvPr id="7" name="Picture 6" descr="Screen Shot 2015-09-12 at 14.38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r="3776" b="87423"/>
          <a:stretch/>
        </p:blipFill>
        <p:spPr>
          <a:xfrm>
            <a:off x="1371604" y="-50799"/>
            <a:ext cx="6172197" cy="53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5-09-11 at 16.28.5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61"/>
          <a:stretch/>
        </p:blipFill>
        <p:spPr>
          <a:xfrm>
            <a:off x="1371601" y="472081"/>
            <a:ext cx="6172200" cy="369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226300" y="4357688"/>
            <a:ext cx="1625600" cy="409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Code</a:t>
            </a:r>
            <a:endParaRPr lang="en-GB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4663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73025"/>
            <a:ext cx="9245600" cy="522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http:/</a:t>
            </a:r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00614"/>
            <a:ext cx="2133600" cy="273844"/>
          </a:xfrm>
        </p:spPr>
        <p:txBody>
          <a:bodyPr/>
          <a:lstStyle/>
          <a:p>
            <a:fld id="{F3D1833E-AF55-DE45-AC3A-3CA123C100C8}" type="slidenum">
              <a:rPr lang="en-GB" smtClean="0"/>
              <a:t>9</a:t>
            </a:fld>
            <a:endParaRPr lang="en-GB" dirty="0"/>
          </a:p>
        </p:txBody>
      </p:sp>
      <p:pic>
        <p:nvPicPr>
          <p:cNvPr id="7" name="Picture 6" descr="Screen Shot 2015-09-12 at 14.38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r="3776" b="87423"/>
          <a:stretch/>
        </p:blipFill>
        <p:spPr>
          <a:xfrm>
            <a:off x="1371604" y="-50799"/>
            <a:ext cx="6172197" cy="53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5-09-11 at 16.28.5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61"/>
          <a:stretch/>
        </p:blipFill>
        <p:spPr>
          <a:xfrm>
            <a:off x="1371601" y="472081"/>
            <a:ext cx="6172200" cy="369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226300" y="4357688"/>
            <a:ext cx="1625600" cy="409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Gill Sans"/>
                <a:cs typeface="Gill Sans"/>
              </a:rPr>
              <a:t>Code</a:t>
            </a:r>
            <a:endParaRPr lang="en-GB" b="1" dirty="0">
              <a:latin typeface="Gill Sans"/>
              <a:cs typeface="Gill Sans"/>
            </a:endParaRPr>
          </a:p>
        </p:txBody>
      </p:sp>
      <p:cxnSp>
        <p:nvCxnSpPr>
          <p:cNvPr id="10" name="Curved Connector 9"/>
          <p:cNvCxnSpPr>
            <a:stCxn id="13" idx="1"/>
          </p:cNvCxnSpPr>
          <p:nvPr/>
        </p:nvCxnSpPr>
        <p:spPr>
          <a:xfrm rot="10800000">
            <a:off x="1638303" y="3924309"/>
            <a:ext cx="736594" cy="664215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74897" y="4357690"/>
            <a:ext cx="516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is a notebook in Python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99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66897</TotalTime>
  <Words>1681</Words>
  <Application>Microsoft Macintosh PowerPoint</Application>
  <PresentationFormat>On-screen Show (16:9)</PresentationFormat>
  <Paragraphs>324</Paragraphs>
  <Slides>44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Our Objective</vt:lpstr>
      <vt:lpstr>This Talk</vt:lpstr>
      <vt:lpstr>PowerPoint Presentation</vt:lpstr>
      <vt:lpstr>The Notebook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ROOT Integration With Notebooks</vt:lpstr>
      <vt:lpstr>ROOT – TMVA Integration</vt:lpstr>
      <vt:lpstr>ROOT Binder</vt:lpstr>
      <vt:lpstr>Try it Out: Local Server</vt:lpstr>
      <vt:lpstr>PowerPoint Presentation</vt:lpstr>
      <vt:lpstr>Data Analysis as a Service</vt:lpstr>
      <vt:lpstr>SWAN in the CERN Ecosystem</vt:lpstr>
      <vt:lpstr>Storage Technologies</vt:lpstr>
      <vt:lpstr>JupyterHub</vt:lpstr>
      <vt:lpstr>Docker</vt:lpstr>
      <vt:lpstr>Software Environment</vt:lpstr>
      <vt:lpstr>The Architecture</vt:lpstr>
      <vt:lpstr>Potential Daily Usage</vt:lpstr>
      <vt:lpstr>A Cloud Based Analysis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SWAN Now</vt:lpstr>
      <vt:lpstr>SWAN Now (II)</vt:lpstr>
      <vt:lpstr>Future Plans</vt:lpstr>
      <vt:lpstr>Summary</vt:lpstr>
      <vt:lpstr>Swan Tutorial</vt:lpstr>
      <vt:lpstr>PowerPoint Presentation</vt:lpstr>
      <vt:lpstr>What are the Others Doing?</vt:lpstr>
      <vt:lpstr>Interface to Job Submission Tools</vt:lpstr>
      <vt:lpstr>R&amp;D: Offloading Calculations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Danilo Piparo</dc:creator>
  <cp:lastModifiedBy>Lorenzo Moneta</cp:lastModifiedBy>
  <cp:revision>2655</cp:revision>
  <dcterms:created xsi:type="dcterms:W3CDTF">2012-08-31T14:52:24Z</dcterms:created>
  <dcterms:modified xsi:type="dcterms:W3CDTF">2016-08-29T13:54:07Z</dcterms:modified>
</cp:coreProperties>
</file>