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88"/>
  </p:notesMasterIdLst>
  <p:handoutMasterIdLst>
    <p:handoutMasterId r:id="rId89"/>
  </p:handoutMasterIdLst>
  <p:sldIdLst>
    <p:sldId id="301" r:id="rId2"/>
    <p:sldId id="515" r:id="rId3"/>
    <p:sldId id="516" r:id="rId4"/>
    <p:sldId id="520" r:id="rId5"/>
    <p:sldId id="518" r:id="rId6"/>
    <p:sldId id="519" r:id="rId7"/>
    <p:sldId id="437" r:id="rId8"/>
    <p:sldId id="482" r:id="rId9"/>
    <p:sldId id="483" r:id="rId10"/>
    <p:sldId id="438" r:id="rId11"/>
    <p:sldId id="439" r:id="rId12"/>
    <p:sldId id="440" r:id="rId13"/>
    <p:sldId id="441" r:id="rId14"/>
    <p:sldId id="460" r:id="rId15"/>
    <p:sldId id="513" r:id="rId16"/>
    <p:sldId id="459" r:id="rId17"/>
    <p:sldId id="461" r:id="rId18"/>
    <p:sldId id="462" r:id="rId19"/>
    <p:sldId id="442" r:id="rId20"/>
    <p:sldId id="517" r:id="rId21"/>
    <p:sldId id="465" r:id="rId22"/>
    <p:sldId id="466" r:id="rId23"/>
    <p:sldId id="467" r:id="rId24"/>
    <p:sldId id="468" r:id="rId25"/>
    <p:sldId id="469" r:id="rId26"/>
    <p:sldId id="470" r:id="rId27"/>
    <p:sldId id="471" r:id="rId28"/>
    <p:sldId id="472" r:id="rId29"/>
    <p:sldId id="473" r:id="rId30"/>
    <p:sldId id="474" r:id="rId31"/>
    <p:sldId id="481" r:id="rId32"/>
    <p:sldId id="476" r:id="rId33"/>
    <p:sldId id="477" r:id="rId34"/>
    <p:sldId id="478" r:id="rId35"/>
    <p:sldId id="445" r:id="rId36"/>
    <p:sldId id="514" r:id="rId37"/>
    <p:sldId id="521" r:id="rId38"/>
    <p:sldId id="522" r:id="rId39"/>
    <p:sldId id="523" r:id="rId40"/>
    <p:sldId id="524" r:id="rId41"/>
    <p:sldId id="525" r:id="rId42"/>
    <p:sldId id="526" r:id="rId43"/>
    <p:sldId id="527" r:id="rId44"/>
    <p:sldId id="528" r:id="rId45"/>
    <p:sldId id="529" r:id="rId46"/>
    <p:sldId id="530" r:id="rId47"/>
    <p:sldId id="531" r:id="rId48"/>
    <p:sldId id="532" r:id="rId49"/>
    <p:sldId id="533" r:id="rId50"/>
    <p:sldId id="534" r:id="rId51"/>
    <p:sldId id="535" r:id="rId52"/>
    <p:sldId id="536" r:id="rId53"/>
    <p:sldId id="537" r:id="rId54"/>
    <p:sldId id="479" r:id="rId55"/>
    <p:sldId id="475" r:id="rId56"/>
    <p:sldId id="480" r:id="rId57"/>
    <p:sldId id="486" r:id="rId58"/>
    <p:sldId id="492" r:id="rId59"/>
    <p:sldId id="493" r:id="rId60"/>
    <p:sldId id="494" r:id="rId61"/>
    <p:sldId id="495" r:id="rId62"/>
    <p:sldId id="496" r:id="rId63"/>
    <p:sldId id="450" r:id="rId64"/>
    <p:sldId id="452" r:id="rId65"/>
    <p:sldId id="453" r:id="rId66"/>
    <p:sldId id="454" r:id="rId67"/>
    <p:sldId id="497" r:id="rId68"/>
    <p:sldId id="449" r:id="rId69"/>
    <p:sldId id="485" r:id="rId70"/>
    <p:sldId id="484" r:id="rId71"/>
    <p:sldId id="508" r:id="rId72"/>
    <p:sldId id="509" r:id="rId73"/>
    <p:sldId id="538" r:id="rId74"/>
    <p:sldId id="539" r:id="rId75"/>
    <p:sldId id="499" r:id="rId76"/>
    <p:sldId id="487" r:id="rId77"/>
    <p:sldId id="490" r:id="rId78"/>
    <p:sldId id="489" r:id="rId79"/>
    <p:sldId id="505" r:id="rId80"/>
    <p:sldId id="506" r:id="rId81"/>
    <p:sldId id="501" r:id="rId82"/>
    <p:sldId id="502" r:id="rId83"/>
    <p:sldId id="541" r:id="rId84"/>
    <p:sldId id="542" r:id="rId85"/>
    <p:sldId id="543" r:id="rId86"/>
    <p:sldId id="503" r:id="rId8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14" autoAdjust="0"/>
  </p:normalViewPr>
  <p:slideViewPr>
    <p:cSldViewPr>
      <p:cViewPr>
        <p:scale>
          <a:sx n="51" d="100"/>
          <a:sy n="51" d="100"/>
        </p:scale>
        <p:origin x="1221" y="34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3134"/>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Bury\Desktop\COMMMPLA\RDA\RDA_Members_09_November_201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Bury\Desktop\COMMMPLA\RDA\RDA_Members_09_November_2015.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Bury\Desktop\COMMMPLA\RDA\RDA_Members_09_November_2015.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976231131753332"/>
          <c:y val="0.20625041961755292"/>
          <c:w val="0.44940541498880532"/>
          <c:h val="0.62916794671213117"/>
        </c:manualLayout>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layout>
                <c:manualLayout>
                  <c:x val="4.9187305236549114E-2"/>
                  <c:y val="1.2011927939025559E-3"/>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8.0057742782152733E-2"/>
                  <c:y val="2.3148148148148147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6.6581802274715662E-2"/>
                  <c:y val="0.10909412365121086"/>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8.4813648293963248E-2"/>
                  <c:y val="-0.14110746573344998"/>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3.1740594925634295E-2"/>
                  <c:y val="0.16551655001458138"/>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Region!$H$2:$H$7</c:f>
              <c:strCache>
                <c:ptCount val="6"/>
                <c:pt idx="0">
                  <c:v>Africa</c:v>
                </c:pt>
                <c:pt idx="1">
                  <c:v>Asia</c:v>
                </c:pt>
                <c:pt idx="2">
                  <c:v>Australasia</c:v>
                </c:pt>
                <c:pt idx="3">
                  <c:v>Europe</c:v>
                </c:pt>
                <c:pt idx="4">
                  <c:v>North America</c:v>
                </c:pt>
                <c:pt idx="5">
                  <c:v>South America</c:v>
                </c:pt>
              </c:strCache>
            </c:strRef>
          </c:cat>
          <c:val>
            <c:numRef>
              <c:f>Region!$I$2:$I$7</c:f>
              <c:numCache>
                <c:formatCode>General</c:formatCode>
                <c:ptCount val="6"/>
                <c:pt idx="0">
                  <c:v>89</c:v>
                </c:pt>
                <c:pt idx="1">
                  <c:v>224</c:v>
                </c:pt>
                <c:pt idx="2">
                  <c:v>150</c:v>
                </c:pt>
                <c:pt idx="3">
                  <c:v>1725</c:v>
                </c:pt>
                <c:pt idx="4">
                  <c:v>1221</c:v>
                </c:pt>
                <c:pt idx="5">
                  <c:v>42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914886293832745E-3"/>
          <c:y val="2.3364710729978515E-2"/>
          <c:w val="0.96617809479015315"/>
          <c:h val="0.82091573155993469"/>
        </c:manualLayout>
      </c:layout>
      <c:lineChart>
        <c:grouping val="standard"/>
        <c:varyColors val="0"/>
        <c:ser>
          <c:idx val="0"/>
          <c:order val="0"/>
          <c:spPr>
            <a:ln w="57150"/>
          </c:spPr>
          <c:marker>
            <c:spPr>
              <a:ln w="57150"/>
            </c:spPr>
          </c:marker>
          <c:dLbls>
            <c:dLbl>
              <c:idx val="1"/>
              <c:layout>
                <c:manualLayout>
                  <c:x val="0"/>
                  <c:y val="1.3888888888888938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518518518518563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
                  <c:y val="2.777777777777792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851851851851856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
                  <c:y val="1.8518518518518542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5.5555555555555558E-3"/>
                  <c:y val="3.7037037037037056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0914886293832732E-3"/>
                  <c:y val="8.2050707768113074E-2"/>
                </c:manualLayout>
              </c:layout>
              <c:showLegendKey val="0"/>
              <c:showVal val="1"/>
              <c:showCatName val="0"/>
              <c:showSerName val="0"/>
              <c:showPercent val="0"/>
              <c:showBubbleSize val="0"/>
              <c:extLst>
                <c:ext xmlns:c15="http://schemas.microsoft.com/office/drawing/2012/chart" uri="{CE6537A1-D6FC-4f65-9D91-7224C49458BB}"/>
              </c:extLst>
            </c:dLbl>
            <c:dLbl>
              <c:idx val="10"/>
              <c:delete val="1"/>
              <c:extLst>
                <c:ext xmlns:c15="http://schemas.microsoft.com/office/drawing/2012/chart" uri="{CE6537A1-D6FC-4f65-9D91-7224C49458BB}"/>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Growth!$A$15:$A$25</c:f>
              <c:strCache>
                <c:ptCount val="11"/>
                <c:pt idx="0">
                  <c:v>May - July</c:v>
                </c:pt>
                <c:pt idx="1">
                  <c:v>Aug - Oct</c:v>
                </c:pt>
                <c:pt idx="2">
                  <c:v>Nov - Jan</c:v>
                </c:pt>
                <c:pt idx="3">
                  <c:v>Feb - Apr</c:v>
                </c:pt>
                <c:pt idx="4">
                  <c:v>May - July</c:v>
                </c:pt>
                <c:pt idx="5">
                  <c:v>Aug - Oct</c:v>
                </c:pt>
                <c:pt idx="6">
                  <c:v>Nov - Jan</c:v>
                </c:pt>
                <c:pt idx="7">
                  <c:v>Feb -Apr</c:v>
                </c:pt>
                <c:pt idx="8">
                  <c:v>May - July</c:v>
                </c:pt>
                <c:pt idx="9">
                  <c:v>Aug -Oct</c:v>
                </c:pt>
                <c:pt idx="10">
                  <c:v>Nov - Jan</c:v>
                </c:pt>
              </c:strCache>
            </c:strRef>
          </c:cat>
          <c:val>
            <c:numRef>
              <c:f>Growth!$B$15:$B$25</c:f>
              <c:numCache>
                <c:formatCode>General</c:formatCode>
                <c:ptCount val="11"/>
                <c:pt idx="0">
                  <c:v>392</c:v>
                </c:pt>
                <c:pt idx="1">
                  <c:v>991</c:v>
                </c:pt>
                <c:pt idx="2">
                  <c:v>1274</c:v>
                </c:pt>
                <c:pt idx="3">
                  <c:v>1656</c:v>
                </c:pt>
                <c:pt idx="4">
                  <c:v>2048</c:v>
                </c:pt>
                <c:pt idx="5">
                  <c:v>2404</c:v>
                </c:pt>
                <c:pt idx="6">
                  <c:v>2636</c:v>
                </c:pt>
                <c:pt idx="7">
                  <c:v>2881</c:v>
                </c:pt>
                <c:pt idx="8">
                  <c:v>3126</c:v>
                </c:pt>
                <c:pt idx="9">
                  <c:v>3434</c:v>
                </c:pt>
                <c:pt idx="10">
                  <c:v>3451</c:v>
                </c:pt>
              </c:numCache>
            </c:numRef>
          </c:val>
          <c:smooth val="0"/>
        </c:ser>
        <c:dLbls>
          <c:showLegendKey val="0"/>
          <c:showVal val="0"/>
          <c:showCatName val="0"/>
          <c:showSerName val="0"/>
          <c:showPercent val="0"/>
          <c:showBubbleSize val="0"/>
        </c:dLbls>
        <c:marker val="1"/>
        <c:smooth val="0"/>
        <c:axId val="336292752"/>
        <c:axId val="336288440"/>
      </c:lineChart>
      <c:catAx>
        <c:axId val="336292752"/>
        <c:scaling>
          <c:orientation val="minMax"/>
        </c:scaling>
        <c:delete val="0"/>
        <c:axPos val="b"/>
        <c:numFmt formatCode="General" sourceLinked="0"/>
        <c:majorTickMark val="out"/>
        <c:minorTickMark val="none"/>
        <c:tickLblPos val="nextTo"/>
        <c:txPr>
          <a:bodyPr/>
          <a:lstStyle/>
          <a:p>
            <a:pPr>
              <a:defRPr sz="1100"/>
            </a:pPr>
            <a:endParaRPr lang="en-US"/>
          </a:p>
        </c:txPr>
        <c:crossAx val="336288440"/>
        <c:crosses val="autoZero"/>
        <c:auto val="1"/>
        <c:lblAlgn val="ctr"/>
        <c:lblOffset val="100"/>
        <c:noMultiLvlLbl val="0"/>
      </c:catAx>
      <c:valAx>
        <c:axId val="336288440"/>
        <c:scaling>
          <c:orientation val="minMax"/>
        </c:scaling>
        <c:delete val="1"/>
        <c:axPos val="l"/>
        <c:numFmt formatCode="General" sourceLinked="1"/>
        <c:majorTickMark val="out"/>
        <c:minorTickMark val="none"/>
        <c:tickLblPos val="none"/>
        <c:crossAx val="336292752"/>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CC17E-3E09-C846-A04D-ADAA60D0F860}" type="doc">
      <dgm:prSet loTypeId="urn:microsoft.com/office/officeart/2005/8/layout/cycle5" loCatId="cycle" qsTypeId="urn:microsoft.com/office/officeart/2005/8/quickstyle/simple4" qsCatId="simple" csTypeId="urn:microsoft.com/office/officeart/2005/8/colors/accent1_2" csCatId="accent1" phldr="1"/>
      <dgm:spPr/>
      <dgm:t>
        <a:bodyPr/>
        <a:lstStyle/>
        <a:p>
          <a:endParaRPr lang="en-US"/>
        </a:p>
      </dgm:t>
    </dgm:pt>
    <dgm:pt modelId="{61EED2B2-B1DD-0A4B-BC61-FA1B743058FB}">
      <dgm:prSet phldrT="[Text]" custT="1"/>
      <dgm:spPr>
        <a:solidFill>
          <a:srgbClr val="92D050"/>
        </a:solidFill>
        <a:ln>
          <a:solidFill>
            <a:schemeClr val="tx1"/>
          </a:solidFill>
        </a:ln>
      </dgm:spPr>
      <dgm:t>
        <a:bodyPr/>
        <a:lstStyle/>
        <a:p>
          <a:r>
            <a:rPr lang="en-US" sz="1600" b="1" dirty="0" smtClean="0">
              <a:solidFill>
                <a:schemeClr val="tx1"/>
              </a:solidFill>
            </a:rPr>
            <a:t>Analysis</a:t>
          </a:r>
          <a:endParaRPr lang="en-US" sz="1600" b="1" dirty="0">
            <a:solidFill>
              <a:schemeClr val="tx1"/>
            </a:solidFill>
          </a:endParaRPr>
        </a:p>
      </dgm:t>
    </dgm:pt>
    <dgm:pt modelId="{48485387-DEA5-1248-8B32-A5F6A805B97F}" type="parTrans" cxnId="{A29902B7-5A65-C743-9654-A59090EC057B}">
      <dgm:prSet/>
      <dgm:spPr/>
      <dgm:t>
        <a:bodyPr/>
        <a:lstStyle/>
        <a:p>
          <a:endParaRPr lang="en-US" sz="1800" b="1"/>
        </a:p>
      </dgm:t>
    </dgm:pt>
    <dgm:pt modelId="{55662AC2-2259-1D44-AA49-F7E6005AD65C}" type="sibTrans" cxnId="{A29902B7-5A65-C743-9654-A59090EC057B}">
      <dgm:prSet custT="1"/>
      <dgm:spPr>
        <a:solidFill>
          <a:schemeClr val="accent1"/>
        </a:solidFill>
        <a:ln w="15875">
          <a:solidFill>
            <a:schemeClr val="tx1"/>
          </a:solidFill>
        </a:ln>
      </dgm:spPr>
      <dgm:t>
        <a:bodyPr/>
        <a:lstStyle/>
        <a:p>
          <a:endParaRPr lang="en-US" sz="1800" b="1"/>
        </a:p>
      </dgm:t>
    </dgm:pt>
    <dgm:pt modelId="{475F2E26-D304-C64C-93F6-8950F93D9419}">
      <dgm:prSet phldrT="[Text]" custT="1"/>
      <dgm:spPr>
        <a:solidFill>
          <a:srgbClr val="92D050"/>
        </a:solidFill>
        <a:ln>
          <a:solidFill>
            <a:schemeClr val="tx1"/>
          </a:solidFill>
        </a:ln>
      </dgm:spPr>
      <dgm:t>
        <a:bodyPr/>
        <a:lstStyle/>
        <a:p>
          <a:r>
            <a:rPr lang="en-US" sz="1600" b="1" dirty="0" smtClean="0">
              <a:solidFill>
                <a:schemeClr val="tx1"/>
              </a:solidFill>
            </a:rPr>
            <a:t>Publication</a:t>
          </a:r>
          <a:endParaRPr lang="en-US" sz="1600" b="1" dirty="0">
            <a:solidFill>
              <a:schemeClr val="tx1"/>
            </a:solidFill>
          </a:endParaRPr>
        </a:p>
      </dgm:t>
    </dgm:pt>
    <dgm:pt modelId="{84327BE9-0D48-1C4A-B50B-924016BFCD54}" type="parTrans" cxnId="{89A4CB51-3EA4-074A-B1DC-219C24C3E174}">
      <dgm:prSet/>
      <dgm:spPr/>
      <dgm:t>
        <a:bodyPr/>
        <a:lstStyle/>
        <a:p>
          <a:endParaRPr lang="en-US" sz="1800" b="1"/>
        </a:p>
      </dgm:t>
    </dgm:pt>
    <dgm:pt modelId="{CC9983A7-D041-A94C-9E07-E662C56F28FE}" type="sibTrans" cxnId="{89A4CB51-3EA4-074A-B1DC-219C24C3E174}">
      <dgm:prSet custT="1"/>
      <dgm:spPr>
        <a:ln w="15875">
          <a:solidFill>
            <a:schemeClr val="tx1"/>
          </a:solidFill>
        </a:ln>
      </dgm:spPr>
      <dgm:t>
        <a:bodyPr/>
        <a:lstStyle/>
        <a:p>
          <a:endParaRPr lang="en-US" sz="1800" b="1"/>
        </a:p>
      </dgm:t>
    </dgm:pt>
    <dgm:pt modelId="{13D19C80-707E-0F4A-8E86-6C7269A7491A}">
      <dgm:prSet phldrT="[Text]" custT="1"/>
      <dgm:spPr>
        <a:solidFill>
          <a:srgbClr val="92D050"/>
        </a:solidFill>
        <a:ln>
          <a:solidFill>
            <a:schemeClr val="tx1"/>
          </a:solidFill>
        </a:ln>
      </dgm:spPr>
      <dgm:t>
        <a:bodyPr/>
        <a:lstStyle/>
        <a:p>
          <a:r>
            <a:rPr lang="en-US" sz="1600" b="1" dirty="0" smtClean="0">
              <a:solidFill>
                <a:schemeClr val="tx1"/>
              </a:solidFill>
            </a:rPr>
            <a:t>Review</a:t>
          </a:r>
          <a:endParaRPr lang="en-US" sz="1600" b="1" dirty="0">
            <a:solidFill>
              <a:schemeClr val="tx1"/>
            </a:solidFill>
          </a:endParaRPr>
        </a:p>
      </dgm:t>
    </dgm:pt>
    <dgm:pt modelId="{5B290BA4-E3B8-3E41-A620-35FC2100384D}" type="parTrans" cxnId="{B977A658-28FB-764A-B2F3-3F2CE471844C}">
      <dgm:prSet/>
      <dgm:spPr/>
      <dgm:t>
        <a:bodyPr/>
        <a:lstStyle/>
        <a:p>
          <a:endParaRPr lang="en-US" sz="1800" b="1"/>
        </a:p>
      </dgm:t>
    </dgm:pt>
    <dgm:pt modelId="{95182720-9841-6147-AD18-1ED755CB2432}" type="sibTrans" cxnId="{B977A658-28FB-764A-B2F3-3F2CE471844C}">
      <dgm:prSet custT="1"/>
      <dgm:spPr>
        <a:ln w="15875">
          <a:solidFill>
            <a:schemeClr val="tx1"/>
          </a:solidFill>
        </a:ln>
      </dgm:spPr>
      <dgm:t>
        <a:bodyPr/>
        <a:lstStyle/>
        <a:p>
          <a:endParaRPr lang="en-US" sz="1800" b="1"/>
        </a:p>
      </dgm:t>
    </dgm:pt>
    <dgm:pt modelId="{0AB8CA83-810E-C247-A4E7-5A8BC3E42299}">
      <dgm:prSet phldrT="[Text]" custT="1"/>
      <dgm:spPr>
        <a:solidFill>
          <a:srgbClr val="92D050"/>
        </a:solidFill>
        <a:ln>
          <a:solidFill>
            <a:schemeClr val="tx1"/>
          </a:solidFill>
        </a:ln>
      </dgm:spPr>
      <dgm:t>
        <a:bodyPr/>
        <a:lstStyle/>
        <a:p>
          <a:r>
            <a:rPr lang="en-US" sz="1600" b="1" dirty="0" smtClean="0">
              <a:solidFill>
                <a:schemeClr val="tx1"/>
              </a:solidFill>
            </a:rPr>
            <a:t>Conceptualisation</a:t>
          </a:r>
          <a:endParaRPr lang="en-US" sz="1600" b="1" dirty="0">
            <a:solidFill>
              <a:schemeClr val="tx1"/>
            </a:solidFill>
          </a:endParaRPr>
        </a:p>
      </dgm:t>
    </dgm:pt>
    <dgm:pt modelId="{52DA401F-7389-B440-B894-C0CA7535BDA8}" type="parTrans" cxnId="{B4B755AB-1676-8741-B5F1-50C4B699E36B}">
      <dgm:prSet/>
      <dgm:spPr/>
      <dgm:t>
        <a:bodyPr/>
        <a:lstStyle/>
        <a:p>
          <a:endParaRPr lang="en-US" sz="1800" b="1"/>
        </a:p>
      </dgm:t>
    </dgm:pt>
    <dgm:pt modelId="{8B06CA3D-7F8E-5648-9D2D-325411BFB6AB}" type="sibTrans" cxnId="{B4B755AB-1676-8741-B5F1-50C4B699E36B}">
      <dgm:prSet custT="1"/>
      <dgm:spPr>
        <a:ln w="15875">
          <a:solidFill>
            <a:schemeClr val="tx1"/>
          </a:solidFill>
        </a:ln>
      </dgm:spPr>
      <dgm:t>
        <a:bodyPr/>
        <a:lstStyle/>
        <a:p>
          <a:endParaRPr lang="en-US" sz="1800" b="1"/>
        </a:p>
      </dgm:t>
    </dgm:pt>
    <dgm:pt modelId="{98F3DCF9-7EFA-4E49-985C-0756C51B05C5}">
      <dgm:prSet phldrT="[Text]" custT="1"/>
      <dgm:spPr>
        <a:solidFill>
          <a:srgbClr val="92D050"/>
        </a:solidFill>
        <a:ln>
          <a:solidFill>
            <a:schemeClr val="tx1"/>
          </a:solidFill>
        </a:ln>
      </dgm:spPr>
      <dgm:t>
        <a:bodyPr/>
        <a:lstStyle/>
        <a:p>
          <a:r>
            <a:rPr lang="en-US" sz="1600" b="1" dirty="0" smtClean="0">
              <a:solidFill>
                <a:schemeClr val="tx1"/>
              </a:solidFill>
            </a:rPr>
            <a:t>Data gathering</a:t>
          </a:r>
          <a:endParaRPr lang="en-US" sz="1600" b="1" dirty="0">
            <a:solidFill>
              <a:schemeClr val="tx1"/>
            </a:solidFill>
          </a:endParaRPr>
        </a:p>
      </dgm:t>
    </dgm:pt>
    <dgm:pt modelId="{5896B1AD-EAAB-224E-B98D-67F5D84B1F18}" type="parTrans" cxnId="{0EA13692-15FA-A549-A038-78470FF4F5CB}">
      <dgm:prSet/>
      <dgm:spPr/>
      <dgm:t>
        <a:bodyPr/>
        <a:lstStyle/>
        <a:p>
          <a:endParaRPr lang="en-US" sz="1800" b="1"/>
        </a:p>
      </dgm:t>
    </dgm:pt>
    <dgm:pt modelId="{86EABCA6-BC66-DA4A-A94D-BEAF39026AAB}" type="sibTrans" cxnId="{0EA13692-15FA-A549-A038-78470FF4F5CB}">
      <dgm:prSet custT="1"/>
      <dgm:spPr>
        <a:ln w="15875">
          <a:solidFill>
            <a:schemeClr val="tx1"/>
          </a:solidFill>
        </a:ln>
      </dgm:spPr>
      <dgm:t>
        <a:bodyPr/>
        <a:lstStyle/>
        <a:p>
          <a:endParaRPr lang="en-US" sz="1800" b="1"/>
        </a:p>
      </dgm:t>
    </dgm:pt>
    <dgm:pt modelId="{A6C7885A-FA2C-0A4A-86BA-8DB6C8B11D91}" type="pres">
      <dgm:prSet presAssocID="{67CCC17E-3E09-C846-A04D-ADAA60D0F860}" presName="cycle" presStyleCnt="0">
        <dgm:presLayoutVars>
          <dgm:dir/>
          <dgm:resizeHandles val="exact"/>
        </dgm:presLayoutVars>
      </dgm:prSet>
      <dgm:spPr/>
      <dgm:t>
        <a:bodyPr/>
        <a:lstStyle/>
        <a:p>
          <a:endParaRPr lang="en-US"/>
        </a:p>
      </dgm:t>
    </dgm:pt>
    <dgm:pt modelId="{580C19E4-36EC-D24D-BFF5-E7DD8424BAE5}" type="pres">
      <dgm:prSet presAssocID="{61EED2B2-B1DD-0A4B-BC61-FA1B743058FB}" presName="node" presStyleLbl="node1" presStyleIdx="0" presStyleCnt="5" custScaleX="158110" custScaleY="100400">
        <dgm:presLayoutVars>
          <dgm:bulletEnabled val="1"/>
        </dgm:presLayoutVars>
      </dgm:prSet>
      <dgm:spPr/>
      <dgm:t>
        <a:bodyPr/>
        <a:lstStyle/>
        <a:p>
          <a:endParaRPr lang="en-US"/>
        </a:p>
      </dgm:t>
    </dgm:pt>
    <dgm:pt modelId="{28DCB1B6-9CDE-FF40-84EF-1C372B54666A}" type="pres">
      <dgm:prSet presAssocID="{61EED2B2-B1DD-0A4B-BC61-FA1B743058FB}" presName="spNode" presStyleCnt="0"/>
      <dgm:spPr/>
    </dgm:pt>
    <dgm:pt modelId="{78759C6D-8DB8-344E-8260-970577A2E820}" type="pres">
      <dgm:prSet presAssocID="{55662AC2-2259-1D44-AA49-F7E6005AD65C}" presName="sibTrans" presStyleLbl="sibTrans1D1" presStyleIdx="0" presStyleCnt="5"/>
      <dgm:spPr/>
      <dgm:t>
        <a:bodyPr/>
        <a:lstStyle/>
        <a:p>
          <a:endParaRPr lang="en-US"/>
        </a:p>
      </dgm:t>
    </dgm:pt>
    <dgm:pt modelId="{022B8C95-E496-304F-AB3E-BA5AEF3CA2DC}" type="pres">
      <dgm:prSet presAssocID="{475F2E26-D304-C64C-93F6-8950F93D9419}" presName="node" presStyleLbl="node1" presStyleIdx="1" presStyleCnt="5" custScaleX="219157" custRadScaleRad="101998" custRadScaleInc="7522">
        <dgm:presLayoutVars>
          <dgm:bulletEnabled val="1"/>
        </dgm:presLayoutVars>
      </dgm:prSet>
      <dgm:spPr/>
      <dgm:t>
        <a:bodyPr/>
        <a:lstStyle/>
        <a:p>
          <a:endParaRPr lang="en-US"/>
        </a:p>
      </dgm:t>
    </dgm:pt>
    <dgm:pt modelId="{7034ED29-07BC-2743-8E23-2EE905F03514}" type="pres">
      <dgm:prSet presAssocID="{475F2E26-D304-C64C-93F6-8950F93D9419}" presName="spNode" presStyleCnt="0"/>
      <dgm:spPr/>
    </dgm:pt>
    <dgm:pt modelId="{A9824219-5D46-2241-B76E-3A2A00726A14}" type="pres">
      <dgm:prSet presAssocID="{CC9983A7-D041-A94C-9E07-E662C56F28FE}" presName="sibTrans" presStyleLbl="sibTrans1D1" presStyleIdx="1" presStyleCnt="5"/>
      <dgm:spPr/>
      <dgm:t>
        <a:bodyPr/>
        <a:lstStyle/>
        <a:p>
          <a:endParaRPr lang="en-US"/>
        </a:p>
      </dgm:t>
    </dgm:pt>
    <dgm:pt modelId="{E9A98348-9357-1E45-9E42-1EA089E41A8B}" type="pres">
      <dgm:prSet presAssocID="{13D19C80-707E-0F4A-8E86-6C7269A7491A}" presName="node" presStyleLbl="node1" presStyleIdx="2" presStyleCnt="5" custScaleX="196940" custRadScaleRad="132017" custRadScaleInc="-84114">
        <dgm:presLayoutVars>
          <dgm:bulletEnabled val="1"/>
        </dgm:presLayoutVars>
      </dgm:prSet>
      <dgm:spPr/>
      <dgm:t>
        <a:bodyPr/>
        <a:lstStyle/>
        <a:p>
          <a:endParaRPr lang="en-US"/>
        </a:p>
      </dgm:t>
    </dgm:pt>
    <dgm:pt modelId="{F8F356D1-2325-2B44-8FD1-07C052011020}" type="pres">
      <dgm:prSet presAssocID="{13D19C80-707E-0F4A-8E86-6C7269A7491A}" presName="spNode" presStyleCnt="0"/>
      <dgm:spPr/>
    </dgm:pt>
    <dgm:pt modelId="{797D2734-F513-BD4F-9F1A-8F7BF4C31DB9}" type="pres">
      <dgm:prSet presAssocID="{95182720-9841-6147-AD18-1ED755CB2432}" presName="sibTrans" presStyleLbl="sibTrans1D1" presStyleIdx="2" presStyleCnt="5"/>
      <dgm:spPr/>
      <dgm:t>
        <a:bodyPr/>
        <a:lstStyle/>
        <a:p>
          <a:endParaRPr lang="en-US"/>
        </a:p>
      </dgm:t>
    </dgm:pt>
    <dgm:pt modelId="{8D828451-9D58-5545-A98A-8243CDA29859}" type="pres">
      <dgm:prSet presAssocID="{0AB8CA83-810E-C247-A4E7-5A8BC3E42299}" presName="node" presStyleLbl="node1" presStyleIdx="3" presStyleCnt="5" custScaleX="276629" custScaleY="98584" custRadScaleRad="114377" custRadScaleInc="53317">
        <dgm:presLayoutVars>
          <dgm:bulletEnabled val="1"/>
        </dgm:presLayoutVars>
      </dgm:prSet>
      <dgm:spPr/>
      <dgm:t>
        <a:bodyPr/>
        <a:lstStyle/>
        <a:p>
          <a:endParaRPr lang="en-US"/>
        </a:p>
      </dgm:t>
    </dgm:pt>
    <dgm:pt modelId="{F203FC91-F0B8-BE49-B78F-56B7DF023502}" type="pres">
      <dgm:prSet presAssocID="{0AB8CA83-810E-C247-A4E7-5A8BC3E42299}" presName="spNode" presStyleCnt="0"/>
      <dgm:spPr/>
    </dgm:pt>
    <dgm:pt modelId="{98221D17-33CF-F542-BEA0-1596CA3A27B8}" type="pres">
      <dgm:prSet presAssocID="{8B06CA3D-7F8E-5648-9D2D-325411BFB6AB}" presName="sibTrans" presStyleLbl="sibTrans1D1" presStyleIdx="3" presStyleCnt="5"/>
      <dgm:spPr/>
      <dgm:t>
        <a:bodyPr/>
        <a:lstStyle/>
        <a:p>
          <a:endParaRPr lang="en-US"/>
        </a:p>
      </dgm:t>
    </dgm:pt>
    <dgm:pt modelId="{2AEAA45D-85DE-6B49-A321-9E049F0FB865}" type="pres">
      <dgm:prSet presAssocID="{98F3DCF9-7EFA-4E49-985C-0756C51B05C5}" presName="node" presStyleLbl="node1" presStyleIdx="4" presStyleCnt="5" custScaleX="186447">
        <dgm:presLayoutVars>
          <dgm:bulletEnabled val="1"/>
        </dgm:presLayoutVars>
      </dgm:prSet>
      <dgm:spPr/>
      <dgm:t>
        <a:bodyPr/>
        <a:lstStyle/>
        <a:p>
          <a:endParaRPr lang="en-US"/>
        </a:p>
      </dgm:t>
    </dgm:pt>
    <dgm:pt modelId="{BEEB8D10-FC68-444B-A307-E75CD59BE154}" type="pres">
      <dgm:prSet presAssocID="{98F3DCF9-7EFA-4E49-985C-0756C51B05C5}" presName="spNode" presStyleCnt="0"/>
      <dgm:spPr/>
    </dgm:pt>
    <dgm:pt modelId="{9AB719A0-FB2A-3147-AD69-94526A801941}" type="pres">
      <dgm:prSet presAssocID="{86EABCA6-BC66-DA4A-A94D-BEAF39026AAB}" presName="sibTrans" presStyleLbl="sibTrans1D1" presStyleIdx="4" presStyleCnt="5"/>
      <dgm:spPr/>
      <dgm:t>
        <a:bodyPr/>
        <a:lstStyle/>
        <a:p>
          <a:endParaRPr lang="en-US"/>
        </a:p>
      </dgm:t>
    </dgm:pt>
  </dgm:ptLst>
  <dgm:cxnLst>
    <dgm:cxn modelId="{0A8436B0-B946-4E8C-A254-4B57D0D0FF8E}" type="presOf" srcId="{67CCC17E-3E09-C846-A04D-ADAA60D0F860}" destId="{A6C7885A-FA2C-0A4A-86BA-8DB6C8B11D91}" srcOrd="0" destOrd="0" presId="urn:microsoft.com/office/officeart/2005/8/layout/cycle5"/>
    <dgm:cxn modelId="{96882D10-DE07-4D46-BFBE-F799B3DCB034}" type="presOf" srcId="{0AB8CA83-810E-C247-A4E7-5A8BC3E42299}" destId="{8D828451-9D58-5545-A98A-8243CDA29859}" srcOrd="0" destOrd="0" presId="urn:microsoft.com/office/officeart/2005/8/layout/cycle5"/>
    <dgm:cxn modelId="{0043C88C-3ADD-4342-B93F-B0CD2C2D7E77}" type="presOf" srcId="{CC9983A7-D041-A94C-9E07-E662C56F28FE}" destId="{A9824219-5D46-2241-B76E-3A2A00726A14}" srcOrd="0" destOrd="0" presId="urn:microsoft.com/office/officeart/2005/8/layout/cycle5"/>
    <dgm:cxn modelId="{89A4CB51-3EA4-074A-B1DC-219C24C3E174}" srcId="{67CCC17E-3E09-C846-A04D-ADAA60D0F860}" destId="{475F2E26-D304-C64C-93F6-8950F93D9419}" srcOrd="1" destOrd="0" parTransId="{84327BE9-0D48-1C4A-B50B-924016BFCD54}" sibTransId="{CC9983A7-D041-A94C-9E07-E662C56F28FE}"/>
    <dgm:cxn modelId="{7984CAA7-5FCC-42C2-AAF1-BD99EBB0A737}" type="presOf" srcId="{55662AC2-2259-1D44-AA49-F7E6005AD65C}" destId="{78759C6D-8DB8-344E-8260-970577A2E820}" srcOrd="0" destOrd="0" presId="urn:microsoft.com/office/officeart/2005/8/layout/cycle5"/>
    <dgm:cxn modelId="{A29902B7-5A65-C743-9654-A59090EC057B}" srcId="{67CCC17E-3E09-C846-A04D-ADAA60D0F860}" destId="{61EED2B2-B1DD-0A4B-BC61-FA1B743058FB}" srcOrd="0" destOrd="0" parTransId="{48485387-DEA5-1248-8B32-A5F6A805B97F}" sibTransId="{55662AC2-2259-1D44-AA49-F7E6005AD65C}"/>
    <dgm:cxn modelId="{0EA13692-15FA-A549-A038-78470FF4F5CB}" srcId="{67CCC17E-3E09-C846-A04D-ADAA60D0F860}" destId="{98F3DCF9-7EFA-4E49-985C-0756C51B05C5}" srcOrd="4" destOrd="0" parTransId="{5896B1AD-EAAB-224E-B98D-67F5D84B1F18}" sibTransId="{86EABCA6-BC66-DA4A-A94D-BEAF39026AAB}"/>
    <dgm:cxn modelId="{CFF5BC22-19FA-4F91-A265-7F0A905428B7}" type="presOf" srcId="{98F3DCF9-7EFA-4E49-985C-0756C51B05C5}" destId="{2AEAA45D-85DE-6B49-A321-9E049F0FB865}" srcOrd="0" destOrd="0" presId="urn:microsoft.com/office/officeart/2005/8/layout/cycle5"/>
    <dgm:cxn modelId="{6A23E0B5-D13A-40DE-A380-C9C8EF4564AF}" type="presOf" srcId="{475F2E26-D304-C64C-93F6-8950F93D9419}" destId="{022B8C95-E496-304F-AB3E-BA5AEF3CA2DC}" srcOrd="0" destOrd="0" presId="urn:microsoft.com/office/officeart/2005/8/layout/cycle5"/>
    <dgm:cxn modelId="{B5BA1272-4F9A-4A87-B358-33FF1566E2B3}" type="presOf" srcId="{8B06CA3D-7F8E-5648-9D2D-325411BFB6AB}" destId="{98221D17-33CF-F542-BEA0-1596CA3A27B8}" srcOrd="0" destOrd="0" presId="urn:microsoft.com/office/officeart/2005/8/layout/cycle5"/>
    <dgm:cxn modelId="{DD7982BC-82E7-4328-B646-142474DB084D}" type="presOf" srcId="{86EABCA6-BC66-DA4A-A94D-BEAF39026AAB}" destId="{9AB719A0-FB2A-3147-AD69-94526A801941}" srcOrd="0" destOrd="0" presId="urn:microsoft.com/office/officeart/2005/8/layout/cycle5"/>
    <dgm:cxn modelId="{4BD7F5D1-CB59-42C0-BF70-EF863224BA86}" type="presOf" srcId="{95182720-9841-6147-AD18-1ED755CB2432}" destId="{797D2734-F513-BD4F-9F1A-8F7BF4C31DB9}" srcOrd="0" destOrd="0" presId="urn:microsoft.com/office/officeart/2005/8/layout/cycle5"/>
    <dgm:cxn modelId="{38789015-6F45-4EFC-B307-815DD7820855}" type="presOf" srcId="{13D19C80-707E-0F4A-8E86-6C7269A7491A}" destId="{E9A98348-9357-1E45-9E42-1EA089E41A8B}" srcOrd="0" destOrd="0" presId="urn:microsoft.com/office/officeart/2005/8/layout/cycle5"/>
    <dgm:cxn modelId="{B4B755AB-1676-8741-B5F1-50C4B699E36B}" srcId="{67CCC17E-3E09-C846-A04D-ADAA60D0F860}" destId="{0AB8CA83-810E-C247-A4E7-5A8BC3E42299}" srcOrd="3" destOrd="0" parTransId="{52DA401F-7389-B440-B894-C0CA7535BDA8}" sibTransId="{8B06CA3D-7F8E-5648-9D2D-325411BFB6AB}"/>
    <dgm:cxn modelId="{14A9FE21-9E83-4450-991A-42615D534706}" type="presOf" srcId="{61EED2B2-B1DD-0A4B-BC61-FA1B743058FB}" destId="{580C19E4-36EC-D24D-BFF5-E7DD8424BAE5}" srcOrd="0" destOrd="0" presId="urn:microsoft.com/office/officeart/2005/8/layout/cycle5"/>
    <dgm:cxn modelId="{B977A658-28FB-764A-B2F3-3F2CE471844C}" srcId="{67CCC17E-3E09-C846-A04D-ADAA60D0F860}" destId="{13D19C80-707E-0F4A-8E86-6C7269A7491A}" srcOrd="2" destOrd="0" parTransId="{5B290BA4-E3B8-3E41-A620-35FC2100384D}" sibTransId="{95182720-9841-6147-AD18-1ED755CB2432}"/>
    <dgm:cxn modelId="{4987F38D-FA77-4E02-8301-724673A99836}" type="presParOf" srcId="{A6C7885A-FA2C-0A4A-86BA-8DB6C8B11D91}" destId="{580C19E4-36EC-D24D-BFF5-E7DD8424BAE5}" srcOrd="0" destOrd="0" presId="urn:microsoft.com/office/officeart/2005/8/layout/cycle5"/>
    <dgm:cxn modelId="{4891C0C7-29A9-4E92-94A5-2925AC4514CD}" type="presParOf" srcId="{A6C7885A-FA2C-0A4A-86BA-8DB6C8B11D91}" destId="{28DCB1B6-9CDE-FF40-84EF-1C372B54666A}" srcOrd="1" destOrd="0" presId="urn:microsoft.com/office/officeart/2005/8/layout/cycle5"/>
    <dgm:cxn modelId="{4E53EAF5-DE5D-4BDB-83EF-698EC1C52B81}" type="presParOf" srcId="{A6C7885A-FA2C-0A4A-86BA-8DB6C8B11D91}" destId="{78759C6D-8DB8-344E-8260-970577A2E820}" srcOrd="2" destOrd="0" presId="urn:microsoft.com/office/officeart/2005/8/layout/cycle5"/>
    <dgm:cxn modelId="{2085FBC7-38EF-4565-A1C5-C4BEECE66B5C}" type="presParOf" srcId="{A6C7885A-FA2C-0A4A-86BA-8DB6C8B11D91}" destId="{022B8C95-E496-304F-AB3E-BA5AEF3CA2DC}" srcOrd="3" destOrd="0" presId="urn:microsoft.com/office/officeart/2005/8/layout/cycle5"/>
    <dgm:cxn modelId="{6AF73413-F661-4C0B-B47D-C61A9AC8F6A8}" type="presParOf" srcId="{A6C7885A-FA2C-0A4A-86BA-8DB6C8B11D91}" destId="{7034ED29-07BC-2743-8E23-2EE905F03514}" srcOrd="4" destOrd="0" presId="urn:microsoft.com/office/officeart/2005/8/layout/cycle5"/>
    <dgm:cxn modelId="{286ABCED-902D-42B6-B5C5-DDAC15792DAD}" type="presParOf" srcId="{A6C7885A-FA2C-0A4A-86BA-8DB6C8B11D91}" destId="{A9824219-5D46-2241-B76E-3A2A00726A14}" srcOrd="5" destOrd="0" presId="urn:microsoft.com/office/officeart/2005/8/layout/cycle5"/>
    <dgm:cxn modelId="{92EAA4DE-2BA6-4A66-90E5-CC2B0D44A726}" type="presParOf" srcId="{A6C7885A-FA2C-0A4A-86BA-8DB6C8B11D91}" destId="{E9A98348-9357-1E45-9E42-1EA089E41A8B}" srcOrd="6" destOrd="0" presId="urn:microsoft.com/office/officeart/2005/8/layout/cycle5"/>
    <dgm:cxn modelId="{D237A5B2-F433-4626-A393-33A3DB6059AB}" type="presParOf" srcId="{A6C7885A-FA2C-0A4A-86BA-8DB6C8B11D91}" destId="{F8F356D1-2325-2B44-8FD1-07C052011020}" srcOrd="7" destOrd="0" presId="urn:microsoft.com/office/officeart/2005/8/layout/cycle5"/>
    <dgm:cxn modelId="{635B3239-F863-469C-BD02-3518F56049D3}" type="presParOf" srcId="{A6C7885A-FA2C-0A4A-86BA-8DB6C8B11D91}" destId="{797D2734-F513-BD4F-9F1A-8F7BF4C31DB9}" srcOrd="8" destOrd="0" presId="urn:microsoft.com/office/officeart/2005/8/layout/cycle5"/>
    <dgm:cxn modelId="{E344310C-7197-4F60-8C9A-925B47F30D8A}" type="presParOf" srcId="{A6C7885A-FA2C-0A4A-86BA-8DB6C8B11D91}" destId="{8D828451-9D58-5545-A98A-8243CDA29859}" srcOrd="9" destOrd="0" presId="urn:microsoft.com/office/officeart/2005/8/layout/cycle5"/>
    <dgm:cxn modelId="{1D569BFC-3AA4-4CD1-8084-2FBAD5A51F93}" type="presParOf" srcId="{A6C7885A-FA2C-0A4A-86BA-8DB6C8B11D91}" destId="{F203FC91-F0B8-BE49-B78F-56B7DF023502}" srcOrd="10" destOrd="0" presId="urn:microsoft.com/office/officeart/2005/8/layout/cycle5"/>
    <dgm:cxn modelId="{53F4999E-4791-48E0-825C-43D93D5EDF33}" type="presParOf" srcId="{A6C7885A-FA2C-0A4A-86BA-8DB6C8B11D91}" destId="{98221D17-33CF-F542-BEA0-1596CA3A27B8}" srcOrd="11" destOrd="0" presId="urn:microsoft.com/office/officeart/2005/8/layout/cycle5"/>
    <dgm:cxn modelId="{92EEF56E-A020-4D81-8461-156631D2FEA7}" type="presParOf" srcId="{A6C7885A-FA2C-0A4A-86BA-8DB6C8B11D91}" destId="{2AEAA45D-85DE-6B49-A321-9E049F0FB865}" srcOrd="12" destOrd="0" presId="urn:microsoft.com/office/officeart/2005/8/layout/cycle5"/>
    <dgm:cxn modelId="{913559F7-1F72-4844-AD5B-D5F1ABD1D6C1}" type="presParOf" srcId="{A6C7885A-FA2C-0A4A-86BA-8DB6C8B11D91}" destId="{BEEB8D10-FC68-444B-A307-E75CD59BE154}" srcOrd="13" destOrd="0" presId="urn:microsoft.com/office/officeart/2005/8/layout/cycle5"/>
    <dgm:cxn modelId="{84870DD9-B3BB-490A-B3AC-A74009A30861}" type="presParOf" srcId="{A6C7885A-FA2C-0A4A-86BA-8DB6C8B11D91}" destId="{9AB719A0-FB2A-3147-AD69-94526A801941}" srcOrd="14"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59423-E94C-4F16-9213-098F861F4460}" type="doc">
      <dgm:prSet loTypeId="urn:microsoft.com/office/officeart/2005/8/layout/radial3" loCatId="cycle" qsTypeId="urn:microsoft.com/office/officeart/2005/8/quickstyle/simple1" qsCatId="simple" csTypeId="urn:microsoft.com/office/officeart/2005/8/colors/accent1_3" csCatId="accent1" phldr="1"/>
      <dgm:spPr/>
      <dgm:t>
        <a:bodyPr/>
        <a:lstStyle/>
        <a:p>
          <a:endParaRPr lang="en-GB"/>
        </a:p>
      </dgm:t>
    </dgm:pt>
    <dgm:pt modelId="{BE30327D-01CB-4BD9-A572-95673EAB5B9D}">
      <dgm:prSet phldrT="[Text]"/>
      <dgm:spPr/>
      <dgm:t>
        <a:bodyPr/>
        <a:lstStyle/>
        <a:p>
          <a:r>
            <a:rPr lang="en-GB" dirty="0" smtClean="0">
              <a:solidFill>
                <a:schemeClr val="bg2"/>
              </a:solidFill>
            </a:rPr>
            <a:t>Data</a:t>
          </a:r>
          <a:endParaRPr lang="en-GB" dirty="0">
            <a:solidFill>
              <a:schemeClr val="bg2"/>
            </a:solidFill>
          </a:endParaRPr>
        </a:p>
      </dgm:t>
    </dgm:pt>
    <dgm:pt modelId="{C39CD28C-5A46-42CD-B36B-4DF7DC6D042E}" type="parTrans" cxnId="{121F2AED-609C-4D43-8248-0A8510990EB0}">
      <dgm:prSet/>
      <dgm:spPr/>
      <dgm:t>
        <a:bodyPr/>
        <a:lstStyle/>
        <a:p>
          <a:endParaRPr lang="en-GB"/>
        </a:p>
      </dgm:t>
    </dgm:pt>
    <dgm:pt modelId="{88A06784-08EF-4E24-B176-70DE01DEF6DE}" type="sibTrans" cxnId="{121F2AED-609C-4D43-8248-0A8510990EB0}">
      <dgm:prSet/>
      <dgm:spPr/>
      <dgm:t>
        <a:bodyPr/>
        <a:lstStyle/>
        <a:p>
          <a:endParaRPr lang="en-GB"/>
        </a:p>
      </dgm:t>
    </dgm:pt>
    <dgm:pt modelId="{1EF9B61F-07AB-452C-A163-7426001D6C10}">
      <dgm:prSet phldrT="[Text]"/>
      <dgm:spPr/>
      <dgm:t>
        <a:bodyPr/>
        <a:lstStyle/>
        <a:p>
          <a:r>
            <a:rPr lang="en-GB" dirty="0" smtClean="0">
              <a:solidFill>
                <a:schemeClr val="bg2"/>
              </a:solidFill>
            </a:rPr>
            <a:t>Acquisition &amp; modelling</a:t>
          </a:r>
          <a:endParaRPr lang="en-GB" dirty="0">
            <a:solidFill>
              <a:schemeClr val="bg2"/>
            </a:solidFill>
          </a:endParaRPr>
        </a:p>
      </dgm:t>
    </dgm:pt>
    <dgm:pt modelId="{DD6F420E-5913-4BFA-AB58-53D7E321078E}" type="parTrans" cxnId="{C1B275C6-AA30-42FB-8DC7-A8433A76B9F0}">
      <dgm:prSet/>
      <dgm:spPr/>
      <dgm:t>
        <a:bodyPr/>
        <a:lstStyle/>
        <a:p>
          <a:endParaRPr lang="en-GB"/>
        </a:p>
      </dgm:t>
    </dgm:pt>
    <dgm:pt modelId="{BD31F806-D925-487C-A042-A5FAA782CDA0}" type="sibTrans" cxnId="{C1B275C6-AA30-42FB-8DC7-A8433A76B9F0}">
      <dgm:prSet/>
      <dgm:spPr/>
      <dgm:t>
        <a:bodyPr/>
        <a:lstStyle/>
        <a:p>
          <a:endParaRPr lang="en-GB"/>
        </a:p>
      </dgm:t>
    </dgm:pt>
    <dgm:pt modelId="{70107A94-F49E-47DF-9DE1-40F1F93DC1D4}">
      <dgm:prSet phldrT="[Text]"/>
      <dgm:spPr/>
      <dgm:t>
        <a:bodyPr/>
        <a:lstStyle/>
        <a:p>
          <a:r>
            <a:rPr lang="en-GB" dirty="0" smtClean="0">
              <a:solidFill>
                <a:schemeClr val="bg2"/>
              </a:solidFill>
            </a:rPr>
            <a:t>Collaboration and visualisation</a:t>
          </a:r>
          <a:endParaRPr lang="en-GB" dirty="0">
            <a:solidFill>
              <a:schemeClr val="bg2"/>
            </a:solidFill>
          </a:endParaRPr>
        </a:p>
      </dgm:t>
    </dgm:pt>
    <dgm:pt modelId="{4D0C7B62-7FB3-4066-9B6C-5676D37AA962}" type="parTrans" cxnId="{92965AFD-8F9B-4552-9F42-31299D5EFB12}">
      <dgm:prSet/>
      <dgm:spPr/>
      <dgm:t>
        <a:bodyPr/>
        <a:lstStyle/>
        <a:p>
          <a:endParaRPr lang="en-GB"/>
        </a:p>
      </dgm:t>
    </dgm:pt>
    <dgm:pt modelId="{ECC59CAE-2BB0-41B2-9226-BB3E6236F230}" type="sibTrans" cxnId="{92965AFD-8F9B-4552-9F42-31299D5EFB12}">
      <dgm:prSet/>
      <dgm:spPr/>
      <dgm:t>
        <a:bodyPr/>
        <a:lstStyle/>
        <a:p>
          <a:endParaRPr lang="en-GB"/>
        </a:p>
      </dgm:t>
    </dgm:pt>
    <dgm:pt modelId="{39D9A5A1-CDF6-4738-B057-267BA236208F}">
      <dgm:prSet phldrT="[Text]"/>
      <dgm:spPr/>
      <dgm:t>
        <a:bodyPr/>
        <a:lstStyle/>
        <a:p>
          <a:r>
            <a:rPr lang="en-GB" dirty="0" smtClean="0">
              <a:solidFill>
                <a:schemeClr val="bg2"/>
              </a:solidFill>
            </a:rPr>
            <a:t>Analysis &amp; data mining</a:t>
          </a:r>
          <a:endParaRPr lang="en-GB" dirty="0">
            <a:solidFill>
              <a:schemeClr val="bg2"/>
            </a:solidFill>
          </a:endParaRPr>
        </a:p>
      </dgm:t>
    </dgm:pt>
    <dgm:pt modelId="{11B2DF93-518D-4CA9-A8D7-8F480B8EDE2D}" type="parTrans" cxnId="{D7D8663D-7996-450B-ABAF-627BB276FB84}">
      <dgm:prSet/>
      <dgm:spPr/>
      <dgm:t>
        <a:bodyPr/>
        <a:lstStyle/>
        <a:p>
          <a:endParaRPr lang="en-GB"/>
        </a:p>
      </dgm:t>
    </dgm:pt>
    <dgm:pt modelId="{94495BC2-C9AD-4F3D-8DDB-0D99B63F3B2D}" type="sibTrans" cxnId="{D7D8663D-7996-450B-ABAF-627BB276FB84}">
      <dgm:prSet/>
      <dgm:spPr/>
      <dgm:t>
        <a:bodyPr/>
        <a:lstStyle/>
        <a:p>
          <a:endParaRPr lang="en-GB"/>
        </a:p>
      </dgm:t>
    </dgm:pt>
    <dgm:pt modelId="{1AADE904-F0EF-45A3-ACE3-CDED4489E14A}">
      <dgm:prSet phldrT="[Text]"/>
      <dgm:spPr/>
      <dgm:t>
        <a:bodyPr/>
        <a:lstStyle/>
        <a:p>
          <a:r>
            <a:rPr lang="en-GB" dirty="0" smtClean="0">
              <a:solidFill>
                <a:schemeClr val="bg2"/>
              </a:solidFill>
            </a:rPr>
            <a:t>Dissemination &amp; sharing</a:t>
          </a:r>
          <a:endParaRPr lang="en-GB" dirty="0">
            <a:solidFill>
              <a:schemeClr val="bg2"/>
            </a:solidFill>
          </a:endParaRPr>
        </a:p>
      </dgm:t>
    </dgm:pt>
    <dgm:pt modelId="{6CE458F1-77B7-4195-B34F-BB52D0E21FA2}" type="parTrans" cxnId="{170818EB-1E8A-4A15-AAC9-1F8FCD955BD6}">
      <dgm:prSet/>
      <dgm:spPr/>
      <dgm:t>
        <a:bodyPr/>
        <a:lstStyle/>
        <a:p>
          <a:endParaRPr lang="en-GB"/>
        </a:p>
      </dgm:t>
    </dgm:pt>
    <dgm:pt modelId="{49938D37-2707-4DEA-A4B3-9ACA245C2FAE}" type="sibTrans" cxnId="{170818EB-1E8A-4A15-AAC9-1F8FCD955BD6}">
      <dgm:prSet/>
      <dgm:spPr/>
      <dgm:t>
        <a:bodyPr/>
        <a:lstStyle/>
        <a:p>
          <a:endParaRPr lang="en-GB"/>
        </a:p>
      </dgm:t>
    </dgm:pt>
    <dgm:pt modelId="{4A6DA965-ED30-4C77-875F-860D6A799859}">
      <dgm:prSet phldrT="[Text]"/>
      <dgm:spPr/>
      <dgm:t>
        <a:bodyPr/>
        <a:lstStyle/>
        <a:p>
          <a:r>
            <a:rPr lang="en-GB" dirty="0" smtClean="0">
              <a:solidFill>
                <a:schemeClr val="bg2"/>
              </a:solidFill>
            </a:rPr>
            <a:t>Archiving and preserving</a:t>
          </a:r>
          <a:endParaRPr lang="en-GB" dirty="0">
            <a:solidFill>
              <a:schemeClr val="bg2"/>
            </a:solidFill>
          </a:endParaRPr>
        </a:p>
      </dgm:t>
    </dgm:pt>
    <dgm:pt modelId="{75F91438-C4A8-48D3-9240-161393FB7040}" type="parTrans" cxnId="{0FB08882-A9D2-4AD2-A8D8-FE752BB6C8CB}">
      <dgm:prSet/>
      <dgm:spPr/>
      <dgm:t>
        <a:bodyPr/>
        <a:lstStyle/>
        <a:p>
          <a:endParaRPr lang="en-GB"/>
        </a:p>
      </dgm:t>
    </dgm:pt>
    <dgm:pt modelId="{89EBBB31-1E5E-4FD6-B823-F19856F86827}" type="sibTrans" cxnId="{0FB08882-A9D2-4AD2-A8D8-FE752BB6C8CB}">
      <dgm:prSet/>
      <dgm:spPr/>
      <dgm:t>
        <a:bodyPr/>
        <a:lstStyle/>
        <a:p>
          <a:endParaRPr lang="en-GB"/>
        </a:p>
      </dgm:t>
    </dgm:pt>
    <dgm:pt modelId="{ADB2FD9B-92D6-4D44-AC20-AE90F874C6ED}" type="pres">
      <dgm:prSet presAssocID="{B3C59423-E94C-4F16-9213-098F861F4460}" presName="composite" presStyleCnt="0">
        <dgm:presLayoutVars>
          <dgm:chMax val="1"/>
          <dgm:dir/>
          <dgm:resizeHandles val="exact"/>
        </dgm:presLayoutVars>
      </dgm:prSet>
      <dgm:spPr/>
      <dgm:t>
        <a:bodyPr/>
        <a:lstStyle/>
        <a:p>
          <a:endParaRPr lang="en-GB"/>
        </a:p>
      </dgm:t>
    </dgm:pt>
    <dgm:pt modelId="{F6030228-23AD-49F0-80C2-033AF2F33F90}" type="pres">
      <dgm:prSet presAssocID="{B3C59423-E94C-4F16-9213-098F861F4460}" presName="radial" presStyleCnt="0">
        <dgm:presLayoutVars>
          <dgm:animLvl val="ctr"/>
        </dgm:presLayoutVars>
      </dgm:prSet>
      <dgm:spPr/>
      <dgm:t>
        <a:bodyPr/>
        <a:lstStyle/>
        <a:p>
          <a:endParaRPr lang="en-GB"/>
        </a:p>
      </dgm:t>
    </dgm:pt>
    <dgm:pt modelId="{2E1B655F-2619-4B69-95FB-700BB07634FF}" type="pres">
      <dgm:prSet presAssocID="{BE30327D-01CB-4BD9-A572-95673EAB5B9D}" presName="centerShape" presStyleLbl="vennNode1" presStyleIdx="0" presStyleCnt="6"/>
      <dgm:spPr/>
      <dgm:t>
        <a:bodyPr/>
        <a:lstStyle/>
        <a:p>
          <a:endParaRPr lang="en-GB"/>
        </a:p>
      </dgm:t>
    </dgm:pt>
    <dgm:pt modelId="{5C14026C-F022-41FB-8AD3-FD2EA36FDAF2}" type="pres">
      <dgm:prSet presAssocID="{1EF9B61F-07AB-452C-A163-7426001D6C10}" presName="node" presStyleLbl="vennNode1" presStyleIdx="1" presStyleCnt="6" custScaleX="123204" custScaleY="123204">
        <dgm:presLayoutVars>
          <dgm:bulletEnabled val="1"/>
        </dgm:presLayoutVars>
      </dgm:prSet>
      <dgm:spPr/>
      <dgm:t>
        <a:bodyPr/>
        <a:lstStyle/>
        <a:p>
          <a:endParaRPr lang="en-GB"/>
        </a:p>
      </dgm:t>
    </dgm:pt>
    <dgm:pt modelId="{0548FC24-ABA6-437B-9FE9-DDBBF4D37D18}" type="pres">
      <dgm:prSet presAssocID="{70107A94-F49E-47DF-9DE1-40F1F93DC1D4}" presName="node" presStyleLbl="vennNode1" presStyleIdx="2" presStyleCnt="6" custScaleX="123204" custScaleY="123204">
        <dgm:presLayoutVars>
          <dgm:bulletEnabled val="1"/>
        </dgm:presLayoutVars>
      </dgm:prSet>
      <dgm:spPr/>
      <dgm:t>
        <a:bodyPr/>
        <a:lstStyle/>
        <a:p>
          <a:endParaRPr lang="en-GB"/>
        </a:p>
      </dgm:t>
    </dgm:pt>
    <dgm:pt modelId="{2A9DB80D-A652-4CE9-8E51-53E29759F3D5}" type="pres">
      <dgm:prSet presAssocID="{39D9A5A1-CDF6-4738-B057-267BA236208F}" presName="node" presStyleLbl="vennNode1" presStyleIdx="3" presStyleCnt="6" custScaleX="123204" custScaleY="123204" custRadScaleRad="148429" custRadScaleInc="-7892">
        <dgm:presLayoutVars>
          <dgm:bulletEnabled val="1"/>
        </dgm:presLayoutVars>
      </dgm:prSet>
      <dgm:spPr/>
      <dgm:t>
        <a:bodyPr/>
        <a:lstStyle/>
        <a:p>
          <a:endParaRPr lang="en-GB"/>
        </a:p>
      </dgm:t>
    </dgm:pt>
    <dgm:pt modelId="{1E568597-0021-4823-8814-48FCD6D4CC4E}" type="pres">
      <dgm:prSet presAssocID="{1AADE904-F0EF-45A3-ACE3-CDED4489E14A}" presName="node" presStyleLbl="vennNode1" presStyleIdx="4" presStyleCnt="6" custScaleX="123204" custScaleY="123204">
        <dgm:presLayoutVars>
          <dgm:bulletEnabled val="1"/>
        </dgm:presLayoutVars>
      </dgm:prSet>
      <dgm:spPr/>
      <dgm:t>
        <a:bodyPr/>
        <a:lstStyle/>
        <a:p>
          <a:endParaRPr lang="en-GB"/>
        </a:p>
      </dgm:t>
    </dgm:pt>
    <dgm:pt modelId="{66E1FC24-4667-435A-8A31-48F4AB88CDCC}" type="pres">
      <dgm:prSet presAssocID="{4A6DA965-ED30-4C77-875F-860D6A799859}" presName="node" presStyleLbl="vennNode1" presStyleIdx="5" presStyleCnt="6" custScaleX="123204" custScaleY="123204">
        <dgm:presLayoutVars>
          <dgm:bulletEnabled val="1"/>
        </dgm:presLayoutVars>
      </dgm:prSet>
      <dgm:spPr/>
      <dgm:t>
        <a:bodyPr/>
        <a:lstStyle/>
        <a:p>
          <a:endParaRPr lang="en-GB"/>
        </a:p>
      </dgm:t>
    </dgm:pt>
  </dgm:ptLst>
  <dgm:cxnLst>
    <dgm:cxn modelId="{121F2AED-609C-4D43-8248-0A8510990EB0}" srcId="{B3C59423-E94C-4F16-9213-098F861F4460}" destId="{BE30327D-01CB-4BD9-A572-95673EAB5B9D}" srcOrd="0" destOrd="0" parTransId="{C39CD28C-5A46-42CD-B36B-4DF7DC6D042E}" sibTransId="{88A06784-08EF-4E24-B176-70DE01DEF6DE}"/>
    <dgm:cxn modelId="{0FB08882-A9D2-4AD2-A8D8-FE752BB6C8CB}" srcId="{BE30327D-01CB-4BD9-A572-95673EAB5B9D}" destId="{4A6DA965-ED30-4C77-875F-860D6A799859}" srcOrd="4" destOrd="0" parTransId="{75F91438-C4A8-48D3-9240-161393FB7040}" sibTransId="{89EBBB31-1E5E-4FD6-B823-F19856F86827}"/>
    <dgm:cxn modelId="{F32A3F72-7A70-43D3-B384-B9789AA9FA46}" type="presOf" srcId="{B3C59423-E94C-4F16-9213-098F861F4460}" destId="{ADB2FD9B-92D6-4D44-AC20-AE90F874C6ED}" srcOrd="0" destOrd="0" presId="urn:microsoft.com/office/officeart/2005/8/layout/radial3"/>
    <dgm:cxn modelId="{92965AFD-8F9B-4552-9F42-31299D5EFB12}" srcId="{BE30327D-01CB-4BD9-A572-95673EAB5B9D}" destId="{70107A94-F49E-47DF-9DE1-40F1F93DC1D4}" srcOrd="1" destOrd="0" parTransId="{4D0C7B62-7FB3-4066-9B6C-5676D37AA962}" sibTransId="{ECC59CAE-2BB0-41B2-9226-BB3E6236F230}"/>
    <dgm:cxn modelId="{C5746A91-6842-4AE1-A74E-16496B7B0512}" type="presOf" srcId="{4A6DA965-ED30-4C77-875F-860D6A799859}" destId="{66E1FC24-4667-435A-8A31-48F4AB88CDCC}" srcOrd="0" destOrd="0" presId="urn:microsoft.com/office/officeart/2005/8/layout/radial3"/>
    <dgm:cxn modelId="{561AFFD9-7785-4E3E-A458-84A9FB1B562C}" type="presOf" srcId="{1EF9B61F-07AB-452C-A163-7426001D6C10}" destId="{5C14026C-F022-41FB-8AD3-FD2EA36FDAF2}" srcOrd="0" destOrd="0" presId="urn:microsoft.com/office/officeart/2005/8/layout/radial3"/>
    <dgm:cxn modelId="{8559EAD5-4EE4-4DD8-8DF5-64356C54641C}" type="presOf" srcId="{39D9A5A1-CDF6-4738-B057-267BA236208F}" destId="{2A9DB80D-A652-4CE9-8E51-53E29759F3D5}" srcOrd="0" destOrd="0" presId="urn:microsoft.com/office/officeart/2005/8/layout/radial3"/>
    <dgm:cxn modelId="{39FE100F-7A3B-4D5E-9A0F-AFFF0F53FBE7}" type="presOf" srcId="{BE30327D-01CB-4BD9-A572-95673EAB5B9D}" destId="{2E1B655F-2619-4B69-95FB-700BB07634FF}" srcOrd="0" destOrd="0" presId="urn:microsoft.com/office/officeart/2005/8/layout/radial3"/>
    <dgm:cxn modelId="{D7D8663D-7996-450B-ABAF-627BB276FB84}" srcId="{BE30327D-01CB-4BD9-A572-95673EAB5B9D}" destId="{39D9A5A1-CDF6-4738-B057-267BA236208F}" srcOrd="2" destOrd="0" parTransId="{11B2DF93-518D-4CA9-A8D7-8F480B8EDE2D}" sibTransId="{94495BC2-C9AD-4F3D-8DDB-0D99B63F3B2D}"/>
    <dgm:cxn modelId="{C1B275C6-AA30-42FB-8DC7-A8433A76B9F0}" srcId="{BE30327D-01CB-4BD9-A572-95673EAB5B9D}" destId="{1EF9B61F-07AB-452C-A163-7426001D6C10}" srcOrd="0" destOrd="0" parTransId="{DD6F420E-5913-4BFA-AB58-53D7E321078E}" sibTransId="{BD31F806-D925-487C-A042-A5FAA782CDA0}"/>
    <dgm:cxn modelId="{170818EB-1E8A-4A15-AAC9-1F8FCD955BD6}" srcId="{BE30327D-01CB-4BD9-A572-95673EAB5B9D}" destId="{1AADE904-F0EF-45A3-ACE3-CDED4489E14A}" srcOrd="3" destOrd="0" parTransId="{6CE458F1-77B7-4195-B34F-BB52D0E21FA2}" sibTransId="{49938D37-2707-4DEA-A4B3-9ACA245C2FAE}"/>
    <dgm:cxn modelId="{699CB5BB-CB5E-4C8A-8E0F-3C496BBD3D01}" type="presOf" srcId="{70107A94-F49E-47DF-9DE1-40F1F93DC1D4}" destId="{0548FC24-ABA6-437B-9FE9-DDBBF4D37D18}" srcOrd="0" destOrd="0" presId="urn:microsoft.com/office/officeart/2005/8/layout/radial3"/>
    <dgm:cxn modelId="{9BEEC1C7-2943-4591-BAFF-D549949E5385}" type="presOf" srcId="{1AADE904-F0EF-45A3-ACE3-CDED4489E14A}" destId="{1E568597-0021-4823-8814-48FCD6D4CC4E}" srcOrd="0" destOrd="0" presId="urn:microsoft.com/office/officeart/2005/8/layout/radial3"/>
    <dgm:cxn modelId="{796C2C6A-F1F8-4525-8249-DC38B0192377}" type="presParOf" srcId="{ADB2FD9B-92D6-4D44-AC20-AE90F874C6ED}" destId="{F6030228-23AD-49F0-80C2-033AF2F33F90}" srcOrd="0" destOrd="0" presId="urn:microsoft.com/office/officeart/2005/8/layout/radial3"/>
    <dgm:cxn modelId="{503022DF-3FE0-4D37-831D-3F7BB9D15872}" type="presParOf" srcId="{F6030228-23AD-49F0-80C2-033AF2F33F90}" destId="{2E1B655F-2619-4B69-95FB-700BB07634FF}" srcOrd="0" destOrd="0" presId="urn:microsoft.com/office/officeart/2005/8/layout/radial3"/>
    <dgm:cxn modelId="{55AEA395-D0B6-4CFA-8D44-E7A95247F825}" type="presParOf" srcId="{F6030228-23AD-49F0-80C2-033AF2F33F90}" destId="{5C14026C-F022-41FB-8AD3-FD2EA36FDAF2}" srcOrd="1" destOrd="0" presId="urn:microsoft.com/office/officeart/2005/8/layout/radial3"/>
    <dgm:cxn modelId="{7E8ACB49-5283-4CC7-8DC1-022F2DA83AB7}" type="presParOf" srcId="{F6030228-23AD-49F0-80C2-033AF2F33F90}" destId="{0548FC24-ABA6-437B-9FE9-DDBBF4D37D18}" srcOrd="2" destOrd="0" presId="urn:microsoft.com/office/officeart/2005/8/layout/radial3"/>
    <dgm:cxn modelId="{57590C70-238B-41AA-A492-3B900CC09AC2}" type="presParOf" srcId="{F6030228-23AD-49F0-80C2-033AF2F33F90}" destId="{2A9DB80D-A652-4CE9-8E51-53E29759F3D5}" srcOrd="3" destOrd="0" presId="urn:microsoft.com/office/officeart/2005/8/layout/radial3"/>
    <dgm:cxn modelId="{2C6248C2-23EB-48EC-A996-983EF72A9CDF}" type="presParOf" srcId="{F6030228-23AD-49F0-80C2-033AF2F33F90}" destId="{1E568597-0021-4823-8814-48FCD6D4CC4E}" srcOrd="4" destOrd="0" presId="urn:microsoft.com/office/officeart/2005/8/layout/radial3"/>
    <dgm:cxn modelId="{0661F45A-2E19-42A4-BDE0-D75D522AFDDC}" type="presParOf" srcId="{F6030228-23AD-49F0-80C2-033AF2F33F90}" destId="{66E1FC24-4667-435A-8A31-48F4AB88CDCC}"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image" Target="../media/image106.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drawing1.xml><?xml version="1.0" encoding="utf-8"?>
<c:userShapes xmlns:c="http://schemas.openxmlformats.org/drawingml/2006/chart">
  <cdr:relSizeAnchor xmlns:cdr="http://schemas.openxmlformats.org/drawingml/2006/chartDrawing">
    <cdr:from>
      <cdr:x>0.8</cdr:x>
      <cdr:y>0.43903</cdr:y>
    </cdr:from>
    <cdr:to>
      <cdr:x>0.99429</cdr:x>
      <cdr:y>0.63528</cdr:y>
    </cdr:to>
    <cdr:pic>
      <cdr:nvPicPr>
        <cdr:cNvPr id="2" name="Immagine 1" descr="Europe.pn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43272" y="1285908"/>
          <a:ext cx="763383" cy="574808"/>
        </a:xfrm>
        <a:prstGeom xmlns:a="http://schemas.openxmlformats.org/drawingml/2006/main" prst="rect">
          <a:avLst/>
        </a:prstGeom>
      </cdr:spPr>
    </cdr:pic>
  </cdr:relSizeAnchor>
  <cdr:relSizeAnchor xmlns:cdr="http://schemas.openxmlformats.org/drawingml/2006/chartDrawing">
    <cdr:from>
      <cdr:x>0.14545</cdr:x>
      <cdr:y>0.0244</cdr:y>
    </cdr:from>
    <cdr:to>
      <cdr:x>0.31382</cdr:x>
      <cdr:y>0.19448</cdr:y>
    </cdr:to>
    <cdr:pic>
      <cdr:nvPicPr>
        <cdr:cNvPr id="3" name="Immagine 2" descr="SAmerica.png"/>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71504" y="71462"/>
          <a:ext cx="661541" cy="498158"/>
        </a:xfrm>
        <a:prstGeom xmlns:a="http://schemas.openxmlformats.org/drawingml/2006/main" prst="rect">
          <a:avLst/>
        </a:prstGeom>
      </cdr:spPr>
    </cdr:pic>
  </cdr:relSizeAnchor>
  <cdr:relSizeAnchor xmlns:cdr="http://schemas.openxmlformats.org/drawingml/2006/chartDrawing">
    <cdr:from>
      <cdr:x>0.03636</cdr:x>
      <cdr:y>0.2683</cdr:y>
    </cdr:from>
    <cdr:to>
      <cdr:x>0.14616</cdr:x>
      <cdr:y>0.4061</cdr:y>
    </cdr:to>
    <cdr:pic>
      <cdr:nvPicPr>
        <cdr:cNvPr id="4" name="Immagine 3" descr="NAmerica.jpg"/>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42876" y="785842"/>
          <a:ext cx="431414" cy="403610"/>
        </a:xfrm>
        <a:prstGeom xmlns:a="http://schemas.openxmlformats.org/drawingml/2006/main" prst="rect">
          <a:avLst/>
        </a:prstGeom>
      </cdr:spPr>
    </cdr:pic>
  </cdr:relSizeAnchor>
  <cdr:relSizeAnchor xmlns:cdr="http://schemas.openxmlformats.org/drawingml/2006/chartDrawing">
    <cdr:from>
      <cdr:x>0.47273</cdr:x>
      <cdr:y>0</cdr:y>
    </cdr:from>
    <cdr:to>
      <cdr:x>0.60915</cdr:x>
      <cdr:y>0.1378</cdr:y>
    </cdr:to>
    <cdr:pic>
      <cdr:nvPicPr>
        <cdr:cNvPr id="5" name="Immagine 4" descr="Africa.png"/>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1857388" y="-214290"/>
          <a:ext cx="536007" cy="403616"/>
        </a:xfrm>
        <a:prstGeom xmlns:a="http://schemas.openxmlformats.org/drawingml/2006/main" prst="rect">
          <a:avLst/>
        </a:prstGeom>
      </cdr:spPr>
    </cdr:pic>
  </cdr:relSizeAnchor>
  <cdr:relSizeAnchor xmlns:cdr="http://schemas.openxmlformats.org/drawingml/2006/chartDrawing">
    <cdr:from>
      <cdr:x>0.74545</cdr:x>
      <cdr:y>8.19404E-6</cdr:y>
    </cdr:from>
    <cdr:to>
      <cdr:x>0.90778</cdr:x>
      <cdr:y>0.16398</cdr:y>
    </cdr:to>
    <cdr:pic>
      <cdr:nvPicPr>
        <cdr:cNvPr id="6" name="Immagine 5" descr="ASia.png"/>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928958" y="24"/>
          <a:ext cx="637809" cy="480267"/>
        </a:xfrm>
        <a:prstGeom xmlns:a="http://schemas.openxmlformats.org/drawingml/2006/main" prst="rect">
          <a:avLst/>
        </a:prstGeom>
      </cdr:spPr>
    </cdr:pic>
  </cdr:relSizeAnchor>
  <cdr:relSizeAnchor xmlns:cdr="http://schemas.openxmlformats.org/drawingml/2006/chartDrawing">
    <cdr:from>
      <cdr:x>0.89091</cdr:x>
      <cdr:y>0.07318</cdr:y>
    </cdr:from>
    <cdr:to>
      <cdr:x>0.97838</cdr:x>
      <cdr:y>0.1979</cdr:y>
    </cdr:to>
    <cdr:pic>
      <cdr:nvPicPr>
        <cdr:cNvPr id="7" name="Immagine 6" descr="Australasia.png"/>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500462" y="214338"/>
          <a:ext cx="343677" cy="3653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37A89A1-05AC-422E-8646-53B040595818}" type="slidenum">
              <a:rPr lang="en-US"/>
              <a:pPr/>
              <a:t>‹#›</a:t>
            </a:fld>
            <a:endParaRPr lang="en-US"/>
          </a:p>
        </p:txBody>
      </p:sp>
    </p:spTree>
    <p:extLst>
      <p:ext uri="{BB962C8B-B14F-4D97-AF65-F5344CB8AC3E}">
        <p14:creationId xmlns:p14="http://schemas.microsoft.com/office/powerpoint/2010/main" val="4096877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0068FD9-5970-4F91-ABFF-35EC7D5622D3}" type="slidenum">
              <a:rPr lang="en-GB"/>
              <a:pPr/>
              <a:t>‹#›</a:t>
            </a:fld>
            <a:endParaRPr lang="en-GB"/>
          </a:p>
        </p:txBody>
      </p:sp>
    </p:spTree>
    <p:extLst>
      <p:ext uri="{BB962C8B-B14F-4D97-AF65-F5344CB8AC3E}">
        <p14:creationId xmlns:p14="http://schemas.microsoft.com/office/powerpoint/2010/main" val="15375134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4276" name="Slide Number Placeholder 3"/>
          <p:cNvSpPr txBox="1">
            <a:spLocks noGrp="1"/>
          </p:cNvSpPr>
          <p:nvPr/>
        </p:nvSpPr>
        <p:spPr bwMode="auto">
          <a:xfrm>
            <a:off x="3885453" y="8699449"/>
            <a:ext cx="2953328" cy="42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3" tIns="46341" rIns="92683" bIns="46341" anchor="b"/>
          <a:lstStyle>
            <a:lvl1pPr defTabSz="927100">
              <a:defRPr sz="3200" b="1">
                <a:solidFill>
                  <a:srgbClr val="000099"/>
                </a:solidFill>
                <a:latin typeface="Times New Roman" pitchFamily="18" charset="0"/>
              </a:defRPr>
            </a:lvl1pPr>
            <a:lvl2pPr marL="742950" indent="-285750" defTabSz="927100">
              <a:defRPr sz="3200" b="1">
                <a:solidFill>
                  <a:srgbClr val="000099"/>
                </a:solidFill>
                <a:latin typeface="Times New Roman" pitchFamily="18" charset="0"/>
              </a:defRPr>
            </a:lvl2pPr>
            <a:lvl3pPr marL="1143000" indent="-228600" defTabSz="927100">
              <a:defRPr sz="3200" b="1">
                <a:solidFill>
                  <a:srgbClr val="000099"/>
                </a:solidFill>
                <a:latin typeface="Times New Roman" pitchFamily="18" charset="0"/>
              </a:defRPr>
            </a:lvl3pPr>
            <a:lvl4pPr marL="1600200" indent="-228600" defTabSz="927100">
              <a:defRPr sz="3200" b="1">
                <a:solidFill>
                  <a:srgbClr val="000099"/>
                </a:solidFill>
                <a:latin typeface="Times New Roman" pitchFamily="18" charset="0"/>
              </a:defRPr>
            </a:lvl4pPr>
            <a:lvl5pPr marL="2057400" indent="-228600" defTabSz="927100">
              <a:defRPr sz="3200" b="1">
                <a:solidFill>
                  <a:srgbClr val="000099"/>
                </a:solidFill>
                <a:latin typeface="Times New Roman" pitchFamily="18" charset="0"/>
              </a:defRPr>
            </a:lvl5pPr>
            <a:lvl6pPr marL="2514600" indent="-228600" defTabSz="927100" eaLnBrk="0" fontAlgn="base" hangingPunct="0">
              <a:spcBef>
                <a:spcPct val="0"/>
              </a:spcBef>
              <a:spcAft>
                <a:spcPct val="0"/>
              </a:spcAft>
              <a:defRPr sz="3200" b="1">
                <a:solidFill>
                  <a:srgbClr val="000099"/>
                </a:solidFill>
                <a:latin typeface="Times New Roman" pitchFamily="18" charset="0"/>
              </a:defRPr>
            </a:lvl6pPr>
            <a:lvl7pPr marL="2971800" indent="-228600" defTabSz="927100" eaLnBrk="0" fontAlgn="base" hangingPunct="0">
              <a:spcBef>
                <a:spcPct val="0"/>
              </a:spcBef>
              <a:spcAft>
                <a:spcPct val="0"/>
              </a:spcAft>
              <a:defRPr sz="3200" b="1">
                <a:solidFill>
                  <a:srgbClr val="000099"/>
                </a:solidFill>
                <a:latin typeface="Times New Roman" pitchFamily="18" charset="0"/>
              </a:defRPr>
            </a:lvl7pPr>
            <a:lvl8pPr marL="3429000" indent="-228600" defTabSz="927100" eaLnBrk="0" fontAlgn="base" hangingPunct="0">
              <a:spcBef>
                <a:spcPct val="0"/>
              </a:spcBef>
              <a:spcAft>
                <a:spcPct val="0"/>
              </a:spcAft>
              <a:defRPr sz="3200" b="1">
                <a:solidFill>
                  <a:srgbClr val="000099"/>
                </a:solidFill>
                <a:latin typeface="Times New Roman" pitchFamily="18" charset="0"/>
              </a:defRPr>
            </a:lvl8pPr>
            <a:lvl9pPr marL="3886200" indent="-228600" defTabSz="927100" eaLnBrk="0" fontAlgn="base" hangingPunct="0">
              <a:spcBef>
                <a:spcPct val="0"/>
              </a:spcBef>
              <a:spcAft>
                <a:spcPct val="0"/>
              </a:spcAft>
              <a:defRPr sz="3200" b="1">
                <a:solidFill>
                  <a:srgbClr val="000099"/>
                </a:solidFill>
                <a:latin typeface="Times New Roman" pitchFamily="18" charset="0"/>
              </a:defRPr>
            </a:lvl9pPr>
          </a:lstStyle>
          <a:p>
            <a:pPr algn="r"/>
            <a:fld id="{6F6BE121-7547-4788-BA56-FF7B156F94E9}" type="slidenum">
              <a:rPr lang="en-US" altLang="en-US" sz="1200" b="0">
                <a:solidFill>
                  <a:schemeClr val="tx1"/>
                </a:solidFill>
              </a:rPr>
              <a:pPr algn="r"/>
              <a:t>1</a:t>
            </a:fld>
            <a:endParaRPr lang="en-US" altLang="en-US" sz="1200" b="0">
              <a:solidFill>
                <a:schemeClr val="tx1"/>
              </a:solidFill>
            </a:endParaRPr>
          </a:p>
        </p:txBody>
      </p:sp>
    </p:spTree>
    <p:extLst>
      <p:ext uri="{BB962C8B-B14F-4D97-AF65-F5344CB8AC3E}">
        <p14:creationId xmlns:p14="http://schemas.microsoft.com/office/powerpoint/2010/main" val="314684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216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7100" eaLnBrk="0" hangingPunct="0">
              <a:defRPr sz="3200" b="1">
                <a:solidFill>
                  <a:srgbClr val="000099"/>
                </a:solidFill>
                <a:latin typeface="Times New Roman" pitchFamily="18" charset="0"/>
              </a:defRPr>
            </a:lvl1pPr>
            <a:lvl2pPr marL="742950" indent="-285750" algn="ctr" defTabSz="927100" eaLnBrk="0" hangingPunct="0">
              <a:defRPr sz="3200" b="1">
                <a:solidFill>
                  <a:srgbClr val="000099"/>
                </a:solidFill>
                <a:latin typeface="Times New Roman" pitchFamily="18" charset="0"/>
              </a:defRPr>
            </a:lvl2pPr>
            <a:lvl3pPr marL="1143000" indent="-228600" algn="ctr" defTabSz="927100" eaLnBrk="0" hangingPunct="0">
              <a:defRPr sz="3200" b="1">
                <a:solidFill>
                  <a:srgbClr val="000099"/>
                </a:solidFill>
                <a:latin typeface="Times New Roman" pitchFamily="18" charset="0"/>
              </a:defRPr>
            </a:lvl3pPr>
            <a:lvl4pPr marL="1600200" indent="-228600" algn="ctr" defTabSz="927100" eaLnBrk="0" hangingPunct="0">
              <a:defRPr sz="3200" b="1">
                <a:solidFill>
                  <a:srgbClr val="000099"/>
                </a:solidFill>
                <a:latin typeface="Times New Roman" pitchFamily="18" charset="0"/>
              </a:defRPr>
            </a:lvl4pPr>
            <a:lvl5pPr marL="2057400" indent="-228600" algn="ctr" defTabSz="927100" eaLnBrk="0" hangingPunct="0">
              <a:defRPr sz="3200" b="1">
                <a:solidFill>
                  <a:srgbClr val="000099"/>
                </a:solidFill>
                <a:latin typeface="Times New Roman" pitchFamily="18" charset="0"/>
              </a:defRPr>
            </a:lvl5pPr>
            <a:lvl6pPr marL="2514600" indent="-228600" algn="ctr" defTabSz="927100" eaLnBrk="0" fontAlgn="base" hangingPunct="0">
              <a:spcBef>
                <a:spcPct val="0"/>
              </a:spcBef>
              <a:spcAft>
                <a:spcPct val="0"/>
              </a:spcAft>
              <a:defRPr sz="3200" b="1">
                <a:solidFill>
                  <a:srgbClr val="000099"/>
                </a:solidFill>
                <a:latin typeface="Times New Roman" pitchFamily="18" charset="0"/>
              </a:defRPr>
            </a:lvl6pPr>
            <a:lvl7pPr marL="2971800" indent="-228600" algn="ctr" defTabSz="927100" eaLnBrk="0" fontAlgn="base" hangingPunct="0">
              <a:spcBef>
                <a:spcPct val="0"/>
              </a:spcBef>
              <a:spcAft>
                <a:spcPct val="0"/>
              </a:spcAft>
              <a:defRPr sz="3200" b="1">
                <a:solidFill>
                  <a:srgbClr val="000099"/>
                </a:solidFill>
                <a:latin typeface="Times New Roman" pitchFamily="18" charset="0"/>
              </a:defRPr>
            </a:lvl7pPr>
            <a:lvl8pPr marL="3429000" indent="-228600" algn="ctr" defTabSz="927100" eaLnBrk="0" fontAlgn="base" hangingPunct="0">
              <a:spcBef>
                <a:spcPct val="0"/>
              </a:spcBef>
              <a:spcAft>
                <a:spcPct val="0"/>
              </a:spcAft>
              <a:defRPr sz="3200" b="1">
                <a:solidFill>
                  <a:srgbClr val="000099"/>
                </a:solidFill>
                <a:latin typeface="Times New Roman" pitchFamily="18" charset="0"/>
              </a:defRPr>
            </a:lvl8pPr>
            <a:lvl9pPr marL="3886200" indent="-228600" algn="ctr" defTabSz="927100" eaLnBrk="0" fontAlgn="base" hangingPunct="0">
              <a:spcBef>
                <a:spcPct val="0"/>
              </a:spcBef>
              <a:spcAft>
                <a:spcPct val="0"/>
              </a:spcAft>
              <a:defRPr sz="3200" b="1">
                <a:solidFill>
                  <a:srgbClr val="000099"/>
                </a:solidFill>
                <a:latin typeface="Times New Roman" pitchFamily="18" charset="0"/>
              </a:defRPr>
            </a:lvl9pPr>
          </a:lstStyle>
          <a:p>
            <a:pPr algn="r">
              <a:defRPr/>
            </a:pPr>
            <a:fld id="{FD3E2857-B849-406C-90F3-7100FA9891C6}" type="slidenum">
              <a:rPr lang="en-US" altLang="en-US" sz="1200" b="0" smtClean="0">
                <a:solidFill>
                  <a:schemeClr val="tx1"/>
                </a:solidFill>
              </a:rPr>
              <a:pPr algn="r">
                <a:defRPr/>
              </a:pPr>
              <a:t>34</a:t>
            </a:fld>
            <a:endParaRPr lang="en-US" altLang="en-US" sz="1200" b="0" smtClean="0">
              <a:solidFill>
                <a:schemeClr val="tx1"/>
              </a:solidFill>
            </a:endParaRPr>
          </a:p>
        </p:txBody>
      </p:sp>
    </p:spTree>
    <p:extLst>
      <p:ext uri="{BB962C8B-B14F-4D97-AF65-F5344CB8AC3E}">
        <p14:creationId xmlns:p14="http://schemas.microsoft.com/office/powerpoint/2010/main" val="130529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Tree>
    <p:extLst>
      <p:ext uri="{BB962C8B-B14F-4D97-AF65-F5344CB8AC3E}">
        <p14:creationId xmlns:p14="http://schemas.microsoft.com/office/powerpoint/2010/main" val="173882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3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7100" eaLnBrk="0" hangingPunct="0">
              <a:defRPr sz="3200" b="1">
                <a:solidFill>
                  <a:srgbClr val="000099"/>
                </a:solidFill>
                <a:latin typeface="Times New Roman" pitchFamily="18" charset="0"/>
              </a:defRPr>
            </a:lvl1pPr>
            <a:lvl2pPr marL="742950" indent="-285750" algn="ctr" defTabSz="927100" eaLnBrk="0" hangingPunct="0">
              <a:defRPr sz="3200" b="1">
                <a:solidFill>
                  <a:srgbClr val="000099"/>
                </a:solidFill>
                <a:latin typeface="Times New Roman" pitchFamily="18" charset="0"/>
              </a:defRPr>
            </a:lvl2pPr>
            <a:lvl3pPr marL="1143000" indent="-228600" algn="ctr" defTabSz="927100" eaLnBrk="0" hangingPunct="0">
              <a:defRPr sz="3200" b="1">
                <a:solidFill>
                  <a:srgbClr val="000099"/>
                </a:solidFill>
                <a:latin typeface="Times New Roman" pitchFamily="18" charset="0"/>
              </a:defRPr>
            </a:lvl3pPr>
            <a:lvl4pPr marL="1600200" indent="-228600" algn="ctr" defTabSz="927100" eaLnBrk="0" hangingPunct="0">
              <a:defRPr sz="3200" b="1">
                <a:solidFill>
                  <a:srgbClr val="000099"/>
                </a:solidFill>
                <a:latin typeface="Times New Roman" pitchFamily="18" charset="0"/>
              </a:defRPr>
            </a:lvl4pPr>
            <a:lvl5pPr marL="2057400" indent="-228600" algn="ctr" defTabSz="927100" eaLnBrk="0" hangingPunct="0">
              <a:defRPr sz="3200" b="1">
                <a:solidFill>
                  <a:srgbClr val="000099"/>
                </a:solidFill>
                <a:latin typeface="Times New Roman" pitchFamily="18" charset="0"/>
              </a:defRPr>
            </a:lvl5pPr>
            <a:lvl6pPr marL="2514600" indent="-228600" algn="ctr" defTabSz="927100" eaLnBrk="0" fontAlgn="base" hangingPunct="0">
              <a:spcBef>
                <a:spcPct val="0"/>
              </a:spcBef>
              <a:spcAft>
                <a:spcPct val="0"/>
              </a:spcAft>
              <a:defRPr sz="3200" b="1">
                <a:solidFill>
                  <a:srgbClr val="000099"/>
                </a:solidFill>
                <a:latin typeface="Times New Roman" pitchFamily="18" charset="0"/>
              </a:defRPr>
            </a:lvl6pPr>
            <a:lvl7pPr marL="2971800" indent="-228600" algn="ctr" defTabSz="927100" eaLnBrk="0" fontAlgn="base" hangingPunct="0">
              <a:spcBef>
                <a:spcPct val="0"/>
              </a:spcBef>
              <a:spcAft>
                <a:spcPct val="0"/>
              </a:spcAft>
              <a:defRPr sz="3200" b="1">
                <a:solidFill>
                  <a:srgbClr val="000099"/>
                </a:solidFill>
                <a:latin typeface="Times New Roman" pitchFamily="18" charset="0"/>
              </a:defRPr>
            </a:lvl7pPr>
            <a:lvl8pPr marL="3429000" indent="-228600" algn="ctr" defTabSz="927100" eaLnBrk="0" fontAlgn="base" hangingPunct="0">
              <a:spcBef>
                <a:spcPct val="0"/>
              </a:spcBef>
              <a:spcAft>
                <a:spcPct val="0"/>
              </a:spcAft>
              <a:defRPr sz="3200" b="1">
                <a:solidFill>
                  <a:srgbClr val="000099"/>
                </a:solidFill>
                <a:latin typeface="Times New Roman" pitchFamily="18" charset="0"/>
              </a:defRPr>
            </a:lvl8pPr>
            <a:lvl9pPr marL="3886200" indent="-228600" algn="ctr" defTabSz="927100" eaLnBrk="0" fontAlgn="base" hangingPunct="0">
              <a:spcBef>
                <a:spcPct val="0"/>
              </a:spcBef>
              <a:spcAft>
                <a:spcPct val="0"/>
              </a:spcAft>
              <a:defRPr sz="3200" b="1">
                <a:solidFill>
                  <a:srgbClr val="000099"/>
                </a:solidFill>
                <a:latin typeface="Times New Roman" pitchFamily="18" charset="0"/>
              </a:defRPr>
            </a:lvl9pPr>
          </a:lstStyle>
          <a:p>
            <a:pPr algn="r">
              <a:defRPr/>
            </a:pPr>
            <a:fld id="{3F20D53B-BC27-485A-925B-47C468298778}" type="slidenum">
              <a:rPr lang="en-US" altLang="en-US" sz="1200" b="0" smtClean="0">
                <a:solidFill>
                  <a:schemeClr val="tx1"/>
                </a:solidFill>
              </a:rPr>
              <a:pPr algn="r">
                <a:defRPr/>
              </a:pPr>
              <a:t>54</a:t>
            </a:fld>
            <a:endParaRPr lang="en-US" altLang="en-US" sz="1200" b="0" smtClean="0">
              <a:solidFill>
                <a:schemeClr val="tx1"/>
              </a:solidFill>
            </a:endParaRPr>
          </a:p>
        </p:txBody>
      </p:sp>
    </p:spTree>
    <p:extLst>
      <p:ext uri="{BB962C8B-B14F-4D97-AF65-F5344CB8AC3E}">
        <p14:creationId xmlns:p14="http://schemas.microsoft.com/office/powerpoint/2010/main" val="1880377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43000" y="685800"/>
            <a:ext cx="4573588" cy="3429000"/>
          </a:xfrm>
          <a:ln/>
        </p:spPr>
      </p:sp>
      <p:sp>
        <p:nvSpPr>
          <p:cNvPr id="98307" name="Notes Placeholder 2"/>
          <p:cNvSpPr>
            <a:spLocks noGrp="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p>
            <a:endParaRPr lang="en-GB" altLang="en-US" smtClean="0"/>
          </a:p>
        </p:txBody>
      </p:sp>
      <p:sp>
        <p:nvSpPr>
          <p:cNvPr id="4" name="Slide Number Placeholder 3"/>
          <p:cNvSpPr txBox="1">
            <a:spLocks noGrp="1"/>
          </p:cNvSpPr>
          <p:nvPr/>
        </p:nvSpPr>
        <p:spPr>
          <a:xfrm>
            <a:off x="3885453" y="8684826"/>
            <a:ext cx="2970946" cy="457711"/>
          </a:xfrm>
          <a:prstGeom prst="rect">
            <a:avLst/>
          </a:prstGeom>
          <a:noFill/>
        </p:spPr>
        <p:txBody>
          <a:bodyPr lIns="92958" tIns="46479" rIns="92958" bIns="46479" anchor="b"/>
          <a:lstStyle/>
          <a:p>
            <a:pPr algn="r" fontAlgn="auto">
              <a:spcBef>
                <a:spcPts val="0"/>
              </a:spcBef>
              <a:spcAft>
                <a:spcPts val="0"/>
              </a:spcAft>
              <a:defRPr/>
            </a:pPr>
            <a:fld id="{59619590-E4F9-439F-BB76-64553C76ECD4}" type="slidenum">
              <a:rPr lang="en-US" sz="1200" b="0">
                <a:solidFill>
                  <a:schemeClr val="tx1"/>
                </a:solidFill>
                <a:latin typeface="+mn-lt"/>
                <a:cs typeface="+mn-cs"/>
              </a:rPr>
              <a:pPr algn="r" fontAlgn="auto">
                <a:spcBef>
                  <a:spcPts val="0"/>
                </a:spcBef>
                <a:spcAft>
                  <a:spcPts val="0"/>
                </a:spcAft>
                <a:defRPr/>
              </a:pPr>
              <a:t>55</a:t>
            </a:fld>
            <a:endParaRPr lang="en-US" sz="1200" b="0">
              <a:solidFill>
                <a:schemeClr val="tx1"/>
              </a:solidFill>
              <a:latin typeface="+mn-lt"/>
              <a:cs typeface="+mn-cs"/>
            </a:endParaRPr>
          </a:p>
        </p:txBody>
      </p:sp>
    </p:spTree>
    <p:extLst>
      <p:ext uri="{BB962C8B-B14F-4D97-AF65-F5344CB8AC3E}">
        <p14:creationId xmlns:p14="http://schemas.microsoft.com/office/powerpoint/2010/main" val="313831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42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7100" eaLnBrk="0" hangingPunct="0">
              <a:defRPr sz="3200" b="1">
                <a:solidFill>
                  <a:srgbClr val="000099"/>
                </a:solidFill>
                <a:latin typeface="Times New Roman" pitchFamily="18" charset="0"/>
              </a:defRPr>
            </a:lvl1pPr>
            <a:lvl2pPr marL="742950" indent="-285750" algn="ctr" defTabSz="927100" eaLnBrk="0" hangingPunct="0">
              <a:defRPr sz="3200" b="1">
                <a:solidFill>
                  <a:srgbClr val="000099"/>
                </a:solidFill>
                <a:latin typeface="Times New Roman" pitchFamily="18" charset="0"/>
              </a:defRPr>
            </a:lvl2pPr>
            <a:lvl3pPr marL="1143000" indent="-228600" algn="ctr" defTabSz="927100" eaLnBrk="0" hangingPunct="0">
              <a:defRPr sz="3200" b="1">
                <a:solidFill>
                  <a:srgbClr val="000099"/>
                </a:solidFill>
                <a:latin typeface="Times New Roman" pitchFamily="18" charset="0"/>
              </a:defRPr>
            </a:lvl3pPr>
            <a:lvl4pPr marL="1600200" indent="-228600" algn="ctr" defTabSz="927100" eaLnBrk="0" hangingPunct="0">
              <a:defRPr sz="3200" b="1">
                <a:solidFill>
                  <a:srgbClr val="000099"/>
                </a:solidFill>
                <a:latin typeface="Times New Roman" pitchFamily="18" charset="0"/>
              </a:defRPr>
            </a:lvl4pPr>
            <a:lvl5pPr marL="2057400" indent="-228600" algn="ctr" defTabSz="927100" eaLnBrk="0" hangingPunct="0">
              <a:defRPr sz="3200" b="1">
                <a:solidFill>
                  <a:srgbClr val="000099"/>
                </a:solidFill>
                <a:latin typeface="Times New Roman" pitchFamily="18" charset="0"/>
              </a:defRPr>
            </a:lvl5pPr>
            <a:lvl6pPr marL="2514600" indent="-228600" algn="ctr" defTabSz="927100" eaLnBrk="0" fontAlgn="base" hangingPunct="0">
              <a:spcBef>
                <a:spcPct val="0"/>
              </a:spcBef>
              <a:spcAft>
                <a:spcPct val="0"/>
              </a:spcAft>
              <a:defRPr sz="3200" b="1">
                <a:solidFill>
                  <a:srgbClr val="000099"/>
                </a:solidFill>
                <a:latin typeface="Times New Roman" pitchFamily="18" charset="0"/>
              </a:defRPr>
            </a:lvl6pPr>
            <a:lvl7pPr marL="2971800" indent="-228600" algn="ctr" defTabSz="927100" eaLnBrk="0" fontAlgn="base" hangingPunct="0">
              <a:spcBef>
                <a:spcPct val="0"/>
              </a:spcBef>
              <a:spcAft>
                <a:spcPct val="0"/>
              </a:spcAft>
              <a:defRPr sz="3200" b="1">
                <a:solidFill>
                  <a:srgbClr val="000099"/>
                </a:solidFill>
                <a:latin typeface="Times New Roman" pitchFamily="18" charset="0"/>
              </a:defRPr>
            </a:lvl7pPr>
            <a:lvl8pPr marL="3429000" indent="-228600" algn="ctr" defTabSz="927100" eaLnBrk="0" fontAlgn="base" hangingPunct="0">
              <a:spcBef>
                <a:spcPct val="0"/>
              </a:spcBef>
              <a:spcAft>
                <a:spcPct val="0"/>
              </a:spcAft>
              <a:defRPr sz="3200" b="1">
                <a:solidFill>
                  <a:srgbClr val="000099"/>
                </a:solidFill>
                <a:latin typeface="Times New Roman" pitchFamily="18" charset="0"/>
              </a:defRPr>
            </a:lvl8pPr>
            <a:lvl9pPr marL="3886200" indent="-228600" algn="ctr" defTabSz="927100" eaLnBrk="0" fontAlgn="base" hangingPunct="0">
              <a:spcBef>
                <a:spcPct val="0"/>
              </a:spcBef>
              <a:spcAft>
                <a:spcPct val="0"/>
              </a:spcAft>
              <a:defRPr sz="3200" b="1">
                <a:solidFill>
                  <a:srgbClr val="000099"/>
                </a:solidFill>
                <a:latin typeface="Times New Roman" pitchFamily="18" charset="0"/>
              </a:defRPr>
            </a:lvl9pPr>
          </a:lstStyle>
          <a:p>
            <a:pPr algn="r">
              <a:defRPr/>
            </a:pPr>
            <a:fld id="{ADA8E14D-F47E-4C56-B9B9-A56DF2062416}" type="slidenum">
              <a:rPr lang="en-US" altLang="en-US" sz="1200" b="0" smtClean="0">
                <a:solidFill>
                  <a:schemeClr val="tx1"/>
                </a:solidFill>
              </a:rPr>
              <a:pPr algn="r">
                <a:defRPr/>
              </a:pPr>
              <a:t>56</a:t>
            </a:fld>
            <a:endParaRPr lang="en-US" altLang="en-US" sz="1200" b="0" smtClean="0">
              <a:solidFill>
                <a:schemeClr val="tx1"/>
              </a:solidFill>
            </a:endParaRPr>
          </a:p>
        </p:txBody>
      </p:sp>
    </p:spTree>
    <p:extLst>
      <p:ext uri="{BB962C8B-B14F-4D97-AF65-F5344CB8AC3E}">
        <p14:creationId xmlns:p14="http://schemas.microsoft.com/office/powerpoint/2010/main" val="171723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EO data = </a:t>
            </a:r>
            <a:r>
              <a:rPr lang="en-GB" altLang="en-US" smtClean="0">
                <a:solidFill>
                  <a:srgbClr val="000000"/>
                </a:solidFill>
                <a:latin typeface="Arial" pitchFamily="34" charset="0"/>
              </a:rPr>
              <a:t>Meteorological/weather, agriculture, forestry, fishing, and hunting </a:t>
            </a:r>
          </a:p>
          <a:p>
            <a:pPr eaLnBrk="1" hangingPunct="1">
              <a:lnSpc>
                <a:spcPct val="90000"/>
              </a:lnSpc>
              <a:spcBef>
                <a:spcPct val="0"/>
              </a:spcBef>
              <a:spcAft>
                <a:spcPts val="338"/>
              </a:spcAft>
            </a:pPr>
            <a:r>
              <a:rPr lang="en-GB" altLang="en-US" smtClean="0">
                <a:solidFill>
                  <a:srgbClr val="000000"/>
                </a:solidFill>
                <a:latin typeface="Arial" pitchFamily="34" charset="0"/>
              </a:rPr>
              <a:t>Geospatial = </a:t>
            </a:r>
            <a:r>
              <a:rPr lang="en-GB" altLang="en-US" sz="900" smtClean="0">
                <a:latin typeface="Segoe UI Light" pitchFamily="34" charset="0"/>
              </a:rPr>
              <a:t>Topography, postcodes, national maps, local maps 	</a:t>
            </a:r>
          </a:p>
          <a:p>
            <a:endParaRPr lang="en-GB" altLang="en-US" smtClean="0"/>
          </a:p>
        </p:txBody>
      </p:sp>
      <p:sp>
        <p:nvSpPr>
          <p:cNvPr id="4" name="Header Placeholder 3"/>
          <p:cNvSpPr>
            <a:spLocks noGrp="1"/>
          </p:cNvSpPr>
          <p:nvPr>
            <p:ph type="hdr" sz="quarter"/>
          </p:nvPr>
        </p:nvSpPr>
        <p:spPr/>
        <p:txBody>
          <a:bodyPr/>
          <a:lstStyle/>
          <a:p>
            <a:pPr>
              <a:defRPr/>
            </a:pPr>
            <a:r>
              <a:rPr lang="en-US" smtClean="0"/>
              <a:t>Microsoft Research</a:t>
            </a:r>
            <a:endParaRPr lang="en-US" dirty="0"/>
          </a:p>
        </p:txBody>
      </p:sp>
      <p:sp>
        <p:nvSpPr>
          <p:cNvPr id="5" name="Footer Placeholder 4"/>
          <p:cNvSpPr>
            <a:spLocks noGrp="1"/>
          </p:cNvSpPr>
          <p:nvPr>
            <p:ph type="ftr" sz="quarter" idx="4"/>
          </p:nvPr>
        </p:nvSpPr>
        <p:spPr/>
        <p:txBody>
          <a:bodyPr/>
          <a:lstStyle/>
          <a:p>
            <a:pPr defTabSz="914099">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sz="quarter" idx="1"/>
          </p:nvPr>
        </p:nvSpPr>
        <p:spPr/>
        <p:txBody>
          <a:bodyPr/>
          <a:lstStyle/>
          <a:p>
            <a:pPr>
              <a:defRPr/>
            </a:pPr>
            <a:fld id="{FDB36F5B-4C3F-4F2E-A03A-0593CF00BE44}" type="datetime1">
              <a:rPr lang="en-US" smtClean="0"/>
              <a:pPr>
                <a:defRPr/>
              </a:pPr>
              <a:t>8/29/2016</a:t>
            </a:fld>
            <a:endParaRPr lang="en-US" dirty="0"/>
          </a:p>
        </p:txBody>
      </p:sp>
      <p:sp>
        <p:nvSpPr>
          <p:cNvPr id="7" name="Slide Number Placeholder 6"/>
          <p:cNvSpPr>
            <a:spLocks noGrp="1"/>
          </p:cNvSpPr>
          <p:nvPr>
            <p:ph type="sldNum" sz="quarter" idx="5"/>
          </p:nvPr>
        </p:nvSpPr>
        <p:spPr/>
        <p:txBody>
          <a:bodyPr/>
          <a:lstStyle/>
          <a:p>
            <a:pPr>
              <a:defRPr/>
            </a:pPr>
            <a:fld id="{D8210100-25C6-4539-959F-33401011A613}" type="slidenum">
              <a:rPr lang="en-US" smtClean="0"/>
              <a:pPr>
                <a:defRPr/>
              </a:pPr>
              <a:t>58</a:t>
            </a:fld>
            <a:endParaRPr lang="en-US" dirty="0"/>
          </a:p>
        </p:txBody>
      </p:sp>
    </p:spTree>
    <p:extLst>
      <p:ext uri="{BB962C8B-B14F-4D97-AF65-F5344CB8AC3E}">
        <p14:creationId xmlns:p14="http://schemas.microsoft.com/office/powerpoint/2010/main" val="169766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Tagging to hide QA as part of publication and sign-off prior to dissemination</a:t>
            </a:r>
          </a:p>
        </p:txBody>
      </p:sp>
      <p:sp>
        <p:nvSpPr>
          <p:cNvPr id="4" name="Slide Number Placeholder 3"/>
          <p:cNvSpPr>
            <a:spLocks noGrp="1"/>
          </p:cNvSpPr>
          <p:nvPr>
            <p:ph type="sldNum" sz="quarter" idx="5"/>
          </p:nvPr>
        </p:nvSpPr>
        <p:spPr/>
        <p:txBody>
          <a:bodyPr/>
          <a:lstStyle/>
          <a:p>
            <a:pPr>
              <a:defRPr/>
            </a:pPr>
            <a:fld id="{EC77C61A-9074-4776-B032-7C7A56BD2FF7}" type="slidenum">
              <a:rPr lang="en-US" smtClean="0"/>
              <a:pPr>
                <a:defRPr/>
              </a:pPr>
              <a:t>60</a:t>
            </a:fld>
            <a:endParaRPr lang="en-US" dirty="0"/>
          </a:p>
        </p:txBody>
      </p:sp>
    </p:spTree>
    <p:extLst>
      <p:ext uri="{BB962C8B-B14F-4D97-AF65-F5344CB8AC3E}">
        <p14:creationId xmlns:p14="http://schemas.microsoft.com/office/powerpoint/2010/main" val="4096814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Guiding Principles:</a:t>
            </a:r>
          </a:p>
          <a:p>
            <a:pPr>
              <a:spcBef>
                <a:spcPct val="0"/>
              </a:spcBef>
            </a:pPr>
            <a:endParaRPr lang="en-US" altLang="en-US" smtClean="0"/>
          </a:p>
          <a:p>
            <a:pPr>
              <a:spcBef>
                <a:spcPct val="0"/>
              </a:spcBef>
            </a:pPr>
            <a:r>
              <a:rPr lang="en-US" altLang="en-US" smtClean="0"/>
              <a:t>Openness</a:t>
            </a:r>
          </a:p>
          <a:p>
            <a:pPr>
              <a:spcBef>
                <a:spcPct val="0"/>
              </a:spcBef>
            </a:pPr>
            <a:r>
              <a:rPr lang="en-US" altLang="en-US" smtClean="0"/>
              <a:t>Consensus</a:t>
            </a:r>
          </a:p>
          <a:p>
            <a:pPr>
              <a:spcBef>
                <a:spcPct val="0"/>
              </a:spcBef>
            </a:pPr>
            <a:r>
              <a:rPr lang="en-US" altLang="en-US" smtClean="0"/>
              <a:t>Balance</a:t>
            </a:r>
          </a:p>
          <a:p>
            <a:pPr>
              <a:spcBef>
                <a:spcPct val="0"/>
              </a:spcBef>
            </a:pPr>
            <a:r>
              <a:rPr lang="en-US" altLang="en-US" smtClean="0"/>
              <a:t>Harmonization</a:t>
            </a:r>
          </a:p>
          <a:p>
            <a:pPr>
              <a:spcBef>
                <a:spcPct val="0"/>
              </a:spcBef>
            </a:pPr>
            <a:r>
              <a:rPr lang="en-US" altLang="en-US" smtClean="0"/>
              <a:t>Community-driven</a:t>
            </a:r>
          </a:p>
          <a:p>
            <a:pPr>
              <a:spcBef>
                <a:spcPct val="0"/>
              </a:spcBef>
            </a:pPr>
            <a:r>
              <a:rPr lang="en-US" altLang="en-US" smtClean="0"/>
              <a:t>Non-profit and technology-neutral</a:t>
            </a:r>
          </a:p>
          <a:p>
            <a:pPr>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329896-E4B2-4AEE-8A94-638CFA0E8D4B}" type="slidenum">
              <a:rPr lang="en-AU" altLang="en-US"/>
              <a:pPr/>
              <a:t>72</a:t>
            </a:fld>
            <a:endParaRPr lang="en-AU" altLang="en-US"/>
          </a:p>
        </p:txBody>
      </p:sp>
    </p:spTree>
    <p:extLst>
      <p:ext uri="{BB962C8B-B14F-4D97-AF65-F5344CB8AC3E}">
        <p14:creationId xmlns:p14="http://schemas.microsoft.com/office/powerpoint/2010/main" val="261109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1451309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71495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17575" y="744538"/>
            <a:ext cx="4962525" cy="3722687"/>
          </a:xfrm>
          <a:ln/>
        </p:spPr>
      </p:sp>
      <p:sp>
        <p:nvSpPr>
          <p:cNvPr id="80899"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de-CH" altLang="en-US" smtClean="0"/>
          </a:p>
        </p:txBody>
      </p:sp>
    </p:spTree>
    <p:extLst>
      <p:ext uri="{BB962C8B-B14F-4D97-AF65-F5344CB8AC3E}">
        <p14:creationId xmlns:p14="http://schemas.microsoft.com/office/powerpoint/2010/main" val="300743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E2B3FD2-83CA-44D1-BE13-8BC8CBF7ED7A}" type="slidenum">
              <a:rPr lang="en-US" altLang="en-US" b="0">
                <a:latin typeface="Calibri" pitchFamily="34" charset="0"/>
              </a:rPr>
              <a:pPr algn="r" eaLnBrk="1" hangingPunct="1">
                <a:spcBef>
                  <a:spcPct val="0"/>
                </a:spcBef>
              </a:pPr>
              <a:t>28</a:t>
            </a:fld>
            <a:endParaRPr lang="en-US" altLang="en-US" b="0">
              <a:latin typeface="Calibri" pitchFamily="34" charset="0"/>
            </a:endParaRPr>
          </a:p>
        </p:txBody>
      </p:sp>
      <p:sp>
        <p:nvSpPr>
          <p:cNvPr id="95235" name="Rectangle 2"/>
          <p:cNvSpPr>
            <a:spLocks noGrp="1" noRot="1" noChangeAspect="1" noChangeArrowheads="1" noTextEdit="1"/>
          </p:cNvSpPr>
          <p:nvPr>
            <p:ph type="sldImg"/>
          </p:nvPr>
        </p:nvSpPr>
        <p:spPr>
          <a:xfrm>
            <a:off x="1143000" y="685800"/>
            <a:ext cx="4573588" cy="3429000"/>
          </a:xfrm>
          <a:ln/>
        </p:spPr>
      </p:sp>
      <p:sp>
        <p:nvSpPr>
          <p:cNvPr id="95236"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de-DE" altLang="en-US" smtClean="0"/>
          </a:p>
        </p:txBody>
      </p:sp>
    </p:spTree>
    <p:extLst>
      <p:ext uri="{BB962C8B-B14F-4D97-AF65-F5344CB8AC3E}">
        <p14:creationId xmlns:p14="http://schemas.microsoft.com/office/powerpoint/2010/main" val="422825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81034CD-5D95-4C22-8F54-4031544CD62C}" type="slidenum">
              <a:rPr lang="en-US" altLang="en-US" b="0">
                <a:latin typeface="Calibri" pitchFamily="34" charset="0"/>
              </a:rPr>
              <a:pPr algn="r" eaLnBrk="1" hangingPunct="1">
                <a:spcBef>
                  <a:spcPct val="0"/>
                </a:spcBef>
              </a:pPr>
              <a:t>29</a:t>
            </a:fld>
            <a:endParaRPr lang="en-US" altLang="en-US" b="0">
              <a:latin typeface="Calibri" pitchFamily="34" charset="0"/>
            </a:endParaRPr>
          </a:p>
        </p:txBody>
      </p:sp>
      <p:sp>
        <p:nvSpPr>
          <p:cNvPr id="96259" name="Rectangle 2"/>
          <p:cNvSpPr>
            <a:spLocks noGrp="1" noRot="1" noChangeAspect="1" noChangeArrowheads="1" noTextEdit="1"/>
          </p:cNvSpPr>
          <p:nvPr>
            <p:ph type="sldImg"/>
          </p:nvPr>
        </p:nvSpPr>
        <p:spPr>
          <a:xfrm>
            <a:off x="1143000" y="685800"/>
            <a:ext cx="4573588" cy="3429000"/>
          </a:xfrm>
          <a:ln/>
        </p:spPr>
      </p:sp>
      <p:sp>
        <p:nvSpPr>
          <p:cNvPr id="96260"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en-GB" altLang="en-US" smtClean="0"/>
          </a:p>
        </p:txBody>
      </p:sp>
    </p:spTree>
    <p:extLst>
      <p:ext uri="{BB962C8B-B14F-4D97-AF65-F5344CB8AC3E}">
        <p14:creationId xmlns:p14="http://schemas.microsoft.com/office/powerpoint/2010/main" val="218928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6E36958-461E-4645-A558-B3D6FDC44DB1}" type="slidenum">
              <a:rPr lang="en-US" altLang="en-US" b="0">
                <a:latin typeface="Calibri" pitchFamily="34" charset="0"/>
              </a:rPr>
              <a:pPr algn="r" eaLnBrk="1" hangingPunct="1">
                <a:spcBef>
                  <a:spcPct val="0"/>
                </a:spcBef>
              </a:pPr>
              <a:t>30</a:t>
            </a:fld>
            <a:endParaRPr lang="en-US" altLang="en-US" b="0">
              <a:latin typeface="Calibri" pitchFamily="34" charset="0"/>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en-GB" altLang="en-US" smtClean="0"/>
          </a:p>
        </p:txBody>
      </p:sp>
    </p:spTree>
    <p:extLst>
      <p:ext uri="{BB962C8B-B14F-4D97-AF65-F5344CB8AC3E}">
        <p14:creationId xmlns:p14="http://schemas.microsoft.com/office/powerpoint/2010/main" val="146725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7100" eaLnBrk="0" hangingPunct="0">
              <a:defRPr sz="3200" b="1">
                <a:solidFill>
                  <a:srgbClr val="000099"/>
                </a:solidFill>
                <a:latin typeface="Times New Roman" pitchFamily="18" charset="0"/>
              </a:defRPr>
            </a:lvl1pPr>
            <a:lvl2pPr marL="742950" indent="-285750" algn="ctr" defTabSz="927100" eaLnBrk="0" hangingPunct="0">
              <a:defRPr sz="3200" b="1">
                <a:solidFill>
                  <a:srgbClr val="000099"/>
                </a:solidFill>
                <a:latin typeface="Times New Roman" pitchFamily="18" charset="0"/>
              </a:defRPr>
            </a:lvl2pPr>
            <a:lvl3pPr marL="1143000" indent="-228600" algn="ctr" defTabSz="927100" eaLnBrk="0" hangingPunct="0">
              <a:defRPr sz="3200" b="1">
                <a:solidFill>
                  <a:srgbClr val="000099"/>
                </a:solidFill>
                <a:latin typeface="Times New Roman" pitchFamily="18" charset="0"/>
              </a:defRPr>
            </a:lvl3pPr>
            <a:lvl4pPr marL="1600200" indent="-228600" algn="ctr" defTabSz="927100" eaLnBrk="0" hangingPunct="0">
              <a:defRPr sz="3200" b="1">
                <a:solidFill>
                  <a:srgbClr val="000099"/>
                </a:solidFill>
                <a:latin typeface="Times New Roman" pitchFamily="18" charset="0"/>
              </a:defRPr>
            </a:lvl4pPr>
            <a:lvl5pPr marL="2057400" indent="-228600" algn="ctr" defTabSz="927100" eaLnBrk="0" hangingPunct="0">
              <a:defRPr sz="3200" b="1">
                <a:solidFill>
                  <a:srgbClr val="000099"/>
                </a:solidFill>
                <a:latin typeface="Times New Roman" pitchFamily="18" charset="0"/>
              </a:defRPr>
            </a:lvl5pPr>
            <a:lvl6pPr marL="2514600" indent="-228600" algn="ctr" defTabSz="927100" eaLnBrk="0" fontAlgn="base" hangingPunct="0">
              <a:spcBef>
                <a:spcPct val="0"/>
              </a:spcBef>
              <a:spcAft>
                <a:spcPct val="0"/>
              </a:spcAft>
              <a:defRPr sz="3200" b="1">
                <a:solidFill>
                  <a:srgbClr val="000099"/>
                </a:solidFill>
                <a:latin typeface="Times New Roman" pitchFamily="18" charset="0"/>
              </a:defRPr>
            </a:lvl6pPr>
            <a:lvl7pPr marL="2971800" indent="-228600" algn="ctr" defTabSz="927100" eaLnBrk="0" fontAlgn="base" hangingPunct="0">
              <a:spcBef>
                <a:spcPct val="0"/>
              </a:spcBef>
              <a:spcAft>
                <a:spcPct val="0"/>
              </a:spcAft>
              <a:defRPr sz="3200" b="1">
                <a:solidFill>
                  <a:srgbClr val="000099"/>
                </a:solidFill>
                <a:latin typeface="Times New Roman" pitchFamily="18" charset="0"/>
              </a:defRPr>
            </a:lvl7pPr>
            <a:lvl8pPr marL="3429000" indent="-228600" algn="ctr" defTabSz="927100" eaLnBrk="0" fontAlgn="base" hangingPunct="0">
              <a:spcBef>
                <a:spcPct val="0"/>
              </a:spcBef>
              <a:spcAft>
                <a:spcPct val="0"/>
              </a:spcAft>
              <a:defRPr sz="3200" b="1">
                <a:solidFill>
                  <a:srgbClr val="000099"/>
                </a:solidFill>
                <a:latin typeface="Times New Roman" pitchFamily="18" charset="0"/>
              </a:defRPr>
            </a:lvl8pPr>
            <a:lvl9pPr marL="3886200" indent="-228600" algn="ctr" defTabSz="927100" eaLnBrk="0" fontAlgn="base" hangingPunct="0">
              <a:spcBef>
                <a:spcPct val="0"/>
              </a:spcBef>
              <a:spcAft>
                <a:spcPct val="0"/>
              </a:spcAft>
              <a:defRPr sz="3200" b="1">
                <a:solidFill>
                  <a:srgbClr val="000099"/>
                </a:solidFill>
                <a:latin typeface="Times New Roman" pitchFamily="18" charset="0"/>
              </a:defRPr>
            </a:lvl9pPr>
          </a:lstStyle>
          <a:p>
            <a:pPr algn="r">
              <a:defRPr/>
            </a:pPr>
            <a:fld id="{799B3508-19CB-4AE9-A95C-D58EF25C9B6B}" type="slidenum">
              <a:rPr lang="en-US" altLang="en-US" sz="1200" b="0" smtClean="0">
                <a:solidFill>
                  <a:schemeClr val="tx1"/>
                </a:solidFill>
              </a:rPr>
              <a:pPr algn="r">
                <a:defRPr/>
              </a:pPr>
              <a:t>32</a:t>
            </a:fld>
            <a:endParaRPr lang="en-US" altLang="en-US" sz="1200" b="0" smtClean="0">
              <a:solidFill>
                <a:schemeClr val="tx1"/>
              </a:solidFill>
            </a:endParaRPr>
          </a:p>
        </p:txBody>
      </p:sp>
    </p:spTree>
    <p:extLst>
      <p:ext uri="{BB962C8B-B14F-4D97-AF65-F5344CB8AC3E}">
        <p14:creationId xmlns:p14="http://schemas.microsoft.com/office/powerpoint/2010/main" val="160091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11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7100" eaLnBrk="0" hangingPunct="0">
              <a:defRPr sz="3200" b="1">
                <a:solidFill>
                  <a:srgbClr val="000099"/>
                </a:solidFill>
                <a:latin typeface="Times New Roman" pitchFamily="18" charset="0"/>
              </a:defRPr>
            </a:lvl1pPr>
            <a:lvl2pPr marL="742950" indent="-285750" algn="ctr" defTabSz="927100" eaLnBrk="0" hangingPunct="0">
              <a:defRPr sz="3200" b="1">
                <a:solidFill>
                  <a:srgbClr val="000099"/>
                </a:solidFill>
                <a:latin typeface="Times New Roman" pitchFamily="18" charset="0"/>
              </a:defRPr>
            </a:lvl2pPr>
            <a:lvl3pPr marL="1143000" indent="-228600" algn="ctr" defTabSz="927100" eaLnBrk="0" hangingPunct="0">
              <a:defRPr sz="3200" b="1">
                <a:solidFill>
                  <a:srgbClr val="000099"/>
                </a:solidFill>
                <a:latin typeface="Times New Roman" pitchFamily="18" charset="0"/>
              </a:defRPr>
            </a:lvl3pPr>
            <a:lvl4pPr marL="1600200" indent="-228600" algn="ctr" defTabSz="927100" eaLnBrk="0" hangingPunct="0">
              <a:defRPr sz="3200" b="1">
                <a:solidFill>
                  <a:srgbClr val="000099"/>
                </a:solidFill>
                <a:latin typeface="Times New Roman" pitchFamily="18" charset="0"/>
              </a:defRPr>
            </a:lvl4pPr>
            <a:lvl5pPr marL="2057400" indent="-228600" algn="ctr" defTabSz="927100" eaLnBrk="0" hangingPunct="0">
              <a:defRPr sz="3200" b="1">
                <a:solidFill>
                  <a:srgbClr val="000099"/>
                </a:solidFill>
                <a:latin typeface="Times New Roman" pitchFamily="18" charset="0"/>
              </a:defRPr>
            </a:lvl5pPr>
            <a:lvl6pPr marL="2514600" indent="-228600" algn="ctr" defTabSz="927100" eaLnBrk="0" fontAlgn="base" hangingPunct="0">
              <a:spcBef>
                <a:spcPct val="0"/>
              </a:spcBef>
              <a:spcAft>
                <a:spcPct val="0"/>
              </a:spcAft>
              <a:defRPr sz="3200" b="1">
                <a:solidFill>
                  <a:srgbClr val="000099"/>
                </a:solidFill>
                <a:latin typeface="Times New Roman" pitchFamily="18" charset="0"/>
              </a:defRPr>
            </a:lvl6pPr>
            <a:lvl7pPr marL="2971800" indent="-228600" algn="ctr" defTabSz="927100" eaLnBrk="0" fontAlgn="base" hangingPunct="0">
              <a:spcBef>
                <a:spcPct val="0"/>
              </a:spcBef>
              <a:spcAft>
                <a:spcPct val="0"/>
              </a:spcAft>
              <a:defRPr sz="3200" b="1">
                <a:solidFill>
                  <a:srgbClr val="000099"/>
                </a:solidFill>
                <a:latin typeface="Times New Roman" pitchFamily="18" charset="0"/>
              </a:defRPr>
            </a:lvl7pPr>
            <a:lvl8pPr marL="3429000" indent="-228600" algn="ctr" defTabSz="927100" eaLnBrk="0" fontAlgn="base" hangingPunct="0">
              <a:spcBef>
                <a:spcPct val="0"/>
              </a:spcBef>
              <a:spcAft>
                <a:spcPct val="0"/>
              </a:spcAft>
              <a:defRPr sz="3200" b="1">
                <a:solidFill>
                  <a:srgbClr val="000099"/>
                </a:solidFill>
                <a:latin typeface="Times New Roman" pitchFamily="18" charset="0"/>
              </a:defRPr>
            </a:lvl8pPr>
            <a:lvl9pPr marL="3886200" indent="-228600" algn="ctr" defTabSz="927100" eaLnBrk="0" fontAlgn="base" hangingPunct="0">
              <a:spcBef>
                <a:spcPct val="0"/>
              </a:spcBef>
              <a:spcAft>
                <a:spcPct val="0"/>
              </a:spcAft>
              <a:defRPr sz="3200" b="1">
                <a:solidFill>
                  <a:srgbClr val="000099"/>
                </a:solidFill>
                <a:latin typeface="Times New Roman" pitchFamily="18" charset="0"/>
              </a:defRPr>
            </a:lvl9pPr>
          </a:lstStyle>
          <a:p>
            <a:pPr algn="r">
              <a:defRPr/>
            </a:pPr>
            <a:fld id="{8117AFC6-983B-49DA-876A-D215D784D7E4}" type="slidenum">
              <a:rPr lang="en-US" altLang="en-US" sz="1200" b="0" smtClean="0">
                <a:solidFill>
                  <a:schemeClr val="tx1"/>
                </a:solidFill>
              </a:rPr>
              <a:pPr algn="r">
                <a:defRPr/>
              </a:pPr>
              <a:t>33</a:t>
            </a:fld>
            <a:endParaRPr lang="en-US" altLang="en-US" sz="1200" b="0" smtClean="0">
              <a:solidFill>
                <a:schemeClr val="tx1"/>
              </a:solidFill>
            </a:endParaRPr>
          </a:p>
        </p:txBody>
      </p:sp>
    </p:spTree>
    <p:extLst>
      <p:ext uri="{BB962C8B-B14F-4D97-AF65-F5344CB8AC3E}">
        <p14:creationId xmlns:p14="http://schemas.microsoft.com/office/powerpoint/2010/main" val="3674224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90" name="Rectangle 94"/>
          <p:cNvSpPr>
            <a:spLocks noChangeArrowheads="1"/>
          </p:cNvSpPr>
          <p:nvPr/>
        </p:nvSpPr>
        <p:spPr bwMode="auto">
          <a:xfrm>
            <a:off x="0" y="1936750"/>
            <a:ext cx="9144000" cy="2987675"/>
          </a:xfrm>
          <a:prstGeom prst="rect">
            <a:avLst/>
          </a:prstGeom>
          <a:solidFill>
            <a:schemeClr val="bg2"/>
          </a:solidFill>
          <a:ln w="9525">
            <a:solidFill>
              <a:schemeClr val="tx1"/>
            </a:solidFill>
            <a:miter lim="800000"/>
            <a:headEnd/>
            <a:tailEnd/>
          </a:ln>
          <a:effectLst/>
        </p:spPr>
        <p:txBody>
          <a:bodyPr wrap="none" anchor="ctr"/>
          <a:lstStyle/>
          <a:p>
            <a:endParaRPr lang="en-GB" noProof="0"/>
          </a:p>
        </p:txBody>
      </p:sp>
      <p:sp>
        <p:nvSpPr>
          <p:cNvPr id="4102" name="Rectangle 6"/>
          <p:cNvSpPr>
            <a:spLocks noGrp="1" noChangeArrowheads="1"/>
          </p:cNvSpPr>
          <p:nvPr>
            <p:ph type="ctrTitle"/>
          </p:nvPr>
        </p:nvSpPr>
        <p:spPr>
          <a:xfrm>
            <a:off x="576263" y="2062163"/>
            <a:ext cx="7920037" cy="1655762"/>
          </a:xfrm>
        </p:spPr>
        <p:txBody>
          <a:bodyPr/>
          <a:lstStyle>
            <a:lvl1pPr>
              <a:defRPr/>
            </a:lvl1pPr>
          </a:lstStyle>
          <a:p>
            <a:pPr lvl="0"/>
            <a:r>
              <a:rPr lang="en-US" noProof="0" smtClean="0"/>
              <a:t>Click to edit Master title style</a:t>
            </a:r>
            <a:endParaRPr lang="en-GB" noProof="0" smtClean="0"/>
          </a:p>
        </p:txBody>
      </p:sp>
      <p:sp>
        <p:nvSpPr>
          <p:cNvPr id="4103" name="Rectangle 7"/>
          <p:cNvSpPr>
            <a:spLocks noGrp="1" noChangeArrowheads="1"/>
          </p:cNvSpPr>
          <p:nvPr>
            <p:ph type="subTitle" idx="1"/>
          </p:nvPr>
        </p:nvSpPr>
        <p:spPr>
          <a:xfrm>
            <a:off x="576263" y="3754438"/>
            <a:ext cx="7920037" cy="719137"/>
          </a:xfrm>
        </p:spPr>
        <p:txBody>
          <a:bodyPr/>
          <a:lstStyle>
            <a:lvl1pPr marL="0" indent="0">
              <a:buFontTx/>
              <a:buNone/>
              <a:defRPr sz="2000">
                <a:solidFill>
                  <a:schemeClr val="tx2"/>
                </a:solidFill>
              </a:defRPr>
            </a:lvl1pPr>
          </a:lstStyle>
          <a:p>
            <a:pPr lvl="0"/>
            <a:r>
              <a:rPr lang="en-US" noProof="0" smtClean="0"/>
              <a:t>Click to edit Master subtitle style</a:t>
            </a:r>
            <a:endParaRPr lang="en-GB" noProof="0" smtClean="0"/>
          </a:p>
        </p:txBody>
      </p:sp>
      <p:sp>
        <p:nvSpPr>
          <p:cNvPr id="4107" name="Rectangle 11"/>
          <p:cNvSpPr>
            <a:spLocks noGrp="1" noChangeArrowheads="1"/>
          </p:cNvSpPr>
          <p:nvPr>
            <p:ph type="dt" sz="half" idx="2"/>
          </p:nvPr>
        </p:nvSpPr>
        <p:spPr>
          <a:xfrm>
            <a:off x="457200" y="6498000"/>
            <a:ext cx="2133600" cy="279400"/>
          </a:xfrm>
        </p:spPr>
        <p:txBody>
          <a:bodyPr/>
          <a:lstStyle>
            <a:lvl1pPr>
              <a:defRPr/>
            </a:lvl1pPr>
          </a:lstStyle>
          <a:p>
            <a:endParaRPr lang="en-GB" noProof="0"/>
          </a:p>
        </p:txBody>
      </p:sp>
      <p:sp>
        <p:nvSpPr>
          <p:cNvPr id="4108" name="Rectangle 12"/>
          <p:cNvSpPr>
            <a:spLocks noGrp="1" noChangeArrowheads="1"/>
          </p:cNvSpPr>
          <p:nvPr>
            <p:ph type="ftr" sz="quarter" idx="3"/>
          </p:nvPr>
        </p:nvSpPr>
        <p:spPr bwMode="auto">
          <a:xfrm>
            <a:off x="3124200" y="6498000"/>
            <a:ext cx="2895600" cy="279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GB" noProof="0" dirty="0"/>
          </a:p>
        </p:txBody>
      </p:sp>
      <p:sp>
        <p:nvSpPr>
          <p:cNvPr id="4109" name="Rectangle 13"/>
          <p:cNvSpPr>
            <a:spLocks noGrp="1" noChangeArrowheads="1"/>
          </p:cNvSpPr>
          <p:nvPr>
            <p:ph type="sldNum" sz="quarter" idx="4"/>
          </p:nvPr>
        </p:nvSpPr>
        <p:spPr>
          <a:xfrm>
            <a:off x="6553200" y="6498000"/>
            <a:ext cx="2133600" cy="279400"/>
          </a:xfrm>
        </p:spPr>
        <p:txBody>
          <a:bodyPr/>
          <a:lstStyle>
            <a:lvl1pPr>
              <a:defRPr/>
            </a:lvl1pPr>
          </a:lstStyle>
          <a:p>
            <a:fld id="{B039BD9E-1DB4-4860-B56E-0FEBC7E22329}" type="slidenum">
              <a:rPr lang="en-GB" noProof="0" smtClean="0"/>
              <a:pPr/>
              <a:t>‹#›</a:t>
            </a:fld>
            <a:endParaRPr lang="en-GB" noProof="0"/>
          </a:p>
        </p:txBody>
      </p:sp>
      <p:sp>
        <p:nvSpPr>
          <p:cNvPr id="4143" name="Freeform 47"/>
          <p:cNvSpPr>
            <a:spLocks/>
          </p:cNvSpPr>
          <p:nvPr/>
        </p:nvSpPr>
        <p:spPr bwMode="auto">
          <a:xfrm>
            <a:off x="7339013" y="3881438"/>
            <a:ext cx="9525" cy="1587"/>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solidFill>
            <a:srgbClr val="4409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noProof="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5600" y="5724000"/>
            <a:ext cx="2049414" cy="6840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484784"/>
            <a:ext cx="5486400" cy="3242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noProof="0"/>
          </a:p>
        </p:txBody>
      </p:sp>
      <p:sp>
        <p:nvSpPr>
          <p:cNvPr id="6" name="Slide Number Placeholder 5"/>
          <p:cNvSpPr>
            <a:spLocks noGrp="1"/>
          </p:cNvSpPr>
          <p:nvPr>
            <p:ph type="sldNum" sz="quarter" idx="11"/>
          </p:nvPr>
        </p:nvSpPr>
        <p:spPr/>
        <p:txBody>
          <a:bodyPr/>
          <a:lstStyle>
            <a:lvl1pPr>
              <a:defRPr/>
            </a:lvl1pPr>
          </a:lstStyle>
          <a:p>
            <a:fld id="{A558CEA0-8BC9-4A90-9309-4B40099FD48B}" type="slidenum">
              <a:rPr lang="en-GB" noProof="0" smtClean="0"/>
              <a:pPr/>
              <a:t>‹#›</a:t>
            </a:fld>
            <a:endParaRPr lang="en-GB" noProof="0"/>
          </a:p>
        </p:txBody>
      </p:sp>
    </p:spTree>
    <p:extLst>
      <p:ext uri="{BB962C8B-B14F-4D97-AF65-F5344CB8AC3E}">
        <p14:creationId xmlns:p14="http://schemas.microsoft.com/office/powerpoint/2010/main" val="3406717071"/>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lvl1pPr>
              <a:defRPr/>
            </a:lvl1pPr>
          </a:lstStyle>
          <a:p>
            <a:endParaRPr lang="en-GB" noProof="0"/>
          </a:p>
        </p:txBody>
      </p:sp>
      <p:sp>
        <p:nvSpPr>
          <p:cNvPr id="5" name="Slide Number Placeholder 4"/>
          <p:cNvSpPr>
            <a:spLocks noGrp="1"/>
          </p:cNvSpPr>
          <p:nvPr>
            <p:ph type="sldNum" sz="quarter" idx="11"/>
          </p:nvPr>
        </p:nvSpPr>
        <p:spPr/>
        <p:txBody>
          <a:bodyPr/>
          <a:lstStyle>
            <a:lvl1pPr>
              <a:defRPr/>
            </a:lvl1pPr>
          </a:lstStyle>
          <a:p>
            <a:fld id="{9DE0AA1C-6C5B-4A27-9AA9-6CDA70DE4CCD}" type="slidenum">
              <a:rPr lang="en-GB" noProof="0" smtClean="0"/>
              <a:pPr/>
              <a:t>‹#›</a:t>
            </a:fld>
            <a:endParaRPr lang="en-GB" noProof="0"/>
          </a:p>
        </p:txBody>
      </p:sp>
    </p:spTree>
    <p:extLst>
      <p:ext uri="{BB962C8B-B14F-4D97-AF65-F5344CB8AC3E}">
        <p14:creationId xmlns:p14="http://schemas.microsoft.com/office/powerpoint/2010/main" val="2202726810"/>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lvl1pPr>
              <a:defRPr/>
            </a:lvl1pPr>
          </a:lstStyle>
          <a:p>
            <a:endParaRPr lang="en-GB" noProof="0"/>
          </a:p>
        </p:txBody>
      </p:sp>
      <p:sp>
        <p:nvSpPr>
          <p:cNvPr id="5" name="Slide Number Placeholder 4"/>
          <p:cNvSpPr>
            <a:spLocks noGrp="1"/>
          </p:cNvSpPr>
          <p:nvPr>
            <p:ph type="sldNum" sz="quarter" idx="11"/>
          </p:nvPr>
        </p:nvSpPr>
        <p:spPr/>
        <p:txBody>
          <a:bodyPr/>
          <a:lstStyle>
            <a:lvl1pPr>
              <a:defRPr/>
            </a:lvl1pPr>
          </a:lstStyle>
          <a:p>
            <a:fld id="{4240E5EB-CABA-4DC8-94BB-29AD9BDFFB0E}" type="slidenum">
              <a:rPr lang="en-GB" noProof="0" smtClean="0"/>
              <a:pPr/>
              <a:t>‹#›</a:t>
            </a:fld>
            <a:endParaRPr lang="en-GB" noProof="0"/>
          </a:p>
        </p:txBody>
      </p:sp>
    </p:spTree>
    <p:extLst>
      <p:ext uri="{BB962C8B-B14F-4D97-AF65-F5344CB8AC3E}">
        <p14:creationId xmlns:p14="http://schemas.microsoft.com/office/powerpoint/2010/main" val="230880415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noProof="0" smtClean="0"/>
              <a:t>Click to edit Master title style</a:t>
            </a:r>
            <a:endParaRPr lang="en-GB" noProof="0"/>
          </a:p>
        </p:txBody>
      </p:sp>
      <p:sp>
        <p:nvSpPr>
          <p:cNvPr id="3" name="Table Placeholder 2"/>
          <p:cNvSpPr>
            <a:spLocks noGrp="1"/>
          </p:cNvSpPr>
          <p:nvPr>
            <p:ph type="tbl" idx="1"/>
          </p:nvPr>
        </p:nvSpPr>
        <p:spPr>
          <a:xfrm>
            <a:off x="457200" y="1557338"/>
            <a:ext cx="8291513" cy="4068762"/>
          </a:xfrm>
        </p:spPr>
        <p:txBody>
          <a:bodyPr/>
          <a:lstStyle/>
          <a:p>
            <a:r>
              <a:rPr lang="en-US" noProof="0" smtClean="0"/>
              <a:t>Click icon to add table</a:t>
            </a:r>
            <a:endParaRPr lang="en-GB" noProof="0"/>
          </a:p>
        </p:txBody>
      </p:sp>
      <p:sp>
        <p:nvSpPr>
          <p:cNvPr id="4" name="Date Placeholder 3"/>
          <p:cNvSpPr>
            <a:spLocks noGrp="1"/>
          </p:cNvSpPr>
          <p:nvPr>
            <p:ph type="dt" sz="half" idx="10"/>
          </p:nvPr>
        </p:nvSpPr>
        <p:spPr>
          <a:xfrm>
            <a:off x="457200" y="6497638"/>
            <a:ext cx="2133600" cy="279400"/>
          </a:xfrm>
        </p:spPr>
        <p:txBody>
          <a:bodyPr/>
          <a:lstStyle>
            <a:lvl1pPr>
              <a:defRPr/>
            </a:lvl1pPr>
          </a:lstStyle>
          <a:p>
            <a:endParaRPr lang="en-GB" noProof="0"/>
          </a:p>
        </p:txBody>
      </p:sp>
      <p:sp>
        <p:nvSpPr>
          <p:cNvPr id="5" name="Slide Number Placeholder 4"/>
          <p:cNvSpPr>
            <a:spLocks noGrp="1"/>
          </p:cNvSpPr>
          <p:nvPr>
            <p:ph type="sldNum" sz="quarter" idx="11"/>
          </p:nvPr>
        </p:nvSpPr>
        <p:spPr>
          <a:xfrm>
            <a:off x="6552000" y="6497638"/>
            <a:ext cx="2133600" cy="279400"/>
          </a:xfrm>
        </p:spPr>
        <p:txBody>
          <a:bodyPr/>
          <a:lstStyle>
            <a:lvl1pPr>
              <a:defRPr/>
            </a:lvl1pPr>
          </a:lstStyle>
          <a:p>
            <a:fld id="{F65DB1C7-0E30-4635-ABA8-6D81FDAB1BB4}" type="slidenum">
              <a:rPr lang="en-GB" noProof="0" smtClean="0"/>
              <a:pPr/>
              <a:t>‹#›</a:t>
            </a:fld>
            <a:endParaRPr lang="en-GB" noProof="0"/>
          </a:p>
        </p:txBody>
      </p:sp>
    </p:spTree>
    <p:extLst>
      <p:ext uri="{BB962C8B-B14F-4D97-AF65-F5344CB8AC3E}">
        <p14:creationId xmlns:p14="http://schemas.microsoft.com/office/powerpoint/2010/main" val="324832449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noProof="0" smtClean="0"/>
              <a:t>Click to edit Master title style</a:t>
            </a:r>
            <a:endParaRPr lang="en-GB" noProof="0"/>
          </a:p>
        </p:txBody>
      </p:sp>
      <p:sp>
        <p:nvSpPr>
          <p:cNvPr id="3" name="Chart Placeholder 2"/>
          <p:cNvSpPr>
            <a:spLocks noGrp="1"/>
          </p:cNvSpPr>
          <p:nvPr>
            <p:ph type="chart" idx="1"/>
          </p:nvPr>
        </p:nvSpPr>
        <p:spPr>
          <a:xfrm>
            <a:off x="457200" y="1557338"/>
            <a:ext cx="8291513" cy="4068762"/>
          </a:xfrm>
        </p:spPr>
        <p:txBody>
          <a:bodyPr/>
          <a:lstStyle/>
          <a:p>
            <a:r>
              <a:rPr lang="en-US" noProof="0" smtClean="0"/>
              <a:t>Click icon to add chart</a:t>
            </a:r>
            <a:endParaRPr lang="en-GB" noProof="0"/>
          </a:p>
        </p:txBody>
      </p:sp>
      <p:sp>
        <p:nvSpPr>
          <p:cNvPr id="4" name="Date Placeholder 3"/>
          <p:cNvSpPr>
            <a:spLocks noGrp="1"/>
          </p:cNvSpPr>
          <p:nvPr>
            <p:ph type="dt" sz="half" idx="10"/>
          </p:nvPr>
        </p:nvSpPr>
        <p:spPr>
          <a:xfrm>
            <a:off x="457200" y="6497638"/>
            <a:ext cx="2133600" cy="279400"/>
          </a:xfrm>
        </p:spPr>
        <p:txBody>
          <a:bodyPr/>
          <a:lstStyle>
            <a:lvl1pPr>
              <a:defRPr/>
            </a:lvl1pPr>
          </a:lstStyle>
          <a:p>
            <a:endParaRPr lang="en-GB" noProof="0"/>
          </a:p>
        </p:txBody>
      </p:sp>
      <p:sp>
        <p:nvSpPr>
          <p:cNvPr id="5" name="Slide Number Placeholder 4"/>
          <p:cNvSpPr>
            <a:spLocks noGrp="1"/>
          </p:cNvSpPr>
          <p:nvPr>
            <p:ph type="sldNum" sz="quarter" idx="11"/>
          </p:nvPr>
        </p:nvSpPr>
        <p:spPr>
          <a:xfrm>
            <a:off x="6552000" y="6497638"/>
            <a:ext cx="2133600" cy="279400"/>
          </a:xfrm>
        </p:spPr>
        <p:txBody>
          <a:bodyPr/>
          <a:lstStyle>
            <a:lvl1pPr>
              <a:defRPr/>
            </a:lvl1pPr>
          </a:lstStyle>
          <a:p>
            <a:fld id="{64B38F7E-DE08-4849-90C3-71F73D9A21B7}" type="slidenum">
              <a:rPr lang="en-GB" noProof="0" smtClean="0"/>
              <a:pPr/>
              <a:t>‹#›</a:t>
            </a:fld>
            <a:endParaRPr lang="en-GB" noProof="0"/>
          </a:p>
        </p:txBody>
      </p:sp>
    </p:spTree>
    <p:extLst>
      <p:ext uri="{BB962C8B-B14F-4D97-AF65-F5344CB8AC3E}">
        <p14:creationId xmlns:p14="http://schemas.microsoft.com/office/powerpoint/2010/main" val="301235507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noProof="0" smtClean="0"/>
              <a:t>Click to edit Master title style</a:t>
            </a:r>
            <a:endParaRPr lang="en-GB" noProof="0"/>
          </a:p>
        </p:txBody>
      </p:sp>
      <p:sp>
        <p:nvSpPr>
          <p:cNvPr id="3" name="Text Placeholder 2"/>
          <p:cNvSpPr>
            <a:spLocks noGrp="1"/>
          </p:cNvSpPr>
          <p:nvPr>
            <p:ph type="body" sz="half" idx="1"/>
          </p:nvPr>
        </p:nvSpPr>
        <p:spPr>
          <a:xfrm>
            <a:off x="457200" y="1557338"/>
            <a:ext cx="4068763" cy="4068762"/>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78363" y="1557338"/>
            <a:ext cx="4070350" cy="4068762"/>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a:xfrm>
            <a:off x="457200" y="6497638"/>
            <a:ext cx="2133600" cy="279400"/>
          </a:xfrm>
        </p:spPr>
        <p:txBody>
          <a:bodyPr/>
          <a:lstStyle>
            <a:lvl1pPr>
              <a:defRPr/>
            </a:lvl1pPr>
          </a:lstStyle>
          <a:p>
            <a:endParaRPr lang="en-GB" noProof="0"/>
          </a:p>
        </p:txBody>
      </p:sp>
      <p:sp>
        <p:nvSpPr>
          <p:cNvPr id="6" name="Slide Number Placeholder 5"/>
          <p:cNvSpPr>
            <a:spLocks noGrp="1"/>
          </p:cNvSpPr>
          <p:nvPr>
            <p:ph type="sldNum" sz="quarter" idx="11"/>
          </p:nvPr>
        </p:nvSpPr>
        <p:spPr>
          <a:xfrm>
            <a:off x="6552000" y="6497638"/>
            <a:ext cx="2133600" cy="279400"/>
          </a:xfrm>
        </p:spPr>
        <p:txBody>
          <a:bodyPr/>
          <a:lstStyle>
            <a:lvl1pPr>
              <a:defRPr/>
            </a:lvl1pPr>
          </a:lstStyle>
          <a:p>
            <a:fld id="{9B0CD6F9-4B1C-46C3-88B3-D56987A68E32}" type="slidenum">
              <a:rPr lang="en-GB" noProof="0" smtClean="0"/>
              <a:pPr/>
              <a:t>‹#›</a:t>
            </a:fld>
            <a:endParaRPr lang="en-GB" noProof="0"/>
          </a:p>
        </p:txBody>
      </p:sp>
    </p:spTree>
    <p:extLst>
      <p:ext uri="{BB962C8B-B14F-4D97-AF65-F5344CB8AC3E}">
        <p14:creationId xmlns:p14="http://schemas.microsoft.com/office/powerpoint/2010/main" val="332517373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67"/>
          <p:cNvSpPr>
            <a:spLocks noGrp="1" noChangeArrowheads="1"/>
          </p:cNvSpPr>
          <p:nvPr>
            <p:ph type="dt" sz="half" idx="10"/>
          </p:nvPr>
        </p:nvSpPr>
        <p:spPr>
          <a:ln/>
        </p:spPr>
        <p:txBody>
          <a:bodyPr/>
          <a:lstStyle>
            <a:lvl1pPr>
              <a:defRPr/>
            </a:lvl1pPr>
          </a:lstStyle>
          <a:p>
            <a:pPr>
              <a:defRPr/>
            </a:pPr>
            <a:fld id="{E15EC30B-3167-456D-9000-E786B01BC71B}" type="datetime1">
              <a:rPr lang="en-GB"/>
              <a:pPr>
                <a:defRPr/>
              </a:pPr>
              <a:t>29/08/2016</a:t>
            </a:fld>
            <a:endParaRPr lang="en-GB"/>
          </a:p>
        </p:txBody>
      </p:sp>
    </p:spTree>
    <p:extLst>
      <p:ext uri="{BB962C8B-B14F-4D97-AF65-F5344CB8AC3E}">
        <p14:creationId xmlns:p14="http://schemas.microsoft.com/office/powerpoint/2010/main" val="74880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F7BA22-AB2D-464C-8082-8E1FA26FE097}" type="datetimeFigureOut">
              <a:rPr lang="en-GB" smtClean="0"/>
              <a:t>29/08/2016</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D320F6C1-8FB1-435B-9375-5BC69F16B007}" type="slidenum">
              <a:rPr lang="en-GB" smtClean="0"/>
              <a:t>‹#›</a:t>
            </a:fld>
            <a:endParaRPr lang="en-GB"/>
          </a:p>
        </p:txBody>
      </p:sp>
    </p:spTree>
    <p:extLst>
      <p:ext uri="{BB962C8B-B14F-4D97-AF65-F5344CB8AC3E}">
        <p14:creationId xmlns:p14="http://schemas.microsoft.com/office/powerpoint/2010/main" val="1701134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8600" y="152400"/>
            <a:ext cx="8686800" cy="443198"/>
          </a:xfrm>
          <a:prstGeom prst="rect">
            <a:avLst/>
          </a:prstGeo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fld id="{704CAED1-1FA9-4569-9762-0F32B15C6546}" type="datetimeFigureOut">
              <a:rPr lang="en-US"/>
              <a:pPr>
                <a:defRPr/>
              </a:pPr>
              <a:t>8/29/2016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ct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AE75AEB1-112A-4639-A2EB-B7AC4D71C1EE}" type="slidenum">
              <a:rPr lang="en-US" altLang="en-US"/>
              <a:pPr/>
              <a:t>‹#›</a:t>
            </a:fld>
            <a:endParaRPr lang="en-US" altLang="en-US" dirty="0"/>
          </a:p>
        </p:txBody>
      </p:sp>
    </p:spTree>
    <p:extLst>
      <p:ext uri="{BB962C8B-B14F-4D97-AF65-F5344CB8AC3E}">
        <p14:creationId xmlns:p14="http://schemas.microsoft.com/office/powerpoint/2010/main" val="756849788"/>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971601" y="2132856"/>
            <a:ext cx="7272808" cy="2232248"/>
          </a:xfrm>
          <a:prstGeom prst="rect">
            <a:avLst/>
          </a:prstGeom>
        </p:spPr>
        <p:txBody>
          <a:bodyPr anchor="ctr"/>
          <a:lstStyle>
            <a:lvl1pPr algn="ctr">
              <a:defRPr sz="3000" b="1" i="0">
                <a:solidFill>
                  <a:schemeClr val="bg1"/>
                </a:solidFill>
                <a:latin typeface=""/>
                <a:cs typeface="Trebuchet MS"/>
              </a:defRPr>
            </a:lvl1pPr>
          </a:lstStyle>
          <a:p>
            <a:pPr lvl="0"/>
            <a:r>
              <a:rPr lang="en-AU" noProof="0" dirty="0" smtClean="0"/>
              <a:t>Click to edit Master title style</a:t>
            </a:r>
          </a:p>
        </p:txBody>
      </p:sp>
    </p:spTree>
    <p:extLst>
      <p:ext uri="{BB962C8B-B14F-4D97-AF65-F5344CB8AC3E}">
        <p14:creationId xmlns:p14="http://schemas.microsoft.com/office/powerpoint/2010/main" val="160444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endParaRPr lang="en-GB" noProof="0"/>
          </a:p>
        </p:txBody>
      </p:sp>
      <p:sp>
        <p:nvSpPr>
          <p:cNvPr id="5" name="Slide Number Placeholder 4"/>
          <p:cNvSpPr>
            <a:spLocks noGrp="1"/>
          </p:cNvSpPr>
          <p:nvPr>
            <p:ph type="sldNum" sz="quarter" idx="11"/>
          </p:nvPr>
        </p:nvSpPr>
        <p:spPr/>
        <p:txBody>
          <a:bodyPr/>
          <a:lstStyle>
            <a:lvl1pPr>
              <a:defRPr/>
            </a:lvl1pPr>
          </a:lstStyle>
          <a:p>
            <a:fld id="{6A71CE3D-837C-4E10-82D9-62B10EBFB9C2}" type="slidenum">
              <a:rPr lang="en-GB" noProof="0" smtClean="0"/>
              <a:pPr/>
              <a:t>‹#›</a:t>
            </a:fld>
            <a:endParaRPr lang="en-GB" noProof="0"/>
          </a:p>
        </p:txBody>
      </p:sp>
      <p:sp>
        <p:nvSpPr>
          <p:cNvPr id="8" name="Rectangle 7"/>
          <p:cNvSpPr>
            <a:spLocks noGrp="1" noChangeArrowheads="1"/>
          </p:cNvSpPr>
          <p:nvPr>
            <p:ph type="subTitle" idx="1"/>
          </p:nvPr>
        </p:nvSpPr>
        <p:spPr>
          <a:xfrm>
            <a:off x="576263" y="3754438"/>
            <a:ext cx="7920037" cy="719137"/>
          </a:xfrm>
        </p:spPr>
        <p:txBody>
          <a:bodyPr/>
          <a:lstStyle>
            <a:lvl1pPr marL="0" indent="0">
              <a:buFontTx/>
              <a:buNone/>
              <a:defRPr sz="2000">
                <a:solidFill>
                  <a:schemeClr val="bg1"/>
                </a:solidFill>
              </a:defRPr>
            </a:lvl1pPr>
          </a:lstStyle>
          <a:p>
            <a:pPr lvl="0"/>
            <a:r>
              <a:rPr lang="en-US" noProof="0" dirty="0" smtClean="0"/>
              <a:t>Click to edit Master subtitle style</a:t>
            </a:r>
            <a:endParaRPr lang="en-GB" noProof="0" dirty="0" smtClean="0"/>
          </a:p>
        </p:txBody>
      </p:sp>
      <p:sp>
        <p:nvSpPr>
          <p:cNvPr id="9" name="Rectangle 12"/>
          <p:cNvSpPr>
            <a:spLocks noGrp="1" noChangeArrowheads="1"/>
          </p:cNvSpPr>
          <p:nvPr>
            <p:ph type="ftr" sz="quarter" idx="3"/>
          </p:nvPr>
        </p:nvSpPr>
        <p:spPr bwMode="auto">
          <a:xfrm>
            <a:off x="3124200" y="6498000"/>
            <a:ext cx="2895600" cy="279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GB" noProof="0" dirty="0"/>
          </a:p>
        </p:txBody>
      </p:sp>
      <p:sp>
        <p:nvSpPr>
          <p:cNvPr id="3" name="Content Placeholder 2"/>
          <p:cNvSpPr>
            <a:spLocks noGrp="1"/>
          </p:cNvSpPr>
          <p:nvPr>
            <p:ph sz="quarter" idx="12"/>
          </p:nvPr>
        </p:nvSpPr>
        <p:spPr>
          <a:xfrm>
            <a:off x="576000" y="2062800"/>
            <a:ext cx="7920000" cy="16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94255758"/>
      </p:ext>
    </p:extLst>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Layout personalizzato">
    <p:spTree>
      <p:nvGrpSpPr>
        <p:cNvPr id="1" name=""/>
        <p:cNvGrpSpPr/>
        <p:nvPr/>
      </p:nvGrpSpPr>
      <p:grpSpPr>
        <a:xfrm>
          <a:off x="0" y="0"/>
          <a:ext cx="0" cy="0"/>
          <a:chOff x="0" y="0"/>
          <a:chExt cx="0" cy="0"/>
        </a:xfrm>
      </p:grpSpPr>
      <p:pic>
        <p:nvPicPr>
          <p:cNvPr id="3" name="Immagin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36513"/>
            <a:ext cx="9191626"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4" name="Segnaposto piè di pagina 2"/>
          <p:cNvSpPr>
            <a:spLocks noGrp="1"/>
          </p:cNvSpPr>
          <p:nvPr>
            <p:ph type="ftr" sz="quarter" idx="10"/>
          </p:nvPr>
        </p:nvSpPr>
        <p:spPr>
          <a:xfrm>
            <a:off x="2840038" y="6376988"/>
            <a:ext cx="3463925" cy="365125"/>
          </a:xfrm>
          <a:prstGeom prst="rect">
            <a:avLst/>
          </a:prstGeom>
        </p:spPr>
        <p:txBody>
          <a:bodyPr/>
          <a:lstStyle>
            <a:lvl1pPr algn="ctr">
              <a:defRPr/>
            </a:lvl1pPr>
          </a:lstStyle>
          <a:p>
            <a:pPr>
              <a:defRPr/>
            </a:pPr>
            <a:r>
              <a:rPr lang="en-US" dirty="0"/>
              <a:t>The Data Harvest, December 2014 © RDA Europe</a:t>
            </a:r>
            <a:endParaRPr lang="it-IT" dirty="0"/>
          </a:p>
        </p:txBody>
      </p:sp>
      <p:sp>
        <p:nvSpPr>
          <p:cNvPr id="5" name="Segnaposto numero diapositiva 3"/>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BD8419CD-4E34-4415-92C9-0DB8819ACF29}" type="slidenum">
              <a:rPr lang="it-IT" altLang="en-US"/>
              <a:pPr/>
              <a:t>‹#›</a:t>
            </a:fld>
            <a:endParaRPr lang="it-IT" altLang="en-US"/>
          </a:p>
        </p:txBody>
      </p:sp>
    </p:spTree>
    <p:extLst>
      <p:ext uri="{BB962C8B-B14F-4D97-AF65-F5344CB8AC3E}">
        <p14:creationId xmlns:p14="http://schemas.microsoft.com/office/powerpoint/2010/main" val="2085895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Layout personalizzato">
    <p:spTree>
      <p:nvGrpSpPr>
        <p:cNvPr id="1" name=""/>
        <p:cNvGrpSpPr/>
        <p:nvPr/>
      </p:nvGrpSpPr>
      <p:grpSpPr>
        <a:xfrm>
          <a:off x="0" y="0"/>
          <a:ext cx="0" cy="0"/>
          <a:chOff x="0" y="0"/>
          <a:chExt cx="0" cy="0"/>
        </a:xfrm>
      </p:grpSpPr>
      <p:sp>
        <p:nvSpPr>
          <p:cNvPr id="6"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dirty="0"/>
          </a:p>
        </p:txBody>
      </p:sp>
      <p:sp>
        <p:nvSpPr>
          <p:cNvPr id="7" name="Segnaposto testo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piè di pagina 4"/>
          <p:cNvSpPr>
            <a:spLocks noGrp="1"/>
          </p:cNvSpPr>
          <p:nvPr>
            <p:ph type="ftr" sz="quarter" idx="10"/>
          </p:nvPr>
        </p:nvSpPr>
        <p:spPr>
          <a:xfrm>
            <a:off x="2840038" y="6376988"/>
            <a:ext cx="3463925" cy="365125"/>
          </a:xfrm>
          <a:prstGeom prst="rect">
            <a:avLst/>
          </a:prstGeom>
        </p:spPr>
        <p:txBody>
          <a:bodyPr vert="horz" lIns="91440" tIns="45720" rIns="91440" bIns="45720" rtlCol="0" anchor="ctr"/>
          <a:lstStyle>
            <a:lvl1pPr algn="ctr">
              <a:defRPr sz="1200" dirty="0" smtClean="0">
                <a:solidFill>
                  <a:schemeClr val="tx1">
                    <a:tint val="75000"/>
                  </a:schemeClr>
                </a:solidFill>
              </a:defRPr>
            </a:lvl1pPr>
          </a:lstStyle>
          <a:p>
            <a:pPr>
              <a:defRPr/>
            </a:pPr>
            <a:r>
              <a:rPr lang="en-US" dirty="0"/>
              <a:t>The Data Harvest, December 2014 © RDA Europe</a:t>
            </a:r>
            <a:endParaRPr lang="it-IT"/>
          </a:p>
        </p:txBody>
      </p:sp>
      <p:sp>
        <p:nvSpPr>
          <p:cNvPr id="5" name="Segnaposto numero diapositiva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39B3EAD-F783-450D-9E60-427B80EA0B76}" type="slidenum">
              <a:rPr lang="it-IT" altLang="en-US"/>
              <a:pPr/>
              <a:t>‹#›</a:t>
            </a:fld>
            <a:endParaRPr lang="it-IT" altLang="en-US"/>
          </a:p>
        </p:txBody>
      </p:sp>
    </p:spTree>
    <p:extLst>
      <p:ext uri="{BB962C8B-B14F-4D97-AF65-F5344CB8AC3E}">
        <p14:creationId xmlns:p14="http://schemas.microsoft.com/office/powerpoint/2010/main" val="259591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7705" y="1189178"/>
            <a:ext cx="8607034" cy="1985641"/>
          </a:xfrm>
          <a:prstGeom prst="rect">
            <a:avLst/>
          </a:prstGeo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142" indent="0">
              <a:buNone/>
              <a:defRPr/>
            </a:lvl3pPr>
            <a:lvl4pPr marL="448285" indent="0">
              <a:buNone/>
              <a:defRPr/>
            </a:lvl4pPr>
            <a:lvl5pPr marL="672427"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966375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7706" y="289514"/>
            <a:ext cx="8607033" cy="898109"/>
          </a:xfrm>
          <a:prstGeom prst="rect">
            <a:avLst/>
          </a:prstGeo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7705" y="1187622"/>
            <a:ext cx="8607034" cy="1987197"/>
          </a:xfrm>
          <a:prstGeom prst="rect">
            <a:avLst/>
          </a:prstGeo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142" indent="0">
              <a:buNone/>
              <a:defRPr/>
            </a:lvl3pPr>
            <a:lvl4pPr marL="448285" indent="0">
              <a:buNone/>
              <a:defRPr/>
            </a:lvl4pPr>
            <a:lvl5pPr marL="672427"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124467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8600" y="152400"/>
            <a:ext cx="8686800" cy="443198"/>
          </a:xfrm>
          <a:prstGeom prst="rect">
            <a:avLst/>
          </a:prstGeo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fld id="{704CAED1-1FA9-4569-9762-0F32B15C6546}" type="datetimeFigureOut">
              <a:rPr lang="en-US"/>
              <a:pPr>
                <a:defRPr/>
              </a:pPr>
              <a:t>8/29/2016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1BB1C3D-087B-4296-9C30-3E7565416BCF}" type="slidenum">
              <a:rPr lang="en-US"/>
              <a:pPr>
                <a:defRPr/>
              </a:pPr>
              <a:t>‹#›</a:t>
            </a:fld>
            <a:endParaRPr lang="en-US"/>
          </a:p>
        </p:txBody>
      </p:sp>
    </p:spTree>
    <p:extLst>
      <p:ext uri="{BB962C8B-B14F-4D97-AF65-F5344CB8AC3E}">
        <p14:creationId xmlns:p14="http://schemas.microsoft.com/office/powerpoint/2010/main" val="3639652674"/>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812531"/>
          </a:xfrm>
          <a:prstGeom prst="rect">
            <a:avLst/>
          </a:prstGeo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1"/>
            <a:ext cx="8363938" cy="266739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p:nvPr>
        </p:nvSpPr>
        <p:spPr>
          <a:xfrm>
            <a:off x="3328991" y="6622503"/>
            <a:ext cx="2486025" cy="313932"/>
          </a:xfrm>
          <a:prstGeom prst="rect">
            <a:avLst/>
          </a:prstGeom>
        </p:spPr>
        <p:txBody>
          <a:bodyPr>
            <a:spAutoFit/>
          </a:bodyPr>
          <a:lstStyle>
            <a:lvl1pPr marL="0" indent="0" algn="ctr" defTabSz="1219120" rtl="0" eaLnBrk="1" latinLnBrk="0" hangingPunct="1">
              <a:lnSpc>
                <a:spcPct val="90000"/>
              </a:lnSpc>
              <a:spcBef>
                <a:spcPct val="20000"/>
              </a:spcBef>
              <a:buClr>
                <a:srgbClr val="4E90CD"/>
              </a:buClr>
              <a:buSzPct val="120000"/>
              <a:buFont typeface="Arial" pitchFamily="34" charset="0"/>
              <a:buNone/>
              <a:defRPr lang="en-US" sz="1600" kern="1200" dirty="0" smtClean="0">
                <a:gradFill>
                  <a:gsLst>
                    <a:gs pos="0">
                      <a:schemeClr val="tx1"/>
                    </a:gs>
                    <a:gs pos="86000">
                      <a:schemeClr val="tx1"/>
                    </a:gs>
                  </a:gsLst>
                  <a:lin ang="5400000" scaled="0"/>
                </a:gradFill>
                <a:latin typeface="Segoe UI Light" pitchFamily="34" charset="0"/>
                <a:ea typeface="+mn-ea"/>
                <a:cs typeface="+mn-cs"/>
              </a:defRPr>
            </a:lvl1pPr>
            <a:lvl2pPr marL="613818" indent="0" algn="ctr">
              <a:buNone/>
              <a:defRPr sz="1600"/>
            </a:lvl2pPr>
            <a:lvl3pPr marL="1140855" indent="0" algn="ctr">
              <a:buNone/>
              <a:defRPr sz="1600"/>
            </a:lvl3pPr>
            <a:lvl4pPr marL="1678475" indent="0" algn="ctr">
              <a:buNone/>
              <a:defRPr sz="1600"/>
            </a:lvl4pPr>
            <a:lvl5pPr marL="2139897" indent="0" algn="ctr">
              <a:buNone/>
              <a:defRPr sz="1600"/>
            </a:lvl5pPr>
          </a:lstStyle>
          <a:p>
            <a:pPr lvl="0"/>
            <a:r>
              <a:rPr lang="en-US" smtClean="0"/>
              <a:t>Click to edit Master text styles</a:t>
            </a:r>
          </a:p>
        </p:txBody>
      </p:sp>
      <p:sp>
        <p:nvSpPr>
          <p:cNvPr id="6" name="Slide Number Placeholder 4"/>
          <p:cNvSpPr>
            <a:spLocks noGrp="1"/>
          </p:cNvSpPr>
          <p:nvPr>
            <p:ph type="sldNum" sz="quarter" idx="12"/>
          </p:nvPr>
        </p:nvSpPr>
        <p:spPr>
          <a:xfrm>
            <a:off x="190500" y="6545263"/>
            <a:ext cx="2133600" cy="314325"/>
          </a:xfrm>
          <a:prstGeom prst="rect">
            <a:avLst/>
          </a:prstGeom>
        </p:spPr>
        <p:txBody>
          <a:bodyPr vert="horz" lIns="91440" tIns="45720" rIns="91440" bIns="45720" rtlCol="0" anchor="ctr">
            <a:spAutoFit/>
          </a:bodyPr>
          <a:lstStyle>
            <a:lvl1pPr marL="0" algn="l" defTabSz="1219120" rtl="0" eaLnBrk="1" latinLnBrk="0" hangingPunct="1">
              <a:lnSpc>
                <a:spcPct val="90000"/>
              </a:lnSpc>
              <a:spcBef>
                <a:spcPct val="20000"/>
              </a:spcBef>
              <a:buClr>
                <a:srgbClr val="4E90CD"/>
              </a:buClr>
              <a:buSzPct val="120000"/>
              <a:defRPr lang="en-US" sz="1600" kern="1200">
                <a:gradFill>
                  <a:gsLst>
                    <a:gs pos="0">
                      <a:schemeClr val="tx1"/>
                    </a:gs>
                    <a:gs pos="86000">
                      <a:schemeClr val="tx1"/>
                    </a:gs>
                  </a:gsLst>
                  <a:lin ang="5400000" scaled="0"/>
                </a:gradFill>
                <a:latin typeface="Segoe UI Light" pitchFamily="34" charset="0"/>
                <a:ea typeface="+mn-ea"/>
                <a:cs typeface="+mn-cs"/>
              </a:defRPr>
            </a:lvl1pPr>
          </a:lstStyle>
          <a:p>
            <a:pPr>
              <a:defRPr/>
            </a:pPr>
            <a:fld id="{1DB0CCAA-5D49-4608-8B68-3BB7CEE78FFA}" type="slidenum">
              <a:rPr/>
              <a:pPr>
                <a:defRPr/>
              </a:pPr>
              <a:t>‹#›</a:t>
            </a:fld>
            <a:endParaRPr dirty="0"/>
          </a:p>
        </p:txBody>
      </p:sp>
    </p:spTree>
    <p:extLst>
      <p:ext uri="{BB962C8B-B14F-4D97-AF65-F5344CB8AC3E}">
        <p14:creationId xmlns:p14="http://schemas.microsoft.com/office/powerpoint/2010/main" val="28399598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lvl1pPr>
              <a:defRPr/>
            </a:lvl1pPr>
          </a:lstStyle>
          <a:p>
            <a:endParaRPr lang="en-GB" noProof="0"/>
          </a:p>
        </p:txBody>
      </p:sp>
      <p:sp>
        <p:nvSpPr>
          <p:cNvPr id="5" name="Slide Number Placeholder 4"/>
          <p:cNvSpPr>
            <a:spLocks noGrp="1"/>
          </p:cNvSpPr>
          <p:nvPr>
            <p:ph type="sldNum" sz="quarter" idx="11"/>
          </p:nvPr>
        </p:nvSpPr>
        <p:spPr/>
        <p:txBody>
          <a:bodyPr/>
          <a:lstStyle>
            <a:lvl1pPr>
              <a:defRPr/>
            </a:lvl1pPr>
          </a:lstStyle>
          <a:p>
            <a:fld id="{6A71CE3D-837C-4E10-82D9-62B10EBFB9C2}" type="slidenum">
              <a:rPr lang="en-GB" noProof="0" smtClean="0"/>
              <a:pPr/>
              <a:t>‹#›</a:t>
            </a:fld>
            <a:endParaRPr lang="en-GB" noProof="0"/>
          </a:p>
        </p:txBody>
      </p:sp>
    </p:spTree>
    <p:extLst>
      <p:ext uri="{BB962C8B-B14F-4D97-AF65-F5344CB8AC3E}">
        <p14:creationId xmlns:p14="http://schemas.microsoft.com/office/powerpoint/2010/main" val="4461448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noProof="0"/>
          </a:p>
        </p:txBody>
      </p:sp>
      <p:sp>
        <p:nvSpPr>
          <p:cNvPr id="5" name="Slide Number Placeholder 4"/>
          <p:cNvSpPr>
            <a:spLocks noGrp="1"/>
          </p:cNvSpPr>
          <p:nvPr>
            <p:ph type="sldNum" sz="quarter" idx="11"/>
          </p:nvPr>
        </p:nvSpPr>
        <p:spPr/>
        <p:txBody>
          <a:bodyPr/>
          <a:lstStyle>
            <a:lvl1pPr>
              <a:defRPr/>
            </a:lvl1pPr>
          </a:lstStyle>
          <a:p>
            <a:fld id="{BD087B71-BCAF-40BC-B466-573CE7D1D6EA}" type="slidenum">
              <a:rPr lang="en-GB" noProof="0" smtClean="0"/>
              <a:pPr/>
              <a:t>‹#›</a:t>
            </a:fld>
            <a:endParaRPr lang="en-GB" noProof="0"/>
          </a:p>
        </p:txBody>
      </p:sp>
    </p:spTree>
    <p:extLst>
      <p:ext uri="{BB962C8B-B14F-4D97-AF65-F5344CB8AC3E}">
        <p14:creationId xmlns:p14="http://schemas.microsoft.com/office/powerpoint/2010/main" val="122718050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557338"/>
            <a:ext cx="4068763"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78363" y="1557338"/>
            <a:ext cx="407035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a:lstStyle>
            <a:lvl1pPr>
              <a:defRPr/>
            </a:lvl1pPr>
          </a:lstStyle>
          <a:p>
            <a:endParaRPr lang="en-GB" noProof="0"/>
          </a:p>
        </p:txBody>
      </p:sp>
      <p:sp>
        <p:nvSpPr>
          <p:cNvPr id="6" name="Slide Number Placeholder 5"/>
          <p:cNvSpPr>
            <a:spLocks noGrp="1"/>
          </p:cNvSpPr>
          <p:nvPr>
            <p:ph type="sldNum" sz="quarter" idx="11"/>
          </p:nvPr>
        </p:nvSpPr>
        <p:spPr/>
        <p:txBody>
          <a:bodyPr/>
          <a:lstStyle>
            <a:lvl1pPr>
              <a:defRPr/>
            </a:lvl1pPr>
          </a:lstStyle>
          <a:p>
            <a:fld id="{F258D5A6-D909-4B7A-9728-16C4438FE300}" type="slidenum">
              <a:rPr lang="en-GB" noProof="0" smtClean="0"/>
              <a:pPr/>
              <a:t>‹#›</a:t>
            </a:fld>
            <a:endParaRPr lang="en-GB" noProof="0"/>
          </a:p>
        </p:txBody>
      </p:sp>
    </p:spTree>
    <p:extLst>
      <p:ext uri="{BB962C8B-B14F-4D97-AF65-F5344CB8AC3E}">
        <p14:creationId xmlns:p14="http://schemas.microsoft.com/office/powerpoint/2010/main" val="89478155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ctr"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ctr"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lvl1pPr>
              <a:defRPr/>
            </a:lvl1pPr>
          </a:lstStyle>
          <a:p>
            <a:endParaRPr lang="en-GB" noProof="0"/>
          </a:p>
        </p:txBody>
      </p:sp>
      <p:sp>
        <p:nvSpPr>
          <p:cNvPr id="8" name="Slide Number Placeholder 7"/>
          <p:cNvSpPr>
            <a:spLocks noGrp="1"/>
          </p:cNvSpPr>
          <p:nvPr>
            <p:ph type="sldNum" sz="quarter" idx="11"/>
          </p:nvPr>
        </p:nvSpPr>
        <p:spPr/>
        <p:txBody>
          <a:bodyPr/>
          <a:lstStyle>
            <a:lvl1pPr>
              <a:defRPr/>
            </a:lvl1pPr>
          </a:lstStyle>
          <a:p>
            <a:fld id="{15396675-CE4A-465E-9140-62576260D61F}" type="slidenum">
              <a:rPr lang="en-GB" noProof="0" smtClean="0"/>
              <a:pPr/>
              <a:t>‹#›</a:t>
            </a:fld>
            <a:endParaRPr lang="en-GB" noProof="0"/>
          </a:p>
        </p:txBody>
      </p:sp>
      <p:sp>
        <p:nvSpPr>
          <p:cNvPr id="9" name="Title 1"/>
          <p:cNvSpPr txBox="1">
            <a:spLocks/>
          </p:cNvSpPr>
          <p:nvPr userDrawn="1"/>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cs typeface="Arial" charset="0"/>
              </a:defRPr>
            </a:lvl2pPr>
            <a:lvl3pPr algn="l" rtl="0" fontAlgn="base">
              <a:spcBef>
                <a:spcPct val="0"/>
              </a:spcBef>
              <a:spcAft>
                <a:spcPct val="0"/>
              </a:spcAft>
              <a:defRPr sz="4000">
                <a:solidFill>
                  <a:schemeClr val="tx2"/>
                </a:solidFill>
                <a:latin typeface="Arial" charset="0"/>
                <a:cs typeface="Arial" charset="0"/>
              </a:defRPr>
            </a:lvl3pPr>
            <a:lvl4pPr algn="l" rtl="0" fontAlgn="base">
              <a:spcBef>
                <a:spcPct val="0"/>
              </a:spcBef>
              <a:spcAft>
                <a:spcPct val="0"/>
              </a:spcAft>
              <a:defRPr sz="4000">
                <a:solidFill>
                  <a:schemeClr val="tx2"/>
                </a:solidFill>
                <a:latin typeface="Arial" charset="0"/>
                <a:cs typeface="Arial" charset="0"/>
              </a:defRPr>
            </a:lvl4pPr>
            <a:lvl5pPr algn="l" rtl="0" fontAlgn="base">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a:lstStyle>
          <a:p>
            <a:r>
              <a:rPr lang="en-GB" noProof="0" smtClean="0"/>
              <a:t>Click to edit Master title style</a:t>
            </a:r>
            <a:endParaRPr lang="en-GB" noProof="0"/>
          </a:p>
        </p:txBody>
      </p:sp>
    </p:spTree>
    <p:extLst>
      <p:ext uri="{BB962C8B-B14F-4D97-AF65-F5344CB8AC3E}">
        <p14:creationId xmlns:p14="http://schemas.microsoft.com/office/powerpoint/2010/main" val="16613087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lvl1pPr>
              <a:defRPr/>
            </a:lvl1pPr>
          </a:lstStyle>
          <a:p>
            <a:endParaRPr lang="en-GB" noProof="0"/>
          </a:p>
        </p:txBody>
      </p:sp>
      <p:sp>
        <p:nvSpPr>
          <p:cNvPr id="4" name="Slide Number Placeholder 3"/>
          <p:cNvSpPr>
            <a:spLocks noGrp="1"/>
          </p:cNvSpPr>
          <p:nvPr>
            <p:ph type="sldNum" sz="quarter" idx="11"/>
          </p:nvPr>
        </p:nvSpPr>
        <p:spPr/>
        <p:txBody>
          <a:bodyPr/>
          <a:lstStyle>
            <a:lvl1pPr>
              <a:defRPr/>
            </a:lvl1pPr>
          </a:lstStyle>
          <a:p>
            <a:fld id="{B3E02109-78F4-4013-9B94-9EAFD0A9AB68}" type="slidenum">
              <a:rPr lang="en-GB" noProof="0" smtClean="0"/>
              <a:pPr/>
              <a:t>‹#›</a:t>
            </a:fld>
            <a:endParaRPr lang="en-GB" noProof="0"/>
          </a:p>
        </p:txBody>
      </p:sp>
    </p:spTree>
    <p:extLst>
      <p:ext uri="{BB962C8B-B14F-4D97-AF65-F5344CB8AC3E}">
        <p14:creationId xmlns:p14="http://schemas.microsoft.com/office/powerpoint/2010/main" val="95685954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noProof="0"/>
          </a:p>
        </p:txBody>
      </p:sp>
      <p:sp>
        <p:nvSpPr>
          <p:cNvPr id="3" name="Slide Number Placeholder 2"/>
          <p:cNvSpPr>
            <a:spLocks noGrp="1"/>
          </p:cNvSpPr>
          <p:nvPr>
            <p:ph type="sldNum" sz="quarter" idx="11"/>
          </p:nvPr>
        </p:nvSpPr>
        <p:spPr/>
        <p:txBody>
          <a:bodyPr/>
          <a:lstStyle>
            <a:lvl1pPr>
              <a:defRPr/>
            </a:lvl1pPr>
          </a:lstStyle>
          <a:p>
            <a:fld id="{20F40E29-1CB8-4E99-AA73-DC60E3070852}" type="slidenum">
              <a:rPr lang="en-GB" noProof="0" smtClean="0"/>
              <a:pPr/>
              <a:t>‹#›</a:t>
            </a:fld>
            <a:endParaRPr lang="en-GB" noProof="0"/>
          </a:p>
        </p:txBody>
      </p:sp>
    </p:spTree>
    <p:extLst>
      <p:ext uri="{BB962C8B-B14F-4D97-AF65-F5344CB8AC3E}">
        <p14:creationId xmlns:p14="http://schemas.microsoft.com/office/powerpoint/2010/main" val="43986143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556792"/>
            <a:ext cx="5111750" cy="4569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Text Placeholder 3"/>
          <p:cNvSpPr>
            <a:spLocks noGrp="1"/>
          </p:cNvSpPr>
          <p:nvPr>
            <p:ph type="body" sz="half" idx="2"/>
          </p:nvPr>
        </p:nvSpPr>
        <p:spPr>
          <a:xfrm>
            <a:off x="457200" y="1556792"/>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noProof="0"/>
          </a:p>
        </p:txBody>
      </p:sp>
      <p:sp>
        <p:nvSpPr>
          <p:cNvPr id="6" name="Slide Number Placeholder 5"/>
          <p:cNvSpPr>
            <a:spLocks noGrp="1"/>
          </p:cNvSpPr>
          <p:nvPr>
            <p:ph type="sldNum" sz="quarter" idx="11"/>
          </p:nvPr>
        </p:nvSpPr>
        <p:spPr/>
        <p:txBody>
          <a:bodyPr/>
          <a:lstStyle>
            <a:lvl1pPr>
              <a:defRPr/>
            </a:lvl1pPr>
          </a:lstStyle>
          <a:p>
            <a:fld id="{5DCD78DC-E81E-4553-BDEA-5599BBAA26D9}" type="slidenum">
              <a:rPr lang="en-GB" noProof="0" smtClean="0"/>
              <a:pPr/>
              <a:t>‹#›</a:t>
            </a:fld>
            <a:endParaRPr lang="en-GB" noProof="0"/>
          </a:p>
        </p:txBody>
      </p:sp>
      <p:sp>
        <p:nvSpPr>
          <p:cNvPr id="7" name="Title 1"/>
          <p:cNvSpPr txBox="1">
            <a:spLocks/>
          </p:cNvSpPr>
          <p:nvPr userDrawn="1"/>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cs typeface="Arial" charset="0"/>
              </a:defRPr>
            </a:lvl2pPr>
            <a:lvl3pPr algn="l" rtl="0" fontAlgn="base">
              <a:spcBef>
                <a:spcPct val="0"/>
              </a:spcBef>
              <a:spcAft>
                <a:spcPct val="0"/>
              </a:spcAft>
              <a:defRPr sz="4000">
                <a:solidFill>
                  <a:schemeClr val="tx2"/>
                </a:solidFill>
                <a:latin typeface="Arial" charset="0"/>
                <a:cs typeface="Arial" charset="0"/>
              </a:defRPr>
            </a:lvl3pPr>
            <a:lvl4pPr algn="l" rtl="0" fontAlgn="base">
              <a:spcBef>
                <a:spcPct val="0"/>
              </a:spcBef>
              <a:spcAft>
                <a:spcPct val="0"/>
              </a:spcAft>
              <a:defRPr sz="4000">
                <a:solidFill>
                  <a:schemeClr val="tx2"/>
                </a:solidFill>
                <a:latin typeface="Arial" charset="0"/>
                <a:cs typeface="Arial" charset="0"/>
              </a:defRPr>
            </a:lvl4pPr>
            <a:lvl5pPr algn="l" rtl="0" fontAlgn="base">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a:lstStyle>
          <a:p>
            <a:r>
              <a:rPr lang="en-GB" noProof="0" smtClean="0"/>
              <a:t>Click to edit Master title style</a:t>
            </a:r>
            <a:endParaRPr lang="en-GB" noProof="0"/>
          </a:p>
        </p:txBody>
      </p:sp>
    </p:spTree>
    <p:extLst>
      <p:ext uri="{BB962C8B-B14F-4D97-AF65-F5344CB8AC3E}">
        <p14:creationId xmlns:p14="http://schemas.microsoft.com/office/powerpoint/2010/main" val="183717788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71" name="Rectangle 247"/>
          <p:cNvSpPr>
            <a:spLocks noChangeArrowheads="1"/>
          </p:cNvSpPr>
          <p:nvPr/>
        </p:nvSpPr>
        <p:spPr bwMode="auto">
          <a:xfrm>
            <a:off x="0" y="0"/>
            <a:ext cx="9144000" cy="1160463"/>
          </a:xfrm>
          <a:prstGeom prst="rect">
            <a:avLst/>
          </a:prstGeom>
          <a:solidFill>
            <a:schemeClr val="bg2"/>
          </a:solidFill>
          <a:ln w="9525">
            <a:solidFill>
              <a:schemeClr val="tx1"/>
            </a:solidFill>
            <a:miter lim="800000"/>
            <a:headEnd/>
            <a:tailEnd/>
          </a:ln>
          <a:effectLst/>
        </p:spPr>
        <p:txBody>
          <a:bodyPr wrap="none" anchor="ctr"/>
          <a:lstStyle/>
          <a:p>
            <a:endParaRPr lang="en-GB" noProof="0"/>
          </a:p>
        </p:txBody>
      </p:sp>
      <p:sp>
        <p:nvSpPr>
          <p:cNvPr id="1027" name="Rectangle 3"/>
          <p:cNvSpPr>
            <a:spLocks noGrp="1" noChangeArrowheads="1"/>
          </p:cNvSpPr>
          <p:nvPr>
            <p:ph type="body" idx="1"/>
          </p:nvPr>
        </p:nvSpPr>
        <p:spPr bwMode="auto">
          <a:xfrm>
            <a:off x="457200" y="1557338"/>
            <a:ext cx="8291513"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1026"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GB" noProof="0" smtClean="0"/>
          </a:p>
        </p:txBody>
      </p:sp>
      <p:sp>
        <p:nvSpPr>
          <p:cNvPr id="1028" name="Rectangle 4"/>
          <p:cNvSpPr>
            <a:spLocks noGrp="1" noChangeArrowheads="1"/>
          </p:cNvSpPr>
          <p:nvPr>
            <p:ph type="dt" sz="half" idx="2"/>
          </p:nvPr>
        </p:nvSpPr>
        <p:spPr bwMode="auto">
          <a:xfrm>
            <a:off x="4572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GB" noProof="0"/>
          </a:p>
        </p:txBody>
      </p:sp>
      <p:sp>
        <p:nvSpPr>
          <p:cNvPr id="1030" name="Rectangle 6"/>
          <p:cNvSpPr>
            <a:spLocks noGrp="1" noChangeArrowheads="1"/>
          </p:cNvSpPr>
          <p:nvPr>
            <p:ph type="sldNum" sz="quarter" idx="4"/>
          </p:nvPr>
        </p:nvSpPr>
        <p:spPr bwMode="auto">
          <a:xfrm>
            <a:off x="655222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805E47ED-1EA7-44BE-B4CC-6C069E36E8AB}" type="slidenum">
              <a:rPr lang="en-GB" noProof="0" smtClean="0"/>
              <a:pPr/>
              <a:t>‹#›</a:t>
            </a:fld>
            <a:endParaRPr lang="en-GB" noProof="0"/>
          </a:p>
        </p:txBody>
      </p:sp>
      <p:pic>
        <p:nvPicPr>
          <p:cNvPr id="7" name="Picture 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645600" y="5724000"/>
            <a:ext cx="2049414" cy="684000"/>
          </a:xfrm>
          <a:prstGeom prst="rect">
            <a:avLst/>
          </a:prstGeom>
        </p:spPr>
      </p:pic>
    </p:spTree>
  </p:cSld>
  <p:clrMap bg1="dk2" tx1="lt1" bg2="dk1" tx2="lt2" accent1="accent1" accent2="accent2" accent3="accent3" accent4="accent4" accent5="accent5" accent6="accent6" hlink="hlink" folHlink="folHlink"/>
  <p:sldLayoutIdLst>
    <p:sldLayoutId id="2147483649" r:id="rId1"/>
    <p:sldLayoutId id="2147483663"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p:wipe dir="r"/>
  </p:transition>
  <p:timing>
    <p:tnLst>
      <p:par>
        <p:cTn id="1" dur="indefinite" restart="never" nodeType="tmRoot"/>
      </p:par>
    </p:tnLst>
  </p:timing>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cs typeface="Arial" charset="0"/>
        </a:defRPr>
      </a:lvl2pPr>
      <a:lvl3pPr algn="l" rtl="0" eaLnBrk="1" fontAlgn="base" hangingPunct="1">
        <a:spcBef>
          <a:spcPct val="0"/>
        </a:spcBef>
        <a:spcAft>
          <a:spcPct val="0"/>
        </a:spcAft>
        <a:defRPr sz="4000">
          <a:solidFill>
            <a:schemeClr val="tx2"/>
          </a:solidFill>
          <a:latin typeface="Arial" charset="0"/>
          <a:cs typeface="Arial" charset="0"/>
        </a:defRPr>
      </a:lvl3pPr>
      <a:lvl4pPr algn="l" rtl="0" eaLnBrk="1" fontAlgn="base" hangingPunct="1">
        <a:spcBef>
          <a:spcPct val="0"/>
        </a:spcBef>
        <a:spcAft>
          <a:spcPct val="0"/>
        </a:spcAft>
        <a:defRPr sz="4000">
          <a:solidFill>
            <a:schemeClr val="tx2"/>
          </a:solidFill>
          <a:latin typeface="Arial" charset="0"/>
          <a:cs typeface="Arial" charset="0"/>
        </a:defRPr>
      </a:lvl4pPr>
      <a:lvl5pPr algn="l" rtl="0" eaLnBrk="1" fontAlgn="base" hangingPunct="1">
        <a:spcBef>
          <a:spcPct val="0"/>
        </a:spcBef>
        <a:spcAft>
          <a:spcPct val="0"/>
        </a:spcAft>
        <a:defRPr sz="4000">
          <a:solidFill>
            <a:schemeClr val="tx2"/>
          </a:solidFill>
          <a:latin typeface="Arial" charset="0"/>
          <a:cs typeface="Arial" charset="0"/>
        </a:defRPr>
      </a:lvl5pPr>
      <a:lvl6pPr marL="457200" algn="l" rtl="0" eaLnBrk="1" fontAlgn="base" hangingPunct="1">
        <a:spcBef>
          <a:spcPct val="0"/>
        </a:spcBef>
        <a:spcAft>
          <a:spcPct val="0"/>
        </a:spcAft>
        <a:defRPr sz="4000">
          <a:solidFill>
            <a:schemeClr val="tx2"/>
          </a:solidFill>
          <a:latin typeface="Arial" charset="0"/>
          <a:cs typeface="Arial" charset="0"/>
        </a:defRPr>
      </a:lvl6pPr>
      <a:lvl7pPr marL="914400" algn="l" rtl="0" eaLnBrk="1" fontAlgn="base" hangingPunct="1">
        <a:spcBef>
          <a:spcPct val="0"/>
        </a:spcBef>
        <a:spcAft>
          <a:spcPct val="0"/>
        </a:spcAft>
        <a:defRPr sz="4000">
          <a:solidFill>
            <a:schemeClr val="tx2"/>
          </a:solidFill>
          <a:latin typeface="Arial" charset="0"/>
          <a:cs typeface="Arial" charset="0"/>
        </a:defRPr>
      </a:lvl7pPr>
      <a:lvl8pPr marL="1371600" algn="l" rtl="0" eaLnBrk="1" fontAlgn="base" hangingPunct="1">
        <a:spcBef>
          <a:spcPct val="0"/>
        </a:spcBef>
        <a:spcAft>
          <a:spcPct val="0"/>
        </a:spcAft>
        <a:defRPr sz="4000">
          <a:solidFill>
            <a:schemeClr val="tx2"/>
          </a:solidFill>
          <a:latin typeface="Arial" charset="0"/>
          <a:cs typeface="Arial" charset="0"/>
        </a:defRPr>
      </a:lvl8pPr>
      <a:lvl9pPr marL="1828800" algn="l"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cs typeface="+mn-cs"/>
        </a:defRPr>
      </a:lvl2pPr>
      <a:lvl3pPr marL="1143000" indent="-228600" algn="l" rtl="0" eaLnBrk="1" fontAlgn="base" hangingPunct="1">
        <a:spcBef>
          <a:spcPct val="20000"/>
        </a:spcBef>
        <a:spcAft>
          <a:spcPct val="0"/>
        </a:spcAft>
        <a:buChar char="•"/>
        <a:defRPr sz="2400">
          <a:solidFill>
            <a:schemeClr val="bg1"/>
          </a:solidFill>
          <a:latin typeface="+mn-lt"/>
          <a:cs typeface="+mn-cs"/>
        </a:defRPr>
      </a:lvl3pPr>
      <a:lvl4pPr marL="1600200" indent="-228600" algn="l" rtl="0" eaLnBrk="1" fontAlgn="base" hangingPunct="1">
        <a:spcBef>
          <a:spcPct val="20000"/>
        </a:spcBef>
        <a:spcAft>
          <a:spcPct val="0"/>
        </a:spcAft>
        <a:buChar char="–"/>
        <a:defRPr sz="2000">
          <a:solidFill>
            <a:schemeClr val="bg1"/>
          </a:solidFill>
          <a:latin typeface="+mn-lt"/>
          <a:cs typeface="+mn-cs"/>
        </a:defRPr>
      </a:lvl4pPr>
      <a:lvl5pPr marL="2057400" indent="-228600" algn="l" rtl="0" eaLnBrk="1" fontAlgn="base" hangingPunct="1">
        <a:spcBef>
          <a:spcPct val="20000"/>
        </a:spcBef>
        <a:spcAft>
          <a:spcPct val="0"/>
        </a:spcAft>
        <a:buChar char="»"/>
        <a:defRPr sz="2000">
          <a:solidFill>
            <a:schemeClr val="bg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diagramLayout" Target="../diagrams/layout1.xml"/><Relationship Id="rId7" Type="http://schemas.openxmlformats.org/officeDocument/2006/relationships/image" Target="../media/image10.jpeg"/><Relationship Id="rId12" Type="http://schemas.openxmlformats.org/officeDocument/2006/relationships/image" Target="../media/image15.jpg"/><Relationship Id="rId17" Type="http://schemas.openxmlformats.org/officeDocument/2006/relationships/image" Target="../media/image20.png"/><Relationship Id="rId2" Type="http://schemas.openxmlformats.org/officeDocument/2006/relationships/diagramData" Target="../diagrams/data1.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14.png"/><Relationship Id="rId5" Type="http://schemas.openxmlformats.org/officeDocument/2006/relationships/diagramColors" Target="../diagrams/colors1.xml"/><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diagramQuickStyle" Target="../diagrams/quickStyle1.xml"/><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es.rice.edu/ES/humsoc/Galileo/Images/Astro/Instruments/hevelius_telescope.gif" TargetMode="External"/><Relationship Id="rId7" Type="http://schemas.openxmlformats.org/officeDocument/2006/relationships/image" Target="../media/image31.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www.cern.ch/" TargetMode="Externa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5.emf"/></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independent.co.uk/life-style/gadgets-and-tech/g8-open-data-charter-will-increase-transparency-and-fuel-innovation-8665696.html"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fourthparadigm.or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5.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chart" Target="../charts/chart3.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18" Type="http://schemas.openxmlformats.org/officeDocument/2006/relationships/image" Target="../media/image129.jpeg"/><Relationship Id="rId26" Type="http://schemas.openxmlformats.org/officeDocument/2006/relationships/image" Target="../media/image137.jpeg"/><Relationship Id="rId39" Type="http://schemas.openxmlformats.org/officeDocument/2006/relationships/image" Target="../media/image150.png"/><Relationship Id="rId3" Type="http://schemas.openxmlformats.org/officeDocument/2006/relationships/image" Target="../media/image114.jpeg"/><Relationship Id="rId21" Type="http://schemas.openxmlformats.org/officeDocument/2006/relationships/image" Target="../media/image132.png"/><Relationship Id="rId34" Type="http://schemas.openxmlformats.org/officeDocument/2006/relationships/image" Target="../media/image145.png"/><Relationship Id="rId42" Type="http://schemas.openxmlformats.org/officeDocument/2006/relationships/image" Target="../media/image153.jpeg"/><Relationship Id="rId7" Type="http://schemas.openxmlformats.org/officeDocument/2006/relationships/image" Target="../media/image118.png"/><Relationship Id="rId12" Type="http://schemas.openxmlformats.org/officeDocument/2006/relationships/image" Target="../media/image123.jpeg"/><Relationship Id="rId17" Type="http://schemas.openxmlformats.org/officeDocument/2006/relationships/image" Target="../media/image128.jpeg"/><Relationship Id="rId25" Type="http://schemas.openxmlformats.org/officeDocument/2006/relationships/image" Target="../media/image136.jpeg"/><Relationship Id="rId33" Type="http://schemas.openxmlformats.org/officeDocument/2006/relationships/image" Target="../media/image144.jpeg"/><Relationship Id="rId38" Type="http://schemas.openxmlformats.org/officeDocument/2006/relationships/image" Target="../media/image149.jpeg"/><Relationship Id="rId2" Type="http://schemas.openxmlformats.org/officeDocument/2006/relationships/notesSlide" Target="../notesSlides/notesSlide17.xml"/><Relationship Id="rId16" Type="http://schemas.openxmlformats.org/officeDocument/2006/relationships/image" Target="../media/image127.jpeg"/><Relationship Id="rId20" Type="http://schemas.openxmlformats.org/officeDocument/2006/relationships/image" Target="../media/image131.jpeg"/><Relationship Id="rId29" Type="http://schemas.openxmlformats.org/officeDocument/2006/relationships/image" Target="../media/image140.png"/><Relationship Id="rId41"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17.jpeg"/><Relationship Id="rId11" Type="http://schemas.openxmlformats.org/officeDocument/2006/relationships/image" Target="../media/image122.jpeg"/><Relationship Id="rId24" Type="http://schemas.openxmlformats.org/officeDocument/2006/relationships/image" Target="../media/image135.jpeg"/><Relationship Id="rId32" Type="http://schemas.openxmlformats.org/officeDocument/2006/relationships/image" Target="../media/image143.png"/><Relationship Id="rId37" Type="http://schemas.openxmlformats.org/officeDocument/2006/relationships/image" Target="../media/image148.png"/><Relationship Id="rId40" Type="http://schemas.openxmlformats.org/officeDocument/2006/relationships/image" Target="../media/image151.png"/><Relationship Id="rId5" Type="http://schemas.openxmlformats.org/officeDocument/2006/relationships/image" Target="../media/image116.jpeg"/><Relationship Id="rId15" Type="http://schemas.openxmlformats.org/officeDocument/2006/relationships/image" Target="../media/image126.png"/><Relationship Id="rId23" Type="http://schemas.openxmlformats.org/officeDocument/2006/relationships/image" Target="../media/image134.png"/><Relationship Id="rId28" Type="http://schemas.openxmlformats.org/officeDocument/2006/relationships/image" Target="../media/image139.png"/><Relationship Id="rId36" Type="http://schemas.openxmlformats.org/officeDocument/2006/relationships/image" Target="../media/image147.pn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42.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jpeg"/><Relationship Id="rId30" Type="http://schemas.openxmlformats.org/officeDocument/2006/relationships/image" Target="../media/image141.jpeg"/><Relationship Id="rId35" Type="http://schemas.openxmlformats.org/officeDocument/2006/relationships/image" Target="../media/image146.png"/></Relationships>
</file>

<file path=ppt/slides/_rels/slide7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urgi.versailles.inra.fr/ephesis/ephesis/viewer.do#dataResults/trialS" TargetMode="External"/><Relationship Id="rId2" Type="http://schemas.openxmlformats.org/officeDocument/2006/relationships/hyperlink" Target="https://rd-alliance.org/groups/wheat-data-interoperability-wg.html"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o.uk/url?sa=i&amp;rct=j&amp;q=&amp;esrc=s&amp;source=images&amp;cd=&amp;cad=rja&amp;uact=8&amp;ved=0CAcQjRxqFQoTCKmS0sK1kMkCFUXWFAodKg8Nzg&amp;url=http://cds.cern.ch/record/1976151?ln%3Des&amp;psig=AFQjCNElqwGbEOYNozRaIwHUYdyCt4CJJw&amp;ust=1447607818409236"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Science_2.0#cite_note-tws2E41-7" TargetMode="External"/><Relationship Id="rId7" Type="http://schemas.openxmlformats.org/officeDocument/2006/relationships/hyperlink" Target="http://en.wikipedia.org/wiki/Science_2.0#cite_note-tws2E43-9" TargetMode="External"/><Relationship Id="rId2" Type="http://schemas.openxmlformats.org/officeDocument/2006/relationships/hyperlink" Target="http://en.wikipedia.org/wiki/Science_2.0#cite_note-tws2E25-3" TargetMode="External"/><Relationship Id="rId1" Type="http://schemas.openxmlformats.org/officeDocument/2006/relationships/slideLayout" Target="../slideLayouts/slideLayout3.xml"/><Relationship Id="rId6" Type="http://schemas.openxmlformats.org/officeDocument/2006/relationships/hyperlink" Target="http://en.wikipedia.org/wiki/Science_2.0#cite_note-tws2E1111-1" TargetMode="External"/><Relationship Id="rId5" Type="http://schemas.openxmlformats.org/officeDocument/2006/relationships/hyperlink" Target="http://en.wikipedia.org/wiki/Science_2.0#cite_note-tws2E1112-5" TargetMode="External"/><Relationship Id="rId4" Type="http://schemas.openxmlformats.org/officeDocument/2006/relationships/hyperlink" Target="http://en.wikipedia.org/wiki/Science_2.0#cite_note-tws2E42-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1"/>
          <p:cNvSpPr txBox="1">
            <a:spLocks noGrp="1"/>
          </p:cNvSpPr>
          <p:nvPr/>
        </p:nvSpPr>
        <p:spPr bwMode="auto">
          <a:xfrm>
            <a:off x="0" y="6237288"/>
            <a:ext cx="1905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70000"/>
          <a:lstStyle>
            <a:lvl1pPr>
              <a:defRPr sz="3200" b="1">
                <a:solidFill>
                  <a:srgbClr val="000099"/>
                </a:solidFill>
                <a:latin typeface="Times New Roman" pitchFamily="18" charset="0"/>
              </a:defRPr>
            </a:lvl1pPr>
            <a:lvl2pPr marL="742950" indent="-285750">
              <a:defRPr sz="3200" b="1">
                <a:solidFill>
                  <a:srgbClr val="000099"/>
                </a:solidFill>
                <a:latin typeface="Times New Roman" pitchFamily="18" charset="0"/>
              </a:defRPr>
            </a:lvl2pPr>
            <a:lvl3pPr marL="1143000" indent="-228600">
              <a:defRPr sz="3200" b="1">
                <a:solidFill>
                  <a:srgbClr val="000099"/>
                </a:solidFill>
                <a:latin typeface="Times New Roman" pitchFamily="18" charset="0"/>
              </a:defRPr>
            </a:lvl3pPr>
            <a:lvl4pPr marL="1600200" indent="-228600">
              <a:defRPr sz="3200" b="1">
                <a:solidFill>
                  <a:srgbClr val="000099"/>
                </a:solidFill>
                <a:latin typeface="Times New Roman" pitchFamily="18" charset="0"/>
              </a:defRPr>
            </a:lvl4pPr>
            <a:lvl5pPr marL="2057400" indent="-228600">
              <a:defRPr sz="3200" b="1">
                <a:solidFill>
                  <a:srgbClr val="000099"/>
                </a:solidFill>
                <a:latin typeface="Times New Roman" pitchFamily="18" charset="0"/>
              </a:defRPr>
            </a:lvl5pPr>
            <a:lvl6pPr marL="2514600" indent="-228600" eaLnBrk="0" fontAlgn="base" hangingPunct="0">
              <a:spcBef>
                <a:spcPct val="0"/>
              </a:spcBef>
              <a:spcAft>
                <a:spcPct val="0"/>
              </a:spcAft>
              <a:defRPr sz="3200" b="1">
                <a:solidFill>
                  <a:srgbClr val="000099"/>
                </a:solidFill>
                <a:latin typeface="Times New Roman" pitchFamily="18" charset="0"/>
              </a:defRPr>
            </a:lvl6pPr>
            <a:lvl7pPr marL="2971800" indent="-228600" eaLnBrk="0" fontAlgn="base" hangingPunct="0">
              <a:spcBef>
                <a:spcPct val="0"/>
              </a:spcBef>
              <a:spcAft>
                <a:spcPct val="0"/>
              </a:spcAft>
              <a:defRPr sz="3200" b="1">
                <a:solidFill>
                  <a:srgbClr val="000099"/>
                </a:solidFill>
                <a:latin typeface="Times New Roman" pitchFamily="18" charset="0"/>
              </a:defRPr>
            </a:lvl7pPr>
            <a:lvl8pPr marL="3429000" indent="-228600" eaLnBrk="0" fontAlgn="base" hangingPunct="0">
              <a:spcBef>
                <a:spcPct val="0"/>
              </a:spcBef>
              <a:spcAft>
                <a:spcPct val="0"/>
              </a:spcAft>
              <a:defRPr sz="3200" b="1">
                <a:solidFill>
                  <a:srgbClr val="000099"/>
                </a:solidFill>
                <a:latin typeface="Times New Roman" pitchFamily="18" charset="0"/>
              </a:defRPr>
            </a:lvl8pPr>
            <a:lvl9pPr marL="3886200" indent="-228600" eaLnBrk="0" fontAlgn="base" hangingPunct="0">
              <a:spcBef>
                <a:spcPct val="0"/>
              </a:spcBef>
              <a:spcAft>
                <a:spcPct val="0"/>
              </a:spcAft>
              <a:defRPr sz="3200" b="1">
                <a:solidFill>
                  <a:srgbClr val="000099"/>
                </a:solidFill>
                <a:latin typeface="Times New Roman" pitchFamily="18" charset="0"/>
              </a:defRPr>
            </a:lvl9pPr>
          </a:lstStyle>
          <a:p>
            <a:fld id="{04075D81-76CD-4DB5-9BFF-0ABB7F8FFDFD}" type="datetime1">
              <a:rPr lang="en-GB" altLang="en-US" sz="1000" b="0" i="1">
                <a:solidFill>
                  <a:schemeClr val="tx1"/>
                </a:solidFill>
                <a:latin typeface="Arial" pitchFamily="34" charset="0"/>
              </a:rPr>
              <a:pPr/>
              <a:t>29/08/2016</a:t>
            </a:fld>
            <a:endParaRPr lang="en-GB" altLang="en-US" sz="1000" b="0" i="1">
              <a:solidFill>
                <a:schemeClr val="tx1"/>
              </a:solidFill>
              <a:latin typeface="Arial" pitchFamily="34" charset="0"/>
            </a:endParaRPr>
          </a:p>
        </p:txBody>
      </p:sp>
      <p:pic>
        <p:nvPicPr>
          <p:cNvPr id="10243" name="Picture 9" descr="courbette_c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2" y="2492896"/>
            <a:ext cx="8975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3286125" y="431800"/>
            <a:ext cx="43307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defRPr sz="3200" b="1">
                <a:solidFill>
                  <a:srgbClr val="000099"/>
                </a:solidFill>
                <a:latin typeface="Times New Roman" pitchFamily="18" charset="0"/>
              </a:defRPr>
            </a:lvl1pPr>
            <a:lvl2pPr marL="742950" indent="-285750">
              <a:defRPr sz="3200" b="1">
                <a:solidFill>
                  <a:srgbClr val="000099"/>
                </a:solidFill>
                <a:latin typeface="Times New Roman" pitchFamily="18" charset="0"/>
              </a:defRPr>
            </a:lvl2pPr>
            <a:lvl3pPr marL="1143000" indent="-228600">
              <a:defRPr sz="3200" b="1">
                <a:solidFill>
                  <a:srgbClr val="000099"/>
                </a:solidFill>
                <a:latin typeface="Times New Roman" pitchFamily="18" charset="0"/>
              </a:defRPr>
            </a:lvl3pPr>
            <a:lvl4pPr marL="1600200" indent="-228600">
              <a:defRPr sz="3200" b="1">
                <a:solidFill>
                  <a:srgbClr val="000099"/>
                </a:solidFill>
                <a:latin typeface="Times New Roman" pitchFamily="18" charset="0"/>
              </a:defRPr>
            </a:lvl4pPr>
            <a:lvl5pPr marL="2057400" indent="-228600">
              <a:defRPr sz="3200" b="1">
                <a:solidFill>
                  <a:srgbClr val="000099"/>
                </a:solidFill>
                <a:latin typeface="Times New Roman" pitchFamily="18" charset="0"/>
              </a:defRPr>
            </a:lvl5pPr>
            <a:lvl6pPr marL="2514600" indent="-228600" eaLnBrk="0" fontAlgn="base" hangingPunct="0">
              <a:spcBef>
                <a:spcPct val="0"/>
              </a:spcBef>
              <a:spcAft>
                <a:spcPct val="0"/>
              </a:spcAft>
              <a:defRPr sz="3200" b="1">
                <a:solidFill>
                  <a:srgbClr val="000099"/>
                </a:solidFill>
                <a:latin typeface="Times New Roman" pitchFamily="18" charset="0"/>
              </a:defRPr>
            </a:lvl6pPr>
            <a:lvl7pPr marL="2971800" indent="-228600" eaLnBrk="0" fontAlgn="base" hangingPunct="0">
              <a:spcBef>
                <a:spcPct val="0"/>
              </a:spcBef>
              <a:spcAft>
                <a:spcPct val="0"/>
              </a:spcAft>
              <a:defRPr sz="3200" b="1">
                <a:solidFill>
                  <a:srgbClr val="000099"/>
                </a:solidFill>
                <a:latin typeface="Times New Roman" pitchFamily="18" charset="0"/>
              </a:defRPr>
            </a:lvl7pPr>
            <a:lvl8pPr marL="3429000" indent="-228600" eaLnBrk="0" fontAlgn="base" hangingPunct="0">
              <a:spcBef>
                <a:spcPct val="0"/>
              </a:spcBef>
              <a:spcAft>
                <a:spcPct val="0"/>
              </a:spcAft>
              <a:defRPr sz="3200" b="1">
                <a:solidFill>
                  <a:srgbClr val="000099"/>
                </a:solidFill>
                <a:latin typeface="Times New Roman" pitchFamily="18" charset="0"/>
              </a:defRPr>
            </a:lvl8pPr>
            <a:lvl9pPr marL="3886200" indent="-228600" eaLnBrk="0" fontAlgn="base" hangingPunct="0">
              <a:spcBef>
                <a:spcPct val="0"/>
              </a:spcBef>
              <a:spcAft>
                <a:spcPct val="0"/>
              </a:spcAft>
              <a:defRPr sz="3200" b="1">
                <a:solidFill>
                  <a:srgbClr val="000099"/>
                </a:solidFill>
                <a:latin typeface="Times New Roman" pitchFamily="18" charset="0"/>
              </a:defRPr>
            </a:lvl9pPr>
          </a:lstStyle>
          <a:p>
            <a:pPr algn="r"/>
            <a:endParaRPr lang="en-GB" altLang="en-US">
              <a:solidFill>
                <a:srgbClr val="034EA2"/>
              </a:solidFill>
              <a:latin typeface="Tahoma" pitchFamily="34" charset="0"/>
            </a:endParaRPr>
          </a:p>
          <a:p>
            <a:pPr algn="r"/>
            <a:endParaRPr lang="en-GB" altLang="en-US">
              <a:solidFill>
                <a:srgbClr val="034EA2"/>
              </a:solidFill>
              <a:latin typeface="Tahoma" pitchFamily="34" charset="0"/>
            </a:endParaRPr>
          </a:p>
          <a:p>
            <a:pPr algn="r"/>
            <a:endParaRPr lang="en-GB" altLang="en-US" sz="1800">
              <a:solidFill>
                <a:srgbClr val="034EA2"/>
              </a:solidFill>
              <a:latin typeface="Tahoma" pitchFamily="34" charset="0"/>
            </a:endParaRPr>
          </a:p>
          <a:p>
            <a:pPr algn="r"/>
            <a:endParaRPr lang="en-GB" altLang="en-US" sz="2400">
              <a:solidFill>
                <a:srgbClr val="034EA2"/>
              </a:solidFill>
              <a:latin typeface="Tahoma" pitchFamily="34" charset="0"/>
            </a:endParaRPr>
          </a:p>
        </p:txBody>
      </p:sp>
      <p:sp>
        <p:nvSpPr>
          <p:cNvPr id="10247" name="Rectangle 7"/>
          <p:cNvSpPr>
            <a:spLocks noChangeArrowheads="1"/>
          </p:cNvSpPr>
          <p:nvPr/>
        </p:nvSpPr>
        <p:spPr bwMode="auto">
          <a:xfrm>
            <a:off x="-12464" y="-100365"/>
            <a:ext cx="9056538"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200" b="1">
                <a:solidFill>
                  <a:srgbClr val="000099"/>
                </a:solidFill>
                <a:latin typeface="Times New Roman" pitchFamily="18" charset="0"/>
              </a:defRPr>
            </a:lvl1pPr>
            <a:lvl2pPr marL="742950" indent="-285750">
              <a:defRPr sz="3200" b="1">
                <a:solidFill>
                  <a:srgbClr val="000099"/>
                </a:solidFill>
                <a:latin typeface="Times New Roman" pitchFamily="18" charset="0"/>
              </a:defRPr>
            </a:lvl2pPr>
            <a:lvl3pPr marL="1143000" indent="-228600">
              <a:defRPr sz="3200" b="1">
                <a:solidFill>
                  <a:srgbClr val="000099"/>
                </a:solidFill>
                <a:latin typeface="Times New Roman" pitchFamily="18" charset="0"/>
              </a:defRPr>
            </a:lvl3pPr>
            <a:lvl4pPr marL="1600200" indent="-228600">
              <a:defRPr sz="3200" b="1">
                <a:solidFill>
                  <a:srgbClr val="000099"/>
                </a:solidFill>
                <a:latin typeface="Times New Roman" pitchFamily="18" charset="0"/>
              </a:defRPr>
            </a:lvl4pPr>
            <a:lvl5pPr marL="2057400" indent="-228600">
              <a:defRPr sz="3200" b="1">
                <a:solidFill>
                  <a:srgbClr val="000099"/>
                </a:solidFill>
                <a:latin typeface="Times New Roman" pitchFamily="18" charset="0"/>
              </a:defRPr>
            </a:lvl5pPr>
            <a:lvl6pPr marL="2514600" indent="-228600" eaLnBrk="0" fontAlgn="base" hangingPunct="0">
              <a:spcBef>
                <a:spcPct val="0"/>
              </a:spcBef>
              <a:spcAft>
                <a:spcPct val="0"/>
              </a:spcAft>
              <a:defRPr sz="3200" b="1">
                <a:solidFill>
                  <a:srgbClr val="000099"/>
                </a:solidFill>
                <a:latin typeface="Times New Roman" pitchFamily="18" charset="0"/>
              </a:defRPr>
            </a:lvl6pPr>
            <a:lvl7pPr marL="2971800" indent="-228600" eaLnBrk="0" fontAlgn="base" hangingPunct="0">
              <a:spcBef>
                <a:spcPct val="0"/>
              </a:spcBef>
              <a:spcAft>
                <a:spcPct val="0"/>
              </a:spcAft>
              <a:defRPr sz="3200" b="1">
                <a:solidFill>
                  <a:srgbClr val="000099"/>
                </a:solidFill>
                <a:latin typeface="Times New Roman" pitchFamily="18" charset="0"/>
              </a:defRPr>
            </a:lvl7pPr>
            <a:lvl8pPr marL="3429000" indent="-228600" eaLnBrk="0" fontAlgn="base" hangingPunct="0">
              <a:spcBef>
                <a:spcPct val="0"/>
              </a:spcBef>
              <a:spcAft>
                <a:spcPct val="0"/>
              </a:spcAft>
              <a:defRPr sz="3200" b="1">
                <a:solidFill>
                  <a:srgbClr val="000099"/>
                </a:solidFill>
                <a:latin typeface="Times New Roman" pitchFamily="18" charset="0"/>
              </a:defRPr>
            </a:lvl8pPr>
            <a:lvl9pPr marL="3886200" indent="-228600" eaLnBrk="0" fontAlgn="base" hangingPunct="0">
              <a:spcBef>
                <a:spcPct val="0"/>
              </a:spcBef>
              <a:spcAft>
                <a:spcPct val="0"/>
              </a:spcAft>
              <a:defRPr sz="3200" b="1">
                <a:solidFill>
                  <a:srgbClr val="000099"/>
                </a:solidFill>
                <a:latin typeface="Times New Roman" pitchFamily="18" charset="0"/>
              </a:defRPr>
            </a:lvl9pPr>
          </a:lstStyle>
          <a:p>
            <a:pPr algn="ctr">
              <a:spcBef>
                <a:spcPct val="20000"/>
              </a:spcBef>
            </a:pPr>
            <a:endParaRPr lang="fr-FR" altLang="en-US" sz="2400" dirty="0">
              <a:solidFill>
                <a:srgbClr val="990033"/>
              </a:solidFill>
              <a:latin typeface="Tahoma" pitchFamily="34" charset="0"/>
            </a:endParaRPr>
          </a:p>
          <a:p>
            <a:pPr algn="ctr">
              <a:spcBef>
                <a:spcPct val="20000"/>
              </a:spcBef>
            </a:pPr>
            <a:r>
              <a:rPr lang="fr-FR" altLang="en-US" sz="4000" dirty="0" smtClean="0">
                <a:solidFill>
                  <a:schemeClr val="tx2"/>
                </a:solidFill>
                <a:latin typeface="Tahoma" pitchFamily="34" charset="0"/>
              </a:rPr>
              <a:t>Data Science </a:t>
            </a:r>
            <a:endParaRPr lang="fr-FR" altLang="en-US" sz="2400" dirty="0" smtClean="0">
              <a:solidFill>
                <a:srgbClr val="990033"/>
              </a:solidFill>
              <a:latin typeface="Tahoma" pitchFamily="34" charset="0"/>
            </a:endParaRPr>
          </a:p>
          <a:p>
            <a:pPr algn="ctr">
              <a:spcBef>
                <a:spcPct val="20000"/>
              </a:spcBef>
            </a:pPr>
            <a:endParaRPr lang="fr-FR" altLang="en-US" sz="2400" dirty="0" smtClean="0">
              <a:solidFill>
                <a:srgbClr val="990033"/>
              </a:solidFill>
              <a:latin typeface="Tahoma" pitchFamily="34" charset="0"/>
            </a:endParaRPr>
          </a:p>
          <a:p>
            <a:pPr algn="ctr">
              <a:spcBef>
                <a:spcPct val="20000"/>
              </a:spcBef>
            </a:pPr>
            <a:endParaRPr lang="fr-FR" altLang="en-US" sz="2400" dirty="0">
              <a:solidFill>
                <a:srgbClr val="990033"/>
              </a:solidFill>
              <a:latin typeface="Tahoma" pitchFamily="34" charset="0"/>
            </a:endParaRPr>
          </a:p>
          <a:p>
            <a:pPr algn="ctr">
              <a:spcBef>
                <a:spcPct val="20000"/>
              </a:spcBef>
            </a:pPr>
            <a:r>
              <a:rPr lang="fr-FR" altLang="en-US" sz="2400" dirty="0" err="1" smtClean="0">
                <a:solidFill>
                  <a:srgbClr val="990033"/>
                </a:solidFill>
                <a:latin typeface="Tahoma" pitchFamily="34" charset="0"/>
              </a:rPr>
              <a:t>Past</a:t>
            </a:r>
            <a:r>
              <a:rPr lang="fr-FR" altLang="en-US" sz="2400" dirty="0" smtClean="0">
                <a:solidFill>
                  <a:srgbClr val="990033"/>
                </a:solidFill>
                <a:latin typeface="Tahoma" pitchFamily="34" charset="0"/>
              </a:rPr>
              <a:t>, </a:t>
            </a:r>
            <a:r>
              <a:rPr lang="fr-FR" altLang="en-US" sz="2400" dirty="0" err="1" smtClean="0">
                <a:solidFill>
                  <a:srgbClr val="990033"/>
                </a:solidFill>
                <a:latin typeface="Tahoma" pitchFamily="34" charset="0"/>
              </a:rPr>
              <a:t>Present</a:t>
            </a:r>
            <a:r>
              <a:rPr lang="fr-FR" altLang="en-US" sz="2400" dirty="0" smtClean="0">
                <a:solidFill>
                  <a:srgbClr val="990033"/>
                </a:solidFill>
                <a:latin typeface="Tahoma" pitchFamily="34" charset="0"/>
              </a:rPr>
              <a:t> and Future</a:t>
            </a:r>
          </a:p>
          <a:p>
            <a:pPr algn="ctr">
              <a:spcBef>
                <a:spcPct val="20000"/>
              </a:spcBef>
            </a:pPr>
            <a:endParaRPr lang="fr-FR" altLang="en-US" sz="2400" dirty="0">
              <a:solidFill>
                <a:srgbClr val="990033"/>
              </a:solidFill>
              <a:latin typeface="Tahoma" pitchFamily="34" charset="0"/>
            </a:endParaRPr>
          </a:p>
          <a:p>
            <a:pPr algn="ctr">
              <a:spcBef>
                <a:spcPct val="20000"/>
              </a:spcBef>
            </a:pPr>
            <a:endParaRPr lang="fr-FR" altLang="en-US" sz="2400" b="0" dirty="0">
              <a:solidFill>
                <a:srgbClr val="990033"/>
              </a:solidFill>
              <a:latin typeface="Tahoma" pitchFamily="34" charset="0"/>
            </a:endParaRPr>
          </a:p>
          <a:p>
            <a:pPr algn="ctr">
              <a:spcBef>
                <a:spcPct val="20000"/>
              </a:spcBef>
            </a:pPr>
            <a:endParaRPr lang="fr-FR" altLang="en-US" sz="2400" b="0" dirty="0" smtClean="0">
              <a:solidFill>
                <a:srgbClr val="990033"/>
              </a:solidFill>
              <a:latin typeface="Tahoma" pitchFamily="34" charset="0"/>
            </a:endParaRPr>
          </a:p>
          <a:p>
            <a:pPr algn="ctr">
              <a:spcBef>
                <a:spcPct val="20000"/>
              </a:spcBef>
            </a:pPr>
            <a:endParaRPr lang="fr-FR" altLang="en-US" sz="2400" b="0" dirty="0">
              <a:solidFill>
                <a:srgbClr val="990033"/>
              </a:solidFill>
              <a:latin typeface="Tahoma" pitchFamily="34" charset="0"/>
            </a:endParaRPr>
          </a:p>
          <a:p>
            <a:pPr algn="ctr">
              <a:spcBef>
                <a:spcPct val="20000"/>
              </a:spcBef>
            </a:pPr>
            <a:r>
              <a:rPr lang="fr-FR" altLang="en-US" sz="2400" b="0" dirty="0" smtClean="0">
                <a:solidFill>
                  <a:srgbClr val="990033"/>
                </a:solidFill>
                <a:latin typeface="Tahoma" pitchFamily="34" charset="0"/>
              </a:rPr>
              <a:t>Professor </a:t>
            </a:r>
            <a:r>
              <a:rPr lang="fr-FR" altLang="en-US" sz="2400" b="0" dirty="0">
                <a:solidFill>
                  <a:srgbClr val="990033"/>
                </a:solidFill>
                <a:latin typeface="Tahoma" pitchFamily="34" charset="0"/>
              </a:rPr>
              <a:t>John Wood</a:t>
            </a:r>
          </a:p>
          <a:p>
            <a:pPr algn="ctr">
              <a:spcBef>
                <a:spcPct val="20000"/>
              </a:spcBef>
            </a:pPr>
            <a:r>
              <a:rPr lang="fr-FR" altLang="en-US" sz="1800" b="0" dirty="0" err="1">
                <a:solidFill>
                  <a:srgbClr val="990033"/>
                </a:solidFill>
                <a:latin typeface="Tahoma" pitchFamily="34" charset="0"/>
              </a:rPr>
              <a:t>Secretary</a:t>
            </a:r>
            <a:r>
              <a:rPr lang="fr-FR" altLang="en-US" sz="1800" b="0" dirty="0">
                <a:solidFill>
                  <a:srgbClr val="990033"/>
                </a:solidFill>
                <a:latin typeface="Tahoma" pitchFamily="34" charset="0"/>
              </a:rPr>
              <a:t>-General ACU</a:t>
            </a:r>
          </a:p>
          <a:p>
            <a:pPr algn="ctr">
              <a:spcBef>
                <a:spcPct val="20000"/>
              </a:spcBef>
            </a:pPr>
            <a:r>
              <a:rPr lang="fr-FR" altLang="en-US" sz="1800" b="0" dirty="0">
                <a:solidFill>
                  <a:srgbClr val="990033"/>
                </a:solidFill>
                <a:latin typeface="Tahoma" pitchFamily="34" charset="0"/>
              </a:rPr>
              <a:t>Former Chair, </a:t>
            </a:r>
            <a:r>
              <a:rPr lang="fr-FR" altLang="en-US" sz="1800" b="0" dirty="0" err="1">
                <a:solidFill>
                  <a:srgbClr val="990033"/>
                </a:solidFill>
                <a:latin typeface="Tahoma" pitchFamily="34" charset="0"/>
              </a:rPr>
              <a:t>European</a:t>
            </a:r>
            <a:r>
              <a:rPr lang="fr-FR" altLang="en-US" sz="1800" b="0" dirty="0">
                <a:solidFill>
                  <a:srgbClr val="990033"/>
                </a:solidFill>
                <a:latin typeface="Tahoma" pitchFamily="34" charset="0"/>
              </a:rPr>
              <a:t> </a:t>
            </a:r>
            <a:r>
              <a:rPr lang="fr-FR" altLang="en-US" sz="1800" b="0" dirty="0" err="1">
                <a:solidFill>
                  <a:srgbClr val="990033"/>
                </a:solidFill>
                <a:latin typeface="Tahoma" pitchFamily="34" charset="0"/>
              </a:rPr>
              <a:t>Research</a:t>
            </a:r>
            <a:r>
              <a:rPr lang="fr-FR" altLang="en-US" sz="1800" b="0" dirty="0">
                <a:solidFill>
                  <a:srgbClr val="990033"/>
                </a:solidFill>
                <a:latin typeface="Tahoma" pitchFamily="34" charset="0"/>
              </a:rPr>
              <a:t> Area </a:t>
            </a:r>
            <a:r>
              <a:rPr lang="fr-FR" altLang="en-US" sz="1800" b="0" dirty="0" err="1">
                <a:solidFill>
                  <a:srgbClr val="990033"/>
                </a:solidFill>
                <a:latin typeface="Tahoma" pitchFamily="34" charset="0"/>
              </a:rPr>
              <a:t>Board</a:t>
            </a:r>
            <a:endParaRPr lang="fr-FR" altLang="en-US" sz="1800" b="0" dirty="0">
              <a:solidFill>
                <a:srgbClr val="990033"/>
              </a:solidFill>
              <a:latin typeface="Tahoma" pitchFamily="34" charset="0"/>
            </a:endParaRPr>
          </a:p>
          <a:p>
            <a:pPr algn="ctr">
              <a:spcBef>
                <a:spcPct val="20000"/>
              </a:spcBef>
            </a:pPr>
            <a:r>
              <a:rPr lang="fr-FR" altLang="en-US" sz="1800" b="0" dirty="0">
                <a:solidFill>
                  <a:srgbClr val="990033"/>
                </a:solidFill>
                <a:latin typeface="Tahoma" pitchFamily="34" charset="0"/>
              </a:rPr>
              <a:t>Co-chair Global </a:t>
            </a:r>
            <a:r>
              <a:rPr lang="fr-FR" altLang="en-US" sz="1800" b="0" dirty="0" err="1">
                <a:solidFill>
                  <a:srgbClr val="990033"/>
                </a:solidFill>
                <a:latin typeface="Tahoma" pitchFamily="34" charset="0"/>
              </a:rPr>
              <a:t>Research</a:t>
            </a:r>
            <a:r>
              <a:rPr lang="fr-FR" altLang="en-US" sz="1800" b="0" dirty="0">
                <a:solidFill>
                  <a:srgbClr val="990033"/>
                </a:solidFill>
                <a:latin typeface="Tahoma" pitchFamily="34" charset="0"/>
              </a:rPr>
              <a:t> Data Alliance</a:t>
            </a:r>
          </a:p>
          <a:p>
            <a:pPr algn="ctr">
              <a:spcBef>
                <a:spcPct val="20000"/>
              </a:spcBef>
            </a:pPr>
            <a:endParaRPr lang="fr-FR" altLang="en-US" sz="2400" b="0" dirty="0">
              <a:solidFill>
                <a:srgbClr val="990033"/>
              </a:solidFill>
              <a:latin typeface="Tahoma" pitchFamily="34" charset="0"/>
            </a:endParaRPr>
          </a:p>
          <a:p>
            <a:pPr algn="ctr">
              <a:spcBef>
                <a:spcPct val="20000"/>
              </a:spcBef>
            </a:pPr>
            <a:endParaRPr lang="fr-FR" altLang="en-US" sz="2400" b="0" dirty="0">
              <a:solidFill>
                <a:srgbClr val="990033"/>
              </a:solidFill>
              <a:latin typeface="Tahoma" pitchFamily="34" charset="0"/>
            </a:endParaRPr>
          </a:p>
          <a:p>
            <a:pPr algn="ctr">
              <a:spcBef>
                <a:spcPct val="20000"/>
              </a:spcBef>
            </a:pPr>
            <a:endParaRPr lang="fr-FR" altLang="en-US" sz="2400" dirty="0">
              <a:solidFill>
                <a:srgbClr val="990033"/>
              </a:solidFill>
              <a:latin typeface="Tahoma" pitchFamily="34" charset="0"/>
            </a:endParaRPr>
          </a:p>
          <a:p>
            <a:pPr algn="r">
              <a:spcBef>
                <a:spcPct val="20000"/>
              </a:spcBef>
            </a:pPr>
            <a:endParaRPr lang="fr-FR" altLang="en-US" sz="1600" dirty="0">
              <a:solidFill>
                <a:schemeClr val="tx1"/>
              </a:solidFill>
              <a:latin typeface="Tahoma" pitchFamily="34" charset="0"/>
            </a:endParaRPr>
          </a:p>
          <a:p>
            <a:pPr algn="r">
              <a:spcBef>
                <a:spcPct val="20000"/>
              </a:spcBef>
            </a:pPr>
            <a:r>
              <a:rPr lang="fr-FR" altLang="en-US" sz="1200" dirty="0">
                <a:solidFill>
                  <a:schemeClr val="tx1"/>
                </a:solidFill>
                <a:latin typeface="Tahoma" pitchFamily="34" charset="0"/>
              </a:rPr>
              <a:t>	</a:t>
            </a:r>
          </a:p>
        </p:txBody>
      </p:sp>
    </p:spTree>
    <p:extLst>
      <p:ext uri="{BB962C8B-B14F-4D97-AF65-F5344CB8AC3E}">
        <p14:creationId xmlns:p14="http://schemas.microsoft.com/office/powerpoint/2010/main" val="7746104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nodePh="1">
                                  <p:stCondLst>
                                    <p:cond delay="1000"/>
                                  </p:stCondLst>
                                  <p:endCondLst>
                                    <p:cond evt="begin" delay="0">
                                      <p:tn val="5"/>
                                    </p:cond>
                                  </p:endCondLst>
                                  <p:childTnLst>
                                    <p:set>
                                      <p:cBhvr>
                                        <p:cTn id="6" dur="1" fill="hold">
                                          <p:stCondLst>
                                            <p:cond delay="499"/>
                                          </p:stCondLst>
                                        </p:cTn>
                                        <p:tgtEl>
                                          <p:spTgt spid="10246"/>
                                        </p:tgtEl>
                                        <p:attrNameLst>
                                          <p:attrName>style.visibility</p:attrName>
                                        </p:attrNameLst>
                                      </p:cBhvr>
                                      <p:to>
                                        <p:strVal val="visible"/>
                                      </p:to>
                                    </p:set>
                                    <p:anim to="" calcmode="lin" valueType="num">
                                      <p:cBhvr>
                                        <p:cTn id="7" dur="1" fill="hold"/>
                                        <p:tgtEl>
                                          <p:spTgt spid="10246"/>
                                        </p:tgtEl>
                                        <p:attrNameLst>
                                          <p:attrName/>
                                        </p:attrNameLst>
                                      </p:cBhvr>
                                    </p:anim>
                                  </p:childTnLst>
                                </p:cTn>
                              </p:par>
                            </p:childTnLst>
                          </p:cTn>
                        </p:par>
                        <p:par>
                          <p:cTn id="8" fill="hold" nodeType="afterGroup">
                            <p:stCondLst>
                              <p:cond delay="1500"/>
                            </p:stCondLst>
                            <p:childTnLst>
                              <p:par>
                                <p:cTn id="9" presetID="24" presetClass="entr" presetSubtype="0" fill="hold" grpId="0" nodeType="afterEffect">
                                  <p:stCondLst>
                                    <p:cond delay="1000"/>
                                  </p:stCondLst>
                                  <p:childTnLst>
                                    <p:set>
                                      <p:cBhvr>
                                        <p:cTn id="10" dur="1" fill="hold">
                                          <p:stCondLst>
                                            <p:cond delay="499"/>
                                          </p:stCondLst>
                                        </p:cTn>
                                        <p:tgtEl>
                                          <p:spTgt spid="10247"/>
                                        </p:tgtEl>
                                        <p:attrNameLst>
                                          <p:attrName>style.visibility</p:attrName>
                                        </p:attrNameLst>
                                      </p:cBhvr>
                                      <p:to>
                                        <p:strVal val="visible"/>
                                      </p:to>
                                    </p:set>
                                    <p:anim to="" calcmode="lin" valueType="num">
                                      <p:cBhvr>
                                        <p:cTn id="11" dur="1" fill="hold"/>
                                        <p:tgtEl>
                                          <p:spTgt spid="102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P spid="1024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734335" y="2492896"/>
          <a:ext cx="5807096" cy="2496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a:spLocks noChangeArrowheads="1"/>
          </p:cNvSpPr>
          <p:nvPr/>
        </p:nvSpPr>
        <p:spPr bwMode="auto">
          <a:xfrm>
            <a:off x="7151688" y="3402013"/>
            <a:ext cx="1308100" cy="963612"/>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Open access</a:t>
            </a:r>
          </a:p>
        </p:txBody>
      </p:sp>
      <p:sp>
        <p:nvSpPr>
          <p:cNvPr id="6" name="Oval 5"/>
          <p:cNvSpPr>
            <a:spLocks noChangeArrowheads="1"/>
          </p:cNvSpPr>
          <p:nvPr/>
        </p:nvSpPr>
        <p:spPr bwMode="auto">
          <a:xfrm>
            <a:off x="1946275" y="5589588"/>
            <a:ext cx="1689100" cy="935037"/>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Scientific blogs</a:t>
            </a:r>
          </a:p>
        </p:txBody>
      </p:sp>
      <p:sp>
        <p:nvSpPr>
          <p:cNvPr id="7" name="Oval 6"/>
          <p:cNvSpPr>
            <a:spLocks noChangeArrowheads="1"/>
          </p:cNvSpPr>
          <p:nvPr/>
        </p:nvSpPr>
        <p:spPr bwMode="auto">
          <a:xfrm>
            <a:off x="4860483" y="5732463"/>
            <a:ext cx="2268538" cy="936625"/>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Collaborative bibliographies</a:t>
            </a:r>
          </a:p>
        </p:txBody>
      </p:sp>
      <p:sp>
        <p:nvSpPr>
          <p:cNvPr id="8" name="Oval 7"/>
          <p:cNvSpPr>
            <a:spLocks noChangeArrowheads="1"/>
          </p:cNvSpPr>
          <p:nvPr/>
        </p:nvSpPr>
        <p:spPr bwMode="auto">
          <a:xfrm>
            <a:off x="6765925" y="4724400"/>
            <a:ext cx="1838325" cy="1008063"/>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a:defRPr/>
            </a:pPr>
            <a:r>
              <a:rPr lang="en-US" sz="1400" b="1" dirty="0">
                <a:solidFill>
                  <a:schemeClr val="tx1"/>
                </a:solidFill>
                <a:latin typeface="+mn-lt"/>
                <a:ea typeface="ＭＳ Ｐゴシック" pitchFamily="-83" charset="-128"/>
                <a:cs typeface="ＭＳ Ｐゴシック" pitchFamily="-83" charset="-128"/>
              </a:rPr>
              <a:t>Alternative Reputation systems</a:t>
            </a:r>
          </a:p>
        </p:txBody>
      </p:sp>
      <p:sp>
        <p:nvSpPr>
          <p:cNvPr id="9" name="Oval 8"/>
          <p:cNvSpPr>
            <a:spLocks noChangeArrowheads="1"/>
          </p:cNvSpPr>
          <p:nvPr/>
        </p:nvSpPr>
        <p:spPr bwMode="auto">
          <a:xfrm>
            <a:off x="3851275" y="981075"/>
            <a:ext cx="1508125" cy="819150"/>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Citizens science</a:t>
            </a:r>
          </a:p>
        </p:txBody>
      </p:sp>
      <p:sp>
        <p:nvSpPr>
          <p:cNvPr id="10" name="Oval 9"/>
          <p:cNvSpPr>
            <a:spLocks noChangeArrowheads="1"/>
          </p:cNvSpPr>
          <p:nvPr/>
        </p:nvSpPr>
        <p:spPr bwMode="auto">
          <a:xfrm>
            <a:off x="5646738" y="1116013"/>
            <a:ext cx="1157287" cy="1160462"/>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Open code</a:t>
            </a:r>
          </a:p>
        </p:txBody>
      </p:sp>
      <p:sp>
        <p:nvSpPr>
          <p:cNvPr id="11" name="Oval 10"/>
          <p:cNvSpPr>
            <a:spLocks noChangeArrowheads="1"/>
          </p:cNvSpPr>
          <p:nvPr/>
        </p:nvSpPr>
        <p:spPr bwMode="auto">
          <a:xfrm>
            <a:off x="395288" y="1844675"/>
            <a:ext cx="1873250" cy="1008063"/>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a:defRPr/>
            </a:pPr>
            <a:r>
              <a:rPr lang="en-US" sz="1400" b="1" dirty="0">
                <a:solidFill>
                  <a:schemeClr val="tx1"/>
                </a:solidFill>
                <a:latin typeface="+mn-lt"/>
                <a:ea typeface="ＭＳ Ｐゴシック" pitchFamily="-83" charset="-128"/>
                <a:cs typeface="ＭＳ Ｐゴシック" pitchFamily="-83" charset="-128"/>
              </a:rPr>
              <a:t>Open workflows</a:t>
            </a:r>
          </a:p>
        </p:txBody>
      </p:sp>
      <p:sp>
        <p:nvSpPr>
          <p:cNvPr id="12" name="Oval 11"/>
          <p:cNvSpPr>
            <a:spLocks noChangeArrowheads="1"/>
          </p:cNvSpPr>
          <p:nvPr/>
        </p:nvSpPr>
        <p:spPr bwMode="auto">
          <a:xfrm>
            <a:off x="468313" y="4292600"/>
            <a:ext cx="1800225" cy="1009650"/>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Open annotation</a:t>
            </a:r>
          </a:p>
        </p:txBody>
      </p:sp>
      <p:sp>
        <p:nvSpPr>
          <p:cNvPr id="13" name="Oval 12"/>
          <p:cNvSpPr>
            <a:spLocks noChangeArrowheads="1"/>
          </p:cNvSpPr>
          <p:nvPr/>
        </p:nvSpPr>
        <p:spPr bwMode="auto">
          <a:xfrm>
            <a:off x="531813" y="3051175"/>
            <a:ext cx="1231900" cy="1025525"/>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Open data</a:t>
            </a:r>
          </a:p>
        </p:txBody>
      </p:sp>
      <p:sp>
        <p:nvSpPr>
          <p:cNvPr id="15" name="Oval 14"/>
          <p:cNvSpPr>
            <a:spLocks noChangeArrowheads="1"/>
          </p:cNvSpPr>
          <p:nvPr/>
        </p:nvSpPr>
        <p:spPr bwMode="auto">
          <a:xfrm>
            <a:off x="6775450" y="2014538"/>
            <a:ext cx="1181100" cy="1127125"/>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Pre-print</a:t>
            </a:r>
          </a:p>
        </p:txBody>
      </p:sp>
      <p:sp>
        <p:nvSpPr>
          <p:cNvPr id="16" name="12-Point Star 15"/>
          <p:cNvSpPr>
            <a:spLocks noChangeArrowheads="1"/>
          </p:cNvSpPr>
          <p:nvPr/>
        </p:nvSpPr>
        <p:spPr bwMode="auto">
          <a:xfrm>
            <a:off x="2039938" y="1909763"/>
            <a:ext cx="5038725" cy="3973512"/>
          </a:xfrm>
          <a:custGeom>
            <a:avLst/>
            <a:gdLst>
              <a:gd name="T0" fmla="*/ 22344197 w 5600700"/>
              <a:gd name="T1" fmla="*/ 2151565 h 4537075"/>
              <a:gd name="T2" fmla="*/ 23948444 w 5600700"/>
              <a:gd name="T3" fmla="*/ 4303129 h 4537075"/>
              <a:gd name="T4" fmla="*/ 22344197 w 5600700"/>
              <a:gd name="T5" fmla="*/ 6454690 h 4537075"/>
              <a:gd name="T6" fmla="*/ 17961332 w 5600700"/>
              <a:gd name="T7" fmla="*/ 8029746 h 4537075"/>
              <a:gd name="T8" fmla="*/ 11974220 w 5600700"/>
              <a:gd name="T9" fmla="*/ 8606255 h 4537075"/>
              <a:gd name="T10" fmla="*/ 5987111 w 5600700"/>
              <a:gd name="T11" fmla="*/ 8029746 h 4537075"/>
              <a:gd name="T12" fmla="*/ 1604239 w 5600700"/>
              <a:gd name="T13" fmla="*/ 6454690 h 4537075"/>
              <a:gd name="T14" fmla="*/ 0 w 5600700"/>
              <a:gd name="T15" fmla="*/ 4303129 h 4537075"/>
              <a:gd name="T16" fmla="*/ 1604239 w 5600700"/>
              <a:gd name="T17" fmla="*/ 2151565 h 4537075"/>
              <a:gd name="T18" fmla="*/ 5987111 w 5600700"/>
              <a:gd name="T19" fmla="*/ 576508 h 4537075"/>
              <a:gd name="T20" fmla="*/ 11974220 w 5600700"/>
              <a:gd name="T21" fmla="*/ 0 h 4537075"/>
              <a:gd name="T22" fmla="*/ 17961332 w 5600700"/>
              <a:gd name="T23" fmla="*/ 576508 h 45370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315240 w 5600700"/>
              <a:gd name="T37" fmla="*/ 1065464 h 4537075"/>
              <a:gd name="T38" fmla="*/ 4285460 w 5600700"/>
              <a:gd name="T39" fmla="*/ 3471611 h 45370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00700" h="4537075">
                <a:moveTo>
                  <a:pt x="0" y="2268538"/>
                </a:moveTo>
                <a:lnTo>
                  <a:pt x="771652" y="1828182"/>
                </a:lnTo>
                <a:lnTo>
                  <a:pt x="375176" y="1134269"/>
                </a:lnTo>
                <a:lnTo>
                  <a:pt x="1315240" y="1065464"/>
                </a:lnTo>
                <a:lnTo>
                  <a:pt x="1400175" y="303926"/>
                </a:lnTo>
                <a:lnTo>
                  <a:pt x="2256762" y="625108"/>
                </a:lnTo>
                <a:lnTo>
                  <a:pt x="2800350" y="0"/>
                </a:lnTo>
                <a:lnTo>
                  <a:pt x="3343938" y="625108"/>
                </a:lnTo>
                <a:lnTo>
                  <a:pt x="4200525" y="303926"/>
                </a:lnTo>
                <a:lnTo>
                  <a:pt x="4285460" y="1065464"/>
                </a:lnTo>
                <a:lnTo>
                  <a:pt x="5225524" y="1134269"/>
                </a:lnTo>
                <a:lnTo>
                  <a:pt x="4829048" y="1828182"/>
                </a:lnTo>
                <a:lnTo>
                  <a:pt x="5600700" y="2268538"/>
                </a:lnTo>
                <a:lnTo>
                  <a:pt x="4829048" y="2708893"/>
                </a:lnTo>
                <a:lnTo>
                  <a:pt x="5225524" y="3402806"/>
                </a:lnTo>
                <a:lnTo>
                  <a:pt x="4285460" y="3471611"/>
                </a:lnTo>
                <a:lnTo>
                  <a:pt x="4200525" y="4233149"/>
                </a:lnTo>
                <a:lnTo>
                  <a:pt x="3343938" y="3911967"/>
                </a:lnTo>
                <a:lnTo>
                  <a:pt x="2800350" y="4537075"/>
                </a:lnTo>
                <a:lnTo>
                  <a:pt x="2256762" y="3911967"/>
                </a:lnTo>
                <a:lnTo>
                  <a:pt x="1400175" y="4233149"/>
                </a:lnTo>
                <a:lnTo>
                  <a:pt x="1315240" y="3471611"/>
                </a:lnTo>
                <a:lnTo>
                  <a:pt x="375176" y="3402806"/>
                </a:lnTo>
                <a:lnTo>
                  <a:pt x="771652" y="2708893"/>
                </a:lnTo>
                <a:lnTo>
                  <a:pt x="0" y="2268538"/>
                </a:lnTo>
                <a:close/>
              </a:path>
            </a:pathLst>
          </a:custGeom>
          <a:noFill/>
          <a:ln w="9525">
            <a:solidFill>
              <a:schemeClr val="tx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91428" tIns="45715" rIns="91428" bIns="45715" anchor="ctr"/>
          <a:lstStyle/>
          <a:p>
            <a:pPr>
              <a:defRPr/>
            </a:pPr>
            <a:endParaRPr lang="en-GB">
              <a:ea typeface="MS PGothic" pitchFamily="34" charset="-128"/>
            </a:endParaRPr>
          </a:p>
        </p:txBody>
      </p:sp>
      <p:sp>
        <p:nvSpPr>
          <p:cNvPr id="17" name="Oval 16"/>
          <p:cNvSpPr>
            <a:spLocks noChangeArrowheads="1"/>
          </p:cNvSpPr>
          <p:nvPr/>
        </p:nvSpPr>
        <p:spPr bwMode="auto">
          <a:xfrm>
            <a:off x="2032000" y="1090613"/>
            <a:ext cx="1601788" cy="1106487"/>
          </a:xfrm>
          <a:prstGeom prst="ellipse">
            <a:avLst/>
          </a:prstGeom>
          <a:solidFill>
            <a:srgbClr val="BDDEFF"/>
          </a:solidFill>
          <a:ln w="9525">
            <a:solidFill>
              <a:schemeClr val="tx1"/>
            </a:solidFill>
            <a:round/>
            <a:headEnd/>
            <a:tailEnd/>
          </a:ln>
          <a:effectLst>
            <a:outerShdw blurRad="40000" dist="23000" dir="5400000" rotWithShape="0">
              <a:srgbClr val="808080">
                <a:alpha val="34998"/>
              </a:srgbClr>
            </a:outerShdw>
          </a:effectLst>
        </p:spPr>
        <p:txBody>
          <a:bodyPr lIns="91428" tIns="45715" rIns="91428" bIns="45715" anchor="ctr"/>
          <a:lstStyle/>
          <a:p>
            <a:pPr algn="ctr" fontAlgn="auto">
              <a:spcBef>
                <a:spcPts val="0"/>
              </a:spcBef>
              <a:spcAft>
                <a:spcPts val="0"/>
              </a:spcAft>
              <a:defRPr/>
            </a:pPr>
            <a:r>
              <a:rPr lang="en-US" sz="1400" b="1" dirty="0">
                <a:solidFill>
                  <a:schemeClr val="tx1"/>
                </a:solidFill>
                <a:latin typeface="+mn-lt"/>
                <a:ea typeface="+mn-ea"/>
              </a:rPr>
              <a:t>Data-intensive</a:t>
            </a:r>
          </a:p>
        </p:txBody>
      </p:sp>
      <p:sp>
        <p:nvSpPr>
          <p:cNvPr id="11279" name="Slide Number Placeholder 17"/>
          <p:cNvSpPr>
            <a:spLocks noGrp="1"/>
          </p:cNvSpPr>
          <p:nvPr>
            <p:ph type="sldNum" sz="quarter" idx="4294967295"/>
          </p:nvPr>
        </p:nvSpPr>
        <p:spPr>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8" tIns="45715" rIns="91428" bIns="45715"/>
          <a:lstStyle>
            <a:lvl1pPr eaLnBrk="0" hangingPunct="0">
              <a:defRPr sz="7600" b="1">
                <a:solidFill>
                  <a:srgbClr val="FFD624"/>
                </a:solidFill>
                <a:latin typeface="Verdana" pitchFamily="34" charset="0"/>
                <a:ea typeface="MS PGothic" pitchFamily="34" charset="-128"/>
              </a:defRPr>
            </a:lvl1pPr>
            <a:lvl2pPr marL="742950" indent="-285750" eaLnBrk="0" hangingPunct="0">
              <a:defRPr sz="7600" b="1">
                <a:solidFill>
                  <a:srgbClr val="FFD624"/>
                </a:solidFill>
                <a:latin typeface="Verdana" pitchFamily="34" charset="0"/>
                <a:ea typeface="MS PGothic" pitchFamily="34" charset="-128"/>
              </a:defRPr>
            </a:lvl2pPr>
            <a:lvl3pPr marL="1143000" indent="-228600" eaLnBrk="0" hangingPunct="0">
              <a:defRPr sz="7600" b="1">
                <a:solidFill>
                  <a:srgbClr val="FFD624"/>
                </a:solidFill>
                <a:latin typeface="Verdana" pitchFamily="34" charset="0"/>
                <a:ea typeface="MS PGothic" pitchFamily="34" charset="-128"/>
              </a:defRPr>
            </a:lvl3pPr>
            <a:lvl4pPr marL="1600200" indent="-228600" eaLnBrk="0" hangingPunct="0">
              <a:defRPr sz="7600" b="1">
                <a:solidFill>
                  <a:srgbClr val="FFD624"/>
                </a:solidFill>
                <a:latin typeface="Verdana" pitchFamily="34" charset="0"/>
                <a:ea typeface="MS PGothic" pitchFamily="34" charset="-128"/>
              </a:defRPr>
            </a:lvl4pPr>
            <a:lvl5pPr marL="2057400" indent="-228600" eaLnBrk="0" hangingPunct="0">
              <a:defRPr sz="7600" b="1">
                <a:solidFill>
                  <a:srgbClr val="FFD624"/>
                </a:solidFill>
                <a:latin typeface="Verdana" pitchFamily="34" charset="0"/>
                <a:ea typeface="MS PGothic" pitchFamily="34" charset="-128"/>
              </a:defRPr>
            </a:lvl5pPr>
            <a:lvl6pPr marL="2514600" indent="-228600" eaLnBrk="0" fontAlgn="base" hangingPunct="0">
              <a:spcBef>
                <a:spcPct val="0"/>
              </a:spcBef>
              <a:spcAft>
                <a:spcPct val="0"/>
              </a:spcAft>
              <a:defRPr sz="7600" b="1">
                <a:solidFill>
                  <a:srgbClr val="FFD624"/>
                </a:solidFill>
                <a:latin typeface="Verdana" pitchFamily="34" charset="0"/>
                <a:ea typeface="MS PGothic" pitchFamily="34" charset="-128"/>
              </a:defRPr>
            </a:lvl6pPr>
            <a:lvl7pPr marL="2971800" indent="-228600" eaLnBrk="0" fontAlgn="base" hangingPunct="0">
              <a:spcBef>
                <a:spcPct val="0"/>
              </a:spcBef>
              <a:spcAft>
                <a:spcPct val="0"/>
              </a:spcAft>
              <a:defRPr sz="7600" b="1">
                <a:solidFill>
                  <a:srgbClr val="FFD624"/>
                </a:solidFill>
                <a:latin typeface="Verdana" pitchFamily="34" charset="0"/>
                <a:ea typeface="MS PGothic" pitchFamily="34" charset="-128"/>
              </a:defRPr>
            </a:lvl7pPr>
            <a:lvl8pPr marL="3429000" indent="-228600" eaLnBrk="0" fontAlgn="base" hangingPunct="0">
              <a:spcBef>
                <a:spcPct val="0"/>
              </a:spcBef>
              <a:spcAft>
                <a:spcPct val="0"/>
              </a:spcAft>
              <a:defRPr sz="7600" b="1">
                <a:solidFill>
                  <a:srgbClr val="FFD624"/>
                </a:solidFill>
                <a:latin typeface="Verdana" pitchFamily="34" charset="0"/>
                <a:ea typeface="MS PGothic" pitchFamily="34" charset="-128"/>
              </a:defRPr>
            </a:lvl8pPr>
            <a:lvl9pPr marL="3886200" indent="-228600" eaLnBrk="0" fontAlgn="base" hangingPunct="0">
              <a:spcBef>
                <a:spcPct val="0"/>
              </a:spcBef>
              <a:spcAft>
                <a:spcPct val="0"/>
              </a:spcAft>
              <a:defRPr sz="7600" b="1">
                <a:solidFill>
                  <a:srgbClr val="FFD624"/>
                </a:solidFill>
                <a:latin typeface="Verdana" pitchFamily="34" charset="0"/>
                <a:ea typeface="MS PGothic" pitchFamily="34" charset="-128"/>
              </a:defRPr>
            </a:lvl9pPr>
          </a:lstStyle>
          <a:p>
            <a:pPr eaLnBrk="1" hangingPunct="1">
              <a:defRPr/>
            </a:pPr>
            <a:fld id="{93248323-C077-4244-AAB6-43FDD72043A2}" type="slidenum">
              <a:rPr lang="en-US" sz="1200" b="0" smtClean="0">
                <a:solidFill>
                  <a:srgbClr val="898989"/>
                </a:solidFill>
                <a:latin typeface="Calibri" pitchFamily="34" charset="0"/>
              </a:rPr>
              <a:pPr eaLnBrk="1" hangingPunct="1">
                <a:defRPr/>
              </a:pPr>
              <a:t>10</a:t>
            </a:fld>
            <a:endParaRPr lang="en-US" sz="1200" b="0" smtClean="0">
              <a:solidFill>
                <a:srgbClr val="898989"/>
              </a:solidFill>
              <a:latin typeface="Calibri" pitchFamily="34" charset="0"/>
            </a:endParaRPr>
          </a:p>
        </p:txBody>
      </p:sp>
      <p:sp>
        <p:nvSpPr>
          <p:cNvPr id="18" name="Rounded Rectangle 17"/>
          <p:cNvSpPr/>
          <p:nvPr/>
        </p:nvSpPr>
        <p:spPr>
          <a:xfrm>
            <a:off x="4564857" y="585788"/>
            <a:ext cx="1357312" cy="530225"/>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Sci-starter.com</a:t>
            </a:r>
          </a:p>
        </p:txBody>
      </p:sp>
      <p:sp>
        <p:nvSpPr>
          <p:cNvPr id="19" name="Rounded Rectangle 18"/>
          <p:cNvSpPr/>
          <p:nvPr/>
        </p:nvSpPr>
        <p:spPr>
          <a:xfrm>
            <a:off x="6604273" y="1052736"/>
            <a:ext cx="1208087" cy="549275"/>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Runmycode.org</a:t>
            </a:r>
          </a:p>
        </p:txBody>
      </p:sp>
      <p:sp>
        <p:nvSpPr>
          <p:cNvPr id="20" name="Rounded Rectangle 19"/>
          <p:cNvSpPr/>
          <p:nvPr/>
        </p:nvSpPr>
        <p:spPr>
          <a:xfrm>
            <a:off x="7686878" y="2348706"/>
            <a:ext cx="1135385" cy="3214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err="1">
                <a:solidFill>
                  <a:schemeClr val="tx2"/>
                </a:solidFill>
              </a:rPr>
              <a:t>ArXiv</a:t>
            </a:r>
            <a:endParaRPr lang="en-US" sz="1200" dirty="0">
              <a:solidFill>
                <a:schemeClr val="tx2"/>
              </a:solidFill>
            </a:endParaRPr>
          </a:p>
        </p:txBody>
      </p:sp>
      <p:sp>
        <p:nvSpPr>
          <p:cNvPr id="21" name="Rounded Rectangle 20"/>
          <p:cNvSpPr/>
          <p:nvPr/>
        </p:nvSpPr>
        <p:spPr>
          <a:xfrm>
            <a:off x="7901214" y="3040063"/>
            <a:ext cx="1187450" cy="619125"/>
          </a:xfrm>
          <a:prstGeom prst="roundRect">
            <a:avLst/>
          </a:prstGeom>
          <a:solidFill>
            <a:srgbClr val="FFFFFF"/>
          </a:solidFill>
          <a:ln w="25400" cap="flat" cmpd="sng" algn="ctr">
            <a:solidFill>
              <a:srgbClr val="000000"/>
            </a:solidFill>
            <a:prstDash val="solid"/>
          </a:ln>
          <a:effectLst/>
        </p:spPr>
        <p:txBody>
          <a:bodyPr lIns="104287" tIns="52144" rIns="104287" bIns="52144" anchor="ctr"/>
          <a:lstStyle/>
          <a:p>
            <a:pPr marL="0" marR="0" lvl="0" indent="0" algn="ctr" defTabSz="449263" eaLnBrk="0" fontAlgn="base" latinLnBrk="0" hangingPunct="0">
              <a:lnSpc>
                <a:spcPct val="100000"/>
              </a:lnSpc>
              <a:spcBef>
                <a:spcPct val="0"/>
              </a:spcBef>
              <a:spcAft>
                <a:spcPct val="0"/>
              </a:spcAft>
              <a:buClr>
                <a:srgbClr val="000000"/>
              </a:buClr>
              <a:buSzPct val="100000"/>
              <a:buFont typeface="Times New Roman" pitchFamily="18" charset="0"/>
              <a:buNone/>
              <a:tabLst/>
              <a:defRPr/>
            </a:pPr>
            <a:r>
              <a:rPr kumimoji="0" lang="en-US" sz="1200" i="0" u="none" strike="noStrike" kern="0" cap="none" spc="0" normalizeH="0" baseline="0" noProof="0" dirty="0">
                <a:ln>
                  <a:noFill/>
                </a:ln>
                <a:solidFill>
                  <a:srgbClr val="000000"/>
                </a:solidFill>
                <a:effectLst/>
                <a:uLnTx/>
                <a:uFillTx/>
                <a:latin typeface="Arial"/>
                <a:ea typeface="ＭＳ Ｐゴシック"/>
                <a:cs typeface="Arial Unicode MS"/>
              </a:rPr>
              <a:t>Roar.eprints.org</a:t>
            </a:r>
          </a:p>
        </p:txBody>
      </p:sp>
      <p:sp>
        <p:nvSpPr>
          <p:cNvPr id="22" name="Rounded Rectangle 21"/>
          <p:cNvSpPr/>
          <p:nvPr/>
        </p:nvSpPr>
        <p:spPr>
          <a:xfrm>
            <a:off x="7812360" y="4509120"/>
            <a:ext cx="1279401" cy="364406"/>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Impact Story</a:t>
            </a:r>
          </a:p>
        </p:txBody>
      </p:sp>
      <p:sp>
        <p:nvSpPr>
          <p:cNvPr id="23" name="Rounded Rectangle 22"/>
          <p:cNvSpPr/>
          <p:nvPr/>
        </p:nvSpPr>
        <p:spPr>
          <a:xfrm>
            <a:off x="7538305" y="5589588"/>
            <a:ext cx="1432533" cy="293687"/>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Altmetric.com</a:t>
            </a:r>
          </a:p>
        </p:txBody>
      </p:sp>
      <p:sp>
        <p:nvSpPr>
          <p:cNvPr id="24" name="Rounded Rectangle 23"/>
          <p:cNvSpPr/>
          <p:nvPr/>
        </p:nvSpPr>
        <p:spPr>
          <a:xfrm>
            <a:off x="6518274" y="6352381"/>
            <a:ext cx="1401763" cy="40640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Mendeley.com</a:t>
            </a:r>
          </a:p>
        </p:txBody>
      </p:sp>
      <p:sp>
        <p:nvSpPr>
          <p:cNvPr id="25" name="Rounded Rectangle 24"/>
          <p:cNvSpPr/>
          <p:nvPr/>
        </p:nvSpPr>
        <p:spPr>
          <a:xfrm>
            <a:off x="2987825" y="6303963"/>
            <a:ext cx="1571476" cy="365126"/>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Academia.edu</a:t>
            </a:r>
          </a:p>
        </p:txBody>
      </p:sp>
      <p:sp>
        <p:nvSpPr>
          <p:cNvPr id="26" name="Rounded Rectangle 25"/>
          <p:cNvSpPr/>
          <p:nvPr/>
        </p:nvSpPr>
        <p:spPr>
          <a:xfrm>
            <a:off x="520701" y="5973762"/>
            <a:ext cx="1826741" cy="338931"/>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Researchgate.com</a:t>
            </a:r>
          </a:p>
        </p:txBody>
      </p:sp>
      <p:sp>
        <p:nvSpPr>
          <p:cNvPr id="27" name="Rounded Rectangle 26"/>
          <p:cNvSpPr/>
          <p:nvPr/>
        </p:nvSpPr>
        <p:spPr>
          <a:xfrm>
            <a:off x="176213" y="5127626"/>
            <a:ext cx="1943100" cy="389606"/>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Openannotation.org</a:t>
            </a:r>
          </a:p>
        </p:txBody>
      </p:sp>
      <p:sp>
        <p:nvSpPr>
          <p:cNvPr id="28" name="Rounded Rectangle 27"/>
          <p:cNvSpPr/>
          <p:nvPr/>
        </p:nvSpPr>
        <p:spPr>
          <a:xfrm>
            <a:off x="176213" y="3883819"/>
            <a:ext cx="1443459" cy="385168"/>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err="1">
                <a:solidFill>
                  <a:schemeClr val="tx2"/>
                </a:solidFill>
              </a:rPr>
              <a:t>Datadryad.org</a:t>
            </a:r>
            <a:endParaRPr lang="en-US" sz="1200" dirty="0">
              <a:solidFill>
                <a:schemeClr val="tx2"/>
              </a:solidFill>
            </a:endParaRPr>
          </a:p>
        </p:txBody>
      </p:sp>
      <p:sp>
        <p:nvSpPr>
          <p:cNvPr id="29" name="Rounded Rectangle 28"/>
          <p:cNvSpPr/>
          <p:nvPr/>
        </p:nvSpPr>
        <p:spPr>
          <a:xfrm>
            <a:off x="0" y="1800225"/>
            <a:ext cx="1801812" cy="316706"/>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Myexperiment.org</a:t>
            </a:r>
          </a:p>
        </p:txBody>
      </p:sp>
      <p:sp>
        <p:nvSpPr>
          <p:cNvPr id="30" name="Rounded Rectangle 29"/>
          <p:cNvSpPr/>
          <p:nvPr/>
        </p:nvSpPr>
        <p:spPr>
          <a:xfrm>
            <a:off x="1544638" y="842963"/>
            <a:ext cx="1625600" cy="461962"/>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104287" tIns="52144" rIns="104287" bIns="52144" anchor="ctr"/>
          <a:lstStyle/>
          <a:p>
            <a:pPr algn="ctr">
              <a:defRPr/>
            </a:pPr>
            <a:r>
              <a:rPr lang="en-US" sz="1200" dirty="0">
                <a:solidFill>
                  <a:schemeClr val="tx2"/>
                </a:solidFill>
              </a:rPr>
              <a:t>Figshare.com</a:t>
            </a:r>
          </a:p>
        </p:txBody>
      </p:sp>
      <p:sp>
        <p:nvSpPr>
          <p:cNvPr id="2" name="Rectangle 1"/>
          <p:cNvSpPr/>
          <p:nvPr/>
        </p:nvSpPr>
        <p:spPr>
          <a:xfrm>
            <a:off x="7732282" y="191542"/>
            <a:ext cx="1376222" cy="1077218"/>
          </a:xfrm>
          <a:prstGeom prst="rect">
            <a:avLst/>
          </a:prstGeom>
          <a:solidFill>
            <a:schemeClr val="lt1"/>
          </a:solidFill>
        </p:spPr>
        <p:txBody>
          <a:bodyPr wrap="square">
            <a:spAutoFit/>
          </a:bodyPr>
          <a:lstStyle/>
          <a:p>
            <a:pPr algn="ctr"/>
            <a:r>
              <a:rPr lang="en-US" sz="1600" b="1" dirty="0">
                <a:solidFill>
                  <a:schemeClr val="tx2"/>
                </a:solidFill>
                <a:latin typeface="Calibri" pitchFamily="34" charset="0"/>
                <a:cs typeface="Calibri" pitchFamily="34" charset="0"/>
              </a:rPr>
              <a:t>An emerging </a:t>
            </a:r>
            <a:r>
              <a:rPr lang="en-US" sz="1600" b="1" dirty="0" smtClean="0">
                <a:solidFill>
                  <a:schemeClr val="tx2"/>
                </a:solidFill>
                <a:latin typeface="Calibri" pitchFamily="34" charset="0"/>
                <a:cs typeface="Calibri" pitchFamily="34" charset="0"/>
              </a:rPr>
              <a:t>ecosystem of </a:t>
            </a:r>
            <a:r>
              <a:rPr lang="en-US" sz="1600" b="1" dirty="0">
                <a:solidFill>
                  <a:schemeClr val="tx2"/>
                </a:solidFill>
                <a:latin typeface="Calibri" pitchFamily="34" charset="0"/>
                <a:cs typeface="Calibri" pitchFamily="34" charset="0"/>
              </a:rPr>
              <a:t>services and standards</a:t>
            </a:r>
          </a:p>
        </p:txBody>
      </p:sp>
      <p:sp>
        <p:nvSpPr>
          <p:cNvPr id="31" name="TextBox 1"/>
          <p:cNvSpPr txBox="1">
            <a:spLocks noChangeArrowheads="1"/>
          </p:cNvSpPr>
          <p:nvPr/>
        </p:nvSpPr>
        <p:spPr bwMode="auto">
          <a:xfrm>
            <a:off x="323528" y="282133"/>
            <a:ext cx="1110543" cy="338554"/>
          </a:xfrm>
          <a:prstGeom prst="rect">
            <a:avLst/>
          </a:prstGeom>
          <a:solidFill>
            <a:schemeClr val="lt1"/>
          </a:solidFill>
          <a:ln>
            <a:noFill/>
          </a:ln>
        </p:spPr>
        <p:txBody>
          <a:bodyPr wrap="square">
            <a:spAutoFit/>
          </a:bodyPr>
          <a:lstStyle/>
          <a:p>
            <a:r>
              <a:rPr lang="en-GB" sz="1600" b="1" dirty="0" smtClean="0">
                <a:solidFill>
                  <a:schemeClr val="tx2"/>
                </a:solidFill>
              </a:rPr>
              <a:t>It's </a:t>
            </a:r>
            <a:r>
              <a:rPr lang="en-GB" sz="1600" b="1" dirty="0">
                <a:solidFill>
                  <a:schemeClr val="tx2"/>
                </a:solidFill>
              </a:rPr>
              <a:t>real!</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7262" y="6346032"/>
            <a:ext cx="469900" cy="4699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8815" y="4797152"/>
            <a:ext cx="497681" cy="497681"/>
          </a:xfrm>
          <a:prstGeom prst="rect">
            <a:avLst/>
          </a:prstGeom>
        </p:spPr>
      </p:pic>
      <p:pic>
        <p:nvPicPr>
          <p:cNvPr id="11264" name="Picture 112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4571" y="5876774"/>
            <a:ext cx="773435" cy="289226"/>
          </a:xfrm>
          <a:prstGeom prst="rect">
            <a:avLst/>
          </a:prstGeom>
          <a:solidFill>
            <a:schemeClr val="tx1"/>
          </a:solidFill>
        </p:spPr>
      </p:pic>
      <p:pic>
        <p:nvPicPr>
          <p:cNvPr id="11265" name="Picture 112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7551" y="553393"/>
            <a:ext cx="1212879" cy="400050"/>
          </a:xfrm>
          <a:prstGeom prst="rect">
            <a:avLst/>
          </a:prstGeom>
        </p:spPr>
      </p:pic>
      <p:pic>
        <p:nvPicPr>
          <p:cNvPr id="11266" name="Picture 112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20" y="1556295"/>
            <a:ext cx="1260305" cy="243930"/>
          </a:xfrm>
          <a:prstGeom prst="rect">
            <a:avLst/>
          </a:prstGeom>
        </p:spPr>
      </p:pic>
      <p:pic>
        <p:nvPicPr>
          <p:cNvPr id="11267" name="Picture 1126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9752" y="6597352"/>
            <a:ext cx="1140465" cy="227012"/>
          </a:xfrm>
          <a:prstGeom prst="rect">
            <a:avLst/>
          </a:prstGeom>
        </p:spPr>
      </p:pic>
      <p:pic>
        <p:nvPicPr>
          <p:cNvPr id="11268" name="Picture 112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6075" y="6270626"/>
            <a:ext cx="1025525" cy="150813"/>
          </a:xfrm>
          <a:prstGeom prst="rect">
            <a:avLst/>
          </a:prstGeom>
          <a:solidFill>
            <a:schemeClr val="tx1"/>
          </a:solidFill>
        </p:spPr>
      </p:pic>
      <p:pic>
        <p:nvPicPr>
          <p:cNvPr id="11269" name="Picture 112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68145" y="692696"/>
            <a:ext cx="1100199" cy="404259"/>
          </a:xfrm>
          <a:prstGeom prst="rect">
            <a:avLst/>
          </a:prstGeom>
          <a:noFill/>
        </p:spPr>
      </p:pic>
      <p:pic>
        <p:nvPicPr>
          <p:cNvPr id="2050" name="Picture 2" descr="http://blogs-images.forbes.com/techonomy/files/2011/11/Screen-Shot-2011-11-12-at-5.07.17-P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48064" y="89248"/>
            <a:ext cx="698226" cy="531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xiv"/>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56376" y="1700808"/>
            <a:ext cx="673800" cy="64755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72400" y="3542531"/>
            <a:ext cx="785446"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version of Open Access logo (taken from: http://blog.cleoconference.org/wp-content/uploads/2013/12/OpenAcces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76256" y="4059064"/>
            <a:ext cx="541343" cy="594072"/>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www.openannotation.org/spec/beta/gfx/oac-logo-words.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496" y="4708520"/>
            <a:ext cx="531812" cy="52068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http://wiki.datadryad.org/wg/dryad/images/9/91/Dryad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512" y="3399878"/>
            <a:ext cx="628447" cy="46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8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66800"/>
            <a:ext cx="8991600" cy="5262979"/>
          </a:xfrm>
          <a:prstGeom prst="rect">
            <a:avLst/>
          </a:prstGeom>
          <a:noFill/>
        </p:spPr>
        <p:txBody>
          <a:bodyPr wrap="square" rtlCol="0">
            <a:spAutoFit/>
          </a:bodyPr>
          <a:lstStyle/>
          <a:p>
            <a:endParaRPr lang="en-US" sz="2400" dirty="0">
              <a:solidFill>
                <a:schemeClr val="accent1">
                  <a:lumMod val="75000"/>
                </a:schemeClr>
              </a:solidFill>
            </a:endParaRPr>
          </a:p>
          <a:p>
            <a:pPr marL="742950" lvl="1" indent="-285750">
              <a:buFont typeface="Wingdings" charset="2"/>
              <a:buChar char="ü"/>
            </a:pPr>
            <a:r>
              <a:rPr lang="en-US" sz="2400" dirty="0" smtClean="0">
                <a:solidFill>
                  <a:schemeClr val="bg1"/>
                </a:solidFill>
              </a:rPr>
              <a:t>Basic  science is still a seed for major ideas in the field of innovation</a:t>
            </a:r>
          </a:p>
          <a:p>
            <a:pPr lvl="1"/>
            <a:endParaRPr lang="en-US" sz="2400" dirty="0" smtClean="0">
              <a:solidFill>
                <a:schemeClr val="bg1"/>
              </a:solidFill>
            </a:endParaRPr>
          </a:p>
          <a:p>
            <a:pPr marL="742950" lvl="1" indent="-285750">
              <a:buFont typeface="Wingdings" charset="2"/>
              <a:buChar char="ü"/>
            </a:pPr>
            <a:r>
              <a:rPr lang="en-US" sz="2400" dirty="0" smtClean="0">
                <a:solidFill>
                  <a:schemeClr val="bg1"/>
                </a:solidFill>
              </a:rPr>
              <a:t>The important public research network could be better integrated in the overall innovation picture, establishing a closer relation to the industrial R&amp;D&amp;I needs</a:t>
            </a:r>
          </a:p>
          <a:p>
            <a:pPr marL="742950" lvl="1" indent="-285750">
              <a:buFont typeface="Wingdings" charset="2"/>
              <a:buChar char="ü"/>
            </a:pPr>
            <a:endParaRPr lang="en-US" sz="2400" dirty="0">
              <a:solidFill>
                <a:schemeClr val="bg1"/>
              </a:solidFill>
            </a:endParaRPr>
          </a:p>
          <a:p>
            <a:pPr marL="742950" lvl="1" indent="-285750">
              <a:buFont typeface="Wingdings" charset="2"/>
              <a:buChar char="ü"/>
            </a:pPr>
            <a:r>
              <a:rPr lang="en-US" sz="2400" dirty="0" smtClean="0">
                <a:solidFill>
                  <a:schemeClr val="bg1"/>
                </a:solidFill>
              </a:rPr>
              <a:t>Science works if it is open. Knowledge transfer could become more effective if it was open </a:t>
            </a:r>
            <a:r>
              <a:rPr lang="en-US" sz="2400" dirty="0" smtClean="0">
                <a:solidFill>
                  <a:schemeClr val="bg1"/>
                </a:solidFill>
                <a:sym typeface="Wingdings"/>
              </a:rPr>
              <a:t> Co-innovation</a:t>
            </a:r>
          </a:p>
          <a:p>
            <a:pPr marL="742950" lvl="1" indent="-285750">
              <a:buFont typeface="Wingdings" charset="2"/>
              <a:buChar char="ü"/>
            </a:pPr>
            <a:endParaRPr lang="en-US" sz="2400" dirty="0">
              <a:solidFill>
                <a:schemeClr val="bg1"/>
              </a:solidFill>
            </a:endParaRPr>
          </a:p>
          <a:p>
            <a:pPr marL="742950" lvl="1" indent="-285750">
              <a:buFont typeface="Wingdings" charset="2"/>
              <a:buChar char="ü"/>
            </a:pPr>
            <a:r>
              <a:rPr lang="en-US" sz="2400" dirty="0">
                <a:solidFill>
                  <a:schemeClr val="bg1"/>
                </a:solidFill>
              </a:rPr>
              <a:t>C</a:t>
            </a:r>
            <a:r>
              <a:rPr lang="en-US" sz="2400" dirty="0" smtClean="0">
                <a:solidFill>
                  <a:schemeClr val="bg1"/>
                </a:solidFill>
              </a:rPr>
              <a:t>o</a:t>
            </a:r>
            <a:r>
              <a:rPr lang="en-US" sz="2400" dirty="0">
                <a:solidFill>
                  <a:schemeClr val="bg1"/>
                </a:solidFill>
              </a:rPr>
              <a:t>-innovating partners </a:t>
            </a:r>
            <a:r>
              <a:rPr lang="en-US" sz="2400" dirty="0" smtClean="0">
                <a:solidFill>
                  <a:schemeClr val="bg1"/>
                </a:solidFill>
              </a:rPr>
              <a:t>will identify </a:t>
            </a:r>
            <a:r>
              <a:rPr lang="en-US" sz="2400" dirty="0">
                <a:solidFill>
                  <a:schemeClr val="bg1"/>
                </a:solidFill>
              </a:rPr>
              <a:t>common synergies and subsequently co-develop and co-implement projects leading to mutual </a:t>
            </a:r>
            <a:r>
              <a:rPr lang="en-US" sz="2400" dirty="0" smtClean="0">
                <a:solidFill>
                  <a:schemeClr val="bg1"/>
                </a:solidFill>
              </a:rPr>
              <a:t>benefits </a:t>
            </a:r>
            <a:endParaRPr lang="en-US" sz="2400" dirty="0">
              <a:solidFill>
                <a:schemeClr val="bg1"/>
              </a:solidFill>
            </a:endParaRPr>
          </a:p>
        </p:txBody>
      </p:sp>
      <p:sp>
        <p:nvSpPr>
          <p:cNvPr id="4" name="Title 3"/>
          <p:cNvSpPr>
            <a:spLocks noGrp="1"/>
          </p:cNvSpPr>
          <p:nvPr>
            <p:ph type="title"/>
          </p:nvPr>
        </p:nvSpPr>
        <p:spPr>
          <a:xfrm>
            <a:off x="467544" y="188640"/>
            <a:ext cx="8229600" cy="1143000"/>
          </a:xfrm>
        </p:spPr>
        <p:txBody>
          <a:bodyPr/>
          <a:lstStyle/>
          <a:p>
            <a:r>
              <a:rPr lang="en-US" sz="3200" b="1" dirty="0">
                <a:latin typeface="Arial" charset="0"/>
                <a:ea typeface="ＭＳ Ｐゴシック" charset="0"/>
                <a:cs typeface="ＭＳ Ｐゴシック" charset="0"/>
              </a:rPr>
              <a:t>From Open Science to Open Innovation</a:t>
            </a:r>
            <a:br>
              <a:rPr lang="en-US" sz="3200" b="1" dirty="0">
                <a:latin typeface="Arial" charset="0"/>
                <a:ea typeface="ＭＳ Ｐゴシック" charset="0"/>
                <a:cs typeface="ＭＳ Ｐゴシック" charset="0"/>
              </a:rPr>
            </a:br>
            <a:endParaRPr lang="en-US" sz="3200" dirty="0"/>
          </a:p>
        </p:txBody>
      </p:sp>
    </p:spTree>
    <p:extLst>
      <p:ext uri="{BB962C8B-B14F-4D97-AF65-F5344CB8AC3E}">
        <p14:creationId xmlns:p14="http://schemas.microsoft.com/office/powerpoint/2010/main" val="4073652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407988"/>
            <a:ext cx="8382000" cy="430212"/>
          </a:xfrm>
        </p:spPr>
        <p:txBody>
          <a:bodyPr lIns="0" tIns="0" rIns="0" bIns="0">
            <a:spAutoFit/>
          </a:bodyPr>
          <a:lstStyle/>
          <a:p>
            <a:r>
              <a:rPr lang="en-US" sz="2800" b="1" dirty="0">
                <a:latin typeface="Arial" charset="0"/>
                <a:ea typeface="ＭＳ Ｐゴシック" charset="0"/>
                <a:cs typeface="ＭＳ Ｐゴシック" charset="0"/>
              </a:rPr>
              <a:t>From Open Science to Open Innovation</a:t>
            </a:r>
          </a:p>
        </p:txBody>
      </p:sp>
      <p:sp>
        <p:nvSpPr>
          <p:cNvPr id="7" name="Content Placeholder 2"/>
          <p:cNvSpPr>
            <a:spLocks noGrp="1"/>
          </p:cNvSpPr>
          <p:nvPr>
            <p:ph idx="1"/>
          </p:nvPr>
        </p:nvSpPr>
        <p:spPr>
          <a:xfrm>
            <a:off x="457200" y="990600"/>
            <a:ext cx="8229600" cy="5535613"/>
          </a:xfrm>
        </p:spPr>
        <p:txBody>
          <a:bodyPr>
            <a:normAutofit/>
          </a:bodyPr>
          <a:lstStyle/>
          <a:p>
            <a:endParaRPr lang="en-US" sz="2400" dirty="0">
              <a:solidFill>
                <a:schemeClr val="accent1">
                  <a:lumMod val="75000"/>
                </a:schemeClr>
              </a:solidFill>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Frontier science needs to be open because it needs to engage the best minds in a transparent manner, </a:t>
            </a:r>
            <a:r>
              <a:rPr lang="en-US" sz="2400" dirty="0" smtClean="0">
                <a:latin typeface="Arial" charset="0"/>
                <a:ea typeface="ＭＳ Ｐゴシック" charset="0"/>
                <a:cs typeface="ＭＳ Ｐゴシック" charset="0"/>
              </a:rPr>
              <a:t>where ever </a:t>
            </a:r>
            <a:r>
              <a:rPr lang="en-US" sz="2400" dirty="0">
                <a:latin typeface="Arial" charset="0"/>
                <a:ea typeface="ＭＳ Ｐゴシック" charset="0"/>
                <a:cs typeface="ＭＳ Ｐゴシック" charset="0"/>
              </a:rPr>
              <a:t>and whoever they are</a:t>
            </a:r>
          </a:p>
          <a:p>
            <a:r>
              <a:rPr lang="en-US" sz="2400" dirty="0">
                <a:latin typeface="Arial" charset="0"/>
                <a:ea typeface="ＭＳ Ｐゴシック" charset="0"/>
                <a:cs typeface="ＭＳ Ｐゴシック" charset="0"/>
              </a:rPr>
              <a:t>Open Science is not interested in </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Incremental</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 advancement</a:t>
            </a:r>
          </a:p>
          <a:p>
            <a:r>
              <a:rPr lang="en-US" sz="2400" dirty="0">
                <a:latin typeface="Arial" charset="0"/>
                <a:ea typeface="ＭＳ Ｐゴシック" charset="0"/>
                <a:cs typeface="ＭＳ Ｐゴシック" charset="0"/>
              </a:rPr>
              <a:t>Open Science is not challenged by the seemingly </a:t>
            </a:r>
            <a:r>
              <a:rPr lang="ja-JP" altLang="en-US" sz="2400" dirty="0" smtClean="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I</a:t>
            </a:r>
            <a:r>
              <a:rPr lang="en-US" sz="2400" dirty="0" smtClean="0">
                <a:latin typeface="Arial" charset="0"/>
                <a:ea typeface="ＭＳ Ｐゴシック" charset="0"/>
                <a:cs typeface="ＭＳ Ｐゴシック" charset="0"/>
              </a:rPr>
              <a:t>mpossible</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 either</a:t>
            </a:r>
          </a:p>
          <a:p>
            <a:r>
              <a:rPr lang="en-US" sz="2400" dirty="0">
                <a:latin typeface="Arial" charset="0"/>
                <a:ea typeface="ＭＳ Ｐゴシック" charset="0"/>
                <a:cs typeface="ＭＳ Ｐゴシック" charset="0"/>
              </a:rPr>
              <a:t>Instead, Open Science is driven by the </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Unthinkable</a:t>
            </a:r>
            <a:r>
              <a:rPr lang="ja-JP" altLang="en-US"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The challenge thus is to capture and exploit the innovation opportunities generated by the push for the </a:t>
            </a:r>
            <a:r>
              <a:rPr lang="en-US" sz="2400" dirty="0" smtClean="0">
                <a:latin typeface="Arial" charset="0"/>
                <a:ea typeface="ＭＳ Ｐゴシック" charset="0"/>
                <a:cs typeface="ＭＳ Ｐゴシック" charset="0"/>
              </a:rPr>
              <a:t>Unthinkable </a:t>
            </a:r>
            <a:endParaRPr lang="en-US" sz="2400" dirty="0">
              <a:latin typeface="Arial" charset="0"/>
              <a:ea typeface="ＭＳ Ｐゴシック" charset="0"/>
              <a:cs typeface="ＭＳ Ｐゴシック" charset="0"/>
            </a:endParaRPr>
          </a:p>
          <a:p>
            <a:endParaRPr lang="en-US" sz="8000" dirty="0">
              <a:solidFill>
                <a:schemeClr val="bg1"/>
              </a:solidFill>
              <a:latin typeface="Arial" charset="0"/>
              <a:ea typeface="ＭＳ Ｐゴシック" charset="0"/>
              <a:cs typeface="ＭＳ Ｐゴシック" charset="0"/>
            </a:endParaRPr>
          </a:p>
          <a:p>
            <a:pPr>
              <a:buFont typeface="Arial" charset="0"/>
              <a:buNone/>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GB"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31839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now?</a:t>
            </a:r>
            <a:endParaRPr lang="en-GB" dirty="0"/>
          </a:p>
        </p:txBody>
      </p:sp>
      <p:sp>
        <p:nvSpPr>
          <p:cNvPr id="3" name="Content Placeholder 2"/>
          <p:cNvSpPr>
            <a:spLocks noGrp="1"/>
          </p:cNvSpPr>
          <p:nvPr>
            <p:ph idx="1"/>
          </p:nvPr>
        </p:nvSpPr>
        <p:spPr/>
        <p:txBody>
          <a:bodyPr>
            <a:normAutofit fontScale="77500" lnSpcReduction="20000"/>
          </a:bodyPr>
          <a:lstStyle/>
          <a:p>
            <a:pPr marL="0" indent="0" algn="ctr">
              <a:buNone/>
            </a:pPr>
            <a:r>
              <a:rPr lang="en-GB" dirty="0" smtClean="0"/>
              <a:t>Open Science, Science 2.0, Open Research</a:t>
            </a:r>
          </a:p>
          <a:p>
            <a:pPr marL="0" indent="0" algn="ctr">
              <a:buNone/>
            </a:pPr>
            <a:r>
              <a:rPr lang="en-GB" dirty="0" smtClean="0"/>
              <a:t>Open Innovation, Innovation 4.0</a:t>
            </a:r>
          </a:p>
          <a:p>
            <a:endParaRPr lang="en-GB" dirty="0"/>
          </a:p>
          <a:p>
            <a:pPr marL="0" indent="0" algn="ctr">
              <a:buNone/>
            </a:pPr>
            <a:r>
              <a:rPr lang="en-GB" dirty="0" smtClean="0"/>
              <a:t>Driven by the e-revolution where information is no longer defined by place, person or national boundaries</a:t>
            </a:r>
          </a:p>
          <a:p>
            <a:pPr marL="0" indent="0" algn="ctr">
              <a:buNone/>
            </a:pPr>
            <a:endParaRPr lang="en-GB" dirty="0" smtClean="0"/>
          </a:p>
          <a:p>
            <a:pPr marL="0" indent="0" algn="ctr">
              <a:buNone/>
            </a:pPr>
            <a:r>
              <a:rPr lang="en-GB" dirty="0" smtClean="0"/>
              <a:t>How will it change the way research is done?</a:t>
            </a:r>
          </a:p>
          <a:p>
            <a:pPr marL="0" indent="0" algn="ctr">
              <a:buNone/>
            </a:pPr>
            <a:r>
              <a:rPr lang="en-GB" dirty="0" smtClean="0"/>
              <a:t>What will be the new business models?</a:t>
            </a:r>
          </a:p>
          <a:p>
            <a:pPr marL="0" indent="0" algn="ctr">
              <a:buNone/>
            </a:pPr>
            <a:endParaRPr lang="en-GB" dirty="0">
              <a:solidFill>
                <a:schemeClr val="accent1">
                  <a:lumMod val="75000"/>
                </a:schemeClr>
              </a:solidFill>
            </a:endParaRPr>
          </a:p>
          <a:p>
            <a:pPr marL="0" indent="0" algn="ctr">
              <a:buNone/>
            </a:pPr>
            <a:r>
              <a:rPr lang="en-GB" b="1" dirty="0" smtClean="0">
                <a:solidFill>
                  <a:schemeClr val="tx2"/>
                </a:solidFill>
              </a:rPr>
              <a:t>The largest impact will be in the speed of innovation exploitation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176" y="413048"/>
            <a:ext cx="1835696" cy="917848"/>
          </a:xfrm>
          <a:prstGeom prst="rect">
            <a:avLst/>
          </a:prstGeom>
        </p:spPr>
      </p:pic>
    </p:spTree>
    <p:extLst>
      <p:ext uri="{BB962C8B-B14F-4D97-AF65-F5344CB8AC3E}">
        <p14:creationId xmlns:p14="http://schemas.microsoft.com/office/powerpoint/2010/main" val="64382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Guru behind this movement</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47" y="1556792"/>
            <a:ext cx="6513785" cy="46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jw\Pictures\H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340768"/>
            <a:ext cx="2843808" cy="33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164578"/>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Philips Eindhoven Innovation Campus</a:t>
            </a:r>
            <a:endParaRPr lang="en-GB"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4076" y="2313357"/>
            <a:ext cx="6843662" cy="456244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28" y="1196752"/>
            <a:ext cx="2857500" cy="1276350"/>
          </a:xfrm>
          <a:prstGeom prst="rect">
            <a:avLst/>
          </a:prstGeom>
        </p:spPr>
      </p:pic>
    </p:spTree>
    <p:extLst>
      <p:ext uri="{BB962C8B-B14F-4D97-AF65-F5344CB8AC3E}">
        <p14:creationId xmlns:p14="http://schemas.microsoft.com/office/powerpoint/2010/main" val="2846056484"/>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Philips’ Eindhoven Campus</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20463"/>
            <a:ext cx="7560840" cy="5655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020646"/>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88913"/>
            <a:ext cx="7272808" cy="661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482846"/>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the 2014 Yearbook</a:t>
            </a:r>
            <a:endParaRPr lang="en-GB" dirty="0"/>
          </a:p>
        </p:txBody>
      </p:sp>
      <p:sp>
        <p:nvSpPr>
          <p:cNvPr id="3" name="Content Placeholder 2"/>
          <p:cNvSpPr>
            <a:spLocks noGrp="1"/>
          </p:cNvSpPr>
          <p:nvPr>
            <p:ph idx="1"/>
          </p:nvPr>
        </p:nvSpPr>
        <p:spPr>
          <a:xfrm>
            <a:off x="395536" y="1412776"/>
            <a:ext cx="8291513" cy="4860850"/>
          </a:xfrm>
        </p:spPr>
        <p:txBody>
          <a:bodyPr/>
          <a:lstStyle/>
          <a:p>
            <a:pPr marL="0" indent="0">
              <a:buNone/>
            </a:pPr>
            <a:r>
              <a:rPr lang="en-US" sz="1800" b="1" dirty="0"/>
              <a:t>Open Innovation 2.0</a:t>
            </a:r>
          </a:p>
          <a:p>
            <a:r>
              <a:rPr lang="en-US" sz="1800" dirty="0"/>
              <a:t>Open Innovation 2.0 (OI2) is a new paradigm based on a </a:t>
            </a:r>
            <a:r>
              <a:rPr lang="en-US" sz="1800" b="1" dirty="0">
                <a:solidFill>
                  <a:srgbClr val="FF0000"/>
                </a:solidFill>
              </a:rPr>
              <a:t>Quadruple Helix Model</a:t>
            </a:r>
            <a:r>
              <a:rPr lang="en-US" sz="1800" dirty="0">
                <a:solidFill>
                  <a:srgbClr val="FF0000"/>
                </a:solidFill>
              </a:rPr>
              <a:t> where government, industry, academia and civil participants work togethe</a:t>
            </a:r>
            <a:r>
              <a:rPr lang="en-US" sz="1800" dirty="0"/>
              <a:t>r to co-create the future and drive structural changes far beyond the scope of what any one organization or person could do alone. This model encompasses also user-oriented innovation models to take full advantage of ideas' </a:t>
            </a:r>
            <a:r>
              <a:rPr lang="en-US" sz="1800" dirty="0" err="1"/>
              <a:t>cross-fertilisation</a:t>
            </a:r>
            <a:r>
              <a:rPr lang="en-US" sz="1800" dirty="0"/>
              <a:t> leading to experimentation and prototyping in real world setting.</a:t>
            </a:r>
          </a:p>
          <a:p>
            <a:r>
              <a:rPr lang="en-US" sz="1800" dirty="0"/>
              <a:t>We talk about principles of integrated collaboration, co-created shared value, cultivated innovation ecosystems, unleashed exponential technologies, and extraordinarily rapid adoption. We believe that innovation can be a discipline practiced by many, rather than an art mastered by few.</a:t>
            </a:r>
          </a:p>
          <a:p>
            <a:r>
              <a:rPr lang="en-US" sz="1800" dirty="0"/>
              <a:t>There is much that needs to be done to properly establish OI2 in Europe. This is why policy makers must make serious efforts to strengthen the framework supporting open</a:t>
            </a:r>
            <a:br>
              <a:rPr lang="en-US" sz="1800" dirty="0"/>
            </a:br>
            <a:r>
              <a:rPr lang="en-US" sz="1800" dirty="0"/>
              <a:t>innovation approaches</a:t>
            </a:r>
            <a:r>
              <a:rPr lang="en-US" sz="1800" dirty="0" smtClean="0"/>
              <a:t>.</a:t>
            </a:r>
            <a:endParaRPr lang="en-US" sz="1800" dirty="0"/>
          </a:p>
        </p:txBody>
      </p:sp>
    </p:spTree>
    <p:extLst>
      <p:ext uri="{BB962C8B-B14F-4D97-AF65-F5344CB8AC3E}">
        <p14:creationId xmlns:p14="http://schemas.microsoft.com/office/powerpoint/2010/main" val="1199120855"/>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481" y="1111021"/>
            <a:ext cx="4724400" cy="4043363"/>
          </a:xfrm>
        </p:spPr>
        <p:txBody>
          <a:bodyPr>
            <a:noAutofit/>
          </a:bodyPr>
          <a:lstStyle/>
          <a:p>
            <a:pPr marL="0" indent="0">
              <a:buFontTx/>
              <a:buNone/>
              <a:defRPr/>
            </a:pPr>
            <a:r>
              <a:rPr lang="en-US" sz="1400" dirty="0">
                <a:solidFill>
                  <a:schemeClr val="bg2"/>
                </a:solidFill>
              </a:rPr>
              <a:t>Thousand years ago – </a:t>
            </a:r>
            <a:r>
              <a:rPr lang="en-US" sz="1400" b="1" dirty="0">
                <a:solidFill>
                  <a:schemeClr val="bg2"/>
                </a:solidFill>
              </a:rPr>
              <a:t>Experimental Science</a:t>
            </a:r>
          </a:p>
          <a:p>
            <a:pPr marL="457200" lvl="1" indent="0">
              <a:buFontTx/>
              <a:buNone/>
              <a:defRPr/>
            </a:pPr>
            <a:r>
              <a:rPr lang="en-US" sz="1400" dirty="0">
                <a:solidFill>
                  <a:schemeClr val="bg2"/>
                </a:solidFill>
              </a:rPr>
              <a:t>Description of natural </a:t>
            </a:r>
            <a:r>
              <a:rPr lang="en-US" sz="1400" dirty="0" smtClean="0">
                <a:solidFill>
                  <a:schemeClr val="bg2"/>
                </a:solidFill>
              </a:rPr>
              <a:t>phenomena</a:t>
            </a:r>
          </a:p>
          <a:p>
            <a:pPr marL="457200" lvl="1" indent="0">
              <a:buFontTx/>
              <a:buNone/>
              <a:defRPr/>
            </a:pPr>
            <a:endParaRPr lang="en-US" sz="1400" dirty="0">
              <a:solidFill>
                <a:schemeClr val="bg2"/>
              </a:solidFill>
            </a:endParaRPr>
          </a:p>
          <a:p>
            <a:pPr marL="0" indent="0">
              <a:buFontTx/>
              <a:buNone/>
              <a:defRPr/>
            </a:pPr>
            <a:r>
              <a:rPr lang="en-US" sz="1400" dirty="0">
                <a:solidFill>
                  <a:schemeClr val="bg2"/>
                </a:solidFill>
              </a:rPr>
              <a:t>Last few hundred years – </a:t>
            </a:r>
            <a:r>
              <a:rPr lang="en-US" sz="1400" b="1" dirty="0">
                <a:solidFill>
                  <a:schemeClr val="bg2"/>
                </a:solidFill>
              </a:rPr>
              <a:t>Theoretical Science</a:t>
            </a:r>
          </a:p>
          <a:p>
            <a:pPr marL="457200" lvl="1" indent="0">
              <a:buFontTx/>
              <a:buNone/>
              <a:defRPr/>
            </a:pPr>
            <a:r>
              <a:rPr lang="en-US" sz="1400" dirty="0">
                <a:solidFill>
                  <a:schemeClr val="bg2"/>
                </a:solidFill>
              </a:rPr>
              <a:t>Newton’s Laws, Maxwell’s Equations</a:t>
            </a:r>
            <a:r>
              <a:rPr lang="en-US" sz="1400" dirty="0" smtClean="0">
                <a:solidFill>
                  <a:schemeClr val="bg2"/>
                </a:solidFill>
              </a:rPr>
              <a:t>…</a:t>
            </a:r>
          </a:p>
          <a:p>
            <a:pPr marL="457200" lvl="1" indent="0">
              <a:buFontTx/>
              <a:buNone/>
              <a:defRPr/>
            </a:pPr>
            <a:endParaRPr lang="en-US" sz="1400" dirty="0">
              <a:solidFill>
                <a:schemeClr val="bg2"/>
              </a:solidFill>
            </a:endParaRPr>
          </a:p>
          <a:p>
            <a:pPr marL="0" indent="0">
              <a:buFontTx/>
              <a:buNone/>
              <a:defRPr/>
            </a:pPr>
            <a:r>
              <a:rPr lang="en-US" sz="1400" dirty="0">
                <a:solidFill>
                  <a:schemeClr val="bg2"/>
                </a:solidFill>
              </a:rPr>
              <a:t>Last few decades – </a:t>
            </a:r>
            <a:r>
              <a:rPr lang="en-US" sz="1400" b="1" dirty="0">
                <a:solidFill>
                  <a:schemeClr val="bg2"/>
                </a:solidFill>
              </a:rPr>
              <a:t>Computational </a:t>
            </a:r>
            <a:r>
              <a:rPr lang="en-US" sz="1400" b="1" dirty="0" smtClean="0">
                <a:solidFill>
                  <a:schemeClr val="bg2"/>
                </a:solidFill>
              </a:rPr>
              <a:t>Science -  </a:t>
            </a:r>
            <a:r>
              <a:rPr lang="en-US" sz="1400" dirty="0" smtClean="0">
                <a:solidFill>
                  <a:schemeClr val="bg2"/>
                </a:solidFill>
              </a:rPr>
              <a:t>Simulation </a:t>
            </a:r>
            <a:r>
              <a:rPr lang="en-US" sz="1400" dirty="0">
                <a:solidFill>
                  <a:schemeClr val="bg2"/>
                </a:solidFill>
              </a:rPr>
              <a:t>of complex </a:t>
            </a:r>
            <a:r>
              <a:rPr lang="en-US" sz="1400" dirty="0" smtClean="0">
                <a:solidFill>
                  <a:schemeClr val="bg2"/>
                </a:solidFill>
              </a:rPr>
              <a:t>phenomena</a:t>
            </a:r>
          </a:p>
          <a:p>
            <a:pPr marL="0" indent="0">
              <a:buFontTx/>
              <a:buNone/>
              <a:defRPr/>
            </a:pPr>
            <a:endParaRPr lang="en-US" sz="1400" dirty="0">
              <a:solidFill>
                <a:schemeClr val="bg2"/>
              </a:solidFill>
            </a:endParaRPr>
          </a:p>
          <a:p>
            <a:pPr marL="0" indent="0">
              <a:buFontTx/>
              <a:buNone/>
              <a:defRPr/>
            </a:pPr>
            <a:r>
              <a:rPr lang="en-US" sz="1400" dirty="0">
                <a:solidFill>
                  <a:schemeClr val="bg2"/>
                </a:solidFill>
              </a:rPr>
              <a:t>Today – </a:t>
            </a:r>
            <a:r>
              <a:rPr lang="en-US" sz="1400" b="1" dirty="0">
                <a:solidFill>
                  <a:schemeClr val="bg2"/>
                </a:solidFill>
              </a:rPr>
              <a:t>Data-Intensive Science</a:t>
            </a:r>
          </a:p>
          <a:p>
            <a:pPr marL="457200" lvl="1" indent="0">
              <a:buFontTx/>
              <a:buNone/>
              <a:defRPr/>
            </a:pPr>
            <a:r>
              <a:rPr lang="en-US" sz="1400" dirty="0">
                <a:solidFill>
                  <a:schemeClr val="bg2"/>
                </a:solidFill>
              </a:rPr>
              <a:t>Scientists overwhelmed with data sets</a:t>
            </a:r>
          </a:p>
          <a:p>
            <a:pPr marL="971550" lvl="1" indent="-514350">
              <a:buFontTx/>
              <a:buNone/>
              <a:defRPr/>
            </a:pPr>
            <a:r>
              <a:rPr lang="en-US" sz="1800" dirty="0">
                <a:solidFill>
                  <a:schemeClr val="bg2"/>
                </a:solidFill>
              </a:rPr>
              <a:t>	</a:t>
            </a:r>
            <a:r>
              <a:rPr lang="en-US" sz="1400" dirty="0">
                <a:solidFill>
                  <a:schemeClr val="bg2"/>
                </a:solidFill>
              </a:rPr>
              <a:t>from many different sources </a:t>
            </a:r>
          </a:p>
          <a:p>
            <a:pPr marL="1371600" lvl="2" indent="-457200">
              <a:defRPr/>
            </a:pPr>
            <a:r>
              <a:rPr lang="en-US" sz="1200" dirty="0">
                <a:solidFill>
                  <a:schemeClr val="bg2"/>
                </a:solidFill>
              </a:rPr>
              <a:t>Data captured by instruments</a:t>
            </a:r>
          </a:p>
          <a:p>
            <a:pPr marL="1371600" lvl="2" indent="-457200">
              <a:defRPr/>
            </a:pPr>
            <a:r>
              <a:rPr lang="en-US" sz="1200" dirty="0">
                <a:solidFill>
                  <a:schemeClr val="bg2"/>
                </a:solidFill>
              </a:rPr>
              <a:t>Data generated by simulations</a:t>
            </a:r>
          </a:p>
          <a:p>
            <a:pPr marL="1371600" lvl="2" indent="-457200">
              <a:defRPr/>
            </a:pPr>
            <a:r>
              <a:rPr lang="en-US" sz="1200" dirty="0">
                <a:solidFill>
                  <a:schemeClr val="bg2"/>
                </a:solidFill>
              </a:rPr>
              <a:t>Data generated by sensor networks</a:t>
            </a:r>
          </a:p>
        </p:txBody>
      </p:sp>
      <p:sp>
        <p:nvSpPr>
          <p:cNvPr id="3" name="Title 2"/>
          <p:cNvSpPr>
            <a:spLocks noGrp="1"/>
          </p:cNvSpPr>
          <p:nvPr>
            <p:ph type="title"/>
          </p:nvPr>
        </p:nvSpPr>
        <p:spPr>
          <a:xfrm>
            <a:off x="1371600" y="228600"/>
            <a:ext cx="6515100" cy="498598"/>
          </a:xfrm>
        </p:spPr>
        <p:txBody>
          <a:bodyPr>
            <a:noAutofit/>
          </a:bodyPr>
          <a:lstStyle/>
          <a:p>
            <a:pPr algn="ctr">
              <a:defRPr/>
            </a:pPr>
            <a:r>
              <a:rPr lang="en-US" sz="2400" dirty="0">
                <a:solidFill>
                  <a:srgbClr val="990033"/>
                </a:solidFill>
              </a:rPr>
              <a:t>e</a:t>
            </a:r>
            <a:r>
              <a:rPr lang="en-US" sz="2400" dirty="0" smtClean="0">
                <a:solidFill>
                  <a:srgbClr val="990033"/>
                </a:solidFill>
              </a:rPr>
              <a:t>-Science </a:t>
            </a:r>
            <a:r>
              <a:rPr lang="en-US" sz="2400" dirty="0">
                <a:solidFill>
                  <a:srgbClr val="990033"/>
                </a:solidFill>
              </a:rPr>
              <a:t>and the </a:t>
            </a:r>
            <a:r>
              <a:rPr lang="en-US" sz="2400" dirty="0" smtClean="0">
                <a:solidFill>
                  <a:srgbClr val="990033"/>
                </a:solidFill>
              </a:rPr>
              <a:t>Fourth Paradigm</a:t>
            </a:r>
            <a:endParaRPr lang="en-US" sz="2400" dirty="0">
              <a:solidFill>
                <a:srgbClr val="990033"/>
              </a:solidFill>
            </a:endParaRPr>
          </a:p>
        </p:txBody>
      </p:sp>
      <p:pic>
        <p:nvPicPr>
          <p:cNvPr id="41988" name="Picture 4" descr="hevelius_telescope-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213" y="695325"/>
            <a:ext cx="935037" cy="1447800"/>
          </a:xfrm>
          <a:prstGeom prst="rect">
            <a:avLst/>
          </a:prstGeom>
          <a:noFill/>
          <a:ln w="9525">
            <a:solidFill>
              <a:srgbClr val="333399"/>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89" name="Picture 5" descr="vort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2349500"/>
            <a:ext cx="12763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90" name="Object 6"/>
          <p:cNvGraphicFramePr>
            <a:graphicFrameLocks noChangeAspect="1"/>
          </p:cNvGraphicFramePr>
          <p:nvPr/>
        </p:nvGraphicFramePr>
        <p:xfrm>
          <a:off x="6329363" y="1757363"/>
          <a:ext cx="1366837" cy="771525"/>
        </p:xfrm>
        <a:graphic>
          <a:graphicData uri="http://schemas.openxmlformats.org/presentationml/2006/ole">
            <mc:AlternateContent xmlns:mc="http://schemas.openxmlformats.org/markup-compatibility/2006">
              <mc:Choice xmlns:v="urn:schemas-microsoft-com:vml" Requires="v">
                <p:oleObj spid="_x0000_s4121" name="Equation" r:id="rId6" imgW="1346200" imgH="647700" progId="Equation.3">
                  <p:embed/>
                </p:oleObj>
              </mc:Choice>
              <mc:Fallback>
                <p:oleObj name="Equation" r:id="rId6" imgW="1346200" imgH="647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363" y="1757363"/>
                        <a:ext cx="1366837" cy="771525"/>
                      </a:xfrm>
                      <a:prstGeom prst="rect">
                        <a:avLst/>
                      </a:prstGeom>
                      <a:solidFill>
                        <a:srgbClr val="EAEAEA"/>
                      </a:solidFill>
                      <a:ln w="9525">
                        <a:solidFill>
                          <a:srgbClr val="333399"/>
                        </a:solidFill>
                        <a:miter lim="800000"/>
                        <a:headEnd/>
                        <a:tailEnd/>
                      </a:ln>
                      <a:effectLst>
                        <a:outerShdw dist="35921" dir="2700000" algn="ctr" rotWithShape="0">
                          <a:srgbClr val="808080"/>
                        </a:outerShdw>
                      </a:effectLst>
                    </p:spPr>
                  </p:pic>
                </p:oleObj>
              </mc:Fallback>
            </mc:AlternateContent>
          </a:graphicData>
        </a:graphic>
      </p:graphicFrame>
      <p:pic>
        <p:nvPicPr>
          <p:cNvPr id="41991" name="Picture 4" descr="http://skyserver.sdss.org/dr2/en/sdss/telescope/images/scope_dusk.web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913" y="3476625"/>
            <a:ext cx="111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2" name="Group 11"/>
          <p:cNvGrpSpPr>
            <a:grpSpLocks/>
          </p:cNvGrpSpPr>
          <p:nvPr/>
        </p:nvGrpSpPr>
        <p:grpSpPr bwMode="auto">
          <a:xfrm>
            <a:off x="5053276" y="5104434"/>
            <a:ext cx="1195388" cy="1398587"/>
            <a:chOff x="7086600" y="1600200"/>
            <a:chExt cx="2430147" cy="2133600"/>
          </a:xfrm>
        </p:grpSpPr>
        <p:pic>
          <p:nvPicPr>
            <p:cNvPr id="41997"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16002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16764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17526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3747" y="18288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16"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6547" y="19050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9347" y="19812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6494" y="20574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9294" y="21336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11" descr="C:\Users\savasp\AppData\Local\Microsoft\Windows\Temporary Internet Files\Low\Content.IE5\J0MGROLT\j04352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2094" y="2209800"/>
              <a:ext cx="77025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a:xfrm>
            <a:off x="190377" y="5069103"/>
            <a:ext cx="4566220" cy="1169551"/>
          </a:xfrm>
          <a:prstGeom prst="rect">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marL="0" lvl="1" algn="ctr">
              <a:defRPr/>
            </a:pPr>
            <a:r>
              <a:rPr lang="en-US" sz="1400" dirty="0">
                <a:solidFill>
                  <a:srgbClr val="FFFF00"/>
                </a:solidFill>
              </a:rPr>
              <a:t>e-Science is the set of tools and technologies</a:t>
            </a:r>
          </a:p>
          <a:p>
            <a:pPr marL="0" lvl="1" algn="ctr">
              <a:defRPr/>
            </a:pPr>
            <a:r>
              <a:rPr lang="en-US" sz="1400" dirty="0">
                <a:solidFill>
                  <a:srgbClr val="FFFF00"/>
                </a:solidFill>
              </a:rPr>
              <a:t>to support data federation and collaboration</a:t>
            </a:r>
          </a:p>
          <a:p>
            <a:pPr marL="457200" lvl="2" indent="-111125" algn="ctr">
              <a:buFont typeface="Arial" pitchFamily="34" charset="0"/>
              <a:buChar char="•"/>
              <a:defRPr/>
            </a:pPr>
            <a:r>
              <a:rPr lang="en-US" sz="1400" dirty="0">
                <a:solidFill>
                  <a:schemeClr val="bg2"/>
                </a:solidFill>
              </a:rPr>
              <a:t>For analysis and data mining</a:t>
            </a:r>
          </a:p>
          <a:p>
            <a:pPr marL="457200" lvl="2" indent="-111125" algn="ctr">
              <a:buFont typeface="Arial" pitchFamily="34" charset="0"/>
              <a:buChar char="•"/>
              <a:defRPr/>
            </a:pPr>
            <a:r>
              <a:rPr lang="en-US" sz="1400" dirty="0">
                <a:solidFill>
                  <a:schemeClr val="bg2"/>
                </a:solidFill>
              </a:rPr>
              <a:t>For data visualization and exploration</a:t>
            </a:r>
          </a:p>
          <a:p>
            <a:pPr marL="457200" lvl="2" indent="-111125" algn="ctr">
              <a:buFont typeface="Arial" pitchFamily="34" charset="0"/>
              <a:buChar char="•"/>
              <a:defRPr/>
            </a:pPr>
            <a:r>
              <a:rPr lang="en-US" sz="1400" dirty="0">
                <a:solidFill>
                  <a:schemeClr val="bg2"/>
                </a:solidFill>
              </a:rPr>
              <a:t>For scholarly communication and dissemination</a:t>
            </a:r>
          </a:p>
        </p:txBody>
      </p:sp>
      <p:sp>
        <p:nvSpPr>
          <p:cNvPr id="7" name="Rectangle 6"/>
          <p:cNvSpPr/>
          <p:nvPr/>
        </p:nvSpPr>
        <p:spPr>
          <a:xfrm>
            <a:off x="4756150" y="6327775"/>
            <a:ext cx="2949575" cy="400050"/>
          </a:xfrm>
          <a:prstGeom prst="rect">
            <a:avLst/>
          </a:prstGeom>
        </p:spPr>
        <p:txBody>
          <a:bodyPr wrap="none">
            <a:spAutoFit/>
          </a:bodyPr>
          <a:lstStyle/>
          <a:p>
            <a:pPr algn="ctr">
              <a:defRPr/>
            </a:pPr>
            <a:r>
              <a:rPr lang="en-US" sz="2000" dirty="0">
                <a:solidFill>
                  <a:schemeClr val="accent2">
                    <a:lumMod val="75000"/>
                  </a:schemeClr>
                </a:solidFill>
              </a:rPr>
              <a:t>(</a:t>
            </a:r>
            <a:r>
              <a:rPr lang="en-US" sz="2000" i="1" dirty="0">
                <a:solidFill>
                  <a:schemeClr val="accent2">
                    <a:lumMod val="75000"/>
                  </a:schemeClr>
                </a:solidFill>
              </a:rPr>
              <a:t>With thanks to Jim Gray)</a:t>
            </a:r>
          </a:p>
        </p:txBody>
      </p:sp>
    </p:spTree>
    <p:extLst>
      <p:ext uri="{BB962C8B-B14F-4D97-AF65-F5344CB8AC3E}">
        <p14:creationId xmlns:p14="http://schemas.microsoft.com/office/powerpoint/2010/main" val="335591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200" b="1">
                <a:solidFill>
                  <a:srgbClr val="000099"/>
                </a:solidFill>
                <a:latin typeface="Times New Roman" panose="02020603050405020304" pitchFamily="18" charset="0"/>
              </a:defRPr>
            </a:lvl1pPr>
            <a:lvl2pPr marL="742950" indent="-285750" algn="ctr">
              <a:defRPr sz="3200" b="1">
                <a:solidFill>
                  <a:srgbClr val="000099"/>
                </a:solidFill>
                <a:latin typeface="Times New Roman" panose="02020603050405020304" pitchFamily="18" charset="0"/>
              </a:defRPr>
            </a:lvl2pPr>
            <a:lvl3pPr marL="1143000" indent="-228600" algn="ctr">
              <a:defRPr sz="3200" b="1">
                <a:solidFill>
                  <a:srgbClr val="000099"/>
                </a:solidFill>
                <a:latin typeface="Times New Roman" panose="02020603050405020304" pitchFamily="18" charset="0"/>
              </a:defRPr>
            </a:lvl3pPr>
            <a:lvl4pPr marL="1600200" indent="-228600" algn="ctr">
              <a:defRPr sz="3200" b="1">
                <a:solidFill>
                  <a:srgbClr val="000099"/>
                </a:solidFill>
                <a:latin typeface="Times New Roman" panose="02020603050405020304" pitchFamily="18" charset="0"/>
              </a:defRPr>
            </a:lvl4pPr>
            <a:lvl5pPr marL="2057400" indent="-228600" algn="ctr">
              <a:defRPr sz="3200" b="1">
                <a:solidFill>
                  <a:srgbClr val="000099"/>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99"/>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99"/>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99"/>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99"/>
                </a:solidFill>
                <a:latin typeface="Times New Roman" panose="02020603050405020304" pitchFamily="18" charset="0"/>
              </a:defRPr>
            </a:lvl9pPr>
          </a:lstStyle>
          <a:p>
            <a:pPr algn="l"/>
            <a:fld id="{90E86CA4-BA4F-4DA1-9684-5C3C0792960A}" type="datetime1">
              <a:rPr lang="en-GB" altLang="en-US" sz="1000" b="0" smtClean="0">
                <a:solidFill>
                  <a:schemeClr val="tx1"/>
                </a:solidFill>
                <a:latin typeface="Arial" panose="020B0604020202020204" pitchFamily="34" charset="0"/>
              </a:rPr>
              <a:pPr algn="l"/>
              <a:t>29/08/2016</a:t>
            </a:fld>
            <a:endParaRPr lang="en-GB" altLang="en-US" sz="1000" b="0" smtClean="0">
              <a:solidFill>
                <a:schemeClr val="tx1"/>
              </a:solidFill>
              <a:latin typeface="Arial" panose="020B0604020202020204" pitchFamily="34"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01413"/>
            <a:ext cx="4536504" cy="653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362715"/>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5160" y="5577646"/>
            <a:ext cx="7704856" cy="1200329"/>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Connecting the world </a:t>
            </a:r>
          </a:p>
          <a:p>
            <a:r>
              <a:rPr lang="en-GB" sz="3600" dirty="0" smtClean="0">
                <a:latin typeface="Arial" panose="020B0604020202020204" pitchFamily="34" charset="0"/>
                <a:cs typeface="Arial" panose="020B0604020202020204" pitchFamily="34" charset="0"/>
              </a:rPr>
              <a:t>by light</a:t>
            </a:r>
            <a:endParaRPr lang="en-GB"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 y="0"/>
            <a:ext cx="9144000" cy="4995163"/>
          </a:xfrm>
          <a:prstGeom prst="rect">
            <a:avLst/>
          </a:prstGeom>
        </p:spPr>
      </p:pic>
    </p:spTree>
    <p:extLst>
      <p:ext uri="{BB962C8B-B14F-4D97-AF65-F5344CB8AC3E}">
        <p14:creationId xmlns:p14="http://schemas.microsoft.com/office/powerpoint/2010/main" val="423488301"/>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461183" cy="633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164349"/>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West Coast Connectivity</a:t>
            </a:r>
            <a:endParaRPr lang="en-GB"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999171"/>
            <a:ext cx="6480720" cy="584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42541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mtClean="0"/>
              <a:t>SKA</a:t>
            </a:r>
          </a:p>
        </p:txBody>
      </p:sp>
      <p:sp>
        <p:nvSpPr>
          <p:cNvPr id="39939" name="Date Placeholder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b="1">
                <a:solidFill>
                  <a:srgbClr val="000099"/>
                </a:solidFill>
                <a:latin typeface="Times New Roman" pitchFamily="18" charset="0"/>
              </a:defRPr>
            </a:lvl1pPr>
            <a:lvl2pPr marL="742950" indent="-285750" algn="ctr" eaLnBrk="0" hangingPunct="0">
              <a:defRPr sz="3200" b="1">
                <a:solidFill>
                  <a:srgbClr val="000099"/>
                </a:solidFill>
                <a:latin typeface="Times New Roman" pitchFamily="18" charset="0"/>
              </a:defRPr>
            </a:lvl2pPr>
            <a:lvl3pPr marL="1143000" indent="-228600" algn="ctr" eaLnBrk="0" hangingPunct="0">
              <a:defRPr sz="3200" b="1">
                <a:solidFill>
                  <a:srgbClr val="000099"/>
                </a:solidFill>
                <a:latin typeface="Times New Roman" pitchFamily="18" charset="0"/>
              </a:defRPr>
            </a:lvl3pPr>
            <a:lvl4pPr marL="1600200" indent="-228600" algn="ctr" eaLnBrk="0" hangingPunct="0">
              <a:defRPr sz="3200" b="1">
                <a:solidFill>
                  <a:srgbClr val="000099"/>
                </a:solidFill>
                <a:latin typeface="Times New Roman" pitchFamily="18" charset="0"/>
              </a:defRPr>
            </a:lvl4pPr>
            <a:lvl5pPr marL="2057400" indent="-228600" algn="ctr" eaLnBrk="0" hangingPunct="0">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pPr algn="l">
              <a:defRPr/>
            </a:pPr>
            <a:fld id="{BAE91AAA-9476-4A84-8C74-B14708EE9109}" type="datetime1">
              <a:rPr lang="en-GB" altLang="en-US" sz="1000" b="0" smtClean="0">
                <a:solidFill>
                  <a:schemeClr val="tx1"/>
                </a:solidFill>
                <a:latin typeface="Arial" pitchFamily="34" charset="0"/>
              </a:rPr>
              <a:pPr algn="l">
                <a:defRPr/>
              </a:pPr>
              <a:t>29/08/2016</a:t>
            </a:fld>
            <a:endParaRPr lang="en-GB" altLang="en-US" sz="1000" b="0" smtClean="0">
              <a:solidFill>
                <a:schemeClr val="tx1"/>
              </a:solidFill>
              <a:latin typeface="Arial" pitchFamily="34" charset="0"/>
            </a:endParaRPr>
          </a:p>
        </p:txBody>
      </p:sp>
      <p:pic>
        <p:nvPicPr>
          <p:cNvPr id="38916" name="Picture 2" descr="http://www.skatelescope.org/wp-content/gallery/test-gallery/dishes_overview_300d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981075"/>
            <a:ext cx="7872412"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p:cNvSpPr>
            <a:spLocks noChangeArrowheads="1"/>
          </p:cNvSpPr>
          <p:nvPr/>
        </p:nvSpPr>
        <p:spPr bwMode="auto">
          <a:xfrm>
            <a:off x="457200" y="6013450"/>
            <a:ext cx="8493125" cy="44767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56" tIns="38088" rIns="457056" bIns="38088" anchor="ctr">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r>
              <a:rPr lang="en-US" altLang="en-US" sz="2400">
                <a:solidFill>
                  <a:schemeClr val="tx1"/>
                </a:solidFill>
              </a:rPr>
              <a:t>One quarter of Commonwealth Countries involved</a:t>
            </a:r>
          </a:p>
        </p:txBody>
      </p:sp>
    </p:spTree>
    <p:extLst>
      <p:ext uri="{BB962C8B-B14F-4D97-AF65-F5344CB8AC3E}">
        <p14:creationId xmlns:p14="http://schemas.microsoft.com/office/powerpoint/2010/main" val="388160880"/>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SKA impact</a:t>
            </a:r>
            <a:endParaRPr lang="en-GB" dirty="0"/>
          </a:p>
        </p:txBody>
      </p:sp>
      <p:sp>
        <p:nvSpPr>
          <p:cNvPr id="3" name="Content Placeholder 2"/>
          <p:cNvSpPr>
            <a:spLocks noGrp="1"/>
          </p:cNvSpPr>
          <p:nvPr>
            <p:ph idx="1"/>
          </p:nvPr>
        </p:nvSpPr>
        <p:spPr/>
        <p:txBody>
          <a:bodyPr/>
          <a:lstStyle/>
          <a:p>
            <a:endParaRPr lang="en-GB"/>
          </a:p>
        </p:txBody>
      </p:sp>
      <p:sp>
        <p:nvSpPr>
          <p:cNvPr id="43010" name="Date Placeholder 2"/>
          <p:cNvSpPr>
            <a:spLocks noGrp="1"/>
          </p:cNvSpPr>
          <p:nvPr>
            <p:ph type="dt" sz="half"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b="1">
                <a:solidFill>
                  <a:srgbClr val="000099"/>
                </a:solidFill>
                <a:latin typeface="Times New Roman" pitchFamily="18" charset="0"/>
              </a:defRPr>
            </a:lvl1pPr>
            <a:lvl2pPr marL="742950" indent="-285750" algn="ctr" eaLnBrk="0" hangingPunct="0">
              <a:defRPr sz="3200" b="1">
                <a:solidFill>
                  <a:srgbClr val="000099"/>
                </a:solidFill>
                <a:latin typeface="Times New Roman" pitchFamily="18" charset="0"/>
              </a:defRPr>
            </a:lvl2pPr>
            <a:lvl3pPr marL="1143000" indent="-228600" algn="ctr" eaLnBrk="0" hangingPunct="0">
              <a:defRPr sz="3200" b="1">
                <a:solidFill>
                  <a:srgbClr val="000099"/>
                </a:solidFill>
                <a:latin typeface="Times New Roman" pitchFamily="18" charset="0"/>
              </a:defRPr>
            </a:lvl3pPr>
            <a:lvl4pPr marL="1600200" indent="-228600" algn="ctr" eaLnBrk="0" hangingPunct="0">
              <a:defRPr sz="3200" b="1">
                <a:solidFill>
                  <a:srgbClr val="000099"/>
                </a:solidFill>
                <a:latin typeface="Times New Roman" pitchFamily="18" charset="0"/>
              </a:defRPr>
            </a:lvl4pPr>
            <a:lvl5pPr marL="2057400" indent="-228600" algn="ctr" eaLnBrk="0" hangingPunct="0">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pPr algn="l">
              <a:defRPr/>
            </a:pPr>
            <a:fld id="{1D106490-93EC-4E93-9E2B-F4A23464FF89}" type="datetime1">
              <a:rPr lang="en-GB" altLang="en-US" sz="1000" b="0" smtClean="0">
                <a:solidFill>
                  <a:schemeClr val="tx1"/>
                </a:solidFill>
                <a:latin typeface="Arial" pitchFamily="34" charset="0"/>
              </a:rPr>
              <a:pPr algn="l">
                <a:defRPr/>
              </a:pPr>
              <a:t>29/08/2016</a:t>
            </a:fld>
            <a:endParaRPr lang="en-GB" altLang="en-US" sz="1000" b="0" smtClean="0">
              <a:solidFill>
                <a:schemeClr val="tx1"/>
              </a:solidFill>
              <a:latin typeface="Arial" pitchFamily="34" charset="0"/>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105650" cy="458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0086163"/>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b="1">
                <a:solidFill>
                  <a:srgbClr val="000099"/>
                </a:solidFill>
                <a:latin typeface="Times New Roman" pitchFamily="18" charset="0"/>
              </a:defRPr>
            </a:lvl1pPr>
            <a:lvl2pPr marL="742950" indent="-285750" algn="ctr" eaLnBrk="0" hangingPunct="0">
              <a:defRPr sz="3200" b="1">
                <a:solidFill>
                  <a:srgbClr val="000099"/>
                </a:solidFill>
                <a:latin typeface="Times New Roman" pitchFamily="18" charset="0"/>
              </a:defRPr>
            </a:lvl2pPr>
            <a:lvl3pPr marL="1143000" indent="-228600" algn="ctr" eaLnBrk="0" hangingPunct="0">
              <a:defRPr sz="3200" b="1">
                <a:solidFill>
                  <a:srgbClr val="000099"/>
                </a:solidFill>
                <a:latin typeface="Times New Roman" pitchFamily="18" charset="0"/>
              </a:defRPr>
            </a:lvl3pPr>
            <a:lvl4pPr marL="1600200" indent="-228600" algn="ctr" eaLnBrk="0" hangingPunct="0">
              <a:defRPr sz="3200" b="1">
                <a:solidFill>
                  <a:srgbClr val="000099"/>
                </a:solidFill>
                <a:latin typeface="Times New Roman" pitchFamily="18" charset="0"/>
              </a:defRPr>
            </a:lvl4pPr>
            <a:lvl5pPr marL="2057400" indent="-228600" algn="ctr" eaLnBrk="0" hangingPunct="0">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pPr algn="l">
              <a:defRPr/>
            </a:pPr>
            <a:fld id="{F8741AE4-FADF-4CBE-A0A7-697D5BE01DF8}" type="datetime1">
              <a:rPr lang="en-GB" altLang="en-US" sz="1000" b="0" smtClean="0">
                <a:solidFill>
                  <a:schemeClr val="tx1"/>
                </a:solidFill>
                <a:latin typeface="Arial" pitchFamily="34" charset="0"/>
              </a:rPr>
              <a:pPr algn="l">
                <a:defRPr/>
              </a:pPr>
              <a:t>29/08/2016</a:t>
            </a:fld>
            <a:endParaRPr lang="en-GB" altLang="en-US" sz="1000" b="0" smtClean="0">
              <a:solidFill>
                <a:schemeClr val="tx1"/>
              </a:solidFill>
              <a:latin typeface="Arial" pitchFamily="34" charset="0"/>
            </a:endParaRP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7105650" cy="471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6300739"/>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b="1">
                <a:solidFill>
                  <a:srgbClr val="000099"/>
                </a:solidFill>
                <a:latin typeface="Times New Roman" pitchFamily="18" charset="0"/>
              </a:defRPr>
            </a:lvl1pPr>
            <a:lvl2pPr marL="742950" indent="-285750" algn="ctr" eaLnBrk="0" hangingPunct="0">
              <a:defRPr sz="3200" b="1">
                <a:solidFill>
                  <a:srgbClr val="000099"/>
                </a:solidFill>
                <a:latin typeface="Times New Roman" pitchFamily="18" charset="0"/>
              </a:defRPr>
            </a:lvl2pPr>
            <a:lvl3pPr marL="1143000" indent="-228600" algn="ctr" eaLnBrk="0" hangingPunct="0">
              <a:defRPr sz="3200" b="1">
                <a:solidFill>
                  <a:srgbClr val="000099"/>
                </a:solidFill>
                <a:latin typeface="Times New Roman" pitchFamily="18" charset="0"/>
              </a:defRPr>
            </a:lvl3pPr>
            <a:lvl4pPr marL="1600200" indent="-228600" algn="ctr" eaLnBrk="0" hangingPunct="0">
              <a:defRPr sz="3200" b="1">
                <a:solidFill>
                  <a:srgbClr val="000099"/>
                </a:solidFill>
                <a:latin typeface="Times New Roman" pitchFamily="18" charset="0"/>
              </a:defRPr>
            </a:lvl4pPr>
            <a:lvl5pPr marL="2057400" indent="-228600" algn="ctr" eaLnBrk="0" hangingPunct="0">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pPr algn="l">
              <a:defRPr/>
            </a:pPr>
            <a:fld id="{5497D093-CD7E-4F06-8F37-49A176E6F7D5}" type="datetime1">
              <a:rPr lang="en-GB" altLang="en-US" sz="1000" b="0" smtClean="0">
                <a:solidFill>
                  <a:schemeClr val="tx1"/>
                </a:solidFill>
                <a:latin typeface="Arial" pitchFamily="34" charset="0"/>
              </a:rPr>
              <a:pPr algn="l">
                <a:defRPr/>
              </a:pPr>
              <a:t>29/08/2016</a:t>
            </a:fld>
            <a:endParaRPr lang="en-GB" altLang="en-US" sz="1000" b="0" smtClean="0">
              <a:solidFill>
                <a:schemeClr val="tx1"/>
              </a:solidFill>
              <a:latin typeface="Arial" pitchFamily="34" charset="0"/>
            </a:endParaRP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6613"/>
            <a:ext cx="7105650" cy="471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078254"/>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7562850" cy="571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0393610"/>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de-DE" sz="1200" b="0">
                <a:solidFill>
                  <a:schemeClr val="tx1">
                    <a:tint val="75000"/>
                  </a:schemeClr>
                </a:solidFill>
                <a:latin typeface="+mn-lt"/>
                <a:cs typeface="+mn-cs"/>
              </a:rPr>
              <a:t>Bernd Panzer-Steindel, CERN</a:t>
            </a:r>
          </a:p>
        </p:txBody>
      </p:sp>
      <p:sp>
        <p:nvSpPr>
          <p:cNvPr id="44035" name="Text Box 2"/>
          <p:cNvSpPr txBox="1">
            <a:spLocks noChangeArrowheads="1"/>
          </p:cNvSpPr>
          <p:nvPr/>
        </p:nvSpPr>
        <p:spPr bwMode="auto">
          <a:xfrm>
            <a:off x="241300" y="3609975"/>
            <a:ext cx="35655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US" altLang="en-US" sz="2400" b="0">
              <a:solidFill>
                <a:schemeClr val="accent2"/>
              </a:solidFill>
              <a:latin typeface="Calibri" pitchFamily="34" charset="0"/>
            </a:endParaRPr>
          </a:p>
          <a:p>
            <a:pPr eaLnBrk="1" hangingPunct="1">
              <a:buClr>
                <a:srgbClr val="FF3300"/>
              </a:buClr>
              <a:buFont typeface="Wingdings" pitchFamily="2" charset="2"/>
              <a:buNone/>
            </a:pPr>
            <a:r>
              <a:rPr lang="en-US" altLang="en-US" sz="1800">
                <a:solidFill>
                  <a:schemeClr val="tx1"/>
                </a:solidFill>
                <a:latin typeface="Calibri" pitchFamily="34" charset="0"/>
              </a:rPr>
              <a:t>Located on top of the French-Swiss </a:t>
            </a:r>
          </a:p>
          <a:p>
            <a:pPr eaLnBrk="1" hangingPunct="1">
              <a:buClr>
                <a:srgbClr val="FF3300"/>
              </a:buClr>
              <a:buFont typeface="Wingdings" pitchFamily="2" charset="2"/>
              <a:buNone/>
            </a:pPr>
            <a:r>
              <a:rPr lang="en-US" altLang="en-US" sz="1800">
                <a:solidFill>
                  <a:schemeClr val="tx1"/>
                </a:solidFill>
                <a:latin typeface="Calibri" pitchFamily="34" charset="0"/>
              </a:rPr>
              <a:t>border in Geneva (Switzerland)</a:t>
            </a:r>
          </a:p>
          <a:p>
            <a:pPr eaLnBrk="1" hangingPunct="1">
              <a:buClr>
                <a:srgbClr val="FF3300"/>
              </a:buClr>
              <a:buFont typeface="Wingdings" pitchFamily="2" charset="2"/>
              <a:buNone/>
            </a:pPr>
            <a:endParaRPr lang="en-US" altLang="en-US" sz="1800">
              <a:solidFill>
                <a:schemeClr val="tx1"/>
              </a:solidFill>
              <a:latin typeface="Calibri" pitchFamily="34" charset="0"/>
            </a:endParaRPr>
          </a:p>
          <a:p>
            <a:pPr eaLnBrk="1" hangingPunct="1">
              <a:buClr>
                <a:srgbClr val="FF3300"/>
              </a:buClr>
              <a:buFont typeface="Wingdings" pitchFamily="2" charset="2"/>
              <a:buNone/>
            </a:pPr>
            <a:r>
              <a:rPr lang="en-US" altLang="en-US" sz="1800">
                <a:solidFill>
                  <a:schemeClr val="tx1"/>
                </a:solidFill>
                <a:latin typeface="Calibri" pitchFamily="34" charset="0"/>
              </a:rPr>
              <a:t>2600 Staff members and Fellows </a:t>
            </a:r>
          </a:p>
          <a:p>
            <a:pPr eaLnBrk="1" hangingPunct="1">
              <a:buClr>
                <a:srgbClr val="FF3300"/>
              </a:buClr>
              <a:buFont typeface="Wingdings" pitchFamily="2" charset="2"/>
              <a:buNone/>
            </a:pPr>
            <a:r>
              <a:rPr lang="en-US" altLang="en-US" sz="1800">
                <a:solidFill>
                  <a:schemeClr val="tx1"/>
                </a:solidFill>
                <a:latin typeface="Calibri" pitchFamily="34" charset="0"/>
              </a:rPr>
              <a:t>plus 6800 visitors on-site</a:t>
            </a:r>
          </a:p>
          <a:p>
            <a:pPr eaLnBrk="1" hangingPunct="1">
              <a:buClr>
                <a:srgbClr val="FF3300"/>
              </a:buClr>
              <a:buFont typeface="Wingdings" pitchFamily="2" charset="2"/>
              <a:buChar char="Ø"/>
            </a:pPr>
            <a:endParaRPr lang="en-US" altLang="en-US" sz="1800">
              <a:solidFill>
                <a:schemeClr val="tx1"/>
              </a:solidFill>
              <a:latin typeface="Calibri" pitchFamily="34" charset="0"/>
            </a:endParaRPr>
          </a:p>
          <a:p>
            <a:pPr eaLnBrk="1" hangingPunct="1">
              <a:buClr>
                <a:srgbClr val="FF3300"/>
              </a:buClr>
              <a:buFont typeface="Wingdings" pitchFamily="2" charset="2"/>
              <a:buNone/>
            </a:pPr>
            <a:r>
              <a:rPr lang="en-US" altLang="en-US" sz="1800">
                <a:solidFill>
                  <a:schemeClr val="tx1"/>
                </a:solidFill>
                <a:latin typeface="Calibri" pitchFamily="34" charset="0"/>
              </a:rPr>
              <a:t>        1100 MCHF (730 million Euro) </a:t>
            </a:r>
          </a:p>
          <a:p>
            <a:pPr eaLnBrk="1" hangingPunct="1">
              <a:buClr>
                <a:srgbClr val="FF3300"/>
              </a:buClr>
              <a:buFont typeface="Wingdings" pitchFamily="2" charset="2"/>
              <a:buNone/>
            </a:pPr>
            <a:r>
              <a:rPr lang="en-US" altLang="en-US" sz="1800">
                <a:solidFill>
                  <a:schemeClr val="tx1"/>
                </a:solidFill>
                <a:latin typeface="Calibri" pitchFamily="34" charset="0"/>
              </a:rPr>
              <a:t>        Annual Budget</a:t>
            </a:r>
          </a:p>
          <a:p>
            <a:pPr eaLnBrk="1" hangingPunct="1">
              <a:buClr>
                <a:srgbClr val="FF3300"/>
              </a:buClr>
              <a:buFont typeface="Wingdings" pitchFamily="2" charset="2"/>
              <a:buChar char="Ø"/>
            </a:pPr>
            <a:endParaRPr lang="en-US" altLang="en-US" sz="1800">
              <a:solidFill>
                <a:schemeClr val="tx1"/>
              </a:solidFill>
              <a:latin typeface="Calibri" pitchFamily="34" charset="0"/>
            </a:endParaRPr>
          </a:p>
        </p:txBody>
      </p:sp>
      <p:pic>
        <p:nvPicPr>
          <p:cNvPr id="44036" name="Picture 3" descr="cern_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144838"/>
            <a:ext cx="47164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areal_vi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947738"/>
            <a:ext cx="43561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1979613" y="0"/>
            <a:ext cx="7164387"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800" b="0">
                <a:solidFill>
                  <a:schemeClr val="accent2"/>
                </a:solidFill>
                <a:latin typeface="Calibri" pitchFamily="34" charset="0"/>
              </a:rPr>
              <a:t>           </a:t>
            </a:r>
          </a:p>
          <a:p>
            <a:pPr eaLnBrk="1" hangingPunct="1"/>
            <a:r>
              <a:rPr lang="en-US" altLang="en-US" sz="1800" b="0">
                <a:solidFill>
                  <a:schemeClr val="accent2"/>
                </a:solidFill>
                <a:latin typeface="Calibri" pitchFamily="34" charset="0"/>
              </a:rPr>
              <a:t>     </a:t>
            </a:r>
            <a:r>
              <a:rPr lang="en-US" altLang="en-US" sz="1600">
                <a:solidFill>
                  <a:schemeClr val="tx1"/>
                </a:solidFill>
                <a:latin typeface="Calibri" pitchFamily="34" charset="0"/>
              </a:rPr>
              <a:t>“</a:t>
            </a:r>
            <a:r>
              <a:rPr lang="en-US" altLang="en-US" sz="1600" u="sng">
                <a:solidFill>
                  <a:schemeClr val="tx2"/>
                </a:solidFill>
                <a:latin typeface="Calibri" pitchFamily="34" charset="0"/>
              </a:rPr>
              <a:t>C</a:t>
            </a:r>
            <a:r>
              <a:rPr lang="en-US" altLang="en-US" sz="1600">
                <a:solidFill>
                  <a:schemeClr val="tx2"/>
                </a:solidFill>
                <a:latin typeface="Calibri" pitchFamily="34" charset="0"/>
              </a:rPr>
              <a:t>onseil </a:t>
            </a:r>
            <a:r>
              <a:rPr lang="en-US" altLang="en-US" sz="1600" u="sng">
                <a:solidFill>
                  <a:schemeClr val="tx2"/>
                </a:solidFill>
                <a:latin typeface="Calibri" pitchFamily="34" charset="0"/>
              </a:rPr>
              <a:t>E</a:t>
            </a:r>
            <a:r>
              <a:rPr lang="en-US" altLang="en-US" sz="1600">
                <a:solidFill>
                  <a:schemeClr val="tx2"/>
                </a:solidFill>
                <a:latin typeface="Calibri" pitchFamily="34" charset="0"/>
              </a:rPr>
              <a:t>uropéen pour la </a:t>
            </a:r>
            <a:r>
              <a:rPr lang="en-US" altLang="en-US" sz="1600" u="sng">
                <a:solidFill>
                  <a:schemeClr val="tx2"/>
                </a:solidFill>
                <a:latin typeface="Calibri" pitchFamily="34" charset="0"/>
              </a:rPr>
              <a:t>R</a:t>
            </a:r>
            <a:r>
              <a:rPr lang="en-US" altLang="en-US" sz="1600">
                <a:solidFill>
                  <a:schemeClr val="tx2"/>
                </a:solidFill>
                <a:latin typeface="Calibri" pitchFamily="34" charset="0"/>
              </a:rPr>
              <a:t>echerche </a:t>
            </a:r>
            <a:r>
              <a:rPr lang="en-US" altLang="en-US" sz="1600" u="sng">
                <a:solidFill>
                  <a:schemeClr val="tx2"/>
                </a:solidFill>
                <a:latin typeface="Calibri" pitchFamily="34" charset="0"/>
              </a:rPr>
              <a:t>N</a:t>
            </a:r>
            <a:r>
              <a:rPr lang="en-US" altLang="en-US" sz="1600">
                <a:solidFill>
                  <a:schemeClr val="tx2"/>
                </a:solidFill>
                <a:latin typeface="Calibri" pitchFamily="34" charset="0"/>
              </a:rPr>
              <a:t>ucléaire”</a:t>
            </a:r>
          </a:p>
          <a:p>
            <a:pPr eaLnBrk="1" hangingPunct="1"/>
            <a:r>
              <a:rPr lang="en-US" altLang="en-US" sz="1600">
                <a:solidFill>
                  <a:schemeClr val="tx2"/>
                </a:solidFill>
                <a:latin typeface="Calibri" pitchFamily="34" charset="0"/>
              </a:rPr>
              <a:t>      “European Organisation for Particle Physics”</a:t>
            </a:r>
          </a:p>
          <a:p>
            <a:pPr eaLnBrk="1" hangingPunct="1"/>
            <a:r>
              <a:rPr lang="en-US" altLang="en-US" sz="1800">
                <a:solidFill>
                  <a:schemeClr val="tx1"/>
                </a:solidFill>
                <a:latin typeface="Calibri" pitchFamily="34" charset="0"/>
              </a:rPr>
              <a:t> </a:t>
            </a:r>
          </a:p>
          <a:p>
            <a:pPr eaLnBrk="1" hangingPunct="1"/>
            <a:r>
              <a:rPr lang="en-US" altLang="en-US" sz="1800">
                <a:solidFill>
                  <a:schemeClr val="tx1"/>
                </a:solidFill>
                <a:latin typeface="Calibri" pitchFamily="34" charset="0"/>
              </a:rPr>
              <a:t>                                          </a:t>
            </a:r>
          </a:p>
          <a:p>
            <a:pPr eaLnBrk="1" hangingPunct="1"/>
            <a:endParaRPr lang="en-US" altLang="en-US" sz="1800">
              <a:solidFill>
                <a:schemeClr val="tx1"/>
              </a:solidFill>
              <a:latin typeface="Calibri" pitchFamily="34" charset="0"/>
            </a:endParaRPr>
          </a:p>
          <a:p>
            <a:pPr eaLnBrk="1" hangingPunct="1"/>
            <a:r>
              <a:rPr lang="en-US" altLang="en-US" sz="1800">
                <a:solidFill>
                  <a:schemeClr val="tx1"/>
                </a:solidFill>
                <a:latin typeface="Calibri" pitchFamily="34" charset="0"/>
              </a:rPr>
              <a:t>                                                         Basic Research Laboratory </a:t>
            </a:r>
          </a:p>
          <a:p>
            <a:pPr eaLnBrk="1" hangingPunct="1"/>
            <a:endParaRPr lang="en-US" altLang="en-US" sz="1800">
              <a:solidFill>
                <a:schemeClr val="tx1"/>
              </a:solidFill>
              <a:latin typeface="Calibri" pitchFamily="34" charset="0"/>
            </a:endParaRPr>
          </a:p>
          <a:p>
            <a:pPr eaLnBrk="1" hangingPunct="1"/>
            <a:r>
              <a:rPr lang="en-US" altLang="en-US" sz="1800">
                <a:solidFill>
                  <a:schemeClr val="tx1"/>
                </a:solidFill>
                <a:latin typeface="Calibri" pitchFamily="34" charset="0"/>
              </a:rPr>
              <a:t>                                                          World’s largest particle physics centre</a:t>
            </a:r>
          </a:p>
          <a:p>
            <a:pPr eaLnBrk="1" hangingPunct="1"/>
            <a:endParaRPr lang="en-US" altLang="en-US" sz="1800">
              <a:solidFill>
                <a:schemeClr val="tx1"/>
              </a:solidFill>
              <a:latin typeface="Calibri" pitchFamily="34" charset="0"/>
            </a:endParaRPr>
          </a:p>
          <a:p>
            <a:pPr eaLnBrk="1" hangingPunct="1"/>
            <a:r>
              <a:rPr lang="en-US" altLang="en-US" sz="1800">
                <a:solidFill>
                  <a:schemeClr val="tx1"/>
                </a:solidFill>
                <a:latin typeface="Calibri" pitchFamily="34" charset="0"/>
              </a:rPr>
              <a:t>                                                           Founded in 1954</a:t>
            </a:r>
          </a:p>
        </p:txBody>
      </p:sp>
      <p:sp>
        <p:nvSpPr>
          <p:cNvPr id="174086" name="Rectangle 6"/>
          <p:cNvSpPr>
            <a:spLocks noChangeArrowheads="1"/>
          </p:cNvSpPr>
          <p:nvPr/>
        </p:nvSpPr>
        <p:spPr bwMode="auto">
          <a:xfrm>
            <a:off x="3648075" y="3203575"/>
            <a:ext cx="1479550" cy="641350"/>
          </a:xfrm>
          <a:prstGeom prst="rect">
            <a:avLst/>
          </a:prstGeom>
          <a:solidFill>
            <a:srgbClr val="DDDDDD"/>
          </a:solidFill>
          <a:ln w="9525">
            <a:noFill/>
            <a:miter lim="800000"/>
            <a:headEnd/>
            <a:tailEnd/>
          </a:ln>
          <a:effectLst>
            <a:outerShdw dist="35921" dir="2700000" algn="ctr" rotWithShape="0">
              <a:schemeClr val="bg2"/>
            </a:outerShdw>
          </a:effectLst>
        </p:spPr>
        <p:txBody>
          <a:bodyPr wrap="none">
            <a:spAutoFit/>
          </a:bodyPr>
          <a:lstStyle/>
          <a:p>
            <a:pPr fontAlgn="auto">
              <a:spcBef>
                <a:spcPts val="0"/>
              </a:spcBef>
              <a:spcAft>
                <a:spcPts val="0"/>
              </a:spcAft>
              <a:defRPr/>
            </a:pPr>
            <a:r>
              <a:rPr lang="en-US" sz="3600" b="0">
                <a:solidFill>
                  <a:srgbClr val="CC0000"/>
                </a:solidFill>
                <a:effectLst>
                  <a:outerShdw blurRad="38100" dist="38100" dir="2700000" algn="tl">
                    <a:srgbClr val="000000"/>
                  </a:outerShdw>
                </a:effectLst>
                <a:latin typeface="+mn-lt"/>
                <a:cs typeface="+mn-cs"/>
              </a:rPr>
              <a:t>CERN</a:t>
            </a:r>
          </a:p>
        </p:txBody>
      </p:sp>
      <p:sp>
        <p:nvSpPr>
          <p:cNvPr id="44040" name="Text Box 7"/>
          <p:cNvSpPr txBox="1">
            <a:spLocks noChangeArrowheads="1"/>
          </p:cNvSpPr>
          <p:nvPr/>
        </p:nvSpPr>
        <p:spPr bwMode="auto">
          <a:xfrm>
            <a:off x="6443663" y="1196975"/>
            <a:ext cx="1166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400">
                <a:solidFill>
                  <a:schemeClr val="tx1"/>
                </a:solidFill>
                <a:latin typeface="Calibri" pitchFamily="34" charset="0"/>
                <a:hlinkClick r:id="rId5"/>
              </a:rPr>
              <a:t>www.cern.ch</a:t>
            </a:r>
            <a:endParaRPr lang="en-US" altLang="en-US" sz="1800">
              <a:solidFill>
                <a:schemeClr val="tx1"/>
              </a:solidFill>
              <a:latin typeface="Calibri" pitchFamily="34" charset="0"/>
            </a:endParaRPr>
          </a:p>
        </p:txBody>
      </p:sp>
      <p:sp>
        <p:nvSpPr>
          <p:cNvPr id="9" name="Slide Number Placeholder 8"/>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5766CAB-FB04-40CC-945A-CAFFAA88EBF3}" type="slidenum">
              <a:rPr lang="en-US" sz="1200" b="0">
                <a:solidFill>
                  <a:schemeClr val="tx1">
                    <a:tint val="75000"/>
                  </a:schemeClr>
                </a:solidFill>
                <a:latin typeface="+mn-lt"/>
                <a:cs typeface="+mn-cs"/>
              </a:rPr>
              <a:pPr algn="r" fontAlgn="auto">
                <a:spcBef>
                  <a:spcPts val="0"/>
                </a:spcBef>
                <a:spcAft>
                  <a:spcPts val="0"/>
                </a:spcAft>
                <a:defRPr/>
              </a:pPr>
              <a:t>28</a:t>
            </a:fld>
            <a:endParaRPr lang="en-US" sz="1200" b="0">
              <a:solidFill>
                <a:schemeClr val="tx1">
                  <a:tint val="75000"/>
                </a:schemeClr>
              </a:solidFill>
              <a:latin typeface="+mn-lt"/>
              <a:cs typeface="+mn-cs"/>
            </a:endParaRPr>
          </a:p>
        </p:txBody>
      </p:sp>
      <p:sp>
        <p:nvSpPr>
          <p:cNvPr id="10" name="Date Placeholder 9"/>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en-US" sz="1200" b="0">
                <a:solidFill>
                  <a:schemeClr val="tx1">
                    <a:tint val="75000"/>
                  </a:schemeClr>
                </a:solidFill>
                <a:latin typeface="+mn-lt"/>
                <a:cs typeface="+mn-cs"/>
              </a:rPr>
              <a:t>2/17/2010</a:t>
            </a:r>
          </a:p>
        </p:txBody>
      </p:sp>
    </p:spTree>
    <p:extLst>
      <p:ext uri="{BB962C8B-B14F-4D97-AF65-F5344CB8AC3E}">
        <p14:creationId xmlns:p14="http://schemas.microsoft.com/office/powerpoint/2010/main" val="2819880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de-DE" sz="1200" b="0">
                <a:solidFill>
                  <a:schemeClr val="tx1">
                    <a:tint val="75000"/>
                  </a:schemeClr>
                </a:solidFill>
                <a:latin typeface="+mn-lt"/>
                <a:cs typeface="+mn-cs"/>
              </a:rPr>
              <a:t>Bernd Panzer-Steindel, CERN</a:t>
            </a:r>
            <a:endParaRPr lang="de-DE" sz="1200" b="0" dirty="0">
              <a:solidFill>
                <a:schemeClr val="tx1">
                  <a:tint val="75000"/>
                </a:schemeClr>
              </a:solidFill>
              <a:latin typeface="+mn-lt"/>
              <a:cs typeface="+mn-cs"/>
            </a:endParaRP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l="5382" t="6793" r="9045" b="4742"/>
          <a:stretch>
            <a:fillRect/>
          </a:stretch>
        </p:blipFill>
        <p:spPr bwMode="auto">
          <a:xfrm>
            <a:off x="3236913" y="1179513"/>
            <a:ext cx="52895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584575"/>
            <a:ext cx="14684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704850" y="4929188"/>
            <a:ext cx="4257675" cy="931862"/>
          </a:xfrm>
          <a:prstGeom prst="rect">
            <a:avLst/>
          </a:prstGeom>
          <a:solidFill>
            <a:srgbClr val="DDDDDD"/>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2075" tIns="46038" rIns="92075" bIns="46038">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a:lnSpc>
                <a:spcPct val="90000"/>
              </a:lnSpc>
              <a:spcBef>
                <a:spcPct val="50000"/>
              </a:spcBef>
            </a:pPr>
            <a:r>
              <a:rPr lang="en-US" altLang="en-US" sz="2400" b="0" i="1">
                <a:solidFill>
                  <a:srgbClr val="CC0000"/>
                </a:solidFill>
                <a:latin typeface="Calibri" pitchFamily="34" charset="0"/>
              </a:rPr>
              <a:t>Creating conditions similar </a:t>
            </a:r>
          </a:p>
          <a:p>
            <a:pPr>
              <a:lnSpc>
                <a:spcPct val="90000"/>
              </a:lnSpc>
              <a:spcBef>
                <a:spcPct val="50000"/>
              </a:spcBef>
            </a:pPr>
            <a:r>
              <a:rPr lang="en-US" altLang="en-US" sz="2400" b="0" i="1">
                <a:solidFill>
                  <a:srgbClr val="CC0000"/>
                </a:solidFill>
                <a:latin typeface="Calibri" pitchFamily="34" charset="0"/>
              </a:rPr>
              <a:t>to the Big Bang</a:t>
            </a:r>
            <a:endParaRPr lang="en-GB" altLang="en-US" sz="2400" b="0" i="1">
              <a:solidFill>
                <a:srgbClr val="CC0000"/>
              </a:solidFill>
              <a:latin typeface="Calibri" pitchFamily="34" charset="0"/>
            </a:endParaRPr>
          </a:p>
        </p:txBody>
      </p:sp>
      <p:sp>
        <p:nvSpPr>
          <p:cNvPr id="45062" name="Text Box 6"/>
          <p:cNvSpPr txBox="1">
            <a:spLocks noChangeArrowheads="1"/>
          </p:cNvSpPr>
          <p:nvPr/>
        </p:nvSpPr>
        <p:spPr bwMode="auto">
          <a:xfrm>
            <a:off x="1946275" y="930275"/>
            <a:ext cx="6548438" cy="420688"/>
          </a:xfrm>
          <a:prstGeom prst="rect">
            <a:avLst/>
          </a:prstGeom>
          <a:solidFill>
            <a:srgbClr val="DDDDDD"/>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2075" tIns="46038" rIns="92075" bIns="46038">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algn="ctr">
              <a:lnSpc>
                <a:spcPct val="90000"/>
              </a:lnSpc>
              <a:spcBef>
                <a:spcPct val="50000"/>
              </a:spcBef>
            </a:pPr>
            <a:r>
              <a:rPr lang="en-US" altLang="en-US" sz="2400" b="0" i="1">
                <a:solidFill>
                  <a:srgbClr val="CC0000"/>
                </a:solidFill>
                <a:latin typeface="Calibri" pitchFamily="34" charset="0"/>
              </a:rPr>
              <a:t>The most powerful microscope in the world</a:t>
            </a:r>
            <a:endParaRPr lang="en-GB" altLang="en-US" sz="2400" b="0" i="1">
              <a:solidFill>
                <a:srgbClr val="CC0000"/>
              </a:solidFill>
              <a:latin typeface="Calibri" pitchFamily="34" charset="0"/>
            </a:endParaRPr>
          </a:p>
        </p:txBody>
      </p:sp>
      <p:grpSp>
        <p:nvGrpSpPr>
          <p:cNvPr id="45063" name="Group 7"/>
          <p:cNvGrpSpPr>
            <a:grpSpLocks/>
          </p:cNvGrpSpPr>
          <p:nvPr/>
        </p:nvGrpSpPr>
        <p:grpSpPr bwMode="auto">
          <a:xfrm>
            <a:off x="5395913" y="4552950"/>
            <a:ext cx="2447925" cy="1800225"/>
            <a:chOff x="657" y="1207"/>
            <a:chExt cx="1180" cy="908"/>
          </a:xfrm>
        </p:grpSpPr>
        <p:sp>
          <p:nvSpPr>
            <p:cNvPr id="45072" name="Rectangle 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5073" name="Picture 9" descr="atlas_even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0474" name="Text Box 10"/>
          <p:cNvSpPr txBox="1">
            <a:spLocks noChangeArrowheads="1"/>
          </p:cNvSpPr>
          <p:nvPr/>
        </p:nvSpPr>
        <p:spPr bwMode="auto">
          <a:xfrm>
            <a:off x="5394325" y="4133850"/>
            <a:ext cx="2609850" cy="396875"/>
          </a:xfrm>
          <a:prstGeom prst="rect">
            <a:avLst/>
          </a:prstGeom>
          <a:solidFill>
            <a:srgbClr val="DDDDDD"/>
          </a:solidFill>
          <a:ln w="9525">
            <a:noFill/>
            <a:miter lim="800000"/>
            <a:headEnd/>
            <a:tailEnd/>
          </a:ln>
          <a:effectLst>
            <a:outerShdw dist="35921" dir="2700000" algn="ctr" rotWithShape="0">
              <a:schemeClr val="bg2"/>
            </a:outerShdw>
          </a:effectLst>
        </p:spPr>
        <p:txBody>
          <a:bodyPr wrap="none">
            <a:spAutoFit/>
          </a:bodyPr>
          <a:lstStyle/>
          <a:p>
            <a:pPr fontAlgn="auto">
              <a:spcBef>
                <a:spcPts val="0"/>
              </a:spcBef>
              <a:spcAft>
                <a:spcPts val="0"/>
              </a:spcAft>
              <a:defRPr/>
            </a:pPr>
            <a:r>
              <a:rPr lang="en-US" sz="2000" b="0">
                <a:solidFill>
                  <a:schemeClr val="tx1"/>
                </a:solidFill>
                <a:latin typeface="+mn-lt"/>
                <a:cs typeface="+mn-cs"/>
              </a:rPr>
              <a:t>‘snapshot of nature’</a:t>
            </a:r>
          </a:p>
        </p:txBody>
      </p:sp>
      <p:sp>
        <p:nvSpPr>
          <p:cNvPr id="190475" name="Rectangle 11"/>
          <p:cNvSpPr>
            <a:spLocks noChangeArrowheads="1"/>
          </p:cNvSpPr>
          <p:nvPr/>
        </p:nvSpPr>
        <p:spPr bwMode="auto">
          <a:xfrm>
            <a:off x="2128838" y="157163"/>
            <a:ext cx="4098925" cy="461962"/>
          </a:xfrm>
          <a:prstGeom prst="rect">
            <a:avLst/>
          </a:prstGeom>
          <a:solidFill>
            <a:srgbClr val="DDDDDD"/>
          </a:solidFill>
          <a:ln w="9525">
            <a:noFill/>
            <a:miter lim="800000"/>
            <a:headEnd/>
            <a:tailEnd/>
          </a:ln>
          <a:effectLst>
            <a:outerShdw dist="35921" dir="2700000" algn="ctr" rotWithShape="0">
              <a:schemeClr val="bg2"/>
            </a:outerShdw>
          </a:effectLst>
        </p:spPr>
        <p:txBody>
          <a:bodyPr>
            <a:spAutoFit/>
          </a:bodyPr>
          <a:lstStyle/>
          <a:p>
            <a:pPr fontAlgn="auto">
              <a:spcBef>
                <a:spcPts val="0"/>
              </a:spcBef>
              <a:spcAft>
                <a:spcPts val="0"/>
              </a:spcAft>
              <a:defRPr/>
            </a:pPr>
            <a:r>
              <a:rPr lang="en-GB" sz="2400" dirty="0">
                <a:solidFill>
                  <a:srgbClr val="CC0000"/>
                </a:solidFill>
                <a:latin typeface="+mn-lt"/>
                <a:cs typeface="+mn-cs"/>
              </a:rPr>
              <a:t>Particle Accelerator</a:t>
            </a:r>
            <a:endParaRPr lang="en-US" sz="2400" dirty="0">
              <a:solidFill>
                <a:srgbClr val="CC0000"/>
              </a:solidFill>
              <a:latin typeface="+mn-lt"/>
              <a:cs typeface="+mn-cs"/>
            </a:endParaRPr>
          </a:p>
        </p:txBody>
      </p:sp>
      <p:pic>
        <p:nvPicPr>
          <p:cNvPr id="45066" name="Picture 13" descr="accelerator_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1636713"/>
            <a:ext cx="2851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Line 17"/>
          <p:cNvSpPr>
            <a:spLocks noChangeShapeType="1"/>
          </p:cNvSpPr>
          <p:nvPr/>
        </p:nvSpPr>
        <p:spPr bwMode="auto">
          <a:xfrm rot="2075002">
            <a:off x="2771775" y="2498725"/>
            <a:ext cx="15875" cy="3270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45068" name="Line 18"/>
          <p:cNvSpPr>
            <a:spLocks noChangeShapeType="1"/>
          </p:cNvSpPr>
          <p:nvPr/>
        </p:nvSpPr>
        <p:spPr bwMode="auto">
          <a:xfrm rot="15286246" flipV="1">
            <a:off x="2105819" y="2921794"/>
            <a:ext cx="22225" cy="341313"/>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GB"/>
          </a:p>
        </p:txBody>
      </p:sp>
      <p:sp>
        <p:nvSpPr>
          <p:cNvPr id="45069" name="TextBox 14"/>
          <p:cNvSpPr txBox="1">
            <a:spLocks noChangeArrowheads="1"/>
          </p:cNvSpPr>
          <p:nvPr/>
        </p:nvSpPr>
        <p:spPr bwMode="auto">
          <a:xfrm>
            <a:off x="803275" y="5983288"/>
            <a:ext cx="460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2000">
                <a:solidFill>
                  <a:schemeClr val="tx1"/>
                </a:solidFill>
                <a:latin typeface="Calibri" pitchFamily="34" charset="0"/>
              </a:rPr>
              <a:t>one snapshot == one event ==  1.5 MByte </a:t>
            </a:r>
          </a:p>
        </p:txBody>
      </p:sp>
      <p:sp>
        <p:nvSpPr>
          <p:cNvPr id="16" name="Slide Number Placeholder 1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0881D70-AFDE-409D-B3C6-07EECC94170F}" type="slidenum">
              <a:rPr lang="en-US" sz="1200" b="0">
                <a:solidFill>
                  <a:schemeClr val="tx1">
                    <a:tint val="75000"/>
                  </a:schemeClr>
                </a:solidFill>
                <a:latin typeface="+mn-lt"/>
                <a:cs typeface="+mn-cs"/>
              </a:rPr>
              <a:pPr algn="r" fontAlgn="auto">
                <a:spcBef>
                  <a:spcPts val="0"/>
                </a:spcBef>
                <a:spcAft>
                  <a:spcPts val="0"/>
                </a:spcAft>
                <a:defRPr/>
              </a:pPr>
              <a:t>29</a:t>
            </a:fld>
            <a:endParaRPr lang="en-US" sz="1200" b="0">
              <a:solidFill>
                <a:schemeClr val="tx1">
                  <a:tint val="75000"/>
                </a:schemeClr>
              </a:solidFill>
              <a:latin typeface="+mn-lt"/>
              <a:cs typeface="+mn-cs"/>
            </a:endParaRPr>
          </a:p>
        </p:txBody>
      </p:sp>
      <p:sp>
        <p:nvSpPr>
          <p:cNvPr id="17" name="Date Placeholder 16"/>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en-US" sz="1200" b="0">
                <a:solidFill>
                  <a:schemeClr val="tx1">
                    <a:tint val="75000"/>
                  </a:schemeClr>
                </a:solidFill>
                <a:latin typeface="+mn-lt"/>
                <a:cs typeface="+mn-cs"/>
              </a:rPr>
              <a:t>2/17/2010</a:t>
            </a:r>
          </a:p>
        </p:txBody>
      </p:sp>
    </p:spTree>
    <p:extLst>
      <p:ext uri="{BB962C8B-B14F-4D97-AF65-F5344CB8AC3E}">
        <p14:creationId xmlns:p14="http://schemas.microsoft.com/office/powerpoint/2010/main" val="26598925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107504" y="116632"/>
            <a:ext cx="8110538"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sz="2800" dirty="0"/>
              <a:t>There are three main global trends emerging today that will shape the world in 2030</a:t>
            </a:r>
            <a:r>
              <a:rPr lang="en-GB" dirty="0">
                <a:solidFill>
                  <a:schemeClr val="accent1">
                    <a:lumMod val="50000"/>
                  </a:schemeClr>
                </a:solidFill>
              </a:rPr>
              <a:t>:</a:t>
            </a:r>
            <a:endParaRPr lang="en-GB" altLang="en-US" dirty="0" smtClean="0"/>
          </a:p>
        </p:txBody>
      </p:sp>
      <p:sp>
        <p:nvSpPr>
          <p:cNvPr id="3" name="Content Placeholder 2"/>
          <p:cNvSpPr>
            <a:spLocks noGrp="1"/>
          </p:cNvSpPr>
          <p:nvPr>
            <p:ph idx="1"/>
          </p:nvPr>
        </p:nvSpPr>
        <p:spPr>
          <a:xfrm>
            <a:off x="133350" y="1052736"/>
            <a:ext cx="9010650" cy="7877175"/>
          </a:xfrm>
        </p:spPr>
        <p:txBody>
          <a:bodyPr/>
          <a:lstStyle/>
          <a:p>
            <a:pPr marL="0" indent="0">
              <a:buFontTx/>
              <a:buNone/>
              <a:defRPr/>
            </a:pPr>
            <a:r>
              <a:rPr lang="en-GB" sz="2000" dirty="0" smtClean="0"/>
              <a:t>‘</a:t>
            </a:r>
            <a:endParaRPr lang="en-GB" sz="2000" dirty="0" smtClean="0">
              <a:solidFill>
                <a:schemeClr val="accent1">
                  <a:lumMod val="50000"/>
                </a:schemeClr>
              </a:solidFill>
            </a:endParaRPr>
          </a:p>
          <a:p>
            <a:pPr marL="0" indent="0">
              <a:buFontTx/>
              <a:buNone/>
              <a:defRPr/>
            </a:pPr>
            <a:r>
              <a:rPr lang="en-GB" sz="2000" dirty="0" smtClean="0">
                <a:solidFill>
                  <a:schemeClr val="accent1">
                    <a:lumMod val="50000"/>
                  </a:schemeClr>
                </a:solidFill>
              </a:rPr>
              <a:t> </a:t>
            </a:r>
            <a:r>
              <a:rPr lang="en-GB" sz="2000" dirty="0">
                <a:solidFill>
                  <a:srgbClr val="C00000"/>
                </a:solidFill>
              </a:rPr>
              <a:t>the empowerment of individuals, which contributes to a sense of belonging to a single human </a:t>
            </a:r>
            <a:r>
              <a:rPr lang="en-GB" sz="2000" dirty="0" smtClean="0">
                <a:solidFill>
                  <a:srgbClr val="C00000"/>
                </a:solidFill>
              </a:rPr>
              <a:t>community</a:t>
            </a:r>
          </a:p>
          <a:p>
            <a:pPr marL="0" indent="0">
              <a:buFontTx/>
              <a:buNone/>
              <a:defRPr/>
            </a:pPr>
            <a:endParaRPr lang="en-GB" sz="2000" dirty="0" smtClean="0">
              <a:solidFill>
                <a:srgbClr val="C00000"/>
              </a:solidFill>
            </a:endParaRPr>
          </a:p>
          <a:p>
            <a:pPr marL="0" indent="0">
              <a:buFontTx/>
              <a:buNone/>
              <a:defRPr/>
            </a:pPr>
            <a:r>
              <a:rPr lang="en-GB" sz="2000" dirty="0" smtClean="0">
                <a:solidFill>
                  <a:srgbClr val="C00000"/>
                </a:solidFill>
              </a:rPr>
              <a:t>greater </a:t>
            </a:r>
            <a:r>
              <a:rPr lang="en-GB" sz="2000" dirty="0">
                <a:solidFill>
                  <a:srgbClr val="C00000"/>
                </a:solidFill>
              </a:rPr>
              <a:t>stress on sustainable development against a backdrop of greater resource scarcity and persistent poverty, compounded by the consequences of climate change: </a:t>
            </a:r>
            <a:endParaRPr lang="en-GB" sz="2000" dirty="0" smtClean="0">
              <a:solidFill>
                <a:srgbClr val="C00000"/>
              </a:solidFill>
            </a:endParaRPr>
          </a:p>
          <a:p>
            <a:pPr marL="0" indent="0">
              <a:buFontTx/>
              <a:buNone/>
              <a:defRPr/>
            </a:pPr>
            <a:endParaRPr lang="en-GB" sz="2000" dirty="0" smtClean="0">
              <a:solidFill>
                <a:srgbClr val="C00000"/>
              </a:solidFill>
            </a:endParaRPr>
          </a:p>
          <a:p>
            <a:pPr marL="0" indent="0">
              <a:buFontTx/>
              <a:buNone/>
              <a:defRPr/>
            </a:pPr>
            <a:r>
              <a:rPr lang="en-GB" sz="2000" dirty="0" smtClean="0">
                <a:solidFill>
                  <a:srgbClr val="C00000"/>
                </a:solidFill>
              </a:rPr>
              <a:t>and </a:t>
            </a:r>
            <a:r>
              <a:rPr lang="en-GB" sz="2000" dirty="0">
                <a:solidFill>
                  <a:srgbClr val="C00000"/>
                </a:solidFill>
              </a:rPr>
              <a:t>the emergence of a more polycentric world characterised by a shift of power away from states and growing governance gaps as the mechanisms for inter-state relations fail to respond adequately to global public demands.’ </a:t>
            </a:r>
            <a:endParaRPr lang="en-GB" sz="2000" dirty="0" smtClean="0">
              <a:solidFill>
                <a:srgbClr val="C00000"/>
              </a:solidFill>
            </a:endParaRPr>
          </a:p>
          <a:p>
            <a:pPr>
              <a:defRPr/>
            </a:pPr>
            <a:endParaRPr lang="en-GB" sz="2400" dirty="0">
              <a:solidFill>
                <a:srgbClr val="C00000"/>
              </a:solidFill>
            </a:endParaRPr>
          </a:p>
          <a:p>
            <a:pPr>
              <a:defRPr/>
            </a:pPr>
            <a:endParaRPr lang="en-GB" sz="1800" dirty="0">
              <a:solidFill>
                <a:srgbClr val="C00000"/>
              </a:solidFill>
            </a:endParaRPr>
          </a:p>
          <a:p>
            <a:pPr marL="0" indent="0">
              <a:buFontTx/>
              <a:buNone/>
              <a:defRPr/>
            </a:pPr>
            <a:r>
              <a:rPr lang="en-GB" sz="1800" dirty="0" smtClean="0">
                <a:solidFill>
                  <a:srgbClr val="C00000"/>
                </a:solidFill>
              </a:rPr>
              <a:t>        ESPAS Report</a:t>
            </a:r>
            <a:r>
              <a:rPr lang="en-GB" sz="1800" dirty="0">
                <a:solidFill>
                  <a:srgbClr val="C00000"/>
                </a:solidFill>
              </a:rPr>
              <a:t>: </a:t>
            </a:r>
            <a:r>
              <a:rPr lang="en-GB" sz="1800" dirty="0" smtClean="0">
                <a:solidFill>
                  <a:srgbClr val="C00000"/>
                </a:solidFill>
              </a:rPr>
              <a:t>2012 “Global Trends 2030”</a:t>
            </a:r>
            <a:endParaRPr lang="en-GB" sz="1800" dirty="0">
              <a:solidFill>
                <a:srgbClr val="C00000"/>
              </a:solidFill>
            </a:endParaRPr>
          </a:p>
          <a:p>
            <a:pPr>
              <a:defRPr/>
            </a:pPr>
            <a:endParaRPr lang="en-GB" sz="2400" dirty="0">
              <a:solidFill>
                <a:srgbClr val="C00000"/>
              </a:solidFill>
            </a:endParaRPr>
          </a:p>
        </p:txBody>
      </p:sp>
    </p:spTree>
    <p:extLst>
      <p:ext uri="{BB962C8B-B14F-4D97-AF65-F5344CB8AC3E}">
        <p14:creationId xmlns:p14="http://schemas.microsoft.com/office/powerpoint/2010/main" val="407496106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611188" y="2276475"/>
            <a:ext cx="1296987" cy="1008063"/>
            <a:chOff x="1610" y="1162"/>
            <a:chExt cx="1406" cy="1134"/>
          </a:xfrm>
        </p:grpSpPr>
        <p:grpSp>
          <p:nvGrpSpPr>
            <p:cNvPr id="46192" name="Group 3"/>
            <p:cNvGrpSpPr>
              <a:grpSpLocks/>
            </p:cNvGrpSpPr>
            <p:nvPr/>
          </p:nvGrpSpPr>
          <p:grpSpPr bwMode="auto">
            <a:xfrm>
              <a:off x="1610" y="1162"/>
              <a:ext cx="862" cy="590"/>
              <a:chOff x="657" y="1207"/>
              <a:chExt cx="1180" cy="908"/>
            </a:xfrm>
          </p:grpSpPr>
          <p:sp>
            <p:nvSpPr>
              <p:cNvPr id="46205" name="Rectangle 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206" name="Picture 5"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93" name="Group 6"/>
            <p:cNvGrpSpPr>
              <a:grpSpLocks/>
            </p:cNvGrpSpPr>
            <p:nvPr/>
          </p:nvGrpSpPr>
          <p:grpSpPr bwMode="auto">
            <a:xfrm>
              <a:off x="1746" y="1298"/>
              <a:ext cx="862" cy="590"/>
              <a:chOff x="657" y="1207"/>
              <a:chExt cx="1180" cy="908"/>
            </a:xfrm>
          </p:grpSpPr>
          <p:sp>
            <p:nvSpPr>
              <p:cNvPr id="46203" name="Rectangle 7"/>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204" name="Picture 8"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94" name="Group 9"/>
            <p:cNvGrpSpPr>
              <a:grpSpLocks/>
            </p:cNvGrpSpPr>
            <p:nvPr/>
          </p:nvGrpSpPr>
          <p:grpSpPr bwMode="auto">
            <a:xfrm>
              <a:off x="1882" y="1434"/>
              <a:ext cx="862" cy="590"/>
              <a:chOff x="657" y="1207"/>
              <a:chExt cx="1180" cy="908"/>
            </a:xfrm>
          </p:grpSpPr>
          <p:sp>
            <p:nvSpPr>
              <p:cNvPr id="46201" name="Rectangle 10"/>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202" name="Picture 11"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95" name="Group 12"/>
            <p:cNvGrpSpPr>
              <a:grpSpLocks/>
            </p:cNvGrpSpPr>
            <p:nvPr/>
          </p:nvGrpSpPr>
          <p:grpSpPr bwMode="auto">
            <a:xfrm>
              <a:off x="2018" y="1570"/>
              <a:ext cx="862" cy="590"/>
              <a:chOff x="657" y="1207"/>
              <a:chExt cx="1180" cy="908"/>
            </a:xfrm>
          </p:grpSpPr>
          <p:sp>
            <p:nvSpPr>
              <p:cNvPr id="46199" name="Rectangle 13"/>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200" name="Picture 14"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96" name="Group 15"/>
            <p:cNvGrpSpPr>
              <a:grpSpLocks/>
            </p:cNvGrpSpPr>
            <p:nvPr/>
          </p:nvGrpSpPr>
          <p:grpSpPr bwMode="auto">
            <a:xfrm>
              <a:off x="2154" y="1706"/>
              <a:ext cx="862" cy="590"/>
              <a:chOff x="657" y="1207"/>
              <a:chExt cx="1180" cy="908"/>
            </a:xfrm>
          </p:grpSpPr>
          <p:sp>
            <p:nvSpPr>
              <p:cNvPr id="46197" name="Rectangle 1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98" name="Picture 17"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6083" name="Group 18"/>
          <p:cNvGrpSpPr>
            <a:grpSpLocks/>
          </p:cNvGrpSpPr>
          <p:nvPr/>
        </p:nvGrpSpPr>
        <p:grpSpPr bwMode="auto">
          <a:xfrm>
            <a:off x="3419475" y="692150"/>
            <a:ext cx="1296988" cy="1008063"/>
            <a:chOff x="1610" y="1162"/>
            <a:chExt cx="1406" cy="1134"/>
          </a:xfrm>
        </p:grpSpPr>
        <p:grpSp>
          <p:nvGrpSpPr>
            <p:cNvPr id="46177" name="Group 19"/>
            <p:cNvGrpSpPr>
              <a:grpSpLocks/>
            </p:cNvGrpSpPr>
            <p:nvPr/>
          </p:nvGrpSpPr>
          <p:grpSpPr bwMode="auto">
            <a:xfrm>
              <a:off x="1610" y="1162"/>
              <a:ext cx="862" cy="590"/>
              <a:chOff x="657" y="1207"/>
              <a:chExt cx="1180" cy="908"/>
            </a:xfrm>
          </p:grpSpPr>
          <p:sp>
            <p:nvSpPr>
              <p:cNvPr id="46190" name="Rectangle 20"/>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91" name="Picture 21"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78" name="Group 22"/>
            <p:cNvGrpSpPr>
              <a:grpSpLocks/>
            </p:cNvGrpSpPr>
            <p:nvPr/>
          </p:nvGrpSpPr>
          <p:grpSpPr bwMode="auto">
            <a:xfrm>
              <a:off x="1746" y="1298"/>
              <a:ext cx="862" cy="590"/>
              <a:chOff x="657" y="1207"/>
              <a:chExt cx="1180" cy="908"/>
            </a:xfrm>
          </p:grpSpPr>
          <p:sp>
            <p:nvSpPr>
              <p:cNvPr id="46188" name="Rectangle 23"/>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89" name="Picture 24"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79" name="Group 25"/>
            <p:cNvGrpSpPr>
              <a:grpSpLocks/>
            </p:cNvGrpSpPr>
            <p:nvPr/>
          </p:nvGrpSpPr>
          <p:grpSpPr bwMode="auto">
            <a:xfrm>
              <a:off x="1882" y="1434"/>
              <a:ext cx="862" cy="590"/>
              <a:chOff x="657" y="1207"/>
              <a:chExt cx="1180" cy="908"/>
            </a:xfrm>
          </p:grpSpPr>
          <p:sp>
            <p:nvSpPr>
              <p:cNvPr id="46186" name="Rectangle 2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87" name="Picture 27"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80" name="Group 28"/>
            <p:cNvGrpSpPr>
              <a:grpSpLocks/>
            </p:cNvGrpSpPr>
            <p:nvPr/>
          </p:nvGrpSpPr>
          <p:grpSpPr bwMode="auto">
            <a:xfrm>
              <a:off x="2018" y="1570"/>
              <a:ext cx="862" cy="590"/>
              <a:chOff x="657" y="1207"/>
              <a:chExt cx="1180" cy="908"/>
            </a:xfrm>
          </p:grpSpPr>
          <p:sp>
            <p:nvSpPr>
              <p:cNvPr id="46184" name="Rectangle 29"/>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85" name="Picture 30"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81" name="Group 31"/>
            <p:cNvGrpSpPr>
              <a:grpSpLocks/>
            </p:cNvGrpSpPr>
            <p:nvPr/>
          </p:nvGrpSpPr>
          <p:grpSpPr bwMode="auto">
            <a:xfrm>
              <a:off x="2154" y="1706"/>
              <a:ext cx="862" cy="590"/>
              <a:chOff x="657" y="1207"/>
              <a:chExt cx="1180" cy="908"/>
            </a:xfrm>
          </p:grpSpPr>
          <p:sp>
            <p:nvSpPr>
              <p:cNvPr id="46182" name="Rectangle 3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83" name="Picture 33"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6084" name="Line 35"/>
          <p:cNvSpPr>
            <a:spLocks noChangeShapeType="1"/>
          </p:cNvSpPr>
          <p:nvPr/>
        </p:nvSpPr>
        <p:spPr bwMode="auto">
          <a:xfrm flipH="1">
            <a:off x="1692275" y="1412875"/>
            <a:ext cx="1727200" cy="1079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46085" name="Picture 56" descr="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114800"/>
            <a:ext cx="2911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57"/>
          <p:cNvSpPr>
            <a:spLocks noChangeShapeType="1"/>
          </p:cNvSpPr>
          <p:nvPr/>
        </p:nvSpPr>
        <p:spPr bwMode="auto">
          <a:xfrm>
            <a:off x="4932363" y="1341438"/>
            <a:ext cx="2687637" cy="7921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087" name="Text Box 58"/>
          <p:cNvSpPr txBox="1">
            <a:spLocks noChangeArrowheads="1"/>
          </p:cNvSpPr>
          <p:nvPr/>
        </p:nvSpPr>
        <p:spPr bwMode="auto">
          <a:xfrm>
            <a:off x="179388" y="1844675"/>
            <a:ext cx="1843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600" b="0">
                <a:solidFill>
                  <a:schemeClr val="tx1"/>
                </a:solidFill>
                <a:latin typeface="Calibri" pitchFamily="34" charset="0"/>
              </a:rPr>
              <a:t>RAW data copies</a:t>
            </a:r>
          </a:p>
        </p:txBody>
      </p:sp>
      <p:grpSp>
        <p:nvGrpSpPr>
          <p:cNvPr id="46088" name="Group 59"/>
          <p:cNvGrpSpPr>
            <a:grpSpLocks/>
          </p:cNvGrpSpPr>
          <p:nvPr/>
        </p:nvGrpSpPr>
        <p:grpSpPr bwMode="auto">
          <a:xfrm>
            <a:off x="468313" y="3357563"/>
            <a:ext cx="2305050" cy="1560512"/>
            <a:chOff x="295" y="2115"/>
            <a:chExt cx="1452" cy="983"/>
          </a:xfrm>
        </p:grpSpPr>
        <p:grpSp>
          <p:nvGrpSpPr>
            <p:cNvPr id="46148" name="Group 60"/>
            <p:cNvGrpSpPr>
              <a:grpSpLocks/>
            </p:cNvGrpSpPr>
            <p:nvPr/>
          </p:nvGrpSpPr>
          <p:grpSpPr bwMode="auto">
            <a:xfrm>
              <a:off x="1202" y="2478"/>
              <a:ext cx="545" cy="363"/>
              <a:chOff x="1610" y="1162"/>
              <a:chExt cx="1406" cy="1134"/>
            </a:xfrm>
          </p:grpSpPr>
          <p:grpSp>
            <p:nvGrpSpPr>
              <p:cNvPr id="46162" name="Group 61"/>
              <p:cNvGrpSpPr>
                <a:grpSpLocks/>
              </p:cNvGrpSpPr>
              <p:nvPr/>
            </p:nvGrpSpPr>
            <p:grpSpPr bwMode="auto">
              <a:xfrm>
                <a:off x="1610" y="1162"/>
                <a:ext cx="862" cy="590"/>
                <a:chOff x="657" y="1207"/>
                <a:chExt cx="1180" cy="908"/>
              </a:xfrm>
            </p:grpSpPr>
            <p:sp>
              <p:nvSpPr>
                <p:cNvPr id="46175" name="Rectangle 6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76" name="Picture 63"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63" name="Group 64"/>
              <p:cNvGrpSpPr>
                <a:grpSpLocks/>
              </p:cNvGrpSpPr>
              <p:nvPr/>
            </p:nvGrpSpPr>
            <p:grpSpPr bwMode="auto">
              <a:xfrm>
                <a:off x="1746" y="1298"/>
                <a:ext cx="862" cy="590"/>
                <a:chOff x="657" y="1207"/>
                <a:chExt cx="1180" cy="908"/>
              </a:xfrm>
            </p:grpSpPr>
            <p:sp>
              <p:nvSpPr>
                <p:cNvPr id="46173" name="Rectangle 6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74" name="Picture 66"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64" name="Group 67"/>
              <p:cNvGrpSpPr>
                <a:grpSpLocks/>
              </p:cNvGrpSpPr>
              <p:nvPr/>
            </p:nvGrpSpPr>
            <p:grpSpPr bwMode="auto">
              <a:xfrm>
                <a:off x="1882" y="1434"/>
                <a:ext cx="862" cy="590"/>
                <a:chOff x="657" y="1207"/>
                <a:chExt cx="1180" cy="908"/>
              </a:xfrm>
            </p:grpSpPr>
            <p:sp>
              <p:nvSpPr>
                <p:cNvPr id="46171" name="Rectangle 6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72" name="Picture 69"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65" name="Group 70"/>
              <p:cNvGrpSpPr>
                <a:grpSpLocks/>
              </p:cNvGrpSpPr>
              <p:nvPr/>
            </p:nvGrpSpPr>
            <p:grpSpPr bwMode="auto">
              <a:xfrm>
                <a:off x="2018" y="1570"/>
                <a:ext cx="862" cy="590"/>
                <a:chOff x="657" y="1207"/>
                <a:chExt cx="1180" cy="908"/>
              </a:xfrm>
            </p:grpSpPr>
            <p:sp>
              <p:nvSpPr>
                <p:cNvPr id="46169" name="Rectangle 7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70" name="Picture 72"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66" name="Group 73"/>
              <p:cNvGrpSpPr>
                <a:grpSpLocks/>
              </p:cNvGrpSpPr>
              <p:nvPr/>
            </p:nvGrpSpPr>
            <p:grpSpPr bwMode="auto">
              <a:xfrm>
                <a:off x="2154" y="1706"/>
                <a:ext cx="862" cy="590"/>
                <a:chOff x="657" y="1207"/>
                <a:chExt cx="1180" cy="908"/>
              </a:xfrm>
            </p:grpSpPr>
            <p:sp>
              <p:nvSpPr>
                <p:cNvPr id="46167" name="Rectangle 7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68" name="Picture 75"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6149" name="Line 76"/>
            <p:cNvSpPr>
              <a:spLocks noChangeShapeType="1"/>
            </p:cNvSpPr>
            <p:nvPr/>
          </p:nvSpPr>
          <p:spPr bwMode="auto">
            <a:xfrm>
              <a:off x="975" y="2115"/>
              <a:ext cx="317"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150" name="Line 77"/>
            <p:cNvSpPr>
              <a:spLocks noChangeShapeType="1"/>
            </p:cNvSpPr>
            <p:nvPr/>
          </p:nvSpPr>
          <p:spPr bwMode="auto">
            <a:xfrm flipH="1">
              <a:off x="476" y="2115"/>
              <a:ext cx="317" cy="3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46151" name="Group 78"/>
            <p:cNvGrpSpPr>
              <a:grpSpLocks/>
            </p:cNvGrpSpPr>
            <p:nvPr/>
          </p:nvGrpSpPr>
          <p:grpSpPr bwMode="auto">
            <a:xfrm>
              <a:off x="295" y="2523"/>
              <a:ext cx="408" cy="317"/>
              <a:chOff x="2699" y="2478"/>
              <a:chExt cx="408" cy="317"/>
            </a:xfrm>
          </p:grpSpPr>
          <p:grpSp>
            <p:nvGrpSpPr>
              <p:cNvPr id="46153" name="Group 79"/>
              <p:cNvGrpSpPr>
                <a:grpSpLocks/>
              </p:cNvGrpSpPr>
              <p:nvPr/>
            </p:nvGrpSpPr>
            <p:grpSpPr bwMode="auto">
              <a:xfrm>
                <a:off x="2699" y="2478"/>
                <a:ext cx="318" cy="227"/>
                <a:chOff x="612" y="2840"/>
                <a:chExt cx="1179" cy="908"/>
              </a:xfrm>
            </p:grpSpPr>
            <p:sp>
              <p:nvSpPr>
                <p:cNvPr id="46160" name="Rectangle 80"/>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61" name="Picture 81"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54" name="Group 82"/>
              <p:cNvGrpSpPr>
                <a:grpSpLocks/>
              </p:cNvGrpSpPr>
              <p:nvPr/>
            </p:nvGrpSpPr>
            <p:grpSpPr bwMode="auto">
              <a:xfrm>
                <a:off x="2744" y="2523"/>
                <a:ext cx="318" cy="227"/>
                <a:chOff x="612" y="2840"/>
                <a:chExt cx="1179" cy="908"/>
              </a:xfrm>
            </p:grpSpPr>
            <p:sp>
              <p:nvSpPr>
                <p:cNvPr id="46158" name="Rectangle 83"/>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59" name="Picture 84"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55" name="Group 85"/>
              <p:cNvGrpSpPr>
                <a:grpSpLocks/>
              </p:cNvGrpSpPr>
              <p:nvPr/>
            </p:nvGrpSpPr>
            <p:grpSpPr bwMode="auto">
              <a:xfrm>
                <a:off x="2789" y="2568"/>
                <a:ext cx="318" cy="227"/>
                <a:chOff x="612" y="2840"/>
                <a:chExt cx="1179" cy="908"/>
              </a:xfrm>
            </p:grpSpPr>
            <p:sp>
              <p:nvSpPr>
                <p:cNvPr id="46156" name="Rectangle 86"/>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57" name="Picture 87"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6152" name="Text Box 88"/>
            <p:cNvSpPr txBox="1">
              <a:spLocks noChangeArrowheads="1"/>
            </p:cNvSpPr>
            <p:nvPr/>
          </p:nvSpPr>
          <p:spPr bwMode="auto">
            <a:xfrm>
              <a:off x="521" y="2886"/>
              <a:ext cx="11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600" b="0">
                  <a:solidFill>
                    <a:schemeClr val="tx1"/>
                  </a:solidFill>
                  <a:latin typeface="Calibri" pitchFamily="34" charset="0"/>
                </a:rPr>
                <a:t>Enhanced copies</a:t>
              </a:r>
            </a:p>
          </p:txBody>
        </p:sp>
      </p:grpSp>
      <p:sp>
        <p:nvSpPr>
          <p:cNvPr id="46089" name="Text Box 89"/>
          <p:cNvSpPr txBox="1">
            <a:spLocks noChangeArrowheads="1"/>
          </p:cNvSpPr>
          <p:nvPr/>
        </p:nvSpPr>
        <p:spPr bwMode="auto">
          <a:xfrm>
            <a:off x="3348038" y="2603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600" b="0">
                <a:solidFill>
                  <a:schemeClr val="tx1"/>
                </a:solidFill>
                <a:latin typeface="Calibri" pitchFamily="34" charset="0"/>
              </a:rPr>
              <a:t>RAW data</a:t>
            </a:r>
          </a:p>
        </p:txBody>
      </p:sp>
      <p:grpSp>
        <p:nvGrpSpPr>
          <p:cNvPr id="46090" name="Group 123"/>
          <p:cNvGrpSpPr>
            <a:grpSpLocks/>
          </p:cNvGrpSpPr>
          <p:nvPr/>
        </p:nvGrpSpPr>
        <p:grpSpPr bwMode="auto">
          <a:xfrm>
            <a:off x="6838950" y="2133600"/>
            <a:ext cx="2305050" cy="2784475"/>
            <a:chOff x="6156325" y="2133600"/>
            <a:chExt cx="2305050" cy="2784475"/>
          </a:xfrm>
        </p:grpSpPr>
        <p:sp>
          <p:nvSpPr>
            <p:cNvPr id="46097" name="Text Box 34"/>
            <p:cNvSpPr txBox="1">
              <a:spLocks noChangeArrowheads="1"/>
            </p:cNvSpPr>
            <p:nvPr/>
          </p:nvSpPr>
          <p:spPr bwMode="auto">
            <a:xfrm>
              <a:off x="6588125" y="2133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600" b="0">
                  <a:solidFill>
                    <a:schemeClr val="tx1"/>
                  </a:solidFill>
                  <a:latin typeface="Calibri" pitchFamily="34" charset="0"/>
                </a:rPr>
                <a:t>Sub-samples</a:t>
              </a:r>
            </a:p>
          </p:txBody>
        </p:sp>
        <p:grpSp>
          <p:nvGrpSpPr>
            <p:cNvPr id="46098" name="Group 36"/>
            <p:cNvGrpSpPr>
              <a:grpSpLocks/>
            </p:cNvGrpSpPr>
            <p:nvPr/>
          </p:nvGrpSpPr>
          <p:grpSpPr bwMode="auto">
            <a:xfrm>
              <a:off x="7235825" y="2565400"/>
              <a:ext cx="649288" cy="503238"/>
              <a:chOff x="2744" y="2115"/>
              <a:chExt cx="409" cy="317"/>
            </a:xfrm>
          </p:grpSpPr>
          <p:grpSp>
            <p:nvGrpSpPr>
              <p:cNvPr id="46139" name="Group 37"/>
              <p:cNvGrpSpPr>
                <a:grpSpLocks/>
              </p:cNvGrpSpPr>
              <p:nvPr/>
            </p:nvGrpSpPr>
            <p:grpSpPr bwMode="auto">
              <a:xfrm>
                <a:off x="2744" y="2115"/>
                <a:ext cx="318" cy="227"/>
                <a:chOff x="657" y="1207"/>
                <a:chExt cx="1180" cy="908"/>
              </a:xfrm>
            </p:grpSpPr>
            <p:sp>
              <p:nvSpPr>
                <p:cNvPr id="46146" name="Rectangle 3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47" name="Picture 39"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40" name="Group 40"/>
              <p:cNvGrpSpPr>
                <a:grpSpLocks/>
              </p:cNvGrpSpPr>
              <p:nvPr/>
            </p:nvGrpSpPr>
            <p:grpSpPr bwMode="auto">
              <a:xfrm>
                <a:off x="2789" y="2160"/>
                <a:ext cx="318" cy="227"/>
                <a:chOff x="657" y="1207"/>
                <a:chExt cx="1180" cy="908"/>
              </a:xfrm>
            </p:grpSpPr>
            <p:sp>
              <p:nvSpPr>
                <p:cNvPr id="46144" name="Rectangle 4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45" name="Picture 42"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41" name="Group 43"/>
              <p:cNvGrpSpPr>
                <a:grpSpLocks/>
              </p:cNvGrpSpPr>
              <p:nvPr/>
            </p:nvGrpSpPr>
            <p:grpSpPr bwMode="auto">
              <a:xfrm>
                <a:off x="2835" y="2205"/>
                <a:ext cx="318" cy="227"/>
                <a:chOff x="657" y="1207"/>
                <a:chExt cx="1180" cy="908"/>
              </a:xfrm>
            </p:grpSpPr>
            <p:sp>
              <p:nvSpPr>
                <p:cNvPr id="46142" name="Rectangle 4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43" name="Picture 45"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6099" name="Group 46"/>
            <p:cNvGrpSpPr>
              <a:grpSpLocks/>
            </p:cNvGrpSpPr>
            <p:nvPr/>
          </p:nvGrpSpPr>
          <p:grpSpPr bwMode="auto">
            <a:xfrm>
              <a:off x="6300788" y="2565400"/>
              <a:ext cx="647700" cy="503238"/>
              <a:chOff x="2699" y="2478"/>
              <a:chExt cx="408" cy="317"/>
            </a:xfrm>
          </p:grpSpPr>
          <p:grpSp>
            <p:nvGrpSpPr>
              <p:cNvPr id="46130" name="Group 47"/>
              <p:cNvGrpSpPr>
                <a:grpSpLocks/>
              </p:cNvGrpSpPr>
              <p:nvPr/>
            </p:nvGrpSpPr>
            <p:grpSpPr bwMode="auto">
              <a:xfrm>
                <a:off x="2699" y="2478"/>
                <a:ext cx="318" cy="227"/>
                <a:chOff x="612" y="2840"/>
                <a:chExt cx="1179" cy="908"/>
              </a:xfrm>
            </p:grpSpPr>
            <p:sp>
              <p:nvSpPr>
                <p:cNvPr id="46137" name="Rectangle 48"/>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38" name="Picture 49"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31" name="Group 50"/>
              <p:cNvGrpSpPr>
                <a:grpSpLocks/>
              </p:cNvGrpSpPr>
              <p:nvPr/>
            </p:nvGrpSpPr>
            <p:grpSpPr bwMode="auto">
              <a:xfrm>
                <a:off x="2744" y="2523"/>
                <a:ext cx="318" cy="227"/>
                <a:chOff x="612" y="2840"/>
                <a:chExt cx="1179" cy="908"/>
              </a:xfrm>
            </p:grpSpPr>
            <p:sp>
              <p:nvSpPr>
                <p:cNvPr id="46135" name="Rectangle 51"/>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36" name="Picture 52"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32" name="Group 53"/>
              <p:cNvGrpSpPr>
                <a:grpSpLocks/>
              </p:cNvGrpSpPr>
              <p:nvPr/>
            </p:nvGrpSpPr>
            <p:grpSpPr bwMode="auto">
              <a:xfrm>
                <a:off x="2789" y="2568"/>
                <a:ext cx="318" cy="227"/>
                <a:chOff x="612" y="2840"/>
                <a:chExt cx="1179" cy="908"/>
              </a:xfrm>
            </p:grpSpPr>
            <p:sp>
              <p:nvSpPr>
                <p:cNvPr id="46133" name="Rectangle 54"/>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34" name="Picture 55"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6100" name="Group 91"/>
            <p:cNvGrpSpPr>
              <a:grpSpLocks/>
            </p:cNvGrpSpPr>
            <p:nvPr/>
          </p:nvGrpSpPr>
          <p:grpSpPr bwMode="auto">
            <a:xfrm>
              <a:off x="6156325" y="3357563"/>
              <a:ext cx="2305050" cy="1560512"/>
              <a:chOff x="295" y="2115"/>
              <a:chExt cx="1452" cy="983"/>
            </a:xfrm>
          </p:grpSpPr>
          <p:grpSp>
            <p:nvGrpSpPr>
              <p:cNvPr id="46101" name="Group 92"/>
              <p:cNvGrpSpPr>
                <a:grpSpLocks/>
              </p:cNvGrpSpPr>
              <p:nvPr/>
            </p:nvGrpSpPr>
            <p:grpSpPr bwMode="auto">
              <a:xfrm>
                <a:off x="1202" y="2478"/>
                <a:ext cx="545" cy="363"/>
                <a:chOff x="1610" y="1162"/>
                <a:chExt cx="1406" cy="1134"/>
              </a:xfrm>
            </p:grpSpPr>
            <p:grpSp>
              <p:nvGrpSpPr>
                <p:cNvPr id="46115" name="Group 93"/>
                <p:cNvGrpSpPr>
                  <a:grpSpLocks/>
                </p:cNvGrpSpPr>
                <p:nvPr/>
              </p:nvGrpSpPr>
              <p:grpSpPr bwMode="auto">
                <a:xfrm>
                  <a:off x="1610" y="1162"/>
                  <a:ext cx="862" cy="590"/>
                  <a:chOff x="657" y="1207"/>
                  <a:chExt cx="1180" cy="908"/>
                </a:xfrm>
              </p:grpSpPr>
              <p:sp>
                <p:nvSpPr>
                  <p:cNvPr id="46128" name="Rectangle 9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29" name="Picture 95"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16" name="Group 96"/>
                <p:cNvGrpSpPr>
                  <a:grpSpLocks/>
                </p:cNvGrpSpPr>
                <p:nvPr/>
              </p:nvGrpSpPr>
              <p:grpSpPr bwMode="auto">
                <a:xfrm>
                  <a:off x="1746" y="1298"/>
                  <a:ext cx="862" cy="590"/>
                  <a:chOff x="657" y="1207"/>
                  <a:chExt cx="1180" cy="908"/>
                </a:xfrm>
              </p:grpSpPr>
              <p:sp>
                <p:nvSpPr>
                  <p:cNvPr id="46126" name="Rectangle 97"/>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27" name="Picture 98"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17" name="Group 99"/>
                <p:cNvGrpSpPr>
                  <a:grpSpLocks/>
                </p:cNvGrpSpPr>
                <p:nvPr/>
              </p:nvGrpSpPr>
              <p:grpSpPr bwMode="auto">
                <a:xfrm>
                  <a:off x="1882" y="1434"/>
                  <a:ext cx="862" cy="590"/>
                  <a:chOff x="657" y="1207"/>
                  <a:chExt cx="1180" cy="908"/>
                </a:xfrm>
              </p:grpSpPr>
              <p:sp>
                <p:nvSpPr>
                  <p:cNvPr id="46124" name="Rectangle 100"/>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25" name="Picture 101"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18" name="Group 102"/>
                <p:cNvGrpSpPr>
                  <a:grpSpLocks/>
                </p:cNvGrpSpPr>
                <p:nvPr/>
              </p:nvGrpSpPr>
              <p:grpSpPr bwMode="auto">
                <a:xfrm>
                  <a:off x="2018" y="1570"/>
                  <a:ext cx="862" cy="590"/>
                  <a:chOff x="657" y="1207"/>
                  <a:chExt cx="1180" cy="908"/>
                </a:xfrm>
              </p:grpSpPr>
              <p:sp>
                <p:nvSpPr>
                  <p:cNvPr id="46122" name="Rectangle 103"/>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23" name="Picture 104"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19" name="Group 105"/>
                <p:cNvGrpSpPr>
                  <a:grpSpLocks/>
                </p:cNvGrpSpPr>
                <p:nvPr/>
              </p:nvGrpSpPr>
              <p:grpSpPr bwMode="auto">
                <a:xfrm>
                  <a:off x="2154" y="1706"/>
                  <a:ext cx="862" cy="590"/>
                  <a:chOff x="657" y="1207"/>
                  <a:chExt cx="1180" cy="908"/>
                </a:xfrm>
              </p:grpSpPr>
              <p:sp>
                <p:nvSpPr>
                  <p:cNvPr id="46120" name="Rectangle 10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21" name="Picture 107" descr="atlas_even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 y="1298"/>
                    <a:ext cx="990"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6102" name="Line 108"/>
              <p:cNvSpPr>
                <a:spLocks noChangeShapeType="1"/>
              </p:cNvSpPr>
              <p:nvPr/>
            </p:nvSpPr>
            <p:spPr bwMode="auto">
              <a:xfrm>
                <a:off x="975" y="2115"/>
                <a:ext cx="317"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103" name="Line 109"/>
              <p:cNvSpPr>
                <a:spLocks noChangeShapeType="1"/>
              </p:cNvSpPr>
              <p:nvPr/>
            </p:nvSpPr>
            <p:spPr bwMode="auto">
              <a:xfrm flipH="1">
                <a:off x="476" y="2115"/>
                <a:ext cx="317" cy="3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46104" name="Group 110"/>
              <p:cNvGrpSpPr>
                <a:grpSpLocks/>
              </p:cNvGrpSpPr>
              <p:nvPr/>
            </p:nvGrpSpPr>
            <p:grpSpPr bwMode="auto">
              <a:xfrm>
                <a:off x="295" y="2523"/>
                <a:ext cx="408" cy="317"/>
                <a:chOff x="2699" y="2478"/>
                <a:chExt cx="408" cy="317"/>
              </a:xfrm>
            </p:grpSpPr>
            <p:grpSp>
              <p:nvGrpSpPr>
                <p:cNvPr id="46106" name="Group 111"/>
                <p:cNvGrpSpPr>
                  <a:grpSpLocks/>
                </p:cNvGrpSpPr>
                <p:nvPr/>
              </p:nvGrpSpPr>
              <p:grpSpPr bwMode="auto">
                <a:xfrm>
                  <a:off x="2699" y="2478"/>
                  <a:ext cx="318" cy="227"/>
                  <a:chOff x="612" y="2840"/>
                  <a:chExt cx="1179" cy="908"/>
                </a:xfrm>
              </p:grpSpPr>
              <p:sp>
                <p:nvSpPr>
                  <p:cNvPr id="46113" name="Rectangle 112"/>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14" name="Picture 113"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07" name="Group 114"/>
                <p:cNvGrpSpPr>
                  <a:grpSpLocks/>
                </p:cNvGrpSpPr>
                <p:nvPr/>
              </p:nvGrpSpPr>
              <p:grpSpPr bwMode="auto">
                <a:xfrm>
                  <a:off x="2744" y="2523"/>
                  <a:ext cx="318" cy="227"/>
                  <a:chOff x="612" y="2840"/>
                  <a:chExt cx="1179" cy="908"/>
                </a:xfrm>
              </p:grpSpPr>
              <p:sp>
                <p:nvSpPr>
                  <p:cNvPr id="46111" name="Rectangle 115"/>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12" name="Picture 116"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108" name="Group 117"/>
                <p:cNvGrpSpPr>
                  <a:grpSpLocks/>
                </p:cNvGrpSpPr>
                <p:nvPr/>
              </p:nvGrpSpPr>
              <p:grpSpPr bwMode="auto">
                <a:xfrm>
                  <a:off x="2789" y="2568"/>
                  <a:ext cx="318" cy="227"/>
                  <a:chOff x="612" y="2840"/>
                  <a:chExt cx="1179" cy="908"/>
                </a:xfrm>
              </p:grpSpPr>
              <p:sp>
                <p:nvSpPr>
                  <p:cNvPr id="46109" name="Rectangle 118"/>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endParaRPr lang="en-GB" altLang="en-US" sz="1800" b="0">
                      <a:solidFill>
                        <a:schemeClr val="tx1"/>
                      </a:solidFill>
                      <a:latin typeface="Calibri" pitchFamily="34" charset="0"/>
                    </a:endParaRPr>
                  </a:p>
                </p:txBody>
              </p:sp>
              <p:pic>
                <p:nvPicPr>
                  <p:cNvPr id="46110" name="Picture 119" descr="atlas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 y="2931"/>
                    <a:ext cx="9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6105" name="Text Box 120"/>
              <p:cNvSpPr txBox="1">
                <a:spLocks noChangeArrowheads="1"/>
              </p:cNvSpPr>
              <p:nvPr/>
            </p:nvSpPr>
            <p:spPr bwMode="auto">
              <a:xfrm>
                <a:off x="521" y="2886"/>
                <a:ext cx="11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600" b="0">
                    <a:solidFill>
                      <a:schemeClr val="tx1"/>
                    </a:solidFill>
                    <a:latin typeface="Calibri" pitchFamily="34" charset="0"/>
                  </a:rPr>
                  <a:t>Enhanced copies</a:t>
                </a:r>
              </a:p>
            </p:txBody>
          </p:sp>
        </p:grpSp>
      </p:grpSp>
      <p:sp>
        <p:nvSpPr>
          <p:cNvPr id="233593" name="Text Box 121"/>
          <p:cNvSpPr txBox="1">
            <a:spLocks noChangeArrowheads="1"/>
          </p:cNvSpPr>
          <p:nvPr/>
        </p:nvSpPr>
        <p:spPr bwMode="auto">
          <a:xfrm>
            <a:off x="5562600" y="228600"/>
            <a:ext cx="3263900" cy="461963"/>
          </a:xfrm>
          <a:prstGeom prst="rect">
            <a:avLst/>
          </a:prstGeom>
          <a:noFill/>
          <a:ln w="9525">
            <a:noFill/>
            <a:miter lim="800000"/>
            <a:headEnd/>
            <a:tailEnd/>
          </a:ln>
          <a:effectLst>
            <a:outerShdw dist="35921" dir="2700000" algn="ctr" rotWithShape="0">
              <a:schemeClr val="bg2"/>
            </a:outerShdw>
          </a:effectLst>
        </p:spPr>
        <p:txBody>
          <a:bodyPr>
            <a:spAutoFit/>
          </a:bodyPr>
          <a:lstStyle/>
          <a:p>
            <a:pPr fontAlgn="auto">
              <a:spcBef>
                <a:spcPts val="0"/>
              </a:spcBef>
              <a:spcAft>
                <a:spcPts val="0"/>
              </a:spcAft>
              <a:defRPr/>
            </a:pPr>
            <a:r>
              <a:rPr lang="en-US" sz="2400" dirty="0">
                <a:solidFill>
                  <a:srgbClr val="CC0000"/>
                </a:solidFill>
                <a:latin typeface="+mn-lt"/>
                <a:cs typeface="+mn-cs"/>
              </a:rPr>
              <a:t>Data and Bookkeeping </a:t>
            </a:r>
          </a:p>
        </p:txBody>
      </p:sp>
      <p:sp>
        <p:nvSpPr>
          <p:cNvPr id="46092" name="TextBox 122"/>
          <p:cNvSpPr txBox="1">
            <a:spLocks noChangeArrowheads="1"/>
          </p:cNvSpPr>
          <p:nvPr/>
        </p:nvSpPr>
        <p:spPr bwMode="auto">
          <a:xfrm>
            <a:off x="2743200" y="1905000"/>
            <a:ext cx="50673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800">
                <a:solidFill>
                  <a:srgbClr val="009900"/>
                </a:solidFill>
                <a:latin typeface="Calibri" pitchFamily="34" charset="0"/>
              </a:rPr>
              <a:t>10 PB RAW data per year</a:t>
            </a:r>
          </a:p>
          <a:p>
            <a:pPr eaLnBrk="1" hangingPunct="1"/>
            <a:r>
              <a:rPr lang="en-US" altLang="en-US" sz="1800" b="0">
                <a:solidFill>
                  <a:schemeClr val="tx1"/>
                </a:solidFill>
                <a:latin typeface="Calibri" pitchFamily="34" charset="0"/>
              </a:rPr>
              <a:t>+ derived data, extracted physics</a:t>
            </a:r>
          </a:p>
          <a:p>
            <a:pPr eaLnBrk="1" hangingPunct="1"/>
            <a:r>
              <a:rPr lang="en-US" altLang="en-US" sz="1800" b="0">
                <a:solidFill>
                  <a:schemeClr val="tx1"/>
                </a:solidFill>
                <a:latin typeface="Calibri" pitchFamily="34" charset="0"/>
              </a:rPr>
              <a:t>data sets, filtered data sets, artificial</a:t>
            </a:r>
          </a:p>
          <a:p>
            <a:pPr eaLnBrk="1" hangingPunct="1"/>
            <a:r>
              <a:rPr lang="en-US" altLang="en-US" sz="1800" b="0">
                <a:solidFill>
                  <a:schemeClr val="tx1"/>
                </a:solidFill>
                <a:latin typeface="Calibri" pitchFamily="34" charset="0"/>
              </a:rPr>
              <a:t>data sets (Monte-Carlo), multiple versions,</a:t>
            </a:r>
          </a:p>
          <a:p>
            <a:pPr eaLnBrk="1" hangingPunct="1"/>
            <a:r>
              <a:rPr lang="en-US" altLang="en-US" sz="1800" b="0">
                <a:solidFill>
                  <a:schemeClr val="tx1"/>
                </a:solidFill>
                <a:latin typeface="Calibri" pitchFamily="34" charset="0"/>
              </a:rPr>
              <a:t>Multiple copies</a:t>
            </a:r>
          </a:p>
          <a:p>
            <a:pPr eaLnBrk="1" hangingPunct="1">
              <a:buFont typeface="Wingdings" pitchFamily="2" charset="2"/>
              <a:buChar char="à"/>
            </a:pPr>
            <a:r>
              <a:rPr lang="en-US" altLang="en-US" sz="1800">
                <a:solidFill>
                  <a:srgbClr val="009900"/>
                </a:solidFill>
                <a:latin typeface="Calibri" pitchFamily="34" charset="0"/>
                <a:sym typeface="Wingdings" pitchFamily="2" charset="2"/>
              </a:rPr>
              <a:t> 20 PB of data at CERN per year</a:t>
            </a:r>
          </a:p>
          <a:p>
            <a:pPr eaLnBrk="1" hangingPunct="1">
              <a:buFont typeface="Wingdings" pitchFamily="2" charset="2"/>
              <a:buChar char="à"/>
            </a:pPr>
            <a:endParaRPr lang="en-US" altLang="en-US" sz="1800" b="0">
              <a:solidFill>
                <a:schemeClr val="tx1"/>
              </a:solidFill>
              <a:latin typeface="Calibri" pitchFamily="34" charset="0"/>
              <a:sym typeface="Wingdings" pitchFamily="2" charset="2"/>
            </a:endParaRPr>
          </a:p>
          <a:p>
            <a:pPr eaLnBrk="1" hangingPunct="1">
              <a:buFont typeface="Wingdings" pitchFamily="2" charset="2"/>
              <a:buChar char="à"/>
            </a:pPr>
            <a:endParaRPr lang="en-US" altLang="en-US" sz="1800" b="0">
              <a:solidFill>
                <a:schemeClr val="tx1"/>
              </a:solidFill>
              <a:latin typeface="Calibri" pitchFamily="34" charset="0"/>
              <a:sym typeface="Wingdings" pitchFamily="2" charset="2"/>
            </a:endParaRPr>
          </a:p>
          <a:p>
            <a:pPr eaLnBrk="1" hangingPunct="1">
              <a:buFont typeface="Wingdings" pitchFamily="2" charset="2"/>
              <a:buChar char="à"/>
            </a:pPr>
            <a:endParaRPr lang="en-US" altLang="en-US" sz="1800" b="0">
              <a:solidFill>
                <a:schemeClr val="tx1"/>
              </a:solidFill>
              <a:latin typeface="Calibri" pitchFamily="34" charset="0"/>
              <a:sym typeface="Wingdings" pitchFamily="2" charset="2"/>
            </a:endParaRPr>
          </a:p>
          <a:p>
            <a:pPr eaLnBrk="1" hangingPunct="1">
              <a:buFont typeface="Wingdings" pitchFamily="2" charset="2"/>
              <a:buChar char="à"/>
            </a:pPr>
            <a:endParaRPr lang="en-US" altLang="en-US" sz="1800" b="0">
              <a:solidFill>
                <a:schemeClr val="tx1"/>
              </a:solidFill>
              <a:latin typeface="Calibri" pitchFamily="34" charset="0"/>
              <a:sym typeface="Wingdings" pitchFamily="2" charset="2"/>
            </a:endParaRPr>
          </a:p>
          <a:p>
            <a:pPr eaLnBrk="1" hangingPunct="1"/>
            <a:endParaRPr lang="en-US" altLang="en-US" sz="1800" b="0">
              <a:solidFill>
                <a:schemeClr val="tx1"/>
              </a:solidFill>
              <a:latin typeface="Calibri" pitchFamily="34" charset="0"/>
              <a:sym typeface="Wingdings" pitchFamily="2" charset="2"/>
            </a:endParaRPr>
          </a:p>
          <a:p>
            <a:pPr eaLnBrk="1" hangingPunct="1"/>
            <a:endParaRPr lang="en-US" altLang="en-US" sz="1800" b="0">
              <a:solidFill>
                <a:schemeClr val="tx1"/>
              </a:solidFill>
              <a:latin typeface="Calibri" pitchFamily="34" charset="0"/>
              <a:sym typeface="Wingdings" pitchFamily="2" charset="2"/>
            </a:endParaRPr>
          </a:p>
          <a:p>
            <a:pPr eaLnBrk="1" hangingPunct="1"/>
            <a:endParaRPr lang="en-US" altLang="en-US" sz="1800" b="0">
              <a:solidFill>
                <a:schemeClr val="tx1"/>
              </a:solidFill>
              <a:latin typeface="Calibri" pitchFamily="34" charset="0"/>
              <a:sym typeface="Wingdings" pitchFamily="2" charset="2"/>
            </a:endParaRPr>
          </a:p>
          <a:p>
            <a:pPr eaLnBrk="1" hangingPunct="1">
              <a:buFont typeface="Wingdings" pitchFamily="2" charset="2"/>
              <a:buChar char="à"/>
            </a:pPr>
            <a:r>
              <a:rPr lang="en-US" altLang="en-US" sz="1800">
                <a:solidFill>
                  <a:srgbClr val="009900"/>
                </a:solidFill>
                <a:latin typeface="Calibri" pitchFamily="34" charset="0"/>
                <a:sym typeface="Wingdings" pitchFamily="2" charset="2"/>
              </a:rPr>
              <a:t>  50 PB of data in addition transferred and stored</a:t>
            </a:r>
          </a:p>
          <a:p>
            <a:pPr eaLnBrk="1" hangingPunct="1"/>
            <a:r>
              <a:rPr lang="en-US" altLang="en-US" sz="1800">
                <a:solidFill>
                  <a:srgbClr val="009900"/>
                </a:solidFill>
                <a:latin typeface="Calibri" pitchFamily="34" charset="0"/>
                <a:sym typeface="Wingdings" pitchFamily="2" charset="2"/>
              </a:rPr>
              <a:t>       world-wide per year</a:t>
            </a:r>
            <a:endParaRPr lang="en-US" altLang="en-US" sz="1800">
              <a:solidFill>
                <a:srgbClr val="009900"/>
              </a:solidFill>
              <a:latin typeface="Calibri" pitchFamily="34" charset="0"/>
            </a:endParaRPr>
          </a:p>
        </p:txBody>
      </p:sp>
      <p:sp>
        <p:nvSpPr>
          <p:cNvPr id="46093" name="TextBox 123"/>
          <p:cNvSpPr txBox="1">
            <a:spLocks noChangeArrowheads="1"/>
          </p:cNvSpPr>
          <p:nvPr/>
        </p:nvSpPr>
        <p:spPr bwMode="auto">
          <a:xfrm>
            <a:off x="84138" y="5986463"/>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800">
                <a:solidFill>
                  <a:srgbClr val="0066FF"/>
                </a:solidFill>
                <a:latin typeface="Calibri" pitchFamily="34" charset="0"/>
              </a:rPr>
              <a:t>Data copies </a:t>
            </a:r>
            <a:r>
              <a:rPr lang="en-US" altLang="en-US" sz="1800">
                <a:solidFill>
                  <a:srgbClr val="0066FF"/>
                </a:solidFill>
                <a:latin typeface="Calibri" pitchFamily="34" charset="0"/>
                <a:sym typeface="Wingdings" pitchFamily="2" charset="2"/>
              </a:rPr>
              <a:t>  safety and access/performance </a:t>
            </a:r>
            <a:endParaRPr lang="en-US" altLang="en-US" sz="1800">
              <a:solidFill>
                <a:srgbClr val="0066FF"/>
              </a:solidFill>
              <a:latin typeface="Calibri" pitchFamily="34" charset="0"/>
            </a:endParaRPr>
          </a:p>
        </p:txBody>
      </p:sp>
      <p:sp>
        <p:nvSpPr>
          <p:cNvPr id="126" name="Slide Number Placeholder 12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5F900F4-34B7-45AC-990C-974951FE3F42}" type="slidenum">
              <a:rPr lang="en-US" sz="1200" b="0">
                <a:solidFill>
                  <a:schemeClr val="tx1">
                    <a:tint val="75000"/>
                  </a:schemeClr>
                </a:solidFill>
                <a:latin typeface="+mn-lt"/>
                <a:cs typeface="+mn-cs"/>
              </a:rPr>
              <a:pPr algn="r" fontAlgn="auto">
                <a:spcBef>
                  <a:spcPts val="0"/>
                </a:spcBef>
                <a:spcAft>
                  <a:spcPts val="0"/>
                </a:spcAft>
                <a:defRPr/>
              </a:pPr>
              <a:t>30</a:t>
            </a:fld>
            <a:endParaRPr lang="en-US" sz="1200" b="0">
              <a:solidFill>
                <a:schemeClr val="tx1">
                  <a:tint val="75000"/>
                </a:schemeClr>
              </a:solidFill>
              <a:latin typeface="+mn-lt"/>
              <a:cs typeface="+mn-cs"/>
            </a:endParaRPr>
          </a:p>
        </p:txBody>
      </p:sp>
      <p:sp>
        <p:nvSpPr>
          <p:cNvPr id="127" name="Footer Placeholder 126"/>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b="0">
                <a:solidFill>
                  <a:schemeClr val="tx1">
                    <a:tint val="75000"/>
                  </a:schemeClr>
                </a:solidFill>
                <a:latin typeface="+mn-lt"/>
                <a:cs typeface="+mn-cs"/>
              </a:rPr>
              <a:t>Bernd Panzer-Steindel, CERN</a:t>
            </a:r>
          </a:p>
        </p:txBody>
      </p:sp>
      <p:sp>
        <p:nvSpPr>
          <p:cNvPr id="128" name="Date Placeholder 127"/>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en-US" sz="1200" b="0">
                <a:solidFill>
                  <a:schemeClr val="tx1">
                    <a:tint val="75000"/>
                  </a:schemeClr>
                </a:solidFill>
                <a:latin typeface="+mn-lt"/>
                <a:cs typeface="+mn-cs"/>
              </a:rPr>
              <a:t>2/17/2010</a:t>
            </a:r>
          </a:p>
        </p:txBody>
      </p:sp>
    </p:spTree>
    <p:extLst>
      <p:ext uri="{BB962C8B-B14F-4D97-AF65-F5344CB8AC3E}">
        <p14:creationId xmlns:p14="http://schemas.microsoft.com/office/powerpoint/2010/main" val="32823307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a:r>
              <a:rPr lang="en-GB" altLang="en-US" sz="2800" dirty="0" smtClean="0"/>
              <a:t>Big issues facing Universities and Public at Large</a:t>
            </a:r>
          </a:p>
        </p:txBody>
      </p:sp>
      <p:sp>
        <p:nvSpPr>
          <p:cNvPr id="53251" name="Content Placeholder 2"/>
          <p:cNvSpPr>
            <a:spLocks noGrp="1"/>
          </p:cNvSpPr>
          <p:nvPr>
            <p:ph idx="1"/>
          </p:nvPr>
        </p:nvSpPr>
        <p:spPr/>
        <p:txBody>
          <a:bodyPr/>
          <a:lstStyle/>
          <a:p>
            <a:r>
              <a:rPr lang="en-GB" altLang="en-US" sz="2000" smtClean="0"/>
              <a:t>Open Access to both publications and data “all publicly funded research must be publicly available</a:t>
            </a:r>
          </a:p>
          <a:p>
            <a:r>
              <a:rPr lang="en-GB" altLang="en-US" sz="2000" smtClean="0"/>
              <a:t>Who is providing the data, can it be trusted?</a:t>
            </a:r>
          </a:p>
          <a:p>
            <a:r>
              <a:rPr lang="en-GB" altLang="en-US" sz="2000" smtClean="0"/>
              <a:t>How do I know the provenance – has it been corrupted?</a:t>
            </a:r>
          </a:p>
          <a:p>
            <a:r>
              <a:rPr lang="en-GB" altLang="en-US" sz="2000" smtClean="0"/>
              <a:t>Is it accessible, what type of metadata is there?</a:t>
            </a:r>
          </a:p>
          <a:p>
            <a:r>
              <a:rPr lang="en-GB" altLang="en-US" sz="2000" smtClean="0"/>
              <a:t>Personal and persistent identifiers, a loss of personal freedom or a passport to participate?</a:t>
            </a:r>
          </a:p>
          <a:p>
            <a:r>
              <a:rPr lang="en-GB" altLang="en-US" sz="2000" smtClean="0"/>
              <a:t>IPR and legal position</a:t>
            </a:r>
          </a:p>
          <a:p>
            <a:r>
              <a:rPr lang="en-GB" altLang="en-US" sz="2000" smtClean="0"/>
              <a:t>Personal health data – how can this be handled?</a:t>
            </a:r>
          </a:p>
          <a:p>
            <a:r>
              <a:rPr lang="en-GB" altLang="en-US" sz="2000" smtClean="0"/>
              <a:t>How to teach and research in this global environment?</a:t>
            </a:r>
          </a:p>
          <a:p>
            <a:endParaRPr lang="en-GB" altLang="en-US" sz="2000" smtClean="0"/>
          </a:p>
        </p:txBody>
      </p:sp>
    </p:spTree>
    <p:extLst>
      <p:ext uri="{BB962C8B-B14F-4D97-AF65-F5344CB8AC3E}">
        <p14:creationId xmlns:p14="http://schemas.microsoft.com/office/powerpoint/2010/main" val="1122770854"/>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8 HLEG S|B pp 1-40_15.9.10_Page_01_Image_0001.jpg"/>
          <p:cNvPicPr>
            <a:picLocks noChangeAspect="1"/>
          </p:cNvPicPr>
          <p:nvPr/>
        </p:nvPicPr>
        <p:blipFill>
          <a:blip r:embed="rId3">
            <a:extLst>
              <a:ext uri="{28A0092B-C50C-407E-A947-70E740481C1C}">
                <a14:useLocalDpi xmlns:a14="http://schemas.microsoft.com/office/drawing/2010/main" val="0"/>
              </a:ext>
            </a:extLst>
          </a:blip>
          <a:srcRect t="12144" b="26491"/>
          <a:stretch>
            <a:fillRect/>
          </a:stretch>
        </p:blipFill>
        <p:spPr bwMode="auto">
          <a:xfrm>
            <a:off x="0" y="0"/>
            <a:ext cx="9144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914400" y="2636912"/>
            <a:ext cx="7772400" cy="2735786"/>
          </a:xfrm>
          <a:extLst/>
        </p:spPr>
        <p:txBody>
          <a:bodyPr>
            <a:noAutofit/>
          </a:bodyPr>
          <a:lstStyle/>
          <a:p>
            <a:pPr marR="9144" algn="ctr" eaLnBrk="1" fontAlgn="auto" hangingPunct="1">
              <a:spcAft>
                <a:spcPts val="0"/>
              </a:spcAft>
              <a:defRPr/>
            </a:pPr>
            <a:r>
              <a:rPr lang="en-US" b="1" kern="1200" cap="all" dirty="0">
                <a:solidFill>
                  <a:srgbClr val="FF0000"/>
                </a:solidFill>
                <a:effectLst>
                  <a:reflection blurRad="12700" stA="34000" endA="740" endPos="53000" dir="5400000" sy="-100000" algn="bl" rotWithShape="0"/>
                </a:effectLst>
              </a:rPr>
              <a:t>Riding the wave</a:t>
            </a:r>
            <a:br>
              <a:rPr lang="en-US" b="1" kern="1200" cap="all" dirty="0">
                <a:solidFill>
                  <a:srgbClr val="FF0000"/>
                </a:solidFill>
                <a:effectLst>
                  <a:reflection blurRad="12700" stA="34000" endA="740" endPos="53000" dir="5400000" sy="-100000" algn="bl" rotWithShape="0"/>
                </a:effectLst>
              </a:rPr>
            </a:br>
            <a:r>
              <a:rPr lang="en-US" b="1" kern="1200" cap="all" dirty="0">
                <a:solidFill>
                  <a:srgbClr val="FF0000"/>
                </a:solidFill>
                <a:effectLst>
                  <a:reflection blurRad="12700" stA="34000" endA="740" endPos="53000" dir="5400000" sy="-100000" algn="bl" rotWithShape="0"/>
                </a:effectLst>
              </a:rPr>
              <a:t/>
            </a:r>
            <a:br>
              <a:rPr lang="en-US" b="1" kern="1200" cap="all" dirty="0">
                <a:solidFill>
                  <a:srgbClr val="FF0000"/>
                </a:solidFill>
                <a:effectLst>
                  <a:reflection blurRad="12700" stA="34000" endA="740" endPos="53000" dir="5400000" sy="-100000" algn="bl" rotWithShape="0"/>
                </a:effectLst>
              </a:rPr>
            </a:br>
            <a:r>
              <a:rPr lang="en-US" sz="2800" b="1" kern="1200" cap="all" dirty="0">
                <a:solidFill>
                  <a:srgbClr val="FF0000"/>
                </a:solidFill>
                <a:effectLst>
                  <a:reflection blurRad="12700" stA="34000" endA="740" endPos="53000" dir="5400000" sy="-100000" algn="bl" rotWithShape="0"/>
                </a:effectLst>
              </a:rPr>
              <a:t>How Europe can gain from the rising tide of scientific data</a:t>
            </a:r>
            <a:r>
              <a:rPr lang="en-US" b="1" kern="1200" cap="all" dirty="0">
                <a:solidFill>
                  <a:schemeClr val="tx2">
                    <a:satMod val="200000"/>
                  </a:schemeClr>
                </a:solidFill>
                <a:effectLst>
                  <a:reflection blurRad="12700" stA="34000" endA="740" endPos="53000" dir="5400000" sy="-100000" algn="bl" rotWithShape="0"/>
                </a:effectLst>
              </a:rPr>
              <a:t> </a:t>
            </a:r>
            <a:br>
              <a:rPr lang="en-US" b="1" kern="1200" cap="all" dirty="0">
                <a:solidFill>
                  <a:schemeClr val="tx2">
                    <a:satMod val="200000"/>
                  </a:schemeClr>
                </a:solidFill>
                <a:effectLst>
                  <a:reflection blurRad="12700" stA="34000" endA="740" endPos="53000" dir="5400000" sy="-100000" algn="bl" rotWithShape="0"/>
                </a:effectLst>
              </a:rPr>
            </a:br>
            <a:r>
              <a:rPr lang="en-US" sz="2800" b="1" kern="1200" cap="all" dirty="0">
                <a:solidFill>
                  <a:srgbClr val="FF0000"/>
                </a:solidFill>
                <a:effectLst>
                  <a:reflection blurRad="12700" stA="34000" endA="740" endPos="53000" dir="5400000" sy="-100000" algn="bl" rotWithShape="0"/>
                </a:effectLst>
              </a:rPr>
              <a:t>a vision for 2030</a:t>
            </a:r>
          </a:p>
        </p:txBody>
      </p:sp>
      <p:sp>
        <p:nvSpPr>
          <p:cNvPr id="48132" name="Subtitle 2"/>
          <p:cNvSpPr>
            <a:spLocks noGrp="1"/>
          </p:cNvSpPr>
          <p:nvPr>
            <p:ph type="subTitle" idx="4294967295"/>
          </p:nvPr>
        </p:nvSpPr>
        <p:spPr>
          <a:xfrm>
            <a:off x="914400" y="5835650"/>
            <a:ext cx="7772400" cy="1022350"/>
          </a:xfrm>
        </p:spPr>
        <p:txBody>
          <a:bodyPr lIns="100584" anchor="b"/>
          <a:lstStyle/>
          <a:p>
            <a:pPr marL="0" indent="0" algn="r" eaLnBrk="1" hangingPunct="1">
              <a:spcBef>
                <a:spcPct val="0"/>
              </a:spcBef>
              <a:buFont typeface="Arial" pitchFamily="34" charset="0"/>
              <a:buNone/>
            </a:pPr>
            <a:r>
              <a:rPr lang="en-US" altLang="en-US" sz="1800" i="1" smtClean="0"/>
              <a:t>&gt;</a:t>
            </a:r>
            <a:endParaRPr lang="en-US" altLang="en-US" sz="1800" smtClean="0"/>
          </a:p>
        </p:txBody>
      </p:sp>
    </p:spTree>
    <p:extLst>
      <p:ext uri="{BB962C8B-B14F-4D97-AF65-F5344CB8AC3E}">
        <p14:creationId xmlns:p14="http://schemas.microsoft.com/office/powerpoint/2010/main" val="1757500958"/>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Autofit/>
          </a:bodyPr>
          <a:lstStyle/>
          <a:p>
            <a:pPr algn="r" eaLnBrk="1" fontAlgn="auto" hangingPunct="1">
              <a:spcAft>
                <a:spcPts val="0"/>
              </a:spcAft>
              <a:defRPr/>
            </a:pPr>
            <a:r>
              <a:rPr lang="en-US" kern="1200" spc="-100" dirty="0">
                <a:solidFill>
                  <a:schemeClr val="tx2">
                    <a:satMod val="200000"/>
                  </a:schemeClr>
                </a:solidFill>
              </a:rPr>
              <a:t>Global </a:t>
            </a:r>
            <a:r>
              <a:rPr lang="en-US" kern="1200" spc="-100" dirty="0" err="1">
                <a:solidFill>
                  <a:schemeClr val="tx2">
                    <a:satMod val="200000"/>
                  </a:schemeClr>
                </a:solidFill>
              </a:rPr>
              <a:t>collaboratories</a:t>
            </a:r>
            <a:r>
              <a:rPr lang="en-US" kern="1200" spc="-100" dirty="0">
                <a:solidFill>
                  <a:schemeClr val="tx2">
                    <a:satMod val="200000"/>
                  </a:schemeClr>
                </a:solidFill>
              </a:rPr>
              <a:t>  </a:t>
            </a:r>
          </a:p>
        </p:txBody>
      </p:sp>
      <p:sp>
        <p:nvSpPr>
          <p:cNvPr id="49155" name="Rectangle 2"/>
          <p:cNvSpPr>
            <a:spLocks noGrp="1" noChangeArrowheads="1"/>
          </p:cNvSpPr>
          <p:nvPr>
            <p:ph idx="4294967295"/>
          </p:nvPr>
        </p:nvSpPr>
        <p:spPr>
          <a:xfrm>
            <a:off x="4046538" y="2297113"/>
            <a:ext cx="4640262" cy="3733800"/>
          </a:xfrm>
        </p:spPr>
        <p:txBody>
          <a:bodyPr/>
          <a:lstStyle/>
          <a:p>
            <a:pPr algn="just" eaLnBrk="1" hangingPunct="1">
              <a:spcBef>
                <a:spcPts val="1200"/>
              </a:spcBef>
              <a:buClr>
                <a:schemeClr val="tx1"/>
              </a:buClr>
              <a:tabLst>
                <a:tab pos="265113"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8088" algn="l"/>
                <a:tab pos="8005763" algn="l"/>
                <a:tab pos="8455025" algn="l"/>
                <a:tab pos="8904288" algn="l"/>
              </a:tabLst>
            </a:pPr>
            <a:r>
              <a:rPr lang="en-GB" altLang="en-US" sz="2000" smtClean="0"/>
              <a:t>They can engage in whole new forms of scientific inquiry and treat information at a scale we are only beginning to see.</a:t>
            </a:r>
          </a:p>
          <a:p>
            <a:pPr algn="just" eaLnBrk="1" hangingPunct="1">
              <a:spcBef>
                <a:spcPts val="1200"/>
              </a:spcBef>
              <a:buClr>
                <a:schemeClr val="tx1"/>
              </a:buClr>
              <a:tabLst>
                <a:tab pos="265113"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8088" algn="l"/>
                <a:tab pos="8005763" algn="l"/>
                <a:tab pos="8455025" algn="l"/>
                <a:tab pos="8904288" algn="l"/>
              </a:tabLst>
            </a:pPr>
            <a:r>
              <a:rPr lang="en-GB" altLang="en-US" sz="2000" smtClean="0"/>
              <a:t>… and help us solving today’s Grand Challenges such as climate change and energy supply.</a:t>
            </a:r>
          </a:p>
        </p:txBody>
      </p:sp>
      <p:grpSp>
        <p:nvGrpSpPr>
          <p:cNvPr id="3" name="Groupe 5"/>
          <p:cNvGrpSpPr/>
          <p:nvPr/>
        </p:nvGrpSpPr>
        <p:grpSpPr>
          <a:xfrm>
            <a:off x="1249740" y="2747469"/>
            <a:ext cx="2376264" cy="2650214"/>
            <a:chOff x="611188" y="2778466"/>
            <a:chExt cx="2817812" cy="2722222"/>
          </a:xfrm>
          <a:effectLst>
            <a:outerShdw blurRad="50800" dist="38100" dir="8100000" algn="tr" rotWithShape="0">
              <a:prstClr val="black">
                <a:alpha val="40000"/>
              </a:prstClr>
            </a:outerShdw>
          </a:effectLst>
          <a:scene3d>
            <a:camera prst="perspectiveFront" fov="3300000">
              <a:rot lat="486000" lon="19530000" rev="174000"/>
            </a:camera>
            <a:lightRig rig="harsh" dir="t">
              <a:rot lat="0" lon="0" rev="3000000"/>
            </a:lightRig>
          </a:scene3d>
        </p:grpSpPr>
        <p:pic>
          <p:nvPicPr>
            <p:cNvPr id="7" name="Picture 26" descr="protein3"/>
            <p:cNvPicPr>
              <a:picLocks noChangeAspect="1" noChangeArrowheads="1"/>
            </p:cNvPicPr>
            <p:nvPr/>
          </p:nvPicPr>
          <p:blipFill>
            <a:blip r:embed="rId3" cstate="print"/>
            <a:srcRect/>
            <a:stretch>
              <a:fillRect/>
            </a:stretch>
          </p:blipFill>
          <p:spPr bwMode="auto">
            <a:xfrm>
              <a:off x="2212089" y="4709954"/>
              <a:ext cx="896448" cy="674533"/>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0" name="Picture 22" descr="protein1"/>
            <p:cNvPicPr>
              <a:picLocks noChangeAspect="1" noChangeArrowheads="1"/>
            </p:cNvPicPr>
            <p:nvPr/>
          </p:nvPicPr>
          <p:blipFill>
            <a:blip r:embed="rId4" cstate="print"/>
            <a:srcRect/>
            <a:stretch>
              <a:fillRect/>
            </a:stretch>
          </p:blipFill>
          <p:spPr bwMode="auto">
            <a:xfrm>
              <a:off x="611188" y="3295702"/>
              <a:ext cx="986799" cy="938111"/>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1" name="Picture 17" descr="genome2"/>
            <p:cNvPicPr>
              <a:picLocks noChangeAspect="1" noChangeArrowheads="1"/>
            </p:cNvPicPr>
            <p:nvPr/>
          </p:nvPicPr>
          <p:blipFill>
            <a:blip r:embed="rId5" cstate="print"/>
            <a:srcRect/>
            <a:stretch>
              <a:fillRect/>
            </a:stretch>
          </p:blipFill>
          <p:spPr bwMode="auto">
            <a:xfrm>
              <a:off x="931651" y="3617381"/>
              <a:ext cx="1294556" cy="1883307"/>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2" name="Picture 14" descr="palais"/>
            <p:cNvPicPr>
              <a:picLocks noChangeAspect="1" noChangeArrowheads="1"/>
            </p:cNvPicPr>
            <p:nvPr/>
          </p:nvPicPr>
          <p:blipFill>
            <a:blip r:embed="rId6" cstate="print"/>
            <a:srcRect/>
            <a:stretch>
              <a:fillRect/>
            </a:stretch>
          </p:blipFill>
          <p:spPr bwMode="auto">
            <a:xfrm>
              <a:off x="1723363" y="3015510"/>
              <a:ext cx="1705637" cy="1659308"/>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3" name="Picture 5"/>
            <p:cNvPicPr>
              <a:picLocks noChangeAspect="1" noChangeArrowheads="1"/>
            </p:cNvPicPr>
            <p:nvPr/>
          </p:nvPicPr>
          <p:blipFill>
            <a:blip r:embed="rId7" cstate="print"/>
            <a:srcRect l="19638"/>
            <a:stretch>
              <a:fillRect/>
            </a:stretch>
          </p:blipFill>
          <p:spPr bwMode="auto">
            <a:xfrm>
              <a:off x="1123646" y="3678607"/>
              <a:ext cx="1092705" cy="934601"/>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4" name="Picture 7" descr="VenusExpress"/>
            <p:cNvPicPr>
              <a:picLocks noChangeAspect="1" noChangeArrowheads="1"/>
            </p:cNvPicPr>
            <p:nvPr/>
          </p:nvPicPr>
          <p:blipFill>
            <a:blip r:embed="rId8" cstate="print"/>
            <a:srcRect/>
            <a:stretch>
              <a:fillRect/>
            </a:stretch>
          </p:blipFill>
          <p:spPr bwMode="auto">
            <a:xfrm>
              <a:off x="1630865" y="4010677"/>
              <a:ext cx="739990" cy="760212"/>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5" name="Picture 9" descr="BioDiv"/>
            <p:cNvPicPr>
              <a:picLocks noChangeAspect="1" noChangeArrowheads="1"/>
            </p:cNvPicPr>
            <p:nvPr/>
          </p:nvPicPr>
          <p:blipFill>
            <a:blip r:embed="rId9" cstate="print"/>
            <a:srcRect/>
            <a:stretch>
              <a:fillRect/>
            </a:stretch>
          </p:blipFill>
          <p:spPr bwMode="auto">
            <a:xfrm>
              <a:off x="1630865" y="3489598"/>
              <a:ext cx="794880" cy="669362"/>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6" name="Picture 8"/>
            <p:cNvPicPr>
              <a:picLocks noChangeAspect="1" noChangeArrowheads="1"/>
            </p:cNvPicPr>
            <p:nvPr/>
          </p:nvPicPr>
          <p:blipFill>
            <a:blip r:embed="rId10" cstate="print"/>
            <a:srcRect/>
            <a:stretch>
              <a:fillRect/>
            </a:stretch>
          </p:blipFill>
          <p:spPr bwMode="auto">
            <a:xfrm>
              <a:off x="1585123" y="2778466"/>
              <a:ext cx="737957" cy="744548"/>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7" name="Picture 4"/>
            <p:cNvPicPr>
              <a:picLocks noChangeAspect="1" noChangeArrowheads="1"/>
            </p:cNvPicPr>
            <p:nvPr/>
          </p:nvPicPr>
          <p:blipFill>
            <a:blip r:embed="rId11" cstate="print"/>
            <a:srcRect/>
            <a:stretch>
              <a:fillRect/>
            </a:stretch>
          </p:blipFill>
          <p:spPr bwMode="auto">
            <a:xfrm>
              <a:off x="1285852" y="3214686"/>
              <a:ext cx="609600" cy="695325"/>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pic>
          <p:nvPicPr>
            <p:cNvPr id="18" name="Picture 5"/>
            <p:cNvPicPr>
              <a:picLocks noChangeAspect="1" noChangeArrowheads="1"/>
            </p:cNvPicPr>
            <p:nvPr/>
          </p:nvPicPr>
          <p:blipFill>
            <a:blip r:embed="rId12" cstate="print"/>
            <a:srcRect/>
            <a:stretch>
              <a:fillRect/>
            </a:stretch>
          </p:blipFill>
          <p:spPr bwMode="auto">
            <a:xfrm>
              <a:off x="2214546" y="3857628"/>
              <a:ext cx="647700" cy="571500"/>
            </a:xfrm>
            <a:prstGeom prst="rect">
              <a:avLst/>
            </a:prstGeom>
            <a:noFill/>
            <a:ln w="9525">
              <a:noFill/>
              <a:miter lim="800000"/>
              <a:headEnd/>
              <a:tailEnd/>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pic>
      </p:grpSp>
    </p:spTree>
    <p:extLst>
      <p:ext uri="{BB962C8B-B14F-4D97-AF65-F5344CB8AC3E}">
        <p14:creationId xmlns:p14="http://schemas.microsoft.com/office/powerpoint/2010/main" val="1230517645"/>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Autofit/>
          </a:bodyPr>
          <a:lstStyle/>
          <a:p>
            <a:pPr algn="ctr" eaLnBrk="1" fontAlgn="auto" hangingPunct="1">
              <a:spcAft>
                <a:spcPts val="0"/>
              </a:spcAft>
              <a:defRPr/>
            </a:pPr>
            <a:r>
              <a:rPr lang="en-US" kern="1200" spc="-100" dirty="0">
                <a:solidFill>
                  <a:schemeClr val="tx2">
                    <a:satMod val="200000"/>
                  </a:schemeClr>
                </a:solidFill>
              </a:rPr>
              <a:t>Vision </a:t>
            </a:r>
            <a:r>
              <a:rPr lang="en-US" kern="1200" spc="-100" dirty="0" smtClean="0">
                <a:solidFill>
                  <a:schemeClr val="tx2">
                    <a:satMod val="200000"/>
                  </a:schemeClr>
                </a:solidFill>
              </a:rPr>
              <a:t>2030</a:t>
            </a:r>
            <a:endParaRPr lang="en-US" sz="3200" kern="1200" spc="-100" dirty="0">
              <a:solidFill>
                <a:schemeClr val="tx2">
                  <a:satMod val="200000"/>
                </a:schemeClr>
              </a:solidFill>
            </a:endParaRPr>
          </a:p>
        </p:txBody>
      </p:sp>
      <p:sp>
        <p:nvSpPr>
          <p:cNvPr id="50179" name="Text Box 1"/>
          <p:cNvSpPr txBox="1">
            <a:spLocks noChangeArrowheads="1"/>
          </p:cNvSpPr>
          <p:nvPr/>
        </p:nvSpPr>
        <p:spPr bwMode="auto">
          <a:xfrm>
            <a:off x="36513" y="2238375"/>
            <a:ext cx="5332412"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09563" indent="-309563" defTabSz="457200" eaLnBrk="0" hangingPunct="0">
              <a:spcBef>
                <a:spcPts val="700"/>
              </a:spcBef>
              <a:buClr>
                <a:srgbClr val="61B6FF"/>
              </a:buClr>
              <a:buSzPct val="95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3000">
                <a:solidFill>
                  <a:schemeClr val="tx1"/>
                </a:solidFill>
                <a:latin typeface="Myriad Pro"/>
              </a:defRPr>
            </a:lvl1pPr>
            <a:lvl2pPr defTabSz="457200" eaLnBrk="0" hangingPunct="0">
              <a:spcBef>
                <a:spcPct val="20000"/>
              </a:spcBef>
              <a:buClr>
                <a:srgbClr val="61B6FF"/>
              </a:buClr>
              <a:buSzPct val="90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9pPr>
          </a:lstStyle>
          <a:p>
            <a:pPr algn="just" eaLnBrk="1" hangingPunct="1">
              <a:lnSpc>
                <a:spcPct val="90000"/>
              </a:lnSpc>
              <a:spcBef>
                <a:spcPts val="1750"/>
              </a:spcBef>
              <a:buClr>
                <a:srgbClr val="990033"/>
              </a:buClr>
              <a:buSzTx/>
              <a:buFont typeface="Wingdings" pitchFamily="2" charset="2"/>
              <a:buNone/>
            </a:pPr>
            <a:r>
              <a:rPr lang="en-GB" altLang="en-US" sz="2000" b="0" dirty="0"/>
              <a:t>	“Our vision is a scientific e-Infrastructure that supports seamless access, use, re-use and trust of data. In a sense, the physical and technical infrastructure becomes invisible </a:t>
            </a:r>
            <a:r>
              <a:rPr lang="en-GB" altLang="en-US" sz="2000" dirty="0">
                <a:solidFill>
                  <a:srgbClr val="FF0000"/>
                </a:solidFill>
              </a:rPr>
              <a:t>and the data themselves become the infrastructure </a:t>
            </a:r>
            <a:r>
              <a:rPr lang="en-GB" altLang="en-US" sz="2000" b="0" dirty="0"/>
              <a:t>– a valuable asset, on which science, technology, the economy and society can advance.”</a:t>
            </a:r>
          </a:p>
          <a:p>
            <a:pPr lvl="1" algn="just" eaLnBrk="1" hangingPunct="1">
              <a:lnSpc>
                <a:spcPct val="90000"/>
              </a:lnSpc>
              <a:spcBef>
                <a:spcPts val="600"/>
              </a:spcBef>
              <a:buClr>
                <a:srgbClr val="990033"/>
              </a:buClr>
              <a:buSzTx/>
              <a:buFont typeface="Wingdings" pitchFamily="2" charset="2"/>
              <a:buNone/>
            </a:pPr>
            <a:r>
              <a:rPr lang="en-GB" altLang="en-US" sz="2000" b="0" dirty="0"/>
              <a:t>	</a:t>
            </a:r>
          </a:p>
          <a:p>
            <a:pPr lvl="1" eaLnBrk="1" hangingPunct="1">
              <a:lnSpc>
                <a:spcPct val="90000"/>
              </a:lnSpc>
              <a:spcBef>
                <a:spcPts val="600"/>
              </a:spcBef>
              <a:buClr>
                <a:srgbClr val="990033"/>
              </a:buClr>
              <a:buSzTx/>
              <a:buFont typeface="Wingdings" pitchFamily="2" charset="2"/>
              <a:buNone/>
            </a:pPr>
            <a:r>
              <a:rPr lang="en-GB" altLang="en-US" sz="1600" b="0" i="1" dirty="0"/>
              <a:t>High-Level Group on Scientific Data</a:t>
            </a:r>
            <a:endParaRPr lang="en-US" altLang="en-US" sz="1000" b="0" i="1" dirty="0"/>
          </a:p>
          <a:p>
            <a:pPr lvl="1" eaLnBrk="1" hangingPunct="1">
              <a:lnSpc>
                <a:spcPct val="90000"/>
              </a:lnSpc>
              <a:spcBef>
                <a:spcPts val="600"/>
              </a:spcBef>
              <a:buClr>
                <a:srgbClr val="990033"/>
              </a:buClr>
              <a:buSzTx/>
              <a:buFont typeface="Wingdings" pitchFamily="2" charset="2"/>
              <a:buNone/>
            </a:pPr>
            <a:r>
              <a:rPr lang="en-US" altLang="en-US" sz="1400" b="0" i="1" dirty="0"/>
              <a:t>“Riding the Wave: how Europe can gain from the raising tide of scientific data”</a:t>
            </a:r>
            <a:endParaRPr lang="en-GB" altLang="en-US" sz="2000" b="0" i="1" dirty="0"/>
          </a:p>
          <a:p>
            <a:pPr eaLnBrk="1" hangingPunct="1">
              <a:lnSpc>
                <a:spcPct val="90000"/>
              </a:lnSpc>
              <a:spcBef>
                <a:spcPts val="1750"/>
              </a:spcBef>
              <a:buClr>
                <a:srgbClr val="990033"/>
              </a:buClr>
              <a:buSzTx/>
              <a:buFont typeface="Wingdings" pitchFamily="2" charset="2"/>
              <a:buNone/>
            </a:pPr>
            <a:endParaRPr lang="en-GB" altLang="en-US" sz="2800" b="0" dirty="0"/>
          </a:p>
          <a:p>
            <a:pPr eaLnBrk="1" hangingPunct="1">
              <a:lnSpc>
                <a:spcPct val="90000"/>
              </a:lnSpc>
              <a:spcBef>
                <a:spcPts val="1750"/>
              </a:spcBef>
              <a:buClr>
                <a:srgbClr val="990033"/>
              </a:buClr>
              <a:buSzTx/>
              <a:buFont typeface="Wingdings" pitchFamily="2" charset="2"/>
              <a:buNone/>
            </a:pPr>
            <a:r>
              <a:rPr lang="en-GB" altLang="en-US" sz="2000" b="0" dirty="0"/>
              <a:t>	</a:t>
            </a:r>
          </a:p>
        </p:txBody>
      </p:sp>
      <p:pic>
        <p:nvPicPr>
          <p:cNvPr id="50180" name="Picture Placeholder 4" descr="Senario images_dataset.jpg"/>
          <p:cNvPicPr>
            <a:picLocks noChangeAspect="1"/>
          </p:cNvPicPr>
          <p:nvPr/>
        </p:nvPicPr>
        <p:blipFill>
          <a:blip r:embed="rId3">
            <a:extLst>
              <a:ext uri="{28A0092B-C50C-407E-A947-70E740481C1C}">
                <a14:useLocalDpi xmlns:a14="http://schemas.microsoft.com/office/drawing/2010/main" val="0"/>
              </a:ext>
            </a:extLst>
          </a:blip>
          <a:srcRect l="-1544" r="-1544"/>
          <a:stretch>
            <a:fillRect/>
          </a:stretch>
        </p:blipFill>
        <p:spPr bwMode="auto">
          <a:xfrm>
            <a:off x="5311775" y="2452688"/>
            <a:ext cx="38322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191270"/>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l="2792" t="2451" r="3960"/>
          <a:stretch>
            <a:fillRect/>
          </a:stretch>
        </p:blipFill>
        <p:spPr bwMode="auto">
          <a:xfrm>
            <a:off x="2124075" y="2060575"/>
            <a:ext cx="467995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bwMode="auto">
          <a:xfrm>
            <a:off x="1331640" y="14073"/>
            <a:ext cx="7221488" cy="45719"/>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GB" altLang="en-US" sz="3200" dirty="0" smtClean="0"/>
              <a:t>The Centrality of International Research Infrastructures for Innovation</a:t>
            </a:r>
          </a:p>
        </p:txBody>
      </p:sp>
    </p:spTree>
    <p:extLst>
      <p:ext uri="{BB962C8B-B14F-4D97-AF65-F5344CB8AC3E}">
        <p14:creationId xmlns:p14="http://schemas.microsoft.com/office/powerpoint/2010/main" val="256354618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1245680791"/>
              </p:ext>
            </p:extLst>
          </p:nvPr>
        </p:nvGraphicFramePr>
        <p:xfrm>
          <a:off x="92075" y="92075"/>
          <a:ext cx="8494316" cy="4777085"/>
        </p:xfrm>
        <a:graphic>
          <a:graphicData uri="http://schemas.openxmlformats.org/presentationml/2006/ole">
            <mc:AlternateContent xmlns:mc="http://schemas.openxmlformats.org/markup-compatibility/2006">
              <mc:Choice xmlns:v="urn:schemas-microsoft-com:vml" Requires="v">
                <p:oleObj spid="_x0000_s5131" name="Presentation" r:id="rId3" imgW="6094361" imgH="3427618" progId="PowerPoint.Show.12">
                  <p:embed/>
                </p:oleObj>
              </mc:Choice>
              <mc:Fallback>
                <p:oleObj name="Presentation" r:id="rId3" imgW="6094361" imgH="3427618" progId="PowerPoint.Show.12">
                  <p:embed/>
                  <p:pic>
                    <p:nvPicPr>
                      <p:cNvPr id="0" name=""/>
                      <p:cNvPicPr/>
                      <p:nvPr/>
                    </p:nvPicPr>
                    <p:blipFill>
                      <a:blip r:embed="rId4"/>
                      <a:stretch>
                        <a:fillRect/>
                      </a:stretch>
                    </p:blipFill>
                    <p:spPr>
                      <a:xfrm>
                        <a:off x="92075" y="92075"/>
                        <a:ext cx="8494316" cy="4777085"/>
                      </a:xfrm>
                      <a:prstGeom prst="rect">
                        <a:avLst/>
                      </a:prstGeom>
                    </p:spPr>
                  </p:pic>
                </p:oleObj>
              </mc:Fallback>
            </mc:AlternateContent>
          </a:graphicData>
        </a:graphic>
      </p:graphicFrame>
    </p:spTree>
    <p:extLst>
      <p:ext uri="{BB962C8B-B14F-4D97-AF65-F5344CB8AC3E}">
        <p14:creationId xmlns:p14="http://schemas.microsoft.com/office/powerpoint/2010/main" val="910505565"/>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07504" y="188913"/>
            <a:ext cx="8854678" cy="6292065"/>
          </a:xfrm>
          <a:prstGeom prst="rect">
            <a:avLst/>
          </a:prstGeom>
        </p:spPr>
      </p:pic>
    </p:spTree>
    <p:extLst>
      <p:ext uri="{BB962C8B-B14F-4D97-AF65-F5344CB8AC3E}">
        <p14:creationId xmlns:p14="http://schemas.microsoft.com/office/powerpoint/2010/main" val="214752778"/>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1772816"/>
            <a:ext cx="5624954" cy="3802792"/>
          </a:xfrm>
          <a:prstGeom prst="rect">
            <a:avLst/>
          </a:prstGeom>
        </p:spPr>
      </p:pic>
      <p:sp>
        <p:nvSpPr>
          <p:cNvPr id="3" name="Title 2"/>
          <p:cNvSpPr>
            <a:spLocks noGrp="1"/>
          </p:cNvSpPr>
          <p:nvPr>
            <p:ph type="title"/>
          </p:nvPr>
        </p:nvSpPr>
        <p:spPr>
          <a:xfrm>
            <a:off x="467544" y="404664"/>
            <a:ext cx="7886700" cy="994172"/>
          </a:xfrm>
        </p:spPr>
        <p:txBody>
          <a:bodyPr>
            <a:normAutofit fontScale="90000"/>
          </a:bodyPr>
          <a:lstStyle/>
          <a:p>
            <a:r>
              <a:rPr lang="en-GB" dirty="0" smtClean="0"/>
              <a:t>ECCSEL   European </a:t>
            </a:r>
            <a:r>
              <a:rPr lang="en-GB" dirty="0"/>
              <a:t>Carbon Dioxide Capture</a:t>
            </a:r>
            <a:br>
              <a:rPr lang="en-GB" dirty="0"/>
            </a:br>
            <a:r>
              <a:rPr lang="en-GB" dirty="0"/>
              <a:t>and Storage Laboratory Infrastructure</a:t>
            </a:r>
          </a:p>
        </p:txBody>
      </p:sp>
    </p:spTree>
    <p:extLst>
      <p:ext uri="{BB962C8B-B14F-4D97-AF65-F5344CB8AC3E}">
        <p14:creationId xmlns:p14="http://schemas.microsoft.com/office/powerpoint/2010/main" val="258137863"/>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DANUBIUS-RI International </a:t>
            </a:r>
            <a:r>
              <a:rPr lang="en-GB" sz="3200" dirty="0"/>
              <a:t>Centre for </a:t>
            </a:r>
            <a:r>
              <a:rPr lang="en-GB" sz="3200" dirty="0" smtClean="0"/>
              <a:t>Advanced Studies on </a:t>
            </a:r>
            <a:r>
              <a:rPr lang="en-GB" sz="3200" dirty="0"/>
              <a:t>River-Sea Systems</a:t>
            </a:r>
          </a:p>
        </p:txBody>
      </p:sp>
      <p:sp>
        <p:nvSpPr>
          <p:cNvPr id="3" name="Rectangle 2"/>
          <p:cNvSpPr/>
          <p:nvPr/>
        </p:nvSpPr>
        <p:spPr>
          <a:xfrm>
            <a:off x="683568" y="1599168"/>
            <a:ext cx="6229350" cy="2308324"/>
          </a:xfrm>
          <a:prstGeom prst="rect">
            <a:avLst/>
          </a:prstGeom>
        </p:spPr>
        <p:txBody>
          <a:bodyPr wrap="square">
            <a:spAutoFit/>
          </a:bodyPr>
          <a:lstStyle/>
          <a:p>
            <a:r>
              <a:rPr lang="en-GB" b="1" dirty="0" smtClean="0">
                <a:effectLst/>
                <a:latin typeface="Open Sans"/>
              </a:rPr>
              <a:t>Mission and Vision</a:t>
            </a:r>
          </a:p>
          <a:p>
            <a:r>
              <a:rPr lang="en-GB" b="1" dirty="0" smtClean="0">
                <a:effectLst/>
                <a:latin typeface="Open Sans"/>
              </a:rPr>
              <a:t>Our Mission</a:t>
            </a:r>
            <a:r>
              <a:rPr lang="en-GB" dirty="0" smtClean="0">
                <a:effectLst/>
                <a:latin typeface="Open Sans"/>
              </a:rPr>
              <a:t> is for DANUBIUS-RI to provide a world-leading research infrastructure that will enable excellent interdisciplinary research in river-sea systems that will have high social and economic impact.</a:t>
            </a:r>
          </a:p>
          <a:p>
            <a:r>
              <a:rPr lang="en-GB" b="1" dirty="0" smtClean="0">
                <a:effectLst/>
                <a:latin typeface="Open Sans"/>
              </a:rPr>
              <a:t>Our Vision</a:t>
            </a:r>
            <a:r>
              <a:rPr lang="en-GB" dirty="0" smtClean="0">
                <a:effectLst/>
                <a:latin typeface="Open Sans"/>
              </a:rPr>
              <a:t> is for DANUBIUS-RI to be recognised as the European centre for excellent interdisciplinary research and innovation on river-sea systems globally.</a:t>
            </a:r>
            <a:endParaRPr lang="en-GB" dirty="0">
              <a:effectLst/>
              <a:latin typeface="Open Sans"/>
            </a:endParaRPr>
          </a:p>
        </p:txBody>
      </p:sp>
      <p:pic>
        <p:nvPicPr>
          <p:cNvPr id="4" name="Picture 3"/>
          <p:cNvPicPr>
            <a:picLocks noChangeAspect="1"/>
          </p:cNvPicPr>
          <p:nvPr/>
        </p:nvPicPr>
        <p:blipFill>
          <a:blip r:embed="rId2"/>
          <a:stretch>
            <a:fillRect/>
          </a:stretch>
        </p:blipFill>
        <p:spPr>
          <a:xfrm>
            <a:off x="1691680" y="4293096"/>
            <a:ext cx="3142545" cy="2141913"/>
          </a:xfrm>
          <a:prstGeom prst="rect">
            <a:avLst/>
          </a:prstGeom>
        </p:spPr>
      </p:pic>
    </p:spTree>
    <p:extLst>
      <p:ext uri="{BB962C8B-B14F-4D97-AF65-F5344CB8AC3E}">
        <p14:creationId xmlns:p14="http://schemas.microsoft.com/office/powerpoint/2010/main" val="3429505244"/>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76250"/>
            <a:ext cx="52371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032000" y="5734050"/>
            <a:ext cx="51847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99"/>
                </a:solidFill>
                <a:latin typeface="Times New Roman" pitchFamily="18" charset="0"/>
              </a:defRPr>
            </a:lvl1pPr>
            <a:lvl2pPr marL="742950" indent="-285750">
              <a:defRPr sz="3200" b="1">
                <a:solidFill>
                  <a:srgbClr val="000099"/>
                </a:solidFill>
                <a:latin typeface="Times New Roman" pitchFamily="18" charset="0"/>
              </a:defRPr>
            </a:lvl2pPr>
            <a:lvl3pPr marL="1143000" indent="-228600">
              <a:defRPr sz="3200" b="1">
                <a:solidFill>
                  <a:srgbClr val="000099"/>
                </a:solidFill>
                <a:latin typeface="Times New Roman" pitchFamily="18" charset="0"/>
              </a:defRPr>
            </a:lvl3pPr>
            <a:lvl4pPr marL="1600200" indent="-228600">
              <a:defRPr sz="3200" b="1">
                <a:solidFill>
                  <a:srgbClr val="000099"/>
                </a:solidFill>
                <a:latin typeface="Times New Roman" pitchFamily="18" charset="0"/>
              </a:defRPr>
            </a:lvl4pPr>
            <a:lvl5pPr marL="2057400" indent="-228600">
              <a:defRPr sz="3200" b="1">
                <a:solidFill>
                  <a:srgbClr val="000099"/>
                </a:solidFill>
                <a:latin typeface="Times New Roman" pitchFamily="18" charset="0"/>
              </a:defRPr>
            </a:lvl5pPr>
            <a:lvl6pPr marL="2514600" indent="-228600" eaLnBrk="0" fontAlgn="base" hangingPunct="0">
              <a:spcBef>
                <a:spcPct val="0"/>
              </a:spcBef>
              <a:spcAft>
                <a:spcPct val="0"/>
              </a:spcAft>
              <a:defRPr sz="3200" b="1">
                <a:solidFill>
                  <a:srgbClr val="000099"/>
                </a:solidFill>
                <a:latin typeface="Times New Roman" pitchFamily="18" charset="0"/>
              </a:defRPr>
            </a:lvl6pPr>
            <a:lvl7pPr marL="2971800" indent="-228600" eaLnBrk="0" fontAlgn="base" hangingPunct="0">
              <a:spcBef>
                <a:spcPct val="0"/>
              </a:spcBef>
              <a:spcAft>
                <a:spcPct val="0"/>
              </a:spcAft>
              <a:defRPr sz="3200" b="1">
                <a:solidFill>
                  <a:srgbClr val="000099"/>
                </a:solidFill>
                <a:latin typeface="Times New Roman" pitchFamily="18" charset="0"/>
              </a:defRPr>
            </a:lvl7pPr>
            <a:lvl8pPr marL="3429000" indent="-228600" eaLnBrk="0" fontAlgn="base" hangingPunct="0">
              <a:spcBef>
                <a:spcPct val="0"/>
              </a:spcBef>
              <a:spcAft>
                <a:spcPct val="0"/>
              </a:spcAft>
              <a:defRPr sz="3200" b="1">
                <a:solidFill>
                  <a:srgbClr val="000099"/>
                </a:solidFill>
                <a:latin typeface="Times New Roman" pitchFamily="18" charset="0"/>
              </a:defRPr>
            </a:lvl8pPr>
            <a:lvl9pPr marL="3886200" indent="-228600" eaLnBrk="0" fontAlgn="base" hangingPunct="0">
              <a:spcBef>
                <a:spcPct val="0"/>
              </a:spcBef>
              <a:spcAft>
                <a:spcPct val="0"/>
              </a:spcAft>
              <a:defRPr sz="3200" b="1">
                <a:solidFill>
                  <a:srgbClr val="000099"/>
                </a:solidFill>
                <a:latin typeface="Times New Roman" pitchFamily="18" charset="0"/>
              </a:defRPr>
            </a:lvl9pPr>
          </a:lstStyle>
          <a:p>
            <a:pPr algn="ctr" eaLnBrk="1" hangingPunct="1">
              <a:spcBef>
                <a:spcPct val="50000"/>
              </a:spcBef>
            </a:pPr>
            <a:r>
              <a:rPr lang="fr-BE" altLang="en-US" sz="1800">
                <a:solidFill>
                  <a:schemeClr val="accent2"/>
                </a:solidFill>
              </a:rPr>
              <a:t>ERA 2030: ERAB’s STRATEGIC VIEW</a:t>
            </a:r>
          </a:p>
          <a:p>
            <a:pPr algn="ctr" eaLnBrk="1" hangingPunct="1">
              <a:spcBef>
                <a:spcPct val="50000"/>
              </a:spcBef>
            </a:pPr>
            <a:r>
              <a:rPr lang="fr-BE" altLang="en-US" sz="1800">
                <a:solidFill>
                  <a:schemeClr val="accent2"/>
                </a:solidFill>
              </a:rPr>
              <a:t>October 2009</a:t>
            </a:r>
            <a:endParaRPr lang="en-GB" altLang="en-US" sz="1800">
              <a:solidFill>
                <a:schemeClr val="accent2"/>
              </a:solidFill>
            </a:endParaRPr>
          </a:p>
        </p:txBody>
      </p:sp>
    </p:spTree>
    <p:extLst>
      <p:ext uri="{BB962C8B-B14F-4D97-AF65-F5344CB8AC3E}">
        <p14:creationId xmlns:p14="http://schemas.microsoft.com/office/powerpoint/2010/main" val="325112656"/>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2872" y="1447911"/>
            <a:ext cx="7297112" cy="4647833"/>
          </a:xfrm>
          <a:prstGeom prst="rect">
            <a:avLst/>
          </a:prstGeom>
        </p:spPr>
      </p:pic>
    </p:spTree>
    <p:extLst>
      <p:ext uri="{BB962C8B-B14F-4D97-AF65-F5344CB8AC3E}">
        <p14:creationId xmlns:p14="http://schemas.microsoft.com/office/powerpoint/2010/main" val="1029618642"/>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t>E-RIHS European </a:t>
            </a:r>
            <a:r>
              <a:rPr lang="en-GB" sz="2400" dirty="0"/>
              <a:t>Research Infrastructure</a:t>
            </a:r>
            <a:br>
              <a:rPr lang="en-GB" sz="2400" dirty="0"/>
            </a:br>
            <a:r>
              <a:rPr lang="en-GB" sz="2400" dirty="0"/>
              <a:t>for Heritage Science</a:t>
            </a:r>
          </a:p>
        </p:txBody>
      </p:sp>
      <p:pic>
        <p:nvPicPr>
          <p:cNvPr id="3" name="Picture 2"/>
          <p:cNvPicPr>
            <a:picLocks noChangeAspect="1"/>
          </p:cNvPicPr>
          <p:nvPr/>
        </p:nvPicPr>
        <p:blipFill>
          <a:blip r:embed="rId2"/>
          <a:stretch>
            <a:fillRect/>
          </a:stretch>
        </p:blipFill>
        <p:spPr>
          <a:xfrm>
            <a:off x="1279489" y="2254851"/>
            <a:ext cx="6473813" cy="3905251"/>
          </a:xfrm>
          <a:prstGeom prst="rect">
            <a:avLst/>
          </a:prstGeom>
        </p:spPr>
      </p:pic>
    </p:spTree>
    <p:extLst>
      <p:ext uri="{BB962C8B-B14F-4D97-AF65-F5344CB8AC3E}">
        <p14:creationId xmlns:p14="http://schemas.microsoft.com/office/powerpoint/2010/main" val="25757783"/>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2795" y="1719262"/>
            <a:ext cx="7265153" cy="3815020"/>
          </a:xfrm>
          <a:prstGeom prst="rect">
            <a:avLst/>
          </a:prstGeom>
        </p:spPr>
      </p:pic>
    </p:spTree>
    <p:extLst>
      <p:ext uri="{BB962C8B-B14F-4D97-AF65-F5344CB8AC3E}">
        <p14:creationId xmlns:p14="http://schemas.microsoft.com/office/powerpoint/2010/main" val="2542947105"/>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667" y="-13628"/>
            <a:ext cx="9447940" cy="1309461"/>
          </a:xfrm>
        </p:spPr>
        <p:txBody>
          <a:bodyPr>
            <a:noAutofit/>
          </a:bodyPr>
          <a:lstStyle/>
          <a:p>
            <a:r>
              <a:rPr lang="en-AU" sz="2800" dirty="0" smtClean="0"/>
              <a:t>Combine and analyse data from a variety of </a:t>
            </a:r>
            <a:r>
              <a:rPr lang="en-AU" sz="2800" dirty="0" err="1" smtClean="0"/>
              <a:t>distributedinstruments</a:t>
            </a:r>
            <a:r>
              <a:rPr lang="en-AU" sz="2800" dirty="0" smtClean="0"/>
              <a:t>/observations </a:t>
            </a:r>
            <a:endParaRPr lang="en-AU" sz="2800" dirty="0"/>
          </a:p>
        </p:txBody>
      </p:sp>
      <p:grpSp>
        <p:nvGrpSpPr>
          <p:cNvPr id="15" name="Groeperen 14"/>
          <p:cNvGrpSpPr/>
          <p:nvPr/>
        </p:nvGrpSpPr>
        <p:grpSpPr>
          <a:xfrm>
            <a:off x="6477718" y="1362903"/>
            <a:ext cx="1528880" cy="1196924"/>
            <a:chOff x="6452720" y="813713"/>
            <a:chExt cx="1660210" cy="1270898"/>
          </a:xfrm>
        </p:grpSpPr>
        <p:pic>
          <p:nvPicPr>
            <p:cNvPr id="13" name="Afbeelding 12" descr="Screen Shot 2014-12-01 at 13.43.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720" y="813713"/>
              <a:ext cx="1660210" cy="799769"/>
            </a:xfrm>
            <a:prstGeom prst="rect">
              <a:avLst/>
            </a:prstGeom>
          </p:spPr>
        </p:pic>
        <p:pic>
          <p:nvPicPr>
            <p:cNvPr id="14" name="Afbeelding 13" descr="Screen Shot 2014-12-01 at 13.45.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92033">
              <a:off x="6801388" y="1491272"/>
              <a:ext cx="608751" cy="577928"/>
            </a:xfrm>
            <a:prstGeom prst="rect">
              <a:avLst/>
            </a:prstGeom>
          </p:spPr>
        </p:pic>
      </p:grpSp>
      <p:sp>
        <p:nvSpPr>
          <p:cNvPr id="7" name="Boog 6"/>
          <p:cNvSpPr/>
          <p:nvPr/>
        </p:nvSpPr>
        <p:spPr>
          <a:xfrm>
            <a:off x="457200" y="3209989"/>
            <a:ext cx="6796138"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grpSp>
        <p:nvGrpSpPr>
          <p:cNvPr id="11" name="Groeperen 10"/>
          <p:cNvGrpSpPr/>
          <p:nvPr/>
        </p:nvGrpSpPr>
        <p:grpSpPr>
          <a:xfrm>
            <a:off x="-330668" y="2642146"/>
            <a:ext cx="8089425" cy="4373562"/>
            <a:chOff x="-560716" y="2039408"/>
            <a:chExt cx="8089425" cy="4373562"/>
          </a:xfrm>
        </p:grpSpPr>
        <p:pic>
          <p:nvPicPr>
            <p:cNvPr id="3" name="Picture 2" descr="Paysage et plu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909" y="2039408"/>
              <a:ext cx="6019800" cy="437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Boog 20"/>
            <p:cNvSpPr/>
            <p:nvPr/>
          </p:nvSpPr>
          <p:spPr>
            <a:xfrm rot="211918">
              <a:off x="-560716" y="4559329"/>
              <a:ext cx="6796138"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solidFill>
                  <a:srgbClr val="FF0000"/>
                </a:solidFill>
              </a:endParaRPr>
            </a:p>
          </p:txBody>
        </p:sp>
      </p:grpSp>
      <p:grpSp>
        <p:nvGrpSpPr>
          <p:cNvPr id="10" name="Groeperen 9"/>
          <p:cNvGrpSpPr/>
          <p:nvPr/>
        </p:nvGrpSpPr>
        <p:grpSpPr>
          <a:xfrm rot="346188">
            <a:off x="-306237" y="2050302"/>
            <a:ext cx="7305096" cy="6324894"/>
            <a:chOff x="-306237" y="2050302"/>
            <a:chExt cx="7305096" cy="6324894"/>
          </a:xfrm>
        </p:grpSpPr>
        <p:sp>
          <p:nvSpPr>
            <p:cNvPr id="18" name="Boog 17"/>
            <p:cNvSpPr/>
            <p:nvPr/>
          </p:nvSpPr>
          <p:spPr>
            <a:xfrm>
              <a:off x="202721" y="3547324"/>
              <a:ext cx="6796138"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9" name="Boog 18"/>
            <p:cNvSpPr/>
            <p:nvPr/>
          </p:nvSpPr>
          <p:spPr>
            <a:xfrm>
              <a:off x="-51758" y="3884659"/>
              <a:ext cx="6796138"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0" name="Boog 19"/>
            <p:cNvSpPr/>
            <p:nvPr/>
          </p:nvSpPr>
          <p:spPr>
            <a:xfrm>
              <a:off x="-306237" y="4221994"/>
              <a:ext cx="6796138"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2" name="Boog 21"/>
            <p:cNvSpPr/>
            <p:nvPr/>
          </p:nvSpPr>
          <p:spPr>
            <a:xfrm rot="18804260">
              <a:off x="443612" y="4469021"/>
              <a:ext cx="6255271"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3" name="Boog 22"/>
            <p:cNvSpPr/>
            <p:nvPr/>
          </p:nvSpPr>
          <p:spPr>
            <a:xfrm rot="18804260">
              <a:off x="1232470" y="4553712"/>
              <a:ext cx="6225135"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grpSp>
      <p:sp>
        <p:nvSpPr>
          <p:cNvPr id="24" name="Boog 23"/>
          <p:cNvSpPr/>
          <p:nvPr/>
        </p:nvSpPr>
        <p:spPr>
          <a:xfrm rot="18804260">
            <a:off x="2459827" y="4657331"/>
            <a:ext cx="5359500"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5" name="Boog 24"/>
          <p:cNvSpPr/>
          <p:nvPr/>
        </p:nvSpPr>
        <p:spPr>
          <a:xfrm rot="18804260">
            <a:off x="3583294" y="4818322"/>
            <a:ext cx="4541189" cy="1417834"/>
          </a:xfrm>
          <a:prstGeom prst="arc">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pic>
        <p:nvPicPr>
          <p:cNvPr id="17" name="Afbeelding 16" descr="Screen Shot 2014-12-01 at 13.53.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36" y="5095542"/>
            <a:ext cx="1141465" cy="1286237"/>
          </a:xfrm>
          <a:prstGeom prst="rect">
            <a:avLst/>
          </a:prstGeom>
        </p:spPr>
      </p:pic>
      <p:pic>
        <p:nvPicPr>
          <p:cNvPr id="5" name="Picture 12" descr="Screen shot 2012-10-22 at 12.31.45 P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5746" y="2352991"/>
            <a:ext cx="1229529" cy="971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Rechte verbindingslijn 7"/>
          <p:cNvCxnSpPr/>
          <p:nvPr/>
        </p:nvCxnSpPr>
        <p:spPr>
          <a:xfrm flipH="1">
            <a:off x="3070616" y="3169744"/>
            <a:ext cx="320572" cy="120824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Rechte verbindingslijn 8"/>
          <p:cNvCxnSpPr/>
          <p:nvPr/>
        </p:nvCxnSpPr>
        <p:spPr>
          <a:xfrm>
            <a:off x="3418891" y="2980142"/>
            <a:ext cx="1177059" cy="120824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Rechte verbindingslijn 27"/>
          <p:cNvCxnSpPr/>
          <p:nvPr/>
        </p:nvCxnSpPr>
        <p:spPr>
          <a:xfrm flipH="1">
            <a:off x="4791443" y="2247935"/>
            <a:ext cx="2122597" cy="1222044"/>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29" name="Rechte verbindingslijn 28"/>
          <p:cNvCxnSpPr/>
          <p:nvPr/>
        </p:nvCxnSpPr>
        <p:spPr>
          <a:xfrm flipH="1">
            <a:off x="7147783" y="1862577"/>
            <a:ext cx="121079" cy="3781076"/>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31" name="Ovale toelichting 30"/>
          <p:cNvSpPr/>
          <p:nvPr/>
        </p:nvSpPr>
        <p:spPr>
          <a:xfrm>
            <a:off x="607662" y="5004784"/>
            <a:ext cx="1858101" cy="1717597"/>
          </a:xfrm>
          <a:prstGeom prst="wedgeEllipseCallout">
            <a:avLst>
              <a:gd name="adj1" fmla="val 214760"/>
              <a:gd name="adj2" fmla="val -82226"/>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2" name="Ovaal 31"/>
          <p:cNvSpPr/>
          <p:nvPr/>
        </p:nvSpPr>
        <p:spPr>
          <a:xfrm>
            <a:off x="5494572" y="4342756"/>
            <a:ext cx="201175" cy="2010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FF0000"/>
              </a:solidFill>
            </a:endParaRPr>
          </a:p>
        </p:txBody>
      </p:sp>
    </p:spTree>
    <p:extLst>
      <p:ext uri="{BB962C8B-B14F-4D97-AF65-F5344CB8AC3E}">
        <p14:creationId xmlns:p14="http://schemas.microsoft.com/office/powerpoint/2010/main" val="1759451698"/>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900113" y="981075"/>
            <a:ext cx="2951162" cy="3816350"/>
          </a:xfrm>
          <a:prstGeom prst="rect">
            <a:avLst/>
          </a:prstGeom>
          <a:solidFill>
            <a:srgbClr val="B0D2D5"/>
          </a:solidFill>
          <a:ln w="9525">
            <a:solidFill>
              <a:srgbClr val="D3FCFF"/>
            </a:solidFill>
            <a:round/>
            <a:headEnd/>
            <a:tailEnd/>
          </a:ln>
        </p:spPr>
        <p:txBody>
          <a:bodyPr/>
          <a:lstStyle/>
          <a:p>
            <a:endParaRPr lang="en-US"/>
          </a:p>
        </p:txBody>
      </p:sp>
      <p:sp>
        <p:nvSpPr>
          <p:cNvPr id="26626" name="Rounded Rectangle 1"/>
          <p:cNvSpPr>
            <a:spLocks noChangeArrowheads="1"/>
          </p:cNvSpPr>
          <p:nvPr/>
        </p:nvSpPr>
        <p:spPr bwMode="auto">
          <a:xfrm rot="5400000">
            <a:off x="539750" y="1692276"/>
            <a:ext cx="1584325" cy="431800"/>
          </a:xfrm>
          <a:prstGeom prst="roundRect">
            <a:avLst>
              <a:gd name="adj" fmla="val 16667"/>
            </a:avLst>
          </a:prstGeom>
          <a:solidFill>
            <a:srgbClr val="FF6600"/>
          </a:solidFill>
          <a:ln w="9525">
            <a:solidFill>
              <a:srgbClr val="FF6600"/>
            </a:solidFill>
            <a:round/>
            <a:headEnd/>
            <a:tailEnd/>
          </a:ln>
        </p:spPr>
        <p:txBody>
          <a:bodyPr/>
          <a:lstStyle/>
          <a:p>
            <a:pPr algn="ctr"/>
            <a:r>
              <a:rPr lang="en-US" sz="1800" b="1">
                <a:solidFill>
                  <a:srgbClr val="FFFFFF"/>
                </a:solidFill>
              </a:rPr>
              <a:t>Virtual Lab</a:t>
            </a:r>
          </a:p>
        </p:txBody>
      </p:sp>
      <p:sp>
        <p:nvSpPr>
          <p:cNvPr id="26627" name="Rounded Rectangle 2"/>
          <p:cNvSpPr>
            <a:spLocks noChangeArrowheads="1"/>
          </p:cNvSpPr>
          <p:nvPr/>
        </p:nvSpPr>
        <p:spPr bwMode="auto">
          <a:xfrm rot="5400000">
            <a:off x="1259681" y="1691482"/>
            <a:ext cx="1584325" cy="433388"/>
          </a:xfrm>
          <a:prstGeom prst="roundRect">
            <a:avLst>
              <a:gd name="adj" fmla="val 16667"/>
            </a:avLst>
          </a:prstGeom>
          <a:solidFill>
            <a:srgbClr val="FF6600"/>
          </a:solidFill>
          <a:ln w="9525">
            <a:solidFill>
              <a:srgbClr val="FF6600"/>
            </a:solidFill>
            <a:round/>
            <a:headEnd/>
            <a:tailEnd/>
          </a:ln>
        </p:spPr>
        <p:txBody>
          <a:bodyPr/>
          <a:lstStyle/>
          <a:p>
            <a:pPr algn="ctr"/>
            <a:r>
              <a:rPr lang="en-US" sz="1800" b="1">
                <a:solidFill>
                  <a:srgbClr val="FFFFFF"/>
                </a:solidFill>
              </a:rPr>
              <a:t>Virtual Lab</a:t>
            </a:r>
          </a:p>
        </p:txBody>
      </p:sp>
      <p:sp>
        <p:nvSpPr>
          <p:cNvPr id="26628" name="Rounded Rectangle 5"/>
          <p:cNvSpPr>
            <a:spLocks noChangeArrowheads="1"/>
          </p:cNvSpPr>
          <p:nvPr/>
        </p:nvSpPr>
        <p:spPr bwMode="auto">
          <a:xfrm rot="5400000">
            <a:off x="1979612" y="1692276"/>
            <a:ext cx="1584325" cy="431800"/>
          </a:xfrm>
          <a:prstGeom prst="roundRect">
            <a:avLst>
              <a:gd name="adj" fmla="val 16667"/>
            </a:avLst>
          </a:prstGeom>
          <a:solidFill>
            <a:srgbClr val="FF6600"/>
          </a:solidFill>
          <a:ln w="9525">
            <a:solidFill>
              <a:srgbClr val="FF6600"/>
            </a:solidFill>
            <a:round/>
            <a:headEnd/>
            <a:tailEnd/>
          </a:ln>
        </p:spPr>
        <p:txBody>
          <a:bodyPr/>
          <a:lstStyle/>
          <a:p>
            <a:pPr algn="ctr"/>
            <a:r>
              <a:rPr lang="en-US" sz="1800" b="1">
                <a:solidFill>
                  <a:srgbClr val="FFFFFF"/>
                </a:solidFill>
              </a:rPr>
              <a:t>Virtual Lab</a:t>
            </a:r>
          </a:p>
        </p:txBody>
      </p:sp>
      <p:sp>
        <p:nvSpPr>
          <p:cNvPr id="26629" name="Rounded Rectangle 6"/>
          <p:cNvSpPr>
            <a:spLocks noChangeArrowheads="1"/>
          </p:cNvSpPr>
          <p:nvPr/>
        </p:nvSpPr>
        <p:spPr bwMode="auto">
          <a:xfrm rot="5400000">
            <a:off x="2700337" y="1692276"/>
            <a:ext cx="1584325" cy="431800"/>
          </a:xfrm>
          <a:prstGeom prst="roundRect">
            <a:avLst>
              <a:gd name="adj" fmla="val 16667"/>
            </a:avLst>
          </a:prstGeom>
          <a:solidFill>
            <a:srgbClr val="FF6600"/>
          </a:solidFill>
          <a:ln w="9525">
            <a:solidFill>
              <a:srgbClr val="FF6600"/>
            </a:solidFill>
            <a:round/>
            <a:headEnd/>
            <a:tailEnd/>
          </a:ln>
        </p:spPr>
        <p:txBody>
          <a:bodyPr/>
          <a:lstStyle/>
          <a:p>
            <a:pPr algn="ctr"/>
            <a:r>
              <a:rPr lang="en-US" sz="1800" b="1">
                <a:solidFill>
                  <a:srgbClr val="FFFFFF"/>
                </a:solidFill>
              </a:rPr>
              <a:t>Virtual Lab</a:t>
            </a:r>
          </a:p>
        </p:txBody>
      </p:sp>
      <p:sp>
        <p:nvSpPr>
          <p:cNvPr id="8" name="Rounded Rectangle 7"/>
          <p:cNvSpPr>
            <a:spLocks noChangeArrowheads="1"/>
          </p:cNvSpPr>
          <p:nvPr/>
        </p:nvSpPr>
        <p:spPr bwMode="auto">
          <a:xfrm>
            <a:off x="1116013" y="2987675"/>
            <a:ext cx="2592387" cy="576263"/>
          </a:xfrm>
          <a:prstGeom prst="roundRect">
            <a:avLst>
              <a:gd name="adj" fmla="val 16667"/>
            </a:avLst>
          </a:prstGeom>
          <a:solidFill>
            <a:srgbClr val="B34700"/>
          </a:solidFill>
          <a:ln w="9525">
            <a:solidFill>
              <a:srgbClr val="B34700"/>
            </a:solidFill>
            <a:round/>
            <a:headEnd/>
            <a:tailEnd/>
          </a:ln>
        </p:spPr>
        <p:txBody>
          <a:bodyPr anchor="ctr"/>
          <a:lstStyle/>
          <a:p>
            <a:pPr algn="ctr"/>
            <a:r>
              <a:rPr lang="en-US" sz="1800" b="1">
                <a:solidFill>
                  <a:srgbClr val="FFFFFF"/>
                </a:solidFill>
              </a:rPr>
              <a:t>Composition</a:t>
            </a:r>
          </a:p>
        </p:txBody>
      </p:sp>
      <p:cxnSp>
        <p:nvCxnSpPr>
          <p:cNvPr id="10" name="Straight Connector 9"/>
          <p:cNvCxnSpPr>
            <a:cxnSpLocks noChangeShapeType="1"/>
            <a:stCxn id="26626" idx="3"/>
          </p:cNvCxnSpPr>
          <p:nvPr/>
        </p:nvCxnSpPr>
        <p:spPr bwMode="auto">
          <a:xfrm>
            <a:off x="1331913" y="2700338"/>
            <a:ext cx="0" cy="2873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 name="Straight Connector 10"/>
          <p:cNvCxnSpPr>
            <a:cxnSpLocks noChangeShapeType="1"/>
          </p:cNvCxnSpPr>
          <p:nvPr/>
        </p:nvCxnSpPr>
        <p:spPr bwMode="auto">
          <a:xfrm>
            <a:off x="2051050" y="2700338"/>
            <a:ext cx="0" cy="2873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2" name="Straight Connector 11"/>
          <p:cNvCxnSpPr>
            <a:cxnSpLocks noChangeShapeType="1"/>
          </p:cNvCxnSpPr>
          <p:nvPr/>
        </p:nvCxnSpPr>
        <p:spPr bwMode="auto">
          <a:xfrm>
            <a:off x="2771775" y="2700338"/>
            <a:ext cx="0" cy="2873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3" name="Straight Connector 12"/>
          <p:cNvCxnSpPr>
            <a:cxnSpLocks noChangeShapeType="1"/>
          </p:cNvCxnSpPr>
          <p:nvPr/>
        </p:nvCxnSpPr>
        <p:spPr bwMode="auto">
          <a:xfrm>
            <a:off x="3492500" y="2700338"/>
            <a:ext cx="0" cy="2873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4" name="Rounded Rectangle 13"/>
          <p:cNvSpPr>
            <a:spLocks noChangeArrowheads="1"/>
          </p:cNvSpPr>
          <p:nvPr/>
        </p:nvSpPr>
        <p:spPr bwMode="auto">
          <a:xfrm>
            <a:off x="1116013" y="3851275"/>
            <a:ext cx="2592387" cy="720725"/>
          </a:xfrm>
          <a:prstGeom prst="roundRect">
            <a:avLst>
              <a:gd name="adj" fmla="val 16667"/>
            </a:avLst>
          </a:prstGeom>
          <a:solidFill>
            <a:srgbClr val="3A6373"/>
          </a:solidFill>
          <a:ln w="9525">
            <a:solidFill>
              <a:srgbClr val="3A6373"/>
            </a:solidFill>
            <a:round/>
            <a:headEnd/>
            <a:tailEnd/>
          </a:ln>
        </p:spPr>
        <p:txBody>
          <a:bodyPr anchor="ctr"/>
          <a:lstStyle/>
          <a:p>
            <a:pPr algn="ctr"/>
            <a:r>
              <a:rPr lang="en-US" sz="1800" b="1">
                <a:solidFill>
                  <a:srgbClr val="FFFFFF"/>
                </a:solidFill>
              </a:rPr>
              <a:t>e-Infrastructure</a:t>
            </a:r>
          </a:p>
        </p:txBody>
      </p:sp>
      <p:cxnSp>
        <p:nvCxnSpPr>
          <p:cNvPr id="16" name="Straight Connector 15"/>
          <p:cNvCxnSpPr>
            <a:cxnSpLocks noChangeShapeType="1"/>
            <a:stCxn id="8" idx="2"/>
            <a:endCxn id="14" idx="0"/>
          </p:cNvCxnSpPr>
          <p:nvPr/>
        </p:nvCxnSpPr>
        <p:spPr bwMode="auto">
          <a:xfrm>
            <a:off x="2411413" y="3563938"/>
            <a:ext cx="0" cy="2873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grpSp>
        <p:nvGrpSpPr>
          <p:cNvPr id="27" name="Group 26"/>
          <p:cNvGrpSpPr>
            <a:grpSpLocks/>
          </p:cNvGrpSpPr>
          <p:nvPr/>
        </p:nvGrpSpPr>
        <p:grpSpPr bwMode="auto">
          <a:xfrm>
            <a:off x="1116013" y="4572000"/>
            <a:ext cx="2592387" cy="1089025"/>
            <a:chOff x="1115616" y="4293096"/>
            <a:chExt cx="2592288" cy="1089412"/>
          </a:xfrm>
        </p:grpSpPr>
        <p:sp>
          <p:nvSpPr>
            <p:cNvPr id="26646" name="Rounded Rectangle 16"/>
            <p:cNvSpPr>
              <a:spLocks noChangeArrowheads="1"/>
            </p:cNvSpPr>
            <p:nvPr/>
          </p:nvSpPr>
          <p:spPr bwMode="auto">
            <a:xfrm>
              <a:off x="1115616" y="4581128"/>
              <a:ext cx="432048" cy="432048"/>
            </a:xfrm>
            <a:prstGeom prst="roundRect">
              <a:avLst>
                <a:gd name="adj" fmla="val 16667"/>
              </a:avLst>
            </a:prstGeom>
            <a:solidFill>
              <a:srgbClr val="0D3295"/>
            </a:solidFill>
            <a:ln w="9525">
              <a:solidFill>
                <a:schemeClr val="tx1"/>
              </a:solidFill>
              <a:round/>
              <a:headEnd/>
              <a:tailEnd/>
            </a:ln>
          </p:spPr>
          <p:txBody>
            <a:bodyPr/>
            <a:lstStyle/>
            <a:p>
              <a:endParaRPr lang="en-US"/>
            </a:p>
          </p:txBody>
        </p:sp>
        <p:sp>
          <p:nvSpPr>
            <p:cNvPr id="26647" name="Rounded Rectangle 17"/>
            <p:cNvSpPr>
              <a:spLocks noChangeArrowheads="1"/>
            </p:cNvSpPr>
            <p:nvPr/>
          </p:nvSpPr>
          <p:spPr bwMode="auto">
            <a:xfrm>
              <a:off x="1835696" y="4581128"/>
              <a:ext cx="432048" cy="432048"/>
            </a:xfrm>
            <a:prstGeom prst="roundRect">
              <a:avLst>
                <a:gd name="adj" fmla="val 16667"/>
              </a:avLst>
            </a:prstGeom>
            <a:solidFill>
              <a:srgbClr val="0D3295"/>
            </a:solidFill>
            <a:ln w="9525">
              <a:solidFill>
                <a:schemeClr val="tx1"/>
              </a:solidFill>
              <a:round/>
              <a:headEnd/>
              <a:tailEnd/>
            </a:ln>
          </p:spPr>
          <p:txBody>
            <a:bodyPr/>
            <a:lstStyle/>
            <a:p>
              <a:endParaRPr lang="en-US"/>
            </a:p>
          </p:txBody>
        </p:sp>
        <p:sp>
          <p:nvSpPr>
            <p:cNvPr id="26648" name="Rounded Rectangle 18"/>
            <p:cNvSpPr>
              <a:spLocks noChangeArrowheads="1"/>
            </p:cNvSpPr>
            <p:nvPr/>
          </p:nvSpPr>
          <p:spPr bwMode="auto">
            <a:xfrm>
              <a:off x="2555776" y="4581128"/>
              <a:ext cx="432048" cy="432048"/>
            </a:xfrm>
            <a:prstGeom prst="roundRect">
              <a:avLst>
                <a:gd name="adj" fmla="val 16667"/>
              </a:avLst>
            </a:prstGeom>
            <a:solidFill>
              <a:srgbClr val="0D3295"/>
            </a:solidFill>
            <a:ln w="9525">
              <a:solidFill>
                <a:schemeClr val="tx1"/>
              </a:solidFill>
              <a:round/>
              <a:headEnd/>
              <a:tailEnd/>
            </a:ln>
          </p:spPr>
          <p:txBody>
            <a:bodyPr/>
            <a:lstStyle/>
            <a:p>
              <a:endParaRPr lang="en-US"/>
            </a:p>
          </p:txBody>
        </p:sp>
        <p:sp>
          <p:nvSpPr>
            <p:cNvPr id="26649" name="Rounded Rectangle 19"/>
            <p:cNvSpPr>
              <a:spLocks noChangeArrowheads="1"/>
            </p:cNvSpPr>
            <p:nvPr/>
          </p:nvSpPr>
          <p:spPr bwMode="auto">
            <a:xfrm>
              <a:off x="3275856" y="4581128"/>
              <a:ext cx="432048" cy="432048"/>
            </a:xfrm>
            <a:prstGeom prst="roundRect">
              <a:avLst>
                <a:gd name="adj" fmla="val 16667"/>
              </a:avLst>
            </a:prstGeom>
            <a:solidFill>
              <a:srgbClr val="0D3295"/>
            </a:solidFill>
            <a:ln w="9525">
              <a:solidFill>
                <a:schemeClr val="tx1"/>
              </a:solidFill>
              <a:round/>
              <a:headEnd/>
              <a:tailEnd/>
            </a:ln>
          </p:spPr>
          <p:txBody>
            <a:bodyPr/>
            <a:lstStyle/>
            <a:p>
              <a:endParaRPr lang="en-US"/>
            </a:p>
          </p:txBody>
        </p:sp>
        <p:cxnSp>
          <p:nvCxnSpPr>
            <p:cNvPr id="26650" name="Straight Connector 21"/>
            <p:cNvCxnSpPr>
              <a:cxnSpLocks noChangeShapeType="1"/>
              <a:endCxn id="26646" idx="0"/>
            </p:cNvCxnSpPr>
            <p:nvPr/>
          </p:nvCxnSpPr>
          <p:spPr bwMode="auto">
            <a:xfrm>
              <a:off x="1331640" y="4293096"/>
              <a:ext cx="0" cy="28803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26651" name="Straight Connector 22"/>
            <p:cNvCxnSpPr>
              <a:cxnSpLocks noChangeShapeType="1"/>
            </p:cNvCxnSpPr>
            <p:nvPr/>
          </p:nvCxnSpPr>
          <p:spPr bwMode="auto">
            <a:xfrm>
              <a:off x="2051720" y="4293096"/>
              <a:ext cx="0" cy="28803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26652" name="Straight Connector 23"/>
            <p:cNvCxnSpPr>
              <a:cxnSpLocks noChangeShapeType="1"/>
            </p:cNvCxnSpPr>
            <p:nvPr/>
          </p:nvCxnSpPr>
          <p:spPr bwMode="auto">
            <a:xfrm>
              <a:off x="2771800" y="4293096"/>
              <a:ext cx="0" cy="28803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26653" name="Straight Connector 24"/>
            <p:cNvCxnSpPr>
              <a:cxnSpLocks noChangeShapeType="1"/>
            </p:cNvCxnSpPr>
            <p:nvPr/>
          </p:nvCxnSpPr>
          <p:spPr bwMode="auto">
            <a:xfrm>
              <a:off x="3491880" y="4293096"/>
              <a:ext cx="0" cy="28803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26654" name="TextBox 25"/>
            <p:cNvSpPr txBox="1">
              <a:spLocks noChangeArrowheads="1"/>
            </p:cNvSpPr>
            <p:nvPr/>
          </p:nvSpPr>
          <p:spPr bwMode="auto">
            <a:xfrm>
              <a:off x="1766750" y="5013176"/>
              <a:ext cx="13650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D3295"/>
                  </a:solidFill>
                </a:rPr>
                <a:t>Resources</a:t>
              </a:r>
            </a:p>
          </p:txBody>
        </p:sp>
      </p:grpSp>
      <p:cxnSp>
        <p:nvCxnSpPr>
          <p:cNvPr id="28" name="Straight Arrow Connector 27"/>
          <p:cNvCxnSpPr/>
          <p:nvPr/>
        </p:nvCxnSpPr>
        <p:spPr>
          <a:xfrm>
            <a:off x="3992563" y="4940300"/>
            <a:ext cx="720725" cy="0"/>
          </a:xfrm>
          <a:prstGeom prst="straightConnector1">
            <a:avLst/>
          </a:prstGeom>
          <a:ln w="28575"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992563" y="4149725"/>
            <a:ext cx="720725" cy="0"/>
          </a:xfrm>
          <a:prstGeom prst="straightConnector1">
            <a:avLst/>
          </a:prstGeom>
          <a:ln w="28575"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992563" y="3357563"/>
            <a:ext cx="720725" cy="0"/>
          </a:xfrm>
          <a:prstGeom prst="straightConnector1">
            <a:avLst/>
          </a:prstGeom>
          <a:ln w="28575"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992563" y="2276475"/>
            <a:ext cx="720725" cy="0"/>
          </a:xfrm>
          <a:prstGeom prst="straightConnector1">
            <a:avLst/>
          </a:prstGeom>
          <a:ln w="28575"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TextBox 3"/>
          <p:cNvSpPr txBox="1">
            <a:spLocks noChangeArrowheads="1"/>
          </p:cNvSpPr>
          <p:nvPr/>
        </p:nvSpPr>
        <p:spPr bwMode="auto">
          <a:xfrm>
            <a:off x="4787900" y="4572534"/>
            <a:ext cx="35948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mj-lt"/>
              </a:rPr>
              <a:t>External data, computation </a:t>
            </a:r>
            <a:endParaRPr lang="en-US" dirty="0" smtClean="0">
              <a:latin typeface="+mj-lt"/>
            </a:endParaRPr>
          </a:p>
          <a:p>
            <a:pPr eaLnBrk="1" hangingPunct="1"/>
            <a:r>
              <a:rPr lang="en-US" dirty="0" smtClean="0">
                <a:latin typeface="+mj-lt"/>
              </a:rPr>
              <a:t>and other functionalities</a:t>
            </a:r>
            <a:endParaRPr lang="en-US" dirty="0">
              <a:latin typeface="+mj-lt"/>
            </a:endParaRPr>
          </a:p>
        </p:txBody>
      </p:sp>
      <p:sp>
        <p:nvSpPr>
          <p:cNvPr id="33" name="TextBox 13"/>
          <p:cNvSpPr txBox="1">
            <a:spLocks noChangeArrowheads="1"/>
          </p:cNvSpPr>
          <p:nvPr/>
        </p:nvSpPr>
        <p:spPr bwMode="auto">
          <a:xfrm>
            <a:off x="4787900" y="3940514"/>
            <a:ext cx="39891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mj-lt"/>
              </a:rPr>
              <a:t>Integrated access to resources</a:t>
            </a:r>
          </a:p>
        </p:txBody>
      </p:sp>
      <p:sp>
        <p:nvSpPr>
          <p:cNvPr id="34" name="TextBox 14"/>
          <p:cNvSpPr txBox="1">
            <a:spLocks noChangeArrowheads="1"/>
          </p:cNvSpPr>
          <p:nvPr/>
        </p:nvSpPr>
        <p:spPr bwMode="auto">
          <a:xfrm>
            <a:off x="4787900" y="2889160"/>
            <a:ext cx="40135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mj-lt"/>
              </a:rPr>
              <a:t>Make your own selection from </a:t>
            </a:r>
          </a:p>
          <a:p>
            <a:pPr eaLnBrk="1" hangingPunct="1"/>
            <a:r>
              <a:rPr lang="en-US" dirty="0">
                <a:latin typeface="+mj-lt"/>
              </a:rPr>
              <a:t>(data, algorithms) resources</a:t>
            </a:r>
          </a:p>
        </p:txBody>
      </p:sp>
      <p:sp>
        <p:nvSpPr>
          <p:cNvPr id="26645" name="TextBox 15"/>
          <p:cNvSpPr txBox="1">
            <a:spLocks noChangeArrowheads="1"/>
          </p:cNvSpPr>
          <p:nvPr/>
        </p:nvSpPr>
        <p:spPr bwMode="auto">
          <a:xfrm>
            <a:off x="4787900" y="1916113"/>
            <a:ext cx="421221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mj-lt"/>
              </a:rPr>
              <a:t>Personalized web-environments </a:t>
            </a:r>
            <a:endParaRPr lang="en-US" dirty="0" smtClean="0">
              <a:latin typeface="+mj-lt"/>
            </a:endParaRPr>
          </a:p>
          <a:p>
            <a:pPr eaLnBrk="1" hangingPunct="1"/>
            <a:r>
              <a:rPr lang="en-US" dirty="0">
                <a:latin typeface="+mj-lt"/>
              </a:rPr>
              <a:t>f</a:t>
            </a:r>
            <a:r>
              <a:rPr lang="en-US" dirty="0" smtClean="0">
                <a:latin typeface="+mj-lt"/>
              </a:rPr>
              <a:t>or scientific </a:t>
            </a:r>
            <a:r>
              <a:rPr lang="en-US" dirty="0">
                <a:latin typeface="+mj-lt"/>
              </a:rPr>
              <a:t>cooperation</a:t>
            </a:r>
          </a:p>
        </p:txBody>
      </p:sp>
    </p:spTree>
    <p:extLst>
      <p:ext uri="{BB962C8B-B14F-4D97-AF65-F5344CB8AC3E}">
        <p14:creationId xmlns:p14="http://schemas.microsoft.com/office/powerpoint/2010/main" val="659159738"/>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403350" y="-11113"/>
            <a:ext cx="6553200" cy="1152526"/>
          </a:xfrm>
        </p:spPr>
        <p:txBody>
          <a:bodyPr>
            <a:normAutofit/>
          </a:bodyPr>
          <a:lstStyle/>
          <a:p>
            <a:r>
              <a:rPr lang="en-US" sz="3600" dirty="0">
                <a:ea typeface="ＭＳ Ｐゴシック" charset="0"/>
              </a:rPr>
              <a:t>Cooperation in “virtual” labs</a:t>
            </a:r>
          </a:p>
        </p:txBody>
      </p:sp>
      <p:sp>
        <p:nvSpPr>
          <p:cNvPr id="25602" name="Content Placeholder 2"/>
          <p:cNvSpPr>
            <a:spLocks noGrp="1"/>
          </p:cNvSpPr>
          <p:nvPr>
            <p:ph idx="1"/>
          </p:nvPr>
        </p:nvSpPr>
        <p:spPr>
          <a:xfrm>
            <a:off x="1187450" y="1196975"/>
            <a:ext cx="6192838" cy="2160588"/>
          </a:xfrm>
        </p:spPr>
        <p:txBody>
          <a:bodyPr>
            <a:noAutofit/>
          </a:bodyPr>
          <a:lstStyle/>
          <a:p>
            <a:r>
              <a:rPr lang="en-US" sz="2400" dirty="0">
                <a:latin typeface="+mj-lt"/>
                <a:ea typeface="ＭＳ Ｐゴシック" charset="0"/>
              </a:rPr>
              <a:t>Find and integrate data</a:t>
            </a:r>
          </a:p>
          <a:p>
            <a:r>
              <a:rPr lang="en-US" sz="2400" dirty="0">
                <a:latin typeface="+mj-lt"/>
                <a:ea typeface="ＭＳ Ｐゴシック" charset="0"/>
              </a:rPr>
              <a:t>Select algorithms and compose workflows </a:t>
            </a:r>
          </a:p>
          <a:p>
            <a:r>
              <a:rPr lang="en-US" sz="2400" dirty="0">
                <a:latin typeface="+mj-lt"/>
                <a:ea typeface="ＭＳ Ｐゴシック" charset="0"/>
              </a:rPr>
              <a:t>Remote (high performance) computing</a:t>
            </a:r>
          </a:p>
          <a:p>
            <a:r>
              <a:rPr lang="en-US" sz="2400" dirty="0">
                <a:latin typeface="+mj-lt"/>
                <a:ea typeface="ＭＳ Ｐゴシック" charset="0"/>
              </a:rPr>
              <a:t>Visualize outcomes</a:t>
            </a:r>
          </a:p>
          <a:p>
            <a:r>
              <a:rPr lang="en-US" sz="2400" dirty="0">
                <a:latin typeface="+mj-lt"/>
                <a:ea typeface="ＭＳ Ｐゴシック" charset="0"/>
              </a:rPr>
              <a:t>Experimentation in silica</a:t>
            </a:r>
          </a:p>
        </p:txBody>
      </p:sp>
      <p:grpSp>
        <p:nvGrpSpPr>
          <p:cNvPr id="25603" name="Group 2"/>
          <p:cNvGrpSpPr>
            <a:grpSpLocks/>
          </p:cNvGrpSpPr>
          <p:nvPr/>
        </p:nvGrpSpPr>
        <p:grpSpPr bwMode="auto">
          <a:xfrm>
            <a:off x="2987675" y="3789363"/>
            <a:ext cx="6408738" cy="3159125"/>
            <a:chOff x="2987824" y="3789040"/>
            <a:chExt cx="6408712" cy="3159187"/>
          </a:xfrm>
        </p:grpSpPr>
        <p:pic>
          <p:nvPicPr>
            <p:cNvPr id="25605" name="Picture 3" descr="Screen shot 2011-02-15 at 10.37.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437112"/>
              <a:ext cx="2703981" cy="194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5" descr="Screen shot 2011-02-15 at 10.34.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868569"/>
              <a:ext cx="2088232" cy="2079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1" descr="Screen shot 2013-01-21 at 5.16.4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789040"/>
              <a:ext cx="2344243" cy="1409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92965300"/>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ELIXIR</a:t>
            </a:r>
            <a:br>
              <a:rPr lang="en-GB" dirty="0"/>
            </a:br>
            <a:r>
              <a:rPr lang="en-GB" dirty="0" err="1" smtClean="0"/>
              <a:t>ELIXIR</a:t>
            </a:r>
            <a:r>
              <a:rPr lang="en-GB" dirty="0" smtClean="0"/>
              <a:t>  A </a:t>
            </a:r>
            <a:r>
              <a:rPr lang="en-GB" dirty="0"/>
              <a:t>distributed infrastructure for life-science</a:t>
            </a:r>
            <a:br>
              <a:rPr lang="en-GB" dirty="0"/>
            </a:br>
            <a:r>
              <a:rPr lang="en-GB" dirty="0"/>
              <a:t>information</a:t>
            </a:r>
          </a:p>
        </p:txBody>
      </p:sp>
      <p:sp>
        <p:nvSpPr>
          <p:cNvPr id="3" name="Rectangle 2"/>
          <p:cNvSpPr/>
          <p:nvPr/>
        </p:nvSpPr>
        <p:spPr>
          <a:xfrm>
            <a:off x="395536" y="1484784"/>
            <a:ext cx="6610865" cy="2954655"/>
          </a:xfrm>
          <a:prstGeom prst="rect">
            <a:avLst/>
          </a:prstGeom>
        </p:spPr>
        <p:txBody>
          <a:bodyPr wrap="square">
            <a:spAutoFit/>
          </a:bodyPr>
          <a:lstStyle/>
          <a:p>
            <a:r>
              <a:rPr lang="en-GB" sz="2400" b="1" dirty="0">
                <a:solidFill>
                  <a:srgbClr val="FF6600"/>
                </a:solidFill>
                <a:latin typeface="MyriadPro-BoldCond"/>
              </a:rPr>
              <a:t>Description</a:t>
            </a:r>
          </a:p>
          <a:p>
            <a:r>
              <a:rPr lang="en-GB" b="0" i="0" u="none" strike="noStrike" baseline="0" dirty="0" smtClean="0">
                <a:solidFill>
                  <a:srgbClr val="333333"/>
                </a:solidFill>
                <a:latin typeface="MyriadPro-LightCond"/>
              </a:rPr>
              <a:t>The distributed infrastructure for life-science information (ELIXIR) is a unique initiative that consolidates Europe’s national centres, services, and core bioinformatics resources into a single, coordinated infrastructure. By coordinating</a:t>
            </a:r>
          </a:p>
          <a:p>
            <a:r>
              <a:rPr lang="en-GB" b="0" i="0" u="none" strike="noStrike" baseline="0" dirty="0" smtClean="0">
                <a:solidFill>
                  <a:srgbClr val="333333"/>
                </a:solidFill>
                <a:latin typeface="MyriadPro-LightCond"/>
              </a:rPr>
              <a:t>these resources, ELIXIR supports the data-related needs of Europe’s 500.000 life-scientists and helps address the Grand Challenges across life sciences from marine research via plants and agriculture to health research and medical sciences.</a:t>
            </a:r>
          </a:p>
          <a:p>
            <a:endParaRPr lang="en-GB" b="0" i="0" u="none" strike="noStrike" baseline="0" dirty="0" smtClean="0">
              <a:solidFill>
                <a:srgbClr val="333333"/>
              </a:solidFill>
              <a:latin typeface="MyriadPro-LightCond"/>
            </a:endParaRPr>
          </a:p>
        </p:txBody>
      </p:sp>
    </p:spTree>
    <p:extLst>
      <p:ext uri="{BB962C8B-B14F-4D97-AF65-F5344CB8AC3E}">
        <p14:creationId xmlns:p14="http://schemas.microsoft.com/office/powerpoint/2010/main" val="892470517"/>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xfel.eu/sites/site_xfel-gmbh/content/e63415/e63438/e162890/e162904/european-xfel-logo_rgb_en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1812901" cy="181290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images.iop.org/objects/ccr/cern/50/10/14/CCfel3_10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7345"/>
            <a:ext cx="2947082" cy="2180841"/>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www.linde-kryotechnik.ch/public/news/desy_xfel/3%20-%20xfel%20linac%20-%20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190367"/>
            <a:ext cx="7020714" cy="2282234"/>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http://www.embl-hamburg.de/XFEL/images/radiation_da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203" y="4517922"/>
            <a:ext cx="5831969" cy="234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47780"/>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9996" y="2227563"/>
            <a:ext cx="6473813" cy="4095751"/>
          </a:xfrm>
          <a:prstGeom prst="rect">
            <a:avLst/>
          </a:prstGeom>
        </p:spPr>
      </p:pic>
      <p:sp>
        <p:nvSpPr>
          <p:cNvPr id="3" name="Title 2"/>
          <p:cNvSpPr>
            <a:spLocks noGrp="1"/>
          </p:cNvSpPr>
          <p:nvPr>
            <p:ph type="title"/>
          </p:nvPr>
        </p:nvSpPr>
        <p:spPr/>
        <p:txBody>
          <a:bodyPr/>
          <a:lstStyle/>
          <a:p>
            <a:r>
              <a:rPr lang="en-GB" dirty="0" smtClean="0"/>
              <a:t>European X-ray Free Electron Laser</a:t>
            </a:r>
            <a:endParaRPr lang="en-GB" dirty="0"/>
          </a:p>
        </p:txBody>
      </p:sp>
    </p:spTree>
    <p:extLst>
      <p:ext uri="{BB962C8B-B14F-4D97-AF65-F5344CB8AC3E}">
        <p14:creationId xmlns:p14="http://schemas.microsoft.com/office/powerpoint/2010/main" val="1526759818"/>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Image result for european xf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25114"/>
            <a:ext cx="2979415" cy="1982666"/>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501008"/>
            <a:ext cx="3780457" cy="252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902" y="3289870"/>
            <a:ext cx="4053317" cy="270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607" y="188640"/>
            <a:ext cx="4279404"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412201"/>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4294967295"/>
          </p:nvPr>
        </p:nvSpPr>
        <p:spPr bwMode="auto">
          <a:xfrm>
            <a:off x="323850" y="765175"/>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buFontTx/>
              <a:buNone/>
            </a:pPr>
            <a:endParaRPr lang="en-GB" altLang="en-US" sz="2800" b="1" dirty="0" smtClean="0">
              <a:solidFill>
                <a:srgbClr val="990099"/>
              </a:solidFill>
            </a:endParaRPr>
          </a:p>
          <a:p>
            <a:pPr algn="ctr">
              <a:lnSpc>
                <a:spcPct val="80000"/>
              </a:lnSpc>
              <a:buFontTx/>
              <a:buNone/>
            </a:pPr>
            <a:endParaRPr lang="en-GB" altLang="en-US" sz="2000" b="1" dirty="0" smtClean="0">
              <a:solidFill>
                <a:srgbClr val="990099"/>
              </a:solidFill>
            </a:endParaRPr>
          </a:p>
          <a:p>
            <a:pPr algn="ctr">
              <a:lnSpc>
                <a:spcPct val="80000"/>
              </a:lnSpc>
              <a:buFontTx/>
              <a:buNone/>
            </a:pPr>
            <a:r>
              <a:rPr lang="en-GB" altLang="en-US" sz="2400" dirty="0" smtClean="0"/>
              <a:t>... </a:t>
            </a:r>
            <a:r>
              <a:rPr lang="en-GB" altLang="en-US" sz="2400" b="1" dirty="0" smtClean="0"/>
              <a:t>holistic thinking</a:t>
            </a:r>
            <a:r>
              <a:rPr lang="en-GB" altLang="en-US" sz="2400" dirty="0" smtClean="0"/>
              <a:t> and approach epitomized</a:t>
            </a:r>
          </a:p>
          <a:p>
            <a:pPr algn="ctr">
              <a:lnSpc>
                <a:spcPct val="80000"/>
              </a:lnSpc>
              <a:buFontTx/>
              <a:buNone/>
            </a:pPr>
            <a:r>
              <a:rPr lang="en-GB" altLang="en-US" sz="2400" dirty="0" smtClean="0"/>
              <a:t>the first ‘Renaissance’, where scholars and artists</a:t>
            </a:r>
          </a:p>
          <a:p>
            <a:pPr algn="ctr">
              <a:lnSpc>
                <a:spcPct val="80000"/>
              </a:lnSpc>
              <a:buFontTx/>
              <a:buNone/>
            </a:pPr>
            <a:r>
              <a:rPr lang="en-GB" altLang="en-US" sz="2400" dirty="0" smtClean="0"/>
              <a:t>moved relatively freely around Europe among the</a:t>
            </a:r>
          </a:p>
          <a:p>
            <a:pPr algn="ctr">
              <a:lnSpc>
                <a:spcPct val="80000"/>
              </a:lnSpc>
              <a:buFontTx/>
              <a:buNone/>
            </a:pPr>
            <a:r>
              <a:rPr lang="en-GB" altLang="en-US" sz="2400" dirty="0" smtClean="0"/>
              <a:t>centres of learning and culture. While this privilege</a:t>
            </a:r>
          </a:p>
          <a:p>
            <a:pPr algn="ctr">
              <a:lnSpc>
                <a:spcPct val="80000"/>
              </a:lnSpc>
              <a:buFontTx/>
              <a:buNone/>
            </a:pPr>
            <a:r>
              <a:rPr lang="en-GB" altLang="en-US" sz="2400" dirty="0" smtClean="0"/>
              <a:t>was the domain of a few at that time, it should be</a:t>
            </a:r>
          </a:p>
          <a:p>
            <a:pPr algn="ctr">
              <a:lnSpc>
                <a:spcPct val="80000"/>
              </a:lnSpc>
              <a:buFontTx/>
              <a:buNone/>
            </a:pPr>
            <a:r>
              <a:rPr lang="en-GB" altLang="en-US" sz="2400" dirty="0" smtClean="0"/>
              <a:t>our ambition, in the new ‘Renaissance’, that this</a:t>
            </a:r>
          </a:p>
          <a:p>
            <a:pPr algn="ctr">
              <a:lnSpc>
                <a:spcPct val="80000"/>
              </a:lnSpc>
              <a:buFontTx/>
              <a:buNone/>
            </a:pPr>
            <a:r>
              <a:rPr lang="en-GB" altLang="en-US" sz="2400" dirty="0" smtClean="0"/>
              <a:t>should be the expectation of all citizens, especially</a:t>
            </a:r>
          </a:p>
          <a:p>
            <a:pPr algn="ctr">
              <a:lnSpc>
                <a:spcPct val="80000"/>
              </a:lnSpc>
              <a:buFontTx/>
              <a:buNone/>
            </a:pPr>
            <a:r>
              <a:rPr lang="en-GB" altLang="en-US" sz="2400" dirty="0" smtClean="0"/>
              <a:t>in the field of research and innovation.</a:t>
            </a:r>
          </a:p>
        </p:txBody>
      </p:sp>
      <p:sp>
        <p:nvSpPr>
          <p:cNvPr id="2" name="Rectangle 1"/>
          <p:cNvSpPr/>
          <p:nvPr/>
        </p:nvSpPr>
        <p:spPr>
          <a:xfrm>
            <a:off x="-108520" y="188640"/>
            <a:ext cx="9144000" cy="867930"/>
          </a:xfrm>
          <a:prstGeom prst="rect">
            <a:avLst/>
          </a:prstGeom>
        </p:spPr>
        <p:txBody>
          <a:bodyPr wrap="square">
            <a:spAutoFit/>
          </a:bodyPr>
          <a:lstStyle/>
          <a:p>
            <a:pPr marL="342900" lvl="0" indent="-342900" algn="ctr">
              <a:lnSpc>
                <a:spcPct val="80000"/>
              </a:lnSpc>
              <a:spcBef>
                <a:spcPct val="20000"/>
              </a:spcBef>
            </a:pPr>
            <a:r>
              <a:rPr lang="en-GB" altLang="en-US" sz="2800" b="1" kern="0" dirty="0">
                <a:solidFill>
                  <a:srgbClr val="FFFFFF"/>
                </a:solidFill>
                <a:latin typeface="Arial"/>
                <a:cs typeface="Arial"/>
              </a:rPr>
              <a:t>Commissioner </a:t>
            </a:r>
            <a:r>
              <a:rPr lang="en-GB" altLang="en-US" sz="2800" b="1" kern="0" dirty="0" err="1">
                <a:solidFill>
                  <a:srgbClr val="FFFFFF"/>
                </a:solidFill>
                <a:latin typeface="Arial"/>
                <a:cs typeface="Arial"/>
              </a:rPr>
              <a:t>Janez</a:t>
            </a:r>
            <a:r>
              <a:rPr lang="en-GB" altLang="en-US" sz="2800" b="1" kern="0" dirty="0">
                <a:solidFill>
                  <a:srgbClr val="FFFFFF"/>
                </a:solidFill>
                <a:latin typeface="Arial"/>
                <a:cs typeface="Arial"/>
              </a:rPr>
              <a:t> </a:t>
            </a:r>
            <a:r>
              <a:rPr lang="en-GB" altLang="en-US" sz="2800" b="1" kern="0" dirty="0" err="1">
                <a:solidFill>
                  <a:srgbClr val="FFFFFF"/>
                </a:solidFill>
                <a:latin typeface="Arial"/>
                <a:cs typeface="Arial"/>
              </a:rPr>
              <a:t>Potocnik</a:t>
            </a:r>
            <a:endParaRPr lang="en-GB" altLang="en-US" sz="2800" b="1" kern="0" dirty="0">
              <a:solidFill>
                <a:srgbClr val="FFFFFF"/>
              </a:solidFill>
              <a:latin typeface="Arial"/>
              <a:cs typeface="Arial"/>
            </a:endParaRPr>
          </a:p>
          <a:p>
            <a:pPr marL="342900" lvl="0" indent="-342900" algn="ctr">
              <a:lnSpc>
                <a:spcPct val="80000"/>
              </a:lnSpc>
              <a:spcBef>
                <a:spcPct val="20000"/>
              </a:spcBef>
            </a:pPr>
            <a:endParaRPr lang="en-GB" altLang="en-US" sz="2800" b="1" kern="0" dirty="0">
              <a:solidFill>
                <a:srgbClr val="FFFFFF"/>
              </a:solidFill>
              <a:latin typeface="Arial"/>
              <a:cs typeface="Arial"/>
            </a:endParaRPr>
          </a:p>
        </p:txBody>
      </p:sp>
    </p:spTree>
    <p:extLst>
      <p:ext uri="{BB962C8B-B14F-4D97-AF65-F5344CB8AC3E}">
        <p14:creationId xmlns:p14="http://schemas.microsoft.com/office/powerpoint/2010/main" val="1736003980"/>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858795" y="1485247"/>
            <a:ext cx="6629400" cy="4524315"/>
          </a:xfrm>
          <a:prstGeom prst="rect">
            <a:avLst/>
          </a:prstGeom>
        </p:spPr>
        <p:txBody>
          <a:bodyPr wrap="square">
            <a:spAutoFit/>
          </a:bodyPr>
          <a:lstStyle/>
          <a:p>
            <a:r>
              <a:rPr lang="en-GB" dirty="0"/>
              <a:t>Operating all six instruments will, according to current estimates, produce 10 million gigabytes (10 petabytes) of data per year, increasing to over 50 million gigabytes per year as a result of improved detector resolution. Storing 50 million gigabytes of data would require 10 million DVDs, which, if stacked on top of one another, would be 12 kilometres high. In comparison, the four experiments at the Large Hadron Collider produce about 13 million gigabytes per year.</a:t>
            </a:r>
            <a:br>
              <a:rPr lang="en-GB" dirty="0"/>
            </a:br>
            <a:r>
              <a:rPr lang="en-GB" dirty="0"/>
              <a:t/>
            </a:r>
            <a:br>
              <a:rPr lang="en-GB" dirty="0"/>
            </a:br>
            <a:r>
              <a:rPr lang="en-GB" dirty="0"/>
              <a:t>The extremely large data volumes generated at X-ray free-electron lasers require </a:t>
            </a:r>
            <a:r>
              <a:rPr lang="en-GB" dirty="0">
                <a:solidFill>
                  <a:srgbClr val="C00000"/>
                </a:solidFill>
              </a:rPr>
              <a:t>a new way of thinking about how data is managed and analysed</a:t>
            </a:r>
            <a:r>
              <a:rPr lang="en-GB" dirty="0"/>
              <a:t>. At conventional X-ray labs, scientists are able to bring their own hard disk drives, copy their data onto the drives, and then do their analyses at home. In the case of the European XFEL, the sheer amount of data will not make this approach possible any longer.</a:t>
            </a:r>
          </a:p>
        </p:txBody>
      </p:sp>
    </p:spTree>
    <p:extLst>
      <p:ext uri="{BB962C8B-B14F-4D97-AF65-F5344CB8AC3E}">
        <p14:creationId xmlns:p14="http://schemas.microsoft.com/office/powerpoint/2010/main" val="20462263"/>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655" y="1414821"/>
            <a:ext cx="7556604" cy="4252683"/>
          </a:xfrm>
          <a:prstGeom prst="rect">
            <a:avLst/>
          </a:prstGeom>
        </p:spPr>
      </p:pic>
    </p:spTree>
    <p:extLst>
      <p:ext uri="{BB962C8B-B14F-4D97-AF65-F5344CB8AC3E}">
        <p14:creationId xmlns:p14="http://schemas.microsoft.com/office/powerpoint/2010/main" val="2824939624"/>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CLARIN </a:t>
            </a:r>
            <a:r>
              <a:rPr lang="en-GB" sz="2400" dirty="0" smtClean="0"/>
              <a:t>ERIC Common </a:t>
            </a:r>
            <a:r>
              <a:rPr lang="en-GB" sz="2400" dirty="0"/>
              <a:t>Language Resources and </a:t>
            </a:r>
            <a:r>
              <a:rPr lang="en-GB" sz="2400" dirty="0" smtClean="0"/>
              <a:t>Technology Infrastructure</a:t>
            </a:r>
            <a:endParaRPr lang="en-GB" sz="2400" dirty="0"/>
          </a:p>
        </p:txBody>
      </p:sp>
      <p:pic>
        <p:nvPicPr>
          <p:cNvPr id="3" name="Picture 2"/>
          <p:cNvPicPr>
            <a:picLocks noChangeAspect="1"/>
          </p:cNvPicPr>
          <p:nvPr/>
        </p:nvPicPr>
        <p:blipFill>
          <a:blip r:embed="rId2"/>
          <a:stretch>
            <a:fillRect/>
          </a:stretch>
        </p:blipFill>
        <p:spPr>
          <a:xfrm>
            <a:off x="5904510" y="2996952"/>
            <a:ext cx="3139445" cy="1965416"/>
          </a:xfrm>
          <a:prstGeom prst="rect">
            <a:avLst/>
          </a:prstGeom>
        </p:spPr>
      </p:pic>
      <p:sp>
        <p:nvSpPr>
          <p:cNvPr id="4" name="Rectangle 3"/>
          <p:cNvSpPr/>
          <p:nvPr/>
        </p:nvSpPr>
        <p:spPr>
          <a:xfrm>
            <a:off x="179512" y="1196752"/>
            <a:ext cx="5499850" cy="5447645"/>
          </a:xfrm>
          <a:prstGeom prst="rect">
            <a:avLst/>
          </a:prstGeom>
        </p:spPr>
        <p:txBody>
          <a:bodyPr wrap="square">
            <a:spAutoFit/>
          </a:bodyPr>
          <a:lstStyle/>
          <a:p>
            <a:r>
              <a:rPr lang="en-GB" sz="2400" b="1" dirty="0">
                <a:solidFill>
                  <a:srgbClr val="E61AC0"/>
                </a:solidFill>
                <a:latin typeface="MyriadPro-BoldCond"/>
              </a:rPr>
              <a:t>Description</a:t>
            </a:r>
          </a:p>
          <a:p>
            <a:r>
              <a:rPr lang="en-GB" b="0" i="0" u="none" strike="noStrike" baseline="0" dirty="0" smtClean="0">
                <a:solidFill>
                  <a:srgbClr val="333333"/>
                </a:solidFill>
                <a:latin typeface="MyriadPro-LightCond"/>
              </a:rPr>
              <a:t>The Common Language Resources and Technology Infrastructure (CLARIN) provides easy and sustainable access for scholars in the humanities and social sciences to digital language data − in written, spoken or multimodal form − and advanced tools to discover, explore, exploit, annotate, analyse or combine them, independent of their location. To this end CLARIN is building a networked federation of language data repositories, service centres and centres of expertise, with single sign-on access for all members of the academic community in all participating countries. Tools and data from different centres are interoperable, so that data collections can be combined and tools from different sources can be chained to perform complex operations to support researchers in their work. CLARIN integrates existing data and</a:t>
            </a:r>
          </a:p>
          <a:p>
            <a:r>
              <a:rPr lang="en-GB" b="0" i="0" u="none" strike="noStrike" baseline="0" dirty="0" smtClean="0">
                <a:solidFill>
                  <a:srgbClr val="333333"/>
                </a:solidFill>
                <a:latin typeface="MyriadPro-LightCond"/>
              </a:rPr>
              <a:t>service centres, without major capital investments.</a:t>
            </a:r>
            <a:endParaRPr lang="en-GB" dirty="0"/>
          </a:p>
        </p:txBody>
      </p:sp>
    </p:spTree>
    <p:extLst>
      <p:ext uri="{BB962C8B-B14F-4D97-AF65-F5344CB8AC3E}">
        <p14:creationId xmlns:p14="http://schemas.microsoft.com/office/powerpoint/2010/main" val="180276356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CESSDA</a:t>
            </a:r>
            <a:br>
              <a:rPr lang="en-GB" dirty="0"/>
            </a:br>
            <a:r>
              <a:rPr lang="en-GB" dirty="0"/>
              <a:t>Consortium of European Social Science</a:t>
            </a:r>
            <a:br>
              <a:rPr lang="en-GB" dirty="0"/>
            </a:br>
            <a:r>
              <a:rPr lang="en-GB" dirty="0"/>
              <a:t>Data Archives</a:t>
            </a:r>
          </a:p>
        </p:txBody>
      </p:sp>
      <p:pic>
        <p:nvPicPr>
          <p:cNvPr id="3" name="Picture 2"/>
          <p:cNvPicPr>
            <a:picLocks noChangeAspect="1"/>
          </p:cNvPicPr>
          <p:nvPr/>
        </p:nvPicPr>
        <p:blipFill>
          <a:blip r:embed="rId2"/>
          <a:stretch>
            <a:fillRect/>
          </a:stretch>
        </p:blipFill>
        <p:spPr>
          <a:xfrm>
            <a:off x="5139964" y="1864325"/>
            <a:ext cx="4056305" cy="1740115"/>
          </a:xfrm>
          <a:prstGeom prst="rect">
            <a:avLst/>
          </a:prstGeom>
        </p:spPr>
      </p:pic>
      <p:sp>
        <p:nvSpPr>
          <p:cNvPr id="4" name="Rectangle 3"/>
          <p:cNvSpPr/>
          <p:nvPr/>
        </p:nvSpPr>
        <p:spPr>
          <a:xfrm>
            <a:off x="457200" y="1268760"/>
            <a:ext cx="4572000" cy="5724644"/>
          </a:xfrm>
          <a:prstGeom prst="rect">
            <a:avLst/>
          </a:prstGeom>
        </p:spPr>
        <p:txBody>
          <a:bodyPr>
            <a:spAutoFit/>
          </a:bodyPr>
          <a:lstStyle/>
          <a:p>
            <a:r>
              <a:rPr lang="en-GB" sz="2400" b="1" dirty="0">
                <a:solidFill>
                  <a:srgbClr val="E61AC0"/>
                </a:solidFill>
                <a:latin typeface="MyriadPro-BoldCond"/>
              </a:rPr>
              <a:t>Description</a:t>
            </a:r>
          </a:p>
          <a:p>
            <a:r>
              <a:rPr lang="en-GB" b="0" i="0" u="none" strike="noStrike" baseline="0" dirty="0" smtClean="0">
                <a:solidFill>
                  <a:srgbClr val="333333"/>
                </a:solidFill>
                <a:latin typeface="MyriadPro-LightCond"/>
              </a:rPr>
              <a:t>The Consortium of European Social Science Data Archives (CESSDA) provides large scale, integrated and sustainable data services to the social sciences (and beyond) by supporting high-quality, national and international research and cooperation. It brings together social science data archives across Europe, with the aim of facilitating social, economic and political research and by doing so allows researchers to gain a better understanding of the challenges facing society today and to help solve them. Presently 14 countries are members of the Consortium and one country is a formal observer. Additionally social science data archives from nine other European countries are cooperating, taking part in some way or aiming at membership.</a:t>
            </a:r>
            <a:endParaRPr lang="en-GB" dirty="0"/>
          </a:p>
        </p:txBody>
      </p:sp>
    </p:spTree>
    <p:extLst>
      <p:ext uri="{BB962C8B-B14F-4D97-AF65-F5344CB8AC3E}">
        <p14:creationId xmlns:p14="http://schemas.microsoft.com/office/powerpoint/2010/main" val="2761492645"/>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346075"/>
            <a:ext cx="7772400" cy="914400"/>
          </a:xfrm>
        </p:spPr>
        <p:txBody>
          <a:bodyPr>
            <a:noAutofit/>
          </a:bodyPr>
          <a:lstStyle/>
          <a:p>
            <a:pPr algn="r" eaLnBrk="1" fontAlgn="auto" hangingPunct="1">
              <a:spcAft>
                <a:spcPts val="0"/>
              </a:spcAft>
              <a:defRPr/>
            </a:pPr>
            <a:r>
              <a:rPr lang="en-US" kern="1200" spc="-100" dirty="0">
                <a:solidFill>
                  <a:schemeClr val="tx2">
                    <a:satMod val="200000"/>
                  </a:schemeClr>
                </a:solidFill>
              </a:rPr>
              <a:t>Vision 2030</a:t>
            </a:r>
            <a:endParaRPr lang="en-US" sz="3200" kern="1200" spc="-100" dirty="0">
              <a:solidFill>
                <a:schemeClr val="tx2">
                  <a:satMod val="200000"/>
                </a:schemeClr>
              </a:solidFill>
            </a:endParaRPr>
          </a:p>
        </p:txBody>
      </p:sp>
      <p:sp>
        <p:nvSpPr>
          <p:cNvPr id="51203" name="Text Box 1"/>
          <p:cNvSpPr txBox="1">
            <a:spLocks noChangeArrowheads="1"/>
          </p:cNvSpPr>
          <p:nvPr/>
        </p:nvSpPr>
        <p:spPr bwMode="auto">
          <a:xfrm>
            <a:off x="241300" y="1401763"/>
            <a:ext cx="857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09563" indent="-309563" defTabSz="457200" eaLnBrk="0" hangingPunct="0">
              <a:spcBef>
                <a:spcPts val="700"/>
              </a:spcBef>
              <a:buClr>
                <a:srgbClr val="61B6FF"/>
              </a:buClr>
              <a:buSzPct val="95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3000">
                <a:solidFill>
                  <a:schemeClr val="tx1"/>
                </a:solidFill>
                <a:latin typeface="Myriad Pro"/>
              </a:defRPr>
            </a:lvl1pPr>
            <a:lvl2pPr marL="717550" indent="-260350" defTabSz="457200" eaLnBrk="0" hangingPunct="0">
              <a:spcBef>
                <a:spcPct val="20000"/>
              </a:spcBef>
              <a:buClr>
                <a:srgbClr val="61B6FF"/>
              </a:buClr>
              <a:buSzPct val="90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9pPr>
          </a:lstStyle>
          <a:p>
            <a:pPr algn="just" eaLnBrk="1" hangingPunct="1">
              <a:lnSpc>
                <a:spcPct val="90000"/>
              </a:lnSpc>
              <a:spcBef>
                <a:spcPts val="1750"/>
              </a:spcBef>
              <a:buClr>
                <a:srgbClr val="990033"/>
              </a:buClr>
              <a:buSzTx/>
              <a:buFont typeface="Wingdings" pitchFamily="2" charset="2"/>
              <a:buNone/>
            </a:pPr>
            <a:r>
              <a:rPr lang="en-GB" altLang="en-US" sz="1800" b="0"/>
              <a:t>	(6) </a:t>
            </a:r>
            <a:r>
              <a:rPr lang="en-GB" altLang="en-US" sz="2400" b="0"/>
              <a:t>The public has access and can make creative use of the huge amount of data available; it can also contribute to the data store and enrich it. All can be adequately educated and prepared to benefit from this abundance of information.</a:t>
            </a:r>
            <a:endParaRPr lang="en-GB" altLang="en-US" sz="1800" b="0"/>
          </a:p>
          <a:p>
            <a:pPr lvl="1" algn="just" eaLnBrk="1" hangingPunct="1">
              <a:lnSpc>
                <a:spcPct val="90000"/>
              </a:lnSpc>
              <a:spcBef>
                <a:spcPts val="600"/>
              </a:spcBef>
              <a:buClr>
                <a:srgbClr val="990033"/>
              </a:buClr>
              <a:buSzTx/>
              <a:buFont typeface="Wingdings" pitchFamily="2" charset="2"/>
              <a:buChar char="q"/>
            </a:pPr>
            <a:endParaRPr lang="en-GB" altLang="en-US" sz="1100" b="0"/>
          </a:p>
        </p:txBody>
      </p:sp>
      <p:sp>
        <p:nvSpPr>
          <p:cNvPr id="8" name="TextBox 4"/>
          <p:cNvSpPr txBox="1">
            <a:spLocks noChangeArrowheads="1"/>
          </p:cNvSpPr>
          <p:nvPr/>
        </p:nvSpPr>
        <p:spPr bwMode="auto">
          <a:xfrm>
            <a:off x="96838" y="3249613"/>
            <a:ext cx="88392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eaLnBrk="0" hangingPunct="0">
              <a:spcBef>
                <a:spcPts val="700"/>
              </a:spcBef>
              <a:buClr>
                <a:srgbClr val="61B6FF"/>
              </a:buClr>
              <a:buSzPct val="95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3000">
                <a:solidFill>
                  <a:schemeClr val="tx1"/>
                </a:solidFill>
                <a:latin typeface="Myriad Pro"/>
              </a:defRPr>
            </a:lvl1pPr>
            <a:lvl2pPr marL="717550" indent="-260350" defTabSz="457200" eaLnBrk="0" hangingPunct="0">
              <a:spcBef>
                <a:spcPct val="20000"/>
              </a:spcBef>
              <a:buClr>
                <a:srgbClr val="61B6FF"/>
              </a:buClr>
              <a:buSzPct val="90000"/>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tabLst>
                <a:tab pos="309563" algn="l"/>
                <a:tab pos="744538" algn="l"/>
                <a:tab pos="1193800" algn="l"/>
                <a:tab pos="1643063" algn="l"/>
                <a:tab pos="2092325" algn="l"/>
                <a:tab pos="2541588" algn="l"/>
                <a:tab pos="2990850" algn="l"/>
                <a:tab pos="3440113" algn="l"/>
                <a:tab pos="3889375" algn="l"/>
                <a:tab pos="4338638" algn="l"/>
                <a:tab pos="4787900" algn="l"/>
                <a:tab pos="5237163" algn="l"/>
                <a:tab pos="5699125" algn="l"/>
                <a:tab pos="6135688" algn="l"/>
                <a:tab pos="6584950" algn="l"/>
                <a:tab pos="7034213" algn="l"/>
                <a:tab pos="7483475" algn="l"/>
                <a:tab pos="7932738" algn="l"/>
                <a:tab pos="8382000" algn="l"/>
                <a:tab pos="8831263" algn="l"/>
                <a:tab pos="9280525" algn="l"/>
                <a:tab pos="9409113" algn="l"/>
                <a:tab pos="9858375" algn="l"/>
                <a:tab pos="10307638" algn="l"/>
                <a:tab pos="10756900" algn="l"/>
                <a:tab pos="10760075" algn="l"/>
                <a:tab pos="10763250" algn="l"/>
                <a:tab pos="10766425" algn="l"/>
                <a:tab pos="10769600" algn="l"/>
                <a:tab pos="10772775" algn="l"/>
                <a:tab pos="10775950" algn="l"/>
                <a:tab pos="10779125" algn="l"/>
              </a:tabLst>
              <a:defRPr sz="2000">
                <a:solidFill>
                  <a:schemeClr val="tx1"/>
                </a:solidFill>
                <a:latin typeface="Myriad Pro"/>
              </a:defRPr>
            </a:lvl9pPr>
          </a:lstStyle>
          <a:p>
            <a:pPr lvl="1" eaLnBrk="1" hangingPunct="1">
              <a:lnSpc>
                <a:spcPct val="90000"/>
              </a:lnSpc>
              <a:spcBef>
                <a:spcPts val="600"/>
              </a:spcBef>
              <a:buClr>
                <a:schemeClr val="tx1"/>
              </a:buClr>
              <a:buSzTx/>
              <a:buFont typeface="Wingdings" pitchFamily="2" charset="2"/>
              <a:buChar char="q"/>
            </a:pPr>
            <a:r>
              <a:rPr lang="en-GB" altLang="en-US" sz="1800" b="0"/>
              <a:t>Embed data science in </a:t>
            </a:r>
            <a:r>
              <a:rPr lang="en-GB" altLang="en-US" sz="1800"/>
              <a:t>all training and academic qualifications.</a:t>
            </a:r>
          </a:p>
          <a:p>
            <a:pPr lvl="1" eaLnBrk="1" hangingPunct="1">
              <a:lnSpc>
                <a:spcPct val="90000"/>
              </a:lnSpc>
              <a:spcBef>
                <a:spcPts val="600"/>
              </a:spcBef>
              <a:buClr>
                <a:schemeClr val="tx1"/>
              </a:buClr>
              <a:buSzTx/>
              <a:buFont typeface="Wingdings" pitchFamily="2" charset="2"/>
              <a:buChar char="q"/>
            </a:pPr>
            <a:r>
              <a:rPr lang="en-GB" altLang="en-US" sz="1800" b="0"/>
              <a:t>Integrate into gaming and social networks</a:t>
            </a:r>
          </a:p>
          <a:p>
            <a:pPr lvl="1" eaLnBrk="1" hangingPunct="1">
              <a:lnSpc>
                <a:spcPct val="90000"/>
              </a:lnSpc>
              <a:spcBef>
                <a:spcPts val="600"/>
              </a:spcBef>
              <a:buClr>
                <a:schemeClr val="tx1"/>
              </a:buClr>
              <a:buSzTx/>
              <a:buFontTx/>
              <a:buNone/>
            </a:pPr>
            <a:r>
              <a:rPr lang="en-GB" altLang="en-US" sz="1800">
                <a:solidFill>
                  <a:srgbClr val="FF0000"/>
                </a:solidFill>
              </a:rPr>
              <a:t>IMPACT IF ACHIEVED</a:t>
            </a:r>
          </a:p>
          <a:p>
            <a:pPr lvl="1" eaLnBrk="1" hangingPunct="1">
              <a:lnSpc>
                <a:spcPct val="90000"/>
              </a:lnSpc>
              <a:spcBef>
                <a:spcPts val="600"/>
              </a:spcBef>
              <a:buClr>
                <a:schemeClr val="tx1"/>
              </a:buClr>
              <a:buSzTx/>
              <a:buFont typeface="Wingdings" pitchFamily="2" charset="2"/>
              <a:buChar char="q"/>
            </a:pPr>
            <a:r>
              <a:rPr lang="en-GB" altLang="en-US" sz="1800" b="0"/>
              <a:t>Citizens get a better awareness of and confidence in sciences, and can play an active role in evidence based decision making and can question statements made in the media.</a:t>
            </a:r>
          </a:p>
        </p:txBody>
      </p:sp>
    </p:spTree>
    <p:extLst>
      <p:ext uri="{BB962C8B-B14F-4D97-AF65-F5344CB8AC3E}">
        <p14:creationId xmlns:p14="http://schemas.microsoft.com/office/powerpoint/2010/main" val="27939418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3" name="Text Placeholder 640002"/>
          <p:cNvSpPr>
            <a:spLocks noGrp="1" noChangeArrowheads="1"/>
          </p:cNvSpPr>
          <p:nvPr>
            <p:ph sz="half" idx="4294967295"/>
          </p:nvPr>
        </p:nvSpPr>
        <p:spPr>
          <a:xfrm>
            <a:off x="457200" y="4038600"/>
            <a:ext cx="3962400" cy="2133600"/>
          </a:xfrm>
        </p:spPr>
        <p:txBody>
          <a:bodyPr/>
          <a:lstStyle/>
          <a:p>
            <a:pPr marL="552450" indent="-552450">
              <a:lnSpc>
                <a:spcPct val="90000"/>
              </a:lnSpc>
              <a:spcBef>
                <a:spcPct val="30000"/>
              </a:spcBef>
              <a:buClr>
                <a:schemeClr val="tx2"/>
              </a:buClr>
              <a:buSzPct val="75000"/>
              <a:buFont typeface="Wingdings" pitchFamily="2" charset="2"/>
              <a:buChar char="u"/>
              <a:defRPr/>
            </a:pPr>
            <a:r>
              <a:rPr lang="en-US" sz="2000" kern="1200" dirty="0" smtClean="0">
                <a:solidFill>
                  <a:schemeClr val="bg2">
                    <a:lumMod val="25000"/>
                  </a:schemeClr>
                </a:solidFill>
                <a:latin typeface="Arial" charset="0"/>
              </a:rPr>
              <a:t>Data ingest  </a:t>
            </a:r>
          </a:p>
          <a:p>
            <a:pPr marL="552450" indent="-552450">
              <a:lnSpc>
                <a:spcPct val="90000"/>
              </a:lnSpc>
              <a:spcBef>
                <a:spcPct val="30000"/>
              </a:spcBef>
              <a:buClr>
                <a:schemeClr val="tx2"/>
              </a:buClr>
              <a:buSzPct val="75000"/>
              <a:buFont typeface="Wingdings" pitchFamily="2" charset="2"/>
              <a:buChar char="u"/>
              <a:defRPr/>
            </a:pPr>
            <a:r>
              <a:rPr lang="en-US" sz="2000" kern="1200" dirty="0" smtClean="0">
                <a:solidFill>
                  <a:schemeClr val="bg2">
                    <a:lumMod val="25000"/>
                  </a:schemeClr>
                </a:solidFill>
                <a:latin typeface="Arial" charset="0"/>
              </a:rPr>
              <a:t>Managing petabytes+</a:t>
            </a:r>
          </a:p>
          <a:p>
            <a:pPr marL="552450" indent="-552450">
              <a:lnSpc>
                <a:spcPct val="90000"/>
              </a:lnSpc>
              <a:spcBef>
                <a:spcPct val="30000"/>
              </a:spcBef>
              <a:buClr>
                <a:schemeClr val="tx2"/>
              </a:buClr>
              <a:buSzPct val="75000"/>
              <a:buFont typeface="Wingdings" pitchFamily="2" charset="2"/>
              <a:buChar char="u"/>
              <a:defRPr/>
            </a:pPr>
            <a:r>
              <a:rPr lang="en-US" sz="2000" kern="1200" dirty="0" smtClean="0">
                <a:solidFill>
                  <a:schemeClr val="bg2">
                    <a:lumMod val="25000"/>
                  </a:schemeClr>
                </a:solidFill>
                <a:latin typeface="Arial" charset="0"/>
              </a:rPr>
              <a:t>Common schema(s)</a:t>
            </a:r>
          </a:p>
          <a:p>
            <a:pPr marL="552450" indent="-552450">
              <a:lnSpc>
                <a:spcPct val="90000"/>
              </a:lnSpc>
              <a:spcBef>
                <a:spcPct val="30000"/>
              </a:spcBef>
              <a:buClr>
                <a:schemeClr val="tx2"/>
              </a:buClr>
              <a:buSzPct val="75000"/>
              <a:buFont typeface="Wingdings" pitchFamily="2" charset="2"/>
              <a:buChar char="u"/>
              <a:defRPr/>
            </a:pPr>
            <a:r>
              <a:rPr lang="en-US" sz="2000" kern="1200" dirty="0" smtClean="0">
                <a:solidFill>
                  <a:schemeClr val="bg2">
                    <a:lumMod val="25000"/>
                  </a:schemeClr>
                </a:solidFill>
                <a:latin typeface="Arial" charset="0"/>
              </a:rPr>
              <a:t>How to organize?</a:t>
            </a:r>
          </a:p>
          <a:p>
            <a:pPr marL="552450" indent="-552450">
              <a:lnSpc>
                <a:spcPct val="90000"/>
              </a:lnSpc>
              <a:spcBef>
                <a:spcPct val="30000"/>
              </a:spcBef>
              <a:buClr>
                <a:schemeClr val="tx2"/>
              </a:buClr>
              <a:buSzPct val="75000"/>
              <a:buFont typeface="Wingdings" pitchFamily="2" charset="2"/>
              <a:buChar char="u"/>
              <a:defRPr/>
            </a:pPr>
            <a:r>
              <a:rPr lang="en-US" sz="2000" kern="1200" dirty="0" smtClean="0">
                <a:solidFill>
                  <a:schemeClr val="bg2">
                    <a:lumMod val="25000"/>
                  </a:schemeClr>
                </a:solidFill>
                <a:latin typeface="Arial" charset="0"/>
              </a:rPr>
              <a:t>How to re-organize?</a:t>
            </a:r>
          </a:p>
        </p:txBody>
      </p:sp>
      <p:sp>
        <p:nvSpPr>
          <p:cNvPr id="640002" name="Title 640001"/>
          <p:cNvSpPr>
            <a:spLocks noGrp="1" noChangeArrowheads="1"/>
          </p:cNvSpPr>
          <p:nvPr>
            <p:ph type="title" idx="4294967295"/>
          </p:nvPr>
        </p:nvSpPr>
        <p:spPr bwMode="auto">
          <a:xfrm>
            <a:off x="838200" y="152400"/>
            <a:ext cx="8686800" cy="762000"/>
          </a:xfrm>
          <a:prstGeom prst="rect">
            <a:avLst/>
          </a:prstGeom>
          <a:ln>
            <a:miter lim="800000"/>
            <a:headEnd/>
            <a:tailEnd/>
          </a:ln>
        </p:spPr>
        <p:txBody>
          <a:bodyPr/>
          <a:lstStyle/>
          <a:p>
            <a:pPr algn="ctr">
              <a:defRPr/>
            </a:pPr>
            <a:r>
              <a:rPr lang="en-US" sz="2400" kern="1200" dirty="0" smtClean="0">
                <a:effectLst>
                  <a:innerShdw blurRad="114300">
                    <a:prstClr val="black"/>
                  </a:innerShdw>
                </a:effectLst>
                <a:latin typeface="+mn-lt"/>
              </a:rPr>
              <a:t>The Problem for the e-Scientist Student</a:t>
            </a:r>
            <a:br>
              <a:rPr lang="en-US" sz="2400" kern="1200" dirty="0" smtClean="0">
                <a:effectLst>
                  <a:innerShdw blurRad="114300">
                    <a:prstClr val="black"/>
                  </a:innerShdw>
                </a:effectLst>
                <a:latin typeface="+mn-lt"/>
              </a:rPr>
            </a:br>
            <a:endParaRPr lang="en-US" sz="2400" kern="1200" dirty="0" smtClean="0">
              <a:effectLst>
                <a:innerShdw blurRad="114300">
                  <a:prstClr val="black"/>
                </a:innerShdw>
              </a:effectLst>
              <a:latin typeface="+mn-lt"/>
            </a:endParaRPr>
          </a:p>
        </p:txBody>
      </p:sp>
      <p:sp>
        <p:nvSpPr>
          <p:cNvPr id="640004" name="Rectangle 640003"/>
          <p:cNvSpPr>
            <a:spLocks noChangeArrowheads="1"/>
          </p:cNvSpPr>
          <p:nvPr/>
        </p:nvSpPr>
        <p:spPr bwMode="auto">
          <a:xfrm>
            <a:off x="4038600" y="4038600"/>
            <a:ext cx="4800600" cy="1905000"/>
          </a:xfrm>
          <a:prstGeom prst="rect">
            <a:avLst/>
          </a:prstGeom>
          <a:noFill/>
          <a:ln w="9525" cap="flat" cmpd="sng" algn="ctr">
            <a:noFill/>
            <a:prstDash val="solid"/>
            <a:miter lim="800000"/>
            <a:headEnd type="none" w="med" len="med"/>
            <a:tailEnd type="none" w="med" len="med"/>
          </a:ln>
          <a:effectLst/>
        </p:spPr>
        <p:txBody>
          <a:bodyPr/>
          <a:lstStyle/>
          <a:p>
            <a:pPr marL="552450" indent="-552450" eaLnBrk="0" hangingPunct="0">
              <a:lnSpc>
                <a:spcPct val="90000"/>
              </a:lnSpc>
              <a:spcBef>
                <a:spcPct val="30000"/>
              </a:spcBef>
              <a:buClr>
                <a:schemeClr val="tx2"/>
              </a:buClr>
              <a:buSzPct val="75000"/>
              <a:buFont typeface="Wingdings" pitchFamily="2" charset="2"/>
              <a:buChar char="u"/>
              <a:defRPr/>
            </a:pPr>
            <a:r>
              <a:rPr lang="en-US" sz="2000" b="0" dirty="0">
                <a:solidFill>
                  <a:schemeClr val="bg2">
                    <a:lumMod val="25000"/>
                  </a:schemeClr>
                </a:solidFill>
                <a:latin typeface="Arial" charset="0"/>
                <a:cs typeface="Arial" charset="0"/>
              </a:rPr>
              <a:t>How to coexist &amp; cooperate with other scientists and researchers?</a:t>
            </a:r>
          </a:p>
          <a:p>
            <a:pPr marL="552450" indent="-552450" eaLnBrk="0" hangingPunct="0">
              <a:lnSpc>
                <a:spcPct val="90000"/>
              </a:lnSpc>
              <a:spcBef>
                <a:spcPct val="30000"/>
              </a:spcBef>
              <a:buClr>
                <a:schemeClr val="tx2"/>
              </a:buClr>
              <a:buSzPct val="75000"/>
              <a:buFont typeface="Wingdings" pitchFamily="2" charset="2"/>
              <a:buChar char="u"/>
              <a:defRPr/>
            </a:pPr>
            <a:r>
              <a:rPr lang="en-US" sz="2000" b="0" dirty="0">
                <a:solidFill>
                  <a:schemeClr val="bg2">
                    <a:lumMod val="25000"/>
                  </a:schemeClr>
                </a:solidFill>
                <a:latin typeface="Arial" charset="0"/>
                <a:cs typeface="Arial" charset="0"/>
              </a:rPr>
              <a:t>Data query and visualization tools   </a:t>
            </a:r>
          </a:p>
          <a:p>
            <a:pPr marL="552450" indent="-552450" eaLnBrk="0" hangingPunct="0">
              <a:lnSpc>
                <a:spcPct val="90000"/>
              </a:lnSpc>
              <a:spcBef>
                <a:spcPct val="30000"/>
              </a:spcBef>
              <a:buClr>
                <a:schemeClr val="tx2"/>
              </a:buClr>
              <a:buSzPct val="75000"/>
              <a:buFont typeface="Wingdings" pitchFamily="2" charset="2"/>
              <a:buChar char="u"/>
              <a:defRPr/>
            </a:pPr>
            <a:r>
              <a:rPr lang="en-US" sz="2000" b="0" dirty="0">
                <a:solidFill>
                  <a:schemeClr val="bg2">
                    <a:lumMod val="25000"/>
                  </a:schemeClr>
                </a:solidFill>
                <a:latin typeface="Arial" charset="0"/>
                <a:cs typeface="Arial" charset="0"/>
              </a:rPr>
              <a:t>Support/training</a:t>
            </a:r>
          </a:p>
          <a:p>
            <a:pPr marL="552450" indent="-552450" eaLnBrk="0" hangingPunct="0">
              <a:lnSpc>
                <a:spcPct val="90000"/>
              </a:lnSpc>
              <a:spcBef>
                <a:spcPct val="30000"/>
              </a:spcBef>
              <a:buClr>
                <a:schemeClr val="tx2"/>
              </a:buClr>
              <a:buSzPct val="75000"/>
              <a:buFont typeface="Wingdings" pitchFamily="2" charset="2"/>
              <a:buChar char="u"/>
              <a:defRPr/>
            </a:pPr>
            <a:r>
              <a:rPr lang="en-US" sz="2000" b="0" dirty="0">
                <a:solidFill>
                  <a:schemeClr val="bg2">
                    <a:lumMod val="25000"/>
                  </a:schemeClr>
                </a:solidFill>
                <a:latin typeface="Arial" charset="0"/>
                <a:cs typeface="Arial" charset="0"/>
              </a:rPr>
              <a:t>Performance</a:t>
            </a:r>
          </a:p>
          <a:p>
            <a:pPr marL="971550" lvl="1" indent="-417513" eaLnBrk="0" hangingPunct="0">
              <a:lnSpc>
                <a:spcPct val="90000"/>
              </a:lnSpc>
              <a:spcBef>
                <a:spcPct val="30000"/>
              </a:spcBef>
              <a:buClr>
                <a:schemeClr val="tx2"/>
              </a:buClr>
              <a:buSzPct val="75000"/>
              <a:buFont typeface="Wingdings" pitchFamily="2" charset="2"/>
              <a:buChar char="Ø"/>
              <a:defRPr/>
            </a:pPr>
            <a:r>
              <a:rPr lang="en-US" sz="1600" b="0" dirty="0">
                <a:solidFill>
                  <a:schemeClr val="bg2">
                    <a:lumMod val="25000"/>
                  </a:schemeClr>
                </a:solidFill>
                <a:latin typeface="Arial" charset="0"/>
                <a:cs typeface="Arial" charset="0"/>
              </a:rPr>
              <a:t>Execute queries in a minute </a:t>
            </a:r>
          </a:p>
          <a:p>
            <a:pPr marL="971550" lvl="1" indent="-417513" eaLnBrk="0" hangingPunct="0">
              <a:lnSpc>
                <a:spcPct val="90000"/>
              </a:lnSpc>
              <a:spcBef>
                <a:spcPct val="30000"/>
              </a:spcBef>
              <a:buClr>
                <a:schemeClr val="tx2"/>
              </a:buClr>
              <a:buSzPct val="75000"/>
              <a:buFont typeface="Wingdings" pitchFamily="2" charset="2"/>
              <a:buChar char="Ø"/>
              <a:defRPr/>
            </a:pPr>
            <a:r>
              <a:rPr lang="en-US" sz="1600" b="0" dirty="0">
                <a:solidFill>
                  <a:schemeClr val="bg2">
                    <a:lumMod val="25000"/>
                  </a:schemeClr>
                </a:solidFill>
                <a:latin typeface="Arial" charset="0"/>
                <a:cs typeface="Arial" charset="0"/>
              </a:rPr>
              <a:t>Batch (big) query scheduling</a:t>
            </a:r>
          </a:p>
        </p:txBody>
      </p:sp>
      <p:grpSp>
        <p:nvGrpSpPr>
          <p:cNvPr id="47109" name="Group 5"/>
          <p:cNvGrpSpPr>
            <a:grpSpLocks/>
          </p:cNvGrpSpPr>
          <p:nvPr/>
        </p:nvGrpSpPr>
        <p:grpSpPr bwMode="auto">
          <a:xfrm>
            <a:off x="838200" y="990600"/>
            <a:ext cx="7664450" cy="2895600"/>
            <a:chOff x="672" y="912"/>
            <a:chExt cx="4828" cy="1824"/>
          </a:xfrm>
        </p:grpSpPr>
        <p:sp>
          <p:nvSpPr>
            <p:cNvPr id="7173" name="Rectangle 7172"/>
            <p:cNvSpPr>
              <a:spLocks noChangeArrowheads="1"/>
            </p:cNvSpPr>
            <p:nvPr/>
          </p:nvSpPr>
          <p:spPr bwMode="auto">
            <a:xfrm>
              <a:off x="720" y="1008"/>
              <a:ext cx="1008" cy="384"/>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lnSpc>
                  <a:spcPct val="75000"/>
                </a:lnSpc>
                <a:defRPr/>
              </a:pPr>
              <a:r>
                <a:rPr lang="en-US" sz="1800" b="0" dirty="0">
                  <a:solidFill>
                    <a:schemeClr val="bg2">
                      <a:lumMod val="25000"/>
                    </a:schemeClr>
                  </a:solidFill>
                  <a:latin typeface="Arial" charset="0"/>
                  <a:cs typeface="Arial" charset="0"/>
                </a:rPr>
                <a:t>Experiments &amp;</a:t>
              </a:r>
            </a:p>
            <a:p>
              <a:pPr algn="ctr" eaLnBrk="0" hangingPunct="0">
                <a:lnSpc>
                  <a:spcPct val="75000"/>
                </a:lnSpc>
                <a:defRPr/>
              </a:pPr>
              <a:r>
                <a:rPr lang="en-US" sz="1800" b="0" dirty="0">
                  <a:solidFill>
                    <a:schemeClr val="bg2">
                      <a:lumMod val="25000"/>
                    </a:schemeClr>
                  </a:solidFill>
                  <a:latin typeface="Arial" charset="0"/>
                  <a:cs typeface="Arial" charset="0"/>
                </a:rPr>
                <a:t>Instruments</a:t>
              </a:r>
            </a:p>
          </p:txBody>
        </p:sp>
        <p:sp>
          <p:nvSpPr>
            <p:cNvPr id="7174" name="Rectangle 7173"/>
            <p:cNvSpPr>
              <a:spLocks noChangeArrowheads="1"/>
            </p:cNvSpPr>
            <p:nvPr/>
          </p:nvSpPr>
          <p:spPr bwMode="auto">
            <a:xfrm>
              <a:off x="672" y="2400"/>
              <a:ext cx="1104" cy="336"/>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sz="1800" b="0">
                  <a:solidFill>
                    <a:schemeClr val="bg2">
                      <a:lumMod val="25000"/>
                    </a:schemeClr>
                  </a:solidFill>
                  <a:latin typeface="Arial" charset="0"/>
                  <a:cs typeface="Arial" charset="0"/>
                </a:rPr>
                <a:t>Simulations</a:t>
              </a:r>
            </a:p>
          </p:txBody>
        </p:sp>
        <p:sp>
          <p:nvSpPr>
            <p:cNvPr id="7175" name="Can 7174"/>
            <p:cNvSpPr>
              <a:spLocks noChangeArrowheads="1"/>
            </p:cNvSpPr>
            <p:nvPr/>
          </p:nvSpPr>
          <p:spPr bwMode="auto">
            <a:xfrm>
              <a:off x="2208" y="912"/>
              <a:ext cx="1632" cy="1776"/>
            </a:xfrm>
            <a:prstGeom prst="can">
              <a:avLst>
                <a:gd name="adj" fmla="val 27206"/>
              </a:avLst>
            </a:prstGeom>
            <a:gradFill rotWithShape="1">
              <a:gsLst>
                <a:gs pos="0">
                  <a:srgbClr val="CC9900"/>
                </a:gs>
                <a:gs pos="50000">
                  <a:srgbClr val="EDDBA6"/>
                </a:gs>
                <a:gs pos="100000">
                  <a:srgbClr val="CC9900"/>
                </a:gs>
              </a:gsLst>
              <a:lin ang="0" scaled="1"/>
            </a:gradFill>
            <a:ln w="9525" algn="ctr">
              <a:solidFill>
                <a:schemeClr val="tx1"/>
              </a:solidFill>
              <a:round/>
              <a:headEnd/>
              <a:tailEnd/>
            </a:ln>
          </p:spPr>
          <p:txBody>
            <a:bodyPr wrap="none" anchor="ctr"/>
            <a:lstStyle/>
            <a:p>
              <a:pPr algn="ctr" eaLnBrk="0" hangingPunct="0">
                <a:defRPr/>
              </a:pPr>
              <a:endParaRPr lang="en-US" sz="1800" b="0">
                <a:solidFill>
                  <a:schemeClr val="bg2">
                    <a:lumMod val="25000"/>
                  </a:schemeClr>
                </a:solidFill>
                <a:latin typeface="Arial" charset="0"/>
                <a:cs typeface="Arial" charset="0"/>
              </a:endParaRPr>
            </a:p>
          </p:txBody>
        </p:sp>
        <p:sp>
          <p:nvSpPr>
            <p:cNvPr id="7176" name="Right Arrow 7175"/>
            <p:cNvSpPr>
              <a:spLocks noChangeArrowheads="1"/>
            </p:cNvSpPr>
            <p:nvPr/>
          </p:nvSpPr>
          <p:spPr bwMode="auto">
            <a:xfrm rot="-1466637">
              <a:off x="1770" y="2208"/>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facts</a:t>
              </a:r>
            </a:p>
          </p:txBody>
        </p:sp>
        <p:sp>
          <p:nvSpPr>
            <p:cNvPr id="7177" name="Right Arrow 7176"/>
            <p:cNvSpPr>
              <a:spLocks noChangeArrowheads="1"/>
            </p:cNvSpPr>
            <p:nvPr/>
          </p:nvSpPr>
          <p:spPr bwMode="auto">
            <a:xfrm rot="1606301">
              <a:off x="1775" y="1152"/>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facts</a:t>
              </a:r>
            </a:p>
          </p:txBody>
        </p:sp>
        <p:sp>
          <p:nvSpPr>
            <p:cNvPr id="7178" name="Right Arrow 7177"/>
            <p:cNvSpPr>
              <a:spLocks noChangeArrowheads="1"/>
            </p:cNvSpPr>
            <p:nvPr/>
          </p:nvSpPr>
          <p:spPr bwMode="auto">
            <a:xfrm>
              <a:off x="3738" y="1872"/>
              <a:ext cx="816" cy="306"/>
            </a:xfrm>
            <a:prstGeom prst="rightArrow">
              <a:avLst>
                <a:gd name="adj1" fmla="val 50000"/>
                <a:gd name="adj2" fmla="val 66667"/>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answers</a:t>
              </a:r>
            </a:p>
          </p:txBody>
        </p:sp>
        <p:sp>
          <p:nvSpPr>
            <p:cNvPr id="7179" name="Right Arrow 7178"/>
            <p:cNvSpPr>
              <a:spLocks noChangeArrowheads="1"/>
            </p:cNvSpPr>
            <p:nvPr/>
          </p:nvSpPr>
          <p:spPr bwMode="auto">
            <a:xfrm flipH="1">
              <a:off x="3690" y="1440"/>
              <a:ext cx="864" cy="336"/>
            </a:xfrm>
            <a:prstGeom prst="rightArrow">
              <a:avLst>
                <a:gd name="adj1" fmla="val 50000"/>
                <a:gd name="adj2" fmla="val 64286"/>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questions</a:t>
              </a:r>
            </a:p>
          </p:txBody>
        </p:sp>
        <p:sp>
          <p:nvSpPr>
            <p:cNvPr id="7180" name="TextBox 7179"/>
            <p:cNvSpPr txBox="1">
              <a:spLocks noChangeArrowheads="1"/>
            </p:cNvSpPr>
            <p:nvPr/>
          </p:nvSpPr>
          <p:spPr bwMode="auto">
            <a:xfrm>
              <a:off x="2832" y="1488"/>
              <a:ext cx="528" cy="980"/>
            </a:xfrm>
            <a:prstGeom prst="rect">
              <a:avLst/>
            </a:prstGeom>
            <a:noFill/>
            <a:ln w="9525">
              <a:noFill/>
              <a:miter lim="800000"/>
              <a:headEnd/>
              <a:tailEnd/>
            </a:ln>
          </p:spPr>
          <p:txBody>
            <a:bodyPr>
              <a:spAutoFit/>
            </a:bodyPr>
            <a:lstStyle/>
            <a:p>
              <a:pPr eaLnBrk="0" hangingPunct="0">
                <a:spcBef>
                  <a:spcPct val="50000"/>
                </a:spcBef>
                <a:defRPr/>
              </a:pPr>
              <a:r>
                <a:rPr lang="en-US" sz="9600" b="0">
                  <a:solidFill>
                    <a:schemeClr val="bg2">
                      <a:lumMod val="25000"/>
                    </a:schemeClr>
                  </a:solidFill>
                  <a:cs typeface="Arial" charset="0"/>
                </a:rPr>
                <a:t>?</a:t>
              </a:r>
            </a:p>
          </p:txBody>
        </p:sp>
        <p:pic>
          <p:nvPicPr>
            <p:cNvPr id="47118" name="Rectangle 71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0" y="1344"/>
              <a:ext cx="9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Rectangle 7181"/>
            <p:cNvSpPr>
              <a:spLocks noChangeArrowheads="1"/>
            </p:cNvSpPr>
            <p:nvPr/>
          </p:nvSpPr>
          <p:spPr bwMode="auto">
            <a:xfrm>
              <a:off x="672" y="1968"/>
              <a:ext cx="1104" cy="288"/>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sz="1800" b="0">
                  <a:solidFill>
                    <a:schemeClr val="bg2">
                      <a:lumMod val="25000"/>
                    </a:schemeClr>
                  </a:solidFill>
                  <a:latin typeface="Arial" charset="0"/>
                  <a:cs typeface="Arial" charset="0"/>
                </a:rPr>
                <a:t>Literature</a:t>
              </a:r>
            </a:p>
          </p:txBody>
        </p:sp>
        <p:sp>
          <p:nvSpPr>
            <p:cNvPr id="7183" name="Rectangle 7182"/>
            <p:cNvSpPr>
              <a:spLocks noChangeArrowheads="1"/>
            </p:cNvSpPr>
            <p:nvPr/>
          </p:nvSpPr>
          <p:spPr bwMode="auto">
            <a:xfrm>
              <a:off x="672" y="1536"/>
              <a:ext cx="1104" cy="288"/>
            </a:xfrm>
            <a:prstGeom prst="rect">
              <a:avLst/>
            </a:prstGeom>
            <a:solidFill>
              <a:srgbClr val="99CCFF">
                <a:alpha val="7294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sp3d>
          </p:spPr>
          <p:txBody>
            <a:bodyPr wrap="none" anchor="ctr">
              <a:flatTx/>
            </a:bodyPr>
            <a:lstStyle/>
            <a:p>
              <a:pPr algn="ctr" eaLnBrk="0" hangingPunct="0">
                <a:defRPr/>
              </a:pPr>
              <a:r>
                <a:rPr lang="en-US" sz="1800" b="0" dirty="0">
                  <a:solidFill>
                    <a:schemeClr val="bg2">
                      <a:lumMod val="25000"/>
                    </a:schemeClr>
                  </a:solidFill>
                  <a:latin typeface="Arial" charset="0"/>
                  <a:cs typeface="Arial" charset="0"/>
                </a:rPr>
                <a:t>Other Archives</a:t>
              </a:r>
            </a:p>
          </p:txBody>
        </p:sp>
        <p:sp>
          <p:nvSpPr>
            <p:cNvPr id="7184" name="Right Arrow 7183"/>
            <p:cNvSpPr>
              <a:spLocks noChangeArrowheads="1"/>
            </p:cNvSpPr>
            <p:nvPr/>
          </p:nvSpPr>
          <p:spPr bwMode="auto">
            <a:xfrm>
              <a:off x="1740" y="1488"/>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facts</a:t>
              </a:r>
            </a:p>
          </p:txBody>
        </p:sp>
        <p:sp>
          <p:nvSpPr>
            <p:cNvPr id="7185" name="Right Arrow 7184"/>
            <p:cNvSpPr>
              <a:spLocks noChangeArrowheads="1"/>
            </p:cNvSpPr>
            <p:nvPr/>
          </p:nvSpPr>
          <p:spPr bwMode="auto">
            <a:xfrm>
              <a:off x="1740" y="1872"/>
              <a:ext cx="672" cy="288"/>
            </a:xfrm>
            <a:prstGeom prst="rightArrow">
              <a:avLst>
                <a:gd name="adj1" fmla="val 50000"/>
                <a:gd name="adj2" fmla="val 58333"/>
              </a:avLst>
            </a:prstGeom>
            <a:solidFill>
              <a:srgbClr val="CCFF66"/>
            </a:solidFill>
            <a:ln w="9525" algn="ctr">
              <a:solidFill>
                <a:schemeClr val="tx1"/>
              </a:solidFill>
              <a:miter lim="800000"/>
              <a:headEnd/>
              <a:tailEnd/>
            </a:ln>
          </p:spPr>
          <p:txBody>
            <a:bodyPr wrap="none" anchor="ctr"/>
            <a:lstStyle/>
            <a:p>
              <a:pPr algn="ctr" eaLnBrk="0" hangingPunct="0">
                <a:defRPr/>
              </a:pPr>
              <a:r>
                <a:rPr lang="en-US" sz="1800" b="0">
                  <a:solidFill>
                    <a:schemeClr val="bg2">
                      <a:lumMod val="25000"/>
                    </a:schemeClr>
                  </a:solidFill>
                  <a:latin typeface="Arial" charset="0"/>
                  <a:cs typeface="Arial" charset="0"/>
                </a:rPr>
                <a:t>facts</a:t>
              </a:r>
            </a:p>
          </p:txBody>
        </p:sp>
      </p:grpSp>
    </p:spTree>
    <p:extLst>
      <p:ext uri="{BB962C8B-B14F-4D97-AF65-F5344CB8AC3E}">
        <p14:creationId xmlns:p14="http://schemas.microsoft.com/office/powerpoint/2010/main" val="270087279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Flowchart: Delay 4"/>
          <p:cNvSpPr/>
          <p:nvPr/>
        </p:nvSpPr>
        <p:spPr bwMode="auto">
          <a:xfrm rot="16200000">
            <a:off x="2239829" y="226327"/>
            <a:ext cx="6429375" cy="6833969"/>
          </a:xfrm>
          <a:prstGeom prst="flowChartDelay">
            <a:avLst/>
          </a:prstGeom>
          <a:solidFill>
            <a:schemeClr val="accent5">
              <a:lumMod val="75000"/>
            </a:schemeClr>
          </a:solidFill>
          <a:ln>
            <a:noFill/>
            <a:prstDash val="sysDash"/>
          </a:ln>
          <a:effectLst>
            <a:outerShdw blurRad="50800" dist="38100" dir="16200000"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12" name="Flowchart: Delay 5"/>
          <p:cNvSpPr/>
          <p:nvPr/>
        </p:nvSpPr>
        <p:spPr bwMode="auto">
          <a:xfrm rot="16200000">
            <a:off x="3072202" y="201710"/>
            <a:ext cx="4286280" cy="5945579"/>
          </a:xfrm>
          <a:prstGeom prst="flowChartDelay">
            <a:avLst/>
          </a:prstGeom>
          <a:solidFill>
            <a:schemeClr val="bg2">
              <a:lumMod val="60000"/>
              <a:lumOff val="40000"/>
            </a:schemeClr>
          </a:solidFill>
          <a:ln>
            <a:noFill/>
            <a:prstDash val="sysDash"/>
          </a:ln>
          <a:effectLst>
            <a:outerShdw blurRad="50800" dist="38100" dir="16200000"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13" name="Flowchart: Magnetic Disk 6"/>
          <p:cNvSpPr/>
          <p:nvPr/>
        </p:nvSpPr>
        <p:spPr bwMode="auto">
          <a:xfrm>
            <a:off x="2337548" y="5638062"/>
            <a:ext cx="5782218" cy="952068"/>
          </a:xfrm>
          <a:prstGeom prst="flowChartMagneticDisk">
            <a:avLst/>
          </a:prstGeom>
          <a:solidFill>
            <a:srgbClr val="C00000"/>
          </a:solidFill>
          <a:ln>
            <a:no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800" dirty="0">
                <a:solidFill>
                  <a:schemeClr val="tx2"/>
                </a:solidFill>
              </a:rPr>
              <a:t>Data Services</a:t>
            </a:r>
          </a:p>
        </p:txBody>
      </p:sp>
      <p:sp>
        <p:nvSpPr>
          <p:cNvPr id="314" name="Flowchart: Magnetic Disk 7"/>
          <p:cNvSpPr/>
          <p:nvPr/>
        </p:nvSpPr>
        <p:spPr bwMode="auto">
          <a:xfrm>
            <a:off x="2337548" y="5183694"/>
            <a:ext cx="5782218" cy="669732"/>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prstDash val="sysDot"/>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800" dirty="0">
                <a:solidFill>
                  <a:schemeClr val="bg1"/>
                </a:solidFill>
              </a:rPr>
              <a:t>Community Support Services</a:t>
            </a:r>
          </a:p>
        </p:txBody>
      </p:sp>
      <p:sp>
        <p:nvSpPr>
          <p:cNvPr id="315" name="Cloud 8"/>
          <p:cNvSpPr/>
          <p:nvPr/>
        </p:nvSpPr>
        <p:spPr bwMode="auto">
          <a:xfrm rot="20864650">
            <a:off x="2822575" y="2024063"/>
            <a:ext cx="1501775" cy="593725"/>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Astronomy</a:t>
            </a:r>
            <a:endParaRPr lang="en-US" sz="1200" b="0" dirty="0">
              <a:solidFill>
                <a:schemeClr val="bg1"/>
              </a:solidFill>
            </a:endParaRPr>
          </a:p>
        </p:txBody>
      </p:sp>
      <p:sp>
        <p:nvSpPr>
          <p:cNvPr id="316" name="Cloud 9"/>
          <p:cNvSpPr/>
          <p:nvPr/>
        </p:nvSpPr>
        <p:spPr bwMode="auto">
          <a:xfrm>
            <a:off x="4087813" y="1366838"/>
            <a:ext cx="1512887" cy="601662"/>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Climatology</a:t>
            </a:r>
          </a:p>
        </p:txBody>
      </p:sp>
      <p:sp>
        <p:nvSpPr>
          <p:cNvPr id="317" name="Cloud 10"/>
          <p:cNvSpPr/>
          <p:nvPr/>
        </p:nvSpPr>
        <p:spPr bwMode="auto">
          <a:xfrm rot="998532">
            <a:off x="6196013" y="2241550"/>
            <a:ext cx="1482725" cy="614363"/>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Chemistry</a:t>
            </a:r>
          </a:p>
        </p:txBody>
      </p:sp>
      <p:sp>
        <p:nvSpPr>
          <p:cNvPr id="318" name="Cloud 11"/>
          <p:cNvSpPr/>
          <p:nvPr/>
        </p:nvSpPr>
        <p:spPr bwMode="auto">
          <a:xfrm rot="19451269">
            <a:off x="2252663" y="2832100"/>
            <a:ext cx="1111250" cy="614363"/>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History</a:t>
            </a:r>
          </a:p>
        </p:txBody>
      </p:sp>
      <p:sp>
        <p:nvSpPr>
          <p:cNvPr id="319" name="Cloud 12"/>
          <p:cNvSpPr/>
          <p:nvPr/>
        </p:nvSpPr>
        <p:spPr bwMode="auto">
          <a:xfrm>
            <a:off x="5386388" y="1689100"/>
            <a:ext cx="1111250" cy="614363"/>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Biology</a:t>
            </a:r>
          </a:p>
        </p:txBody>
      </p:sp>
      <p:sp>
        <p:nvSpPr>
          <p:cNvPr id="320" name="Smiley Face 13"/>
          <p:cNvSpPr/>
          <p:nvPr/>
        </p:nvSpPr>
        <p:spPr bwMode="auto">
          <a:xfrm>
            <a:off x="3267075" y="4848225"/>
            <a:ext cx="471488" cy="409575"/>
          </a:xfrm>
          <a:prstGeom prst="smileyFace">
            <a:avLst>
              <a:gd name="adj" fmla="val 46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cxnSp>
        <p:nvCxnSpPr>
          <p:cNvPr id="321" name="Straight Connector 14"/>
          <p:cNvCxnSpPr/>
          <p:nvPr/>
        </p:nvCxnSpPr>
        <p:spPr bwMode="auto">
          <a:xfrm rot="5400000" flipH="1" flipV="1">
            <a:off x="5601493" y="2367757"/>
            <a:ext cx="1071563" cy="273050"/>
          </a:xfrm>
          <a:prstGeom prst="line">
            <a:avLst/>
          </a:prstGeom>
          <a:ln w="28575">
            <a:solidFill>
              <a:srgbClr val="FF00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22" name="Straight Connector 15"/>
          <p:cNvCxnSpPr/>
          <p:nvPr/>
        </p:nvCxnSpPr>
        <p:spPr bwMode="auto">
          <a:xfrm rot="16200000" flipV="1">
            <a:off x="4819650" y="2132013"/>
            <a:ext cx="1406525" cy="409575"/>
          </a:xfrm>
          <a:prstGeom prst="line">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23" name="Straight Connector 16"/>
          <p:cNvCxnSpPr/>
          <p:nvPr/>
        </p:nvCxnSpPr>
        <p:spPr bwMode="auto">
          <a:xfrm rot="5400000" flipH="1" flipV="1">
            <a:off x="4949825" y="3605213"/>
            <a:ext cx="736600" cy="546100"/>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grpSp>
        <p:nvGrpSpPr>
          <p:cNvPr id="52247" name="Group 49"/>
          <p:cNvGrpSpPr>
            <a:grpSpLocks/>
          </p:cNvGrpSpPr>
          <p:nvPr/>
        </p:nvGrpSpPr>
        <p:grpSpPr bwMode="auto">
          <a:xfrm>
            <a:off x="5181600" y="1098550"/>
            <a:ext cx="220663" cy="477838"/>
            <a:chOff x="3500304" y="2571762"/>
            <a:chExt cx="231790" cy="509588"/>
          </a:xfrm>
        </p:grpSpPr>
        <p:sp>
          <p:nvSpPr>
            <p:cNvPr id="421" name="Flowchart: Magnetic Disk 114"/>
            <p:cNvSpPr/>
            <p:nvPr/>
          </p:nvSpPr>
          <p:spPr bwMode="auto">
            <a:xfrm>
              <a:off x="3500304" y="2717358"/>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22" name="Flowchart: Magnetic Disk 115"/>
            <p:cNvSpPr/>
            <p:nvPr/>
          </p:nvSpPr>
          <p:spPr bwMode="auto">
            <a:xfrm>
              <a:off x="3500304" y="2571762"/>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sp>
        <p:nvSpPr>
          <p:cNvPr id="325" name="Smiley Face 18"/>
          <p:cNvSpPr/>
          <p:nvPr/>
        </p:nvSpPr>
        <p:spPr bwMode="auto">
          <a:xfrm>
            <a:off x="6548438" y="4848225"/>
            <a:ext cx="401637" cy="409575"/>
          </a:xfrm>
          <a:prstGeom prst="smileyFace">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sp>
        <p:nvSpPr>
          <p:cNvPr id="326" name="TextBox 19"/>
          <p:cNvSpPr txBox="1"/>
          <p:nvPr/>
        </p:nvSpPr>
        <p:spPr bwMode="auto">
          <a:xfrm>
            <a:off x="192351" y="5824305"/>
            <a:ext cx="2031898" cy="899771"/>
          </a:xfrm>
          <a:prstGeom prst="rect">
            <a:avLst/>
          </a:prstGeom>
          <a:solidFill>
            <a:srgbClr val="C00000"/>
          </a:solidFill>
          <a:ln>
            <a:no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fontAlgn="auto">
              <a:spcBef>
                <a:spcPts val="0"/>
              </a:spcBef>
              <a:spcAft>
                <a:spcPts val="0"/>
              </a:spcAft>
              <a:buFont typeface="Arial" pitchFamily="34" charset="0"/>
              <a:buChar char="•"/>
              <a:defRPr/>
            </a:pPr>
            <a:r>
              <a:rPr lang="en-US" sz="1200" b="0" dirty="0">
                <a:solidFill>
                  <a:schemeClr val="tx2"/>
                </a:solidFill>
              </a:rPr>
              <a:t> </a:t>
            </a:r>
            <a:r>
              <a:rPr lang="en-US" sz="1000" b="0" dirty="0">
                <a:solidFill>
                  <a:schemeClr val="tx2"/>
                </a:solidFill>
              </a:rPr>
              <a:t>Computing Infrastructure</a:t>
            </a:r>
          </a:p>
          <a:p>
            <a:pPr defTabSz="457200" fontAlgn="auto">
              <a:spcBef>
                <a:spcPts val="0"/>
              </a:spcBef>
              <a:spcAft>
                <a:spcPts val="0"/>
              </a:spcAft>
              <a:buFont typeface="Arial" pitchFamily="34" charset="0"/>
              <a:buChar char="•"/>
              <a:defRPr/>
            </a:pPr>
            <a:r>
              <a:rPr lang="en-US" sz="1000" b="0" dirty="0">
                <a:solidFill>
                  <a:schemeClr val="tx2"/>
                </a:solidFill>
              </a:rPr>
              <a:t>  Persistent Storage Capacity</a:t>
            </a:r>
          </a:p>
          <a:p>
            <a:pPr defTabSz="457200" fontAlgn="auto">
              <a:spcBef>
                <a:spcPts val="0"/>
              </a:spcBef>
              <a:spcAft>
                <a:spcPts val="0"/>
              </a:spcAft>
              <a:buFont typeface="Arial" pitchFamily="34" charset="0"/>
              <a:buChar char="•"/>
              <a:defRPr/>
            </a:pPr>
            <a:r>
              <a:rPr lang="en-US" sz="1000" b="0" dirty="0">
                <a:solidFill>
                  <a:schemeClr val="tx2"/>
                </a:solidFill>
              </a:rPr>
              <a:t>  Integrity</a:t>
            </a:r>
          </a:p>
          <a:p>
            <a:pPr defTabSz="457200" fontAlgn="auto">
              <a:spcBef>
                <a:spcPts val="0"/>
              </a:spcBef>
              <a:spcAft>
                <a:spcPts val="0"/>
              </a:spcAft>
              <a:buFont typeface="Arial" pitchFamily="34" charset="0"/>
              <a:buChar char="•"/>
              <a:defRPr/>
            </a:pPr>
            <a:r>
              <a:rPr lang="en-US" sz="1000" b="0" dirty="0">
                <a:solidFill>
                  <a:schemeClr val="tx2"/>
                </a:solidFill>
              </a:rPr>
              <a:t>  Authentication &amp; Security</a:t>
            </a:r>
          </a:p>
        </p:txBody>
      </p:sp>
      <p:sp>
        <p:nvSpPr>
          <p:cNvPr id="327" name="TextBox 20"/>
          <p:cNvSpPr txBox="1"/>
          <p:nvPr/>
        </p:nvSpPr>
        <p:spPr bwMode="auto">
          <a:xfrm>
            <a:off x="192352" y="5116721"/>
            <a:ext cx="2031898" cy="736704"/>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prstDash val="sysDot"/>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fontAlgn="auto">
              <a:spcBef>
                <a:spcPts val="0"/>
              </a:spcBef>
              <a:spcAft>
                <a:spcPts val="0"/>
              </a:spcAft>
              <a:buFont typeface="Arial" pitchFamily="34" charset="0"/>
              <a:buChar char="•"/>
              <a:defRPr/>
            </a:pPr>
            <a:r>
              <a:rPr lang="en-US" sz="1100" b="0" dirty="0">
                <a:solidFill>
                  <a:schemeClr val="tx1"/>
                </a:solidFill>
              </a:rPr>
              <a:t> </a:t>
            </a:r>
            <a:r>
              <a:rPr lang="en-US" sz="1000" b="0" dirty="0">
                <a:solidFill>
                  <a:schemeClr val="bg1"/>
                </a:solidFill>
              </a:rPr>
              <a:t>API</a:t>
            </a:r>
          </a:p>
          <a:p>
            <a:pPr defTabSz="457200" fontAlgn="auto">
              <a:spcBef>
                <a:spcPts val="0"/>
              </a:spcBef>
              <a:spcAft>
                <a:spcPts val="0"/>
              </a:spcAft>
              <a:buFont typeface="Arial" pitchFamily="34" charset="0"/>
              <a:buChar char="•"/>
              <a:defRPr/>
            </a:pPr>
            <a:r>
              <a:rPr lang="en-US" sz="1000" b="0" dirty="0">
                <a:solidFill>
                  <a:schemeClr val="bg1"/>
                </a:solidFill>
              </a:rPr>
              <a:t> Data Discovery &amp; </a:t>
            </a:r>
            <a:r>
              <a:rPr lang="en-US" sz="1050" b="0" dirty="0">
                <a:solidFill>
                  <a:schemeClr val="bg1"/>
                </a:solidFill>
              </a:rPr>
              <a:t>Navigation</a:t>
            </a:r>
            <a:endParaRPr lang="en-US" sz="1000" b="0" dirty="0">
              <a:solidFill>
                <a:schemeClr val="bg1"/>
              </a:solidFill>
            </a:endParaRPr>
          </a:p>
          <a:p>
            <a:pPr defTabSz="457200" fontAlgn="auto">
              <a:spcBef>
                <a:spcPts val="0"/>
              </a:spcBef>
              <a:spcAft>
                <a:spcPts val="0"/>
              </a:spcAft>
              <a:buFont typeface="Arial" pitchFamily="34" charset="0"/>
              <a:buChar char="•"/>
              <a:defRPr/>
            </a:pPr>
            <a:r>
              <a:rPr lang="en-US" sz="1000" b="0" dirty="0">
                <a:solidFill>
                  <a:schemeClr val="bg1"/>
                </a:solidFill>
              </a:rPr>
              <a:t> Workflows Generation</a:t>
            </a:r>
          </a:p>
        </p:txBody>
      </p:sp>
      <p:sp>
        <p:nvSpPr>
          <p:cNvPr id="328" name="7-Point Star 21"/>
          <p:cNvSpPr/>
          <p:nvPr/>
        </p:nvSpPr>
        <p:spPr bwMode="auto">
          <a:xfrm>
            <a:off x="5591212" y="3040554"/>
            <a:ext cx="615060" cy="468812"/>
          </a:xfrm>
          <a:prstGeom prst="star7">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nvGrpSpPr>
          <p:cNvPr id="52258" name="Group 50"/>
          <p:cNvGrpSpPr>
            <a:grpSpLocks/>
          </p:cNvGrpSpPr>
          <p:nvPr/>
        </p:nvGrpSpPr>
        <p:grpSpPr bwMode="auto">
          <a:xfrm>
            <a:off x="6137275" y="1420813"/>
            <a:ext cx="222250" cy="477837"/>
            <a:chOff x="3500362" y="2571755"/>
            <a:chExt cx="231790" cy="509587"/>
          </a:xfrm>
        </p:grpSpPr>
        <p:sp>
          <p:nvSpPr>
            <p:cNvPr id="419" name="Flowchart: Magnetic Disk 51"/>
            <p:cNvSpPr/>
            <p:nvPr/>
          </p:nvSpPr>
          <p:spPr bwMode="auto">
            <a:xfrm>
              <a:off x="3500362" y="2717351"/>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20" name="Flowchart: Magnetic Disk 52"/>
            <p:cNvSpPr/>
            <p:nvPr/>
          </p:nvSpPr>
          <p:spPr bwMode="auto">
            <a:xfrm>
              <a:off x="3500362" y="2571755"/>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59" name="Group 53"/>
          <p:cNvGrpSpPr>
            <a:grpSpLocks/>
          </p:cNvGrpSpPr>
          <p:nvPr/>
        </p:nvGrpSpPr>
        <p:grpSpPr bwMode="auto">
          <a:xfrm>
            <a:off x="3267075" y="1701800"/>
            <a:ext cx="222250" cy="476250"/>
            <a:chOff x="3500189" y="2571758"/>
            <a:chExt cx="231790" cy="509587"/>
          </a:xfrm>
        </p:grpSpPr>
        <p:sp>
          <p:nvSpPr>
            <p:cNvPr id="417" name="Flowchart: Magnetic Disk 54"/>
            <p:cNvSpPr/>
            <p:nvPr/>
          </p:nvSpPr>
          <p:spPr bwMode="auto">
            <a:xfrm>
              <a:off x="3500189" y="2717840"/>
              <a:ext cx="231790" cy="363505"/>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18" name="Flowchart: Magnetic Disk 55"/>
            <p:cNvSpPr/>
            <p:nvPr/>
          </p:nvSpPr>
          <p:spPr bwMode="auto">
            <a:xfrm>
              <a:off x="3500189" y="2571758"/>
              <a:ext cx="231790" cy="36350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0" name="Group 56"/>
          <p:cNvGrpSpPr>
            <a:grpSpLocks/>
          </p:cNvGrpSpPr>
          <p:nvPr/>
        </p:nvGrpSpPr>
        <p:grpSpPr bwMode="auto">
          <a:xfrm>
            <a:off x="3951288" y="1901825"/>
            <a:ext cx="220662" cy="477838"/>
            <a:chOff x="3500230" y="2571756"/>
            <a:chExt cx="231790" cy="509588"/>
          </a:xfrm>
        </p:grpSpPr>
        <p:sp>
          <p:nvSpPr>
            <p:cNvPr id="415" name="Flowchart: Magnetic Disk 108"/>
            <p:cNvSpPr/>
            <p:nvPr/>
          </p:nvSpPr>
          <p:spPr bwMode="auto">
            <a:xfrm>
              <a:off x="3500230" y="2717352"/>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16" name="Flowchart: Magnetic Disk 109"/>
            <p:cNvSpPr/>
            <p:nvPr/>
          </p:nvSpPr>
          <p:spPr bwMode="auto">
            <a:xfrm>
              <a:off x="3500230" y="2571756"/>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1" name="Group 59"/>
          <p:cNvGrpSpPr>
            <a:grpSpLocks/>
          </p:cNvGrpSpPr>
          <p:nvPr/>
        </p:nvGrpSpPr>
        <p:grpSpPr bwMode="auto">
          <a:xfrm>
            <a:off x="4633913" y="1031875"/>
            <a:ext cx="222250" cy="477838"/>
            <a:chOff x="3500271" y="2571763"/>
            <a:chExt cx="231790" cy="509587"/>
          </a:xfrm>
        </p:grpSpPr>
        <p:sp>
          <p:nvSpPr>
            <p:cNvPr id="413" name="Flowchart: Magnetic Disk 106"/>
            <p:cNvSpPr/>
            <p:nvPr/>
          </p:nvSpPr>
          <p:spPr bwMode="auto">
            <a:xfrm>
              <a:off x="3500271" y="2717359"/>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14" name="Flowchart: Magnetic Disk 107"/>
            <p:cNvSpPr/>
            <p:nvPr/>
          </p:nvSpPr>
          <p:spPr bwMode="auto">
            <a:xfrm>
              <a:off x="3500271" y="2571763"/>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2" name="Group 62"/>
          <p:cNvGrpSpPr>
            <a:grpSpLocks/>
          </p:cNvGrpSpPr>
          <p:nvPr/>
        </p:nvGrpSpPr>
        <p:grpSpPr bwMode="auto">
          <a:xfrm>
            <a:off x="7710488" y="2840038"/>
            <a:ext cx="220662" cy="477837"/>
            <a:chOff x="3500458" y="2571749"/>
            <a:chExt cx="231790" cy="509588"/>
          </a:xfrm>
        </p:grpSpPr>
        <p:sp>
          <p:nvSpPr>
            <p:cNvPr id="411" name="Flowchart: Magnetic Disk 104"/>
            <p:cNvSpPr/>
            <p:nvPr/>
          </p:nvSpPr>
          <p:spPr bwMode="auto">
            <a:xfrm>
              <a:off x="3500458" y="2717346"/>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12" name="Flowchart: Magnetic Disk 105"/>
            <p:cNvSpPr/>
            <p:nvPr/>
          </p:nvSpPr>
          <p:spPr bwMode="auto">
            <a:xfrm>
              <a:off x="3500458" y="2571749"/>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3" name="Group 65"/>
          <p:cNvGrpSpPr>
            <a:grpSpLocks/>
          </p:cNvGrpSpPr>
          <p:nvPr/>
        </p:nvGrpSpPr>
        <p:grpSpPr bwMode="auto">
          <a:xfrm>
            <a:off x="2447925" y="3441700"/>
            <a:ext cx="220663" cy="477838"/>
            <a:chOff x="3500139" y="2571745"/>
            <a:chExt cx="231790" cy="509587"/>
          </a:xfrm>
        </p:grpSpPr>
        <p:sp>
          <p:nvSpPr>
            <p:cNvPr id="409" name="Flowchart: Magnetic Disk 102"/>
            <p:cNvSpPr/>
            <p:nvPr/>
          </p:nvSpPr>
          <p:spPr bwMode="auto">
            <a:xfrm>
              <a:off x="3500139" y="2717341"/>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10" name="Flowchart: Magnetic Disk 103"/>
            <p:cNvSpPr/>
            <p:nvPr/>
          </p:nvSpPr>
          <p:spPr bwMode="auto">
            <a:xfrm>
              <a:off x="3500139" y="2571745"/>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4" name="Group 68"/>
          <p:cNvGrpSpPr>
            <a:grpSpLocks/>
          </p:cNvGrpSpPr>
          <p:nvPr/>
        </p:nvGrpSpPr>
        <p:grpSpPr bwMode="auto">
          <a:xfrm>
            <a:off x="2584450" y="2505075"/>
            <a:ext cx="220663" cy="477838"/>
            <a:chOff x="3500147" y="2571752"/>
            <a:chExt cx="231790" cy="509587"/>
          </a:xfrm>
        </p:grpSpPr>
        <p:sp>
          <p:nvSpPr>
            <p:cNvPr id="407" name="Flowchart: Magnetic Disk 100"/>
            <p:cNvSpPr/>
            <p:nvPr/>
          </p:nvSpPr>
          <p:spPr bwMode="auto">
            <a:xfrm>
              <a:off x="3500147" y="2717348"/>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08" name="Flowchart: Magnetic Disk 101"/>
            <p:cNvSpPr/>
            <p:nvPr/>
          </p:nvSpPr>
          <p:spPr bwMode="auto">
            <a:xfrm>
              <a:off x="3500147" y="2571752"/>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5" name="Group 71"/>
          <p:cNvGrpSpPr>
            <a:grpSpLocks/>
          </p:cNvGrpSpPr>
          <p:nvPr/>
        </p:nvGrpSpPr>
        <p:grpSpPr bwMode="auto">
          <a:xfrm>
            <a:off x="5864225" y="1354138"/>
            <a:ext cx="222250" cy="477837"/>
            <a:chOff x="3500346" y="2571755"/>
            <a:chExt cx="231790" cy="509588"/>
          </a:xfrm>
        </p:grpSpPr>
        <p:sp>
          <p:nvSpPr>
            <p:cNvPr id="405" name="Flowchart: Magnetic Disk 98"/>
            <p:cNvSpPr/>
            <p:nvPr/>
          </p:nvSpPr>
          <p:spPr bwMode="auto">
            <a:xfrm>
              <a:off x="3500346" y="2717352"/>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06" name="Flowchart: Magnetic Disk 99"/>
            <p:cNvSpPr/>
            <p:nvPr/>
          </p:nvSpPr>
          <p:spPr bwMode="auto">
            <a:xfrm>
              <a:off x="3500346" y="2571755"/>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6" name="Group 78"/>
          <p:cNvGrpSpPr>
            <a:grpSpLocks/>
          </p:cNvGrpSpPr>
          <p:nvPr/>
        </p:nvGrpSpPr>
        <p:grpSpPr bwMode="auto">
          <a:xfrm>
            <a:off x="4838700" y="1098550"/>
            <a:ext cx="222250" cy="477838"/>
            <a:chOff x="3500284" y="2571762"/>
            <a:chExt cx="231790" cy="509588"/>
          </a:xfrm>
        </p:grpSpPr>
        <p:sp>
          <p:nvSpPr>
            <p:cNvPr id="403" name="Flowchart: Magnetic Disk 96"/>
            <p:cNvSpPr/>
            <p:nvPr/>
          </p:nvSpPr>
          <p:spPr bwMode="auto">
            <a:xfrm>
              <a:off x="3500284" y="2717358"/>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04" name="Flowchart: Magnetic Disk 97"/>
            <p:cNvSpPr/>
            <p:nvPr/>
          </p:nvSpPr>
          <p:spPr bwMode="auto">
            <a:xfrm>
              <a:off x="3500284" y="2571762"/>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7" name="Group 81"/>
          <p:cNvGrpSpPr>
            <a:grpSpLocks/>
          </p:cNvGrpSpPr>
          <p:nvPr/>
        </p:nvGrpSpPr>
        <p:grpSpPr bwMode="auto">
          <a:xfrm>
            <a:off x="3062288" y="1768475"/>
            <a:ext cx="222250" cy="477838"/>
            <a:chOff x="3500177" y="2571757"/>
            <a:chExt cx="231790" cy="509588"/>
          </a:xfrm>
        </p:grpSpPr>
        <p:sp>
          <p:nvSpPr>
            <p:cNvPr id="401" name="Flowchart: Magnetic Disk 94"/>
            <p:cNvSpPr/>
            <p:nvPr/>
          </p:nvSpPr>
          <p:spPr bwMode="auto">
            <a:xfrm>
              <a:off x="3500177" y="2717353"/>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02" name="Flowchart: Magnetic Disk 95"/>
            <p:cNvSpPr/>
            <p:nvPr/>
          </p:nvSpPr>
          <p:spPr bwMode="auto">
            <a:xfrm>
              <a:off x="3500177" y="2571757"/>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8" name="Group 84"/>
          <p:cNvGrpSpPr>
            <a:grpSpLocks/>
          </p:cNvGrpSpPr>
          <p:nvPr/>
        </p:nvGrpSpPr>
        <p:grpSpPr bwMode="auto">
          <a:xfrm>
            <a:off x="6684963" y="1901825"/>
            <a:ext cx="220662" cy="477838"/>
            <a:chOff x="3500395" y="2571756"/>
            <a:chExt cx="231790" cy="509588"/>
          </a:xfrm>
        </p:grpSpPr>
        <p:sp>
          <p:nvSpPr>
            <p:cNvPr id="399" name="Flowchart: Magnetic Disk 92"/>
            <p:cNvSpPr/>
            <p:nvPr/>
          </p:nvSpPr>
          <p:spPr bwMode="auto">
            <a:xfrm>
              <a:off x="3500395" y="2717352"/>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400" name="Flowchart: Magnetic Disk 93"/>
            <p:cNvSpPr/>
            <p:nvPr/>
          </p:nvSpPr>
          <p:spPr bwMode="auto">
            <a:xfrm>
              <a:off x="3500395" y="2571756"/>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69" name="Group 87"/>
          <p:cNvGrpSpPr>
            <a:grpSpLocks/>
          </p:cNvGrpSpPr>
          <p:nvPr/>
        </p:nvGrpSpPr>
        <p:grpSpPr bwMode="auto">
          <a:xfrm>
            <a:off x="6889750" y="1968500"/>
            <a:ext cx="222250" cy="477838"/>
            <a:chOff x="3500408" y="2571756"/>
            <a:chExt cx="231790" cy="509587"/>
          </a:xfrm>
        </p:grpSpPr>
        <p:sp>
          <p:nvSpPr>
            <p:cNvPr id="397" name="Flowchart: Magnetic Disk 90"/>
            <p:cNvSpPr/>
            <p:nvPr/>
          </p:nvSpPr>
          <p:spPr bwMode="auto">
            <a:xfrm>
              <a:off x="3500408" y="2717352"/>
              <a:ext cx="231790" cy="36399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98" name="Flowchart: Magnetic Disk 91"/>
            <p:cNvSpPr/>
            <p:nvPr/>
          </p:nvSpPr>
          <p:spPr bwMode="auto">
            <a:xfrm>
              <a:off x="3500408" y="2571756"/>
              <a:ext cx="231790" cy="3639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sp>
        <p:nvSpPr>
          <p:cNvPr id="341" name="7-Point Star 34"/>
          <p:cNvSpPr/>
          <p:nvPr/>
        </p:nvSpPr>
        <p:spPr bwMode="auto">
          <a:xfrm>
            <a:off x="4361092" y="4045151"/>
            <a:ext cx="683400" cy="602758"/>
          </a:xfrm>
          <a:prstGeom prst="star7">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cxnSp>
        <p:nvCxnSpPr>
          <p:cNvPr id="342" name="Straight Connector 35"/>
          <p:cNvCxnSpPr/>
          <p:nvPr/>
        </p:nvCxnSpPr>
        <p:spPr bwMode="auto">
          <a:xfrm rot="10800000">
            <a:off x="2789238" y="3709988"/>
            <a:ext cx="1571625" cy="468312"/>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343" name="Straight Connector 36"/>
          <p:cNvCxnSpPr/>
          <p:nvPr/>
        </p:nvCxnSpPr>
        <p:spPr bwMode="auto">
          <a:xfrm rot="16200000" flipV="1">
            <a:off x="3590925" y="3003550"/>
            <a:ext cx="1539875" cy="409575"/>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344" name="Left Arrow 37"/>
          <p:cNvSpPr/>
          <p:nvPr/>
        </p:nvSpPr>
        <p:spPr bwMode="auto">
          <a:xfrm rot="8707571">
            <a:off x="3749675" y="4605338"/>
            <a:ext cx="784225" cy="320675"/>
          </a:xfrm>
          <a:prstGeom prst="leftArrow">
            <a:avLst>
              <a:gd name="adj1" fmla="val 50000"/>
              <a:gd name="adj2" fmla="val 74383"/>
            </a:avLst>
          </a:prstGeom>
          <a:solidFill>
            <a:srgbClr val="FFFF00">
              <a:tint val="66000"/>
              <a:satMod val="1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cxnSp>
        <p:nvCxnSpPr>
          <p:cNvPr id="345" name="Straight Connector 38"/>
          <p:cNvCxnSpPr/>
          <p:nvPr/>
        </p:nvCxnSpPr>
        <p:spPr bwMode="auto">
          <a:xfrm flipV="1">
            <a:off x="5113338" y="2303463"/>
            <a:ext cx="2938462" cy="2076450"/>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grpSp>
        <p:nvGrpSpPr>
          <p:cNvPr id="52277" name="Group 165"/>
          <p:cNvGrpSpPr>
            <a:grpSpLocks/>
          </p:cNvGrpSpPr>
          <p:nvPr/>
        </p:nvGrpSpPr>
        <p:grpSpPr bwMode="auto">
          <a:xfrm>
            <a:off x="2925763" y="1231900"/>
            <a:ext cx="358775" cy="344488"/>
            <a:chOff x="3500268" y="2571768"/>
            <a:chExt cx="231789" cy="509590"/>
          </a:xfrm>
        </p:grpSpPr>
        <p:sp>
          <p:nvSpPr>
            <p:cNvPr id="395" name="Flowchart: Magnetic Disk 88"/>
            <p:cNvSpPr/>
            <p:nvPr/>
          </p:nvSpPr>
          <p:spPr bwMode="auto">
            <a:xfrm>
              <a:off x="3500268" y="2717365"/>
              <a:ext cx="231789" cy="363993"/>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96" name="Flowchart: Magnetic Disk 89"/>
            <p:cNvSpPr/>
            <p:nvPr/>
          </p:nvSpPr>
          <p:spPr bwMode="auto">
            <a:xfrm>
              <a:off x="3500268" y="2571768"/>
              <a:ext cx="231789" cy="363993"/>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sp>
        <p:nvSpPr>
          <p:cNvPr id="347" name="Cloud 40"/>
          <p:cNvSpPr/>
          <p:nvPr/>
        </p:nvSpPr>
        <p:spPr bwMode="auto">
          <a:xfrm rot="1472929">
            <a:off x="6599238" y="3155950"/>
            <a:ext cx="1616075" cy="615950"/>
          </a:xfrm>
          <a:prstGeom prst="cloud">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r>
              <a:rPr lang="en-US" sz="1100" b="0" dirty="0">
                <a:solidFill>
                  <a:schemeClr val="bg1"/>
                </a:solidFill>
              </a:rPr>
              <a:t>Demography</a:t>
            </a:r>
          </a:p>
        </p:txBody>
      </p:sp>
      <p:sp>
        <p:nvSpPr>
          <p:cNvPr id="348" name="Left Arrow 41"/>
          <p:cNvSpPr/>
          <p:nvPr/>
        </p:nvSpPr>
        <p:spPr bwMode="auto">
          <a:xfrm rot="3973846">
            <a:off x="5645944" y="3983831"/>
            <a:ext cx="1335088" cy="365125"/>
          </a:xfrm>
          <a:prstGeom prst="leftArrow">
            <a:avLst>
              <a:gd name="adj1" fmla="val 42384"/>
              <a:gd name="adj2" fmla="val 74383"/>
            </a:avLst>
          </a:prstGeom>
          <a:solidFill>
            <a:srgbClr val="FF0000">
              <a:tint val="66000"/>
              <a:satMod val="1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nvGrpSpPr>
          <p:cNvPr id="52280" name="Group 176"/>
          <p:cNvGrpSpPr>
            <a:grpSpLocks/>
          </p:cNvGrpSpPr>
          <p:nvPr/>
        </p:nvGrpSpPr>
        <p:grpSpPr bwMode="auto">
          <a:xfrm>
            <a:off x="328613" y="3654425"/>
            <a:ext cx="222250" cy="477838"/>
            <a:chOff x="3500012" y="2571757"/>
            <a:chExt cx="231790" cy="509588"/>
          </a:xfrm>
        </p:grpSpPr>
        <p:sp>
          <p:nvSpPr>
            <p:cNvPr id="393" name="Flowchart: Magnetic Disk 86"/>
            <p:cNvSpPr/>
            <p:nvPr/>
          </p:nvSpPr>
          <p:spPr bwMode="auto">
            <a:xfrm>
              <a:off x="3500012" y="2717353"/>
              <a:ext cx="231790"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94" name="Flowchart: Magnetic Disk 87"/>
            <p:cNvSpPr/>
            <p:nvPr/>
          </p:nvSpPr>
          <p:spPr bwMode="auto">
            <a:xfrm>
              <a:off x="3500012" y="2571757"/>
              <a:ext cx="231790" cy="3639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sp>
        <p:nvSpPr>
          <p:cNvPr id="52281" name="TextBox 43"/>
          <p:cNvSpPr txBox="1">
            <a:spLocks noChangeArrowheads="1"/>
          </p:cNvSpPr>
          <p:nvPr/>
        </p:nvSpPr>
        <p:spPr bwMode="auto">
          <a:xfrm>
            <a:off x="758451" y="3722688"/>
            <a:ext cx="1416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algn="ctr" eaLnBrk="1" hangingPunct="1">
              <a:spcBef>
                <a:spcPct val="0"/>
              </a:spcBef>
              <a:buClrTx/>
              <a:buSzTx/>
              <a:buFontTx/>
              <a:buNone/>
            </a:pPr>
            <a:r>
              <a:rPr lang="en-US" altLang="en-US" sz="1200" dirty="0">
                <a:solidFill>
                  <a:schemeClr val="bg1"/>
                </a:solidFill>
                <a:latin typeface="Corbel" pitchFamily="34" charset="0"/>
              </a:rPr>
              <a:t>Scientific Data</a:t>
            </a:r>
            <a:r>
              <a:rPr lang="en-US" altLang="en-US" sz="1200" b="0" dirty="0">
                <a:solidFill>
                  <a:schemeClr val="bg1"/>
                </a:solidFill>
                <a:latin typeface="Corbel" pitchFamily="34" charset="0"/>
              </a:rPr>
              <a:t/>
            </a:r>
            <a:br>
              <a:rPr lang="en-US" altLang="en-US" sz="1200" b="0" dirty="0">
                <a:solidFill>
                  <a:schemeClr val="bg1"/>
                </a:solidFill>
                <a:latin typeface="Corbel" pitchFamily="34" charset="0"/>
              </a:rPr>
            </a:br>
            <a:r>
              <a:rPr lang="en-US" altLang="en-US" sz="1200" b="0" dirty="0">
                <a:solidFill>
                  <a:schemeClr val="bg1"/>
                </a:solidFill>
                <a:latin typeface="Corbel" pitchFamily="34" charset="0"/>
              </a:rPr>
              <a:t>(Discipline Specific</a:t>
            </a:r>
            <a:r>
              <a:rPr lang="en-US" altLang="en-US" sz="1200" b="0" dirty="0">
                <a:latin typeface="Corbel" pitchFamily="34" charset="0"/>
              </a:rPr>
              <a:t>)</a:t>
            </a:r>
          </a:p>
        </p:txBody>
      </p:sp>
      <p:grpSp>
        <p:nvGrpSpPr>
          <p:cNvPr id="52282" name="Group 188"/>
          <p:cNvGrpSpPr>
            <a:grpSpLocks/>
          </p:cNvGrpSpPr>
          <p:nvPr/>
        </p:nvGrpSpPr>
        <p:grpSpPr bwMode="auto">
          <a:xfrm>
            <a:off x="3678238" y="763588"/>
            <a:ext cx="357187" cy="342900"/>
            <a:chOff x="3500296" y="2571773"/>
            <a:chExt cx="231789" cy="509589"/>
          </a:xfrm>
        </p:grpSpPr>
        <p:sp>
          <p:nvSpPr>
            <p:cNvPr id="391" name="Flowchart: Magnetic Disk 84"/>
            <p:cNvSpPr/>
            <p:nvPr/>
          </p:nvSpPr>
          <p:spPr bwMode="auto">
            <a:xfrm>
              <a:off x="3500296" y="2718044"/>
              <a:ext cx="231789" cy="36331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92" name="Flowchart: Magnetic Disk 85"/>
            <p:cNvSpPr/>
            <p:nvPr/>
          </p:nvSpPr>
          <p:spPr bwMode="auto">
            <a:xfrm>
              <a:off x="3500296" y="2571773"/>
              <a:ext cx="231789" cy="363318"/>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3" name="Group 194"/>
          <p:cNvGrpSpPr>
            <a:grpSpLocks/>
          </p:cNvGrpSpPr>
          <p:nvPr/>
        </p:nvGrpSpPr>
        <p:grpSpPr bwMode="auto">
          <a:xfrm>
            <a:off x="6753225" y="630238"/>
            <a:ext cx="358775" cy="342900"/>
            <a:chOff x="3500411" y="2571775"/>
            <a:chExt cx="231789" cy="509588"/>
          </a:xfrm>
        </p:grpSpPr>
        <p:sp>
          <p:nvSpPr>
            <p:cNvPr id="389" name="Flowchart: Magnetic Disk 82"/>
            <p:cNvSpPr/>
            <p:nvPr/>
          </p:nvSpPr>
          <p:spPr bwMode="auto">
            <a:xfrm>
              <a:off x="3500411" y="2718046"/>
              <a:ext cx="231789" cy="363317"/>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90" name="Flowchart: Magnetic Disk 83"/>
            <p:cNvSpPr/>
            <p:nvPr/>
          </p:nvSpPr>
          <p:spPr bwMode="auto">
            <a:xfrm>
              <a:off x="3500411" y="2571775"/>
              <a:ext cx="231789" cy="363317"/>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4" name="Group 197"/>
          <p:cNvGrpSpPr>
            <a:grpSpLocks/>
          </p:cNvGrpSpPr>
          <p:nvPr/>
        </p:nvGrpSpPr>
        <p:grpSpPr bwMode="auto">
          <a:xfrm>
            <a:off x="6273800" y="630238"/>
            <a:ext cx="358775" cy="342900"/>
            <a:chOff x="3500393" y="2571775"/>
            <a:chExt cx="231789" cy="509588"/>
          </a:xfrm>
        </p:grpSpPr>
        <p:sp>
          <p:nvSpPr>
            <p:cNvPr id="387" name="Flowchart: Magnetic Disk 80"/>
            <p:cNvSpPr/>
            <p:nvPr/>
          </p:nvSpPr>
          <p:spPr bwMode="auto">
            <a:xfrm>
              <a:off x="3500393" y="2718046"/>
              <a:ext cx="231789" cy="363317"/>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88" name="Flowchart: Magnetic Disk 81"/>
            <p:cNvSpPr/>
            <p:nvPr/>
          </p:nvSpPr>
          <p:spPr bwMode="auto">
            <a:xfrm>
              <a:off x="3500393" y="2571775"/>
              <a:ext cx="231789" cy="363317"/>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5" name="Group 200"/>
          <p:cNvGrpSpPr>
            <a:grpSpLocks/>
          </p:cNvGrpSpPr>
          <p:nvPr/>
        </p:nvGrpSpPr>
        <p:grpSpPr bwMode="auto">
          <a:xfrm>
            <a:off x="4087813" y="630238"/>
            <a:ext cx="358775" cy="342900"/>
            <a:chOff x="3500311" y="2571775"/>
            <a:chExt cx="231789" cy="509588"/>
          </a:xfrm>
        </p:grpSpPr>
        <p:sp>
          <p:nvSpPr>
            <p:cNvPr id="385" name="Flowchart: Magnetic Disk 78"/>
            <p:cNvSpPr/>
            <p:nvPr/>
          </p:nvSpPr>
          <p:spPr bwMode="auto">
            <a:xfrm>
              <a:off x="3500311" y="2718046"/>
              <a:ext cx="231789" cy="363317"/>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86" name="Flowchart: Magnetic Disk 79"/>
            <p:cNvSpPr/>
            <p:nvPr/>
          </p:nvSpPr>
          <p:spPr bwMode="auto">
            <a:xfrm>
              <a:off x="3500311" y="2571775"/>
              <a:ext cx="231789" cy="363317"/>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6" name="Group 203"/>
          <p:cNvGrpSpPr>
            <a:grpSpLocks/>
          </p:cNvGrpSpPr>
          <p:nvPr/>
        </p:nvGrpSpPr>
        <p:grpSpPr bwMode="auto">
          <a:xfrm>
            <a:off x="6411913" y="830263"/>
            <a:ext cx="357187" cy="344487"/>
            <a:chOff x="3500398" y="2571772"/>
            <a:chExt cx="231789" cy="509590"/>
          </a:xfrm>
        </p:grpSpPr>
        <p:sp>
          <p:nvSpPr>
            <p:cNvPr id="383" name="Flowchart: Magnetic Disk 76"/>
            <p:cNvSpPr/>
            <p:nvPr/>
          </p:nvSpPr>
          <p:spPr bwMode="auto">
            <a:xfrm>
              <a:off x="3500398" y="2717369"/>
              <a:ext cx="231789" cy="363993"/>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84" name="Flowchart: Magnetic Disk 77"/>
            <p:cNvSpPr/>
            <p:nvPr/>
          </p:nvSpPr>
          <p:spPr bwMode="auto">
            <a:xfrm>
              <a:off x="3500398" y="2571772"/>
              <a:ext cx="231789" cy="363993"/>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7" name="Group 206"/>
          <p:cNvGrpSpPr>
            <a:grpSpLocks/>
          </p:cNvGrpSpPr>
          <p:nvPr/>
        </p:nvGrpSpPr>
        <p:grpSpPr bwMode="auto">
          <a:xfrm>
            <a:off x="8256588" y="2973388"/>
            <a:ext cx="358775" cy="344487"/>
            <a:chOff x="3500468" y="2571750"/>
            <a:chExt cx="231789" cy="509589"/>
          </a:xfrm>
        </p:grpSpPr>
        <p:sp>
          <p:nvSpPr>
            <p:cNvPr id="381" name="Flowchart: Magnetic Disk 74"/>
            <p:cNvSpPr/>
            <p:nvPr/>
          </p:nvSpPr>
          <p:spPr bwMode="auto">
            <a:xfrm>
              <a:off x="3500468" y="2717347"/>
              <a:ext cx="231789"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82" name="Flowchart: Magnetic Disk 75"/>
            <p:cNvSpPr/>
            <p:nvPr/>
          </p:nvSpPr>
          <p:spPr bwMode="auto">
            <a:xfrm>
              <a:off x="3500468" y="2571750"/>
              <a:ext cx="231789" cy="363992"/>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8" name="Group 209"/>
          <p:cNvGrpSpPr>
            <a:grpSpLocks/>
          </p:cNvGrpSpPr>
          <p:nvPr/>
        </p:nvGrpSpPr>
        <p:grpSpPr bwMode="auto">
          <a:xfrm>
            <a:off x="7504113" y="1298575"/>
            <a:ext cx="358775" cy="344488"/>
            <a:chOff x="3500439" y="2571768"/>
            <a:chExt cx="231789" cy="509589"/>
          </a:xfrm>
        </p:grpSpPr>
        <p:sp>
          <p:nvSpPr>
            <p:cNvPr id="379" name="Flowchart: Magnetic Disk 72"/>
            <p:cNvSpPr/>
            <p:nvPr/>
          </p:nvSpPr>
          <p:spPr bwMode="auto">
            <a:xfrm>
              <a:off x="3500439" y="2717365"/>
              <a:ext cx="231789"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80" name="Flowchart: Magnetic Disk 73"/>
            <p:cNvSpPr/>
            <p:nvPr/>
          </p:nvSpPr>
          <p:spPr bwMode="auto">
            <a:xfrm>
              <a:off x="3500439" y="2571768"/>
              <a:ext cx="231789" cy="363992"/>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89" name="Group 212"/>
          <p:cNvGrpSpPr>
            <a:grpSpLocks/>
          </p:cNvGrpSpPr>
          <p:nvPr/>
        </p:nvGrpSpPr>
        <p:grpSpPr bwMode="auto">
          <a:xfrm>
            <a:off x="8120063" y="2103438"/>
            <a:ext cx="358775" cy="342900"/>
            <a:chOff x="3500462" y="2571759"/>
            <a:chExt cx="231789" cy="509589"/>
          </a:xfrm>
        </p:grpSpPr>
        <p:sp>
          <p:nvSpPr>
            <p:cNvPr id="377" name="Flowchart: Magnetic Disk 70"/>
            <p:cNvSpPr/>
            <p:nvPr/>
          </p:nvSpPr>
          <p:spPr bwMode="auto">
            <a:xfrm>
              <a:off x="3500462" y="2718030"/>
              <a:ext cx="231789" cy="36331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78" name="Flowchart: Magnetic Disk 71"/>
            <p:cNvSpPr/>
            <p:nvPr/>
          </p:nvSpPr>
          <p:spPr bwMode="auto">
            <a:xfrm>
              <a:off x="3500462" y="2571759"/>
              <a:ext cx="231789" cy="363318"/>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90" name="Group 215"/>
          <p:cNvGrpSpPr>
            <a:grpSpLocks/>
          </p:cNvGrpSpPr>
          <p:nvPr/>
        </p:nvGrpSpPr>
        <p:grpSpPr bwMode="auto">
          <a:xfrm>
            <a:off x="3130550" y="1098550"/>
            <a:ext cx="358775" cy="342900"/>
            <a:chOff x="3500275" y="2571769"/>
            <a:chExt cx="231789" cy="509590"/>
          </a:xfrm>
        </p:grpSpPr>
        <p:sp>
          <p:nvSpPr>
            <p:cNvPr id="375" name="Flowchart: Magnetic Disk 68"/>
            <p:cNvSpPr/>
            <p:nvPr/>
          </p:nvSpPr>
          <p:spPr bwMode="auto">
            <a:xfrm>
              <a:off x="3500275" y="2718040"/>
              <a:ext cx="231789" cy="363319"/>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76" name="Flowchart: Magnetic Disk 69"/>
            <p:cNvSpPr/>
            <p:nvPr/>
          </p:nvSpPr>
          <p:spPr bwMode="auto">
            <a:xfrm>
              <a:off x="3500275" y="2571769"/>
              <a:ext cx="231789" cy="363319"/>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91" name="Group 218"/>
          <p:cNvGrpSpPr>
            <a:grpSpLocks/>
          </p:cNvGrpSpPr>
          <p:nvPr/>
        </p:nvGrpSpPr>
        <p:grpSpPr bwMode="auto">
          <a:xfrm>
            <a:off x="260350" y="3225800"/>
            <a:ext cx="358775" cy="342900"/>
            <a:chOff x="3500168" y="2571768"/>
            <a:chExt cx="231789" cy="509589"/>
          </a:xfrm>
        </p:grpSpPr>
        <p:sp>
          <p:nvSpPr>
            <p:cNvPr id="373" name="Flowchart: Magnetic Disk 66"/>
            <p:cNvSpPr/>
            <p:nvPr/>
          </p:nvSpPr>
          <p:spPr bwMode="auto">
            <a:xfrm>
              <a:off x="3500168" y="2718039"/>
              <a:ext cx="231789" cy="36331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74" name="Flowchart: Magnetic Disk 67"/>
            <p:cNvSpPr/>
            <p:nvPr/>
          </p:nvSpPr>
          <p:spPr bwMode="auto">
            <a:xfrm>
              <a:off x="3500168" y="2571768"/>
              <a:ext cx="231789" cy="363318"/>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grpSp>
        <p:nvGrpSpPr>
          <p:cNvPr id="52292" name="Group 221"/>
          <p:cNvGrpSpPr>
            <a:grpSpLocks/>
          </p:cNvGrpSpPr>
          <p:nvPr/>
        </p:nvGrpSpPr>
        <p:grpSpPr bwMode="auto">
          <a:xfrm>
            <a:off x="7710488" y="1566863"/>
            <a:ext cx="357187" cy="344487"/>
            <a:chOff x="3500447" y="2571765"/>
            <a:chExt cx="231789" cy="509589"/>
          </a:xfrm>
        </p:grpSpPr>
        <p:sp>
          <p:nvSpPr>
            <p:cNvPr id="371" name="Flowchart: Magnetic Disk 64"/>
            <p:cNvSpPr/>
            <p:nvPr/>
          </p:nvSpPr>
          <p:spPr bwMode="auto">
            <a:xfrm>
              <a:off x="3500447" y="2717362"/>
              <a:ext cx="231789" cy="363992"/>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chemeClr val="tx1"/>
                </a:solidFill>
              </a:endParaRPr>
            </a:p>
          </p:txBody>
        </p:sp>
        <p:sp>
          <p:nvSpPr>
            <p:cNvPr id="372" name="Flowchart: Magnetic Disk 65"/>
            <p:cNvSpPr/>
            <p:nvPr/>
          </p:nvSpPr>
          <p:spPr bwMode="auto">
            <a:xfrm>
              <a:off x="3500447" y="2571765"/>
              <a:ext cx="231789" cy="363992"/>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grpSp>
      <p:sp>
        <p:nvSpPr>
          <p:cNvPr id="52293" name="TextBox 55"/>
          <p:cNvSpPr txBox="1">
            <a:spLocks noChangeArrowheads="1"/>
          </p:cNvSpPr>
          <p:nvPr/>
        </p:nvSpPr>
        <p:spPr bwMode="auto">
          <a:xfrm>
            <a:off x="944563" y="3260725"/>
            <a:ext cx="8963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200" dirty="0">
                <a:solidFill>
                  <a:schemeClr val="bg1"/>
                </a:solidFill>
                <a:latin typeface="Corbel" pitchFamily="34" charset="0"/>
              </a:rPr>
              <a:t>Other Data</a:t>
            </a:r>
          </a:p>
        </p:txBody>
      </p:sp>
      <p:sp>
        <p:nvSpPr>
          <p:cNvPr id="52294" name="TextBox 56"/>
          <p:cNvSpPr txBox="1">
            <a:spLocks noChangeArrowheads="1"/>
          </p:cNvSpPr>
          <p:nvPr/>
        </p:nvSpPr>
        <p:spPr bwMode="auto">
          <a:xfrm>
            <a:off x="5426075" y="4857750"/>
            <a:ext cx="116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400" dirty="0">
                <a:solidFill>
                  <a:schemeClr val="tx2"/>
                </a:solidFill>
                <a:latin typeface="Corbel" pitchFamily="34" charset="0"/>
              </a:rPr>
              <a:t>Researcher 1</a:t>
            </a:r>
          </a:p>
        </p:txBody>
      </p:sp>
      <p:sp>
        <p:nvSpPr>
          <p:cNvPr id="52295" name="TextBox 57"/>
          <p:cNvSpPr txBox="1">
            <a:spLocks noChangeArrowheads="1"/>
          </p:cNvSpPr>
          <p:nvPr/>
        </p:nvSpPr>
        <p:spPr bwMode="auto">
          <a:xfrm>
            <a:off x="7308850" y="6545263"/>
            <a:ext cx="174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400">
                <a:latin typeface="Corbel" pitchFamily="34" charset="0"/>
              </a:rPr>
              <a:t>Non Scientific World</a:t>
            </a:r>
          </a:p>
        </p:txBody>
      </p:sp>
      <p:sp>
        <p:nvSpPr>
          <p:cNvPr id="52296" name="TextBox 58"/>
          <p:cNvSpPr txBox="1">
            <a:spLocks noChangeArrowheads="1"/>
          </p:cNvSpPr>
          <p:nvPr/>
        </p:nvSpPr>
        <p:spPr bwMode="auto">
          <a:xfrm>
            <a:off x="7404100" y="4887913"/>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400" dirty="0">
                <a:solidFill>
                  <a:schemeClr val="tx2"/>
                </a:solidFill>
                <a:latin typeface="Corbel" pitchFamily="34" charset="0"/>
              </a:rPr>
              <a:t>Scientific World</a:t>
            </a:r>
          </a:p>
        </p:txBody>
      </p:sp>
      <p:sp>
        <p:nvSpPr>
          <p:cNvPr id="52297" name="TextBox 59"/>
          <p:cNvSpPr txBox="1">
            <a:spLocks noChangeArrowheads="1"/>
          </p:cNvSpPr>
          <p:nvPr/>
        </p:nvSpPr>
        <p:spPr bwMode="auto">
          <a:xfrm>
            <a:off x="2516188" y="4570413"/>
            <a:ext cx="1166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400" dirty="0">
                <a:solidFill>
                  <a:schemeClr val="tx2"/>
                </a:solidFill>
                <a:latin typeface="Corbel" pitchFamily="34" charset="0"/>
              </a:rPr>
              <a:t>Researcher 2</a:t>
            </a:r>
          </a:p>
        </p:txBody>
      </p:sp>
      <p:sp>
        <p:nvSpPr>
          <p:cNvPr id="367" name="7-Point Star 60"/>
          <p:cNvSpPr/>
          <p:nvPr/>
        </p:nvSpPr>
        <p:spPr bwMode="auto">
          <a:xfrm>
            <a:off x="192352" y="2613932"/>
            <a:ext cx="478380" cy="468812"/>
          </a:xfrm>
          <a:prstGeom prst="star7">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sp>
        <p:nvSpPr>
          <p:cNvPr id="52301" name="TextBox 61"/>
          <p:cNvSpPr txBox="1">
            <a:spLocks noChangeArrowheads="1"/>
          </p:cNvSpPr>
          <p:nvPr/>
        </p:nvSpPr>
        <p:spPr bwMode="auto">
          <a:xfrm>
            <a:off x="620299" y="2716213"/>
            <a:ext cx="190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algn="ctr" eaLnBrk="1" hangingPunct="1">
              <a:spcBef>
                <a:spcPct val="0"/>
              </a:spcBef>
              <a:buClrTx/>
              <a:buSzTx/>
              <a:buFontTx/>
              <a:buNone/>
            </a:pPr>
            <a:r>
              <a:rPr lang="en-US" altLang="en-US" sz="1200" dirty="0">
                <a:solidFill>
                  <a:schemeClr val="bg1"/>
                </a:solidFill>
                <a:latin typeface="Corbel" pitchFamily="34" charset="0"/>
              </a:rPr>
              <a:t>Aggregated Data Sets</a:t>
            </a:r>
            <a:r>
              <a:rPr lang="en-US" altLang="en-US" sz="1200" b="0" dirty="0">
                <a:solidFill>
                  <a:schemeClr val="bg1"/>
                </a:solidFill>
                <a:latin typeface="Corbel" pitchFamily="34" charset="0"/>
              </a:rPr>
              <a:t/>
            </a:r>
            <a:br>
              <a:rPr lang="en-US" altLang="en-US" sz="1200" b="0" dirty="0">
                <a:solidFill>
                  <a:schemeClr val="bg1"/>
                </a:solidFill>
                <a:latin typeface="Corbel" pitchFamily="34" charset="0"/>
              </a:rPr>
            </a:br>
            <a:r>
              <a:rPr lang="en-US" altLang="en-US" sz="1200" b="0" dirty="0">
                <a:solidFill>
                  <a:schemeClr val="bg1"/>
                </a:solidFill>
                <a:latin typeface="Corbel" pitchFamily="34" charset="0"/>
              </a:rPr>
              <a:t>(Temporary or  Permanent</a:t>
            </a:r>
            <a:r>
              <a:rPr lang="en-US" altLang="en-US" sz="1200" b="0" dirty="0">
                <a:latin typeface="Corbel" pitchFamily="34" charset="0"/>
              </a:rPr>
              <a:t>)</a:t>
            </a:r>
          </a:p>
        </p:txBody>
      </p:sp>
      <p:sp>
        <p:nvSpPr>
          <p:cNvPr id="369" name="Left Arrow 62"/>
          <p:cNvSpPr/>
          <p:nvPr/>
        </p:nvSpPr>
        <p:spPr bwMode="auto">
          <a:xfrm rot="8707571">
            <a:off x="173719" y="4366925"/>
            <a:ext cx="492050" cy="321744"/>
          </a:xfrm>
          <a:prstGeom prst="leftArrow">
            <a:avLst>
              <a:gd name="adj1" fmla="val 50000"/>
              <a:gd name="adj2" fmla="val 74383"/>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chemeClr val="tx1"/>
              </a:solidFill>
            </a:endParaRPr>
          </a:p>
        </p:txBody>
      </p:sp>
      <p:sp>
        <p:nvSpPr>
          <p:cNvPr id="52305" name="TextBox 63"/>
          <p:cNvSpPr txBox="1">
            <a:spLocks noChangeArrowheads="1"/>
          </p:cNvSpPr>
          <p:nvPr/>
        </p:nvSpPr>
        <p:spPr bwMode="auto">
          <a:xfrm>
            <a:off x="876300" y="4400550"/>
            <a:ext cx="8619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200" dirty="0">
                <a:solidFill>
                  <a:schemeClr val="bg1"/>
                </a:solidFill>
                <a:latin typeface="Corbel" pitchFamily="34" charset="0"/>
              </a:rPr>
              <a:t>Workflows</a:t>
            </a:r>
          </a:p>
        </p:txBody>
      </p:sp>
      <p:cxnSp>
        <p:nvCxnSpPr>
          <p:cNvPr id="423" name="Straight Connector 116"/>
          <p:cNvCxnSpPr/>
          <p:nvPr/>
        </p:nvCxnSpPr>
        <p:spPr bwMode="auto">
          <a:xfrm flipV="1">
            <a:off x="260350" y="4819650"/>
            <a:ext cx="341313" cy="201613"/>
          </a:xfrm>
          <a:prstGeom prst="line">
            <a:avLst/>
          </a:prstGeom>
          <a:ln w="28575">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2307" name="TextBox 63"/>
          <p:cNvSpPr txBox="1">
            <a:spLocks noChangeArrowheads="1"/>
          </p:cNvSpPr>
          <p:nvPr/>
        </p:nvSpPr>
        <p:spPr bwMode="auto">
          <a:xfrm>
            <a:off x="669925" y="4752975"/>
            <a:ext cx="13115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eaLnBrk="1" hangingPunct="1">
              <a:spcBef>
                <a:spcPct val="0"/>
              </a:spcBef>
              <a:buClrTx/>
              <a:buSzTx/>
              <a:buFontTx/>
              <a:buNone/>
            </a:pPr>
            <a:r>
              <a:rPr lang="en-US" altLang="en-US" sz="1200" dirty="0">
                <a:solidFill>
                  <a:schemeClr val="bg1"/>
                </a:solidFill>
                <a:latin typeface="Corbel" pitchFamily="34" charset="0"/>
              </a:rPr>
              <a:t>Aggregation Path</a:t>
            </a:r>
          </a:p>
        </p:txBody>
      </p:sp>
      <p:sp>
        <p:nvSpPr>
          <p:cNvPr id="52308" name="Text Box 137"/>
          <p:cNvSpPr txBox="1">
            <a:spLocks noChangeArrowheads="1"/>
          </p:cNvSpPr>
          <p:nvPr/>
        </p:nvSpPr>
        <p:spPr bwMode="auto">
          <a:xfrm>
            <a:off x="6586538" y="428625"/>
            <a:ext cx="2286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0">
            <a:spAutoFit/>
          </a:bodyPr>
          <a:lstStyle>
            <a:lvl1pPr defTabSz="457200" eaLnBrk="0" hangingPunct="0">
              <a:spcBef>
                <a:spcPts val="700"/>
              </a:spcBef>
              <a:buClr>
                <a:srgbClr val="61B6FF"/>
              </a:buClr>
              <a:buSzPct val="95000"/>
              <a:buFont typeface="Arial" pitchFamily="34" charset="0"/>
              <a:buChar char="•"/>
              <a:defRPr sz="3000">
                <a:solidFill>
                  <a:schemeClr val="tx1"/>
                </a:solidFill>
                <a:latin typeface="Myriad Pro"/>
              </a:defRPr>
            </a:lvl1pPr>
            <a:lvl2pPr marL="742950" indent="-285750" defTabSz="457200" eaLnBrk="0" hangingPunct="0">
              <a:spcBef>
                <a:spcPct val="20000"/>
              </a:spcBef>
              <a:buClr>
                <a:srgbClr val="61B6FF"/>
              </a:buClr>
              <a:buSzPct val="90000"/>
              <a:buFont typeface="Arial" pitchFamily="34" charset="0"/>
              <a:buChar char="•"/>
              <a:defRPr sz="2600">
                <a:solidFill>
                  <a:schemeClr val="tx1"/>
                </a:solidFill>
                <a:latin typeface="Myriad Pro"/>
              </a:defRPr>
            </a:lvl2pPr>
            <a:lvl3pPr marL="1143000" indent="-228600" defTabSz="457200" eaLnBrk="0" hangingPunct="0">
              <a:spcBef>
                <a:spcPct val="20000"/>
              </a:spcBef>
              <a:buClr>
                <a:srgbClr val="61B6FF"/>
              </a:buClr>
              <a:buFont typeface="Arial" pitchFamily="34" charset="0"/>
              <a:buChar char="•"/>
              <a:defRPr sz="2400">
                <a:solidFill>
                  <a:schemeClr val="tx1"/>
                </a:solidFill>
                <a:latin typeface="Myriad Pro"/>
              </a:defRPr>
            </a:lvl3pPr>
            <a:lvl4pPr marL="1600200" indent="-228600" defTabSz="457200" eaLnBrk="0" hangingPunct="0">
              <a:spcBef>
                <a:spcPct val="20000"/>
              </a:spcBef>
              <a:buClr>
                <a:srgbClr val="61B6FF"/>
              </a:buClr>
              <a:buFont typeface="Arial" pitchFamily="34" charset="0"/>
              <a:buChar char="•"/>
              <a:defRPr sz="2200">
                <a:solidFill>
                  <a:schemeClr val="tx1"/>
                </a:solidFill>
                <a:latin typeface="Myriad Pro"/>
              </a:defRPr>
            </a:lvl4pPr>
            <a:lvl5pPr marL="2057400" indent="-228600" defTabSz="457200" eaLnBrk="0" hangingPunct="0">
              <a:spcBef>
                <a:spcPct val="20000"/>
              </a:spcBef>
              <a:buClr>
                <a:srgbClr val="61B6FF"/>
              </a:buClr>
              <a:buFont typeface="Arial" pitchFamily="34" charset="0"/>
              <a:buChar char="•"/>
              <a:defRPr sz="2000">
                <a:solidFill>
                  <a:schemeClr val="tx1"/>
                </a:solidFill>
                <a:latin typeface="Myriad Pro"/>
              </a:defRPr>
            </a:lvl5pPr>
            <a:lvl6pPr marL="25146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6pPr>
            <a:lvl7pPr marL="29718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7pPr>
            <a:lvl8pPr marL="34290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8pPr>
            <a:lvl9pPr marL="3886200" indent="-228600" defTabSz="457200" eaLnBrk="0" fontAlgn="base" hangingPunct="0">
              <a:spcBef>
                <a:spcPct val="20000"/>
              </a:spcBef>
              <a:spcAft>
                <a:spcPct val="0"/>
              </a:spcAft>
              <a:buClr>
                <a:srgbClr val="61B6FF"/>
              </a:buClr>
              <a:buFont typeface="Arial" pitchFamily="34" charset="0"/>
              <a:buChar char="•"/>
              <a:defRPr sz="2000">
                <a:solidFill>
                  <a:schemeClr val="tx1"/>
                </a:solidFill>
                <a:latin typeface="Myriad Pro"/>
              </a:defRPr>
            </a:lvl9pPr>
          </a:lstStyle>
          <a:p>
            <a:pPr algn="ctr">
              <a:spcBef>
                <a:spcPct val="0"/>
              </a:spcBef>
              <a:buClrTx/>
              <a:buSzTx/>
              <a:buFontTx/>
              <a:buNone/>
            </a:pPr>
            <a:r>
              <a:rPr lang="en-GB" altLang="en-US" sz="900" b="0" dirty="0">
                <a:solidFill>
                  <a:schemeClr val="tx2"/>
                </a:solidFill>
                <a:latin typeface="Corbel" pitchFamily="34" charset="0"/>
              </a:rPr>
              <a:t>Source: High-level Group on </a:t>
            </a:r>
            <a:r>
              <a:rPr lang="en-GB" altLang="en-US" sz="1000" b="0" dirty="0">
                <a:solidFill>
                  <a:schemeClr val="tx2"/>
                </a:solidFill>
                <a:latin typeface="Corbel" pitchFamily="34" charset="0"/>
              </a:rPr>
              <a:t>Scientific</a:t>
            </a:r>
            <a:r>
              <a:rPr lang="en-GB" altLang="en-US" sz="900" b="0" dirty="0">
                <a:solidFill>
                  <a:schemeClr val="tx2"/>
                </a:solidFill>
                <a:latin typeface="Corbel" pitchFamily="34" charset="0"/>
              </a:rPr>
              <a:t> Data</a:t>
            </a:r>
          </a:p>
        </p:txBody>
      </p:sp>
    </p:spTree>
    <p:extLst>
      <p:ext uri="{BB962C8B-B14F-4D97-AF65-F5344CB8AC3E}">
        <p14:creationId xmlns:p14="http://schemas.microsoft.com/office/powerpoint/2010/main" val="3599524837"/>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38" y="59414"/>
            <a:ext cx="8229600" cy="1143000"/>
          </a:xfrm>
        </p:spPr>
        <p:txBody>
          <a:bodyPr/>
          <a:lstStyle/>
          <a:p>
            <a:pPr>
              <a:defRPr/>
            </a:pPr>
            <a:r>
              <a:rPr lang="en-GB" sz="3200" b="0" dirty="0" smtClean="0"/>
              <a:t>European Commissioner  Nellie </a:t>
            </a:r>
            <a:r>
              <a:rPr lang="en-GB" sz="3200" b="0" dirty="0" err="1" smtClean="0"/>
              <a:t>Kroes</a:t>
            </a:r>
            <a:endParaRPr lang="en-GB" sz="3200" b="0" dirty="0"/>
          </a:p>
        </p:txBody>
      </p:sp>
      <p:sp>
        <p:nvSpPr>
          <p:cNvPr id="3" name="Rectangle 2"/>
          <p:cNvSpPr/>
          <p:nvPr/>
        </p:nvSpPr>
        <p:spPr>
          <a:xfrm>
            <a:off x="1042988" y="1196975"/>
            <a:ext cx="7632700" cy="4431983"/>
          </a:xfrm>
          <a:prstGeom prst="rect">
            <a:avLst/>
          </a:prstGeom>
        </p:spPr>
        <p:txBody>
          <a:bodyPr>
            <a:spAutoFit/>
          </a:bodyPr>
          <a:lstStyle/>
          <a:p>
            <a:pPr>
              <a:defRPr/>
            </a:pPr>
            <a:endParaRPr lang="en-GB" dirty="0"/>
          </a:p>
          <a:p>
            <a:pPr>
              <a:defRPr/>
            </a:pPr>
            <a:r>
              <a:rPr lang="en-GB" sz="2400" dirty="0"/>
              <a:t> </a:t>
            </a:r>
            <a:r>
              <a:rPr lang="en-GB" sz="2400" dirty="0">
                <a:solidFill>
                  <a:schemeClr val="accent1">
                    <a:lumMod val="50000"/>
                  </a:schemeClr>
                </a:solidFill>
                <a:latin typeface="Arial" panose="020B0604020202020204" pitchFamily="34" charset="0"/>
              </a:rPr>
              <a:t>Smarter Data for Europe </a:t>
            </a:r>
          </a:p>
          <a:p>
            <a:pPr>
              <a:defRPr/>
            </a:pPr>
            <a:r>
              <a:rPr lang="en-GB" sz="1800" b="0" dirty="0">
                <a:solidFill>
                  <a:schemeClr val="accent1">
                    <a:lumMod val="50000"/>
                  </a:schemeClr>
                </a:solidFill>
                <a:latin typeface="Arial" panose="020B0604020202020204" pitchFamily="34" charset="0"/>
              </a:rPr>
              <a:t>How ‘Big Data’ can increase opportunities for the economy, society and science </a:t>
            </a:r>
          </a:p>
          <a:p>
            <a:pPr>
              <a:defRPr/>
            </a:pPr>
            <a:r>
              <a:rPr lang="en-GB" sz="1800" b="0" dirty="0">
                <a:solidFill>
                  <a:schemeClr val="accent1">
                    <a:lumMod val="50000"/>
                  </a:schemeClr>
                </a:solidFill>
                <a:latin typeface="Arial" panose="020B0604020202020204" pitchFamily="34" charset="0"/>
              </a:rPr>
              <a:t>May 23 2013 Venue: British Residence, Brussels </a:t>
            </a:r>
          </a:p>
          <a:p>
            <a:pPr>
              <a:defRPr/>
            </a:pPr>
            <a:endParaRPr lang="en-GB" sz="1800" b="0" dirty="0">
              <a:solidFill>
                <a:schemeClr val="accent1">
                  <a:lumMod val="50000"/>
                </a:schemeClr>
              </a:solidFill>
              <a:latin typeface="Arial" panose="020B0604020202020204" pitchFamily="34" charset="0"/>
            </a:endParaRPr>
          </a:p>
          <a:p>
            <a:pPr>
              <a:defRPr/>
            </a:pPr>
            <a:r>
              <a:rPr lang="en-GB" sz="2400" b="0" dirty="0" smtClean="0">
                <a:solidFill>
                  <a:srgbClr val="FF0000"/>
                </a:solidFill>
                <a:latin typeface="Arial" panose="020B0604020202020204" pitchFamily="34" charset="0"/>
              </a:rPr>
              <a:t>“The </a:t>
            </a:r>
            <a:r>
              <a:rPr lang="en-GB" sz="2400" b="0" dirty="0">
                <a:solidFill>
                  <a:srgbClr val="FF0000"/>
                </a:solidFill>
                <a:latin typeface="Arial" panose="020B0604020202020204" pitchFamily="34" charset="0"/>
              </a:rPr>
              <a:t>development of ‘Big Data’ applications and e-infrastructure can stimulate a new wave of economic and social progress – but it needs leadership from both public and private sector. What are the opportunities, obstacles and solutions to making public and private data work harder for us all, in healthcare, energy and other domains</a:t>
            </a:r>
            <a:r>
              <a:rPr lang="en-GB" sz="2400" b="0" dirty="0" smtClean="0">
                <a:solidFill>
                  <a:srgbClr val="FF0000"/>
                </a:solidFill>
                <a:latin typeface="Arial" panose="020B0604020202020204" pitchFamily="34" charset="0"/>
              </a:rPr>
              <a:t>?”</a:t>
            </a:r>
            <a:endParaRPr lang="en-GB" sz="2400" b="0" dirty="0">
              <a:solidFill>
                <a:srgbClr val="FF0000"/>
              </a:solidFill>
              <a:latin typeface="Arial" panose="020B0604020202020204" pitchFamily="34" charset="0"/>
            </a:endParaRPr>
          </a:p>
        </p:txBody>
      </p:sp>
    </p:spTree>
    <p:extLst>
      <p:ext uri="{BB962C8B-B14F-4D97-AF65-F5344CB8AC3E}">
        <p14:creationId xmlns:p14="http://schemas.microsoft.com/office/powerpoint/2010/main" val="969399211"/>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8638" y="6543675"/>
            <a:ext cx="5135562" cy="333375"/>
          </a:xfrm>
          <a:prstGeom prst="rect">
            <a:avLst/>
          </a:prstGeom>
        </p:spPr>
        <p:txBody>
          <a:bodyPr>
            <a:spAutoFit/>
          </a:bodyPr>
          <a:lstStyle/>
          <a:p>
            <a:pPr>
              <a:defRPr/>
            </a:pPr>
            <a:r>
              <a:rPr lang="en-GB" sz="784" dirty="0">
                <a:hlinkClick r:id="rId3"/>
              </a:rPr>
              <a:t>http://www.independent.co.uk/life-style/gadgets-and-tech/g8-open-data-charter-will-increase-transparency-and-fuel-innovation-8665696.html</a:t>
            </a:r>
            <a:r>
              <a:rPr lang="en-GB" sz="784" dirty="0"/>
              <a:t> </a:t>
            </a:r>
          </a:p>
        </p:txBody>
      </p:sp>
      <p:pic>
        <p:nvPicPr>
          <p:cNvPr id="7" name="Picture 6"/>
          <p:cNvPicPr>
            <a:picLocks noChangeAspect="1"/>
          </p:cNvPicPr>
          <p:nvPr/>
        </p:nvPicPr>
        <p:blipFill rotWithShape="1">
          <a:blip r:embed="rId4"/>
          <a:srcRect/>
          <a:stretch/>
        </p:blipFill>
        <p:spPr>
          <a:xfrm>
            <a:off x="1393825" y="254000"/>
            <a:ext cx="3829050" cy="58134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1966" t="24289" r="2772" b="4547"/>
          <a:stretch/>
        </p:blipFill>
        <p:spPr>
          <a:xfrm>
            <a:off x="3376613" y="990600"/>
            <a:ext cx="4519612" cy="541972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895475" y="2227263"/>
            <a:ext cx="3427413" cy="361950"/>
          </a:xfrm>
          <a:prstGeom prst="rect">
            <a:avLst/>
          </a:prstGeom>
        </p:spPr>
        <p:txBody>
          <a:bodyPr>
            <a:spAutoFit/>
          </a:bodyPr>
          <a:lstStyle/>
          <a:p>
            <a:pPr>
              <a:defRPr/>
            </a:pPr>
            <a:r>
              <a:rPr lang="en-GB" sz="1765"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047908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07425" cy="898525"/>
          </a:xfrm>
        </p:spPr>
        <p:txBody>
          <a:bodyPr>
            <a:normAutofit/>
          </a:bodyPr>
          <a:lstStyle/>
          <a:p>
            <a:pPr algn="ctr">
              <a:defRPr/>
            </a:pPr>
            <a:r>
              <a:rPr lang="en-GB" sz="3600" dirty="0" smtClean="0">
                <a:latin typeface="+mn-lt"/>
              </a:rPr>
              <a:t>G8 Open Data Charter</a:t>
            </a:r>
            <a:endParaRPr lang="en-GB" sz="3600" dirty="0">
              <a:latin typeface="+mn-lt"/>
            </a:endParaRPr>
          </a:p>
        </p:txBody>
      </p:sp>
      <p:sp>
        <p:nvSpPr>
          <p:cNvPr id="3" name="Text Placeholder 2"/>
          <p:cNvSpPr>
            <a:spLocks noGrp="1"/>
          </p:cNvSpPr>
          <p:nvPr>
            <p:ph type="body" sz="quarter" idx="10"/>
          </p:nvPr>
        </p:nvSpPr>
        <p:spPr>
          <a:xfrm>
            <a:off x="1343596" y="2070943"/>
            <a:ext cx="6455642" cy="3657442"/>
          </a:xfrm>
        </p:spPr>
        <p:txBody>
          <a:bodyPr/>
          <a:lstStyle/>
          <a:p>
            <a:pPr marL="457200" indent="-457200">
              <a:buFont typeface="Arial" panose="020B0604020202020204" pitchFamily="34" charset="0"/>
              <a:buChar char="•"/>
              <a:defRPr/>
            </a:pPr>
            <a:r>
              <a:rPr lang="en-GB" dirty="0">
                <a:solidFill>
                  <a:srgbClr val="C00000"/>
                </a:solidFill>
              </a:rPr>
              <a:t>Open Data by Default</a:t>
            </a:r>
          </a:p>
          <a:p>
            <a:pPr marL="457200" indent="-457200">
              <a:buFont typeface="Arial" panose="020B0604020202020204" pitchFamily="34" charset="0"/>
              <a:buChar char="•"/>
              <a:defRPr/>
            </a:pPr>
            <a:r>
              <a:rPr lang="en-GB" dirty="0">
                <a:solidFill>
                  <a:srgbClr val="C00000"/>
                </a:solidFill>
              </a:rPr>
              <a:t>Quality and Quantity</a:t>
            </a:r>
          </a:p>
          <a:p>
            <a:pPr marL="457200" indent="-457200">
              <a:buFont typeface="Arial" panose="020B0604020202020204" pitchFamily="34" charset="0"/>
              <a:buChar char="•"/>
              <a:defRPr/>
            </a:pPr>
            <a:r>
              <a:rPr lang="en-GB" dirty="0">
                <a:solidFill>
                  <a:srgbClr val="C00000"/>
                </a:solidFill>
              </a:rPr>
              <a:t>Useable by All</a:t>
            </a:r>
          </a:p>
          <a:p>
            <a:pPr marL="457200" indent="-457200">
              <a:buFont typeface="Arial" panose="020B0604020202020204" pitchFamily="34" charset="0"/>
              <a:buChar char="•"/>
              <a:defRPr/>
            </a:pPr>
            <a:r>
              <a:rPr lang="en-GB" dirty="0">
                <a:solidFill>
                  <a:srgbClr val="C00000"/>
                </a:solidFill>
              </a:rPr>
              <a:t>Releasing Data for Improved Governance</a:t>
            </a:r>
          </a:p>
          <a:p>
            <a:pPr marL="457200" indent="-457200">
              <a:buFont typeface="Arial" panose="020B0604020202020204" pitchFamily="34" charset="0"/>
              <a:buChar char="•"/>
              <a:defRPr/>
            </a:pPr>
            <a:r>
              <a:rPr lang="en-GB" dirty="0">
                <a:solidFill>
                  <a:srgbClr val="C00000"/>
                </a:solidFill>
              </a:rPr>
              <a:t>Releasing Data for Innovation</a:t>
            </a:r>
          </a:p>
          <a:p>
            <a:pPr>
              <a:defRPr/>
            </a:pPr>
            <a:endParaRPr lang="en-GB" dirty="0"/>
          </a:p>
        </p:txBody>
      </p:sp>
      <p:pic>
        <p:nvPicPr>
          <p:cNvPr id="696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3638" y="1655763"/>
            <a:ext cx="19700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2442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835150" y="274638"/>
            <a:ext cx="5761038" cy="1066800"/>
          </a:xfrm>
          <a:prstGeom prst="rect">
            <a:avLst/>
          </a:prstGeom>
          <a:solidFill>
            <a:srgbClr val="D0E5E9"/>
          </a:solidFill>
          <a:ln w="9525">
            <a:solidFill>
              <a:srgbClr val="006B77"/>
            </a:solidFill>
            <a:miter lim="800000"/>
            <a:headEnd/>
            <a:tailEnd/>
          </a:ln>
        </p:spPr>
        <p:txBody>
          <a:bodyPr anchor="ctr"/>
          <a:lstStyle>
            <a:lvl1pPr eaLnBrk="0" hangingPunct="0">
              <a:defRPr sz="3200" b="1">
                <a:solidFill>
                  <a:srgbClr val="000099"/>
                </a:solidFill>
                <a:latin typeface="Times New Roman" panose="02020603050405020304" pitchFamily="18" charset="0"/>
                <a:cs typeface="Arial" panose="020B0604020202020204" pitchFamily="34" charset="0"/>
              </a:defRPr>
            </a:lvl1pPr>
            <a:lvl2pPr marL="742950" indent="-285750" eaLnBrk="0" hangingPunct="0">
              <a:defRPr sz="3200" b="1">
                <a:solidFill>
                  <a:srgbClr val="000099"/>
                </a:solidFill>
                <a:latin typeface="Times New Roman" panose="02020603050405020304" pitchFamily="18" charset="0"/>
                <a:cs typeface="Arial" panose="020B0604020202020204" pitchFamily="34" charset="0"/>
              </a:defRPr>
            </a:lvl2pPr>
            <a:lvl3pPr marL="1143000" indent="-228600" eaLnBrk="0" hangingPunct="0">
              <a:defRPr sz="3200" b="1">
                <a:solidFill>
                  <a:srgbClr val="000099"/>
                </a:solidFill>
                <a:latin typeface="Times New Roman" panose="02020603050405020304" pitchFamily="18" charset="0"/>
                <a:cs typeface="Arial" panose="020B0604020202020204" pitchFamily="34" charset="0"/>
              </a:defRPr>
            </a:lvl3pPr>
            <a:lvl4pPr marL="1600200" indent="-228600" eaLnBrk="0" hangingPunct="0">
              <a:defRPr sz="3200" b="1">
                <a:solidFill>
                  <a:srgbClr val="000099"/>
                </a:solidFill>
                <a:latin typeface="Times New Roman" panose="02020603050405020304" pitchFamily="18" charset="0"/>
                <a:cs typeface="Arial" panose="020B0604020202020204" pitchFamily="34" charset="0"/>
              </a:defRPr>
            </a:lvl4pPr>
            <a:lvl5pPr marL="2057400" indent="-228600" eaLnBrk="0" hangingPunct="0">
              <a:defRPr sz="3200" b="1">
                <a:solidFill>
                  <a:srgbClr val="000099"/>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a:solidFill>
                  <a:srgbClr val="000099"/>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a:solidFill>
                  <a:srgbClr val="000099"/>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a:solidFill>
                  <a:srgbClr val="000099"/>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a:solidFill>
                  <a:srgbClr val="000099"/>
                </a:solidFill>
                <a:latin typeface="Times New Roman" panose="02020603050405020304" pitchFamily="18" charset="0"/>
                <a:cs typeface="Arial" panose="020B0604020202020204" pitchFamily="34" charset="0"/>
              </a:defRPr>
            </a:lvl9pPr>
          </a:lstStyle>
          <a:p>
            <a:pPr algn="ctr"/>
            <a:r>
              <a:rPr lang="en-GB" altLang="en-US" sz="2800">
                <a:solidFill>
                  <a:schemeClr val="accent2"/>
                </a:solidFill>
              </a:rPr>
              <a:t>An ERA driven by societal needs to address the ‘Grand Challenges’</a:t>
            </a: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341438"/>
            <a:ext cx="81375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223061"/>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600" y="260648"/>
            <a:ext cx="7326630" cy="443198"/>
          </a:xfrm>
        </p:spPr>
        <p:txBody>
          <a:bodyPr>
            <a:noAutofit/>
          </a:bodyPr>
          <a:lstStyle/>
          <a:p>
            <a:pPr algn="ctr">
              <a:defRPr/>
            </a:pPr>
            <a:r>
              <a:rPr lang="en-GB" sz="2800" dirty="0" smtClean="0">
                <a:solidFill>
                  <a:schemeClr val="accent1">
                    <a:lumMod val="50000"/>
                  </a:schemeClr>
                </a:solidFill>
              </a:rPr>
              <a:t>Tools to Support the Entire Data Life Cycle</a:t>
            </a:r>
            <a:endParaRPr lang="en-GB" sz="2800" dirty="0">
              <a:solidFill>
                <a:schemeClr val="accent1">
                  <a:lumMod val="50000"/>
                </a:schemeClr>
              </a:solidFill>
            </a:endParaRPr>
          </a:p>
        </p:txBody>
      </p:sp>
      <p:graphicFrame>
        <p:nvGraphicFramePr>
          <p:cNvPr id="5" name="Diagram 4"/>
          <p:cNvGraphicFramePr/>
          <p:nvPr>
            <p:extLst>
              <p:ext uri="{D42A27DB-BD31-4B8C-83A1-F6EECF244321}">
                <p14:modId xmlns:p14="http://schemas.microsoft.com/office/powerpoint/2010/main" val="834966561"/>
              </p:ext>
            </p:extLst>
          </p:nvPr>
        </p:nvGraphicFramePr>
        <p:xfrm>
          <a:off x="2771800" y="764704"/>
          <a:ext cx="5763551" cy="526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The Fourth Paradigm: Data-Intensive Scientific Discovery"/>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3608" y="1484784"/>
            <a:ext cx="1840699" cy="3284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323850" y="5661025"/>
            <a:ext cx="2870200" cy="459772"/>
          </a:xfrm>
          <a:prstGeom prst="rect">
            <a:avLst/>
          </a:prstGeom>
          <a:noFill/>
        </p:spPr>
        <p:txBody>
          <a:bodyPr lIns="96740" tIns="48370" rIns="96740" bIns="48370">
            <a:spAutoFit/>
          </a:bodyPr>
          <a:lstStyle/>
          <a:p>
            <a:pPr algn="ctr">
              <a:defRPr/>
            </a:pPr>
            <a:r>
              <a:rPr lang="en-US" sz="2353" dirty="0">
                <a:solidFill>
                  <a:schemeClr val="bg2"/>
                </a:solidFill>
                <a:latin typeface="+mj-lt"/>
                <a:hlinkClick r:id="rId9"/>
              </a:rPr>
              <a:t>fourthparadigm.org</a:t>
            </a:r>
            <a:endParaRPr lang="en-US" sz="2353" dirty="0">
              <a:solidFill>
                <a:schemeClr val="bg2"/>
              </a:solidFill>
              <a:latin typeface="+mj-lt"/>
            </a:endParaRPr>
          </a:p>
        </p:txBody>
      </p:sp>
    </p:spTree>
    <p:extLst>
      <p:ext uri="{BB962C8B-B14F-4D97-AF65-F5344CB8AC3E}">
        <p14:creationId xmlns:p14="http://schemas.microsoft.com/office/powerpoint/2010/main" val="176120397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l="12830" t="3230" r="6007" b="3954"/>
          <a:stretch>
            <a:fillRect/>
          </a:stretch>
        </p:blipFill>
        <p:spPr bwMode="auto">
          <a:xfrm>
            <a:off x="1225549" y="1052736"/>
            <a:ext cx="76819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4"/>
          <p:cNvSpPr txBox="1">
            <a:spLocks noChangeArrowheads="1"/>
          </p:cNvSpPr>
          <p:nvPr/>
        </p:nvSpPr>
        <p:spPr bwMode="auto">
          <a:xfrm>
            <a:off x="7246940" y="5229200"/>
            <a:ext cx="16605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2400" b="0" dirty="0">
                <a:solidFill>
                  <a:srgbClr val="C00000"/>
                </a:solidFill>
              </a:rPr>
              <a:t>Slide courtesy of Jian Qin</a:t>
            </a:r>
          </a:p>
        </p:txBody>
      </p:sp>
      <p:sp>
        <p:nvSpPr>
          <p:cNvPr id="2" name="Title 1"/>
          <p:cNvSpPr>
            <a:spLocks noGrp="1"/>
          </p:cNvSpPr>
          <p:nvPr>
            <p:ph type="title"/>
          </p:nvPr>
        </p:nvSpPr>
        <p:spPr>
          <a:xfrm>
            <a:off x="438150" y="0"/>
            <a:ext cx="8229600" cy="1143000"/>
          </a:xfrm>
        </p:spPr>
        <p:txBody>
          <a:bodyPr/>
          <a:lstStyle/>
          <a:p>
            <a:pPr algn="ctr">
              <a:defRPr/>
            </a:pPr>
            <a:r>
              <a:rPr lang="en-GB" sz="2800" dirty="0" smtClean="0"/>
              <a:t>New Skills Needed</a:t>
            </a:r>
            <a:endParaRPr lang="en-GB" sz="2800" dirty="0"/>
          </a:p>
        </p:txBody>
      </p:sp>
      <p:sp>
        <p:nvSpPr>
          <p:cNvPr id="71685" name="Content Placeholder 2"/>
          <p:cNvSpPr>
            <a:spLocks noGrp="1"/>
          </p:cNvSpPr>
          <p:nvPr>
            <p:ph idx="1"/>
          </p:nvPr>
        </p:nvSpPr>
        <p:spPr bwMode="auto">
          <a:xfrm>
            <a:off x="438150" y="1744092"/>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2271577031"/>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28600"/>
            <a:ext cx="6272213" cy="498475"/>
          </a:xfrm>
        </p:spPr>
        <p:txBody>
          <a:bodyPr>
            <a:noAutofit/>
          </a:bodyPr>
          <a:lstStyle/>
          <a:p>
            <a:pPr algn="ctr">
              <a:defRPr/>
            </a:pPr>
            <a:r>
              <a:rPr lang="en-US" sz="2800" dirty="0">
                <a:latin typeface="+mn-lt"/>
              </a:rPr>
              <a:t>What is a Data Scientist?</a:t>
            </a:r>
          </a:p>
        </p:txBody>
      </p:sp>
      <p:graphicFrame>
        <p:nvGraphicFramePr>
          <p:cNvPr id="7" name="Table 6"/>
          <p:cNvGraphicFramePr>
            <a:graphicFrameLocks noGrp="1"/>
          </p:cNvGraphicFramePr>
          <p:nvPr>
            <p:extLst>
              <p:ext uri="{D42A27DB-BD31-4B8C-83A1-F6EECF244321}">
                <p14:modId xmlns:p14="http://schemas.microsoft.com/office/powerpoint/2010/main" val="1236484900"/>
              </p:ext>
            </p:extLst>
          </p:nvPr>
        </p:nvGraphicFramePr>
        <p:xfrm>
          <a:off x="1704975" y="1052513"/>
          <a:ext cx="7439025" cy="4932362"/>
        </p:xfrm>
        <a:graphic>
          <a:graphicData uri="http://schemas.openxmlformats.org/drawingml/2006/table">
            <a:tbl>
              <a:tblPr firstRow="1" bandRow="1">
                <a:tableStyleId>{5C22544A-7EE6-4342-B048-85BDC9FD1C3A}</a:tableStyleId>
              </a:tblPr>
              <a:tblGrid>
                <a:gridCol w="1367467"/>
                <a:gridCol w="6071558"/>
              </a:tblGrid>
              <a:tr h="1762580">
                <a:tc>
                  <a:txBody>
                    <a:bodyPr/>
                    <a:lstStyle/>
                    <a:p>
                      <a:r>
                        <a:rPr lang="en-US" sz="1400" b="1" dirty="0" smtClean="0">
                          <a:solidFill>
                            <a:schemeClr val="bg1"/>
                          </a:solidFill>
                        </a:rPr>
                        <a:t>Data Engineer </a:t>
                      </a:r>
                      <a:endParaRPr lang="en-US" sz="1400" dirty="0">
                        <a:solidFill>
                          <a:schemeClr val="bg1"/>
                        </a:solidFill>
                      </a:endParaRP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buSzPct val="150000"/>
                      </a:pPr>
                      <a:r>
                        <a:rPr lang="en-US" sz="1400" dirty="0" smtClean="0">
                          <a:solidFill>
                            <a:schemeClr val="bg1"/>
                          </a:solidFill>
                        </a:rPr>
                        <a:t>People who are expert at </a:t>
                      </a:r>
                    </a:p>
                    <a:p>
                      <a:pPr marL="285750" indent="-285750">
                        <a:buSzPct val="100000"/>
                        <a:buFont typeface="Arial" panose="020B0604020202020204" pitchFamily="34" charset="0"/>
                        <a:buChar char="•"/>
                      </a:pPr>
                      <a:r>
                        <a:rPr lang="en-US" sz="1400" b="0" dirty="0" smtClean="0">
                          <a:solidFill>
                            <a:schemeClr val="bg1"/>
                          </a:solidFill>
                        </a:rPr>
                        <a:t>Operating at low levels close to the data, write code that manipulates</a:t>
                      </a:r>
                      <a:endParaRPr lang="en-US" sz="1400" b="0" baseline="0" dirty="0" smtClean="0">
                        <a:solidFill>
                          <a:schemeClr val="bg1"/>
                        </a:solidFill>
                      </a:endParaRPr>
                    </a:p>
                    <a:p>
                      <a:pPr marL="285750" indent="-285750">
                        <a:buSzPct val="100000"/>
                        <a:buFont typeface="Arial" panose="020B0604020202020204" pitchFamily="34" charset="0"/>
                        <a:buChar char="•"/>
                      </a:pPr>
                      <a:r>
                        <a:rPr lang="en-US" sz="1400" b="0" dirty="0" smtClean="0">
                          <a:solidFill>
                            <a:schemeClr val="bg1"/>
                          </a:solidFill>
                        </a:rPr>
                        <a:t>They may have some machine learning background. </a:t>
                      </a:r>
                    </a:p>
                    <a:p>
                      <a:pPr marL="285750" marR="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400" b="0" dirty="0" smtClean="0">
                          <a:solidFill>
                            <a:schemeClr val="bg1"/>
                          </a:solidFill>
                        </a:rPr>
                        <a:t>Large companies may have teams of them in-house or they may look to third party specialists to do the work.</a:t>
                      </a: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r>
              <a:tr h="1584891">
                <a:tc>
                  <a:txBody>
                    <a:bodyPr/>
                    <a:lstStyle/>
                    <a:p>
                      <a:r>
                        <a:rPr lang="en-US" sz="1400" b="1" dirty="0" smtClean="0">
                          <a:solidFill>
                            <a:schemeClr val="bg1"/>
                          </a:solidFill>
                        </a:rPr>
                        <a:t>Data Analyst </a:t>
                      </a:r>
                      <a:endParaRPr lang="en-US" sz="1400" dirty="0">
                        <a:solidFill>
                          <a:schemeClr val="bg1"/>
                        </a:solidFill>
                      </a:endParaRP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buSzPct val="150000"/>
                      </a:pPr>
                      <a:r>
                        <a:rPr lang="en-US" sz="1400" b="1" dirty="0" smtClean="0">
                          <a:solidFill>
                            <a:schemeClr val="bg1"/>
                          </a:solidFill>
                        </a:rPr>
                        <a:t>People who explore data through statistical and analytical</a:t>
                      </a:r>
                      <a:r>
                        <a:rPr lang="en-US" sz="1400" b="1" baseline="0" dirty="0" smtClean="0">
                          <a:solidFill>
                            <a:schemeClr val="bg1"/>
                          </a:solidFill>
                        </a:rPr>
                        <a:t> methods</a:t>
                      </a:r>
                      <a:endParaRPr lang="en-US" sz="1400" b="1" dirty="0" smtClean="0">
                        <a:solidFill>
                          <a:schemeClr val="bg1"/>
                        </a:solidFill>
                      </a:endParaRPr>
                    </a:p>
                    <a:p>
                      <a:pPr marL="285750" indent="-285750">
                        <a:buSzPct val="100000"/>
                        <a:buFont typeface="Arial" panose="020B0604020202020204" pitchFamily="34" charset="0"/>
                        <a:buChar char="•"/>
                      </a:pPr>
                      <a:r>
                        <a:rPr lang="en-US" sz="1400" dirty="0" smtClean="0">
                          <a:solidFill>
                            <a:schemeClr val="bg1"/>
                          </a:solidFill>
                        </a:rPr>
                        <a:t>They may know programming;  May be an spreadsheet wizard.</a:t>
                      </a:r>
                    </a:p>
                    <a:p>
                      <a:pPr marL="285750" indent="-285750">
                        <a:buSzPct val="100000"/>
                        <a:buFont typeface="Arial" panose="020B0604020202020204" pitchFamily="34" charset="0"/>
                        <a:buChar char="•"/>
                      </a:pPr>
                      <a:r>
                        <a:rPr lang="en-US" sz="1400" dirty="0" smtClean="0">
                          <a:solidFill>
                            <a:schemeClr val="bg1"/>
                          </a:solidFill>
                        </a:rPr>
                        <a:t>Either way, they can build models based on low-level data.</a:t>
                      </a:r>
                    </a:p>
                    <a:p>
                      <a:pPr marL="285750" indent="-285750">
                        <a:buSzPct val="100000"/>
                        <a:buFont typeface="Arial" panose="020B0604020202020204" pitchFamily="34" charset="0"/>
                        <a:buChar char="•"/>
                      </a:pPr>
                      <a:r>
                        <a:rPr lang="en-US" sz="1400" dirty="0" smtClean="0">
                          <a:solidFill>
                            <a:schemeClr val="bg1"/>
                          </a:solidFill>
                        </a:rPr>
                        <a:t>They eat and drink numbers;</a:t>
                      </a:r>
                      <a:r>
                        <a:rPr lang="en-US" sz="1400" baseline="0" dirty="0" smtClean="0">
                          <a:solidFill>
                            <a:schemeClr val="bg1"/>
                          </a:solidFill>
                        </a:rPr>
                        <a:t> T</a:t>
                      </a:r>
                      <a:r>
                        <a:rPr lang="en-US" sz="1400" dirty="0" smtClean="0">
                          <a:solidFill>
                            <a:schemeClr val="bg1"/>
                          </a:solidFill>
                        </a:rPr>
                        <a:t>hey know which questions to ask of the data. Every company will have lots of these.</a:t>
                      </a: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r>
              <a:tr h="1584891">
                <a:tc>
                  <a:txBody>
                    <a:bodyPr/>
                    <a:lstStyle/>
                    <a:p>
                      <a:r>
                        <a:rPr lang="en-US" sz="1400" b="1" dirty="0" smtClean="0">
                          <a:solidFill>
                            <a:schemeClr val="bg1"/>
                          </a:solidFill>
                        </a:rPr>
                        <a:t>Data Steward</a:t>
                      </a:r>
                      <a:endParaRPr lang="en-US" sz="1400" dirty="0">
                        <a:solidFill>
                          <a:schemeClr val="bg1"/>
                        </a:solidFill>
                      </a:endParaRP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buSzPct val="150000"/>
                      </a:pPr>
                      <a:r>
                        <a:rPr lang="en-US" sz="1400" b="1" dirty="0" smtClean="0">
                          <a:solidFill>
                            <a:schemeClr val="bg1"/>
                          </a:solidFill>
                        </a:rPr>
                        <a:t>People who think to managing, curating, and preserving data.</a:t>
                      </a:r>
                    </a:p>
                    <a:p>
                      <a:pPr marL="282575" indent="-282575">
                        <a:buSzPct val="100000"/>
                        <a:buFont typeface="Arial" panose="020B0604020202020204" pitchFamily="34" charset="0"/>
                        <a:buChar char="•"/>
                      </a:pPr>
                      <a:r>
                        <a:rPr lang="en-US" sz="1400" dirty="0" smtClean="0">
                          <a:solidFill>
                            <a:schemeClr val="bg1"/>
                          </a:solidFill>
                        </a:rPr>
                        <a:t>They</a:t>
                      </a:r>
                      <a:r>
                        <a:rPr lang="en-US" sz="1400" baseline="0" dirty="0" smtClean="0">
                          <a:solidFill>
                            <a:schemeClr val="bg1"/>
                          </a:solidFill>
                        </a:rPr>
                        <a:t> are i</a:t>
                      </a:r>
                      <a:r>
                        <a:rPr lang="en-US" sz="1400" dirty="0" smtClean="0">
                          <a:solidFill>
                            <a:schemeClr val="bg1"/>
                          </a:solidFill>
                        </a:rPr>
                        <a:t>nformation specialists, archivists, librarians and compliance officers.</a:t>
                      </a:r>
                    </a:p>
                    <a:p>
                      <a:pPr marL="282575" indent="-282575">
                        <a:buSzPct val="100000"/>
                        <a:buFont typeface="Arial" panose="020B0604020202020204" pitchFamily="34" charset="0"/>
                        <a:buChar char="•"/>
                      </a:pPr>
                      <a:r>
                        <a:rPr lang="en-US" sz="1400" dirty="0" smtClean="0">
                          <a:solidFill>
                            <a:schemeClr val="bg1"/>
                          </a:solidFill>
                        </a:rPr>
                        <a:t>This is an important role: if data has value, you want someone to manage it, make it discoverable, look after it and make sure it remains usable.</a:t>
                      </a:r>
                    </a:p>
                  </a:txBody>
                  <a:tcPr marL="68563" marR="68563" marT="45700" marB="457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60000"/>
                        <a:lumOff val="40000"/>
                      </a:schemeClr>
                    </a:solidFill>
                  </a:tcPr>
                </a:tc>
              </a:tr>
            </a:tbl>
          </a:graphicData>
        </a:graphic>
      </p:graphicFrame>
      <p:sp>
        <p:nvSpPr>
          <p:cNvPr id="72721" name="Rectangle 7"/>
          <p:cNvSpPr>
            <a:spLocks noChangeArrowheads="1"/>
          </p:cNvSpPr>
          <p:nvPr/>
        </p:nvSpPr>
        <p:spPr bwMode="auto">
          <a:xfrm>
            <a:off x="1239838" y="6092825"/>
            <a:ext cx="6970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US" altLang="en-US" sz="1100" i="1"/>
              <a:t>What is a data scientist? Microsoft UK Enterprise Insights Blog, Kenji Takeda</a:t>
            </a:r>
          </a:p>
          <a:p>
            <a:pPr eaLnBrk="1" hangingPunct="1"/>
            <a:r>
              <a:rPr lang="en-GB" altLang="en-US" sz="1100" i="1" u="sng"/>
              <a:t>http://blogs.msdn.com/b/microsoftenterpriseinsight/archive/2013/01/31/what-is-a-data-scientist.aspx</a:t>
            </a:r>
            <a:endParaRPr lang="en-US" altLang="en-US" sz="1100" i="1"/>
          </a:p>
        </p:txBody>
      </p:sp>
      <p:pic>
        <p:nvPicPr>
          <p:cNvPr id="7272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208088"/>
            <a:ext cx="9302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159125"/>
            <a:ext cx="949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175" y="4598988"/>
            <a:ext cx="83026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27159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2"/>
          <p:cNvSpPr>
            <a:spLocks noGrp="1"/>
          </p:cNvSpPr>
          <p:nvPr>
            <p:ph type="ftr" sz="quarter" idx="10"/>
          </p:nvPr>
        </p:nvSpPr>
        <p:spPr bwMode="auto">
          <a:xfrm>
            <a:off x="467544" y="6092825"/>
            <a:ext cx="867645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3200" b="1">
                <a:solidFill>
                  <a:srgbClr val="000099"/>
                </a:solidFill>
                <a:latin typeface="Times New Roman" pitchFamily="18" charset="0"/>
              </a:defRPr>
            </a:lvl1pPr>
            <a:lvl2pPr marL="742950" indent="-285750" algn="ctr">
              <a:defRPr sz="3200" b="1">
                <a:solidFill>
                  <a:srgbClr val="000099"/>
                </a:solidFill>
                <a:latin typeface="Times New Roman" pitchFamily="18" charset="0"/>
              </a:defRPr>
            </a:lvl2pPr>
            <a:lvl3pPr marL="1143000" indent="-228600" algn="ctr">
              <a:defRPr sz="3200" b="1">
                <a:solidFill>
                  <a:srgbClr val="000099"/>
                </a:solidFill>
                <a:latin typeface="Times New Roman" pitchFamily="18" charset="0"/>
              </a:defRPr>
            </a:lvl3pPr>
            <a:lvl4pPr marL="1600200" indent="-228600" algn="ctr">
              <a:defRPr sz="3200" b="1">
                <a:solidFill>
                  <a:srgbClr val="000099"/>
                </a:solidFill>
                <a:latin typeface="Times New Roman" pitchFamily="18" charset="0"/>
              </a:defRPr>
            </a:lvl4pPr>
            <a:lvl5pPr marL="2057400" indent="-228600" algn="ctr">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r>
              <a:rPr lang="it-IT" altLang="en-US" dirty="0" smtClean="0">
                <a:solidFill>
                  <a:schemeClr val="bg1"/>
                </a:solidFill>
              </a:rPr>
              <a:t>Presented to the Commission in December 2014</a:t>
            </a:r>
            <a:endParaRPr lang="it-IT" altLang="en-US" dirty="0">
              <a:solidFill>
                <a:schemeClr val="bg1"/>
              </a:solidFill>
            </a:endParaRPr>
          </a:p>
        </p:txBody>
      </p:sp>
      <p:sp>
        <p:nvSpPr>
          <p:cNvPr id="4" name="Titolo 1"/>
          <p:cNvSpPr txBox="1">
            <a:spLocks/>
          </p:cNvSpPr>
          <p:nvPr/>
        </p:nvSpPr>
        <p:spPr>
          <a:xfrm>
            <a:off x="900113" y="1196975"/>
            <a:ext cx="7772400" cy="1871663"/>
          </a:xfrm>
          <a:prstGeom prst="rect">
            <a:avLst/>
          </a:prstGeom>
        </p:spPr>
        <p:txBody>
          <a:bodyPr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it-IT" sz="8900" dirty="0" smtClean="0">
                <a:solidFill>
                  <a:srgbClr val="FFC000"/>
                </a:solidFill>
              </a:rPr>
              <a:t>The Data Harvest Report</a:t>
            </a:r>
          </a:p>
          <a:p>
            <a:pPr>
              <a:defRPr/>
            </a:pPr>
            <a:r>
              <a:rPr lang="it-IT" dirty="0" smtClean="0"/>
              <a:t> </a:t>
            </a:r>
            <a:br>
              <a:rPr lang="it-IT" dirty="0" smtClean="0"/>
            </a:br>
            <a:r>
              <a:rPr lang="it-IT" sz="7100" dirty="0" smtClean="0">
                <a:solidFill>
                  <a:schemeClr val="tx2"/>
                </a:solidFill>
              </a:rPr>
              <a:t>How sharing research data can yield knowledge, jobs and growth</a:t>
            </a:r>
            <a:endParaRPr lang="it-IT" sz="7100" dirty="0">
              <a:solidFill>
                <a:schemeClr val="tx2"/>
              </a:solidFill>
            </a:endParaRPr>
          </a:p>
        </p:txBody>
      </p:sp>
      <p:sp>
        <p:nvSpPr>
          <p:cNvPr id="56324" name="Sottotitolo 2"/>
          <p:cNvSpPr txBox="1">
            <a:spLocks/>
          </p:cNvSpPr>
          <p:nvPr/>
        </p:nvSpPr>
        <p:spPr bwMode="auto">
          <a:xfrm>
            <a:off x="1692275" y="385445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200" b="1">
                <a:solidFill>
                  <a:srgbClr val="000099"/>
                </a:solidFill>
                <a:latin typeface="Times New Roman" pitchFamily="18" charset="0"/>
              </a:defRPr>
            </a:lvl1pPr>
            <a:lvl2pPr marL="742950" indent="-285750" algn="ctr">
              <a:defRPr sz="3200" b="1">
                <a:solidFill>
                  <a:srgbClr val="000099"/>
                </a:solidFill>
                <a:latin typeface="Times New Roman" pitchFamily="18" charset="0"/>
              </a:defRPr>
            </a:lvl2pPr>
            <a:lvl3pPr marL="1143000" indent="-228600" algn="ctr">
              <a:defRPr sz="3200" b="1">
                <a:solidFill>
                  <a:srgbClr val="000099"/>
                </a:solidFill>
                <a:latin typeface="Times New Roman" pitchFamily="18" charset="0"/>
              </a:defRPr>
            </a:lvl3pPr>
            <a:lvl4pPr marL="1600200" indent="-228600" algn="ctr">
              <a:defRPr sz="3200" b="1">
                <a:solidFill>
                  <a:srgbClr val="000099"/>
                </a:solidFill>
                <a:latin typeface="Times New Roman" pitchFamily="18" charset="0"/>
              </a:defRPr>
            </a:lvl4pPr>
            <a:lvl5pPr marL="2057400" indent="-228600" algn="ctr">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pPr eaLnBrk="1" hangingPunct="1">
              <a:spcBef>
                <a:spcPct val="20000"/>
              </a:spcBef>
              <a:buClr>
                <a:srgbClr val="296DB6"/>
              </a:buClr>
              <a:buFont typeface="Wingdings" pitchFamily="2" charset="2"/>
              <a:buNone/>
            </a:pPr>
            <a:r>
              <a:rPr lang="it-IT" altLang="en-US" dirty="0">
                <a:solidFill>
                  <a:schemeClr val="tx2"/>
                </a:solidFill>
                <a:latin typeface="Verdana" pitchFamily="34" charset="0"/>
              </a:rPr>
              <a:t>A RDA Europe Report</a:t>
            </a:r>
          </a:p>
          <a:p>
            <a:pPr eaLnBrk="1" hangingPunct="1">
              <a:spcBef>
                <a:spcPct val="20000"/>
              </a:spcBef>
              <a:buClr>
                <a:srgbClr val="296DB6"/>
              </a:buClr>
              <a:buFont typeface="Wingdings" pitchFamily="2" charset="2"/>
              <a:buNone/>
            </a:pPr>
            <a:endParaRPr lang="it-IT" altLang="en-US" dirty="0">
              <a:solidFill>
                <a:schemeClr val="bg1"/>
              </a:solidFill>
              <a:latin typeface="Verdana" pitchFamily="34" charset="0"/>
            </a:endParaRPr>
          </a:p>
        </p:txBody>
      </p:sp>
    </p:spTree>
    <p:extLst>
      <p:ext uri="{BB962C8B-B14F-4D97-AF65-F5344CB8AC3E}">
        <p14:creationId xmlns:p14="http://schemas.microsoft.com/office/powerpoint/2010/main" val="39623293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endParaRPr lang="it-IT"/>
          </a:p>
        </p:txBody>
      </p:sp>
      <p:sp>
        <p:nvSpPr>
          <p:cNvPr id="58371" name="Title 1"/>
          <p:cNvSpPr>
            <a:spLocks noGrp="1"/>
          </p:cNvSpPr>
          <p:nvPr>
            <p:ph type="title"/>
          </p:nvPr>
        </p:nvSpPr>
        <p:spPr bwMode="auto">
          <a:xfrm>
            <a:off x="117475" y="116632"/>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a:r>
              <a:rPr lang="en-GB" altLang="en-US" dirty="0" smtClean="0">
                <a:latin typeface="Arial" pitchFamily="34" charset="0"/>
                <a:ea typeface="Trebuchet MS" pitchFamily="34" charset="0"/>
                <a:cs typeface="Trebuchet MS" pitchFamily="34" charset="0"/>
              </a:rPr>
              <a:t>Data driven </a:t>
            </a:r>
            <a:r>
              <a:rPr lang="en-GB" altLang="en-US" dirty="0" smtClean="0">
                <a:solidFill>
                  <a:srgbClr val="58A618"/>
                </a:solidFill>
                <a:latin typeface="Arial" pitchFamily="34" charset="0"/>
                <a:ea typeface="Trebuchet MS" pitchFamily="34" charset="0"/>
                <a:cs typeface="Trebuchet MS" pitchFamily="34" charset="0"/>
              </a:rPr>
              <a:t>…</a:t>
            </a:r>
          </a:p>
        </p:txBody>
      </p:sp>
      <p:sp>
        <p:nvSpPr>
          <p:cNvPr id="58372" name="Content Placeholder 2"/>
          <p:cNvSpPr>
            <a:spLocks noGrp="1"/>
          </p:cNvSpPr>
          <p:nvPr>
            <p:ph idx="1"/>
          </p:nvPr>
        </p:nvSpPr>
        <p:spPr bwMode="auto">
          <a:xfrm>
            <a:off x="457200" y="1600200"/>
            <a:ext cx="8229600" cy="254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2000" smtClean="0"/>
          </a:p>
        </p:txBody>
      </p:sp>
      <p:sp>
        <p:nvSpPr>
          <p:cNvPr id="58373" name="Rectangle 1"/>
          <p:cNvSpPr>
            <a:spLocks noChangeArrowheads="1"/>
          </p:cNvSpPr>
          <p:nvPr/>
        </p:nvSpPr>
        <p:spPr bwMode="auto">
          <a:xfrm>
            <a:off x="117475" y="1989138"/>
            <a:ext cx="8569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b="1">
                <a:solidFill>
                  <a:srgbClr val="000099"/>
                </a:solidFill>
                <a:latin typeface="Times New Roman" pitchFamily="18" charset="0"/>
              </a:defRPr>
            </a:lvl1pPr>
            <a:lvl2pPr marL="742950" indent="-285750" algn="ctr">
              <a:defRPr sz="3200" b="1">
                <a:solidFill>
                  <a:srgbClr val="000099"/>
                </a:solidFill>
                <a:latin typeface="Times New Roman" pitchFamily="18" charset="0"/>
              </a:defRPr>
            </a:lvl2pPr>
            <a:lvl3pPr marL="1143000" indent="-228600" algn="ctr">
              <a:defRPr sz="3200" b="1">
                <a:solidFill>
                  <a:srgbClr val="000099"/>
                </a:solidFill>
                <a:latin typeface="Times New Roman" pitchFamily="18" charset="0"/>
              </a:defRPr>
            </a:lvl3pPr>
            <a:lvl4pPr marL="1600200" indent="-228600" algn="ctr">
              <a:defRPr sz="3200" b="1">
                <a:solidFill>
                  <a:srgbClr val="000099"/>
                </a:solidFill>
                <a:latin typeface="Times New Roman" pitchFamily="18" charset="0"/>
              </a:defRPr>
            </a:lvl4pPr>
            <a:lvl5pPr marL="2057400" indent="-228600" algn="ctr">
              <a:defRPr sz="3200" b="1">
                <a:solidFill>
                  <a:srgbClr val="000099"/>
                </a:solidFill>
                <a:latin typeface="Times New Roman" pitchFamily="18" charset="0"/>
              </a:defRPr>
            </a:lvl5pPr>
            <a:lvl6pPr marL="2514600" indent="-228600" algn="ctr" eaLnBrk="0" fontAlgn="base" hangingPunct="0">
              <a:spcBef>
                <a:spcPct val="0"/>
              </a:spcBef>
              <a:spcAft>
                <a:spcPct val="0"/>
              </a:spcAft>
              <a:defRPr sz="3200" b="1">
                <a:solidFill>
                  <a:srgbClr val="000099"/>
                </a:solidFill>
                <a:latin typeface="Times New Roman" pitchFamily="18" charset="0"/>
              </a:defRPr>
            </a:lvl6pPr>
            <a:lvl7pPr marL="2971800" indent="-228600" algn="ctr" eaLnBrk="0" fontAlgn="base" hangingPunct="0">
              <a:spcBef>
                <a:spcPct val="0"/>
              </a:spcBef>
              <a:spcAft>
                <a:spcPct val="0"/>
              </a:spcAft>
              <a:defRPr sz="3200" b="1">
                <a:solidFill>
                  <a:srgbClr val="000099"/>
                </a:solidFill>
                <a:latin typeface="Times New Roman" pitchFamily="18" charset="0"/>
              </a:defRPr>
            </a:lvl7pPr>
            <a:lvl8pPr marL="3429000" indent="-228600" algn="ctr" eaLnBrk="0" fontAlgn="base" hangingPunct="0">
              <a:spcBef>
                <a:spcPct val="0"/>
              </a:spcBef>
              <a:spcAft>
                <a:spcPct val="0"/>
              </a:spcAft>
              <a:defRPr sz="3200" b="1">
                <a:solidFill>
                  <a:srgbClr val="000099"/>
                </a:solidFill>
                <a:latin typeface="Times New Roman" pitchFamily="18" charset="0"/>
              </a:defRPr>
            </a:lvl8pPr>
            <a:lvl9pPr marL="3886200" indent="-228600" algn="ctr" eaLnBrk="0" fontAlgn="base" hangingPunct="0">
              <a:spcBef>
                <a:spcPct val="0"/>
              </a:spcBef>
              <a:spcAft>
                <a:spcPct val="0"/>
              </a:spcAft>
              <a:defRPr sz="3200" b="1">
                <a:solidFill>
                  <a:srgbClr val="000099"/>
                </a:solidFill>
                <a:latin typeface="Times New Roman" pitchFamily="18" charset="0"/>
              </a:defRPr>
            </a:lvl9pPr>
          </a:lstStyle>
          <a:p>
            <a:r>
              <a:rPr lang="en-GB" altLang="en-US" i="1">
                <a:solidFill>
                  <a:schemeClr val="tx1"/>
                </a:solidFill>
              </a:rPr>
              <a:t>“It’s pretty clear that in the 21st Century, data drives everything, from the health sciences to climate change. But there’s only so far you can go in solving problems using your own data and your own team. Today, you need to reach across boundaries.” </a:t>
            </a:r>
            <a:r>
              <a:rPr lang="en-GB" altLang="en-US">
                <a:solidFill>
                  <a:schemeClr val="tx1"/>
                </a:solidFill>
              </a:rPr>
              <a:t>Fran Berman, RDA US Chair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188640"/>
            <a:ext cx="1835696" cy="917848"/>
          </a:xfrm>
          <a:prstGeom prst="rect">
            <a:avLst/>
          </a:prstGeom>
        </p:spPr>
      </p:pic>
    </p:spTree>
    <p:extLst>
      <p:ext uri="{BB962C8B-B14F-4D97-AF65-F5344CB8AC3E}">
        <p14:creationId xmlns:p14="http://schemas.microsoft.com/office/powerpoint/2010/main" val="40129706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The Data Harvest, December 2014 © RDA Europe</a:t>
            </a:r>
            <a:endParaRPr lang="it-IT"/>
          </a:p>
        </p:txBody>
      </p:sp>
      <p:sp>
        <p:nvSpPr>
          <p:cNvPr id="59395" name="Title 1"/>
          <p:cNvSpPr>
            <a:spLocks noGrp="1"/>
          </p:cNvSpPr>
          <p:nvPr>
            <p:ph type="title"/>
          </p:nvPr>
        </p:nvSpPr>
        <p:spPr bwMode="auto">
          <a:xfrm>
            <a:off x="467544" y="18864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a:r>
              <a:rPr lang="en-US" altLang="en-US" dirty="0" smtClean="0">
                <a:latin typeface="Arial" pitchFamily="34" charset="0"/>
                <a:ea typeface="Trebuchet MS" pitchFamily="34" charset="0"/>
                <a:cs typeface="Trebuchet MS" pitchFamily="34" charset="0"/>
              </a:rPr>
              <a:t>The benefits of open data</a:t>
            </a:r>
          </a:p>
        </p:txBody>
      </p:sp>
      <p:sp>
        <p:nvSpPr>
          <p:cNvPr id="59396" name="Content Placeholder 2"/>
          <p:cNvSpPr>
            <a:spLocks noGrp="1"/>
          </p:cNvSpPr>
          <p:nvPr>
            <p:ph idx="1"/>
          </p:nvPr>
        </p:nvSpPr>
        <p:spPr bwMode="auto">
          <a:xfrm>
            <a:off x="280988" y="1773238"/>
            <a:ext cx="8640762"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The</a:t>
            </a:r>
            <a:r>
              <a:rPr lang="en-US" altLang="en-US" sz="2400" b="1" smtClean="0"/>
              <a:t> Citizen</a:t>
            </a:r>
            <a:r>
              <a:rPr lang="en-US" altLang="en-US" sz="2400" smtClean="0"/>
              <a:t>: All people will benefit from the products and services that are developed around open data and sharing – directly or indirectly.</a:t>
            </a:r>
          </a:p>
          <a:p>
            <a:r>
              <a:rPr lang="en-US" altLang="en-US" sz="2400" smtClean="0"/>
              <a:t>The </a:t>
            </a:r>
            <a:r>
              <a:rPr lang="en-US" altLang="en-US" sz="2400" b="1" smtClean="0"/>
              <a:t>Entrepreneur</a:t>
            </a:r>
            <a:r>
              <a:rPr lang="en-US" altLang="en-US" sz="2400" smtClean="0"/>
              <a:t>: Open data is a source of inspiration for entrepreneurs and provides the raw material for new products and services. </a:t>
            </a:r>
          </a:p>
          <a:p>
            <a:r>
              <a:rPr lang="en-US" altLang="en-US" sz="2400" smtClean="0"/>
              <a:t>The </a:t>
            </a:r>
            <a:r>
              <a:rPr lang="en-US" altLang="en-US" sz="2400" b="1" smtClean="0"/>
              <a:t>Scientist</a:t>
            </a:r>
            <a:r>
              <a:rPr lang="en-US" altLang="en-US" sz="2400" smtClean="0"/>
              <a:t>: Freely exchanging data will transform the nature of what it means to be researchers. </a:t>
            </a:r>
          </a:p>
        </p:txBody>
      </p:sp>
    </p:spTree>
    <p:extLst>
      <p:ext uri="{BB962C8B-B14F-4D97-AF65-F5344CB8AC3E}">
        <p14:creationId xmlns:p14="http://schemas.microsoft.com/office/powerpoint/2010/main" val="3674720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The Data Harvest, December 2014 © RDA Europe</a:t>
            </a:r>
            <a:endParaRPr lang="it-IT"/>
          </a:p>
        </p:txBody>
      </p:sp>
      <p:sp>
        <p:nvSpPr>
          <p:cNvPr id="60419" name="Title 1"/>
          <p:cNvSpPr>
            <a:spLocks noGrp="1"/>
          </p:cNvSpPr>
          <p:nvPr>
            <p:ph type="title"/>
          </p:nvPr>
        </p:nvSpPr>
        <p:spPr bwMode="auto">
          <a:xfrm>
            <a:off x="467544" y="116632"/>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a:r>
              <a:rPr lang="en-GB" altLang="en-US" dirty="0" smtClean="0">
                <a:latin typeface="Arial" pitchFamily="34" charset="0"/>
                <a:ea typeface="Trebuchet MS" pitchFamily="34" charset="0"/>
                <a:cs typeface="Trebuchet MS" pitchFamily="34" charset="0"/>
              </a:rPr>
              <a:t>The benefits of acting now!</a:t>
            </a:r>
          </a:p>
        </p:txBody>
      </p:sp>
      <p:sp>
        <p:nvSpPr>
          <p:cNvPr id="6" name="Content Placeholder 2"/>
          <p:cNvSpPr>
            <a:spLocks noGrp="1"/>
          </p:cNvSpPr>
          <p:nvPr>
            <p:ph idx="1"/>
          </p:nvPr>
        </p:nvSpPr>
        <p:spPr>
          <a:xfrm>
            <a:off x="323850" y="1417638"/>
            <a:ext cx="8569325" cy="4708525"/>
          </a:xfrm>
        </p:spPr>
        <p:txBody>
          <a:bodyPr>
            <a:normAutofit fontScale="92500" lnSpcReduction="20000"/>
          </a:bodyPr>
          <a:lstStyle/>
          <a:p>
            <a:pPr>
              <a:defRPr/>
            </a:pPr>
            <a:r>
              <a:rPr lang="en-GB" sz="2800" b="1" dirty="0"/>
              <a:t>Benefit 1: Creating jobs, spurring </a:t>
            </a:r>
            <a:r>
              <a:rPr lang="en-GB" sz="2800" b="1" dirty="0" smtClean="0"/>
              <a:t>growth</a:t>
            </a:r>
          </a:p>
          <a:p>
            <a:pPr marL="0" indent="0">
              <a:buFontTx/>
              <a:buNone/>
              <a:defRPr/>
            </a:pPr>
            <a:r>
              <a:rPr lang="en-GB" sz="2400" i="1" dirty="0"/>
              <a:t>It seems obvious: Data have more value shared and used, than hidden and unused. </a:t>
            </a:r>
            <a:endParaRPr lang="en-GB" sz="2400" i="1" dirty="0" smtClean="0"/>
          </a:p>
          <a:p>
            <a:pPr marL="0" indent="0">
              <a:buFontTx/>
              <a:buNone/>
              <a:defRPr/>
            </a:pPr>
            <a:endParaRPr lang="en-GB" sz="2400" i="1" dirty="0" smtClean="0"/>
          </a:p>
          <a:p>
            <a:pPr>
              <a:defRPr/>
            </a:pPr>
            <a:r>
              <a:rPr lang="en-GB" sz="2800" b="1" dirty="0" smtClean="0"/>
              <a:t>Benefit 2</a:t>
            </a:r>
            <a:r>
              <a:rPr lang="en-GB" sz="2800" b="1" dirty="0"/>
              <a:t>: Boosting research productivity and creativity</a:t>
            </a:r>
          </a:p>
          <a:p>
            <a:pPr marL="0" indent="0">
              <a:buFontTx/>
              <a:buNone/>
              <a:defRPr/>
            </a:pPr>
            <a:r>
              <a:rPr lang="en-GB" sz="2400" i="1" dirty="0"/>
              <a:t>Sharing and re-using data change the way science is done, and who does it; that has unexpected </a:t>
            </a:r>
            <a:r>
              <a:rPr lang="en-GB" sz="2400" i="1" dirty="0" smtClean="0"/>
              <a:t>consequences</a:t>
            </a:r>
          </a:p>
          <a:p>
            <a:pPr marL="0" indent="0">
              <a:buFontTx/>
              <a:buNone/>
              <a:defRPr/>
            </a:pPr>
            <a:endParaRPr lang="en-GB" sz="2400" i="1" dirty="0"/>
          </a:p>
          <a:p>
            <a:pPr>
              <a:defRPr/>
            </a:pPr>
            <a:r>
              <a:rPr lang="en-GB" sz="2800" b="1" dirty="0"/>
              <a:t>Benefit </a:t>
            </a:r>
            <a:r>
              <a:rPr lang="en-GB" sz="2800" b="1" dirty="0" smtClean="0"/>
              <a:t>3: Helping people, engaging citizens</a:t>
            </a:r>
          </a:p>
          <a:p>
            <a:pPr marL="0" indent="0">
              <a:buFontTx/>
              <a:buNone/>
              <a:defRPr/>
            </a:pPr>
            <a:r>
              <a:rPr lang="en-GB" sz="2400" i="1" dirty="0"/>
              <a:t>Citizens not only gain greater insight into what is being done in their name, but they can also look at the data themselves and suggest policy improvements. </a:t>
            </a:r>
            <a:endParaRPr lang="en-GB" sz="2400" i="1" dirty="0" smtClean="0"/>
          </a:p>
          <a:p>
            <a:pPr marL="0" indent="0">
              <a:buFontTx/>
              <a:buNone/>
              <a:defRPr/>
            </a:pPr>
            <a:endParaRPr lang="en-GB" sz="2400" i="1" dirty="0"/>
          </a:p>
          <a:p>
            <a:pPr marL="0" indent="0">
              <a:buFontTx/>
              <a:buNone/>
              <a:defRPr/>
            </a:pPr>
            <a:endParaRPr lang="en-GB" sz="2400" i="1" dirty="0" smtClean="0"/>
          </a:p>
          <a:p>
            <a:pPr marL="0" indent="0">
              <a:buFontTx/>
              <a:buNone/>
              <a:defRPr/>
            </a:pPr>
            <a:endParaRPr lang="en-GB" sz="2400" i="1" dirty="0" smtClean="0"/>
          </a:p>
          <a:p>
            <a:pPr marL="0" indent="0">
              <a:buFontTx/>
              <a:buNone/>
              <a:defRPr/>
            </a:pPr>
            <a:endParaRPr lang="en-GB" sz="2400" b="1" u="sng" dirty="0" smtClean="0"/>
          </a:p>
          <a:p>
            <a:pPr marL="0" indent="0">
              <a:buFontTx/>
              <a:buNone/>
              <a:defRPr/>
            </a:pPr>
            <a:endParaRPr lang="en-GB" dirty="0"/>
          </a:p>
        </p:txBody>
      </p:sp>
    </p:spTree>
    <p:extLst>
      <p:ext uri="{BB962C8B-B14F-4D97-AF65-F5344CB8AC3E}">
        <p14:creationId xmlns:p14="http://schemas.microsoft.com/office/powerpoint/2010/main" val="10260662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The Data Harvest, December 2014 © RDA Europe</a:t>
            </a:r>
            <a:endParaRPr lang="it-IT"/>
          </a:p>
        </p:txBody>
      </p:sp>
      <p:sp>
        <p:nvSpPr>
          <p:cNvPr id="61443" name="Title 1"/>
          <p:cNvSpPr>
            <a:spLocks noGrp="1"/>
          </p:cNvSpPr>
          <p:nvPr>
            <p:ph type="title"/>
          </p:nvPr>
        </p:nvSpPr>
        <p:spPr bwMode="auto">
          <a:xfrm>
            <a:off x="337531" y="116632"/>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a:r>
              <a:rPr lang="en-GB" altLang="en-US" dirty="0" smtClean="0">
                <a:latin typeface="Arial" pitchFamily="34" charset="0"/>
                <a:ea typeface="Trebuchet MS" pitchFamily="34" charset="0"/>
                <a:cs typeface="Trebuchet MS" pitchFamily="34" charset="0"/>
              </a:rPr>
              <a:t>Are there costs?</a:t>
            </a:r>
          </a:p>
        </p:txBody>
      </p:sp>
      <p:sp>
        <p:nvSpPr>
          <p:cNvPr id="61444" name="Content Placeholder 2"/>
          <p:cNvSpPr>
            <a:spLocks noGrp="1"/>
          </p:cNvSpPr>
          <p:nvPr>
            <p:ph idx="1"/>
          </p:nvPr>
        </p:nvSpPr>
        <p:spPr bwMode="auto">
          <a:xfrm>
            <a:off x="179388" y="1268413"/>
            <a:ext cx="8229600" cy="172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GB" altLang="en-US" i="1" smtClean="0"/>
              <a:t>It’s hard to prove a negative; but most researchers and economists believe </a:t>
            </a:r>
            <a:r>
              <a:rPr lang="en-GB" altLang="en-US" b="1" i="1" smtClean="0"/>
              <a:t>there is a cost </a:t>
            </a:r>
            <a:r>
              <a:rPr lang="en-GB" altLang="en-US" i="1" smtClean="0"/>
              <a:t>of not sharing. </a:t>
            </a:r>
          </a:p>
        </p:txBody>
      </p:sp>
      <p:pic>
        <p:nvPicPr>
          <p:cNvPr id="614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63863"/>
            <a:ext cx="32321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2719388"/>
            <a:ext cx="2630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9848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ctrTitle"/>
          </p:nvPr>
        </p:nvSpPr>
        <p:spPr>
          <a:xfrm>
            <a:off x="990600" y="1905000"/>
            <a:ext cx="7105650" cy="3048000"/>
          </a:xfrm>
        </p:spPr>
        <p:txBody>
          <a:bodyPr/>
          <a:lstStyle/>
          <a:p>
            <a:pPr>
              <a:lnSpc>
                <a:spcPct val="110000"/>
              </a:lnSpc>
            </a:pPr>
            <a:r>
              <a:rPr lang="en-US" altLang="en-US" sz="2400" smtClean="0">
                <a:solidFill>
                  <a:srgbClr val="FFFF00"/>
                </a:solidFill>
                <a:latin typeface="Myriad Pro"/>
                <a:ea typeface="Trebuchet MS" pitchFamily="34" charset="0"/>
                <a:cs typeface="Trebuchet MS" pitchFamily="34" charset="0"/>
              </a:rPr>
              <a:t>Research Data Alliance</a:t>
            </a:r>
            <a:r>
              <a:rPr lang="en-US" altLang="en-US" sz="2400" smtClean="0">
                <a:latin typeface="Myriad Pro"/>
                <a:ea typeface="Trebuchet MS" pitchFamily="34" charset="0"/>
                <a:cs typeface="Trebuchet MS" pitchFamily="34" charset="0"/>
              </a:rPr>
              <a:t/>
            </a:r>
            <a:br>
              <a:rPr lang="en-US" altLang="en-US" sz="2400" smtClean="0">
                <a:latin typeface="Myriad Pro"/>
                <a:ea typeface="Trebuchet MS" pitchFamily="34" charset="0"/>
                <a:cs typeface="Trebuchet MS" pitchFamily="34" charset="0"/>
              </a:rPr>
            </a:br>
            <a:endParaRPr lang="en-US" altLang="en-US" sz="1200" b="0" smtClean="0">
              <a:latin typeface="Myriad Pro"/>
              <a:ea typeface="Trebuchet MS" pitchFamily="34" charset="0"/>
              <a:cs typeface="Trebuchet MS" pitchFamily="34" charset="0"/>
            </a:endParaRPr>
          </a:p>
        </p:txBody>
      </p:sp>
    </p:spTree>
    <p:extLst>
      <p:ext uri="{BB962C8B-B14F-4D97-AF65-F5344CB8AC3E}">
        <p14:creationId xmlns:p14="http://schemas.microsoft.com/office/powerpoint/2010/main" val="24773661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370888" cy="4784725"/>
          </a:xfrm>
        </p:spPr>
        <p:txBody>
          <a:bodyPr>
            <a:normAutofit fontScale="92500"/>
          </a:bodyPr>
          <a:lstStyle/>
          <a:p>
            <a:pPr>
              <a:lnSpc>
                <a:spcPct val="120000"/>
              </a:lnSpc>
              <a:spcBef>
                <a:spcPts val="1200"/>
              </a:spcBef>
              <a:defRPr/>
            </a:pPr>
            <a:r>
              <a:rPr lang="en-US" sz="2000" dirty="0" smtClean="0"/>
              <a:t>Global community-driven organization </a:t>
            </a:r>
            <a:br>
              <a:rPr lang="en-US" sz="2000" dirty="0" smtClean="0"/>
            </a:br>
            <a:r>
              <a:rPr lang="en-US" sz="2000" dirty="0" smtClean="0"/>
              <a:t>launched in March 2013 to accelerate </a:t>
            </a:r>
            <a:br>
              <a:rPr lang="en-US" sz="2000" dirty="0" smtClean="0"/>
            </a:br>
            <a:r>
              <a:rPr lang="en-US" sz="2000" dirty="0" smtClean="0"/>
              <a:t>data-driven innovation</a:t>
            </a:r>
          </a:p>
          <a:p>
            <a:pPr>
              <a:lnSpc>
                <a:spcPct val="120000"/>
              </a:lnSpc>
              <a:spcBef>
                <a:spcPts val="2400"/>
              </a:spcBef>
              <a:defRPr/>
            </a:pPr>
            <a:r>
              <a:rPr lang="en-US" sz="2000" dirty="0" smtClean="0"/>
              <a:t>Focus is on building the </a:t>
            </a:r>
            <a:r>
              <a:rPr lang="en-US" sz="2000" b="1" i="1" dirty="0" smtClean="0">
                <a:solidFill>
                  <a:schemeClr val="accent1"/>
                </a:solidFill>
              </a:rPr>
              <a:t>social, organizational and technical infrastructure</a:t>
            </a:r>
            <a:r>
              <a:rPr lang="en-US" sz="2000" dirty="0" smtClean="0"/>
              <a:t> to </a:t>
            </a:r>
          </a:p>
          <a:p>
            <a:pPr lvl="1">
              <a:lnSpc>
                <a:spcPct val="120000"/>
              </a:lnSpc>
              <a:spcBef>
                <a:spcPts val="600"/>
              </a:spcBef>
              <a:defRPr/>
            </a:pPr>
            <a:r>
              <a:rPr lang="en-US" sz="2000" dirty="0" smtClean="0"/>
              <a:t>reduce barriers to data sharing and exchange </a:t>
            </a:r>
          </a:p>
          <a:p>
            <a:pPr lvl="1">
              <a:lnSpc>
                <a:spcPct val="120000"/>
              </a:lnSpc>
              <a:spcBef>
                <a:spcPts val="600"/>
              </a:spcBef>
              <a:defRPr/>
            </a:pPr>
            <a:r>
              <a:rPr lang="en-US" sz="2000" dirty="0" smtClean="0"/>
              <a:t>accelerate the development of coordinated global data infrastructure</a:t>
            </a:r>
          </a:p>
          <a:p>
            <a:pPr>
              <a:lnSpc>
                <a:spcPct val="120000"/>
              </a:lnSpc>
              <a:spcBef>
                <a:spcPts val="2400"/>
              </a:spcBef>
              <a:defRPr/>
            </a:pPr>
            <a:r>
              <a:rPr lang="en-US" sz="2000" b="1" dirty="0" smtClean="0">
                <a:solidFill>
                  <a:srgbClr val="993300"/>
                </a:solidFill>
              </a:rPr>
              <a:t>CREATE </a:t>
            </a:r>
            <a:r>
              <a:rPr lang="en-US" sz="2000" b="1" dirty="0" smtClean="0">
                <a:solidFill>
                  <a:srgbClr val="993300"/>
                </a:solidFill>
                <a:sym typeface="Wingdings" pitchFamily="2" charset="2"/>
              </a:rPr>
              <a:t> ADOPT  USE</a:t>
            </a:r>
            <a:r>
              <a:rPr lang="en-US" sz="2000" dirty="0" smtClean="0">
                <a:solidFill>
                  <a:srgbClr val="993300"/>
                </a:solidFill>
                <a:sym typeface="Wingdings" pitchFamily="2" charset="2"/>
              </a:rPr>
              <a:t>:  </a:t>
            </a:r>
            <a:r>
              <a:rPr lang="en-US" sz="2000" dirty="0" smtClean="0">
                <a:sym typeface="Wingdings" pitchFamily="2" charset="2"/>
              </a:rPr>
              <a:t>RDA Working Groups operate for 12-18 months to build and use targeted pieces of data infrastructure</a:t>
            </a:r>
          </a:p>
          <a:p>
            <a:pPr>
              <a:lnSpc>
                <a:spcPct val="120000"/>
              </a:lnSpc>
              <a:spcBef>
                <a:spcPts val="2400"/>
              </a:spcBef>
              <a:defRPr/>
            </a:pPr>
            <a:r>
              <a:rPr lang="en-US" sz="2000" dirty="0" smtClean="0">
                <a:sym typeface="Wingdings" pitchFamily="2" charset="2"/>
              </a:rPr>
              <a:t>Over 60 groups formed since the start. Growing rapidly</a:t>
            </a:r>
            <a:endParaRPr lang="en-US" sz="2000" dirty="0" smtClean="0"/>
          </a:p>
        </p:txBody>
      </p:sp>
      <p:sp>
        <p:nvSpPr>
          <p:cNvPr id="61443" name="Title 1"/>
          <p:cNvSpPr>
            <a:spLocks noGrp="1"/>
          </p:cNvSpPr>
          <p:nvPr>
            <p:ph type="title"/>
          </p:nvPr>
        </p:nvSpPr>
        <p:spPr bwMode="auto">
          <a:xfrm>
            <a:off x="755650" y="0"/>
            <a:ext cx="756126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mtClean="0">
                <a:latin typeface="Verdana" pitchFamily="34" charset="0"/>
                <a:ea typeface="Trebuchet MS" pitchFamily="34" charset="0"/>
                <a:cs typeface="Trebuchet MS" pitchFamily="34" charset="0"/>
              </a:rPr>
              <a:t>The Research Data Alliance</a:t>
            </a:r>
          </a:p>
        </p:txBody>
      </p:sp>
      <p:pic>
        <p:nvPicPr>
          <p:cNvPr id="61444" name="Picture 4"/>
          <p:cNvPicPr>
            <a:picLocks noChangeAspect="1"/>
          </p:cNvPicPr>
          <p:nvPr/>
        </p:nvPicPr>
        <p:blipFill>
          <a:blip r:embed="rId2">
            <a:extLst>
              <a:ext uri="{28A0092B-C50C-407E-A947-70E740481C1C}">
                <a14:useLocalDpi xmlns:a14="http://schemas.microsoft.com/office/drawing/2010/main" val="0"/>
              </a:ext>
            </a:extLst>
          </a:blip>
          <a:srcRect t="16669"/>
          <a:stretch>
            <a:fillRect/>
          </a:stretch>
        </p:blipFill>
        <p:spPr bwMode="auto">
          <a:xfrm>
            <a:off x="6213475" y="1196975"/>
            <a:ext cx="2513013"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582141"/>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20" y="99145"/>
            <a:ext cx="8229600" cy="1143000"/>
          </a:xfrm>
        </p:spPr>
        <p:txBody>
          <a:bodyPr/>
          <a:lstStyle/>
          <a:p>
            <a:r>
              <a:rPr lang="en-GB" dirty="0" smtClean="0"/>
              <a:t>All change but back to the past</a:t>
            </a:r>
            <a:endParaRPr lang="en-GB" dirty="0"/>
          </a:p>
        </p:txBody>
      </p:sp>
      <p:sp>
        <p:nvSpPr>
          <p:cNvPr id="3" name="Content Placeholder 2"/>
          <p:cNvSpPr>
            <a:spLocks noGrp="1"/>
          </p:cNvSpPr>
          <p:nvPr>
            <p:ph idx="1"/>
          </p:nvPr>
        </p:nvSpPr>
        <p:spPr>
          <a:xfrm>
            <a:off x="467544" y="1196752"/>
            <a:ext cx="8219256" cy="4400642"/>
          </a:xfrm>
        </p:spPr>
        <p:txBody>
          <a:bodyPr>
            <a:normAutofit/>
          </a:bodyPr>
          <a:lstStyle/>
          <a:p>
            <a:pPr marL="0" indent="0">
              <a:spcBef>
                <a:spcPts val="0"/>
              </a:spcBef>
              <a:spcAft>
                <a:spcPts val="600"/>
              </a:spcAft>
              <a:buClr>
                <a:srgbClr val="204388"/>
              </a:buClr>
              <a:buNone/>
              <a:defRPr/>
            </a:pPr>
            <a:r>
              <a:rPr lang="en-GB" sz="2400" b="1" i="0" dirty="0" smtClean="0">
                <a:solidFill>
                  <a:schemeClr val="accent2"/>
                </a:solidFill>
              </a:rPr>
              <a:t>Open Science/Science 2.0</a:t>
            </a:r>
          </a:p>
          <a:p>
            <a:pPr>
              <a:spcBef>
                <a:spcPts val="0"/>
              </a:spcBef>
              <a:spcAft>
                <a:spcPts val="600"/>
              </a:spcAft>
              <a:buClr>
                <a:srgbClr val="204388"/>
              </a:buClr>
              <a:buFont typeface="Wingdings" charset="2"/>
              <a:buChar char="Ø"/>
              <a:defRPr/>
            </a:pPr>
            <a:r>
              <a:rPr lang="en-GB" sz="2400" b="1" i="0" dirty="0" smtClean="0">
                <a:solidFill>
                  <a:schemeClr val="accent2"/>
                </a:solidFill>
              </a:rPr>
              <a:t>A </a:t>
            </a:r>
            <a:r>
              <a:rPr lang="en-GB" sz="2400" b="1" i="0" dirty="0">
                <a:solidFill>
                  <a:schemeClr val="accent2"/>
                </a:solidFill>
              </a:rPr>
              <a:t>systemic change in the modus operandi of science and </a:t>
            </a:r>
            <a:r>
              <a:rPr lang="en-GB" sz="2400" b="1" i="0" dirty="0" smtClean="0">
                <a:solidFill>
                  <a:schemeClr val="accent2"/>
                </a:solidFill>
              </a:rPr>
              <a:t>research</a:t>
            </a:r>
          </a:p>
          <a:p>
            <a:pPr>
              <a:buClr>
                <a:srgbClr val="204388"/>
              </a:buClr>
              <a:buFont typeface="Wingdings" charset="2"/>
              <a:buChar char="Ø"/>
              <a:defRPr/>
            </a:pPr>
            <a:r>
              <a:rPr lang="en-GB" sz="2400" b="1" i="0" dirty="0" smtClean="0">
                <a:solidFill>
                  <a:schemeClr val="accent2"/>
                </a:solidFill>
              </a:rPr>
              <a:t>Affecting </a:t>
            </a:r>
            <a:r>
              <a:rPr lang="en-GB" sz="2400" b="1" i="0" dirty="0">
                <a:solidFill>
                  <a:schemeClr val="accent2"/>
                </a:solidFill>
              </a:rPr>
              <a:t>the whole research </a:t>
            </a:r>
            <a:r>
              <a:rPr lang="en-GB" sz="2400" b="1" i="0" dirty="0" smtClean="0">
                <a:solidFill>
                  <a:schemeClr val="accent2"/>
                </a:solidFill>
              </a:rPr>
              <a:t>and innovation cycle </a:t>
            </a:r>
            <a:r>
              <a:rPr lang="en-GB" sz="2400" b="1" i="0" dirty="0">
                <a:solidFill>
                  <a:schemeClr val="accent2"/>
                </a:solidFill>
              </a:rPr>
              <a:t>and its stakeholders</a:t>
            </a:r>
          </a:p>
          <a:p>
            <a:endParaRPr lang="en-GB" dirty="0" smtClean="0"/>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861048"/>
            <a:ext cx="2918098" cy="28510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7" y="3895656"/>
            <a:ext cx="2664296" cy="1693583"/>
          </a:xfrm>
          <a:prstGeom prst="rect">
            <a:avLst/>
          </a:prstGeom>
        </p:spPr>
      </p:pic>
    </p:spTree>
    <p:extLst>
      <p:ext uri="{BB962C8B-B14F-4D97-AF65-F5344CB8AC3E}">
        <p14:creationId xmlns:p14="http://schemas.microsoft.com/office/powerpoint/2010/main" val="425386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1422400"/>
            <a:ext cx="4724400" cy="4525963"/>
          </a:xfrm>
        </p:spPr>
        <p:txBody>
          <a:bodyPr>
            <a:normAutofit fontScale="62500" lnSpcReduction="20000"/>
          </a:bodyPr>
          <a:lstStyle/>
          <a:p>
            <a:pPr>
              <a:lnSpc>
                <a:spcPct val="120000"/>
              </a:lnSpc>
              <a:spcBef>
                <a:spcPts val="1200"/>
              </a:spcBef>
              <a:defRPr/>
            </a:pPr>
            <a:r>
              <a:rPr lang="en-US" dirty="0" smtClean="0"/>
              <a:t>Common metadata standards</a:t>
            </a:r>
          </a:p>
          <a:p>
            <a:pPr>
              <a:lnSpc>
                <a:spcPct val="120000"/>
              </a:lnSpc>
              <a:spcBef>
                <a:spcPts val="1200"/>
              </a:spcBef>
              <a:defRPr/>
            </a:pPr>
            <a:r>
              <a:rPr lang="en-US" dirty="0" smtClean="0"/>
              <a:t>Interoperability / integration framework</a:t>
            </a:r>
          </a:p>
          <a:p>
            <a:pPr>
              <a:lnSpc>
                <a:spcPct val="120000"/>
              </a:lnSpc>
              <a:spcBef>
                <a:spcPts val="1200"/>
              </a:spcBef>
              <a:defRPr/>
            </a:pPr>
            <a:r>
              <a:rPr lang="en-US" dirty="0" smtClean="0"/>
              <a:t>Data access and preservation policy and practice</a:t>
            </a:r>
          </a:p>
          <a:p>
            <a:pPr>
              <a:lnSpc>
                <a:spcPct val="120000"/>
              </a:lnSpc>
              <a:spcBef>
                <a:spcPts val="1200"/>
              </a:spcBef>
              <a:defRPr/>
            </a:pPr>
            <a:r>
              <a:rPr lang="en-US" dirty="0" smtClean="0"/>
              <a:t>Harmonized standards</a:t>
            </a:r>
          </a:p>
          <a:p>
            <a:pPr>
              <a:lnSpc>
                <a:spcPct val="120000"/>
              </a:lnSpc>
              <a:spcBef>
                <a:spcPts val="1200"/>
              </a:spcBef>
              <a:defRPr/>
            </a:pPr>
            <a:r>
              <a:rPr lang="en-US" dirty="0" smtClean="0"/>
              <a:t>Common economic model for sustaining data</a:t>
            </a:r>
          </a:p>
          <a:p>
            <a:pPr>
              <a:lnSpc>
                <a:spcPct val="120000"/>
              </a:lnSpc>
              <a:spcBef>
                <a:spcPts val="1200"/>
              </a:spcBef>
              <a:defRPr/>
            </a:pPr>
            <a:r>
              <a:rPr lang="en-US" dirty="0" smtClean="0"/>
              <a:t>Digital object identifiers</a:t>
            </a:r>
          </a:p>
          <a:p>
            <a:pPr>
              <a:lnSpc>
                <a:spcPct val="120000"/>
              </a:lnSpc>
              <a:spcBef>
                <a:spcPts val="1200"/>
              </a:spcBef>
              <a:defRPr/>
            </a:pPr>
            <a:r>
              <a:rPr lang="en-US" dirty="0" smtClean="0"/>
              <a:t>Tools for data discoverability</a:t>
            </a:r>
          </a:p>
          <a:p>
            <a:pPr>
              <a:lnSpc>
                <a:spcPct val="120000"/>
              </a:lnSpc>
              <a:spcBef>
                <a:spcPts val="1200"/>
              </a:spcBef>
              <a:defRPr/>
            </a:pPr>
            <a:r>
              <a:rPr lang="en-US" dirty="0" smtClean="0"/>
              <a:t>Etc. …</a:t>
            </a:r>
          </a:p>
          <a:p>
            <a:pPr>
              <a:defRPr/>
            </a:pPr>
            <a:endParaRPr lang="en-US" dirty="0" smtClean="0"/>
          </a:p>
          <a:p>
            <a:pPr lvl="1">
              <a:defRPr/>
            </a:pPr>
            <a:endParaRPr lang="en-US" dirty="0"/>
          </a:p>
        </p:txBody>
      </p:sp>
      <p:sp>
        <p:nvSpPr>
          <p:cNvPr id="60419" name="Title 1"/>
          <p:cNvSpPr>
            <a:spLocks noGrp="1"/>
          </p:cNvSpPr>
          <p:nvPr>
            <p:ph type="title"/>
          </p:nvPr>
        </p:nvSpPr>
        <p:spPr bwMode="auto">
          <a:xfrm>
            <a:off x="-74612" y="188640"/>
            <a:ext cx="91440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2400" dirty="0" smtClean="0">
                <a:latin typeface="Verdana" pitchFamily="34" charset="0"/>
                <a:ea typeface="Trebuchet MS" pitchFamily="34" charset="0"/>
                <a:cs typeface="Trebuchet MS" pitchFamily="34" charset="0"/>
              </a:rPr>
              <a:t>Integrating Data Across Cultures,</a:t>
            </a:r>
            <a:br>
              <a:rPr lang="en-US" altLang="en-US" sz="2400" dirty="0" smtClean="0">
                <a:latin typeface="Verdana" pitchFamily="34" charset="0"/>
                <a:ea typeface="Trebuchet MS" pitchFamily="34" charset="0"/>
                <a:cs typeface="Trebuchet MS" pitchFamily="34" charset="0"/>
              </a:rPr>
            </a:br>
            <a:r>
              <a:rPr lang="en-US" altLang="en-US" sz="2400" dirty="0" smtClean="0">
                <a:latin typeface="Verdana" pitchFamily="34" charset="0"/>
                <a:ea typeface="Trebuchet MS" pitchFamily="34" charset="0"/>
                <a:cs typeface="Trebuchet MS" pitchFamily="34" charset="0"/>
              </a:rPr>
              <a:t> Scales, Technologies Requires Infrastructure</a:t>
            </a:r>
          </a:p>
        </p:txBody>
      </p:sp>
      <p:pic>
        <p:nvPicPr>
          <p:cNvPr id="60420" name="Picture 2" descr="http://images.frys.com/art/product/300x300/1769513.01.pr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938" y="1341438"/>
            <a:ext cx="2232025" cy="2232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4444" t="8889" r="5000" b="15000"/>
          <a:stretch/>
        </p:blipFill>
        <p:spPr>
          <a:xfrm>
            <a:off x="6305539" y="4293096"/>
            <a:ext cx="1985155" cy="1668505"/>
          </a:xfrm>
          <a:prstGeom prst="roundRect">
            <a:avLst/>
          </a:prstGeom>
          <a:ln>
            <a:solidFill>
              <a:srgbClr val="FF0000"/>
            </a:solidFill>
          </a:ln>
        </p:spPr>
      </p:pic>
      <p:sp>
        <p:nvSpPr>
          <p:cNvPr id="6" name="TextBox 5"/>
          <p:cNvSpPr txBox="1"/>
          <p:nvPr/>
        </p:nvSpPr>
        <p:spPr>
          <a:xfrm>
            <a:off x="5451475" y="3708400"/>
            <a:ext cx="2720975" cy="338138"/>
          </a:xfrm>
          <a:prstGeom prst="rect">
            <a:avLst/>
          </a:prstGeom>
          <a:noFill/>
        </p:spPr>
        <p:txBody>
          <a:bodyPr>
            <a:spAutoFit/>
          </a:bodyPr>
          <a:lstStyle/>
          <a:p>
            <a:pPr algn="ctr" eaLnBrk="0" hangingPunct="0">
              <a:defRPr/>
            </a:pPr>
            <a:r>
              <a:rPr lang="en-US" sz="1600" b="0" i="1" dirty="0">
                <a:solidFill>
                  <a:schemeClr val="accent5">
                    <a:lumMod val="50000"/>
                  </a:schemeClr>
                </a:solidFill>
                <a:cs typeface="+mn-cs"/>
              </a:rPr>
              <a:t>Harmonized standards</a:t>
            </a:r>
          </a:p>
        </p:txBody>
      </p:sp>
      <p:sp>
        <p:nvSpPr>
          <p:cNvPr id="10" name="TextBox 9"/>
          <p:cNvSpPr txBox="1"/>
          <p:nvPr/>
        </p:nvSpPr>
        <p:spPr>
          <a:xfrm>
            <a:off x="4497388" y="4889500"/>
            <a:ext cx="1676400" cy="584200"/>
          </a:xfrm>
          <a:prstGeom prst="rect">
            <a:avLst/>
          </a:prstGeom>
          <a:noFill/>
        </p:spPr>
        <p:txBody>
          <a:bodyPr>
            <a:spAutoFit/>
          </a:bodyPr>
          <a:lstStyle/>
          <a:p>
            <a:pPr algn="r" eaLnBrk="0" hangingPunct="0">
              <a:defRPr/>
            </a:pPr>
            <a:r>
              <a:rPr lang="en-US" sz="1600" b="0" i="1" dirty="0">
                <a:solidFill>
                  <a:schemeClr val="accent5">
                    <a:lumMod val="50000"/>
                  </a:schemeClr>
                </a:solidFill>
                <a:cs typeface="+mn-cs"/>
              </a:rPr>
              <a:t>Policy and Practice</a:t>
            </a:r>
          </a:p>
        </p:txBody>
      </p:sp>
    </p:spTree>
    <p:extLst>
      <p:ext uri="{BB962C8B-B14F-4D97-AF65-F5344CB8AC3E}">
        <p14:creationId xmlns:p14="http://schemas.microsoft.com/office/powerpoint/2010/main" val="2576903911"/>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
          <p:cNvGraphicFramePr>
            <a:graphicFrameLocks/>
          </p:cNvGraphicFramePr>
          <p:nvPr/>
        </p:nvGraphicFramePr>
        <p:xfrm>
          <a:off x="357158" y="3929042"/>
          <a:ext cx="3929090" cy="2928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fico 20"/>
          <p:cNvGraphicFramePr/>
          <p:nvPr/>
        </p:nvGraphicFramePr>
        <p:xfrm>
          <a:off x="214282" y="4000504"/>
          <a:ext cx="4405344" cy="2643206"/>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CasellaDiTesto 6"/>
          <p:cNvSpPr txBox="1">
            <a:spLocks noChangeArrowheads="1"/>
          </p:cNvSpPr>
          <p:nvPr/>
        </p:nvSpPr>
        <p:spPr bwMode="auto">
          <a:xfrm>
            <a:off x="2557463" y="2951163"/>
            <a:ext cx="3800475" cy="369887"/>
          </a:xfrm>
          <a:prstGeom prst="rect">
            <a:avLst/>
          </a:prstGeom>
          <a:solidFill>
            <a:schemeClr val="accent6">
              <a:lumMod val="75000"/>
            </a:schemeClr>
          </a:solidFill>
          <a:ln>
            <a:solidFill>
              <a:schemeClr val="accent2"/>
            </a:solidFill>
          </a:ln>
        </p:spPr>
        <p:txBody>
          <a:bodyPr>
            <a:spAutoFit/>
          </a:bodyPr>
          <a:lstStyle>
            <a:lvl1pPr>
              <a:defRPr sz="2800" b="1">
                <a:solidFill>
                  <a:schemeClr val="bg1"/>
                </a:solidFill>
                <a:latin typeface="Arial" panose="020B0604020202020204" pitchFamily="34" charset="0"/>
                <a:ea typeface="ＭＳ Ｐゴシック" pitchFamily="34" charset="-128"/>
              </a:defRPr>
            </a:lvl1pPr>
            <a:lvl2pPr marL="742950" indent="-285750">
              <a:defRPr sz="2800" b="1">
                <a:solidFill>
                  <a:schemeClr val="bg1"/>
                </a:solidFill>
                <a:latin typeface="Arial" panose="020B0604020202020204" pitchFamily="34" charset="0"/>
                <a:ea typeface="ＭＳ Ｐゴシック" pitchFamily="34" charset="-128"/>
              </a:defRPr>
            </a:lvl2pPr>
            <a:lvl3pPr marL="1143000" indent="-228600">
              <a:defRPr sz="2800" b="1">
                <a:solidFill>
                  <a:schemeClr val="bg1"/>
                </a:solidFill>
                <a:latin typeface="Arial" panose="020B0604020202020204" pitchFamily="34" charset="0"/>
                <a:ea typeface="ＭＳ Ｐゴシック" pitchFamily="34" charset="-128"/>
              </a:defRPr>
            </a:lvl3pPr>
            <a:lvl4pPr marL="1600200" indent="-228600">
              <a:defRPr sz="2800" b="1">
                <a:solidFill>
                  <a:schemeClr val="bg1"/>
                </a:solidFill>
                <a:latin typeface="Arial" panose="020B0604020202020204" pitchFamily="34" charset="0"/>
                <a:ea typeface="ＭＳ Ｐゴシック" pitchFamily="34" charset="-128"/>
              </a:defRPr>
            </a:lvl4pPr>
            <a:lvl5pPr marL="2057400" indent="-228600">
              <a:defRPr sz="2800" b="1">
                <a:solidFill>
                  <a:schemeClr val="bg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itchFamily="34" charset="-128"/>
              </a:defRPr>
            </a:lvl9pPr>
          </a:lstStyle>
          <a:p>
            <a:pPr fontAlgn="auto">
              <a:spcBef>
                <a:spcPts val="0"/>
              </a:spcBef>
              <a:spcAft>
                <a:spcPts val="0"/>
              </a:spcAft>
              <a:defRPr/>
            </a:pPr>
            <a:r>
              <a:rPr lang="it-IT" altLang="en-US" sz="1500" dirty="0">
                <a:solidFill>
                  <a:srgbClr val="002060"/>
                </a:solidFill>
                <a:cs typeface="+mn-cs"/>
              </a:rPr>
              <a:t>Total RDA Community </a:t>
            </a:r>
            <a:r>
              <a:rPr lang="it-IT" altLang="en-US" sz="1500" dirty="0" err="1">
                <a:solidFill>
                  <a:srgbClr val="002060"/>
                </a:solidFill>
                <a:cs typeface="+mn-cs"/>
              </a:rPr>
              <a:t>Members</a:t>
            </a:r>
            <a:r>
              <a:rPr lang="it-IT" altLang="en-US" sz="1500" dirty="0">
                <a:solidFill>
                  <a:srgbClr val="002060"/>
                </a:solidFill>
                <a:cs typeface="+mn-cs"/>
              </a:rPr>
              <a:t>: </a:t>
            </a:r>
            <a:r>
              <a:rPr lang="it-IT" altLang="en-US" sz="1800" dirty="0" smtClean="0">
                <a:solidFill>
                  <a:srgbClr val="002060"/>
                </a:solidFill>
                <a:cs typeface="+mn-cs"/>
              </a:rPr>
              <a:t>3451</a:t>
            </a:r>
            <a:endParaRPr lang="it-IT" altLang="en-US" sz="1500" dirty="0">
              <a:solidFill>
                <a:srgbClr val="002060"/>
              </a:solidFill>
              <a:cs typeface="+mn-cs"/>
            </a:endParaRPr>
          </a:p>
        </p:txBody>
      </p:sp>
      <p:pic>
        <p:nvPicPr>
          <p:cNvPr id="11269" name="Immagine 8" descr="Worldwide Ma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2214563"/>
            <a:ext cx="23955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7072313" y="1928813"/>
            <a:ext cx="1928812" cy="323850"/>
          </a:xfrm>
          <a:prstGeom prst="rect">
            <a:avLst/>
          </a:prstGeom>
          <a:noFill/>
        </p:spPr>
        <p:txBody>
          <a:bodyPr>
            <a:spAutoFit/>
          </a:bodyPr>
          <a:lstStyle/>
          <a:p>
            <a:pPr fontAlgn="auto">
              <a:spcBef>
                <a:spcPts val="0"/>
              </a:spcBef>
              <a:spcAft>
                <a:spcPts val="0"/>
              </a:spcAft>
              <a:defRPr/>
            </a:pPr>
            <a:r>
              <a:rPr lang="it-IT" sz="1500" dirty="0">
                <a:solidFill>
                  <a:schemeClr val="tx1">
                    <a:lumMod val="75000"/>
                  </a:schemeClr>
                </a:solidFill>
                <a:latin typeface="Arial" charset="0"/>
                <a:cs typeface="+mn-cs"/>
              </a:rPr>
              <a:t>from </a:t>
            </a:r>
            <a:r>
              <a:rPr lang="it-IT" sz="1500" dirty="0" smtClean="0">
                <a:solidFill>
                  <a:schemeClr val="tx1">
                    <a:lumMod val="75000"/>
                  </a:schemeClr>
                </a:solidFill>
                <a:latin typeface="Arial" charset="0"/>
                <a:cs typeface="+mn-cs"/>
              </a:rPr>
              <a:t>110 </a:t>
            </a:r>
            <a:r>
              <a:rPr lang="it-IT" sz="1500" dirty="0">
                <a:solidFill>
                  <a:schemeClr val="tx1">
                    <a:lumMod val="75000"/>
                  </a:schemeClr>
                </a:solidFill>
                <a:latin typeface="Arial" charset="0"/>
                <a:cs typeface="+mn-cs"/>
              </a:rPr>
              <a:t>countries</a:t>
            </a:r>
            <a:endParaRPr lang="en-GB" sz="1500" dirty="0">
              <a:latin typeface="Arial" charset="0"/>
              <a:cs typeface="+mn-cs"/>
            </a:endParaRPr>
          </a:p>
        </p:txBody>
      </p:sp>
      <p:graphicFrame>
        <p:nvGraphicFramePr>
          <p:cNvPr id="15" name="Grafico 14"/>
          <p:cNvGraphicFramePr/>
          <p:nvPr>
            <p:extLst>
              <p:ext uri="{D42A27DB-BD31-4B8C-83A1-F6EECF244321}">
                <p14:modId xmlns:p14="http://schemas.microsoft.com/office/powerpoint/2010/main" val="3705555058"/>
              </p:ext>
            </p:extLst>
          </p:nvPr>
        </p:nvGraphicFramePr>
        <p:xfrm>
          <a:off x="169817" y="1358537"/>
          <a:ext cx="6072230" cy="2786082"/>
        </p:xfrm>
        <a:graphic>
          <a:graphicData uri="http://schemas.openxmlformats.org/drawingml/2006/chart">
            <c:chart xmlns:c="http://schemas.openxmlformats.org/drawingml/2006/chart" xmlns:r="http://schemas.openxmlformats.org/officeDocument/2006/relationships" r:id="rId5"/>
          </a:graphicData>
        </a:graphic>
      </p:graphicFrame>
      <p:sp>
        <p:nvSpPr>
          <p:cNvPr id="12" name="Titolo 2"/>
          <p:cNvSpPr txBox="1">
            <a:spLocks/>
          </p:cNvSpPr>
          <p:nvPr/>
        </p:nvSpPr>
        <p:spPr>
          <a:xfrm>
            <a:off x="2851150" y="183297"/>
            <a:ext cx="5516562" cy="857250"/>
          </a:xfrm>
          <a:prstGeom prst="rect">
            <a:avLst/>
          </a:prstGeom>
        </p:spPr>
        <p:txBody>
          <a:bodyPr lIns="68580" tIns="34290" rIns="68580" bIns="3429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fontAlgn="auto">
              <a:spcAft>
                <a:spcPts val="0"/>
              </a:spcAft>
              <a:defRPr/>
            </a:pPr>
            <a:r>
              <a:rPr lang="it-IT" sz="4400" dirty="0">
                <a:solidFill>
                  <a:schemeClr val="tx2"/>
                </a:solidFill>
              </a:rPr>
              <a:t>Who is RDA?</a:t>
            </a:r>
          </a:p>
        </p:txBody>
      </p:sp>
      <p:sp>
        <p:nvSpPr>
          <p:cNvPr id="13" name="TextBox 12"/>
          <p:cNvSpPr txBox="1"/>
          <p:nvPr/>
        </p:nvSpPr>
        <p:spPr>
          <a:xfrm>
            <a:off x="6030913" y="1709738"/>
            <a:ext cx="498475" cy="276225"/>
          </a:xfrm>
          <a:prstGeom prst="rect">
            <a:avLst/>
          </a:prstGeom>
          <a:solidFill>
            <a:schemeClr val="accent1"/>
          </a:solidFill>
          <a:ln>
            <a:solidFill>
              <a:schemeClr val="accent1"/>
            </a:solidFill>
          </a:ln>
        </p:spPr>
        <p:txBody>
          <a:bodyPr wrap="none">
            <a:spAutoFit/>
          </a:bodyPr>
          <a:lstStyle/>
          <a:p>
            <a:pPr fontAlgn="auto">
              <a:spcBef>
                <a:spcPts val="0"/>
              </a:spcBef>
              <a:spcAft>
                <a:spcPts val="0"/>
              </a:spcAft>
              <a:defRPr/>
            </a:pPr>
            <a:r>
              <a:rPr lang="en-GB" sz="1200" b="1" dirty="0">
                <a:solidFill>
                  <a:schemeClr val="accent6">
                    <a:lumMod val="75000"/>
                  </a:schemeClr>
                </a:solidFill>
                <a:latin typeface="+mn-lt"/>
                <a:cs typeface="+mn-cs"/>
              </a:rPr>
              <a:t>3451</a:t>
            </a:r>
          </a:p>
        </p:txBody>
      </p:sp>
      <p:graphicFrame>
        <p:nvGraphicFramePr>
          <p:cNvPr id="14" name="Table 13"/>
          <p:cNvGraphicFramePr>
            <a:graphicFrameLocks noGrp="1"/>
          </p:cNvGraphicFramePr>
          <p:nvPr/>
        </p:nvGraphicFramePr>
        <p:xfrm>
          <a:off x="0" y="-79"/>
          <a:ext cx="3108960" cy="2224051"/>
        </p:xfrm>
        <a:graphic>
          <a:graphicData uri="http://schemas.openxmlformats.org/drawingml/2006/table">
            <a:tbl>
              <a:tblPr>
                <a:tableStyleId>{327F97BB-C833-4FB7-BDE5-3F7075034690}</a:tableStyleId>
              </a:tblPr>
              <a:tblGrid>
                <a:gridCol w="2169653"/>
                <a:gridCol w="939307"/>
              </a:tblGrid>
              <a:tr h="343497">
                <a:tc>
                  <a:txBody>
                    <a:bodyPr/>
                    <a:lstStyle/>
                    <a:p>
                      <a:pPr algn="ctr" fontAlgn="b"/>
                      <a:r>
                        <a:rPr lang="en-GB" sz="1200" b="1" u="none" strike="noStrike" dirty="0">
                          <a:solidFill>
                            <a:srgbClr val="002060"/>
                          </a:solidFill>
                          <a:effectLst/>
                        </a:rPr>
                        <a:t>Type</a:t>
                      </a:r>
                      <a:endParaRPr lang="en-GB" sz="1200" b="1" i="0" u="none" strike="noStrike" dirty="0">
                        <a:solidFill>
                          <a:srgbClr val="002060"/>
                        </a:solidFill>
                        <a:effectLst/>
                        <a:latin typeface="Calibri" panose="020F0502020204030204" pitchFamily="34" charset="0"/>
                      </a:endParaRPr>
                    </a:p>
                  </a:txBody>
                  <a:tcPr marL="7144" marR="7144" marT="7144" marB="0" anchor="b"/>
                </a:tc>
                <a:tc>
                  <a:txBody>
                    <a:bodyPr/>
                    <a:lstStyle/>
                    <a:p>
                      <a:pPr algn="ctr" fontAlgn="b"/>
                      <a:r>
                        <a:rPr lang="en-GB" sz="1200" b="1" u="none" strike="noStrike" dirty="0">
                          <a:solidFill>
                            <a:srgbClr val="002060"/>
                          </a:solidFill>
                          <a:effectLst/>
                        </a:rPr>
                        <a:t>Members </a:t>
                      </a:r>
                      <a:r>
                        <a:rPr lang="en-GB" sz="1200" b="1" u="none" strike="noStrike" dirty="0" smtClean="0">
                          <a:solidFill>
                            <a:srgbClr val="002060"/>
                          </a:solidFill>
                          <a:effectLst/>
                        </a:rPr>
                        <a:t>(Nov </a:t>
                      </a:r>
                      <a:r>
                        <a:rPr lang="en-GB" sz="1200" b="1" u="none" strike="noStrike" dirty="0">
                          <a:solidFill>
                            <a:srgbClr val="002060"/>
                          </a:solidFill>
                          <a:effectLst/>
                        </a:rPr>
                        <a:t>2015)</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dirty="0">
                          <a:solidFill>
                            <a:srgbClr val="002060"/>
                          </a:solidFill>
                          <a:effectLst/>
                        </a:rPr>
                        <a:t>Press &amp; Media</a:t>
                      </a:r>
                      <a:endParaRPr lang="en-GB" sz="1200" b="1" i="0" u="none" strike="noStrike" dirty="0">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a:solidFill>
                            <a:srgbClr val="002060"/>
                          </a:solidFill>
                          <a:effectLst/>
                        </a:rPr>
                        <a:t>21</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Policy/Funding Agency</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a:solidFill>
                            <a:srgbClr val="002060"/>
                          </a:solidFill>
                          <a:effectLst/>
                        </a:rPr>
                        <a:t>50</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Large Enterprise</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77</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IT Consultancy/Development</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112</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Small and Medium Enterprise</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202</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Other</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191</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Government/Public Services</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533</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Academia/Research</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2265</a:t>
                      </a:r>
                      <a:endParaRPr lang="en-GB" sz="1200" b="1" i="0" u="none" strike="noStrike" dirty="0">
                        <a:solidFill>
                          <a:srgbClr val="002060"/>
                        </a:solidFill>
                        <a:effectLst/>
                        <a:latin typeface="Calibri" panose="020F0502020204030204" pitchFamily="34" charset="0"/>
                      </a:endParaRPr>
                    </a:p>
                  </a:txBody>
                  <a:tcPr marL="7144" marR="7144" marT="7144" marB="0" anchor="b"/>
                </a:tc>
              </a:tr>
              <a:tr h="205683">
                <a:tc>
                  <a:txBody>
                    <a:bodyPr/>
                    <a:lstStyle/>
                    <a:p>
                      <a:pPr algn="l" fontAlgn="b"/>
                      <a:r>
                        <a:rPr lang="en-GB" sz="1200" b="1" u="none" strike="noStrike">
                          <a:solidFill>
                            <a:srgbClr val="002060"/>
                          </a:solidFill>
                          <a:effectLst/>
                        </a:rPr>
                        <a:t>TOTAL</a:t>
                      </a:r>
                      <a:endParaRPr lang="en-GB" sz="1200" b="1" i="0" u="none" strike="noStrike">
                        <a:solidFill>
                          <a:srgbClr val="002060"/>
                        </a:solidFill>
                        <a:effectLst/>
                        <a:latin typeface="Calibri" panose="020F0502020204030204" pitchFamily="34" charset="0"/>
                      </a:endParaRPr>
                    </a:p>
                  </a:txBody>
                  <a:tcPr marL="7144" marR="7144" marT="7144" marB="0" anchor="b"/>
                </a:tc>
                <a:tc>
                  <a:txBody>
                    <a:bodyPr/>
                    <a:lstStyle/>
                    <a:p>
                      <a:pPr algn="r" fontAlgn="b"/>
                      <a:r>
                        <a:rPr lang="en-GB" sz="1200" b="1" u="none" strike="noStrike" dirty="0" smtClean="0">
                          <a:solidFill>
                            <a:srgbClr val="002060"/>
                          </a:solidFill>
                          <a:effectLst/>
                        </a:rPr>
                        <a:t>3451</a:t>
                      </a:r>
                      <a:endParaRPr lang="en-GB" sz="1200" b="1" i="0" u="none" strike="noStrike" dirty="0">
                        <a:solidFill>
                          <a:srgbClr val="002060"/>
                        </a:solidFill>
                        <a:effectLst/>
                        <a:latin typeface="Calibri" panose="020F0502020204030204" pitchFamily="34" charset="0"/>
                      </a:endParaRPr>
                    </a:p>
                  </a:txBody>
                  <a:tcPr marL="7144" marR="7144" marT="7144" marB="0" anchor="b"/>
                </a:tc>
              </a:tr>
            </a:tbl>
          </a:graphicData>
        </a:graphic>
      </p:graphicFrame>
      <p:sp>
        <p:nvSpPr>
          <p:cNvPr id="11275" name="Rectangle 15"/>
          <p:cNvSpPr>
            <a:spLocks noChangeArrowheads="1"/>
          </p:cNvSpPr>
          <p:nvPr/>
        </p:nvSpPr>
        <p:spPr bwMode="auto">
          <a:xfrm>
            <a:off x="2851150" y="6457950"/>
            <a:ext cx="3487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b="1">
                <a:solidFill>
                  <a:schemeClr val="bg1"/>
                </a:solidFill>
              </a:rPr>
              <a:t>https://rd-alliance.org/about.html</a:t>
            </a:r>
          </a:p>
        </p:txBody>
      </p:sp>
      <p:pic>
        <p:nvPicPr>
          <p:cNvPr id="1026" name="Picture 2"/>
          <p:cNvPicPr>
            <a:picLocks noChangeAspect="1" noChangeArrowheads="1"/>
          </p:cNvPicPr>
          <p:nvPr/>
        </p:nvPicPr>
        <p:blipFill>
          <a:blip r:embed="rId6" cstate="print"/>
          <a:srcRect/>
          <a:stretch>
            <a:fillRect/>
          </a:stretch>
        </p:blipFill>
        <p:spPr bwMode="auto">
          <a:xfrm>
            <a:off x="4872446" y="4054210"/>
            <a:ext cx="4271554" cy="2339695"/>
          </a:xfrm>
          <a:prstGeom prst="rect">
            <a:avLst/>
          </a:prstGeom>
          <a:ln>
            <a:noFill/>
          </a:ln>
          <a:effectLst>
            <a:softEdge rad="112500"/>
          </a:effectLst>
        </p:spPr>
      </p:pic>
    </p:spTree>
    <p:extLst>
      <p:ext uri="{BB962C8B-B14F-4D97-AF65-F5344CB8AC3E}">
        <p14:creationId xmlns:p14="http://schemas.microsoft.com/office/powerpoint/2010/main" val="3291505426"/>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ttangolo 5"/>
          <p:cNvSpPr>
            <a:spLocks noChangeArrowheads="1"/>
          </p:cNvSpPr>
          <p:nvPr/>
        </p:nvSpPr>
        <p:spPr bwMode="auto">
          <a:xfrm>
            <a:off x="89430" y="2078648"/>
            <a:ext cx="1655966" cy="868323"/>
          </a:xfrm>
          <a:prstGeom prst="roundRect">
            <a:avLst/>
          </a:prstGeom>
          <a:ln/>
          <a:extLst/>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800" b="1">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r>
              <a:rPr lang="en-GB" altLang="en-US" sz="1500" dirty="0">
                <a:solidFill>
                  <a:schemeClr val="tx1"/>
                </a:solidFill>
              </a:rPr>
              <a:t>RDA Organisational Members</a:t>
            </a:r>
          </a:p>
        </p:txBody>
      </p:sp>
      <p:pic>
        <p:nvPicPr>
          <p:cNvPr id="14341" name="Segnaposto contenuto 34" descr="CASRAI.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638" y="4627563"/>
            <a:ext cx="1243012" cy="358775"/>
          </a:xfrm>
        </p:spPr>
      </p:pic>
      <p:pic>
        <p:nvPicPr>
          <p:cNvPr id="14342" name="Immagine 35" descr="CODAT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960813"/>
            <a:ext cx="9890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36" descr="DataCite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675" y="5021263"/>
            <a:ext cx="631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magine 38" descr="World Data System-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 y="5091113"/>
            <a:ext cx="75565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ttangolo 5"/>
          <p:cNvSpPr>
            <a:spLocks noChangeArrowheads="1"/>
          </p:cNvSpPr>
          <p:nvPr/>
        </p:nvSpPr>
        <p:spPr bwMode="auto">
          <a:xfrm>
            <a:off x="0" y="2990850"/>
            <a:ext cx="1843088" cy="3028950"/>
          </a:xfrm>
          <a:prstGeom prst="roundRect">
            <a:avLst/>
          </a:prstGeom>
          <a:solidFill>
            <a:schemeClr val="bg1"/>
          </a:solidFill>
          <a:ln/>
          <a:extLst/>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800" b="1">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r>
              <a:rPr lang="en-GB" altLang="en-US" sz="1500" dirty="0">
                <a:solidFill>
                  <a:schemeClr val="tx1"/>
                </a:solidFill>
              </a:rPr>
              <a:t>RDA Affiliate Members </a:t>
            </a: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a:p>
            <a:pPr eaLnBrk="1" fontAlgn="auto" hangingPunct="1">
              <a:spcBef>
                <a:spcPts val="0"/>
              </a:spcBef>
              <a:spcAft>
                <a:spcPts val="0"/>
              </a:spcAft>
              <a:defRPr/>
            </a:pPr>
            <a:endParaRPr lang="en-GB" altLang="en-US" sz="1500" dirty="0">
              <a:solidFill>
                <a:schemeClr val="tx1"/>
              </a:solidFill>
            </a:endParaRPr>
          </a:p>
        </p:txBody>
      </p:sp>
      <p:pic>
        <p:nvPicPr>
          <p:cNvPr id="14346" name="Immagine 37" descr="ORCID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8" y="5130800"/>
            <a:ext cx="9112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Segnaposto contenuto 34" descr="CASR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705225"/>
            <a:ext cx="12430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Immagine 35" descr="CODAT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35438"/>
            <a:ext cx="9890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Immagine 36" descr="DataCite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0300" y="4143375"/>
            <a:ext cx="7016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Immagine 38" descr="World Data System-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5200" y="4911725"/>
            <a:ext cx="830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itle 4"/>
          <p:cNvSpPr txBox="1">
            <a:spLocks/>
          </p:cNvSpPr>
          <p:nvPr/>
        </p:nvSpPr>
        <p:spPr bwMode="auto">
          <a:xfrm>
            <a:off x="1455738" y="6413500"/>
            <a:ext cx="6456362" cy="341313"/>
          </a:xfrm>
          <a:prstGeom prst="rect">
            <a:avLst/>
          </a:prstGeom>
          <a:noFill/>
          <a:extLst/>
        </p:spPr>
        <p:txBody>
          <a:bodyPr lIns="68580" tIns="34290" rIns="68580" bIns="34290" anchor="b"/>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en-GB" altLang="en-US" sz="1600" b="1" dirty="0">
                <a:solidFill>
                  <a:schemeClr val="bg1"/>
                </a:solidFill>
                <a:ea typeface="ＭＳ Ｐゴシック" pitchFamily="34" charset="-128"/>
              </a:rPr>
              <a:t>https://rd-alliance.org/organisation/rda-organisation-affiliate-members.html</a:t>
            </a:r>
          </a:p>
        </p:txBody>
      </p:sp>
      <p:sp>
        <p:nvSpPr>
          <p:cNvPr id="50" name="Title 1"/>
          <p:cNvSpPr>
            <a:spLocks noGrp="1"/>
          </p:cNvSpPr>
          <p:nvPr>
            <p:ph type="title"/>
          </p:nvPr>
        </p:nvSpPr>
        <p:spPr>
          <a:xfrm>
            <a:off x="822325" y="287338"/>
            <a:ext cx="7639050" cy="1449387"/>
          </a:xfrm>
        </p:spPr>
        <p:txBody>
          <a:bodyPr/>
          <a:lstStyle/>
          <a:p>
            <a:pPr algn="r" fontAlgn="auto">
              <a:spcAft>
                <a:spcPts val="0"/>
              </a:spcAft>
              <a:defRPr/>
            </a:pPr>
            <a:r>
              <a:rPr lang="en-GB" sz="4000" dirty="0" smtClean="0">
                <a:solidFill>
                  <a:schemeClr val="tx1">
                    <a:lumMod val="75000"/>
                    <a:lumOff val="25000"/>
                  </a:schemeClr>
                </a:solidFill>
              </a:rPr>
              <a:t>Organisational &amp; Affiliate Members</a:t>
            </a:r>
            <a:endParaRPr lang="en-GB" sz="4000" dirty="0">
              <a:solidFill>
                <a:schemeClr val="tx1">
                  <a:lumMod val="75000"/>
                  <a:lumOff val="25000"/>
                </a:schemeClr>
              </a:solidFill>
            </a:endParaRPr>
          </a:p>
        </p:txBody>
      </p:sp>
      <p:grpSp>
        <p:nvGrpSpPr>
          <p:cNvPr id="14353" name="Group 24"/>
          <p:cNvGrpSpPr>
            <a:grpSpLocks/>
          </p:cNvGrpSpPr>
          <p:nvPr/>
        </p:nvGrpSpPr>
        <p:grpSpPr bwMode="auto">
          <a:xfrm>
            <a:off x="1887538" y="2197100"/>
            <a:ext cx="7154862" cy="3816350"/>
            <a:chOff x="1905402" y="1888623"/>
            <a:chExt cx="7154519" cy="3816734"/>
          </a:xfrm>
        </p:grpSpPr>
        <p:pic>
          <p:nvPicPr>
            <p:cNvPr id="23" name="Picture 22"/>
            <p:cNvPicPr>
              <a:picLocks noChangeAspect="1"/>
            </p:cNvPicPr>
            <p:nvPr/>
          </p:nvPicPr>
          <p:blipFill>
            <a:blip r:embed="rId8"/>
            <a:stretch>
              <a:fillRect/>
            </a:stretch>
          </p:blipFill>
          <p:spPr>
            <a:xfrm>
              <a:off x="4103984" y="3700143"/>
              <a:ext cx="834985" cy="65729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4356"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75710" y="4344036"/>
              <a:ext cx="992717" cy="66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4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76163" y="1954896"/>
              <a:ext cx="1596900" cy="5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stretch>
              <a:fillRect/>
            </a:stretch>
          </p:blipFill>
          <p:spPr>
            <a:xfrm>
              <a:off x="6059690" y="5100459"/>
              <a:ext cx="593697" cy="593785"/>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3" name="Picture 12"/>
            <p:cNvPicPr>
              <a:picLocks noChangeAspect="1"/>
            </p:cNvPicPr>
            <p:nvPr/>
          </p:nvPicPr>
          <p:blipFill>
            <a:blip r:embed="rId12"/>
            <a:stretch>
              <a:fillRect/>
            </a:stretch>
          </p:blipFill>
          <p:spPr>
            <a:xfrm>
              <a:off x="5318363" y="5165553"/>
              <a:ext cx="507976" cy="479473"/>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4" name="Picture 13"/>
            <p:cNvPicPr>
              <a:picLocks noChangeAspect="1"/>
            </p:cNvPicPr>
            <p:nvPr/>
          </p:nvPicPr>
          <p:blipFill>
            <a:blip r:embed="rId13"/>
            <a:stretch>
              <a:fillRect/>
            </a:stretch>
          </p:blipFill>
          <p:spPr>
            <a:xfrm>
              <a:off x="3316621" y="5197306"/>
              <a:ext cx="1817601" cy="48582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5" name="Picture 14"/>
            <p:cNvPicPr>
              <a:picLocks noChangeAspect="1"/>
            </p:cNvPicPr>
            <p:nvPr/>
          </p:nvPicPr>
          <p:blipFill>
            <a:blip r:embed="rId14"/>
            <a:stretch>
              <a:fillRect/>
            </a:stretch>
          </p:blipFill>
          <p:spPr>
            <a:xfrm>
              <a:off x="2043507" y="5192543"/>
              <a:ext cx="1014364" cy="495350"/>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6" name="Picture 15"/>
            <p:cNvPicPr>
              <a:picLocks noChangeAspect="1"/>
            </p:cNvPicPr>
            <p:nvPr/>
          </p:nvPicPr>
          <p:blipFill>
            <a:blip r:embed="rId15"/>
            <a:stretch>
              <a:fillRect/>
            </a:stretch>
          </p:blipFill>
          <p:spPr>
            <a:xfrm>
              <a:off x="6969284" y="4374898"/>
              <a:ext cx="2090637" cy="63823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8" name="Picture 17"/>
            <p:cNvPicPr>
              <a:picLocks noChangeAspect="1"/>
            </p:cNvPicPr>
            <p:nvPr/>
          </p:nvPicPr>
          <p:blipFill>
            <a:blip r:embed="rId16"/>
            <a:stretch>
              <a:fillRect/>
            </a:stretch>
          </p:blipFill>
          <p:spPr>
            <a:xfrm>
              <a:off x="3235663" y="4449519"/>
              <a:ext cx="839747" cy="40167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9" name="Picture 18"/>
            <p:cNvPicPr>
              <a:picLocks noChangeAspect="1"/>
            </p:cNvPicPr>
            <p:nvPr/>
          </p:nvPicPr>
          <p:blipFill>
            <a:blip r:embed="rId17"/>
            <a:stretch>
              <a:fillRect/>
            </a:stretch>
          </p:blipFill>
          <p:spPr>
            <a:xfrm>
              <a:off x="6872451" y="3901776"/>
              <a:ext cx="2152547" cy="19369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0" name="Picture 19"/>
            <p:cNvPicPr>
              <a:picLocks noChangeAspect="1"/>
            </p:cNvPicPr>
            <p:nvPr/>
          </p:nvPicPr>
          <p:blipFill>
            <a:blip r:embed="rId18"/>
            <a:stretch>
              <a:fillRect/>
            </a:stretch>
          </p:blipFill>
          <p:spPr>
            <a:xfrm>
              <a:off x="1905402" y="4357434"/>
              <a:ext cx="1285813" cy="58584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1" name="Picture 20"/>
            <p:cNvPicPr>
              <a:picLocks noChangeAspect="1"/>
            </p:cNvPicPr>
            <p:nvPr/>
          </p:nvPicPr>
          <p:blipFill>
            <a:blip r:embed="rId19"/>
            <a:stretch>
              <a:fillRect/>
            </a:stretch>
          </p:blipFill>
          <p:spPr>
            <a:xfrm>
              <a:off x="5854913" y="3779526"/>
              <a:ext cx="677830" cy="45724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2" name="Picture 21"/>
            <p:cNvPicPr>
              <a:picLocks noChangeAspect="1"/>
            </p:cNvPicPr>
            <p:nvPr/>
          </p:nvPicPr>
          <p:blipFill>
            <a:blip r:embed="rId20"/>
            <a:stretch>
              <a:fillRect/>
            </a:stretch>
          </p:blipFill>
          <p:spPr>
            <a:xfrm>
              <a:off x="5062788" y="3695380"/>
              <a:ext cx="612746" cy="59854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4" name="Picture 23"/>
            <p:cNvPicPr>
              <a:picLocks noChangeAspect="1"/>
            </p:cNvPicPr>
            <p:nvPr/>
          </p:nvPicPr>
          <p:blipFill>
            <a:blip r:embed="rId21"/>
            <a:stretch>
              <a:fillRect/>
            </a:stretch>
          </p:blipFill>
          <p:spPr>
            <a:xfrm>
              <a:off x="3057872" y="3765237"/>
              <a:ext cx="893719" cy="53662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8" name="Picture 27"/>
            <p:cNvPicPr>
              <a:picLocks noChangeAspect="1"/>
            </p:cNvPicPr>
            <p:nvPr/>
          </p:nvPicPr>
          <p:blipFill>
            <a:blip r:embed="rId22"/>
            <a:stretch>
              <a:fillRect/>
            </a:stretch>
          </p:blipFill>
          <p:spPr>
            <a:xfrm>
              <a:off x="1973661" y="3660451"/>
              <a:ext cx="1036588" cy="62553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9" name="Picture 28"/>
            <p:cNvPicPr>
              <a:picLocks noChangeAspect="1"/>
            </p:cNvPicPr>
            <p:nvPr/>
          </p:nvPicPr>
          <p:blipFill>
            <a:blip r:embed="rId23"/>
            <a:stretch>
              <a:fillRect/>
            </a:stretch>
          </p:blipFill>
          <p:spPr>
            <a:xfrm>
              <a:off x="8501148" y="3030151"/>
              <a:ext cx="457178" cy="52075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0" name="Picture 29"/>
            <p:cNvPicPr>
              <a:picLocks noChangeAspect="1"/>
            </p:cNvPicPr>
            <p:nvPr/>
          </p:nvPicPr>
          <p:blipFill>
            <a:blip r:embed="rId24"/>
            <a:stretch>
              <a:fillRect/>
            </a:stretch>
          </p:blipFill>
          <p:spPr>
            <a:xfrm>
              <a:off x="7291531" y="3076192"/>
              <a:ext cx="1042938" cy="48582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1" name="Picture 30"/>
            <p:cNvPicPr>
              <a:picLocks noChangeAspect="1"/>
            </p:cNvPicPr>
            <p:nvPr/>
          </p:nvPicPr>
          <p:blipFill>
            <a:blip r:embed="rId25"/>
            <a:stretch>
              <a:fillRect/>
            </a:stretch>
          </p:blipFill>
          <p:spPr>
            <a:xfrm>
              <a:off x="5775541" y="3163514"/>
              <a:ext cx="1436618" cy="39215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2" name="Picture 31"/>
            <p:cNvPicPr>
              <a:picLocks noChangeAspect="1"/>
            </p:cNvPicPr>
            <p:nvPr/>
          </p:nvPicPr>
          <p:blipFill>
            <a:blip r:embed="rId26"/>
            <a:stretch>
              <a:fillRect/>
            </a:stretch>
          </p:blipFill>
          <p:spPr>
            <a:xfrm>
              <a:off x="3681729" y="3092069"/>
              <a:ext cx="749264" cy="45407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3" name="Picture 32"/>
            <p:cNvPicPr>
              <a:picLocks noChangeAspect="1"/>
            </p:cNvPicPr>
            <p:nvPr/>
          </p:nvPicPr>
          <p:blipFill>
            <a:blip r:embed="rId27"/>
            <a:stretch>
              <a:fillRect/>
            </a:stretch>
          </p:blipFill>
          <p:spPr>
            <a:xfrm>
              <a:off x="2814995" y="2904725"/>
              <a:ext cx="727040" cy="71762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4" name="Picture 33"/>
            <p:cNvPicPr>
              <a:picLocks noChangeAspect="1"/>
            </p:cNvPicPr>
            <p:nvPr/>
          </p:nvPicPr>
          <p:blipFill>
            <a:blip r:embed="rId28"/>
            <a:stretch>
              <a:fillRect/>
            </a:stretch>
          </p:blipFill>
          <p:spPr>
            <a:xfrm>
              <a:off x="2111767" y="2979346"/>
              <a:ext cx="569885" cy="630300"/>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5" name="Picture 34"/>
            <p:cNvPicPr>
              <a:picLocks noChangeAspect="1"/>
            </p:cNvPicPr>
            <p:nvPr/>
          </p:nvPicPr>
          <p:blipFill>
            <a:blip r:embed="rId29"/>
            <a:stretch>
              <a:fillRect/>
            </a:stretch>
          </p:blipFill>
          <p:spPr>
            <a:xfrm>
              <a:off x="7513770" y="2534801"/>
              <a:ext cx="1060399" cy="50328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6" name="Picture 35"/>
            <p:cNvPicPr>
              <a:picLocks noChangeAspect="1"/>
            </p:cNvPicPr>
            <p:nvPr/>
          </p:nvPicPr>
          <p:blipFill>
            <a:blip r:embed="rId30"/>
            <a:stretch>
              <a:fillRect/>
            </a:stretch>
          </p:blipFill>
          <p:spPr>
            <a:xfrm>
              <a:off x="5745380" y="2534801"/>
              <a:ext cx="1428682" cy="43819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7" name="Picture 36"/>
            <p:cNvPicPr>
              <a:picLocks noChangeAspect="1"/>
            </p:cNvPicPr>
            <p:nvPr/>
          </p:nvPicPr>
          <p:blipFill>
            <a:blip r:embed="rId31"/>
            <a:stretch>
              <a:fillRect/>
            </a:stretch>
          </p:blipFill>
          <p:spPr>
            <a:xfrm>
              <a:off x="4627833" y="2469706"/>
              <a:ext cx="931818" cy="59219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9" name="Picture 38"/>
            <p:cNvPicPr>
              <a:picLocks noChangeAspect="1"/>
            </p:cNvPicPr>
            <p:nvPr/>
          </p:nvPicPr>
          <p:blipFill>
            <a:blip r:embed="rId32"/>
            <a:stretch>
              <a:fillRect/>
            </a:stretch>
          </p:blipFill>
          <p:spPr>
            <a:xfrm>
              <a:off x="1960961" y="2517336"/>
              <a:ext cx="2627187" cy="47471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42" name="Picture 41"/>
            <p:cNvPicPr>
              <a:picLocks noChangeAspect="1"/>
            </p:cNvPicPr>
            <p:nvPr/>
          </p:nvPicPr>
          <p:blipFill>
            <a:blip r:embed="rId33"/>
            <a:stretch>
              <a:fillRect/>
            </a:stretch>
          </p:blipFill>
          <p:spPr>
            <a:xfrm>
              <a:off x="3840471" y="1909263"/>
              <a:ext cx="1030239" cy="49693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43" name="Picture 42"/>
            <p:cNvPicPr>
              <a:picLocks noChangeAspect="1"/>
            </p:cNvPicPr>
            <p:nvPr/>
          </p:nvPicPr>
          <p:blipFill>
            <a:blip r:embed="rId34"/>
            <a:stretch>
              <a:fillRect/>
            </a:stretch>
          </p:blipFill>
          <p:spPr>
            <a:xfrm>
              <a:off x="3291223" y="1963244"/>
              <a:ext cx="442892" cy="44295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44" name="Picture 43"/>
            <p:cNvPicPr>
              <a:picLocks noChangeAspect="1"/>
            </p:cNvPicPr>
            <p:nvPr/>
          </p:nvPicPr>
          <p:blipFill>
            <a:blip r:embed="rId35"/>
            <a:stretch>
              <a:fillRect/>
            </a:stretch>
          </p:blipFill>
          <p:spPr>
            <a:xfrm>
              <a:off x="2094305" y="1906088"/>
              <a:ext cx="1084211" cy="50011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45" name="Picture 44"/>
            <p:cNvPicPr>
              <a:picLocks noChangeAspect="1"/>
            </p:cNvPicPr>
            <p:nvPr/>
          </p:nvPicPr>
          <p:blipFill>
            <a:blip r:embed="rId36"/>
            <a:stretch>
              <a:fillRect/>
            </a:stretch>
          </p:blipFill>
          <p:spPr>
            <a:xfrm>
              <a:off x="4969130" y="1910850"/>
              <a:ext cx="576234" cy="49058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4384" name="Picture 2"/>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7401324" y="1888623"/>
              <a:ext cx="1285476" cy="52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38"/>
            <a:stretch>
              <a:fillRect/>
            </a:stretch>
          </p:blipFill>
          <p:spPr>
            <a:xfrm>
              <a:off x="3918256" y="2469706"/>
              <a:ext cx="682592" cy="55250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4386" name="Picture 6"/>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4547436" y="3094714"/>
              <a:ext cx="984773" cy="49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8"/>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5286586" y="4325777"/>
              <a:ext cx="1634611" cy="68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9"/>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6915901" y="5073117"/>
              <a:ext cx="2066940" cy="63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54" name="Picture 50"/>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0" y="0"/>
            <a:ext cx="15144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242140"/>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itle 2"/>
          <p:cNvSpPr>
            <a:spLocks noGrp="1"/>
          </p:cNvSpPr>
          <p:nvPr>
            <p:ph type="title"/>
          </p:nvPr>
        </p:nvSpPr>
        <p:spPr/>
        <p:txBody>
          <a:bodyPr/>
          <a:lstStyle/>
          <a:p>
            <a:r>
              <a:rPr lang="en-GB" dirty="0" smtClean="0"/>
              <a:t>RDA Council and Funders 2014</a:t>
            </a:r>
            <a:endParaRPr lang="en-GB" dirty="0"/>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100443146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itle 2"/>
          <p:cNvSpPr>
            <a:spLocks noGrp="1"/>
          </p:cNvSpPr>
          <p:nvPr>
            <p:ph type="title"/>
          </p:nvPr>
        </p:nvSpPr>
        <p:spPr/>
        <p:txBody>
          <a:bodyPr/>
          <a:lstStyle/>
          <a:p>
            <a:r>
              <a:rPr lang="en-GB" dirty="0" smtClean="0"/>
              <a:t>RDA Council May 2016</a:t>
            </a:r>
            <a:endParaRPr lang="en-GB" dirty="0"/>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190188909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p:cNvSpPr>
            <a:spLocks noGrp="1"/>
          </p:cNvSpPr>
          <p:nvPr>
            <p:ph type="title"/>
          </p:nvPr>
        </p:nvSpPr>
        <p:spPr bwMode="auto">
          <a:xfrm>
            <a:off x="331788" y="0"/>
            <a:ext cx="8480425"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lang="en-US" altLang="en-US" sz="3200" smtClean="0">
                <a:latin typeface="Gisha" pitchFamily="34" charset="-79"/>
                <a:ea typeface="MS PGothic" pitchFamily="34" charset="-128"/>
                <a:cs typeface="Gisha" pitchFamily="34" charset="-79"/>
              </a:rPr>
              <a:t>RDA Interest (IG) and </a:t>
            </a:r>
            <a:br>
              <a:rPr lang="en-US" altLang="en-US" sz="3200" smtClean="0">
                <a:latin typeface="Gisha" pitchFamily="34" charset="-79"/>
                <a:ea typeface="MS PGothic" pitchFamily="34" charset="-128"/>
                <a:cs typeface="Gisha" pitchFamily="34" charset="-79"/>
              </a:rPr>
            </a:br>
            <a:r>
              <a:rPr lang="en-US" altLang="en-US" sz="3200" smtClean="0">
                <a:latin typeface="Gisha" pitchFamily="34" charset="-79"/>
                <a:ea typeface="MS PGothic" pitchFamily="34" charset="-128"/>
                <a:cs typeface="Gisha" pitchFamily="34" charset="-79"/>
              </a:rPr>
              <a:t>Working Groups (WG) by Focus 1</a:t>
            </a:r>
            <a:r>
              <a:rPr lang="en-US" altLang="en-US" smtClean="0">
                <a:ea typeface="MS PGothic" pitchFamily="34" charset="-128"/>
                <a:cs typeface="Gisha" pitchFamily="34" charset="-79"/>
              </a:rPr>
              <a:t> </a:t>
            </a:r>
            <a:endParaRPr lang="en-US" altLang="en-US" sz="2000" b="0" smtClean="0">
              <a:ea typeface="MS PGothic" pitchFamily="34" charset="-128"/>
              <a:cs typeface="Gisha" pitchFamily="34" charset="-79"/>
            </a:endParaRPr>
          </a:p>
        </p:txBody>
      </p:sp>
      <p:sp>
        <p:nvSpPr>
          <p:cNvPr id="2" name="Content Placeholder 1"/>
          <p:cNvSpPr>
            <a:spLocks noGrp="1"/>
          </p:cNvSpPr>
          <p:nvPr>
            <p:ph idx="1"/>
          </p:nvPr>
        </p:nvSpPr>
        <p:spPr>
          <a:xfrm>
            <a:off x="323528" y="1340768"/>
            <a:ext cx="8557367" cy="3024336"/>
          </a:xfrm>
          <a:solidFill>
            <a:schemeClr val="accent5">
              <a:lumMod val="20000"/>
              <a:lumOff val="80000"/>
            </a:schemeClr>
          </a:solidFill>
          <a:ln w="12700">
            <a:solidFill>
              <a:srgbClr val="FF0000"/>
            </a:solidFill>
          </a:ln>
          <a:effectLst>
            <a:glow rad="63500">
              <a:schemeClr val="accent3">
                <a:satMod val="175000"/>
                <a:alpha val="40000"/>
              </a:schemeClr>
            </a:glow>
          </a:effectLst>
        </p:spPr>
        <p:txBody>
          <a:bodyPr numCol="2">
            <a:noAutofit/>
          </a:bodyPr>
          <a:lstStyle/>
          <a:p>
            <a:pPr marL="0" indent="0">
              <a:spcBef>
                <a:spcPts val="0"/>
              </a:spcBef>
              <a:buFont typeface="Wingdings" charset="2"/>
              <a:buNone/>
              <a:defRPr/>
            </a:pPr>
            <a:r>
              <a:rPr lang="en-US" sz="1800" b="1" dirty="0" smtClean="0">
                <a:solidFill>
                  <a:schemeClr val="accent1"/>
                </a:solidFill>
                <a:latin typeface="Gisha" panose="020B0502040204020203" pitchFamily="34" charset="-79"/>
                <a:cs typeface="Gisha" panose="020B0502040204020203" pitchFamily="34" charset="-79"/>
              </a:rPr>
              <a:t>Domain Science - focused</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Toxicogenomics </a:t>
            </a:r>
            <a:br>
              <a:rPr lang="en-US" sz="1400" dirty="0" smtClean="0">
                <a:solidFill>
                  <a:schemeClr val="accent6">
                    <a:lumMod val="75000"/>
                  </a:schemeClr>
                </a:solidFill>
                <a:latin typeface="Gisha" panose="020B0502040204020203" pitchFamily="34" charset="-79"/>
                <a:cs typeface="Gisha" panose="020B0502040204020203" pitchFamily="34" charset="-79"/>
              </a:rPr>
            </a:br>
            <a:r>
              <a:rPr lang="en-US" sz="1400" dirty="0" smtClean="0">
                <a:solidFill>
                  <a:schemeClr val="accent6">
                    <a:lumMod val="75000"/>
                  </a:schemeClr>
                </a:solidFill>
                <a:latin typeface="Gisha" panose="020B0502040204020203" pitchFamily="34" charset="-79"/>
                <a:cs typeface="Gisha" panose="020B0502040204020203" pitchFamily="34" charset="-79"/>
              </a:rPr>
              <a:t>Interoperability IG</a:t>
            </a:r>
          </a:p>
          <a:p>
            <a:pPr>
              <a:spcBef>
                <a:spcPts val="600"/>
              </a:spcBef>
              <a:defRPr/>
            </a:pPr>
            <a:r>
              <a:rPr lang="en-US" sz="1400" dirty="0">
                <a:solidFill>
                  <a:schemeClr val="accent6">
                    <a:lumMod val="75000"/>
                  </a:schemeClr>
                </a:solidFill>
                <a:latin typeface="Gisha" panose="020B0502040204020203" pitchFamily="34" charset="-79"/>
                <a:cs typeface="Gisha" panose="020B0502040204020203" pitchFamily="34" charset="-79"/>
              </a:rPr>
              <a:t>Structural Biology </a:t>
            </a:r>
            <a:r>
              <a:rPr lang="en-US" sz="1400" dirty="0" smtClean="0">
                <a:solidFill>
                  <a:schemeClr val="accent6">
                    <a:lumMod val="75000"/>
                  </a:schemeClr>
                </a:solidFill>
                <a:latin typeface="Gisha" panose="020B0502040204020203" pitchFamily="34" charset="-79"/>
                <a:cs typeface="Gisha" panose="020B0502040204020203" pitchFamily="34" charset="-79"/>
              </a:rPr>
              <a:t>IG</a:t>
            </a:r>
            <a:endParaRPr lang="en-US" sz="1400" dirty="0">
              <a:solidFill>
                <a:schemeClr val="accent6">
                  <a:lumMod val="75000"/>
                </a:schemeClr>
              </a:solidFill>
              <a:latin typeface="Gisha" panose="020B0502040204020203" pitchFamily="34" charset="-79"/>
              <a:cs typeface="Gisha" panose="020B0502040204020203" pitchFamily="34" charset="-79"/>
            </a:endParaRP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Biodiversity Data </a:t>
            </a:r>
            <a:br>
              <a:rPr lang="en-US" sz="1400" dirty="0" smtClean="0">
                <a:solidFill>
                  <a:schemeClr val="accent6">
                    <a:lumMod val="75000"/>
                  </a:schemeClr>
                </a:solidFill>
                <a:latin typeface="Gisha" panose="020B0502040204020203" pitchFamily="34" charset="-79"/>
                <a:cs typeface="Gisha" panose="020B0502040204020203" pitchFamily="34" charset="-79"/>
              </a:rPr>
            </a:br>
            <a:r>
              <a:rPr lang="en-US" sz="1400" dirty="0" smtClean="0">
                <a:solidFill>
                  <a:schemeClr val="accent6">
                    <a:lumMod val="75000"/>
                  </a:schemeClr>
                </a:solidFill>
                <a:latin typeface="Gisha" panose="020B0502040204020203" pitchFamily="34" charset="-79"/>
                <a:cs typeface="Gisha" panose="020B0502040204020203" pitchFamily="34" charset="-79"/>
              </a:rPr>
              <a:t>Integration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Agricultural Data </a:t>
            </a:r>
            <a:br>
              <a:rPr lang="en-US" sz="1400" dirty="0" smtClean="0">
                <a:solidFill>
                  <a:schemeClr val="accent6">
                    <a:lumMod val="75000"/>
                  </a:schemeClr>
                </a:solidFill>
                <a:latin typeface="Gisha" panose="020B0502040204020203" pitchFamily="34" charset="-79"/>
                <a:cs typeface="Gisha" panose="020B0502040204020203" pitchFamily="34" charset="-79"/>
              </a:rPr>
            </a:br>
            <a:r>
              <a:rPr lang="en-US" sz="1400" dirty="0" smtClean="0">
                <a:solidFill>
                  <a:schemeClr val="accent6">
                    <a:lumMod val="75000"/>
                  </a:schemeClr>
                </a:solidFill>
                <a:latin typeface="Gisha" panose="020B0502040204020203" pitchFamily="34" charset="-79"/>
                <a:cs typeface="Gisha" panose="020B0502040204020203" pitchFamily="34" charset="-79"/>
              </a:rPr>
              <a:t>Interoperability IG</a:t>
            </a:r>
          </a:p>
          <a:p>
            <a:pPr>
              <a:spcBef>
                <a:spcPts val="600"/>
              </a:spcBef>
              <a:defRPr/>
            </a:pPr>
            <a:r>
              <a:rPr lang="en-US" sz="1400" b="1" dirty="0" smtClean="0">
                <a:solidFill>
                  <a:srgbClr val="C55B20"/>
                </a:solidFill>
                <a:latin typeface="Gisha" panose="020B0502040204020203" pitchFamily="34" charset="-79"/>
                <a:cs typeface="Gisha" panose="020B0502040204020203" pitchFamily="34" charset="-79"/>
              </a:rPr>
              <a:t>Wheat Data Interoperability WG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Digital Practices in History and Ethnography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Geospatial IG</a:t>
            </a:r>
          </a:p>
          <a:p>
            <a:pPr>
              <a:spcBef>
                <a:spcPts val="600"/>
              </a:spcBef>
              <a:defRPr/>
            </a:pPr>
            <a:r>
              <a:rPr lang="en-US" sz="1400" b="1" dirty="0" smtClean="0">
                <a:solidFill>
                  <a:schemeClr val="accent6">
                    <a:lumMod val="75000"/>
                  </a:schemeClr>
                </a:solidFill>
                <a:latin typeface="Gisha" panose="020B0502040204020203" pitchFamily="34" charset="-79"/>
                <a:cs typeface="Gisha" panose="020B0502040204020203" pitchFamily="34" charset="-79"/>
              </a:rPr>
              <a:t>Marine Data Harmonization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Metabolomics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RDA/CODATA Materials Data Infrastructure and Interoperability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Research Data Needs of the Photon and Neutron Science Community IG</a:t>
            </a:r>
          </a:p>
          <a:p>
            <a:pPr>
              <a:spcBef>
                <a:spcPts val="600"/>
              </a:spcBef>
              <a:defRPr/>
            </a:pPr>
            <a:r>
              <a:rPr lang="en-US" sz="1400" dirty="0" smtClean="0">
                <a:solidFill>
                  <a:schemeClr val="accent6">
                    <a:lumMod val="75000"/>
                  </a:schemeClr>
                </a:solidFill>
                <a:latin typeface="Gisha" panose="020B0502040204020203" pitchFamily="34" charset="-79"/>
                <a:cs typeface="Gisha" panose="020B0502040204020203" pitchFamily="34" charset="-79"/>
              </a:rPr>
              <a:t>Defining Urban Data Exchange for Science IG</a:t>
            </a:r>
          </a:p>
          <a:p>
            <a:pPr>
              <a:spcBef>
                <a:spcPts val="600"/>
              </a:spcBef>
              <a:defRPr/>
            </a:pPr>
            <a:r>
              <a:rPr lang="en-US" sz="1400" dirty="0" smtClean="0">
                <a:solidFill>
                  <a:srgbClr val="C55B20"/>
                </a:solidFill>
                <a:latin typeface="Gisha" panose="020B0502040204020203" pitchFamily="34" charset="-79"/>
                <a:cs typeface="Gisha" panose="020B0502040204020203" pitchFamily="34" charset="-79"/>
              </a:rPr>
              <a:t>The </a:t>
            </a:r>
            <a:r>
              <a:rPr lang="en-US" sz="1400" dirty="0" err="1" smtClean="0">
                <a:solidFill>
                  <a:srgbClr val="C55B20"/>
                </a:solidFill>
                <a:latin typeface="Gisha" panose="020B0502040204020203" pitchFamily="34" charset="-79"/>
                <a:cs typeface="Gisha" panose="020B0502040204020203" pitchFamily="34" charset="-79"/>
              </a:rPr>
              <a:t>BioSharing</a:t>
            </a:r>
            <a:r>
              <a:rPr lang="en-US" sz="1400" dirty="0" smtClean="0">
                <a:solidFill>
                  <a:srgbClr val="C55B20"/>
                </a:solidFill>
                <a:latin typeface="Gisha" panose="020B0502040204020203" pitchFamily="34" charset="-79"/>
                <a:cs typeface="Gisha" panose="020B0502040204020203" pitchFamily="34" charset="-79"/>
              </a:rPr>
              <a:t> Registry:  Connecting data policies, standards and databases in the life sciences WG</a:t>
            </a:r>
          </a:p>
          <a:p>
            <a:pPr>
              <a:spcBef>
                <a:spcPts val="600"/>
              </a:spcBef>
              <a:defRPr/>
            </a:pPr>
            <a:r>
              <a:rPr lang="en-US" sz="1400" b="1" dirty="0" smtClean="0">
                <a:solidFill>
                  <a:schemeClr val="accent6">
                    <a:lumMod val="75000"/>
                  </a:schemeClr>
                </a:solidFill>
                <a:latin typeface="Gisha" panose="020B0502040204020203" pitchFamily="34" charset="-79"/>
                <a:cs typeface="Gisha" panose="020B0502040204020203" pitchFamily="34" charset="-79"/>
              </a:rPr>
              <a:t>Urban Quality of Life Indicators IG</a:t>
            </a:r>
          </a:p>
        </p:txBody>
      </p:sp>
      <p:sp>
        <p:nvSpPr>
          <p:cNvPr id="7" name="Content Placeholder 1"/>
          <p:cNvSpPr txBox="1">
            <a:spLocks/>
          </p:cNvSpPr>
          <p:nvPr/>
        </p:nvSpPr>
        <p:spPr>
          <a:xfrm>
            <a:off x="311943" y="4437112"/>
            <a:ext cx="8568952" cy="1656184"/>
          </a:xfrm>
          <a:prstGeom prst="rect">
            <a:avLst/>
          </a:prstGeom>
          <a:solidFill>
            <a:schemeClr val="accent5">
              <a:lumMod val="20000"/>
              <a:lumOff val="80000"/>
            </a:schemeClr>
          </a:solidFill>
          <a:ln w="12700">
            <a:solidFill>
              <a:srgbClr val="FF0000"/>
            </a:solidFill>
          </a:ln>
          <a:effectLst>
            <a:glow rad="63500">
              <a:schemeClr val="accent3">
                <a:satMod val="175000"/>
                <a:alpha val="40000"/>
              </a:schemeClr>
            </a:glow>
          </a:effectLst>
        </p:spPr>
        <p:txBody>
          <a:bodyPr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algn="ctr">
              <a:spcBef>
                <a:spcPts val="300"/>
              </a:spcBef>
              <a:buClr>
                <a:srgbClr val="58A618"/>
              </a:buClr>
              <a:buFont typeface="Wingdings" pitchFamily="2" charset="2"/>
              <a:buNone/>
              <a:defRPr/>
            </a:pPr>
            <a:r>
              <a:rPr lang="en-US" altLang="en-US" sz="1600" dirty="0" smtClean="0">
                <a:solidFill>
                  <a:schemeClr val="accent1"/>
                </a:solidFill>
                <a:latin typeface="Gisha" pitchFamily="34" charset="-79"/>
                <a:cs typeface="Gisha" pitchFamily="34" charset="-79"/>
              </a:rPr>
              <a:t>Community Needs - focused</a:t>
            </a:r>
          </a:p>
          <a:p>
            <a:pPr marL="285750" indent="-285750" algn="ctr">
              <a:spcBef>
                <a:spcPts val="600"/>
              </a:spcBef>
              <a:buClr>
                <a:srgbClr val="58A618"/>
              </a:buClr>
              <a:buFont typeface="Arial" panose="020B0604020202020204" pitchFamily="34" charset="0"/>
              <a:buChar char="•"/>
              <a:defRPr/>
            </a:pPr>
            <a:r>
              <a:rPr lang="en-US" altLang="en-US" sz="1400" b="0" dirty="0" smtClean="0">
                <a:solidFill>
                  <a:schemeClr val="accent6">
                    <a:lumMod val="75000"/>
                  </a:schemeClr>
                </a:solidFill>
                <a:latin typeface="Gisha" pitchFamily="34" charset="-79"/>
                <a:cs typeface="Gisha" pitchFamily="34" charset="-79"/>
              </a:rPr>
              <a:t>Community Capability Model IG</a:t>
            </a:r>
          </a:p>
          <a:p>
            <a:pPr marL="285750" indent="-285750" algn="ctr">
              <a:spcBef>
                <a:spcPts val="600"/>
              </a:spcBef>
              <a:buClr>
                <a:srgbClr val="58A618"/>
              </a:buClr>
              <a:buFont typeface="Arial" panose="020B0604020202020204" pitchFamily="34" charset="0"/>
              <a:buChar char="•"/>
              <a:defRPr/>
            </a:pPr>
            <a:r>
              <a:rPr lang="en-US" altLang="en-US" sz="1400" b="0" dirty="0" smtClean="0">
                <a:solidFill>
                  <a:schemeClr val="accent6">
                    <a:lumMod val="75000"/>
                  </a:schemeClr>
                </a:solidFill>
                <a:latin typeface="Gisha" pitchFamily="34" charset="-79"/>
                <a:cs typeface="Gisha" pitchFamily="34" charset="-79"/>
              </a:rPr>
              <a:t>Engagement IG</a:t>
            </a:r>
          </a:p>
          <a:p>
            <a:pPr marL="285750" indent="-285750" algn="ctr">
              <a:spcBef>
                <a:spcPts val="600"/>
              </a:spcBef>
              <a:buClr>
                <a:srgbClr val="58A618"/>
              </a:buClr>
              <a:buFont typeface="Arial" panose="020B0604020202020204" pitchFamily="34" charset="0"/>
              <a:buChar char="•"/>
              <a:defRPr/>
            </a:pPr>
            <a:r>
              <a:rPr lang="en-US" sz="1400" b="0" dirty="0" smtClean="0">
                <a:solidFill>
                  <a:srgbClr val="474747"/>
                </a:solidFill>
                <a:uFill>
                  <a:solidFill>
                    <a:srgbClr val="474747"/>
                  </a:solidFill>
                </a:uFill>
                <a:latin typeface="Gisha" panose="020B0502040204020203" pitchFamily="34" charset="-79"/>
                <a:cs typeface="Gisha" panose="020B0502040204020203" pitchFamily="34" charset="-79"/>
              </a:rPr>
              <a:t>RDA/CODATA </a:t>
            </a:r>
            <a:r>
              <a:rPr lang="en-US" sz="1400" b="0" dirty="0">
                <a:solidFill>
                  <a:srgbClr val="474747"/>
                </a:solidFill>
                <a:uFill>
                  <a:solidFill>
                    <a:srgbClr val="474747"/>
                  </a:solidFill>
                </a:uFill>
                <a:latin typeface="Gisha" panose="020B0502040204020203" pitchFamily="34" charset="-79"/>
                <a:cs typeface="Gisha" panose="020B0502040204020203" pitchFamily="34" charset="-79"/>
              </a:rPr>
              <a:t>Summer Schools in Data Science and Cloud Computing in the Developing </a:t>
            </a:r>
            <a:r>
              <a:rPr lang="en-US" sz="1400" b="0" dirty="0" smtClean="0">
                <a:solidFill>
                  <a:srgbClr val="474747"/>
                </a:solidFill>
                <a:uFill>
                  <a:solidFill>
                    <a:srgbClr val="474747"/>
                  </a:solidFill>
                </a:uFill>
                <a:latin typeface="Gisha" panose="020B0502040204020203" pitchFamily="34" charset="-79"/>
                <a:cs typeface="Gisha" panose="020B0502040204020203" pitchFamily="34" charset="-79"/>
              </a:rPr>
              <a:t>World IG</a:t>
            </a:r>
            <a:endParaRPr lang="en-US" sz="1400" b="0" dirty="0">
              <a:solidFill>
                <a:srgbClr val="474747"/>
              </a:solidFill>
              <a:uFill>
                <a:solidFill>
                  <a:srgbClr val="474747"/>
                </a:solidFill>
              </a:uFill>
              <a:latin typeface="Gisha" panose="020B0502040204020203" pitchFamily="34" charset="-79"/>
              <a:cs typeface="Gisha" panose="020B0502040204020203" pitchFamily="34" charset="-79"/>
            </a:endParaRPr>
          </a:p>
          <a:p>
            <a:pPr marL="285750" indent="-285750" algn="ctr">
              <a:spcBef>
                <a:spcPts val="600"/>
              </a:spcBef>
              <a:buClr>
                <a:srgbClr val="58A618"/>
              </a:buClr>
              <a:buFont typeface="Arial" panose="020B0604020202020204" pitchFamily="34" charset="0"/>
              <a:buChar char="•"/>
              <a:defRPr/>
            </a:pPr>
            <a:r>
              <a:rPr lang="en-US" altLang="en-US" sz="1400" b="0" dirty="0" smtClean="0">
                <a:solidFill>
                  <a:schemeClr val="accent6">
                    <a:lumMod val="75000"/>
                  </a:schemeClr>
                </a:solidFill>
                <a:latin typeface="Gisha" pitchFamily="34" charset="-79"/>
                <a:cs typeface="Gisha" pitchFamily="34" charset="-79"/>
              </a:rPr>
              <a:t>Development of Cloud Computing Capacity and Education in Developing World Research IG</a:t>
            </a:r>
          </a:p>
          <a:p>
            <a:pPr marL="285750" indent="-285750" algn="ctr">
              <a:spcBef>
                <a:spcPts val="600"/>
              </a:spcBef>
              <a:buClr>
                <a:srgbClr val="58A618"/>
              </a:buClr>
              <a:buFont typeface="Arial" panose="020B0604020202020204" pitchFamily="34" charset="0"/>
              <a:buChar char="•"/>
              <a:defRPr/>
            </a:pPr>
            <a:r>
              <a:rPr lang="en-US" altLang="en-US" sz="1400" b="0" dirty="0" smtClean="0">
                <a:solidFill>
                  <a:schemeClr val="accent6">
                    <a:lumMod val="75000"/>
                  </a:schemeClr>
                </a:solidFill>
                <a:latin typeface="Gisha" pitchFamily="34" charset="-79"/>
                <a:cs typeface="Gisha" pitchFamily="34" charset="-79"/>
              </a:rPr>
              <a:t>Data for Development IG</a:t>
            </a:r>
          </a:p>
          <a:p>
            <a:pPr marL="285750" indent="-285750" algn="ctr">
              <a:spcBef>
                <a:spcPts val="600"/>
              </a:spcBef>
              <a:buClr>
                <a:srgbClr val="58A618"/>
              </a:buClr>
              <a:buFont typeface="Arial" panose="020B0604020202020204" pitchFamily="34" charset="0"/>
              <a:buChar char="•"/>
              <a:defRPr/>
            </a:pPr>
            <a:r>
              <a:rPr lang="en-US" altLang="en-US" sz="1400" b="0" dirty="0" smtClean="0">
                <a:solidFill>
                  <a:schemeClr val="accent6">
                    <a:lumMod val="75000"/>
                  </a:schemeClr>
                </a:solidFill>
                <a:latin typeface="Gisha" pitchFamily="34" charset="-79"/>
                <a:cs typeface="Gisha" pitchFamily="34" charset="-79"/>
              </a:rPr>
              <a:t>Education and Training on handling of research data IG</a:t>
            </a:r>
          </a:p>
          <a:p>
            <a:pPr marL="285750" indent="-285750" algn="ctr">
              <a:spcBef>
                <a:spcPts val="600"/>
              </a:spcBef>
              <a:buClr>
                <a:srgbClr val="58A618"/>
              </a:buClr>
              <a:buFont typeface="Arial" panose="020B0604020202020204" pitchFamily="34" charset="0"/>
              <a:buChar char="•"/>
              <a:defRPr/>
            </a:pPr>
            <a:endParaRPr lang="en-US" altLang="en-US" sz="1400" b="0" dirty="0" smtClean="0">
              <a:solidFill>
                <a:schemeClr val="accent6">
                  <a:lumMod val="75000"/>
                </a:schemeClr>
              </a:solidFill>
              <a:latin typeface="Gisha" pitchFamily="34" charset="-79"/>
              <a:cs typeface="Gisha" pitchFamily="34" charset="-79"/>
            </a:endParaRPr>
          </a:p>
        </p:txBody>
      </p:sp>
    </p:spTree>
    <p:extLst>
      <p:ext uri="{BB962C8B-B14F-4D97-AF65-F5344CB8AC3E}">
        <p14:creationId xmlns:p14="http://schemas.microsoft.com/office/powerpoint/2010/main" val="629290535"/>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bwMode="auto">
          <a:xfrm>
            <a:off x="350838" y="260350"/>
            <a:ext cx="8294687"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defRPr/>
            </a:pPr>
            <a:r>
              <a:rPr lang="en-US" altLang="en-US" sz="2400" dirty="0" smtClean="0"/>
              <a:t>RDA focuses on Impact </a:t>
            </a:r>
            <a:br>
              <a:rPr lang="en-US" altLang="en-US" sz="2400" dirty="0" smtClean="0"/>
            </a:br>
            <a:r>
              <a:rPr lang="en-US" altLang="en-US" sz="2400" dirty="0" smtClean="0"/>
              <a:t>and Implementation</a:t>
            </a:r>
            <a:endParaRPr lang="en-US" altLang="en-US" sz="2400" i="1" dirty="0" smtClean="0"/>
          </a:p>
        </p:txBody>
      </p:sp>
      <p:sp>
        <p:nvSpPr>
          <p:cNvPr id="3" name="Content Placeholder 2"/>
          <p:cNvSpPr>
            <a:spLocks noGrp="1"/>
          </p:cNvSpPr>
          <p:nvPr>
            <p:ph sz="half" idx="2"/>
          </p:nvPr>
        </p:nvSpPr>
        <p:spPr>
          <a:xfrm>
            <a:off x="350838" y="1293813"/>
            <a:ext cx="8223250" cy="4941887"/>
          </a:xfrm>
        </p:spPr>
        <p:txBody>
          <a:bodyPr>
            <a:noAutofit/>
          </a:bodyPr>
          <a:lstStyle/>
          <a:p>
            <a:pPr marL="0" indent="0">
              <a:lnSpc>
                <a:spcPct val="110000"/>
              </a:lnSpc>
              <a:spcBef>
                <a:spcPts val="1800"/>
              </a:spcBef>
              <a:buFontTx/>
              <a:buNone/>
              <a:defRPr/>
            </a:pPr>
            <a:r>
              <a:rPr lang="en-US" sz="2000" b="1" dirty="0" smtClean="0">
                <a:solidFill>
                  <a:schemeClr val="accent1">
                    <a:lumMod val="50000"/>
                  </a:schemeClr>
                </a:solidFill>
              </a:rPr>
              <a:t>RDA Interest Groups </a:t>
            </a:r>
            <a:r>
              <a:rPr lang="en-US" sz="2000" dirty="0" smtClean="0"/>
              <a:t>are specific communities mapping out infrastructure that will enable data sharing and exchange, with concrete pieces of infrastructure then proposed as Working Groups</a:t>
            </a:r>
          </a:p>
          <a:p>
            <a:pPr marL="0" indent="0">
              <a:lnSpc>
                <a:spcPct val="110000"/>
              </a:lnSpc>
              <a:spcBef>
                <a:spcPts val="1800"/>
              </a:spcBef>
              <a:buFontTx/>
              <a:buNone/>
              <a:defRPr/>
            </a:pPr>
            <a:r>
              <a:rPr lang="en-US" sz="2000" b="1" dirty="0" smtClean="0">
                <a:solidFill>
                  <a:schemeClr val="accent1">
                    <a:lumMod val="50000"/>
                  </a:schemeClr>
                </a:solidFill>
              </a:rPr>
              <a:t>RDA Working Groups </a:t>
            </a:r>
            <a:r>
              <a:rPr lang="en-US" sz="2000" dirty="0" smtClean="0"/>
              <a:t>are “Tiger Teams” focusing on short-term deliverables:</a:t>
            </a:r>
          </a:p>
          <a:p>
            <a:pPr>
              <a:lnSpc>
                <a:spcPct val="110000"/>
              </a:lnSpc>
              <a:spcBef>
                <a:spcPts val="1200"/>
              </a:spcBef>
              <a:defRPr/>
            </a:pPr>
            <a:r>
              <a:rPr lang="en-US" sz="1600" b="1" dirty="0" smtClean="0">
                <a:solidFill>
                  <a:schemeClr val="accent5">
                    <a:lumMod val="50000"/>
                  </a:schemeClr>
                </a:solidFill>
              </a:rPr>
              <a:t>Focused pieces </a:t>
            </a:r>
            <a:r>
              <a:rPr lang="en-US" sz="1600" b="1" dirty="0">
                <a:solidFill>
                  <a:schemeClr val="accent5">
                    <a:lumMod val="50000"/>
                  </a:schemeClr>
                </a:solidFill>
              </a:rPr>
              <a:t>of </a:t>
            </a:r>
            <a:r>
              <a:rPr lang="en-US" sz="1600" b="1" dirty="0" smtClean="0">
                <a:solidFill>
                  <a:schemeClr val="accent5">
                    <a:lumMod val="50000"/>
                  </a:schemeClr>
                </a:solidFill>
              </a:rPr>
              <a:t>adopted code, policy, infrastructure, standards, or best </a:t>
            </a:r>
            <a:r>
              <a:rPr lang="en-US" sz="1600" b="1" dirty="0">
                <a:solidFill>
                  <a:schemeClr val="accent5">
                    <a:lumMod val="50000"/>
                  </a:schemeClr>
                </a:solidFill>
              </a:rPr>
              <a:t>practices </a:t>
            </a:r>
            <a:r>
              <a:rPr lang="en-US" sz="1600" dirty="0"/>
              <a:t>that enable data </a:t>
            </a:r>
            <a:r>
              <a:rPr lang="en-US" sz="1600" dirty="0" smtClean="0"/>
              <a:t>to </a:t>
            </a:r>
            <a:r>
              <a:rPr lang="en-US" sz="1600" dirty="0"/>
              <a:t>be shared and </a:t>
            </a:r>
            <a:r>
              <a:rPr lang="en-US" sz="1600" dirty="0" smtClean="0"/>
              <a:t>exchanged</a:t>
            </a:r>
            <a:endParaRPr lang="en-US" sz="1600" i="1" dirty="0"/>
          </a:p>
          <a:p>
            <a:pPr>
              <a:lnSpc>
                <a:spcPct val="110000"/>
              </a:lnSpc>
              <a:spcBef>
                <a:spcPts val="1200"/>
              </a:spcBef>
              <a:defRPr/>
            </a:pPr>
            <a:r>
              <a:rPr lang="en-US" sz="1600" b="1" dirty="0" smtClean="0">
                <a:solidFill>
                  <a:schemeClr val="accent5">
                    <a:lumMod val="50000"/>
                  </a:schemeClr>
                </a:solidFill>
              </a:rPr>
              <a:t>“</a:t>
            </a:r>
            <a:r>
              <a:rPr lang="en-US" sz="1600" b="1" dirty="0">
                <a:solidFill>
                  <a:schemeClr val="accent5">
                    <a:lumMod val="50000"/>
                  </a:schemeClr>
                </a:solidFill>
              </a:rPr>
              <a:t>Harvestable” efforts </a:t>
            </a:r>
            <a:r>
              <a:rPr lang="en-US" sz="1600" dirty="0"/>
              <a:t>for which </a:t>
            </a:r>
            <a:r>
              <a:rPr lang="en-US" sz="1600" dirty="0" smtClean="0"/>
              <a:t>12-18 months </a:t>
            </a:r>
            <a:r>
              <a:rPr lang="en-US" sz="1600" dirty="0"/>
              <a:t>of work can eliminate </a:t>
            </a:r>
            <a:r>
              <a:rPr lang="en-US" sz="1600" dirty="0" smtClean="0"/>
              <a:t>a </a:t>
            </a:r>
            <a:r>
              <a:rPr lang="en-US" sz="1600" dirty="0"/>
              <a:t>roadblock for a substantial </a:t>
            </a:r>
            <a:r>
              <a:rPr lang="en-US" sz="1600" dirty="0" smtClean="0"/>
              <a:t>community</a:t>
            </a:r>
            <a:endParaRPr lang="en-US" sz="1600" dirty="0"/>
          </a:p>
          <a:p>
            <a:pPr>
              <a:lnSpc>
                <a:spcPct val="110000"/>
              </a:lnSpc>
              <a:spcBef>
                <a:spcPts val="1200"/>
              </a:spcBef>
              <a:defRPr/>
            </a:pPr>
            <a:r>
              <a:rPr lang="en-US" sz="1600" b="1" dirty="0">
                <a:solidFill>
                  <a:schemeClr val="accent5">
                    <a:lumMod val="50000"/>
                  </a:schemeClr>
                </a:solidFill>
              </a:rPr>
              <a:t>Efforts that have substantive applicability </a:t>
            </a:r>
            <a:r>
              <a:rPr lang="en-US" sz="1600" dirty="0"/>
              <a:t>to “chunks” of the data community, but may not apply to everyone</a:t>
            </a:r>
          </a:p>
          <a:p>
            <a:pPr>
              <a:lnSpc>
                <a:spcPct val="110000"/>
              </a:lnSpc>
              <a:spcBef>
                <a:spcPts val="1200"/>
              </a:spcBef>
              <a:defRPr/>
            </a:pPr>
            <a:r>
              <a:rPr lang="en-US" sz="1600" b="1" dirty="0">
                <a:solidFill>
                  <a:schemeClr val="accent5">
                    <a:lumMod val="50000"/>
                  </a:schemeClr>
                </a:solidFill>
              </a:rPr>
              <a:t>Efforts for which working scientists and researchers can start today </a:t>
            </a:r>
            <a:r>
              <a:rPr lang="en-US" sz="1600" dirty="0" smtClean="0"/>
              <a:t>while </a:t>
            </a:r>
            <a:r>
              <a:rPr lang="en-US" sz="1600" dirty="0"/>
              <a:t>more long-term or far-reaching solutions are </a:t>
            </a:r>
            <a:r>
              <a:rPr lang="en-US" sz="1600" dirty="0" smtClean="0"/>
              <a:t>appropriately </a:t>
            </a:r>
            <a:r>
              <a:rPr lang="en-US" sz="1600" dirty="0"/>
              <a:t>discussed in other venues</a:t>
            </a:r>
          </a:p>
        </p:txBody>
      </p:sp>
    </p:spTree>
    <p:extLst>
      <p:ext uri="{BB962C8B-B14F-4D97-AF65-F5344CB8AC3E}">
        <p14:creationId xmlns:p14="http://schemas.microsoft.com/office/powerpoint/2010/main" val="428652693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quarter" idx="10"/>
          </p:nvPr>
        </p:nvSpPr>
        <p:spPr/>
        <p:txBody>
          <a:bodyPr/>
          <a:lstStyle/>
          <a:p>
            <a:pPr>
              <a:defRPr/>
            </a:pPr>
            <a:fld id="{A30344B6-7622-491E-AB4D-5D95885810DF}" type="datetime1">
              <a:rPr lang="en-GB" smtClean="0"/>
              <a:pPr>
                <a:defRPr/>
              </a:pPr>
              <a:t>29/08/2016</a:t>
            </a:fld>
            <a:endParaRPr lang="en-GB"/>
          </a:p>
        </p:txBody>
      </p:sp>
      <p:sp>
        <p:nvSpPr>
          <p:cNvPr id="66563" name="Rectangle 7"/>
          <p:cNvSpPr>
            <a:spLocks noChangeArrowheads="1"/>
          </p:cNvSpPr>
          <p:nvPr/>
        </p:nvSpPr>
        <p:spPr bwMode="auto">
          <a:xfrm>
            <a:off x="683568" y="332656"/>
            <a:ext cx="8047038"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000099"/>
                </a:solidFill>
                <a:latin typeface="Times New Roman" pitchFamily="18" charset="0"/>
                <a:cs typeface="Arial" pitchFamily="34" charset="0"/>
              </a:defRPr>
            </a:lvl1pPr>
            <a:lvl2pPr marL="742950" indent="-285750" eaLnBrk="0" hangingPunct="0">
              <a:defRPr sz="3200" b="1">
                <a:solidFill>
                  <a:srgbClr val="000099"/>
                </a:solidFill>
                <a:latin typeface="Times New Roman" pitchFamily="18" charset="0"/>
                <a:cs typeface="Arial" pitchFamily="34" charset="0"/>
              </a:defRPr>
            </a:lvl2pPr>
            <a:lvl3pPr marL="1143000" indent="-228600" eaLnBrk="0" hangingPunct="0">
              <a:defRPr sz="3200" b="1">
                <a:solidFill>
                  <a:srgbClr val="000099"/>
                </a:solidFill>
                <a:latin typeface="Times New Roman" pitchFamily="18" charset="0"/>
                <a:cs typeface="Arial" pitchFamily="34" charset="0"/>
              </a:defRPr>
            </a:lvl3pPr>
            <a:lvl4pPr marL="1600200" indent="-228600" eaLnBrk="0" hangingPunct="0">
              <a:defRPr sz="3200" b="1">
                <a:solidFill>
                  <a:srgbClr val="000099"/>
                </a:solidFill>
                <a:latin typeface="Times New Roman" pitchFamily="18" charset="0"/>
                <a:cs typeface="Arial" pitchFamily="34" charset="0"/>
              </a:defRPr>
            </a:lvl4pPr>
            <a:lvl5pPr marL="2057400" indent="-228600" eaLnBrk="0" hangingPunct="0">
              <a:defRPr sz="3200" b="1">
                <a:solidFill>
                  <a:srgbClr val="000099"/>
                </a:solidFill>
                <a:latin typeface="Times New Roman" pitchFamily="18" charset="0"/>
                <a:cs typeface="Arial" pitchFamily="34" charset="0"/>
              </a:defRPr>
            </a:lvl5pPr>
            <a:lvl6pPr marL="2514600" indent="-228600" eaLnBrk="0" fontAlgn="base" hangingPunct="0">
              <a:spcBef>
                <a:spcPct val="0"/>
              </a:spcBef>
              <a:spcAft>
                <a:spcPct val="0"/>
              </a:spcAft>
              <a:defRPr sz="3200" b="1">
                <a:solidFill>
                  <a:srgbClr val="000099"/>
                </a:solidFill>
                <a:latin typeface="Times New Roman" pitchFamily="18" charset="0"/>
                <a:cs typeface="Arial" pitchFamily="34" charset="0"/>
              </a:defRPr>
            </a:lvl6pPr>
            <a:lvl7pPr marL="2971800" indent="-228600" eaLnBrk="0" fontAlgn="base" hangingPunct="0">
              <a:spcBef>
                <a:spcPct val="0"/>
              </a:spcBef>
              <a:spcAft>
                <a:spcPct val="0"/>
              </a:spcAft>
              <a:defRPr sz="3200" b="1">
                <a:solidFill>
                  <a:srgbClr val="000099"/>
                </a:solidFill>
                <a:latin typeface="Times New Roman" pitchFamily="18" charset="0"/>
                <a:cs typeface="Arial" pitchFamily="34" charset="0"/>
              </a:defRPr>
            </a:lvl7pPr>
            <a:lvl8pPr marL="3429000" indent="-228600" eaLnBrk="0" fontAlgn="base" hangingPunct="0">
              <a:spcBef>
                <a:spcPct val="0"/>
              </a:spcBef>
              <a:spcAft>
                <a:spcPct val="0"/>
              </a:spcAft>
              <a:defRPr sz="3200" b="1">
                <a:solidFill>
                  <a:srgbClr val="000099"/>
                </a:solidFill>
                <a:latin typeface="Times New Roman" pitchFamily="18" charset="0"/>
                <a:cs typeface="Arial" pitchFamily="34" charset="0"/>
              </a:defRPr>
            </a:lvl8pPr>
            <a:lvl9pPr marL="3886200" indent="-228600" eaLnBrk="0" fontAlgn="base" hangingPunct="0">
              <a:spcBef>
                <a:spcPct val="0"/>
              </a:spcBef>
              <a:spcAft>
                <a:spcPct val="0"/>
              </a:spcAft>
              <a:defRPr sz="3200" b="1">
                <a:solidFill>
                  <a:srgbClr val="000099"/>
                </a:solidFill>
                <a:latin typeface="Times New Roman" pitchFamily="18" charset="0"/>
                <a:cs typeface="Arial" pitchFamily="34" charset="0"/>
              </a:defRPr>
            </a:lvl9pPr>
          </a:lstStyle>
          <a:p>
            <a:pPr eaLnBrk="1" hangingPunct="1"/>
            <a:r>
              <a:rPr lang="en-GB" altLang="en-US" b="0" dirty="0">
                <a:solidFill>
                  <a:schemeClr val="tx2"/>
                </a:solidFill>
                <a:latin typeface="Arial" pitchFamily="34" charset="0"/>
              </a:rPr>
              <a:t>ELIXIR Bridging Force IG Case Statement</a:t>
            </a:r>
          </a:p>
          <a:p>
            <a:pPr eaLnBrk="1" hangingPunct="1"/>
            <a:r>
              <a:rPr lang="en-GB" altLang="en-US" b="0" dirty="0">
                <a:latin typeface="Arial" pitchFamily="34" charset="0"/>
              </a:rPr>
              <a:t> </a:t>
            </a:r>
          </a:p>
          <a:p>
            <a:pPr eaLnBrk="1" hangingPunct="1"/>
            <a:r>
              <a:rPr lang="en-GB" altLang="en-US" sz="2000" b="0" dirty="0">
                <a:solidFill>
                  <a:srgbClr val="990033"/>
                </a:solidFill>
                <a:latin typeface="Arial" pitchFamily="34" charset="0"/>
              </a:rPr>
              <a:t>Life sciences are becoming increasingly more data intensive, especially resulting from the huge improvements in large-scale gene sequencing and other “</a:t>
            </a:r>
            <a:r>
              <a:rPr lang="en-GB" altLang="en-US" sz="2000" b="0" dirty="0" err="1">
                <a:solidFill>
                  <a:srgbClr val="990033"/>
                </a:solidFill>
                <a:latin typeface="Arial" pitchFamily="34" charset="0"/>
              </a:rPr>
              <a:t>omics</a:t>
            </a:r>
            <a:r>
              <a:rPr lang="en-GB" altLang="en-US" sz="2000" b="0" dirty="0">
                <a:solidFill>
                  <a:srgbClr val="990033"/>
                </a:solidFill>
                <a:latin typeface="Arial" pitchFamily="34" charset="0"/>
              </a:rPr>
              <a:t>” techniques. There is need for large-scale sustainable data storage methods allowing secure and easy access to these highly complex data.</a:t>
            </a:r>
          </a:p>
          <a:p>
            <a:pPr eaLnBrk="1" hangingPunct="1"/>
            <a:endParaRPr lang="en-GB" altLang="en-US" sz="2000" b="0" dirty="0">
              <a:solidFill>
                <a:srgbClr val="990033"/>
              </a:solidFill>
              <a:latin typeface="Arial" pitchFamily="34" charset="0"/>
            </a:endParaRPr>
          </a:p>
          <a:p>
            <a:pPr eaLnBrk="1" hangingPunct="1"/>
            <a:r>
              <a:rPr lang="en-GB" altLang="en-US" sz="2000" b="0" dirty="0">
                <a:solidFill>
                  <a:srgbClr val="990033"/>
                </a:solidFill>
                <a:latin typeface="Arial" pitchFamily="34" charset="0"/>
              </a:rPr>
              <a:t> Simultaneously, since life science research projects increasingly depend on more than one type of measurement, there is a wide–felt need for integrating data of different types. Very similar issues and similar data sets come up in the different sectors of life sciences, such as health, agriculture, bio-industry and marine life, calling also for interoperability between these sectors.</a:t>
            </a:r>
          </a:p>
        </p:txBody>
      </p:sp>
    </p:spTree>
    <p:extLst>
      <p:ext uri="{BB962C8B-B14F-4D97-AF65-F5344CB8AC3E}">
        <p14:creationId xmlns:p14="http://schemas.microsoft.com/office/powerpoint/2010/main" val="650772072"/>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0"/>
            <a:ext cx="7561263" cy="981075"/>
          </a:xfrm>
        </p:spPr>
        <p:txBody>
          <a:bodyPr/>
          <a:lstStyle/>
          <a:p>
            <a:pPr algn="ctr">
              <a:defRPr/>
            </a:pPr>
            <a:r>
              <a:rPr lang="en-GB" dirty="0" smtClean="0">
                <a:solidFill>
                  <a:schemeClr val="accent1">
                    <a:lumMod val="50000"/>
                  </a:schemeClr>
                </a:solidFill>
              </a:rPr>
              <a:t> </a:t>
            </a:r>
            <a:r>
              <a:rPr lang="en-GB" dirty="0" smtClean="0"/>
              <a:t>Agriculture Data Interest Group</a:t>
            </a:r>
            <a:endParaRPr lang="en-GB" dirty="0"/>
          </a:p>
        </p:txBody>
      </p:sp>
      <p:sp>
        <p:nvSpPr>
          <p:cNvPr id="3" name="Content Placeholder 2"/>
          <p:cNvSpPr>
            <a:spLocks noGrp="1"/>
          </p:cNvSpPr>
          <p:nvPr>
            <p:ph idx="1"/>
          </p:nvPr>
        </p:nvSpPr>
        <p:spPr>
          <a:xfrm>
            <a:off x="755650" y="1341438"/>
            <a:ext cx="8137525" cy="4784725"/>
          </a:xfrm>
        </p:spPr>
        <p:txBody>
          <a:bodyPr>
            <a:normAutofit fontScale="55000" lnSpcReduction="20000"/>
          </a:bodyPr>
          <a:lstStyle/>
          <a:p>
            <a:pPr>
              <a:defRPr/>
            </a:pPr>
            <a:r>
              <a:rPr lang="en-IN" dirty="0"/>
              <a:t>The Agricultural Data Interest Group is a domain oriented interest group to work on all issues related to data important for the development of global agriculture. The interest group aims to represent all stakeholders producing, managing, aggregating, sharing and consuming data for agricultural research and innovation. Efforts will be made to get an active representation of the major international institutions, which work on agricultural research and innovation. It will take stock of existing problems and experiences and will pave the way for a number of domain specific working groups to make precise proposals for solution in specific area. This interest group will help to promote good practices in our research domain : data sharing policies, data management plan, data interoperability</a:t>
            </a:r>
            <a:r>
              <a:rPr lang="en-IN" dirty="0" smtClean="0"/>
              <a:t>.</a:t>
            </a:r>
          </a:p>
          <a:p>
            <a:pPr>
              <a:defRPr/>
            </a:pPr>
            <a:endParaRPr lang="en-GB" dirty="0"/>
          </a:p>
          <a:p>
            <a:pPr>
              <a:defRPr/>
            </a:pPr>
            <a:r>
              <a:rPr lang="en-IN" dirty="0" smtClean="0"/>
              <a:t>The </a:t>
            </a:r>
            <a:r>
              <a:rPr lang="en-IN" dirty="0"/>
              <a:t>Agricultural Data Interest Group has a specific interest in data interoperability. This refers not only to exchange of data of the same type, but also to data of a different types, which refers to the same object</a:t>
            </a:r>
            <a:r>
              <a:rPr lang="en-IN" b="1" dirty="0"/>
              <a:t>. In this context the interest group is planning a first working group on "wheat data interoperability" in close collaboration with the "Global Wheat Initiative".</a:t>
            </a:r>
            <a:endParaRPr lang="en-GB" b="1" dirty="0"/>
          </a:p>
          <a:p>
            <a:pPr>
              <a:defRPr/>
            </a:pPr>
            <a:endParaRPr lang="en-GB" dirty="0"/>
          </a:p>
        </p:txBody>
      </p:sp>
    </p:spTree>
    <p:extLst>
      <p:ext uri="{BB962C8B-B14F-4D97-AF65-F5344CB8AC3E}">
        <p14:creationId xmlns:p14="http://schemas.microsoft.com/office/powerpoint/2010/main" val="3563968114"/>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Wheat Data Group</a:t>
            </a:r>
            <a:endParaRPr lang="en-GB" dirty="0"/>
          </a:p>
        </p:txBody>
      </p:sp>
      <p:sp>
        <p:nvSpPr>
          <p:cNvPr id="4" name="Content Placeholder 3"/>
          <p:cNvSpPr>
            <a:spLocks noGrp="1"/>
          </p:cNvSpPr>
          <p:nvPr>
            <p:ph idx="1"/>
          </p:nvPr>
        </p:nvSpPr>
        <p:spPr>
          <a:xfrm>
            <a:off x="107504" y="2276872"/>
            <a:ext cx="8291513" cy="4680520"/>
          </a:xfrm>
        </p:spPr>
        <p:txBody>
          <a:bodyPr/>
          <a:lstStyle/>
          <a:p>
            <a:pPr marL="0" indent="0">
              <a:buNone/>
            </a:pPr>
            <a:r>
              <a:rPr lang="en-GB" sz="2000" dirty="0"/>
              <a:t>The Wheat Data Interoperability Working Group aims to provide a common framework for describing, representing linking and publishing Wheat data with respect to open </a:t>
            </a:r>
            <a:r>
              <a:rPr lang="en-GB" sz="2000" dirty="0" err="1"/>
              <a:t>standards.Such</a:t>
            </a:r>
            <a:r>
              <a:rPr lang="en-GB" sz="2000" dirty="0"/>
              <a:t> a framework will promote and sustain Wheat data sharing, reusability and operability. Specifying the Wheat linked data framework will come with many questions: which (minimal) metadata to describe which type of data? Which vocabularies/ontologies/formats? Which good practices? Mainly based on the </a:t>
            </a:r>
            <a:r>
              <a:rPr lang="en-GB" sz="2000" dirty="0" err="1"/>
              <a:t>the</a:t>
            </a:r>
            <a:r>
              <a:rPr lang="en-GB" sz="2000" dirty="0"/>
              <a:t> needs of the Wheat </a:t>
            </a:r>
            <a:r>
              <a:rPr lang="en-GB" sz="2000" dirty="0" err="1"/>
              <a:t>initiatiative</a:t>
            </a:r>
            <a:r>
              <a:rPr lang="en-GB" sz="2000" dirty="0"/>
              <a:t> Information System (</a:t>
            </a:r>
            <a:r>
              <a:rPr lang="en-GB" sz="2000" dirty="0" err="1"/>
              <a:t>WheatIS</a:t>
            </a:r>
            <a:r>
              <a:rPr lang="en-GB" sz="2000" dirty="0"/>
              <a:t>) in terms of functionalities and data types, the working group will identify relevant use cases in order to produce a “cookbook” on how to produce “wheat data” that are easily shareable, reusable and interoperable.</a:t>
            </a:r>
          </a:p>
          <a:p>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133872"/>
            <a:ext cx="1143000" cy="1143000"/>
          </a:xfrm>
          <a:prstGeom prst="rect">
            <a:avLst/>
          </a:prstGeom>
        </p:spPr>
      </p:pic>
    </p:spTree>
    <p:extLst>
      <p:ext uri="{BB962C8B-B14F-4D97-AF65-F5344CB8AC3E}">
        <p14:creationId xmlns:p14="http://schemas.microsoft.com/office/powerpoint/2010/main" val="2446634158"/>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defRPr/>
            </a:pPr>
            <a:r>
              <a:rPr lang="en-GB" dirty="0" smtClean="0">
                <a:latin typeface="Arial" panose="020B0604020202020204" pitchFamily="34" charset="0"/>
                <a:cs typeface="Arial" panose="020B0604020202020204" pitchFamily="34" charset="0"/>
              </a:rPr>
              <a:t>Science 2.0 or Open Science</a:t>
            </a:r>
            <a:endParaRPr lang="en-GB" dirty="0">
              <a:latin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45422743"/>
              </p:ext>
            </p:extLst>
          </p:nvPr>
        </p:nvGraphicFramePr>
        <p:xfrm>
          <a:off x="1403350" y="1309688"/>
          <a:ext cx="6096000" cy="5067382"/>
        </p:xfrm>
        <a:graphic>
          <a:graphicData uri="http://schemas.openxmlformats.org/drawingml/2006/table">
            <a:tbl>
              <a:tblPr firstRow="1" firstCol="1" bandRow="1">
                <a:tableStyleId>{5C22544A-7EE6-4342-B048-85BDC9FD1C3A}</a:tableStyleId>
              </a:tblPr>
              <a:tblGrid>
                <a:gridCol w="3048000"/>
                <a:gridCol w="3048000"/>
              </a:tblGrid>
              <a:tr h="521121">
                <a:tc>
                  <a:txBody>
                    <a:bodyPr/>
                    <a:lstStyle/>
                    <a:p>
                      <a:pPr algn="ctr">
                        <a:lnSpc>
                          <a:spcPts val="1560"/>
                        </a:lnSpc>
                        <a:spcAft>
                          <a:spcPts val="1200"/>
                        </a:spcAft>
                      </a:pPr>
                      <a:r>
                        <a:rPr lang="en-GB" sz="1400" dirty="0">
                          <a:solidFill>
                            <a:srgbClr val="FF0000"/>
                          </a:solidFill>
                          <a:effectLst/>
                        </a:rPr>
                        <a:t>Current model of research</a:t>
                      </a:r>
                      <a:endParaRPr lang="en-GB" sz="1400" dirty="0">
                        <a:solidFill>
                          <a:srgbClr val="FF0000"/>
                        </a:solidFill>
                        <a:effectLst/>
                        <a:latin typeface="Calibri"/>
                        <a:ea typeface="Calibri"/>
                        <a:cs typeface="Times New Roman"/>
                      </a:endParaRPr>
                    </a:p>
                  </a:txBody>
                  <a:tcPr marL="38100" marR="38100" marT="38093" marB="38093"/>
                </a:tc>
                <a:tc>
                  <a:txBody>
                    <a:bodyPr/>
                    <a:lstStyle/>
                    <a:p>
                      <a:pPr algn="ctr">
                        <a:lnSpc>
                          <a:spcPts val="1560"/>
                        </a:lnSpc>
                        <a:spcAft>
                          <a:spcPts val="1200"/>
                        </a:spcAft>
                      </a:pPr>
                      <a:r>
                        <a:rPr lang="en-GB" sz="1400" dirty="0">
                          <a:solidFill>
                            <a:schemeClr val="bg1"/>
                          </a:solidFill>
                          <a:effectLst/>
                        </a:rPr>
                        <a:t>Emerging model of Science 2.0</a:t>
                      </a:r>
                      <a:endParaRPr lang="en-GB" sz="1400" dirty="0">
                        <a:solidFill>
                          <a:schemeClr val="bg1"/>
                        </a:solidFill>
                        <a:effectLst/>
                        <a:latin typeface="Calibri"/>
                        <a:ea typeface="Calibri"/>
                        <a:cs typeface="Times New Roman"/>
                      </a:endParaRPr>
                    </a:p>
                  </a:txBody>
                  <a:tcPr marL="38100" marR="38100" marT="38093" marB="38093"/>
                </a:tc>
              </a:tr>
              <a:tr h="888921">
                <a:tc>
                  <a:txBody>
                    <a:bodyPr/>
                    <a:lstStyle/>
                    <a:p>
                      <a:pPr>
                        <a:lnSpc>
                          <a:spcPts val="1560"/>
                        </a:lnSpc>
                        <a:spcAft>
                          <a:spcPts val="1200"/>
                        </a:spcAft>
                      </a:pPr>
                      <a:r>
                        <a:rPr lang="en-GB" sz="1100" dirty="0">
                          <a:solidFill>
                            <a:srgbClr val="FF0000"/>
                          </a:solidFill>
                          <a:effectLst/>
                        </a:rPr>
                        <a:t>Research done privately; then submitted to journals; then peer-reviewed by gatekeepers in major journals; published</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Research data shared during discovery stages; ideas shared; scientists collaborate; then findings are disseminated online</a:t>
                      </a:r>
                      <a:endParaRPr lang="en-GB" sz="1100" dirty="0">
                        <a:solidFill>
                          <a:schemeClr val="bg1"/>
                        </a:solidFill>
                        <a:effectLst/>
                        <a:latin typeface="Calibri"/>
                        <a:ea typeface="Calibri"/>
                        <a:cs typeface="Times New Roman"/>
                      </a:endParaRPr>
                    </a:p>
                  </a:txBody>
                  <a:tcPr marL="38100" marR="38100" marT="38093" marB="38093"/>
                </a:tc>
              </a:tr>
              <a:tr h="482553">
                <a:tc>
                  <a:txBody>
                    <a:bodyPr/>
                    <a:lstStyle/>
                    <a:p>
                      <a:pPr>
                        <a:lnSpc>
                          <a:spcPts val="1560"/>
                        </a:lnSpc>
                        <a:spcAft>
                          <a:spcPts val="1200"/>
                        </a:spcAft>
                      </a:pPr>
                      <a:r>
                        <a:rPr lang="en-GB" sz="1100" dirty="0">
                          <a:solidFill>
                            <a:srgbClr val="FF0000"/>
                          </a:solidFill>
                          <a:effectLst/>
                        </a:rPr>
                        <a:t>Scientific literature behind paywalls online</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Scientific discoveries free online</a:t>
                      </a:r>
                      <a:endParaRPr lang="en-GB" sz="1100" dirty="0">
                        <a:solidFill>
                          <a:schemeClr val="bg1"/>
                        </a:solidFill>
                        <a:effectLst/>
                        <a:latin typeface="Calibri"/>
                        <a:ea typeface="Calibri"/>
                        <a:cs typeface="Times New Roman"/>
                      </a:endParaRPr>
                    </a:p>
                  </a:txBody>
                  <a:tcPr marL="38100" marR="38100" marT="38093" marB="38093"/>
                </a:tc>
              </a:tr>
              <a:tr h="482553">
                <a:tc>
                  <a:txBody>
                    <a:bodyPr/>
                    <a:lstStyle/>
                    <a:p>
                      <a:pPr>
                        <a:lnSpc>
                          <a:spcPts val="1560"/>
                        </a:lnSpc>
                        <a:spcAft>
                          <a:spcPts val="1200"/>
                        </a:spcAft>
                      </a:pPr>
                      <a:r>
                        <a:rPr lang="en-GB" sz="1100" dirty="0">
                          <a:solidFill>
                            <a:srgbClr val="FF0000"/>
                          </a:solidFill>
                          <a:effectLst/>
                        </a:rPr>
                        <a:t>Credit established by name attached to journal article.</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How is credit established for contributors?</a:t>
                      </a:r>
                      <a:endParaRPr lang="en-GB" sz="1100" dirty="0">
                        <a:solidFill>
                          <a:schemeClr val="bg1"/>
                        </a:solidFill>
                        <a:effectLst/>
                        <a:latin typeface="Calibri"/>
                        <a:ea typeface="Calibri"/>
                        <a:cs typeface="Times New Roman"/>
                      </a:endParaRPr>
                    </a:p>
                  </a:txBody>
                  <a:tcPr marL="38100" marR="38100" marT="38093" marB="38093"/>
                </a:tc>
              </a:tr>
              <a:tr h="279370">
                <a:tc>
                  <a:txBody>
                    <a:bodyPr/>
                    <a:lstStyle/>
                    <a:p>
                      <a:pPr>
                        <a:lnSpc>
                          <a:spcPts val="1560"/>
                        </a:lnSpc>
                        <a:spcAft>
                          <a:spcPts val="1200"/>
                        </a:spcAft>
                      </a:pPr>
                      <a:r>
                        <a:rPr lang="en-GB" sz="1100" dirty="0">
                          <a:solidFill>
                            <a:srgbClr val="FF0000"/>
                          </a:solidFill>
                          <a:effectLst/>
                        </a:rPr>
                        <a:t>Data is private until publication</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Data is shared before publication</a:t>
                      </a:r>
                      <a:endParaRPr lang="en-GB" sz="1100" dirty="0">
                        <a:solidFill>
                          <a:schemeClr val="bg1"/>
                        </a:solidFill>
                        <a:effectLst/>
                        <a:latin typeface="Calibri"/>
                        <a:ea typeface="Calibri"/>
                        <a:cs typeface="Times New Roman"/>
                      </a:endParaRPr>
                    </a:p>
                  </a:txBody>
                  <a:tcPr marL="38100" marR="38100" marT="38093" marB="38093"/>
                </a:tc>
              </a:tr>
              <a:tr h="685737">
                <a:tc>
                  <a:txBody>
                    <a:bodyPr/>
                    <a:lstStyle/>
                    <a:p>
                      <a:pPr>
                        <a:lnSpc>
                          <a:spcPts val="1560"/>
                        </a:lnSpc>
                        <a:spcAft>
                          <a:spcPts val="1200"/>
                        </a:spcAft>
                      </a:pPr>
                      <a:r>
                        <a:rPr lang="en-GB" sz="1100" dirty="0">
                          <a:solidFill>
                            <a:srgbClr val="FF0000"/>
                          </a:solidFill>
                          <a:effectLst/>
                        </a:rPr>
                        <a:t>Papers generally protected by copyright</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Many different licenses possible: copyright, public domain, Creative Commons 3.0, etc.</a:t>
                      </a:r>
                      <a:endParaRPr lang="en-GB" sz="1100" dirty="0">
                        <a:solidFill>
                          <a:schemeClr val="bg1"/>
                        </a:solidFill>
                        <a:effectLst/>
                        <a:latin typeface="Calibri"/>
                        <a:ea typeface="Calibri"/>
                        <a:cs typeface="Times New Roman"/>
                      </a:endParaRPr>
                    </a:p>
                  </a:txBody>
                  <a:tcPr marL="38100" marR="38100" marT="38093" marB="38093"/>
                </a:tc>
              </a:tr>
              <a:tr h="482553">
                <a:tc>
                  <a:txBody>
                    <a:bodyPr/>
                    <a:lstStyle/>
                    <a:p>
                      <a:pPr>
                        <a:lnSpc>
                          <a:spcPts val="1560"/>
                        </a:lnSpc>
                        <a:spcAft>
                          <a:spcPts val="1200"/>
                        </a:spcAft>
                      </a:pPr>
                      <a:r>
                        <a:rPr lang="en-GB" sz="1100" dirty="0">
                          <a:solidFill>
                            <a:srgbClr val="FF0000"/>
                          </a:solidFill>
                          <a:effectLst/>
                        </a:rPr>
                        <a:t>Reviewers paid by journals via subscriptions, fees.</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Who will pay the reviewers? How will they be paid?</a:t>
                      </a:r>
                      <a:endParaRPr lang="en-GB" sz="1100" dirty="0">
                        <a:solidFill>
                          <a:schemeClr val="bg1"/>
                        </a:solidFill>
                        <a:effectLst/>
                        <a:latin typeface="Calibri"/>
                        <a:ea typeface="Calibri"/>
                        <a:cs typeface="Times New Roman"/>
                      </a:endParaRPr>
                    </a:p>
                  </a:txBody>
                  <a:tcPr marL="38100" marR="38100" marT="38093" marB="38093"/>
                </a:tc>
              </a:tr>
              <a:tr h="1244492">
                <a:tc>
                  <a:txBody>
                    <a:bodyPr/>
                    <a:lstStyle/>
                    <a:p>
                      <a:pPr>
                        <a:lnSpc>
                          <a:spcPts val="1560"/>
                        </a:lnSpc>
                        <a:spcAft>
                          <a:spcPts val="1200"/>
                        </a:spcAft>
                      </a:pPr>
                      <a:r>
                        <a:rPr lang="en-GB" sz="1100" dirty="0">
                          <a:solidFill>
                            <a:srgbClr val="FF0000"/>
                          </a:solidFill>
                          <a:effectLst/>
                        </a:rPr>
                        <a:t>Journal article summaries available online after publication</a:t>
                      </a:r>
                      <a:endParaRPr lang="en-GB" sz="1100" dirty="0">
                        <a:solidFill>
                          <a:srgbClr val="FF0000"/>
                        </a:solidFill>
                        <a:effectLst/>
                        <a:latin typeface="Calibri"/>
                        <a:ea typeface="Calibri"/>
                        <a:cs typeface="Times New Roman"/>
                      </a:endParaRPr>
                    </a:p>
                  </a:txBody>
                  <a:tcPr marL="38100" marR="38100" marT="38093" marB="38093"/>
                </a:tc>
                <a:tc>
                  <a:txBody>
                    <a:bodyPr/>
                    <a:lstStyle/>
                    <a:p>
                      <a:pPr>
                        <a:lnSpc>
                          <a:spcPts val="1560"/>
                        </a:lnSpc>
                        <a:spcAft>
                          <a:spcPts val="1200"/>
                        </a:spcAft>
                      </a:pPr>
                      <a:r>
                        <a:rPr lang="en-GB" sz="1100" dirty="0">
                          <a:solidFill>
                            <a:schemeClr val="bg1"/>
                          </a:solidFill>
                          <a:effectLst/>
                        </a:rPr>
                        <a:t>Share methods, data, findings via blogs, social networking sites wikis, computer sites wikis, computer networks, Internet, video journals</a:t>
                      </a:r>
                    </a:p>
                    <a:p>
                      <a:pPr>
                        <a:lnSpc>
                          <a:spcPts val="1560"/>
                        </a:lnSpc>
                        <a:spcAft>
                          <a:spcPts val="1200"/>
                        </a:spcAft>
                      </a:pPr>
                      <a:r>
                        <a:rPr lang="en-GB" sz="1100" dirty="0">
                          <a:solidFill>
                            <a:schemeClr val="bg1"/>
                          </a:solidFill>
                          <a:effectLst/>
                        </a:rPr>
                        <a:t>Wikipedia: www. </a:t>
                      </a:r>
                      <a:r>
                        <a:rPr lang="en-GB" sz="1100" dirty="0" smtClean="0">
                          <a:solidFill>
                            <a:schemeClr val="bg1"/>
                          </a:solidFill>
                          <a:effectLst/>
                        </a:rPr>
                        <a:t>28/12/2013</a:t>
                      </a:r>
                      <a:endParaRPr lang="en-GB" sz="1100" dirty="0">
                        <a:solidFill>
                          <a:schemeClr val="bg1"/>
                        </a:solidFill>
                        <a:effectLst/>
                        <a:latin typeface="Calibri"/>
                        <a:ea typeface="Calibri"/>
                        <a:cs typeface="Times New Roman"/>
                      </a:endParaRPr>
                    </a:p>
                  </a:txBody>
                  <a:tcPr marL="38100" marR="38100" marT="38093" marB="38093"/>
                </a:tc>
              </a:tr>
            </a:tbl>
          </a:graphicData>
        </a:graphic>
      </p:graphicFrame>
      <p:sp>
        <p:nvSpPr>
          <p:cNvPr id="4" name="Date Placeholder 3"/>
          <p:cNvSpPr>
            <a:spLocks noGrp="1"/>
          </p:cNvSpPr>
          <p:nvPr>
            <p:ph type="dt" sz="quarter" idx="10"/>
          </p:nvPr>
        </p:nvSpPr>
        <p:spPr/>
        <p:txBody>
          <a:bodyPr/>
          <a:lstStyle/>
          <a:p>
            <a:pPr>
              <a:defRPr/>
            </a:pPr>
            <a:fld id="{242C2093-0A08-419E-B88A-EB30FDE845EA}" type="datetime1">
              <a:rPr lang="en-US" smtClean="0"/>
              <a:pPr>
                <a:defRPr/>
              </a:pPr>
              <a:t>8/29/2016</a:t>
            </a:fld>
            <a:endParaRPr lang="en-US"/>
          </a:p>
        </p:txBody>
      </p:sp>
    </p:spTree>
    <p:extLst>
      <p:ext uri="{BB962C8B-B14F-4D97-AF65-F5344CB8AC3E}">
        <p14:creationId xmlns:p14="http://schemas.microsoft.com/office/powerpoint/2010/main" val="3600608018"/>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recent communication</a:t>
            </a:r>
            <a:endParaRPr lang="en-GB" dirty="0"/>
          </a:p>
        </p:txBody>
      </p:sp>
      <p:sp>
        <p:nvSpPr>
          <p:cNvPr id="3" name="Content Placeholder 2"/>
          <p:cNvSpPr>
            <a:spLocks noGrp="1"/>
          </p:cNvSpPr>
          <p:nvPr>
            <p:ph idx="1"/>
          </p:nvPr>
        </p:nvSpPr>
        <p:spPr/>
        <p:txBody>
          <a:bodyPr/>
          <a:lstStyle/>
          <a:p>
            <a:pPr marL="0" indent="0">
              <a:buNone/>
            </a:pPr>
            <a:r>
              <a:rPr lang="en-GB" sz="1800" dirty="0"/>
              <a:t>Groups audience: </a:t>
            </a:r>
          </a:p>
          <a:p>
            <a:pPr marL="0" indent="0">
              <a:buNone/>
            </a:pPr>
            <a:r>
              <a:rPr lang="en-GB" sz="1800" dirty="0">
                <a:hlinkClick r:id="rId2"/>
              </a:rPr>
              <a:t>Wheat Data Interoperability WG</a:t>
            </a:r>
            <a:endParaRPr lang="en-GB" sz="1800" dirty="0"/>
          </a:p>
          <a:p>
            <a:r>
              <a:rPr lang="en-GB" sz="1800" dirty="0"/>
              <a:t>Hello,</a:t>
            </a:r>
            <a:br>
              <a:rPr lang="en-GB" sz="1800" dirty="0"/>
            </a:br>
            <a:r>
              <a:rPr lang="en-GB" sz="1800" dirty="0"/>
              <a:t>We are pleased to announce the public availability of the INRA Small Grain</a:t>
            </a:r>
            <a:br>
              <a:rPr lang="en-GB" sz="1800" dirty="0"/>
            </a:br>
            <a:r>
              <a:rPr lang="en-GB" sz="1800" dirty="0"/>
              <a:t>Cereals Network Phenotypic Trials dataset.</a:t>
            </a:r>
            <a:br>
              <a:rPr lang="en-GB" sz="1800" dirty="0"/>
            </a:br>
            <a:r>
              <a:rPr lang="en-GB" sz="1800" dirty="0"/>
              <a:t>Those includes observations (agronomic, quality, disease, phenology, ) on</a:t>
            </a:r>
            <a:br>
              <a:rPr lang="en-GB" sz="1800" dirty="0"/>
            </a:br>
            <a:r>
              <a:rPr lang="en-GB" sz="1800" dirty="0"/>
              <a:t>11 locations and 15 years for more than 1700 bread wheat</a:t>
            </a:r>
            <a:br>
              <a:rPr lang="en-GB" sz="1800" dirty="0"/>
            </a:br>
            <a:r>
              <a:rPr lang="en-GB" sz="1800" dirty="0"/>
              <a:t>germplasms/genotypes.</a:t>
            </a:r>
            <a:br>
              <a:rPr lang="en-GB" sz="1800" dirty="0"/>
            </a:br>
            <a:r>
              <a:rPr lang="en-GB" sz="1800" dirty="0"/>
              <a:t>It is available for consultation and download at the following URL :</a:t>
            </a:r>
            <a:br>
              <a:rPr lang="en-GB" sz="1800" dirty="0"/>
            </a:br>
            <a:r>
              <a:rPr lang="en-GB" sz="1800" dirty="0">
                <a:hlinkClick r:id="rId3"/>
              </a:rPr>
              <a:t>https://urgi.versailles.inra.fr/</a:t>
            </a:r>
            <a:r>
              <a:rPr lang="en-GB" sz="1800" dirty="0" err="1">
                <a:hlinkClick r:id="rId3"/>
              </a:rPr>
              <a:t>ephesis</a:t>
            </a:r>
            <a:r>
              <a:rPr lang="en-GB" sz="1800" dirty="0">
                <a:hlinkClick r:id="rId3"/>
              </a:rPr>
              <a:t>/</a:t>
            </a:r>
            <a:r>
              <a:rPr lang="en-GB" sz="1800" dirty="0" err="1">
                <a:hlinkClick r:id="rId3"/>
              </a:rPr>
              <a:t>ephesis</a:t>
            </a:r>
            <a:r>
              <a:rPr lang="en-GB" sz="1800" dirty="0">
                <a:hlinkClick r:id="rId3"/>
              </a:rPr>
              <a:t>/</a:t>
            </a:r>
            <a:r>
              <a:rPr lang="en-GB" sz="1800" dirty="0" err="1">
                <a:hlinkClick r:id="rId3"/>
              </a:rPr>
              <a:t>viewer.do#dataResults</a:t>
            </a:r>
            <a:r>
              <a:rPr lang="en-GB" sz="1800" dirty="0">
                <a:hlinkClick r:id="rId3"/>
              </a:rPr>
              <a:t>/tr...</a:t>
            </a:r>
            <a:r>
              <a:rPr lang="en-GB" sz="1800" dirty="0"/>
              <a:t/>
            </a:r>
            <a:br>
              <a:rPr lang="en-GB" sz="1800" dirty="0"/>
            </a:br>
            <a:r>
              <a:rPr lang="en-GB" sz="1800" dirty="0" err="1"/>
              <a:t>etIds</a:t>
            </a:r>
            <a:r>
              <a:rPr lang="en-GB" sz="1800" dirty="0"/>
              <a:t>=5,6,7</a:t>
            </a:r>
            <a:br>
              <a:rPr lang="en-GB" sz="1800" dirty="0"/>
            </a:br>
            <a:r>
              <a:rPr lang="en-GB" sz="1800" dirty="0"/>
              <a:t>Thanks to François-Xavier </a:t>
            </a:r>
            <a:r>
              <a:rPr lang="en-GB" sz="1800" dirty="0" err="1"/>
              <a:t>Oury</a:t>
            </a:r>
            <a:r>
              <a:rPr lang="en-GB" sz="1800" dirty="0"/>
              <a:t>, Arnaud </a:t>
            </a:r>
            <a:r>
              <a:rPr lang="en-GB" sz="1800" dirty="0" err="1"/>
              <a:t>Gauffreteau</a:t>
            </a:r>
            <a:r>
              <a:rPr lang="en-GB" sz="1800" dirty="0"/>
              <a:t> and Gilles </a:t>
            </a:r>
            <a:r>
              <a:rPr lang="en-GB" sz="1800" dirty="0" err="1"/>
              <a:t>Charmet</a:t>
            </a:r>
            <a:r>
              <a:rPr lang="en-GB" sz="1800" dirty="0"/>
              <a:t>.</a:t>
            </a:r>
            <a:br>
              <a:rPr lang="en-GB" sz="1800" dirty="0"/>
            </a:br>
            <a:r>
              <a:rPr lang="en-GB" sz="1800" dirty="0"/>
              <a:t>Feel free to forward this email.</a:t>
            </a:r>
            <a:br>
              <a:rPr lang="en-GB" sz="1800" dirty="0"/>
            </a:br>
            <a:r>
              <a:rPr lang="en-GB" sz="1800" dirty="0"/>
              <a:t>Best regards</a:t>
            </a:r>
            <a:br>
              <a:rPr lang="en-GB" sz="1800" dirty="0"/>
            </a:br>
            <a:r>
              <a:rPr lang="en-GB" sz="1800" dirty="0"/>
              <a:t>The URGI Information System Team</a:t>
            </a:r>
            <a:br>
              <a:rPr lang="en-GB" sz="1800" dirty="0"/>
            </a:br>
            <a:r>
              <a:rPr lang="en-GB" sz="1800" dirty="0"/>
              <a:t>INRA</a:t>
            </a:r>
          </a:p>
          <a:p>
            <a:endParaRPr lang="en-GB" dirty="0"/>
          </a:p>
        </p:txBody>
      </p:sp>
    </p:spTree>
    <p:extLst>
      <p:ext uri="{BB962C8B-B14F-4D97-AF65-F5344CB8AC3E}">
        <p14:creationId xmlns:p14="http://schemas.microsoft.com/office/powerpoint/2010/main" val="2542776996"/>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291513" cy="4068762"/>
          </a:xfrm>
        </p:spPr>
        <p:txBody>
          <a:bodyPr/>
          <a:lstStyle/>
          <a:p>
            <a:pPr marL="0" indent="0">
              <a:buNone/>
            </a:pPr>
            <a:r>
              <a:rPr lang="en-US" sz="1800" dirty="0" smtClean="0"/>
              <a:t>“We </a:t>
            </a:r>
            <a:r>
              <a:rPr lang="en-US" sz="1800" dirty="0"/>
              <a:t>are in the middle of a true revolution — </a:t>
            </a:r>
            <a:r>
              <a:rPr lang="en-US" sz="1800" dirty="0">
                <a:solidFill>
                  <a:srgbClr val="C00000"/>
                </a:solidFill>
              </a:rPr>
              <a:t>the fourth industrial revolution. It will change our industries, it will change our economy. And it will have a profound impact on our lives.</a:t>
            </a:r>
          </a:p>
          <a:p>
            <a:pPr marL="0" indent="0">
              <a:buNone/>
            </a:pPr>
            <a:r>
              <a:rPr lang="en-US" sz="1800" dirty="0"/>
              <a:t>At the third industrial revolution, sometimes referred to as 'the digital revolution', information held on paper turned digital. Data was no longer handled on cardboard files stored in large filing cabinets. IT systems were created for customer relation management, for warehouse management, for accounting. Assembly lines were automated.</a:t>
            </a:r>
          </a:p>
          <a:p>
            <a:pPr marL="0" indent="0">
              <a:buNone/>
            </a:pPr>
            <a:r>
              <a:rPr lang="en-US" sz="1800" dirty="0"/>
              <a:t>But all of this happened separately. Different vendors of software or hardware supplied different solutions, not always compatible. This resulted in a situation where many different IT systems, still in use today, do not talk to one another.</a:t>
            </a:r>
          </a:p>
          <a:p>
            <a:pPr marL="0" indent="0">
              <a:buNone/>
            </a:pPr>
            <a:r>
              <a:rPr lang="en-US" sz="1800" dirty="0"/>
              <a:t>We are now in the midst of the </a:t>
            </a:r>
            <a:r>
              <a:rPr lang="en-US" sz="1800" dirty="0">
                <a:solidFill>
                  <a:srgbClr val="C00000"/>
                </a:solidFill>
              </a:rPr>
              <a:t>next digital revolution which is precisely based on interconnection and communication:</a:t>
            </a:r>
            <a:r>
              <a:rPr lang="en-US" sz="1800" dirty="0"/>
              <a:t> Any object, any machine, are now starting to be equipped with sensors in this "</a:t>
            </a:r>
            <a:r>
              <a:rPr lang="en-US" sz="1800" b="1" dirty="0"/>
              <a:t>internet of things</a:t>
            </a:r>
            <a:r>
              <a:rPr lang="en-US" sz="1800" dirty="0"/>
              <a:t>" - sensors able to communicate and to feed in real time into processes.</a:t>
            </a:r>
          </a:p>
          <a:p>
            <a:endParaRPr lang="en-GB" dirty="0"/>
          </a:p>
        </p:txBody>
      </p:sp>
      <p:sp>
        <p:nvSpPr>
          <p:cNvPr id="4" name="Title 3"/>
          <p:cNvSpPr>
            <a:spLocks noGrp="1"/>
          </p:cNvSpPr>
          <p:nvPr>
            <p:ph type="title"/>
          </p:nvPr>
        </p:nvSpPr>
        <p:spPr/>
        <p:txBody>
          <a:bodyPr/>
          <a:lstStyle/>
          <a:p>
            <a:r>
              <a:rPr lang="en-GB" smtClean="0"/>
              <a:t>Commissioner Oettinger</a:t>
            </a:r>
            <a:endParaRPr lang="en-GB"/>
          </a:p>
        </p:txBody>
      </p:sp>
    </p:spTree>
    <p:extLst>
      <p:ext uri="{BB962C8B-B14F-4D97-AF65-F5344CB8AC3E}">
        <p14:creationId xmlns:p14="http://schemas.microsoft.com/office/powerpoint/2010/main" val="1715106323"/>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Industry 4.0 or Open Innovation</a:t>
            </a:r>
            <a:endParaRPr lang="en-GB" dirty="0"/>
          </a:p>
        </p:txBody>
      </p:sp>
      <p:sp>
        <p:nvSpPr>
          <p:cNvPr id="3" name="Content Placeholder 2"/>
          <p:cNvSpPr>
            <a:spLocks noGrp="1"/>
          </p:cNvSpPr>
          <p:nvPr>
            <p:ph idx="1"/>
          </p:nvPr>
        </p:nvSpPr>
        <p:spPr/>
        <p:txBody>
          <a:bodyPr/>
          <a:lstStyle/>
          <a:p>
            <a:pPr marL="0" indent="0">
              <a:buNone/>
            </a:pPr>
            <a:r>
              <a:rPr lang="en-US" sz="1800" dirty="0"/>
              <a:t>The potential of the 'internet of things' becomes obvious when looking at the sheer figures: The US technology consultancy </a:t>
            </a:r>
            <a:r>
              <a:rPr lang="en-US" sz="1800" b="1" dirty="0">
                <a:solidFill>
                  <a:srgbClr val="FF0000"/>
                </a:solidFill>
              </a:rPr>
              <a:t>Gartner forecasts that 4.9 billion connected things will be in use in 2015, a number that will reach 25 billion by 2020. </a:t>
            </a:r>
            <a:r>
              <a:rPr lang="en-US" sz="1800" dirty="0"/>
              <a:t>The number of connected objects will thus multiply by 5 in just five years!</a:t>
            </a:r>
          </a:p>
          <a:p>
            <a:pPr marL="0" indent="0">
              <a:buNone/>
            </a:pPr>
            <a:r>
              <a:rPr lang="en-US" sz="1800" dirty="0"/>
              <a:t>In this interconnected digital world, </a:t>
            </a:r>
            <a:r>
              <a:rPr lang="en-US" sz="1800" b="1" dirty="0"/>
              <a:t>particularly data analytics</a:t>
            </a:r>
            <a:r>
              <a:rPr lang="en-US" sz="1800" dirty="0"/>
              <a:t> become the key technologies to be mastered. Data analytics can be used for predictive maintenance, to understand customer feedback, to simulate processes and many other things.</a:t>
            </a:r>
          </a:p>
          <a:p>
            <a:pPr marL="0" indent="0">
              <a:buNone/>
            </a:pPr>
            <a:r>
              <a:rPr lang="en-US" sz="1800" dirty="0"/>
              <a:t>This is at the heart of the revolution of what some call </a:t>
            </a:r>
            <a:r>
              <a:rPr lang="en-US" sz="1800" b="1" dirty="0"/>
              <a:t>'industry 4.0'</a:t>
            </a:r>
            <a:r>
              <a:rPr lang="en-US" sz="1800" dirty="0"/>
              <a:t>. Industry is a key pillar of the European economy – the EU manufacturing sector accounts for 2 million companies and 33 million jobs. Our challenge is to ensure that all industrial sectors make </a:t>
            </a:r>
            <a:r>
              <a:rPr lang="en-US" sz="1800" b="1" dirty="0"/>
              <a:t>the best use of new technologies</a:t>
            </a:r>
            <a:r>
              <a:rPr lang="en-US" sz="1800" dirty="0"/>
              <a:t> and </a:t>
            </a:r>
            <a:r>
              <a:rPr lang="en-US" sz="1800" b="1" dirty="0"/>
              <a:t>manage their transition</a:t>
            </a:r>
            <a:r>
              <a:rPr lang="en-US" sz="1800" dirty="0"/>
              <a:t> towards higher value </a:t>
            </a:r>
            <a:r>
              <a:rPr lang="en-US" sz="1800" dirty="0" err="1"/>
              <a:t>digitised</a:t>
            </a:r>
            <a:r>
              <a:rPr lang="en-US" sz="1800" dirty="0"/>
              <a:t> products and processes.</a:t>
            </a:r>
          </a:p>
          <a:p>
            <a:endParaRPr lang="en-GB" sz="1800" dirty="0"/>
          </a:p>
        </p:txBody>
      </p:sp>
    </p:spTree>
    <p:extLst>
      <p:ext uri="{BB962C8B-B14F-4D97-AF65-F5344CB8AC3E}">
        <p14:creationId xmlns:p14="http://schemas.microsoft.com/office/powerpoint/2010/main" val="3759575980"/>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Challenge based innovation</a:t>
            </a:r>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0985" y="1858169"/>
            <a:ext cx="4822031" cy="4286250"/>
          </a:xfrm>
        </p:spPr>
      </p:pic>
    </p:spTree>
    <p:extLst>
      <p:ext uri="{BB962C8B-B14F-4D97-AF65-F5344CB8AC3E}">
        <p14:creationId xmlns:p14="http://schemas.microsoft.com/office/powerpoint/2010/main" val="2317676602"/>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IdeaSquare</a:t>
            </a:r>
            <a:endParaRPr lang="en-GB" dirty="0"/>
          </a:p>
        </p:txBody>
      </p:sp>
      <p:pic>
        <p:nvPicPr>
          <p:cNvPr id="4098" name="Picture 2" descr="http://knowledgetransfer.web.cern.ch/sites/knowledgetransfer.web.cern.ch/files/images/banner-idea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6096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8825"/>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From open science to open </a:t>
            </a:r>
            <a:r>
              <a:rPr lang="en-GB" sz="2400" dirty="0" smtClean="0"/>
              <a:t>innovation </a:t>
            </a:r>
            <a:br>
              <a:rPr lang="en-GB" sz="2400" dirty="0" smtClean="0"/>
            </a:br>
            <a:r>
              <a:rPr lang="en-GB" sz="2400" dirty="0" smtClean="0"/>
              <a:t>The </a:t>
            </a:r>
            <a:r>
              <a:rPr lang="en-GB" sz="2400" dirty="0"/>
              <a:t>ATTRACT </a:t>
            </a:r>
            <a:r>
              <a:rPr lang="en-GB" sz="2400" dirty="0" smtClean="0"/>
              <a:t>Initiative </a:t>
            </a:r>
            <a:r>
              <a:rPr lang="en-GB" sz="2800" dirty="0" smtClean="0"/>
              <a:t>– </a:t>
            </a:r>
            <a:r>
              <a:rPr lang="en-GB" sz="2400" dirty="0"/>
              <a:t>to get Europe back to work</a:t>
            </a:r>
          </a:p>
        </p:txBody>
      </p:sp>
      <p:pic>
        <p:nvPicPr>
          <p:cNvPr id="5122" name="Picture 2" descr="http://cds.cern.ch/record/1976151/files/_43W2932.jpg?subformat=icon-144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3753"/>
            <a:ext cx="7920880" cy="528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17002"/>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Looking to the future</a:t>
            </a:r>
            <a:endParaRPr lang="en-GB" dirty="0"/>
          </a:p>
        </p:txBody>
      </p:sp>
      <p:sp>
        <p:nvSpPr>
          <p:cNvPr id="3" name="Content Placeholder 2"/>
          <p:cNvSpPr>
            <a:spLocks noGrp="1"/>
          </p:cNvSpPr>
          <p:nvPr>
            <p:ph idx="1"/>
          </p:nvPr>
        </p:nvSpPr>
        <p:spPr/>
        <p:txBody>
          <a:bodyPr/>
          <a:lstStyle/>
          <a:p>
            <a:pPr marL="0" indent="0">
              <a:buNone/>
            </a:pPr>
            <a:r>
              <a:rPr lang="en-US" sz="2000" dirty="0"/>
              <a:t>Yet, </a:t>
            </a:r>
            <a:r>
              <a:rPr lang="en-US" sz="2000" b="1" dirty="0"/>
              <a:t>much more needs to be done</a:t>
            </a:r>
            <a:r>
              <a:rPr lang="en-US" sz="2000" dirty="0"/>
              <a:t>:</a:t>
            </a:r>
          </a:p>
          <a:p>
            <a:r>
              <a:rPr lang="en-US" sz="2000" dirty="0"/>
              <a:t>First, we need to facilitate access to </a:t>
            </a:r>
            <a:r>
              <a:rPr lang="en-US" sz="2000" b="1" dirty="0"/>
              <a:t>digital computing infrastructures</a:t>
            </a:r>
            <a:r>
              <a:rPr lang="en-US" sz="2000" dirty="0"/>
              <a:t>: for industry, especially for SMEs, and for research </a:t>
            </a:r>
            <a:r>
              <a:rPr lang="en-US" sz="2000" dirty="0" err="1"/>
              <a:t>centres</a:t>
            </a:r>
            <a:r>
              <a:rPr lang="en-US" sz="2000" dirty="0"/>
              <a:t>.</a:t>
            </a:r>
          </a:p>
          <a:p>
            <a:r>
              <a:rPr lang="en-US" sz="2000" dirty="0"/>
              <a:t>Second, we need to ensure access to </a:t>
            </a:r>
            <a:r>
              <a:rPr lang="en-US" sz="2000" b="1" dirty="0"/>
              <a:t>good quality data</a:t>
            </a:r>
            <a:r>
              <a:rPr lang="en-US" sz="2000" dirty="0"/>
              <a:t>.</a:t>
            </a:r>
          </a:p>
          <a:p>
            <a:r>
              <a:rPr lang="en-US" sz="2000" dirty="0"/>
              <a:t>Third, to have regulatory approaches supporting the emerging data economy.</a:t>
            </a:r>
          </a:p>
          <a:p>
            <a:r>
              <a:rPr lang="en-US" sz="2000" b="1" dirty="0">
                <a:solidFill>
                  <a:srgbClr val="FF0000"/>
                </a:solidFill>
              </a:rPr>
              <a:t>Fourth, we need a skilled workforce able to contribute to and benefit from the digital transformation</a:t>
            </a:r>
            <a:r>
              <a:rPr lang="en-US" sz="2000" b="1" dirty="0"/>
              <a:t>.</a:t>
            </a:r>
          </a:p>
          <a:p>
            <a:r>
              <a:rPr lang="en-US" sz="2000" dirty="0"/>
              <a:t>Finally, we need to </a:t>
            </a:r>
            <a:r>
              <a:rPr lang="en-US" sz="2000" dirty="0" err="1"/>
              <a:t>catalyse</a:t>
            </a:r>
            <a:r>
              <a:rPr lang="en-US" sz="2000" dirty="0"/>
              <a:t> and manage the transformation process</a:t>
            </a:r>
          </a:p>
          <a:p>
            <a:endParaRPr lang="en-GB" dirty="0"/>
          </a:p>
        </p:txBody>
      </p:sp>
    </p:spTree>
    <p:extLst>
      <p:ext uri="{BB962C8B-B14F-4D97-AF65-F5344CB8AC3E}">
        <p14:creationId xmlns:p14="http://schemas.microsoft.com/office/powerpoint/2010/main" val="1319892810"/>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61649595"/>
              </p:ext>
            </p:extLst>
          </p:nvPr>
        </p:nvGraphicFramePr>
        <p:xfrm>
          <a:off x="755575" y="404664"/>
          <a:ext cx="7704856" cy="6120678"/>
        </p:xfrm>
        <a:graphic>
          <a:graphicData uri="http://schemas.openxmlformats.org/drawingml/2006/table">
            <a:tbl>
              <a:tblPr firstRow="1" firstCol="1" bandRow="1">
                <a:tableStyleId>{5C22544A-7EE6-4342-B048-85BDC9FD1C3A}</a:tableStyleId>
              </a:tblPr>
              <a:tblGrid>
                <a:gridCol w="3852428"/>
                <a:gridCol w="3852428"/>
              </a:tblGrid>
              <a:tr h="925864">
                <a:tc>
                  <a:txBody>
                    <a:bodyPr/>
                    <a:lstStyle/>
                    <a:p>
                      <a:pPr algn="ctr">
                        <a:lnSpc>
                          <a:spcPts val="1560"/>
                        </a:lnSpc>
                        <a:spcAft>
                          <a:spcPts val="1200"/>
                        </a:spcAft>
                      </a:pPr>
                      <a:r>
                        <a:rPr lang="en-GB" sz="1400" dirty="0">
                          <a:solidFill>
                            <a:schemeClr val="bg1"/>
                          </a:solidFill>
                          <a:effectLst/>
                        </a:rPr>
                        <a:t> </a:t>
                      </a:r>
                    </a:p>
                    <a:p>
                      <a:pPr>
                        <a:lnSpc>
                          <a:spcPts val="1560"/>
                        </a:lnSpc>
                        <a:spcAft>
                          <a:spcPts val="1200"/>
                        </a:spcAft>
                      </a:pPr>
                      <a:r>
                        <a:rPr lang="en-GB" sz="1400" dirty="0">
                          <a:solidFill>
                            <a:schemeClr val="bg1"/>
                          </a:solidFill>
                          <a:effectLst/>
                        </a:rPr>
                        <a:t>Benefits of Science 2.0</a:t>
                      </a:r>
                      <a:endParaRPr lang="en-GB" sz="1400" dirty="0">
                        <a:solidFill>
                          <a:schemeClr val="bg1"/>
                        </a:solidFill>
                        <a:effectLst/>
                        <a:latin typeface="Calibri"/>
                        <a:ea typeface="Calibri"/>
                        <a:cs typeface="Times New Roman"/>
                      </a:endParaRPr>
                    </a:p>
                  </a:txBody>
                  <a:tcPr marL="38100" marR="38100" marT="38099" marB="38099"/>
                </a:tc>
                <a:tc>
                  <a:txBody>
                    <a:bodyPr/>
                    <a:lstStyle/>
                    <a:p>
                      <a:pPr algn="ctr">
                        <a:lnSpc>
                          <a:spcPts val="1560"/>
                        </a:lnSpc>
                        <a:spcAft>
                          <a:spcPts val="1200"/>
                        </a:spcAft>
                      </a:pPr>
                      <a:r>
                        <a:rPr lang="en-GB" sz="1400" dirty="0">
                          <a:solidFill>
                            <a:schemeClr val="bg1"/>
                          </a:solidFill>
                          <a:effectLst/>
                        </a:rPr>
                        <a:t> </a:t>
                      </a:r>
                    </a:p>
                    <a:p>
                      <a:pPr>
                        <a:lnSpc>
                          <a:spcPts val="1560"/>
                        </a:lnSpc>
                        <a:spcAft>
                          <a:spcPts val="1200"/>
                        </a:spcAft>
                      </a:pPr>
                      <a:r>
                        <a:rPr lang="en-GB" sz="1400" dirty="0">
                          <a:solidFill>
                            <a:schemeClr val="bg1"/>
                          </a:solidFill>
                          <a:effectLst/>
                        </a:rPr>
                        <a:t>Drawbacks of Science 2.0</a:t>
                      </a:r>
                      <a:endParaRPr lang="en-GB" sz="1400" dirty="0">
                        <a:solidFill>
                          <a:schemeClr val="bg1"/>
                        </a:solidFill>
                        <a:effectLst/>
                        <a:latin typeface="Calibri"/>
                        <a:ea typeface="Calibri"/>
                        <a:cs typeface="Times New Roman"/>
                      </a:endParaRPr>
                    </a:p>
                  </a:txBody>
                  <a:tcPr marL="38100" marR="38100" marT="38099" marB="38099"/>
                </a:tc>
              </a:tr>
              <a:tr h="326530">
                <a:tc>
                  <a:txBody>
                    <a:bodyPr/>
                    <a:lstStyle/>
                    <a:p>
                      <a:pPr>
                        <a:lnSpc>
                          <a:spcPts val="1560"/>
                        </a:lnSpc>
                        <a:spcAft>
                          <a:spcPts val="1200"/>
                        </a:spcAft>
                      </a:pPr>
                      <a:r>
                        <a:rPr lang="en-GB" sz="1100">
                          <a:solidFill>
                            <a:schemeClr val="bg1"/>
                          </a:solidFill>
                          <a:effectLst/>
                        </a:rPr>
                        <a:t>more productive</a:t>
                      </a:r>
                      <a:r>
                        <a:rPr lang="en-GB" sz="1100" u="sng" baseline="30000">
                          <a:solidFill>
                            <a:schemeClr val="bg1"/>
                          </a:solidFill>
                          <a:effectLst/>
                        </a:rPr>
                        <a:t>[7]</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difficulty getting credit for discoveries</a:t>
                      </a:r>
                      <a:r>
                        <a:rPr lang="en-GB" sz="1100" u="sng" baseline="30000" dirty="0">
                          <a:solidFill>
                            <a:schemeClr val="bg1"/>
                          </a:solidFill>
                          <a:effectLst/>
                          <a:hlinkClick r:id="rId2"/>
                        </a:rPr>
                        <a:t>[3]</a:t>
                      </a:r>
                      <a:endParaRPr lang="en-GB" sz="1100" dirty="0">
                        <a:solidFill>
                          <a:schemeClr val="bg1"/>
                        </a:solidFill>
                        <a:effectLst/>
                        <a:latin typeface="Calibri"/>
                        <a:ea typeface="Calibri"/>
                        <a:cs typeface="Times New Roman"/>
                      </a:endParaRPr>
                    </a:p>
                  </a:txBody>
                  <a:tcPr marL="38100" marR="38100" marT="38099" marB="38099"/>
                </a:tc>
              </a:tr>
              <a:tr h="326530">
                <a:tc>
                  <a:txBody>
                    <a:bodyPr/>
                    <a:lstStyle/>
                    <a:p>
                      <a:pPr>
                        <a:lnSpc>
                          <a:spcPts val="1560"/>
                        </a:lnSpc>
                        <a:spcAft>
                          <a:spcPts val="1200"/>
                        </a:spcAft>
                      </a:pPr>
                      <a:r>
                        <a:rPr lang="en-GB" sz="1100">
                          <a:solidFill>
                            <a:schemeClr val="bg1"/>
                          </a:solidFill>
                          <a:effectLst/>
                        </a:rPr>
                        <a:t>more collaborative</a:t>
                      </a:r>
                      <a:r>
                        <a:rPr lang="en-GB" sz="1100" u="sng" baseline="30000">
                          <a:solidFill>
                            <a:schemeClr val="bg1"/>
                          </a:solidFill>
                          <a:effectLst/>
                        </a:rPr>
                        <a:t>[5]</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difficulty getting paid</a:t>
                      </a:r>
                      <a:endParaRPr lang="en-GB" sz="1100" dirty="0">
                        <a:solidFill>
                          <a:schemeClr val="bg1"/>
                        </a:solidFill>
                        <a:effectLst/>
                        <a:latin typeface="Calibri"/>
                        <a:ea typeface="Calibri"/>
                        <a:cs typeface="Times New Roman"/>
                      </a:endParaRPr>
                    </a:p>
                  </a:txBody>
                  <a:tcPr marL="38100" marR="38100" marT="38099" marB="38099"/>
                </a:tc>
              </a:tr>
              <a:tr h="564008">
                <a:tc>
                  <a:txBody>
                    <a:bodyPr/>
                    <a:lstStyle/>
                    <a:p>
                      <a:pPr>
                        <a:lnSpc>
                          <a:spcPts val="1560"/>
                        </a:lnSpc>
                        <a:spcAft>
                          <a:spcPts val="1200"/>
                        </a:spcAft>
                      </a:pPr>
                      <a:r>
                        <a:rPr lang="en-GB" sz="1100">
                          <a:solidFill>
                            <a:schemeClr val="bg1"/>
                          </a:solidFill>
                          <a:effectLst/>
                        </a:rPr>
                        <a:t>more collegial working environment</a:t>
                      </a:r>
                      <a:r>
                        <a:rPr lang="en-GB" sz="1100" u="sng" baseline="30000">
                          <a:solidFill>
                            <a:schemeClr val="bg1"/>
                          </a:solidFill>
                          <a:effectLst/>
                          <a:hlinkClick r:id="rId3"/>
                        </a:rPr>
                        <a:t>[7]</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How is credit established for contributors?</a:t>
                      </a:r>
                      <a:endParaRPr lang="en-GB" sz="1100" dirty="0">
                        <a:solidFill>
                          <a:schemeClr val="bg1"/>
                        </a:solidFill>
                        <a:effectLst/>
                        <a:latin typeface="Calibri"/>
                        <a:ea typeface="Calibri"/>
                        <a:cs typeface="Times New Roman"/>
                      </a:endParaRPr>
                    </a:p>
                  </a:txBody>
                  <a:tcPr marL="38100" marR="38100" marT="38099" marB="38099"/>
                </a:tc>
              </a:tr>
              <a:tr h="564008">
                <a:tc>
                  <a:txBody>
                    <a:bodyPr/>
                    <a:lstStyle/>
                    <a:p>
                      <a:pPr>
                        <a:lnSpc>
                          <a:spcPts val="1560"/>
                        </a:lnSpc>
                        <a:spcAft>
                          <a:spcPts val="1200"/>
                        </a:spcAft>
                      </a:pPr>
                      <a:r>
                        <a:rPr lang="en-GB" sz="1100">
                          <a:solidFill>
                            <a:schemeClr val="bg1"/>
                          </a:solidFill>
                          <a:effectLst/>
                        </a:rPr>
                        <a:t>freer, less expensive</a:t>
                      </a:r>
                      <a:r>
                        <a:rPr lang="en-GB" sz="1100" u="sng" baseline="30000">
                          <a:solidFill>
                            <a:schemeClr val="bg1"/>
                          </a:solidFill>
                          <a:effectLst/>
                          <a:hlinkClick r:id="rId4"/>
                        </a:rPr>
                        <a:t>[8]</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risk others will copy preliminary work to get credit, patents, money</a:t>
                      </a:r>
                      <a:r>
                        <a:rPr lang="en-GB" sz="1100" u="sng" baseline="30000" dirty="0">
                          <a:solidFill>
                            <a:schemeClr val="bg1"/>
                          </a:solidFill>
                          <a:effectLst/>
                          <a:hlinkClick r:id="rId2"/>
                        </a:rPr>
                        <a:t>[3]</a:t>
                      </a:r>
                      <a:endParaRPr lang="en-GB" sz="1100" dirty="0">
                        <a:solidFill>
                          <a:schemeClr val="bg1"/>
                        </a:solidFill>
                        <a:effectLst/>
                        <a:latin typeface="Calibri"/>
                        <a:ea typeface="Calibri"/>
                        <a:cs typeface="Times New Roman"/>
                      </a:endParaRPr>
                    </a:p>
                  </a:txBody>
                  <a:tcPr marL="38100" marR="38100" marT="38099" marB="38099"/>
                </a:tc>
              </a:tr>
              <a:tr h="326530">
                <a:tc>
                  <a:txBody>
                    <a:bodyPr/>
                    <a:lstStyle/>
                    <a:p>
                      <a:pPr>
                        <a:lnSpc>
                          <a:spcPts val="1560"/>
                        </a:lnSpc>
                        <a:spcAft>
                          <a:spcPts val="1200"/>
                        </a:spcAft>
                      </a:pPr>
                      <a:r>
                        <a:rPr lang="en-GB" sz="1100">
                          <a:solidFill>
                            <a:schemeClr val="bg1"/>
                          </a:solidFill>
                          <a:effectLst/>
                        </a:rPr>
                        <a:t>faster development</a:t>
                      </a:r>
                      <a:r>
                        <a:rPr lang="en-GB" sz="1100" u="sng" baseline="30000">
                          <a:solidFill>
                            <a:schemeClr val="bg1"/>
                          </a:solidFill>
                          <a:effectLst/>
                          <a:hlinkClick r:id="rId5"/>
                        </a:rPr>
                        <a:t>[5]</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how will reviewers and editors get paid?</a:t>
                      </a:r>
                      <a:r>
                        <a:rPr lang="en-GB" sz="1100" u="sng" baseline="30000" dirty="0">
                          <a:solidFill>
                            <a:schemeClr val="bg1"/>
                          </a:solidFill>
                          <a:effectLst/>
                          <a:hlinkClick r:id="rId4"/>
                        </a:rPr>
                        <a:t>[8]</a:t>
                      </a:r>
                      <a:endParaRPr lang="en-GB" sz="1100" dirty="0">
                        <a:solidFill>
                          <a:schemeClr val="bg1"/>
                        </a:solidFill>
                        <a:effectLst/>
                        <a:latin typeface="Calibri"/>
                        <a:ea typeface="Calibri"/>
                        <a:cs typeface="Times New Roman"/>
                      </a:endParaRPr>
                    </a:p>
                  </a:txBody>
                  <a:tcPr marL="38100" marR="38100" marT="38099" marB="38099"/>
                </a:tc>
              </a:tr>
              <a:tr h="326530">
                <a:tc>
                  <a:txBody>
                    <a:bodyPr/>
                    <a:lstStyle/>
                    <a:p>
                      <a:pPr>
                        <a:lnSpc>
                          <a:spcPts val="1560"/>
                        </a:lnSpc>
                        <a:spcAft>
                          <a:spcPts val="1200"/>
                        </a:spcAft>
                      </a:pPr>
                      <a:r>
                        <a:rPr lang="en-GB" sz="1100">
                          <a:solidFill>
                            <a:schemeClr val="bg1"/>
                          </a:solidFill>
                          <a:effectLst/>
                        </a:rPr>
                        <a:t>wider access</a:t>
                      </a:r>
                      <a:r>
                        <a:rPr lang="en-GB" sz="1100" u="sng" baseline="30000">
                          <a:solidFill>
                            <a:schemeClr val="bg1"/>
                          </a:solidFill>
                          <a:effectLst/>
                          <a:hlinkClick r:id="rId4"/>
                        </a:rPr>
                        <a:t>[8]</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it is not clear how Science 2.0 will work</a:t>
                      </a:r>
                      <a:r>
                        <a:rPr lang="en-GB" sz="1100" u="sng" baseline="30000" dirty="0">
                          <a:solidFill>
                            <a:schemeClr val="bg1"/>
                          </a:solidFill>
                          <a:effectLst/>
                          <a:hlinkClick r:id="rId6"/>
                        </a:rPr>
                        <a:t>[1]</a:t>
                      </a:r>
                      <a:endParaRPr lang="en-GB" sz="1100" dirty="0">
                        <a:solidFill>
                          <a:schemeClr val="bg1"/>
                        </a:solidFill>
                        <a:effectLst/>
                        <a:latin typeface="Calibri"/>
                        <a:ea typeface="Calibri"/>
                        <a:cs typeface="Times New Roman"/>
                      </a:endParaRPr>
                    </a:p>
                  </a:txBody>
                  <a:tcPr marL="38100" marR="38100" marT="38099" marB="38099"/>
                </a:tc>
              </a:tr>
              <a:tr h="801487">
                <a:tc>
                  <a:txBody>
                    <a:bodyPr/>
                    <a:lstStyle/>
                    <a:p>
                      <a:pPr>
                        <a:lnSpc>
                          <a:spcPts val="1560"/>
                        </a:lnSpc>
                        <a:spcAft>
                          <a:spcPts val="1200"/>
                        </a:spcAft>
                      </a:pPr>
                      <a:r>
                        <a:rPr lang="en-GB" sz="1100">
                          <a:solidFill>
                            <a:schemeClr val="bg1"/>
                          </a:solidFill>
                          <a:effectLst/>
                        </a:rPr>
                        <a:t>diverse applications: homeland security, medical care, environment etc</a:t>
                      </a:r>
                      <a:r>
                        <a:rPr lang="en-GB" sz="1100" u="sng" baseline="30000">
                          <a:solidFill>
                            <a:schemeClr val="bg1"/>
                          </a:solidFill>
                          <a:effectLst/>
                          <a:hlinkClick r:id="rId7"/>
                        </a:rPr>
                        <a:t>[9]</a:t>
                      </a:r>
                      <a:endParaRPr lang="en-GB" sz="1100">
                        <a:solidFill>
                          <a:schemeClr val="bg1"/>
                        </a:solidFill>
                        <a:effectLst/>
                        <a:latin typeface="Calibri"/>
                        <a:ea typeface="Calibri"/>
                        <a:cs typeface="Times New Roman"/>
                      </a:endParaRPr>
                    </a:p>
                  </a:txBody>
                  <a:tcPr marL="38100" marR="38100" marT="38099" marB="38099"/>
                </a:tc>
                <a:tc>
                  <a:txBody>
                    <a:bodyPr/>
                    <a:lstStyle/>
                    <a:p>
                      <a:pPr>
                        <a:lnSpc>
                          <a:spcPts val="1560"/>
                        </a:lnSpc>
                        <a:spcAft>
                          <a:spcPts val="1200"/>
                        </a:spcAft>
                      </a:pPr>
                      <a:r>
                        <a:rPr lang="en-GB" sz="1100" dirty="0">
                          <a:solidFill>
                            <a:schemeClr val="bg1"/>
                          </a:solidFill>
                          <a:effectLst/>
                        </a:rPr>
                        <a:t>needs infrastructure</a:t>
                      </a:r>
                      <a:r>
                        <a:rPr lang="en-GB" sz="1100" u="sng" baseline="30000" dirty="0">
                          <a:solidFill>
                            <a:schemeClr val="bg1"/>
                          </a:solidFill>
                          <a:effectLst/>
                          <a:hlinkClick r:id="rId4"/>
                        </a:rPr>
                        <a:t>[8]</a:t>
                      </a:r>
                      <a:endParaRPr lang="en-GB" sz="1100" dirty="0">
                        <a:solidFill>
                          <a:schemeClr val="bg1"/>
                        </a:solidFill>
                        <a:effectLst/>
                        <a:latin typeface="Calibri"/>
                        <a:ea typeface="Calibri"/>
                        <a:cs typeface="Times New Roman"/>
                      </a:endParaRPr>
                    </a:p>
                  </a:txBody>
                  <a:tcPr marL="38100" marR="38100" marT="38099" marB="38099"/>
                </a:tc>
              </a:tr>
              <a:tr h="326530">
                <a:tc>
                  <a:txBody>
                    <a:bodyPr/>
                    <a:lstStyle/>
                    <a:p>
                      <a:pPr>
                        <a:lnSpc>
                          <a:spcPts val="1560"/>
                        </a:lnSpc>
                        <a:spcAft>
                          <a:spcPts val="1200"/>
                        </a:spcAft>
                      </a:pPr>
                      <a:r>
                        <a:rPr lang="en-GB" sz="1100">
                          <a:solidFill>
                            <a:schemeClr val="bg1"/>
                          </a:solidFill>
                          <a:effectLst/>
                        </a:rPr>
                        <a:t>easier</a:t>
                      </a:r>
                      <a:endParaRPr lang="en-GB" sz="1100">
                        <a:solidFill>
                          <a:schemeClr val="bg1"/>
                        </a:solidFill>
                        <a:effectLst/>
                        <a:latin typeface="Calibri"/>
                        <a:ea typeface="Calibri"/>
                        <a:cs typeface="Times New Roman"/>
                      </a:endParaRPr>
                    </a:p>
                  </a:txBody>
                  <a:tcPr marL="38100" marR="38100" marT="38099" marB="38099"/>
                </a:tc>
                <a:tc>
                  <a:txBody>
                    <a:bodyPr/>
                    <a:lstStyle/>
                    <a:p>
                      <a:pPr>
                        <a:lnSpc>
                          <a:spcPct val="115000"/>
                        </a:lnSpc>
                      </a:pPr>
                      <a:endParaRPr lang="en-GB" sz="1100" dirty="0">
                        <a:solidFill>
                          <a:schemeClr val="bg1"/>
                        </a:solidFill>
                        <a:effectLst/>
                        <a:latin typeface="Calibri"/>
                      </a:endParaRPr>
                    </a:p>
                  </a:txBody>
                  <a:tcPr marL="38100" marR="38100" marT="38099" marB="38099"/>
                </a:tc>
              </a:tr>
              <a:tr h="1632661">
                <a:tc>
                  <a:txBody>
                    <a:bodyPr/>
                    <a:lstStyle/>
                    <a:p>
                      <a:pPr>
                        <a:lnSpc>
                          <a:spcPts val="1560"/>
                        </a:lnSpc>
                        <a:spcAft>
                          <a:spcPts val="1200"/>
                        </a:spcAft>
                      </a:pPr>
                      <a:r>
                        <a:rPr lang="en-GB" sz="1100">
                          <a:solidFill>
                            <a:schemeClr val="bg1"/>
                          </a:solidFill>
                          <a:effectLst/>
                        </a:rPr>
                        <a:t>lets other scientists see results instantly and comment</a:t>
                      </a:r>
                    </a:p>
                    <a:p>
                      <a:pPr>
                        <a:lnSpc>
                          <a:spcPts val="1560"/>
                        </a:lnSpc>
                        <a:spcAft>
                          <a:spcPts val="1200"/>
                        </a:spcAft>
                      </a:pPr>
                      <a:r>
                        <a:rPr lang="en-GB" sz="1100">
                          <a:solidFill>
                            <a:schemeClr val="bg1"/>
                          </a:solidFill>
                          <a:effectLst/>
                        </a:rPr>
                        <a:t> </a:t>
                      </a:r>
                    </a:p>
                    <a:p>
                      <a:pPr>
                        <a:lnSpc>
                          <a:spcPts val="1560"/>
                        </a:lnSpc>
                        <a:spcAft>
                          <a:spcPts val="1200"/>
                        </a:spcAft>
                      </a:pPr>
                      <a:r>
                        <a:rPr lang="en-GB" sz="1100">
                          <a:solidFill>
                            <a:schemeClr val="bg1"/>
                          </a:solidFill>
                          <a:effectLst/>
                        </a:rPr>
                        <a:t>*WWW: Wickipedia as of 28/12/2012</a:t>
                      </a:r>
                      <a:endParaRPr lang="en-GB" sz="1100">
                        <a:solidFill>
                          <a:schemeClr val="bg1"/>
                        </a:solidFill>
                        <a:effectLst/>
                        <a:latin typeface="Calibri"/>
                        <a:ea typeface="Calibri"/>
                        <a:cs typeface="Times New Roman"/>
                      </a:endParaRPr>
                    </a:p>
                  </a:txBody>
                  <a:tcPr marL="38100" marR="38100" marT="38099" marB="38099"/>
                </a:tc>
                <a:tc>
                  <a:txBody>
                    <a:bodyPr/>
                    <a:lstStyle/>
                    <a:p>
                      <a:pPr>
                        <a:lnSpc>
                          <a:spcPct val="115000"/>
                        </a:lnSpc>
                      </a:pPr>
                      <a:endParaRPr lang="en-GB" sz="1100" dirty="0">
                        <a:solidFill>
                          <a:schemeClr val="bg1"/>
                        </a:solidFill>
                        <a:effectLst/>
                        <a:latin typeface="Calibri"/>
                      </a:endParaRPr>
                    </a:p>
                  </a:txBody>
                  <a:tcPr marL="38100" marR="38100" marT="38099" marB="38099"/>
                </a:tc>
              </a:tr>
            </a:tbl>
          </a:graphicData>
        </a:graphic>
      </p:graphicFrame>
      <p:sp>
        <p:nvSpPr>
          <p:cNvPr id="4" name="Date Placeholder 3"/>
          <p:cNvSpPr>
            <a:spLocks noGrp="1"/>
          </p:cNvSpPr>
          <p:nvPr>
            <p:ph type="dt" sz="quarter" idx="10"/>
          </p:nvPr>
        </p:nvSpPr>
        <p:spPr/>
        <p:txBody>
          <a:bodyPr/>
          <a:lstStyle/>
          <a:p>
            <a:pPr>
              <a:defRPr/>
            </a:pPr>
            <a:fld id="{154F24D9-8C53-4CDC-94C7-155ACD25F800}" type="datetime1">
              <a:rPr lang="en-GB" smtClean="0"/>
              <a:pPr>
                <a:defRPr/>
              </a:pPr>
              <a:t>29/08/2016</a:t>
            </a:fld>
            <a:endParaRPr lang="en-GB"/>
          </a:p>
        </p:txBody>
      </p:sp>
    </p:spTree>
    <p:extLst>
      <p:ext uri="{BB962C8B-B14F-4D97-AF65-F5344CB8AC3E}">
        <p14:creationId xmlns:p14="http://schemas.microsoft.com/office/powerpoint/2010/main" val="3231664500"/>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ACU presentation">
  <a:themeElements>
    <a:clrScheme name="ACU colours">
      <a:dk1>
        <a:srgbClr val="002664"/>
      </a:dk1>
      <a:lt1>
        <a:srgbClr val="686663"/>
      </a:lt1>
      <a:dk2>
        <a:srgbClr val="000000"/>
      </a:dk2>
      <a:lt2>
        <a:srgbClr val="FFFFFF"/>
      </a:lt2>
      <a:accent1>
        <a:srgbClr val="F2D13D"/>
      </a:accent1>
      <a:accent2>
        <a:srgbClr val="007EA3"/>
      </a:accent2>
      <a:accent3>
        <a:srgbClr val="C4AFB9"/>
      </a:accent3>
      <a:accent4>
        <a:srgbClr val="DAD69C"/>
      </a:accent4>
      <a:accent5>
        <a:srgbClr val="F7D6A5"/>
      </a:accent5>
      <a:accent6>
        <a:srgbClr val="D7A890"/>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5A58"/>
        </a:dk1>
        <a:lt1>
          <a:srgbClr val="FFFFFF"/>
        </a:lt1>
        <a:dk2>
          <a:srgbClr val="008080"/>
        </a:dk2>
        <a:lt2>
          <a:srgbClr val="FFFFFF"/>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4"/>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DBA6"/>
        </a:lt1>
        <a:dk2>
          <a:srgbClr val="000000"/>
        </a:dk2>
        <a:lt2>
          <a:srgbClr val="CC7A00"/>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Default Design 3">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Default Design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Default Design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Default Design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37424A"/>
    </a:dk1>
    <a:lt1>
      <a:srgbClr val="FFFFFF"/>
    </a:lt1>
    <a:dk2>
      <a:srgbClr val="FFFFFF"/>
    </a:dk2>
    <a:lt2>
      <a:srgbClr val="FFFFFF"/>
    </a:lt2>
    <a:accent1>
      <a:srgbClr val="69923A"/>
    </a:accent1>
    <a:accent2>
      <a:srgbClr val="969696"/>
    </a:accent2>
    <a:accent3>
      <a:srgbClr val="FFFFFF"/>
    </a:accent3>
    <a:accent4>
      <a:srgbClr val="212121"/>
    </a:accent4>
    <a:accent5>
      <a:srgbClr val="93B1CC"/>
    </a:accent5>
    <a:accent6>
      <a:srgbClr val="878787"/>
    </a:accent6>
    <a:hlink>
      <a:srgbClr val="69923A"/>
    </a:hlink>
    <a:folHlink>
      <a:srgbClr val="69923A"/>
    </a:folHlink>
  </a:clrScheme>
  <a:fontScheme name="Standard Content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ACU presentation</Template>
  <TotalTime>5535</TotalTime>
  <Words>4231</Words>
  <Application>Microsoft Office PowerPoint</Application>
  <PresentationFormat>On-screen Show (4:3)</PresentationFormat>
  <Paragraphs>588</Paragraphs>
  <Slides>86</Slides>
  <Notes>17</Notes>
  <HiddenSlides>1</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107" baseType="lpstr">
      <vt:lpstr>Arial Unicode MS</vt:lpstr>
      <vt:lpstr>ＭＳ Ｐゴシック</vt:lpstr>
      <vt:lpstr>ＭＳ Ｐゴシック</vt:lpstr>
      <vt:lpstr>Arial</vt:lpstr>
      <vt:lpstr>Calibri</vt:lpstr>
      <vt:lpstr>Corbel</vt:lpstr>
      <vt:lpstr>Gisha</vt:lpstr>
      <vt:lpstr>Myriad Pro</vt:lpstr>
      <vt:lpstr>MyriadPro-BoldCond</vt:lpstr>
      <vt:lpstr>MyriadPro-LightCond</vt:lpstr>
      <vt:lpstr>Open Sans</vt:lpstr>
      <vt:lpstr>Segoe UI</vt:lpstr>
      <vt:lpstr>Segoe UI Light</vt:lpstr>
      <vt:lpstr>Tahoma</vt:lpstr>
      <vt:lpstr>Times New Roman</vt:lpstr>
      <vt:lpstr>Trebuchet MS</vt:lpstr>
      <vt:lpstr>Verdana</vt:lpstr>
      <vt:lpstr>Wingdings</vt:lpstr>
      <vt:lpstr>ACU presentation</vt:lpstr>
      <vt:lpstr>Equation</vt:lpstr>
      <vt:lpstr>Presentation</vt:lpstr>
      <vt:lpstr>PowerPoint Presentation</vt:lpstr>
      <vt:lpstr>PowerPoint Presentation</vt:lpstr>
      <vt:lpstr>There are three main global trends emerging today that will shape the world in 2030:</vt:lpstr>
      <vt:lpstr>PowerPoint Presentation</vt:lpstr>
      <vt:lpstr>PowerPoint Presentation</vt:lpstr>
      <vt:lpstr>PowerPoint Presentation</vt:lpstr>
      <vt:lpstr>All change but back to the past</vt:lpstr>
      <vt:lpstr>Science 2.0 or Open Science</vt:lpstr>
      <vt:lpstr>PowerPoint Presentation</vt:lpstr>
      <vt:lpstr>PowerPoint Presentation</vt:lpstr>
      <vt:lpstr>From Open Science to Open Innovation </vt:lpstr>
      <vt:lpstr>From Open Science to Open Innovation</vt:lpstr>
      <vt:lpstr>Why now?</vt:lpstr>
      <vt:lpstr>The Guru behind this movement</vt:lpstr>
      <vt:lpstr>Philips Eindhoven Innovation Campus</vt:lpstr>
      <vt:lpstr>Philips’ Eindhoven Campus</vt:lpstr>
      <vt:lpstr>PowerPoint Presentation</vt:lpstr>
      <vt:lpstr>From the 2014 Yearbook</vt:lpstr>
      <vt:lpstr>e-Science and the Fourth Paradigm</vt:lpstr>
      <vt:lpstr>PowerPoint Presentation</vt:lpstr>
      <vt:lpstr>PowerPoint Presentation</vt:lpstr>
      <vt:lpstr>West Coast Connectivity</vt:lpstr>
      <vt:lpstr>SKA</vt:lpstr>
      <vt:lpstr>SKA impact</vt:lpstr>
      <vt:lpstr>PowerPoint Presentation</vt:lpstr>
      <vt:lpstr>PowerPoint Presentation</vt:lpstr>
      <vt:lpstr>PowerPoint Presentation</vt:lpstr>
      <vt:lpstr>PowerPoint Presentation</vt:lpstr>
      <vt:lpstr>PowerPoint Presentation</vt:lpstr>
      <vt:lpstr>PowerPoint Presentation</vt:lpstr>
      <vt:lpstr>Big issues facing Universities and Public at Large</vt:lpstr>
      <vt:lpstr>Riding the wave  How Europe can gain from the rising tide of scientific data  a vision for 2030</vt:lpstr>
      <vt:lpstr>Global collaboratories  </vt:lpstr>
      <vt:lpstr>Vision 2030</vt:lpstr>
      <vt:lpstr>The Centrality of International Research Infrastructures for Innovation</vt:lpstr>
      <vt:lpstr>PowerPoint Presentation</vt:lpstr>
      <vt:lpstr>PowerPoint Presentation</vt:lpstr>
      <vt:lpstr>ECCSEL   European Carbon Dioxide Capture and Storage Laboratory Infrastructure</vt:lpstr>
      <vt:lpstr>DANUBIUS-RI International Centre for Advanced Studies on River-Sea Systems</vt:lpstr>
      <vt:lpstr>PowerPoint Presentation</vt:lpstr>
      <vt:lpstr>E-RIHS European Research Infrastructure for Heritage Science</vt:lpstr>
      <vt:lpstr>PowerPoint Presentation</vt:lpstr>
      <vt:lpstr>Combine and analyse data from a variety of distributedinstruments/observations </vt:lpstr>
      <vt:lpstr>PowerPoint Presentation</vt:lpstr>
      <vt:lpstr>Cooperation in “virtual” labs</vt:lpstr>
      <vt:lpstr>ELIXIR ELIXIR  A distributed infrastructure for life-science information</vt:lpstr>
      <vt:lpstr>PowerPoint Presentation</vt:lpstr>
      <vt:lpstr>European X-ray Free Electron Laser</vt:lpstr>
      <vt:lpstr>PowerPoint Presentation</vt:lpstr>
      <vt:lpstr>PowerPoint Presentation</vt:lpstr>
      <vt:lpstr>PowerPoint Presentation</vt:lpstr>
      <vt:lpstr>CLARIN ERIC Common Language Resources and Technology Infrastructure</vt:lpstr>
      <vt:lpstr>CESSDA Consortium of European Social Science Data Archives</vt:lpstr>
      <vt:lpstr>Vision 2030</vt:lpstr>
      <vt:lpstr>The Problem for the e-Scientist Student </vt:lpstr>
      <vt:lpstr>PowerPoint Presentation</vt:lpstr>
      <vt:lpstr>European Commissioner  Nellie Kroes</vt:lpstr>
      <vt:lpstr>PowerPoint Presentation</vt:lpstr>
      <vt:lpstr>G8 Open Data Charter</vt:lpstr>
      <vt:lpstr>Tools to Support the Entire Data Life Cycle</vt:lpstr>
      <vt:lpstr>New Skills Needed</vt:lpstr>
      <vt:lpstr>What is a Data Scientist?</vt:lpstr>
      <vt:lpstr>PowerPoint Presentation</vt:lpstr>
      <vt:lpstr>Data driven …</vt:lpstr>
      <vt:lpstr>The benefits of open data</vt:lpstr>
      <vt:lpstr>The benefits of acting now!</vt:lpstr>
      <vt:lpstr>Are there costs?</vt:lpstr>
      <vt:lpstr>Research Data Alliance </vt:lpstr>
      <vt:lpstr>The Research Data Alliance</vt:lpstr>
      <vt:lpstr>Integrating Data Across Cultures,  Scales, Technologies Requires Infrastructure</vt:lpstr>
      <vt:lpstr>PowerPoint Presentation</vt:lpstr>
      <vt:lpstr>Organisational &amp; Affiliate Members</vt:lpstr>
      <vt:lpstr>RDA Council and Funders 2014</vt:lpstr>
      <vt:lpstr>RDA Council May 2016</vt:lpstr>
      <vt:lpstr>RDA Interest (IG) and  Working Groups (WG) by Focus 1 </vt:lpstr>
      <vt:lpstr>RDA focuses on Impact  and Implementation</vt:lpstr>
      <vt:lpstr>PowerPoint Presentation</vt:lpstr>
      <vt:lpstr> Agriculture Data Interest Group</vt:lpstr>
      <vt:lpstr>Wheat Data Group</vt:lpstr>
      <vt:lpstr>A recent communication</vt:lpstr>
      <vt:lpstr>Commissioner Oettinger</vt:lpstr>
      <vt:lpstr>Industry 4.0 or Open Innovation</vt:lpstr>
      <vt:lpstr>Challenge based innovation</vt:lpstr>
      <vt:lpstr>IdeaSquare</vt:lpstr>
      <vt:lpstr>From open science to open innovation  The ATTRACT Initiative – to get Europe back to work</vt:lpstr>
      <vt:lpstr>Looking to the future</vt:lpstr>
    </vt:vector>
  </TitlesOfParts>
  <Company>Association of Commonwealth Universities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Natasha Lokhun</dc:creator>
  <cp:lastModifiedBy>John V Wood</cp:lastModifiedBy>
  <cp:revision>87</cp:revision>
  <dcterms:created xsi:type="dcterms:W3CDTF">2015-10-06T09:30:34Z</dcterms:created>
  <dcterms:modified xsi:type="dcterms:W3CDTF">2016-08-29T09:50:21Z</dcterms:modified>
</cp:coreProperties>
</file>