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4"/>
  </p:notesMasterIdLst>
  <p:sldIdLst>
    <p:sldId id="256" r:id="rId2"/>
    <p:sldId id="321" r:id="rId3"/>
    <p:sldId id="323" r:id="rId4"/>
    <p:sldId id="322" r:id="rId5"/>
    <p:sldId id="326" r:id="rId6"/>
    <p:sldId id="327" r:id="rId7"/>
    <p:sldId id="328" r:id="rId8"/>
    <p:sldId id="330" r:id="rId9"/>
    <p:sldId id="329" r:id="rId10"/>
    <p:sldId id="332" r:id="rId11"/>
    <p:sldId id="336" r:id="rId12"/>
    <p:sldId id="354" r:id="rId13"/>
    <p:sldId id="333" r:id="rId14"/>
    <p:sldId id="353" r:id="rId15"/>
    <p:sldId id="340" r:id="rId16"/>
    <p:sldId id="342" r:id="rId17"/>
    <p:sldId id="343" r:id="rId18"/>
    <p:sldId id="344" r:id="rId19"/>
    <p:sldId id="345" r:id="rId20"/>
    <p:sldId id="360" r:id="rId21"/>
    <p:sldId id="357" r:id="rId22"/>
    <p:sldId id="349" r:id="rId23"/>
    <p:sldId id="350" r:id="rId24"/>
    <p:sldId id="359" r:id="rId25"/>
    <p:sldId id="361" r:id="rId26"/>
    <p:sldId id="355" r:id="rId27"/>
    <p:sldId id="356" r:id="rId28"/>
    <p:sldId id="324" r:id="rId29"/>
    <p:sldId id="325" r:id="rId30"/>
    <p:sldId id="262" r:id="rId31"/>
    <p:sldId id="263" r:id="rId32"/>
    <p:sldId id="264" r:id="rId33"/>
    <p:sldId id="265" r:id="rId34"/>
    <p:sldId id="266" r:id="rId35"/>
    <p:sldId id="267" r:id="rId36"/>
    <p:sldId id="268" r:id="rId37"/>
    <p:sldId id="269" r:id="rId38"/>
    <p:sldId id="270" r:id="rId39"/>
    <p:sldId id="276" r:id="rId40"/>
    <p:sldId id="319" r:id="rId41"/>
    <p:sldId id="282" r:id="rId42"/>
    <p:sldId id="283" r:id="rId43"/>
    <p:sldId id="311" r:id="rId44"/>
    <p:sldId id="312" r:id="rId45"/>
    <p:sldId id="313" r:id="rId46"/>
    <p:sldId id="314" r:id="rId47"/>
    <p:sldId id="291" r:id="rId48"/>
    <p:sldId id="292" r:id="rId49"/>
    <p:sldId id="293" r:id="rId50"/>
    <p:sldId id="296" r:id="rId51"/>
    <p:sldId id="297" r:id="rId52"/>
    <p:sldId id="298" r:id="rId53"/>
    <p:sldId id="300" r:id="rId54"/>
    <p:sldId id="301" r:id="rId55"/>
    <p:sldId id="303" r:id="rId56"/>
    <p:sldId id="304" r:id="rId57"/>
    <p:sldId id="305" r:id="rId58"/>
    <p:sldId id="302" r:id="rId59"/>
    <p:sldId id="307" r:id="rId60"/>
    <p:sldId id="320" r:id="rId61"/>
    <p:sldId id="308" r:id="rId62"/>
    <p:sldId id="34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Bell" initials="TB" lastIdx="5" clrIdx="0">
    <p:extLst>
      <p:ext uri="{19B8F6BF-5375-455C-9EA6-DF929625EA0E}">
        <p15:presenceInfo xmlns:p15="http://schemas.microsoft.com/office/powerpoint/2012/main" userId="S-1-5-21-1526224874-1540688658-1361462980-210709" providerId="AD"/>
      </p:ext>
    </p:extLst>
  </p:cmAuthor>
  <p:cmAuthor id="2" name="Jose Castro Leon" initials="JCL" lastIdx="5" clrIdx="1">
    <p:extLst>
      <p:ext uri="{19B8F6BF-5375-455C-9EA6-DF929625EA0E}">
        <p15:presenceInfo xmlns:p15="http://schemas.microsoft.com/office/powerpoint/2012/main" userId="S-1-5-21-1526224874-1540688658-1361462980-8962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4282"/>
    <a:srgbClr val="0B387C"/>
    <a:srgbClr val="0055A0"/>
    <a:srgbClr val="0C37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00"/>
    <p:restoredTop sz="96634" autoAdjust="0"/>
  </p:normalViewPr>
  <p:slideViewPr>
    <p:cSldViewPr snapToGrid="0" snapToObjects="1">
      <p:cViewPr varScale="1">
        <p:scale>
          <a:sx n="123" d="100"/>
          <a:sy n="123" d="100"/>
        </p:scale>
        <p:origin x="876"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6CC-2062-8D45-AC63-D674CFF35D8E}" type="datetimeFigureOut">
              <a:rPr lang="en-US" smtClean="0"/>
              <a:t>8/29/2016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E70E4-489B-6740-9086-72534EF58E2C}" type="slidenum">
              <a:rPr lang="en-US" smtClean="0"/>
              <a:t>‹Nº›</a:t>
            </a:fld>
            <a:endParaRPr lang="en-US"/>
          </a:p>
        </p:txBody>
      </p:sp>
    </p:spTree>
    <p:extLst>
      <p:ext uri="{BB962C8B-B14F-4D97-AF65-F5344CB8AC3E}">
        <p14:creationId xmlns:p14="http://schemas.microsoft.com/office/powerpoint/2010/main" val="1426423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everyone,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My name is Jose Castro Leon. I am working at CERN on the Cloud Infrastructure Team</a:t>
            </a:r>
            <a:endParaRPr lang="en-US" dirty="0" smtClean="0"/>
          </a:p>
          <a:p>
            <a:r>
              <a:rPr lang="en-US" baseline="0" dirty="0" smtClean="0"/>
              <a:t>This is how to build an </a:t>
            </a:r>
            <a:r>
              <a:rPr lang="en-US" baseline="0" dirty="0" err="1" smtClean="0"/>
              <a:t>openstack</a:t>
            </a:r>
            <a:r>
              <a:rPr lang="en-US" baseline="0" dirty="0" smtClean="0"/>
              <a:t> cloud, in particular how we build the CERN Cloud</a:t>
            </a:r>
          </a:p>
        </p:txBody>
      </p:sp>
      <p:sp>
        <p:nvSpPr>
          <p:cNvPr id="4" name="Slide Number Placeholder 3"/>
          <p:cNvSpPr>
            <a:spLocks noGrp="1"/>
          </p:cNvSpPr>
          <p:nvPr>
            <p:ph type="sldNum" sz="quarter" idx="10"/>
          </p:nvPr>
        </p:nvSpPr>
        <p:spPr/>
        <p:txBody>
          <a:bodyPr/>
          <a:lstStyle/>
          <a:p>
            <a:fld id="{EB118D51-0B98-7840-AE0F-54CCF5D969C5}" type="slidenum">
              <a:rPr lang="en-US" smtClean="0"/>
              <a:t>2</a:t>
            </a:fld>
            <a:endParaRPr lang="en-US"/>
          </a:p>
        </p:txBody>
      </p:sp>
    </p:spTree>
    <p:extLst>
      <p:ext uri="{BB962C8B-B14F-4D97-AF65-F5344CB8AC3E}">
        <p14:creationId xmlns:p14="http://schemas.microsoft.com/office/powerpoint/2010/main" val="19545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12</a:t>
            </a:fld>
            <a:endParaRPr lang="en-GB"/>
          </a:p>
        </p:txBody>
      </p:sp>
    </p:spTree>
    <p:extLst>
      <p:ext uri="{BB962C8B-B14F-4D97-AF65-F5344CB8AC3E}">
        <p14:creationId xmlns:p14="http://schemas.microsoft.com/office/powerpoint/2010/main" val="3390010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defRPr/>
            </a:pPr>
            <a:r>
              <a:rPr lang="en-US" dirty="0" smtClean="0"/>
              <a:t>We are gradually expanding the functionality</a:t>
            </a:r>
            <a:r>
              <a:rPr lang="en-US" baseline="0" dirty="0" smtClean="0"/>
              <a:t> of the CERN cloud through the releases.</a:t>
            </a:r>
          </a:p>
          <a:p>
            <a:pPr>
              <a:buFont typeface="Arial" pitchFamily="34" charset="0"/>
              <a:buNone/>
              <a:defRPr/>
            </a:pPr>
            <a:endParaRPr lang="en-US" baseline="0" dirty="0" smtClean="0"/>
          </a:p>
          <a:p>
            <a:pPr>
              <a:buFont typeface="Arial" pitchFamily="34" charset="0"/>
              <a:buNone/>
              <a:defRPr/>
            </a:pPr>
            <a:r>
              <a:rPr lang="en-US" baseline="0" dirty="0" smtClean="0"/>
              <a:t>We experiment with some new technology, some make it to production in a release or so, others such as Ironic, we have a look at and then come back a year or so later</a:t>
            </a:r>
          </a:p>
          <a:p>
            <a:pPr>
              <a:buFont typeface="Arial" pitchFamily="34" charset="0"/>
              <a:buNone/>
              <a:defRPr/>
            </a:pPr>
            <a:endParaRPr lang="en-US" baseline="0" dirty="0" smtClean="0"/>
          </a:p>
          <a:p>
            <a:pPr>
              <a:buFont typeface="Arial" pitchFamily="34" charset="0"/>
              <a:buNone/>
              <a:defRPr/>
            </a:pPr>
            <a:r>
              <a:rPr lang="en-US" baseline="0" dirty="0" smtClean="0"/>
              <a:t>The service catalog functions allow us to easily expose selected function to early users </a:t>
            </a:r>
            <a:endParaRPr lang="en-US" dirty="0"/>
          </a:p>
        </p:txBody>
      </p:sp>
      <p:sp>
        <p:nvSpPr>
          <p:cNvPr id="4" name="Slide Number Placeholder 3"/>
          <p:cNvSpPr>
            <a:spLocks noGrp="1"/>
          </p:cNvSpPr>
          <p:nvPr>
            <p:ph type="sldNum" sz="quarter" idx="10"/>
          </p:nvPr>
        </p:nvSpPr>
        <p:spPr/>
        <p:txBody>
          <a:bodyPr/>
          <a:lstStyle/>
          <a:p>
            <a:fld id="{EB118D51-0B98-7840-AE0F-54CCF5D969C5}" type="slidenum">
              <a:rPr lang="en-US" smtClean="0"/>
              <a:t>13</a:t>
            </a:fld>
            <a:endParaRPr lang="en-US"/>
          </a:p>
        </p:txBody>
      </p:sp>
    </p:spTree>
    <p:extLst>
      <p:ext uri="{BB962C8B-B14F-4D97-AF65-F5344CB8AC3E}">
        <p14:creationId xmlns:p14="http://schemas.microsoft.com/office/powerpoint/2010/main" val="189254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GB" dirty="0" smtClean="0"/>
              <a:t>Already 4 independent clouds – federation is now being studied</a:t>
            </a:r>
          </a:p>
          <a:p>
            <a:pPr marL="628650" lvl="1" indent="-171450">
              <a:buFontTx/>
              <a:buChar char="-"/>
            </a:pPr>
            <a:r>
              <a:rPr lang="en-GB" dirty="0" smtClean="0"/>
              <a:t>Currently around 160,000</a:t>
            </a:r>
            <a:r>
              <a:rPr lang="en-GB" baseline="0" dirty="0" smtClean="0"/>
              <a:t> cores in the largest IT instance</a:t>
            </a:r>
          </a:p>
          <a:p>
            <a:pPr marL="628650" lvl="1" indent="-171450">
              <a:buFontTx/>
              <a:buChar char="-"/>
            </a:pPr>
            <a:r>
              <a:rPr lang="en-GB" baseline="0" dirty="0" smtClean="0"/>
              <a:t>3 other OpenStack Clouds run by the experiment teams</a:t>
            </a:r>
          </a:p>
          <a:p>
            <a:pPr marL="628650" lvl="1" indent="-171450">
              <a:buFontTx/>
              <a:buChar char="-"/>
            </a:pPr>
            <a:endParaRPr lang="en-GB" baseline="0" dirty="0" smtClean="0"/>
          </a:p>
          <a:p>
            <a:pPr marL="171450" lvl="0" indent="-171450">
              <a:buFontTx/>
              <a:buChar char="-"/>
            </a:pPr>
            <a:r>
              <a:rPr lang="en-GB" baseline="0" dirty="0" smtClean="0"/>
              <a:t>Around 70% is compute dedicated cores, 20% production services and 10% test and dev</a:t>
            </a:r>
            <a:endParaRPr lang="en-GB" dirty="0" smtClean="0"/>
          </a:p>
        </p:txBody>
      </p:sp>
      <p:sp>
        <p:nvSpPr>
          <p:cNvPr id="4" name="Slide Number Placeholder 3"/>
          <p:cNvSpPr>
            <a:spLocks noGrp="1"/>
          </p:cNvSpPr>
          <p:nvPr>
            <p:ph type="sldNum" sz="quarter" idx="5"/>
          </p:nvPr>
        </p:nvSpPr>
        <p:spPr/>
        <p:txBody>
          <a:bodyPr/>
          <a:lstStyle/>
          <a:p>
            <a:pPr>
              <a:defRPr/>
            </a:pPr>
            <a:fld id="{87C5AC01-2EE3-46EA-96BF-0A1DE2EAD5B9}" type="slidenum">
              <a:rPr lang="en-GB" smtClean="0"/>
              <a:pPr>
                <a:defRPr/>
              </a:pPr>
              <a:t>14</a:t>
            </a:fld>
            <a:endParaRPr lang="en-GB"/>
          </a:p>
        </p:txBody>
      </p:sp>
    </p:spTree>
    <p:extLst>
      <p:ext uri="{BB962C8B-B14F-4D97-AF65-F5344CB8AC3E}">
        <p14:creationId xmlns:p14="http://schemas.microsoft.com/office/powerpoint/2010/main" val="304955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we arrive to this architecture. As I said before we were launching preproduction services and gaining operational experience with them.</a:t>
            </a:r>
          </a:p>
          <a:p>
            <a:r>
              <a:rPr lang="en-US" baseline="0" dirty="0" smtClean="0"/>
              <a:t>Along with each service we did some changes in the architecture in each cycle while adding new features</a:t>
            </a:r>
            <a:endParaRPr lang="en-US" dirty="0"/>
          </a:p>
        </p:txBody>
      </p:sp>
      <p:sp>
        <p:nvSpPr>
          <p:cNvPr id="4" name="Slide Number Placeholder 3"/>
          <p:cNvSpPr>
            <a:spLocks noGrp="1"/>
          </p:cNvSpPr>
          <p:nvPr>
            <p:ph type="sldNum" sz="quarter" idx="10"/>
          </p:nvPr>
        </p:nvSpPr>
        <p:spPr/>
        <p:txBody>
          <a:bodyPr/>
          <a:lstStyle/>
          <a:p>
            <a:fld id="{EB118D51-0B98-7840-AE0F-54CCF5D969C5}" type="slidenum">
              <a:rPr lang="en-US" smtClean="0"/>
              <a:t>15</a:t>
            </a:fld>
            <a:endParaRPr lang="en-US"/>
          </a:p>
        </p:txBody>
      </p:sp>
    </p:spTree>
    <p:extLst>
      <p:ext uri="{BB962C8B-B14F-4D97-AF65-F5344CB8AC3E}">
        <p14:creationId xmlns:p14="http://schemas.microsoft.com/office/powerpoint/2010/main" val="308229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first architecture we used</a:t>
            </a:r>
            <a:r>
              <a:rPr lang="en-US" baseline="0" dirty="0" smtClean="0"/>
              <a:t> in our first pre production instance in 2012. It is pretty much similar to the one we get after </a:t>
            </a:r>
            <a:r>
              <a:rPr lang="en-US" baseline="0" dirty="0" err="1" smtClean="0"/>
              <a:t>packstack</a:t>
            </a:r>
            <a:r>
              <a:rPr lang="en-US" baseline="0" dirty="0" smtClean="0"/>
              <a:t> finishes. But at that time we did not have </a:t>
            </a:r>
            <a:r>
              <a:rPr lang="en-US" baseline="0" dirty="0" err="1" smtClean="0"/>
              <a:t>packstack</a:t>
            </a:r>
            <a:r>
              <a:rPr lang="en-US" baseline="0" dirty="0" smtClean="0"/>
              <a:t>.</a:t>
            </a:r>
          </a:p>
          <a:p>
            <a:r>
              <a:rPr lang="en-US" baseline="0" dirty="0" smtClean="0"/>
              <a:t>So in this one we have one controller with all services in it. We also have the queue and the database. For the compute nodes in this release we only had KVM as the Hyper-V driver was not quite stable yet.</a:t>
            </a:r>
          </a:p>
          <a:p>
            <a:endParaRPr lang="en-US" dirty="0"/>
          </a:p>
        </p:txBody>
      </p:sp>
      <p:sp>
        <p:nvSpPr>
          <p:cNvPr id="4" name="Slide Number Placeholder 3"/>
          <p:cNvSpPr>
            <a:spLocks noGrp="1"/>
          </p:cNvSpPr>
          <p:nvPr>
            <p:ph type="sldNum" sz="quarter" idx="10"/>
          </p:nvPr>
        </p:nvSpPr>
        <p:spPr/>
        <p:txBody>
          <a:bodyPr/>
          <a:lstStyle/>
          <a:p>
            <a:fld id="{EB118D51-0B98-7840-AE0F-54CCF5D969C5}" type="slidenum">
              <a:rPr lang="en-US" smtClean="0"/>
              <a:t>16</a:t>
            </a:fld>
            <a:endParaRPr lang="en-US"/>
          </a:p>
        </p:txBody>
      </p:sp>
    </p:spTree>
    <p:extLst>
      <p:ext uri="{BB962C8B-B14F-4D97-AF65-F5344CB8AC3E}">
        <p14:creationId xmlns:p14="http://schemas.microsoft.com/office/powerpoint/2010/main" val="1974390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was our second architecture of the service.  W</a:t>
            </a:r>
            <a:r>
              <a:rPr lang="en-US" dirty="0" smtClean="0"/>
              <a:t>e</a:t>
            </a:r>
            <a:r>
              <a:rPr lang="en-US" baseline="0" dirty="0" smtClean="0"/>
              <a:t> started to add more high availability on the service itself. We put several controllers with a shared queue and database. We added a load balancer frontend to minimize user impact when doing maintenance/upgrades and we add windows hypervisors.</a:t>
            </a:r>
          </a:p>
          <a:p>
            <a:r>
              <a:rPr lang="en-US" baseline="0" dirty="0" smtClean="0"/>
              <a:t>So this architecture was a bit more mature than the other but it has also some inconveniences.</a:t>
            </a:r>
            <a:endParaRPr lang="en-US" dirty="0"/>
          </a:p>
        </p:txBody>
      </p:sp>
      <p:sp>
        <p:nvSpPr>
          <p:cNvPr id="4" name="Slide Number Placeholder 3"/>
          <p:cNvSpPr>
            <a:spLocks noGrp="1"/>
          </p:cNvSpPr>
          <p:nvPr>
            <p:ph type="sldNum" sz="quarter" idx="10"/>
          </p:nvPr>
        </p:nvSpPr>
        <p:spPr/>
        <p:txBody>
          <a:bodyPr/>
          <a:lstStyle/>
          <a:p>
            <a:fld id="{EB118D51-0B98-7840-AE0F-54CCF5D969C5}" type="slidenum">
              <a:rPr lang="en-US" smtClean="0"/>
              <a:t>17</a:t>
            </a:fld>
            <a:endParaRPr lang="en-US"/>
          </a:p>
        </p:txBody>
      </p:sp>
    </p:spTree>
    <p:extLst>
      <p:ext uri="{BB962C8B-B14F-4D97-AF65-F5344CB8AC3E}">
        <p14:creationId xmlns:p14="http://schemas.microsoft.com/office/powerpoint/2010/main" val="1381435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iterate it over</a:t>
            </a:r>
            <a:r>
              <a:rPr lang="en-US" baseline="0" dirty="0" smtClean="0"/>
              <a:t> an over improving the availability and reliability of the system</a:t>
            </a:r>
            <a:endParaRPr lang="en-US" dirty="0"/>
          </a:p>
        </p:txBody>
      </p:sp>
      <p:sp>
        <p:nvSpPr>
          <p:cNvPr id="4" name="Slide Number Placeholder 3"/>
          <p:cNvSpPr>
            <a:spLocks noGrp="1"/>
          </p:cNvSpPr>
          <p:nvPr>
            <p:ph type="sldNum" sz="quarter" idx="10"/>
          </p:nvPr>
        </p:nvSpPr>
        <p:spPr/>
        <p:txBody>
          <a:bodyPr/>
          <a:lstStyle/>
          <a:p>
            <a:fld id="{EB118D51-0B98-7840-AE0F-54CCF5D969C5}" type="slidenum">
              <a:rPr lang="en-US" smtClean="0"/>
              <a:t>18</a:t>
            </a:fld>
            <a:endParaRPr lang="en-US"/>
          </a:p>
        </p:txBody>
      </p:sp>
    </p:spTree>
    <p:extLst>
      <p:ext uri="{BB962C8B-B14F-4D97-AF65-F5344CB8AC3E}">
        <p14:creationId xmlns:p14="http://schemas.microsoft.com/office/powerpoint/2010/main" val="118451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right know we are in</a:t>
            </a:r>
            <a:r>
              <a:rPr lang="en-US" baseline="0" dirty="0" smtClean="0"/>
              <a:t> our last version.</a:t>
            </a:r>
          </a:p>
          <a:p>
            <a:r>
              <a:rPr lang="en-US" baseline="0" dirty="0" smtClean="0"/>
              <a:t>Right now we </a:t>
            </a:r>
            <a:r>
              <a:rPr lang="en-US" baseline="0" dirty="0" err="1" smtClean="0"/>
              <a:t>splitted</a:t>
            </a:r>
            <a:r>
              <a:rPr lang="en-US" baseline="0" dirty="0" smtClean="0"/>
              <a:t> all services </a:t>
            </a:r>
            <a:r>
              <a:rPr lang="en-US" baseline="0" dirty="0" err="1" smtClean="0"/>
              <a:t>maintainting</a:t>
            </a:r>
            <a:r>
              <a:rPr lang="en-US" baseline="0" dirty="0" smtClean="0"/>
              <a:t> the API as the stable connection between them. That’s because all services have a different requirements and architecture. </a:t>
            </a:r>
          </a:p>
          <a:p>
            <a:r>
              <a:rPr lang="en-US" baseline="0" dirty="0" smtClean="0"/>
              <a:t>This approach is quite flexible as it allows us to modify the layout of an specific service without affecting others. It allowed us to make updates much more easily.</a:t>
            </a:r>
          </a:p>
          <a:p>
            <a:endParaRPr lang="en-US" baseline="0" dirty="0" smtClean="0"/>
          </a:p>
          <a:p>
            <a:r>
              <a:rPr lang="en-US" baseline="0" dirty="0" smtClean="0"/>
              <a:t>Our approach for updates was always to create a dependency graph and update the services following this order. This distributed architecture allows us to unlink this dependency graph and upgrade each service when ready.</a:t>
            </a:r>
          </a:p>
          <a:p>
            <a:endParaRPr lang="en-US" baseline="0" dirty="0" smtClean="0"/>
          </a:p>
          <a:p>
            <a:r>
              <a:rPr lang="en-US" baseline="0" dirty="0" smtClean="0"/>
              <a:t>But this approach is not perfect, the compute nodes (hypervisors) are shared between services (Ceilometer, Nova) we still need to check for compatibility between versions between this two services.</a:t>
            </a:r>
          </a:p>
          <a:p>
            <a:r>
              <a:rPr lang="en-US" baseline="0" dirty="0" smtClean="0"/>
              <a:t>The community is working since the last two releases to improve the upgrade procedures to minimize impact on the users.</a:t>
            </a:r>
          </a:p>
        </p:txBody>
      </p:sp>
      <p:sp>
        <p:nvSpPr>
          <p:cNvPr id="4" name="Slide Number Placeholder 3"/>
          <p:cNvSpPr>
            <a:spLocks noGrp="1"/>
          </p:cNvSpPr>
          <p:nvPr>
            <p:ph type="sldNum" sz="quarter" idx="10"/>
          </p:nvPr>
        </p:nvSpPr>
        <p:spPr/>
        <p:txBody>
          <a:bodyPr/>
          <a:lstStyle/>
          <a:p>
            <a:fld id="{EB118D51-0B98-7840-AE0F-54CCF5D969C5}" type="slidenum">
              <a:rPr lang="en-US" smtClean="0"/>
              <a:t>19</a:t>
            </a:fld>
            <a:endParaRPr lang="en-US"/>
          </a:p>
        </p:txBody>
      </p:sp>
    </p:spTree>
    <p:extLst>
      <p:ext uri="{BB962C8B-B14F-4D97-AF65-F5344CB8AC3E}">
        <p14:creationId xmlns:p14="http://schemas.microsoft.com/office/powerpoint/2010/main" val="626651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for example the architecture of the compute</a:t>
            </a:r>
            <a:r>
              <a:rPr lang="en-US" baseline="0" dirty="0" smtClean="0"/>
              <a:t> service. It is hierarchical. We split the compute servers in different batches (cells). All of them are independent and have their own queue and database.</a:t>
            </a:r>
          </a:p>
          <a:p>
            <a:r>
              <a:rPr lang="en-US" baseline="0" dirty="0" smtClean="0"/>
              <a:t>All of this cells are aggregated into the </a:t>
            </a:r>
            <a:r>
              <a:rPr lang="en-US" baseline="0" dirty="0" err="1" smtClean="0"/>
              <a:t>api</a:t>
            </a:r>
            <a:r>
              <a:rPr lang="en-US" baseline="0" dirty="0" smtClean="0"/>
              <a:t> level. Each cell is capable to handle up to 1000 hypervisors. Currently we have 20 between different computer </a:t>
            </a:r>
            <a:r>
              <a:rPr lang="en-US" baseline="0" dirty="0" err="1" smtClean="0"/>
              <a:t>centres</a:t>
            </a:r>
            <a:r>
              <a:rPr lang="en-US" baseline="0" dirty="0" smtClean="0"/>
              <a:t> and this allows us to scale transparently between them.</a:t>
            </a:r>
          </a:p>
          <a:p>
            <a:r>
              <a:rPr lang="en-US" baseline="0" dirty="0" smtClean="0"/>
              <a:t>Because we offer only one API for the compute resources at CERN.</a:t>
            </a:r>
          </a:p>
          <a:p>
            <a:endParaRPr lang="en-US" baseline="0" dirty="0" smtClean="0"/>
          </a:p>
          <a:p>
            <a:r>
              <a:rPr lang="en-US" baseline="0" dirty="0" smtClean="0"/>
              <a:t>For the </a:t>
            </a:r>
            <a:r>
              <a:rPr lang="en-US" baseline="0" dirty="0" err="1" smtClean="0"/>
              <a:t>api</a:t>
            </a:r>
            <a:r>
              <a:rPr lang="en-US" baseline="0" dirty="0" smtClean="0"/>
              <a:t> nodes, we preferred to have physical machines up to a certain level. In case of a disaster recovery scenario we have just the enough resources to make the cloud available, and we use the virtual ones to scale it up.</a:t>
            </a:r>
          </a:p>
        </p:txBody>
      </p:sp>
      <p:sp>
        <p:nvSpPr>
          <p:cNvPr id="4" name="Slide Number Placeholder 3"/>
          <p:cNvSpPr>
            <a:spLocks noGrp="1"/>
          </p:cNvSpPr>
          <p:nvPr>
            <p:ph type="sldNum" sz="quarter" idx="10"/>
          </p:nvPr>
        </p:nvSpPr>
        <p:spPr/>
        <p:txBody>
          <a:bodyPr/>
          <a:lstStyle/>
          <a:p>
            <a:fld id="{EB118D51-0B98-7840-AE0F-54CCF5D969C5}" type="slidenum">
              <a:rPr lang="en-US" smtClean="0"/>
              <a:t>20</a:t>
            </a:fld>
            <a:endParaRPr lang="en-US"/>
          </a:p>
        </p:txBody>
      </p:sp>
    </p:spTree>
    <p:extLst>
      <p:ext uri="{BB962C8B-B14F-4D97-AF65-F5344CB8AC3E}">
        <p14:creationId xmlns:p14="http://schemas.microsoft.com/office/powerpoint/2010/main" val="3366938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a:t>
            </a:r>
            <a:r>
              <a:rPr lang="en-US" baseline="0" dirty="0" smtClean="0"/>
              <a:t> it looks like the identity architecture.</a:t>
            </a:r>
            <a:r>
              <a:rPr lang="en-US" baseline="0" dirty="0"/>
              <a:t> </a:t>
            </a:r>
            <a:r>
              <a:rPr lang="en-US" baseline="0" dirty="0" smtClean="0"/>
              <a:t>The identity service is integrated with AD, we use CERN accounts for the cloud service. This service has different requirements as the compute one.</a:t>
            </a:r>
          </a:p>
          <a:p>
            <a:r>
              <a:rPr lang="en-US" baseline="0" dirty="0" smtClean="0"/>
              <a:t>This service needs to support different authentication methods (</a:t>
            </a:r>
            <a:r>
              <a:rPr lang="en-US" baseline="0" dirty="0" err="1" smtClean="0"/>
              <a:t>kerberos</a:t>
            </a:r>
            <a:r>
              <a:rPr lang="en-US" baseline="0" dirty="0" smtClean="0"/>
              <a:t>, x509 and SSO) from the end-user and from the cell monitoring. For this reason we inspect the request method of the client and redirect to the proper backend at the load balancer level.</a:t>
            </a:r>
          </a:p>
          <a:p>
            <a:r>
              <a:rPr lang="en-US" baseline="0" dirty="0" smtClean="0"/>
              <a:t>With this architecture we offer seamless transition between versions of the identity service for compatibility reasons. We also offload some of the cell monitoring load from the identity service onto a different set this load can be up to 90% load of the identity service.</a:t>
            </a:r>
          </a:p>
        </p:txBody>
      </p:sp>
      <p:sp>
        <p:nvSpPr>
          <p:cNvPr id="4" name="Slide Number Placeholder 3"/>
          <p:cNvSpPr>
            <a:spLocks noGrp="1"/>
          </p:cNvSpPr>
          <p:nvPr>
            <p:ph type="sldNum" sz="quarter" idx="10"/>
          </p:nvPr>
        </p:nvSpPr>
        <p:spPr/>
        <p:txBody>
          <a:bodyPr/>
          <a:lstStyle/>
          <a:p>
            <a:fld id="{EB118D51-0B98-7840-AE0F-54CCF5D969C5}" type="slidenum">
              <a:rPr lang="en-US" smtClean="0"/>
              <a:t>21</a:t>
            </a:fld>
            <a:endParaRPr lang="en-US"/>
          </a:p>
        </p:txBody>
      </p:sp>
    </p:spTree>
    <p:extLst>
      <p:ext uri="{BB962C8B-B14F-4D97-AF65-F5344CB8AC3E}">
        <p14:creationId xmlns:p14="http://schemas.microsoft.com/office/powerpoint/2010/main" val="1225905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EE70E4-489B-6740-9086-72534EF58E2C}" type="slidenum">
              <a:rPr lang="en-US" smtClean="0"/>
              <a:t>3</a:t>
            </a:fld>
            <a:endParaRPr lang="en-US"/>
          </a:p>
        </p:txBody>
      </p:sp>
    </p:spTree>
    <p:extLst>
      <p:ext uri="{BB962C8B-B14F-4D97-AF65-F5344CB8AC3E}">
        <p14:creationId xmlns:p14="http://schemas.microsoft.com/office/powerpoint/2010/main" val="2358792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trigger farms are those servers nearest the accelerator which are not needed while the accelerator is shut down till 2015</a:t>
            </a:r>
          </a:p>
          <a:p>
            <a:r>
              <a:rPr lang="en-GB" baseline="0" dirty="0" smtClean="0"/>
              <a:t>Public clouds are interesting for burst load (such as coming up to a conference) or when price drops such as spot market</a:t>
            </a:r>
          </a:p>
          <a:p>
            <a:r>
              <a:rPr lang="en-GB" baseline="0" dirty="0" smtClean="0"/>
              <a:t>Private clouds allow universities and other research labs to collaborate in processing the LHC data</a:t>
            </a:r>
          </a:p>
          <a:p>
            <a:endParaRPr lang="en-GB" baseline="0" dirty="0" smtClean="0"/>
          </a:p>
          <a:p>
            <a:r>
              <a:rPr lang="en-GB" baseline="0" dirty="0" smtClean="0"/>
              <a:t>This is now in production for EU projects to allow rapid access to resources without registration</a:t>
            </a:r>
            <a:endParaRPr lang="en-GB" dirty="0"/>
          </a:p>
        </p:txBody>
      </p:sp>
      <p:sp>
        <p:nvSpPr>
          <p:cNvPr id="4" name="Slide Number Placeholder 3"/>
          <p:cNvSpPr>
            <a:spLocks noGrp="1"/>
          </p:cNvSpPr>
          <p:nvPr>
            <p:ph type="sldNum" sz="quarter" idx="10"/>
          </p:nvPr>
        </p:nvSpPr>
        <p:spPr/>
        <p:txBody>
          <a:bodyPr/>
          <a:lstStyle/>
          <a:p>
            <a:fld id="{2FC4BC19-678F-4955-9279-F5C0E0655E81}" type="slidenum">
              <a:rPr lang="en-GB" smtClean="0"/>
              <a:t>22</a:t>
            </a:fld>
            <a:endParaRPr lang="en-GB"/>
          </a:p>
        </p:txBody>
      </p:sp>
    </p:spTree>
    <p:extLst>
      <p:ext uri="{BB962C8B-B14F-4D97-AF65-F5344CB8AC3E}">
        <p14:creationId xmlns:p14="http://schemas.microsoft.com/office/powerpoint/2010/main" val="1142713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smtClean="0"/>
              <a:t>Users want an interactive environment</a:t>
            </a:r>
            <a:r>
              <a:rPr lang="en-US" sz="1600" baseline="0" dirty="0" smtClean="0"/>
              <a:t> for physics analysis</a:t>
            </a:r>
            <a:r>
              <a:rPr lang="is-IS" sz="1600" baseline="0" dirty="0" smtClean="0"/>
              <a:t>… open the web browser, write your paper and analysis including the data into a notebook and run. Provide that notebook to the citizen scientists as part of your outreach work</a:t>
            </a:r>
          </a:p>
          <a:p>
            <a:pPr lvl="1"/>
            <a:endParaRPr lang="is-IS" sz="1600" baseline="0" dirty="0" smtClean="0"/>
          </a:p>
          <a:p>
            <a:pPr lvl="1"/>
            <a:r>
              <a:rPr lang="is-IS" sz="1600" baseline="0" dirty="0" smtClean="0"/>
              <a:t>Some may want Kubernetes, others Docker Swarm, not a single solution.... </a:t>
            </a:r>
          </a:p>
          <a:p>
            <a:pPr lvl="1"/>
            <a:endParaRPr lang="is-IS" sz="1600" baseline="0" dirty="0" smtClean="0"/>
          </a:p>
          <a:p>
            <a:pPr lvl="1"/>
            <a:r>
              <a:rPr lang="is-IS" sz="1600" baseline="0" dirty="0" smtClean="0"/>
              <a:t>Make the request to central IT department and wait ......</a:t>
            </a:r>
          </a:p>
          <a:p>
            <a:pPr lvl="1"/>
            <a:endParaRPr lang="en-US" sz="1600" dirty="0" smtClean="0"/>
          </a:p>
          <a:p>
            <a:pPr lvl="1"/>
            <a:r>
              <a:rPr lang="en-US" sz="1600" dirty="0" smtClean="0"/>
              <a:t>Managed means:</a:t>
            </a:r>
          </a:p>
          <a:p>
            <a:pPr lvl="1"/>
            <a:endParaRPr lang="en-US" sz="1600" dirty="0" smtClean="0"/>
          </a:p>
          <a:p>
            <a:pPr lvl="1"/>
            <a:r>
              <a:rPr lang="en-US" sz="1600" dirty="0" smtClean="0"/>
              <a:t>Project structure</a:t>
            </a:r>
          </a:p>
          <a:p>
            <a:pPr lvl="1"/>
            <a:r>
              <a:rPr lang="en-US" sz="1600" dirty="0" smtClean="0"/>
              <a:t>Shared free resource pool</a:t>
            </a:r>
          </a:p>
          <a:p>
            <a:pPr lvl="1"/>
            <a:r>
              <a:rPr lang="en-US" sz="1600" dirty="0" err="1" smtClean="0"/>
              <a:t>Authorisation</a:t>
            </a:r>
            <a:r>
              <a:rPr lang="en-US" sz="1600" dirty="0" smtClean="0"/>
              <a:t> / Identity</a:t>
            </a:r>
          </a:p>
          <a:p>
            <a:pPr lvl="1"/>
            <a:r>
              <a:rPr lang="en-US" sz="1600" dirty="0" smtClean="0"/>
              <a:t>Audit</a:t>
            </a:r>
          </a:p>
          <a:p>
            <a:pPr lvl="1"/>
            <a:r>
              <a:rPr lang="en-US" sz="1600" dirty="0" smtClean="0"/>
              <a:t>Resource lifecycle</a:t>
            </a:r>
          </a:p>
          <a:p>
            <a:pPr lvl="1"/>
            <a:r>
              <a:rPr lang="en-US" sz="1600" dirty="0" smtClean="0"/>
              <a:t>Familiar end user interface</a:t>
            </a:r>
            <a:endParaRPr lang="en-US" sz="1800" dirty="0" smtClean="0"/>
          </a:p>
          <a:p>
            <a:endParaRPr lang="en-US"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23</a:t>
            </a:fld>
            <a:endParaRPr lang="en-GB"/>
          </a:p>
        </p:txBody>
      </p:sp>
    </p:spTree>
    <p:extLst>
      <p:ext uri="{BB962C8B-B14F-4D97-AF65-F5344CB8AC3E}">
        <p14:creationId xmlns:p14="http://schemas.microsoft.com/office/powerpoint/2010/main" val="3029245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last two</a:t>
            </a:r>
            <a:r>
              <a:rPr lang="en-US" baseline="0" dirty="0" smtClean="0"/>
              <a:t> years that we are been running the cloud we gained a lot of experience. In upgrades for example, we have been doing in-place upgrades since grizzly release.</a:t>
            </a:r>
          </a:p>
          <a:p>
            <a:r>
              <a:rPr lang="en-US" baseline="0" dirty="0" smtClean="0"/>
              <a:t>These upgrades means that the machines continue to run during the intervention. We have minimized the user impact to the API access level. Some of the services we managed to get live-upgrades.</a:t>
            </a:r>
          </a:p>
          <a:p>
            <a:r>
              <a:rPr lang="en-US" baseline="0" dirty="0" smtClean="0"/>
              <a:t>More and more of the components allow us to do live upgrades.</a:t>
            </a:r>
          </a:p>
          <a:p>
            <a:endParaRPr lang="en-US" baseline="0" dirty="0" smtClean="0"/>
          </a:p>
          <a:p>
            <a:r>
              <a:rPr lang="en-US" baseline="0" dirty="0" smtClean="0"/>
              <a:t>We also automate most of the maintenance using </a:t>
            </a:r>
            <a:r>
              <a:rPr lang="en-US" baseline="0" dirty="0" err="1" smtClean="0"/>
              <a:t>rundeck</a:t>
            </a:r>
            <a:r>
              <a:rPr lang="en-US" baseline="0" dirty="0" smtClean="0"/>
              <a:t>. Some tedious operation like when you need to evacuate a node due to a hardware failure, is fully automated using </a:t>
            </a:r>
            <a:r>
              <a:rPr lang="en-US" baseline="0" dirty="0" err="1" smtClean="0"/>
              <a:t>rundeck</a:t>
            </a:r>
            <a:r>
              <a:rPr lang="en-US" baseline="0" dirty="0" smtClean="0"/>
              <a:t>.</a:t>
            </a:r>
          </a:p>
          <a:p>
            <a:endParaRPr lang="en-US" baseline="0" dirty="0" smtClean="0"/>
          </a:p>
          <a:p>
            <a:r>
              <a:rPr lang="en-US" baseline="0" dirty="0" smtClean="0"/>
              <a:t>We also write documentation and best practices guides for our user community that explains better how they can use our cloud.</a:t>
            </a:r>
          </a:p>
        </p:txBody>
      </p:sp>
      <p:sp>
        <p:nvSpPr>
          <p:cNvPr id="4" name="Slide Number Placeholder 3"/>
          <p:cNvSpPr>
            <a:spLocks noGrp="1"/>
          </p:cNvSpPr>
          <p:nvPr>
            <p:ph type="sldNum" sz="quarter" idx="10"/>
          </p:nvPr>
        </p:nvSpPr>
        <p:spPr/>
        <p:txBody>
          <a:bodyPr/>
          <a:lstStyle/>
          <a:p>
            <a:fld id="{EB118D51-0B98-7840-AE0F-54CCF5D969C5}" type="slidenum">
              <a:rPr lang="en-US" smtClean="0"/>
              <a:t>24</a:t>
            </a:fld>
            <a:endParaRPr lang="en-US"/>
          </a:p>
        </p:txBody>
      </p:sp>
    </p:spTree>
    <p:extLst>
      <p:ext uri="{BB962C8B-B14F-4D97-AF65-F5344CB8AC3E}">
        <p14:creationId xmlns:p14="http://schemas.microsoft.com/office/powerpoint/2010/main" val="573505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extra code that we wrote</a:t>
            </a:r>
            <a:r>
              <a:rPr lang="en-US" baseline="0" dirty="0" smtClean="0"/>
              <a:t> was to integrate it on the datacenter network. At CERN every single instance needs to be registered before trying to access to the network. We have a highly restricted flat network environment with specific restrictions to allow traffic.</a:t>
            </a:r>
          </a:p>
          <a:p>
            <a:r>
              <a:rPr lang="en-US" baseline="0" dirty="0" smtClean="0"/>
              <a:t>An instance can only have network on a specific rack of the computer </a:t>
            </a:r>
            <a:r>
              <a:rPr lang="en-US" baseline="0" dirty="0" err="1" smtClean="0"/>
              <a:t>centre</a:t>
            </a:r>
            <a:r>
              <a:rPr lang="en-US" baseline="0" dirty="0" smtClean="0"/>
              <a:t>. On every machine creation, we are registering it on the Network DB service and checking if it can receive an IP address/name before booting it up. Also we check that the machine can access the CERN domain, so we create a computer account on the domain before booting it up. This allows us to deploy machines joined into the CERN domain.</a:t>
            </a:r>
            <a:endParaRPr lang="en-US" dirty="0"/>
          </a:p>
        </p:txBody>
      </p:sp>
      <p:sp>
        <p:nvSpPr>
          <p:cNvPr id="4" name="Slide Number Placeholder 3"/>
          <p:cNvSpPr>
            <a:spLocks noGrp="1"/>
          </p:cNvSpPr>
          <p:nvPr>
            <p:ph type="sldNum" sz="quarter" idx="10"/>
          </p:nvPr>
        </p:nvSpPr>
        <p:spPr/>
        <p:txBody>
          <a:bodyPr/>
          <a:lstStyle/>
          <a:p>
            <a:fld id="{EB118D51-0B98-7840-AE0F-54CCF5D969C5}" type="slidenum">
              <a:rPr lang="en-US" smtClean="0"/>
              <a:t>25</a:t>
            </a:fld>
            <a:endParaRPr lang="en-US"/>
          </a:p>
        </p:txBody>
      </p:sp>
    </p:spTree>
    <p:extLst>
      <p:ext uri="{BB962C8B-B14F-4D97-AF65-F5344CB8AC3E}">
        <p14:creationId xmlns:p14="http://schemas.microsoft.com/office/powerpoint/2010/main" val="1499900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Scale out</a:t>
            </a:r>
          </a:p>
          <a:p>
            <a:pPr lvl="1"/>
            <a:r>
              <a:rPr lang="en-US" dirty="0" smtClean="0"/>
              <a:t>Another ~100K cores end 2016</a:t>
            </a:r>
          </a:p>
          <a:p>
            <a:pPr lvl="1"/>
            <a:r>
              <a:rPr lang="en-US" dirty="0" smtClean="0"/>
              <a:t>Further significant retirements and migrations</a:t>
            </a:r>
          </a:p>
          <a:p>
            <a:r>
              <a:rPr lang="en-US" dirty="0" smtClean="0"/>
              <a:t>Consolidate</a:t>
            </a:r>
          </a:p>
          <a:p>
            <a:pPr lvl="1"/>
            <a:r>
              <a:rPr lang="en-US" dirty="0" smtClean="0"/>
              <a:t>EC2 API project</a:t>
            </a:r>
          </a:p>
          <a:p>
            <a:pPr lvl="1"/>
            <a:r>
              <a:rPr lang="en-US" dirty="0" smtClean="0"/>
              <a:t>Nova network to Neutron</a:t>
            </a:r>
          </a:p>
          <a:p>
            <a:r>
              <a:rPr lang="en-US" dirty="0" smtClean="0"/>
              <a:t>Enhance</a:t>
            </a:r>
          </a:p>
          <a:p>
            <a:pPr lvl="1"/>
            <a:r>
              <a:rPr lang="en-US" dirty="0" err="1" smtClean="0"/>
              <a:t>Kubernetes,Mesos,Swarm</a:t>
            </a:r>
            <a:r>
              <a:rPr lang="en-US" dirty="0" smtClean="0"/>
              <a:t> containers for all</a:t>
            </a:r>
          </a:p>
          <a:p>
            <a:pPr lvl="1"/>
            <a:r>
              <a:rPr lang="en-US" dirty="0" smtClean="0"/>
              <a:t>Bare metal (Ironic) and Workflow (Mistral) to pilot</a:t>
            </a:r>
          </a:p>
          <a:p>
            <a:pPr lvl="1"/>
            <a:r>
              <a:rPr lang="en-US" dirty="0" smtClean="0"/>
              <a:t>Accounting / Fleet Management</a:t>
            </a:r>
          </a:p>
          <a:p>
            <a:r>
              <a:rPr lang="en-US" dirty="0" smtClean="0"/>
              <a:t>Investigate further capacity options</a:t>
            </a:r>
          </a:p>
          <a:p>
            <a:pPr lvl="1"/>
            <a:r>
              <a:rPr lang="en-US" dirty="0" smtClean="0"/>
              <a:t>Public clouds</a:t>
            </a:r>
          </a:p>
          <a:p>
            <a:endParaRPr lang="en-US" baseline="0" dirty="0" smtClean="0"/>
          </a:p>
        </p:txBody>
      </p:sp>
      <p:sp>
        <p:nvSpPr>
          <p:cNvPr id="4" name="Slide Number Placeholder 3"/>
          <p:cNvSpPr>
            <a:spLocks noGrp="1"/>
          </p:cNvSpPr>
          <p:nvPr>
            <p:ph type="sldNum" sz="quarter" idx="10"/>
          </p:nvPr>
        </p:nvSpPr>
        <p:spPr/>
        <p:txBody>
          <a:bodyPr/>
          <a:lstStyle/>
          <a:p>
            <a:fld id="{EB118D51-0B98-7840-AE0F-54CCF5D969C5}" type="slidenum">
              <a:rPr lang="en-US" smtClean="0"/>
              <a:t>26</a:t>
            </a:fld>
            <a:endParaRPr lang="en-US"/>
          </a:p>
        </p:txBody>
      </p:sp>
    </p:spTree>
    <p:extLst>
      <p:ext uri="{BB962C8B-B14F-4D97-AF65-F5344CB8AC3E}">
        <p14:creationId xmlns:p14="http://schemas.microsoft.com/office/powerpoint/2010/main" val="3123054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118D51-0B98-7840-AE0F-54CCF5D969C5}" type="slidenum">
              <a:rPr lang="en-US" smtClean="0"/>
              <a:t>27</a:t>
            </a:fld>
            <a:endParaRPr lang="en-US"/>
          </a:p>
        </p:txBody>
      </p:sp>
    </p:spTree>
    <p:extLst>
      <p:ext uri="{BB962C8B-B14F-4D97-AF65-F5344CB8AC3E}">
        <p14:creationId xmlns:p14="http://schemas.microsoft.com/office/powerpoint/2010/main" val="1107987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118D51-0B98-7840-AE0F-54CCF5D969C5}" type="slidenum">
              <a:rPr lang="en-US" smtClean="0"/>
              <a:t>29</a:t>
            </a:fld>
            <a:endParaRPr lang="en-US"/>
          </a:p>
        </p:txBody>
      </p:sp>
    </p:spTree>
    <p:extLst>
      <p:ext uri="{BB962C8B-B14F-4D97-AF65-F5344CB8AC3E}">
        <p14:creationId xmlns:p14="http://schemas.microsoft.com/office/powerpoint/2010/main" val="1674745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The LHC</a:t>
            </a:r>
            <a:r>
              <a:rPr lang="fr-CH" baseline="0" dirty="0" smtClean="0"/>
              <a:t> </a:t>
            </a:r>
            <a:r>
              <a:rPr lang="fr-CH" baseline="0" dirty="0" err="1" smtClean="0"/>
              <a:t>is</a:t>
            </a:r>
            <a:r>
              <a:rPr lang="fr-CH" baseline="0" dirty="0" smtClean="0"/>
              <a:t> </a:t>
            </a:r>
            <a:r>
              <a:rPr lang="fr-CH" baseline="0" dirty="0" err="1" smtClean="0"/>
              <a:t>built</a:t>
            </a:r>
            <a:r>
              <a:rPr lang="fr-CH" baseline="0" dirty="0" smtClean="0"/>
              <a:t> underground, </a:t>
            </a:r>
            <a:r>
              <a:rPr lang="fr-CH" baseline="0" dirty="0" err="1" smtClean="0"/>
              <a:t>mainly</a:t>
            </a:r>
            <a:r>
              <a:rPr lang="fr-CH" baseline="0" dirty="0" smtClean="0"/>
              <a:t> for </a:t>
            </a:r>
            <a:r>
              <a:rPr lang="fr-CH" baseline="0" dirty="0" err="1" smtClean="0"/>
              <a:t>financial</a:t>
            </a:r>
            <a:r>
              <a:rPr lang="fr-CH" baseline="0" dirty="0" smtClean="0"/>
              <a:t> </a:t>
            </a:r>
            <a:r>
              <a:rPr lang="fr-CH" baseline="0" dirty="0" err="1" smtClean="0"/>
              <a:t>reasons</a:t>
            </a:r>
            <a:r>
              <a:rPr lang="fr-CH" baseline="0" dirty="0" smtClean="0"/>
              <a:t> (</a:t>
            </a:r>
            <a:r>
              <a:rPr lang="fr-CH" baseline="0" dirty="0" err="1" smtClean="0"/>
              <a:t>would</a:t>
            </a:r>
            <a:r>
              <a:rPr lang="fr-CH" baseline="0" dirty="0" smtClean="0"/>
              <a:t> have </a:t>
            </a:r>
            <a:r>
              <a:rPr lang="fr-CH" baseline="0" dirty="0" err="1" smtClean="0"/>
              <a:t>cost</a:t>
            </a:r>
            <a:r>
              <a:rPr lang="fr-CH" baseline="0" dirty="0" smtClean="0"/>
              <a:t> </a:t>
            </a:r>
            <a:r>
              <a:rPr lang="fr-CH" baseline="0" dirty="0" err="1" smtClean="0"/>
              <a:t>too</a:t>
            </a:r>
            <a:r>
              <a:rPr lang="fr-CH" baseline="0" dirty="0" smtClean="0"/>
              <a:t> </a:t>
            </a:r>
            <a:r>
              <a:rPr lang="fr-CH" baseline="0" dirty="0" err="1" smtClean="0"/>
              <a:t>much</a:t>
            </a:r>
            <a:r>
              <a:rPr lang="fr-CH" baseline="0" dirty="0" smtClean="0"/>
              <a:t> to </a:t>
            </a:r>
            <a:r>
              <a:rPr lang="fr-CH" baseline="0" dirty="0" err="1" smtClean="0"/>
              <a:t>buy</a:t>
            </a:r>
            <a:r>
              <a:rPr lang="fr-CH" baseline="0" dirty="0" smtClean="0"/>
              <a:t> all the land and </a:t>
            </a:r>
            <a:r>
              <a:rPr lang="fr-CH" baseline="0" dirty="0" err="1" smtClean="0"/>
              <a:t>would</a:t>
            </a:r>
            <a:r>
              <a:rPr lang="fr-CH" baseline="0" dirty="0" smtClean="0"/>
              <a:t> have been </a:t>
            </a:r>
            <a:r>
              <a:rPr lang="fr-CH" baseline="0" dirty="0" err="1" smtClean="0"/>
              <a:t>impractical</a:t>
            </a:r>
            <a:r>
              <a:rPr lang="fr-CH" baseline="0" dirty="0" smtClean="0"/>
              <a:t> </a:t>
            </a:r>
            <a:r>
              <a:rPr lang="fr-CH" baseline="0" dirty="0" err="1" smtClean="0"/>
              <a:t>anyway</a:t>
            </a:r>
            <a:r>
              <a:rPr lang="fr-CH" baseline="0" dirty="0" smtClean="0"/>
              <a:t>).</a:t>
            </a:r>
          </a:p>
          <a:p>
            <a:r>
              <a:rPr lang="fr-CH" baseline="0" dirty="0" smtClean="0"/>
              <a:t>It </a:t>
            </a:r>
            <a:r>
              <a:rPr lang="fr-CH" baseline="0" dirty="0" err="1" smtClean="0"/>
              <a:t>also</a:t>
            </a:r>
            <a:r>
              <a:rPr lang="fr-CH" baseline="0" dirty="0" smtClean="0"/>
              <a:t> </a:t>
            </a:r>
            <a:r>
              <a:rPr lang="fr-CH" baseline="0" dirty="0" err="1" smtClean="0"/>
              <a:t>provide</a:t>
            </a:r>
            <a:r>
              <a:rPr lang="fr-CH" baseline="0" dirty="0" smtClean="0"/>
              <a:t> </a:t>
            </a:r>
            <a:r>
              <a:rPr lang="fr-CH" baseline="0" dirty="0" err="1" smtClean="0"/>
              <a:t>natural</a:t>
            </a:r>
            <a:r>
              <a:rPr lang="fr-CH" baseline="0" dirty="0" smtClean="0"/>
              <a:t> </a:t>
            </a:r>
            <a:r>
              <a:rPr lang="fr-CH" baseline="0" dirty="0" err="1" smtClean="0"/>
              <a:t>shielding</a:t>
            </a:r>
            <a:r>
              <a:rPr lang="fr-CH" baseline="0" dirty="0" smtClean="0"/>
              <a:t> of radiations for the population but </a:t>
            </a:r>
            <a:r>
              <a:rPr lang="fr-CH" baseline="0" dirty="0" err="1" smtClean="0"/>
              <a:t>also</a:t>
            </a:r>
            <a:r>
              <a:rPr lang="fr-CH" baseline="0" dirty="0" smtClean="0"/>
              <a:t> </a:t>
            </a:r>
            <a:r>
              <a:rPr lang="fr-CH" baseline="0" dirty="0" err="1" smtClean="0"/>
              <a:t>shielding</a:t>
            </a:r>
            <a:r>
              <a:rPr lang="fr-CH" baseline="0" dirty="0" smtClean="0"/>
              <a:t> </a:t>
            </a:r>
            <a:r>
              <a:rPr lang="fr-CH" baseline="0" dirty="0" err="1" smtClean="0"/>
              <a:t>from</a:t>
            </a:r>
            <a:r>
              <a:rPr lang="fr-CH" baseline="0" dirty="0" smtClean="0"/>
              <a:t> </a:t>
            </a:r>
            <a:r>
              <a:rPr lang="fr-CH" baseline="0" dirty="0" err="1" smtClean="0"/>
              <a:t>cosmic</a:t>
            </a:r>
            <a:r>
              <a:rPr lang="fr-CH" baseline="0" dirty="0" smtClean="0"/>
              <a:t> rays to the 4 detectors.</a:t>
            </a:r>
          </a:p>
          <a:p>
            <a:endParaRPr lang="fr-CH" baseline="0" dirty="0" smtClean="0"/>
          </a:p>
          <a:p>
            <a:r>
              <a:rPr lang="fr-CH" baseline="0" dirty="0" smtClean="0"/>
              <a:t>The LHC </a:t>
            </a:r>
            <a:r>
              <a:rPr lang="fr-CH" baseline="0" dirty="0" err="1" smtClean="0"/>
              <a:t>is</a:t>
            </a:r>
            <a:r>
              <a:rPr lang="fr-CH" baseline="0" dirty="0" smtClean="0"/>
              <a:t> </a:t>
            </a:r>
            <a:r>
              <a:rPr lang="fr-CH" baseline="0" dirty="0" err="1" smtClean="0"/>
              <a:t>mainly</a:t>
            </a:r>
            <a:r>
              <a:rPr lang="fr-CH" baseline="0" dirty="0" smtClean="0"/>
              <a:t> </a:t>
            </a:r>
            <a:r>
              <a:rPr lang="fr-CH" baseline="0" dirty="0" err="1" smtClean="0"/>
              <a:t>hosted</a:t>
            </a:r>
            <a:r>
              <a:rPr lang="fr-CH" baseline="0" dirty="0" smtClean="0"/>
              <a:t> in a 3m </a:t>
            </a:r>
            <a:r>
              <a:rPr lang="fr-CH" baseline="0" dirty="0" err="1" smtClean="0"/>
              <a:t>diameter</a:t>
            </a:r>
            <a:r>
              <a:rPr lang="fr-CH" baseline="0" dirty="0" smtClean="0"/>
              <a:t> tunnel </a:t>
            </a:r>
            <a:r>
              <a:rPr lang="fr-CH" baseline="0" dirty="0" err="1" smtClean="0"/>
              <a:t>containing</a:t>
            </a:r>
            <a:r>
              <a:rPr lang="fr-CH" baseline="0" dirty="0" smtClean="0"/>
              <a:t> </a:t>
            </a:r>
            <a:r>
              <a:rPr lang="fr-CH" baseline="0" dirty="0" err="1" smtClean="0"/>
              <a:t>mostly</a:t>
            </a:r>
            <a:r>
              <a:rPr lang="fr-CH" baseline="0" dirty="0" smtClean="0"/>
              <a:t> </a:t>
            </a:r>
            <a:r>
              <a:rPr lang="fr-CH" baseline="0" dirty="0" err="1" smtClean="0"/>
              <a:t>superconducting</a:t>
            </a:r>
            <a:r>
              <a:rPr lang="fr-CH" baseline="0" dirty="0" smtClean="0"/>
              <a:t> </a:t>
            </a:r>
            <a:r>
              <a:rPr lang="fr-CH" baseline="0" dirty="0" err="1" smtClean="0"/>
              <a:t>magnets</a:t>
            </a:r>
            <a:r>
              <a:rPr lang="fr-CH" baseline="0" dirty="0" smtClean="0"/>
              <a:t> and </a:t>
            </a:r>
            <a:r>
              <a:rPr lang="fr-CH" baseline="0" dirty="0" err="1" smtClean="0"/>
              <a:t>some</a:t>
            </a:r>
            <a:r>
              <a:rPr lang="fr-CH" baseline="0" dirty="0" smtClean="0"/>
              <a:t> </a:t>
            </a:r>
            <a:r>
              <a:rPr lang="fr-CH" baseline="0" dirty="0" err="1" smtClean="0"/>
              <a:t>accelerating</a:t>
            </a:r>
            <a:r>
              <a:rPr lang="fr-CH" baseline="0" dirty="0" smtClean="0"/>
              <a:t> </a:t>
            </a:r>
            <a:r>
              <a:rPr lang="fr-CH" baseline="0" dirty="0" err="1" smtClean="0"/>
              <a:t>devices</a:t>
            </a:r>
            <a:r>
              <a:rPr lang="fr-CH" baseline="0" dirty="0" smtClean="0"/>
              <a:t>.</a:t>
            </a:r>
          </a:p>
          <a:p>
            <a:endParaRPr lang="fr-CH" baseline="0" dirty="0" smtClean="0"/>
          </a:p>
          <a:p>
            <a:r>
              <a:rPr lang="fr-CH" baseline="0" dirty="0" smtClean="0"/>
              <a:t>You </a:t>
            </a:r>
            <a:r>
              <a:rPr lang="fr-CH" baseline="0" dirty="0" err="1" smtClean="0"/>
              <a:t>can</a:t>
            </a:r>
            <a:r>
              <a:rPr lang="fr-CH" baseline="0" dirty="0" smtClean="0"/>
              <a:t> </a:t>
            </a:r>
            <a:r>
              <a:rPr lang="fr-CH" baseline="0" dirty="0" err="1" smtClean="0"/>
              <a:t>see</a:t>
            </a:r>
            <a:r>
              <a:rPr lang="fr-CH" baseline="0" dirty="0" smtClean="0"/>
              <a:t> on the </a:t>
            </a:r>
            <a:r>
              <a:rPr lang="fr-CH" baseline="0" dirty="0" err="1" smtClean="0"/>
              <a:t>picture</a:t>
            </a:r>
            <a:r>
              <a:rPr lang="fr-CH" baseline="0" dirty="0" smtClean="0"/>
              <a:t> </a:t>
            </a:r>
            <a:r>
              <a:rPr lang="fr-CH" baseline="0" dirty="0" err="1" smtClean="0"/>
              <a:t>that</a:t>
            </a:r>
            <a:r>
              <a:rPr lang="fr-CH" baseline="0" dirty="0" smtClean="0"/>
              <a:t> the 2 </a:t>
            </a:r>
            <a:r>
              <a:rPr lang="fr-CH" baseline="0" dirty="0" err="1" smtClean="0"/>
              <a:t>counter-rotating</a:t>
            </a:r>
            <a:r>
              <a:rPr lang="fr-CH" baseline="0" dirty="0" smtClean="0"/>
              <a:t> </a:t>
            </a:r>
            <a:r>
              <a:rPr lang="fr-CH" baseline="0" dirty="0" err="1" smtClean="0"/>
              <a:t>beams</a:t>
            </a:r>
            <a:r>
              <a:rPr lang="fr-CH" baseline="0" dirty="0" smtClean="0"/>
              <a:t> are </a:t>
            </a:r>
            <a:r>
              <a:rPr lang="fr-CH" baseline="0" dirty="0" err="1" smtClean="0"/>
              <a:t>hosted</a:t>
            </a:r>
            <a:r>
              <a:rPr lang="fr-CH" baseline="0" dirty="0" smtClean="0"/>
              <a:t> in </a:t>
            </a:r>
            <a:r>
              <a:rPr lang="fr-CH" baseline="0" dirty="0" err="1" smtClean="0"/>
              <a:t>different</a:t>
            </a:r>
            <a:r>
              <a:rPr lang="fr-CH" baseline="0" dirty="0" smtClean="0"/>
              <a:t> pipes, </a:t>
            </a:r>
            <a:r>
              <a:rPr lang="fr-CH" baseline="0" dirty="0" err="1" smtClean="0"/>
              <a:t>making</a:t>
            </a:r>
            <a:r>
              <a:rPr lang="fr-CH" baseline="0" dirty="0" smtClean="0"/>
              <a:t> collisions impossible </a:t>
            </a:r>
            <a:r>
              <a:rPr lang="fr-CH" baseline="0" dirty="0" err="1" smtClean="0"/>
              <a:t>there</a:t>
            </a:r>
            <a:r>
              <a:rPr lang="fr-CH" baseline="0" dirty="0" smtClean="0"/>
              <a:t>.</a:t>
            </a:r>
          </a:p>
        </p:txBody>
      </p:sp>
      <p:sp>
        <p:nvSpPr>
          <p:cNvPr id="4" name="Espace réservé du numéro de diapositive 3"/>
          <p:cNvSpPr>
            <a:spLocks noGrp="1"/>
          </p:cNvSpPr>
          <p:nvPr>
            <p:ph type="sldNum" sz="quarter" idx="10"/>
          </p:nvPr>
        </p:nvSpPr>
        <p:spPr/>
        <p:txBody>
          <a:bodyPr/>
          <a:lstStyle/>
          <a:p>
            <a:fld id="{2B49C6D6-DEB7-4EE3-BF8D-539D188433E6}" type="slidenum">
              <a:rPr lang="fr-CH" smtClean="0"/>
              <a:t>30</a:t>
            </a:fld>
            <a:endParaRPr lang="fr-CH"/>
          </a:p>
        </p:txBody>
      </p:sp>
    </p:spTree>
    <p:extLst>
      <p:ext uri="{BB962C8B-B14F-4D97-AF65-F5344CB8AC3E}">
        <p14:creationId xmlns:p14="http://schemas.microsoft.com/office/powerpoint/2010/main" val="1730795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These</a:t>
            </a:r>
            <a:r>
              <a:rPr lang="fr-CH" dirty="0" smtClean="0"/>
              <a:t> 2 pipes </a:t>
            </a:r>
            <a:r>
              <a:rPr lang="fr-CH" dirty="0" err="1" smtClean="0"/>
              <a:t>need</a:t>
            </a:r>
            <a:r>
              <a:rPr lang="fr-CH" dirty="0" smtClean="0"/>
              <a:t> to </a:t>
            </a:r>
            <a:r>
              <a:rPr lang="fr-CH" dirty="0" err="1" smtClean="0"/>
              <a:t>be</a:t>
            </a:r>
            <a:r>
              <a:rPr lang="fr-CH" dirty="0" smtClean="0"/>
              <a:t> as </a:t>
            </a:r>
            <a:r>
              <a:rPr lang="fr-CH" dirty="0" err="1" smtClean="0"/>
              <a:t>empty</a:t>
            </a:r>
            <a:r>
              <a:rPr lang="fr-CH" dirty="0" smtClean="0"/>
              <a:t> as possible (</a:t>
            </a:r>
            <a:r>
              <a:rPr lang="fr-CH" dirty="0" err="1" smtClean="0"/>
              <a:t>otherwise</a:t>
            </a:r>
            <a:r>
              <a:rPr lang="fr-CH" dirty="0" smtClean="0"/>
              <a:t> protons </a:t>
            </a:r>
            <a:r>
              <a:rPr lang="fr-CH" dirty="0" err="1" smtClean="0"/>
              <a:t>would</a:t>
            </a:r>
            <a:r>
              <a:rPr lang="fr-CH" dirty="0" smtClean="0"/>
              <a:t> hit air </a:t>
            </a:r>
            <a:r>
              <a:rPr lang="fr-CH" dirty="0" err="1" smtClean="0"/>
              <a:t>molecules</a:t>
            </a:r>
            <a:r>
              <a:rPr lang="fr-CH" baseline="0" dirty="0" smtClean="0"/>
              <a:t> all the time)</a:t>
            </a:r>
            <a:r>
              <a:rPr lang="fr-CH" dirty="0" smtClean="0"/>
              <a:t>.</a:t>
            </a:r>
          </a:p>
          <a:p>
            <a:endParaRPr lang="fr-CH" dirty="0" smtClean="0"/>
          </a:p>
          <a:p>
            <a:r>
              <a:rPr lang="fr-CH" dirty="0" err="1" smtClean="0"/>
              <a:t>Thanks</a:t>
            </a:r>
            <a:r>
              <a:rPr lang="fr-CH" dirty="0" smtClean="0"/>
              <a:t> to</a:t>
            </a:r>
            <a:r>
              <a:rPr lang="fr-CH" baseline="0" dirty="0" smtClean="0"/>
              <a:t> turbo-</a:t>
            </a:r>
            <a:r>
              <a:rPr lang="fr-CH" baseline="0" dirty="0" err="1" smtClean="0"/>
              <a:t>molecular</a:t>
            </a:r>
            <a:r>
              <a:rPr lang="fr-CH" baseline="0" dirty="0" smtClean="0"/>
              <a:t> </a:t>
            </a:r>
            <a:r>
              <a:rPr lang="fr-CH" baseline="0" dirty="0" err="1" smtClean="0"/>
              <a:t>pumps</a:t>
            </a:r>
            <a:r>
              <a:rPr lang="fr-CH" baseline="0" dirty="0" smtClean="0"/>
              <a:t> and </a:t>
            </a:r>
            <a:r>
              <a:rPr lang="fr-CH" baseline="0" dirty="0" err="1" smtClean="0"/>
              <a:t>other</a:t>
            </a:r>
            <a:r>
              <a:rPr lang="fr-CH" baseline="0" dirty="0" smtClean="0"/>
              <a:t> technologies, </a:t>
            </a:r>
            <a:r>
              <a:rPr lang="fr-CH" baseline="0" dirty="0" err="1" smtClean="0"/>
              <a:t>we</a:t>
            </a:r>
            <a:r>
              <a:rPr lang="fr-CH" baseline="0" dirty="0" smtClean="0"/>
              <a:t> </a:t>
            </a:r>
            <a:r>
              <a:rPr lang="fr-CH" baseline="0" dirty="0" err="1" smtClean="0"/>
              <a:t>reach</a:t>
            </a:r>
            <a:r>
              <a:rPr lang="fr-CH" baseline="0" dirty="0" smtClean="0"/>
              <a:t> a vacuum of 10^-13 </a:t>
            </a:r>
            <a:r>
              <a:rPr lang="fr-CH" baseline="0" dirty="0" err="1" smtClean="0"/>
              <a:t>atmosphere</a:t>
            </a:r>
            <a:r>
              <a:rPr lang="fr-CH" baseline="0" dirty="0" smtClean="0"/>
              <a:t> in the centre of the pipes: </a:t>
            </a:r>
            <a:r>
              <a:rPr lang="fr-CH" baseline="0" dirty="0" err="1" smtClean="0"/>
              <a:t>this</a:t>
            </a:r>
            <a:r>
              <a:rPr lang="fr-CH" baseline="0" dirty="0" smtClean="0"/>
              <a:t> </a:t>
            </a:r>
            <a:r>
              <a:rPr lang="fr-CH" baseline="0" dirty="0" err="1" smtClean="0"/>
              <a:t>is</a:t>
            </a:r>
            <a:r>
              <a:rPr lang="fr-CH" baseline="0" dirty="0" smtClean="0"/>
              <a:t> 10 times </a:t>
            </a:r>
            <a:r>
              <a:rPr lang="fr-CH" baseline="0" dirty="0" err="1" smtClean="0"/>
              <a:t>emptiers</a:t>
            </a:r>
            <a:r>
              <a:rPr lang="fr-CH" baseline="0" dirty="0" smtClean="0"/>
              <a:t> </a:t>
            </a:r>
            <a:r>
              <a:rPr lang="fr-CH" baseline="0" dirty="0" err="1" smtClean="0"/>
              <a:t>than</a:t>
            </a:r>
            <a:r>
              <a:rPr lang="fr-CH" baseline="0" dirty="0" smtClean="0"/>
              <a:t> on the surface of the Moon or as </a:t>
            </a:r>
            <a:r>
              <a:rPr lang="fr-CH" baseline="0" dirty="0" err="1" smtClean="0"/>
              <a:t>empty</a:t>
            </a:r>
            <a:r>
              <a:rPr lang="fr-CH" baseline="0" dirty="0" smtClean="0"/>
              <a:t> as in the </a:t>
            </a:r>
            <a:r>
              <a:rPr lang="fr-CH" baseline="0" dirty="0" err="1" smtClean="0"/>
              <a:t>solar</a:t>
            </a:r>
            <a:r>
              <a:rPr lang="fr-CH" baseline="0" dirty="0" smtClean="0"/>
              <a:t> system.</a:t>
            </a:r>
          </a:p>
          <a:p>
            <a:endParaRPr lang="fr-CH" baseline="0" dirty="0" smtClean="0"/>
          </a:p>
          <a:p>
            <a:r>
              <a:rPr lang="fr-CH" baseline="0" dirty="0" smtClean="0"/>
              <a:t>The </a:t>
            </a:r>
            <a:r>
              <a:rPr lang="fr-CH" baseline="0" dirty="0" err="1" smtClean="0"/>
              <a:t>magnetic</a:t>
            </a:r>
            <a:r>
              <a:rPr lang="fr-CH" baseline="0" dirty="0" smtClean="0"/>
              <a:t> </a:t>
            </a:r>
            <a:r>
              <a:rPr lang="fr-CH" baseline="0" dirty="0" err="1" smtClean="0"/>
              <a:t>field</a:t>
            </a:r>
            <a:r>
              <a:rPr lang="fr-CH" baseline="0" dirty="0" smtClean="0"/>
              <a:t> </a:t>
            </a:r>
            <a:r>
              <a:rPr lang="fr-CH" baseline="0" dirty="0" err="1" smtClean="0"/>
              <a:t>which</a:t>
            </a:r>
            <a:r>
              <a:rPr lang="fr-CH" baseline="0" dirty="0" smtClean="0"/>
              <a:t> </a:t>
            </a:r>
            <a:r>
              <a:rPr lang="fr-CH" baseline="0" dirty="0" err="1" smtClean="0"/>
              <a:t>curves</a:t>
            </a:r>
            <a:r>
              <a:rPr lang="fr-CH" baseline="0" dirty="0" smtClean="0"/>
              <a:t> the </a:t>
            </a:r>
            <a:r>
              <a:rPr lang="fr-CH" baseline="0" dirty="0" err="1" smtClean="0"/>
              <a:t>beam</a:t>
            </a:r>
            <a:r>
              <a:rPr lang="fr-CH" baseline="0" dirty="0" smtClean="0"/>
              <a:t>, </a:t>
            </a:r>
            <a:r>
              <a:rPr lang="fr-CH" baseline="0" dirty="0" err="1" smtClean="0"/>
              <a:t>is</a:t>
            </a:r>
            <a:r>
              <a:rPr lang="fr-CH" baseline="0" dirty="0" smtClean="0"/>
              <a:t> </a:t>
            </a:r>
            <a:r>
              <a:rPr lang="fr-CH" baseline="0" dirty="0" err="1" smtClean="0"/>
              <a:t>provided</a:t>
            </a:r>
            <a:r>
              <a:rPr lang="fr-CH" baseline="0" dirty="0" smtClean="0"/>
              <a:t> by the </a:t>
            </a:r>
            <a:r>
              <a:rPr lang="fr-CH" baseline="0" dirty="0" err="1" smtClean="0"/>
              <a:t>coils</a:t>
            </a:r>
            <a:r>
              <a:rPr lang="fr-CH" baseline="0" dirty="0" smtClean="0"/>
              <a:t> </a:t>
            </a:r>
            <a:r>
              <a:rPr lang="fr-CH" baseline="0" dirty="0" err="1" smtClean="0"/>
              <a:t>surrounding</a:t>
            </a:r>
            <a:r>
              <a:rPr lang="fr-CH" baseline="0" dirty="0" smtClean="0"/>
              <a:t> the pipes. As </a:t>
            </a:r>
            <a:r>
              <a:rPr lang="fr-CH" baseline="0" dirty="0" err="1" smtClean="0"/>
              <a:t>each</a:t>
            </a:r>
            <a:r>
              <a:rPr lang="fr-CH" baseline="0" dirty="0" smtClean="0"/>
              <a:t> </a:t>
            </a:r>
            <a:r>
              <a:rPr lang="fr-CH" baseline="0" dirty="0" err="1" smtClean="0"/>
              <a:t>beam</a:t>
            </a:r>
            <a:r>
              <a:rPr lang="fr-CH" baseline="0" dirty="0" smtClean="0"/>
              <a:t> </a:t>
            </a:r>
            <a:r>
              <a:rPr lang="fr-CH" baseline="0" dirty="0" err="1" smtClean="0"/>
              <a:t>holds</a:t>
            </a:r>
            <a:r>
              <a:rPr lang="fr-CH" baseline="0" dirty="0" smtClean="0"/>
              <a:t> as </a:t>
            </a:r>
            <a:r>
              <a:rPr lang="fr-CH" baseline="0" dirty="0" err="1" smtClean="0"/>
              <a:t>much</a:t>
            </a:r>
            <a:r>
              <a:rPr lang="fr-CH" baseline="0" dirty="0" smtClean="0"/>
              <a:t> </a:t>
            </a:r>
            <a:r>
              <a:rPr lang="fr-CH" baseline="0" dirty="0" err="1" smtClean="0"/>
              <a:t>energy</a:t>
            </a:r>
            <a:r>
              <a:rPr lang="fr-CH" baseline="0" dirty="0" smtClean="0"/>
              <a:t> as in a high-speed train, the </a:t>
            </a:r>
            <a:r>
              <a:rPr lang="fr-CH" baseline="0" dirty="0" err="1" smtClean="0"/>
              <a:t>magnets</a:t>
            </a:r>
            <a:r>
              <a:rPr lang="fr-CH" baseline="0" dirty="0" smtClean="0"/>
              <a:t> must </a:t>
            </a:r>
            <a:r>
              <a:rPr lang="fr-CH" baseline="0" dirty="0" err="1" smtClean="0"/>
              <a:t>deliver</a:t>
            </a:r>
            <a:r>
              <a:rPr lang="fr-CH" baseline="0" dirty="0" smtClean="0"/>
              <a:t> a </a:t>
            </a:r>
            <a:r>
              <a:rPr lang="fr-CH" baseline="0" dirty="0" err="1" smtClean="0"/>
              <a:t>tremendous</a:t>
            </a:r>
            <a:r>
              <a:rPr lang="fr-CH" baseline="0" dirty="0" smtClean="0"/>
              <a:t> </a:t>
            </a:r>
            <a:r>
              <a:rPr lang="fr-CH" baseline="0" dirty="0" err="1" smtClean="0"/>
              <a:t>magnetic</a:t>
            </a:r>
            <a:r>
              <a:rPr lang="fr-CH" baseline="0" dirty="0" smtClean="0"/>
              <a:t> </a:t>
            </a:r>
            <a:r>
              <a:rPr lang="fr-CH" baseline="0" dirty="0" err="1" smtClean="0"/>
              <a:t>field</a:t>
            </a:r>
            <a:r>
              <a:rPr lang="fr-CH" baseline="0" dirty="0" smtClean="0"/>
              <a:t> of 9 T (tesla). This </a:t>
            </a:r>
            <a:r>
              <a:rPr lang="fr-CH" baseline="0" dirty="0" err="1" smtClean="0"/>
              <a:t>equates</a:t>
            </a:r>
            <a:r>
              <a:rPr lang="fr-CH" baseline="0" dirty="0" smtClean="0"/>
              <a:t> to 200’000 times the </a:t>
            </a:r>
            <a:r>
              <a:rPr lang="fr-CH" baseline="0" dirty="0" err="1" smtClean="0"/>
              <a:t>magnetic</a:t>
            </a:r>
            <a:r>
              <a:rPr lang="fr-CH" baseline="0" dirty="0" smtClean="0"/>
              <a:t> </a:t>
            </a:r>
            <a:r>
              <a:rPr lang="fr-CH" baseline="0" dirty="0" err="1" smtClean="0"/>
              <a:t>field</a:t>
            </a:r>
            <a:r>
              <a:rPr lang="fr-CH" baseline="0" dirty="0" smtClean="0"/>
              <a:t> of </a:t>
            </a:r>
            <a:r>
              <a:rPr lang="fr-CH" baseline="0" dirty="0" err="1" smtClean="0"/>
              <a:t>Earth</a:t>
            </a:r>
            <a:r>
              <a:rPr lang="fr-CH" baseline="0" dirty="0" smtClean="0"/>
              <a:t> (ca 45 micro tesla)</a:t>
            </a:r>
          </a:p>
          <a:p>
            <a:r>
              <a:rPr lang="fr-CH" baseline="0" dirty="0" smtClean="0"/>
              <a:t>For </a:t>
            </a:r>
            <a:r>
              <a:rPr lang="fr-CH" baseline="0" dirty="0" err="1" smtClean="0"/>
              <a:t>that</a:t>
            </a:r>
            <a:r>
              <a:rPr lang="fr-CH" baseline="0" dirty="0" smtClean="0"/>
              <a:t>, </a:t>
            </a:r>
            <a:r>
              <a:rPr lang="fr-CH" baseline="0" dirty="0" err="1" smtClean="0"/>
              <a:t>each</a:t>
            </a:r>
            <a:r>
              <a:rPr lang="fr-CH" baseline="0" dirty="0" smtClean="0"/>
              <a:t> of the </a:t>
            </a:r>
            <a:r>
              <a:rPr lang="fr-CH" baseline="0" dirty="0" err="1" smtClean="0"/>
              <a:t>small</a:t>
            </a:r>
            <a:r>
              <a:rPr lang="fr-CH" baseline="0" dirty="0" smtClean="0"/>
              <a:t> </a:t>
            </a:r>
            <a:r>
              <a:rPr lang="fr-CH" baseline="0" dirty="0" err="1" smtClean="0"/>
              <a:t>electric</a:t>
            </a:r>
            <a:r>
              <a:rPr lang="fr-CH" baseline="0" dirty="0" smtClean="0"/>
              <a:t> </a:t>
            </a:r>
            <a:r>
              <a:rPr lang="fr-CH" baseline="0" dirty="0" err="1" smtClean="0"/>
              <a:t>cable</a:t>
            </a:r>
            <a:r>
              <a:rPr lang="fr-CH" baseline="0" dirty="0" smtClean="0"/>
              <a:t> </a:t>
            </a:r>
            <a:r>
              <a:rPr lang="fr-CH" baseline="0" dirty="0" err="1" smtClean="0"/>
              <a:t>you</a:t>
            </a:r>
            <a:r>
              <a:rPr lang="fr-CH" baseline="0" dirty="0" smtClean="0"/>
              <a:t> </a:t>
            </a:r>
            <a:r>
              <a:rPr lang="fr-CH" baseline="0" dirty="0" err="1" smtClean="0"/>
              <a:t>see</a:t>
            </a:r>
            <a:r>
              <a:rPr lang="fr-CH" baseline="0" dirty="0" smtClean="0"/>
              <a:t> </a:t>
            </a:r>
            <a:r>
              <a:rPr lang="fr-CH" baseline="0" dirty="0" err="1" smtClean="0"/>
              <a:t>around</a:t>
            </a:r>
            <a:r>
              <a:rPr lang="fr-CH" baseline="0" dirty="0" smtClean="0"/>
              <a:t> the vacuum pipes (1mm by 10mm section) a </a:t>
            </a:r>
            <a:r>
              <a:rPr lang="fr-CH" baseline="0" dirty="0" err="1" smtClean="0"/>
              <a:t>current</a:t>
            </a:r>
            <a:r>
              <a:rPr lang="fr-CH" baseline="0" dirty="0" smtClean="0"/>
              <a:t> of 11’000 </a:t>
            </a:r>
            <a:r>
              <a:rPr lang="fr-CH" baseline="0" dirty="0" err="1" smtClean="0"/>
              <a:t>amperes</a:t>
            </a:r>
            <a:r>
              <a:rPr lang="fr-CH" baseline="0" dirty="0" smtClean="0"/>
              <a:t> (in </a:t>
            </a:r>
            <a:r>
              <a:rPr lang="fr-CH" baseline="0" dirty="0" err="1" smtClean="0"/>
              <a:t>comparison</a:t>
            </a:r>
            <a:r>
              <a:rPr lang="fr-CH" baseline="0" dirty="0" smtClean="0"/>
              <a:t> in </a:t>
            </a:r>
            <a:r>
              <a:rPr lang="fr-CH" baseline="0" dirty="0" err="1" smtClean="0"/>
              <a:t>your</a:t>
            </a:r>
            <a:r>
              <a:rPr lang="fr-CH" baseline="0" dirty="0" smtClean="0"/>
              <a:t> home </a:t>
            </a:r>
            <a:r>
              <a:rPr lang="fr-CH" baseline="0" dirty="0" err="1" smtClean="0"/>
              <a:t>there</a:t>
            </a:r>
            <a:r>
              <a:rPr lang="fr-CH" baseline="0" dirty="0" smtClean="0"/>
              <a:t> </a:t>
            </a:r>
            <a:r>
              <a:rPr lang="fr-CH" baseline="0" dirty="0" err="1" smtClean="0"/>
              <a:t>is</a:t>
            </a:r>
            <a:r>
              <a:rPr lang="fr-CH" baseline="0" dirty="0" smtClean="0"/>
              <a:t> a </a:t>
            </a:r>
            <a:r>
              <a:rPr lang="fr-CH" baseline="0" dirty="0" err="1" smtClean="0"/>
              <a:t>current</a:t>
            </a:r>
            <a:r>
              <a:rPr lang="fr-CH" baseline="0" dirty="0" smtClean="0"/>
              <a:t> of about 20 </a:t>
            </a:r>
            <a:r>
              <a:rPr lang="fr-CH" baseline="0" dirty="0" err="1" smtClean="0"/>
              <a:t>amperes</a:t>
            </a:r>
            <a:r>
              <a:rPr lang="fr-CH" baseline="0" dirty="0" smtClean="0"/>
              <a:t> in the </a:t>
            </a:r>
            <a:r>
              <a:rPr lang="fr-CH" baseline="0" dirty="0" err="1" smtClean="0"/>
              <a:t>wires</a:t>
            </a:r>
            <a:r>
              <a:rPr lang="fr-CH" baseline="0" dirty="0" smtClean="0"/>
              <a:t>).</a:t>
            </a:r>
            <a:endParaRPr lang="fr-CH" dirty="0"/>
          </a:p>
        </p:txBody>
      </p:sp>
      <p:sp>
        <p:nvSpPr>
          <p:cNvPr id="4" name="Espace réservé du numéro de diapositive 3"/>
          <p:cNvSpPr>
            <a:spLocks noGrp="1"/>
          </p:cNvSpPr>
          <p:nvPr>
            <p:ph type="sldNum" sz="quarter" idx="10"/>
          </p:nvPr>
        </p:nvSpPr>
        <p:spPr/>
        <p:txBody>
          <a:bodyPr/>
          <a:lstStyle/>
          <a:p>
            <a:fld id="{2B49C6D6-DEB7-4EE3-BF8D-539D188433E6}" type="slidenum">
              <a:rPr lang="fr-CH" smtClean="0"/>
              <a:t>31</a:t>
            </a:fld>
            <a:endParaRPr lang="fr-CH"/>
          </a:p>
        </p:txBody>
      </p:sp>
    </p:spTree>
    <p:extLst>
      <p:ext uri="{BB962C8B-B14F-4D97-AF65-F5344CB8AC3E}">
        <p14:creationId xmlns:p14="http://schemas.microsoft.com/office/powerpoint/2010/main" val="1403225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That’s</a:t>
            </a:r>
            <a:r>
              <a:rPr lang="fr-CH" dirty="0" smtClean="0"/>
              <a:t> </a:t>
            </a:r>
            <a:r>
              <a:rPr lang="fr-CH" dirty="0" err="1" smtClean="0"/>
              <a:t>why</a:t>
            </a:r>
            <a:r>
              <a:rPr lang="fr-CH" dirty="0" smtClean="0"/>
              <a:t> </a:t>
            </a:r>
            <a:r>
              <a:rPr lang="fr-CH" dirty="0" err="1" smtClean="0"/>
              <a:t>we</a:t>
            </a:r>
            <a:r>
              <a:rPr lang="fr-CH" baseline="0" dirty="0" smtClean="0"/>
              <a:t> </a:t>
            </a:r>
            <a:r>
              <a:rPr lang="fr-CH" baseline="0" dirty="0" err="1" smtClean="0"/>
              <a:t>need</a:t>
            </a:r>
            <a:r>
              <a:rPr lang="fr-CH" baseline="0" dirty="0" smtClean="0"/>
              <a:t> to cool down the </a:t>
            </a:r>
            <a:r>
              <a:rPr lang="fr-CH" baseline="0" dirty="0" err="1" smtClean="0"/>
              <a:t>cables</a:t>
            </a:r>
            <a:r>
              <a:rPr lang="fr-CH" baseline="0" dirty="0" smtClean="0"/>
              <a:t> to the </a:t>
            </a:r>
            <a:r>
              <a:rPr lang="fr-CH" baseline="0" dirty="0" err="1" smtClean="0"/>
              <a:t>lowest</a:t>
            </a:r>
            <a:r>
              <a:rPr lang="fr-CH" baseline="0" dirty="0" smtClean="0"/>
              <a:t> </a:t>
            </a:r>
            <a:r>
              <a:rPr lang="fr-CH" baseline="0" dirty="0" err="1" smtClean="0"/>
              <a:t>temperature</a:t>
            </a:r>
            <a:r>
              <a:rPr lang="fr-CH" baseline="0" dirty="0" smtClean="0"/>
              <a:t> possible.</a:t>
            </a:r>
          </a:p>
          <a:p>
            <a:r>
              <a:rPr lang="fr-CH" baseline="0" dirty="0" err="1" smtClean="0"/>
              <a:t>We</a:t>
            </a:r>
            <a:r>
              <a:rPr lang="fr-CH" baseline="0" dirty="0" smtClean="0"/>
              <a:t> have to </a:t>
            </a:r>
            <a:r>
              <a:rPr lang="fr-CH" baseline="0" dirty="0" err="1" smtClean="0"/>
              <a:t>reach</a:t>
            </a:r>
            <a:r>
              <a:rPr lang="fr-CH" baseline="0" dirty="0" smtClean="0"/>
              <a:t> -271°C (or 1.9° kelvin, </a:t>
            </a:r>
            <a:r>
              <a:rPr lang="fr-CH" baseline="0" dirty="0" err="1" smtClean="0"/>
              <a:t>which</a:t>
            </a:r>
            <a:r>
              <a:rPr lang="fr-CH" baseline="0" dirty="0" smtClean="0"/>
              <a:t> </a:t>
            </a:r>
            <a:r>
              <a:rPr lang="fr-CH" baseline="0" dirty="0" err="1" smtClean="0"/>
              <a:t>is</a:t>
            </a:r>
            <a:r>
              <a:rPr lang="fr-CH" baseline="0" dirty="0" smtClean="0"/>
              <a:t> 1.9° </a:t>
            </a:r>
            <a:r>
              <a:rPr lang="fr-CH" baseline="0" dirty="0" err="1" smtClean="0"/>
              <a:t>above</a:t>
            </a:r>
            <a:r>
              <a:rPr lang="fr-CH" baseline="0" dirty="0" smtClean="0"/>
              <a:t> the </a:t>
            </a:r>
            <a:r>
              <a:rPr lang="fr-CH" baseline="0" dirty="0" err="1" smtClean="0"/>
              <a:t>absolute</a:t>
            </a:r>
            <a:r>
              <a:rPr lang="fr-CH" baseline="0" dirty="0" smtClean="0"/>
              <a:t> </a:t>
            </a:r>
            <a:r>
              <a:rPr lang="fr-CH" baseline="0" dirty="0" err="1" smtClean="0"/>
              <a:t>zero</a:t>
            </a:r>
            <a:r>
              <a:rPr lang="fr-CH" baseline="0" dirty="0" smtClean="0"/>
              <a:t>).</a:t>
            </a:r>
          </a:p>
          <a:p>
            <a:r>
              <a:rPr lang="fr-CH" baseline="0" dirty="0" smtClean="0"/>
              <a:t>At </a:t>
            </a:r>
            <a:r>
              <a:rPr lang="fr-CH" baseline="0" dirty="0" err="1" smtClean="0"/>
              <a:t>that</a:t>
            </a:r>
            <a:r>
              <a:rPr lang="fr-CH" baseline="0" dirty="0" smtClean="0"/>
              <a:t> </a:t>
            </a:r>
            <a:r>
              <a:rPr lang="fr-CH" baseline="0" dirty="0" err="1" smtClean="0"/>
              <a:t>temperature</a:t>
            </a:r>
            <a:r>
              <a:rPr lang="fr-CH" baseline="0" dirty="0" smtClean="0"/>
              <a:t>, the </a:t>
            </a:r>
            <a:r>
              <a:rPr lang="fr-CH" baseline="0" dirty="0" err="1" smtClean="0"/>
              <a:t>cables</a:t>
            </a:r>
            <a:r>
              <a:rPr lang="fr-CH" baseline="0" dirty="0" smtClean="0"/>
              <a:t> made of Niobium </a:t>
            </a:r>
            <a:r>
              <a:rPr lang="fr-CH" baseline="0" dirty="0" err="1" smtClean="0"/>
              <a:t>Titanium</a:t>
            </a:r>
            <a:r>
              <a:rPr lang="fr-CH" baseline="0" dirty="0" smtClean="0"/>
              <a:t> (</a:t>
            </a:r>
            <a:r>
              <a:rPr lang="fr-CH" sz="1200" b="0" i="0" kern="1200" dirty="0" err="1" smtClean="0">
                <a:solidFill>
                  <a:schemeClr val="tx1"/>
                </a:solidFill>
                <a:effectLst/>
                <a:latin typeface="+mn-lt"/>
                <a:ea typeface="+mn-ea"/>
                <a:cs typeface="+mn-cs"/>
              </a:rPr>
              <a:t>NbTi</a:t>
            </a:r>
            <a:r>
              <a:rPr lang="fr-CH" baseline="0" dirty="0" smtClean="0"/>
              <a:t>) are «</a:t>
            </a:r>
            <a:r>
              <a:rPr lang="fr-CH" baseline="0" dirty="0" err="1" smtClean="0"/>
              <a:t>superconducting</a:t>
            </a:r>
            <a:r>
              <a:rPr lang="fr-CH" baseline="0" dirty="0" smtClean="0"/>
              <a:t>», </a:t>
            </a:r>
            <a:r>
              <a:rPr lang="fr-CH" baseline="0" dirty="0" err="1" smtClean="0"/>
              <a:t>it</a:t>
            </a:r>
            <a:r>
              <a:rPr lang="fr-CH" baseline="0" dirty="0" smtClean="0"/>
              <a:t> </a:t>
            </a:r>
            <a:r>
              <a:rPr lang="fr-CH" baseline="0" dirty="0" err="1" smtClean="0"/>
              <a:t>means</a:t>
            </a:r>
            <a:r>
              <a:rPr lang="fr-CH" baseline="0" dirty="0" smtClean="0"/>
              <a:t> </a:t>
            </a:r>
            <a:r>
              <a:rPr lang="fr-CH" baseline="0" dirty="0" err="1" smtClean="0"/>
              <a:t>they</a:t>
            </a:r>
            <a:r>
              <a:rPr lang="fr-CH" baseline="0" dirty="0" smtClean="0"/>
              <a:t> </a:t>
            </a:r>
            <a:r>
              <a:rPr lang="fr-CH" baseline="0" dirty="0" err="1" smtClean="0"/>
              <a:t>don’t</a:t>
            </a:r>
            <a:r>
              <a:rPr lang="fr-CH" baseline="0" dirty="0" smtClean="0"/>
              <a:t> </a:t>
            </a:r>
            <a:r>
              <a:rPr lang="fr-CH" baseline="0" dirty="0" err="1" smtClean="0"/>
              <a:t>heat</a:t>
            </a:r>
            <a:r>
              <a:rPr lang="fr-CH" baseline="0" dirty="0" smtClean="0"/>
              <a:t> up </a:t>
            </a:r>
            <a:r>
              <a:rPr lang="fr-CH" baseline="0" dirty="0" err="1" smtClean="0"/>
              <a:t>anymore</a:t>
            </a:r>
            <a:r>
              <a:rPr lang="fr-CH" baseline="0" dirty="0" smtClean="0"/>
              <a:t> as </a:t>
            </a:r>
            <a:r>
              <a:rPr lang="fr-CH" baseline="0" dirty="0" err="1" smtClean="0"/>
              <a:t>they</a:t>
            </a:r>
            <a:r>
              <a:rPr lang="fr-CH" baseline="0" dirty="0" smtClean="0"/>
              <a:t> have no </a:t>
            </a:r>
            <a:r>
              <a:rPr lang="fr-CH" baseline="0" dirty="0" err="1" smtClean="0"/>
              <a:t>electric</a:t>
            </a:r>
            <a:r>
              <a:rPr lang="fr-CH" baseline="0" dirty="0" smtClean="0"/>
              <a:t> </a:t>
            </a:r>
            <a:r>
              <a:rPr lang="fr-CH" baseline="0" dirty="0" err="1" smtClean="0"/>
              <a:t>resistance</a:t>
            </a:r>
            <a:r>
              <a:rPr lang="fr-CH" baseline="0" dirty="0" smtClean="0"/>
              <a:t>.</a:t>
            </a:r>
          </a:p>
          <a:p>
            <a:endParaRPr lang="fr-CH" baseline="0" dirty="0" smtClean="0"/>
          </a:p>
          <a:p>
            <a:r>
              <a:rPr lang="fr-CH" baseline="0" dirty="0" smtClean="0"/>
              <a:t>LHC </a:t>
            </a:r>
            <a:r>
              <a:rPr lang="fr-CH" baseline="0" dirty="0" err="1" smtClean="0"/>
              <a:t>is</a:t>
            </a:r>
            <a:r>
              <a:rPr lang="fr-CH" baseline="0" dirty="0" smtClean="0"/>
              <a:t> </a:t>
            </a:r>
            <a:r>
              <a:rPr lang="fr-CH" baseline="0" dirty="0" err="1" smtClean="0"/>
              <a:t>colder</a:t>
            </a:r>
            <a:r>
              <a:rPr lang="fr-CH" baseline="0" dirty="0" smtClean="0"/>
              <a:t> </a:t>
            </a:r>
            <a:r>
              <a:rPr lang="fr-CH" baseline="0" dirty="0" err="1" smtClean="0"/>
              <a:t>than</a:t>
            </a:r>
            <a:r>
              <a:rPr lang="fr-CH" baseline="0" dirty="0" smtClean="0"/>
              <a:t> the </a:t>
            </a:r>
            <a:r>
              <a:rPr lang="fr-CH" baseline="0" dirty="0" err="1" smtClean="0"/>
              <a:t>vast</a:t>
            </a:r>
            <a:r>
              <a:rPr lang="fr-CH" baseline="0" dirty="0" smtClean="0"/>
              <a:t> </a:t>
            </a:r>
            <a:r>
              <a:rPr lang="fr-CH" baseline="0" dirty="0" err="1" smtClean="0"/>
              <a:t>majority</a:t>
            </a:r>
            <a:r>
              <a:rPr lang="fr-CH" baseline="0" dirty="0" smtClean="0"/>
              <a:t> of the </a:t>
            </a:r>
            <a:r>
              <a:rPr lang="fr-CH" baseline="0" dirty="0" err="1" smtClean="0"/>
              <a:t>Universe</a:t>
            </a:r>
            <a:r>
              <a:rPr lang="fr-CH" baseline="0" dirty="0" smtClean="0"/>
              <a:t> </a:t>
            </a:r>
            <a:r>
              <a:rPr lang="fr-CH" baseline="0" dirty="0" err="1" smtClean="0"/>
              <a:t>whose</a:t>
            </a:r>
            <a:r>
              <a:rPr lang="fr-CH" baseline="0" dirty="0" smtClean="0"/>
              <a:t> </a:t>
            </a:r>
            <a:r>
              <a:rPr lang="fr-CH" baseline="0" dirty="0" err="1" smtClean="0"/>
              <a:t>average</a:t>
            </a:r>
            <a:r>
              <a:rPr lang="fr-CH" baseline="0" dirty="0" smtClean="0"/>
              <a:t> </a:t>
            </a:r>
            <a:r>
              <a:rPr lang="fr-CH" baseline="0" dirty="0" err="1" smtClean="0"/>
              <a:t>temperature</a:t>
            </a:r>
            <a:r>
              <a:rPr lang="fr-CH" baseline="0" dirty="0" smtClean="0"/>
              <a:t> </a:t>
            </a:r>
            <a:r>
              <a:rPr lang="fr-CH" baseline="0" dirty="0" err="1" smtClean="0"/>
              <a:t>is</a:t>
            </a:r>
            <a:r>
              <a:rPr lang="fr-CH" baseline="0" dirty="0" smtClean="0"/>
              <a:t> 2.725° kelvin </a:t>
            </a:r>
          </a:p>
          <a:p>
            <a:endParaRPr lang="fr-CH" baseline="0" dirty="0" smtClean="0"/>
          </a:p>
          <a:p>
            <a:r>
              <a:rPr lang="fr-CH" baseline="0" dirty="0" smtClean="0"/>
              <a:t>This </a:t>
            </a:r>
            <a:r>
              <a:rPr lang="fr-CH" baseline="0" dirty="0" err="1" smtClean="0"/>
              <a:t>is</a:t>
            </a:r>
            <a:r>
              <a:rPr lang="fr-CH" baseline="0" dirty="0" smtClean="0"/>
              <a:t> possible </a:t>
            </a:r>
            <a:r>
              <a:rPr lang="fr-CH" baseline="0" dirty="0" err="1" smtClean="0"/>
              <a:t>thanks</a:t>
            </a:r>
            <a:r>
              <a:rPr lang="fr-CH" baseline="0" dirty="0" smtClean="0"/>
              <a:t> to </a:t>
            </a:r>
            <a:r>
              <a:rPr lang="fr-CH" baseline="0" dirty="0" err="1" smtClean="0"/>
              <a:t>cryogenic</a:t>
            </a:r>
            <a:r>
              <a:rPr lang="fr-CH" baseline="0" dirty="0" smtClean="0"/>
              <a:t> </a:t>
            </a:r>
            <a:r>
              <a:rPr lang="fr-CH" baseline="0" dirty="0" err="1" smtClean="0"/>
              <a:t>facilities</a:t>
            </a:r>
            <a:r>
              <a:rPr lang="fr-CH" baseline="0" dirty="0" smtClean="0"/>
              <a:t> </a:t>
            </a:r>
            <a:r>
              <a:rPr lang="fr-CH" baseline="0" dirty="0" err="1" smtClean="0"/>
              <a:t>using</a:t>
            </a:r>
            <a:r>
              <a:rPr lang="fr-CH" baseline="0" dirty="0" smtClean="0"/>
              <a:t> 120 tonnes or 700’000 litres of </a:t>
            </a:r>
            <a:r>
              <a:rPr lang="fr-CH" baseline="0" dirty="0" err="1" smtClean="0"/>
              <a:t>Helium</a:t>
            </a:r>
            <a:r>
              <a:rPr lang="fr-CH" baseline="0" dirty="0" smtClean="0"/>
              <a:t>! </a:t>
            </a:r>
            <a:endParaRPr lang="fr-CH" dirty="0"/>
          </a:p>
        </p:txBody>
      </p:sp>
      <p:sp>
        <p:nvSpPr>
          <p:cNvPr id="4" name="Espace réservé du numéro de diapositive 3"/>
          <p:cNvSpPr>
            <a:spLocks noGrp="1"/>
          </p:cNvSpPr>
          <p:nvPr>
            <p:ph type="sldNum" sz="quarter" idx="10"/>
          </p:nvPr>
        </p:nvSpPr>
        <p:spPr/>
        <p:txBody>
          <a:bodyPr/>
          <a:lstStyle/>
          <a:p>
            <a:fld id="{2B49C6D6-DEB7-4EE3-BF8D-539D188433E6}" type="slidenum">
              <a:rPr lang="fr-CH" smtClean="0"/>
              <a:t>32</a:t>
            </a:fld>
            <a:endParaRPr lang="fr-CH"/>
          </a:p>
        </p:txBody>
      </p:sp>
    </p:spTree>
    <p:extLst>
      <p:ext uri="{BB962C8B-B14F-4D97-AF65-F5344CB8AC3E}">
        <p14:creationId xmlns:p14="http://schemas.microsoft.com/office/powerpoint/2010/main" val="1266210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This</a:t>
            </a:r>
            <a:r>
              <a:rPr lang="fr-CH" baseline="0" dirty="0" smtClean="0"/>
              <a:t> </a:t>
            </a:r>
            <a:r>
              <a:rPr lang="fr-CH" baseline="0" dirty="0" err="1" smtClean="0"/>
              <a:t>is</a:t>
            </a:r>
            <a:r>
              <a:rPr lang="fr-CH" baseline="0" dirty="0" smtClean="0"/>
              <a:t> a </a:t>
            </a:r>
            <a:r>
              <a:rPr lang="fr-CH" baseline="0" dirty="0" err="1" smtClean="0"/>
              <a:t>map</a:t>
            </a:r>
            <a:r>
              <a:rPr lang="fr-CH" baseline="0" dirty="0" smtClean="0"/>
              <a:t> of the </a:t>
            </a:r>
            <a:r>
              <a:rPr lang="fr-CH" baseline="0" dirty="0" err="1" smtClean="0"/>
              <a:t>complex</a:t>
            </a:r>
            <a:r>
              <a:rPr lang="fr-CH" baseline="0" dirty="0" smtClean="0"/>
              <a:t> of main </a:t>
            </a:r>
            <a:r>
              <a:rPr lang="fr-CH" baseline="0" dirty="0" err="1" smtClean="0"/>
              <a:t>accelerators</a:t>
            </a:r>
            <a:r>
              <a:rPr lang="fr-CH" baseline="0" dirty="0" smtClean="0"/>
              <a:t> of CERN.</a:t>
            </a:r>
          </a:p>
          <a:p>
            <a:r>
              <a:rPr lang="fr-CH" baseline="0" dirty="0" smtClean="0"/>
              <a:t>The </a:t>
            </a:r>
            <a:r>
              <a:rPr lang="fr-CH" baseline="0" dirty="0" err="1" smtClean="0"/>
              <a:t>dotted</a:t>
            </a:r>
            <a:r>
              <a:rPr lang="fr-CH" baseline="0" dirty="0" smtClean="0"/>
              <a:t> line </a:t>
            </a:r>
            <a:r>
              <a:rPr lang="fr-CH" baseline="0" dirty="0" err="1" smtClean="0"/>
              <a:t>is</a:t>
            </a:r>
            <a:r>
              <a:rPr lang="fr-CH" baseline="0" dirty="0" smtClean="0"/>
              <a:t> the French-</a:t>
            </a:r>
            <a:r>
              <a:rPr lang="fr-CH" baseline="0" dirty="0" err="1" smtClean="0"/>
              <a:t>Swiss</a:t>
            </a:r>
            <a:r>
              <a:rPr lang="fr-CH" baseline="0" dirty="0" smtClean="0"/>
              <a:t> border.</a:t>
            </a:r>
          </a:p>
          <a:p>
            <a:r>
              <a:rPr lang="fr-CH" baseline="0" dirty="0" smtClean="0"/>
              <a:t>The 2 main CERN sites are Meyrin and </a:t>
            </a:r>
            <a:r>
              <a:rPr lang="fr-CH" baseline="0" dirty="0" err="1" smtClean="0"/>
              <a:t>Prévessin</a:t>
            </a:r>
            <a:r>
              <a:rPr lang="fr-CH" baseline="0" dirty="0" smtClean="0"/>
              <a:t> (as big, but not as </a:t>
            </a:r>
            <a:r>
              <a:rPr lang="fr-CH" baseline="0" dirty="0" err="1" smtClean="0"/>
              <a:t>built</a:t>
            </a:r>
            <a:r>
              <a:rPr lang="fr-CH" baseline="0" dirty="0" smtClean="0"/>
              <a:t> </a:t>
            </a:r>
            <a:r>
              <a:rPr lang="fr-CH" baseline="0" dirty="0" err="1" smtClean="0"/>
              <a:t>nor</a:t>
            </a:r>
            <a:r>
              <a:rPr lang="fr-CH" baseline="0" dirty="0" smtClean="0"/>
              <a:t> </a:t>
            </a:r>
            <a:r>
              <a:rPr lang="fr-CH" baseline="0" dirty="0" err="1" smtClean="0"/>
              <a:t>populated</a:t>
            </a:r>
            <a:r>
              <a:rPr lang="fr-CH" baseline="0" dirty="0" smtClean="0"/>
              <a:t>)</a:t>
            </a:r>
          </a:p>
          <a:p>
            <a:r>
              <a:rPr lang="fr-CH" baseline="0" dirty="0" smtClean="0"/>
              <a:t>The PS </a:t>
            </a:r>
            <a:r>
              <a:rPr lang="fr-CH" baseline="0" dirty="0" err="1" smtClean="0"/>
              <a:t>is</a:t>
            </a:r>
            <a:r>
              <a:rPr lang="fr-CH" baseline="0" dirty="0" smtClean="0"/>
              <a:t> the </a:t>
            </a:r>
            <a:r>
              <a:rPr lang="fr-CH" baseline="0" dirty="0" err="1" smtClean="0"/>
              <a:t>tiny</a:t>
            </a:r>
            <a:r>
              <a:rPr lang="fr-CH" baseline="0" dirty="0" smtClean="0"/>
              <a:t> 600m ring on the Meyrin site, the SPS </a:t>
            </a:r>
            <a:r>
              <a:rPr lang="fr-CH" baseline="0" dirty="0" err="1" smtClean="0"/>
              <a:t>goes</a:t>
            </a:r>
            <a:r>
              <a:rPr lang="fr-CH" baseline="0" dirty="0" smtClean="0"/>
              <a:t> </a:t>
            </a:r>
            <a:r>
              <a:rPr lang="fr-CH" baseline="0" dirty="0" err="1" smtClean="0"/>
              <a:t>accross</a:t>
            </a:r>
            <a:r>
              <a:rPr lang="fr-CH" baseline="0" dirty="0" smtClean="0"/>
              <a:t> the border and the LHC </a:t>
            </a:r>
            <a:r>
              <a:rPr lang="fr-CH" baseline="0" dirty="0" err="1" smtClean="0"/>
              <a:t>takes</a:t>
            </a:r>
            <a:r>
              <a:rPr lang="fr-CH" baseline="0" dirty="0" smtClean="0"/>
              <a:t> all the </a:t>
            </a:r>
            <a:r>
              <a:rPr lang="fr-CH" baseline="0" dirty="0" err="1" smtClean="0"/>
              <a:t>space</a:t>
            </a:r>
            <a:r>
              <a:rPr lang="fr-CH" baseline="0" dirty="0" smtClean="0"/>
              <a:t> </a:t>
            </a:r>
            <a:r>
              <a:rPr lang="fr-CH" baseline="0" dirty="0" err="1" smtClean="0"/>
              <a:t>between</a:t>
            </a:r>
            <a:r>
              <a:rPr lang="fr-CH" baseline="0" dirty="0" smtClean="0"/>
              <a:t> Geneva </a:t>
            </a:r>
            <a:r>
              <a:rPr lang="fr-CH" baseline="0" dirty="0" err="1" smtClean="0"/>
              <a:t>airport</a:t>
            </a:r>
            <a:r>
              <a:rPr lang="fr-CH" baseline="0" dirty="0" smtClean="0"/>
              <a:t> and the Jura (</a:t>
            </a:r>
            <a:r>
              <a:rPr lang="fr-CH" baseline="0" dirty="0" err="1" smtClean="0"/>
              <a:t>dark</a:t>
            </a:r>
            <a:r>
              <a:rPr lang="fr-CH" baseline="0" dirty="0" smtClean="0"/>
              <a:t> green on the </a:t>
            </a:r>
            <a:r>
              <a:rPr lang="fr-CH" baseline="0" dirty="0" err="1" smtClean="0"/>
              <a:t>left</a:t>
            </a:r>
            <a:r>
              <a:rPr lang="fr-CH" baseline="0" dirty="0" smtClean="0"/>
              <a:t>).</a:t>
            </a:r>
          </a:p>
          <a:p>
            <a:r>
              <a:rPr lang="fr-CH" baseline="0" dirty="0" smtClean="0"/>
              <a:t>The 4 </a:t>
            </a:r>
            <a:r>
              <a:rPr lang="fr-CH" baseline="0" dirty="0" err="1" smtClean="0"/>
              <a:t>red</a:t>
            </a:r>
            <a:r>
              <a:rPr lang="fr-CH" baseline="0" dirty="0" smtClean="0"/>
              <a:t> dots </a:t>
            </a:r>
            <a:r>
              <a:rPr lang="fr-CH" baseline="0" dirty="0" err="1" smtClean="0"/>
              <a:t>represent</a:t>
            </a:r>
            <a:r>
              <a:rPr lang="fr-CH" baseline="0" dirty="0" smtClean="0"/>
              <a:t> </a:t>
            </a:r>
            <a:r>
              <a:rPr lang="fr-CH" baseline="0" dirty="0" err="1" smtClean="0"/>
              <a:t>where</a:t>
            </a:r>
            <a:r>
              <a:rPr lang="fr-CH" baseline="0" dirty="0" smtClean="0"/>
              <a:t> the 4 detectors are </a:t>
            </a:r>
            <a:r>
              <a:rPr lang="fr-CH" baseline="0" dirty="0" err="1" smtClean="0"/>
              <a:t>located</a:t>
            </a:r>
            <a:r>
              <a:rPr lang="fr-CH" baseline="0" dirty="0" smtClean="0"/>
              <a:t>.</a:t>
            </a:r>
            <a:endParaRPr lang="fr-CH" dirty="0"/>
          </a:p>
        </p:txBody>
      </p:sp>
      <p:sp>
        <p:nvSpPr>
          <p:cNvPr id="4" name="Espace réservé du numéro de diapositive 3"/>
          <p:cNvSpPr>
            <a:spLocks noGrp="1"/>
          </p:cNvSpPr>
          <p:nvPr>
            <p:ph type="sldNum" sz="quarter" idx="10"/>
          </p:nvPr>
        </p:nvSpPr>
        <p:spPr/>
        <p:txBody>
          <a:bodyPr/>
          <a:lstStyle/>
          <a:p>
            <a:fld id="{2B49C6D6-DEB7-4EE3-BF8D-539D188433E6}" type="slidenum">
              <a:rPr lang="fr-CH" smtClean="0"/>
              <a:t>4</a:t>
            </a:fld>
            <a:endParaRPr lang="fr-CH"/>
          </a:p>
        </p:txBody>
      </p:sp>
    </p:spTree>
    <p:extLst>
      <p:ext uri="{BB962C8B-B14F-4D97-AF65-F5344CB8AC3E}">
        <p14:creationId xmlns:p14="http://schemas.microsoft.com/office/powerpoint/2010/main" val="29831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Maintenance</a:t>
            </a:r>
            <a:r>
              <a:rPr lang="en-US" baseline="0" dirty="0" smtClean="0"/>
              <a:t> is generally done during the winter months due to the electricity price increases.</a:t>
            </a:r>
          </a:p>
          <a:p>
            <a:endParaRPr lang="en-US" dirty="0" smtClean="0"/>
          </a:p>
          <a:p>
            <a:r>
              <a:rPr lang="en-US" dirty="0" smtClean="0"/>
              <a:t>Unfortunately, being</a:t>
            </a:r>
            <a:r>
              <a:rPr lang="en-US" baseline="0" dirty="0" smtClean="0"/>
              <a:t> in the countryside, there are occasional problems such as the one a month ago where a pine marten caused a short circuit in the 66KV transformer and the LHC was down for a week while repairs were done.</a:t>
            </a:r>
          </a:p>
          <a:p>
            <a:endParaRPr lang="en-US"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33</a:t>
            </a:fld>
            <a:endParaRPr lang="en-GB"/>
          </a:p>
        </p:txBody>
      </p:sp>
    </p:spTree>
    <p:extLst>
      <p:ext uri="{BB962C8B-B14F-4D97-AF65-F5344CB8AC3E}">
        <p14:creationId xmlns:p14="http://schemas.microsoft.com/office/powerpoint/2010/main" val="104958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Here</a:t>
            </a:r>
            <a:r>
              <a:rPr lang="fr-CH" baseline="0" dirty="0" smtClean="0"/>
              <a:t> </a:t>
            </a:r>
            <a:r>
              <a:rPr lang="fr-CH" baseline="0" dirty="0" err="1" smtClean="0"/>
              <a:t>is</a:t>
            </a:r>
            <a:r>
              <a:rPr lang="fr-CH" baseline="0" dirty="0" smtClean="0"/>
              <a:t> a real </a:t>
            </a:r>
            <a:r>
              <a:rPr lang="fr-CH" baseline="0" dirty="0" err="1" smtClean="0"/>
              <a:t>picture</a:t>
            </a:r>
            <a:r>
              <a:rPr lang="fr-CH" baseline="0" dirty="0" smtClean="0"/>
              <a:t> of ATLAS.</a:t>
            </a:r>
          </a:p>
          <a:p>
            <a:r>
              <a:rPr lang="fr-CH" baseline="0" dirty="0" err="1" smtClean="0"/>
              <a:t>Noticed</a:t>
            </a:r>
            <a:r>
              <a:rPr lang="fr-CH" baseline="0" dirty="0" smtClean="0"/>
              <a:t> the man at the </a:t>
            </a:r>
            <a:r>
              <a:rPr lang="fr-CH" baseline="0" dirty="0" err="1" smtClean="0"/>
              <a:t>bottom</a:t>
            </a:r>
            <a:r>
              <a:rPr lang="fr-CH" baseline="0" dirty="0" smtClean="0"/>
              <a:t>?</a:t>
            </a:r>
          </a:p>
          <a:p>
            <a:r>
              <a:rPr lang="fr-CH" baseline="0" dirty="0" smtClean="0"/>
              <a:t>ATLAS </a:t>
            </a:r>
            <a:r>
              <a:rPr lang="fr-CH" baseline="0" dirty="0" err="1" smtClean="0"/>
              <a:t>is</a:t>
            </a:r>
            <a:r>
              <a:rPr lang="fr-CH" baseline="0" dirty="0" smtClean="0"/>
              <a:t> a </a:t>
            </a:r>
            <a:r>
              <a:rPr lang="fr-CH" baseline="0" dirty="0" err="1" smtClean="0"/>
              <a:t>multi-purpose</a:t>
            </a:r>
            <a:r>
              <a:rPr lang="fr-CH" baseline="0" dirty="0" smtClean="0"/>
              <a:t> </a:t>
            </a:r>
            <a:r>
              <a:rPr lang="fr-CH" baseline="0" dirty="0" err="1" smtClean="0"/>
              <a:t>experiment</a:t>
            </a:r>
            <a:r>
              <a:rPr lang="fr-CH" baseline="0" dirty="0" smtClean="0"/>
              <a:t> </a:t>
            </a:r>
            <a:r>
              <a:rPr lang="fr-CH" baseline="0" dirty="0" err="1" smtClean="0"/>
              <a:t>looking</a:t>
            </a:r>
            <a:r>
              <a:rPr lang="fr-CH" baseline="0" dirty="0" smtClean="0"/>
              <a:t> for the </a:t>
            </a:r>
            <a:r>
              <a:rPr lang="fr-CH" baseline="0" dirty="0" err="1" smtClean="0"/>
              <a:t>Higgs</a:t>
            </a:r>
            <a:r>
              <a:rPr lang="fr-CH" baseline="0" dirty="0" smtClean="0"/>
              <a:t> Boson (</a:t>
            </a:r>
            <a:r>
              <a:rPr lang="fr-CH" baseline="0" dirty="0" err="1" smtClean="0"/>
              <a:t>which</a:t>
            </a:r>
            <a:r>
              <a:rPr lang="fr-CH" baseline="0" dirty="0" smtClean="0"/>
              <a:t> </a:t>
            </a:r>
            <a:r>
              <a:rPr lang="fr-CH" baseline="0" dirty="0" err="1" smtClean="0"/>
              <a:t>it</a:t>
            </a:r>
            <a:r>
              <a:rPr lang="fr-CH" baseline="0" dirty="0" smtClean="0"/>
              <a:t> has </a:t>
            </a:r>
            <a:r>
              <a:rPr lang="fr-CH" baseline="0" dirty="0" err="1" smtClean="0"/>
              <a:t>found</a:t>
            </a:r>
            <a:r>
              <a:rPr lang="fr-CH" baseline="0" dirty="0" smtClean="0"/>
              <a:t> in 2012), </a:t>
            </a:r>
            <a:r>
              <a:rPr lang="fr-CH" baseline="0" dirty="0" err="1" smtClean="0"/>
              <a:t>dark</a:t>
            </a:r>
            <a:r>
              <a:rPr lang="fr-CH" baseline="0" dirty="0" smtClean="0"/>
              <a:t> </a:t>
            </a:r>
            <a:r>
              <a:rPr lang="fr-CH" baseline="0" dirty="0" err="1" smtClean="0"/>
              <a:t>matter</a:t>
            </a:r>
            <a:r>
              <a:rPr lang="fr-CH" baseline="0" dirty="0" smtClean="0"/>
              <a:t> candidates etc.</a:t>
            </a:r>
          </a:p>
          <a:p>
            <a:r>
              <a:rPr lang="fr-CH" baseline="0" dirty="0" smtClean="0"/>
              <a:t>It </a:t>
            </a:r>
            <a:r>
              <a:rPr lang="fr-CH" baseline="0" dirty="0" err="1" smtClean="0"/>
              <a:t>gathers</a:t>
            </a:r>
            <a:r>
              <a:rPr lang="fr-CH" baseline="0" dirty="0" smtClean="0"/>
              <a:t> 3000 </a:t>
            </a:r>
            <a:r>
              <a:rPr lang="fr-CH" baseline="0" dirty="0" err="1" smtClean="0"/>
              <a:t>physicists</a:t>
            </a:r>
            <a:r>
              <a:rPr lang="fr-CH" baseline="0" dirty="0" smtClean="0"/>
              <a:t> </a:t>
            </a:r>
            <a:r>
              <a:rPr lang="fr-CH" baseline="0" dirty="0" err="1" smtClean="0"/>
              <a:t>from</a:t>
            </a:r>
            <a:r>
              <a:rPr lang="fr-CH" baseline="0" dirty="0" smtClean="0"/>
              <a:t> 174 </a:t>
            </a:r>
            <a:r>
              <a:rPr lang="fr-CH" baseline="0" dirty="0" err="1" smtClean="0"/>
              <a:t>universities</a:t>
            </a:r>
            <a:r>
              <a:rPr lang="fr-CH" baseline="0" dirty="0" smtClean="0"/>
              <a:t> and institutes in 38 countries.</a:t>
            </a:r>
          </a:p>
          <a:p>
            <a:endParaRPr lang="fr-CH" baseline="0" dirty="0" smtClean="0"/>
          </a:p>
          <a:p>
            <a:r>
              <a:rPr lang="fr-CH" baseline="0" dirty="0" smtClean="0"/>
              <a:t>This </a:t>
            </a:r>
            <a:r>
              <a:rPr lang="fr-CH" baseline="0" dirty="0" err="1" smtClean="0"/>
              <a:t>is</a:t>
            </a:r>
            <a:r>
              <a:rPr lang="fr-CH" baseline="0" dirty="0" smtClean="0"/>
              <a:t> </a:t>
            </a:r>
            <a:r>
              <a:rPr lang="fr-CH" baseline="0" dirty="0" err="1" smtClean="0"/>
              <a:t>also</a:t>
            </a:r>
            <a:r>
              <a:rPr lang="fr-CH" baseline="0" dirty="0" smtClean="0"/>
              <a:t> the </a:t>
            </a:r>
            <a:r>
              <a:rPr lang="fr-CH" baseline="0" dirty="0" err="1" smtClean="0"/>
              <a:t>experiment</a:t>
            </a:r>
            <a:r>
              <a:rPr lang="fr-CH" baseline="0" dirty="0" smtClean="0"/>
              <a:t> </a:t>
            </a:r>
            <a:r>
              <a:rPr lang="fr-CH" baseline="0" dirty="0" err="1" smtClean="0"/>
              <a:t>with</a:t>
            </a:r>
            <a:r>
              <a:rPr lang="fr-CH" baseline="0" dirty="0" smtClean="0"/>
              <a:t> the </a:t>
            </a:r>
            <a:r>
              <a:rPr lang="fr-CH" baseline="0" dirty="0" err="1" smtClean="0"/>
              <a:t>largest</a:t>
            </a:r>
            <a:r>
              <a:rPr lang="fr-CH" baseline="0" dirty="0" smtClean="0"/>
              <a:t> </a:t>
            </a:r>
            <a:r>
              <a:rPr lang="fr-CH" baseline="0" dirty="0" err="1" smtClean="0"/>
              <a:t>Israeli</a:t>
            </a:r>
            <a:r>
              <a:rPr lang="fr-CH" baseline="0" dirty="0" smtClean="0"/>
              <a:t> </a:t>
            </a:r>
            <a:r>
              <a:rPr lang="fr-CH" baseline="0" dirty="0" err="1" smtClean="0"/>
              <a:t>involvement</a:t>
            </a:r>
            <a:r>
              <a:rPr lang="fr-CH" baseline="0" dirty="0" smtClean="0"/>
              <a:t> </a:t>
            </a:r>
            <a:r>
              <a:rPr lang="fr-CH" baseline="0" dirty="0" err="1" smtClean="0"/>
              <a:t>from</a:t>
            </a:r>
            <a:r>
              <a:rPr lang="fr-CH" baseline="0" smtClean="0"/>
              <a:t> Tel Aviv, </a:t>
            </a:r>
            <a:r>
              <a:rPr lang="fr-CH" baseline="0" dirty="0" err="1" smtClean="0"/>
              <a:t>Technion</a:t>
            </a:r>
            <a:r>
              <a:rPr lang="fr-CH" baseline="0" dirty="0" smtClean="0"/>
              <a:t> and Weismann </a:t>
            </a:r>
            <a:r>
              <a:rPr lang="fr-CH" baseline="0" dirty="0" err="1" smtClean="0"/>
              <a:t>instistutes</a:t>
            </a:r>
            <a:r>
              <a:rPr lang="fr-CH" baseline="0" dirty="0" smtClean="0"/>
              <a:t> </a:t>
            </a:r>
            <a:r>
              <a:rPr lang="fr-CH" baseline="0" dirty="0" err="1" smtClean="0"/>
              <a:t>along</a:t>
            </a:r>
            <a:r>
              <a:rPr lang="fr-CH" baseline="0" dirty="0" smtClean="0"/>
              <a:t> </a:t>
            </a:r>
            <a:r>
              <a:rPr lang="fr-CH" baseline="0" dirty="0" err="1" smtClean="0"/>
              <a:t>with</a:t>
            </a:r>
            <a:r>
              <a:rPr lang="fr-CH" baseline="0" dirty="0" smtClean="0"/>
              <a:t> a </a:t>
            </a:r>
            <a:r>
              <a:rPr lang="fr-CH" baseline="0" dirty="0" err="1" smtClean="0"/>
              <a:t>role</a:t>
            </a:r>
            <a:r>
              <a:rPr lang="fr-CH" baseline="0" dirty="0" smtClean="0"/>
              <a:t> as a </a:t>
            </a:r>
            <a:r>
              <a:rPr lang="fr-CH" baseline="0" dirty="0" err="1" smtClean="0"/>
              <a:t>computing</a:t>
            </a:r>
            <a:r>
              <a:rPr lang="fr-CH" baseline="0" dirty="0" smtClean="0"/>
              <a:t> hub for </a:t>
            </a:r>
            <a:r>
              <a:rPr lang="fr-CH" baseline="0" dirty="0" err="1" smtClean="0"/>
              <a:t>analysis</a:t>
            </a:r>
            <a:r>
              <a:rPr lang="fr-CH" baseline="0" dirty="0" smtClean="0"/>
              <a:t>.</a:t>
            </a:r>
          </a:p>
          <a:p>
            <a:endParaRPr lang="fr-CH" baseline="0" dirty="0" smtClean="0"/>
          </a:p>
        </p:txBody>
      </p:sp>
      <p:sp>
        <p:nvSpPr>
          <p:cNvPr id="4" name="Espace réservé du numéro de diapositive 3"/>
          <p:cNvSpPr>
            <a:spLocks noGrp="1"/>
          </p:cNvSpPr>
          <p:nvPr>
            <p:ph type="sldNum" sz="quarter" idx="10"/>
          </p:nvPr>
        </p:nvSpPr>
        <p:spPr/>
        <p:txBody>
          <a:bodyPr/>
          <a:lstStyle/>
          <a:p>
            <a:fld id="{2B49C6D6-DEB7-4EE3-BF8D-539D188433E6}" type="slidenum">
              <a:rPr lang="fr-CH" smtClean="0"/>
              <a:t>34</a:t>
            </a:fld>
            <a:endParaRPr lang="fr-CH"/>
          </a:p>
        </p:txBody>
      </p:sp>
    </p:spTree>
    <p:extLst>
      <p:ext uri="{BB962C8B-B14F-4D97-AF65-F5344CB8AC3E}">
        <p14:creationId xmlns:p14="http://schemas.microsoft.com/office/powerpoint/2010/main" val="1207651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Here</a:t>
            </a:r>
            <a:r>
              <a:rPr lang="fr-CH" baseline="0" dirty="0" smtClean="0"/>
              <a:t> </a:t>
            </a:r>
            <a:r>
              <a:rPr lang="fr-CH" baseline="0" dirty="0" err="1" smtClean="0"/>
              <a:t>is</a:t>
            </a:r>
            <a:r>
              <a:rPr lang="fr-CH" baseline="0" dirty="0" smtClean="0"/>
              <a:t> a ALICE.</a:t>
            </a:r>
          </a:p>
          <a:p>
            <a:r>
              <a:rPr lang="fr-CH" baseline="0" dirty="0" smtClean="0"/>
              <a:t>This </a:t>
            </a:r>
            <a:r>
              <a:rPr lang="fr-CH" baseline="0" dirty="0" err="1" smtClean="0"/>
              <a:t>experiment</a:t>
            </a:r>
            <a:r>
              <a:rPr lang="fr-CH" baseline="0" dirty="0" smtClean="0"/>
              <a:t> looks more </a:t>
            </a:r>
            <a:r>
              <a:rPr lang="fr-CH" baseline="0" dirty="0" err="1" smtClean="0"/>
              <a:t>particularly</a:t>
            </a:r>
            <a:r>
              <a:rPr lang="fr-CH" baseline="0" dirty="0" smtClean="0"/>
              <a:t> at the </a:t>
            </a:r>
            <a:r>
              <a:rPr lang="fr-CH" baseline="0" dirty="0" err="1" smtClean="0"/>
              <a:t>creation</a:t>
            </a:r>
            <a:r>
              <a:rPr lang="fr-CH" baseline="0" dirty="0" smtClean="0"/>
              <a:t> of the «Quark Gluon Plasma» state of </a:t>
            </a:r>
            <a:r>
              <a:rPr lang="fr-CH" baseline="0" dirty="0" err="1" smtClean="0"/>
              <a:t>matter</a:t>
            </a:r>
            <a:r>
              <a:rPr lang="fr-CH" baseline="0" dirty="0" smtClean="0"/>
              <a:t> </a:t>
            </a:r>
            <a:r>
              <a:rPr lang="fr-CH" baseline="0" dirty="0" err="1" smtClean="0"/>
              <a:t>which</a:t>
            </a:r>
            <a:r>
              <a:rPr lang="fr-CH" baseline="0" dirty="0" smtClean="0"/>
              <a:t> </a:t>
            </a:r>
            <a:r>
              <a:rPr lang="fr-CH" baseline="0" dirty="0" err="1" smtClean="0"/>
              <a:t>existed</a:t>
            </a:r>
            <a:r>
              <a:rPr lang="fr-CH" baseline="0" dirty="0" smtClean="0"/>
              <a:t> moments </a:t>
            </a:r>
            <a:r>
              <a:rPr lang="fr-CH" baseline="0" dirty="0" err="1" smtClean="0"/>
              <a:t>after</a:t>
            </a:r>
            <a:r>
              <a:rPr lang="fr-CH" baseline="0" dirty="0" smtClean="0"/>
              <a:t> the Big Bang.</a:t>
            </a:r>
          </a:p>
          <a:p>
            <a:r>
              <a:rPr lang="fr-CH" baseline="0" dirty="0" smtClean="0"/>
              <a:t>For </a:t>
            </a:r>
            <a:r>
              <a:rPr lang="fr-CH" baseline="0" dirty="0" err="1" smtClean="0"/>
              <a:t>that</a:t>
            </a:r>
            <a:r>
              <a:rPr lang="fr-CH" baseline="0" dirty="0" smtClean="0"/>
              <a:t> </a:t>
            </a:r>
            <a:r>
              <a:rPr lang="fr-CH" baseline="0" dirty="0" err="1" smtClean="0"/>
              <a:t>it</a:t>
            </a:r>
            <a:r>
              <a:rPr lang="fr-CH" baseline="0" dirty="0" smtClean="0"/>
              <a:t> </a:t>
            </a:r>
            <a:r>
              <a:rPr lang="fr-CH" baseline="0" dirty="0" err="1" smtClean="0"/>
              <a:t>wait</a:t>
            </a:r>
            <a:r>
              <a:rPr lang="fr-CH" baseline="0" dirty="0" smtClean="0"/>
              <a:t> for the </a:t>
            </a:r>
            <a:r>
              <a:rPr lang="fr-CH" baseline="0" dirty="0" err="1" smtClean="0"/>
              <a:t>beams</a:t>
            </a:r>
            <a:r>
              <a:rPr lang="fr-CH" baseline="0" dirty="0" smtClean="0"/>
              <a:t> of Lead </a:t>
            </a:r>
            <a:r>
              <a:rPr lang="fr-CH" baseline="0" dirty="0" err="1" smtClean="0"/>
              <a:t>Nuclei</a:t>
            </a:r>
            <a:r>
              <a:rPr lang="fr-CH" baseline="0" dirty="0" smtClean="0"/>
              <a:t> </a:t>
            </a:r>
            <a:r>
              <a:rPr lang="fr-CH" baseline="0" dirty="0" err="1" smtClean="0"/>
              <a:t>which</a:t>
            </a:r>
            <a:r>
              <a:rPr lang="fr-CH" baseline="0" dirty="0" smtClean="0"/>
              <a:t> </a:t>
            </a:r>
            <a:r>
              <a:rPr lang="fr-CH" baseline="0" dirty="0" err="1" smtClean="0"/>
              <a:t>occur</a:t>
            </a:r>
            <a:r>
              <a:rPr lang="fr-CH" baseline="0" dirty="0" smtClean="0"/>
              <a:t> about 10% of the </a:t>
            </a:r>
            <a:r>
              <a:rPr lang="fr-CH" baseline="0" dirty="0" err="1" smtClean="0"/>
              <a:t>beamtime</a:t>
            </a:r>
            <a:r>
              <a:rPr lang="fr-CH" baseline="0" dirty="0" smtClean="0"/>
              <a:t> of the LHC.</a:t>
            </a:r>
          </a:p>
          <a:p>
            <a:r>
              <a:rPr lang="fr-CH" baseline="0" dirty="0" smtClean="0"/>
              <a:t>It </a:t>
            </a:r>
            <a:r>
              <a:rPr lang="fr-CH" baseline="0" dirty="0" err="1" smtClean="0"/>
              <a:t>gathers</a:t>
            </a:r>
            <a:r>
              <a:rPr lang="fr-CH" baseline="0" dirty="0" smtClean="0"/>
              <a:t> 1500 </a:t>
            </a:r>
            <a:r>
              <a:rPr lang="fr-CH" baseline="0" dirty="0" err="1" smtClean="0"/>
              <a:t>physicists</a:t>
            </a:r>
            <a:r>
              <a:rPr lang="fr-CH" baseline="0" dirty="0" smtClean="0"/>
              <a:t> </a:t>
            </a:r>
            <a:r>
              <a:rPr lang="fr-CH" baseline="0" dirty="0" err="1" smtClean="0"/>
              <a:t>from</a:t>
            </a:r>
            <a:r>
              <a:rPr lang="fr-CH" baseline="0" dirty="0" smtClean="0"/>
              <a:t> 154 </a:t>
            </a:r>
            <a:r>
              <a:rPr lang="fr-CH" baseline="0" dirty="0" err="1" smtClean="0"/>
              <a:t>universities</a:t>
            </a:r>
            <a:r>
              <a:rPr lang="fr-CH" baseline="0" dirty="0" smtClean="0"/>
              <a:t> and institutes in 37 countries.</a:t>
            </a:r>
          </a:p>
          <a:p>
            <a:endParaRPr lang="fr-CH" baseline="0" dirty="0" smtClean="0"/>
          </a:p>
          <a:p>
            <a:endParaRPr lang="fr-CH" dirty="0"/>
          </a:p>
        </p:txBody>
      </p:sp>
      <p:sp>
        <p:nvSpPr>
          <p:cNvPr id="4" name="Espace réservé du numéro de diapositive 3"/>
          <p:cNvSpPr>
            <a:spLocks noGrp="1"/>
          </p:cNvSpPr>
          <p:nvPr>
            <p:ph type="sldNum" sz="quarter" idx="10"/>
          </p:nvPr>
        </p:nvSpPr>
        <p:spPr/>
        <p:txBody>
          <a:bodyPr/>
          <a:lstStyle/>
          <a:p>
            <a:fld id="{2B49C6D6-DEB7-4EE3-BF8D-539D188433E6}" type="slidenum">
              <a:rPr lang="fr-CH" smtClean="0"/>
              <a:t>35</a:t>
            </a:fld>
            <a:endParaRPr lang="fr-CH"/>
          </a:p>
        </p:txBody>
      </p:sp>
    </p:spTree>
    <p:extLst>
      <p:ext uri="{BB962C8B-B14F-4D97-AF65-F5344CB8AC3E}">
        <p14:creationId xmlns:p14="http://schemas.microsoft.com/office/powerpoint/2010/main" val="1758234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Here</a:t>
            </a:r>
            <a:r>
              <a:rPr lang="fr-CH" baseline="0" dirty="0" smtClean="0"/>
              <a:t> </a:t>
            </a:r>
            <a:r>
              <a:rPr lang="fr-CH" baseline="0" dirty="0" err="1" smtClean="0"/>
              <a:t>is</a:t>
            </a:r>
            <a:r>
              <a:rPr lang="fr-CH" baseline="0" dirty="0" smtClean="0"/>
              <a:t> a CMS.</a:t>
            </a:r>
          </a:p>
          <a:p>
            <a:r>
              <a:rPr lang="fr-CH" baseline="0" dirty="0" err="1" smtClean="0"/>
              <a:t>Like</a:t>
            </a:r>
            <a:r>
              <a:rPr lang="fr-CH" baseline="0" dirty="0" smtClean="0"/>
              <a:t> ATLAS, </a:t>
            </a:r>
            <a:r>
              <a:rPr lang="fr-CH" baseline="0" dirty="0" err="1" smtClean="0"/>
              <a:t>this</a:t>
            </a:r>
            <a:r>
              <a:rPr lang="fr-CH" baseline="0" dirty="0" smtClean="0"/>
              <a:t> </a:t>
            </a:r>
            <a:r>
              <a:rPr lang="fr-CH" baseline="0" dirty="0" err="1" smtClean="0"/>
              <a:t>is</a:t>
            </a:r>
            <a:r>
              <a:rPr lang="fr-CH" baseline="0" dirty="0" smtClean="0"/>
              <a:t> </a:t>
            </a:r>
            <a:r>
              <a:rPr lang="fr-CH" baseline="0" dirty="0" err="1" smtClean="0"/>
              <a:t>another</a:t>
            </a:r>
            <a:r>
              <a:rPr lang="fr-CH" baseline="0" dirty="0" smtClean="0"/>
              <a:t> </a:t>
            </a:r>
            <a:r>
              <a:rPr lang="fr-CH" baseline="0" dirty="0" err="1" smtClean="0"/>
              <a:t>multi-purpose</a:t>
            </a:r>
            <a:r>
              <a:rPr lang="fr-CH" baseline="0" dirty="0" smtClean="0"/>
              <a:t> </a:t>
            </a:r>
            <a:r>
              <a:rPr lang="fr-CH" baseline="0" dirty="0" err="1" smtClean="0"/>
              <a:t>experiment</a:t>
            </a:r>
            <a:r>
              <a:rPr lang="fr-CH" baseline="0" dirty="0" smtClean="0"/>
              <a:t>. It </a:t>
            </a:r>
            <a:r>
              <a:rPr lang="fr-CH" baseline="0" dirty="0" err="1" smtClean="0"/>
              <a:t>also</a:t>
            </a:r>
            <a:r>
              <a:rPr lang="fr-CH" baseline="0" dirty="0" smtClean="0"/>
              <a:t> </a:t>
            </a:r>
            <a:r>
              <a:rPr lang="fr-CH" baseline="0" dirty="0" err="1" smtClean="0"/>
              <a:t>discovered</a:t>
            </a:r>
            <a:r>
              <a:rPr lang="fr-CH" baseline="0" dirty="0" smtClean="0"/>
              <a:t> the </a:t>
            </a:r>
            <a:r>
              <a:rPr lang="fr-CH" baseline="0" dirty="0" err="1" smtClean="0"/>
              <a:t>Higgs</a:t>
            </a:r>
            <a:r>
              <a:rPr lang="fr-CH" baseline="0" dirty="0" smtClean="0"/>
              <a:t> Boson in 2012.</a:t>
            </a:r>
          </a:p>
          <a:p>
            <a:r>
              <a:rPr lang="fr-CH" baseline="0" dirty="0" smtClean="0"/>
              <a:t>The C in CMS stands for Compact. </a:t>
            </a:r>
            <a:r>
              <a:rPr lang="fr-CH" baseline="0" dirty="0" err="1" smtClean="0"/>
              <a:t>Even</a:t>
            </a:r>
            <a:r>
              <a:rPr lang="fr-CH" baseline="0" dirty="0" smtClean="0"/>
              <a:t> </a:t>
            </a:r>
            <a:r>
              <a:rPr lang="fr-CH" baseline="0" dirty="0" err="1" smtClean="0"/>
              <a:t>though</a:t>
            </a:r>
            <a:r>
              <a:rPr lang="fr-CH" baseline="0" dirty="0" smtClean="0"/>
              <a:t> </a:t>
            </a:r>
            <a:r>
              <a:rPr lang="fr-CH" baseline="0" dirty="0" err="1" smtClean="0"/>
              <a:t>it</a:t>
            </a:r>
            <a:r>
              <a:rPr lang="fr-CH" baseline="0" dirty="0" smtClean="0"/>
              <a:t> </a:t>
            </a:r>
            <a:r>
              <a:rPr lang="fr-CH" baseline="0" dirty="0" err="1" smtClean="0"/>
              <a:t>does</a:t>
            </a:r>
            <a:r>
              <a:rPr lang="fr-CH" baseline="0" dirty="0" smtClean="0"/>
              <a:t> not look compact to </a:t>
            </a:r>
            <a:r>
              <a:rPr lang="fr-CH" baseline="0" dirty="0" err="1" smtClean="0"/>
              <a:t>most</a:t>
            </a:r>
            <a:r>
              <a:rPr lang="fr-CH" baseline="0" dirty="0" smtClean="0"/>
              <a:t> of </a:t>
            </a:r>
            <a:r>
              <a:rPr lang="fr-CH" baseline="0" dirty="0" err="1" smtClean="0"/>
              <a:t>you</a:t>
            </a:r>
            <a:r>
              <a:rPr lang="fr-CH" baseline="0" dirty="0" smtClean="0"/>
              <a:t>, </a:t>
            </a:r>
            <a:r>
              <a:rPr lang="fr-CH" baseline="0" dirty="0" err="1" smtClean="0"/>
              <a:t>this</a:t>
            </a:r>
            <a:r>
              <a:rPr lang="fr-CH" baseline="0" dirty="0" smtClean="0"/>
              <a:t> </a:t>
            </a:r>
            <a:r>
              <a:rPr lang="fr-CH" baseline="0" dirty="0" err="1" smtClean="0"/>
              <a:t>experiment</a:t>
            </a:r>
            <a:r>
              <a:rPr lang="fr-CH" baseline="0" dirty="0" smtClean="0"/>
              <a:t> </a:t>
            </a:r>
            <a:r>
              <a:rPr lang="fr-CH" baseline="0" dirty="0" err="1" smtClean="0"/>
              <a:t>is</a:t>
            </a:r>
            <a:r>
              <a:rPr lang="fr-CH" baseline="0" dirty="0" smtClean="0"/>
              <a:t> </a:t>
            </a:r>
            <a:r>
              <a:rPr lang="fr-CH" baseline="0" dirty="0" err="1" smtClean="0"/>
              <a:t>half</a:t>
            </a:r>
            <a:r>
              <a:rPr lang="fr-CH" baseline="0" dirty="0" smtClean="0"/>
              <a:t> the size of ATLAS but </a:t>
            </a:r>
            <a:r>
              <a:rPr lang="fr-CH" baseline="0" dirty="0" err="1" smtClean="0"/>
              <a:t>twice</a:t>
            </a:r>
            <a:r>
              <a:rPr lang="fr-CH" baseline="0" dirty="0" smtClean="0"/>
              <a:t> as </a:t>
            </a:r>
            <a:r>
              <a:rPr lang="fr-CH" baseline="0" dirty="0" err="1" smtClean="0"/>
              <a:t>heavy</a:t>
            </a:r>
            <a:r>
              <a:rPr lang="fr-CH" baseline="0" dirty="0" smtClean="0"/>
              <a:t>: 2 times the Eiffel Tower (14’000 tonnes)!</a:t>
            </a:r>
          </a:p>
          <a:p>
            <a:r>
              <a:rPr lang="fr-CH" baseline="0" dirty="0" smtClean="0"/>
              <a:t>It </a:t>
            </a:r>
            <a:r>
              <a:rPr lang="fr-CH" baseline="0" dirty="0" err="1" smtClean="0"/>
              <a:t>gathers</a:t>
            </a:r>
            <a:r>
              <a:rPr lang="fr-CH" baseline="0" dirty="0" smtClean="0"/>
              <a:t> 2600 </a:t>
            </a:r>
            <a:r>
              <a:rPr lang="fr-CH" baseline="0" dirty="0" err="1" smtClean="0"/>
              <a:t>physicists</a:t>
            </a:r>
            <a:r>
              <a:rPr lang="fr-CH" baseline="0" dirty="0" smtClean="0"/>
              <a:t> </a:t>
            </a:r>
            <a:r>
              <a:rPr lang="fr-CH" baseline="0" dirty="0" err="1" smtClean="0"/>
              <a:t>from</a:t>
            </a:r>
            <a:r>
              <a:rPr lang="fr-CH" baseline="0" dirty="0" smtClean="0"/>
              <a:t> 182 </a:t>
            </a:r>
            <a:r>
              <a:rPr lang="fr-CH" baseline="0" dirty="0" err="1" smtClean="0"/>
              <a:t>universities</a:t>
            </a:r>
            <a:r>
              <a:rPr lang="fr-CH" baseline="0" dirty="0" smtClean="0"/>
              <a:t> and institutes in 42 countries.</a:t>
            </a:r>
          </a:p>
          <a:p>
            <a:endParaRPr lang="fr-CH" dirty="0"/>
          </a:p>
        </p:txBody>
      </p:sp>
      <p:sp>
        <p:nvSpPr>
          <p:cNvPr id="4" name="Espace réservé du numéro de diapositive 3"/>
          <p:cNvSpPr>
            <a:spLocks noGrp="1"/>
          </p:cNvSpPr>
          <p:nvPr>
            <p:ph type="sldNum" sz="quarter" idx="10"/>
          </p:nvPr>
        </p:nvSpPr>
        <p:spPr/>
        <p:txBody>
          <a:bodyPr/>
          <a:lstStyle/>
          <a:p>
            <a:fld id="{2B49C6D6-DEB7-4EE3-BF8D-539D188433E6}" type="slidenum">
              <a:rPr lang="fr-CH" smtClean="0"/>
              <a:t>36</a:t>
            </a:fld>
            <a:endParaRPr lang="fr-CH"/>
          </a:p>
        </p:txBody>
      </p:sp>
    </p:spTree>
    <p:extLst>
      <p:ext uri="{BB962C8B-B14F-4D97-AF65-F5344CB8AC3E}">
        <p14:creationId xmlns:p14="http://schemas.microsoft.com/office/powerpoint/2010/main" val="408583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And the</a:t>
            </a:r>
            <a:r>
              <a:rPr lang="fr-CH" baseline="0" dirty="0" smtClean="0"/>
              <a:t> final </a:t>
            </a:r>
            <a:r>
              <a:rPr lang="fr-CH" baseline="0" dirty="0" err="1" smtClean="0"/>
              <a:t>experiment</a:t>
            </a:r>
            <a:r>
              <a:rPr lang="fr-CH" baseline="0" dirty="0" smtClean="0"/>
              <a:t> on the LHC </a:t>
            </a:r>
            <a:r>
              <a:rPr lang="fr-CH" baseline="0" dirty="0" err="1" smtClean="0"/>
              <a:t>is</a:t>
            </a:r>
            <a:r>
              <a:rPr lang="fr-CH" baseline="0" dirty="0" smtClean="0"/>
              <a:t> </a:t>
            </a:r>
            <a:r>
              <a:rPr lang="fr-CH" baseline="0" dirty="0" err="1" smtClean="0"/>
              <a:t>LHCb</a:t>
            </a:r>
            <a:r>
              <a:rPr lang="fr-CH" baseline="0" dirty="0" smtClean="0"/>
              <a:t>. Is </a:t>
            </a:r>
            <a:r>
              <a:rPr lang="fr-CH" baseline="0" dirty="0" err="1" smtClean="0"/>
              <a:t>is</a:t>
            </a:r>
            <a:r>
              <a:rPr lang="fr-CH" baseline="0" dirty="0" smtClean="0"/>
              <a:t> </a:t>
            </a:r>
            <a:r>
              <a:rPr lang="fr-CH" baseline="0" dirty="0" err="1" smtClean="0"/>
              <a:t>name</a:t>
            </a:r>
            <a:r>
              <a:rPr lang="fr-CH" baseline="0" dirty="0" smtClean="0"/>
              <a:t> </a:t>
            </a:r>
            <a:r>
              <a:rPr lang="fr-CH" baseline="0" dirty="0" err="1" smtClean="0"/>
              <a:t>after</a:t>
            </a:r>
            <a:r>
              <a:rPr lang="fr-CH" baseline="0" dirty="0" smtClean="0"/>
              <a:t> the «b» quark </a:t>
            </a:r>
            <a:r>
              <a:rPr lang="fr-CH" baseline="0" dirty="0" err="1" smtClean="0"/>
              <a:t>which</a:t>
            </a:r>
            <a:r>
              <a:rPr lang="fr-CH" baseline="0" dirty="0" smtClean="0"/>
              <a:t> </a:t>
            </a:r>
            <a:r>
              <a:rPr lang="fr-CH" baseline="0" dirty="0" err="1" smtClean="0"/>
              <a:t>it</a:t>
            </a:r>
            <a:r>
              <a:rPr lang="fr-CH" baseline="0" dirty="0" smtClean="0"/>
              <a:t> </a:t>
            </a:r>
            <a:r>
              <a:rPr lang="fr-CH" baseline="0" dirty="0" err="1" smtClean="0"/>
              <a:t>studies</a:t>
            </a:r>
            <a:r>
              <a:rPr lang="fr-CH" baseline="0" dirty="0" smtClean="0"/>
              <a:t>.</a:t>
            </a:r>
          </a:p>
          <a:p>
            <a:r>
              <a:rPr lang="fr-CH" baseline="0" dirty="0" smtClean="0"/>
              <a:t>In </a:t>
            </a:r>
            <a:r>
              <a:rPr lang="fr-CH" baseline="0" dirty="0" err="1" smtClean="0"/>
              <a:t>fact</a:t>
            </a:r>
            <a:r>
              <a:rPr lang="fr-CH" baseline="0" dirty="0" smtClean="0"/>
              <a:t> </a:t>
            </a:r>
            <a:r>
              <a:rPr lang="fr-CH" baseline="0" dirty="0" err="1" smtClean="0"/>
              <a:t>LHCb</a:t>
            </a:r>
            <a:r>
              <a:rPr lang="fr-CH" baseline="0" dirty="0" smtClean="0"/>
              <a:t> </a:t>
            </a:r>
            <a:r>
              <a:rPr lang="fr-CH" baseline="0" dirty="0" err="1" smtClean="0"/>
              <a:t>studies</a:t>
            </a:r>
            <a:r>
              <a:rPr lang="fr-CH" baseline="0" dirty="0" smtClean="0"/>
              <a:t> the </a:t>
            </a:r>
            <a:r>
              <a:rPr lang="fr-CH" baseline="0" dirty="0" err="1" smtClean="0"/>
              <a:t>behaviour</a:t>
            </a:r>
            <a:r>
              <a:rPr lang="fr-CH" baseline="0" dirty="0" smtClean="0"/>
              <a:t> </a:t>
            </a:r>
            <a:r>
              <a:rPr lang="fr-CH" baseline="0" dirty="0" err="1" smtClean="0"/>
              <a:t>difference</a:t>
            </a:r>
            <a:r>
              <a:rPr lang="fr-CH" baseline="0" dirty="0" smtClean="0"/>
              <a:t> </a:t>
            </a:r>
            <a:r>
              <a:rPr lang="fr-CH" baseline="0" dirty="0" err="1" smtClean="0"/>
              <a:t>between</a:t>
            </a:r>
            <a:r>
              <a:rPr lang="fr-CH" baseline="0" dirty="0" smtClean="0"/>
              <a:t> the b quark and the </a:t>
            </a:r>
            <a:r>
              <a:rPr lang="fr-CH" baseline="0" dirty="0" err="1" smtClean="0"/>
              <a:t>anti-b</a:t>
            </a:r>
            <a:r>
              <a:rPr lang="fr-CH" baseline="0" dirty="0" smtClean="0"/>
              <a:t> quark.</a:t>
            </a:r>
          </a:p>
          <a:p>
            <a:r>
              <a:rPr lang="fr-CH" baseline="0" dirty="0" smtClean="0"/>
              <a:t>It tries to </a:t>
            </a:r>
            <a:r>
              <a:rPr lang="fr-CH" baseline="0" dirty="0" err="1" smtClean="0"/>
              <a:t>find</a:t>
            </a:r>
            <a:r>
              <a:rPr lang="fr-CH" baseline="0" dirty="0" smtClean="0"/>
              <a:t> </a:t>
            </a:r>
            <a:r>
              <a:rPr lang="fr-CH" baseline="0" dirty="0" err="1" smtClean="0"/>
              <a:t>difference</a:t>
            </a:r>
            <a:r>
              <a:rPr lang="fr-CH" baseline="0" dirty="0" smtClean="0"/>
              <a:t> in the </a:t>
            </a:r>
            <a:r>
              <a:rPr lang="fr-CH" baseline="0" dirty="0" err="1" smtClean="0"/>
              <a:t>symmetry</a:t>
            </a:r>
            <a:r>
              <a:rPr lang="fr-CH" baseline="0" dirty="0" smtClean="0"/>
              <a:t> </a:t>
            </a:r>
            <a:r>
              <a:rPr lang="fr-CH" baseline="0" dirty="0" err="1" smtClean="0"/>
              <a:t>which</a:t>
            </a:r>
            <a:r>
              <a:rPr lang="fr-CH" baseline="0" dirty="0" smtClean="0"/>
              <a:t> </a:t>
            </a:r>
            <a:r>
              <a:rPr lang="fr-CH" baseline="0" dirty="0" err="1" smtClean="0"/>
              <a:t>may</a:t>
            </a:r>
            <a:r>
              <a:rPr lang="fr-CH" baseline="0" dirty="0" smtClean="0"/>
              <a:t> </a:t>
            </a:r>
            <a:r>
              <a:rPr lang="fr-CH" baseline="0" dirty="0" err="1" smtClean="0"/>
              <a:t>account</a:t>
            </a:r>
            <a:r>
              <a:rPr lang="fr-CH" baseline="0" dirty="0" smtClean="0"/>
              <a:t> for the </a:t>
            </a:r>
            <a:r>
              <a:rPr lang="fr-CH" baseline="0" dirty="0" err="1" smtClean="0"/>
              <a:t>lack</a:t>
            </a:r>
            <a:r>
              <a:rPr lang="fr-CH" baseline="0" dirty="0" smtClean="0"/>
              <a:t> of </a:t>
            </a:r>
            <a:r>
              <a:rPr lang="fr-CH" baseline="0" dirty="0" err="1" smtClean="0"/>
              <a:t>antimatter</a:t>
            </a:r>
            <a:r>
              <a:rPr lang="fr-CH" baseline="0" dirty="0" smtClean="0"/>
              <a:t> in the </a:t>
            </a:r>
            <a:r>
              <a:rPr lang="fr-CH" baseline="0" dirty="0" err="1" smtClean="0"/>
              <a:t>Universe</a:t>
            </a:r>
            <a:r>
              <a:rPr lang="fr-CH" baseline="0" dirty="0" smtClean="0"/>
              <a:t>.</a:t>
            </a:r>
          </a:p>
          <a:p>
            <a:r>
              <a:rPr lang="fr-CH" baseline="0" dirty="0" smtClean="0"/>
              <a:t>It </a:t>
            </a:r>
            <a:r>
              <a:rPr lang="fr-CH" baseline="0" dirty="0" err="1" smtClean="0"/>
              <a:t>gathers</a:t>
            </a:r>
            <a:r>
              <a:rPr lang="fr-CH" baseline="0" dirty="0" smtClean="0"/>
              <a:t> 800 </a:t>
            </a:r>
            <a:r>
              <a:rPr lang="fr-CH" baseline="0" dirty="0" err="1" smtClean="0"/>
              <a:t>physicists</a:t>
            </a:r>
            <a:r>
              <a:rPr lang="fr-CH" baseline="0" dirty="0" smtClean="0"/>
              <a:t> </a:t>
            </a:r>
            <a:r>
              <a:rPr lang="fr-CH" baseline="0" dirty="0" err="1" smtClean="0"/>
              <a:t>from</a:t>
            </a:r>
            <a:r>
              <a:rPr lang="fr-CH" baseline="0" dirty="0" smtClean="0"/>
              <a:t> 69 </a:t>
            </a:r>
            <a:r>
              <a:rPr lang="fr-CH" baseline="0" dirty="0" err="1" smtClean="0"/>
              <a:t>universities</a:t>
            </a:r>
            <a:r>
              <a:rPr lang="fr-CH" baseline="0" dirty="0" smtClean="0"/>
              <a:t> and institutes in 17 countries.</a:t>
            </a:r>
          </a:p>
          <a:p>
            <a:endParaRPr lang="fr-CH" dirty="0"/>
          </a:p>
        </p:txBody>
      </p:sp>
      <p:sp>
        <p:nvSpPr>
          <p:cNvPr id="4" name="Espace réservé du numéro de diapositive 3"/>
          <p:cNvSpPr>
            <a:spLocks noGrp="1"/>
          </p:cNvSpPr>
          <p:nvPr>
            <p:ph type="sldNum" sz="quarter" idx="10"/>
          </p:nvPr>
        </p:nvSpPr>
        <p:spPr/>
        <p:txBody>
          <a:bodyPr/>
          <a:lstStyle/>
          <a:p>
            <a:fld id="{2B49C6D6-DEB7-4EE3-BF8D-539D188433E6}" type="slidenum">
              <a:rPr lang="fr-CH" smtClean="0"/>
              <a:t>37</a:t>
            </a:fld>
            <a:endParaRPr lang="fr-CH"/>
          </a:p>
        </p:txBody>
      </p:sp>
    </p:spTree>
    <p:extLst>
      <p:ext uri="{BB962C8B-B14F-4D97-AF65-F5344CB8AC3E}">
        <p14:creationId xmlns:p14="http://schemas.microsoft.com/office/powerpoint/2010/main" val="1447738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Magnets in MRI</a:t>
            </a:r>
            <a:r>
              <a:rPr lang="en-US" baseline="0" dirty="0" smtClean="0"/>
              <a:t> machines, Touch screens, Solar panels vacuums to reduce loss, Hadron therapy to use proton beams for cancer treatment and the world wide web..</a:t>
            </a:r>
          </a:p>
          <a:p>
            <a:endParaRPr lang="en-US" dirty="0"/>
          </a:p>
        </p:txBody>
      </p:sp>
      <p:sp>
        <p:nvSpPr>
          <p:cNvPr id="4" name="Slide Number Placeholder 3"/>
          <p:cNvSpPr>
            <a:spLocks noGrp="1"/>
          </p:cNvSpPr>
          <p:nvPr>
            <p:ph type="sldNum" sz="quarter" idx="10"/>
          </p:nvPr>
        </p:nvSpPr>
        <p:spPr/>
        <p:txBody>
          <a:bodyPr/>
          <a:lstStyle/>
          <a:p>
            <a:fld id="{B3EE70E4-489B-6740-9086-72534EF58E2C}" type="slidenum">
              <a:rPr lang="en-US" smtClean="0"/>
              <a:t>38</a:t>
            </a:fld>
            <a:endParaRPr lang="en-US"/>
          </a:p>
        </p:txBody>
      </p:sp>
    </p:spTree>
    <p:extLst>
      <p:ext uri="{BB962C8B-B14F-4D97-AF65-F5344CB8AC3E}">
        <p14:creationId xmlns:p14="http://schemas.microsoft.com/office/powerpoint/2010/main" val="1577387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how did we choose our tools ? There were the technical requirements are</a:t>
            </a:r>
            <a:r>
              <a:rPr lang="en-GB" baseline="0" dirty="0" smtClean="0"/>
              <a:t> a significant factor but there is also the need to look at the community ecosystem.</a:t>
            </a:r>
          </a:p>
          <a:p>
            <a:endParaRPr lang="en-GB" baseline="0" dirty="0" smtClean="0"/>
          </a:p>
          <a:p>
            <a:r>
              <a:rPr lang="en-GB" baseline="0" dirty="0" smtClean="0"/>
              <a:t>Open source on its own is not enough.. Our fragile legacy tools were open source but were lacking a community. Typical example of this is the O’Reilly books.. Once the O’Reilly book is out, the tool is worth a good look.</a:t>
            </a:r>
          </a:p>
          <a:p>
            <a:endParaRPr lang="en-GB" baseline="0" dirty="0" smtClean="0"/>
          </a:p>
          <a:p>
            <a:r>
              <a:rPr lang="en-GB" baseline="0" dirty="0" smtClean="0"/>
              <a:t>Furthermore, it greatly helps to train new staff… you can buy them a copy and let them work it through to learn rather than needing to be guru mentored.</a:t>
            </a:r>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39</a:t>
            </a:fld>
            <a:endParaRPr lang="en-GB"/>
          </a:p>
        </p:txBody>
      </p:sp>
    </p:spTree>
    <p:extLst>
      <p:ext uri="{BB962C8B-B14F-4D97-AF65-F5344CB8AC3E}">
        <p14:creationId xmlns:p14="http://schemas.microsoft.com/office/powerpoint/2010/main" val="176423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CERN staff are generally on short term contracts, 2-5 years</a:t>
            </a:r>
            <a:r>
              <a:rPr lang="en-GB" baseline="0" dirty="0" smtClean="0"/>
              <a:t> and come from all over the member states.</a:t>
            </a:r>
          </a:p>
          <a:p>
            <a:endParaRPr lang="en-GB" baseline="0" dirty="0" smtClean="0"/>
          </a:p>
          <a:p>
            <a:r>
              <a:rPr lang="en-GB" baseline="0" dirty="0" smtClean="0"/>
              <a:t>Attracting talent is important but also returning value to the funding member states is key.</a:t>
            </a:r>
          </a:p>
          <a:p>
            <a:endParaRPr lang="en-GB" baseline="0" dirty="0" smtClean="0"/>
          </a:p>
          <a:p>
            <a:r>
              <a:rPr lang="en-GB" baseline="0" dirty="0" smtClean="0"/>
              <a:t>They come to CERN, often out of university or their 1</a:t>
            </a:r>
            <a:r>
              <a:rPr lang="en-GB" baseline="30000" dirty="0" smtClean="0"/>
              <a:t>st</a:t>
            </a:r>
            <a:r>
              <a:rPr lang="en-GB" baseline="0" dirty="0" smtClean="0"/>
              <a:t> jobs. We look for potential rather than specific skills in the current tools. </a:t>
            </a:r>
          </a:p>
          <a:p>
            <a:endParaRPr lang="en-GB" baseline="0" dirty="0" smtClean="0"/>
          </a:p>
          <a:p>
            <a:r>
              <a:rPr lang="en-GB" baseline="0" dirty="0" smtClean="0"/>
              <a:t>After a time at CERN, they leave with expert skills and experience in our tools which is a great help for finding future job opportunities and ensuring motivation to the end of their contracts.</a:t>
            </a:r>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40</a:t>
            </a:fld>
            <a:endParaRPr lang="en-GB"/>
          </a:p>
        </p:txBody>
      </p:sp>
    </p:spTree>
    <p:extLst>
      <p:ext uri="{BB962C8B-B14F-4D97-AF65-F5344CB8AC3E}">
        <p14:creationId xmlns:p14="http://schemas.microsoft.com/office/powerpoint/2010/main" val="1919880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Even in a</a:t>
            </a:r>
            <a:r>
              <a:rPr lang="en-GB" baseline="0" dirty="0" smtClean="0"/>
              <a:t> research oriented environment like CERN, we’ve found tensions between the needs of different services. Hostnames, software version pinning, automatic updates at weekends, ... There are no easy answers especially in an organisation with a culture of academic freedom.</a:t>
            </a:r>
            <a:endParaRPr lang="en-GB" dirty="0" smtClean="0"/>
          </a:p>
          <a:p>
            <a:endParaRPr lang="en-US"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41</a:t>
            </a:fld>
            <a:endParaRPr lang="en-GB"/>
          </a:p>
        </p:txBody>
      </p:sp>
    </p:spTree>
    <p:extLst>
      <p:ext uri="{BB962C8B-B14F-4D97-AF65-F5344CB8AC3E}">
        <p14:creationId xmlns:p14="http://schemas.microsoft.com/office/powerpoint/2010/main" val="1207937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cultural</a:t>
            </a:r>
            <a:r>
              <a:rPr lang="en-US" baseline="0" dirty="0" smtClean="0"/>
              <a:t> change can be greatly helping by interacting with the community.</a:t>
            </a:r>
          </a:p>
          <a:p>
            <a:endParaRPr lang="en-US" baseline="0" dirty="0" smtClean="0"/>
          </a:p>
          <a:p>
            <a:r>
              <a:rPr lang="en-US" baseline="0" dirty="0" smtClean="0"/>
              <a:t>Deploying the tools and not changing the processes does not make the change, seeing how a tool is used such as the </a:t>
            </a:r>
            <a:r>
              <a:rPr lang="en-US" baseline="0" dirty="0" err="1" smtClean="0"/>
              <a:t>openstack</a:t>
            </a:r>
            <a:r>
              <a:rPr lang="en-US" baseline="0" dirty="0" smtClean="0"/>
              <a:t> infrastructure team shows how continuous integration can work </a:t>
            </a:r>
          </a:p>
          <a:p>
            <a:endParaRPr lang="en-US" baseline="0" dirty="0" smtClean="0"/>
          </a:p>
          <a:p>
            <a:r>
              <a:rPr lang="en-US" baseline="0" dirty="0" smtClean="0"/>
              <a:t>Equally, working groups such as the operator meetups to share experiences, the large deployment team where clouds such as Walmart, eBay, Rackspace, </a:t>
            </a:r>
            <a:r>
              <a:rPr lang="en-US" baseline="0" dirty="0" err="1" smtClean="0"/>
              <a:t>goDaddy</a:t>
            </a:r>
            <a:r>
              <a:rPr lang="en-US" baseline="0" dirty="0" smtClean="0"/>
              <a:t> get together </a:t>
            </a:r>
            <a:r>
              <a:rPr lang="is-IS" baseline="0" dirty="0" smtClean="0"/>
              <a:t>… typical example was where Yahoo! </a:t>
            </a:r>
            <a:r>
              <a:rPr lang="en-US" baseline="0" dirty="0" smtClean="0"/>
              <a:t>D</a:t>
            </a:r>
            <a:r>
              <a:rPr lang="is-IS" baseline="0" dirty="0" smtClean="0"/>
              <a:t>escribed their unique network architecture, and we found that 80% of the large deployments had the same unique architecture and Neutron now supports the model.</a:t>
            </a:r>
          </a:p>
          <a:p>
            <a:endParaRPr lang="en-US" dirty="0" smtClean="0"/>
          </a:p>
          <a:p>
            <a:r>
              <a:rPr lang="en-US" dirty="0" smtClean="0"/>
              <a:t>Hypervisor tuning, we want the minimum </a:t>
            </a:r>
            <a:r>
              <a:rPr lang="en-US" dirty="0" err="1" smtClean="0"/>
              <a:t>virtualisation</a:t>
            </a:r>
            <a:r>
              <a:rPr lang="en-US" dirty="0" smtClean="0"/>
              <a:t> overhead</a:t>
            </a:r>
            <a:r>
              <a:rPr lang="is-IS" dirty="0" smtClean="0"/>
              <a:t>… so does the Telekom industry so we use their optimisations for</a:t>
            </a:r>
            <a:r>
              <a:rPr lang="is-IS" baseline="0" dirty="0" smtClean="0"/>
              <a:t> NFC </a:t>
            </a:r>
            <a:r>
              <a:rPr lang="is-IS" dirty="0" smtClean="0"/>
              <a:t>to run efficient</a:t>
            </a:r>
            <a:r>
              <a:rPr lang="is-IS" baseline="0" dirty="0" smtClean="0"/>
              <a:t> simulations</a:t>
            </a:r>
          </a:p>
          <a:p>
            <a:endParaRPr lang="is-IS" baseline="0" dirty="0" smtClean="0"/>
          </a:p>
          <a:p>
            <a:r>
              <a:rPr lang="is-IS" baseline="0" dirty="0" smtClean="0"/>
              <a:t>There are many ways to contribute ... </a:t>
            </a:r>
            <a:r>
              <a:rPr lang="en-US" baseline="0" dirty="0" smtClean="0"/>
              <a:t>I</a:t>
            </a:r>
            <a:r>
              <a:rPr lang="is-IS" baseline="0" dirty="0" smtClean="0"/>
              <a:t>t is not just limited to python code. Good sysadmins can help with packaging and configuration modules. Helping out on test days in your environment, There is now a vibrant set of user working groups, the docs always need more help and simply blogging about the problem you solved today is very useful.</a:t>
            </a:r>
            <a:endParaRPr lang="en-US" dirty="0"/>
          </a:p>
        </p:txBody>
      </p:sp>
      <p:sp>
        <p:nvSpPr>
          <p:cNvPr id="4" name="Slide Number Placeholder 3"/>
          <p:cNvSpPr>
            <a:spLocks noGrp="1"/>
          </p:cNvSpPr>
          <p:nvPr>
            <p:ph type="sldNum" sz="quarter" idx="10"/>
          </p:nvPr>
        </p:nvSpPr>
        <p:spPr/>
        <p:txBody>
          <a:bodyPr/>
          <a:lstStyle/>
          <a:p>
            <a:fld id="{B3EE70E4-489B-6740-9086-72534EF58E2C}" type="slidenum">
              <a:rPr lang="en-US" smtClean="0"/>
              <a:t>42</a:t>
            </a:fld>
            <a:endParaRPr lang="en-US"/>
          </a:p>
        </p:txBody>
      </p:sp>
    </p:spTree>
    <p:extLst>
      <p:ext uri="{BB962C8B-B14F-4D97-AF65-F5344CB8AC3E}">
        <p14:creationId xmlns:p14="http://schemas.microsoft.com/office/powerpoint/2010/main" val="668245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The</a:t>
            </a:r>
            <a:r>
              <a:rPr lang="en-GB" baseline="0" dirty="0" smtClean="0"/>
              <a:t> detectors produce about 1PB/s, this is filtered down to 10s of GB/s using farms close to the detectors and then sent to the computer centre.</a:t>
            </a:r>
            <a:endParaRPr lang="en-GB" dirty="0" smtClean="0"/>
          </a:p>
        </p:txBody>
      </p:sp>
      <p:sp>
        <p:nvSpPr>
          <p:cNvPr id="4" name="Slide Number Placeholder 3"/>
          <p:cNvSpPr>
            <a:spLocks noGrp="1"/>
          </p:cNvSpPr>
          <p:nvPr>
            <p:ph type="sldNum" sz="quarter" idx="5"/>
          </p:nvPr>
        </p:nvSpPr>
        <p:spPr/>
        <p:txBody>
          <a:bodyPr/>
          <a:lstStyle/>
          <a:p>
            <a:pPr>
              <a:defRPr/>
            </a:pPr>
            <a:fld id="{E713C08C-EE20-4F3C-BCE7-9C343C70B5F7}" type="slidenum">
              <a:rPr lang="en-GB" smtClean="0"/>
              <a:pPr>
                <a:defRPr/>
              </a:pPr>
              <a:t>5</a:t>
            </a:fld>
            <a:endParaRPr lang="en-GB"/>
          </a:p>
        </p:txBody>
      </p:sp>
    </p:spTree>
    <p:extLst>
      <p:ext uri="{BB962C8B-B14F-4D97-AF65-F5344CB8AC3E}">
        <p14:creationId xmlns:p14="http://schemas.microsoft.com/office/powerpoint/2010/main" val="3443753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question to ask is a cloud the right model ? Lots of good documents on that with the analysts so I won’t add more</a:t>
            </a:r>
          </a:p>
          <a:p>
            <a:r>
              <a:rPr lang="en-US" baseline="0" dirty="0" smtClean="0"/>
              <a:t>Second question, is OpenStack the right solution to consider ? </a:t>
            </a:r>
          </a:p>
          <a:p>
            <a:endParaRPr lang="en-US" dirty="0" smtClean="0"/>
          </a:p>
          <a:p>
            <a:r>
              <a:rPr lang="en-US" dirty="0" smtClean="0"/>
              <a:t>Choose the distribution model</a:t>
            </a:r>
            <a:r>
              <a:rPr lang="en-US" baseline="0" dirty="0" smtClean="0"/>
              <a:t> which works for you</a:t>
            </a:r>
          </a:p>
          <a:p>
            <a:pPr marL="171450" indent="-171450">
              <a:buFontTx/>
              <a:buChar char="-"/>
            </a:pPr>
            <a:r>
              <a:rPr lang="en-US" baseline="0" dirty="0" smtClean="0"/>
              <a:t>Run it yourself off trunk</a:t>
            </a:r>
          </a:p>
          <a:p>
            <a:pPr marL="171450" indent="-171450">
              <a:buFontTx/>
              <a:buChar char="-"/>
            </a:pPr>
            <a:r>
              <a:rPr lang="en-US" baseline="0" dirty="0" smtClean="0"/>
              <a:t>Use a distro – we chose RDO</a:t>
            </a:r>
          </a:p>
          <a:p>
            <a:pPr marL="171450" indent="-171450">
              <a:buFontTx/>
              <a:buChar char="-"/>
            </a:pPr>
            <a:r>
              <a:rPr lang="en-US" baseline="0" dirty="0" smtClean="0"/>
              <a:t>Private cloud as a service</a:t>
            </a:r>
          </a:p>
          <a:p>
            <a:pPr marL="171450" indent="-171450">
              <a:buFontTx/>
              <a:buChar char="-"/>
            </a:pPr>
            <a:r>
              <a:rPr lang="en-US" baseline="0" dirty="0" smtClean="0"/>
              <a:t>Appliance</a:t>
            </a:r>
          </a:p>
          <a:p>
            <a:pPr marL="171450" indent="-171450">
              <a:buFontTx/>
              <a:buChar char="-"/>
            </a:pPr>
            <a:r>
              <a:rPr lang="en-US" baseline="0" dirty="0" smtClean="0"/>
              <a:t>Selection based on skills, vendor relationships, need for flexibility</a:t>
            </a:r>
          </a:p>
        </p:txBody>
      </p:sp>
      <p:sp>
        <p:nvSpPr>
          <p:cNvPr id="4" name="Slide Number Placeholder 3"/>
          <p:cNvSpPr>
            <a:spLocks noGrp="1"/>
          </p:cNvSpPr>
          <p:nvPr>
            <p:ph type="sldNum" sz="quarter" idx="10"/>
          </p:nvPr>
        </p:nvSpPr>
        <p:spPr/>
        <p:txBody>
          <a:bodyPr/>
          <a:lstStyle/>
          <a:p>
            <a:fld id="{B3EE70E4-489B-6740-9086-72534EF58E2C}" type="slidenum">
              <a:rPr lang="en-US" smtClean="0"/>
              <a:t>43</a:t>
            </a:fld>
            <a:endParaRPr lang="en-US"/>
          </a:p>
        </p:txBody>
      </p:sp>
    </p:spTree>
    <p:extLst>
      <p:ext uri="{BB962C8B-B14F-4D97-AF65-F5344CB8AC3E}">
        <p14:creationId xmlns:p14="http://schemas.microsoft.com/office/powerpoint/2010/main" val="1583396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forth road bridge painting process is a phrase used in the UK to describe a process which never completes</a:t>
            </a:r>
            <a:r>
              <a:rPr lang="is-IS" baseline="0" dirty="0" smtClean="0"/>
              <a:t>… you restart it once completed.</a:t>
            </a:r>
          </a:p>
          <a:p>
            <a:endParaRPr lang="is-IS" baseline="0" dirty="0" smtClean="0"/>
          </a:p>
          <a:p>
            <a:r>
              <a:rPr lang="is-IS" baseline="0" dirty="0" smtClean="0"/>
              <a:t>The approach used at CERN is to try and upgrade within the next release window... </a:t>
            </a:r>
            <a:r>
              <a:rPr lang="en-US" baseline="0" dirty="0" smtClean="0"/>
              <a:t>W</a:t>
            </a:r>
            <a:r>
              <a:rPr lang="is-IS" baseline="0" dirty="0" smtClean="0"/>
              <a:t>e upgrade to Liberty before Mitaka is out.</a:t>
            </a:r>
          </a:p>
          <a:p>
            <a:endParaRPr lang="en-US" baseline="0" dirty="0" smtClean="0"/>
          </a:p>
          <a:p>
            <a:r>
              <a:rPr lang="en-US" baseline="0" dirty="0" smtClean="0"/>
              <a:t>There may be better ways but this is just about working for us at the moment with RDO help. Others choose more frequent updates. Others end up in a frozen zone on a fixed version.</a:t>
            </a:r>
          </a:p>
          <a:p>
            <a:endParaRPr lang="is-IS" baseline="0" dirty="0" smtClean="0"/>
          </a:p>
          <a:p>
            <a:r>
              <a:rPr lang="is-IS" baseline="0" dirty="0" smtClean="0"/>
              <a:t>Watch out for deprecation of features... </a:t>
            </a:r>
            <a:r>
              <a:rPr lang="en-US" baseline="0" dirty="0" smtClean="0"/>
              <a:t>Features come and go, it is important to interact with the community if an important feature is being reworked and adapt the service for your users. EC2 API, Nova networking, </a:t>
            </a:r>
            <a:r>
              <a:rPr lang="is-IS" baseline="0" dirty="0" smtClean="0"/>
              <a:t>…</a:t>
            </a:r>
          </a:p>
          <a:p>
            <a:endParaRPr lang="is-IS" baseline="0" dirty="0" smtClean="0"/>
          </a:p>
        </p:txBody>
      </p:sp>
      <p:sp>
        <p:nvSpPr>
          <p:cNvPr id="4" name="Slide Number Placeholder 3"/>
          <p:cNvSpPr>
            <a:spLocks noGrp="1"/>
          </p:cNvSpPr>
          <p:nvPr>
            <p:ph type="sldNum" sz="quarter" idx="10"/>
          </p:nvPr>
        </p:nvSpPr>
        <p:spPr/>
        <p:txBody>
          <a:bodyPr/>
          <a:lstStyle/>
          <a:p>
            <a:fld id="{B3EE70E4-489B-6740-9086-72534EF58E2C}" type="slidenum">
              <a:rPr lang="en-US" smtClean="0"/>
              <a:t>44</a:t>
            </a:fld>
            <a:endParaRPr lang="en-US"/>
          </a:p>
        </p:txBody>
      </p:sp>
    </p:spTree>
    <p:extLst>
      <p:ext uri="{BB962C8B-B14F-4D97-AF65-F5344CB8AC3E}">
        <p14:creationId xmlns:p14="http://schemas.microsoft.com/office/powerpoint/2010/main" val="1892667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great projects with interesting technology</a:t>
            </a:r>
          </a:p>
          <a:p>
            <a:pPr marL="171450" indent="-171450">
              <a:buFontTx/>
              <a:buChar char="-"/>
            </a:pPr>
            <a:r>
              <a:rPr lang="en-US" dirty="0" smtClean="0"/>
              <a:t>Are they useful</a:t>
            </a:r>
            <a:r>
              <a:rPr lang="en-US" baseline="0" dirty="0" smtClean="0"/>
              <a:t> for my end users ?</a:t>
            </a:r>
          </a:p>
          <a:p>
            <a:pPr marL="171450" indent="-171450">
              <a:buFontTx/>
              <a:buChar char="-"/>
            </a:pPr>
            <a:r>
              <a:rPr lang="en-US" baseline="0" dirty="0" smtClean="0"/>
              <a:t>Are they mature and usable</a:t>
            </a:r>
          </a:p>
          <a:p>
            <a:pPr marL="171450" indent="-171450">
              <a:buFontTx/>
              <a:buChar char="-"/>
            </a:pPr>
            <a:r>
              <a:rPr lang="en-US" baseline="0" dirty="0" smtClean="0"/>
              <a:t>Packaging</a:t>
            </a:r>
          </a:p>
          <a:p>
            <a:pPr marL="171450" indent="-171450">
              <a:buFontTx/>
              <a:buChar char="-"/>
            </a:pPr>
            <a:r>
              <a:rPr lang="en-US" baseline="0" dirty="0" smtClean="0"/>
              <a:t>Configuration management</a:t>
            </a:r>
          </a:p>
          <a:p>
            <a:pPr marL="171450" indent="-171450">
              <a:buFontTx/>
              <a:buChar char="-"/>
            </a:pPr>
            <a:r>
              <a:rPr lang="en-US" baseline="0" dirty="0" smtClean="0"/>
              <a:t>Documentation</a:t>
            </a:r>
          </a:p>
          <a:p>
            <a:pPr marL="0" indent="0">
              <a:buFontTx/>
              <a:buNone/>
            </a:pPr>
            <a:endParaRPr lang="en-US" baseline="0" dirty="0" smtClean="0"/>
          </a:p>
          <a:p>
            <a:pPr marL="0" indent="0">
              <a:buFontTx/>
              <a:buNone/>
            </a:pPr>
            <a:r>
              <a:rPr lang="en-US" baseline="0" dirty="0" smtClean="0"/>
              <a:t>We trial with summer students (10 weeks over the summer) and then review</a:t>
            </a:r>
          </a:p>
          <a:p>
            <a:pPr marL="0" indent="0">
              <a:buFontTx/>
              <a:buNone/>
            </a:pPr>
            <a:endParaRPr lang="en-US" baseline="0" dirty="0" smtClean="0"/>
          </a:p>
          <a:p>
            <a:pPr marL="171450" indent="-171450">
              <a:buFontTx/>
              <a:buChar char="-"/>
            </a:pPr>
            <a:r>
              <a:rPr lang="en-US" baseline="0" dirty="0" smtClean="0"/>
              <a:t>Is it deployable ?</a:t>
            </a:r>
          </a:p>
          <a:p>
            <a:pPr marL="171450" indent="-171450">
              <a:buFontTx/>
              <a:buChar char="-"/>
            </a:pPr>
            <a:r>
              <a:rPr lang="en-US" baseline="0" dirty="0" smtClean="0"/>
              <a:t>Is there potential user interest ?</a:t>
            </a:r>
          </a:p>
          <a:p>
            <a:pPr marL="171450" indent="-171450">
              <a:buFontTx/>
              <a:buChar char="-"/>
            </a:pPr>
            <a:r>
              <a:rPr lang="en-US" baseline="0" dirty="0" smtClean="0"/>
              <a:t>Is it sustainable ?</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B3EE70E4-489B-6740-9086-72534EF58E2C}" type="slidenum">
              <a:rPr lang="en-US" smtClean="0"/>
              <a:t>45</a:t>
            </a:fld>
            <a:endParaRPr lang="en-US"/>
          </a:p>
        </p:txBody>
      </p:sp>
    </p:spTree>
    <p:extLst>
      <p:ext uri="{BB962C8B-B14F-4D97-AF65-F5344CB8AC3E}">
        <p14:creationId xmlns:p14="http://schemas.microsoft.com/office/powerpoint/2010/main" val="106194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private cloud provider, how do you handle requests which are not on the service level agreement ?</a:t>
            </a:r>
          </a:p>
          <a:p>
            <a:endParaRPr lang="en-US" baseline="0" dirty="0" smtClean="0"/>
          </a:p>
          <a:p>
            <a:pPr marL="171450" indent="-171450">
              <a:buFontTx/>
              <a:buChar char="-"/>
            </a:pPr>
            <a:r>
              <a:rPr lang="en-US" baseline="0" dirty="0" smtClean="0"/>
              <a:t>The massive VM</a:t>
            </a:r>
          </a:p>
          <a:p>
            <a:pPr marL="171450" indent="-171450">
              <a:buFontTx/>
              <a:buChar char="-"/>
            </a:pPr>
            <a:r>
              <a:rPr lang="en-US" baseline="0" dirty="0" smtClean="0"/>
              <a:t>The GPU</a:t>
            </a:r>
          </a:p>
          <a:p>
            <a:pPr marL="171450" indent="-171450">
              <a:buFontTx/>
              <a:buChar char="-"/>
            </a:pPr>
            <a:r>
              <a:rPr lang="en-US" baseline="0" dirty="0" smtClean="0"/>
              <a:t>The small SME application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3EE70E4-489B-6740-9086-72534EF58E2C}" type="slidenum">
              <a:rPr lang="en-US" smtClean="0"/>
              <a:t>46</a:t>
            </a:fld>
            <a:endParaRPr lang="en-US"/>
          </a:p>
        </p:txBody>
      </p:sp>
    </p:spTree>
    <p:extLst>
      <p:ext uri="{BB962C8B-B14F-4D97-AF65-F5344CB8AC3E}">
        <p14:creationId xmlns:p14="http://schemas.microsoft.com/office/powerpoint/2010/main" val="878023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D16BB1C6-52E1-4127-BD73-66C41E19C5A6}" type="slidenum">
              <a:rPr lang="en-GB" smtClean="0"/>
              <a:pPr>
                <a:defRPr/>
              </a:pPr>
              <a:t>47</a:t>
            </a:fld>
            <a:endParaRPr lang="en-GB"/>
          </a:p>
        </p:txBody>
      </p:sp>
    </p:spTree>
    <p:extLst>
      <p:ext uri="{BB962C8B-B14F-4D97-AF65-F5344CB8AC3E}">
        <p14:creationId xmlns:p14="http://schemas.microsoft.com/office/powerpoint/2010/main" val="1077550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C1AC281F-E302-4E5E-A2F5-E561BCA6D161}" type="slidenum">
              <a:rPr lang="en-GB" smtClean="0"/>
              <a:pPr>
                <a:defRPr/>
              </a:pPr>
              <a:t>50</a:t>
            </a:fld>
            <a:endParaRPr lang="en-GB"/>
          </a:p>
        </p:txBody>
      </p:sp>
    </p:spTree>
    <p:extLst>
      <p:ext uri="{BB962C8B-B14F-4D97-AF65-F5344CB8AC3E}">
        <p14:creationId xmlns:p14="http://schemas.microsoft.com/office/powerpoint/2010/main" val="1500863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Recording and analysing the data takes a lot of computing power.</a:t>
            </a:r>
          </a:p>
          <a:p>
            <a:pPr eaLnBrk="1" hangingPunct="1">
              <a:spcBef>
                <a:spcPct val="0"/>
              </a:spcBef>
            </a:pPr>
            <a:endParaRPr lang="en-GB" smtClean="0"/>
          </a:p>
          <a:p>
            <a:pPr eaLnBrk="1" hangingPunct="1">
              <a:spcBef>
                <a:spcPct val="0"/>
              </a:spcBef>
            </a:pPr>
            <a:r>
              <a:rPr lang="en-GB" smtClean="0"/>
              <a:t>The CERN computer centre was built in the 1970s for mainframes and crays. Now running at 3.5MW of power, it houses 11,000 servers but is at the limit of cooling and electrical power. It is also a tourist attraction with over 80,000 visitors last year!</a:t>
            </a:r>
          </a:p>
          <a:p>
            <a:pPr eaLnBrk="1" hangingPunct="1">
              <a:spcBef>
                <a:spcPct val="0"/>
              </a:spcBef>
            </a:pPr>
            <a:endParaRPr lang="en-GB" smtClean="0"/>
          </a:p>
          <a:p>
            <a:pPr eaLnBrk="1" hangingPunct="1">
              <a:spcBef>
                <a:spcPct val="0"/>
              </a:spcBef>
            </a:pPr>
            <a:r>
              <a:rPr lang="en-GB" smtClean="0"/>
              <a:t>As you can see, racks are only partially empty in view of the limits on cooling.</a:t>
            </a:r>
          </a:p>
          <a:p>
            <a:pPr eaLnBrk="1" hangingPunct="1">
              <a:spcBef>
                <a:spcPct val="0"/>
              </a:spcBef>
            </a:pPr>
            <a:endParaRPr lang="en-GB" smtClean="0"/>
          </a:p>
          <a:p>
            <a:pPr eaLnBrk="1" hangingPunct="1">
              <a:spcBef>
                <a:spcPct val="0"/>
              </a:spcBef>
            </a:pPr>
            <a:endParaRPr lang="en-GB" smtClean="0"/>
          </a:p>
        </p:txBody>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3006579-BAD6-4E12-9CFE-E88CBD688313}" type="slidenum">
              <a:rPr lang="en-GB" smtClean="0">
                <a:latin typeface="Calibri" panose="020F0502020204030204" pitchFamily="34" charset="0"/>
              </a:rPr>
              <a:pPr fontAlgn="base">
                <a:spcBef>
                  <a:spcPct val="0"/>
                </a:spcBef>
                <a:spcAft>
                  <a:spcPct val="0"/>
                </a:spcAft>
              </a:pPr>
              <a:t>51</a:t>
            </a:fld>
            <a:endParaRPr lang="en-GB" smtClean="0">
              <a:latin typeface="Calibri" panose="020F0502020204030204" pitchFamily="34" charset="0"/>
            </a:endParaRPr>
          </a:p>
        </p:txBody>
      </p:sp>
    </p:spTree>
    <p:extLst>
      <p:ext uri="{BB962C8B-B14F-4D97-AF65-F5344CB8AC3E}">
        <p14:creationId xmlns:p14="http://schemas.microsoft.com/office/powerpoint/2010/main" val="60318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a:t>
            </a:r>
            <a:r>
              <a:rPr lang="en-GB" baseline="0" dirty="0" smtClean="0"/>
              <a:t> CERN is a publically funded body with strict purchasing rules to make sure that the contributions from our contributing countries are also provided back to the member states, our hardware purchases should be distributed to each of the countries in ratio of their contributions.,</a:t>
            </a:r>
          </a:p>
          <a:p>
            <a:endParaRPr lang="en-GB" baseline="0" dirty="0" smtClean="0"/>
          </a:p>
          <a:p>
            <a:r>
              <a:rPr lang="en-GB" baseline="0" dirty="0" smtClean="0"/>
              <a:t>So, we have a public procurement cycle that takes 280 days in the best case… we define the specifications 6 months before we actually have the h/w available and that is in the best case. Worst case, we find issues when the servers are delivered. We’ve had cases such as swapping out 7,000 disk drives where you stop tracking by the drive but measure it by the pallet of disks.</a:t>
            </a:r>
          </a:p>
          <a:p>
            <a:endParaRPr lang="en-GB" baseline="0" dirty="0" smtClean="0"/>
          </a:p>
          <a:p>
            <a:r>
              <a:rPr lang="en-GB" baseline="0" dirty="0" smtClean="0"/>
              <a:t>With these constraints, we needed to find an approach that allows us to be flexible for the physicists while still being compliant with the rules.</a:t>
            </a:r>
          </a:p>
          <a:p>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52</a:t>
            </a:fld>
            <a:endParaRPr lang="en-GB"/>
          </a:p>
        </p:txBody>
      </p:sp>
    </p:spTree>
    <p:extLst>
      <p:ext uri="{BB962C8B-B14F-4D97-AF65-F5344CB8AC3E}">
        <p14:creationId xmlns:p14="http://schemas.microsoft.com/office/powerpoint/2010/main" val="1181129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new data centre in </a:t>
            </a:r>
            <a:r>
              <a:rPr lang="en-GB" dirty="0" err="1" smtClean="0"/>
              <a:t>Budapast</a:t>
            </a:r>
            <a:r>
              <a:rPr lang="en-GB" dirty="0" smtClean="0"/>
              <a:t>, we could now</a:t>
            </a:r>
            <a:r>
              <a:rPr lang="en-GB" baseline="0" dirty="0" smtClean="0"/>
              <a:t> look at address the upcoming data increases but there were a number of constraints.</a:t>
            </a:r>
          </a:p>
          <a:p>
            <a:endParaRPr lang="en-GB" baseline="0" dirty="0" smtClean="0"/>
          </a:p>
          <a:p>
            <a:r>
              <a:rPr lang="en-GB" baseline="0" dirty="0" smtClean="0"/>
              <a:t>In the current economic climate, CERN cannot be asking for additional staff to run the computer systems.</a:t>
            </a:r>
          </a:p>
          <a:p>
            <a:endParaRPr lang="en-GB" baseline="0" dirty="0" smtClean="0"/>
          </a:p>
          <a:p>
            <a:r>
              <a:rPr lang="en-GB" baseline="0" dirty="0" smtClean="0"/>
              <a:t>At the same time, the budget for hardware is also under restrictions. The prices are coming down gradually so we can get more for the same but we need to find ways to maximise the </a:t>
            </a:r>
            <a:r>
              <a:rPr lang="en-GB" baseline="0" dirty="0" err="1" smtClean="0"/>
              <a:t>efficicency</a:t>
            </a:r>
            <a:r>
              <a:rPr lang="en-GB" baseline="0" dirty="0" smtClean="0"/>
              <a:t> of the hardware.</a:t>
            </a:r>
          </a:p>
          <a:p>
            <a:endParaRPr lang="en-GB" baseline="0" dirty="0" smtClean="0"/>
          </a:p>
          <a:p>
            <a:r>
              <a:rPr lang="en-GB" baseline="0" dirty="0" smtClean="0"/>
              <a:t>Our tools for management were written in 2000s, consist of 100,000 of lines of </a:t>
            </a:r>
            <a:r>
              <a:rPr lang="en-GB" baseline="0" dirty="0" err="1" smtClean="0"/>
              <a:t>perl</a:t>
            </a:r>
            <a:r>
              <a:rPr lang="en-GB" baseline="0" dirty="0" smtClean="0"/>
              <a:t> over 10 years, often by students, and in need of maintenance. Changes such as IPv6 or new operating systems would require major effort just to keep up.</a:t>
            </a:r>
          </a:p>
          <a:p>
            <a:endParaRPr lang="en-GB" baseline="0" dirty="0" smtClean="0"/>
          </a:p>
          <a:p>
            <a:r>
              <a:rPr lang="en-GB" baseline="0" dirty="0" smtClean="0"/>
              <a:t>Finally, the users are expected a more responsive central IT service… their expectations are set by the services they use at home, you don’t have to fill out a ticket to get a </a:t>
            </a:r>
            <a:r>
              <a:rPr lang="en-GB" baseline="0" dirty="0" err="1" smtClean="0"/>
              <a:t>dropbox</a:t>
            </a:r>
            <a:r>
              <a:rPr lang="en-GB" baseline="0" dirty="0" smtClean="0"/>
              <a:t> account so why should you need to at work ?</a:t>
            </a:r>
          </a:p>
          <a:p>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53</a:t>
            </a:fld>
            <a:endParaRPr lang="en-GB"/>
          </a:p>
        </p:txBody>
      </p:sp>
    </p:spTree>
    <p:extLst>
      <p:ext uri="{BB962C8B-B14F-4D97-AF65-F5344CB8AC3E}">
        <p14:creationId xmlns:p14="http://schemas.microsoft.com/office/powerpoint/2010/main" val="778835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came</a:t>
            </a:r>
            <a:r>
              <a:rPr lang="en-GB" baseline="0" dirty="0" smtClean="0"/>
              <a:t> up with a number of guiding principles…</a:t>
            </a:r>
          </a:p>
          <a:p>
            <a:endParaRPr lang="en-GB" baseline="0" dirty="0" smtClean="0"/>
          </a:p>
          <a:p>
            <a:r>
              <a:rPr lang="en-GB" baseline="0" dirty="0" smtClean="0"/>
              <a:t>We took an approach that CERN was not special. Culturally, for a research organisation this is a big challenge. Many continue to feel that our requirements would be best met by starting again from scratch but with the modern requirements.</a:t>
            </a:r>
          </a:p>
          <a:p>
            <a:endParaRPr lang="en-GB" baseline="0" dirty="0" smtClean="0"/>
          </a:p>
          <a:p>
            <a:r>
              <a:rPr lang="en-GB" baseline="0" dirty="0" smtClean="0"/>
              <a:t>In the past, we had extensive written procedures for </a:t>
            </a:r>
            <a:r>
              <a:rPr lang="en-GB" baseline="0" dirty="0" err="1" smtClean="0"/>
              <a:t>sysadmins</a:t>
            </a:r>
            <a:r>
              <a:rPr lang="en-GB" baseline="0" dirty="0" smtClean="0"/>
              <a:t> to execute with lots of small tools to run, These were error prone and often the guys did not read the latest ones before they performed the operation. We needed to find ways to scale the productivity the team to match the additional servers.</a:t>
            </a:r>
          </a:p>
          <a:p>
            <a:endParaRPr lang="en-GB" baseline="0" dirty="0" smtClean="0"/>
          </a:p>
          <a:p>
            <a:r>
              <a:rPr lang="en-GB" baseline="0" dirty="0" smtClean="0"/>
              <a:t>One of the highest people cost items was the tooling. We had previously been constructing requirements lists, with detailed must-have needs for acceptance. Instead, we asked ourselves how come the other big centres could run using these open source tools yet we had special requirements. Often, the root cause was that we did not understand the best approach to use the tools rather than that we were special.</a:t>
            </a:r>
          </a:p>
          <a:p>
            <a:endParaRPr lang="en-GB" baseline="0" dirty="0" smtClean="0"/>
          </a:p>
          <a:p>
            <a:r>
              <a:rPr lang="en-GB" baseline="0" dirty="0" smtClean="0"/>
              <a:t>The maintenance of our tools was high. The skills and experienced staff were taking up more and more of their time with the custom code so we took an approach of deploy rather than develop. </a:t>
            </a:r>
          </a:p>
          <a:p>
            <a:endParaRPr lang="en-GB" baseline="0" dirty="0" smtClean="0"/>
          </a:p>
          <a:p>
            <a:r>
              <a:rPr lang="en-GB" baseline="0" dirty="0" smtClean="0"/>
              <a:t>This meant finding the open source tools that made sense for us, trying them out. Where we found something that was missing, we challenged it again and again. Finally, we would develop in collaboration with the community generalised </a:t>
            </a:r>
            <a:r>
              <a:rPr lang="en-GB" baseline="0" dirty="0" err="1" smtClean="0"/>
              <a:t>solutikons</a:t>
            </a:r>
            <a:r>
              <a:rPr lang="en-GB" baseline="0" dirty="0" smtClean="0"/>
              <a:t> for the problems that can </a:t>
            </a:r>
            <a:r>
              <a:rPr lang="en-GB" baseline="0" dirty="0" err="1" smtClean="0"/>
              <a:t>eb</a:t>
            </a:r>
            <a:r>
              <a:rPr lang="en-GB" baseline="0" dirty="0" smtClean="0"/>
              <a:t> maintained by the community afterwards. Long term forking is not sustainable.</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54</a:t>
            </a:fld>
            <a:endParaRPr lang="en-GB"/>
          </a:p>
        </p:txBody>
      </p:sp>
    </p:spTree>
    <p:extLst>
      <p:ext uri="{BB962C8B-B14F-4D97-AF65-F5344CB8AC3E}">
        <p14:creationId xmlns:p14="http://schemas.microsoft.com/office/powerpoint/2010/main" val="133808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6</a:t>
            </a:fld>
            <a:endParaRPr lang="en-GB"/>
          </a:p>
        </p:txBody>
      </p:sp>
    </p:spTree>
    <p:extLst>
      <p:ext uri="{BB962C8B-B14F-4D97-AF65-F5344CB8AC3E}">
        <p14:creationId xmlns:p14="http://schemas.microsoft.com/office/powerpoint/2010/main" val="2057661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B2FB29E3-3677-446F-9F68-CCA23DF3387A}" type="slidenum">
              <a:rPr lang="en-GB" smtClean="0"/>
              <a:pPr>
                <a:defRPr/>
              </a:pPr>
              <a:t>55</a:t>
            </a:fld>
            <a:endParaRPr lang="en-GB"/>
          </a:p>
        </p:txBody>
      </p:sp>
    </p:spTree>
    <p:extLst>
      <p:ext uri="{BB962C8B-B14F-4D97-AF65-F5344CB8AC3E}">
        <p14:creationId xmlns:p14="http://schemas.microsoft.com/office/powerpoint/2010/main" val="11611783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Now</a:t>
            </a:r>
            <a:r>
              <a:rPr lang="fr-CH" dirty="0" smtClean="0"/>
              <a:t> </a:t>
            </a:r>
            <a:r>
              <a:rPr lang="fr-CH" dirty="0" err="1" smtClean="0"/>
              <a:t>that</a:t>
            </a:r>
            <a:r>
              <a:rPr lang="fr-CH" dirty="0" smtClean="0"/>
              <a:t> </a:t>
            </a:r>
            <a:r>
              <a:rPr lang="fr-CH" dirty="0" err="1" smtClean="0"/>
              <a:t>we</a:t>
            </a:r>
            <a:r>
              <a:rPr lang="fr-CH" dirty="0" smtClean="0"/>
              <a:t> have</a:t>
            </a:r>
            <a:r>
              <a:rPr lang="fr-CH" baseline="0" dirty="0" smtClean="0"/>
              <a:t> </a:t>
            </a:r>
            <a:r>
              <a:rPr lang="fr-CH" baseline="0" dirty="0" err="1" smtClean="0"/>
              <a:t>accelerated</a:t>
            </a:r>
            <a:r>
              <a:rPr lang="fr-CH" baseline="0" dirty="0" smtClean="0"/>
              <a:t> the </a:t>
            </a:r>
            <a:r>
              <a:rPr lang="fr-CH" baseline="0" dirty="0" err="1" smtClean="0"/>
              <a:t>particles</a:t>
            </a:r>
            <a:r>
              <a:rPr lang="fr-CH" baseline="0" dirty="0" smtClean="0"/>
              <a:t>, </a:t>
            </a:r>
            <a:r>
              <a:rPr lang="fr-CH" baseline="0" dirty="0" err="1" smtClean="0"/>
              <a:t>let’s</a:t>
            </a:r>
            <a:r>
              <a:rPr lang="fr-CH" baseline="0" dirty="0" smtClean="0"/>
              <a:t> </a:t>
            </a:r>
            <a:r>
              <a:rPr lang="fr-CH" baseline="0" dirty="0" err="1" smtClean="0"/>
              <a:t>collide</a:t>
            </a:r>
            <a:r>
              <a:rPr lang="fr-CH" baseline="0" dirty="0" smtClean="0"/>
              <a:t> </a:t>
            </a:r>
            <a:r>
              <a:rPr lang="fr-CH" baseline="0" dirty="0" err="1" smtClean="0"/>
              <a:t>them</a:t>
            </a:r>
            <a:r>
              <a:rPr lang="fr-CH" baseline="0" dirty="0" smtClean="0"/>
              <a:t>!</a:t>
            </a:r>
          </a:p>
          <a:p>
            <a:r>
              <a:rPr lang="fr-CH" baseline="0" dirty="0" smtClean="0"/>
              <a:t>This </a:t>
            </a:r>
            <a:r>
              <a:rPr lang="fr-CH" baseline="0" dirty="0" err="1" smtClean="0"/>
              <a:t>is</a:t>
            </a:r>
            <a:r>
              <a:rPr lang="fr-CH" baseline="0" dirty="0" smtClean="0"/>
              <a:t> possible </a:t>
            </a:r>
            <a:r>
              <a:rPr lang="fr-CH" baseline="0" dirty="0" err="1" smtClean="0"/>
              <a:t>only</a:t>
            </a:r>
            <a:r>
              <a:rPr lang="fr-CH" baseline="0" dirty="0" smtClean="0"/>
              <a:t> in the 4 points </a:t>
            </a:r>
            <a:r>
              <a:rPr lang="fr-CH" baseline="0" dirty="0" err="1" smtClean="0"/>
              <a:t>where</a:t>
            </a:r>
            <a:r>
              <a:rPr lang="fr-CH" baseline="0" dirty="0" smtClean="0"/>
              <a:t> </a:t>
            </a:r>
            <a:r>
              <a:rPr lang="fr-CH" baseline="0" dirty="0" err="1" smtClean="0"/>
              <a:t>we</a:t>
            </a:r>
            <a:r>
              <a:rPr lang="fr-CH" baseline="0" dirty="0" smtClean="0"/>
              <a:t> cross-over the </a:t>
            </a:r>
            <a:r>
              <a:rPr lang="fr-CH" baseline="0" dirty="0" err="1" smtClean="0"/>
              <a:t>beams</a:t>
            </a:r>
            <a:r>
              <a:rPr lang="fr-CH" baseline="0" dirty="0" smtClean="0"/>
              <a:t>.</a:t>
            </a:r>
          </a:p>
          <a:p>
            <a:r>
              <a:rPr lang="fr-CH" baseline="0" dirty="0" smtClean="0"/>
              <a:t>The collision point </a:t>
            </a:r>
            <a:r>
              <a:rPr lang="fr-CH" baseline="0" dirty="0" err="1" smtClean="0"/>
              <a:t>is</a:t>
            </a:r>
            <a:r>
              <a:rPr lang="fr-CH" baseline="0" dirty="0" smtClean="0"/>
              <a:t> </a:t>
            </a:r>
            <a:r>
              <a:rPr lang="fr-CH" baseline="0" dirty="0" err="1" smtClean="0"/>
              <a:t>tinier</a:t>
            </a:r>
            <a:r>
              <a:rPr lang="fr-CH" baseline="0" dirty="0" smtClean="0"/>
              <a:t> </a:t>
            </a:r>
            <a:r>
              <a:rPr lang="fr-CH" baseline="0" dirty="0" err="1" smtClean="0"/>
              <a:t>than</a:t>
            </a:r>
            <a:r>
              <a:rPr lang="fr-CH" baseline="0" dirty="0" smtClean="0"/>
              <a:t> a </a:t>
            </a:r>
            <a:r>
              <a:rPr lang="fr-CH" baseline="0" dirty="0" err="1" smtClean="0"/>
              <a:t>needle</a:t>
            </a:r>
            <a:r>
              <a:rPr lang="fr-CH" baseline="0" dirty="0" smtClean="0"/>
              <a:t> </a:t>
            </a:r>
            <a:r>
              <a:rPr lang="fr-CH" baseline="0" dirty="0" err="1" smtClean="0"/>
              <a:t>head</a:t>
            </a:r>
            <a:r>
              <a:rPr lang="fr-CH" baseline="0" dirty="0" smtClean="0"/>
              <a:t>.</a:t>
            </a:r>
          </a:p>
          <a:p>
            <a:r>
              <a:rPr lang="fr-CH" baseline="0" dirty="0" err="1" smtClean="0"/>
              <a:t>Here</a:t>
            </a:r>
            <a:r>
              <a:rPr lang="fr-CH" baseline="0" dirty="0" smtClean="0"/>
              <a:t> </a:t>
            </a:r>
            <a:r>
              <a:rPr lang="fr-CH" baseline="0" dirty="0" err="1" smtClean="0"/>
              <a:t>is</a:t>
            </a:r>
            <a:r>
              <a:rPr lang="fr-CH" baseline="0" dirty="0" smtClean="0"/>
              <a:t> the ATLAS detector, the </a:t>
            </a:r>
            <a:r>
              <a:rPr lang="fr-CH" baseline="0" dirty="0" err="1" smtClean="0"/>
              <a:t>largest</a:t>
            </a:r>
            <a:r>
              <a:rPr lang="fr-CH" baseline="0" dirty="0" smtClean="0"/>
              <a:t> of the 4 LHC detectors. Look at the </a:t>
            </a:r>
            <a:r>
              <a:rPr lang="fr-CH" baseline="0" dirty="0" err="1" smtClean="0"/>
              <a:t>small</a:t>
            </a:r>
            <a:r>
              <a:rPr lang="fr-CH" baseline="0" dirty="0" smtClean="0"/>
              <a:t> </a:t>
            </a:r>
            <a:r>
              <a:rPr lang="fr-CH" baseline="0" dirty="0" err="1" smtClean="0"/>
              <a:t>persons</a:t>
            </a:r>
            <a:r>
              <a:rPr lang="fr-CH" baseline="0" dirty="0" smtClean="0"/>
              <a:t> </a:t>
            </a:r>
            <a:r>
              <a:rPr lang="fr-CH" baseline="0" dirty="0" err="1" smtClean="0"/>
              <a:t>next</a:t>
            </a:r>
            <a:r>
              <a:rPr lang="fr-CH" baseline="0" dirty="0" smtClean="0"/>
              <a:t> to </a:t>
            </a:r>
            <a:r>
              <a:rPr lang="fr-CH" baseline="0" dirty="0" err="1" smtClean="0"/>
              <a:t>it</a:t>
            </a:r>
            <a:r>
              <a:rPr lang="fr-CH" baseline="0" dirty="0" smtClean="0"/>
              <a:t>.</a:t>
            </a:r>
          </a:p>
          <a:p>
            <a:r>
              <a:rPr lang="fr-CH" baseline="0" dirty="0" smtClean="0"/>
              <a:t>It </a:t>
            </a:r>
            <a:r>
              <a:rPr lang="fr-CH" baseline="0" dirty="0" err="1" smtClean="0"/>
              <a:t>is</a:t>
            </a:r>
            <a:r>
              <a:rPr lang="fr-CH" baseline="0" dirty="0" smtClean="0"/>
              <a:t> 50 long, 25m </a:t>
            </a:r>
            <a:r>
              <a:rPr lang="fr-CH" baseline="0" dirty="0" err="1" smtClean="0"/>
              <a:t>diameter</a:t>
            </a:r>
            <a:r>
              <a:rPr lang="fr-CH" baseline="0" dirty="0" smtClean="0"/>
              <a:t> and </a:t>
            </a:r>
            <a:r>
              <a:rPr lang="fr-CH" baseline="0" dirty="0" err="1" smtClean="0"/>
              <a:t>weights</a:t>
            </a:r>
            <a:r>
              <a:rPr lang="fr-CH" baseline="0" dirty="0" smtClean="0"/>
              <a:t> 7’000 tonnes, the </a:t>
            </a:r>
            <a:r>
              <a:rPr lang="fr-CH" baseline="0" dirty="0" err="1" smtClean="0"/>
              <a:t>same</a:t>
            </a:r>
            <a:r>
              <a:rPr lang="fr-CH" baseline="0" dirty="0" smtClean="0"/>
              <a:t> as the Eiffel Tower.</a:t>
            </a:r>
          </a:p>
          <a:p>
            <a:r>
              <a:rPr lang="fr-CH" baseline="0" dirty="0" smtClean="0"/>
              <a:t>The collision of protons </a:t>
            </a:r>
            <a:r>
              <a:rPr lang="fr-CH" baseline="0" dirty="0" err="1" smtClean="0"/>
              <a:t>will</a:t>
            </a:r>
            <a:r>
              <a:rPr lang="fr-CH" baseline="0" dirty="0" smtClean="0"/>
              <a:t> </a:t>
            </a:r>
            <a:r>
              <a:rPr lang="fr-CH" baseline="0" dirty="0" err="1" smtClean="0"/>
              <a:t>create</a:t>
            </a:r>
            <a:r>
              <a:rPr lang="fr-CH" baseline="0" dirty="0" smtClean="0"/>
              <a:t> new </a:t>
            </a:r>
            <a:r>
              <a:rPr lang="fr-CH" baseline="0" dirty="0" err="1" smtClean="0"/>
              <a:t>particles</a:t>
            </a:r>
            <a:r>
              <a:rPr lang="fr-CH" baseline="0" dirty="0" smtClean="0"/>
              <a:t> in all directions. </a:t>
            </a:r>
            <a:r>
              <a:rPr lang="fr-CH" baseline="0" dirty="0" err="1" smtClean="0"/>
              <a:t>That’s</a:t>
            </a:r>
            <a:r>
              <a:rPr lang="fr-CH" baseline="0" dirty="0" smtClean="0"/>
              <a:t> </a:t>
            </a:r>
            <a:r>
              <a:rPr lang="fr-CH" baseline="0" dirty="0" err="1" smtClean="0"/>
              <a:t>why</a:t>
            </a:r>
            <a:r>
              <a:rPr lang="fr-CH" baseline="0" dirty="0" smtClean="0"/>
              <a:t> the detector </a:t>
            </a:r>
            <a:r>
              <a:rPr lang="fr-CH" baseline="0" dirty="0" err="1" smtClean="0"/>
              <a:t>often</a:t>
            </a:r>
            <a:r>
              <a:rPr lang="fr-CH" baseline="0" dirty="0" smtClean="0"/>
              <a:t> have </a:t>
            </a:r>
            <a:r>
              <a:rPr lang="fr-CH" baseline="0" dirty="0" err="1" smtClean="0"/>
              <a:t>this</a:t>
            </a:r>
            <a:r>
              <a:rPr lang="fr-CH" baseline="0" dirty="0" smtClean="0"/>
              <a:t> </a:t>
            </a:r>
            <a:r>
              <a:rPr lang="fr-CH" baseline="0" dirty="0" err="1" smtClean="0"/>
              <a:t>cylindrical</a:t>
            </a:r>
            <a:r>
              <a:rPr lang="fr-CH" baseline="0" dirty="0" smtClean="0"/>
              <a:t> </a:t>
            </a:r>
            <a:r>
              <a:rPr lang="fr-CH" baseline="0" dirty="0" err="1" smtClean="0"/>
              <a:t>shape</a:t>
            </a:r>
            <a:r>
              <a:rPr lang="fr-CH" baseline="0" dirty="0" smtClean="0"/>
              <a:t>.</a:t>
            </a:r>
          </a:p>
        </p:txBody>
      </p:sp>
      <p:sp>
        <p:nvSpPr>
          <p:cNvPr id="4" name="Espace réservé du numéro de diapositive 3"/>
          <p:cNvSpPr>
            <a:spLocks noGrp="1"/>
          </p:cNvSpPr>
          <p:nvPr>
            <p:ph type="sldNum" sz="quarter" idx="10"/>
          </p:nvPr>
        </p:nvSpPr>
        <p:spPr/>
        <p:txBody>
          <a:bodyPr/>
          <a:lstStyle/>
          <a:p>
            <a:fld id="{2B49C6D6-DEB7-4EE3-BF8D-539D188433E6}" type="slidenum">
              <a:rPr lang="fr-CH" smtClean="0"/>
              <a:t>56</a:t>
            </a:fld>
            <a:endParaRPr lang="fr-CH"/>
          </a:p>
        </p:txBody>
      </p:sp>
    </p:spTree>
    <p:extLst>
      <p:ext uri="{BB962C8B-B14F-4D97-AF65-F5344CB8AC3E}">
        <p14:creationId xmlns:p14="http://schemas.microsoft.com/office/powerpoint/2010/main" val="17152624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605DAE-DA83-42A1-B583-9BFFE6F2A2C1}"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873786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2BD83-9830-584E-8E92-09B54F4C9FE4}" type="slidenum">
              <a:rPr lang="en-US" smtClean="0"/>
              <a:t>59</a:t>
            </a:fld>
            <a:endParaRPr lang="en-US"/>
          </a:p>
        </p:txBody>
      </p:sp>
    </p:spTree>
    <p:extLst>
      <p:ext uri="{BB962C8B-B14F-4D97-AF65-F5344CB8AC3E}">
        <p14:creationId xmlns:p14="http://schemas.microsoft.com/office/powerpoint/2010/main" val="17547307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Two experiments are showing something</a:t>
            </a:r>
            <a:r>
              <a:rPr lang="en-US" baseline="0" dirty="0" smtClean="0"/>
              <a:t> “strange”</a:t>
            </a:r>
          </a:p>
          <a:p>
            <a:pPr marL="171450" indent="-171450">
              <a:buFontTx/>
              <a:buChar char="-"/>
            </a:pPr>
            <a:r>
              <a:rPr lang="en-US" baseline="0" dirty="0" smtClean="0"/>
              <a:t>300 theory papers already being written</a:t>
            </a:r>
          </a:p>
          <a:p>
            <a:pPr marL="171450" indent="-171450">
              <a:buFontTx/>
              <a:buChar char="-"/>
            </a:pPr>
            <a:r>
              <a:rPr lang="en-US" baseline="0" dirty="0" smtClean="0"/>
              <a:t>Interesting but can also be a </a:t>
            </a:r>
            <a:r>
              <a:rPr lang="en-US" baseline="0" smtClean="0"/>
              <a:t>statistical fluctuation</a:t>
            </a:r>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B3EE70E4-489B-6740-9086-72534EF58E2C}" type="slidenum">
              <a:rPr lang="en-US" smtClean="0"/>
              <a:t>61</a:t>
            </a:fld>
            <a:endParaRPr lang="en-US"/>
          </a:p>
        </p:txBody>
      </p:sp>
    </p:spTree>
    <p:extLst>
      <p:ext uri="{BB962C8B-B14F-4D97-AF65-F5344CB8AC3E}">
        <p14:creationId xmlns:p14="http://schemas.microsoft.com/office/powerpoint/2010/main" val="781585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B118D51-0B98-7840-AE0F-54CCF5D969C5}" type="slidenum">
              <a:rPr lang="en-US" smtClean="0"/>
              <a:t>62</a:t>
            </a:fld>
            <a:endParaRPr lang="en-US"/>
          </a:p>
        </p:txBody>
      </p:sp>
    </p:spTree>
    <p:extLst>
      <p:ext uri="{BB962C8B-B14F-4D97-AF65-F5344CB8AC3E}">
        <p14:creationId xmlns:p14="http://schemas.microsoft.com/office/powerpoint/2010/main" val="58217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EYETS – extended</a:t>
            </a:r>
            <a:r>
              <a:rPr lang="en-US" baseline="0" dirty="0" smtClean="0"/>
              <a:t> year technical stop</a:t>
            </a:r>
            <a:endParaRPr lang="en-US"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7</a:t>
            </a:fld>
            <a:endParaRPr lang="en-GB"/>
          </a:p>
        </p:txBody>
      </p:sp>
    </p:spTree>
    <p:extLst>
      <p:ext uri="{BB962C8B-B14F-4D97-AF65-F5344CB8AC3E}">
        <p14:creationId xmlns:p14="http://schemas.microsoft.com/office/powerpoint/2010/main" val="770848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An additional data centre gave us the total capacity</a:t>
            </a:r>
            <a:r>
              <a:rPr lang="is-IS" dirty="0" smtClean="0"/>
              <a:t>… we</a:t>
            </a:r>
            <a:r>
              <a:rPr lang="is-IS" baseline="0" dirty="0" smtClean="0"/>
              <a:t> ran a competive procurement and selected Budapest for a 2nd 3MW datacentre according to CERN’s purchasing rules.</a:t>
            </a:r>
          </a:p>
          <a:p>
            <a:endParaRPr lang="is-IS" baseline="0" dirty="0" smtClean="0"/>
          </a:p>
          <a:p>
            <a:r>
              <a:rPr lang="is-IS" baseline="0" dirty="0" smtClean="0"/>
              <a:t>Given public procurement, we can only procure on a 1-2 times/year in bulk.</a:t>
            </a:r>
          </a:p>
        </p:txBody>
      </p:sp>
      <p:sp>
        <p:nvSpPr>
          <p:cNvPr id="4" name="Slide Number Placeholder 3"/>
          <p:cNvSpPr>
            <a:spLocks noGrp="1"/>
          </p:cNvSpPr>
          <p:nvPr>
            <p:ph type="sldNum" sz="quarter" idx="5"/>
          </p:nvPr>
        </p:nvSpPr>
        <p:spPr/>
        <p:txBody>
          <a:bodyPr/>
          <a:lstStyle/>
          <a:p>
            <a:pPr>
              <a:defRPr/>
            </a:pPr>
            <a:fld id="{17F4DFFB-C3E9-42AE-ADCB-B0ABFE608EFE}" type="slidenum">
              <a:rPr lang="en-GB" smtClean="0"/>
              <a:pPr>
                <a:defRPr/>
              </a:pPr>
              <a:t>8</a:t>
            </a:fld>
            <a:endParaRPr lang="en-GB"/>
          </a:p>
        </p:txBody>
      </p:sp>
    </p:spTree>
    <p:extLst>
      <p:ext uri="{BB962C8B-B14F-4D97-AF65-F5344CB8AC3E}">
        <p14:creationId xmlns:p14="http://schemas.microsoft.com/office/powerpoint/2010/main" val="2343333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came</a:t>
            </a:r>
            <a:r>
              <a:rPr lang="en-GB" baseline="0" dirty="0" smtClean="0"/>
              <a:t> up with a number of guiding principles…</a:t>
            </a:r>
          </a:p>
          <a:p>
            <a:endParaRPr lang="en-GB" baseline="0" dirty="0" smtClean="0"/>
          </a:p>
          <a:p>
            <a:r>
              <a:rPr lang="en-GB" baseline="0" dirty="0" smtClean="0"/>
              <a:t>We took an approach that CERN was not special. Culturally, for a research organisation this is a big challenge. Many continue to feel that our requirements would be best met by starting again from scratch but with the modern requirements.</a:t>
            </a:r>
          </a:p>
          <a:p>
            <a:endParaRPr lang="en-GB" baseline="0" dirty="0" smtClean="0"/>
          </a:p>
          <a:p>
            <a:r>
              <a:rPr lang="en-GB" baseline="0" dirty="0" smtClean="0"/>
              <a:t>In the past, we had extensive written procedures for </a:t>
            </a:r>
            <a:r>
              <a:rPr lang="en-GB" baseline="0" dirty="0" err="1" smtClean="0"/>
              <a:t>sysadmins</a:t>
            </a:r>
            <a:r>
              <a:rPr lang="en-GB" baseline="0" dirty="0" smtClean="0"/>
              <a:t> to execute with lots of small tools to run, These were error prone and often the guys did not read the latest ones before they performed the operation. We needed to find ways to scale the productivity the team to match the additional servers.</a:t>
            </a:r>
          </a:p>
          <a:p>
            <a:endParaRPr lang="en-GB" baseline="0" dirty="0" smtClean="0"/>
          </a:p>
          <a:p>
            <a:r>
              <a:rPr lang="en-GB" baseline="0" dirty="0" smtClean="0"/>
              <a:t>One of the highest people cost items was the tooling. We had previously been constructing requirements lists, with detailed must-have needs for acceptance. Instead, we asked ourselves how come the other big centres could run using these open source tools yet we had special requirements. Often, the root cause was that we did not understand the best approach to use the tools rather than that we were special.</a:t>
            </a:r>
          </a:p>
          <a:p>
            <a:endParaRPr lang="en-GB" baseline="0" dirty="0" smtClean="0"/>
          </a:p>
          <a:p>
            <a:r>
              <a:rPr lang="en-GB" baseline="0" dirty="0" smtClean="0"/>
              <a:t>The maintenance of our tools was high. The skills and experienced staff were taking up more and more of their time with the custom code so we took an approach of deploy rather than develop. </a:t>
            </a:r>
          </a:p>
          <a:p>
            <a:endParaRPr lang="en-GB" baseline="0" dirty="0" smtClean="0"/>
          </a:p>
          <a:p>
            <a:r>
              <a:rPr lang="en-GB" baseline="0" dirty="0" smtClean="0"/>
              <a:t>This meant finding the open source tools that made sense for us, trying them out. Where we found something that was missing, we challenged it again and again. Finally, we would develop in collaboration with the community generalised </a:t>
            </a:r>
            <a:r>
              <a:rPr lang="en-GB" baseline="0" dirty="0" err="1" smtClean="0"/>
              <a:t>solutikons</a:t>
            </a:r>
            <a:r>
              <a:rPr lang="en-GB" baseline="0" dirty="0" smtClean="0"/>
              <a:t> for the problems that can </a:t>
            </a:r>
            <a:r>
              <a:rPr lang="en-GB" baseline="0" dirty="0" err="1" smtClean="0"/>
              <a:t>eb</a:t>
            </a:r>
            <a:r>
              <a:rPr lang="en-GB" baseline="0" dirty="0" smtClean="0"/>
              <a:t> maintained by the community afterwards. Long term forking is not sustainable.</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9</a:t>
            </a:fld>
            <a:endParaRPr lang="en-GB"/>
          </a:p>
        </p:txBody>
      </p:sp>
    </p:spTree>
    <p:extLst>
      <p:ext uri="{BB962C8B-B14F-4D97-AF65-F5344CB8AC3E}">
        <p14:creationId xmlns:p14="http://schemas.microsoft.com/office/powerpoint/2010/main" val="236905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basic architecture of </a:t>
            </a:r>
            <a:r>
              <a:rPr lang="en-US" baseline="0" dirty="0" err="1" smtClean="0"/>
              <a:t>Openstack</a:t>
            </a:r>
            <a:r>
              <a:rPr lang="en-US" baseline="0" dirty="0" smtClean="0"/>
              <a:t>. In these we can see the several services like compute, networking or storage offering their APIs to the users to consume resources. There is also the dashboard that allows the users to interact with the APIs through a website. On the bottom part there is a set of services that they are not offering resources but they are needed for the cloud, like authentication/authorization, databases, message brokers…</a:t>
            </a:r>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EB118D51-0B98-7840-AE0F-54CCF5D969C5}" type="slidenum">
              <a:rPr lang="en-US" smtClean="0"/>
              <a:t>11</a:t>
            </a:fld>
            <a:endParaRPr lang="en-US"/>
          </a:p>
        </p:txBody>
      </p:sp>
    </p:spTree>
    <p:extLst>
      <p:ext uri="{BB962C8B-B14F-4D97-AF65-F5344CB8AC3E}">
        <p14:creationId xmlns:p14="http://schemas.microsoft.com/office/powerpoint/2010/main" val="4019453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02/06/2016</a:t>
            </a:r>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OpenStack Israel 2016</a:t>
            </a:r>
            <a:endParaRPr lang="en-US" dirty="0"/>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‹Nº›</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fr-CH"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02/06/2016</a:t>
            </a:r>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OpenStack Israel 2016</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‹Nº›</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fr-CH"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fr-CH" smtClean="0"/>
              <a:t>Drag picture to placeholder or click icon to add</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CH" smtClean="0"/>
              <a:t>Click to edit Master text styles</a:t>
            </a:r>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02/06/2016</a:t>
            </a:r>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OpenStack Israel 2016</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‹Nº›</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sp>
        <p:nvSpPr>
          <p:cNvPr id="6"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smtClean="0"/>
              <a:t>home.cern</a:t>
            </a:r>
            <a:endParaRPr kumimoji="0" lang="en-US" dirty="0"/>
          </a:p>
        </p:txBody>
      </p:sp>
      <p:pic>
        <p:nvPicPr>
          <p:cNvPr id="7"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799171" y="2663938"/>
            <a:ext cx="1545657" cy="1530123"/>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lstStyle>
            <a:lvl1pPr algn="l">
              <a:defRPr sz="4600"/>
            </a:lvl1pPr>
          </a:lstStyle>
          <a:p>
            <a:r>
              <a:rPr lang="fr-CH" smtClean="0"/>
              <a:t>Click to edit Master title style</a:t>
            </a:r>
            <a:endParaRPr lang="en-US"/>
          </a:p>
        </p:txBody>
      </p:sp>
      <p:sp>
        <p:nvSpPr>
          <p:cNvPr id="3" name="Date Placeholder 1"/>
          <p:cNvSpPr>
            <a:spLocks noGrp="1"/>
          </p:cNvSpPr>
          <p:nvPr>
            <p:ph type="dt" sz="half" idx="10"/>
          </p:nvPr>
        </p:nvSpPr>
        <p:spPr/>
        <p:txBody>
          <a:bodyPr/>
          <a:lstStyle>
            <a:lvl1pPr>
              <a:defRPr/>
            </a:lvl1pPr>
          </a:lstStyle>
          <a:p>
            <a:pPr>
              <a:defRPr/>
            </a:pPr>
            <a:r>
              <a:rPr lang="en-US" smtClean="0"/>
              <a:t>02/06/2016</a:t>
            </a:r>
            <a:endParaRPr lang="en-US" dirty="0"/>
          </a:p>
        </p:txBody>
      </p:sp>
      <p:sp>
        <p:nvSpPr>
          <p:cNvPr id="4" name="Footer Placeholder 2"/>
          <p:cNvSpPr>
            <a:spLocks noGrp="1"/>
          </p:cNvSpPr>
          <p:nvPr>
            <p:ph type="ftr" sz="quarter" idx="11"/>
          </p:nvPr>
        </p:nvSpPr>
        <p:spPr/>
        <p:txBody>
          <a:bodyPr/>
          <a:lstStyle>
            <a:lvl1pPr>
              <a:defRPr/>
            </a:lvl1pPr>
          </a:lstStyle>
          <a:p>
            <a:pPr>
              <a:defRPr/>
            </a:pPr>
            <a:r>
              <a:rPr lang="en-GB" smtClean="0"/>
              <a:t>OpenStack Israel 2016</a:t>
            </a:r>
            <a:endParaRPr lang="en-US" dirty="0"/>
          </a:p>
        </p:txBody>
      </p:sp>
      <p:sp>
        <p:nvSpPr>
          <p:cNvPr id="5" name="Slide Number Placeholder 3"/>
          <p:cNvSpPr>
            <a:spLocks noGrp="1"/>
          </p:cNvSpPr>
          <p:nvPr>
            <p:ph type="sldNum" sz="quarter" idx="12"/>
          </p:nvPr>
        </p:nvSpPr>
        <p:spPr/>
        <p:txBody>
          <a:bodyPr/>
          <a:lstStyle>
            <a:lvl1pPr>
              <a:defRPr/>
            </a:lvl1pPr>
          </a:lstStyle>
          <a:p>
            <a:pPr>
              <a:defRPr/>
            </a:pPr>
            <a:fld id="{9A4666B5-AFDD-451B-ADC4-5E7EF5C485FE}" type="slidenum">
              <a:rPr lang="en-US"/>
              <a:pPr>
                <a:defRPr/>
              </a:pPr>
              <a:t>‹Nº›</a:t>
            </a:fld>
            <a:endParaRPr lang="en-US" dirty="0"/>
          </a:p>
        </p:txBody>
      </p:sp>
    </p:spTree>
    <p:extLst>
      <p:ext uri="{BB962C8B-B14F-4D97-AF65-F5344CB8AC3E}">
        <p14:creationId xmlns:p14="http://schemas.microsoft.com/office/powerpoint/2010/main" val="22138424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081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19"/>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fr-CH" smtClean="0"/>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CH" smtClean="0"/>
              <a:t>Click to edit Master text styles</a:t>
            </a:r>
          </a:p>
        </p:txBody>
      </p:sp>
      <p:sp>
        <p:nvSpPr>
          <p:cNvPr id="4" name="Date Placeholder 1"/>
          <p:cNvSpPr>
            <a:spLocks noGrp="1"/>
          </p:cNvSpPr>
          <p:nvPr>
            <p:ph type="dt" sz="half" idx="2"/>
          </p:nvPr>
        </p:nvSpPr>
        <p:spPr>
          <a:xfrm>
            <a:off x="2969335" y="6362378"/>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18828D2-8338-4A47-8ECA-A9C67854913A}" type="datetime1">
              <a:t>29/08/2016</a:t>
            </a:fld>
            <a:endParaRPr lang="en-US" dirty="0"/>
          </a:p>
        </p:txBody>
      </p:sp>
      <p:sp>
        <p:nvSpPr>
          <p:cNvPr id="5" name="Footer Placeholder 2"/>
          <p:cNvSpPr>
            <a:spLocks noGrp="1"/>
          </p:cNvSpPr>
          <p:nvPr>
            <p:ph type="ftr" sz="quarter" idx="3"/>
          </p:nvPr>
        </p:nvSpPr>
        <p:spPr>
          <a:xfrm>
            <a:off x="5182756" y="635635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smtClean="0"/>
              <a:t>Document reference</a:t>
            </a:r>
            <a:endParaRPr lang="en-US" dirty="0"/>
          </a:p>
        </p:txBody>
      </p:sp>
      <p:sp>
        <p:nvSpPr>
          <p:cNvPr id="6" name="Slide Number Placeholder 3"/>
          <p:cNvSpPr>
            <a:spLocks noGrp="1"/>
          </p:cNvSpPr>
          <p:nvPr>
            <p:ph type="sldNum" sz="quarter" idx="4"/>
          </p:nvPr>
        </p:nvSpPr>
        <p:spPr>
          <a:xfrm>
            <a:off x="8185376" y="6356351"/>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‹Nº›</a:t>
            </a:fld>
            <a:endParaRPr lang="en-US" dirty="0"/>
          </a:p>
        </p:txBody>
      </p:sp>
    </p:spTree>
    <p:extLst>
      <p:ext uri="{BB962C8B-B14F-4D97-AF65-F5344CB8AC3E}">
        <p14:creationId xmlns:p14="http://schemas.microsoft.com/office/powerpoint/2010/main" val="18079834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sp>
        <p:nvSpPr>
          <p:cNvPr id="4"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smtClean="0"/>
              <a:t>home.cern</a:t>
            </a:r>
            <a:endParaRPr kumimoji="0" lang="en-US" dirty="0"/>
          </a:p>
        </p:txBody>
      </p:sp>
      <p:pic>
        <p:nvPicPr>
          <p:cNvPr id="5"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799171" y="2663938"/>
            <a:ext cx="1545657" cy="1530123"/>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3" name="Image 2" descr="logoBadgeWeb.eps"/>
          <p:cNvPicPr>
            <a:picLocks noChangeAspect="1"/>
          </p:cNvPicPr>
          <p:nvPr userDrawn="1"/>
        </p:nvPicPr>
        <p:blipFill rotWithShape="1">
          <a:blip r:embed="rId2" cstate="email">
            <a:extLst>
              <a:ext uri="{28A0092B-C50C-407E-A947-70E740481C1C}">
                <a14:useLocalDpi xmlns:a14="http://schemas.microsoft.com/office/drawing/2010/main" val="0"/>
              </a:ext>
            </a:extLst>
          </a:blip>
          <a:srcRect b="17835"/>
          <a:stretch/>
        </p:blipFill>
        <p:spPr>
          <a:xfrm>
            <a:off x="3959440" y="2765964"/>
            <a:ext cx="1221946" cy="1261931"/>
          </a:xfrm>
          <a:prstGeom prst="rect">
            <a:avLst/>
          </a:prstGeom>
        </p:spPr>
      </p:pic>
      <p:sp>
        <p:nvSpPr>
          <p:cNvPr id="6"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smtClean="0"/>
              <a:t>home.cern</a:t>
            </a:r>
            <a:endParaRPr kumimoji="0" lang="en-US" dirty="0"/>
          </a:p>
        </p:txBody>
      </p:sp>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smtClean="0"/>
              <a:t>Click to edit Master title style</a:t>
            </a:r>
            <a:endParaRPr kumimoji="0" lang="en-US"/>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02/06/2016</a:t>
            </a:r>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OpenStack Israel 2016</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‹Nº›</a:t>
            </a:fld>
            <a:endParaRPr lang="en-US" dirty="0"/>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Click to edit Master text styles</a:t>
            </a:r>
          </a:p>
        </p:txBody>
      </p:sp>
    </p:spTree>
    <p:extLst>
      <p:ext uri="{BB962C8B-B14F-4D97-AF65-F5344CB8AC3E}">
        <p14:creationId xmlns:p14="http://schemas.microsoft.com/office/powerpoint/2010/main" val="13702255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smtClean="0"/>
              <a:t>Click to edit Master title style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Click to edit Master text styles</a:t>
            </a:r>
          </a:p>
        </p:txBody>
      </p:sp>
    </p:spTree>
    <p:extLst>
      <p:ext uri="{BB962C8B-B14F-4D97-AF65-F5344CB8AC3E}">
        <p14:creationId xmlns:p14="http://schemas.microsoft.com/office/powerpoint/2010/main" val="20576372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02/06/2016</a:t>
            </a:r>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OpenStack Israel 2016</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‹Nº›</a:t>
            </a:fld>
            <a:endParaRPr lang="en-US" dirty="0"/>
          </a:p>
        </p:txBody>
      </p:sp>
    </p:spTree>
    <p:extLst>
      <p:ext uri="{BB962C8B-B14F-4D97-AF65-F5344CB8AC3E}">
        <p14:creationId xmlns:p14="http://schemas.microsoft.com/office/powerpoint/2010/main" val="2897132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fr-CH" smtClean="0"/>
              <a:t>Click to edit Master title style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02/06/2016</a:t>
            </a:r>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OpenStack Israel 2016</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‹Nº›</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fr-CH"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smtClean="0"/>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smtClean="0"/>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02/06/2016</a:t>
            </a:r>
            <a:endParaRPr lang="en-US" dirty="0"/>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OpenStack Israel 2016</a:t>
            </a:r>
            <a:endParaRPr lang="en-US" dirty="0"/>
          </a:p>
        </p:txBody>
      </p:sp>
      <p:sp>
        <p:nvSpPr>
          <p:cNvPr id="12"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‹Nº›</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02/06/2016</a:t>
            </a:r>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OpenStack Israel 2016</a:t>
            </a:r>
            <a:endParaRPr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81" r:id="rId5"/>
    <p:sldLayoutId id="2147483680" r:id="rId6"/>
    <p:sldLayoutId id="2147483679" r:id="rId7"/>
    <p:sldLayoutId id="2147483664" r:id="rId8"/>
    <p:sldLayoutId id="2147483665" r:id="rId9"/>
    <p:sldLayoutId id="2147483667" r:id="rId10"/>
    <p:sldLayoutId id="2147483668" r:id="rId11"/>
    <p:sldLayoutId id="2147483669" r:id="rId12"/>
    <p:sldLayoutId id="2147483674" r:id="rId13"/>
    <p:sldLayoutId id="2147483682" r:id="rId14"/>
    <p:sldLayoutId id="2147483683" r:id="rId15"/>
    <p:sldLayoutId id="2147483684" r:id="rId16"/>
  </p:sldLayoutIdLst>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tiff"/><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tiff"/><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mailto:jose.castro.leon@cern.ch"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3.tiff"/></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63.tiff"/><Relationship Id="rId3" Type="http://schemas.openxmlformats.org/officeDocument/2006/relationships/image" Target="../media/image58.tiff"/><Relationship Id="rId7" Type="http://schemas.openxmlformats.org/officeDocument/2006/relationships/image" Target="../media/image62.tiff"/><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67.tiff"/></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openstack-in-production.blogspot.fr/" TargetMode="External"/><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3" Type="http://schemas.openxmlformats.org/officeDocument/2006/relationships/image" Target="../media/image94.jpeg"/><Relationship Id="rId18" Type="http://schemas.openxmlformats.org/officeDocument/2006/relationships/image" Target="../media/image99.jpeg"/><Relationship Id="rId26" Type="http://schemas.openxmlformats.org/officeDocument/2006/relationships/image" Target="../media/image106.png"/><Relationship Id="rId39" Type="http://schemas.openxmlformats.org/officeDocument/2006/relationships/image" Target="../media/image119.png"/><Relationship Id="rId21" Type="http://schemas.openxmlformats.org/officeDocument/2006/relationships/image" Target="../media/image102.jpeg"/><Relationship Id="rId34" Type="http://schemas.openxmlformats.org/officeDocument/2006/relationships/image" Target="../media/image114.png"/><Relationship Id="rId42" Type="http://schemas.openxmlformats.org/officeDocument/2006/relationships/image" Target="../media/image122.jpeg"/><Relationship Id="rId7" Type="http://schemas.openxmlformats.org/officeDocument/2006/relationships/image" Target="../media/image88.wmf"/><Relationship Id="rId2" Type="http://schemas.openxmlformats.org/officeDocument/2006/relationships/notesSlide" Target="../notesSlides/notesSlide52.xml"/><Relationship Id="rId16" Type="http://schemas.openxmlformats.org/officeDocument/2006/relationships/image" Target="../media/image97.jpeg"/><Relationship Id="rId29" Type="http://schemas.openxmlformats.org/officeDocument/2006/relationships/image" Target="../media/image109.jpeg"/><Relationship Id="rId1" Type="http://schemas.openxmlformats.org/officeDocument/2006/relationships/slideLayout" Target="../slideLayouts/slideLayout14.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32" Type="http://schemas.openxmlformats.org/officeDocument/2006/relationships/image" Target="../media/image112.jpeg"/><Relationship Id="rId37" Type="http://schemas.openxmlformats.org/officeDocument/2006/relationships/image" Target="../media/image117.png"/><Relationship Id="rId40" Type="http://schemas.openxmlformats.org/officeDocument/2006/relationships/image" Target="../media/image120.jpeg"/><Relationship Id="rId45" Type="http://schemas.openxmlformats.org/officeDocument/2006/relationships/image" Target="../media/image125.png"/><Relationship Id="rId5" Type="http://schemas.openxmlformats.org/officeDocument/2006/relationships/image" Target="../media/image86.jpeg"/><Relationship Id="rId15" Type="http://schemas.openxmlformats.org/officeDocument/2006/relationships/image" Target="../media/image96.jpeg"/><Relationship Id="rId23" Type="http://schemas.openxmlformats.org/officeDocument/2006/relationships/image" Target="../media/image104.jpe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1.gif"/><Relationship Id="rId19" Type="http://schemas.openxmlformats.org/officeDocument/2006/relationships/image" Target="../media/image100.jpeg"/><Relationship Id="rId31" Type="http://schemas.openxmlformats.org/officeDocument/2006/relationships/image" Target="../media/image111.png"/><Relationship Id="rId44" Type="http://schemas.openxmlformats.org/officeDocument/2006/relationships/image" Target="../media/image124.pn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95.jpeg"/><Relationship Id="rId22" Type="http://schemas.openxmlformats.org/officeDocument/2006/relationships/image" Target="../media/image103.jpeg"/><Relationship Id="rId27" Type="http://schemas.openxmlformats.org/officeDocument/2006/relationships/image" Target="../media/image107.jpeg"/><Relationship Id="rId30" Type="http://schemas.openxmlformats.org/officeDocument/2006/relationships/image" Target="../media/image110.png"/><Relationship Id="rId35" Type="http://schemas.openxmlformats.org/officeDocument/2006/relationships/image" Target="../media/image115.png"/><Relationship Id="rId43" Type="http://schemas.openxmlformats.org/officeDocument/2006/relationships/image" Target="../media/image123.png"/><Relationship Id="rId8" Type="http://schemas.openxmlformats.org/officeDocument/2006/relationships/image" Target="../media/image89.png"/><Relationship Id="rId3" Type="http://schemas.openxmlformats.org/officeDocument/2006/relationships/image" Target="../media/image84.png"/><Relationship Id="rId12" Type="http://schemas.openxmlformats.org/officeDocument/2006/relationships/image" Target="../media/image93.gif"/><Relationship Id="rId17" Type="http://schemas.openxmlformats.org/officeDocument/2006/relationships/image" Target="../media/image98.jpeg"/><Relationship Id="rId25" Type="http://schemas.openxmlformats.org/officeDocument/2006/relationships/hyperlink" Target="http://www.awst.at/en/index.html" TargetMode="External"/><Relationship Id="rId33" Type="http://schemas.openxmlformats.org/officeDocument/2006/relationships/image" Target="../media/image113.png"/><Relationship Id="rId38" Type="http://schemas.openxmlformats.org/officeDocument/2006/relationships/image" Target="../media/image118.jpeg"/><Relationship Id="rId46" Type="http://schemas.openxmlformats.org/officeDocument/2006/relationships/image" Target="../media/image126.png"/><Relationship Id="rId20" Type="http://schemas.openxmlformats.org/officeDocument/2006/relationships/image" Target="../media/image101.jpeg"/><Relationship Id="rId41"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hyperlink" Target="http://iopscience.iop.org/article/10.1088/1742-6596/664/2/022038/pdf" TargetMode="External"/><Relationship Id="rId5" Type="http://schemas.openxmlformats.org/officeDocument/2006/relationships/hyperlink" Target="https://indico.cern.ch/event/319753" TargetMode="Externa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4.xml"/><Relationship Id="rId5" Type="http://schemas.openxmlformats.org/officeDocument/2006/relationships/image" Target="../media/image132.pn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263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53"/>
            <a:ext cx="7470648" cy="1143000"/>
          </a:xfrm>
        </p:spPr>
        <p:txBody>
          <a:bodyPr/>
          <a:lstStyle/>
          <a:p>
            <a:r>
              <a:rPr lang="en-GB" dirty="0" smtClean="0"/>
              <a:t>  CERN Tool Chain</a:t>
            </a:r>
            <a:endParaRPr lang="en-GB"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10</a:t>
            </a:fld>
            <a:endParaRPr lang="en-US" dirty="0"/>
          </a:p>
        </p:txBody>
      </p:sp>
      <p:pic>
        <p:nvPicPr>
          <p:cNvPr id="3076" name="Picture 4" descr="http://blog.trifork.com/wp-content/uploads/2013/11/Screen-Shot-2013-11-22-at-14.14.28.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0902" y="4424132"/>
            <a:ext cx="1554313" cy="10270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mapr.com/sites/default/files/elastic-search-log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2420937"/>
            <a:ext cx="17716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cloudtimes.org/wp-content/uploads/2013/06/hadoop-logo-square.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23279" y="3224850"/>
            <a:ext cx="2188208" cy="218820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git-scm.com/images/logos/2color-lightbg@2x.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68674" y="2236661"/>
            <a:ext cx="2787650" cy="94818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openstack.org/assets/openstack-logo/openstack-cloud-software-vertical-large.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74534" y="857250"/>
            <a:ext cx="3301576" cy="247618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puppetlabs.com/wp-content/uploads/2010/12/PL_logo_vertical_RGB_s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804" y="2082165"/>
            <a:ext cx="1647825" cy="223837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ceph.com/wp-content/uploads/2012/11/Ceph_Logo_Stacked_RGB_120411_fa.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180273" y="3289616"/>
            <a:ext cx="892536" cy="12328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iki.jenkins-ci.org/download/attachments/2916393/logo-title.png?version=1&amp;modificationDate=1302753947000"/>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501191" y="4670036"/>
            <a:ext cx="1934784" cy="6222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stretch>
            <a:fillRect/>
          </a:stretch>
        </p:blipFill>
        <p:spPr>
          <a:xfrm>
            <a:off x="4001075" y="5021801"/>
            <a:ext cx="2159063" cy="316733"/>
          </a:xfrm>
          <a:prstGeom prst="rect">
            <a:avLst/>
          </a:prstGeom>
        </p:spPr>
      </p:pic>
      <p:pic>
        <p:nvPicPr>
          <p:cNvPr id="7" name="Picture 2" descr="http://openstacksummit2013-addvin.rhcloud.com/pics/RDO_LOGO.pn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353684" y="3449456"/>
            <a:ext cx="2577911" cy="10295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oreman_small.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987589" y="4653799"/>
            <a:ext cx="1936900" cy="8085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3150704" y="3387368"/>
            <a:ext cx="1447184" cy="992355"/>
          </a:xfrm>
          <a:prstGeom prst="rect">
            <a:avLst/>
          </a:prstGeom>
        </p:spPr>
      </p:pic>
    </p:spTree>
    <p:extLst>
      <p:ext uri="{BB962C8B-B14F-4D97-AF65-F5344CB8AC3E}">
        <p14:creationId xmlns:p14="http://schemas.microsoft.com/office/powerpoint/2010/main" val="1836473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penstack-software-diagr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7265" t="-9687" r="-8095" b="-12620"/>
          <a:stretch/>
        </p:blipFill>
        <p:spPr>
          <a:xfrm>
            <a:off x="-411858" y="803275"/>
            <a:ext cx="10101957" cy="5918200"/>
          </a:xfrm>
        </p:spPr>
      </p:pic>
      <p:sp>
        <p:nvSpPr>
          <p:cNvPr id="4" name="Slide Number Placeholder 3"/>
          <p:cNvSpPr>
            <a:spLocks noGrp="1"/>
          </p:cNvSpPr>
          <p:nvPr>
            <p:ph type="sldNum" sz="quarter" idx="4"/>
          </p:nvPr>
        </p:nvSpPr>
        <p:spPr/>
        <p:txBody>
          <a:bodyPr/>
          <a:lstStyle/>
          <a:p>
            <a:fld id="{17918391-D411-FE40-AAD7-861AE5233E0E}" type="slidenum">
              <a:rPr lang="en-US" smtClean="0"/>
              <a:pPr/>
              <a:t>11</a:t>
            </a:fld>
            <a:endParaRPr lang="en-US" dirty="0"/>
          </a:p>
        </p:txBody>
      </p:sp>
      <p:sp>
        <p:nvSpPr>
          <p:cNvPr id="10" name="Title 1"/>
          <p:cNvSpPr>
            <a:spLocks noGrp="1"/>
          </p:cNvSpPr>
          <p:nvPr>
            <p:ph type="title"/>
          </p:nvPr>
        </p:nvSpPr>
        <p:spPr>
          <a:xfrm>
            <a:off x="0" y="-10153"/>
            <a:ext cx="7470648" cy="1143000"/>
          </a:xfrm>
        </p:spPr>
        <p:txBody>
          <a:bodyPr/>
          <a:lstStyle/>
          <a:p>
            <a:r>
              <a:rPr lang="en-GB" dirty="0" smtClean="0"/>
              <a:t>  OpenStack</a:t>
            </a:r>
            <a:endParaRPr lang="en-GB" dirty="0"/>
          </a:p>
        </p:txBody>
      </p:sp>
    </p:spTree>
    <p:extLst>
      <p:ext uri="{BB962C8B-B14F-4D97-AF65-F5344CB8AC3E}">
        <p14:creationId xmlns:p14="http://schemas.microsoft.com/office/powerpoint/2010/main" val="3594305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2532" y="1101265"/>
            <a:ext cx="3796799" cy="4031873"/>
          </a:xfrm>
          <a:prstGeom prst="rect">
            <a:avLst/>
          </a:prstGeom>
          <a:noFill/>
        </p:spPr>
        <p:txBody>
          <a:bodyPr wrap="square" rtlCol="0">
            <a:spAutoFit/>
          </a:bodyPr>
          <a:lstStyle/>
          <a:p>
            <a:pPr marL="36512">
              <a:spcBef>
                <a:spcPct val="20000"/>
              </a:spcBef>
              <a:spcAft>
                <a:spcPts val="1200"/>
              </a:spcAft>
              <a:buSzPct val="80000"/>
              <a:defRPr/>
            </a:pPr>
            <a:r>
              <a:rPr lang="en-GB" sz="2000" dirty="0"/>
              <a:t>Upstream OpenStack on its own does not give you a cloud service</a:t>
            </a:r>
          </a:p>
          <a:p>
            <a:pPr marL="36512">
              <a:spcBef>
                <a:spcPct val="20000"/>
              </a:spcBef>
              <a:spcAft>
                <a:spcPts val="1200"/>
              </a:spcAft>
              <a:buSzPct val="80000"/>
              <a:defRPr/>
            </a:pPr>
            <a:r>
              <a:rPr lang="en-GB" sz="2000" dirty="0"/>
              <a:t>e.g.</a:t>
            </a:r>
          </a:p>
          <a:p>
            <a:pPr marL="322262" indent="-285750">
              <a:spcBef>
                <a:spcPct val="20000"/>
              </a:spcBef>
              <a:spcAft>
                <a:spcPts val="1200"/>
              </a:spcAft>
              <a:buSzPct val="80000"/>
              <a:buFont typeface="Arial" charset="0"/>
              <a:buChar char="•"/>
              <a:defRPr/>
            </a:pPr>
            <a:r>
              <a:rPr lang="en-GB" sz="2000" dirty="0"/>
              <a:t>200 people arrive and leave CERN / month</a:t>
            </a:r>
            <a:endParaRPr lang="en-GB" sz="1600" dirty="0"/>
          </a:p>
          <a:p>
            <a:pPr marL="322262" indent="-285750">
              <a:spcBef>
                <a:spcPct val="20000"/>
              </a:spcBef>
              <a:spcAft>
                <a:spcPts val="1200"/>
              </a:spcAft>
              <a:buSzPct val="80000"/>
              <a:buFont typeface="Arial" charset="0"/>
              <a:buChar char="•"/>
              <a:defRPr/>
            </a:pPr>
            <a:r>
              <a:rPr lang="en-GB" sz="2000" dirty="0"/>
              <a:t>User skill levels vary widely</a:t>
            </a:r>
          </a:p>
          <a:p>
            <a:pPr marL="322262" indent="-285750">
              <a:spcBef>
                <a:spcPct val="20000"/>
              </a:spcBef>
              <a:spcAft>
                <a:spcPts val="1200"/>
              </a:spcAft>
              <a:buSzPct val="80000"/>
              <a:buFont typeface="Arial" charset="0"/>
              <a:buChar char="•"/>
              <a:defRPr/>
            </a:pPr>
            <a:r>
              <a:rPr lang="en-GB" sz="2000" dirty="0"/>
              <a:t>Application range from server consolidation, dev/test to production compute</a:t>
            </a:r>
          </a:p>
        </p:txBody>
      </p:sp>
      <p:grpSp>
        <p:nvGrpSpPr>
          <p:cNvPr id="7" name="Group 6"/>
          <p:cNvGrpSpPr/>
          <p:nvPr/>
        </p:nvGrpSpPr>
        <p:grpSpPr>
          <a:xfrm>
            <a:off x="4039635" y="912855"/>
            <a:ext cx="4879067" cy="4452809"/>
            <a:chOff x="3857776" y="250965"/>
            <a:chExt cx="4854046" cy="4631474"/>
          </a:xfrm>
        </p:grpSpPr>
        <p:grpSp>
          <p:nvGrpSpPr>
            <p:cNvPr id="15" name="Group 14"/>
            <p:cNvGrpSpPr/>
            <p:nvPr/>
          </p:nvGrpSpPr>
          <p:grpSpPr>
            <a:xfrm>
              <a:off x="3857776" y="1010673"/>
              <a:ext cx="747305" cy="747736"/>
              <a:chOff x="4051570" y="813816"/>
              <a:chExt cx="870626" cy="871128"/>
            </a:xfrm>
          </p:grpSpPr>
          <p:sp>
            <p:nvSpPr>
              <p:cNvPr id="14" name="Oval 13"/>
              <p:cNvSpPr/>
              <p:nvPr/>
            </p:nvSpPr>
            <p:spPr>
              <a:xfrm>
                <a:off x="4051570" y="813816"/>
                <a:ext cx="870626" cy="871128"/>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 name="Rectangle 4"/>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a:solidFill>
                      <a:schemeClr val="bg1"/>
                    </a:solidFill>
                  </a:rPr>
                  <a:t>Cloud is a service!</a:t>
                </a:r>
              </a:p>
            </p:txBody>
          </p:sp>
        </p:grpSp>
        <p:grpSp>
          <p:nvGrpSpPr>
            <p:cNvPr id="16" name="Group 15"/>
            <p:cNvGrpSpPr/>
            <p:nvPr/>
          </p:nvGrpSpPr>
          <p:grpSpPr>
            <a:xfrm>
              <a:off x="4639383" y="503657"/>
              <a:ext cx="747305" cy="747736"/>
              <a:chOff x="4051570" y="813816"/>
              <a:chExt cx="870626" cy="871128"/>
            </a:xfrm>
          </p:grpSpPr>
          <p:sp>
            <p:nvSpPr>
              <p:cNvPr id="17" name="Oval 16"/>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8" name="Rectangle 17"/>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bg1"/>
                    </a:solidFill>
                  </a:rPr>
                  <a:t>Monitoring and alerting</a:t>
                </a:r>
              </a:p>
            </p:txBody>
          </p:sp>
        </p:grpSp>
        <p:grpSp>
          <p:nvGrpSpPr>
            <p:cNvPr id="19" name="Group 18"/>
            <p:cNvGrpSpPr/>
            <p:nvPr/>
          </p:nvGrpSpPr>
          <p:grpSpPr>
            <a:xfrm>
              <a:off x="5437214" y="250965"/>
              <a:ext cx="747305" cy="747736"/>
              <a:chOff x="4051570" y="813816"/>
              <a:chExt cx="870626" cy="871128"/>
            </a:xfrm>
          </p:grpSpPr>
          <p:sp>
            <p:nvSpPr>
              <p:cNvPr id="20" name="Oval 19"/>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21" name="Rectangle 20"/>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bg1"/>
                    </a:solidFill>
                  </a:rPr>
                  <a:t>Metering and chargeback</a:t>
                </a:r>
              </a:p>
            </p:txBody>
          </p:sp>
        </p:grpSp>
        <p:grpSp>
          <p:nvGrpSpPr>
            <p:cNvPr id="22" name="Group 21"/>
            <p:cNvGrpSpPr/>
            <p:nvPr/>
          </p:nvGrpSpPr>
          <p:grpSpPr>
            <a:xfrm>
              <a:off x="6285456" y="250965"/>
              <a:ext cx="747305" cy="747736"/>
              <a:chOff x="4051570" y="813816"/>
              <a:chExt cx="870626" cy="871128"/>
            </a:xfrm>
          </p:grpSpPr>
          <p:sp>
            <p:nvSpPr>
              <p:cNvPr id="23" name="Oval 22"/>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24" name="Rectangle 23"/>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err="1">
                    <a:solidFill>
                      <a:schemeClr val="bg1"/>
                    </a:solidFill>
                  </a:rPr>
                  <a:t>Autoscaling</a:t>
                </a:r>
                <a:endParaRPr lang="en-US" sz="800" dirty="0">
                  <a:solidFill>
                    <a:schemeClr val="bg1"/>
                  </a:solidFill>
                </a:endParaRPr>
              </a:p>
            </p:txBody>
          </p:sp>
        </p:grpSp>
        <p:grpSp>
          <p:nvGrpSpPr>
            <p:cNvPr id="25" name="Group 24"/>
            <p:cNvGrpSpPr/>
            <p:nvPr/>
          </p:nvGrpSpPr>
          <p:grpSpPr>
            <a:xfrm>
              <a:off x="7049461" y="590173"/>
              <a:ext cx="850285" cy="747736"/>
              <a:chOff x="4001311" y="813816"/>
              <a:chExt cx="990600" cy="871128"/>
            </a:xfrm>
          </p:grpSpPr>
          <p:sp>
            <p:nvSpPr>
              <p:cNvPr id="26" name="Oval 25"/>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7" name="Rectangle 26"/>
              <p:cNvSpPr/>
              <p:nvPr/>
            </p:nvSpPr>
            <p:spPr>
              <a:xfrm>
                <a:off x="4001311" y="919264"/>
                <a:ext cx="99060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a:solidFill>
                      <a:schemeClr val="accent5"/>
                    </a:solidFill>
                  </a:rPr>
                  <a:t>Remediation</a:t>
                </a:r>
              </a:p>
            </p:txBody>
          </p:sp>
        </p:grpSp>
        <p:grpSp>
          <p:nvGrpSpPr>
            <p:cNvPr id="31" name="Group 30"/>
            <p:cNvGrpSpPr/>
            <p:nvPr/>
          </p:nvGrpSpPr>
          <p:grpSpPr>
            <a:xfrm>
              <a:off x="7711394" y="1183938"/>
              <a:ext cx="747305" cy="747736"/>
              <a:chOff x="4051570" y="813816"/>
              <a:chExt cx="870626" cy="871128"/>
            </a:xfrm>
          </p:grpSpPr>
          <p:sp>
            <p:nvSpPr>
              <p:cNvPr id="32" name="Oval 31"/>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3" name="Rectangle 32"/>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a:solidFill>
                      <a:schemeClr val="accent5"/>
                    </a:solidFill>
                  </a:rPr>
                  <a:t>Resource Lifecycle</a:t>
                </a:r>
              </a:p>
            </p:txBody>
          </p:sp>
        </p:grpSp>
        <p:grpSp>
          <p:nvGrpSpPr>
            <p:cNvPr id="34" name="Group 33"/>
            <p:cNvGrpSpPr/>
            <p:nvPr/>
          </p:nvGrpSpPr>
          <p:grpSpPr>
            <a:xfrm>
              <a:off x="7964517" y="1999315"/>
              <a:ext cx="747305" cy="747736"/>
              <a:chOff x="4051570" y="813816"/>
              <a:chExt cx="870626" cy="871128"/>
            </a:xfrm>
          </p:grpSpPr>
          <p:sp>
            <p:nvSpPr>
              <p:cNvPr id="35" name="Oval 34"/>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6" name="Rectangle 35"/>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Capacity planning</a:t>
                </a:r>
              </a:p>
            </p:txBody>
          </p:sp>
        </p:grpSp>
        <p:grpSp>
          <p:nvGrpSpPr>
            <p:cNvPr id="37" name="Group 36"/>
            <p:cNvGrpSpPr/>
            <p:nvPr/>
          </p:nvGrpSpPr>
          <p:grpSpPr>
            <a:xfrm>
              <a:off x="7924622" y="2826127"/>
              <a:ext cx="747305" cy="747736"/>
              <a:chOff x="4051570" y="813816"/>
              <a:chExt cx="870626" cy="871128"/>
            </a:xfrm>
          </p:grpSpPr>
          <p:sp>
            <p:nvSpPr>
              <p:cNvPr id="38" name="Oval 37"/>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9" name="Rectangle 38"/>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a:solidFill>
                      <a:schemeClr val="accent5"/>
                    </a:solidFill>
                  </a:rPr>
                  <a:t>Upgrades</a:t>
                </a:r>
              </a:p>
            </p:txBody>
          </p:sp>
        </p:grpSp>
        <p:grpSp>
          <p:nvGrpSpPr>
            <p:cNvPr id="40" name="Group 39"/>
            <p:cNvGrpSpPr/>
            <p:nvPr/>
          </p:nvGrpSpPr>
          <p:grpSpPr>
            <a:xfrm>
              <a:off x="7463381" y="3511542"/>
              <a:ext cx="747305" cy="747736"/>
              <a:chOff x="4051570" y="813816"/>
              <a:chExt cx="870626" cy="871128"/>
            </a:xfrm>
          </p:grpSpPr>
          <p:sp>
            <p:nvSpPr>
              <p:cNvPr id="41" name="Oval 40"/>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42" name="Rectangle 41"/>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a:solidFill>
                      <a:schemeClr val="bg1"/>
                    </a:solidFill>
                  </a:rPr>
                  <a:t>SLA</a:t>
                </a:r>
              </a:p>
            </p:txBody>
          </p:sp>
        </p:grpSp>
        <p:grpSp>
          <p:nvGrpSpPr>
            <p:cNvPr id="43" name="Group 42"/>
            <p:cNvGrpSpPr/>
            <p:nvPr/>
          </p:nvGrpSpPr>
          <p:grpSpPr>
            <a:xfrm>
              <a:off x="6787014" y="3991931"/>
              <a:ext cx="747305" cy="747736"/>
              <a:chOff x="4051570" y="813816"/>
              <a:chExt cx="870626" cy="871128"/>
            </a:xfrm>
          </p:grpSpPr>
          <p:sp>
            <p:nvSpPr>
              <p:cNvPr id="44" name="Oval 43"/>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45" name="Rectangle 44"/>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bg1"/>
                    </a:solidFill>
                  </a:rPr>
                  <a:t>Customer support</a:t>
                </a:r>
              </a:p>
            </p:txBody>
          </p:sp>
        </p:grpSp>
        <p:grpSp>
          <p:nvGrpSpPr>
            <p:cNvPr id="46" name="Group 45"/>
            <p:cNvGrpSpPr/>
            <p:nvPr/>
          </p:nvGrpSpPr>
          <p:grpSpPr>
            <a:xfrm>
              <a:off x="5954058" y="4134703"/>
              <a:ext cx="747305" cy="747736"/>
              <a:chOff x="4051570" y="813816"/>
              <a:chExt cx="870626" cy="871128"/>
            </a:xfrm>
          </p:grpSpPr>
          <p:sp>
            <p:nvSpPr>
              <p:cNvPr id="47" name="Oval 46"/>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48" name="Rectangle 47"/>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bg1"/>
                    </a:solidFill>
                  </a:rPr>
                  <a:t>User experience</a:t>
                </a:r>
              </a:p>
            </p:txBody>
          </p:sp>
        </p:grpSp>
        <p:grpSp>
          <p:nvGrpSpPr>
            <p:cNvPr id="49" name="Group 48"/>
            <p:cNvGrpSpPr/>
            <p:nvPr/>
          </p:nvGrpSpPr>
          <p:grpSpPr>
            <a:xfrm>
              <a:off x="5131902" y="4041089"/>
              <a:ext cx="747305" cy="747736"/>
              <a:chOff x="4051570" y="813816"/>
              <a:chExt cx="870626" cy="871128"/>
            </a:xfrm>
          </p:grpSpPr>
          <p:sp>
            <p:nvSpPr>
              <p:cNvPr id="50" name="Oval 49"/>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1" name="Rectangle 50"/>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Incident resolution</a:t>
                </a:r>
              </a:p>
            </p:txBody>
          </p:sp>
        </p:grpSp>
        <p:grpSp>
          <p:nvGrpSpPr>
            <p:cNvPr id="52" name="Group 51"/>
            <p:cNvGrpSpPr/>
            <p:nvPr/>
          </p:nvGrpSpPr>
          <p:grpSpPr>
            <a:xfrm>
              <a:off x="4431581" y="3677743"/>
              <a:ext cx="747305" cy="747736"/>
              <a:chOff x="4051570" y="813816"/>
              <a:chExt cx="870626" cy="871128"/>
            </a:xfrm>
          </p:grpSpPr>
          <p:sp>
            <p:nvSpPr>
              <p:cNvPr id="53" name="Oval 52"/>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4" name="Rectangle 53"/>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a:solidFill>
                      <a:schemeClr val="accent5"/>
                    </a:solidFill>
                  </a:rPr>
                  <a:t>Alerting</a:t>
                </a:r>
              </a:p>
            </p:txBody>
          </p:sp>
        </p:grpSp>
        <p:grpSp>
          <p:nvGrpSpPr>
            <p:cNvPr id="55" name="Group 54"/>
            <p:cNvGrpSpPr/>
            <p:nvPr/>
          </p:nvGrpSpPr>
          <p:grpSpPr>
            <a:xfrm>
              <a:off x="4005264" y="3044667"/>
              <a:ext cx="747305" cy="747736"/>
              <a:chOff x="4051571" y="813816"/>
              <a:chExt cx="870626" cy="871128"/>
            </a:xfrm>
          </p:grpSpPr>
          <p:sp>
            <p:nvSpPr>
              <p:cNvPr id="56" name="Oval 55"/>
              <p:cNvSpPr/>
              <p:nvPr/>
            </p:nvSpPr>
            <p:spPr>
              <a:xfrm>
                <a:off x="4051571"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7" name="Rectangle 56"/>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Cloud monitoring</a:t>
                </a:r>
              </a:p>
            </p:txBody>
          </p:sp>
        </p:grpSp>
        <p:grpSp>
          <p:nvGrpSpPr>
            <p:cNvPr id="58" name="Group 57"/>
            <p:cNvGrpSpPr/>
            <p:nvPr/>
          </p:nvGrpSpPr>
          <p:grpSpPr>
            <a:xfrm>
              <a:off x="4067923" y="2256773"/>
              <a:ext cx="747305" cy="747736"/>
              <a:chOff x="4051570" y="813816"/>
              <a:chExt cx="870626" cy="871128"/>
            </a:xfrm>
          </p:grpSpPr>
          <p:sp>
            <p:nvSpPr>
              <p:cNvPr id="59" name="Oval 58"/>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0" name="Rectangle 59"/>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a:solidFill>
                      <a:schemeClr val="accent5"/>
                    </a:solidFill>
                  </a:rPr>
                  <a:t>Metrics</a:t>
                </a:r>
              </a:p>
            </p:txBody>
          </p:sp>
        </p:grpSp>
        <p:grpSp>
          <p:nvGrpSpPr>
            <p:cNvPr id="61" name="Group 60"/>
            <p:cNvGrpSpPr/>
            <p:nvPr/>
          </p:nvGrpSpPr>
          <p:grpSpPr>
            <a:xfrm>
              <a:off x="4616584" y="1607517"/>
              <a:ext cx="747305" cy="747736"/>
              <a:chOff x="4051570" y="813816"/>
              <a:chExt cx="870626" cy="871128"/>
            </a:xfrm>
          </p:grpSpPr>
          <p:sp>
            <p:nvSpPr>
              <p:cNvPr id="62" name="Oval 61"/>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3" name="Rectangle 62"/>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Log processing</a:t>
                </a:r>
              </a:p>
            </p:txBody>
          </p:sp>
        </p:grpSp>
        <p:grpSp>
          <p:nvGrpSpPr>
            <p:cNvPr id="64" name="Group 63"/>
            <p:cNvGrpSpPr/>
            <p:nvPr/>
          </p:nvGrpSpPr>
          <p:grpSpPr>
            <a:xfrm>
              <a:off x="5338241" y="1226186"/>
              <a:ext cx="747305" cy="747736"/>
              <a:chOff x="4051570" y="813816"/>
              <a:chExt cx="870626" cy="871128"/>
            </a:xfrm>
          </p:grpSpPr>
          <p:sp>
            <p:nvSpPr>
              <p:cNvPr id="65" name="Oval 64"/>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6" name="Rectangle 65"/>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High availability</a:t>
                </a:r>
              </a:p>
            </p:txBody>
          </p:sp>
        </p:grpSp>
        <p:grpSp>
          <p:nvGrpSpPr>
            <p:cNvPr id="67" name="Group 66"/>
            <p:cNvGrpSpPr/>
            <p:nvPr/>
          </p:nvGrpSpPr>
          <p:grpSpPr>
            <a:xfrm>
              <a:off x="6181951" y="1210544"/>
              <a:ext cx="809821" cy="747736"/>
              <a:chOff x="4024882" y="813816"/>
              <a:chExt cx="943458" cy="871128"/>
            </a:xfrm>
          </p:grpSpPr>
          <p:sp>
            <p:nvSpPr>
              <p:cNvPr id="68" name="Oval 67"/>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9" name="Rectangle 68"/>
              <p:cNvSpPr/>
              <p:nvPr/>
            </p:nvSpPr>
            <p:spPr>
              <a:xfrm>
                <a:off x="4024882" y="919264"/>
                <a:ext cx="943458"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err="1">
                    <a:solidFill>
                      <a:schemeClr val="accent5"/>
                    </a:solidFill>
                  </a:rPr>
                  <a:t>Config</a:t>
                </a:r>
                <a:r>
                  <a:rPr lang="en-US" sz="800" dirty="0">
                    <a:solidFill>
                      <a:schemeClr val="accent5"/>
                    </a:solidFill>
                  </a:rPr>
                  <a:t> management</a:t>
                </a:r>
              </a:p>
            </p:txBody>
          </p:sp>
        </p:grpSp>
        <p:grpSp>
          <p:nvGrpSpPr>
            <p:cNvPr id="70" name="Group 69"/>
            <p:cNvGrpSpPr/>
            <p:nvPr/>
          </p:nvGrpSpPr>
          <p:grpSpPr>
            <a:xfrm>
              <a:off x="6876845" y="1711133"/>
              <a:ext cx="747305" cy="747736"/>
              <a:chOff x="4051570" y="813816"/>
              <a:chExt cx="870626" cy="871128"/>
            </a:xfrm>
          </p:grpSpPr>
          <p:sp>
            <p:nvSpPr>
              <p:cNvPr id="71" name="Oval 70"/>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2" name="Rectangle 71"/>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Infra</a:t>
                </a:r>
                <a:br>
                  <a:rPr lang="en-US" sz="800" dirty="0">
                    <a:solidFill>
                      <a:schemeClr val="accent5"/>
                    </a:solidFill>
                  </a:rPr>
                </a:br>
                <a:r>
                  <a:rPr lang="en-US" sz="800" dirty="0">
                    <a:solidFill>
                      <a:schemeClr val="accent5"/>
                    </a:solidFill>
                  </a:rPr>
                  <a:t>onboarding</a:t>
                </a:r>
              </a:p>
            </p:txBody>
          </p:sp>
        </p:grpSp>
        <p:grpSp>
          <p:nvGrpSpPr>
            <p:cNvPr id="73" name="Group 72"/>
            <p:cNvGrpSpPr/>
            <p:nvPr/>
          </p:nvGrpSpPr>
          <p:grpSpPr>
            <a:xfrm>
              <a:off x="7002139" y="2505677"/>
              <a:ext cx="747305" cy="747736"/>
              <a:chOff x="4051570" y="813816"/>
              <a:chExt cx="870626" cy="871128"/>
            </a:xfrm>
          </p:grpSpPr>
          <p:sp>
            <p:nvSpPr>
              <p:cNvPr id="74" name="Oval 73"/>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5" name="Rectangle 74"/>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a:solidFill>
                      <a:schemeClr val="accent5"/>
                    </a:solidFill>
                  </a:rPr>
                  <a:t>CI</a:t>
                </a:r>
              </a:p>
            </p:txBody>
          </p:sp>
        </p:grpSp>
        <p:grpSp>
          <p:nvGrpSpPr>
            <p:cNvPr id="76" name="Group 75"/>
            <p:cNvGrpSpPr/>
            <p:nvPr/>
          </p:nvGrpSpPr>
          <p:grpSpPr>
            <a:xfrm>
              <a:off x="6431999" y="3139274"/>
              <a:ext cx="747305" cy="747736"/>
              <a:chOff x="4051570" y="813816"/>
              <a:chExt cx="870626" cy="871128"/>
            </a:xfrm>
          </p:grpSpPr>
          <p:sp>
            <p:nvSpPr>
              <p:cNvPr id="77" name="Oval 76"/>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8" name="Rectangle 77"/>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a:solidFill>
                      <a:schemeClr val="accent5"/>
                    </a:solidFill>
                  </a:rPr>
                  <a:t>Builds</a:t>
                </a:r>
              </a:p>
            </p:txBody>
          </p:sp>
        </p:grpSp>
        <p:grpSp>
          <p:nvGrpSpPr>
            <p:cNvPr id="79" name="Group 78"/>
            <p:cNvGrpSpPr/>
            <p:nvPr/>
          </p:nvGrpSpPr>
          <p:grpSpPr>
            <a:xfrm>
              <a:off x="5623231" y="3275395"/>
              <a:ext cx="747305" cy="747736"/>
              <a:chOff x="4051570" y="813816"/>
              <a:chExt cx="870626" cy="871128"/>
            </a:xfrm>
          </p:grpSpPr>
          <p:sp>
            <p:nvSpPr>
              <p:cNvPr id="80" name="Oval 79"/>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1" name="Rectangle 80"/>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800" dirty="0">
                    <a:solidFill>
                      <a:schemeClr val="accent5"/>
                    </a:solidFill>
                  </a:rPr>
                  <a:t>Net/info </a:t>
                </a:r>
                <a:br>
                  <a:rPr lang="en-US" sz="800" dirty="0">
                    <a:solidFill>
                      <a:schemeClr val="accent5"/>
                    </a:solidFill>
                  </a:rPr>
                </a:br>
                <a:r>
                  <a:rPr lang="en-US" sz="800" dirty="0">
                    <a:solidFill>
                      <a:schemeClr val="accent5"/>
                    </a:solidFill>
                  </a:rPr>
                  <a:t>sec</a:t>
                </a:r>
              </a:p>
            </p:txBody>
          </p:sp>
        </p:grpSp>
        <p:grpSp>
          <p:nvGrpSpPr>
            <p:cNvPr id="82" name="Group 81"/>
            <p:cNvGrpSpPr/>
            <p:nvPr/>
          </p:nvGrpSpPr>
          <p:grpSpPr>
            <a:xfrm>
              <a:off x="5066252" y="2630641"/>
              <a:ext cx="747305" cy="747736"/>
              <a:chOff x="4051570" y="813816"/>
              <a:chExt cx="870626" cy="871128"/>
            </a:xfrm>
          </p:grpSpPr>
          <p:sp>
            <p:nvSpPr>
              <p:cNvPr id="83" name="Oval 82"/>
              <p:cNvSpPr/>
              <p:nvPr/>
            </p:nvSpPr>
            <p:spPr>
              <a:xfrm>
                <a:off x="4051570" y="813816"/>
                <a:ext cx="870626" cy="87112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4" name="Rectangle 83"/>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accent5"/>
                    </a:solidFill>
                  </a:rPr>
                  <a:t>Network design</a:t>
                </a:r>
              </a:p>
            </p:txBody>
          </p:sp>
        </p:grpSp>
        <p:grpSp>
          <p:nvGrpSpPr>
            <p:cNvPr id="85" name="Group 84"/>
            <p:cNvGrpSpPr/>
            <p:nvPr/>
          </p:nvGrpSpPr>
          <p:grpSpPr>
            <a:xfrm>
              <a:off x="5753589" y="2195357"/>
              <a:ext cx="747305" cy="747736"/>
              <a:chOff x="4051570" y="813816"/>
              <a:chExt cx="870626" cy="871128"/>
            </a:xfrm>
          </p:grpSpPr>
          <p:sp>
            <p:nvSpPr>
              <p:cNvPr id="86" name="Oval 85"/>
              <p:cNvSpPr/>
              <p:nvPr/>
            </p:nvSpPr>
            <p:spPr>
              <a:xfrm>
                <a:off x="4051570" y="813816"/>
                <a:ext cx="870626" cy="87112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bg1"/>
                  </a:solidFill>
                </a:endParaRPr>
              </a:p>
            </p:txBody>
          </p:sp>
          <p:sp>
            <p:nvSpPr>
              <p:cNvPr id="87" name="Rectangle 86"/>
              <p:cNvSpPr/>
              <p:nvPr/>
            </p:nvSpPr>
            <p:spPr>
              <a:xfrm>
                <a:off x="4071026" y="919264"/>
                <a:ext cx="851170" cy="6566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900"/>
                  </a:lnSpc>
                </a:pPr>
                <a:r>
                  <a:rPr lang="en-US" sz="800" dirty="0">
                    <a:solidFill>
                      <a:schemeClr val="bg1"/>
                    </a:solidFill>
                  </a:rPr>
                  <a:t>OpenStack APIs</a:t>
                </a:r>
              </a:p>
            </p:txBody>
          </p:sp>
        </p:grpSp>
      </p:grpSp>
      <p:sp>
        <p:nvSpPr>
          <p:cNvPr id="4" name="Slide Number Placeholder 3"/>
          <p:cNvSpPr>
            <a:spLocks noGrp="1"/>
          </p:cNvSpPr>
          <p:nvPr>
            <p:ph type="sldNum" sz="quarter" idx="12"/>
          </p:nvPr>
        </p:nvSpPr>
        <p:spPr/>
        <p:txBody>
          <a:bodyPr/>
          <a:lstStyle/>
          <a:p>
            <a:pPr>
              <a:defRPr/>
            </a:pPr>
            <a:fld id="{9A4666B5-AFDD-451B-ADC4-5E7EF5C485FE}" type="slidenum">
              <a:rPr lang="en-US" smtClean="0"/>
              <a:pPr>
                <a:defRPr/>
              </a:pPr>
              <a:t>12</a:t>
            </a:fld>
            <a:endParaRPr lang="en-US" dirty="0"/>
          </a:p>
        </p:txBody>
      </p:sp>
      <p:sp>
        <p:nvSpPr>
          <p:cNvPr id="13" name="TextBox 12"/>
          <p:cNvSpPr txBox="1"/>
          <p:nvPr/>
        </p:nvSpPr>
        <p:spPr>
          <a:xfrm>
            <a:off x="6979913" y="5787379"/>
            <a:ext cx="2019632" cy="276999"/>
          </a:xfrm>
          <a:prstGeom prst="rect">
            <a:avLst/>
          </a:prstGeom>
          <a:noFill/>
        </p:spPr>
        <p:txBody>
          <a:bodyPr wrap="square" rtlCol="0">
            <a:spAutoFit/>
          </a:bodyPr>
          <a:lstStyle/>
          <a:p>
            <a:r>
              <a:rPr lang="en-US" sz="1200" dirty="0" err="1"/>
              <a:t>Subbu</a:t>
            </a:r>
            <a:r>
              <a:rPr lang="en-US" sz="1200" dirty="0"/>
              <a:t> </a:t>
            </a:r>
            <a:r>
              <a:rPr lang="en-US" sz="1200" dirty="0" err="1"/>
              <a:t>Allamaraju</a:t>
            </a:r>
            <a:r>
              <a:rPr lang="en-US" sz="1200" dirty="0"/>
              <a:t> @ eBay</a:t>
            </a:r>
          </a:p>
        </p:txBody>
      </p:sp>
      <p:sp>
        <p:nvSpPr>
          <p:cNvPr id="89" name="Title 1"/>
          <p:cNvSpPr>
            <a:spLocks noGrp="1"/>
          </p:cNvSpPr>
          <p:nvPr>
            <p:ph type="title"/>
          </p:nvPr>
        </p:nvSpPr>
        <p:spPr>
          <a:xfrm>
            <a:off x="0" y="15575"/>
            <a:ext cx="9144000" cy="940443"/>
          </a:xfrm>
        </p:spPr>
        <p:txBody>
          <a:bodyPr/>
          <a:lstStyle/>
          <a:p>
            <a:r>
              <a:rPr lang="en-US" b="0" dirty="0" smtClean="0">
                <a:latin typeface="+mj-lt"/>
              </a:rPr>
              <a:t>  Not Just </a:t>
            </a:r>
            <a:r>
              <a:rPr lang="en-US" dirty="0"/>
              <a:t>T</a:t>
            </a:r>
            <a:r>
              <a:rPr lang="en-US" b="0" dirty="0" smtClean="0">
                <a:latin typeface="+mj-lt"/>
              </a:rPr>
              <a:t>he </a:t>
            </a:r>
            <a:r>
              <a:rPr lang="en-US" dirty="0"/>
              <a:t>S</a:t>
            </a:r>
            <a:r>
              <a:rPr lang="en-US" b="0" dirty="0" smtClean="0">
                <a:latin typeface="+mj-lt"/>
              </a:rPr>
              <a:t>oftware</a:t>
            </a:r>
            <a:endParaRPr lang="en-US" b="0" dirty="0">
              <a:latin typeface="+mj-lt"/>
            </a:endParaRPr>
          </a:p>
        </p:txBody>
      </p:sp>
    </p:spTree>
    <p:extLst>
      <p:ext uri="{BB962C8B-B14F-4D97-AF65-F5344CB8AC3E}">
        <p14:creationId xmlns:p14="http://schemas.microsoft.com/office/powerpoint/2010/main" val="2841366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75"/>
            <a:ext cx="8226854" cy="940443"/>
          </a:xfrm>
        </p:spPr>
        <p:txBody>
          <a:bodyPr/>
          <a:lstStyle/>
          <a:p>
            <a:r>
              <a:rPr lang="en-US" b="0" dirty="0" smtClean="0">
                <a:latin typeface="+mj-lt"/>
              </a:rPr>
              <a:t>  CERN OpenStack Project</a:t>
            </a:r>
            <a:endParaRPr lang="en-US" b="0" dirty="0">
              <a:latin typeface="+mj-lt"/>
            </a:endParaRPr>
          </a:p>
        </p:txBody>
      </p:sp>
      <p:sp>
        <p:nvSpPr>
          <p:cNvPr id="3" name="TextBox 2"/>
          <p:cNvSpPr txBox="1"/>
          <p:nvPr/>
        </p:nvSpPr>
        <p:spPr>
          <a:xfrm>
            <a:off x="8531032" y="5214646"/>
            <a:ext cx="1362269" cy="246221"/>
          </a:xfrm>
          <a:prstGeom prst="rect">
            <a:avLst/>
          </a:prstGeom>
          <a:noFill/>
        </p:spPr>
        <p:txBody>
          <a:bodyPr wrap="square" rtlCol="0">
            <a:spAutoFit/>
          </a:bodyPr>
          <a:lstStyle/>
          <a:p>
            <a:r>
              <a:rPr lang="en-US" sz="1000" dirty="0"/>
              <a:t>(*) Pilot</a:t>
            </a:r>
          </a:p>
        </p:txBody>
      </p:sp>
      <p:grpSp>
        <p:nvGrpSpPr>
          <p:cNvPr id="4" name="Group 3"/>
          <p:cNvGrpSpPr/>
          <p:nvPr/>
        </p:nvGrpSpPr>
        <p:grpSpPr>
          <a:xfrm>
            <a:off x="345647" y="1219066"/>
            <a:ext cx="8515391" cy="4746137"/>
            <a:chOff x="431800" y="1758950"/>
            <a:chExt cx="8162877" cy="4248737"/>
          </a:xfrm>
        </p:grpSpPr>
        <p:cxnSp>
          <p:nvCxnSpPr>
            <p:cNvPr id="49" name="Straight Connector 48"/>
            <p:cNvCxnSpPr/>
            <p:nvPr/>
          </p:nvCxnSpPr>
          <p:spPr>
            <a:xfrm>
              <a:off x="4794847" y="2330450"/>
              <a:ext cx="0" cy="57278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31800" y="2903238"/>
              <a:ext cx="8039100" cy="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31800" y="3295650"/>
              <a:ext cx="914400" cy="2705099"/>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b="1" dirty="0">
                  <a:solidFill>
                    <a:srgbClr val="0055A0"/>
                  </a:solidFill>
                  <a:latin typeface="Arial Narrow"/>
                  <a:cs typeface="Arial Narrow"/>
                </a:rPr>
                <a:t>ESSEX</a:t>
              </a:r>
            </a:p>
            <a:p>
              <a:pPr marL="36576"/>
              <a:endParaRPr lang="en-US" sz="1000" dirty="0">
                <a:solidFill>
                  <a:schemeClr val="tx1">
                    <a:lumMod val="50000"/>
                  </a:schemeClr>
                </a:solidFill>
                <a:latin typeface="Arial Narrow"/>
                <a:cs typeface="Arial Narrow"/>
              </a:endParaRPr>
            </a:p>
            <a:p>
              <a:pPr marL="36576"/>
              <a:r>
                <a:rPr lang="en-US" sz="1000" dirty="0" smtClean="0">
                  <a:solidFill>
                    <a:srgbClr val="FF6600"/>
                  </a:solidFill>
                  <a:latin typeface="Arial Narrow"/>
                  <a:cs typeface="Arial Narrow"/>
                </a:rPr>
                <a:t>Nova (*)</a:t>
              </a:r>
              <a:endParaRPr lang="en-US" sz="1000" dirty="0">
                <a:solidFill>
                  <a:srgbClr val="FF6600"/>
                </a:solidFill>
                <a:latin typeface="Arial Narrow"/>
                <a:cs typeface="Arial Narrow"/>
              </a:endParaRPr>
            </a:p>
            <a:p>
              <a:pPr marL="36576"/>
              <a:r>
                <a:rPr lang="en-US" sz="1000" dirty="0">
                  <a:solidFill>
                    <a:schemeClr val="accent2"/>
                  </a:solidFill>
                  <a:latin typeface="Arial Narrow"/>
                  <a:cs typeface="Arial Narrow"/>
                </a:rPr>
                <a:t>Swift</a:t>
              </a:r>
            </a:p>
            <a:p>
              <a:pPr marL="36576"/>
              <a:r>
                <a:rPr lang="en-US" sz="1000" dirty="0" smtClean="0">
                  <a:solidFill>
                    <a:srgbClr val="FF6600"/>
                  </a:solidFill>
                  <a:latin typeface="Arial Narrow"/>
                  <a:cs typeface="Arial Narrow"/>
                </a:rPr>
                <a:t>Glance (*)</a:t>
              </a:r>
              <a:endParaRPr lang="en-US" sz="1000" dirty="0">
                <a:solidFill>
                  <a:srgbClr val="FF6600"/>
                </a:solidFill>
                <a:latin typeface="Arial Narrow"/>
                <a:cs typeface="Arial Narrow"/>
              </a:endParaRPr>
            </a:p>
            <a:p>
              <a:pPr marL="36576"/>
              <a:r>
                <a:rPr lang="en-US" sz="1000" dirty="0" smtClean="0">
                  <a:solidFill>
                    <a:srgbClr val="FF6600"/>
                  </a:solidFill>
                  <a:latin typeface="Arial Narrow"/>
                  <a:cs typeface="Arial Narrow"/>
                </a:rPr>
                <a:t>Horizon (*)</a:t>
              </a:r>
              <a:endParaRPr lang="en-US" sz="1000" dirty="0">
                <a:solidFill>
                  <a:srgbClr val="FF6600"/>
                </a:solidFill>
                <a:latin typeface="Arial Narrow"/>
                <a:cs typeface="Arial Narrow"/>
              </a:endParaRPr>
            </a:p>
            <a:p>
              <a:pPr marL="36576"/>
              <a:r>
                <a:rPr lang="en-US" sz="1000" dirty="0" smtClean="0">
                  <a:solidFill>
                    <a:srgbClr val="FF6600"/>
                  </a:solidFill>
                  <a:latin typeface="Arial Narrow"/>
                  <a:cs typeface="Arial Narrow"/>
                </a:rPr>
                <a:t>Keystone (*)</a:t>
              </a:r>
              <a:endParaRPr lang="en-US" sz="1000" dirty="0">
                <a:solidFill>
                  <a:srgbClr val="FF6600"/>
                </a:solidFill>
                <a:latin typeface="Arial Narrow"/>
                <a:cs typeface="Arial Narrow"/>
              </a:endParaRPr>
            </a:p>
          </p:txBody>
        </p:sp>
        <p:sp>
          <p:nvSpPr>
            <p:cNvPr id="16" name="TextBox 15"/>
            <p:cNvSpPr txBox="1"/>
            <p:nvPr/>
          </p:nvSpPr>
          <p:spPr>
            <a:xfrm>
              <a:off x="1212493" y="3282950"/>
              <a:ext cx="914400" cy="2717800"/>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b="1" dirty="0">
                  <a:solidFill>
                    <a:srgbClr val="0055A0"/>
                  </a:solidFill>
                  <a:latin typeface="Arial Narrow"/>
                  <a:cs typeface="Arial Narrow"/>
                </a:rPr>
                <a:t>FOLSOM</a:t>
              </a:r>
            </a:p>
            <a:p>
              <a:pPr marL="36576"/>
              <a:endParaRPr lang="en-US" sz="1000" dirty="0">
                <a:solidFill>
                  <a:srgbClr val="002A50"/>
                </a:solidFill>
                <a:latin typeface="Arial Narrow"/>
                <a:cs typeface="Arial Narrow"/>
              </a:endParaRPr>
            </a:p>
            <a:p>
              <a:pPr marL="36576"/>
              <a:r>
                <a:rPr lang="en-US" sz="1000" dirty="0" smtClean="0">
                  <a:solidFill>
                    <a:srgbClr val="FF6600"/>
                  </a:solidFill>
                  <a:latin typeface="Arial Narrow"/>
                  <a:cs typeface="Arial Narrow"/>
                </a:rPr>
                <a:t>Nova (*)</a:t>
              </a:r>
              <a:endParaRPr lang="en-US" sz="1000" dirty="0">
                <a:solidFill>
                  <a:srgbClr val="FF6600"/>
                </a:solidFill>
                <a:latin typeface="Arial Narrow"/>
                <a:cs typeface="Arial Narrow"/>
              </a:endParaRPr>
            </a:p>
            <a:p>
              <a:pPr marL="36576"/>
              <a:r>
                <a:rPr lang="en-US" sz="1000" dirty="0">
                  <a:solidFill>
                    <a:srgbClr val="B2B2B2"/>
                  </a:solidFill>
                  <a:latin typeface="Arial Narrow"/>
                  <a:cs typeface="Arial Narrow"/>
                </a:rPr>
                <a:t>Swift</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smtClean="0">
                  <a:solidFill>
                    <a:srgbClr val="FF6600"/>
                  </a:solidFill>
                  <a:latin typeface="Arial Narrow"/>
                  <a:cs typeface="Arial Narrow"/>
                </a:rPr>
                <a:t>Glance (*)</a:t>
              </a:r>
              <a:r>
                <a:rPr lang="en-US" sz="1000" dirty="0">
                  <a:solidFill>
                    <a:srgbClr val="008000"/>
                  </a:solidFill>
                  <a:latin typeface="Arial Narrow"/>
                  <a:cs typeface="Arial Narrow"/>
                </a:rPr>
                <a:t/>
              </a:r>
              <a:br>
                <a:rPr lang="en-US" sz="1000" dirty="0">
                  <a:solidFill>
                    <a:srgbClr val="008000"/>
                  </a:solidFill>
                  <a:latin typeface="Arial Narrow"/>
                  <a:cs typeface="Arial Narrow"/>
                </a:rPr>
              </a:br>
              <a:r>
                <a:rPr lang="en-US" sz="1000" dirty="0" smtClean="0">
                  <a:solidFill>
                    <a:srgbClr val="FF6600"/>
                  </a:solidFill>
                  <a:latin typeface="Arial Narrow"/>
                  <a:cs typeface="Arial Narrow"/>
                </a:rPr>
                <a:t>Horizon (*)</a:t>
              </a:r>
              <a:r>
                <a:rPr lang="en-US" sz="1000" dirty="0">
                  <a:solidFill>
                    <a:srgbClr val="008000"/>
                  </a:solidFill>
                  <a:latin typeface="Arial Narrow"/>
                  <a:cs typeface="Arial Narrow"/>
                </a:rPr>
                <a:t/>
              </a:r>
              <a:br>
                <a:rPr lang="en-US" sz="1000" dirty="0">
                  <a:solidFill>
                    <a:srgbClr val="008000"/>
                  </a:solidFill>
                  <a:latin typeface="Arial Narrow"/>
                  <a:cs typeface="Arial Narrow"/>
                </a:rPr>
              </a:br>
              <a:r>
                <a:rPr lang="en-US" sz="1000" dirty="0" smtClean="0">
                  <a:solidFill>
                    <a:srgbClr val="FF6600"/>
                  </a:solidFill>
                  <a:latin typeface="Arial Narrow"/>
                  <a:cs typeface="Arial Narrow"/>
                </a:rPr>
                <a:t>Keystone (*)</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B2B2B2"/>
                  </a:solidFill>
                  <a:latin typeface="Arial Narrow"/>
                  <a:cs typeface="Arial Narrow"/>
                </a:rPr>
                <a:t>Quantum</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chemeClr val="accent6">
                      <a:lumMod val="40000"/>
                      <a:lumOff val="60000"/>
                    </a:schemeClr>
                  </a:solidFill>
                  <a:latin typeface="Arial Narrow"/>
                  <a:cs typeface="Arial Narrow"/>
                </a:rPr>
                <a:t>Cinder</a:t>
              </a:r>
              <a:r>
                <a:rPr lang="en-US" sz="1000" dirty="0">
                  <a:solidFill>
                    <a:srgbClr val="002A50"/>
                  </a:solidFill>
                  <a:latin typeface="Arial Narrow"/>
                  <a:cs typeface="Arial Narrow"/>
                </a:rPr>
                <a:t/>
              </a:r>
              <a:br>
                <a:rPr lang="en-US" sz="1000" dirty="0">
                  <a:solidFill>
                    <a:srgbClr val="002A50"/>
                  </a:solidFill>
                  <a:latin typeface="Arial Narrow"/>
                  <a:cs typeface="Arial Narrow"/>
                </a:rPr>
              </a:br>
              <a:endParaRPr lang="en-US" sz="1000" dirty="0">
                <a:solidFill>
                  <a:srgbClr val="002A50"/>
                </a:solidFill>
                <a:latin typeface="Arial Narrow"/>
                <a:cs typeface="Arial Narrow"/>
              </a:endParaRPr>
            </a:p>
          </p:txBody>
        </p:sp>
        <p:sp>
          <p:nvSpPr>
            <p:cNvPr id="17" name="TextBox 16"/>
            <p:cNvSpPr txBox="1"/>
            <p:nvPr/>
          </p:nvSpPr>
          <p:spPr>
            <a:xfrm>
              <a:off x="2015463" y="3288713"/>
              <a:ext cx="914400" cy="2717800"/>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b="1" dirty="0">
                  <a:solidFill>
                    <a:srgbClr val="0055A0"/>
                  </a:solidFill>
                  <a:latin typeface="Arial Narrow"/>
                  <a:cs typeface="Arial Narrow"/>
                </a:rPr>
                <a:t>GRIZZLY</a:t>
              </a:r>
            </a:p>
            <a:p>
              <a:pPr marL="36576"/>
              <a:endParaRPr lang="en-US" sz="1000" dirty="0">
                <a:solidFill>
                  <a:schemeClr val="accent6">
                    <a:lumMod val="50000"/>
                  </a:schemeClr>
                </a:solidFill>
                <a:latin typeface="Arial Narrow"/>
                <a:cs typeface="Arial Narrow"/>
              </a:endParaRPr>
            </a:p>
            <a:p>
              <a:pPr marL="36576"/>
              <a:r>
                <a:rPr lang="en-US" sz="1000" dirty="0">
                  <a:solidFill>
                    <a:srgbClr val="FF6600"/>
                  </a:solidFill>
                  <a:latin typeface="Arial Narrow"/>
                  <a:cs typeface="Arial Narrow"/>
                </a:rPr>
                <a:t>Nova</a:t>
              </a:r>
            </a:p>
            <a:p>
              <a:pPr marL="36576"/>
              <a:r>
                <a:rPr lang="en-US" sz="1000" dirty="0">
                  <a:solidFill>
                    <a:srgbClr val="B2B2B2"/>
                  </a:solidFill>
                  <a:latin typeface="Arial Narrow"/>
                  <a:cs typeface="Arial Narrow"/>
                </a:rPr>
                <a:t>Swift</a:t>
              </a:r>
              <a:r>
                <a:rPr lang="en-US" sz="1000" dirty="0">
                  <a:solidFill>
                    <a:schemeClr val="accent6">
                      <a:lumMod val="50000"/>
                    </a:schemeClr>
                  </a:solidFill>
                  <a:latin typeface="Arial Narrow"/>
                  <a:cs typeface="Arial Narrow"/>
                </a:rPr>
                <a:t/>
              </a:r>
              <a:br>
                <a:rPr lang="en-US" sz="1000" dirty="0">
                  <a:solidFill>
                    <a:schemeClr val="accent6">
                      <a:lumMod val="50000"/>
                    </a:schemeClr>
                  </a:solidFill>
                  <a:latin typeface="Arial Narrow"/>
                  <a:cs typeface="Arial Narrow"/>
                </a:rPr>
              </a:br>
              <a:r>
                <a:rPr lang="en-US" sz="1000" dirty="0">
                  <a:solidFill>
                    <a:srgbClr val="FF6600"/>
                  </a:solidFill>
                  <a:latin typeface="Arial Narrow"/>
                  <a:cs typeface="Arial Narrow"/>
                </a:rPr>
                <a:t>Glance</a:t>
              </a:r>
              <a:r>
                <a:rPr lang="en-US" sz="1000" dirty="0">
                  <a:solidFill>
                    <a:srgbClr val="008000"/>
                  </a:solidFill>
                  <a:latin typeface="Arial Narrow"/>
                  <a:cs typeface="Arial Narrow"/>
                </a:rPr>
                <a:t/>
              </a:r>
              <a:br>
                <a:rPr lang="en-US" sz="1000" dirty="0">
                  <a:solidFill>
                    <a:srgbClr val="008000"/>
                  </a:solidFill>
                  <a:latin typeface="Arial Narrow"/>
                  <a:cs typeface="Arial Narrow"/>
                </a:rPr>
              </a:br>
              <a:r>
                <a:rPr lang="en-US" sz="1000" dirty="0">
                  <a:solidFill>
                    <a:srgbClr val="FF6600"/>
                  </a:solidFill>
                  <a:latin typeface="Arial Narrow"/>
                  <a:cs typeface="Arial Narrow"/>
                </a:rPr>
                <a:t>Horizon</a:t>
              </a:r>
              <a:r>
                <a:rPr lang="en-US" sz="1000" dirty="0">
                  <a:solidFill>
                    <a:srgbClr val="008000"/>
                  </a:solidFill>
                  <a:latin typeface="Arial Narrow"/>
                  <a:cs typeface="Arial Narrow"/>
                </a:rPr>
                <a:t/>
              </a:r>
              <a:br>
                <a:rPr lang="en-US" sz="1000" dirty="0">
                  <a:solidFill>
                    <a:srgbClr val="008000"/>
                  </a:solidFill>
                  <a:latin typeface="Arial Narrow"/>
                  <a:cs typeface="Arial Narrow"/>
                </a:rPr>
              </a:br>
              <a:r>
                <a:rPr lang="en-US" sz="1000" dirty="0">
                  <a:solidFill>
                    <a:srgbClr val="FF6600"/>
                  </a:solidFill>
                  <a:latin typeface="Arial Narrow"/>
                  <a:cs typeface="Arial Narrow"/>
                </a:rPr>
                <a:t>Keystone</a:t>
              </a:r>
              <a:r>
                <a:rPr lang="en-US" sz="1000" dirty="0">
                  <a:solidFill>
                    <a:srgbClr val="008000"/>
                  </a:solidFill>
                  <a:latin typeface="Arial Narrow"/>
                  <a:cs typeface="Arial Narrow"/>
                </a:rPr>
                <a:t/>
              </a:r>
              <a:br>
                <a:rPr lang="en-US" sz="1000" dirty="0">
                  <a:solidFill>
                    <a:srgbClr val="008000"/>
                  </a:solidFill>
                  <a:latin typeface="Arial Narrow"/>
                  <a:cs typeface="Arial Narrow"/>
                </a:rPr>
              </a:br>
              <a:r>
                <a:rPr lang="en-US" sz="1000" dirty="0">
                  <a:solidFill>
                    <a:srgbClr val="B2B2B2"/>
                  </a:solidFill>
                  <a:latin typeface="Arial Narrow"/>
                  <a:cs typeface="Arial Narrow"/>
                </a:rPr>
                <a:t>Quantum</a:t>
              </a:r>
              <a:r>
                <a:rPr lang="en-US" sz="1000" dirty="0">
                  <a:solidFill>
                    <a:schemeClr val="accent6">
                      <a:lumMod val="50000"/>
                    </a:schemeClr>
                  </a:solidFill>
                  <a:latin typeface="Arial Narrow"/>
                  <a:cs typeface="Arial Narrow"/>
                </a:rPr>
                <a:t/>
              </a:r>
              <a:br>
                <a:rPr lang="en-US" sz="1000" dirty="0">
                  <a:solidFill>
                    <a:schemeClr val="accent6">
                      <a:lumMod val="50000"/>
                    </a:schemeClr>
                  </a:solidFill>
                  <a:latin typeface="Arial Narrow"/>
                  <a:cs typeface="Arial Narrow"/>
                </a:rPr>
              </a:br>
              <a:r>
                <a:rPr lang="en-US" sz="1000" dirty="0">
                  <a:solidFill>
                    <a:srgbClr val="B8B8B8"/>
                  </a:solidFill>
                  <a:latin typeface="Arial Narrow"/>
                  <a:cs typeface="Arial Narrow"/>
                </a:rPr>
                <a:t>Cinder</a:t>
              </a:r>
              <a:r>
                <a:rPr lang="en-US" sz="1000" dirty="0">
                  <a:solidFill>
                    <a:srgbClr val="262626"/>
                  </a:solidFill>
                  <a:latin typeface="Arial Narrow"/>
                  <a:cs typeface="Arial Narrow"/>
                </a:rPr>
                <a:t/>
              </a:r>
              <a:br>
                <a:rPr lang="en-US" sz="1000" dirty="0">
                  <a:solidFill>
                    <a:srgbClr val="262626"/>
                  </a:solidFill>
                  <a:latin typeface="Arial Narrow"/>
                  <a:cs typeface="Arial Narrow"/>
                </a:rPr>
              </a:br>
              <a:r>
                <a:rPr lang="en-US" sz="1000" dirty="0" smtClean="0">
                  <a:solidFill>
                    <a:srgbClr val="FF6600"/>
                  </a:solidFill>
                  <a:latin typeface="Arial Narrow"/>
                  <a:cs typeface="Arial Narrow"/>
                </a:rPr>
                <a:t>Ceilometer (*)</a:t>
              </a:r>
              <a:r>
                <a:rPr lang="en-US" sz="1000" dirty="0">
                  <a:solidFill>
                    <a:srgbClr val="008000"/>
                  </a:solidFill>
                  <a:latin typeface="Arial Narrow"/>
                  <a:cs typeface="Arial Narrow"/>
                </a:rPr>
                <a:t/>
              </a:r>
              <a:br>
                <a:rPr lang="en-US" sz="1000" dirty="0">
                  <a:solidFill>
                    <a:srgbClr val="008000"/>
                  </a:solidFill>
                  <a:latin typeface="Arial Narrow"/>
                  <a:cs typeface="Arial Narrow"/>
                </a:rPr>
              </a:br>
              <a:endParaRPr lang="en-US" sz="1000" dirty="0">
                <a:solidFill>
                  <a:srgbClr val="262626"/>
                </a:solidFill>
                <a:latin typeface="Arial Narrow"/>
                <a:cs typeface="Arial Narrow"/>
              </a:endParaRPr>
            </a:p>
          </p:txBody>
        </p:sp>
        <p:sp>
          <p:nvSpPr>
            <p:cNvPr id="18" name="TextBox 17"/>
            <p:cNvSpPr txBox="1"/>
            <p:nvPr/>
          </p:nvSpPr>
          <p:spPr>
            <a:xfrm>
              <a:off x="2803581" y="3282950"/>
              <a:ext cx="914400" cy="2717800"/>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Autofit/>
            </a:bodyPr>
            <a:lstStyle/>
            <a:p>
              <a:pPr marL="36576" algn="ctr"/>
              <a:r>
                <a:rPr lang="en-US" sz="1000" b="1" dirty="0">
                  <a:solidFill>
                    <a:srgbClr val="0055A0"/>
                  </a:solidFill>
                  <a:latin typeface="Arial Narrow"/>
                  <a:cs typeface="Arial Narrow"/>
                </a:rPr>
                <a:t>HAVANA</a:t>
              </a:r>
            </a:p>
            <a:p>
              <a:pPr marL="36576"/>
              <a:endParaRPr lang="en-US" sz="1000" dirty="0">
                <a:solidFill>
                  <a:srgbClr val="002A50"/>
                </a:solidFill>
                <a:latin typeface="Arial Narrow"/>
                <a:cs typeface="Arial Narrow"/>
              </a:endParaRPr>
            </a:p>
            <a:p>
              <a:pPr marL="36576"/>
              <a:r>
                <a:rPr lang="en-US" sz="1000" dirty="0">
                  <a:solidFill>
                    <a:srgbClr val="FF6600"/>
                  </a:solidFill>
                  <a:latin typeface="Arial Narrow"/>
                  <a:cs typeface="Arial Narrow"/>
                </a:rPr>
                <a:t>Nova</a:t>
              </a:r>
            </a:p>
            <a:p>
              <a:pPr marL="36576"/>
              <a:r>
                <a:rPr lang="en-US" sz="1000" dirty="0">
                  <a:solidFill>
                    <a:srgbClr val="B2B2B2"/>
                  </a:solidFill>
                  <a:latin typeface="Arial Narrow"/>
                  <a:cs typeface="Arial Narrow"/>
                </a:rPr>
                <a:t>Swift</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Glance</a:t>
              </a:r>
              <a:r>
                <a:rPr lang="en-US" sz="1000" dirty="0">
                  <a:solidFill>
                    <a:srgbClr val="008000"/>
                  </a:solidFill>
                  <a:latin typeface="Arial Narrow"/>
                  <a:cs typeface="Arial Narrow"/>
                </a:rPr>
                <a:t/>
              </a:r>
              <a:br>
                <a:rPr lang="en-US" sz="1000" dirty="0">
                  <a:solidFill>
                    <a:srgbClr val="008000"/>
                  </a:solidFill>
                  <a:latin typeface="Arial Narrow"/>
                  <a:cs typeface="Arial Narrow"/>
                </a:rPr>
              </a:br>
              <a:r>
                <a:rPr lang="en-US" sz="1000" dirty="0">
                  <a:solidFill>
                    <a:srgbClr val="FF6600"/>
                  </a:solidFill>
                  <a:latin typeface="Arial Narrow"/>
                  <a:cs typeface="Arial Narrow"/>
                </a:rPr>
                <a:t>Horizon</a:t>
              </a:r>
              <a:r>
                <a:rPr lang="en-US" sz="1000" dirty="0">
                  <a:solidFill>
                    <a:srgbClr val="008000"/>
                  </a:solidFill>
                  <a:latin typeface="Arial Narrow"/>
                  <a:cs typeface="Arial Narrow"/>
                </a:rPr>
                <a:t/>
              </a:r>
              <a:br>
                <a:rPr lang="en-US" sz="1000" dirty="0">
                  <a:solidFill>
                    <a:srgbClr val="008000"/>
                  </a:solidFill>
                  <a:latin typeface="Arial Narrow"/>
                  <a:cs typeface="Arial Narrow"/>
                </a:rPr>
              </a:br>
              <a:r>
                <a:rPr lang="en-US" sz="1000" dirty="0">
                  <a:solidFill>
                    <a:srgbClr val="FF6600"/>
                  </a:solidFill>
                  <a:latin typeface="Arial Narrow"/>
                  <a:cs typeface="Arial Narrow"/>
                </a:rPr>
                <a:t>Keystone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B2B2B2"/>
                  </a:solidFill>
                  <a:latin typeface="Arial Narrow"/>
                  <a:cs typeface="Arial Narrow"/>
                </a:rPr>
                <a:t>Neutron</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B8B8B8"/>
                  </a:solidFill>
                  <a:latin typeface="Arial Narrow"/>
                  <a:cs typeface="Arial Narrow"/>
                </a:rPr>
                <a:t>Cinder</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smtClean="0">
                  <a:solidFill>
                    <a:srgbClr val="FF6600"/>
                  </a:solidFill>
                  <a:latin typeface="Arial Narrow"/>
                  <a:cs typeface="Arial Narrow"/>
                </a:rPr>
                <a:t>Ceilometer (*)</a:t>
              </a:r>
              <a:r>
                <a:rPr lang="en-US" sz="1000" dirty="0">
                  <a:solidFill>
                    <a:srgbClr val="008000"/>
                  </a:solidFill>
                  <a:latin typeface="Arial Narrow"/>
                  <a:cs typeface="Arial Narrow"/>
                </a:rPr>
                <a:t/>
              </a:r>
              <a:br>
                <a:rPr lang="en-US" sz="1000" dirty="0">
                  <a:solidFill>
                    <a:srgbClr val="008000"/>
                  </a:solidFill>
                  <a:latin typeface="Arial Narrow"/>
                  <a:cs typeface="Arial Narrow"/>
                </a:rPr>
              </a:br>
              <a:r>
                <a:rPr lang="en-US" sz="1000" dirty="0">
                  <a:solidFill>
                    <a:srgbClr val="B2B2B2"/>
                  </a:solidFill>
                  <a:latin typeface="Arial Narrow"/>
                  <a:cs typeface="Arial Narrow"/>
                </a:rPr>
                <a:t>Heat</a:t>
              </a:r>
              <a:endParaRPr lang="en-US" sz="1000" dirty="0">
                <a:solidFill>
                  <a:srgbClr val="008000"/>
                </a:solidFill>
                <a:latin typeface="Arial Narrow"/>
                <a:cs typeface="Arial Narrow"/>
              </a:endParaRPr>
            </a:p>
          </p:txBody>
        </p:sp>
        <p:sp>
          <p:nvSpPr>
            <p:cNvPr id="20" name="TextBox 19"/>
            <p:cNvSpPr txBox="1"/>
            <p:nvPr/>
          </p:nvSpPr>
          <p:spPr>
            <a:xfrm>
              <a:off x="3613998" y="3282949"/>
              <a:ext cx="914400" cy="2717800"/>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b="1" dirty="0">
                  <a:solidFill>
                    <a:srgbClr val="0055A0"/>
                  </a:solidFill>
                  <a:latin typeface="Arial Narrow"/>
                  <a:cs typeface="Arial Narrow"/>
                </a:rPr>
                <a:t>ICEHOUSE</a:t>
              </a:r>
            </a:p>
            <a:p>
              <a:pPr marL="36576"/>
              <a:endParaRPr lang="en-US" sz="1000" dirty="0">
                <a:solidFill>
                  <a:srgbClr val="002A50"/>
                </a:solidFill>
                <a:latin typeface="Arial Narrow"/>
                <a:cs typeface="Arial Narrow"/>
              </a:endParaRPr>
            </a:p>
            <a:p>
              <a:pPr marL="36576"/>
              <a:r>
                <a:rPr lang="en-US" sz="1000" dirty="0">
                  <a:solidFill>
                    <a:srgbClr val="FF6600"/>
                  </a:solidFill>
                  <a:latin typeface="Arial Narrow"/>
                  <a:cs typeface="Arial Narrow"/>
                </a:rPr>
                <a:t>Nova</a:t>
              </a:r>
            </a:p>
            <a:p>
              <a:pPr marL="36576"/>
              <a:r>
                <a:rPr lang="en-US" sz="1000" dirty="0">
                  <a:solidFill>
                    <a:srgbClr val="B2B2B2"/>
                  </a:solidFill>
                  <a:latin typeface="Arial Narrow"/>
                  <a:cs typeface="Arial Narrow"/>
                </a:rPr>
                <a:t>Swift</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Glance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Horizon</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Keystone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B2B2B2"/>
                  </a:solidFill>
                  <a:latin typeface="Arial Narrow"/>
                  <a:cs typeface="Arial Narrow"/>
                </a:rPr>
                <a:t>Neutron</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Cinder</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Ceilometer</a:t>
              </a:r>
            </a:p>
            <a:p>
              <a:pPr marL="36576"/>
              <a:r>
                <a:rPr lang="en-US" sz="1000" dirty="0">
                  <a:solidFill>
                    <a:schemeClr val="accent6">
                      <a:lumMod val="40000"/>
                      <a:lumOff val="60000"/>
                    </a:schemeClr>
                  </a:solidFill>
                  <a:latin typeface="Arial Narrow"/>
                  <a:cs typeface="Arial Narrow"/>
                </a:rPr>
                <a:t>Heat</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strike="sngStrike" dirty="0" smtClean="0">
                  <a:solidFill>
                    <a:schemeClr val="accent6">
                      <a:lumMod val="40000"/>
                      <a:lumOff val="60000"/>
                    </a:schemeClr>
                  </a:solidFill>
                  <a:latin typeface="Arial Narrow"/>
                  <a:cs typeface="Arial Narrow"/>
                </a:rPr>
                <a:t>Ironic</a:t>
              </a:r>
            </a:p>
            <a:p>
              <a:pPr marL="36576"/>
              <a:r>
                <a:rPr lang="en-US" sz="1000" strike="sngStrike" dirty="0" smtClean="0">
                  <a:solidFill>
                    <a:schemeClr val="accent6">
                      <a:lumMod val="40000"/>
                      <a:lumOff val="60000"/>
                    </a:schemeClr>
                  </a:solidFill>
                  <a:latin typeface="Arial Narrow"/>
                  <a:cs typeface="Arial Narrow"/>
                </a:rPr>
                <a:t>Trove</a:t>
              </a:r>
              <a:endParaRPr lang="en-US" sz="1000" strike="sngStrike" dirty="0">
                <a:solidFill>
                  <a:srgbClr val="B2B2B2"/>
                </a:solidFill>
                <a:latin typeface="Arial Narrow"/>
                <a:cs typeface="Arial Narrow"/>
              </a:endParaRPr>
            </a:p>
          </p:txBody>
        </p:sp>
        <p:sp>
          <p:nvSpPr>
            <p:cNvPr id="21" name="TextBox 20"/>
            <p:cNvSpPr txBox="1"/>
            <p:nvPr/>
          </p:nvSpPr>
          <p:spPr>
            <a:xfrm>
              <a:off x="4439254" y="3282950"/>
              <a:ext cx="914400" cy="2717801"/>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b="1" dirty="0">
                  <a:solidFill>
                    <a:srgbClr val="0055A0"/>
                  </a:solidFill>
                  <a:latin typeface="Arial Narrow"/>
                  <a:cs typeface="Arial Narrow"/>
                </a:rPr>
                <a:t>JUNO</a:t>
              </a:r>
            </a:p>
            <a:p>
              <a:pPr marL="36576"/>
              <a:endParaRPr lang="en-US" sz="1000" dirty="0">
                <a:solidFill>
                  <a:srgbClr val="002A50"/>
                </a:solidFill>
                <a:latin typeface="Arial Narrow"/>
                <a:cs typeface="Arial Narrow"/>
              </a:endParaRPr>
            </a:p>
            <a:p>
              <a:pPr marL="36576"/>
              <a:r>
                <a:rPr lang="en-US" sz="1000" dirty="0">
                  <a:solidFill>
                    <a:srgbClr val="FF6600"/>
                  </a:solidFill>
                  <a:latin typeface="Arial Narrow"/>
                  <a:cs typeface="Arial Narrow"/>
                </a:rPr>
                <a:t>Nova</a:t>
              </a:r>
            </a:p>
            <a:p>
              <a:pPr marL="36576"/>
              <a:r>
                <a:rPr lang="en-US" sz="1000" dirty="0">
                  <a:solidFill>
                    <a:srgbClr val="B2B2B2"/>
                  </a:solidFill>
                  <a:latin typeface="Arial Narrow"/>
                  <a:cs typeface="Arial Narrow"/>
                </a:rPr>
                <a:t>Swift</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Glance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Horizon</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Keystone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B8B8B8"/>
                  </a:solidFill>
                  <a:latin typeface="Arial Narrow"/>
                  <a:cs typeface="Arial Narrow"/>
                </a:rPr>
                <a:t>Neutron</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Cinder</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Ceilometer</a:t>
              </a:r>
            </a:p>
            <a:p>
              <a:pPr marL="36576"/>
              <a:r>
                <a:rPr lang="en-US" sz="1000" dirty="0" smtClean="0">
                  <a:solidFill>
                    <a:srgbClr val="FF6600"/>
                  </a:solidFill>
                  <a:latin typeface="Arial Narrow"/>
                  <a:cs typeface="Arial Narrow"/>
                </a:rPr>
                <a:t>Heat (*)</a:t>
              </a:r>
              <a:endParaRPr lang="en-US" sz="1000" dirty="0">
                <a:solidFill>
                  <a:srgbClr val="FF6600"/>
                </a:solidFill>
                <a:latin typeface="Arial Narrow"/>
                <a:cs typeface="Arial Narrow"/>
              </a:endParaRPr>
            </a:p>
            <a:p>
              <a:pPr marL="36576"/>
              <a:r>
                <a:rPr lang="en-US" sz="1000" dirty="0" smtClean="0">
                  <a:solidFill>
                    <a:srgbClr val="FF6600"/>
                  </a:solidFill>
                  <a:latin typeface="Arial Narrow"/>
                  <a:cs typeface="Arial Narrow"/>
                </a:rPr>
                <a:t>Rally (*)</a:t>
              </a:r>
              <a:r>
                <a:rPr lang="en-US" sz="1000" dirty="0">
                  <a:solidFill>
                    <a:srgbClr val="002A50"/>
                  </a:solidFill>
                  <a:latin typeface="Arial Narrow"/>
                  <a:cs typeface="Arial Narrow"/>
                </a:rPr>
                <a:t/>
              </a:r>
              <a:br>
                <a:rPr lang="en-US" sz="1000" dirty="0">
                  <a:solidFill>
                    <a:srgbClr val="002A50"/>
                  </a:solidFill>
                  <a:latin typeface="Arial Narrow"/>
                  <a:cs typeface="Arial Narrow"/>
                </a:rPr>
              </a:br>
              <a:endParaRPr lang="en-US" sz="1000" dirty="0">
                <a:solidFill>
                  <a:srgbClr val="B2B2B2"/>
                </a:solidFill>
                <a:latin typeface="Arial Narrow"/>
                <a:cs typeface="Arial Narrow"/>
              </a:endParaRPr>
            </a:p>
          </p:txBody>
        </p:sp>
        <p:sp>
          <p:nvSpPr>
            <p:cNvPr id="28" name="TextBox 27"/>
            <p:cNvSpPr txBox="1"/>
            <p:nvPr/>
          </p:nvSpPr>
          <p:spPr>
            <a:xfrm>
              <a:off x="431800" y="2419350"/>
              <a:ext cx="914400" cy="2667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b" anchorCtr="0">
              <a:normAutofit/>
            </a:bodyPr>
            <a:lstStyle/>
            <a:p>
              <a:pPr marL="36576" algn="ctr"/>
              <a:r>
                <a:rPr lang="en-US" sz="1000" dirty="0">
                  <a:solidFill>
                    <a:schemeClr val="accent6">
                      <a:lumMod val="50000"/>
                    </a:schemeClr>
                  </a:solidFill>
                  <a:latin typeface="Arial Narrow"/>
                  <a:cs typeface="Arial Narrow"/>
                </a:rPr>
                <a:t>5 April 2012</a:t>
              </a:r>
            </a:p>
          </p:txBody>
        </p:sp>
        <p:sp>
          <p:nvSpPr>
            <p:cNvPr id="29" name="TextBox 28"/>
            <p:cNvSpPr txBox="1"/>
            <p:nvPr/>
          </p:nvSpPr>
          <p:spPr>
            <a:xfrm>
              <a:off x="1212493" y="2419350"/>
              <a:ext cx="914400" cy="2667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b" anchorCtr="0">
              <a:normAutofit/>
            </a:bodyPr>
            <a:lstStyle/>
            <a:p>
              <a:pPr marL="36576" algn="ctr"/>
              <a:r>
                <a:rPr lang="en-US" sz="1000" dirty="0">
                  <a:solidFill>
                    <a:schemeClr val="accent6">
                      <a:lumMod val="50000"/>
                    </a:schemeClr>
                  </a:solidFill>
                  <a:latin typeface="Arial Narrow"/>
                  <a:cs typeface="Arial Narrow"/>
                </a:rPr>
                <a:t>27 September 2012</a:t>
              </a:r>
            </a:p>
          </p:txBody>
        </p:sp>
        <p:sp>
          <p:nvSpPr>
            <p:cNvPr id="30" name="TextBox 29"/>
            <p:cNvSpPr txBox="1"/>
            <p:nvPr/>
          </p:nvSpPr>
          <p:spPr>
            <a:xfrm>
              <a:off x="2015463" y="2419350"/>
              <a:ext cx="914400" cy="2667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b" anchorCtr="0">
              <a:normAutofit/>
            </a:bodyPr>
            <a:lstStyle/>
            <a:p>
              <a:pPr marL="36576" algn="ctr"/>
              <a:r>
                <a:rPr lang="en-US" sz="1000" dirty="0">
                  <a:solidFill>
                    <a:schemeClr val="accent6">
                      <a:lumMod val="50000"/>
                    </a:schemeClr>
                  </a:solidFill>
                  <a:latin typeface="Arial Narrow"/>
                  <a:cs typeface="Arial Narrow"/>
                </a:rPr>
                <a:t>4 April 2013</a:t>
              </a:r>
            </a:p>
          </p:txBody>
        </p:sp>
        <p:sp>
          <p:nvSpPr>
            <p:cNvPr id="32" name="TextBox 31"/>
            <p:cNvSpPr txBox="1"/>
            <p:nvPr/>
          </p:nvSpPr>
          <p:spPr>
            <a:xfrm>
              <a:off x="3712106" y="2419350"/>
              <a:ext cx="681469" cy="2667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b" anchorCtr="0">
              <a:normAutofit/>
            </a:bodyPr>
            <a:lstStyle/>
            <a:p>
              <a:pPr marL="36576" algn="ctr"/>
              <a:r>
                <a:rPr lang="en-US" sz="1000" dirty="0">
                  <a:solidFill>
                    <a:schemeClr val="accent6">
                      <a:lumMod val="50000"/>
                    </a:schemeClr>
                  </a:solidFill>
                  <a:latin typeface="Arial Narrow"/>
                  <a:cs typeface="Arial Narrow"/>
                </a:rPr>
                <a:t>17 April 2014</a:t>
              </a:r>
            </a:p>
          </p:txBody>
        </p:sp>
        <p:sp>
          <p:nvSpPr>
            <p:cNvPr id="33" name="TextBox 32"/>
            <p:cNvSpPr txBox="1"/>
            <p:nvPr/>
          </p:nvSpPr>
          <p:spPr>
            <a:xfrm>
              <a:off x="4372400" y="2419350"/>
              <a:ext cx="914400" cy="2667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b" anchorCtr="0">
              <a:normAutofit/>
            </a:bodyPr>
            <a:lstStyle/>
            <a:p>
              <a:pPr marL="36576" algn="ctr"/>
              <a:r>
                <a:rPr lang="en-US" sz="1000" dirty="0">
                  <a:solidFill>
                    <a:schemeClr val="accent6">
                      <a:lumMod val="50000"/>
                    </a:schemeClr>
                  </a:solidFill>
                  <a:latin typeface="Arial Narrow"/>
                  <a:cs typeface="Arial Narrow"/>
                </a:rPr>
                <a:t>16 October 2014</a:t>
              </a:r>
            </a:p>
          </p:txBody>
        </p:sp>
        <p:cxnSp>
          <p:nvCxnSpPr>
            <p:cNvPr id="39" name="Straight Connector 38"/>
            <p:cNvCxnSpPr/>
            <p:nvPr/>
          </p:nvCxnSpPr>
          <p:spPr>
            <a:xfrm>
              <a:off x="889000" y="2736850"/>
              <a:ext cx="0" cy="533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669693" y="2736850"/>
              <a:ext cx="0" cy="533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72666" y="2736850"/>
              <a:ext cx="0" cy="533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260784" y="2736850"/>
              <a:ext cx="0" cy="533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071198" y="2736850"/>
              <a:ext cx="0" cy="533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93710" y="2736850"/>
              <a:ext cx="0" cy="533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803581" y="2330450"/>
              <a:ext cx="0" cy="58420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346383" y="1758950"/>
              <a:ext cx="914400" cy="5715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b="1" dirty="0">
                  <a:solidFill>
                    <a:schemeClr val="accent6">
                      <a:lumMod val="50000"/>
                    </a:schemeClr>
                  </a:solidFill>
                  <a:latin typeface="Arial Narrow"/>
                  <a:cs typeface="Arial Narrow"/>
                </a:rPr>
                <a:t>July 2013</a:t>
              </a:r>
              <a:br>
                <a:rPr lang="en-US" sz="1000" b="1" dirty="0">
                  <a:solidFill>
                    <a:schemeClr val="accent6">
                      <a:lumMod val="50000"/>
                    </a:schemeClr>
                  </a:solidFill>
                  <a:latin typeface="Arial Narrow"/>
                  <a:cs typeface="Arial Narrow"/>
                </a:rPr>
              </a:br>
              <a:r>
                <a:rPr lang="en-US" sz="1000" b="1" dirty="0">
                  <a:solidFill>
                    <a:schemeClr val="accent6">
                      <a:lumMod val="50000"/>
                    </a:schemeClr>
                  </a:solidFill>
                  <a:latin typeface="Arial Narrow"/>
                  <a:cs typeface="Arial Narrow"/>
                </a:rPr>
                <a:t>CERN OpenStack</a:t>
              </a:r>
              <a:br>
                <a:rPr lang="en-US" sz="1000" b="1" dirty="0">
                  <a:solidFill>
                    <a:schemeClr val="accent6">
                      <a:lumMod val="50000"/>
                    </a:schemeClr>
                  </a:solidFill>
                  <a:latin typeface="Arial Narrow"/>
                  <a:cs typeface="Arial Narrow"/>
                </a:rPr>
              </a:br>
              <a:r>
                <a:rPr lang="en-US" sz="1000" b="1" dirty="0">
                  <a:solidFill>
                    <a:schemeClr val="accent6">
                      <a:lumMod val="50000"/>
                    </a:schemeClr>
                  </a:solidFill>
                  <a:latin typeface="Arial Narrow"/>
                  <a:cs typeface="Arial Narrow"/>
                </a:rPr>
                <a:t>Production Service</a:t>
              </a:r>
            </a:p>
          </p:txBody>
        </p:sp>
        <p:cxnSp>
          <p:nvCxnSpPr>
            <p:cNvPr id="47" name="Straight Connector 46"/>
            <p:cNvCxnSpPr>
              <a:stCxn id="48" idx="2"/>
            </p:cNvCxnSpPr>
            <p:nvPr/>
          </p:nvCxnSpPr>
          <p:spPr>
            <a:xfrm>
              <a:off x="3728297" y="2330450"/>
              <a:ext cx="0" cy="57278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271097" y="1758950"/>
              <a:ext cx="914400" cy="5715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dirty="0">
                  <a:solidFill>
                    <a:schemeClr val="accent6">
                      <a:lumMod val="50000"/>
                    </a:schemeClr>
                  </a:solidFill>
                  <a:latin typeface="Arial Narrow"/>
                  <a:cs typeface="Arial Narrow"/>
                </a:rPr>
                <a:t>February 2014</a:t>
              </a:r>
            </a:p>
            <a:p>
              <a:pPr marL="36576" algn="ctr"/>
              <a:r>
                <a:rPr lang="en-US" sz="1000" dirty="0">
                  <a:solidFill>
                    <a:schemeClr val="accent6">
                      <a:lumMod val="50000"/>
                    </a:schemeClr>
                  </a:solidFill>
                  <a:latin typeface="Arial Narrow"/>
                  <a:cs typeface="Arial Narrow"/>
                </a:rPr>
                <a:t>CERN OpenStack</a:t>
              </a:r>
              <a:br>
                <a:rPr lang="en-US" sz="1000" dirty="0">
                  <a:solidFill>
                    <a:schemeClr val="accent6">
                      <a:lumMod val="50000"/>
                    </a:schemeClr>
                  </a:solidFill>
                  <a:latin typeface="Arial Narrow"/>
                  <a:cs typeface="Arial Narrow"/>
                </a:rPr>
              </a:br>
              <a:r>
                <a:rPr lang="en-US" sz="1000" dirty="0">
                  <a:solidFill>
                    <a:schemeClr val="accent6">
                      <a:lumMod val="50000"/>
                    </a:schemeClr>
                  </a:solidFill>
                  <a:latin typeface="Arial Narrow"/>
                  <a:cs typeface="Arial Narrow"/>
                </a:rPr>
                <a:t>Havana Release</a:t>
              </a:r>
            </a:p>
          </p:txBody>
        </p:sp>
        <p:sp>
          <p:nvSpPr>
            <p:cNvPr id="50" name="TextBox 49"/>
            <p:cNvSpPr txBox="1"/>
            <p:nvPr/>
          </p:nvSpPr>
          <p:spPr>
            <a:xfrm>
              <a:off x="4337646" y="1758950"/>
              <a:ext cx="914400" cy="5715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dirty="0">
                  <a:solidFill>
                    <a:schemeClr val="accent6">
                      <a:lumMod val="50000"/>
                    </a:schemeClr>
                  </a:solidFill>
                  <a:latin typeface="Arial Narrow"/>
                  <a:cs typeface="Arial Narrow"/>
                </a:rPr>
                <a:t>October 2014</a:t>
              </a:r>
            </a:p>
            <a:p>
              <a:pPr marL="36576" algn="ctr"/>
              <a:r>
                <a:rPr lang="en-US" sz="1000" dirty="0">
                  <a:solidFill>
                    <a:schemeClr val="accent6">
                      <a:lumMod val="50000"/>
                    </a:schemeClr>
                  </a:solidFill>
                  <a:latin typeface="Arial Narrow"/>
                  <a:cs typeface="Arial Narrow"/>
                </a:rPr>
                <a:t>CERN OpenStack</a:t>
              </a:r>
              <a:br>
                <a:rPr lang="en-US" sz="1000" dirty="0">
                  <a:solidFill>
                    <a:schemeClr val="accent6">
                      <a:lumMod val="50000"/>
                    </a:schemeClr>
                  </a:solidFill>
                  <a:latin typeface="Arial Narrow"/>
                  <a:cs typeface="Arial Narrow"/>
                </a:rPr>
              </a:br>
              <a:r>
                <a:rPr lang="en-US" sz="1000" dirty="0">
                  <a:solidFill>
                    <a:schemeClr val="accent6">
                      <a:lumMod val="50000"/>
                    </a:schemeClr>
                  </a:solidFill>
                  <a:latin typeface="Arial Narrow"/>
                  <a:cs typeface="Arial Narrow"/>
                </a:rPr>
                <a:t>Icehouse Release</a:t>
              </a:r>
            </a:p>
          </p:txBody>
        </p:sp>
        <p:cxnSp>
          <p:nvCxnSpPr>
            <p:cNvPr id="52" name="Straight Connector 51"/>
            <p:cNvCxnSpPr/>
            <p:nvPr/>
          </p:nvCxnSpPr>
          <p:spPr>
            <a:xfrm>
              <a:off x="5901082" y="2743787"/>
              <a:ext cx="0" cy="533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5443875" y="2426287"/>
              <a:ext cx="914400" cy="2667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b" anchorCtr="0">
              <a:normAutofit/>
            </a:bodyPr>
            <a:lstStyle/>
            <a:p>
              <a:pPr marL="36576" algn="ctr"/>
              <a:r>
                <a:rPr lang="ro-RO" sz="1000" dirty="0">
                  <a:solidFill>
                    <a:schemeClr val="accent6">
                      <a:lumMod val="50000"/>
                    </a:schemeClr>
                  </a:solidFill>
                  <a:latin typeface="Arial Narrow"/>
                  <a:cs typeface="Arial Narrow"/>
                </a:rPr>
                <a:t>30 April 2015</a:t>
              </a:r>
              <a:endParaRPr lang="en-US" sz="1000" dirty="0">
                <a:solidFill>
                  <a:schemeClr val="accent6">
                    <a:lumMod val="50000"/>
                  </a:schemeClr>
                </a:solidFill>
                <a:latin typeface="Arial Narrow"/>
                <a:cs typeface="Arial Narrow"/>
              </a:endParaRPr>
            </a:p>
          </p:txBody>
        </p:sp>
        <p:sp>
          <p:nvSpPr>
            <p:cNvPr id="55" name="TextBox 54"/>
            <p:cNvSpPr txBox="1"/>
            <p:nvPr/>
          </p:nvSpPr>
          <p:spPr>
            <a:xfrm>
              <a:off x="5202576" y="1765887"/>
              <a:ext cx="914400" cy="5715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dirty="0">
                  <a:solidFill>
                    <a:schemeClr val="accent6">
                      <a:lumMod val="50000"/>
                    </a:schemeClr>
                  </a:solidFill>
                  <a:latin typeface="Arial Narrow"/>
                  <a:cs typeface="Arial Narrow"/>
                </a:rPr>
                <a:t>March2015</a:t>
              </a:r>
            </a:p>
            <a:p>
              <a:pPr marL="36576" algn="ctr"/>
              <a:r>
                <a:rPr lang="en-US" sz="1000" dirty="0">
                  <a:solidFill>
                    <a:schemeClr val="accent6">
                      <a:lumMod val="50000"/>
                    </a:schemeClr>
                  </a:solidFill>
                  <a:latin typeface="Arial Narrow"/>
                  <a:cs typeface="Arial Narrow"/>
                </a:rPr>
                <a:t>CERN OpenStack</a:t>
              </a:r>
              <a:br>
                <a:rPr lang="en-US" sz="1000" dirty="0">
                  <a:solidFill>
                    <a:schemeClr val="accent6">
                      <a:lumMod val="50000"/>
                    </a:schemeClr>
                  </a:solidFill>
                  <a:latin typeface="Arial Narrow"/>
                  <a:cs typeface="Arial Narrow"/>
                </a:rPr>
              </a:br>
              <a:r>
                <a:rPr lang="en-US" sz="1000" dirty="0">
                  <a:solidFill>
                    <a:schemeClr val="accent6">
                      <a:lumMod val="50000"/>
                    </a:schemeClr>
                  </a:solidFill>
                  <a:latin typeface="Arial Narrow"/>
                  <a:cs typeface="Arial Narrow"/>
                </a:rPr>
                <a:t>Juno Release</a:t>
              </a:r>
            </a:p>
          </p:txBody>
        </p:sp>
        <p:cxnSp>
          <p:nvCxnSpPr>
            <p:cNvPr id="54" name="Straight Connector 53"/>
            <p:cNvCxnSpPr/>
            <p:nvPr/>
          </p:nvCxnSpPr>
          <p:spPr>
            <a:xfrm>
              <a:off x="5507388" y="2337387"/>
              <a:ext cx="0" cy="572788"/>
            </a:xfrm>
            <a:prstGeom prst="line">
              <a:avLst/>
            </a:prstGeom>
            <a:ln>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615873" y="2330450"/>
              <a:ext cx="0" cy="572788"/>
            </a:xfrm>
            <a:prstGeom prst="line">
              <a:avLst/>
            </a:prstGeom>
            <a:ln>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2803581" y="2381250"/>
              <a:ext cx="5667319" cy="0"/>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459267" y="3270246"/>
              <a:ext cx="914400" cy="2730504"/>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b="1" dirty="0">
                  <a:solidFill>
                    <a:srgbClr val="0055A0"/>
                  </a:solidFill>
                  <a:latin typeface="Arial Narrow"/>
                  <a:cs typeface="Arial Narrow"/>
                </a:rPr>
                <a:t>LIBERTY</a:t>
              </a:r>
            </a:p>
            <a:p>
              <a:pPr marL="36576"/>
              <a:endParaRPr lang="en-US" sz="1000" dirty="0">
                <a:solidFill>
                  <a:srgbClr val="002A50"/>
                </a:solidFill>
                <a:latin typeface="Arial Narrow"/>
                <a:cs typeface="Arial Narrow"/>
              </a:endParaRPr>
            </a:p>
            <a:p>
              <a:pPr marL="36576"/>
              <a:r>
                <a:rPr lang="en-US" sz="1000" dirty="0">
                  <a:solidFill>
                    <a:srgbClr val="FF6600"/>
                  </a:solidFill>
                  <a:latin typeface="Arial Narrow"/>
                  <a:cs typeface="Arial Narrow"/>
                </a:rPr>
                <a:t>Nova</a:t>
              </a:r>
            </a:p>
            <a:p>
              <a:pPr marL="36576"/>
              <a:r>
                <a:rPr lang="en-US" sz="1000" dirty="0">
                  <a:solidFill>
                    <a:srgbClr val="B2B2B2"/>
                  </a:solidFill>
                  <a:latin typeface="Arial Narrow"/>
                  <a:cs typeface="Arial Narrow"/>
                </a:rPr>
                <a:t>Swift</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Glance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Horizon</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Keystone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7C80"/>
                  </a:solidFill>
                  <a:latin typeface="Arial Narrow"/>
                  <a:cs typeface="Arial Narrow"/>
                </a:rPr>
                <a:t>Neutron (*)</a:t>
              </a:r>
              <a:br>
                <a:rPr lang="en-US" sz="1000" dirty="0">
                  <a:solidFill>
                    <a:srgbClr val="FF7C80"/>
                  </a:solidFill>
                  <a:latin typeface="Arial Narrow"/>
                  <a:cs typeface="Arial Narrow"/>
                </a:rPr>
              </a:br>
              <a:r>
                <a:rPr lang="en-US" sz="1000" dirty="0">
                  <a:solidFill>
                    <a:srgbClr val="FF6600"/>
                  </a:solidFill>
                  <a:latin typeface="Arial Narrow"/>
                  <a:cs typeface="Arial Narrow"/>
                </a:rPr>
                <a:t>Cinder</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Ceilometer</a:t>
              </a:r>
            </a:p>
            <a:p>
              <a:pPr marL="36576"/>
              <a:r>
                <a:rPr lang="en-US" sz="1000" dirty="0">
                  <a:solidFill>
                    <a:srgbClr val="FF6600"/>
                  </a:solidFill>
                  <a:latin typeface="Arial Narrow"/>
                  <a:cs typeface="Arial Narrow"/>
                </a:rPr>
                <a:t>Heat</a:t>
              </a:r>
            </a:p>
            <a:p>
              <a:pPr marL="36576"/>
              <a:r>
                <a:rPr lang="en-US" sz="1000" dirty="0">
                  <a:solidFill>
                    <a:srgbClr val="FF6600"/>
                  </a:solidFill>
                  <a:latin typeface="Arial Narrow"/>
                  <a:cs typeface="Arial Narrow"/>
                </a:rPr>
                <a:t>Rally</a:t>
              </a:r>
            </a:p>
            <a:p>
              <a:pPr marL="36576"/>
              <a:r>
                <a:rPr lang="en-US" sz="1000" dirty="0">
                  <a:solidFill>
                    <a:srgbClr val="FF7C80"/>
                  </a:solidFill>
                  <a:latin typeface="Arial Narrow"/>
                  <a:cs typeface="Arial Narrow"/>
                </a:rPr>
                <a:t>Magnum (*)</a:t>
              </a:r>
            </a:p>
            <a:p>
              <a:pPr marL="36576"/>
              <a:r>
                <a:rPr lang="en-US" sz="1000" dirty="0">
                  <a:solidFill>
                    <a:srgbClr val="FF7C80"/>
                  </a:solidFill>
                  <a:latin typeface="Arial Narrow"/>
                  <a:cs typeface="Arial Narrow"/>
                </a:rPr>
                <a:t>Barbican </a:t>
              </a:r>
              <a:r>
                <a:rPr lang="en-US" sz="1000" dirty="0" smtClean="0">
                  <a:solidFill>
                    <a:srgbClr val="FF7C80"/>
                  </a:solidFill>
                  <a:latin typeface="Arial Narrow"/>
                  <a:cs typeface="Arial Narrow"/>
                </a:rPr>
                <a:t>(*)</a:t>
              </a:r>
            </a:p>
            <a:p>
              <a:pPr marL="36576"/>
              <a:r>
                <a:rPr lang="en-US" sz="1000" dirty="0" smtClean="0">
                  <a:solidFill>
                    <a:schemeClr val="accent6">
                      <a:lumMod val="40000"/>
                      <a:lumOff val="60000"/>
                    </a:schemeClr>
                  </a:solidFill>
                  <a:latin typeface="Arial Narrow"/>
                  <a:cs typeface="Arial Narrow"/>
                </a:rPr>
                <a:t>Ironic</a:t>
              </a:r>
              <a:r>
                <a:rPr lang="en-US" sz="1000" dirty="0">
                  <a:solidFill>
                    <a:srgbClr val="002A50"/>
                  </a:solidFill>
                  <a:latin typeface="Arial Narrow"/>
                  <a:cs typeface="Arial Narrow"/>
                </a:rPr>
                <a:t/>
              </a:r>
              <a:br>
                <a:rPr lang="en-US" sz="1000" dirty="0">
                  <a:solidFill>
                    <a:srgbClr val="002A50"/>
                  </a:solidFill>
                  <a:latin typeface="Arial Narrow"/>
                  <a:cs typeface="Arial Narrow"/>
                </a:rPr>
              </a:br>
              <a:endParaRPr lang="en-US" sz="1000" dirty="0">
                <a:solidFill>
                  <a:srgbClr val="B2B2B2"/>
                </a:solidFill>
                <a:latin typeface="Arial Narrow"/>
                <a:cs typeface="Arial Narrow"/>
              </a:endParaRPr>
            </a:p>
          </p:txBody>
        </p:sp>
        <p:cxnSp>
          <p:nvCxnSpPr>
            <p:cNvPr id="57" name="Straight Connector 56"/>
            <p:cNvCxnSpPr/>
            <p:nvPr/>
          </p:nvCxnSpPr>
          <p:spPr>
            <a:xfrm>
              <a:off x="6913726" y="2724148"/>
              <a:ext cx="0" cy="533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6456532" y="2406648"/>
              <a:ext cx="914400" cy="2667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b" anchorCtr="0">
              <a:normAutofit/>
            </a:bodyPr>
            <a:lstStyle/>
            <a:p>
              <a:pPr marL="36576" algn="ctr"/>
              <a:r>
                <a:rPr lang="ro-RO" sz="1000" dirty="0">
                  <a:solidFill>
                    <a:schemeClr val="accent6">
                      <a:lumMod val="50000"/>
                    </a:schemeClr>
                  </a:solidFill>
                  <a:latin typeface="Arial Narrow"/>
                  <a:cs typeface="Arial Narrow"/>
                </a:rPr>
                <a:t>15 October 2015</a:t>
              </a:r>
              <a:endParaRPr lang="en-US" sz="1000" dirty="0">
                <a:solidFill>
                  <a:schemeClr val="accent6">
                    <a:lumMod val="50000"/>
                  </a:schemeClr>
                </a:solidFill>
                <a:latin typeface="Arial Narrow"/>
                <a:cs typeface="Arial Narrow"/>
              </a:endParaRPr>
            </a:p>
          </p:txBody>
        </p:sp>
        <p:sp>
          <p:nvSpPr>
            <p:cNvPr id="61" name="TextBox 60"/>
            <p:cNvSpPr txBox="1"/>
            <p:nvPr/>
          </p:nvSpPr>
          <p:spPr>
            <a:xfrm>
              <a:off x="6075532" y="1767254"/>
              <a:ext cx="914400" cy="5715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dirty="0">
                  <a:solidFill>
                    <a:schemeClr val="accent6">
                      <a:lumMod val="50000"/>
                    </a:schemeClr>
                  </a:solidFill>
                  <a:latin typeface="Arial Narrow"/>
                  <a:cs typeface="Arial Narrow"/>
                </a:rPr>
                <a:t>September 2015</a:t>
              </a:r>
            </a:p>
            <a:p>
              <a:pPr marL="36576" algn="ctr"/>
              <a:r>
                <a:rPr lang="en-US" sz="1000" dirty="0">
                  <a:solidFill>
                    <a:schemeClr val="accent6">
                      <a:lumMod val="50000"/>
                    </a:schemeClr>
                  </a:solidFill>
                  <a:latin typeface="Arial Narrow"/>
                  <a:cs typeface="Arial Narrow"/>
                </a:rPr>
                <a:t>CERN OpenStack</a:t>
              </a:r>
              <a:br>
                <a:rPr lang="en-US" sz="1000" dirty="0">
                  <a:solidFill>
                    <a:schemeClr val="accent6">
                      <a:lumMod val="50000"/>
                    </a:schemeClr>
                  </a:solidFill>
                  <a:latin typeface="Arial Narrow"/>
                  <a:cs typeface="Arial Narrow"/>
                </a:rPr>
              </a:br>
              <a:r>
                <a:rPr lang="en-US" sz="1000" dirty="0" smtClean="0">
                  <a:solidFill>
                    <a:schemeClr val="accent6">
                      <a:lumMod val="50000"/>
                    </a:schemeClr>
                  </a:solidFill>
                  <a:latin typeface="Arial Narrow"/>
                  <a:cs typeface="Arial Narrow"/>
                </a:rPr>
                <a:t>Kilo Release</a:t>
              </a:r>
              <a:endParaRPr lang="en-US" sz="1000" dirty="0">
                <a:solidFill>
                  <a:schemeClr val="accent6">
                    <a:lumMod val="50000"/>
                  </a:schemeClr>
                </a:solidFill>
                <a:latin typeface="Arial Narrow"/>
                <a:cs typeface="Arial Narrow"/>
              </a:endParaRPr>
            </a:p>
          </p:txBody>
        </p:sp>
        <p:sp>
          <p:nvSpPr>
            <p:cNvPr id="63" name="TextBox 62"/>
            <p:cNvSpPr txBox="1"/>
            <p:nvPr/>
          </p:nvSpPr>
          <p:spPr>
            <a:xfrm>
              <a:off x="5443875" y="3289886"/>
              <a:ext cx="914400" cy="2717801"/>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b="1" dirty="0">
                  <a:solidFill>
                    <a:srgbClr val="0055A0"/>
                  </a:solidFill>
                  <a:latin typeface="Arial Narrow"/>
                  <a:cs typeface="Arial Narrow"/>
                </a:rPr>
                <a:t>KILO</a:t>
              </a:r>
            </a:p>
            <a:p>
              <a:pPr marL="36576"/>
              <a:endParaRPr lang="en-US" sz="1000" dirty="0">
                <a:solidFill>
                  <a:srgbClr val="002A50"/>
                </a:solidFill>
                <a:latin typeface="Arial Narrow"/>
                <a:cs typeface="Arial Narrow"/>
              </a:endParaRPr>
            </a:p>
            <a:p>
              <a:pPr marL="36576"/>
              <a:r>
                <a:rPr lang="en-US" sz="1000" dirty="0">
                  <a:solidFill>
                    <a:srgbClr val="FF6600"/>
                  </a:solidFill>
                  <a:latin typeface="Arial Narrow"/>
                  <a:cs typeface="Arial Narrow"/>
                </a:rPr>
                <a:t>Nova</a:t>
              </a:r>
            </a:p>
            <a:p>
              <a:pPr marL="36576"/>
              <a:r>
                <a:rPr lang="en-US" sz="1000" dirty="0">
                  <a:solidFill>
                    <a:srgbClr val="B2B2B2"/>
                  </a:solidFill>
                  <a:latin typeface="Arial Narrow"/>
                  <a:cs typeface="Arial Narrow"/>
                </a:rPr>
                <a:t>Swift</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Glance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Horizon</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Keystone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B8B8B8"/>
                  </a:solidFill>
                  <a:latin typeface="Arial Narrow"/>
                  <a:cs typeface="Arial Narrow"/>
                </a:rPr>
                <a:t>Neutron</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Cinder</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Ceilometer</a:t>
              </a:r>
            </a:p>
            <a:p>
              <a:pPr marL="36576"/>
              <a:r>
                <a:rPr lang="en-US" sz="1000" dirty="0">
                  <a:solidFill>
                    <a:srgbClr val="FF6600"/>
                  </a:solidFill>
                  <a:latin typeface="Arial Narrow"/>
                  <a:cs typeface="Arial Narrow"/>
                </a:rPr>
                <a:t>Heat</a:t>
              </a:r>
            </a:p>
            <a:p>
              <a:pPr marL="36576"/>
              <a:r>
                <a:rPr lang="en-US" sz="1000" dirty="0" smtClean="0">
                  <a:solidFill>
                    <a:srgbClr val="FF6600"/>
                  </a:solidFill>
                  <a:latin typeface="Arial Narrow"/>
                  <a:cs typeface="Arial Narrow"/>
                </a:rPr>
                <a:t>Rally</a:t>
              </a:r>
            </a:p>
            <a:p>
              <a:pPr marL="36576"/>
              <a:r>
                <a:rPr lang="en-US" sz="1000" strike="sngStrike" dirty="0" smtClean="0">
                  <a:solidFill>
                    <a:schemeClr val="accent6">
                      <a:lumMod val="40000"/>
                      <a:lumOff val="60000"/>
                    </a:schemeClr>
                  </a:solidFill>
                  <a:latin typeface="Arial Narrow"/>
                  <a:cs typeface="Arial Narrow"/>
                </a:rPr>
                <a:t>Manila</a:t>
              </a:r>
              <a:r>
                <a:rPr lang="en-US" sz="1000" dirty="0">
                  <a:solidFill>
                    <a:srgbClr val="002A50"/>
                  </a:solidFill>
                  <a:latin typeface="Arial Narrow"/>
                  <a:cs typeface="Arial Narrow"/>
                </a:rPr>
                <a:t/>
              </a:r>
              <a:br>
                <a:rPr lang="en-US" sz="1000" dirty="0">
                  <a:solidFill>
                    <a:srgbClr val="002A50"/>
                  </a:solidFill>
                  <a:latin typeface="Arial Narrow"/>
                  <a:cs typeface="Arial Narrow"/>
                </a:rPr>
              </a:br>
              <a:endParaRPr lang="en-US" sz="1000" dirty="0">
                <a:solidFill>
                  <a:srgbClr val="B2B2B2"/>
                </a:solidFill>
                <a:latin typeface="Arial Narrow"/>
                <a:cs typeface="Arial Narrow"/>
              </a:endParaRPr>
            </a:p>
          </p:txBody>
        </p:sp>
        <p:sp>
          <p:nvSpPr>
            <p:cNvPr id="51" name="TextBox 50"/>
            <p:cNvSpPr txBox="1"/>
            <p:nvPr/>
          </p:nvSpPr>
          <p:spPr>
            <a:xfrm>
              <a:off x="7680277" y="1798339"/>
              <a:ext cx="914400" cy="5715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dirty="0" smtClean="0">
                  <a:solidFill>
                    <a:schemeClr val="accent6">
                      <a:lumMod val="50000"/>
                    </a:schemeClr>
                  </a:solidFill>
                  <a:latin typeface="Arial Narrow"/>
                  <a:cs typeface="Arial Narrow"/>
                </a:rPr>
                <a:t>August 2016</a:t>
              </a:r>
              <a:endParaRPr lang="en-US" sz="1000" dirty="0">
                <a:solidFill>
                  <a:schemeClr val="accent6">
                    <a:lumMod val="50000"/>
                  </a:schemeClr>
                </a:solidFill>
                <a:latin typeface="Arial Narrow"/>
                <a:cs typeface="Arial Narrow"/>
              </a:endParaRPr>
            </a:p>
            <a:p>
              <a:pPr marL="36576" algn="ctr"/>
              <a:r>
                <a:rPr lang="en-US" sz="1000" dirty="0">
                  <a:solidFill>
                    <a:schemeClr val="accent6">
                      <a:lumMod val="50000"/>
                    </a:schemeClr>
                  </a:solidFill>
                  <a:latin typeface="Arial Narrow"/>
                  <a:cs typeface="Arial Narrow"/>
                </a:rPr>
                <a:t>CERN OpenStack</a:t>
              </a:r>
              <a:br>
                <a:rPr lang="en-US" sz="1000" dirty="0">
                  <a:solidFill>
                    <a:schemeClr val="accent6">
                      <a:lumMod val="50000"/>
                    </a:schemeClr>
                  </a:solidFill>
                  <a:latin typeface="Arial Narrow"/>
                  <a:cs typeface="Arial Narrow"/>
                </a:rPr>
              </a:br>
              <a:r>
                <a:rPr lang="en-US" sz="1000" dirty="0" smtClean="0">
                  <a:solidFill>
                    <a:schemeClr val="accent6">
                      <a:lumMod val="50000"/>
                    </a:schemeClr>
                  </a:solidFill>
                  <a:latin typeface="Arial Narrow"/>
                  <a:cs typeface="Arial Narrow"/>
                </a:rPr>
                <a:t>Liberty Release</a:t>
              </a:r>
              <a:endParaRPr lang="en-US" sz="1000" dirty="0">
                <a:solidFill>
                  <a:schemeClr val="accent6">
                    <a:lumMod val="50000"/>
                  </a:schemeClr>
                </a:solidFill>
                <a:latin typeface="Arial Narrow"/>
                <a:cs typeface="Arial Narrow"/>
              </a:endParaRPr>
            </a:p>
          </p:txBody>
        </p:sp>
        <p:cxnSp>
          <p:nvCxnSpPr>
            <p:cNvPr id="59" name="Straight Connector 58"/>
            <p:cNvCxnSpPr/>
            <p:nvPr/>
          </p:nvCxnSpPr>
          <p:spPr>
            <a:xfrm>
              <a:off x="8135079" y="2330450"/>
              <a:ext cx="0" cy="572788"/>
            </a:xfrm>
            <a:prstGeom prst="line">
              <a:avLst/>
            </a:prstGeom>
            <a:ln>
              <a:solidFill>
                <a:srgbClr val="FF6600"/>
              </a:solidFill>
              <a:prstDash val="solid"/>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803581" y="2419350"/>
              <a:ext cx="914400" cy="2667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b" anchorCtr="0">
              <a:normAutofit/>
            </a:bodyPr>
            <a:lstStyle/>
            <a:p>
              <a:pPr marL="36576" algn="ctr"/>
              <a:r>
                <a:rPr lang="en-US" sz="1000" dirty="0">
                  <a:solidFill>
                    <a:schemeClr val="accent6">
                      <a:lumMod val="50000"/>
                    </a:schemeClr>
                  </a:solidFill>
                  <a:latin typeface="Arial Narrow"/>
                  <a:cs typeface="Arial Narrow"/>
                </a:rPr>
                <a:t>17 October 2013</a:t>
              </a:r>
            </a:p>
          </p:txBody>
        </p:sp>
      </p:grpSp>
      <p:sp>
        <p:nvSpPr>
          <p:cNvPr id="10" name="Slide Number Placeholder 9"/>
          <p:cNvSpPr>
            <a:spLocks noGrp="1"/>
          </p:cNvSpPr>
          <p:nvPr>
            <p:ph type="sldNum" sz="quarter" idx="4"/>
          </p:nvPr>
        </p:nvSpPr>
        <p:spPr/>
        <p:txBody>
          <a:bodyPr/>
          <a:lstStyle/>
          <a:p>
            <a:fld id="{17918391-D411-FE40-AAD7-861AE5233E0E}" type="slidenum">
              <a:rPr lang="en-US" smtClean="0"/>
              <a:pPr/>
              <a:t>13</a:t>
            </a:fld>
            <a:endParaRPr lang="en-US" dirty="0"/>
          </a:p>
        </p:txBody>
      </p:sp>
      <p:sp>
        <p:nvSpPr>
          <p:cNvPr id="60" name="TextBox 55"/>
          <p:cNvSpPr txBox="1"/>
          <p:nvPr/>
        </p:nvSpPr>
        <p:spPr>
          <a:xfrm>
            <a:off x="7616184" y="2927918"/>
            <a:ext cx="953889" cy="3050164"/>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t" anchorCtr="0">
            <a:normAutofit/>
          </a:bodyPr>
          <a:lstStyle/>
          <a:p>
            <a:pPr marL="36576" algn="ctr"/>
            <a:r>
              <a:rPr lang="en-US" sz="1000" b="1" dirty="0" smtClean="0">
                <a:solidFill>
                  <a:srgbClr val="0055A0"/>
                </a:solidFill>
                <a:latin typeface="Arial Narrow"/>
                <a:cs typeface="Arial Narrow"/>
              </a:rPr>
              <a:t>MITAKA</a:t>
            </a:r>
            <a:endParaRPr lang="en-US" sz="1000" b="1" dirty="0">
              <a:solidFill>
                <a:srgbClr val="0055A0"/>
              </a:solidFill>
              <a:latin typeface="Arial Narrow"/>
              <a:cs typeface="Arial Narrow"/>
            </a:endParaRPr>
          </a:p>
          <a:p>
            <a:pPr marL="36576"/>
            <a:endParaRPr lang="en-US" sz="1000" dirty="0">
              <a:solidFill>
                <a:srgbClr val="002A50"/>
              </a:solidFill>
              <a:latin typeface="Arial Narrow"/>
              <a:cs typeface="Arial Narrow"/>
            </a:endParaRPr>
          </a:p>
          <a:p>
            <a:pPr marL="36576"/>
            <a:r>
              <a:rPr lang="en-US" sz="1000" dirty="0">
                <a:solidFill>
                  <a:srgbClr val="FF6600"/>
                </a:solidFill>
                <a:latin typeface="Arial Narrow"/>
                <a:cs typeface="Arial Narrow"/>
              </a:rPr>
              <a:t>Nova</a:t>
            </a:r>
          </a:p>
          <a:p>
            <a:pPr marL="36576"/>
            <a:r>
              <a:rPr lang="en-US" sz="1000" dirty="0">
                <a:solidFill>
                  <a:srgbClr val="B2B2B2"/>
                </a:solidFill>
                <a:latin typeface="Arial Narrow"/>
                <a:cs typeface="Arial Narrow"/>
              </a:rPr>
              <a:t>Swift</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Glance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Horizon</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Keystone</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Neutron</a:t>
            </a:r>
            <a:r>
              <a:rPr lang="en-US" sz="1000" dirty="0">
                <a:solidFill>
                  <a:srgbClr val="FF7C80"/>
                </a:solidFill>
                <a:latin typeface="Arial Narrow"/>
                <a:cs typeface="Arial Narrow"/>
              </a:rPr>
              <a:t/>
            </a:r>
            <a:br>
              <a:rPr lang="en-US" sz="1000" dirty="0">
                <a:solidFill>
                  <a:srgbClr val="FF7C80"/>
                </a:solidFill>
                <a:latin typeface="Arial Narrow"/>
                <a:cs typeface="Arial Narrow"/>
              </a:rPr>
            </a:br>
            <a:r>
              <a:rPr lang="en-US" sz="1000" dirty="0">
                <a:solidFill>
                  <a:srgbClr val="FF6600"/>
                </a:solidFill>
                <a:latin typeface="Arial Narrow"/>
                <a:cs typeface="Arial Narrow"/>
              </a:rPr>
              <a:t>Cinder</a:t>
            </a:r>
            <a:r>
              <a:rPr lang="en-US" sz="1000" dirty="0">
                <a:solidFill>
                  <a:srgbClr val="002A50"/>
                </a:solidFill>
                <a:latin typeface="Arial Narrow"/>
                <a:cs typeface="Arial Narrow"/>
              </a:rPr>
              <a:t/>
            </a:r>
            <a:br>
              <a:rPr lang="en-US" sz="1000" dirty="0">
                <a:solidFill>
                  <a:srgbClr val="002A50"/>
                </a:solidFill>
                <a:latin typeface="Arial Narrow"/>
                <a:cs typeface="Arial Narrow"/>
              </a:rPr>
            </a:br>
            <a:r>
              <a:rPr lang="en-US" sz="1000" dirty="0">
                <a:solidFill>
                  <a:srgbClr val="FF6600"/>
                </a:solidFill>
                <a:latin typeface="Arial Narrow"/>
                <a:cs typeface="Arial Narrow"/>
              </a:rPr>
              <a:t>Ceilometer</a:t>
            </a:r>
          </a:p>
          <a:p>
            <a:pPr marL="36576"/>
            <a:r>
              <a:rPr lang="en-US" sz="1000" dirty="0">
                <a:solidFill>
                  <a:srgbClr val="FF6600"/>
                </a:solidFill>
                <a:latin typeface="Arial Narrow"/>
                <a:cs typeface="Arial Narrow"/>
              </a:rPr>
              <a:t>Heat</a:t>
            </a:r>
          </a:p>
          <a:p>
            <a:pPr marL="36576"/>
            <a:r>
              <a:rPr lang="en-US" sz="1000" dirty="0">
                <a:solidFill>
                  <a:srgbClr val="FF6600"/>
                </a:solidFill>
                <a:latin typeface="Arial Narrow"/>
                <a:cs typeface="Arial Narrow"/>
              </a:rPr>
              <a:t>Rally</a:t>
            </a:r>
          </a:p>
          <a:p>
            <a:pPr marL="36576"/>
            <a:r>
              <a:rPr lang="en-US" sz="1000" dirty="0">
                <a:solidFill>
                  <a:srgbClr val="FF7C80"/>
                </a:solidFill>
                <a:latin typeface="Arial Narrow"/>
                <a:cs typeface="Arial Narrow"/>
              </a:rPr>
              <a:t>Magnum (*)</a:t>
            </a:r>
          </a:p>
          <a:p>
            <a:pPr marL="36576"/>
            <a:r>
              <a:rPr lang="en-US" sz="1000" dirty="0">
                <a:solidFill>
                  <a:srgbClr val="FF7C80"/>
                </a:solidFill>
                <a:latin typeface="Arial Narrow"/>
                <a:cs typeface="Arial Narrow"/>
              </a:rPr>
              <a:t>Barbican </a:t>
            </a:r>
            <a:r>
              <a:rPr lang="en-US" sz="1000" dirty="0" smtClean="0">
                <a:solidFill>
                  <a:srgbClr val="FF7C80"/>
                </a:solidFill>
                <a:latin typeface="Arial Narrow"/>
                <a:cs typeface="Arial Narrow"/>
              </a:rPr>
              <a:t>(*)</a:t>
            </a:r>
          </a:p>
          <a:p>
            <a:pPr marL="36576"/>
            <a:r>
              <a:rPr lang="en-US" sz="1000" dirty="0" smtClean="0">
                <a:solidFill>
                  <a:schemeClr val="accent6">
                    <a:lumMod val="40000"/>
                    <a:lumOff val="60000"/>
                  </a:schemeClr>
                </a:solidFill>
                <a:latin typeface="Arial Narrow"/>
                <a:cs typeface="Arial Narrow"/>
              </a:rPr>
              <a:t>Manila </a:t>
            </a:r>
          </a:p>
          <a:p>
            <a:pPr marL="36576"/>
            <a:r>
              <a:rPr lang="en-US" sz="1000" dirty="0" smtClean="0">
                <a:solidFill>
                  <a:schemeClr val="accent6">
                    <a:lumMod val="40000"/>
                    <a:lumOff val="60000"/>
                  </a:schemeClr>
                </a:solidFill>
                <a:latin typeface="Arial Narrow"/>
                <a:cs typeface="Arial Narrow"/>
              </a:rPr>
              <a:t>Ironic</a:t>
            </a:r>
            <a:r>
              <a:rPr lang="en-US" sz="1000" dirty="0">
                <a:solidFill>
                  <a:srgbClr val="002A50"/>
                </a:solidFill>
                <a:latin typeface="Arial Narrow"/>
                <a:cs typeface="Arial Narrow"/>
              </a:rPr>
              <a:t/>
            </a:r>
            <a:br>
              <a:rPr lang="en-US" sz="1000" dirty="0">
                <a:solidFill>
                  <a:srgbClr val="002A50"/>
                </a:solidFill>
                <a:latin typeface="Arial Narrow"/>
                <a:cs typeface="Arial Narrow"/>
              </a:rPr>
            </a:br>
            <a:endParaRPr lang="en-US" sz="1000" dirty="0">
              <a:solidFill>
                <a:srgbClr val="B2B2B2"/>
              </a:solidFill>
              <a:latin typeface="Arial Narrow"/>
              <a:cs typeface="Arial Narrow"/>
            </a:endParaRPr>
          </a:p>
        </p:txBody>
      </p:sp>
      <p:cxnSp>
        <p:nvCxnSpPr>
          <p:cNvPr id="62" name="Straight Connector 56"/>
          <p:cNvCxnSpPr/>
          <p:nvPr/>
        </p:nvCxnSpPr>
        <p:spPr>
          <a:xfrm>
            <a:off x="8090269" y="2317888"/>
            <a:ext cx="0" cy="595845"/>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4" name="TextBox 57"/>
          <p:cNvSpPr txBox="1"/>
          <p:nvPr/>
        </p:nvSpPr>
        <p:spPr>
          <a:xfrm>
            <a:off x="7613331" y="1963218"/>
            <a:ext cx="953889" cy="297923"/>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b" anchorCtr="0">
            <a:normAutofit/>
          </a:bodyPr>
          <a:lstStyle/>
          <a:p>
            <a:pPr marL="36576" algn="ctr"/>
            <a:r>
              <a:rPr lang="ro-RO" sz="1000" dirty="0">
                <a:solidFill>
                  <a:schemeClr val="accent6">
                    <a:lumMod val="50000"/>
                  </a:schemeClr>
                </a:solidFill>
                <a:latin typeface="Arial Narrow"/>
                <a:cs typeface="Arial Narrow"/>
              </a:rPr>
              <a:t>15 </a:t>
            </a:r>
            <a:r>
              <a:rPr lang="es-ES" sz="1000" dirty="0" err="1" smtClean="0">
                <a:solidFill>
                  <a:schemeClr val="accent6">
                    <a:lumMod val="50000"/>
                  </a:schemeClr>
                </a:solidFill>
                <a:latin typeface="Arial Narrow"/>
                <a:cs typeface="Arial Narrow"/>
              </a:rPr>
              <a:t>April</a:t>
            </a:r>
            <a:r>
              <a:rPr lang="es-ES" sz="1000" dirty="0" smtClean="0">
                <a:solidFill>
                  <a:schemeClr val="accent6">
                    <a:lumMod val="50000"/>
                  </a:schemeClr>
                </a:solidFill>
                <a:latin typeface="Arial Narrow"/>
                <a:cs typeface="Arial Narrow"/>
              </a:rPr>
              <a:t> </a:t>
            </a:r>
            <a:r>
              <a:rPr lang="ro-RO" sz="1000" dirty="0" smtClean="0">
                <a:solidFill>
                  <a:schemeClr val="accent6">
                    <a:lumMod val="50000"/>
                  </a:schemeClr>
                </a:solidFill>
                <a:latin typeface="Arial Narrow"/>
                <a:cs typeface="Arial Narrow"/>
              </a:rPr>
              <a:t>201</a:t>
            </a:r>
            <a:r>
              <a:rPr lang="es-ES" sz="1000" dirty="0" smtClean="0">
                <a:solidFill>
                  <a:schemeClr val="accent6">
                    <a:lumMod val="50000"/>
                  </a:schemeClr>
                </a:solidFill>
                <a:latin typeface="Arial Narrow"/>
                <a:cs typeface="Arial Narrow"/>
              </a:rPr>
              <a:t>6</a:t>
            </a:r>
            <a:endParaRPr lang="en-US" sz="1000" dirty="0">
              <a:solidFill>
                <a:schemeClr val="accent6">
                  <a:lumMod val="50000"/>
                </a:schemeClr>
              </a:solidFill>
              <a:latin typeface="Arial Narrow"/>
              <a:cs typeface="Arial Narrow"/>
            </a:endParaRPr>
          </a:p>
        </p:txBody>
      </p:sp>
    </p:spTree>
    <p:extLst>
      <p:ext uri="{BB962C8B-B14F-4D97-AF65-F5344CB8AC3E}">
        <p14:creationId xmlns:p14="http://schemas.microsoft.com/office/powerpoint/2010/main" val="218997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759040" y="1099848"/>
            <a:ext cx="2211355" cy="3816429"/>
          </a:xfrm>
          <a:prstGeom prst="rect">
            <a:avLst/>
          </a:prstGeom>
          <a:noFill/>
        </p:spPr>
        <p:txBody>
          <a:bodyPr wrap="square" rtlCol="0">
            <a:spAutoFit/>
          </a:bodyPr>
          <a:lstStyle/>
          <a:p>
            <a:endParaRPr lang="en-US" dirty="0"/>
          </a:p>
          <a:p>
            <a:r>
              <a:rPr lang="en-US" sz="1600" dirty="0"/>
              <a:t>In production:</a:t>
            </a:r>
          </a:p>
          <a:p>
            <a:endParaRPr lang="en-US" sz="1600" dirty="0"/>
          </a:p>
          <a:p>
            <a:pPr marL="285750" indent="-285750">
              <a:buFont typeface="Arial" charset="0"/>
              <a:buChar char="•"/>
            </a:pPr>
            <a:r>
              <a:rPr lang="en-US" sz="1600" dirty="0"/>
              <a:t>4 clouds</a:t>
            </a:r>
          </a:p>
          <a:p>
            <a:pPr marL="285750" indent="-285750">
              <a:buFont typeface="Arial" charset="0"/>
              <a:buChar char="•"/>
            </a:pPr>
            <a:r>
              <a:rPr lang="en-US" sz="1600" dirty="0"/>
              <a:t>&gt;200K cores</a:t>
            </a:r>
          </a:p>
          <a:p>
            <a:pPr marL="285750" indent="-285750">
              <a:buFont typeface="Arial" charset="0"/>
              <a:buChar char="•"/>
            </a:pPr>
            <a:r>
              <a:rPr lang="en-US" sz="1600" dirty="0"/>
              <a:t>&gt;8,000 hypervisors</a:t>
            </a:r>
          </a:p>
          <a:p>
            <a:pPr marL="285750" indent="-285750">
              <a:buFont typeface="Arial" charset="0"/>
              <a:buChar char="•"/>
            </a:pPr>
            <a:endParaRPr lang="en-US" sz="1600" dirty="0"/>
          </a:p>
          <a:p>
            <a:r>
              <a:rPr lang="en-US" sz="1600" dirty="0" smtClean="0"/>
              <a:t>~60,000 </a:t>
            </a:r>
            <a:r>
              <a:rPr lang="en-US" sz="1600" dirty="0"/>
              <a:t>additional cores being installed in Q2 2016</a:t>
            </a:r>
          </a:p>
          <a:p>
            <a:endParaRPr lang="en-US" sz="1600" dirty="0"/>
          </a:p>
          <a:p>
            <a:r>
              <a:rPr lang="en-US" sz="1600" dirty="0"/>
              <a:t>90% of CERN’s compute resources are now delivered on top of OpenStack</a:t>
            </a:r>
          </a:p>
        </p:txBody>
      </p:sp>
      <p:sp>
        <p:nvSpPr>
          <p:cNvPr id="8" name="Title 1"/>
          <p:cNvSpPr>
            <a:spLocks noGrp="1"/>
          </p:cNvSpPr>
          <p:nvPr>
            <p:ph type="title"/>
          </p:nvPr>
        </p:nvSpPr>
        <p:spPr>
          <a:xfrm>
            <a:off x="0" y="15575"/>
            <a:ext cx="8226854" cy="940443"/>
          </a:xfrm>
        </p:spPr>
        <p:txBody>
          <a:bodyPr>
            <a:normAutofit/>
          </a:bodyPr>
          <a:lstStyle/>
          <a:p>
            <a:r>
              <a:rPr lang="en-US" b="0" dirty="0" smtClean="0">
                <a:latin typeface="+mj-lt"/>
              </a:rPr>
              <a:t>  </a:t>
            </a:r>
            <a:r>
              <a:rPr lang="en-US" b="0" dirty="0" err="1" smtClean="0">
                <a:latin typeface="+mj-lt"/>
              </a:rPr>
              <a:t>OpenStack@CERN</a:t>
            </a:r>
            <a:r>
              <a:rPr lang="en-US" b="0" dirty="0" smtClean="0">
                <a:latin typeface="+mj-lt"/>
              </a:rPr>
              <a:t> Status</a:t>
            </a:r>
            <a:endParaRPr lang="en-US" b="0" dirty="0">
              <a:latin typeface="+mj-lt"/>
            </a:endParaRPr>
          </a:p>
        </p:txBody>
      </p:sp>
      <p:sp>
        <p:nvSpPr>
          <p:cNvPr id="9" name="Slide Number Placeholder 8"/>
          <p:cNvSpPr>
            <a:spLocks noGrp="1"/>
          </p:cNvSpPr>
          <p:nvPr>
            <p:ph type="sldNum" sz="quarter" idx="4"/>
          </p:nvPr>
        </p:nvSpPr>
        <p:spPr/>
        <p:txBody>
          <a:bodyPr/>
          <a:lstStyle/>
          <a:p>
            <a:fld id="{17918391-D411-FE40-AAD7-861AE5233E0E}" type="slidenum">
              <a:rPr lang="en-US" smtClean="0"/>
              <a:pPr/>
              <a:t>14</a:t>
            </a:fld>
            <a:endParaRPr lang="en-US" dirty="0"/>
          </a:p>
        </p:txBody>
      </p:sp>
      <p:pic>
        <p:nvPicPr>
          <p:cNvPr id="4" name="Picture 3"/>
          <p:cNvPicPr>
            <a:picLocks noChangeAspect="1"/>
          </p:cNvPicPr>
          <p:nvPr/>
        </p:nvPicPr>
        <p:blipFill>
          <a:blip r:embed="rId3"/>
          <a:stretch>
            <a:fillRect/>
          </a:stretch>
        </p:blipFill>
        <p:spPr>
          <a:xfrm>
            <a:off x="11299" y="956018"/>
            <a:ext cx="6587291" cy="5070709"/>
          </a:xfrm>
          <a:prstGeom prst="rect">
            <a:avLst/>
          </a:prstGeom>
        </p:spPr>
      </p:pic>
    </p:spTree>
    <p:extLst>
      <p:ext uri="{BB962C8B-B14F-4D97-AF65-F5344CB8AC3E}">
        <p14:creationId xmlns:p14="http://schemas.microsoft.com/office/powerpoint/2010/main" val="202391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ixabay.com/static/uploads/photo/2015/09/29/22/49/blueprint-964629_960_720.jpg"/>
          <p:cNvPicPr>
            <a:picLocks noChangeAspect="1" noChangeArrowheads="1"/>
          </p:cNvPicPr>
          <p:nvPr/>
        </p:nvPicPr>
        <p:blipFill rotWithShape="1">
          <a:blip r:embed="rId3">
            <a:extLst>
              <a:ext uri="{28A0092B-C50C-407E-A947-70E740481C1C}">
                <a14:useLocalDpi xmlns:a14="http://schemas.microsoft.com/office/drawing/2010/main" val="0"/>
              </a:ext>
            </a:extLst>
          </a:blip>
          <a:srcRect t="-89" r="2143" b="-1"/>
          <a:stretch/>
        </p:blipFill>
        <p:spPr bwMode="auto">
          <a:xfrm>
            <a:off x="12700" y="-38099"/>
            <a:ext cx="9131300" cy="621660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17918391-D411-FE40-AAD7-861AE5233E0E}" type="slidenum">
              <a:rPr lang="en-US" smtClean="0"/>
              <a:pPr/>
              <a:t>15</a:t>
            </a:fld>
            <a:endParaRPr lang="en-US" dirty="0"/>
          </a:p>
        </p:txBody>
      </p:sp>
      <p:sp>
        <p:nvSpPr>
          <p:cNvPr id="8" name="Title 1"/>
          <p:cNvSpPr txBox="1">
            <a:spLocks/>
          </p:cNvSpPr>
          <p:nvPr/>
        </p:nvSpPr>
        <p:spPr>
          <a:xfrm>
            <a:off x="0" y="15575"/>
            <a:ext cx="9144000" cy="940443"/>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Architecture</a:t>
            </a:r>
            <a:endParaRPr lang="en-US" dirty="0"/>
          </a:p>
        </p:txBody>
      </p:sp>
    </p:spTree>
    <p:extLst>
      <p:ext uri="{BB962C8B-B14F-4D97-AF65-F5344CB8AC3E}">
        <p14:creationId xmlns:p14="http://schemas.microsoft.com/office/powerpoint/2010/main" val="603335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6412450" y="3829052"/>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6278939" y="3676592"/>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6141958" y="3554661"/>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6412450" y="1783300"/>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6278939" y="1641232"/>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fld id="{17918391-D411-FE40-AAD7-861AE5233E0E}" type="slidenum">
              <a:rPr lang="en-US" smtClean="0"/>
              <a:pPr/>
              <a:t>16</a:t>
            </a:fld>
            <a:endParaRPr lang="en-US" dirty="0"/>
          </a:p>
        </p:txBody>
      </p:sp>
      <p:sp>
        <p:nvSpPr>
          <p:cNvPr id="13" name="Rounded Rectangle 12"/>
          <p:cNvSpPr/>
          <p:nvPr/>
        </p:nvSpPr>
        <p:spPr>
          <a:xfrm>
            <a:off x="1528457" y="2362751"/>
            <a:ext cx="2828442" cy="2092985"/>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xagon 14"/>
          <p:cNvSpPr/>
          <p:nvPr/>
        </p:nvSpPr>
        <p:spPr>
          <a:xfrm>
            <a:off x="1860183" y="2184950"/>
            <a:ext cx="1183335" cy="355600"/>
          </a:xfrm>
          <a:prstGeom prst="hexagon">
            <a:avLst/>
          </a:prstGeom>
          <a:solidFill>
            <a:schemeClr val="tx2">
              <a:lumMod val="20000"/>
              <a:lumOff val="80000"/>
            </a:scheme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36576" algn="ctr"/>
            <a:r>
              <a:rPr lang="en-US" sz="1200" b="1" dirty="0">
                <a:solidFill>
                  <a:srgbClr val="0055A0"/>
                </a:solidFill>
                <a:latin typeface="+mj-lt"/>
                <a:cs typeface="Arial Narrow"/>
              </a:rPr>
              <a:t>API Node</a:t>
            </a:r>
          </a:p>
        </p:txBody>
      </p:sp>
      <p:sp>
        <p:nvSpPr>
          <p:cNvPr id="16" name="Rounded Rectangle 15"/>
          <p:cNvSpPr/>
          <p:nvPr/>
        </p:nvSpPr>
        <p:spPr>
          <a:xfrm>
            <a:off x="2996511" y="3114665"/>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API</a:t>
            </a:r>
          </a:p>
        </p:txBody>
      </p:sp>
      <p:sp>
        <p:nvSpPr>
          <p:cNvPr id="17" name="Rounded Rectangle 16"/>
          <p:cNvSpPr/>
          <p:nvPr/>
        </p:nvSpPr>
        <p:spPr>
          <a:xfrm>
            <a:off x="1813176" y="3112461"/>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Horizon</a:t>
            </a:r>
          </a:p>
        </p:txBody>
      </p:sp>
      <p:sp>
        <p:nvSpPr>
          <p:cNvPr id="18" name="Rounded Rectangle 17"/>
          <p:cNvSpPr/>
          <p:nvPr/>
        </p:nvSpPr>
        <p:spPr>
          <a:xfrm>
            <a:off x="2996511" y="2621958"/>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Glance</a:t>
            </a:r>
          </a:p>
        </p:txBody>
      </p:sp>
      <p:sp>
        <p:nvSpPr>
          <p:cNvPr id="20" name="Rounded Rectangle 19"/>
          <p:cNvSpPr/>
          <p:nvPr/>
        </p:nvSpPr>
        <p:spPr>
          <a:xfrm>
            <a:off x="1813176" y="2620475"/>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Keystone</a:t>
            </a:r>
          </a:p>
        </p:txBody>
      </p:sp>
      <p:sp>
        <p:nvSpPr>
          <p:cNvPr id="23" name="Rounded Rectangle 22"/>
          <p:cNvSpPr/>
          <p:nvPr/>
        </p:nvSpPr>
        <p:spPr>
          <a:xfrm>
            <a:off x="6138567" y="1515932"/>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Hexagon 23"/>
          <p:cNvSpPr/>
          <p:nvPr/>
        </p:nvSpPr>
        <p:spPr>
          <a:xfrm>
            <a:off x="6477730" y="1330683"/>
            <a:ext cx="1183335" cy="355600"/>
          </a:xfrm>
          <a:prstGeom prst="hexagon">
            <a:avLst/>
          </a:prstGeom>
          <a:solidFill>
            <a:schemeClr val="tx2">
              <a:lumMod val="20000"/>
              <a:lumOff val="80000"/>
            </a:scheme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36576" algn="ctr"/>
            <a:r>
              <a:rPr lang="en-US" sz="1200" b="1" dirty="0">
                <a:solidFill>
                  <a:srgbClr val="0055A0"/>
                </a:solidFill>
                <a:latin typeface="+mj-lt"/>
                <a:cs typeface="Arial Narrow"/>
              </a:rPr>
              <a:t>Compute</a:t>
            </a:r>
          </a:p>
        </p:txBody>
      </p:sp>
      <p:sp>
        <p:nvSpPr>
          <p:cNvPr id="25" name="Rounded Rectangle 24"/>
          <p:cNvSpPr/>
          <p:nvPr/>
        </p:nvSpPr>
        <p:spPr>
          <a:xfrm>
            <a:off x="6281522" y="1815916"/>
            <a:ext cx="1701345"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Compute</a:t>
            </a:r>
          </a:p>
        </p:txBody>
      </p:sp>
      <p:pic>
        <p:nvPicPr>
          <p:cNvPr id="4098" name="Picture 2" descr="http://upload.wikimedia.org/wikipedia/commons/thumb/7/70/Kvmbanner-logo2_1.png/160px-Kvmbanner-logo2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800" y="2326406"/>
            <a:ext cx="1524000" cy="485775"/>
          </a:xfrm>
          <a:prstGeom prst="rect">
            <a:avLst/>
          </a:prstGeom>
          <a:noFill/>
          <a:extLst>
            <a:ext uri="{909E8E84-426E-40DD-AFC4-6F175D3DCCD1}">
              <a14:hiddenFill xmlns:a14="http://schemas.microsoft.com/office/drawing/2010/main">
                <a:solidFill>
                  <a:srgbClr val="FFFFFF"/>
                </a:solidFill>
              </a14:hiddenFill>
            </a:ext>
          </a:extLst>
        </p:spPr>
      </p:pic>
      <p:sp>
        <p:nvSpPr>
          <p:cNvPr id="32" name="Hexagon 31"/>
          <p:cNvSpPr/>
          <p:nvPr/>
        </p:nvSpPr>
        <p:spPr>
          <a:xfrm>
            <a:off x="6481121" y="3369412"/>
            <a:ext cx="1183335" cy="355600"/>
          </a:xfrm>
          <a:prstGeom prst="hexagon">
            <a:avLst/>
          </a:prstGeom>
          <a:solidFill>
            <a:schemeClr val="tx2">
              <a:lumMod val="20000"/>
              <a:lumOff val="80000"/>
            </a:scheme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36576" algn="ctr"/>
            <a:r>
              <a:rPr lang="en-US" sz="1200" b="1" dirty="0">
                <a:solidFill>
                  <a:srgbClr val="0055A0"/>
                </a:solidFill>
                <a:latin typeface="+mj-lt"/>
                <a:cs typeface="Arial Narrow"/>
              </a:rPr>
              <a:t>Compute</a:t>
            </a:r>
          </a:p>
        </p:txBody>
      </p:sp>
      <p:sp>
        <p:nvSpPr>
          <p:cNvPr id="33" name="Rounded Rectangle 32"/>
          <p:cNvSpPr/>
          <p:nvPr/>
        </p:nvSpPr>
        <p:spPr>
          <a:xfrm>
            <a:off x="6284913" y="3854645"/>
            <a:ext cx="1701345"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Compute</a:t>
            </a:r>
          </a:p>
        </p:txBody>
      </p:sp>
      <p:pic>
        <p:nvPicPr>
          <p:cNvPr id="4104" name="Picture 8" descr="http://png-2.findicons.com/files/icons/989/ivista_2/128/database_3.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68229" y="3606088"/>
            <a:ext cx="687683" cy="68768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tevetodd.typepad.com/.a/6a00e5500d4900883401a3fcf50b4c970b-pi"/>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50291" y="3674094"/>
            <a:ext cx="538934" cy="53893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Elbow Connector 38"/>
          <p:cNvCxnSpPr>
            <a:stCxn id="13" idx="3"/>
            <a:endCxn id="23" idx="1"/>
          </p:cNvCxnSpPr>
          <p:nvPr/>
        </p:nvCxnSpPr>
        <p:spPr>
          <a:xfrm flipV="1">
            <a:off x="4356899" y="2230959"/>
            <a:ext cx="1781668" cy="1178284"/>
          </a:xfrm>
          <a:prstGeom prst="bentConnector3">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5" name="Elbow Connector 44"/>
          <p:cNvCxnSpPr>
            <a:stCxn id="13" idx="3"/>
            <a:endCxn id="31" idx="1"/>
          </p:cNvCxnSpPr>
          <p:nvPr/>
        </p:nvCxnSpPr>
        <p:spPr>
          <a:xfrm>
            <a:off x="4356900" y="3409244"/>
            <a:ext cx="1785059" cy="860445"/>
          </a:xfrm>
          <a:prstGeom prst="bentConnector3">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pic>
        <p:nvPicPr>
          <p:cNvPr id="55" name="Picture 2" descr="http://upload.wikimedia.org/wikipedia/commons/thumb/7/70/Kvmbanner-logo2_1.png/160px-Kvmbanner-logo2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450" y="4349501"/>
            <a:ext cx="1524000" cy="485775"/>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p:cNvSpPr txBox="1">
            <a:spLocks/>
          </p:cNvSpPr>
          <p:nvPr/>
        </p:nvSpPr>
        <p:spPr>
          <a:xfrm>
            <a:off x="0" y="15575"/>
            <a:ext cx="9144000" cy="940443"/>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1</a:t>
            </a:r>
            <a:r>
              <a:rPr lang="en-US" baseline="30000" dirty="0" smtClean="0"/>
              <a:t>st</a:t>
            </a:r>
            <a:r>
              <a:rPr lang="en-US" dirty="0" smtClean="0"/>
              <a:t> Architecture</a:t>
            </a:r>
            <a:endParaRPr lang="en-US" dirty="0"/>
          </a:p>
        </p:txBody>
      </p:sp>
    </p:spTree>
    <p:extLst>
      <p:ext uri="{BB962C8B-B14F-4D97-AF65-F5344CB8AC3E}">
        <p14:creationId xmlns:p14="http://schemas.microsoft.com/office/powerpoint/2010/main" val="1660887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a:xfrm>
            <a:off x="1830271" y="4146146"/>
            <a:ext cx="2828442" cy="910943"/>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47"/>
          <p:cNvSpPr/>
          <p:nvPr/>
        </p:nvSpPr>
        <p:spPr>
          <a:xfrm>
            <a:off x="1833257" y="2667551"/>
            <a:ext cx="2828442" cy="132619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46"/>
          <p:cNvSpPr/>
          <p:nvPr/>
        </p:nvSpPr>
        <p:spPr>
          <a:xfrm>
            <a:off x="1680857" y="2515151"/>
            <a:ext cx="2828442" cy="132619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6412450" y="3829052"/>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6278939" y="3676592"/>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6141958" y="3554661"/>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6412450" y="1783300"/>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6278939" y="1641232"/>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fld id="{17918391-D411-FE40-AAD7-861AE5233E0E}" type="slidenum">
              <a:rPr lang="en-US" smtClean="0"/>
              <a:pPr/>
              <a:t>17</a:t>
            </a:fld>
            <a:endParaRPr lang="en-US" dirty="0"/>
          </a:p>
        </p:txBody>
      </p:sp>
      <p:sp>
        <p:nvSpPr>
          <p:cNvPr id="13" name="Rounded Rectangle 12"/>
          <p:cNvSpPr/>
          <p:nvPr/>
        </p:nvSpPr>
        <p:spPr>
          <a:xfrm>
            <a:off x="1528457" y="2362751"/>
            <a:ext cx="2828442" cy="132619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xagon 14"/>
          <p:cNvSpPr/>
          <p:nvPr/>
        </p:nvSpPr>
        <p:spPr>
          <a:xfrm>
            <a:off x="1860183" y="2184950"/>
            <a:ext cx="1183335" cy="355600"/>
          </a:xfrm>
          <a:prstGeom prst="hexagon">
            <a:avLst/>
          </a:prstGeom>
          <a:solidFill>
            <a:schemeClr val="tx2">
              <a:lumMod val="20000"/>
              <a:lumOff val="80000"/>
            </a:scheme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36576" algn="ctr"/>
            <a:r>
              <a:rPr lang="en-US" sz="1200" b="1" dirty="0">
                <a:solidFill>
                  <a:srgbClr val="0055A0"/>
                </a:solidFill>
                <a:latin typeface="+mj-lt"/>
                <a:cs typeface="Arial Narrow"/>
              </a:rPr>
              <a:t>API Node</a:t>
            </a:r>
          </a:p>
        </p:txBody>
      </p:sp>
      <p:sp>
        <p:nvSpPr>
          <p:cNvPr id="16" name="Rounded Rectangle 15"/>
          <p:cNvSpPr/>
          <p:nvPr/>
        </p:nvSpPr>
        <p:spPr>
          <a:xfrm>
            <a:off x="2996511" y="3114665"/>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API</a:t>
            </a:r>
          </a:p>
        </p:txBody>
      </p:sp>
      <p:sp>
        <p:nvSpPr>
          <p:cNvPr id="17" name="Rounded Rectangle 16"/>
          <p:cNvSpPr/>
          <p:nvPr/>
        </p:nvSpPr>
        <p:spPr>
          <a:xfrm>
            <a:off x="1813176" y="3112461"/>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Horizon</a:t>
            </a:r>
          </a:p>
        </p:txBody>
      </p:sp>
      <p:sp>
        <p:nvSpPr>
          <p:cNvPr id="18" name="Rounded Rectangle 17"/>
          <p:cNvSpPr/>
          <p:nvPr/>
        </p:nvSpPr>
        <p:spPr>
          <a:xfrm>
            <a:off x="2996511" y="2621958"/>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Glance</a:t>
            </a:r>
          </a:p>
        </p:txBody>
      </p:sp>
      <p:sp>
        <p:nvSpPr>
          <p:cNvPr id="20" name="Rounded Rectangle 19"/>
          <p:cNvSpPr/>
          <p:nvPr/>
        </p:nvSpPr>
        <p:spPr>
          <a:xfrm>
            <a:off x="1813176" y="2620475"/>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Keystone</a:t>
            </a:r>
          </a:p>
        </p:txBody>
      </p:sp>
      <p:sp>
        <p:nvSpPr>
          <p:cNvPr id="23" name="Rounded Rectangle 22"/>
          <p:cNvSpPr/>
          <p:nvPr/>
        </p:nvSpPr>
        <p:spPr>
          <a:xfrm>
            <a:off x="6138567" y="1515932"/>
            <a:ext cx="1968286" cy="1430054"/>
          </a:xfrm>
          <a:prstGeom prst="roundRect">
            <a:avLst/>
          </a:prstGeom>
          <a:solidFill>
            <a:schemeClr val="bg1"/>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Hexagon 23"/>
          <p:cNvSpPr/>
          <p:nvPr/>
        </p:nvSpPr>
        <p:spPr>
          <a:xfrm>
            <a:off x="6477730" y="1330683"/>
            <a:ext cx="1183335" cy="355600"/>
          </a:xfrm>
          <a:prstGeom prst="hexagon">
            <a:avLst/>
          </a:prstGeom>
          <a:solidFill>
            <a:schemeClr val="tx2">
              <a:lumMod val="20000"/>
              <a:lumOff val="80000"/>
            </a:scheme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36576" algn="ctr"/>
            <a:r>
              <a:rPr lang="en-US" sz="1200" b="1" dirty="0">
                <a:solidFill>
                  <a:srgbClr val="0055A0"/>
                </a:solidFill>
                <a:latin typeface="+mj-lt"/>
                <a:cs typeface="Arial Narrow"/>
              </a:rPr>
              <a:t>Compute</a:t>
            </a:r>
          </a:p>
        </p:txBody>
      </p:sp>
      <p:sp>
        <p:nvSpPr>
          <p:cNvPr id="25" name="Rounded Rectangle 24"/>
          <p:cNvSpPr/>
          <p:nvPr/>
        </p:nvSpPr>
        <p:spPr>
          <a:xfrm>
            <a:off x="6281522" y="1815916"/>
            <a:ext cx="1701345"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Compute</a:t>
            </a:r>
          </a:p>
        </p:txBody>
      </p:sp>
      <p:pic>
        <p:nvPicPr>
          <p:cNvPr id="4098" name="Picture 2" descr="http://upload.wikimedia.org/wikipedia/commons/thumb/7/70/Kvmbanner-logo2_1.png/160px-Kvmbanner-logo2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800" y="2326406"/>
            <a:ext cx="1524000" cy="485775"/>
          </a:xfrm>
          <a:prstGeom prst="rect">
            <a:avLst/>
          </a:prstGeom>
          <a:noFill/>
          <a:extLst>
            <a:ext uri="{909E8E84-426E-40DD-AFC4-6F175D3DCCD1}">
              <a14:hiddenFill xmlns:a14="http://schemas.microsoft.com/office/drawing/2010/main">
                <a:solidFill>
                  <a:srgbClr val="FFFFFF"/>
                </a:solidFill>
              </a14:hiddenFill>
            </a:ext>
          </a:extLst>
        </p:spPr>
      </p:pic>
      <p:sp>
        <p:nvSpPr>
          <p:cNvPr id="32" name="Hexagon 31"/>
          <p:cNvSpPr/>
          <p:nvPr/>
        </p:nvSpPr>
        <p:spPr>
          <a:xfrm>
            <a:off x="6481121" y="3369412"/>
            <a:ext cx="1183335" cy="355600"/>
          </a:xfrm>
          <a:prstGeom prst="hexagon">
            <a:avLst/>
          </a:prstGeom>
          <a:solidFill>
            <a:schemeClr val="tx2">
              <a:lumMod val="20000"/>
              <a:lumOff val="80000"/>
            </a:scheme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36576" algn="ctr"/>
            <a:r>
              <a:rPr lang="en-US" sz="1200" b="1" dirty="0">
                <a:solidFill>
                  <a:srgbClr val="0055A0"/>
                </a:solidFill>
                <a:latin typeface="+mj-lt"/>
                <a:cs typeface="Arial Narrow"/>
              </a:rPr>
              <a:t>Compute</a:t>
            </a:r>
          </a:p>
        </p:txBody>
      </p:sp>
      <p:sp>
        <p:nvSpPr>
          <p:cNvPr id="33" name="Rounded Rectangle 32"/>
          <p:cNvSpPr/>
          <p:nvPr/>
        </p:nvSpPr>
        <p:spPr>
          <a:xfrm>
            <a:off x="6284913" y="3854645"/>
            <a:ext cx="1701345"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Compute</a:t>
            </a:r>
          </a:p>
        </p:txBody>
      </p:sp>
      <p:pic>
        <p:nvPicPr>
          <p:cNvPr id="4100" name="Picture 4" descr="http://blog.marcosnogueira.org/wp-content/uploads/2013/10/microsoft_hyperv1.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36610" b="35186"/>
          <a:stretch/>
        </p:blipFill>
        <p:spPr bwMode="auto">
          <a:xfrm>
            <a:off x="6186300" y="4340710"/>
            <a:ext cx="1905000" cy="5372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png-2.findicons.com/files/icons/989/ivista_2/128/database_3.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27189" y="4275976"/>
            <a:ext cx="687683" cy="68768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tevetodd.typepad.com/.a/6a00e5500d4900883401a3fcf50b4c970b-p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09251" y="4343982"/>
            <a:ext cx="538934" cy="53893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Elbow Connector 38"/>
          <p:cNvCxnSpPr>
            <a:stCxn id="49" idx="3"/>
            <a:endCxn id="23" idx="1"/>
          </p:cNvCxnSpPr>
          <p:nvPr/>
        </p:nvCxnSpPr>
        <p:spPr>
          <a:xfrm flipV="1">
            <a:off x="4658713" y="2230959"/>
            <a:ext cx="1479854" cy="2370658"/>
          </a:xfrm>
          <a:prstGeom prst="bentConnector3">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5" name="Elbow Connector 44"/>
          <p:cNvCxnSpPr>
            <a:stCxn id="48" idx="3"/>
            <a:endCxn id="31" idx="1"/>
          </p:cNvCxnSpPr>
          <p:nvPr/>
        </p:nvCxnSpPr>
        <p:spPr>
          <a:xfrm>
            <a:off x="4661700" y="3330648"/>
            <a:ext cx="1480259" cy="939040"/>
          </a:xfrm>
          <a:prstGeom prst="bentConnector3">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28" name="Rounded Rectangle 27"/>
          <p:cNvSpPr/>
          <p:nvPr/>
        </p:nvSpPr>
        <p:spPr>
          <a:xfrm>
            <a:off x="346848" y="2024591"/>
            <a:ext cx="645904" cy="572883"/>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sp>
        <p:nvSpPr>
          <p:cNvPr id="29" name="Rounded Rectangle 28"/>
          <p:cNvSpPr/>
          <p:nvPr/>
        </p:nvSpPr>
        <p:spPr>
          <a:xfrm>
            <a:off x="279689" y="1943329"/>
            <a:ext cx="645904" cy="572883"/>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sp>
        <p:nvSpPr>
          <p:cNvPr id="30" name="Rounded Rectangle 29"/>
          <p:cNvSpPr/>
          <p:nvPr/>
        </p:nvSpPr>
        <p:spPr>
          <a:xfrm>
            <a:off x="209946" y="1872191"/>
            <a:ext cx="645904" cy="572883"/>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grpSp>
        <p:nvGrpSpPr>
          <p:cNvPr id="38" name="Group 37"/>
          <p:cNvGrpSpPr/>
          <p:nvPr/>
        </p:nvGrpSpPr>
        <p:grpSpPr>
          <a:xfrm rot="5400000">
            <a:off x="286001" y="1885125"/>
            <a:ext cx="476250" cy="552500"/>
            <a:chOff x="374650" y="1981200"/>
            <a:chExt cx="476250" cy="552500"/>
          </a:xfrm>
        </p:grpSpPr>
        <p:sp>
          <p:nvSpPr>
            <p:cNvPr id="40" name="Oval 39"/>
            <p:cNvSpPr/>
            <p:nvPr/>
          </p:nvSpPr>
          <p:spPr>
            <a:xfrm>
              <a:off x="565150" y="2425700"/>
              <a:ext cx="108000" cy="108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46100" y="2197100"/>
              <a:ext cx="144000" cy="1440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p:cNvCxnSpPr>
              <a:stCxn id="41" idx="0"/>
            </p:cNvCxnSpPr>
            <p:nvPr/>
          </p:nvCxnSpPr>
          <p:spPr>
            <a:xfrm flipV="1">
              <a:off x="618100" y="1981200"/>
              <a:ext cx="1050" cy="215900"/>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7"/>
            </p:cNvCxnSpPr>
            <p:nvPr/>
          </p:nvCxnSpPr>
          <p:spPr>
            <a:xfrm flipV="1">
              <a:off x="669012" y="2108200"/>
              <a:ext cx="181888" cy="109988"/>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1" idx="1"/>
            </p:cNvCxnSpPr>
            <p:nvPr/>
          </p:nvCxnSpPr>
          <p:spPr>
            <a:xfrm flipH="1" flipV="1">
              <a:off x="374650" y="2108200"/>
              <a:ext cx="192538" cy="109988"/>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40" idx="0"/>
              <a:endCxn id="41" idx="4"/>
            </p:cNvCxnSpPr>
            <p:nvPr/>
          </p:nvCxnSpPr>
          <p:spPr>
            <a:xfrm flipH="1" flipV="1">
              <a:off x="618100" y="2341100"/>
              <a:ext cx="1050" cy="84600"/>
            </a:xfrm>
            <a:prstGeom prst="line">
              <a:avLst/>
            </a:prstGeom>
            <a:ln w="254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52" name="Elbow Connector 51"/>
          <p:cNvCxnSpPr>
            <a:stCxn id="28" idx="2"/>
            <a:endCxn id="13" idx="1"/>
          </p:cNvCxnSpPr>
          <p:nvPr/>
        </p:nvCxnSpPr>
        <p:spPr>
          <a:xfrm rot="16200000" flipH="1">
            <a:off x="884942" y="2382332"/>
            <a:ext cx="428375" cy="858657"/>
          </a:xfrm>
          <a:prstGeom prst="bentConnector2">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50" name="Title 1"/>
          <p:cNvSpPr txBox="1">
            <a:spLocks/>
          </p:cNvSpPr>
          <p:nvPr/>
        </p:nvSpPr>
        <p:spPr>
          <a:xfrm>
            <a:off x="0" y="15575"/>
            <a:ext cx="9144000" cy="940443"/>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2</a:t>
            </a:r>
            <a:r>
              <a:rPr lang="en-US" baseline="30000" dirty="0" smtClean="0"/>
              <a:t>nd</a:t>
            </a:r>
            <a:r>
              <a:rPr lang="en-US" dirty="0" smtClean="0"/>
              <a:t> Architecture</a:t>
            </a:r>
            <a:endParaRPr lang="en-US" dirty="0"/>
          </a:p>
        </p:txBody>
      </p:sp>
    </p:spTree>
    <p:extLst>
      <p:ext uri="{BB962C8B-B14F-4D97-AF65-F5344CB8AC3E}">
        <p14:creationId xmlns:p14="http://schemas.microsoft.com/office/powerpoint/2010/main" val="2873729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31800" y="2515819"/>
            <a:ext cx="8265984" cy="849681"/>
          </a:xfrm>
        </p:spPr>
        <p:txBody>
          <a:bodyPr/>
          <a:lstStyle/>
          <a:p>
            <a:r>
              <a:rPr lang="en-US" b="0" dirty="0" smtClean="0">
                <a:ln w="12700">
                  <a:noFill/>
                  <a:prstDash val="solid"/>
                </a:ln>
              </a:rPr>
              <a:t>… and it continues</a:t>
            </a:r>
            <a:endParaRPr lang="en-GB" b="0" dirty="0">
              <a:ln w="12700">
                <a:noFill/>
                <a:prstDash val="solid"/>
              </a:ln>
            </a:endParaRPr>
          </a:p>
        </p:txBody>
      </p:sp>
      <p:sp>
        <p:nvSpPr>
          <p:cNvPr id="4" name="Slide Number Placeholder 3"/>
          <p:cNvSpPr>
            <a:spLocks noGrp="1"/>
          </p:cNvSpPr>
          <p:nvPr>
            <p:ph type="sldNum" sz="quarter" idx="4"/>
          </p:nvPr>
        </p:nvSpPr>
        <p:spPr/>
        <p:txBody>
          <a:bodyPr/>
          <a:lstStyle/>
          <a:p>
            <a:fld id="{17918391-D411-FE40-AAD7-861AE5233E0E}" type="slidenum">
              <a:rPr lang="en-US" smtClean="0"/>
              <a:pPr/>
              <a:t>18</a:t>
            </a:fld>
            <a:endParaRPr lang="en-US" dirty="0"/>
          </a:p>
        </p:txBody>
      </p:sp>
      <p:pic>
        <p:nvPicPr>
          <p:cNvPr id="11268" name="Picture 4" descr="http://4.bp.blogspot.com/-a1SRgp9kE0w/VOqDWGHOiAI/AAAAAAAAAvA/ZKhPFBXHuw0/s1600/continuous-improvement-cycle.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88000" y="2681657"/>
            <a:ext cx="3321050" cy="332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82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18391-D411-FE40-AAD7-861AE5233E0E}" type="slidenum">
              <a:rPr lang="en-US" smtClean="0"/>
              <a:pPr/>
              <a:t>19</a:t>
            </a:fld>
            <a:endParaRPr lang="en-US" dirty="0"/>
          </a:p>
        </p:txBody>
      </p:sp>
      <p:sp>
        <p:nvSpPr>
          <p:cNvPr id="19" name="Title 1"/>
          <p:cNvSpPr txBox="1">
            <a:spLocks/>
          </p:cNvSpPr>
          <p:nvPr/>
        </p:nvSpPr>
        <p:spPr>
          <a:xfrm>
            <a:off x="0" y="15575"/>
            <a:ext cx="9144000" cy="940443"/>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N</a:t>
            </a:r>
            <a:r>
              <a:rPr lang="en-US" baseline="30000" dirty="0" smtClean="0"/>
              <a:t>th</a:t>
            </a:r>
            <a:r>
              <a:rPr lang="en-US" dirty="0" smtClean="0"/>
              <a:t> Architecture</a:t>
            </a:r>
            <a:endParaRPr lang="en-US" dirty="0"/>
          </a:p>
        </p:txBody>
      </p:sp>
      <p:pic>
        <p:nvPicPr>
          <p:cNvPr id="2052" name="Picture 4" descr="http://contentinjection.com/wp-content/uploads/2014/03/perfect-happiness-on-playing-jigsaw-puzzl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562" y="1221969"/>
            <a:ext cx="8016875" cy="486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858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e-architect.co.uk/images/jpgs/switzerland/globe_science_innovation_b160610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blackWhite">
          <a:xfrm>
            <a:off x="459946" y="678240"/>
            <a:ext cx="8226854" cy="707886"/>
          </a:xfrm>
          <a:prstGeom prst="rect">
            <a:avLst/>
          </a:prstGeom>
          <a:solidFill>
            <a:schemeClr val="tx1">
              <a:alpha val="41000"/>
            </a:schemeClr>
          </a:solidFill>
          <a:ln>
            <a:solidFill>
              <a:schemeClr val="tx2"/>
            </a:solidFill>
          </a:ln>
        </p:spPr>
        <p:txBody>
          <a:bodyPr wrap="square" rtlCol="0" anchor="t" anchorCtr="0">
            <a:spAutoFit/>
          </a:bodyPr>
          <a:lstStyle/>
          <a:p>
            <a:pPr algn="ctr"/>
            <a:r>
              <a:rPr lang="pt-PT" sz="4000" dirty="0" smtClean="0">
                <a:solidFill>
                  <a:schemeClr val="bg1"/>
                </a:solidFill>
                <a:latin typeface="Trebuchet MS" panose="020B0603020202020204" pitchFamily="34" charset="0"/>
                <a:cs typeface="Calibri"/>
              </a:rPr>
              <a:t>GridKA School 2016</a:t>
            </a:r>
            <a:endParaRPr lang="pt-PT" sz="4000" dirty="0">
              <a:solidFill>
                <a:schemeClr val="bg1"/>
              </a:solidFill>
              <a:latin typeface="Trebuchet MS" panose="020B0603020202020204" pitchFamily="34" charset="0"/>
              <a:cs typeface="Calibri"/>
            </a:endParaRPr>
          </a:p>
        </p:txBody>
      </p:sp>
      <p:sp>
        <p:nvSpPr>
          <p:cNvPr id="5" name="TextBox 4"/>
          <p:cNvSpPr txBox="1"/>
          <p:nvPr/>
        </p:nvSpPr>
        <p:spPr>
          <a:xfrm>
            <a:off x="7031064" y="6191572"/>
            <a:ext cx="2112936" cy="666428"/>
          </a:xfrm>
          <a:prstGeom prst="rect">
            <a:avLst/>
          </a:prstGeom>
          <a:noFill/>
          <a:ln w="9525"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algn="r"/>
            <a:r>
              <a:rPr lang="en-US" sz="1600" dirty="0">
                <a:solidFill>
                  <a:schemeClr val="bg1"/>
                </a:solidFill>
                <a:latin typeface="Arial Rounded MT Bold" panose="020F0704030504030204" pitchFamily="34" charset="0"/>
                <a:cs typeface="Arial Narrow"/>
              </a:rPr>
              <a:t>Jose Castro Leon</a:t>
            </a:r>
          </a:p>
          <a:p>
            <a:pPr marL="36576" algn="r"/>
            <a:r>
              <a:rPr lang="en-US" sz="1050" dirty="0">
                <a:solidFill>
                  <a:schemeClr val="bg1"/>
                </a:solidFill>
                <a:latin typeface="Arial Rounded MT Bold" panose="020F0704030504030204" pitchFamily="34" charset="0"/>
                <a:cs typeface="Arial Narrow"/>
              </a:rPr>
              <a:t>CERN Cloud Infrastructure</a:t>
            </a:r>
            <a:endParaRPr lang="en-GB" sz="1050" dirty="0">
              <a:solidFill>
                <a:schemeClr val="bg1"/>
              </a:solidFill>
              <a:latin typeface="Arial Rounded MT Bold" panose="020F0704030504030204" pitchFamily="34" charset="0"/>
              <a:cs typeface="Arial Narrow"/>
            </a:endParaRPr>
          </a:p>
        </p:txBody>
      </p:sp>
      <p:sp>
        <p:nvSpPr>
          <p:cNvPr id="11" name="TextBox 10"/>
          <p:cNvSpPr txBox="1"/>
          <p:nvPr/>
        </p:nvSpPr>
        <p:spPr bwMode="blackWhite">
          <a:xfrm>
            <a:off x="459946" y="5483686"/>
            <a:ext cx="8226854" cy="707886"/>
          </a:xfrm>
          <a:prstGeom prst="rect">
            <a:avLst/>
          </a:prstGeom>
          <a:solidFill>
            <a:schemeClr val="tx1">
              <a:alpha val="41000"/>
            </a:schemeClr>
          </a:solidFill>
          <a:ln>
            <a:solidFill>
              <a:schemeClr val="tx2"/>
            </a:solidFill>
          </a:ln>
        </p:spPr>
        <p:txBody>
          <a:bodyPr wrap="square" rtlCol="0" anchor="t" anchorCtr="0">
            <a:spAutoFit/>
          </a:bodyPr>
          <a:lstStyle/>
          <a:p>
            <a:pPr algn="ctr"/>
            <a:r>
              <a:rPr lang="pt-PT" sz="4000" dirty="0" smtClean="0">
                <a:solidFill>
                  <a:schemeClr val="bg1"/>
                </a:solidFill>
                <a:latin typeface="Trebuchet MS" panose="020B0603020202020204" pitchFamily="34" charset="0"/>
                <a:cs typeface="Calibri"/>
              </a:rPr>
              <a:t>OpenStack @ CERN</a:t>
            </a:r>
            <a:endParaRPr lang="pt-PT" sz="4000" dirty="0">
              <a:solidFill>
                <a:schemeClr val="bg1"/>
              </a:solidFill>
              <a:latin typeface="Trebuchet MS" panose="020B0603020202020204" pitchFamily="34" charset="0"/>
              <a:cs typeface="Calibri"/>
            </a:endParaRPr>
          </a:p>
        </p:txBody>
      </p:sp>
    </p:spTree>
    <p:extLst>
      <p:ext uri="{BB962C8B-B14F-4D97-AF65-F5344CB8AC3E}">
        <p14:creationId xmlns:p14="http://schemas.microsoft.com/office/powerpoint/2010/main" val="2475193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p:cNvSpPr/>
          <p:nvPr/>
        </p:nvSpPr>
        <p:spPr>
          <a:xfrm>
            <a:off x="5158665" y="3823262"/>
            <a:ext cx="1202901"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sp>
        <p:nvSpPr>
          <p:cNvPr id="51" name="Rounded Rectangle 50"/>
          <p:cNvSpPr/>
          <p:nvPr/>
        </p:nvSpPr>
        <p:spPr>
          <a:xfrm>
            <a:off x="5177180" y="1614611"/>
            <a:ext cx="1202901"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sp>
        <p:nvSpPr>
          <p:cNvPr id="128" name="Rounded Rectangle 127"/>
          <p:cNvSpPr/>
          <p:nvPr/>
        </p:nvSpPr>
        <p:spPr>
          <a:xfrm>
            <a:off x="881242" y="2642812"/>
            <a:ext cx="645904" cy="572883"/>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sp>
        <p:nvSpPr>
          <p:cNvPr id="129" name="Rounded Rectangle 128"/>
          <p:cNvSpPr/>
          <p:nvPr/>
        </p:nvSpPr>
        <p:spPr>
          <a:xfrm>
            <a:off x="814083" y="2561550"/>
            <a:ext cx="645904" cy="572883"/>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sp>
        <p:nvSpPr>
          <p:cNvPr id="130" name="Rounded Rectangle 129"/>
          <p:cNvSpPr/>
          <p:nvPr/>
        </p:nvSpPr>
        <p:spPr>
          <a:xfrm>
            <a:off x="744340" y="2490412"/>
            <a:ext cx="645904" cy="572883"/>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sp>
        <p:nvSpPr>
          <p:cNvPr id="86" name="Rounded Rectangle 85"/>
          <p:cNvSpPr/>
          <p:nvPr/>
        </p:nvSpPr>
        <p:spPr>
          <a:xfrm>
            <a:off x="7228346" y="1766994"/>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sp>
        <p:nvSpPr>
          <p:cNvPr id="82" name="Rounded Rectangle 81"/>
          <p:cNvSpPr/>
          <p:nvPr/>
        </p:nvSpPr>
        <p:spPr>
          <a:xfrm>
            <a:off x="7154586" y="1700578"/>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sp>
        <p:nvSpPr>
          <p:cNvPr id="40" name="Rounded Rectangle 39"/>
          <p:cNvSpPr/>
          <p:nvPr/>
        </p:nvSpPr>
        <p:spPr>
          <a:xfrm>
            <a:off x="2603396" y="2887447"/>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API</a:t>
            </a:r>
          </a:p>
        </p:txBody>
      </p:sp>
      <p:sp>
        <p:nvSpPr>
          <p:cNvPr id="4" name="Slide Number Placeholder 3"/>
          <p:cNvSpPr>
            <a:spLocks noGrp="1"/>
          </p:cNvSpPr>
          <p:nvPr>
            <p:ph type="sldNum" sz="quarter" idx="4"/>
          </p:nvPr>
        </p:nvSpPr>
        <p:spPr/>
        <p:txBody>
          <a:bodyPr/>
          <a:lstStyle/>
          <a:p>
            <a:fld id="{17918391-D411-FE40-AAD7-861AE5233E0E}" type="slidenum">
              <a:rPr lang="en-US" smtClean="0"/>
              <a:pPr/>
              <a:t>20</a:t>
            </a:fld>
            <a:endParaRPr lang="en-US" dirty="0"/>
          </a:p>
        </p:txBody>
      </p:sp>
      <p:sp>
        <p:nvSpPr>
          <p:cNvPr id="25" name="Rounded Rectangle 24"/>
          <p:cNvSpPr/>
          <p:nvPr/>
        </p:nvSpPr>
        <p:spPr>
          <a:xfrm>
            <a:off x="5107436" y="1525684"/>
            <a:ext cx="1198884"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Cell</a:t>
            </a:r>
          </a:p>
        </p:txBody>
      </p:sp>
      <p:sp>
        <p:nvSpPr>
          <p:cNvPr id="33" name="Rounded Rectangle 32"/>
          <p:cNvSpPr/>
          <p:nvPr/>
        </p:nvSpPr>
        <p:spPr>
          <a:xfrm>
            <a:off x="7080826" y="1627832"/>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pic>
        <p:nvPicPr>
          <p:cNvPr id="4104" name="Picture 8" descr="http://png-2.findicons.com/files/icons/989/ivista_2/128/database_3.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66229" y="3462668"/>
            <a:ext cx="533184" cy="53318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tevetodd.typepad.com/.a/6a00e5500d4900883401a3fcf50b4c970b-pi"/>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19863" y="3528050"/>
            <a:ext cx="417854" cy="41785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Elbow Connector 38"/>
          <p:cNvCxnSpPr>
            <a:stCxn id="72" idx="3"/>
            <a:endCxn id="25" idx="1"/>
          </p:cNvCxnSpPr>
          <p:nvPr/>
        </p:nvCxnSpPr>
        <p:spPr>
          <a:xfrm flipV="1">
            <a:off x="3662798" y="1723903"/>
            <a:ext cx="1444639" cy="2014187"/>
          </a:xfrm>
          <a:prstGeom prst="bentConnector3">
            <a:avLst>
              <a:gd name="adj1" fmla="val 50000"/>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38" name="Rounded Rectangle 37"/>
          <p:cNvSpPr/>
          <p:nvPr/>
        </p:nvSpPr>
        <p:spPr>
          <a:xfrm>
            <a:off x="2533654" y="2814999"/>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API</a:t>
            </a:r>
          </a:p>
        </p:txBody>
      </p:sp>
      <p:sp>
        <p:nvSpPr>
          <p:cNvPr id="16" name="Rounded Rectangle 15"/>
          <p:cNvSpPr/>
          <p:nvPr/>
        </p:nvSpPr>
        <p:spPr>
          <a:xfrm>
            <a:off x="2463912" y="2732140"/>
            <a:ext cx="1059400"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API</a:t>
            </a:r>
          </a:p>
        </p:txBody>
      </p:sp>
      <p:cxnSp>
        <p:nvCxnSpPr>
          <p:cNvPr id="69" name="Elbow Connector 68"/>
          <p:cNvCxnSpPr>
            <a:stCxn id="40" idx="3"/>
            <a:endCxn id="77" idx="1"/>
          </p:cNvCxnSpPr>
          <p:nvPr/>
        </p:nvCxnSpPr>
        <p:spPr>
          <a:xfrm>
            <a:off x="3662796" y="3085666"/>
            <a:ext cx="1422108" cy="864795"/>
          </a:xfrm>
          <a:prstGeom prst="bentConnector3">
            <a:avLst>
              <a:gd name="adj1" fmla="val 50000"/>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72" name="Rounded Rectangle 71"/>
          <p:cNvSpPr/>
          <p:nvPr/>
        </p:nvSpPr>
        <p:spPr>
          <a:xfrm>
            <a:off x="2463913" y="3402010"/>
            <a:ext cx="1198884" cy="672159"/>
          </a:xfrm>
          <a:prstGeom prst="round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ounded Rectangle 72"/>
          <p:cNvSpPr/>
          <p:nvPr/>
        </p:nvSpPr>
        <p:spPr>
          <a:xfrm>
            <a:off x="5168883" y="2258200"/>
            <a:ext cx="1198884" cy="672159"/>
          </a:xfrm>
          <a:prstGeom prst="round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5" name="Picture 8" descr="http://png-2.findicons.com/files/icons/989/ivista_2/128/database_3.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35390" y="2325649"/>
            <a:ext cx="533184" cy="53318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4" descr="http://stevetodd.typepad.com/.a/6a00e5500d4900883401a3fcf50b4c970b-pi"/>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89024" y="2391031"/>
            <a:ext cx="417854" cy="417854"/>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76"/>
          <p:cNvSpPr/>
          <p:nvPr/>
        </p:nvSpPr>
        <p:spPr>
          <a:xfrm>
            <a:off x="5084904" y="3752242"/>
            <a:ext cx="1198884"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Nova Cell</a:t>
            </a:r>
          </a:p>
        </p:txBody>
      </p:sp>
      <p:sp>
        <p:nvSpPr>
          <p:cNvPr id="78" name="Rounded Rectangle 77"/>
          <p:cNvSpPr/>
          <p:nvPr/>
        </p:nvSpPr>
        <p:spPr>
          <a:xfrm>
            <a:off x="5177895" y="4333751"/>
            <a:ext cx="1198884" cy="672159"/>
          </a:xfrm>
          <a:prstGeom prst="round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9" name="Picture 8" descr="http://png-2.findicons.com/files/icons/989/ivista_2/128/database_3.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44402" y="4401200"/>
            <a:ext cx="533184" cy="53318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4" descr="http://stevetodd.typepad.com/.a/6a00e5500d4900883401a3fcf50b4c970b-pi"/>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98036" y="4466582"/>
            <a:ext cx="417854" cy="417854"/>
          </a:xfrm>
          <a:prstGeom prst="rect">
            <a:avLst/>
          </a:prstGeom>
          <a:noFill/>
          <a:extLst>
            <a:ext uri="{909E8E84-426E-40DD-AFC4-6F175D3DCCD1}">
              <a14:hiddenFill xmlns:a14="http://schemas.microsoft.com/office/drawing/2010/main">
                <a:solidFill>
                  <a:srgbClr val="FFFFFF"/>
                </a:solidFill>
              </a14:hiddenFill>
            </a:ext>
          </a:extLst>
        </p:spPr>
      </p:pic>
      <p:sp>
        <p:nvSpPr>
          <p:cNvPr id="91" name="Rounded Rectangle 90"/>
          <p:cNvSpPr/>
          <p:nvPr/>
        </p:nvSpPr>
        <p:spPr>
          <a:xfrm>
            <a:off x="7212191" y="2530887"/>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sp>
        <p:nvSpPr>
          <p:cNvPr id="92" name="Rounded Rectangle 91"/>
          <p:cNvSpPr/>
          <p:nvPr/>
        </p:nvSpPr>
        <p:spPr>
          <a:xfrm>
            <a:off x="7138431" y="2464471"/>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sp>
        <p:nvSpPr>
          <p:cNvPr id="93" name="Rounded Rectangle 92"/>
          <p:cNvSpPr/>
          <p:nvPr/>
        </p:nvSpPr>
        <p:spPr>
          <a:xfrm>
            <a:off x="7064671" y="2391725"/>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cxnSp>
        <p:nvCxnSpPr>
          <p:cNvPr id="104" name="Elbow Connector 103"/>
          <p:cNvCxnSpPr>
            <a:stCxn id="73" idx="3"/>
            <a:endCxn id="33" idx="1"/>
          </p:cNvCxnSpPr>
          <p:nvPr/>
        </p:nvCxnSpPr>
        <p:spPr>
          <a:xfrm flipV="1">
            <a:off x="6367767" y="1826051"/>
            <a:ext cx="713058" cy="768229"/>
          </a:xfrm>
          <a:prstGeom prst="bentConnector3">
            <a:avLst>
              <a:gd name="adj1" fmla="val 50000"/>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07" name="Elbow Connector 106"/>
          <p:cNvCxnSpPr>
            <a:stCxn id="51" idx="3"/>
            <a:endCxn id="93" idx="1"/>
          </p:cNvCxnSpPr>
          <p:nvPr/>
        </p:nvCxnSpPr>
        <p:spPr>
          <a:xfrm>
            <a:off x="6380080" y="1812829"/>
            <a:ext cx="684590" cy="777114"/>
          </a:xfrm>
          <a:prstGeom prst="bentConnector3">
            <a:avLst>
              <a:gd name="adj1" fmla="val 50000"/>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14" name="Oval 113"/>
          <p:cNvSpPr/>
          <p:nvPr/>
        </p:nvSpPr>
        <p:spPr>
          <a:xfrm>
            <a:off x="5715891" y="3129355"/>
            <a:ext cx="116695" cy="1341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5" name="Oval 114"/>
          <p:cNvSpPr/>
          <p:nvPr/>
        </p:nvSpPr>
        <p:spPr>
          <a:xfrm>
            <a:off x="5715890" y="3327573"/>
            <a:ext cx="116695" cy="1341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6" name="Oval 115"/>
          <p:cNvSpPr/>
          <p:nvPr/>
        </p:nvSpPr>
        <p:spPr>
          <a:xfrm>
            <a:off x="5717317" y="3530754"/>
            <a:ext cx="116695" cy="1341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1" name="Group 40"/>
          <p:cNvGrpSpPr/>
          <p:nvPr/>
        </p:nvGrpSpPr>
        <p:grpSpPr>
          <a:xfrm rot="5400000">
            <a:off x="820395" y="2503346"/>
            <a:ext cx="476250" cy="552500"/>
            <a:chOff x="374650" y="1981200"/>
            <a:chExt cx="476250" cy="552500"/>
          </a:xfrm>
        </p:grpSpPr>
        <p:sp>
          <p:nvSpPr>
            <p:cNvPr id="42" name="Oval 41"/>
            <p:cNvSpPr/>
            <p:nvPr/>
          </p:nvSpPr>
          <p:spPr>
            <a:xfrm>
              <a:off x="565150" y="2425700"/>
              <a:ext cx="108000" cy="108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46100" y="2197100"/>
              <a:ext cx="144000" cy="1440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Arrow Connector 43"/>
            <p:cNvCxnSpPr>
              <a:stCxn id="43" idx="0"/>
            </p:cNvCxnSpPr>
            <p:nvPr/>
          </p:nvCxnSpPr>
          <p:spPr>
            <a:xfrm flipV="1">
              <a:off x="618100" y="1981200"/>
              <a:ext cx="1050" cy="215900"/>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43" idx="7"/>
            </p:cNvCxnSpPr>
            <p:nvPr/>
          </p:nvCxnSpPr>
          <p:spPr>
            <a:xfrm flipV="1">
              <a:off x="669012" y="2108200"/>
              <a:ext cx="181888" cy="109988"/>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43" idx="1"/>
            </p:cNvCxnSpPr>
            <p:nvPr/>
          </p:nvCxnSpPr>
          <p:spPr>
            <a:xfrm flipH="1" flipV="1">
              <a:off x="374650" y="2108200"/>
              <a:ext cx="192538" cy="109988"/>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2" idx="0"/>
              <a:endCxn id="43" idx="4"/>
            </p:cNvCxnSpPr>
            <p:nvPr/>
          </p:nvCxnSpPr>
          <p:spPr>
            <a:xfrm flipH="1" flipV="1">
              <a:off x="618100" y="2341100"/>
              <a:ext cx="1050" cy="84600"/>
            </a:xfrm>
            <a:prstGeom prst="line">
              <a:avLst/>
            </a:prstGeom>
            <a:ln w="254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33" name="Elbow Connector 132"/>
          <p:cNvCxnSpPr>
            <a:stCxn id="128" idx="3"/>
            <a:endCxn id="16" idx="1"/>
          </p:cNvCxnSpPr>
          <p:nvPr/>
        </p:nvCxnSpPr>
        <p:spPr>
          <a:xfrm>
            <a:off x="1527146" y="2929254"/>
            <a:ext cx="936766" cy="1105"/>
          </a:xfrm>
          <a:prstGeom prst="bentConnector3">
            <a:avLst>
              <a:gd name="adj1" fmla="val 50000"/>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116" name="Straight Connector 4115"/>
          <p:cNvCxnSpPr/>
          <p:nvPr/>
        </p:nvCxnSpPr>
        <p:spPr>
          <a:xfrm>
            <a:off x="4417134" y="3998097"/>
            <a:ext cx="0" cy="1007813"/>
          </a:xfrm>
          <a:prstGeom prst="line">
            <a:avLst/>
          </a:prstGeom>
          <a:ln w="63500">
            <a:solidFill>
              <a:schemeClr val="tx1"/>
            </a:solidFill>
            <a:prstDash val="sysDot"/>
          </a:ln>
        </p:spPr>
        <p:style>
          <a:lnRef idx="1">
            <a:schemeClr val="dk1"/>
          </a:lnRef>
          <a:fillRef idx="0">
            <a:schemeClr val="dk1"/>
          </a:fillRef>
          <a:effectRef idx="0">
            <a:schemeClr val="dk1"/>
          </a:effectRef>
          <a:fontRef idx="minor">
            <a:schemeClr val="tx1"/>
          </a:fontRef>
        </p:style>
      </p:cxnSp>
      <p:sp>
        <p:nvSpPr>
          <p:cNvPr id="59" name="Rounded Rectangle 58"/>
          <p:cNvSpPr/>
          <p:nvPr/>
        </p:nvSpPr>
        <p:spPr>
          <a:xfrm>
            <a:off x="7228346" y="3969543"/>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sp>
        <p:nvSpPr>
          <p:cNvPr id="60" name="Rounded Rectangle 59"/>
          <p:cNvSpPr/>
          <p:nvPr/>
        </p:nvSpPr>
        <p:spPr>
          <a:xfrm>
            <a:off x="7154586" y="3903127"/>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sp>
        <p:nvSpPr>
          <p:cNvPr id="61" name="Rounded Rectangle 60"/>
          <p:cNvSpPr/>
          <p:nvPr/>
        </p:nvSpPr>
        <p:spPr>
          <a:xfrm>
            <a:off x="7080826" y="3830381"/>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sp>
        <p:nvSpPr>
          <p:cNvPr id="64" name="Rounded Rectangle 63"/>
          <p:cNvSpPr/>
          <p:nvPr/>
        </p:nvSpPr>
        <p:spPr>
          <a:xfrm>
            <a:off x="7228346" y="4737772"/>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sp>
        <p:nvSpPr>
          <p:cNvPr id="65" name="Rounded Rectangle 64"/>
          <p:cNvSpPr/>
          <p:nvPr/>
        </p:nvSpPr>
        <p:spPr>
          <a:xfrm>
            <a:off x="7154586" y="4671356"/>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sp>
        <p:nvSpPr>
          <p:cNvPr id="66" name="Rounded Rectangle 65"/>
          <p:cNvSpPr/>
          <p:nvPr/>
        </p:nvSpPr>
        <p:spPr>
          <a:xfrm>
            <a:off x="7080826" y="4598610"/>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Compute</a:t>
            </a:r>
          </a:p>
        </p:txBody>
      </p:sp>
      <p:cxnSp>
        <p:nvCxnSpPr>
          <p:cNvPr id="67" name="Elbow Connector 66"/>
          <p:cNvCxnSpPr>
            <a:endCxn id="61" idx="1"/>
          </p:cNvCxnSpPr>
          <p:nvPr/>
        </p:nvCxnSpPr>
        <p:spPr>
          <a:xfrm flipV="1">
            <a:off x="6367767" y="4028600"/>
            <a:ext cx="713058" cy="768229"/>
          </a:xfrm>
          <a:prstGeom prst="bentConnector3">
            <a:avLst>
              <a:gd name="adj1" fmla="val 50000"/>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62" idx="3"/>
            <a:endCxn id="66" idx="1"/>
          </p:cNvCxnSpPr>
          <p:nvPr/>
        </p:nvCxnSpPr>
        <p:spPr>
          <a:xfrm>
            <a:off x="6361565" y="4021480"/>
            <a:ext cx="719260" cy="775348"/>
          </a:xfrm>
          <a:prstGeom prst="bentConnector3">
            <a:avLst>
              <a:gd name="adj1" fmla="val 50000"/>
            </a:avLst>
          </a:prstGeom>
          <a:ln w="635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54" name="Title 1"/>
          <p:cNvSpPr>
            <a:spLocks noGrp="1"/>
          </p:cNvSpPr>
          <p:nvPr>
            <p:ph type="title"/>
          </p:nvPr>
        </p:nvSpPr>
        <p:spPr>
          <a:xfrm>
            <a:off x="0" y="15575"/>
            <a:ext cx="8226854" cy="940443"/>
          </a:xfrm>
        </p:spPr>
        <p:txBody>
          <a:bodyPr>
            <a:normAutofit/>
          </a:bodyPr>
          <a:lstStyle/>
          <a:p>
            <a:r>
              <a:rPr lang="en-US" b="0" dirty="0" smtClean="0">
                <a:latin typeface="+mj-lt"/>
              </a:rPr>
              <a:t> Compute </a:t>
            </a:r>
            <a:r>
              <a:rPr lang="en-US" dirty="0" smtClean="0"/>
              <a:t>Service</a:t>
            </a:r>
            <a:endParaRPr lang="en-US" b="0" dirty="0">
              <a:latin typeface="+mj-lt"/>
            </a:endParaRPr>
          </a:p>
        </p:txBody>
      </p:sp>
    </p:spTree>
    <p:extLst>
      <p:ext uri="{BB962C8B-B14F-4D97-AF65-F5344CB8AC3E}">
        <p14:creationId xmlns:p14="http://schemas.microsoft.com/office/powerpoint/2010/main" val="12290227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ounded Rectangle 129"/>
          <p:cNvSpPr/>
          <p:nvPr/>
        </p:nvSpPr>
        <p:spPr>
          <a:xfrm>
            <a:off x="5136339" y="2006456"/>
            <a:ext cx="645904" cy="572883"/>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sp>
        <p:nvSpPr>
          <p:cNvPr id="4" name="Slide Number Placeholder 3"/>
          <p:cNvSpPr>
            <a:spLocks noGrp="1"/>
          </p:cNvSpPr>
          <p:nvPr>
            <p:ph type="sldNum" sz="quarter" idx="4"/>
          </p:nvPr>
        </p:nvSpPr>
        <p:spPr/>
        <p:txBody>
          <a:bodyPr/>
          <a:lstStyle/>
          <a:p>
            <a:fld id="{17918391-D411-FE40-AAD7-861AE5233E0E}" type="slidenum">
              <a:rPr lang="en-US" smtClean="0"/>
              <a:pPr/>
              <a:t>21</a:t>
            </a:fld>
            <a:endParaRPr lang="en-US" dirty="0"/>
          </a:p>
        </p:txBody>
      </p:sp>
      <p:sp>
        <p:nvSpPr>
          <p:cNvPr id="93" name="Rounded Rectangle 92"/>
          <p:cNvSpPr/>
          <p:nvPr/>
        </p:nvSpPr>
        <p:spPr>
          <a:xfrm>
            <a:off x="2088878" y="3386892"/>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latin typeface="Calibri"/>
              </a:rPr>
              <a:t>Identity</a:t>
            </a:r>
            <a:endParaRPr lang="en-US" sz="1400" b="1" dirty="0">
              <a:solidFill>
                <a:schemeClr val="tx1"/>
              </a:solidFill>
              <a:latin typeface="Calibri"/>
            </a:endParaRPr>
          </a:p>
        </p:txBody>
      </p:sp>
      <p:cxnSp>
        <p:nvCxnSpPr>
          <p:cNvPr id="107" name="Elbow Connector 106"/>
          <p:cNvCxnSpPr>
            <a:stCxn id="36" idx="2"/>
            <a:endCxn id="63" idx="0"/>
          </p:cNvCxnSpPr>
          <p:nvPr/>
        </p:nvCxnSpPr>
        <p:spPr>
          <a:xfrm rot="5400000">
            <a:off x="3669488" y="2520183"/>
            <a:ext cx="807553" cy="925865"/>
          </a:xfrm>
          <a:prstGeom prst="bentConnector3">
            <a:avLst>
              <a:gd name="adj1" fmla="val 50000"/>
            </a:avLst>
          </a:prstGeom>
          <a:ln w="63500">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grpSp>
        <p:nvGrpSpPr>
          <p:cNvPr id="41" name="Group 40"/>
          <p:cNvGrpSpPr/>
          <p:nvPr/>
        </p:nvGrpSpPr>
        <p:grpSpPr>
          <a:xfrm rot="5400000">
            <a:off x="5233866" y="2015353"/>
            <a:ext cx="476250" cy="552500"/>
            <a:chOff x="374650" y="1981200"/>
            <a:chExt cx="476250" cy="552500"/>
          </a:xfrm>
        </p:grpSpPr>
        <p:sp>
          <p:nvSpPr>
            <p:cNvPr id="42" name="Oval 41"/>
            <p:cNvSpPr/>
            <p:nvPr/>
          </p:nvSpPr>
          <p:spPr>
            <a:xfrm>
              <a:off x="565150" y="2425700"/>
              <a:ext cx="108000" cy="108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46100" y="2197100"/>
              <a:ext cx="144000" cy="1440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Arrow Connector 43"/>
            <p:cNvCxnSpPr>
              <a:stCxn id="43" idx="0"/>
            </p:cNvCxnSpPr>
            <p:nvPr/>
          </p:nvCxnSpPr>
          <p:spPr>
            <a:xfrm flipV="1">
              <a:off x="618100" y="1981200"/>
              <a:ext cx="1050" cy="215900"/>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43" idx="7"/>
            </p:cNvCxnSpPr>
            <p:nvPr/>
          </p:nvCxnSpPr>
          <p:spPr>
            <a:xfrm flipV="1">
              <a:off x="669012" y="2108200"/>
              <a:ext cx="181888" cy="109988"/>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43" idx="1"/>
            </p:cNvCxnSpPr>
            <p:nvPr/>
          </p:nvCxnSpPr>
          <p:spPr>
            <a:xfrm flipH="1" flipV="1">
              <a:off x="374650" y="2108200"/>
              <a:ext cx="192538" cy="109988"/>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2" idx="0"/>
              <a:endCxn id="43" idx="4"/>
            </p:cNvCxnSpPr>
            <p:nvPr/>
          </p:nvCxnSpPr>
          <p:spPr>
            <a:xfrm flipH="1" flipV="1">
              <a:off x="618100" y="2341100"/>
              <a:ext cx="1050" cy="84600"/>
            </a:xfrm>
            <a:prstGeom prst="line">
              <a:avLst/>
            </a:prstGeom>
            <a:ln w="254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64" name="Elbow Connector 63"/>
          <p:cNvCxnSpPr>
            <a:stCxn id="130" idx="2"/>
            <a:endCxn id="93" idx="0"/>
          </p:cNvCxnSpPr>
          <p:nvPr/>
        </p:nvCxnSpPr>
        <p:spPr>
          <a:xfrm rot="5400000">
            <a:off x="3602426" y="1530026"/>
            <a:ext cx="807553" cy="2906178"/>
          </a:xfrm>
          <a:prstGeom prst="bentConnector3">
            <a:avLst>
              <a:gd name="adj1" fmla="val 50000"/>
            </a:avLst>
          </a:prstGeom>
          <a:ln w="63500">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p:nvPicPr>
        <p:blipFill>
          <a:blip r:embed="rId3"/>
          <a:stretch>
            <a:fillRect/>
          </a:stretch>
        </p:blipFill>
        <p:spPr>
          <a:xfrm>
            <a:off x="2766825" y="4913199"/>
            <a:ext cx="863877" cy="886812"/>
          </a:xfrm>
          <a:prstGeom prst="rect">
            <a:avLst/>
          </a:prstGeom>
        </p:spPr>
      </p:pic>
      <p:pic>
        <p:nvPicPr>
          <p:cNvPr id="83" name="Picture 8" descr="http://png-2.findicons.com/files/icons/989/ivista_2/128/database_3.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41687" y="4836331"/>
            <a:ext cx="963680" cy="963680"/>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p:cNvSpPr>
            <a:spLocks noGrp="1"/>
          </p:cNvSpPr>
          <p:nvPr>
            <p:ph type="title"/>
          </p:nvPr>
        </p:nvSpPr>
        <p:spPr>
          <a:xfrm>
            <a:off x="0" y="15575"/>
            <a:ext cx="8226854" cy="940443"/>
          </a:xfrm>
        </p:spPr>
        <p:txBody>
          <a:bodyPr>
            <a:normAutofit/>
          </a:bodyPr>
          <a:lstStyle/>
          <a:p>
            <a:r>
              <a:rPr lang="en-US" b="0" dirty="0" smtClean="0">
                <a:latin typeface="+mj-lt"/>
              </a:rPr>
              <a:t>  </a:t>
            </a:r>
            <a:r>
              <a:rPr lang="en-US" dirty="0" smtClean="0"/>
              <a:t>Identity Service</a:t>
            </a:r>
            <a:endParaRPr lang="en-US" b="0" dirty="0">
              <a:latin typeface="+mj-lt"/>
            </a:endParaRPr>
          </a:p>
        </p:txBody>
      </p:sp>
      <p:pic>
        <p:nvPicPr>
          <p:cNvPr id="5124" name="Picture 4" descr="http://www.thecus.com/upload_new/app/icon/sup_app_icon_348.fw.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92789" y="4180954"/>
            <a:ext cx="886811" cy="886812"/>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p:cNvSpPr/>
          <p:nvPr/>
        </p:nvSpPr>
        <p:spPr>
          <a:xfrm>
            <a:off x="4213244" y="2006456"/>
            <a:ext cx="645904" cy="572883"/>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grpSp>
        <p:nvGrpSpPr>
          <p:cNvPr id="37" name="Group 36"/>
          <p:cNvGrpSpPr/>
          <p:nvPr/>
        </p:nvGrpSpPr>
        <p:grpSpPr>
          <a:xfrm rot="5400000">
            <a:off x="4310771" y="2015353"/>
            <a:ext cx="476250" cy="552500"/>
            <a:chOff x="374650" y="1981200"/>
            <a:chExt cx="476250" cy="552500"/>
          </a:xfrm>
        </p:grpSpPr>
        <p:sp>
          <p:nvSpPr>
            <p:cNvPr id="38" name="Oval 37"/>
            <p:cNvSpPr/>
            <p:nvPr/>
          </p:nvSpPr>
          <p:spPr>
            <a:xfrm>
              <a:off x="565150" y="2425700"/>
              <a:ext cx="108000" cy="108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46100" y="2197100"/>
              <a:ext cx="144000" cy="1440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stCxn id="39" idx="0"/>
            </p:cNvCxnSpPr>
            <p:nvPr/>
          </p:nvCxnSpPr>
          <p:spPr>
            <a:xfrm flipV="1">
              <a:off x="618100" y="1981200"/>
              <a:ext cx="1050" cy="215900"/>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9" idx="7"/>
            </p:cNvCxnSpPr>
            <p:nvPr/>
          </p:nvCxnSpPr>
          <p:spPr>
            <a:xfrm flipV="1">
              <a:off x="669012" y="2108200"/>
              <a:ext cx="181888" cy="109988"/>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9" idx="1"/>
            </p:cNvCxnSpPr>
            <p:nvPr/>
          </p:nvCxnSpPr>
          <p:spPr>
            <a:xfrm flipH="1" flipV="1">
              <a:off x="374650" y="2108200"/>
              <a:ext cx="192538" cy="109988"/>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38" idx="0"/>
              <a:endCxn id="39" idx="4"/>
            </p:cNvCxnSpPr>
            <p:nvPr/>
          </p:nvCxnSpPr>
          <p:spPr>
            <a:xfrm flipH="1" flipV="1">
              <a:off x="618100" y="2341100"/>
              <a:ext cx="1050" cy="84600"/>
            </a:xfrm>
            <a:prstGeom prst="line">
              <a:avLst/>
            </a:prstGeom>
            <a:ln w="254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1" name="Rounded Rectangle 50"/>
          <p:cNvSpPr/>
          <p:nvPr/>
        </p:nvSpPr>
        <p:spPr>
          <a:xfrm>
            <a:off x="3290149" y="2006456"/>
            <a:ext cx="645904" cy="572883"/>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a:endParaRPr>
          </a:p>
        </p:txBody>
      </p:sp>
      <p:grpSp>
        <p:nvGrpSpPr>
          <p:cNvPr id="52" name="Group 51"/>
          <p:cNvGrpSpPr/>
          <p:nvPr/>
        </p:nvGrpSpPr>
        <p:grpSpPr>
          <a:xfrm rot="5400000">
            <a:off x="3387676" y="2015353"/>
            <a:ext cx="476250" cy="552500"/>
            <a:chOff x="374650" y="1981200"/>
            <a:chExt cx="476250" cy="552500"/>
          </a:xfrm>
        </p:grpSpPr>
        <p:sp>
          <p:nvSpPr>
            <p:cNvPr id="53" name="Oval 52"/>
            <p:cNvSpPr/>
            <p:nvPr/>
          </p:nvSpPr>
          <p:spPr>
            <a:xfrm>
              <a:off x="565150" y="2425700"/>
              <a:ext cx="108000" cy="108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46100" y="2197100"/>
              <a:ext cx="144000" cy="1440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a:stCxn id="54" idx="0"/>
            </p:cNvCxnSpPr>
            <p:nvPr/>
          </p:nvCxnSpPr>
          <p:spPr>
            <a:xfrm flipV="1">
              <a:off x="618100" y="1981200"/>
              <a:ext cx="1050" cy="215900"/>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4" idx="7"/>
            </p:cNvCxnSpPr>
            <p:nvPr/>
          </p:nvCxnSpPr>
          <p:spPr>
            <a:xfrm flipV="1">
              <a:off x="669012" y="2108200"/>
              <a:ext cx="181888" cy="109988"/>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4" idx="1"/>
            </p:cNvCxnSpPr>
            <p:nvPr/>
          </p:nvCxnSpPr>
          <p:spPr>
            <a:xfrm flipH="1" flipV="1">
              <a:off x="374650" y="2108200"/>
              <a:ext cx="192538" cy="109988"/>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0"/>
              <a:endCxn id="54" idx="4"/>
            </p:cNvCxnSpPr>
            <p:nvPr/>
          </p:nvCxnSpPr>
          <p:spPr>
            <a:xfrm flipH="1" flipV="1">
              <a:off x="618100" y="2341100"/>
              <a:ext cx="1050" cy="84600"/>
            </a:xfrm>
            <a:prstGeom prst="line">
              <a:avLst/>
            </a:prstGeom>
            <a:ln w="254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3" name="Rounded Rectangle 62"/>
          <p:cNvSpPr/>
          <p:nvPr/>
        </p:nvSpPr>
        <p:spPr>
          <a:xfrm>
            <a:off x="3146096" y="3386892"/>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Identity</a:t>
            </a:r>
          </a:p>
        </p:txBody>
      </p:sp>
      <p:sp>
        <p:nvSpPr>
          <p:cNvPr id="65" name="Rounded Rectangle 64"/>
          <p:cNvSpPr/>
          <p:nvPr/>
        </p:nvSpPr>
        <p:spPr>
          <a:xfrm>
            <a:off x="5923527" y="3393150"/>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Identity</a:t>
            </a:r>
          </a:p>
        </p:txBody>
      </p:sp>
      <p:cxnSp>
        <p:nvCxnSpPr>
          <p:cNvPr id="66" name="Elbow Connector 65"/>
          <p:cNvCxnSpPr>
            <a:stCxn id="51" idx="2"/>
            <a:endCxn id="65" idx="0"/>
          </p:cNvCxnSpPr>
          <p:nvPr/>
        </p:nvCxnSpPr>
        <p:spPr>
          <a:xfrm rot="16200000" flipH="1">
            <a:off x="4593526" y="1598913"/>
            <a:ext cx="813811" cy="2774661"/>
          </a:xfrm>
          <a:prstGeom prst="bentConnector3">
            <a:avLst>
              <a:gd name="adj1" fmla="val 50000"/>
            </a:avLst>
          </a:prstGeom>
          <a:ln w="63500">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sp>
        <p:nvSpPr>
          <p:cNvPr id="69" name="Rounded Rectangle 68"/>
          <p:cNvSpPr/>
          <p:nvPr/>
        </p:nvSpPr>
        <p:spPr>
          <a:xfrm>
            <a:off x="4207870" y="3397715"/>
            <a:ext cx="928469"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alibri"/>
              </a:rPr>
              <a:t>Identity</a:t>
            </a:r>
          </a:p>
        </p:txBody>
      </p:sp>
      <p:cxnSp>
        <p:nvCxnSpPr>
          <p:cNvPr id="84" name="Elbow Connector 83"/>
          <p:cNvCxnSpPr>
            <a:stCxn id="36" idx="2"/>
            <a:endCxn id="69" idx="0"/>
          </p:cNvCxnSpPr>
          <p:nvPr/>
        </p:nvCxnSpPr>
        <p:spPr>
          <a:xfrm rot="16200000" flipH="1">
            <a:off x="4194962" y="2920572"/>
            <a:ext cx="818376" cy="135909"/>
          </a:xfrm>
          <a:prstGeom prst="bentConnector3">
            <a:avLst>
              <a:gd name="adj1" fmla="val 50000"/>
            </a:avLst>
          </a:prstGeom>
          <a:ln w="63500" cmpd="sng">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sp>
        <p:nvSpPr>
          <p:cNvPr id="88" name="Rounded Rectangle 87"/>
          <p:cNvSpPr/>
          <p:nvPr/>
        </p:nvSpPr>
        <p:spPr>
          <a:xfrm>
            <a:off x="2553113" y="4022519"/>
            <a:ext cx="3984617" cy="1988110"/>
          </a:xfrm>
          <a:prstGeom prst="round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ounded Rectangle 88"/>
          <p:cNvSpPr/>
          <p:nvPr/>
        </p:nvSpPr>
        <p:spPr>
          <a:xfrm>
            <a:off x="3473020" y="956018"/>
            <a:ext cx="2139368" cy="396437"/>
          </a:xfrm>
          <a:prstGeom prst="roundRect">
            <a:avLst/>
          </a:prstGeom>
          <a:solidFill>
            <a:schemeClr val="bg1">
              <a:lumMod val="9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latin typeface="Calibri"/>
              </a:rPr>
              <a:t>Keystone.cern.ch</a:t>
            </a:r>
            <a:endParaRPr lang="en-US" sz="1400" b="1" dirty="0">
              <a:solidFill>
                <a:schemeClr val="tx1"/>
              </a:solidFill>
              <a:latin typeface="Calibri"/>
            </a:endParaRPr>
          </a:p>
        </p:txBody>
      </p:sp>
      <p:cxnSp>
        <p:nvCxnSpPr>
          <p:cNvPr id="94" name="Elbow Connector 93"/>
          <p:cNvCxnSpPr>
            <a:stCxn id="89" idx="2"/>
            <a:endCxn id="130" idx="0"/>
          </p:cNvCxnSpPr>
          <p:nvPr/>
        </p:nvCxnSpPr>
        <p:spPr>
          <a:xfrm rot="16200000" flipH="1">
            <a:off x="4673997" y="1221161"/>
            <a:ext cx="654001" cy="916587"/>
          </a:xfrm>
          <a:prstGeom prst="bentConnector3">
            <a:avLst>
              <a:gd name="adj1" fmla="val 50000"/>
            </a:avLst>
          </a:prstGeom>
          <a:ln w="63500">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cxnSp>
        <p:nvCxnSpPr>
          <p:cNvPr id="95" name="Elbow Connector 94"/>
          <p:cNvCxnSpPr>
            <a:stCxn id="89" idx="2"/>
            <a:endCxn id="51" idx="0"/>
          </p:cNvCxnSpPr>
          <p:nvPr/>
        </p:nvCxnSpPr>
        <p:spPr>
          <a:xfrm rot="5400000">
            <a:off x="3750903" y="1214654"/>
            <a:ext cx="654001" cy="929603"/>
          </a:xfrm>
          <a:prstGeom prst="bentConnector3">
            <a:avLst>
              <a:gd name="adj1" fmla="val 50000"/>
            </a:avLst>
          </a:prstGeom>
          <a:ln w="63500">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cxnSp>
        <p:nvCxnSpPr>
          <p:cNvPr id="96" name="Elbow Connector 95"/>
          <p:cNvCxnSpPr>
            <a:stCxn id="89" idx="2"/>
            <a:endCxn id="36" idx="0"/>
          </p:cNvCxnSpPr>
          <p:nvPr/>
        </p:nvCxnSpPr>
        <p:spPr>
          <a:xfrm rot="5400000">
            <a:off x="4212450" y="1676201"/>
            <a:ext cx="654001" cy="6508"/>
          </a:xfrm>
          <a:prstGeom prst="bentConnector3">
            <a:avLst>
              <a:gd name="adj1" fmla="val 50000"/>
            </a:avLst>
          </a:prstGeom>
          <a:ln w="63500">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9377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47"/>
            <a:ext cx="8226854" cy="940443"/>
          </a:xfrm>
        </p:spPr>
        <p:txBody>
          <a:bodyPr>
            <a:noAutofit/>
          </a:bodyPr>
          <a:lstStyle/>
          <a:p>
            <a:r>
              <a:rPr lang="en-GB" dirty="0" smtClean="0"/>
              <a:t>  Onwards </a:t>
            </a:r>
            <a:r>
              <a:rPr lang="en-GB" dirty="0"/>
              <a:t>Federated Clouds</a:t>
            </a:r>
          </a:p>
        </p:txBody>
      </p:sp>
      <p:pic>
        <p:nvPicPr>
          <p:cNvPr id="1026" name="Picture 2" descr="https://proj-openlab-datagrid-public.web.cern.ch/proj-openlab-datagrid-public/Initial/images/openlab%20logos/OL-LOGO-207-269pxl.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39069" y="1005985"/>
            <a:ext cx="1031641" cy="13406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873863" y="2629606"/>
            <a:ext cx="1162050" cy="1162050"/>
          </a:xfrm>
          <a:prstGeom prst="rect">
            <a:avLst/>
          </a:prstGeom>
        </p:spPr>
      </p:pic>
      <p:grpSp>
        <p:nvGrpSpPr>
          <p:cNvPr id="6" name="Group 5"/>
          <p:cNvGrpSpPr/>
          <p:nvPr/>
        </p:nvGrpSpPr>
        <p:grpSpPr>
          <a:xfrm>
            <a:off x="411660" y="1178410"/>
            <a:ext cx="8624253" cy="3625345"/>
            <a:chOff x="348118" y="1056718"/>
            <a:chExt cx="8624253" cy="3625345"/>
          </a:xfrm>
        </p:grpSpPr>
        <p:grpSp>
          <p:nvGrpSpPr>
            <p:cNvPr id="36" name="Group 644"/>
            <p:cNvGrpSpPr/>
            <p:nvPr/>
          </p:nvGrpSpPr>
          <p:grpSpPr>
            <a:xfrm>
              <a:off x="457200" y="1106998"/>
              <a:ext cx="1742090" cy="1115940"/>
              <a:chOff x="-1" y="-1"/>
              <a:chExt cx="3332266" cy="1849939"/>
            </a:xfrm>
          </p:grpSpPr>
          <p:sp>
            <p:nvSpPr>
              <p:cNvPr id="37" name="Shape 642"/>
              <p:cNvSpPr/>
              <p:nvPr/>
            </p:nvSpPr>
            <p:spPr>
              <a:xfrm>
                <a:off x="23797" y="-1"/>
                <a:ext cx="3308468" cy="1849939"/>
              </a:xfrm>
              <a:custGeom>
                <a:avLst/>
                <a:gdLst/>
                <a:ahLst/>
                <a:cxnLst>
                  <a:cxn ang="0">
                    <a:pos x="wd2" y="hd2"/>
                  </a:cxn>
                  <a:cxn ang="5400000">
                    <a:pos x="wd2" y="hd2"/>
                  </a:cxn>
                  <a:cxn ang="10800000">
                    <a:pos x="wd2" y="hd2"/>
                  </a:cxn>
                  <a:cxn ang="16200000">
                    <a:pos x="wd2" y="hd2"/>
                  </a:cxn>
                </a:cxnLst>
                <a:rect l="0" t="0" r="r" b="b"/>
                <a:pathLst>
                  <a:path w="21600" h="21600" extrusionOk="0">
                    <a:moveTo>
                      <a:pt x="18694" y="8587"/>
                    </a:moveTo>
                    <a:cubicBezTo>
                      <a:pt x="17881" y="5710"/>
                      <a:pt x="16206" y="3718"/>
                      <a:pt x="14285" y="3718"/>
                    </a:cubicBezTo>
                    <a:cubicBezTo>
                      <a:pt x="13940" y="3718"/>
                      <a:pt x="13620" y="3807"/>
                      <a:pt x="13275" y="3895"/>
                    </a:cubicBezTo>
                    <a:cubicBezTo>
                      <a:pt x="12142" y="1505"/>
                      <a:pt x="10468" y="0"/>
                      <a:pt x="8571" y="0"/>
                    </a:cubicBezTo>
                    <a:cubicBezTo>
                      <a:pt x="5813" y="0"/>
                      <a:pt x="3473" y="3275"/>
                      <a:pt x="2685" y="7790"/>
                    </a:cubicBezTo>
                    <a:cubicBezTo>
                      <a:pt x="1133" y="8720"/>
                      <a:pt x="0" y="11420"/>
                      <a:pt x="0" y="14518"/>
                    </a:cubicBezTo>
                    <a:cubicBezTo>
                      <a:pt x="0" y="18502"/>
                      <a:pt x="1773" y="21600"/>
                      <a:pt x="3990" y="21600"/>
                    </a:cubicBezTo>
                    <a:cubicBezTo>
                      <a:pt x="4138" y="21600"/>
                      <a:pt x="5000" y="21600"/>
                      <a:pt x="6207" y="21600"/>
                    </a:cubicBezTo>
                    <a:cubicBezTo>
                      <a:pt x="7143" y="21600"/>
                      <a:pt x="8325" y="21600"/>
                      <a:pt x="9556" y="21600"/>
                    </a:cubicBezTo>
                    <a:cubicBezTo>
                      <a:pt x="12019" y="21600"/>
                      <a:pt x="12019" y="21600"/>
                      <a:pt x="12019" y="21600"/>
                    </a:cubicBezTo>
                    <a:cubicBezTo>
                      <a:pt x="13300" y="21600"/>
                      <a:pt x="14531" y="21600"/>
                      <a:pt x="15541" y="21600"/>
                    </a:cubicBezTo>
                    <a:cubicBezTo>
                      <a:pt x="16847" y="21600"/>
                      <a:pt x="17782" y="21600"/>
                      <a:pt x="17930" y="21600"/>
                    </a:cubicBezTo>
                    <a:cubicBezTo>
                      <a:pt x="19950" y="21600"/>
                      <a:pt x="21600" y="18590"/>
                      <a:pt x="21600" y="14961"/>
                    </a:cubicBezTo>
                    <a:cubicBezTo>
                      <a:pt x="21600" y="11818"/>
                      <a:pt x="20344" y="9207"/>
                      <a:pt x="18694" y="8587"/>
                    </a:cubicBezTo>
                    <a:close/>
                  </a:path>
                </a:pathLst>
              </a:custGeom>
              <a:solidFill>
                <a:srgbClr val="FFFFFF"/>
              </a:solidFill>
              <a:ln w="12700" cap="flat">
                <a:solidFill>
                  <a:srgbClr val="0055A0"/>
                </a:solidFill>
                <a:prstDash val="solid"/>
                <a:bevel/>
              </a:ln>
              <a:effectLst/>
            </p:spPr>
            <p:txBody>
              <a:bodyPr wrap="square" lIns="81279" tIns="81279" rIns="81279" bIns="81279" numCol="1" anchor="t">
                <a:noAutofit/>
              </a:bodyPr>
              <a:lstStyle/>
              <a:p>
                <a:pPr>
                  <a:defRPr sz="3200">
                    <a:solidFill>
                      <a:srgbClr val="0055A0"/>
                    </a:solidFill>
                    <a:latin typeface="Arial"/>
                    <a:ea typeface="Arial"/>
                    <a:cs typeface="Arial"/>
                    <a:sym typeface="Arial"/>
                  </a:defRPr>
                </a:pPr>
                <a:endParaRPr sz="3200"/>
              </a:p>
            </p:txBody>
          </p:sp>
          <p:sp>
            <p:nvSpPr>
              <p:cNvPr id="38" name="Shape 643"/>
              <p:cNvSpPr/>
              <p:nvPr/>
            </p:nvSpPr>
            <p:spPr>
              <a:xfrm>
                <a:off x="-1" y="815093"/>
                <a:ext cx="3262277" cy="8843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1279" tIns="81279" rIns="81279" bIns="81279" numCol="1" anchor="t">
                <a:spAutoFit/>
              </a:bodyPr>
              <a:lstStyle/>
              <a:p>
                <a:pPr algn="ctr">
                  <a:defRPr sz="1800"/>
                </a:pPr>
                <a:r>
                  <a:rPr sz="1200" b="1" dirty="0">
                    <a:solidFill>
                      <a:srgbClr val="5F5F5F"/>
                    </a:solidFill>
                    <a:latin typeface="Arial"/>
                    <a:ea typeface="Arial"/>
                    <a:cs typeface="Arial"/>
                    <a:sym typeface="Arial"/>
                  </a:rPr>
                  <a:t>Public Cloud such </a:t>
                </a:r>
                <a:br>
                  <a:rPr sz="1200" b="1" dirty="0">
                    <a:solidFill>
                      <a:srgbClr val="5F5F5F"/>
                    </a:solidFill>
                    <a:latin typeface="Arial"/>
                    <a:ea typeface="Arial"/>
                    <a:cs typeface="Arial"/>
                    <a:sym typeface="Arial"/>
                  </a:rPr>
                </a:br>
                <a:r>
                  <a:rPr sz="1200" b="1" dirty="0">
                    <a:solidFill>
                      <a:srgbClr val="5F5F5F"/>
                    </a:solidFill>
                    <a:latin typeface="Arial"/>
                    <a:ea typeface="Arial"/>
                    <a:cs typeface="Arial"/>
                    <a:sym typeface="Arial"/>
                  </a:rPr>
                  <a:t>as Rackspace</a:t>
                </a:r>
                <a:r>
                  <a:rPr lang="en-US" sz="1200" b="1" dirty="0">
                    <a:solidFill>
                      <a:srgbClr val="5F5F5F"/>
                    </a:solidFill>
                    <a:latin typeface="Arial"/>
                    <a:ea typeface="Arial"/>
                    <a:cs typeface="Arial"/>
                    <a:sym typeface="Arial"/>
                  </a:rPr>
                  <a:t> or IBM</a:t>
                </a:r>
                <a:endParaRPr sz="1200" b="1" dirty="0">
                  <a:solidFill>
                    <a:srgbClr val="5F5F5F"/>
                  </a:solidFill>
                  <a:latin typeface="Arial"/>
                  <a:ea typeface="Arial"/>
                  <a:cs typeface="Arial"/>
                  <a:sym typeface="Arial"/>
                </a:endParaRPr>
              </a:p>
            </p:txBody>
          </p:sp>
        </p:grpSp>
        <p:grpSp>
          <p:nvGrpSpPr>
            <p:cNvPr id="46" name="Group 648"/>
            <p:cNvGrpSpPr/>
            <p:nvPr/>
          </p:nvGrpSpPr>
          <p:grpSpPr>
            <a:xfrm>
              <a:off x="348118" y="3318864"/>
              <a:ext cx="1813091" cy="1143388"/>
              <a:chOff x="-1" y="-1"/>
              <a:chExt cx="3332266" cy="1849939"/>
            </a:xfrm>
          </p:grpSpPr>
          <p:sp>
            <p:nvSpPr>
              <p:cNvPr id="47" name="Shape 646"/>
              <p:cNvSpPr/>
              <p:nvPr/>
            </p:nvSpPr>
            <p:spPr>
              <a:xfrm>
                <a:off x="23797" y="-1"/>
                <a:ext cx="3308468" cy="1849939"/>
              </a:xfrm>
              <a:custGeom>
                <a:avLst/>
                <a:gdLst/>
                <a:ahLst/>
                <a:cxnLst>
                  <a:cxn ang="0">
                    <a:pos x="wd2" y="hd2"/>
                  </a:cxn>
                  <a:cxn ang="5400000">
                    <a:pos x="wd2" y="hd2"/>
                  </a:cxn>
                  <a:cxn ang="10800000">
                    <a:pos x="wd2" y="hd2"/>
                  </a:cxn>
                  <a:cxn ang="16200000">
                    <a:pos x="wd2" y="hd2"/>
                  </a:cxn>
                </a:cxnLst>
                <a:rect l="0" t="0" r="r" b="b"/>
                <a:pathLst>
                  <a:path w="21600" h="21600" extrusionOk="0">
                    <a:moveTo>
                      <a:pt x="18694" y="8587"/>
                    </a:moveTo>
                    <a:cubicBezTo>
                      <a:pt x="17881" y="5710"/>
                      <a:pt x="16206" y="3718"/>
                      <a:pt x="14285" y="3718"/>
                    </a:cubicBezTo>
                    <a:cubicBezTo>
                      <a:pt x="13940" y="3718"/>
                      <a:pt x="13620" y="3807"/>
                      <a:pt x="13275" y="3895"/>
                    </a:cubicBezTo>
                    <a:cubicBezTo>
                      <a:pt x="12142" y="1505"/>
                      <a:pt x="10468" y="0"/>
                      <a:pt x="8571" y="0"/>
                    </a:cubicBezTo>
                    <a:cubicBezTo>
                      <a:pt x="5813" y="0"/>
                      <a:pt x="3473" y="3275"/>
                      <a:pt x="2685" y="7790"/>
                    </a:cubicBezTo>
                    <a:cubicBezTo>
                      <a:pt x="1133" y="8720"/>
                      <a:pt x="0" y="11420"/>
                      <a:pt x="0" y="14518"/>
                    </a:cubicBezTo>
                    <a:cubicBezTo>
                      <a:pt x="0" y="18502"/>
                      <a:pt x="1773" y="21600"/>
                      <a:pt x="3990" y="21600"/>
                    </a:cubicBezTo>
                    <a:cubicBezTo>
                      <a:pt x="4138" y="21600"/>
                      <a:pt x="5000" y="21600"/>
                      <a:pt x="6207" y="21600"/>
                    </a:cubicBezTo>
                    <a:cubicBezTo>
                      <a:pt x="7143" y="21600"/>
                      <a:pt x="8325" y="21600"/>
                      <a:pt x="9556" y="21600"/>
                    </a:cubicBezTo>
                    <a:cubicBezTo>
                      <a:pt x="12019" y="21600"/>
                      <a:pt x="12019" y="21600"/>
                      <a:pt x="12019" y="21600"/>
                    </a:cubicBezTo>
                    <a:cubicBezTo>
                      <a:pt x="13300" y="21600"/>
                      <a:pt x="14531" y="21600"/>
                      <a:pt x="15541" y="21600"/>
                    </a:cubicBezTo>
                    <a:cubicBezTo>
                      <a:pt x="16847" y="21600"/>
                      <a:pt x="17782" y="21600"/>
                      <a:pt x="17930" y="21600"/>
                    </a:cubicBezTo>
                    <a:cubicBezTo>
                      <a:pt x="19950" y="21600"/>
                      <a:pt x="21600" y="18590"/>
                      <a:pt x="21600" y="14961"/>
                    </a:cubicBezTo>
                    <a:cubicBezTo>
                      <a:pt x="21600" y="11818"/>
                      <a:pt x="20344" y="9207"/>
                      <a:pt x="18694" y="8587"/>
                    </a:cubicBezTo>
                    <a:close/>
                  </a:path>
                </a:pathLst>
              </a:custGeom>
              <a:solidFill>
                <a:srgbClr val="FFFFFF"/>
              </a:solidFill>
              <a:ln w="12700" cap="flat">
                <a:solidFill>
                  <a:srgbClr val="0055A0"/>
                </a:solidFill>
                <a:prstDash val="solid"/>
                <a:bevel/>
              </a:ln>
              <a:effectLst/>
            </p:spPr>
            <p:txBody>
              <a:bodyPr wrap="square" lIns="81279" tIns="81279" rIns="81279" bIns="81279" numCol="1" anchor="t">
                <a:noAutofit/>
              </a:bodyPr>
              <a:lstStyle/>
              <a:p>
                <a:pPr>
                  <a:defRPr sz="3200">
                    <a:solidFill>
                      <a:srgbClr val="0055A0"/>
                    </a:solidFill>
                    <a:latin typeface="Arial"/>
                    <a:ea typeface="Arial"/>
                    <a:cs typeface="Arial"/>
                    <a:sym typeface="Arial"/>
                  </a:defRPr>
                </a:pPr>
                <a:endParaRPr sz="3200"/>
              </a:p>
            </p:txBody>
          </p:sp>
          <p:sp>
            <p:nvSpPr>
              <p:cNvPr id="50" name="Shape 647"/>
              <p:cNvSpPr/>
              <p:nvPr/>
            </p:nvSpPr>
            <p:spPr>
              <a:xfrm>
                <a:off x="-1" y="815092"/>
                <a:ext cx="3262277" cy="8631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1279" tIns="81279" rIns="81279" bIns="81279" numCol="1" anchor="t">
                <a:spAutoFit/>
              </a:bodyPr>
              <a:lstStyle/>
              <a:p>
                <a:pPr algn="ctr">
                  <a:defRPr sz="1800"/>
                </a:pPr>
                <a:r>
                  <a:rPr sz="1200" b="1" dirty="0">
                    <a:solidFill>
                      <a:srgbClr val="5F5F5F"/>
                    </a:solidFill>
                    <a:latin typeface="Arial"/>
                    <a:ea typeface="Arial"/>
                    <a:cs typeface="Arial"/>
                    <a:sym typeface="Arial"/>
                  </a:rPr>
                  <a:t>CERN Private Cloud</a:t>
                </a:r>
              </a:p>
              <a:p>
                <a:pPr algn="ctr">
                  <a:defRPr sz="1800"/>
                </a:pPr>
                <a:r>
                  <a:rPr sz="1200" dirty="0" smtClean="0">
                    <a:solidFill>
                      <a:srgbClr val="5F5F5F"/>
                    </a:solidFill>
                    <a:latin typeface="Arial"/>
                    <a:ea typeface="Arial"/>
                    <a:cs typeface="Arial"/>
                    <a:sym typeface="Arial"/>
                  </a:rPr>
                  <a:t>1</a:t>
                </a:r>
                <a:r>
                  <a:rPr lang="en-US" sz="1200" dirty="0">
                    <a:solidFill>
                      <a:srgbClr val="5F5F5F"/>
                    </a:solidFill>
                    <a:latin typeface="Arial"/>
                    <a:ea typeface="Arial"/>
                    <a:cs typeface="Arial"/>
                    <a:sym typeface="Arial"/>
                  </a:rPr>
                  <a:t>6</a:t>
                </a:r>
                <a:r>
                  <a:rPr sz="1200" dirty="0" smtClean="0">
                    <a:solidFill>
                      <a:srgbClr val="5F5F5F"/>
                    </a:solidFill>
                    <a:latin typeface="Arial"/>
                    <a:ea typeface="Arial"/>
                    <a:cs typeface="Arial"/>
                    <a:sym typeface="Arial"/>
                  </a:rPr>
                  <a:t>0K </a:t>
                </a:r>
                <a:r>
                  <a:rPr sz="1200" dirty="0">
                    <a:solidFill>
                      <a:srgbClr val="5F5F5F"/>
                    </a:solidFill>
                    <a:latin typeface="Arial"/>
                    <a:ea typeface="Arial"/>
                    <a:cs typeface="Arial"/>
                    <a:sym typeface="Arial"/>
                  </a:rPr>
                  <a:t>cores</a:t>
                </a:r>
              </a:p>
            </p:txBody>
          </p:sp>
        </p:grpSp>
        <p:grpSp>
          <p:nvGrpSpPr>
            <p:cNvPr id="51" name="Group 638"/>
            <p:cNvGrpSpPr/>
            <p:nvPr/>
          </p:nvGrpSpPr>
          <p:grpSpPr>
            <a:xfrm>
              <a:off x="4611411" y="2916619"/>
              <a:ext cx="4360960" cy="1765444"/>
              <a:chOff x="-3" y="-2"/>
              <a:chExt cx="7363304" cy="3207435"/>
            </a:xfrm>
          </p:grpSpPr>
          <p:grpSp>
            <p:nvGrpSpPr>
              <p:cNvPr id="52" name="Group 631"/>
              <p:cNvGrpSpPr/>
              <p:nvPr/>
            </p:nvGrpSpPr>
            <p:grpSpPr>
              <a:xfrm>
                <a:off x="-3" y="1357492"/>
                <a:ext cx="3332269" cy="1849941"/>
                <a:chOff x="-2" y="-1"/>
                <a:chExt cx="3332267" cy="1849939"/>
              </a:xfrm>
            </p:grpSpPr>
            <p:sp>
              <p:nvSpPr>
                <p:cNvPr id="62" name="Shape 629"/>
                <p:cNvSpPr/>
                <p:nvPr/>
              </p:nvSpPr>
              <p:spPr>
                <a:xfrm>
                  <a:off x="23797" y="-1"/>
                  <a:ext cx="3308468" cy="1849939"/>
                </a:xfrm>
                <a:custGeom>
                  <a:avLst/>
                  <a:gdLst/>
                  <a:ahLst/>
                  <a:cxnLst>
                    <a:cxn ang="0">
                      <a:pos x="wd2" y="hd2"/>
                    </a:cxn>
                    <a:cxn ang="5400000">
                      <a:pos x="wd2" y="hd2"/>
                    </a:cxn>
                    <a:cxn ang="10800000">
                      <a:pos x="wd2" y="hd2"/>
                    </a:cxn>
                    <a:cxn ang="16200000">
                      <a:pos x="wd2" y="hd2"/>
                    </a:cxn>
                  </a:cxnLst>
                  <a:rect l="0" t="0" r="r" b="b"/>
                  <a:pathLst>
                    <a:path w="21600" h="21600" extrusionOk="0">
                      <a:moveTo>
                        <a:pt x="18694" y="8587"/>
                      </a:moveTo>
                      <a:cubicBezTo>
                        <a:pt x="17881" y="5710"/>
                        <a:pt x="16206" y="3718"/>
                        <a:pt x="14285" y="3718"/>
                      </a:cubicBezTo>
                      <a:cubicBezTo>
                        <a:pt x="13940" y="3718"/>
                        <a:pt x="13620" y="3807"/>
                        <a:pt x="13275" y="3895"/>
                      </a:cubicBezTo>
                      <a:cubicBezTo>
                        <a:pt x="12142" y="1505"/>
                        <a:pt x="10468" y="0"/>
                        <a:pt x="8571" y="0"/>
                      </a:cubicBezTo>
                      <a:cubicBezTo>
                        <a:pt x="5813" y="0"/>
                        <a:pt x="3473" y="3275"/>
                        <a:pt x="2685" y="7790"/>
                      </a:cubicBezTo>
                      <a:cubicBezTo>
                        <a:pt x="1133" y="8720"/>
                        <a:pt x="0" y="11420"/>
                        <a:pt x="0" y="14518"/>
                      </a:cubicBezTo>
                      <a:cubicBezTo>
                        <a:pt x="0" y="18502"/>
                        <a:pt x="1773" y="21600"/>
                        <a:pt x="3990" y="21600"/>
                      </a:cubicBezTo>
                      <a:cubicBezTo>
                        <a:pt x="4138" y="21600"/>
                        <a:pt x="5000" y="21600"/>
                        <a:pt x="6207" y="21600"/>
                      </a:cubicBezTo>
                      <a:cubicBezTo>
                        <a:pt x="7143" y="21600"/>
                        <a:pt x="8325" y="21600"/>
                        <a:pt x="9556" y="21600"/>
                      </a:cubicBezTo>
                      <a:cubicBezTo>
                        <a:pt x="12019" y="21600"/>
                        <a:pt x="12019" y="21600"/>
                        <a:pt x="12019" y="21600"/>
                      </a:cubicBezTo>
                      <a:cubicBezTo>
                        <a:pt x="13300" y="21600"/>
                        <a:pt x="14531" y="21600"/>
                        <a:pt x="15541" y="21600"/>
                      </a:cubicBezTo>
                      <a:cubicBezTo>
                        <a:pt x="16847" y="21600"/>
                        <a:pt x="17782" y="21600"/>
                        <a:pt x="17930" y="21600"/>
                      </a:cubicBezTo>
                      <a:cubicBezTo>
                        <a:pt x="19950" y="21600"/>
                        <a:pt x="21600" y="18590"/>
                        <a:pt x="21600" y="14961"/>
                      </a:cubicBezTo>
                      <a:cubicBezTo>
                        <a:pt x="21600" y="11818"/>
                        <a:pt x="20344" y="9207"/>
                        <a:pt x="18694" y="8587"/>
                      </a:cubicBezTo>
                      <a:close/>
                    </a:path>
                  </a:pathLst>
                </a:custGeom>
                <a:solidFill>
                  <a:srgbClr val="FFFFFF"/>
                </a:solidFill>
                <a:ln w="12700" cap="flat">
                  <a:solidFill>
                    <a:srgbClr val="0055A0"/>
                  </a:solidFill>
                  <a:prstDash val="solid"/>
                  <a:bevel/>
                </a:ln>
                <a:effectLst/>
              </p:spPr>
              <p:txBody>
                <a:bodyPr wrap="square" lIns="81279" tIns="81279" rIns="81279" bIns="81279" numCol="1" anchor="t">
                  <a:noAutofit/>
                </a:bodyPr>
                <a:lstStyle/>
                <a:p>
                  <a:pPr>
                    <a:defRPr sz="3200">
                      <a:solidFill>
                        <a:srgbClr val="0055A0"/>
                      </a:solidFill>
                      <a:latin typeface="Arial"/>
                      <a:ea typeface="Arial"/>
                      <a:cs typeface="Arial"/>
                      <a:sym typeface="Arial"/>
                    </a:defRPr>
                  </a:pPr>
                  <a:endParaRPr sz="2800"/>
                </a:p>
              </p:txBody>
            </p:sp>
            <p:sp>
              <p:nvSpPr>
                <p:cNvPr id="63" name="Shape 630"/>
                <p:cNvSpPr/>
                <p:nvPr/>
              </p:nvSpPr>
              <p:spPr>
                <a:xfrm>
                  <a:off x="-2" y="815092"/>
                  <a:ext cx="3262277" cy="9132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1279" tIns="81279" rIns="81279" bIns="81279" numCol="1" anchor="t">
                  <a:spAutoFit/>
                </a:bodyPr>
                <a:lstStyle/>
                <a:p>
                  <a:pPr algn="ctr">
                    <a:defRPr sz="1800"/>
                  </a:pPr>
                  <a:r>
                    <a:rPr sz="1100" b="1">
                      <a:solidFill>
                        <a:srgbClr val="5F5F5F"/>
                      </a:solidFill>
                      <a:latin typeface="Arial"/>
                      <a:ea typeface="Arial"/>
                      <a:cs typeface="Arial"/>
                      <a:sym typeface="Arial"/>
                    </a:rPr>
                    <a:t>ATLAS Trigger</a:t>
                  </a:r>
                </a:p>
                <a:p>
                  <a:pPr algn="ctr">
                    <a:defRPr sz="1800"/>
                  </a:pPr>
                  <a:r>
                    <a:rPr sz="1100">
                      <a:solidFill>
                        <a:srgbClr val="5F5F5F"/>
                      </a:solidFill>
                      <a:latin typeface="Arial"/>
                      <a:ea typeface="Arial"/>
                      <a:cs typeface="Arial"/>
                      <a:sym typeface="Arial"/>
                    </a:rPr>
                    <a:t>28K cores</a:t>
                  </a:r>
                </a:p>
              </p:txBody>
            </p:sp>
          </p:grpSp>
          <p:grpSp>
            <p:nvGrpSpPr>
              <p:cNvPr id="56" name="Group 634"/>
              <p:cNvGrpSpPr/>
              <p:nvPr/>
            </p:nvGrpSpPr>
            <p:grpSpPr>
              <a:xfrm>
                <a:off x="1724757" y="-2"/>
                <a:ext cx="3332269" cy="1849941"/>
                <a:chOff x="-2" y="-1"/>
                <a:chExt cx="3332267" cy="1849939"/>
              </a:xfrm>
            </p:grpSpPr>
            <p:sp>
              <p:nvSpPr>
                <p:cNvPr id="60" name="Shape 632"/>
                <p:cNvSpPr/>
                <p:nvPr/>
              </p:nvSpPr>
              <p:spPr>
                <a:xfrm>
                  <a:off x="23797" y="-1"/>
                  <a:ext cx="3308468" cy="1849939"/>
                </a:xfrm>
                <a:custGeom>
                  <a:avLst/>
                  <a:gdLst/>
                  <a:ahLst/>
                  <a:cxnLst>
                    <a:cxn ang="0">
                      <a:pos x="wd2" y="hd2"/>
                    </a:cxn>
                    <a:cxn ang="5400000">
                      <a:pos x="wd2" y="hd2"/>
                    </a:cxn>
                    <a:cxn ang="10800000">
                      <a:pos x="wd2" y="hd2"/>
                    </a:cxn>
                    <a:cxn ang="16200000">
                      <a:pos x="wd2" y="hd2"/>
                    </a:cxn>
                  </a:cxnLst>
                  <a:rect l="0" t="0" r="r" b="b"/>
                  <a:pathLst>
                    <a:path w="21600" h="21600" extrusionOk="0">
                      <a:moveTo>
                        <a:pt x="18694" y="8587"/>
                      </a:moveTo>
                      <a:cubicBezTo>
                        <a:pt x="17881" y="5710"/>
                        <a:pt x="16206" y="3718"/>
                        <a:pt x="14285" y="3718"/>
                      </a:cubicBezTo>
                      <a:cubicBezTo>
                        <a:pt x="13940" y="3718"/>
                        <a:pt x="13620" y="3807"/>
                        <a:pt x="13275" y="3895"/>
                      </a:cubicBezTo>
                      <a:cubicBezTo>
                        <a:pt x="12142" y="1505"/>
                        <a:pt x="10468" y="0"/>
                        <a:pt x="8571" y="0"/>
                      </a:cubicBezTo>
                      <a:cubicBezTo>
                        <a:pt x="5813" y="0"/>
                        <a:pt x="3473" y="3275"/>
                        <a:pt x="2685" y="7790"/>
                      </a:cubicBezTo>
                      <a:cubicBezTo>
                        <a:pt x="1133" y="8720"/>
                        <a:pt x="0" y="11420"/>
                        <a:pt x="0" y="14518"/>
                      </a:cubicBezTo>
                      <a:cubicBezTo>
                        <a:pt x="0" y="18502"/>
                        <a:pt x="1773" y="21600"/>
                        <a:pt x="3990" y="21600"/>
                      </a:cubicBezTo>
                      <a:cubicBezTo>
                        <a:pt x="4138" y="21600"/>
                        <a:pt x="5000" y="21600"/>
                        <a:pt x="6207" y="21600"/>
                      </a:cubicBezTo>
                      <a:cubicBezTo>
                        <a:pt x="7143" y="21600"/>
                        <a:pt x="8325" y="21600"/>
                        <a:pt x="9556" y="21600"/>
                      </a:cubicBezTo>
                      <a:cubicBezTo>
                        <a:pt x="12019" y="21600"/>
                        <a:pt x="12019" y="21600"/>
                        <a:pt x="12019" y="21600"/>
                      </a:cubicBezTo>
                      <a:cubicBezTo>
                        <a:pt x="13300" y="21600"/>
                        <a:pt x="14531" y="21600"/>
                        <a:pt x="15541" y="21600"/>
                      </a:cubicBezTo>
                      <a:cubicBezTo>
                        <a:pt x="16847" y="21600"/>
                        <a:pt x="17782" y="21600"/>
                        <a:pt x="17930" y="21600"/>
                      </a:cubicBezTo>
                      <a:cubicBezTo>
                        <a:pt x="19950" y="21600"/>
                        <a:pt x="21600" y="18590"/>
                        <a:pt x="21600" y="14961"/>
                      </a:cubicBezTo>
                      <a:cubicBezTo>
                        <a:pt x="21600" y="11818"/>
                        <a:pt x="20344" y="9207"/>
                        <a:pt x="18694" y="8587"/>
                      </a:cubicBezTo>
                      <a:close/>
                    </a:path>
                  </a:pathLst>
                </a:custGeom>
                <a:solidFill>
                  <a:srgbClr val="FFFFFF"/>
                </a:solidFill>
                <a:ln w="12700" cap="flat">
                  <a:solidFill>
                    <a:srgbClr val="0055A0"/>
                  </a:solidFill>
                  <a:prstDash val="solid"/>
                  <a:bevel/>
                </a:ln>
                <a:effectLst/>
              </p:spPr>
              <p:txBody>
                <a:bodyPr wrap="square" lIns="81279" tIns="81279" rIns="81279" bIns="81279" numCol="1" anchor="t">
                  <a:noAutofit/>
                </a:bodyPr>
                <a:lstStyle/>
                <a:p>
                  <a:pPr>
                    <a:defRPr sz="3200">
                      <a:solidFill>
                        <a:srgbClr val="0055A0"/>
                      </a:solidFill>
                      <a:latin typeface="Arial"/>
                      <a:ea typeface="Arial"/>
                      <a:cs typeface="Arial"/>
                      <a:sym typeface="Arial"/>
                    </a:defRPr>
                  </a:pPr>
                  <a:endParaRPr sz="2800"/>
                </a:p>
              </p:txBody>
            </p:sp>
            <p:sp>
              <p:nvSpPr>
                <p:cNvPr id="61" name="Shape 633"/>
                <p:cNvSpPr/>
                <p:nvPr/>
              </p:nvSpPr>
              <p:spPr>
                <a:xfrm>
                  <a:off x="-2" y="815092"/>
                  <a:ext cx="3262277" cy="9132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1279" tIns="81279" rIns="81279" bIns="81279" numCol="1" anchor="t">
                  <a:spAutoFit/>
                </a:bodyPr>
                <a:lstStyle/>
                <a:p>
                  <a:pPr algn="ctr">
                    <a:defRPr sz="1800"/>
                  </a:pPr>
                  <a:r>
                    <a:rPr sz="1100" b="1" dirty="0">
                      <a:solidFill>
                        <a:srgbClr val="5F5F5F"/>
                      </a:solidFill>
                      <a:latin typeface="Arial"/>
                      <a:ea typeface="Arial"/>
                      <a:cs typeface="Arial"/>
                      <a:sym typeface="Arial"/>
                    </a:rPr>
                    <a:t>ALICE Trigger</a:t>
                  </a:r>
                </a:p>
                <a:p>
                  <a:pPr algn="ctr">
                    <a:defRPr sz="1800"/>
                  </a:pPr>
                  <a:r>
                    <a:rPr lang="en-US" sz="1100" dirty="0">
                      <a:solidFill>
                        <a:srgbClr val="5F5F5F"/>
                      </a:solidFill>
                      <a:latin typeface="Arial"/>
                      <a:ea typeface="Arial"/>
                      <a:cs typeface="Arial"/>
                      <a:sym typeface="Arial"/>
                    </a:rPr>
                    <a:t>9</a:t>
                  </a:r>
                  <a:r>
                    <a:rPr sz="1100" dirty="0" smtClean="0">
                      <a:solidFill>
                        <a:srgbClr val="5F5F5F"/>
                      </a:solidFill>
                      <a:latin typeface="Arial"/>
                      <a:ea typeface="Arial"/>
                      <a:cs typeface="Arial"/>
                      <a:sym typeface="Arial"/>
                    </a:rPr>
                    <a:t>K </a:t>
                  </a:r>
                  <a:r>
                    <a:rPr sz="1100" dirty="0">
                      <a:solidFill>
                        <a:srgbClr val="5F5F5F"/>
                      </a:solidFill>
                      <a:latin typeface="Arial"/>
                      <a:ea typeface="Arial"/>
                      <a:cs typeface="Arial"/>
                      <a:sym typeface="Arial"/>
                    </a:rPr>
                    <a:t>cores</a:t>
                  </a:r>
                </a:p>
              </p:txBody>
            </p:sp>
          </p:grpSp>
          <p:grpSp>
            <p:nvGrpSpPr>
              <p:cNvPr id="57" name="Group 637"/>
              <p:cNvGrpSpPr/>
              <p:nvPr/>
            </p:nvGrpSpPr>
            <p:grpSpPr>
              <a:xfrm>
                <a:off x="4031032" y="1256518"/>
                <a:ext cx="3332269" cy="1849940"/>
                <a:chOff x="-2" y="-1"/>
                <a:chExt cx="3332267" cy="1849939"/>
              </a:xfrm>
            </p:grpSpPr>
            <p:sp>
              <p:nvSpPr>
                <p:cNvPr id="58" name="Shape 635"/>
                <p:cNvSpPr/>
                <p:nvPr/>
              </p:nvSpPr>
              <p:spPr>
                <a:xfrm>
                  <a:off x="23797" y="-1"/>
                  <a:ext cx="3308468" cy="1849939"/>
                </a:xfrm>
                <a:custGeom>
                  <a:avLst/>
                  <a:gdLst/>
                  <a:ahLst/>
                  <a:cxnLst>
                    <a:cxn ang="0">
                      <a:pos x="wd2" y="hd2"/>
                    </a:cxn>
                    <a:cxn ang="5400000">
                      <a:pos x="wd2" y="hd2"/>
                    </a:cxn>
                    <a:cxn ang="10800000">
                      <a:pos x="wd2" y="hd2"/>
                    </a:cxn>
                    <a:cxn ang="16200000">
                      <a:pos x="wd2" y="hd2"/>
                    </a:cxn>
                  </a:cxnLst>
                  <a:rect l="0" t="0" r="r" b="b"/>
                  <a:pathLst>
                    <a:path w="21600" h="21600" extrusionOk="0">
                      <a:moveTo>
                        <a:pt x="18694" y="8587"/>
                      </a:moveTo>
                      <a:cubicBezTo>
                        <a:pt x="17881" y="5710"/>
                        <a:pt x="16206" y="3718"/>
                        <a:pt x="14285" y="3718"/>
                      </a:cubicBezTo>
                      <a:cubicBezTo>
                        <a:pt x="13940" y="3718"/>
                        <a:pt x="13620" y="3807"/>
                        <a:pt x="13275" y="3895"/>
                      </a:cubicBezTo>
                      <a:cubicBezTo>
                        <a:pt x="12142" y="1505"/>
                        <a:pt x="10468" y="0"/>
                        <a:pt x="8571" y="0"/>
                      </a:cubicBezTo>
                      <a:cubicBezTo>
                        <a:pt x="5813" y="0"/>
                        <a:pt x="3473" y="3275"/>
                        <a:pt x="2685" y="7790"/>
                      </a:cubicBezTo>
                      <a:cubicBezTo>
                        <a:pt x="1133" y="8720"/>
                        <a:pt x="0" y="11420"/>
                        <a:pt x="0" y="14518"/>
                      </a:cubicBezTo>
                      <a:cubicBezTo>
                        <a:pt x="0" y="18502"/>
                        <a:pt x="1773" y="21600"/>
                        <a:pt x="3990" y="21600"/>
                      </a:cubicBezTo>
                      <a:cubicBezTo>
                        <a:pt x="4138" y="21600"/>
                        <a:pt x="5000" y="21600"/>
                        <a:pt x="6207" y="21600"/>
                      </a:cubicBezTo>
                      <a:cubicBezTo>
                        <a:pt x="7143" y="21600"/>
                        <a:pt x="8325" y="21600"/>
                        <a:pt x="9556" y="21600"/>
                      </a:cubicBezTo>
                      <a:cubicBezTo>
                        <a:pt x="12019" y="21600"/>
                        <a:pt x="12019" y="21600"/>
                        <a:pt x="12019" y="21600"/>
                      </a:cubicBezTo>
                      <a:cubicBezTo>
                        <a:pt x="13300" y="21600"/>
                        <a:pt x="14531" y="21600"/>
                        <a:pt x="15541" y="21600"/>
                      </a:cubicBezTo>
                      <a:cubicBezTo>
                        <a:pt x="16847" y="21600"/>
                        <a:pt x="17782" y="21600"/>
                        <a:pt x="17930" y="21600"/>
                      </a:cubicBezTo>
                      <a:cubicBezTo>
                        <a:pt x="19950" y="21600"/>
                        <a:pt x="21600" y="18590"/>
                        <a:pt x="21600" y="14961"/>
                      </a:cubicBezTo>
                      <a:cubicBezTo>
                        <a:pt x="21600" y="11818"/>
                        <a:pt x="20344" y="9207"/>
                        <a:pt x="18694" y="8587"/>
                      </a:cubicBezTo>
                      <a:close/>
                    </a:path>
                  </a:pathLst>
                </a:custGeom>
                <a:solidFill>
                  <a:srgbClr val="FFFFFF"/>
                </a:solidFill>
                <a:ln w="12700" cap="flat">
                  <a:solidFill>
                    <a:srgbClr val="0055A0"/>
                  </a:solidFill>
                  <a:prstDash val="solid"/>
                  <a:bevel/>
                </a:ln>
                <a:effectLst/>
              </p:spPr>
              <p:txBody>
                <a:bodyPr wrap="square" lIns="81279" tIns="81279" rIns="81279" bIns="81279" numCol="1" anchor="t">
                  <a:noAutofit/>
                </a:bodyPr>
                <a:lstStyle/>
                <a:p>
                  <a:pPr>
                    <a:defRPr sz="3200">
                      <a:solidFill>
                        <a:srgbClr val="0055A0"/>
                      </a:solidFill>
                      <a:latin typeface="Arial"/>
                      <a:ea typeface="Arial"/>
                      <a:cs typeface="Arial"/>
                      <a:sym typeface="Arial"/>
                    </a:defRPr>
                  </a:pPr>
                  <a:endParaRPr sz="2800"/>
                </a:p>
              </p:txBody>
            </p:sp>
            <p:sp>
              <p:nvSpPr>
                <p:cNvPr id="59" name="Shape 636"/>
                <p:cNvSpPr/>
                <p:nvPr/>
              </p:nvSpPr>
              <p:spPr>
                <a:xfrm>
                  <a:off x="-2" y="815093"/>
                  <a:ext cx="3262277" cy="9132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1279" tIns="81279" rIns="81279" bIns="81279" numCol="1" anchor="t">
                  <a:spAutoFit/>
                </a:bodyPr>
                <a:lstStyle/>
                <a:p>
                  <a:pPr algn="ctr">
                    <a:defRPr sz="1800"/>
                  </a:pPr>
                  <a:r>
                    <a:rPr sz="1100" b="1" dirty="0">
                      <a:solidFill>
                        <a:srgbClr val="5F5F5F"/>
                      </a:solidFill>
                      <a:latin typeface="Arial"/>
                      <a:ea typeface="Arial"/>
                      <a:cs typeface="Arial"/>
                      <a:sym typeface="Arial"/>
                    </a:rPr>
                    <a:t>CMS Trigger</a:t>
                  </a:r>
                </a:p>
                <a:p>
                  <a:pPr algn="ctr">
                    <a:defRPr sz="1800"/>
                  </a:pPr>
                  <a:r>
                    <a:rPr sz="1100" dirty="0" smtClean="0">
                      <a:solidFill>
                        <a:srgbClr val="5F5F5F"/>
                      </a:solidFill>
                      <a:latin typeface="Arial"/>
                      <a:ea typeface="Arial"/>
                      <a:cs typeface="Arial"/>
                      <a:sym typeface="Arial"/>
                    </a:rPr>
                    <a:t>1</a:t>
                  </a:r>
                  <a:r>
                    <a:rPr lang="en-US" sz="1100" dirty="0" smtClean="0">
                      <a:solidFill>
                        <a:srgbClr val="5F5F5F"/>
                      </a:solidFill>
                      <a:latin typeface="Arial"/>
                      <a:ea typeface="Arial"/>
                      <a:cs typeface="Arial"/>
                      <a:sym typeface="Arial"/>
                    </a:rPr>
                    <a:t>3</a:t>
                  </a:r>
                  <a:r>
                    <a:rPr sz="1100" dirty="0" smtClean="0">
                      <a:solidFill>
                        <a:srgbClr val="5F5F5F"/>
                      </a:solidFill>
                      <a:latin typeface="Arial"/>
                      <a:ea typeface="Arial"/>
                      <a:cs typeface="Arial"/>
                      <a:sym typeface="Arial"/>
                    </a:rPr>
                    <a:t>K </a:t>
                  </a:r>
                  <a:r>
                    <a:rPr sz="1100" dirty="0">
                      <a:solidFill>
                        <a:srgbClr val="5F5F5F"/>
                      </a:solidFill>
                      <a:latin typeface="Arial"/>
                      <a:ea typeface="Arial"/>
                      <a:cs typeface="Arial"/>
                      <a:sym typeface="Arial"/>
                    </a:rPr>
                    <a:t>cores</a:t>
                  </a:r>
                </a:p>
              </p:txBody>
            </p:sp>
          </p:grpSp>
        </p:grpSp>
        <p:grpSp>
          <p:nvGrpSpPr>
            <p:cNvPr id="64" name="Group 622"/>
            <p:cNvGrpSpPr/>
            <p:nvPr/>
          </p:nvGrpSpPr>
          <p:grpSpPr>
            <a:xfrm>
              <a:off x="2331367" y="3425571"/>
              <a:ext cx="2232746" cy="983634"/>
              <a:chOff x="0" y="-1"/>
              <a:chExt cx="3308468" cy="1849939"/>
            </a:xfrm>
          </p:grpSpPr>
          <p:sp>
            <p:nvSpPr>
              <p:cNvPr id="65" name="Shape 620"/>
              <p:cNvSpPr/>
              <p:nvPr/>
            </p:nvSpPr>
            <p:spPr>
              <a:xfrm>
                <a:off x="0" y="-1"/>
                <a:ext cx="3308468" cy="1849939"/>
              </a:xfrm>
              <a:custGeom>
                <a:avLst/>
                <a:gdLst/>
                <a:ahLst/>
                <a:cxnLst>
                  <a:cxn ang="0">
                    <a:pos x="wd2" y="hd2"/>
                  </a:cxn>
                  <a:cxn ang="5400000">
                    <a:pos x="wd2" y="hd2"/>
                  </a:cxn>
                  <a:cxn ang="10800000">
                    <a:pos x="wd2" y="hd2"/>
                  </a:cxn>
                  <a:cxn ang="16200000">
                    <a:pos x="wd2" y="hd2"/>
                  </a:cxn>
                </a:cxnLst>
                <a:rect l="0" t="0" r="r" b="b"/>
                <a:pathLst>
                  <a:path w="21600" h="21600" extrusionOk="0">
                    <a:moveTo>
                      <a:pt x="18694" y="8587"/>
                    </a:moveTo>
                    <a:cubicBezTo>
                      <a:pt x="17881" y="5710"/>
                      <a:pt x="16206" y="3718"/>
                      <a:pt x="14285" y="3718"/>
                    </a:cubicBezTo>
                    <a:cubicBezTo>
                      <a:pt x="13940" y="3718"/>
                      <a:pt x="13620" y="3807"/>
                      <a:pt x="13275" y="3895"/>
                    </a:cubicBezTo>
                    <a:cubicBezTo>
                      <a:pt x="12142" y="1505"/>
                      <a:pt x="10468" y="0"/>
                      <a:pt x="8571" y="0"/>
                    </a:cubicBezTo>
                    <a:cubicBezTo>
                      <a:pt x="5813" y="0"/>
                      <a:pt x="3473" y="3275"/>
                      <a:pt x="2685" y="7790"/>
                    </a:cubicBezTo>
                    <a:cubicBezTo>
                      <a:pt x="1133" y="8720"/>
                      <a:pt x="0" y="11420"/>
                      <a:pt x="0" y="14518"/>
                    </a:cubicBezTo>
                    <a:cubicBezTo>
                      <a:pt x="0" y="18502"/>
                      <a:pt x="1773" y="21600"/>
                      <a:pt x="3990" y="21600"/>
                    </a:cubicBezTo>
                    <a:cubicBezTo>
                      <a:pt x="4138" y="21600"/>
                      <a:pt x="5000" y="21600"/>
                      <a:pt x="6207" y="21600"/>
                    </a:cubicBezTo>
                    <a:cubicBezTo>
                      <a:pt x="7143" y="21600"/>
                      <a:pt x="8325" y="21600"/>
                      <a:pt x="9556" y="21600"/>
                    </a:cubicBezTo>
                    <a:cubicBezTo>
                      <a:pt x="12019" y="21600"/>
                      <a:pt x="12019" y="21600"/>
                      <a:pt x="12019" y="21600"/>
                    </a:cubicBezTo>
                    <a:cubicBezTo>
                      <a:pt x="13300" y="21600"/>
                      <a:pt x="14531" y="21600"/>
                      <a:pt x="15541" y="21600"/>
                    </a:cubicBezTo>
                    <a:cubicBezTo>
                      <a:pt x="16847" y="21600"/>
                      <a:pt x="17782" y="21600"/>
                      <a:pt x="17930" y="21600"/>
                    </a:cubicBezTo>
                    <a:cubicBezTo>
                      <a:pt x="19950" y="21600"/>
                      <a:pt x="21600" y="18590"/>
                      <a:pt x="21600" y="14961"/>
                    </a:cubicBezTo>
                    <a:cubicBezTo>
                      <a:pt x="21600" y="11818"/>
                      <a:pt x="20344" y="9207"/>
                      <a:pt x="18694" y="8587"/>
                    </a:cubicBezTo>
                    <a:close/>
                  </a:path>
                </a:pathLst>
              </a:custGeom>
              <a:solidFill>
                <a:srgbClr val="FFFFFF"/>
              </a:solidFill>
              <a:ln w="12700" cap="flat">
                <a:solidFill>
                  <a:srgbClr val="0055A0"/>
                </a:solidFill>
                <a:prstDash val="solid"/>
                <a:bevel/>
              </a:ln>
              <a:effectLst/>
            </p:spPr>
            <p:txBody>
              <a:bodyPr wrap="square" lIns="81279" tIns="81279" rIns="81279" bIns="81279" numCol="1" anchor="t">
                <a:noAutofit/>
              </a:bodyPr>
              <a:lstStyle/>
              <a:p>
                <a:pPr>
                  <a:defRPr sz="3200">
                    <a:solidFill>
                      <a:srgbClr val="0055A0"/>
                    </a:solidFill>
                    <a:latin typeface="Arial"/>
                    <a:ea typeface="Arial"/>
                    <a:cs typeface="Arial"/>
                    <a:sym typeface="Arial"/>
                  </a:defRPr>
                </a:pPr>
                <a:endParaRPr sz="3200"/>
              </a:p>
            </p:txBody>
          </p:sp>
          <p:sp>
            <p:nvSpPr>
              <p:cNvPr id="66" name="Shape 621"/>
              <p:cNvSpPr/>
              <p:nvPr/>
            </p:nvSpPr>
            <p:spPr>
              <a:xfrm>
                <a:off x="23094" y="820308"/>
                <a:ext cx="3262276" cy="10033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1279" tIns="81279" rIns="81279" bIns="81279" numCol="1" anchor="t">
                <a:spAutoFit/>
              </a:bodyPr>
              <a:lstStyle/>
              <a:p>
                <a:pPr algn="ctr">
                  <a:defRPr sz="1800"/>
                </a:pPr>
                <a:r>
                  <a:rPr lang="en-US" sz="1200" b="1" dirty="0">
                    <a:solidFill>
                      <a:srgbClr val="5F5F5F"/>
                    </a:solidFill>
                    <a:latin typeface="Arial"/>
                    <a:ea typeface="Arial"/>
                    <a:cs typeface="Arial"/>
                    <a:sym typeface="Arial"/>
                  </a:rPr>
                  <a:t>INFN</a:t>
                </a:r>
                <a:endParaRPr sz="1200" b="1" dirty="0">
                  <a:solidFill>
                    <a:srgbClr val="5F5F5F"/>
                  </a:solidFill>
                  <a:latin typeface="Arial"/>
                  <a:ea typeface="Arial"/>
                  <a:cs typeface="Arial"/>
                  <a:sym typeface="Arial"/>
                </a:endParaRPr>
              </a:p>
              <a:p>
                <a:pPr algn="ctr">
                  <a:defRPr sz="1800"/>
                </a:pPr>
                <a:r>
                  <a:rPr lang="en-US" sz="1200" b="1" dirty="0">
                    <a:solidFill>
                      <a:srgbClr val="5F5F5F"/>
                    </a:solidFill>
                    <a:latin typeface="Arial"/>
                    <a:ea typeface="Arial"/>
                    <a:cs typeface="Arial"/>
                    <a:sym typeface="Arial"/>
                  </a:rPr>
                  <a:t>Italy</a:t>
                </a:r>
                <a:endParaRPr sz="1200" b="1" dirty="0">
                  <a:solidFill>
                    <a:srgbClr val="5F5F5F"/>
                  </a:solidFill>
                  <a:latin typeface="Arial"/>
                  <a:ea typeface="Arial"/>
                  <a:cs typeface="Arial"/>
                  <a:sym typeface="Arial"/>
                </a:endParaRPr>
              </a:p>
            </p:txBody>
          </p:sp>
        </p:grpSp>
        <p:grpSp>
          <p:nvGrpSpPr>
            <p:cNvPr id="67" name="Group 625"/>
            <p:cNvGrpSpPr/>
            <p:nvPr/>
          </p:nvGrpSpPr>
          <p:grpSpPr>
            <a:xfrm>
              <a:off x="2859628" y="2636537"/>
              <a:ext cx="2248804" cy="983635"/>
              <a:chOff x="-2" y="-1"/>
              <a:chExt cx="3332267" cy="1849939"/>
            </a:xfrm>
          </p:grpSpPr>
          <p:sp>
            <p:nvSpPr>
              <p:cNvPr id="68" name="Shape 623"/>
              <p:cNvSpPr/>
              <p:nvPr/>
            </p:nvSpPr>
            <p:spPr>
              <a:xfrm>
                <a:off x="23797" y="-1"/>
                <a:ext cx="3308468" cy="1849939"/>
              </a:xfrm>
              <a:custGeom>
                <a:avLst/>
                <a:gdLst/>
                <a:ahLst/>
                <a:cxnLst>
                  <a:cxn ang="0">
                    <a:pos x="wd2" y="hd2"/>
                  </a:cxn>
                  <a:cxn ang="5400000">
                    <a:pos x="wd2" y="hd2"/>
                  </a:cxn>
                  <a:cxn ang="10800000">
                    <a:pos x="wd2" y="hd2"/>
                  </a:cxn>
                  <a:cxn ang="16200000">
                    <a:pos x="wd2" y="hd2"/>
                  </a:cxn>
                </a:cxnLst>
                <a:rect l="0" t="0" r="r" b="b"/>
                <a:pathLst>
                  <a:path w="21600" h="21600" extrusionOk="0">
                    <a:moveTo>
                      <a:pt x="18694" y="8587"/>
                    </a:moveTo>
                    <a:cubicBezTo>
                      <a:pt x="17881" y="5710"/>
                      <a:pt x="16206" y="3718"/>
                      <a:pt x="14285" y="3718"/>
                    </a:cubicBezTo>
                    <a:cubicBezTo>
                      <a:pt x="13940" y="3718"/>
                      <a:pt x="13620" y="3807"/>
                      <a:pt x="13275" y="3895"/>
                    </a:cubicBezTo>
                    <a:cubicBezTo>
                      <a:pt x="12142" y="1505"/>
                      <a:pt x="10468" y="0"/>
                      <a:pt x="8571" y="0"/>
                    </a:cubicBezTo>
                    <a:cubicBezTo>
                      <a:pt x="5813" y="0"/>
                      <a:pt x="3473" y="3275"/>
                      <a:pt x="2685" y="7790"/>
                    </a:cubicBezTo>
                    <a:cubicBezTo>
                      <a:pt x="1133" y="8720"/>
                      <a:pt x="0" y="11420"/>
                      <a:pt x="0" y="14518"/>
                    </a:cubicBezTo>
                    <a:cubicBezTo>
                      <a:pt x="0" y="18502"/>
                      <a:pt x="1773" y="21600"/>
                      <a:pt x="3990" y="21600"/>
                    </a:cubicBezTo>
                    <a:cubicBezTo>
                      <a:pt x="4138" y="21600"/>
                      <a:pt x="5000" y="21600"/>
                      <a:pt x="6207" y="21600"/>
                    </a:cubicBezTo>
                    <a:cubicBezTo>
                      <a:pt x="7143" y="21600"/>
                      <a:pt x="8325" y="21600"/>
                      <a:pt x="9556" y="21600"/>
                    </a:cubicBezTo>
                    <a:cubicBezTo>
                      <a:pt x="12019" y="21600"/>
                      <a:pt x="12019" y="21600"/>
                      <a:pt x="12019" y="21600"/>
                    </a:cubicBezTo>
                    <a:cubicBezTo>
                      <a:pt x="13300" y="21600"/>
                      <a:pt x="14531" y="21600"/>
                      <a:pt x="15541" y="21600"/>
                    </a:cubicBezTo>
                    <a:cubicBezTo>
                      <a:pt x="16847" y="21600"/>
                      <a:pt x="17782" y="21600"/>
                      <a:pt x="17930" y="21600"/>
                    </a:cubicBezTo>
                    <a:cubicBezTo>
                      <a:pt x="19950" y="21600"/>
                      <a:pt x="21600" y="18590"/>
                      <a:pt x="21600" y="14961"/>
                    </a:cubicBezTo>
                    <a:cubicBezTo>
                      <a:pt x="21600" y="11818"/>
                      <a:pt x="20344" y="9207"/>
                      <a:pt x="18694" y="8587"/>
                    </a:cubicBezTo>
                    <a:close/>
                  </a:path>
                </a:pathLst>
              </a:custGeom>
              <a:solidFill>
                <a:srgbClr val="FFFFFF"/>
              </a:solidFill>
              <a:ln w="12700" cap="flat">
                <a:solidFill>
                  <a:srgbClr val="0055A0"/>
                </a:solidFill>
                <a:prstDash val="solid"/>
                <a:bevel/>
              </a:ln>
              <a:effectLst/>
            </p:spPr>
            <p:txBody>
              <a:bodyPr wrap="square" lIns="81279" tIns="81279" rIns="81279" bIns="81279" numCol="1" anchor="t">
                <a:noAutofit/>
              </a:bodyPr>
              <a:lstStyle/>
              <a:p>
                <a:pPr>
                  <a:defRPr sz="3200">
                    <a:solidFill>
                      <a:srgbClr val="0055A0"/>
                    </a:solidFill>
                    <a:latin typeface="Arial"/>
                    <a:ea typeface="Arial"/>
                    <a:cs typeface="Arial"/>
                    <a:sym typeface="Arial"/>
                  </a:defRPr>
                </a:pPr>
                <a:endParaRPr sz="3200"/>
              </a:p>
            </p:txBody>
          </p:sp>
          <p:sp>
            <p:nvSpPr>
              <p:cNvPr id="69" name="Shape 624"/>
              <p:cNvSpPr/>
              <p:nvPr/>
            </p:nvSpPr>
            <p:spPr>
              <a:xfrm>
                <a:off x="-2" y="815094"/>
                <a:ext cx="3262277" cy="10033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1279" tIns="81279" rIns="81279" bIns="81279" numCol="1" anchor="t">
                <a:spAutoFit/>
              </a:bodyPr>
              <a:lstStyle/>
              <a:p>
                <a:pPr algn="ctr">
                  <a:defRPr sz="1800"/>
                </a:pPr>
                <a:r>
                  <a:rPr sz="1200" b="1" dirty="0">
                    <a:solidFill>
                      <a:srgbClr val="5F5F5F"/>
                    </a:solidFill>
                    <a:latin typeface="Arial"/>
                    <a:ea typeface="Arial"/>
                    <a:cs typeface="Arial"/>
                    <a:sym typeface="Arial"/>
                  </a:rPr>
                  <a:t>Brookhaven </a:t>
                </a:r>
                <a:br>
                  <a:rPr sz="1200" b="1" dirty="0">
                    <a:solidFill>
                      <a:srgbClr val="5F5F5F"/>
                    </a:solidFill>
                    <a:latin typeface="Arial"/>
                    <a:ea typeface="Arial"/>
                    <a:cs typeface="Arial"/>
                    <a:sym typeface="Arial"/>
                  </a:rPr>
                </a:br>
                <a:r>
                  <a:rPr sz="1200" b="1" dirty="0">
                    <a:solidFill>
                      <a:srgbClr val="5F5F5F"/>
                    </a:solidFill>
                    <a:latin typeface="Arial"/>
                    <a:ea typeface="Arial"/>
                    <a:cs typeface="Arial"/>
                    <a:sym typeface="Arial"/>
                  </a:rPr>
                  <a:t>National Labs</a:t>
                </a:r>
              </a:p>
            </p:txBody>
          </p:sp>
        </p:grpSp>
        <p:grpSp>
          <p:nvGrpSpPr>
            <p:cNvPr id="70" name="Group 628"/>
            <p:cNvGrpSpPr/>
            <p:nvPr/>
          </p:nvGrpSpPr>
          <p:grpSpPr>
            <a:xfrm>
              <a:off x="3407818" y="1846627"/>
              <a:ext cx="2248804" cy="983635"/>
              <a:chOff x="-2" y="-1"/>
              <a:chExt cx="3332267" cy="1849939"/>
            </a:xfrm>
          </p:grpSpPr>
          <p:sp>
            <p:nvSpPr>
              <p:cNvPr id="71" name="Shape 626"/>
              <p:cNvSpPr/>
              <p:nvPr/>
            </p:nvSpPr>
            <p:spPr>
              <a:xfrm>
                <a:off x="23797" y="-1"/>
                <a:ext cx="3308468" cy="1849939"/>
              </a:xfrm>
              <a:custGeom>
                <a:avLst/>
                <a:gdLst/>
                <a:ahLst/>
                <a:cxnLst>
                  <a:cxn ang="0">
                    <a:pos x="wd2" y="hd2"/>
                  </a:cxn>
                  <a:cxn ang="5400000">
                    <a:pos x="wd2" y="hd2"/>
                  </a:cxn>
                  <a:cxn ang="10800000">
                    <a:pos x="wd2" y="hd2"/>
                  </a:cxn>
                  <a:cxn ang="16200000">
                    <a:pos x="wd2" y="hd2"/>
                  </a:cxn>
                </a:cxnLst>
                <a:rect l="0" t="0" r="r" b="b"/>
                <a:pathLst>
                  <a:path w="21600" h="21600" extrusionOk="0">
                    <a:moveTo>
                      <a:pt x="18694" y="8587"/>
                    </a:moveTo>
                    <a:cubicBezTo>
                      <a:pt x="17881" y="5710"/>
                      <a:pt x="16206" y="3718"/>
                      <a:pt x="14285" y="3718"/>
                    </a:cubicBezTo>
                    <a:cubicBezTo>
                      <a:pt x="13940" y="3718"/>
                      <a:pt x="13620" y="3807"/>
                      <a:pt x="13275" y="3895"/>
                    </a:cubicBezTo>
                    <a:cubicBezTo>
                      <a:pt x="12142" y="1505"/>
                      <a:pt x="10468" y="0"/>
                      <a:pt x="8571" y="0"/>
                    </a:cubicBezTo>
                    <a:cubicBezTo>
                      <a:pt x="5813" y="0"/>
                      <a:pt x="3473" y="3275"/>
                      <a:pt x="2685" y="7790"/>
                    </a:cubicBezTo>
                    <a:cubicBezTo>
                      <a:pt x="1133" y="8720"/>
                      <a:pt x="0" y="11420"/>
                      <a:pt x="0" y="14518"/>
                    </a:cubicBezTo>
                    <a:cubicBezTo>
                      <a:pt x="0" y="18502"/>
                      <a:pt x="1773" y="21600"/>
                      <a:pt x="3990" y="21600"/>
                    </a:cubicBezTo>
                    <a:cubicBezTo>
                      <a:pt x="4138" y="21600"/>
                      <a:pt x="5000" y="21600"/>
                      <a:pt x="6207" y="21600"/>
                    </a:cubicBezTo>
                    <a:cubicBezTo>
                      <a:pt x="7143" y="21600"/>
                      <a:pt x="8325" y="21600"/>
                      <a:pt x="9556" y="21600"/>
                    </a:cubicBezTo>
                    <a:cubicBezTo>
                      <a:pt x="12019" y="21600"/>
                      <a:pt x="12019" y="21600"/>
                      <a:pt x="12019" y="21600"/>
                    </a:cubicBezTo>
                    <a:cubicBezTo>
                      <a:pt x="13300" y="21600"/>
                      <a:pt x="14531" y="21600"/>
                      <a:pt x="15541" y="21600"/>
                    </a:cubicBezTo>
                    <a:cubicBezTo>
                      <a:pt x="16847" y="21600"/>
                      <a:pt x="17782" y="21600"/>
                      <a:pt x="17930" y="21600"/>
                    </a:cubicBezTo>
                    <a:cubicBezTo>
                      <a:pt x="19950" y="21600"/>
                      <a:pt x="21600" y="18590"/>
                      <a:pt x="21600" y="14961"/>
                    </a:cubicBezTo>
                    <a:cubicBezTo>
                      <a:pt x="21600" y="11818"/>
                      <a:pt x="20344" y="9207"/>
                      <a:pt x="18694" y="8587"/>
                    </a:cubicBezTo>
                    <a:close/>
                  </a:path>
                </a:pathLst>
              </a:custGeom>
              <a:solidFill>
                <a:srgbClr val="FFFFFF"/>
              </a:solidFill>
              <a:ln w="12700" cap="flat">
                <a:solidFill>
                  <a:srgbClr val="0055A0"/>
                </a:solidFill>
                <a:prstDash val="solid"/>
                <a:bevel/>
              </a:ln>
              <a:effectLst/>
            </p:spPr>
            <p:txBody>
              <a:bodyPr wrap="square" lIns="81279" tIns="81279" rIns="81279" bIns="81279" numCol="1" anchor="t">
                <a:noAutofit/>
              </a:bodyPr>
              <a:lstStyle/>
              <a:p>
                <a:pPr>
                  <a:defRPr sz="3200">
                    <a:solidFill>
                      <a:srgbClr val="0055A0"/>
                    </a:solidFill>
                    <a:latin typeface="Arial"/>
                    <a:ea typeface="Arial"/>
                    <a:cs typeface="Arial"/>
                    <a:sym typeface="Arial"/>
                  </a:defRPr>
                </a:pPr>
                <a:endParaRPr sz="3200"/>
              </a:p>
            </p:txBody>
          </p:sp>
          <p:sp>
            <p:nvSpPr>
              <p:cNvPr id="72" name="Shape 627"/>
              <p:cNvSpPr/>
              <p:nvPr/>
            </p:nvSpPr>
            <p:spPr>
              <a:xfrm>
                <a:off x="-2" y="815094"/>
                <a:ext cx="3262277" cy="10033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1279" tIns="81279" rIns="81279" bIns="81279" numCol="1" anchor="t">
                <a:spAutoFit/>
              </a:bodyPr>
              <a:lstStyle/>
              <a:p>
                <a:pPr algn="ctr">
                  <a:defRPr sz="1800"/>
                </a:pPr>
                <a:r>
                  <a:rPr sz="1200" b="1">
                    <a:solidFill>
                      <a:srgbClr val="5F5F5F"/>
                    </a:solidFill>
                    <a:latin typeface="Arial"/>
                    <a:ea typeface="Arial"/>
                    <a:cs typeface="Arial"/>
                    <a:sym typeface="Arial"/>
                  </a:rPr>
                  <a:t>NecTAR</a:t>
                </a:r>
              </a:p>
              <a:p>
                <a:pPr algn="ctr">
                  <a:defRPr sz="1800"/>
                </a:pPr>
                <a:r>
                  <a:rPr sz="1200" b="1">
                    <a:solidFill>
                      <a:srgbClr val="5F5F5F"/>
                    </a:solidFill>
                    <a:latin typeface="Arial"/>
                    <a:ea typeface="Arial"/>
                    <a:cs typeface="Arial"/>
                    <a:sym typeface="Arial"/>
                  </a:rPr>
                  <a:t>Australia</a:t>
                </a:r>
              </a:p>
            </p:txBody>
          </p:sp>
        </p:grpSp>
        <p:grpSp>
          <p:nvGrpSpPr>
            <p:cNvPr id="73" name="Group 641"/>
            <p:cNvGrpSpPr/>
            <p:nvPr/>
          </p:nvGrpSpPr>
          <p:grpSpPr>
            <a:xfrm>
              <a:off x="3956007" y="1056718"/>
              <a:ext cx="2248804" cy="983635"/>
              <a:chOff x="-2" y="-1"/>
              <a:chExt cx="3332267" cy="1849939"/>
            </a:xfrm>
          </p:grpSpPr>
          <p:sp>
            <p:nvSpPr>
              <p:cNvPr id="74" name="Shape 639"/>
              <p:cNvSpPr/>
              <p:nvPr/>
            </p:nvSpPr>
            <p:spPr>
              <a:xfrm>
                <a:off x="23797" y="-1"/>
                <a:ext cx="3308468" cy="1849939"/>
              </a:xfrm>
              <a:custGeom>
                <a:avLst/>
                <a:gdLst/>
                <a:ahLst/>
                <a:cxnLst>
                  <a:cxn ang="0">
                    <a:pos x="wd2" y="hd2"/>
                  </a:cxn>
                  <a:cxn ang="5400000">
                    <a:pos x="wd2" y="hd2"/>
                  </a:cxn>
                  <a:cxn ang="10800000">
                    <a:pos x="wd2" y="hd2"/>
                  </a:cxn>
                  <a:cxn ang="16200000">
                    <a:pos x="wd2" y="hd2"/>
                  </a:cxn>
                </a:cxnLst>
                <a:rect l="0" t="0" r="r" b="b"/>
                <a:pathLst>
                  <a:path w="21600" h="21600" extrusionOk="0">
                    <a:moveTo>
                      <a:pt x="18694" y="8587"/>
                    </a:moveTo>
                    <a:cubicBezTo>
                      <a:pt x="17881" y="5710"/>
                      <a:pt x="16206" y="3718"/>
                      <a:pt x="14285" y="3718"/>
                    </a:cubicBezTo>
                    <a:cubicBezTo>
                      <a:pt x="13940" y="3718"/>
                      <a:pt x="13620" y="3807"/>
                      <a:pt x="13275" y="3895"/>
                    </a:cubicBezTo>
                    <a:cubicBezTo>
                      <a:pt x="12142" y="1505"/>
                      <a:pt x="10468" y="0"/>
                      <a:pt x="8571" y="0"/>
                    </a:cubicBezTo>
                    <a:cubicBezTo>
                      <a:pt x="5813" y="0"/>
                      <a:pt x="3473" y="3275"/>
                      <a:pt x="2685" y="7790"/>
                    </a:cubicBezTo>
                    <a:cubicBezTo>
                      <a:pt x="1133" y="8720"/>
                      <a:pt x="0" y="11420"/>
                      <a:pt x="0" y="14518"/>
                    </a:cubicBezTo>
                    <a:cubicBezTo>
                      <a:pt x="0" y="18502"/>
                      <a:pt x="1773" y="21600"/>
                      <a:pt x="3990" y="21600"/>
                    </a:cubicBezTo>
                    <a:cubicBezTo>
                      <a:pt x="4138" y="21600"/>
                      <a:pt x="5000" y="21600"/>
                      <a:pt x="6207" y="21600"/>
                    </a:cubicBezTo>
                    <a:cubicBezTo>
                      <a:pt x="7143" y="21600"/>
                      <a:pt x="8325" y="21600"/>
                      <a:pt x="9556" y="21600"/>
                    </a:cubicBezTo>
                    <a:cubicBezTo>
                      <a:pt x="12019" y="21600"/>
                      <a:pt x="12019" y="21600"/>
                      <a:pt x="12019" y="21600"/>
                    </a:cubicBezTo>
                    <a:cubicBezTo>
                      <a:pt x="13300" y="21600"/>
                      <a:pt x="14531" y="21600"/>
                      <a:pt x="15541" y="21600"/>
                    </a:cubicBezTo>
                    <a:cubicBezTo>
                      <a:pt x="16847" y="21600"/>
                      <a:pt x="17782" y="21600"/>
                      <a:pt x="17930" y="21600"/>
                    </a:cubicBezTo>
                    <a:cubicBezTo>
                      <a:pt x="19950" y="21600"/>
                      <a:pt x="21600" y="18590"/>
                      <a:pt x="21600" y="14961"/>
                    </a:cubicBezTo>
                    <a:cubicBezTo>
                      <a:pt x="21600" y="11818"/>
                      <a:pt x="20344" y="9207"/>
                      <a:pt x="18694" y="8587"/>
                    </a:cubicBezTo>
                    <a:close/>
                  </a:path>
                </a:pathLst>
              </a:custGeom>
              <a:solidFill>
                <a:srgbClr val="FFFFFF"/>
              </a:solidFill>
              <a:ln w="12700" cap="flat">
                <a:solidFill>
                  <a:srgbClr val="0055A0"/>
                </a:solidFill>
                <a:prstDash val="solid"/>
                <a:bevel/>
              </a:ln>
              <a:effectLst/>
            </p:spPr>
            <p:txBody>
              <a:bodyPr wrap="square" lIns="81279" tIns="81279" rIns="81279" bIns="81279" numCol="1" anchor="t">
                <a:noAutofit/>
              </a:bodyPr>
              <a:lstStyle/>
              <a:p>
                <a:pPr>
                  <a:defRPr sz="3200">
                    <a:solidFill>
                      <a:srgbClr val="0055A0"/>
                    </a:solidFill>
                    <a:latin typeface="Arial"/>
                    <a:ea typeface="Arial"/>
                    <a:cs typeface="Arial"/>
                    <a:sym typeface="Arial"/>
                  </a:defRPr>
                </a:pPr>
                <a:endParaRPr sz="3200"/>
              </a:p>
            </p:txBody>
          </p:sp>
          <p:sp>
            <p:nvSpPr>
              <p:cNvPr id="75" name="Shape 640"/>
              <p:cNvSpPr/>
              <p:nvPr/>
            </p:nvSpPr>
            <p:spPr>
              <a:xfrm>
                <a:off x="-2" y="815094"/>
                <a:ext cx="3262277" cy="10033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1279" tIns="81279" rIns="81279" bIns="81279" numCol="1" anchor="t">
                <a:spAutoFit/>
              </a:bodyPr>
              <a:lstStyle/>
              <a:p>
                <a:pPr algn="ctr">
                  <a:defRPr sz="1800"/>
                </a:pPr>
                <a:r>
                  <a:rPr sz="1200" b="1" dirty="0">
                    <a:solidFill>
                      <a:srgbClr val="5F5F5F"/>
                    </a:solidFill>
                    <a:latin typeface="Arial"/>
                    <a:ea typeface="Arial"/>
                    <a:cs typeface="Arial"/>
                    <a:sym typeface="Arial"/>
                  </a:rPr>
                  <a:t>Many Others </a:t>
                </a:r>
                <a:br>
                  <a:rPr sz="1200" b="1" dirty="0">
                    <a:solidFill>
                      <a:srgbClr val="5F5F5F"/>
                    </a:solidFill>
                    <a:latin typeface="Arial"/>
                    <a:ea typeface="Arial"/>
                    <a:cs typeface="Arial"/>
                    <a:sym typeface="Arial"/>
                  </a:rPr>
                </a:br>
                <a:r>
                  <a:rPr sz="1200" b="1" dirty="0">
                    <a:solidFill>
                      <a:srgbClr val="5F5F5F"/>
                    </a:solidFill>
                    <a:latin typeface="Arial"/>
                    <a:ea typeface="Arial"/>
                    <a:cs typeface="Arial"/>
                    <a:sym typeface="Arial"/>
                  </a:rPr>
                  <a:t>on Their Way</a:t>
                </a:r>
              </a:p>
            </p:txBody>
          </p:sp>
        </p:grpSp>
      </p:grpSp>
      <p:sp>
        <p:nvSpPr>
          <p:cNvPr id="10" name="Slide Number Placeholder 9"/>
          <p:cNvSpPr>
            <a:spLocks noGrp="1"/>
          </p:cNvSpPr>
          <p:nvPr>
            <p:ph type="sldNum" sz="quarter" idx="4"/>
          </p:nvPr>
        </p:nvSpPr>
        <p:spPr/>
        <p:txBody>
          <a:bodyPr/>
          <a:lstStyle/>
          <a:p>
            <a:fld id="{17918391-D411-FE40-AAD7-861AE5233E0E}" type="slidenum">
              <a:rPr lang="en-US" smtClean="0"/>
              <a:pPr/>
              <a:t>22</a:t>
            </a:fld>
            <a:endParaRPr lang="en-US" dirty="0"/>
          </a:p>
        </p:txBody>
      </p:sp>
      <p:sp>
        <p:nvSpPr>
          <p:cNvPr id="39" name="TextBox 38"/>
          <p:cNvSpPr txBox="1"/>
          <p:nvPr/>
        </p:nvSpPr>
        <p:spPr>
          <a:xfrm>
            <a:off x="36512" y="5554584"/>
            <a:ext cx="9107488" cy="584775"/>
          </a:xfrm>
          <a:prstGeom prst="rect">
            <a:avLst/>
          </a:prstGeom>
          <a:noFill/>
        </p:spPr>
        <p:txBody>
          <a:bodyPr wrap="square" rtlCol="0">
            <a:spAutoFit/>
          </a:bodyPr>
          <a:lstStyle/>
          <a:p>
            <a:pPr algn="ctr"/>
            <a:r>
              <a:rPr lang="en-US" sz="3200" dirty="0" smtClean="0"/>
              <a:t>Available in standard OpenStack since Kilo</a:t>
            </a:r>
            <a:endParaRPr lang="en-US" sz="3200" dirty="0"/>
          </a:p>
        </p:txBody>
      </p:sp>
    </p:spTree>
    <p:extLst>
      <p:ext uri="{BB962C8B-B14F-4D97-AF65-F5344CB8AC3E}">
        <p14:creationId xmlns:p14="http://schemas.microsoft.com/office/powerpoint/2010/main" val="2460055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981950" y="29923"/>
            <a:ext cx="1162050" cy="1162050"/>
          </a:xfrm>
          <a:prstGeom prst="rect">
            <a:avLst/>
          </a:prstGeom>
        </p:spPr>
      </p:pic>
      <p:sp>
        <p:nvSpPr>
          <p:cNvPr id="2" name="Title 1"/>
          <p:cNvSpPr>
            <a:spLocks noGrp="1"/>
          </p:cNvSpPr>
          <p:nvPr>
            <p:ph type="title"/>
          </p:nvPr>
        </p:nvSpPr>
        <p:spPr>
          <a:xfrm>
            <a:off x="0" y="0"/>
            <a:ext cx="8226854" cy="940443"/>
          </a:xfrm>
        </p:spPr>
        <p:txBody>
          <a:bodyPr/>
          <a:lstStyle/>
          <a:p>
            <a:r>
              <a:rPr lang="en-US" dirty="0" smtClean="0"/>
              <a:t>  Containers on Clouds</a:t>
            </a:r>
            <a:endParaRPr lang="en-US" dirty="0"/>
          </a:p>
        </p:txBody>
      </p:sp>
      <p:sp>
        <p:nvSpPr>
          <p:cNvPr id="3" name="Content Placeholder 2"/>
          <p:cNvSpPr>
            <a:spLocks noGrp="1"/>
          </p:cNvSpPr>
          <p:nvPr>
            <p:ph idx="1"/>
          </p:nvPr>
        </p:nvSpPr>
        <p:spPr>
          <a:xfrm>
            <a:off x="106877" y="1575860"/>
            <a:ext cx="2528040" cy="3519652"/>
          </a:xfrm>
          <a:ln>
            <a:noFill/>
          </a:ln>
        </p:spPr>
        <p:txBody>
          <a:bodyPr>
            <a:normAutofit fontScale="92500" lnSpcReduction="20000"/>
          </a:bodyPr>
          <a:lstStyle/>
          <a:p>
            <a:pPr marL="36513" indent="0">
              <a:buNone/>
            </a:pPr>
            <a:r>
              <a:rPr lang="en-US" sz="2400" dirty="0"/>
              <a:t>For the user</a:t>
            </a:r>
          </a:p>
          <a:p>
            <a:r>
              <a:rPr lang="en-US" sz="2400" dirty="0"/>
              <a:t>Interactive</a:t>
            </a:r>
          </a:p>
          <a:p>
            <a:r>
              <a:rPr lang="en-US" sz="2400" dirty="0" smtClean="0"/>
              <a:t>Dynamic</a:t>
            </a:r>
          </a:p>
          <a:p>
            <a:r>
              <a:rPr lang="en-US" sz="2400" dirty="0" smtClean="0"/>
              <a:t>Choice</a:t>
            </a:r>
            <a:endParaRPr lang="en-US" sz="2400" dirty="0"/>
          </a:p>
          <a:p>
            <a:pPr marL="36513" indent="0">
              <a:buNone/>
            </a:pPr>
            <a:endParaRPr lang="en-US" sz="2400" dirty="0" smtClean="0"/>
          </a:p>
          <a:p>
            <a:pPr marL="36513" indent="0">
              <a:buNone/>
            </a:pPr>
            <a:r>
              <a:rPr lang="en-US" sz="2400" dirty="0" smtClean="0"/>
              <a:t>For IT</a:t>
            </a:r>
          </a:p>
          <a:p>
            <a:r>
              <a:rPr lang="en-US" sz="2400" b="1" dirty="0" smtClean="0"/>
              <a:t>Timely</a:t>
            </a:r>
            <a:r>
              <a:rPr lang="en-US" sz="2400" dirty="0" smtClean="0"/>
              <a:t>!</a:t>
            </a:r>
          </a:p>
          <a:p>
            <a:r>
              <a:rPr lang="en-US" sz="2400" dirty="0" smtClean="0"/>
              <a:t>Secure</a:t>
            </a:r>
          </a:p>
          <a:p>
            <a:r>
              <a:rPr lang="en-US" sz="2400" dirty="0" smtClean="0"/>
              <a:t>Managed</a:t>
            </a:r>
            <a:endParaRPr lang="en-US" sz="2400" dirty="0"/>
          </a:p>
          <a:p>
            <a:r>
              <a:rPr lang="en-US" sz="2400" dirty="0"/>
              <a:t>Integrated</a:t>
            </a:r>
          </a:p>
        </p:txBody>
      </p:sp>
      <p:pic>
        <p:nvPicPr>
          <p:cNvPr id="7" name="Picture 6"/>
          <p:cNvPicPr>
            <a:picLocks noChangeAspect="1"/>
          </p:cNvPicPr>
          <p:nvPr/>
        </p:nvPicPr>
        <p:blipFill>
          <a:blip r:embed="rId4"/>
          <a:stretch>
            <a:fillRect/>
          </a:stretch>
        </p:blipFill>
        <p:spPr>
          <a:xfrm>
            <a:off x="2634917" y="1575860"/>
            <a:ext cx="6257158" cy="3519652"/>
          </a:xfrm>
          <a:prstGeom prst="rect">
            <a:avLst/>
          </a:prstGeom>
          <a:ln>
            <a:solidFill>
              <a:schemeClr val="accent3"/>
            </a:solidFill>
          </a:ln>
        </p:spPr>
      </p:pic>
      <p:pic>
        <p:nvPicPr>
          <p:cNvPr id="8" name="Picture 2" descr="https://proj-openlab-datagrid-public.web.cern.ch/proj-openlab-datagrid-public/Initial/images/openlab%20logos/OL-LOGO-207-269pxl.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95492" y="349964"/>
            <a:ext cx="481852" cy="6261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7518111" y="724558"/>
            <a:ext cx="1485122" cy="495041"/>
          </a:xfrm>
          <a:prstGeom prst="rect">
            <a:avLst/>
          </a:prstGeom>
        </p:spPr>
      </p:pic>
      <p:sp>
        <p:nvSpPr>
          <p:cNvPr id="13" name="Slide Number Placeholder 12"/>
          <p:cNvSpPr>
            <a:spLocks noGrp="1"/>
          </p:cNvSpPr>
          <p:nvPr>
            <p:ph type="sldNum" sz="quarter" idx="4"/>
          </p:nvPr>
        </p:nvSpPr>
        <p:spPr/>
        <p:txBody>
          <a:bodyPr/>
          <a:lstStyle/>
          <a:p>
            <a:fld id="{17918391-D411-FE40-AAD7-861AE5233E0E}" type="slidenum">
              <a:rPr lang="en-US" smtClean="0"/>
              <a:pPr/>
              <a:t>23</a:t>
            </a:fld>
            <a:endParaRPr lang="en-US" dirty="0"/>
          </a:p>
        </p:txBody>
      </p:sp>
      <p:sp>
        <p:nvSpPr>
          <p:cNvPr id="14" name="TextBox 13"/>
          <p:cNvSpPr txBox="1"/>
          <p:nvPr/>
        </p:nvSpPr>
        <p:spPr>
          <a:xfrm>
            <a:off x="36512" y="5554584"/>
            <a:ext cx="9107488" cy="523220"/>
          </a:xfrm>
          <a:prstGeom prst="rect">
            <a:avLst/>
          </a:prstGeom>
          <a:noFill/>
        </p:spPr>
        <p:txBody>
          <a:bodyPr wrap="square" rtlCol="0">
            <a:spAutoFit/>
          </a:bodyPr>
          <a:lstStyle/>
          <a:p>
            <a:pPr algn="ctr"/>
            <a:r>
              <a:rPr lang="en-US" sz="2800" dirty="0" smtClean="0"/>
              <a:t>CERN now runs Magnum on the production cloud</a:t>
            </a:r>
            <a:endParaRPr lang="en-US" sz="2800" dirty="0"/>
          </a:p>
        </p:txBody>
      </p:sp>
    </p:spTree>
    <p:extLst>
      <p:ext uri="{BB962C8B-B14F-4D97-AF65-F5344CB8AC3E}">
        <p14:creationId xmlns:p14="http://schemas.microsoft.com/office/powerpoint/2010/main" val="3704794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Upgrades</a:t>
            </a:r>
          </a:p>
          <a:p>
            <a:r>
              <a:rPr lang="en-US" dirty="0"/>
              <a:t>Maintenance procedures</a:t>
            </a:r>
          </a:p>
          <a:p>
            <a:r>
              <a:rPr lang="en-US" dirty="0"/>
              <a:t>User </a:t>
            </a:r>
            <a:r>
              <a:rPr lang="en-US" dirty="0" smtClean="0"/>
              <a:t>support and documentation</a:t>
            </a:r>
            <a:endParaRPr lang="en-US" dirty="0"/>
          </a:p>
          <a:p>
            <a:r>
              <a:rPr lang="en-US" dirty="0" smtClean="0"/>
              <a:t>Monitoring and automation</a:t>
            </a:r>
          </a:p>
          <a:p>
            <a:r>
              <a:rPr lang="en-US" dirty="0"/>
              <a:t>Resource lifecycle management</a:t>
            </a:r>
          </a:p>
          <a:p>
            <a:endParaRPr lang="en-GB"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24</a:t>
            </a:fld>
            <a:endParaRPr lang="en-US" dirty="0"/>
          </a:p>
        </p:txBody>
      </p:sp>
      <p:pic>
        <p:nvPicPr>
          <p:cNvPr id="7172" name="Picture 4" descr="http://automatemylikes.com/wp-content/uploads/2015/06/automate-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259" y="3594100"/>
            <a:ext cx="2814740" cy="239892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0" y="15575"/>
            <a:ext cx="8226854" cy="940443"/>
          </a:xfrm>
        </p:spPr>
        <p:txBody>
          <a:bodyPr>
            <a:normAutofit/>
          </a:bodyPr>
          <a:lstStyle/>
          <a:p>
            <a:r>
              <a:rPr lang="en-US" b="0" dirty="0" smtClean="0">
                <a:latin typeface="+mj-lt"/>
              </a:rPr>
              <a:t>  </a:t>
            </a:r>
            <a:r>
              <a:rPr lang="en-US" dirty="0" smtClean="0"/>
              <a:t>Operational Experiences</a:t>
            </a:r>
            <a:endParaRPr lang="en-US" b="0" dirty="0">
              <a:latin typeface="+mj-lt"/>
            </a:endParaRPr>
          </a:p>
        </p:txBody>
      </p:sp>
      <p:pic>
        <p:nvPicPr>
          <p:cNvPr id="12" name="Picture 11"/>
          <p:cNvPicPr>
            <a:picLocks noChangeAspect="1"/>
          </p:cNvPicPr>
          <p:nvPr/>
        </p:nvPicPr>
        <p:blipFill>
          <a:blip r:embed="rId4"/>
          <a:stretch>
            <a:fillRect/>
          </a:stretch>
        </p:blipFill>
        <p:spPr>
          <a:xfrm>
            <a:off x="6691463" y="3089177"/>
            <a:ext cx="2159063" cy="316733"/>
          </a:xfrm>
          <a:prstGeom prst="rect">
            <a:avLst/>
          </a:prstGeom>
        </p:spPr>
      </p:pic>
    </p:spTree>
    <p:extLst>
      <p:ext uri="{BB962C8B-B14F-4D97-AF65-F5344CB8AC3E}">
        <p14:creationId xmlns:p14="http://schemas.microsoft.com/office/powerpoint/2010/main" val="967958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6854" cy="940443"/>
          </a:xfrm>
        </p:spPr>
        <p:txBody>
          <a:bodyPr/>
          <a:lstStyle/>
          <a:p>
            <a:r>
              <a:rPr lang="en-US" b="0" dirty="0" smtClean="0"/>
              <a:t>  CERN Integration</a:t>
            </a:r>
            <a:endParaRPr lang="en-GB" dirty="0"/>
          </a:p>
        </p:txBody>
      </p:sp>
      <p:sp>
        <p:nvSpPr>
          <p:cNvPr id="3" name="Content Placeholder 2"/>
          <p:cNvSpPr>
            <a:spLocks noGrp="1"/>
          </p:cNvSpPr>
          <p:nvPr>
            <p:ph idx="1"/>
          </p:nvPr>
        </p:nvSpPr>
        <p:spPr/>
        <p:txBody>
          <a:bodyPr/>
          <a:lstStyle/>
          <a:p>
            <a:r>
              <a:rPr lang="en-US" dirty="0" smtClean="0"/>
              <a:t>Datacenter network</a:t>
            </a:r>
          </a:p>
          <a:p>
            <a:pPr lvl="1"/>
            <a:r>
              <a:rPr lang="en-US" dirty="0" smtClean="0"/>
              <a:t>Flat network</a:t>
            </a:r>
          </a:p>
          <a:p>
            <a:pPr lvl="1"/>
            <a:r>
              <a:rPr lang="en-US" dirty="0" smtClean="0"/>
              <a:t>Specific restrictions to allow traffic</a:t>
            </a:r>
          </a:p>
          <a:p>
            <a:pPr lvl="1"/>
            <a:r>
              <a:rPr lang="en-US" dirty="0" smtClean="0"/>
              <a:t>Register instance before boot up</a:t>
            </a:r>
            <a:endParaRPr lang="en-US" dirty="0"/>
          </a:p>
          <a:p>
            <a:r>
              <a:rPr lang="en-US" dirty="0" smtClean="0"/>
              <a:t>Kerberos and domain join</a:t>
            </a:r>
          </a:p>
        </p:txBody>
      </p:sp>
      <p:sp>
        <p:nvSpPr>
          <p:cNvPr id="4" name="Slide Number Placeholder 3"/>
          <p:cNvSpPr>
            <a:spLocks noGrp="1"/>
          </p:cNvSpPr>
          <p:nvPr>
            <p:ph type="sldNum" sz="quarter" idx="4"/>
          </p:nvPr>
        </p:nvSpPr>
        <p:spPr/>
        <p:txBody>
          <a:bodyPr/>
          <a:lstStyle/>
          <a:p>
            <a:fld id="{17918391-D411-FE40-AAD7-861AE5233E0E}" type="slidenum">
              <a:rPr lang="en-US" smtClean="0"/>
              <a:pPr/>
              <a:t>25</a:t>
            </a:fld>
            <a:endParaRPr lang="en-US" dirty="0"/>
          </a:p>
        </p:txBody>
      </p:sp>
    </p:spTree>
    <p:extLst>
      <p:ext uri="{BB962C8B-B14F-4D97-AF65-F5344CB8AC3E}">
        <p14:creationId xmlns:p14="http://schemas.microsoft.com/office/powerpoint/2010/main" val="2374061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Scale out</a:t>
            </a:r>
            <a:endParaRPr lang="en-US" sz="3600" dirty="0"/>
          </a:p>
          <a:p>
            <a:r>
              <a:rPr lang="en-US" sz="3600" dirty="0" smtClean="0"/>
              <a:t>Consolidate</a:t>
            </a:r>
          </a:p>
          <a:p>
            <a:pPr marL="493776" lvl="1">
              <a:buSzPct val="80000"/>
            </a:pPr>
            <a:r>
              <a:rPr lang="en-US" sz="3600" dirty="0" smtClean="0"/>
              <a:t>Enhance</a:t>
            </a:r>
          </a:p>
          <a:p>
            <a:pPr marL="493776" lvl="1">
              <a:buSzPct val="80000"/>
            </a:pPr>
            <a:r>
              <a:rPr lang="en-US" sz="3600" dirty="0" smtClean="0"/>
              <a:t>Investigate</a:t>
            </a:r>
          </a:p>
          <a:p>
            <a:pPr marL="493776" lvl="1">
              <a:buSzPct val="80000"/>
            </a:pPr>
            <a:endParaRPr lang="en-US" sz="3600"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26</a:t>
            </a:fld>
            <a:endParaRPr lang="en-US" dirty="0"/>
          </a:p>
        </p:txBody>
      </p:sp>
      <p:pic>
        <p:nvPicPr>
          <p:cNvPr id="8" name="Picture 7"/>
          <p:cNvPicPr>
            <a:picLocks noChangeAspect="1"/>
          </p:cNvPicPr>
          <p:nvPr/>
        </p:nvPicPr>
        <p:blipFill>
          <a:blip r:embed="rId3"/>
          <a:stretch>
            <a:fillRect/>
          </a:stretch>
        </p:blipFill>
        <p:spPr>
          <a:xfrm>
            <a:off x="6375400" y="3496232"/>
            <a:ext cx="2496795" cy="2496795"/>
          </a:xfrm>
          <a:prstGeom prst="rect">
            <a:avLst/>
          </a:prstGeom>
        </p:spPr>
      </p:pic>
      <p:pic>
        <p:nvPicPr>
          <p:cNvPr id="3076" name="Picture 4" descr="http://www.coalitionrc.com/wp-content/uploads/2012/06/dreamstimeextrasmall_25758929.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75400" y="962283"/>
            <a:ext cx="2684937" cy="20137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15575"/>
            <a:ext cx="8226854" cy="940443"/>
          </a:xfrm>
        </p:spPr>
        <p:txBody>
          <a:bodyPr>
            <a:normAutofit/>
          </a:bodyPr>
          <a:lstStyle/>
          <a:p>
            <a:r>
              <a:rPr lang="en-US" b="0" dirty="0" smtClean="0">
                <a:latin typeface="+mj-lt"/>
              </a:rPr>
              <a:t>  </a:t>
            </a:r>
            <a:r>
              <a:rPr lang="en-US" dirty="0" smtClean="0"/>
              <a:t>Challenges</a:t>
            </a:r>
            <a:endParaRPr lang="en-US" b="0" dirty="0">
              <a:latin typeface="+mj-lt"/>
            </a:endParaRPr>
          </a:p>
        </p:txBody>
      </p:sp>
    </p:spTree>
    <p:extLst>
      <p:ext uri="{BB962C8B-B14F-4D97-AF65-F5344CB8AC3E}">
        <p14:creationId xmlns:p14="http://schemas.microsoft.com/office/powerpoint/2010/main" val="3033340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7junioretudes.fr/wp-content/uploads/2014/08/FA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41" y="1627061"/>
            <a:ext cx="4394336" cy="35200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Thank you</a:t>
            </a:r>
            <a:endParaRPr lang="en-GB" dirty="0"/>
          </a:p>
        </p:txBody>
      </p:sp>
      <p:sp>
        <p:nvSpPr>
          <p:cNvPr id="5" name="Content Placeholder 4"/>
          <p:cNvSpPr>
            <a:spLocks noGrp="1"/>
          </p:cNvSpPr>
          <p:nvPr>
            <p:ph sz="half" idx="2"/>
          </p:nvPr>
        </p:nvSpPr>
        <p:spPr>
          <a:xfrm>
            <a:off x="4267200" y="2057401"/>
            <a:ext cx="4419600" cy="3394472"/>
          </a:xfrm>
        </p:spPr>
        <p:txBody>
          <a:bodyPr>
            <a:normAutofit/>
          </a:bodyPr>
          <a:lstStyle/>
          <a:p>
            <a:pPr marL="36576" indent="0">
              <a:buNone/>
            </a:pPr>
            <a:r>
              <a:rPr lang="en-GB" sz="2000" dirty="0"/>
              <a:t>github.com/</a:t>
            </a:r>
            <a:r>
              <a:rPr lang="en-GB" sz="2000" dirty="0" err="1"/>
              <a:t>cernops</a:t>
            </a:r>
            <a:endParaRPr lang="en-GB" sz="2000" dirty="0"/>
          </a:p>
          <a:p>
            <a:pPr marL="36576" indent="0">
              <a:buNone/>
            </a:pPr>
            <a:r>
              <a:rPr lang="en-GB" sz="2000" dirty="0"/>
              <a:t>openstack-in-production.blogspot.ch</a:t>
            </a:r>
          </a:p>
          <a:p>
            <a:pPr marL="36576" indent="0">
              <a:buNone/>
            </a:pPr>
            <a:endParaRPr lang="en-US" sz="2000" dirty="0"/>
          </a:p>
          <a:p>
            <a:pPr marL="36576" indent="0">
              <a:buNone/>
            </a:pPr>
            <a:r>
              <a:rPr lang="en-US" sz="2000" dirty="0">
                <a:hlinkClick r:id="rId4"/>
              </a:rPr>
              <a:t>jose.castro.leon@cern.ch</a:t>
            </a:r>
            <a:endParaRPr lang="en-US" sz="2000" dirty="0"/>
          </a:p>
          <a:p>
            <a:pPr marL="36576" indent="0">
              <a:buNone/>
            </a:pPr>
            <a:r>
              <a:rPr lang="en-US" sz="2000" dirty="0"/>
              <a:t>@</a:t>
            </a:r>
            <a:r>
              <a:rPr lang="en-US" sz="2000" dirty="0" err="1"/>
              <a:t>josecastroleon</a:t>
            </a:r>
            <a:endParaRPr lang="en-US" sz="2000" dirty="0"/>
          </a:p>
          <a:p>
            <a:pPr marL="36576" indent="0">
              <a:buNone/>
            </a:pPr>
            <a:r>
              <a:rPr lang="en-US" sz="2000" dirty="0"/>
              <a:t>IRC: </a:t>
            </a:r>
            <a:r>
              <a:rPr lang="en-US" sz="2000" dirty="0" err="1"/>
              <a:t>josecastroleon</a:t>
            </a:r>
            <a:endParaRPr lang="en-US" sz="2000"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27</a:t>
            </a:fld>
            <a:endParaRPr lang="en-US" dirty="0"/>
          </a:p>
        </p:txBody>
      </p:sp>
    </p:spTree>
    <p:extLst>
      <p:ext uri="{BB962C8B-B14F-4D97-AF65-F5344CB8AC3E}">
        <p14:creationId xmlns:p14="http://schemas.microsoft.com/office/powerpoint/2010/main" val="34338878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0394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n w="12700">
                  <a:noFill/>
                  <a:prstDash val="solid"/>
                </a:ln>
              </a:rPr>
              <a:t>Backup Slides</a:t>
            </a:r>
            <a:endParaRPr lang="en-GB" b="0" dirty="0">
              <a:ln w="12700">
                <a:noFill/>
                <a:prstDash val="solid"/>
              </a:ln>
            </a:endParaRPr>
          </a:p>
        </p:txBody>
      </p:sp>
    </p:spTree>
    <p:extLst>
      <p:ext uri="{BB962C8B-B14F-4D97-AF65-F5344CB8AC3E}">
        <p14:creationId xmlns:p14="http://schemas.microsoft.com/office/powerpoint/2010/main" val="319032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18391-D411-FE40-AAD7-861AE5233E0E}" type="slidenum">
              <a:rPr lang="en-US" smtClean="0"/>
              <a:pPr/>
              <a:t>3</a:t>
            </a:fld>
            <a:endParaRPr lang="en-US" dirty="0"/>
          </a:p>
        </p:txBody>
      </p:sp>
      <p:pic>
        <p:nvPicPr>
          <p:cNvPr id="8" name="Picture 7"/>
          <p:cNvPicPr>
            <a:picLocks noChangeAspect="1"/>
          </p:cNvPicPr>
          <p:nvPr/>
        </p:nvPicPr>
        <p:blipFill>
          <a:blip r:embed="rId3"/>
          <a:stretch>
            <a:fillRect/>
          </a:stretch>
        </p:blipFill>
        <p:spPr>
          <a:xfrm>
            <a:off x="3858594" y="2679700"/>
            <a:ext cx="5285406" cy="3243647"/>
          </a:xfrm>
          <a:prstGeom prst="rect">
            <a:avLst/>
          </a:prstGeom>
        </p:spPr>
      </p:pic>
      <p:sp>
        <p:nvSpPr>
          <p:cNvPr id="9" name="Title 1"/>
          <p:cNvSpPr txBox="1">
            <a:spLocks/>
          </p:cNvSpPr>
          <p:nvPr/>
        </p:nvSpPr>
        <p:spPr>
          <a:xfrm>
            <a:off x="-15496" y="1368"/>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marL="36576"/>
            <a:r>
              <a:rPr lang="en-US" sz="4800" dirty="0"/>
              <a:t> </a:t>
            </a:r>
            <a:r>
              <a:rPr lang="en-US" sz="4800" dirty="0" smtClean="0">
                <a:cs typeface="Calibri"/>
              </a:rPr>
              <a:t>CERN</a:t>
            </a:r>
            <a:endParaRPr lang="en-US" sz="2800" dirty="0">
              <a:cs typeface="Calibri"/>
            </a:endParaRPr>
          </a:p>
        </p:txBody>
      </p:sp>
      <p:sp>
        <p:nvSpPr>
          <p:cNvPr id="10" name="Rectangle 9"/>
          <p:cNvSpPr/>
          <p:nvPr/>
        </p:nvSpPr>
        <p:spPr>
          <a:xfrm>
            <a:off x="-15496" y="941811"/>
            <a:ext cx="8653347" cy="3046988"/>
          </a:xfrm>
          <a:prstGeom prst="rect">
            <a:avLst/>
          </a:prstGeom>
        </p:spPr>
        <p:txBody>
          <a:bodyPr wrap="square">
            <a:spAutoFit/>
          </a:bodyPr>
          <a:lstStyle/>
          <a:p>
            <a:pPr lvl="1"/>
            <a:r>
              <a:rPr lang="en-US" sz="2800" dirty="0">
                <a:cs typeface="Calibri"/>
              </a:rPr>
              <a:t>World’s largest particle physics </a:t>
            </a:r>
            <a:r>
              <a:rPr lang="en-US" sz="2800" dirty="0" smtClean="0">
                <a:cs typeface="Calibri"/>
              </a:rPr>
              <a:t>laboratory</a:t>
            </a:r>
          </a:p>
          <a:p>
            <a:pPr lvl="1"/>
            <a:r>
              <a:rPr lang="en-US" sz="2800" dirty="0">
                <a:cs typeface="Calibri"/>
              </a:rPr>
              <a:t>Founded in 1954</a:t>
            </a:r>
          </a:p>
          <a:p>
            <a:pPr lvl="1"/>
            <a:r>
              <a:rPr lang="en-US" sz="2800" dirty="0" smtClean="0">
                <a:cs typeface="Calibri"/>
              </a:rPr>
              <a:t>Located </a:t>
            </a:r>
            <a:r>
              <a:rPr lang="en-US" sz="2800" dirty="0">
                <a:cs typeface="Calibri"/>
              </a:rPr>
              <a:t>at Franco-Swiss border near Geneva</a:t>
            </a:r>
          </a:p>
          <a:p>
            <a:pPr lvl="1"/>
            <a:r>
              <a:rPr lang="en-US" sz="2800" dirty="0" smtClean="0">
                <a:cs typeface="Calibri"/>
              </a:rPr>
              <a:t>22 </a:t>
            </a:r>
            <a:r>
              <a:rPr lang="en-US" sz="2800" dirty="0">
                <a:cs typeface="Calibri"/>
              </a:rPr>
              <a:t>member </a:t>
            </a:r>
            <a:r>
              <a:rPr lang="en-US" sz="2800" dirty="0" smtClean="0">
                <a:cs typeface="Calibri"/>
              </a:rPr>
              <a:t>states</a:t>
            </a:r>
            <a:endParaRPr lang="en-US" sz="2800" dirty="0">
              <a:cs typeface="Calibri"/>
            </a:endParaRPr>
          </a:p>
          <a:p>
            <a:pPr lvl="1"/>
            <a:r>
              <a:rPr lang="en-US" sz="2800" dirty="0" smtClean="0">
                <a:cs typeface="Calibri"/>
              </a:rPr>
              <a:t>~2’500 </a:t>
            </a:r>
            <a:r>
              <a:rPr lang="en-US" sz="2800" dirty="0">
                <a:cs typeface="Calibri"/>
              </a:rPr>
              <a:t>staff </a:t>
            </a:r>
            <a:r>
              <a:rPr lang="en-US" sz="2800" dirty="0" smtClean="0">
                <a:cs typeface="Calibri"/>
              </a:rPr>
              <a:t>members</a:t>
            </a:r>
          </a:p>
          <a:p>
            <a:pPr lvl="1"/>
            <a:r>
              <a:rPr lang="en-US" sz="2800" dirty="0" smtClean="0">
                <a:cs typeface="Calibri"/>
              </a:rPr>
              <a:t> </a:t>
            </a:r>
            <a:r>
              <a:rPr lang="en-US" sz="2800" dirty="0">
                <a:cs typeface="Calibri"/>
              </a:rPr>
              <a:t>&gt;12’000 users</a:t>
            </a:r>
          </a:p>
          <a:p>
            <a:pPr marL="448056" lvl="1" indent="0">
              <a:buFont typeface="Arial"/>
              <a:buNone/>
            </a:pPr>
            <a:endParaRPr lang="en-US" sz="2400" dirty="0">
              <a:cs typeface="Calibri"/>
            </a:endParaRPr>
          </a:p>
        </p:txBody>
      </p:sp>
    </p:spTree>
    <p:extLst>
      <p:ext uri="{BB962C8B-B14F-4D97-AF65-F5344CB8AC3E}">
        <p14:creationId xmlns:p14="http://schemas.microsoft.com/office/powerpoint/2010/main" val="2751116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t="26888"/>
          <a:stretch/>
        </p:blipFill>
        <p:spPr>
          <a:xfrm>
            <a:off x="0" y="841752"/>
            <a:ext cx="9144000" cy="4461574"/>
          </a:xfrm>
          <a:prstGeom prst="rect">
            <a:avLst/>
          </a:prstGeom>
        </p:spPr>
      </p:pic>
      <p:sp>
        <p:nvSpPr>
          <p:cNvPr id="7" name="Title 1"/>
          <p:cNvSpPr txBox="1">
            <a:spLocks/>
          </p:cNvSpPr>
          <p:nvPr/>
        </p:nvSpPr>
        <p:spPr>
          <a:xfrm>
            <a:off x="-15496" y="1368"/>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Most Powerful Magnets</a:t>
            </a:r>
            <a:endParaRPr lang="en-US" dirty="0"/>
          </a:p>
        </p:txBody>
      </p:sp>
      <p:sp>
        <p:nvSpPr>
          <p:cNvPr id="9" name="TextBox 8"/>
          <p:cNvSpPr txBox="1"/>
          <p:nvPr/>
        </p:nvSpPr>
        <p:spPr>
          <a:xfrm>
            <a:off x="36512" y="5554584"/>
            <a:ext cx="9107488" cy="584775"/>
          </a:xfrm>
          <a:prstGeom prst="rect">
            <a:avLst/>
          </a:prstGeom>
          <a:noFill/>
        </p:spPr>
        <p:txBody>
          <a:bodyPr wrap="square" rtlCol="0">
            <a:spAutoFit/>
          </a:bodyPr>
          <a:lstStyle/>
          <a:p>
            <a:pPr algn="ctr"/>
            <a:r>
              <a:rPr lang="en-US" sz="3200" dirty="0" smtClean="0"/>
              <a:t>9,600 superconducting magnets direct the beam</a:t>
            </a:r>
            <a:endParaRPr lang="en-US" sz="3200" dirty="0"/>
          </a:p>
        </p:txBody>
      </p:sp>
      <p:sp>
        <p:nvSpPr>
          <p:cNvPr id="6" name="Date Placeholder 5"/>
          <p:cNvSpPr>
            <a:spLocks noGrp="1"/>
          </p:cNvSpPr>
          <p:nvPr>
            <p:ph type="dt" sz="half" idx="2"/>
          </p:nvPr>
        </p:nvSpPr>
        <p:spPr/>
        <p:txBody>
          <a:bodyPr/>
          <a:lstStyle/>
          <a:p>
            <a:r>
              <a:rPr lang="en-US" smtClean="0"/>
              <a:t>02/06/2016</a:t>
            </a:r>
            <a:endParaRPr lang="en-US" dirty="0"/>
          </a:p>
        </p:txBody>
      </p:sp>
      <p:sp>
        <p:nvSpPr>
          <p:cNvPr id="10" name="Footer Placeholder 9"/>
          <p:cNvSpPr>
            <a:spLocks noGrp="1"/>
          </p:cNvSpPr>
          <p:nvPr>
            <p:ph type="ftr" sz="quarter" idx="3"/>
          </p:nvPr>
        </p:nvSpPr>
        <p:spPr/>
        <p:txBody>
          <a:bodyPr/>
          <a:lstStyle/>
          <a:p>
            <a:r>
              <a:rPr lang="en-US" smtClean="0"/>
              <a:t>OpenStack Israel 2016</a:t>
            </a:r>
            <a:endParaRPr lang="en-US" dirty="0"/>
          </a:p>
        </p:txBody>
      </p:sp>
      <p:sp>
        <p:nvSpPr>
          <p:cNvPr id="11" name="Slide Number Placeholder 10"/>
          <p:cNvSpPr>
            <a:spLocks noGrp="1"/>
          </p:cNvSpPr>
          <p:nvPr>
            <p:ph type="sldNum" sz="quarter" idx="4"/>
          </p:nvPr>
        </p:nvSpPr>
        <p:spPr/>
        <p:txBody>
          <a:bodyPr/>
          <a:lstStyle/>
          <a:p>
            <a:fld id="{17918391-D411-FE40-AAD7-861AE5233E0E}" type="slidenum">
              <a:rPr lang="en-US" smtClean="0"/>
              <a:pPr/>
              <a:t>30</a:t>
            </a:fld>
            <a:endParaRPr lang="en-US" dirty="0"/>
          </a:p>
        </p:txBody>
      </p:sp>
    </p:spTree>
    <p:extLst>
      <p:ext uri="{BB962C8B-B14F-4D97-AF65-F5344CB8AC3E}">
        <p14:creationId xmlns:p14="http://schemas.microsoft.com/office/powerpoint/2010/main" val="4431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t="34327"/>
          <a:stretch/>
        </p:blipFill>
        <p:spPr>
          <a:xfrm>
            <a:off x="-1" y="826253"/>
            <a:ext cx="9144000" cy="452498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7" name="Title 1"/>
          <p:cNvSpPr txBox="1">
            <a:spLocks/>
          </p:cNvSpPr>
          <p:nvPr/>
        </p:nvSpPr>
        <p:spPr>
          <a:xfrm>
            <a:off x="-15496" y="1368"/>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Highest Vacuum</a:t>
            </a:r>
            <a:endParaRPr lang="en-US" dirty="0"/>
          </a:p>
        </p:txBody>
      </p:sp>
      <p:sp>
        <p:nvSpPr>
          <p:cNvPr id="9" name="TextBox 8"/>
          <p:cNvSpPr txBox="1"/>
          <p:nvPr/>
        </p:nvSpPr>
        <p:spPr>
          <a:xfrm>
            <a:off x="36512" y="5554584"/>
            <a:ext cx="9107488" cy="584775"/>
          </a:xfrm>
          <a:prstGeom prst="rect">
            <a:avLst/>
          </a:prstGeom>
          <a:noFill/>
        </p:spPr>
        <p:txBody>
          <a:bodyPr wrap="square" rtlCol="0">
            <a:spAutoFit/>
          </a:bodyPr>
          <a:lstStyle/>
          <a:p>
            <a:pPr algn="ctr"/>
            <a:r>
              <a:rPr lang="en-US" sz="3200" dirty="0" smtClean="0"/>
              <a:t>Pressure is 10 times less than on the moon </a:t>
            </a:r>
            <a:endParaRPr lang="en-US" sz="3200" dirty="0"/>
          </a:p>
        </p:txBody>
      </p:sp>
      <p:sp>
        <p:nvSpPr>
          <p:cNvPr id="6" name="Date Placeholder 5"/>
          <p:cNvSpPr>
            <a:spLocks noGrp="1"/>
          </p:cNvSpPr>
          <p:nvPr>
            <p:ph type="dt" sz="half" idx="2"/>
          </p:nvPr>
        </p:nvSpPr>
        <p:spPr/>
        <p:txBody>
          <a:bodyPr/>
          <a:lstStyle/>
          <a:p>
            <a:r>
              <a:rPr lang="en-US" smtClean="0"/>
              <a:t>02/06/2016</a:t>
            </a:r>
            <a:endParaRPr lang="en-US" dirty="0"/>
          </a:p>
        </p:txBody>
      </p:sp>
      <p:sp>
        <p:nvSpPr>
          <p:cNvPr id="10" name="Footer Placeholder 9"/>
          <p:cNvSpPr>
            <a:spLocks noGrp="1"/>
          </p:cNvSpPr>
          <p:nvPr>
            <p:ph type="ftr" sz="quarter" idx="3"/>
          </p:nvPr>
        </p:nvSpPr>
        <p:spPr/>
        <p:txBody>
          <a:bodyPr/>
          <a:lstStyle/>
          <a:p>
            <a:r>
              <a:rPr lang="en-US" smtClean="0"/>
              <a:t>OpenStack Israel 2016</a:t>
            </a:r>
            <a:endParaRPr lang="en-US" dirty="0"/>
          </a:p>
        </p:txBody>
      </p:sp>
      <p:sp>
        <p:nvSpPr>
          <p:cNvPr id="11" name="Slide Number Placeholder 10"/>
          <p:cNvSpPr>
            <a:spLocks noGrp="1"/>
          </p:cNvSpPr>
          <p:nvPr>
            <p:ph type="sldNum" sz="quarter" idx="4"/>
          </p:nvPr>
        </p:nvSpPr>
        <p:spPr/>
        <p:txBody>
          <a:bodyPr/>
          <a:lstStyle/>
          <a:p>
            <a:fld id="{17918391-D411-FE40-AAD7-861AE5233E0E}" type="slidenum">
              <a:rPr lang="en-US" smtClean="0"/>
              <a:pPr/>
              <a:t>31</a:t>
            </a:fld>
            <a:endParaRPr lang="en-US" dirty="0"/>
          </a:p>
        </p:txBody>
      </p:sp>
    </p:spTree>
    <p:extLst>
      <p:ext uri="{BB962C8B-B14F-4D97-AF65-F5344CB8AC3E}">
        <p14:creationId xmlns:p14="http://schemas.microsoft.com/office/powerpoint/2010/main" val="21167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b="27326"/>
          <a:stretch/>
        </p:blipFill>
        <p:spPr>
          <a:xfrm>
            <a:off x="0" y="857250"/>
            <a:ext cx="9144000" cy="4448015"/>
          </a:xfrm>
          <a:prstGeom prst="rect">
            <a:avLst/>
          </a:prstGeom>
        </p:spPr>
      </p:pic>
      <p:sp>
        <p:nvSpPr>
          <p:cNvPr id="7" name="Title 1"/>
          <p:cNvSpPr txBox="1">
            <a:spLocks/>
          </p:cNvSpPr>
          <p:nvPr/>
        </p:nvSpPr>
        <p:spPr>
          <a:xfrm>
            <a:off x="-15495"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Coldest Temperature</a:t>
            </a:r>
            <a:endParaRPr lang="en-US" dirty="0"/>
          </a:p>
        </p:txBody>
      </p:sp>
      <p:sp>
        <p:nvSpPr>
          <p:cNvPr id="9" name="TextBox 8"/>
          <p:cNvSpPr txBox="1"/>
          <p:nvPr/>
        </p:nvSpPr>
        <p:spPr>
          <a:xfrm>
            <a:off x="36512" y="5554584"/>
            <a:ext cx="9107488" cy="584775"/>
          </a:xfrm>
          <a:prstGeom prst="rect">
            <a:avLst/>
          </a:prstGeom>
          <a:noFill/>
        </p:spPr>
        <p:txBody>
          <a:bodyPr wrap="square" rtlCol="0">
            <a:spAutoFit/>
          </a:bodyPr>
          <a:lstStyle/>
          <a:p>
            <a:pPr algn="ctr"/>
            <a:r>
              <a:rPr lang="en-US" sz="3200" dirty="0" smtClean="0"/>
              <a:t>120 </a:t>
            </a:r>
            <a:r>
              <a:rPr lang="en-US" sz="3200" dirty="0" err="1" smtClean="0"/>
              <a:t>tonnes</a:t>
            </a:r>
            <a:r>
              <a:rPr lang="en-US" sz="3200" dirty="0" smtClean="0"/>
              <a:t> of liquid helium for cooling to -</a:t>
            </a:r>
            <a:r>
              <a:rPr lang="fr-CH" sz="3200" dirty="0" smtClean="0"/>
              <a:t>271°C </a:t>
            </a:r>
            <a:endParaRPr lang="en-US" sz="3200" dirty="0"/>
          </a:p>
        </p:txBody>
      </p:sp>
      <p:sp>
        <p:nvSpPr>
          <p:cNvPr id="6" name="Date Placeholder 5"/>
          <p:cNvSpPr>
            <a:spLocks noGrp="1"/>
          </p:cNvSpPr>
          <p:nvPr>
            <p:ph type="dt" sz="half" idx="2"/>
          </p:nvPr>
        </p:nvSpPr>
        <p:spPr/>
        <p:txBody>
          <a:bodyPr/>
          <a:lstStyle/>
          <a:p>
            <a:r>
              <a:rPr lang="en-US" smtClean="0"/>
              <a:t>02/06/2016</a:t>
            </a:r>
            <a:endParaRPr lang="en-US" dirty="0"/>
          </a:p>
        </p:txBody>
      </p:sp>
      <p:sp>
        <p:nvSpPr>
          <p:cNvPr id="10" name="Footer Placeholder 9"/>
          <p:cNvSpPr>
            <a:spLocks noGrp="1"/>
          </p:cNvSpPr>
          <p:nvPr>
            <p:ph type="ftr" sz="quarter" idx="3"/>
          </p:nvPr>
        </p:nvSpPr>
        <p:spPr/>
        <p:txBody>
          <a:bodyPr/>
          <a:lstStyle/>
          <a:p>
            <a:r>
              <a:rPr lang="en-US" smtClean="0"/>
              <a:t>OpenStack Israel 2016</a:t>
            </a:r>
            <a:endParaRPr lang="en-US" dirty="0"/>
          </a:p>
        </p:txBody>
      </p:sp>
      <p:sp>
        <p:nvSpPr>
          <p:cNvPr id="11" name="Slide Number Placeholder 10"/>
          <p:cNvSpPr>
            <a:spLocks noGrp="1"/>
          </p:cNvSpPr>
          <p:nvPr>
            <p:ph type="sldNum" sz="quarter" idx="4"/>
          </p:nvPr>
        </p:nvSpPr>
        <p:spPr/>
        <p:txBody>
          <a:bodyPr/>
          <a:lstStyle/>
          <a:p>
            <a:fld id="{17918391-D411-FE40-AAD7-861AE5233E0E}" type="slidenum">
              <a:rPr lang="en-US" smtClean="0"/>
              <a:pPr/>
              <a:t>32</a:t>
            </a:fld>
            <a:endParaRPr lang="en-US" dirty="0"/>
          </a:p>
        </p:txBody>
      </p:sp>
    </p:spTree>
    <p:extLst>
      <p:ext uri="{BB962C8B-B14F-4D97-AF65-F5344CB8AC3E}">
        <p14:creationId xmlns:p14="http://schemas.microsoft.com/office/powerpoint/2010/main" val="209811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1971" y="857250"/>
            <a:ext cx="8900980" cy="4697333"/>
          </a:xfrm>
          <a:prstGeom prst="rect">
            <a:avLst/>
          </a:prstGeom>
        </p:spPr>
      </p:pic>
      <p:sp>
        <p:nvSpPr>
          <p:cNvPr id="9" name="Title 1"/>
          <p:cNvSpPr txBox="1">
            <a:spLocks/>
          </p:cNvSpPr>
          <p:nvPr/>
        </p:nvSpPr>
        <p:spPr>
          <a:xfrm>
            <a:off x="-15495"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a:t>
            </a:r>
            <a:endParaRPr lang="en-US" dirty="0"/>
          </a:p>
        </p:txBody>
      </p:sp>
      <p:sp>
        <p:nvSpPr>
          <p:cNvPr id="10" name="Title 1"/>
          <p:cNvSpPr txBox="1">
            <a:spLocks/>
          </p:cNvSpPr>
          <p:nvPr/>
        </p:nvSpPr>
        <p:spPr>
          <a:xfrm>
            <a:off x="-17287"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30M USD/year Electricity Bill</a:t>
            </a:r>
            <a:endParaRPr lang="en-US" dirty="0"/>
          </a:p>
        </p:txBody>
      </p:sp>
      <p:sp>
        <p:nvSpPr>
          <p:cNvPr id="12" name="TextBox 11"/>
          <p:cNvSpPr txBox="1"/>
          <p:nvPr/>
        </p:nvSpPr>
        <p:spPr>
          <a:xfrm>
            <a:off x="36512" y="5554584"/>
            <a:ext cx="9107488" cy="584775"/>
          </a:xfrm>
          <a:prstGeom prst="rect">
            <a:avLst/>
          </a:prstGeom>
          <a:noFill/>
        </p:spPr>
        <p:txBody>
          <a:bodyPr wrap="square" rtlCol="0">
            <a:spAutoFit/>
          </a:bodyPr>
          <a:lstStyle/>
          <a:p>
            <a:pPr algn="ctr"/>
            <a:r>
              <a:rPr lang="en-US" sz="3200" dirty="0" smtClean="0"/>
              <a:t>Up to 200MW at peak </a:t>
            </a:r>
            <a:r>
              <a:rPr lang="en-US" sz="3200" dirty="0" err="1" smtClean="0"/>
              <a:t>utilisation</a:t>
            </a:r>
            <a:endParaRPr lang="en-US" sz="3200" dirty="0"/>
          </a:p>
        </p:txBody>
      </p:sp>
      <p:sp>
        <p:nvSpPr>
          <p:cNvPr id="5" name="Date Placeholder 4"/>
          <p:cNvSpPr>
            <a:spLocks noGrp="1"/>
          </p:cNvSpPr>
          <p:nvPr>
            <p:ph type="dt" sz="half" idx="2"/>
          </p:nvPr>
        </p:nvSpPr>
        <p:spPr/>
        <p:txBody>
          <a:bodyPr/>
          <a:lstStyle/>
          <a:p>
            <a:r>
              <a:rPr lang="en-US" smtClean="0"/>
              <a:t>02/06/2016</a:t>
            </a:r>
            <a:endParaRPr lang="en-US" dirty="0"/>
          </a:p>
        </p:txBody>
      </p:sp>
      <p:sp>
        <p:nvSpPr>
          <p:cNvPr id="6" name="Footer Placeholder 5"/>
          <p:cNvSpPr>
            <a:spLocks noGrp="1"/>
          </p:cNvSpPr>
          <p:nvPr>
            <p:ph type="ftr" sz="quarter" idx="3"/>
          </p:nvPr>
        </p:nvSpPr>
        <p:spPr/>
        <p:txBody>
          <a:bodyPr/>
          <a:lstStyle/>
          <a:p>
            <a:r>
              <a:rPr lang="en-US" smtClean="0"/>
              <a:t>OpenStack Israel 2016</a:t>
            </a:r>
            <a:endParaRPr lang="en-US" dirty="0"/>
          </a:p>
        </p:txBody>
      </p:sp>
      <p:sp>
        <p:nvSpPr>
          <p:cNvPr id="13" name="Slide Number Placeholder 12"/>
          <p:cNvSpPr>
            <a:spLocks noGrp="1"/>
          </p:cNvSpPr>
          <p:nvPr>
            <p:ph type="sldNum" sz="quarter" idx="4"/>
          </p:nvPr>
        </p:nvSpPr>
        <p:spPr/>
        <p:txBody>
          <a:bodyPr/>
          <a:lstStyle/>
          <a:p>
            <a:fld id="{17918391-D411-FE40-AAD7-861AE5233E0E}" type="slidenum">
              <a:rPr lang="en-US" smtClean="0"/>
              <a:pPr/>
              <a:t>33</a:t>
            </a:fld>
            <a:endParaRPr lang="en-US" dirty="0"/>
          </a:p>
        </p:txBody>
      </p:sp>
      <p:pic>
        <p:nvPicPr>
          <p:cNvPr id="11" name="Picture 10"/>
          <p:cNvPicPr>
            <a:picLocks noChangeAspect="1"/>
          </p:cNvPicPr>
          <p:nvPr/>
        </p:nvPicPr>
        <p:blipFill>
          <a:blip r:embed="rId4"/>
          <a:stretch>
            <a:fillRect/>
          </a:stretch>
        </p:blipFill>
        <p:spPr>
          <a:xfrm>
            <a:off x="3743720" y="3322943"/>
            <a:ext cx="1656560" cy="2213069"/>
          </a:xfrm>
          <a:prstGeom prst="rect">
            <a:avLst/>
          </a:prstGeom>
        </p:spPr>
      </p:pic>
      <p:sp>
        <p:nvSpPr>
          <p:cNvPr id="2" name="TextBox 1"/>
          <p:cNvSpPr txBox="1"/>
          <p:nvPr/>
        </p:nvSpPr>
        <p:spPr>
          <a:xfrm>
            <a:off x="7994073" y="-94210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3844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t="8402" b="18783"/>
          <a:stretch/>
        </p:blipFill>
        <p:spPr>
          <a:xfrm>
            <a:off x="0" y="853699"/>
            <a:ext cx="9144000" cy="4457700"/>
          </a:xfrm>
          <a:prstGeom prst="rect">
            <a:avLst/>
          </a:prstGeom>
        </p:spPr>
      </p:pic>
      <p:sp>
        <p:nvSpPr>
          <p:cNvPr id="7" name="Title 1"/>
          <p:cNvSpPr txBox="1">
            <a:spLocks/>
          </p:cNvSpPr>
          <p:nvPr/>
        </p:nvSpPr>
        <p:spPr>
          <a:xfrm>
            <a:off x="-15495"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a:t>
            </a:r>
            <a:endParaRPr lang="en-US" dirty="0"/>
          </a:p>
        </p:txBody>
      </p:sp>
      <p:sp>
        <p:nvSpPr>
          <p:cNvPr id="9" name="Title 1"/>
          <p:cNvSpPr txBox="1">
            <a:spLocks/>
          </p:cNvSpPr>
          <p:nvPr/>
        </p:nvSpPr>
        <p:spPr>
          <a:xfrm>
            <a:off x="-17287"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ATLAS Experiment</a:t>
            </a:r>
            <a:endParaRPr lang="en-US" dirty="0"/>
          </a:p>
        </p:txBody>
      </p:sp>
      <p:sp>
        <p:nvSpPr>
          <p:cNvPr id="10" name="Date Placeholder 9"/>
          <p:cNvSpPr>
            <a:spLocks noGrp="1"/>
          </p:cNvSpPr>
          <p:nvPr>
            <p:ph type="dt" sz="half" idx="2"/>
          </p:nvPr>
        </p:nvSpPr>
        <p:spPr/>
        <p:txBody>
          <a:bodyPr/>
          <a:lstStyle/>
          <a:p>
            <a:r>
              <a:rPr lang="en-US" smtClean="0"/>
              <a:t>02/06/2016</a:t>
            </a:r>
            <a:endParaRPr lang="en-US" dirty="0"/>
          </a:p>
        </p:txBody>
      </p:sp>
      <p:sp>
        <p:nvSpPr>
          <p:cNvPr id="11" name="Footer Placeholder 10"/>
          <p:cNvSpPr>
            <a:spLocks noGrp="1"/>
          </p:cNvSpPr>
          <p:nvPr>
            <p:ph type="ftr" sz="quarter" idx="3"/>
          </p:nvPr>
        </p:nvSpPr>
        <p:spPr/>
        <p:txBody>
          <a:bodyPr/>
          <a:lstStyle/>
          <a:p>
            <a:r>
              <a:rPr lang="en-US" smtClean="0"/>
              <a:t>OpenStack Israel 2016</a:t>
            </a:r>
            <a:endParaRPr lang="en-US" dirty="0"/>
          </a:p>
        </p:txBody>
      </p:sp>
      <p:sp>
        <p:nvSpPr>
          <p:cNvPr id="12" name="Slide Number Placeholder 11"/>
          <p:cNvSpPr>
            <a:spLocks noGrp="1"/>
          </p:cNvSpPr>
          <p:nvPr>
            <p:ph type="sldNum" sz="quarter" idx="4"/>
          </p:nvPr>
        </p:nvSpPr>
        <p:spPr/>
        <p:txBody>
          <a:bodyPr/>
          <a:lstStyle/>
          <a:p>
            <a:fld id="{17918391-D411-FE40-AAD7-861AE5233E0E}" type="slidenum">
              <a:rPr lang="en-US" smtClean="0"/>
              <a:pPr/>
              <a:t>34</a:t>
            </a:fld>
            <a:endParaRPr lang="en-US" dirty="0"/>
          </a:p>
        </p:txBody>
      </p:sp>
    </p:spTree>
    <p:extLst>
      <p:ext uri="{BB962C8B-B14F-4D97-AF65-F5344CB8AC3E}">
        <p14:creationId xmlns:p14="http://schemas.microsoft.com/office/powerpoint/2010/main" val="1301697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t="9789" b="33652"/>
          <a:stretch/>
        </p:blipFill>
        <p:spPr>
          <a:xfrm>
            <a:off x="0" y="847725"/>
            <a:ext cx="9144000" cy="4457701"/>
          </a:xfrm>
          <a:prstGeom prst="rect">
            <a:avLst/>
          </a:prstGeom>
        </p:spPr>
      </p:pic>
      <p:sp>
        <p:nvSpPr>
          <p:cNvPr id="7" name="Title 1"/>
          <p:cNvSpPr txBox="1">
            <a:spLocks/>
          </p:cNvSpPr>
          <p:nvPr/>
        </p:nvSpPr>
        <p:spPr>
          <a:xfrm>
            <a:off x="-17287"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ALICE Experiment</a:t>
            </a:r>
            <a:endParaRPr lang="en-US" dirty="0"/>
          </a:p>
        </p:txBody>
      </p:sp>
      <p:sp>
        <p:nvSpPr>
          <p:cNvPr id="6" name="Date Placeholder 5"/>
          <p:cNvSpPr>
            <a:spLocks noGrp="1"/>
          </p:cNvSpPr>
          <p:nvPr>
            <p:ph type="dt" sz="half" idx="2"/>
          </p:nvPr>
        </p:nvSpPr>
        <p:spPr/>
        <p:txBody>
          <a:bodyPr/>
          <a:lstStyle/>
          <a:p>
            <a:r>
              <a:rPr lang="en-US" smtClean="0"/>
              <a:t>02/06/2016</a:t>
            </a:r>
            <a:endParaRPr lang="en-US" dirty="0"/>
          </a:p>
        </p:txBody>
      </p:sp>
      <p:sp>
        <p:nvSpPr>
          <p:cNvPr id="9" name="Footer Placeholder 8"/>
          <p:cNvSpPr>
            <a:spLocks noGrp="1"/>
          </p:cNvSpPr>
          <p:nvPr>
            <p:ph type="ftr" sz="quarter" idx="3"/>
          </p:nvPr>
        </p:nvSpPr>
        <p:spPr/>
        <p:txBody>
          <a:bodyPr/>
          <a:lstStyle/>
          <a:p>
            <a:r>
              <a:rPr lang="en-US" smtClean="0"/>
              <a:t>OpenStack Israel 2016</a:t>
            </a:r>
            <a:endParaRPr lang="en-US" dirty="0"/>
          </a:p>
        </p:txBody>
      </p:sp>
      <p:sp>
        <p:nvSpPr>
          <p:cNvPr id="10" name="Slide Number Placeholder 9"/>
          <p:cNvSpPr>
            <a:spLocks noGrp="1"/>
          </p:cNvSpPr>
          <p:nvPr>
            <p:ph type="sldNum" sz="quarter" idx="4"/>
          </p:nvPr>
        </p:nvSpPr>
        <p:spPr/>
        <p:txBody>
          <a:bodyPr/>
          <a:lstStyle/>
          <a:p>
            <a:fld id="{17918391-D411-FE40-AAD7-861AE5233E0E}" type="slidenum">
              <a:rPr lang="en-US" smtClean="0"/>
              <a:pPr/>
              <a:t>35</a:t>
            </a:fld>
            <a:endParaRPr lang="en-US" dirty="0"/>
          </a:p>
        </p:txBody>
      </p:sp>
    </p:spTree>
    <p:extLst>
      <p:ext uri="{BB962C8B-B14F-4D97-AF65-F5344CB8AC3E}">
        <p14:creationId xmlns:p14="http://schemas.microsoft.com/office/powerpoint/2010/main" val="191508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958" t="16827" r="17605" b="23570"/>
          <a:stretch/>
        </p:blipFill>
        <p:spPr>
          <a:xfrm>
            <a:off x="-1" y="843803"/>
            <a:ext cx="9143999" cy="4454688"/>
          </a:xfrm>
          <a:prstGeom prst="rect">
            <a:avLst/>
          </a:prstGeom>
        </p:spPr>
      </p:pic>
      <p:sp>
        <p:nvSpPr>
          <p:cNvPr id="7" name="Title 1"/>
          <p:cNvSpPr txBox="1">
            <a:spLocks/>
          </p:cNvSpPr>
          <p:nvPr/>
        </p:nvSpPr>
        <p:spPr>
          <a:xfrm>
            <a:off x="-17287"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CMS Experiment</a:t>
            </a:r>
            <a:endParaRPr lang="en-US" dirty="0"/>
          </a:p>
        </p:txBody>
      </p:sp>
      <p:sp>
        <p:nvSpPr>
          <p:cNvPr id="6" name="Date Placeholder 5"/>
          <p:cNvSpPr>
            <a:spLocks noGrp="1"/>
          </p:cNvSpPr>
          <p:nvPr>
            <p:ph type="dt" sz="half" idx="2"/>
          </p:nvPr>
        </p:nvSpPr>
        <p:spPr/>
        <p:txBody>
          <a:bodyPr/>
          <a:lstStyle/>
          <a:p>
            <a:r>
              <a:rPr lang="en-US" smtClean="0"/>
              <a:t>02/06/2016</a:t>
            </a:r>
            <a:endParaRPr lang="en-US" dirty="0"/>
          </a:p>
        </p:txBody>
      </p:sp>
      <p:sp>
        <p:nvSpPr>
          <p:cNvPr id="9" name="Footer Placeholder 8"/>
          <p:cNvSpPr>
            <a:spLocks noGrp="1"/>
          </p:cNvSpPr>
          <p:nvPr>
            <p:ph type="ftr" sz="quarter" idx="3"/>
          </p:nvPr>
        </p:nvSpPr>
        <p:spPr/>
        <p:txBody>
          <a:bodyPr/>
          <a:lstStyle/>
          <a:p>
            <a:r>
              <a:rPr lang="en-US" smtClean="0"/>
              <a:t>OpenStack Israel 2016</a:t>
            </a:r>
            <a:endParaRPr lang="en-US" dirty="0"/>
          </a:p>
        </p:txBody>
      </p:sp>
      <p:sp>
        <p:nvSpPr>
          <p:cNvPr id="10" name="Slide Number Placeholder 9"/>
          <p:cNvSpPr>
            <a:spLocks noGrp="1"/>
          </p:cNvSpPr>
          <p:nvPr>
            <p:ph type="sldNum" sz="quarter" idx="4"/>
          </p:nvPr>
        </p:nvSpPr>
        <p:spPr/>
        <p:txBody>
          <a:bodyPr/>
          <a:lstStyle/>
          <a:p>
            <a:fld id="{17918391-D411-FE40-AAD7-861AE5233E0E}" type="slidenum">
              <a:rPr lang="en-US" smtClean="0"/>
              <a:pPr/>
              <a:t>36</a:t>
            </a:fld>
            <a:endParaRPr lang="en-US" dirty="0"/>
          </a:p>
        </p:txBody>
      </p:sp>
    </p:spTree>
    <p:extLst>
      <p:ext uri="{BB962C8B-B14F-4D97-AF65-F5344CB8AC3E}">
        <p14:creationId xmlns:p14="http://schemas.microsoft.com/office/powerpoint/2010/main" val="1892089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r="9328"/>
          <a:stretch/>
        </p:blipFill>
        <p:spPr>
          <a:xfrm>
            <a:off x="0" y="843804"/>
            <a:ext cx="9144000" cy="4464423"/>
          </a:xfrm>
          <a:prstGeom prst="rect">
            <a:avLst/>
          </a:prstGeom>
        </p:spPr>
      </p:pic>
      <p:sp>
        <p:nvSpPr>
          <p:cNvPr id="7" name="Title 1"/>
          <p:cNvSpPr txBox="1">
            <a:spLocks/>
          </p:cNvSpPr>
          <p:nvPr/>
        </p:nvSpPr>
        <p:spPr>
          <a:xfrm>
            <a:off x="-17287"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a:t>
            </a:r>
            <a:r>
              <a:rPr lang="en-US" dirty="0" err="1" smtClean="0"/>
              <a:t>LHCb</a:t>
            </a:r>
            <a:r>
              <a:rPr lang="en-US" dirty="0" smtClean="0"/>
              <a:t> Experiment</a:t>
            </a:r>
            <a:endParaRPr lang="en-US" dirty="0"/>
          </a:p>
        </p:txBody>
      </p:sp>
      <p:sp>
        <p:nvSpPr>
          <p:cNvPr id="6" name="Date Placeholder 5"/>
          <p:cNvSpPr>
            <a:spLocks noGrp="1"/>
          </p:cNvSpPr>
          <p:nvPr>
            <p:ph type="dt" sz="half" idx="2"/>
          </p:nvPr>
        </p:nvSpPr>
        <p:spPr/>
        <p:txBody>
          <a:bodyPr/>
          <a:lstStyle/>
          <a:p>
            <a:r>
              <a:rPr lang="en-US" smtClean="0"/>
              <a:t>02/06/2016</a:t>
            </a:r>
            <a:endParaRPr lang="en-US" dirty="0"/>
          </a:p>
        </p:txBody>
      </p:sp>
      <p:sp>
        <p:nvSpPr>
          <p:cNvPr id="9" name="Footer Placeholder 8"/>
          <p:cNvSpPr>
            <a:spLocks noGrp="1"/>
          </p:cNvSpPr>
          <p:nvPr>
            <p:ph type="ftr" sz="quarter" idx="3"/>
          </p:nvPr>
        </p:nvSpPr>
        <p:spPr/>
        <p:txBody>
          <a:bodyPr/>
          <a:lstStyle/>
          <a:p>
            <a:r>
              <a:rPr lang="en-US" smtClean="0"/>
              <a:t>OpenStack Israel 2016</a:t>
            </a:r>
            <a:endParaRPr lang="en-US" dirty="0"/>
          </a:p>
        </p:txBody>
      </p:sp>
      <p:sp>
        <p:nvSpPr>
          <p:cNvPr id="10" name="Slide Number Placeholder 9"/>
          <p:cNvSpPr>
            <a:spLocks noGrp="1"/>
          </p:cNvSpPr>
          <p:nvPr>
            <p:ph type="sldNum" sz="quarter" idx="4"/>
          </p:nvPr>
        </p:nvSpPr>
        <p:spPr/>
        <p:txBody>
          <a:bodyPr/>
          <a:lstStyle/>
          <a:p>
            <a:fld id="{17918391-D411-FE40-AAD7-861AE5233E0E}" type="slidenum">
              <a:rPr lang="en-US" smtClean="0"/>
              <a:pPr/>
              <a:t>37</a:t>
            </a:fld>
            <a:endParaRPr lang="en-US" dirty="0"/>
          </a:p>
        </p:txBody>
      </p:sp>
    </p:spTree>
    <p:extLst>
      <p:ext uri="{BB962C8B-B14F-4D97-AF65-F5344CB8AC3E}">
        <p14:creationId xmlns:p14="http://schemas.microsoft.com/office/powerpoint/2010/main" val="985983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02/06/2016</a:t>
            </a:r>
            <a:endParaRPr lang="en-US" dirty="0"/>
          </a:p>
        </p:txBody>
      </p:sp>
      <p:sp>
        <p:nvSpPr>
          <p:cNvPr id="4" name="Footer Placeholder 3"/>
          <p:cNvSpPr>
            <a:spLocks noGrp="1"/>
          </p:cNvSpPr>
          <p:nvPr>
            <p:ph type="ftr" sz="quarter" idx="11"/>
          </p:nvPr>
        </p:nvSpPr>
        <p:spPr/>
        <p:txBody>
          <a:bodyPr/>
          <a:lstStyle/>
          <a:p>
            <a:pPr>
              <a:defRPr/>
            </a:pPr>
            <a:r>
              <a:rPr lang="en-GB" smtClean="0"/>
              <a:t>OpenStack Israel 2016</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38</a:t>
            </a:fld>
            <a:endParaRPr lang="en-US" dirty="0"/>
          </a:p>
        </p:txBody>
      </p:sp>
      <p:pic>
        <p:nvPicPr>
          <p:cNvPr id="6" name="Picture 5"/>
          <p:cNvPicPr>
            <a:picLocks noChangeAspect="1"/>
          </p:cNvPicPr>
          <p:nvPr/>
        </p:nvPicPr>
        <p:blipFill>
          <a:blip r:embed="rId3"/>
          <a:stretch>
            <a:fillRect/>
          </a:stretch>
        </p:blipFill>
        <p:spPr>
          <a:xfrm>
            <a:off x="3449242" y="998214"/>
            <a:ext cx="3002198" cy="2514341"/>
          </a:xfrm>
          <a:prstGeom prst="rect">
            <a:avLst/>
          </a:prstGeom>
        </p:spPr>
      </p:pic>
      <p:grpSp>
        <p:nvGrpSpPr>
          <p:cNvPr id="14" name="Group 13"/>
          <p:cNvGrpSpPr/>
          <p:nvPr/>
        </p:nvGrpSpPr>
        <p:grpSpPr>
          <a:xfrm>
            <a:off x="19447" y="3853608"/>
            <a:ext cx="4287858" cy="1969676"/>
            <a:chOff x="19447" y="3853608"/>
            <a:chExt cx="3716940" cy="1551266"/>
          </a:xfrm>
        </p:grpSpPr>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l="-147" t="20490" r="2023" b="15825"/>
            <a:stretch/>
          </p:blipFill>
          <p:spPr>
            <a:xfrm>
              <a:off x="19447" y="3853608"/>
              <a:ext cx="3186892" cy="1551266"/>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val="0"/>
                </a:ext>
              </a:extLst>
            </a:blip>
            <a:srcRect r="23530" b="18872"/>
            <a:stretch/>
          </p:blipFill>
          <p:spPr>
            <a:xfrm>
              <a:off x="2200864" y="4323055"/>
              <a:ext cx="1535523" cy="97741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9" name="Picture 8"/>
          <p:cNvPicPr>
            <a:picLocks noChangeAspect="1"/>
          </p:cNvPicPr>
          <p:nvPr/>
        </p:nvPicPr>
        <p:blipFill rotWithShape="1">
          <a:blip r:embed="rId6" cstate="email">
            <a:extLst>
              <a:ext uri="{28A0092B-C50C-407E-A947-70E740481C1C}">
                <a14:useLocalDpi xmlns:a14="http://schemas.microsoft.com/office/drawing/2010/main" val="0"/>
              </a:ext>
            </a:extLst>
          </a:blip>
          <a:srcRect r="428"/>
          <a:stretch/>
        </p:blipFill>
        <p:spPr>
          <a:xfrm>
            <a:off x="5317160" y="3834116"/>
            <a:ext cx="3465251" cy="2032578"/>
          </a:xfrm>
          <a:prstGeom prst="rect">
            <a:avLst/>
          </a:prstGeom>
        </p:spPr>
      </p:pic>
      <p:pic>
        <p:nvPicPr>
          <p:cNvPr id="10" name="Picture 9"/>
          <p:cNvPicPr>
            <a:picLocks noChangeAspect="1"/>
          </p:cNvPicPr>
          <p:nvPr/>
        </p:nvPicPr>
        <p:blipFill>
          <a:blip r:embed="rId7"/>
          <a:stretch>
            <a:fillRect/>
          </a:stretch>
        </p:blipFill>
        <p:spPr>
          <a:xfrm>
            <a:off x="-1" y="976538"/>
            <a:ext cx="3215997" cy="2103546"/>
          </a:xfrm>
          <a:prstGeom prst="rect">
            <a:avLst/>
          </a:prstGeom>
        </p:spPr>
      </p:pic>
      <p:pic>
        <p:nvPicPr>
          <p:cNvPr id="12" name="Picture 11"/>
          <p:cNvPicPr>
            <a:picLocks noChangeAspect="1"/>
          </p:cNvPicPr>
          <p:nvPr/>
        </p:nvPicPr>
        <p:blipFill>
          <a:blip r:embed="rId8"/>
          <a:stretch>
            <a:fillRect/>
          </a:stretch>
        </p:blipFill>
        <p:spPr>
          <a:xfrm>
            <a:off x="6882859" y="1008570"/>
            <a:ext cx="1899552" cy="2414685"/>
          </a:xfrm>
          <a:prstGeom prst="rect">
            <a:avLst/>
          </a:prstGeom>
        </p:spPr>
      </p:pic>
      <p:sp>
        <p:nvSpPr>
          <p:cNvPr id="13" name="Title 1"/>
          <p:cNvSpPr txBox="1">
            <a:spLocks/>
          </p:cNvSpPr>
          <p:nvPr/>
        </p:nvSpPr>
        <p:spPr>
          <a:xfrm>
            <a:off x="-17287"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a:t> </a:t>
            </a:r>
            <a:r>
              <a:rPr lang="en-US" dirty="0" smtClean="0"/>
              <a:t> Innovations</a:t>
            </a:r>
            <a:endParaRPr lang="en-US" dirty="0"/>
          </a:p>
        </p:txBody>
      </p:sp>
    </p:spTree>
    <p:extLst>
      <p:ext uri="{BB962C8B-B14F-4D97-AF65-F5344CB8AC3E}">
        <p14:creationId xmlns:p14="http://schemas.microsoft.com/office/powerpoint/2010/main" val="13633459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99"/>
            <a:ext cx="7467600" cy="1143000"/>
          </a:xfrm>
        </p:spPr>
        <p:txBody>
          <a:bodyPr/>
          <a:lstStyle/>
          <a:p>
            <a:r>
              <a:rPr lang="en-GB" dirty="0"/>
              <a:t> </a:t>
            </a:r>
            <a:r>
              <a:rPr lang="en-GB" dirty="0" smtClean="0"/>
              <a:t> O’Reilly Consideration</a:t>
            </a:r>
            <a:endParaRPr lang="en-GB" dirty="0"/>
          </a:p>
        </p:txBody>
      </p:sp>
      <p:pic>
        <p:nvPicPr>
          <p:cNvPr id="8" name="Content Placeholder 7"/>
          <p:cNvPicPr>
            <a:picLocks noGrp="1" noChangeAspect="1"/>
          </p:cNvPicPr>
          <p:nvPr>
            <p:ph sz="half" idx="1"/>
          </p:nvPr>
        </p:nvPicPr>
        <p:blipFill>
          <a:blip r:embed="rId3"/>
          <a:stretch>
            <a:fillRect/>
          </a:stretch>
        </p:blipFill>
        <p:spPr>
          <a:xfrm>
            <a:off x="1047750" y="2130426"/>
            <a:ext cx="2476500" cy="3248025"/>
          </a:xfrm>
          <a:prstGeom prst="rect">
            <a:avLst/>
          </a:prstGeom>
        </p:spPr>
      </p:pic>
      <p:pic>
        <p:nvPicPr>
          <p:cNvPr id="9" name="Content Placeholder 8"/>
          <p:cNvPicPr>
            <a:picLocks noGrp="1" noChangeAspect="1"/>
          </p:cNvPicPr>
          <p:nvPr>
            <p:ph sz="half" idx="2"/>
          </p:nvPr>
        </p:nvPicPr>
        <p:blipFill>
          <a:blip r:embed="rId4"/>
          <a:stretch>
            <a:fillRect/>
          </a:stretch>
        </p:blipFill>
        <p:spPr>
          <a:xfrm>
            <a:off x="4876800" y="2150226"/>
            <a:ext cx="2453450" cy="3228224"/>
          </a:xfrm>
          <a:prstGeom prst="rect">
            <a:avLst/>
          </a:prstGeom>
        </p:spPr>
      </p:pic>
      <p:sp>
        <p:nvSpPr>
          <p:cNvPr id="5" name="Date Placeholder 4"/>
          <p:cNvSpPr>
            <a:spLocks noGrp="1"/>
          </p:cNvSpPr>
          <p:nvPr>
            <p:ph type="dt" sz="half" idx="10"/>
          </p:nvPr>
        </p:nvSpPr>
        <p:spPr/>
        <p:txBody>
          <a:bodyPr/>
          <a:lstStyle/>
          <a:p>
            <a:pPr>
              <a:defRPr/>
            </a:pPr>
            <a:r>
              <a:rPr lang="en-US" smtClean="0"/>
              <a:t>02/06/2016</a:t>
            </a:r>
            <a:endParaRPr lang="en-US" dirty="0"/>
          </a:p>
        </p:txBody>
      </p:sp>
      <p:sp>
        <p:nvSpPr>
          <p:cNvPr id="3" name="Footer Placeholder 2"/>
          <p:cNvSpPr>
            <a:spLocks noGrp="1"/>
          </p:cNvSpPr>
          <p:nvPr>
            <p:ph type="ftr" sz="quarter" idx="3"/>
          </p:nvPr>
        </p:nvSpPr>
        <p:spPr/>
        <p:txBody>
          <a:bodyPr/>
          <a:lstStyle/>
          <a:p>
            <a:r>
              <a:rPr lang="en-US" smtClean="0"/>
              <a:t>OpenStack Israel 2016</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39</a:t>
            </a:fld>
            <a:endParaRPr lang="en-US" dirty="0"/>
          </a:p>
        </p:txBody>
      </p:sp>
    </p:spTree>
    <p:extLst>
      <p:ext uri="{BB962C8B-B14F-4D97-AF65-F5344CB8AC3E}">
        <p14:creationId xmlns:p14="http://schemas.microsoft.com/office/powerpoint/2010/main" val="3255765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l="-169" t="6628" r="-1" b="5989"/>
          <a:stretch/>
        </p:blipFill>
        <p:spPr>
          <a:xfrm>
            <a:off x="-15496" y="858068"/>
            <a:ext cx="9159496" cy="4494509"/>
          </a:xfrm>
          <a:prstGeom prst="rect">
            <a:avLst/>
          </a:prstGeom>
        </p:spPr>
      </p:pic>
      <p:sp>
        <p:nvSpPr>
          <p:cNvPr id="29" name="Freeform 28"/>
          <p:cNvSpPr/>
          <p:nvPr/>
        </p:nvSpPr>
        <p:spPr>
          <a:xfrm>
            <a:off x="3124875" y="849511"/>
            <a:ext cx="3673491" cy="4490919"/>
          </a:xfrm>
          <a:custGeom>
            <a:avLst/>
            <a:gdLst>
              <a:gd name="connsiteX0" fmla="*/ 3164619 w 3689405"/>
              <a:gd name="connsiteY0" fmla="*/ 0 h 4524292"/>
              <a:gd name="connsiteX1" fmla="*/ 3188473 w 3689405"/>
              <a:gd name="connsiteY1" fmla="*/ 71562 h 4524292"/>
              <a:gd name="connsiteX2" fmla="*/ 3204376 w 3689405"/>
              <a:gd name="connsiteY2" fmla="*/ 294198 h 4524292"/>
              <a:gd name="connsiteX3" fmla="*/ 3196424 w 3689405"/>
              <a:gd name="connsiteY3" fmla="*/ 588396 h 4524292"/>
              <a:gd name="connsiteX4" fmla="*/ 3164619 w 3689405"/>
              <a:gd name="connsiteY4" fmla="*/ 636104 h 4524292"/>
              <a:gd name="connsiteX5" fmla="*/ 3148717 w 3689405"/>
              <a:gd name="connsiteY5" fmla="*/ 683812 h 4524292"/>
              <a:gd name="connsiteX6" fmla="*/ 3140765 w 3689405"/>
              <a:gd name="connsiteY6" fmla="*/ 707666 h 4524292"/>
              <a:gd name="connsiteX7" fmla="*/ 3124863 w 3689405"/>
              <a:gd name="connsiteY7" fmla="*/ 763325 h 4524292"/>
              <a:gd name="connsiteX8" fmla="*/ 3069203 w 3689405"/>
              <a:gd name="connsiteY8" fmla="*/ 834887 h 4524292"/>
              <a:gd name="connsiteX9" fmla="*/ 3037398 w 3689405"/>
              <a:gd name="connsiteY9" fmla="*/ 882595 h 4524292"/>
              <a:gd name="connsiteX10" fmla="*/ 2997642 w 3689405"/>
              <a:gd name="connsiteY10" fmla="*/ 930302 h 4524292"/>
              <a:gd name="connsiteX11" fmla="*/ 2973788 w 3689405"/>
              <a:gd name="connsiteY11" fmla="*/ 954156 h 4524292"/>
              <a:gd name="connsiteX12" fmla="*/ 2941983 w 3689405"/>
              <a:gd name="connsiteY12" fmla="*/ 1009815 h 4524292"/>
              <a:gd name="connsiteX13" fmla="*/ 2918129 w 3689405"/>
              <a:gd name="connsiteY13" fmla="*/ 1033669 h 4524292"/>
              <a:gd name="connsiteX14" fmla="*/ 2902226 w 3689405"/>
              <a:gd name="connsiteY14" fmla="*/ 1057523 h 4524292"/>
              <a:gd name="connsiteX15" fmla="*/ 2894275 w 3689405"/>
              <a:gd name="connsiteY15" fmla="*/ 1081377 h 4524292"/>
              <a:gd name="connsiteX16" fmla="*/ 2870421 w 3689405"/>
              <a:gd name="connsiteY16" fmla="*/ 1168842 h 4524292"/>
              <a:gd name="connsiteX17" fmla="*/ 2854518 w 3689405"/>
              <a:gd name="connsiteY17" fmla="*/ 1192695 h 4524292"/>
              <a:gd name="connsiteX18" fmla="*/ 2830664 w 3689405"/>
              <a:gd name="connsiteY18" fmla="*/ 1208598 h 4524292"/>
              <a:gd name="connsiteX19" fmla="*/ 2790908 w 3689405"/>
              <a:gd name="connsiteY19" fmla="*/ 1256306 h 4524292"/>
              <a:gd name="connsiteX20" fmla="*/ 2735249 w 3689405"/>
              <a:gd name="connsiteY20" fmla="*/ 1319916 h 4524292"/>
              <a:gd name="connsiteX21" fmla="*/ 2719346 w 3689405"/>
              <a:gd name="connsiteY21" fmla="*/ 1343770 h 4524292"/>
              <a:gd name="connsiteX22" fmla="*/ 2711395 w 3689405"/>
              <a:gd name="connsiteY22" fmla="*/ 1367624 h 4524292"/>
              <a:gd name="connsiteX23" fmla="*/ 2759103 w 3689405"/>
              <a:gd name="connsiteY23" fmla="*/ 1375575 h 4524292"/>
              <a:gd name="connsiteX24" fmla="*/ 2782957 w 3689405"/>
              <a:gd name="connsiteY24" fmla="*/ 1439186 h 4524292"/>
              <a:gd name="connsiteX25" fmla="*/ 2806810 w 3689405"/>
              <a:gd name="connsiteY25" fmla="*/ 1455088 h 4524292"/>
              <a:gd name="connsiteX26" fmla="*/ 2846567 w 3689405"/>
              <a:gd name="connsiteY26" fmla="*/ 1510748 h 4524292"/>
              <a:gd name="connsiteX27" fmla="*/ 2822713 w 3689405"/>
              <a:gd name="connsiteY27" fmla="*/ 1518699 h 4524292"/>
              <a:gd name="connsiteX28" fmla="*/ 2790908 w 3689405"/>
              <a:gd name="connsiteY28" fmla="*/ 1566407 h 4524292"/>
              <a:gd name="connsiteX29" fmla="*/ 2790908 w 3689405"/>
              <a:gd name="connsiteY29" fmla="*/ 1677725 h 4524292"/>
              <a:gd name="connsiteX30" fmla="*/ 2838616 w 3689405"/>
              <a:gd name="connsiteY30" fmla="*/ 1709530 h 4524292"/>
              <a:gd name="connsiteX31" fmla="*/ 2886323 w 3689405"/>
              <a:gd name="connsiteY31" fmla="*/ 1725433 h 4524292"/>
              <a:gd name="connsiteX32" fmla="*/ 2941983 w 3689405"/>
              <a:gd name="connsiteY32" fmla="*/ 1765189 h 4524292"/>
              <a:gd name="connsiteX33" fmla="*/ 2965837 w 3689405"/>
              <a:gd name="connsiteY33" fmla="*/ 1773141 h 4524292"/>
              <a:gd name="connsiteX34" fmla="*/ 2981739 w 3689405"/>
              <a:gd name="connsiteY34" fmla="*/ 1796995 h 4524292"/>
              <a:gd name="connsiteX35" fmla="*/ 3013544 w 3689405"/>
              <a:gd name="connsiteY35" fmla="*/ 1844702 h 4524292"/>
              <a:gd name="connsiteX36" fmla="*/ 3061252 w 3689405"/>
              <a:gd name="connsiteY36" fmla="*/ 1860605 h 4524292"/>
              <a:gd name="connsiteX37" fmla="*/ 3085106 w 3689405"/>
              <a:gd name="connsiteY37" fmla="*/ 1868556 h 4524292"/>
              <a:gd name="connsiteX38" fmla="*/ 3093057 w 3689405"/>
              <a:gd name="connsiteY38" fmla="*/ 1963972 h 4524292"/>
              <a:gd name="connsiteX39" fmla="*/ 3077155 w 3689405"/>
              <a:gd name="connsiteY39" fmla="*/ 2011680 h 4524292"/>
              <a:gd name="connsiteX40" fmla="*/ 3069203 w 3689405"/>
              <a:gd name="connsiteY40" fmla="*/ 2035534 h 4524292"/>
              <a:gd name="connsiteX41" fmla="*/ 3116911 w 3689405"/>
              <a:gd name="connsiteY41" fmla="*/ 2051436 h 4524292"/>
              <a:gd name="connsiteX42" fmla="*/ 3180522 w 3689405"/>
              <a:gd name="connsiteY42" fmla="*/ 2107095 h 4524292"/>
              <a:gd name="connsiteX43" fmla="*/ 3204376 w 3689405"/>
              <a:gd name="connsiteY43" fmla="*/ 2115047 h 4524292"/>
              <a:gd name="connsiteX44" fmla="*/ 3252083 w 3689405"/>
              <a:gd name="connsiteY44" fmla="*/ 2138901 h 4524292"/>
              <a:gd name="connsiteX45" fmla="*/ 3283889 w 3689405"/>
              <a:gd name="connsiteY45" fmla="*/ 2146852 h 4524292"/>
              <a:gd name="connsiteX46" fmla="*/ 3331597 w 3689405"/>
              <a:gd name="connsiteY46" fmla="*/ 2178657 h 4524292"/>
              <a:gd name="connsiteX47" fmla="*/ 3355450 w 3689405"/>
              <a:gd name="connsiteY47" fmla="*/ 2194560 h 4524292"/>
              <a:gd name="connsiteX48" fmla="*/ 3395207 w 3689405"/>
              <a:gd name="connsiteY48" fmla="*/ 2234316 h 4524292"/>
              <a:gd name="connsiteX49" fmla="*/ 3466769 w 3689405"/>
              <a:gd name="connsiteY49" fmla="*/ 2289975 h 4524292"/>
              <a:gd name="connsiteX50" fmla="*/ 3490623 w 3689405"/>
              <a:gd name="connsiteY50" fmla="*/ 2297927 h 4524292"/>
              <a:gd name="connsiteX51" fmla="*/ 3538330 w 3689405"/>
              <a:gd name="connsiteY51" fmla="*/ 2329732 h 4524292"/>
              <a:gd name="connsiteX52" fmla="*/ 3562184 w 3689405"/>
              <a:gd name="connsiteY52" fmla="*/ 2345635 h 4524292"/>
              <a:gd name="connsiteX53" fmla="*/ 3586038 w 3689405"/>
              <a:gd name="connsiteY53" fmla="*/ 2361537 h 4524292"/>
              <a:gd name="connsiteX54" fmla="*/ 3617843 w 3689405"/>
              <a:gd name="connsiteY54" fmla="*/ 2385391 h 4524292"/>
              <a:gd name="connsiteX55" fmla="*/ 3633746 w 3689405"/>
              <a:gd name="connsiteY55" fmla="*/ 2425148 h 4524292"/>
              <a:gd name="connsiteX56" fmla="*/ 3657600 w 3689405"/>
              <a:gd name="connsiteY56" fmla="*/ 2433099 h 4524292"/>
              <a:gd name="connsiteX57" fmla="*/ 3681454 w 3689405"/>
              <a:gd name="connsiteY57" fmla="*/ 2449002 h 4524292"/>
              <a:gd name="connsiteX58" fmla="*/ 3657600 w 3689405"/>
              <a:gd name="connsiteY58" fmla="*/ 2536466 h 4524292"/>
              <a:gd name="connsiteX59" fmla="*/ 3625795 w 3689405"/>
              <a:gd name="connsiteY59" fmla="*/ 2584174 h 4524292"/>
              <a:gd name="connsiteX60" fmla="*/ 3609892 w 3689405"/>
              <a:gd name="connsiteY60" fmla="*/ 2631882 h 4524292"/>
              <a:gd name="connsiteX61" fmla="*/ 3601941 w 3689405"/>
              <a:gd name="connsiteY61" fmla="*/ 2655735 h 4524292"/>
              <a:gd name="connsiteX62" fmla="*/ 3593990 w 3689405"/>
              <a:gd name="connsiteY62" fmla="*/ 2719346 h 4524292"/>
              <a:gd name="connsiteX63" fmla="*/ 3586038 w 3689405"/>
              <a:gd name="connsiteY63" fmla="*/ 2751151 h 4524292"/>
              <a:gd name="connsiteX64" fmla="*/ 3593990 w 3689405"/>
              <a:gd name="connsiteY64" fmla="*/ 2854518 h 4524292"/>
              <a:gd name="connsiteX65" fmla="*/ 3609892 w 3689405"/>
              <a:gd name="connsiteY65" fmla="*/ 2878372 h 4524292"/>
              <a:gd name="connsiteX66" fmla="*/ 3633746 w 3689405"/>
              <a:gd name="connsiteY66" fmla="*/ 2886323 h 4524292"/>
              <a:gd name="connsiteX67" fmla="*/ 3673503 w 3689405"/>
              <a:gd name="connsiteY67" fmla="*/ 2941982 h 4524292"/>
              <a:gd name="connsiteX68" fmla="*/ 3689405 w 3689405"/>
              <a:gd name="connsiteY68" fmla="*/ 2989690 h 4524292"/>
              <a:gd name="connsiteX69" fmla="*/ 3665551 w 3689405"/>
              <a:gd name="connsiteY69" fmla="*/ 3077155 h 4524292"/>
              <a:gd name="connsiteX70" fmla="*/ 3657600 w 3689405"/>
              <a:gd name="connsiteY70" fmla="*/ 3101008 h 4524292"/>
              <a:gd name="connsiteX71" fmla="*/ 3649649 w 3689405"/>
              <a:gd name="connsiteY71" fmla="*/ 3148716 h 4524292"/>
              <a:gd name="connsiteX72" fmla="*/ 3625795 w 3689405"/>
              <a:gd name="connsiteY72" fmla="*/ 3156668 h 4524292"/>
              <a:gd name="connsiteX73" fmla="*/ 3593990 w 3689405"/>
              <a:gd name="connsiteY73" fmla="*/ 3172570 h 4524292"/>
              <a:gd name="connsiteX74" fmla="*/ 3562184 w 3689405"/>
              <a:gd name="connsiteY74" fmla="*/ 3212327 h 4524292"/>
              <a:gd name="connsiteX75" fmla="*/ 3554233 w 3689405"/>
              <a:gd name="connsiteY75" fmla="*/ 3236181 h 4524292"/>
              <a:gd name="connsiteX76" fmla="*/ 3514477 w 3689405"/>
              <a:gd name="connsiteY76" fmla="*/ 3275937 h 4524292"/>
              <a:gd name="connsiteX77" fmla="*/ 3498574 w 3689405"/>
              <a:gd name="connsiteY77" fmla="*/ 3299791 h 4524292"/>
              <a:gd name="connsiteX78" fmla="*/ 3450866 w 3689405"/>
              <a:gd name="connsiteY78" fmla="*/ 3315694 h 4524292"/>
              <a:gd name="connsiteX79" fmla="*/ 3403158 w 3689405"/>
              <a:gd name="connsiteY79" fmla="*/ 3355450 h 4524292"/>
              <a:gd name="connsiteX80" fmla="*/ 3355450 w 3689405"/>
              <a:gd name="connsiteY80" fmla="*/ 3411109 h 4524292"/>
              <a:gd name="connsiteX81" fmla="*/ 3323645 w 3689405"/>
              <a:gd name="connsiteY81" fmla="*/ 3458817 h 4524292"/>
              <a:gd name="connsiteX82" fmla="*/ 3307743 w 3689405"/>
              <a:gd name="connsiteY82" fmla="*/ 3506525 h 4524292"/>
              <a:gd name="connsiteX83" fmla="*/ 3267986 w 3689405"/>
              <a:gd name="connsiteY83" fmla="*/ 3554233 h 4524292"/>
              <a:gd name="connsiteX84" fmla="*/ 3260035 w 3689405"/>
              <a:gd name="connsiteY84" fmla="*/ 3578087 h 4524292"/>
              <a:gd name="connsiteX85" fmla="*/ 3212327 w 3689405"/>
              <a:gd name="connsiteY85" fmla="*/ 3593989 h 4524292"/>
              <a:gd name="connsiteX86" fmla="*/ 3124863 w 3689405"/>
              <a:gd name="connsiteY86" fmla="*/ 3609892 h 4524292"/>
              <a:gd name="connsiteX87" fmla="*/ 3077155 w 3689405"/>
              <a:gd name="connsiteY87" fmla="*/ 3601941 h 4524292"/>
              <a:gd name="connsiteX88" fmla="*/ 3029447 w 3689405"/>
              <a:gd name="connsiteY88" fmla="*/ 3570135 h 4524292"/>
              <a:gd name="connsiteX89" fmla="*/ 3005593 w 3689405"/>
              <a:gd name="connsiteY89" fmla="*/ 3562184 h 4524292"/>
              <a:gd name="connsiteX90" fmla="*/ 2981739 w 3689405"/>
              <a:gd name="connsiteY90" fmla="*/ 3570135 h 4524292"/>
              <a:gd name="connsiteX91" fmla="*/ 2949934 w 3689405"/>
              <a:gd name="connsiteY91" fmla="*/ 3578087 h 4524292"/>
              <a:gd name="connsiteX92" fmla="*/ 2934031 w 3689405"/>
              <a:gd name="connsiteY92" fmla="*/ 3601941 h 4524292"/>
              <a:gd name="connsiteX93" fmla="*/ 2926080 w 3689405"/>
              <a:gd name="connsiteY93" fmla="*/ 3689405 h 4524292"/>
              <a:gd name="connsiteX94" fmla="*/ 2902226 w 3689405"/>
              <a:gd name="connsiteY94" fmla="*/ 3697356 h 4524292"/>
              <a:gd name="connsiteX95" fmla="*/ 2782957 w 3689405"/>
              <a:gd name="connsiteY95" fmla="*/ 3721210 h 4524292"/>
              <a:gd name="connsiteX96" fmla="*/ 2727297 w 3689405"/>
              <a:gd name="connsiteY96" fmla="*/ 3713259 h 4524292"/>
              <a:gd name="connsiteX97" fmla="*/ 2703443 w 3689405"/>
              <a:gd name="connsiteY97" fmla="*/ 3705308 h 4524292"/>
              <a:gd name="connsiteX98" fmla="*/ 2584174 w 3689405"/>
              <a:gd name="connsiteY98" fmla="*/ 3697356 h 4524292"/>
              <a:gd name="connsiteX99" fmla="*/ 2528515 w 3689405"/>
              <a:gd name="connsiteY99" fmla="*/ 3633746 h 4524292"/>
              <a:gd name="connsiteX100" fmla="*/ 2480807 w 3689405"/>
              <a:gd name="connsiteY100" fmla="*/ 3617843 h 4524292"/>
              <a:gd name="connsiteX101" fmla="*/ 2456953 w 3689405"/>
              <a:gd name="connsiteY101" fmla="*/ 3609892 h 4524292"/>
              <a:gd name="connsiteX102" fmla="*/ 2401294 w 3689405"/>
              <a:gd name="connsiteY102" fmla="*/ 3562184 h 4524292"/>
              <a:gd name="connsiteX103" fmla="*/ 2377440 w 3689405"/>
              <a:gd name="connsiteY103" fmla="*/ 3546282 h 4524292"/>
              <a:gd name="connsiteX104" fmla="*/ 2274073 w 3689405"/>
              <a:gd name="connsiteY104" fmla="*/ 3530379 h 4524292"/>
              <a:gd name="connsiteX105" fmla="*/ 2234317 w 3689405"/>
              <a:gd name="connsiteY105" fmla="*/ 3498574 h 4524292"/>
              <a:gd name="connsiteX106" fmla="*/ 2210463 w 3689405"/>
              <a:gd name="connsiteY106" fmla="*/ 3474720 h 4524292"/>
              <a:gd name="connsiteX107" fmla="*/ 2162755 w 3689405"/>
              <a:gd name="connsiteY107" fmla="*/ 3458817 h 4524292"/>
              <a:gd name="connsiteX108" fmla="*/ 2138901 w 3689405"/>
              <a:gd name="connsiteY108" fmla="*/ 3450866 h 4524292"/>
              <a:gd name="connsiteX109" fmla="*/ 2115047 w 3689405"/>
              <a:gd name="connsiteY109" fmla="*/ 3434963 h 4524292"/>
              <a:gd name="connsiteX110" fmla="*/ 2083242 w 3689405"/>
              <a:gd name="connsiteY110" fmla="*/ 3482671 h 4524292"/>
              <a:gd name="connsiteX111" fmla="*/ 2075290 w 3689405"/>
              <a:gd name="connsiteY111" fmla="*/ 3506525 h 4524292"/>
              <a:gd name="connsiteX112" fmla="*/ 2051437 w 3689405"/>
              <a:gd name="connsiteY112" fmla="*/ 3514476 h 4524292"/>
              <a:gd name="connsiteX113" fmla="*/ 1995777 w 3689405"/>
              <a:gd name="connsiteY113" fmla="*/ 3578087 h 4524292"/>
              <a:gd name="connsiteX114" fmla="*/ 1971923 w 3689405"/>
              <a:gd name="connsiteY114" fmla="*/ 3601941 h 4524292"/>
              <a:gd name="connsiteX115" fmla="*/ 1908313 w 3689405"/>
              <a:gd name="connsiteY115" fmla="*/ 3609892 h 4524292"/>
              <a:gd name="connsiteX116" fmla="*/ 1876508 w 3689405"/>
              <a:gd name="connsiteY116" fmla="*/ 3681454 h 4524292"/>
              <a:gd name="connsiteX117" fmla="*/ 1868557 w 3689405"/>
              <a:gd name="connsiteY117" fmla="*/ 3705308 h 4524292"/>
              <a:gd name="connsiteX118" fmla="*/ 1860605 w 3689405"/>
              <a:gd name="connsiteY118" fmla="*/ 3729162 h 4524292"/>
              <a:gd name="connsiteX119" fmla="*/ 1868557 w 3689405"/>
              <a:gd name="connsiteY119" fmla="*/ 3753015 h 4524292"/>
              <a:gd name="connsiteX120" fmla="*/ 1860605 w 3689405"/>
              <a:gd name="connsiteY120" fmla="*/ 3776869 h 4524292"/>
              <a:gd name="connsiteX121" fmla="*/ 1828800 w 3689405"/>
              <a:gd name="connsiteY121" fmla="*/ 3768918 h 4524292"/>
              <a:gd name="connsiteX122" fmla="*/ 1781092 w 3689405"/>
              <a:gd name="connsiteY122" fmla="*/ 3760967 h 4524292"/>
              <a:gd name="connsiteX123" fmla="*/ 1733384 w 3689405"/>
              <a:gd name="connsiteY123" fmla="*/ 3745064 h 4524292"/>
              <a:gd name="connsiteX124" fmla="*/ 1709530 w 3689405"/>
              <a:gd name="connsiteY124" fmla="*/ 3737113 h 4524292"/>
              <a:gd name="connsiteX125" fmla="*/ 1614115 w 3689405"/>
              <a:gd name="connsiteY125" fmla="*/ 3673502 h 4524292"/>
              <a:gd name="connsiteX126" fmla="*/ 1590261 w 3689405"/>
              <a:gd name="connsiteY126" fmla="*/ 3657600 h 4524292"/>
              <a:gd name="connsiteX127" fmla="*/ 1566407 w 3689405"/>
              <a:gd name="connsiteY127" fmla="*/ 3641697 h 4524292"/>
              <a:gd name="connsiteX128" fmla="*/ 1558456 w 3689405"/>
              <a:gd name="connsiteY128" fmla="*/ 3617843 h 4524292"/>
              <a:gd name="connsiteX129" fmla="*/ 1494845 w 3689405"/>
              <a:gd name="connsiteY129" fmla="*/ 3562184 h 4524292"/>
              <a:gd name="connsiteX130" fmla="*/ 1447137 w 3689405"/>
              <a:gd name="connsiteY130" fmla="*/ 3546282 h 4524292"/>
              <a:gd name="connsiteX131" fmla="*/ 1423283 w 3689405"/>
              <a:gd name="connsiteY131" fmla="*/ 3530379 h 4524292"/>
              <a:gd name="connsiteX132" fmla="*/ 1391478 w 3689405"/>
              <a:gd name="connsiteY132" fmla="*/ 3482671 h 4524292"/>
              <a:gd name="connsiteX133" fmla="*/ 1343770 w 3689405"/>
              <a:gd name="connsiteY133" fmla="*/ 3490622 h 4524292"/>
              <a:gd name="connsiteX134" fmla="*/ 1319917 w 3689405"/>
              <a:gd name="connsiteY134" fmla="*/ 3538330 h 4524292"/>
              <a:gd name="connsiteX135" fmla="*/ 1280160 w 3689405"/>
              <a:gd name="connsiteY135" fmla="*/ 3578087 h 4524292"/>
              <a:gd name="connsiteX136" fmla="*/ 1248355 w 3689405"/>
              <a:gd name="connsiteY136" fmla="*/ 3625795 h 4524292"/>
              <a:gd name="connsiteX137" fmla="*/ 1240403 w 3689405"/>
              <a:gd name="connsiteY137" fmla="*/ 3649648 h 4524292"/>
              <a:gd name="connsiteX138" fmla="*/ 1208598 w 3689405"/>
              <a:gd name="connsiteY138" fmla="*/ 3697356 h 4524292"/>
              <a:gd name="connsiteX139" fmla="*/ 1192696 w 3689405"/>
              <a:gd name="connsiteY139" fmla="*/ 3721210 h 4524292"/>
              <a:gd name="connsiteX140" fmla="*/ 1152939 w 3689405"/>
              <a:gd name="connsiteY140" fmla="*/ 3768918 h 4524292"/>
              <a:gd name="connsiteX141" fmla="*/ 1137037 w 3689405"/>
              <a:gd name="connsiteY141" fmla="*/ 3832528 h 4524292"/>
              <a:gd name="connsiteX142" fmla="*/ 1121134 w 3689405"/>
              <a:gd name="connsiteY142" fmla="*/ 3880236 h 4524292"/>
              <a:gd name="connsiteX143" fmla="*/ 1113183 w 3689405"/>
              <a:gd name="connsiteY143" fmla="*/ 3904090 h 4524292"/>
              <a:gd name="connsiteX144" fmla="*/ 1105231 w 3689405"/>
              <a:gd name="connsiteY144" fmla="*/ 3927944 h 4524292"/>
              <a:gd name="connsiteX145" fmla="*/ 1097280 w 3689405"/>
              <a:gd name="connsiteY145" fmla="*/ 3959749 h 4524292"/>
              <a:gd name="connsiteX146" fmla="*/ 1081377 w 3689405"/>
              <a:gd name="connsiteY146" fmla="*/ 4007457 h 4524292"/>
              <a:gd name="connsiteX147" fmla="*/ 1073426 w 3689405"/>
              <a:gd name="connsiteY147" fmla="*/ 4031311 h 4524292"/>
              <a:gd name="connsiteX148" fmla="*/ 1049572 w 3689405"/>
              <a:gd name="connsiteY148" fmla="*/ 4102873 h 4524292"/>
              <a:gd name="connsiteX149" fmla="*/ 1041621 w 3689405"/>
              <a:gd name="connsiteY149" fmla="*/ 4126727 h 4524292"/>
              <a:gd name="connsiteX150" fmla="*/ 1025718 w 3689405"/>
              <a:gd name="connsiteY150" fmla="*/ 4150581 h 4524292"/>
              <a:gd name="connsiteX151" fmla="*/ 985962 w 3689405"/>
              <a:gd name="connsiteY151" fmla="*/ 4222142 h 4524292"/>
              <a:gd name="connsiteX152" fmla="*/ 970059 w 3689405"/>
              <a:gd name="connsiteY152" fmla="*/ 4253948 h 4524292"/>
              <a:gd name="connsiteX153" fmla="*/ 954157 w 3689405"/>
              <a:gd name="connsiteY153" fmla="*/ 4277802 h 4524292"/>
              <a:gd name="connsiteX154" fmla="*/ 946205 w 3689405"/>
              <a:gd name="connsiteY154" fmla="*/ 4301655 h 4524292"/>
              <a:gd name="connsiteX155" fmla="*/ 906449 w 3689405"/>
              <a:gd name="connsiteY155" fmla="*/ 4285753 h 4524292"/>
              <a:gd name="connsiteX156" fmla="*/ 858741 w 3689405"/>
              <a:gd name="connsiteY156" fmla="*/ 4238045 h 4524292"/>
              <a:gd name="connsiteX157" fmla="*/ 834887 w 3689405"/>
              <a:gd name="connsiteY157" fmla="*/ 4222142 h 4524292"/>
              <a:gd name="connsiteX158" fmla="*/ 795130 w 3689405"/>
              <a:gd name="connsiteY158" fmla="*/ 4190337 h 4524292"/>
              <a:gd name="connsiteX159" fmla="*/ 771277 w 3689405"/>
              <a:gd name="connsiteY159" fmla="*/ 4174435 h 4524292"/>
              <a:gd name="connsiteX160" fmla="*/ 723569 w 3689405"/>
              <a:gd name="connsiteY160" fmla="*/ 4158532 h 4524292"/>
              <a:gd name="connsiteX161" fmla="*/ 699715 w 3689405"/>
              <a:gd name="connsiteY161" fmla="*/ 4150581 h 4524292"/>
              <a:gd name="connsiteX162" fmla="*/ 675861 w 3689405"/>
              <a:gd name="connsiteY162" fmla="*/ 4134678 h 4524292"/>
              <a:gd name="connsiteX163" fmla="*/ 604299 w 3689405"/>
              <a:gd name="connsiteY163" fmla="*/ 4102873 h 4524292"/>
              <a:gd name="connsiteX164" fmla="*/ 588397 w 3689405"/>
              <a:gd name="connsiteY164" fmla="*/ 4079019 h 4524292"/>
              <a:gd name="connsiteX165" fmla="*/ 532737 w 3689405"/>
              <a:gd name="connsiteY165" fmla="*/ 4063116 h 4524292"/>
              <a:gd name="connsiteX166" fmla="*/ 485030 w 3689405"/>
              <a:gd name="connsiteY166" fmla="*/ 4047214 h 4524292"/>
              <a:gd name="connsiteX167" fmla="*/ 461176 w 3689405"/>
              <a:gd name="connsiteY167" fmla="*/ 4039262 h 4524292"/>
              <a:gd name="connsiteX168" fmla="*/ 421419 w 3689405"/>
              <a:gd name="connsiteY168" fmla="*/ 3999506 h 4524292"/>
              <a:gd name="connsiteX169" fmla="*/ 397565 w 3689405"/>
              <a:gd name="connsiteY169" fmla="*/ 4071068 h 4524292"/>
              <a:gd name="connsiteX170" fmla="*/ 365760 w 3689405"/>
              <a:gd name="connsiteY170" fmla="*/ 4118775 h 4524292"/>
              <a:gd name="connsiteX171" fmla="*/ 333955 w 3689405"/>
              <a:gd name="connsiteY171" fmla="*/ 4150581 h 4524292"/>
              <a:gd name="connsiteX172" fmla="*/ 326003 w 3689405"/>
              <a:gd name="connsiteY172" fmla="*/ 4174435 h 4524292"/>
              <a:gd name="connsiteX173" fmla="*/ 302150 w 3689405"/>
              <a:gd name="connsiteY173" fmla="*/ 4198288 h 4524292"/>
              <a:gd name="connsiteX174" fmla="*/ 238539 w 3689405"/>
              <a:gd name="connsiteY174" fmla="*/ 4269850 h 4524292"/>
              <a:gd name="connsiteX175" fmla="*/ 190831 w 3689405"/>
              <a:gd name="connsiteY175" fmla="*/ 4301655 h 4524292"/>
              <a:gd name="connsiteX176" fmla="*/ 166977 w 3689405"/>
              <a:gd name="connsiteY176" fmla="*/ 4309607 h 4524292"/>
              <a:gd name="connsiteX177" fmla="*/ 143123 w 3689405"/>
              <a:gd name="connsiteY177" fmla="*/ 4325509 h 4524292"/>
              <a:gd name="connsiteX178" fmla="*/ 87464 w 3689405"/>
              <a:gd name="connsiteY178" fmla="*/ 4365266 h 4524292"/>
              <a:gd name="connsiteX179" fmla="*/ 71562 w 3689405"/>
              <a:gd name="connsiteY179" fmla="*/ 4428876 h 4524292"/>
              <a:gd name="connsiteX180" fmla="*/ 55659 w 3689405"/>
              <a:gd name="connsiteY180" fmla="*/ 4476584 h 4524292"/>
              <a:gd name="connsiteX181" fmla="*/ 31805 w 3689405"/>
              <a:gd name="connsiteY181" fmla="*/ 4492487 h 4524292"/>
              <a:gd name="connsiteX182" fmla="*/ 0 w 3689405"/>
              <a:gd name="connsiteY182" fmla="*/ 4524292 h 452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3689405" h="4524292">
                <a:moveTo>
                  <a:pt x="3164619" y="0"/>
                </a:moveTo>
                <a:cubicBezTo>
                  <a:pt x="3172570" y="23854"/>
                  <a:pt x="3187468" y="46438"/>
                  <a:pt x="3188473" y="71562"/>
                </a:cubicBezTo>
                <a:cubicBezTo>
                  <a:pt x="3196759" y="278719"/>
                  <a:pt x="3175452" y="207434"/>
                  <a:pt x="3204376" y="294198"/>
                </a:cubicBezTo>
                <a:cubicBezTo>
                  <a:pt x="3201725" y="392264"/>
                  <a:pt x="3207755" y="490951"/>
                  <a:pt x="3196424" y="588396"/>
                </a:cubicBezTo>
                <a:cubicBezTo>
                  <a:pt x="3194216" y="607381"/>
                  <a:pt x="3164619" y="636104"/>
                  <a:pt x="3164619" y="636104"/>
                </a:cubicBezTo>
                <a:lnTo>
                  <a:pt x="3148717" y="683812"/>
                </a:lnTo>
                <a:cubicBezTo>
                  <a:pt x="3146067" y="691763"/>
                  <a:pt x="3142798" y="699535"/>
                  <a:pt x="3140765" y="707666"/>
                </a:cubicBezTo>
                <a:cubicBezTo>
                  <a:pt x="3138894" y="715151"/>
                  <a:pt x="3130047" y="753993"/>
                  <a:pt x="3124863" y="763325"/>
                </a:cubicBezTo>
                <a:cubicBezTo>
                  <a:pt x="3073725" y="855373"/>
                  <a:pt x="3114276" y="776936"/>
                  <a:pt x="3069203" y="834887"/>
                </a:cubicBezTo>
                <a:cubicBezTo>
                  <a:pt x="3057469" y="849974"/>
                  <a:pt x="3050913" y="869081"/>
                  <a:pt x="3037398" y="882595"/>
                </a:cubicBezTo>
                <a:cubicBezTo>
                  <a:pt x="2967717" y="952273"/>
                  <a:pt x="3052985" y="863890"/>
                  <a:pt x="2997642" y="930302"/>
                </a:cubicBezTo>
                <a:cubicBezTo>
                  <a:pt x="2990443" y="938941"/>
                  <a:pt x="2980987" y="945517"/>
                  <a:pt x="2973788" y="954156"/>
                </a:cubicBezTo>
                <a:cubicBezTo>
                  <a:pt x="2936223" y="999234"/>
                  <a:pt x="2980871" y="955371"/>
                  <a:pt x="2941983" y="1009815"/>
                </a:cubicBezTo>
                <a:cubicBezTo>
                  <a:pt x="2935447" y="1018965"/>
                  <a:pt x="2925328" y="1025030"/>
                  <a:pt x="2918129" y="1033669"/>
                </a:cubicBezTo>
                <a:cubicBezTo>
                  <a:pt x="2912011" y="1041010"/>
                  <a:pt x="2907527" y="1049572"/>
                  <a:pt x="2902226" y="1057523"/>
                </a:cubicBezTo>
                <a:cubicBezTo>
                  <a:pt x="2899576" y="1065474"/>
                  <a:pt x="2896308" y="1073246"/>
                  <a:pt x="2894275" y="1081377"/>
                </a:cubicBezTo>
                <a:cubicBezTo>
                  <a:pt x="2888302" y="1105269"/>
                  <a:pt x="2884064" y="1148379"/>
                  <a:pt x="2870421" y="1168842"/>
                </a:cubicBezTo>
                <a:cubicBezTo>
                  <a:pt x="2865120" y="1176793"/>
                  <a:pt x="2861275" y="1185938"/>
                  <a:pt x="2854518" y="1192695"/>
                </a:cubicBezTo>
                <a:cubicBezTo>
                  <a:pt x="2847761" y="1199452"/>
                  <a:pt x="2838615" y="1203297"/>
                  <a:pt x="2830664" y="1208598"/>
                </a:cubicBezTo>
                <a:cubicBezTo>
                  <a:pt x="2773847" y="1293827"/>
                  <a:pt x="2862325" y="1164484"/>
                  <a:pt x="2790908" y="1256306"/>
                </a:cubicBezTo>
                <a:cubicBezTo>
                  <a:pt x="2740958" y="1320528"/>
                  <a:pt x="2781428" y="1289131"/>
                  <a:pt x="2735249" y="1319916"/>
                </a:cubicBezTo>
                <a:cubicBezTo>
                  <a:pt x="2729948" y="1327867"/>
                  <a:pt x="2723620" y="1335223"/>
                  <a:pt x="2719346" y="1343770"/>
                </a:cubicBezTo>
                <a:cubicBezTo>
                  <a:pt x="2715598" y="1351267"/>
                  <a:pt x="2704850" y="1362388"/>
                  <a:pt x="2711395" y="1367624"/>
                </a:cubicBezTo>
                <a:cubicBezTo>
                  <a:pt x="2723984" y="1377695"/>
                  <a:pt x="2743200" y="1372925"/>
                  <a:pt x="2759103" y="1375575"/>
                </a:cubicBezTo>
                <a:cubicBezTo>
                  <a:pt x="2764792" y="1404022"/>
                  <a:pt x="2762482" y="1418711"/>
                  <a:pt x="2782957" y="1439186"/>
                </a:cubicBezTo>
                <a:cubicBezTo>
                  <a:pt x="2789714" y="1445943"/>
                  <a:pt x="2798859" y="1449787"/>
                  <a:pt x="2806810" y="1455088"/>
                </a:cubicBezTo>
                <a:cubicBezTo>
                  <a:pt x="2825364" y="1510747"/>
                  <a:pt x="2806810" y="1497495"/>
                  <a:pt x="2846567" y="1510748"/>
                </a:cubicBezTo>
                <a:cubicBezTo>
                  <a:pt x="2838616" y="1513398"/>
                  <a:pt x="2828640" y="1512772"/>
                  <a:pt x="2822713" y="1518699"/>
                </a:cubicBezTo>
                <a:cubicBezTo>
                  <a:pt x="2809198" y="1532214"/>
                  <a:pt x="2790908" y="1566407"/>
                  <a:pt x="2790908" y="1566407"/>
                </a:cubicBezTo>
                <a:cubicBezTo>
                  <a:pt x="2783789" y="1602001"/>
                  <a:pt x="2771627" y="1641918"/>
                  <a:pt x="2790908" y="1677725"/>
                </a:cubicBezTo>
                <a:cubicBezTo>
                  <a:pt x="2799969" y="1694553"/>
                  <a:pt x="2820484" y="1703486"/>
                  <a:pt x="2838616" y="1709530"/>
                </a:cubicBezTo>
                <a:lnTo>
                  <a:pt x="2886323" y="1725433"/>
                </a:lnTo>
                <a:cubicBezTo>
                  <a:pt x="2899576" y="1765190"/>
                  <a:pt x="2886323" y="1746636"/>
                  <a:pt x="2941983" y="1765189"/>
                </a:cubicBezTo>
                <a:lnTo>
                  <a:pt x="2965837" y="1773141"/>
                </a:lnTo>
                <a:cubicBezTo>
                  <a:pt x="2971138" y="1781092"/>
                  <a:pt x="2977975" y="1788211"/>
                  <a:pt x="2981739" y="1796995"/>
                </a:cubicBezTo>
                <a:cubicBezTo>
                  <a:pt x="2996636" y="1831756"/>
                  <a:pt x="2976550" y="1828260"/>
                  <a:pt x="3013544" y="1844702"/>
                </a:cubicBezTo>
                <a:cubicBezTo>
                  <a:pt x="3028862" y="1851510"/>
                  <a:pt x="3045349" y="1855304"/>
                  <a:pt x="3061252" y="1860605"/>
                </a:cubicBezTo>
                <a:lnTo>
                  <a:pt x="3085106" y="1868556"/>
                </a:lnTo>
                <a:cubicBezTo>
                  <a:pt x="3112116" y="1909070"/>
                  <a:pt x="3107606" y="1891225"/>
                  <a:pt x="3093057" y="1963972"/>
                </a:cubicBezTo>
                <a:cubicBezTo>
                  <a:pt x="3089770" y="1980409"/>
                  <a:pt x="3082456" y="1995777"/>
                  <a:pt x="3077155" y="2011680"/>
                </a:cubicBezTo>
                <a:lnTo>
                  <a:pt x="3069203" y="2035534"/>
                </a:lnTo>
                <a:cubicBezTo>
                  <a:pt x="3085106" y="2040835"/>
                  <a:pt x="3107613" y="2037489"/>
                  <a:pt x="3116911" y="2051436"/>
                </a:cubicBezTo>
                <a:cubicBezTo>
                  <a:pt x="3135465" y="2079266"/>
                  <a:pt x="3140764" y="2093841"/>
                  <a:pt x="3180522" y="2107095"/>
                </a:cubicBezTo>
                <a:cubicBezTo>
                  <a:pt x="3188473" y="2109746"/>
                  <a:pt x="3196717" y="2111643"/>
                  <a:pt x="3204376" y="2115047"/>
                </a:cubicBezTo>
                <a:cubicBezTo>
                  <a:pt x="3220623" y="2122268"/>
                  <a:pt x="3235575" y="2132298"/>
                  <a:pt x="3252083" y="2138901"/>
                </a:cubicBezTo>
                <a:cubicBezTo>
                  <a:pt x="3262230" y="2142960"/>
                  <a:pt x="3273287" y="2144202"/>
                  <a:pt x="3283889" y="2146852"/>
                </a:cubicBezTo>
                <a:lnTo>
                  <a:pt x="3331597" y="2178657"/>
                </a:lnTo>
                <a:lnTo>
                  <a:pt x="3355450" y="2194560"/>
                </a:lnTo>
                <a:cubicBezTo>
                  <a:pt x="3384606" y="2238294"/>
                  <a:pt x="3355449" y="2201185"/>
                  <a:pt x="3395207" y="2234316"/>
                </a:cubicBezTo>
                <a:cubicBezTo>
                  <a:pt x="3422652" y="2257186"/>
                  <a:pt x="3426572" y="2276575"/>
                  <a:pt x="3466769" y="2289975"/>
                </a:cubicBezTo>
                <a:cubicBezTo>
                  <a:pt x="3474720" y="2292626"/>
                  <a:pt x="3483296" y="2293857"/>
                  <a:pt x="3490623" y="2297927"/>
                </a:cubicBezTo>
                <a:cubicBezTo>
                  <a:pt x="3507330" y="2307209"/>
                  <a:pt x="3522428" y="2319130"/>
                  <a:pt x="3538330" y="2329732"/>
                </a:cubicBezTo>
                <a:lnTo>
                  <a:pt x="3562184" y="2345635"/>
                </a:lnTo>
                <a:cubicBezTo>
                  <a:pt x="3570135" y="2350936"/>
                  <a:pt x="3578393" y="2355803"/>
                  <a:pt x="3586038" y="2361537"/>
                </a:cubicBezTo>
                <a:lnTo>
                  <a:pt x="3617843" y="2385391"/>
                </a:lnTo>
                <a:cubicBezTo>
                  <a:pt x="3623144" y="2398643"/>
                  <a:pt x="3624608" y="2414183"/>
                  <a:pt x="3633746" y="2425148"/>
                </a:cubicBezTo>
                <a:cubicBezTo>
                  <a:pt x="3639112" y="2431587"/>
                  <a:pt x="3650103" y="2429351"/>
                  <a:pt x="3657600" y="2433099"/>
                </a:cubicBezTo>
                <a:cubicBezTo>
                  <a:pt x="3666147" y="2437373"/>
                  <a:pt x="3673503" y="2443701"/>
                  <a:pt x="3681454" y="2449002"/>
                </a:cubicBezTo>
                <a:cubicBezTo>
                  <a:pt x="3677186" y="2470340"/>
                  <a:pt x="3669130" y="2519170"/>
                  <a:pt x="3657600" y="2536466"/>
                </a:cubicBezTo>
                <a:cubicBezTo>
                  <a:pt x="3646998" y="2552369"/>
                  <a:pt x="3631839" y="2566042"/>
                  <a:pt x="3625795" y="2584174"/>
                </a:cubicBezTo>
                <a:lnTo>
                  <a:pt x="3609892" y="2631882"/>
                </a:lnTo>
                <a:lnTo>
                  <a:pt x="3601941" y="2655735"/>
                </a:lnTo>
                <a:cubicBezTo>
                  <a:pt x="3599291" y="2676939"/>
                  <a:pt x="3597503" y="2698268"/>
                  <a:pt x="3593990" y="2719346"/>
                </a:cubicBezTo>
                <a:cubicBezTo>
                  <a:pt x="3592193" y="2730125"/>
                  <a:pt x="3586038" y="2740223"/>
                  <a:pt x="3586038" y="2751151"/>
                </a:cubicBezTo>
                <a:cubicBezTo>
                  <a:pt x="3586038" y="2785708"/>
                  <a:pt x="3587621" y="2820552"/>
                  <a:pt x="3593990" y="2854518"/>
                </a:cubicBezTo>
                <a:cubicBezTo>
                  <a:pt x="3595751" y="2863911"/>
                  <a:pt x="3602430" y="2872402"/>
                  <a:pt x="3609892" y="2878372"/>
                </a:cubicBezTo>
                <a:cubicBezTo>
                  <a:pt x="3616437" y="2883608"/>
                  <a:pt x="3625795" y="2883673"/>
                  <a:pt x="3633746" y="2886323"/>
                </a:cubicBezTo>
                <a:cubicBezTo>
                  <a:pt x="3636949" y="2890594"/>
                  <a:pt x="3669276" y="2932470"/>
                  <a:pt x="3673503" y="2941982"/>
                </a:cubicBezTo>
                <a:cubicBezTo>
                  <a:pt x="3680311" y="2957300"/>
                  <a:pt x="3689405" y="2989690"/>
                  <a:pt x="3689405" y="2989690"/>
                </a:cubicBezTo>
                <a:cubicBezTo>
                  <a:pt x="3678167" y="3045885"/>
                  <a:pt x="3685728" y="3016625"/>
                  <a:pt x="3665551" y="3077155"/>
                </a:cubicBezTo>
                <a:lnTo>
                  <a:pt x="3657600" y="3101008"/>
                </a:lnTo>
                <a:cubicBezTo>
                  <a:pt x="3654950" y="3116911"/>
                  <a:pt x="3657648" y="3134718"/>
                  <a:pt x="3649649" y="3148716"/>
                </a:cubicBezTo>
                <a:cubicBezTo>
                  <a:pt x="3645491" y="3155993"/>
                  <a:pt x="3633499" y="3153366"/>
                  <a:pt x="3625795" y="3156668"/>
                </a:cubicBezTo>
                <a:cubicBezTo>
                  <a:pt x="3614900" y="3161337"/>
                  <a:pt x="3604592" y="3167269"/>
                  <a:pt x="3593990" y="3172570"/>
                </a:cubicBezTo>
                <a:cubicBezTo>
                  <a:pt x="3574002" y="3232530"/>
                  <a:pt x="3603290" y="3160944"/>
                  <a:pt x="3562184" y="3212327"/>
                </a:cubicBezTo>
                <a:cubicBezTo>
                  <a:pt x="3556948" y="3218872"/>
                  <a:pt x="3557981" y="3228684"/>
                  <a:pt x="3554233" y="3236181"/>
                </a:cubicBezTo>
                <a:cubicBezTo>
                  <a:pt x="3540981" y="3262685"/>
                  <a:pt x="3538330" y="3260035"/>
                  <a:pt x="3514477" y="3275937"/>
                </a:cubicBezTo>
                <a:cubicBezTo>
                  <a:pt x="3509176" y="3283888"/>
                  <a:pt x="3506678" y="3294726"/>
                  <a:pt x="3498574" y="3299791"/>
                </a:cubicBezTo>
                <a:cubicBezTo>
                  <a:pt x="3484359" y="3308675"/>
                  <a:pt x="3450866" y="3315694"/>
                  <a:pt x="3450866" y="3315694"/>
                </a:cubicBezTo>
                <a:cubicBezTo>
                  <a:pt x="3381176" y="3385384"/>
                  <a:pt x="3469579" y="3300100"/>
                  <a:pt x="3403158" y="3355450"/>
                </a:cubicBezTo>
                <a:cubicBezTo>
                  <a:pt x="3381009" y="3373907"/>
                  <a:pt x="3372998" y="3387712"/>
                  <a:pt x="3355450" y="3411109"/>
                </a:cubicBezTo>
                <a:cubicBezTo>
                  <a:pt x="3329146" y="3490025"/>
                  <a:pt x="3373278" y="3369475"/>
                  <a:pt x="3323645" y="3458817"/>
                </a:cubicBezTo>
                <a:cubicBezTo>
                  <a:pt x="3315504" y="3473470"/>
                  <a:pt x="3319596" y="3494672"/>
                  <a:pt x="3307743" y="3506525"/>
                </a:cubicBezTo>
                <a:cubicBezTo>
                  <a:pt x="3277132" y="3537136"/>
                  <a:pt x="3290127" y="3521023"/>
                  <a:pt x="3267986" y="3554233"/>
                </a:cubicBezTo>
                <a:cubicBezTo>
                  <a:pt x="3265336" y="3562184"/>
                  <a:pt x="3266855" y="3573215"/>
                  <a:pt x="3260035" y="3578087"/>
                </a:cubicBezTo>
                <a:cubicBezTo>
                  <a:pt x="3246394" y="3587830"/>
                  <a:pt x="3228764" y="3590701"/>
                  <a:pt x="3212327" y="3593989"/>
                </a:cubicBezTo>
                <a:cubicBezTo>
                  <a:pt x="3156761" y="3605103"/>
                  <a:pt x="3185901" y="3599719"/>
                  <a:pt x="3124863" y="3609892"/>
                </a:cubicBezTo>
                <a:cubicBezTo>
                  <a:pt x="3108960" y="3607242"/>
                  <a:pt x="3092037" y="3608142"/>
                  <a:pt x="3077155" y="3601941"/>
                </a:cubicBezTo>
                <a:cubicBezTo>
                  <a:pt x="3059512" y="3594590"/>
                  <a:pt x="3047579" y="3576179"/>
                  <a:pt x="3029447" y="3570135"/>
                </a:cubicBezTo>
                <a:lnTo>
                  <a:pt x="3005593" y="3562184"/>
                </a:lnTo>
                <a:cubicBezTo>
                  <a:pt x="2997642" y="3564834"/>
                  <a:pt x="2989798" y="3567832"/>
                  <a:pt x="2981739" y="3570135"/>
                </a:cubicBezTo>
                <a:cubicBezTo>
                  <a:pt x="2971231" y="3573137"/>
                  <a:pt x="2959027" y="3572025"/>
                  <a:pt x="2949934" y="3578087"/>
                </a:cubicBezTo>
                <a:cubicBezTo>
                  <a:pt x="2941983" y="3583388"/>
                  <a:pt x="2939332" y="3593990"/>
                  <a:pt x="2934031" y="3601941"/>
                </a:cubicBezTo>
                <a:cubicBezTo>
                  <a:pt x="2931381" y="3631096"/>
                  <a:pt x="2935338" y="3661632"/>
                  <a:pt x="2926080" y="3689405"/>
                </a:cubicBezTo>
                <a:cubicBezTo>
                  <a:pt x="2923430" y="3697356"/>
                  <a:pt x="2909723" y="3693608"/>
                  <a:pt x="2902226" y="3697356"/>
                </a:cubicBezTo>
                <a:cubicBezTo>
                  <a:pt x="2831652" y="3732643"/>
                  <a:pt x="2955240" y="3706853"/>
                  <a:pt x="2782957" y="3721210"/>
                </a:cubicBezTo>
                <a:cubicBezTo>
                  <a:pt x="2764404" y="3718560"/>
                  <a:pt x="2745675" y="3716934"/>
                  <a:pt x="2727297" y="3713259"/>
                </a:cubicBezTo>
                <a:cubicBezTo>
                  <a:pt x="2719078" y="3711615"/>
                  <a:pt x="2711773" y="3706234"/>
                  <a:pt x="2703443" y="3705308"/>
                </a:cubicBezTo>
                <a:cubicBezTo>
                  <a:pt x="2663842" y="3700908"/>
                  <a:pt x="2623930" y="3700007"/>
                  <a:pt x="2584174" y="3697356"/>
                </a:cubicBezTo>
                <a:cubicBezTo>
                  <a:pt x="2563806" y="3666804"/>
                  <a:pt x="2559903" y="3647696"/>
                  <a:pt x="2528515" y="3633746"/>
                </a:cubicBezTo>
                <a:cubicBezTo>
                  <a:pt x="2513197" y="3626938"/>
                  <a:pt x="2496710" y="3623144"/>
                  <a:pt x="2480807" y="3617843"/>
                </a:cubicBezTo>
                <a:lnTo>
                  <a:pt x="2456953" y="3609892"/>
                </a:lnTo>
                <a:cubicBezTo>
                  <a:pt x="2428058" y="3580997"/>
                  <a:pt x="2436993" y="3587683"/>
                  <a:pt x="2401294" y="3562184"/>
                </a:cubicBezTo>
                <a:cubicBezTo>
                  <a:pt x="2393518" y="3556630"/>
                  <a:pt x="2386388" y="3549637"/>
                  <a:pt x="2377440" y="3546282"/>
                </a:cubicBezTo>
                <a:cubicBezTo>
                  <a:pt x="2359222" y="3539450"/>
                  <a:pt x="2283908" y="3531608"/>
                  <a:pt x="2274073" y="3530379"/>
                </a:cubicBezTo>
                <a:cubicBezTo>
                  <a:pt x="2238506" y="3477029"/>
                  <a:pt x="2280404" y="3529299"/>
                  <a:pt x="2234317" y="3498574"/>
                </a:cubicBezTo>
                <a:cubicBezTo>
                  <a:pt x="2224961" y="3492336"/>
                  <a:pt x="2220293" y="3480181"/>
                  <a:pt x="2210463" y="3474720"/>
                </a:cubicBezTo>
                <a:cubicBezTo>
                  <a:pt x="2195810" y="3466579"/>
                  <a:pt x="2178658" y="3464118"/>
                  <a:pt x="2162755" y="3458817"/>
                </a:cubicBezTo>
                <a:lnTo>
                  <a:pt x="2138901" y="3450866"/>
                </a:lnTo>
                <a:cubicBezTo>
                  <a:pt x="2130950" y="3445565"/>
                  <a:pt x="2123344" y="3430222"/>
                  <a:pt x="2115047" y="3434963"/>
                </a:cubicBezTo>
                <a:cubicBezTo>
                  <a:pt x="2098453" y="3444445"/>
                  <a:pt x="2089286" y="3464539"/>
                  <a:pt x="2083242" y="3482671"/>
                </a:cubicBezTo>
                <a:cubicBezTo>
                  <a:pt x="2080591" y="3490622"/>
                  <a:pt x="2081217" y="3500598"/>
                  <a:pt x="2075290" y="3506525"/>
                </a:cubicBezTo>
                <a:cubicBezTo>
                  <a:pt x="2069364" y="3512451"/>
                  <a:pt x="2059388" y="3511826"/>
                  <a:pt x="2051437" y="3514476"/>
                </a:cubicBezTo>
                <a:cubicBezTo>
                  <a:pt x="1994451" y="3599953"/>
                  <a:pt x="2045473" y="3536673"/>
                  <a:pt x="1995777" y="3578087"/>
                </a:cubicBezTo>
                <a:cubicBezTo>
                  <a:pt x="1987138" y="3585286"/>
                  <a:pt x="1982491" y="3598098"/>
                  <a:pt x="1971923" y="3601941"/>
                </a:cubicBezTo>
                <a:cubicBezTo>
                  <a:pt x="1951841" y="3609243"/>
                  <a:pt x="1929516" y="3607242"/>
                  <a:pt x="1908313" y="3609892"/>
                </a:cubicBezTo>
                <a:cubicBezTo>
                  <a:pt x="1883112" y="3647693"/>
                  <a:pt x="1895432" y="3624680"/>
                  <a:pt x="1876508" y="3681454"/>
                </a:cubicBezTo>
                <a:lnTo>
                  <a:pt x="1868557" y="3705308"/>
                </a:lnTo>
                <a:lnTo>
                  <a:pt x="1860605" y="3729162"/>
                </a:lnTo>
                <a:cubicBezTo>
                  <a:pt x="1863256" y="3737113"/>
                  <a:pt x="1863321" y="3746470"/>
                  <a:pt x="1868557" y="3753015"/>
                </a:cubicBezTo>
                <a:cubicBezTo>
                  <a:pt x="1888691" y="3778183"/>
                  <a:pt x="1916331" y="3762938"/>
                  <a:pt x="1860605" y="3776869"/>
                </a:cubicBezTo>
                <a:cubicBezTo>
                  <a:pt x="1850003" y="3774219"/>
                  <a:pt x="1839516" y="3771061"/>
                  <a:pt x="1828800" y="3768918"/>
                </a:cubicBezTo>
                <a:cubicBezTo>
                  <a:pt x="1812991" y="3765756"/>
                  <a:pt x="1796733" y="3764877"/>
                  <a:pt x="1781092" y="3760967"/>
                </a:cubicBezTo>
                <a:cubicBezTo>
                  <a:pt x="1764830" y="3756901"/>
                  <a:pt x="1749287" y="3750365"/>
                  <a:pt x="1733384" y="3745064"/>
                </a:cubicBezTo>
                <a:lnTo>
                  <a:pt x="1709530" y="3737113"/>
                </a:lnTo>
                <a:lnTo>
                  <a:pt x="1614115" y="3673502"/>
                </a:lnTo>
                <a:lnTo>
                  <a:pt x="1590261" y="3657600"/>
                </a:lnTo>
                <a:lnTo>
                  <a:pt x="1566407" y="3641697"/>
                </a:lnTo>
                <a:cubicBezTo>
                  <a:pt x="1563757" y="3633746"/>
                  <a:pt x="1562204" y="3625340"/>
                  <a:pt x="1558456" y="3617843"/>
                </a:cubicBezTo>
                <a:cubicBezTo>
                  <a:pt x="1545469" y="3591869"/>
                  <a:pt x="1523469" y="3571725"/>
                  <a:pt x="1494845" y="3562184"/>
                </a:cubicBezTo>
                <a:lnTo>
                  <a:pt x="1447137" y="3546282"/>
                </a:lnTo>
                <a:cubicBezTo>
                  <a:pt x="1439186" y="3540981"/>
                  <a:pt x="1429576" y="3537571"/>
                  <a:pt x="1423283" y="3530379"/>
                </a:cubicBezTo>
                <a:cubicBezTo>
                  <a:pt x="1410697" y="3515995"/>
                  <a:pt x="1391478" y="3482671"/>
                  <a:pt x="1391478" y="3482671"/>
                </a:cubicBezTo>
                <a:cubicBezTo>
                  <a:pt x="1375575" y="3485321"/>
                  <a:pt x="1358190" y="3483412"/>
                  <a:pt x="1343770" y="3490622"/>
                </a:cubicBezTo>
                <a:cubicBezTo>
                  <a:pt x="1328579" y="3498218"/>
                  <a:pt x="1326189" y="3525786"/>
                  <a:pt x="1319917" y="3538330"/>
                </a:cubicBezTo>
                <a:cubicBezTo>
                  <a:pt x="1306665" y="3564834"/>
                  <a:pt x="1304013" y="3562185"/>
                  <a:pt x="1280160" y="3578087"/>
                </a:cubicBezTo>
                <a:cubicBezTo>
                  <a:pt x="1261256" y="3634801"/>
                  <a:pt x="1288060" y="3566240"/>
                  <a:pt x="1248355" y="3625795"/>
                </a:cubicBezTo>
                <a:cubicBezTo>
                  <a:pt x="1243706" y="3632768"/>
                  <a:pt x="1244473" y="3642322"/>
                  <a:pt x="1240403" y="3649648"/>
                </a:cubicBezTo>
                <a:cubicBezTo>
                  <a:pt x="1231121" y="3666355"/>
                  <a:pt x="1219200" y="3681453"/>
                  <a:pt x="1208598" y="3697356"/>
                </a:cubicBezTo>
                <a:cubicBezTo>
                  <a:pt x="1203297" y="3705307"/>
                  <a:pt x="1199453" y="3714453"/>
                  <a:pt x="1192696" y="3721210"/>
                </a:cubicBezTo>
                <a:cubicBezTo>
                  <a:pt x="1162085" y="3751821"/>
                  <a:pt x="1175080" y="3735708"/>
                  <a:pt x="1152939" y="3768918"/>
                </a:cubicBezTo>
                <a:cubicBezTo>
                  <a:pt x="1128809" y="3841310"/>
                  <a:pt x="1165828" y="3726963"/>
                  <a:pt x="1137037" y="3832528"/>
                </a:cubicBezTo>
                <a:cubicBezTo>
                  <a:pt x="1132626" y="3848700"/>
                  <a:pt x="1126435" y="3864333"/>
                  <a:pt x="1121134" y="3880236"/>
                </a:cubicBezTo>
                <a:lnTo>
                  <a:pt x="1113183" y="3904090"/>
                </a:lnTo>
                <a:cubicBezTo>
                  <a:pt x="1110532" y="3912041"/>
                  <a:pt x="1107264" y="3919813"/>
                  <a:pt x="1105231" y="3927944"/>
                </a:cubicBezTo>
                <a:cubicBezTo>
                  <a:pt x="1102581" y="3938546"/>
                  <a:pt x="1100420" y="3949282"/>
                  <a:pt x="1097280" y="3959749"/>
                </a:cubicBezTo>
                <a:cubicBezTo>
                  <a:pt x="1092463" y="3975805"/>
                  <a:pt x="1086678" y="3991554"/>
                  <a:pt x="1081377" y="4007457"/>
                </a:cubicBezTo>
                <a:lnTo>
                  <a:pt x="1073426" y="4031311"/>
                </a:lnTo>
                <a:lnTo>
                  <a:pt x="1049572" y="4102873"/>
                </a:lnTo>
                <a:cubicBezTo>
                  <a:pt x="1046922" y="4110824"/>
                  <a:pt x="1046270" y="4119753"/>
                  <a:pt x="1041621" y="4126727"/>
                </a:cubicBezTo>
                <a:lnTo>
                  <a:pt x="1025718" y="4150581"/>
                </a:lnTo>
                <a:cubicBezTo>
                  <a:pt x="1003731" y="4216545"/>
                  <a:pt x="1040642" y="4112783"/>
                  <a:pt x="985962" y="4222142"/>
                </a:cubicBezTo>
                <a:cubicBezTo>
                  <a:pt x="980661" y="4232744"/>
                  <a:pt x="975940" y="4243656"/>
                  <a:pt x="970059" y="4253948"/>
                </a:cubicBezTo>
                <a:cubicBezTo>
                  <a:pt x="965318" y="4262245"/>
                  <a:pt x="958431" y="4269255"/>
                  <a:pt x="954157" y="4277802"/>
                </a:cubicBezTo>
                <a:cubicBezTo>
                  <a:pt x="950409" y="4285298"/>
                  <a:pt x="948856" y="4293704"/>
                  <a:pt x="946205" y="4301655"/>
                </a:cubicBezTo>
                <a:cubicBezTo>
                  <a:pt x="932953" y="4296354"/>
                  <a:pt x="917992" y="4294148"/>
                  <a:pt x="906449" y="4285753"/>
                </a:cubicBezTo>
                <a:cubicBezTo>
                  <a:pt x="888261" y="4272525"/>
                  <a:pt x="877453" y="4250520"/>
                  <a:pt x="858741" y="4238045"/>
                </a:cubicBezTo>
                <a:lnTo>
                  <a:pt x="834887" y="4222142"/>
                </a:lnTo>
                <a:cubicBezTo>
                  <a:pt x="808079" y="4181930"/>
                  <a:pt x="833537" y="4209540"/>
                  <a:pt x="795130" y="4190337"/>
                </a:cubicBezTo>
                <a:cubicBezTo>
                  <a:pt x="786583" y="4186064"/>
                  <a:pt x="780009" y="4178316"/>
                  <a:pt x="771277" y="4174435"/>
                </a:cubicBezTo>
                <a:cubicBezTo>
                  <a:pt x="755959" y="4167627"/>
                  <a:pt x="739472" y="4163833"/>
                  <a:pt x="723569" y="4158532"/>
                </a:cubicBezTo>
                <a:lnTo>
                  <a:pt x="699715" y="4150581"/>
                </a:lnTo>
                <a:cubicBezTo>
                  <a:pt x="691764" y="4145280"/>
                  <a:pt x="684594" y="4138559"/>
                  <a:pt x="675861" y="4134678"/>
                </a:cubicBezTo>
                <a:cubicBezTo>
                  <a:pt x="590695" y="4096826"/>
                  <a:pt x="658287" y="4138863"/>
                  <a:pt x="604299" y="4102873"/>
                </a:cubicBezTo>
                <a:cubicBezTo>
                  <a:pt x="598998" y="4094922"/>
                  <a:pt x="595859" y="4084989"/>
                  <a:pt x="588397" y="4079019"/>
                </a:cubicBezTo>
                <a:cubicBezTo>
                  <a:pt x="583055" y="4074745"/>
                  <a:pt x="535019" y="4063801"/>
                  <a:pt x="532737" y="4063116"/>
                </a:cubicBezTo>
                <a:cubicBezTo>
                  <a:pt x="516681" y="4058299"/>
                  <a:pt x="500932" y="4052515"/>
                  <a:pt x="485030" y="4047214"/>
                </a:cubicBezTo>
                <a:lnTo>
                  <a:pt x="461176" y="4039262"/>
                </a:lnTo>
                <a:cubicBezTo>
                  <a:pt x="460254" y="4037879"/>
                  <a:pt x="432943" y="3990287"/>
                  <a:pt x="421419" y="3999506"/>
                </a:cubicBezTo>
                <a:cubicBezTo>
                  <a:pt x="404387" y="4013132"/>
                  <a:pt x="410058" y="4052328"/>
                  <a:pt x="397565" y="4071068"/>
                </a:cubicBezTo>
                <a:lnTo>
                  <a:pt x="365760" y="4118775"/>
                </a:lnTo>
                <a:cubicBezTo>
                  <a:pt x="344558" y="4182383"/>
                  <a:pt x="376361" y="4108175"/>
                  <a:pt x="333955" y="4150581"/>
                </a:cubicBezTo>
                <a:cubicBezTo>
                  <a:pt x="328028" y="4156508"/>
                  <a:pt x="330652" y="4167461"/>
                  <a:pt x="326003" y="4174435"/>
                </a:cubicBezTo>
                <a:cubicBezTo>
                  <a:pt x="319766" y="4183791"/>
                  <a:pt x="309349" y="4189650"/>
                  <a:pt x="302150" y="4198288"/>
                </a:cubicBezTo>
                <a:cubicBezTo>
                  <a:pt x="272275" y="4234137"/>
                  <a:pt x="296526" y="4231192"/>
                  <a:pt x="238539" y="4269850"/>
                </a:cubicBezTo>
                <a:cubicBezTo>
                  <a:pt x="222636" y="4280452"/>
                  <a:pt x="208963" y="4295611"/>
                  <a:pt x="190831" y="4301655"/>
                </a:cubicBezTo>
                <a:cubicBezTo>
                  <a:pt x="182880" y="4304306"/>
                  <a:pt x="174474" y="4305859"/>
                  <a:pt x="166977" y="4309607"/>
                </a:cubicBezTo>
                <a:cubicBezTo>
                  <a:pt x="158430" y="4313881"/>
                  <a:pt x="150899" y="4319955"/>
                  <a:pt x="143123" y="4325509"/>
                </a:cubicBezTo>
                <a:cubicBezTo>
                  <a:pt x="74059" y="4374840"/>
                  <a:pt x="143700" y="4327775"/>
                  <a:pt x="87464" y="4365266"/>
                </a:cubicBezTo>
                <a:cubicBezTo>
                  <a:pt x="63334" y="4437658"/>
                  <a:pt x="100353" y="4323311"/>
                  <a:pt x="71562" y="4428876"/>
                </a:cubicBezTo>
                <a:cubicBezTo>
                  <a:pt x="67151" y="4445048"/>
                  <a:pt x="69607" y="4467285"/>
                  <a:pt x="55659" y="4476584"/>
                </a:cubicBezTo>
                <a:lnTo>
                  <a:pt x="31805" y="4492487"/>
                </a:lnTo>
                <a:cubicBezTo>
                  <a:pt x="12616" y="4521272"/>
                  <a:pt x="24450" y="4512068"/>
                  <a:pt x="0" y="4524292"/>
                </a:cubicBezTo>
              </a:path>
            </a:pathLst>
          </a:custGeom>
          <a:noFill/>
          <a:ln w="190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ight Triangle 1"/>
          <p:cNvSpPr/>
          <p:nvPr/>
        </p:nvSpPr>
        <p:spPr>
          <a:xfrm rot="16918249" flipH="1">
            <a:off x="3879458" y="4620398"/>
            <a:ext cx="319612" cy="933733"/>
          </a:xfrm>
          <a:custGeom>
            <a:avLst/>
            <a:gdLst>
              <a:gd name="connsiteX0" fmla="*/ 0 w 401718"/>
              <a:gd name="connsiteY0" fmla="*/ 924321 h 924321"/>
              <a:gd name="connsiteX1" fmla="*/ 0 w 401718"/>
              <a:gd name="connsiteY1" fmla="*/ 0 h 924321"/>
              <a:gd name="connsiteX2" fmla="*/ 401718 w 401718"/>
              <a:gd name="connsiteY2" fmla="*/ 924321 h 924321"/>
              <a:gd name="connsiteX3" fmla="*/ 0 w 401718"/>
              <a:gd name="connsiteY3" fmla="*/ 924321 h 924321"/>
              <a:gd name="connsiteX0" fmla="*/ 0 w 401718"/>
              <a:gd name="connsiteY0" fmla="*/ 924321 h 924321"/>
              <a:gd name="connsiteX1" fmla="*/ 0 w 401718"/>
              <a:gd name="connsiteY1" fmla="*/ 0 h 924321"/>
              <a:gd name="connsiteX2" fmla="*/ 322181 w 401718"/>
              <a:gd name="connsiteY2" fmla="*/ 760128 h 924321"/>
              <a:gd name="connsiteX3" fmla="*/ 401718 w 401718"/>
              <a:gd name="connsiteY3" fmla="*/ 924321 h 924321"/>
              <a:gd name="connsiteX4" fmla="*/ 0 w 401718"/>
              <a:gd name="connsiteY4" fmla="*/ 924321 h 924321"/>
              <a:gd name="connsiteX0" fmla="*/ 0 w 322181"/>
              <a:gd name="connsiteY0" fmla="*/ 924321 h 933733"/>
              <a:gd name="connsiteX1" fmla="*/ 0 w 322181"/>
              <a:gd name="connsiteY1" fmla="*/ 0 h 933733"/>
              <a:gd name="connsiteX2" fmla="*/ 322181 w 322181"/>
              <a:gd name="connsiteY2" fmla="*/ 760128 h 933733"/>
              <a:gd name="connsiteX3" fmla="*/ 294566 w 322181"/>
              <a:gd name="connsiteY3" fmla="*/ 933733 h 933733"/>
              <a:gd name="connsiteX4" fmla="*/ 0 w 322181"/>
              <a:gd name="connsiteY4" fmla="*/ 924321 h 933733"/>
              <a:gd name="connsiteX0" fmla="*/ 0 w 322181"/>
              <a:gd name="connsiteY0" fmla="*/ 924321 h 933733"/>
              <a:gd name="connsiteX1" fmla="*/ 0 w 322181"/>
              <a:gd name="connsiteY1" fmla="*/ 0 h 933733"/>
              <a:gd name="connsiteX2" fmla="*/ 322181 w 322181"/>
              <a:gd name="connsiteY2" fmla="*/ 760128 h 933733"/>
              <a:gd name="connsiteX3" fmla="*/ 294566 w 322181"/>
              <a:gd name="connsiteY3" fmla="*/ 933733 h 933733"/>
              <a:gd name="connsiteX4" fmla="*/ 0 w 322181"/>
              <a:gd name="connsiteY4" fmla="*/ 924321 h 933733"/>
              <a:gd name="connsiteX0" fmla="*/ 0 w 305977"/>
              <a:gd name="connsiteY0" fmla="*/ 924321 h 933733"/>
              <a:gd name="connsiteX1" fmla="*/ 0 w 305977"/>
              <a:gd name="connsiteY1" fmla="*/ 0 h 933733"/>
              <a:gd name="connsiteX2" fmla="*/ 294732 w 305977"/>
              <a:gd name="connsiteY2" fmla="*/ 710493 h 933733"/>
              <a:gd name="connsiteX3" fmla="*/ 294566 w 305977"/>
              <a:gd name="connsiteY3" fmla="*/ 933733 h 933733"/>
              <a:gd name="connsiteX4" fmla="*/ 0 w 305977"/>
              <a:gd name="connsiteY4" fmla="*/ 924321 h 933733"/>
              <a:gd name="connsiteX0" fmla="*/ 0 w 313026"/>
              <a:gd name="connsiteY0" fmla="*/ 924321 h 933733"/>
              <a:gd name="connsiteX1" fmla="*/ 0 w 313026"/>
              <a:gd name="connsiteY1" fmla="*/ 0 h 933733"/>
              <a:gd name="connsiteX2" fmla="*/ 313026 w 313026"/>
              <a:gd name="connsiteY2" fmla="*/ 679320 h 933733"/>
              <a:gd name="connsiteX3" fmla="*/ 294566 w 313026"/>
              <a:gd name="connsiteY3" fmla="*/ 933733 h 933733"/>
              <a:gd name="connsiteX4" fmla="*/ 0 w 313026"/>
              <a:gd name="connsiteY4" fmla="*/ 924321 h 933733"/>
              <a:gd name="connsiteX0" fmla="*/ 0 w 319612"/>
              <a:gd name="connsiteY0" fmla="*/ 924321 h 933733"/>
              <a:gd name="connsiteX1" fmla="*/ 0 w 319612"/>
              <a:gd name="connsiteY1" fmla="*/ 0 h 933733"/>
              <a:gd name="connsiteX2" fmla="*/ 313026 w 319612"/>
              <a:gd name="connsiteY2" fmla="*/ 679320 h 933733"/>
              <a:gd name="connsiteX3" fmla="*/ 294566 w 319612"/>
              <a:gd name="connsiteY3" fmla="*/ 933733 h 933733"/>
              <a:gd name="connsiteX4" fmla="*/ 0 w 319612"/>
              <a:gd name="connsiteY4" fmla="*/ 924321 h 93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612" h="933733">
                <a:moveTo>
                  <a:pt x="0" y="924321"/>
                </a:moveTo>
                <a:lnTo>
                  <a:pt x="0" y="0"/>
                </a:lnTo>
                <a:lnTo>
                  <a:pt x="313026" y="679320"/>
                </a:lnTo>
                <a:cubicBezTo>
                  <a:pt x="323477" y="782250"/>
                  <a:pt x="324267" y="848079"/>
                  <a:pt x="294566" y="933733"/>
                </a:cubicBezTo>
                <a:lnTo>
                  <a:pt x="0" y="924321"/>
                </a:lnTo>
                <a:close/>
              </a:path>
            </a:pathLst>
          </a:custGeom>
          <a:solidFill>
            <a:srgbClr val="C00000">
              <a:alpha val="3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4093634" y="3311247"/>
            <a:ext cx="469899" cy="660402"/>
          </a:xfrm>
          <a:custGeom>
            <a:avLst/>
            <a:gdLst>
              <a:gd name="connsiteX0" fmla="*/ 0 w 452967"/>
              <a:gd name="connsiteY0" fmla="*/ 0 h 622300"/>
              <a:gd name="connsiteX1" fmla="*/ 452967 w 452967"/>
              <a:gd name="connsiteY1" fmla="*/ 0 h 622300"/>
              <a:gd name="connsiteX2" fmla="*/ 452967 w 452967"/>
              <a:gd name="connsiteY2" fmla="*/ 622300 h 622300"/>
              <a:gd name="connsiteX3" fmla="*/ 0 w 452967"/>
              <a:gd name="connsiteY3" fmla="*/ 622300 h 622300"/>
              <a:gd name="connsiteX4" fmla="*/ 0 w 452967"/>
              <a:gd name="connsiteY4" fmla="*/ 0 h 622300"/>
              <a:gd name="connsiteX0" fmla="*/ 0 w 452967"/>
              <a:gd name="connsiteY0" fmla="*/ 4234 h 626534"/>
              <a:gd name="connsiteX1" fmla="*/ 127000 w 452967"/>
              <a:gd name="connsiteY1" fmla="*/ 0 h 626534"/>
              <a:gd name="connsiteX2" fmla="*/ 452967 w 452967"/>
              <a:gd name="connsiteY2" fmla="*/ 4234 h 626534"/>
              <a:gd name="connsiteX3" fmla="*/ 452967 w 452967"/>
              <a:gd name="connsiteY3" fmla="*/ 626534 h 626534"/>
              <a:gd name="connsiteX4" fmla="*/ 0 w 452967"/>
              <a:gd name="connsiteY4" fmla="*/ 626534 h 626534"/>
              <a:gd name="connsiteX5" fmla="*/ 0 w 452967"/>
              <a:gd name="connsiteY5" fmla="*/ 4234 h 626534"/>
              <a:gd name="connsiteX0" fmla="*/ 0 w 452967"/>
              <a:gd name="connsiteY0" fmla="*/ 36867 h 659167"/>
              <a:gd name="connsiteX1" fmla="*/ 329150 w 452967"/>
              <a:gd name="connsiteY1" fmla="*/ 0 h 659167"/>
              <a:gd name="connsiteX2" fmla="*/ 452967 w 452967"/>
              <a:gd name="connsiteY2" fmla="*/ 36867 h 659167"/>
              <a:gd name="connsiteX3" fmla="*/ 452967 w 452967"/>
              <a:gd name="connsiteY3" fmla="*/ 659167 h 659167"/>
              <a:gd name="connsiteX4" fmla="*/ 0 w 452967"/>
              <a:gd name="connsiteY4" fmla="*/ 659167 h 659167"/>
              <a:gd name="connsiteX5" fmla="*/ 0 w 452967"/>
              <a:gd name="connsiteY5" fmla="*/ 36867 h 659167"/>
              <a:gd name="connsiteX0" fmla="*/ 0 w 452967"/>
              <a:gd name="connsiteY0" fmla="*/ 36867 h 659167"/>
              <a:gd name="connsiteX1" fmla="*/ 329150 w 452967"/>
              <a:gd name="connsiteY1" fmla="*/ 0 h 659167"/>
              <a:gd name="connsiteX2" fmla="*/ 430506 w 452967"/>
              <a:gd name="connsiteY2" fmla="*/ 141290 h 659167"/>
              <a:gd name="connsiteX3" fmla="*/ 452967 w 452967"/>
              <a:gd name="connsiteY3" fmla="*/ 659167 h 659167"/>
              <a:gd name="connsiteX4" fmla="*/ 0 w 452967"/>
              <a:gd name="connsiteY4" fmla="*/ 659167 h 659167"/>
              <a:gd name="connsiteX5" fmla="*/ 0 w 452967"/>
              <a:gd name="connsiteY5" fmla="*/ 36867 h 659167"/>
              <a:gd name="connsiteX0" fmla="*/ 449223 w 452967"/>
              <a:gd name="connsiteY0" fmla="*/ 0 h 974726"/>
              <a:gd name="connsiteX1" fmla="*/ 329150 w 452967"/>
              <a:gd name="connsiteY1" fmla="*/ 315559 h 974726"/>
              <a:gd name="connsiteX2" fmla="*/ 430506 w 452967"/>
              <a:gd name="connsiteY2" fmla="*/ 456849 h 974726"/>
              <a:gd name="connsiteX3" fmla="*/ 452967 w 452967"/>
              <a:gd name="connsiteY3" fmla="*/ 974726 h 974726"/>
              <a:gd name="connsiteX4" fmla="*/ 0 w 452967"/>
              <a:gd name="connsiteY4" fmla="*/ 974726 h 974726"/>
              <a:gd name="connsiteX5" fmla="*/ 449223 w 452967"/>
              <a:gd name="connsiteY5" fmla="*/ 0 h 974726"/>
              <a:gd name="connsiteX0" fmla="*/ 449223 w 452967"/>
              <a:gd name="connsiteY0" fmla="*/ 0 h 974726"/>
              <a:gd name="connsiteX1" fmla="*/ 329150 w 452967"/>
              <a:gd name="connsiteY1" fmla="*/ 315559 h 974726"/>
              <a:gd name="connsiteX2" fmla="*/ 430506 w 452967"/>
              <a:gd name="connsiteY2" fmla="*/ 456849 h 974726"/>
              <a:gd name="connsiteX3" fmla="*/ 452967 w 452967"/>
              <a:gd name="connsiteY3" fmla="*/ 974726 h 974726"/>
              <a:gd name="connsiteX4" fmla="*/ 0 w 452967"/>
              <a:gd name="connsiteY4" fmla="*/ 974726 h 974726"/>
              <a:gd name="connsiteX5" fmla="*/ 239586 w 452967"/>
              <a:gd name="connsiteY5" fmla="*/ 472193 h 974726"/>
              <a:gd name="connsiteX6" fmla="*/ 449223 w 452967"/>
              <a:gd name="connsiteY6" fmla="*/ 0 h 974726"/>
              <a:gd name="connsiteX0" fmla="*/ 449223 w 452967"/>
              <a:gd name="connsiteY0" fmla="*/ 0 h 974726"/>
              <a:gd name="connsiteX1" fmla="*/ 329150 w 452967"/>
              <a:gd name="connsiteY1" fmla="*/ 315559 h 974726"/>
              <a:gd name="connsiteX2" fmla="*/ 430506 w 452967"/>
              <a:gd name="connsiteY2" fmla="*/ 456849 h 974726"/>
              <a:gd name="connsiteX3" fmla="*/ 452967 w 452967"/>
              <a:gd name="connsiteY3" fmla="*/ 974726 h 974726"/>
              <a:gd name="connsiteX4" fmla="*/ 0 w 452967"/>
              <a:gd name="connsiteY4" fmla="*/ 974726 h 974726"/>
              <a:gd name="connsiteX5" fmla="*/ 104819 w 452967"/>
              <a:gd name="connsiteY5" fmla="*/ 765882 h 974726"/>
              <a:gd name="connsiteX6" fmla="*/ 239586 w 452967"/>
              <a:gd name="connsiteY6" fmla="*/ 472193 h 974726"/>
              <a:gd name="connsiteX7" fmla="*/ 449223 w 452967"/>
              <a:gd name="connsiteY7" fmla="*/ 0 h 974726"/>
              <a:gd name="connsiteX0" fmla="*/ 449223 w 452967"/>
              <a:gd name="connsiteY0" fmla="*/ 69500 h 1044226"/>
              <a:gd name="connsiteX1" fmla="*/ 329150 w 452967"/>
              <a:gd name="connsiteY1" fmla="*/ 385059 h 1044226"/>
              <a:gd name="connsiteX2" fmla="*/ 430506 w 452967"/>
              <a:gd name="connsiteY2" fmla="*/ 526349 h 1044226"/>
              <a:gd name="connsiteX3" fmla="*/ 452967 w 452967"/>
              <a:gd name="connsiteY3" fmla="*/ 1044226 h 1044226"/>
              <a:gd name="connsiteX4" fmla="*/ 0 w 452967"/>
              <a:gd name="connsiteY4" fmla="*/ 1044226 h 1044226"/>
              <a:gd name="connsiteX5" fmla="*/ 104819 w 452967"/>
              <a:gd name="connsiteY5" fmla="*/ 835382 h 1044226"/>
              <a:gd name="connsiteX6" fmla="*/ 415532 w 452967"/>
              <a:gd name="connsiteY6" fmla="*/ 0 h 1044226"/>
              <a:gd name="connsiteX7" fmla="*/ 449223 w 452967"/>
              <a:gd name="connsiteY7" fmla="*/ 69500 h 1044226"/>
              <a:gd name="connsiteX0" fmla="*/ 344404 w 348148"/>
              <a:gd name="connsiteY0" fmla="*/ 69500 h 1220439"/>
              <a:gd name="connsiteX1" fmla="*/ 224331 w 348148"/>
              <a:gd name="connsiteY1" fmla="*/ 385059 h 1220439"/>
              <a:gd name="connsiteX2" fmla="*/ 325687 w 348148"/>
              <a:gd name="connsiteY2" fmla="*/ 526349 h 1220439"/>
              <a:gd name="connsiteX3" fmla="*/ 348148 w 348148"/>
              <a:gd name="connsiteY3" fmla="*/ 1044226 h 1220439"/>
              <a:gd name="connsiteX4" fmla="*/ 194662 w 348148"/>
              <a:gd name="connsiteY4" fmla="*/ 1220439 h 1220439"/>
              <a:gd name="connsiteX5" fmla="*/ 0 w 348148"/>
              <a:gd name="connsiteY5" fmla="*/ 835382 h 1220439"/>
              <a:gd name="connsiteX6" fmla="*/ 310713 w 348148"/>
              <a:gd name="connsiteY6" fmla="*/ 0 h 1220439"/>
              <a:gd name="connsiteX7" fmla="*/ 344404 w 348148"/>
              <a:gd name="connsiteY7" fmla="*/ 69500 h 1220439"/>
              <a:gd name="connsiteX0" fmla="*/ 415531 w 419275"/>
              <a:gd name="connsiteY0" fmla="*/ 69500 h 1220439"/>
              <a:gd name="connsiteX1" fmla="*/ 295458 w 419275"/>
              <a:gd name="connsiteY1" fmla="*/ 385059 h 1220439"/>
              <a:gd name="connsiteX2" fmla="*/ 396814 w 419275"/>
              <a:gd name="connsiteY2" fmla="*/ 526349 h 1220439"/>
              <a:gd name="connsiteX3" fmla="*/ 419275 w 419275"/>
              <a:gd name="connsiteY3" fmla="*/ 1044226 h 1220439"/>
              <a:gd name="connsiteX4" fmla="*/ 265789 w 419275"/>
              <a:gd name="connsiteY4" fmla="*/ 1220439 h 1220439"/>
              <a:gd name="connsiteX5" fmla="*/ 0 w 419275"/>
              <a:gd name="connsiteY5" fmla="*/ 881066 h 1220439"/>
              <a:gd name="connsiteX6" fmla="*/ 381840 w 419275"/>
              <a:gd name="connsiteY6" fmla="*/ 0 h 1220439"/>
              <a:gd name="connsiteX7" fmla="*/ 415531 w 419275"/>
              <a:gd name="connsiteY7" fmla="*/ 69500 h 1220439"/>
              <a:gd name="connsiteX0" fmla="*/ 415531 w 415531"/>
              <a:gd name="connsiteY0" fmla="*/ 69500 h 1220439"/>
              <a:gd name="connsiteX1" fmla="*/ 295458 w 415531"/>
              <a:gd name="connsiteY1" fmla="*/ 385059 h 1220439"/>
              <a:gd name="connsiteX2" fmla="*/ 396814 w 415531"/>
              <a:gd name="connsiteY2" fmla="*/ 526349 h 1220439"/>
              <a:gd name="connsiteX3" fmla="*/ 160971 w 415531"/>
              <a:gd name="connsiteY3" fmla="*/ 711379 h 1220439"/>
              <a:gd name="connsiteX4" fmla="*/ 265789 w 415531"/>
              <a:gd name="connsiteY4" fmla="*/ 1220439 h 1220439"/>
              <a:gd name="connsiteX5" fmla="*/ 0 w 415531"/>
              <a:gd name="connsiteY5" fmla="*/ 881066 h 1220439"/>
              <a:gd name="connsiteX6" fmla="*/ 381840 w 415531"/>
              <a:gd name="connsiteY6" fmla="*/ 0 h 1220439"/>
              <a:gd name="connsiteX7" fmla="*/ 415531 w 415531"/>
              <a:gd name="connsiteY7" fmla="*/ 69500 h 1220439"/>
              <a:gd name="connsiteX0" fmla="*/ 415531 w 415531"/>
              <a:gd name="connsiteY0" fmla="*/ 69500 h 1220439"/>
              <a:gd name="connsiteX1" fmla="*/ 295458 w 415531"/>
              <a:gd name="connsiteY1" fmla="*/ 385059 h 1220439"/>
              <a:gd name="connsiteX2" fmla="*/ 396814 w 415531"/>
              <a:gd name="connsiteY2" fmla="*/ 526349 h 1220439"/>
              <a:gd name="connsiteX3" fmla="*/ 404300 w 415531"/>
              <a:gd name="connsiteY3" fmla="*/ 685274 h 1220439"/>
              <a:gd name="connsiteX4" fmla="*/ 265789 w 415531"/>
              <a:gd name="connsiteY4" fmla="*/ 1220439 h 1220439"/>
              <a:gd name="connsiteX5" fmla="*/ 0 w 415531"/>
              <a:gd name="connsiteY5" fmla="*/ 881066 h 1220439"/>
              <a:gd name="connsiteX6" fmla="*/ 381840 w 415531"/>
              <a:gd name="connsiteY6" fmla="*/ 0 h 1220439"/>
              <a:gd name="connsiteX7" fmla="*/ 415531 w 415531"/>
              <a:gd name="connsiteY7" fmla="*/ 69500 h 1220439"/>
              <a:gd name="connsiteX0" fmla="*/ 415531 w 415531"/>
              <a:gd name="connsiteY0" fmla="*/ 69500 h 1076858"/>
              <a:gd name="connsiteX1" fmla="*/ 295458 w 415531"/>
              <a:gd name="connsiteY1" fmla="*/ 385059 h 1076858"/>
              <a:gd name="connsiteX2" fmla="*/ 396814 w 415531"/>
              <a:gd name="connsiteY2" fmla="*/ 526349 h 1076858"/>
              <a:gd name="connsiteX3" fmla="*/ 404300 w 415531"/>
              <a:gd name="connsiteY3" fmla="*/ 685274 h 1076858"/>
              <a:gd name="connsiteX4" fmla="*/ 149740 w 415531"/>
              <a:gd name="connsiteY4" fmla="*/ 1076858 h 1076858"/>
              <a:gd name="connsiteX5" fmla="*/ 0 w 415531"/>
              <a:gd name="connsiteY5" fmla="*/ 881066 h 1076858"/>
              <a:gd name="connsiteX6" fmla="*/ 381840 w 415531"/>
              <a:gd name="connsiteY6" fmla="*/ 0 h 1076858"/>
              <a:gd name="connsiteX7" fmla="*/ 415531 w 415531"/>
              <a:gd name="connsiteY7" fmla="*/ 69500 h 1076858"/>
              <a:gd name="connsiteX0" fmla="*/ 415531 w 415531"/>
              <a:gd name="connsiteY0" fmla="*/ 69500 h 978962"/>
              <a:gd name="connsiteX1" fmla="*/ 295458 w 415531"/>
              <a:gd name="connsiteY1" fmla="*/ 385059 h 978962"/>
              <a:gd name="connsiteX2" fmla="*/ 396814 w 415531"/>
              <a:gd name="connsiteY2" fmla="*/ 526349 h 978962"/>
              <a:gd name="connsiteX3" fmla="*/ 404300 w 415531"/>
              <a:gd name="connsiteY3" fmla="*/ 685274 h 978962"/>
              <a:gd name="connsiteX4" fmla="*/ 288250 w 415531"/>
              <a:gd name="connsiteY4" fmla="*/ 978962 h 978962"/>
              <a:gd name="connsiteX5" fmla="*/ 0 w 415531"/>
              <a:gd name="connsiteY5" fmla="*/ 881066 h 978962"/>
              <a:gd name="connsiteX6" fmla="*/ 381840 w 415531"/>
              <a:gd name="connsiteY6" fmla="*/ 0 h 978962"/>
              <a:gd name="connsiteX7" fmla="*/ 415531 w 415531"/>
              <a:gd name="connsiteY7" fmla="*/ 69500 h 978962"/>
              <a:gd name="connsiteX0" fmla="*/ 415531 w 415531"/>
              <a:gd name="connsiteY0" fmla="*/ 69500 h 978962"/>
              <a:gd name="connsiteX1" fmla="*/ 295458 w 415531"/>
              <a:gd name="connsiteY1" fmla="*/ 385059 h 978962"/>
              <a:gd name="connsiteX2" fmla="*/ 396814 w 415531"/>
              <a:gd name="connsiteY2" fmla="*/ 526349 h 978962"/>
              <a:gd name="connsiteX3" fmla="*/ 404300 w 415531"/>
              <a:gd name="connsiteY3" fmla="*/ 685274 h 978962"/>
              <a:gd name="connsiteX4" fmla="*/ 288250 w 415531"/>
              <a:gd name="connsiteY4" fmla="*/ 978962 h 978962"/>
              <a:gd name="connsiteX5" fmla="*/ 127281 w 415531"/>
              <a:gd name="connsiteY5" fmla="*/ 926753 h 978962"/>
              <a:gd name="connsiteX6" fmla="*/ 0 w 415531"/>
              <a:gd name="connsiteY6" fmla="*/ 881066 h 978962"/>
              <a:gd name="connsiteX7" fmla="*/ 381840 w 415531"/>
              <a:gd name="connsiteY7" fmla="*/ 0 h 978962"/>
              <a:gd name="connsiteX8" fmla="*/ 415531 w 415531"/>
              <a:gd name="connsiteY8" fmla="*/ 69500 h 978962"/>
              <a:gd name="connsiteX0" fmla="*/ 415531 w 415531"/>
              <a:gd name="connsiteY0" fmla="*/ 69500 h 1018124"/>
              <a:gd name="connsiteX1" fmla="*/ 295458 w 415531"/>
              <a:gd name="connsiteY1" fmla="*/ 385059 h 1018124"/>
              <a:gd name="connsiteX2" fmla="*/ 396814 w 415531"/>
              <a:gd name="connsiteY2" fmla="*/ 526349 h 1018124"/>
              <a:gd name="connsiteX3" fmla="*/ 404300 w 415531"/>
              <a:gd name="connsiteY3" fmla="*/ 685274 h 1018124"/>
              <a:gd name="connsiteX4" fmla="*/ 288250 w 415531"/>
              <a:gd name="connsiteY4" fmla="*/ 978962 h 1018124"/>
              <a:gd name="connsiteX5" fmla="*/ 101076 w 415531"/>
              <a:gd name="connsiteY5" fmla="*/ 1018124 h 1018124"/>
              <a:gd name="connsiteX6" fmla="*/ 0 w 415531"/>
              <a:gd name="connsiteY6" fmla="*/ 881066 h 1018124"/>
              <a:gd name="connsiteX7" fmla="*/ 381840 w 415531"/>
              <a:gd name="connsiteY7" fmla="*/ 0 h 1018124"/>
              <a:gd name="connsiteX8" fmla="*/ 415531 w 415531"/>
              <a:gd name="connsiteY8" fmla="*/ 69500 h 101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531" h="1018124">
                <a:moveTo>
                  <a:pt x="415531" y="69500"/>
                </a:moveTo>
                <a:lnTo>
                  <a:pt x="295458" y="385059"/>
                </a:lnTo>
                <a:lnTo>
                  <a:pt x="396814" y="526349"/>
                </a:lnTo>
                <a:lnTo>
                  <a:pt x="404300" y="685274"/>
                </a:lnTo>
                <a:lnTo>
                  <a:pt x="288250" y="978962"/>
                </a:lnTo>
                <a:lnTo>
                  <a:pt x="101076" y="1018124"/>
                </a:lnTo>
                <a:lnTo>
                  <a:pt x="0" y="881066"/>
                </a:lnTo>
                <a:lnTo>
                  <a:pt x="381840" y="0"/>
                </a:lnTo>
                <a:lnTo>
                  <a:pt x="415531" y="69500"/>
                </a:lnTo>
                <a:close/>
              </a:path>
            </a:pathLst>
          </a:custGeom>
          <a:solidFill>
            <a:srgbClr val="C00000">
              <a:alpha val="3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p:cNvSpPr/>
          <p:nvPr/>
        </p:nvSpPr>
        <p:spPr>
          <a:xfrm>
            <a:off x="4107418" y="5129125"/>
            <a:ext cx="96984" cy="96984"/>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8" name="Group 17"/>
          <p:cNvGrpSpPr/>
          <p:nvPr/>
        </p:nvGrpSpPr>
        <p:grpSpPr>
          <a:xfrm>
            <a:off x="3850590" y="3914475"/>
            <a:ext cx="1043059" cy="1287205"/>
            <a:chOff x="3850589" y="3033161"/>
            <a:chExt cx="1043059" cy="1239617"/>
          </a:xfrm>
        </p:grpSpPr>
        <p:sp>
          <p:nvSpPr>
            <p:cNvPr id="7" name="Oval 6"/>
            <p:cNvSpPr/>
            <p:nvPr/>
          </p:nvSpPr>
          <p:spPr>
            <a:xfrm>
              <a:off x="3850589" y="3033161"/>
              <a:ext cx="1043059" cy="1042582"/>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Straight Connector 13"/>
            <p:cNvCxnSpPr>
              <a:stCxn id="5" idx="2"/>
            </p:cNvCxnSpPr>
            <p:nvPr/>
          </p:nvCxnSpPr>
          <p:spPr>
            <a:xfrm flipH="1" flipV="1">
              <a:off x="3880340" y="3762839"/>
              <a:ext cx="227078" cy="509939"/>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589659" y="941608"/>
            <a:ext cx="4017286" cy="4117590"/>
            <a:chOff x="2589659" y="60293"/>
            <a:chExt cx="4017286" cy="4117590"/>
          </a:xfrm>
          <a:effectLst/>
        </p:grpSpPr>
        <p:sp>
          <p:nvSpPr>
            <p:cNvPr id="9" name="Oval 8"/>
            <p:cNvSpPr/>
            <p:nvPr/>
          </p:nvSpPr>
          <p:spPr>
            <a:xfrm>
              <a:off x="2589659" y="60293"/>
              <a:ext cx="4017286" cy="4015449"/>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Freeform 21"/>
            <p:cNvSpPr/>
            <p:nvPr/>
          </p:nvSpPr>
          <p:spPr>
            <a:xfrm>
              <a:off x="3226931" y="3516923"/>
              <a:ext cx="1196901" cy="660960"/>
            </a:xfrm>
            <a:custGeom>
              <a:avLst/>
              <a:gdLst>
                <a:gd name="connsiteX0" fmla="*/ 1047262 w 1047262"/>
                <a:gd name="connsiteY0" fmla="*/ 547077 h 593770"/>
                <a:gd name="connsiteX1" fmla="*/ 566616 w 1047262"/>
                <a:gd name="connsiteY1" fmla="*/ 539262 h 593770"/>
                <a:gd name="connsiteX2" fmla="*/ 0 w 1047262"/>
                <a:gd name="connsiteY2" fmla="*/ 0 h 593770"/>
              </a:gdLst>
              <a:ahLst/>
              <a:cxnLst>
                <a:cxn ang="0">
                  <a:pos x="connsiteX0" y="connsiteY0"/>
                </a:cxn>
                <a:cxn ang="0">
                  <a:pos x="connsiteX1" y="connsiteY1"/>
                </a:cxn>
                <a:cxn ang="0">
                  <a:pos x="connsiteX2" y="connsiteY2"/>
                </a:cxn>
              </a:cxnLst>
              <a:rect l="l" t="t" r="r" b="b"/>
              <a:pathLst>
                <a:path w="1047262" h="593770">
                  <a:moveTo>
                    <a:pt x="1047262" y="547077"/>
                  </a:moveTo>
                  <a:cubicBezTo>
                    <a:pt x="894211" y="588759"/>
                    <a:pt x="741160" y="630441"/>
                    <a:pt x="566616" y="539262"/>
                  </a:cubicBezTo>
                  <a:cubicBezTo>
                    <a:pt x="392072" y="448083"/>
                    <a:pt x="196036" y="224041"/>
                    <a:pt x="0" y="0"/>
                  </a:cubicBezTo>
                </a:path>
              </a:pathLst>
            </a:cu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Arc 22"/>
            <p:cNvSpPr/>
            <p:nvPr/>
          </p:nvSpPr>
          <p:spPr>
            <a:xfrm rot="9448172">
              <a:off x="4860913" y="2695725"/>
              <a:ext cx="931409" cy="1183614"/>
            </a:xfrm>
            <a:prstGeom prst="arc">
              <a:avLst>
                <a:gd name="adj1" fmla="val 15812969"/>
                <a:gd name="adj2" fmla="val 214241"/>
              </a:avLst>
            </a:prstGeom>
            <a:ln w="190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6" name="Oval 5"/>
          <p:cNvSpPr/>
          <p:nvPr/>
        </p:nvSpPr>
        <p:spPr>
          <a:xfrm>
            <a:off x="4762500" y="858068"/>
            <a:ext cx="190500" cy="190500"/>
          </a:xfrm>
          <a:prstGeom prst="ellipse">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2934374" y="4096568"/>
            <a:ext cx="190500" cy="190500"/>
          </a:xfrm>
          <a:prstGeom prst="ellipse">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5792787" y="4340517"/>
            <a:ext cx="190500" cy="190500"/>
          </a:xfrm>
          <a:prstGeom prst="ellipse">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p:cNvSpPr/>
          <p:nvPr/>
        </p:nvSpPr>
        <p:spPr>
          <a:xfrm>
            <a:off x="4233332" y="4834098"/>
            <a:ext cx="190500" cy="190500"/>
          </a:xfrm>
          <a:prstGeom prst="ellipse">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TextBox 24"/>
          <p:cNvSpPr txBox="1"/>
          <p:nvPr/>
        </p:nvSpPr>
        <p:spPr>
          <a:xfrm>
            <a:off x="4508937" y="1048568"/>
            <a:ext cx="697627" cy="369332"/>
          </a:xfrm>
          <a:prstGeom prst="rect">
            <a:avLst/>
          </a:prstGeom>
          <a:noFill/>
        </p:spPr>
        <p:txBody>
          <a:bodyPr wrap="none" rtlCol="0">
            <a:spAutoFit/>
          </a:bodyPr>
          <a:lstStyle/>
          <a:p>
            <a:r>
              <a:rPr lang="fr-CH" dirty="0">
                <a:solidFill>
                  <a:schemeClr val="bg1"/>
                </a:solidFill>
                <a:effectLst>
                  <a:glow rad="228600">
                    <a:schemeClr val="accent2">
                      <a:satMod val="175000"/>
                      <a:alpha val="40000"/>
                    </a:schemeClr>
                  </a:glow>
                </a:effectLst>
              </a:rPr>
              <a:t>CMS</a:t>
            </a:r>
            <a:endParaRPr lang="en-GB" dirty="0">
              <a:solidFill>
                <a:schemeClr val="bg1"/>
              </a:solidFill>
              <a:effectLst>
                <a:glow rad="228600">
                  <a:schemeClr val="accent2">
                    <a:satMod val="175000"/>
                    <a:alpha val="40000"/>
                  </a:schemeClr>
                </a:glow>
              </a:effectLst>
            </a:endParaRPr>
          </a:p>
        </p:txBody>
      </p:sp>
      <p:sp>
        <p:nvSpPr>
          <p:cNvPr id="26" name="TextBox 25"/>
          <p:cNvSpPr txBox="1"/>
          <p:nvPr/>
        </p:nvSpPr>
        <p:spPr>
          <a:xfrm>
            <a:off x="2012576" y="4007152"/>
            <a:ext cx="851515" cy="369332"/>
          </a:xfrm>
          <a:prstGeom prst="rect">
            <a:avLst/>
          </a:prstGeom>
          <a:noFill/>
        </p:spPr>
        <p:txBody>
          <a:bodyPr wrap="none" rtlCol="0">
            <a:spAutoFit/>
          </a:bodyPr>
          <a:lstStyle/>
          <a:p>
            <a:r>
              <a:rPr lang="fr-CH" dirty="0">
                <a:solidFill>
                  <a:schemeClr val="bg1"/>
                </a:solidFill>
                <a:effectLst>
                  <a:glow rad="228600">
                    <a:schemeClr val="accent2">
                      <a:satMod val="175000"/>
                      <a:alpha val="40000"/>
                    </a:schemeClr>
                  </a:glow>
                </a:effectLst>
              </a:rPr>
              <a:t>ALICE</a:t>
            </a:r>
            <a:endParaRPr lang="en-GB" dirty="0">
              <a:solidFill>
                <a:schemeClr val="bg1"/>
              </a:solidFill>
              <a:effectLst>
                <a:glow rad="228600">
                  <a:schemeClr val="accent2">
                    <a:satMod val="175000"/>
                    <a:alpha val="40000"/>
                  </a:schemeClr>
                </a:glow>
              </a:effectLst>
            </a:endParaRPr>
          </a:p>
        </p:txBody>
      </p:sp>
      <p:sp>
        <p:nvSpPr>
          <p:cNvPr id="27" name="TextBox 26"/>
          <p:cNvSpPr txBox="1"/>
          <p:nvPr/>
        </p:nvSpPr>
        <p:spPr>
          <a:xfrm>
            <a:off x="3930874" y="4422996"/>
            <a:ext cx="898516" cy="369332"/>
          </a:xfrm>
          <a:prstGeom prst="rect">
            <a:avLst/>
          </a:prstGeom>
          <a:noFill/>
        </p:spPr>
        <p:txBody>
          <a:bodyPr wrap="none" rtlCol="0">
            <a:spAutoFit/>
          </a:bodyPr>
          <a:lstStyle/>
          <a:p>
            <a:r>
              <a:rPr lang="fr-CH" dirty="0">
                <a:solidFill>
                  <a:schemeClr val="bg1"/>
                </a:solidFill>
                <a:effectLst>
                  <a:glow rad="228600">
                    <a:schemeClr val="accent2">
                      <a:satMod val="175000"/>
                      <a:alpha val="40000"/>
                    </a:schemeClr>
                  </a:glow>
                </a:effectLst>
              </a:rPr>
              <a:t>ATLAS</a:t>
            </a:r>
            <a:endParaRPr lang="en-GB" dirty="0">
              <a:solidFill>
                <a:schemeClr val="bg1"/>
              </a:solidFill>
              <a:effectLst>
                <a:glow rad="228600">
                  <a:schemeClr val="accent2">
                    <a:satMod val="175000"/>
                    <a:alpha val="40000"/>
                  </a:schemeClr>
                </a:glow>
              </a:effectLst>
            </a:endParaRPr>
          </a:p>
        </p:txBody>
      </p:sp>
      <p:sp>
        <p:nvSpPr>
          <p:cNvPr id="28" name="TextBox 27"/>
          <p:cNvSpPr txBox="1"/>
          <p:nvPr/>
        </p:nvSpPr>
        <p:spPr>
          <a:xfrm>
            <a:off x="5983544" y="4371497"/>
            <a:ext cx="774571" cy="369332"/>
          </a:xfrm>
          <a:prstGeom prst="rect">
            <a:avLst/>
          </a:prstGeom>
          <a:noFill/>
        </p:spPr>
        <p:txBody>
          <a:bodyPr wrap="none" rtlCol="0">
            <a:spAutoFit/>
          </a:bodyPr>
          <a:lstStyle/>
          <a:p>
            <a:r>
              <a:rPr lang="fr-CH" dirty="0">
                <a:solidFill>
                  <a:schemeClr val="bg1"/>
                </a:solidFill>
                <a:effectLst>
                  <a:glow rad="228600">
                    <a:schemeClr val="accent2">
                      <a:satMod val="175000"/>
                      <a:alpha val="40000"/>
                    </a:schemeClr>
                  </a:glow>
                </a:effectLst>
              </a:rPr>
              <a:t>LHCb</a:t>
            </a:r>
            <a:endParaRPr lang="en-GB" dirty="0">
              <a:solidFill>
                <a:schemeClr val="bg1"/>
              </a:solidFill>
              <a:effectLst>
                <a:glow rad="228600">
                  <a:schemeClr val="accent2">
                    <a:satMod val="175000"/>
                    <a:alpha val="40000"/>
                  </a:schemeClr>
                </a:glow>
              </a:effectLst>
            </a:endParaRPr>
          </a:p>
        </p:txBody>
      </p:sp>
      <p:sp>
        <p:nvSpPr>
          <p:cNvPr id="30" name="Title 1"/>
          <p:cNvSpPr txBox="1">
            <a:spLocks/>
          </p:cNvSpPr>
          <p:nvPr/>
        </p:nvSpPr>
        <p:spPr>
          <a:xfrm>
            <a:off x="-15496" y="1368"/>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Largest Machine on Earth</a:t>
            </a:r>
            <a:endParaRPr lang="en-US" dirty="0"/>
          </a:p>
        </p:txBody>
      </p:sp>
      <p:sp>
        <p:nvSpPr>
          <p:cNvPr id="31" name="TextBox 30"/>
          <p:cNvSpPr txBox="1"/>
          <p:nvPr/>
        </p:nvSpPr>
        <p:spPr>
          <a:xfrm>
            <a:off x="36512" y="5554584"/>
            <a:ext cx="9107488" cy="584775"/>
          </a:xfrm>
          <a:prstGeom prst="rect">
            <a:avLst/>
          </a:prstGeom>
          <a:noFill/>
        </p:spPr>
        <p:txBody>
          <a:bodyPr wrap="square" rtlCol="0">
            <a:spAutoFit/>
          </a:bodyPr>
          <a:lstStyle/>
          <a:p>
            <a:pPr algn="ctr"/>
            <a:r>
              <a:rPr lang="en-US" sz="3200" dirty="0" smtClean="0"/>
              <a:t>27 Km circumference, 100m underground</a:t>
            </a:r>
            <a:endParaRPr lang="en-US" sz="3200" dirty="0"/>
          </a:p>
        </p:txBody>
      </p:sp>
      <p:sp>
        <p:nvSpPr>
          <p:cNvPr id="20" name="Slide Number Placeholder 19"/>
          <p:cNvSpPr>
            <a:spLocks noGrp="1"/>
          </p:cNvSpPr>
          <p:nvPr>
            <p:ph type="sldNum" sz="quarter" idx="4"/>
          </p:nvPr>
        </p:nvSpPr>
        <p:spPr/>
        <p:txBody>
          <a:bodyPr/>
          <a:lstStyle/>
          <a:p>
            <a:fld id="{17918391-D411-FE40-AAD7-861AE5233E0E}" type="slidenum">
              <a:rPr lang="en-US" smtClean="0"/>
              <a:pPr/>
              <a:t>4</a:t>
            </a:fld>
            <a:endParaRPr lang="en-US" dirty="0"/>
          </a:p>
        </p:txBody>
      </p:sp>
    </p:spTree>
    <p:extLst>
      <p:ext uri="{BB962C8B-B14F-4D97-AF65-F5344CB8AC3E}">
        <p14:creationId xmlns:p14="http://schemas.microsoft.com/office/powerpoint/2010/main" val="355344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7600" cy="1143000"/>
          </a:xfrm>
        </p:spPr>
        <p:txBody>
          <a:bodyPr>
            <a:normAutofit/>
          </a:bodyPr>
          <a:lstStyle/>
          <a:p>
            <a:r>
              <a:rPr lang="en-GB" dirty="0" smtClean="0"/>
              <a:t>  Job Trends Consideration</a:t>
            </a:r>
            <a:endParaRPr lang="en-GB" dirty="0"/>
          </a:p>
        </p:txBody>
      </p:sp>
      <p:sp>
        <p:nvSpPr>
          <p:cNvPr id="5" name="Date Placeholder 4"/>
          <p:cNvSpPr>
            <a:spLocks noGrp="1"/>
          </p:cNvSpPr>
          <p:nvPr>
            <p:ph type="dt" sz="half" idx="10"/>
          </p:nvPr>
        </p:nvSpPr>
        <p:spPr/>
        <p:txBody>
          <a:bodyPr/>
          <a:lstStyle/>
          <a:p>
            <a:pPr>
              <a:defRPr/>
            </a:pPr>
            <a:r>
              <a:rPr lang="en-US" smtClean="0"/>
              <a:t>02/06/2016</a:t>
            </a:r>
            <a:endParaRPr lang="en-US" dirty="0"/>
          </a:p>
        </p:txBody>
      </p:sp>
      <p:sp>
        <p:nvSpPr>
          <p:cNvPr id="3" name="Footer Placeholder 2"/>
          <p:cNvSpPr>
            <a:spLocks noGrp="1"/>
          </p:cNvSpPr>
          <p:nvPr>
            <p:ph type="ftr" sz="quarter" idx="3"/>
          </p:nvPr>
        </p:nvSpPr>
        <p:spPr/>
        <p:txBody>
          <a:bodyPr/>
          <a:lstStyle/>
          <a:p>
            <a:r>
              <a:rPr lang="en-US" smtClean="0"/>
              <a:t>OpenStack Israel 2016</a:t>
            </a:r>
            <a:endParaRPr lang="en-US" dirty="0"/>
          </a:p>
        </p:txBody>
      </p:sp>
      <p:sp>
        <p:nvSpPr>
          <p:cNvPr id="8" name="Slide Number Placeholder 7"/>
          <p:cNvSpPr>
            <a:spLocks noGrp="1"/>
          </p:cNvSpPr>
          <p:nvPr>
            <p:ph type="sldNum" sz="quarter" idx="4"/>
          </p:nvPr>
        </p:nvSpPr>
        <p:spPr/>
        <p:txBody>
          <a:bodyPr/>
          <a:lstStyle/>
          <a:p>
            <a:fld id="{17918391-D411-FE40-AAD7-861AE5233E0E}" type="slidenum">
              <a:rPr lang="en-US" smtClean="0"/>
              <a:pPr/>
              <a:t>40</a:t>
            </a:fld>
            <a:endParaRPr lang="en-US" dirty="0"/>
          </a:p>
        </p:txBody>
      </p:sp>
      <p:pic>
        <p:nvPicPr>
          <p:cNvPr id="6" name="Picture 5"/>
          <p:cNvPicPr>
            <a:picLocks noChangeAspect="1"/>
          </p:cNvPicPr>
          <p:nvPr/>
        </p:nvPicPr>
        <p:blipFill>
          <a:blip r:embed="rId3"/>
          <a:stretch>
            <a:fillRect/>
          </a:stretch>
        </p:blipFill>
        <p:spPr>
          <a:xfrm>
            <a:off x="0" y="1018198"/>
            <a:ext cx="9144000" cy="4329655"/>
          </a:xfrm>
          <a:prstGeom prst="rect">
            <a:avLst/>
          </a:prstGeom>
        </p:spPr>
      </p:pic>
      <p:pic>
        <p:nvPicPr>
          <p:cNvPr id="7" name="Picture 6"/>
          <p:cNvPicPr>
            <a:picLocks noChangeAspect="1"/>
          </p:cNvPicPr>
          <p:nvPr/>
        </p:nvPicPr>
        <p:blipFill>
          <a:blip r:embed="rId4"/>
          <a:stretch>
            <a:fillRect/>
          </a:stretch>
        </p:blipFill>
        <p:spPr>
          <a:xfrm>
            <a:off x="3972181" y="5539793"/>
            <a:ext cx="5171819" cy="618590"/>
          </a:xfrm>
          <a:prstGeom prst="rect">
            <a:avLst/>
          </a:prstGeom>
        </p:spPr>
      </p:pic>
      <p:sp>
        <p:nvSpPr>
          <p:cNvPr id="4" name="TextBox 3"/>
          <p:cNvSpPr txBox="1"/>
          <p:nvPr/>
        </p:nvSpPr>
        <p:spPr>
          <a:xfrm flipH="1">
            <a:off x="360215" y="5539793"/>
            <a:ext cx="2609119" cy="369332"/>
          </a:xfrm>
          <a:prstGeom prst="rect">
            <a:avLst/>
          </a:prstGeom>
          <a:noFill/>
        </p:spPr>
        <p:txBody>
          <a:bodyPr wrap="square" rtlCol="0">
            <a:spAutoFit/>
          </a:bodyPr>
          <a:lstStyle/>
          <a:p>
            <a:r>
              <a:rPr lang="en-US" smtClean="0"/>
              <a:t>From </a:t>
            </a:r>
            <a:r>
              <a:rPr lang="en-US" dirty="0" err="1" smtClean="0"/>
              <a:t>Indeed.com</a:t>
            </a:r>
            <a:endParaRPr lang="en-US" dirty="0"/>
          </a:p>
        </p:txBody>
      </p:sp>
    </p:spTree>
    <p:extLst>
      <p:ext uri="{BB962C8B-B14F-4D97-AF65-F5344CB8AC3E}">
        <p14:creationId xmlns:p14="http://schemas.microsoft.com/office/powerpoint/2010/main" val="14176297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6704" y="956017"/>
            <a:ext cx="3965909" cy="4696637"/>
            <a:chOff x="495300" y="2063750"/>
            <a:chExt cx="3242080" cy="3086100"/>
          </a:xfrm>
        </p:grpSpPr>
        <p:sp>
          <p:nvSpPr>
            <p:cNvPr id="5" name="Rounded Rectangle 4"/>
            <p:cNvSpPr/>
            <p:nvPr/>
          </p:nvSpPr>
          <p:spPr>
            <a:xfrm>
              <a:off x="495300" y="2063750"/>
              <a:ext cx="3242080" cy="3086100"/>
            </a:xfrm>
            <a:prstGeom prst="roundRect">
              <a:avLst>
                <a:gd name="adj" fmla="val 6152"/>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descr="http://upload.wikimedia.org/wikipedia/commons/f/f0/HookesLawForSpring-English.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41873" y="2190750"/>
              <a:ext cx="2447642" cy="284202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2" name="Rectangle 11"/>
          <p:cNvSpPr/>
          <p:nvPr/>
        </p:nvSpPr>
        <p:spPr>
          <a:xfrm>
            <a:off x="1" y="1851026"/>
            <a:ext cx="9144001" cy="35224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pPr>
              <a:defRPr/>
            </a:pPr>
            <a:r>
              <a:rPr lang="en-US" smtClean="0"/>
              <a:t>02/06/2016</a:t>
            </a:r>
            <a:endParaRPr lang="en-US" dirty="0"/>
          </a:p>
        </p:txBody>
      </p:sp>
      <p:sp>
        <p:nvSpPr>
          <p:cNvPr id="13" name="Title 1"/>
          <p:cNvSpPr>
            <a:spLocks noGrp="1"/>
          </p:cNvSpPr>
          <p:nvPr>
            <p:ph type="title"/>
          </p:nvPr>
        </p:nvSpPr>
        <p:spPr>
          <a:xfrm>
            <a:off x="0" y="15575"/>
            <a:ext cx="8226854" cy="940443"/>
          </a:xfrm>
        </p:spPr>
        <p:txBody>
          <a:bodyPr/>
          <a:lstStyle/>
          <a:p>
            <a:r>
              <a:rPr lang="en-US" b="0" dirty="0" smtClean="0">
                <a:latin typeface="+mj-lt"/>
              </a:rPr>
              <a:t>  Cultural Change </a:t>
            </a:r>
            <a:r>
              <a:rPr lang="en-US" dirty="0" smtClean="0"/>
              <a:t>Impact</a:t>
            </a:r>
            <a:endParaRPr lang="en-US" b="0" dirty="0">
              <a:latin typeface="+mj-lt"/>
            </a:endParaRPr>
          </a:p>
        </p:txBody>
      </p:sp>
      <p:sp>
        <p:nvSpPr>
          <p:cNvPr id="11" name="Footer Placeholder 10"/>
          <p:cNvSpPr>
            <a:spLocks noGrp="1"/>
          </p:cNvSpPr>
          <p:nvPr>
            <p:ph type="ftr" sz="quarter" idx="3"/>
          </p:nvPr>
        </p:nvSpPr>
        <p:spPr/>
        <p:txBody>
          <a:bodyPr/>
          <a:lstStyle/>
          <a:p>
            <a:r>
              <a:rPr lang="en-US" smtClean="0"/>
              <a:t>OpenStack Israel 2016</a:t>
            </a:r>
            <a:endParaRPr lang="en-US" dirty="0"/>
          </a:p>
        </p:txBody>
      </p:sp>
      <p:sp>
        <p:nvSpPr>
          <p:cNvPr id="14" name="Slide Number Placeholder 13"/>
          <p:cNvSpPr>
            <a:spLocks noGrp="1"/>
          </p:cNvSpPr>
          <p:nvPr>
            <p:ph type="sldNum" sz="quarter" idx="4"/>
          </p:nvPr>
        </p:nvSpPr>
        <p:spPr/>
        <p:txBody>
          <a:bodyPr/>
          <a:lstStyle/>
          <a:p>
            <a:fld id="{17918391-D411-FE40-AAD7-861AE5233E0E}" type="slidenum">
              <a:rPr lang="en-US" smtClean="0"/>
              <a:pPr/>
              <a:t>41</a:t>
            </a:fld>
            <a:endParaRPr lang="en-US" dirty="0"/>
          </a:p>
        </p:txBody>
      </p:sp>
      <p:sp>
        <p:nvSpPr>
          <p:cNvPr id="15" name="TextBox 14"/>
          <p:cNvSpPr txBox="1"/>
          <p:nvPr/>
        </p:nvSpPr>
        <p:spPr>
          <a:xfrm>
            <a:off x="4410412" y="939482"/>
            <a:ext cx="4455791" cy="5416868"/>
          </a:xfrm>
          <a:prstGeom prst="rect">
            <a:avLst/>
          </a:prstGeom>
          <a:noFill/>
        </p:spPr>
        <p:txBody>
          <a:bodyPr wrap="square" rtlCol="0">
            <a:spAutoFit/>
          </a:bodyPr>
          <a:lstStyle/>
          <a:p>
            <a:endParaRPr lang="en-US" dirty="0"/>
          </a:p>
          <a:p>
            <a:pPr marL="285750" indent="-285750">
              <a:buFont typeface="Arial" charset="0"/>
              <a:buChar char="•"/>
            </a:pPr>
            <a:r>
              <a:rPr lang="en-US" dirty="0" smtClean="0"/>
              <a:t>Move to Agile technologies brings great benefits</a:t>
            </a:r>
          </a:p>
          <a:p>
            <a:pPr marL="742950" lvl="1" indent="-285750">
              <a:buFont typeface="Arial" charset="0"/>
              <a:buChar char="•"/>
            </a:pPr>
            <a:r>
              <a:rPr lang="en-US" sz="1600" dirty="0" smtClean="0"/>
              <a:t>Reduced deployment time</a:t>
            </a:r>
          </a:p>
          <a:p>
            <a:pPr marL="742950" lvl="1" indent="-285750">
              <a:buFont typeface="Arial" charset="0"/>
              <a:buChar char="•"/>
            </a:pPr>
            <a:r>
              <a:rPr lang="en-US" sz="1600" dirty="0" smtClean="0"/>
              <a:t>Continuous integration validation</a:t>
            </a:r>
          </a:p>
          <a:p>
            <a:pPr marL="742950" lvl="1" indent="-285750">
              <a:buFont typeface="Arial" charset="0"/>
              <a:buChar char="•"/>
            </a:pPr>
            <a:r>
              <a:rPr lang="en-US" sz="1600" dirty="0" smtClean="0"/>
              <a:t>Flexibility</a:t>
            </a:r>
          </a:p>
          <a:p>
            <a:pPr marL="742950" lvl="1" indent="-285750">
              <a:buFont typeface="Arial" charset="0"/>
              <a:buChar char="•"/>
            </a:pPr>
            <a:endParaRPr lang="en-US" dirty="0"/>
          </a:p>
          <a:p>
            <a:pPr marL="285750" indent="-285750">
              <a:buFont typeface="Arial" charset="0"/>
              <a:buChar char="•"/>
            </a:pPr>
            <a:r>
              <a:rPr lang="en-US" dirty="0" smtClean="0"/>
              <a:t>Don’t forget Hooke’s Law (adapted)</a:t>
            </a:r>
          </a:p>
          <a:p>
            <a:pPr marL="742950" lvl="1" indent="-285750">
              <a:buFont typeface="Arial" charset="0"/>
              <a:buChar char="•"/>
            </a:pPr>
            <a:r>
              <a:rPr lang="en-US" sz="1600" dirty="0" smtClean="0"/>
              <a:t>Under load, an </a:t>
            </a:r>
            <a:r>
              <a:rPr lang="en-US" sz="1600" dirty="0" err="1" smtClean="0"/>
              <a:t>organisation</a:t>
            </a:r>
            <a:r>
              <a:rPr lang="en-US" sz="1600" dirty="0" smtClean="0"/>
              <a:t> can extend proportional to external force</a:t>
            </a:r>
          </a:p>
          <a:p>
            <a:pPr marL="742950" lvl="1" indent="-285750">
              <a:buFont typeface="Arial" charset="0"/>
              <a:buChar char="•"/>
            </a:pPr>
            <a:r>
              <a:rPr lang="en-US" sz="1600" dirty="0" smtClean="0"/>
              <a:t>Too much load leads to permanent deformation</a:t>
            </a:r>
          </a:p>
          <a:p>
            <a:pPr marL="285750" indent="-285750">
              <a:buFont typeface="Arial" charset="0"/>
              <a:buChar char="•"/>
            </a:pPr>
            <a:endParaRPr lang="en-US" sz="1600" dirty="0" smtClean="0"/>
          </a:p>
          <a:p>
            <a:pPr marL="285750" indent="-285750">
              <a:buFont typeface="Arial" charset="0"/>
              <a:buChar char="•"/>
            </a:pPr>
            <a:r>
              <a:rPr lang="en-US" dirty="0" smtClean="0"/>
              <a:t>Ensure the tail is moving fast as well as the head</a:t>
            </a:r>
          </a:p>
          <a:p>
            <a:pPr marL="742950" lvl="1" indent="-285750">
              <a:buFont typeface="Arial" charset="0"/>
              <a:buChar char="•"/>
            </a:pPr>
            <a:r>
              <a:rPr lang="en-US" sz="1600" dirty="0" smtClean="0"/>
              <a:t>Application support</a:t>
            </a:r>
          </a:p>
          <a:p>
            <a:pPr marL="742950" lvl="1" indent="-285750">
              <a:buFont typeface="Arial" charset="0"/>
              <a:buChar char="•"/>
            </a:pPr>
            <a:r>
              <a:rPr lang="en-US" sz="1600" dirty="0" smtClean="0"/>
              <a:t>Cultural challenges</a:t>
            </a:r>
          </a:p>
          <a:p>
            <a:pPr marL="742950" lvl="1" indent="-285750">
              <a:buFont typeface="Arial" charset="0"/>
              <a:buChar char="•"/>
            </a:pPr>
            <a:r>
              <a:rPr lang="en-US" sz="1600" dirty="0" smtClean="0"/>
              <a:t>Process change</a:t>
            </a:r>
            <a:endParaRPr lang="en-US" sz="1600" dirty="0"/>
          </a:p>
          <a:p>
            <a:pPr marL="742950" lvl="1" indent="-285750">
              <a:buFont typeface="Arial" charset="0"/>
              <a:buChar char="•"/>
            </a:pPr>
            <a:endParaRPr lang="en-US" dirty="0" smtClean="0"/>
          </a:p>
          <a:p>
            <a:pPr marL="742950" lvl="1" indent="-285750">
              <a:buFont typeface="Arial" charset="0"/>
              <a:buChar char="•"/>
            </a:pPr>
            <a:endParaRPr lang="en-US" sz="1600" dirty="0"/>
          </a:p>
        </p:txBody>
      </p:sp>
    </p:spTree>
    <p:extLst>
      <p:ext uri="{BB962C8B-B14F-4D97-AF65-F5344CB8AC3E}">
        <p14:creationId xmlns:p14="http://schemas.microsoft.com/office/powerpoint/2010/main" val="438980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128494" y="1224099"/>
            <a:ext cx="2720195" cy="1910830"/>
          </a:xfrm>
          <a:prstGeom prst="rect">
            <a:avLst/>
          </a:prstGeom>
        </p:spPr>
      </p:pic>
      <p:sp>
        <p:nvSpPr>
          <p:cNvPr id="3" name="Content Placeholder 2"/>
          <p:cNvSpPr>
            <a:spLocks noGrp="1"/>
          </p:cNvSpPr>
          <p:nvPr>
            <p:ph sz="half" idx="1"/>
          </p:nvPr>
        </p:nvSpPr>
        <p:spPr>
          <a:xfrm>
            <a:off x="385010" y="1146237"/>
            <a:ext cx="5449078" cy="4880811"/>
          </a:xfrm>
        </p:spPr>
        <p:txBody>
          <a:bodyPr>
            <a:normAutofit lnSpcReduction="10000"/>
          </a:bodyPr>
          <a:lstStyle/>
          <a:p>
            <a:r>
              <a:rPr lang="en-US" sz="2800" dirty="0" smtClean="0"/>
              <a:t>Open source collaboration sets model for in-house teams</a:t>
            </a:r>
          </a:p>
          <a:p>
            <a:r>
              <a:rPr lang="en-US" sz="2800" dirty="0" smtClean="0"/>
              <a:t>External recognition by the community is highly rewarding for contributors</a:t>
            </a:r>
          </a:p>
          <a:p>
            <a:r>
              <a:rPr lang="en-US" sz="2800" dirty="0" smtClean="0"/>
              <a:t>Reviews and being reviewed is a constant learning experience</a:t>
            </a:r>
          </a:p>
          <a:p>
            <a:r>
              <a:rPr lang="en-US" sz="2800" dirty="0" smtClean="0"/>
              <a:t>Operator sharing is much more than just OpenStack</a:t>
            </a:r>
          </a:p>
          <a:p>
            <a:endParaRPr lang="en-US" sz="2800" dirty="0" smtClean="0"/>
          </a:p>
          <a:p>
            <a:pPr lvl="1"/>
            <a:endParaRPr lang="en-US" dirty="0"/>
          </a:p>
        </p:txBody>
      </p:sp>
      <p:sp>
        <p:nvSpPr>
          <p:cNvPr id="5" name="Date Placeholder 4"/>
          <p:cNvSpPr>
            <a:spLocks noGrp="1"/>
          </p:cNvSpPr>
          <p:nvPr>
            <p:ph type="dt" sz="half" idx="10"/>
          </p:nvPr>
        </p:nvSpPr>
        <p:spPr/>
        <p:txBody>
          <a:bodyPr/>
          <a:lstStyle/>
          <a:p>
            <a:pPr>
              <a:defRPr/>
            </a:pPr>
            <a:r>
              <a:rPr lang="en-US" smtClean="0"/>
              <a:t>02/06/2016</a:t>
            </a:r>
            <a:endParaRPr lang="en-US" dirty="0"/>
          </a:p>
        </p:txBody>
      </p:sp>
      <p:pic>
        <p:nvPicPr>
          <p:cNvPr id="8" name="Picture 2" descr="http://openlab.web.cern.ch/sites/openlab.web.cern.ch/files/styles/large/public/news/images/mw85qgkclvw0l8ubm5g6.jpg?itok=gyf8Hnp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28494" y="3711839"/>
            <a:ext cx="2720195" cy="181346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0" y="15575"/>
            <a:ext cx="9144000" cy="940443"/>
          </a:xfrm>
        </p:spPr>
        <p:txBody>
          <a:bodyPr>
            <a:normAutofit/>
          </a:bodyPr>
          <a:lstStyle/>
          <a:p>
            <a:r>
              <a:rPr lang="en-US" b="0" dirty="0" smtClean="0">
                <a:latin typeface="+mj-lt"/>
              </a:rPr>
              <a:t>  </a:t>
            </a:r>
            <a:r>
              <a:rPr lang="en-US" sz="4400" dirty="0" smtClean="0"/>
              <a:t>Communities Encourage Change</a:t>
            </a:r>
            <a:endParaRPr lang="en-US" sz="4400" b="0" dirty="0"/>
          </a:p>
        </p:txBody>
      </p:sp>
      <p:sp>
        <p:nvSpPr>
          <p:cNvPr id="11" name="TextBox 10"/>
          <p:cNvSpPr txBox="1"/>
          <p:nvPr/>
        </p:nvSpPr>
        <p:spPr>
          <a:xfrm>
            <a:off x="7351295" y="3140236"/>
            <a:ext cx="1455821" cy="307777"/>
          </a:xfrm>
          <a:prstGeom prst="rect">
            <a:avLst/>
          </a:prstGeom>
          <a:noFill/>
        </p:spPr>
        <p:txBody>
          <a:bodyPr wrap="square" rtlCol="0">
            <a:spAutoFit/>
          </a:bodyPr>
          <a:lstStyle/>
          <a:p>
            <a:pPr algn="r"/>
            <a:r>
              <a:rPr lang="en-US" sz="1400" dirty="0" smtClean="0"/>
              <a:t>Keystone 2013</a:t>
            </a:r>
            <a:endParaRPr lang="en-US" sz="1400" dirty="0"/>
          </a:p>
        </p:txBody>
      </p:sp>
      <p:sp>
        <p:nvSpPr>
          <p:cNvPr id="12" name="TextBox 11"/>
          <p:cNvSpPr txBox="1"/>
          <p:nvPr/>
        </p:nvSpPr>
        <p:spPr>
          <a:xfrm>
            <a:off x="7488591" y="5525303"/>
            <a:ext cx="1455821" cy="307777"/>
          </a:xfrm>
          <a:prstGeom prst="rect">
            <a:avLst/>
          </a:prstGeom>
          <a:noFill/>
        </p:spPr>
        <p:txBody>
          <a:bodyPr wrap="square" rtlCol="0">
            <a:spAutoFit/>
          </a:bodyPr>
          <a:lstStyle/>
          <a:p>
            <a:pPr algn="r"/>
            <a:r>
              <a:rPr lang="en-US" sz="1400" dirty="0" smtClean="0"/>
              <a:t>Paris 2014</a:t>
            </a:r>
            <a:endParaRPr lang="en-US" sz="1400" dirty="0"/>
          </a:p>
        </p:txBody>
      </p:sp>
      <p:sp>
        <p:nvSpPr>
          <p:cNvPr id="13" name="Footer Placeholder 12"/>
          <p:cNvSpPr>
            <a:spLocks noGrp="1"/>
          </p:cNvSpPr>
          <p:nvPr>
            <p:ph type="ftr" sz="quarter" idx="3"/>
          </p:nvPr>
        </p:nvSpPr>
        <p:spPr/>
        <p:txBody>
          <a:bodyPr/>
          <a:lstStyle/>
          <a:p>
            <a:r>
              <a:rPr lang="en-US" smtClean="0"/>
              <a:t>OpenStack Israel 2016</a:t>
            </a:r>
            <a:endParaRPr lang="en-US" dirty="0"/>
          </a:p>
        </p:txBody>
      </p:sp>
      <p:sp>
        <p:nvSpPr>
          <p:cNvPr id="14" name="Slide Number Placeholder 13"/>
          <p:cNvSpPr>
            <a:spLocks noGrp="1"/>
          </p:cNvSpPr>
          <p:nvPr>
            <p:ph type="sldNum" sz="quarter" idx="4"/>
          </p:nvPr>
        </p:nvSpPr>
        <p:spPr/>
        <p:txBody>
          <a:bodyPr/>
          <a:lstStyle/>
          <a:p>
            <a:fld id="{17918391-D411-FE40-AAD7-861AE5233E0E}" type="slidenum">
              <a:rPr lang="en-US" smtClean="0"/>
              <a:pPr/>
              <a:t>42</a:t>
            </a:fld>
            <a:endParaRPr lang="en-US" dirty="0"/>
          </a:p>
        </p:txBody>
      </p:sp>
    </p:spTree>
    <p:extLst>
      <p:ext uri="{BB962C8B-B14F-4D97-AF65-F5344CB8AC3E}">
        <p14:creationId xmlns:p14="http://schemas.microsoft.com/office/powerpoint/2010/main" val="1650294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a:t> </a:t>
            </a:r>
            <a:r>
              <a:rPr lang="en-US" dirty="0" smtClean="0"/>
              <a:t> Deployment Models</a:t>
            </a:r>
            <a:endParaRPr lang="en-US" dirty="0"/>
          </a:p>
        </p:txBody>
      </p:sp>
      <p:sp>
        <p:nvSpPr>
          <p:cNvPr id="3" name="Date Placeholder 2"/>
          <p:cNvSpPr>
            <a:spLocks noGrp="1"/>
          </p:cNvSpPr>
          <p:nvPr>
            <p:ph type="dt" sz="half" idx="10"/>
          </p:nvPr>
        </p:nvSpPr>
        <p:spPr/>
        <p:txBody>
          <a:bodyPr/>
          <a:lstStyle/>
          <a:p>
            <a:pPr>
              <a:defRPr/>
            </a:pPr>
            <a:r>
              <a:rPr lang="en-US" smtClean="0"/>
              <a:t>02/06/2016</a:t>
            </a:r>
            <a:endParaRPr lang="en-US" dirty="0"/>
          </a:p>
        </p:txBody>
      </p:sp>
      <p:sp>
        <p:nvSpPr>
          <p:cNvPr id="4" name="Footer Placeholder 3"/>
          <p:cNvSpPr>
            <a:spLocks noGrp="1"/>
          </p:cNvSpPr>
          <p:nvPr>
            <p:ph type="ftr" sz="quarter" idx="11"/>
          </p:nvPr>
        </p:nvSpPr>
        <p:spPr/>
        <p:txBody>
          <a:bodyPr/>
          <a:lstStyle/>
          <a:p>
            <a:pPr>
              <a:defRPr/>
            </a:pPr>
            <a:r>
              <a:rPr lang="en-GB" smtClean="0"/>
              <a:t>OpenStack Israel 2016</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43</a:t>
            </a:fld>
            <a:endParaRPr lang="en-US" dirty="0"/>
          </a:p>
        </p:txBody>
      </p:sp>
      <p:pic>
        <p:nvPicPr>
          <p:cNvPr id="6" name="Picture 5"/>
          <p:cNvPicPr>
            <a:picLocks noChangeAspect="1"/>
          </p:cNvPicPr>
          <p:nvPr/>
        </p:nvPicPr>
        <p:blipFill>
          <a:blip r:embed="rId3"/>
          <a:stretch>
            <a:fillRect/>
          </a:stretch>
        </p:blipFill>
        <p:spPr>
          <a:xfrm>
            <a:off x="183572" y="1593271"/>
            <a:ext cx="5673435" cy="3782291"/>
          </a:xfrm>
          <a:prstGeom prst="rect">
            <a:avLst/>
          </a:prstGeom>
        </p:spPr>
      </p:pic>
      <p:sp>
        <p:nvSpPr>
          <p:cNvPr id="10" name="TextBox 9"/>
          <p:cNvSpPr txBox="1"/>
          <p:nvPr/>
        </p:nvSpPr>
        <p:spPr>
          <a:xfrm>
            <a:off x="5885520" y="2265220"/>
            <a:ext cx="3258480" cy="2400657"/>
          </a:xfrm>
          <a:prstGeom prst="rect">
            <a:avLst/>
          </a:prstGeom>
          <a:noFill/>
        </p:spPr>
        <p:txBody>
          <a:bodyPr wrap="square" rtlCol="0">
            <a:spAutoFit/>
          </a:bodyPr>
          <a:lstStyle/>
          <a:p>
            <a:pPr marL="285750" indent="-285750">
              <a:buFont typeface="Arial" charset="0"/>
              <a:buChar char="•"/>
            </a:pPr>
            <a:r>
              <a:rPr lang="en-US" sz="3000" dirty="0" smtClean="0"/>
              <a:t>Skills</a:t>
            </a:r>
          </a:p>
          <a:p>
            <a:pPr marL="285750" indent="-285750">
              <a:buFont typeface="Arial" charset="0"/>
              <a:buChar char="•"/>
            </a:pPr>
            <a:r>
              <a:rPr lang="en-US" sz="3000" dirty="0" smtClean="0"/>
              <a:t>Culture</a:t>
            </a:r>
          </a:p>
          <a:p>
            <a:pPr marL="285750" indent="-285750">
              <a:buFont typeface="Arial" charset="0"/>
              <a:buChar char="•"/>
            </a:pPr>
            <a:r>
              <a:rPr lang="en-US" sz="3000" dirty="0" smtClean="0"/>
              <a:t>Need for Speed</a:t>
            </a:r>
          </a:p>
          <a:p>
            <a:pPr marL="285750" indent="-285750">
              <a:buFont typeface="Arial" charset="0"/>
              <a:buChar char="•"/>
            </a:pPr>
            <a:r>
              <a:rPr lang="en-US" sz="3000" dirty="0" smtClean="0"/>
              <a:t>Risk Appetite</a:t>
            </a:r>
          </a:p>
          <a:p>
            <a:pPr marL="285750" indent="-285750">
              <a:buFont typeface="Arial" charset="0"/>
              <a:buChar char="•"/>
            </a:pPr>
            <a:endParaRPr lang="en-US" sz="3000" dirty="0" smtClean="0"/>
          </a:p>
        </p:txBody>
      </p:sp>
    </p:spTree>
    <p:extLst>
      <p:ext uri="{BB962C8B-B14F-4D97-AF65-F5344CB8AC3E}">
        <p14:creationId xmlns:p14="http://schemas.microsoft.com/office/powerpoint/2010/main" val="19486340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   Keeping Up with Releases</a:t>
            </a:r>
            <a:endParaRPr lang="en-US" dirty="0"/>
          </a:p>
        </p:txBody>
      </p:sp>
      <p:sp>
        <p:nvSpPr>
          <p:cNvPr id="3" name="Date Placeholder 2"/>
          <p:cNvSpPr>
            <a:spLocks noGrp="1"/>
          </p:cNvSpPr>
          <p:nvPr>
            <p:ph type="dt" sz="half" idx="10"/>
          </p:nvPr>
        </p:nvSpPr>
        <p:spPr/>
        <p:txBody>
          <a:bodyPr/>
          <a:lstStyle/>
          <a:p>
            <a:pPr>
              <a:defRPr/>
            </a:pPr>
            <a:r>
              <a:rPr lang="en-US" smtClean="0"/>
              <a:t>02/06/2016</a:t>
            </a:r>
            <a:endParaRPr lang="en-US" dirty="0"/>
          </a:p>
        </p:txBody>
      </p:sp>
      <p:sp>
        <p:nvSpPr>
          <p:cNvPr id="4" name="Footer Placeholder 3"/>
          <p:cNvSpPr>
            <a:spLocks noGrp="1"/>
          </p:cNvSpPr>
          <p:nvPr>
            <p:ph type="ftr" sz="quarter" idx="11"/>
          </p:nvPr>
        </p:nvSpPr>
        <p:spPr/>
        <p:txBody>
          <a:bodyPr/>
          <a:lstStyle/>
          <a:p>
            <a:pPr>
              <a:defRPr/>
            </a:pPr>
            <a:r>
              <a:rPr lang="en-GB" smtClean="0"/>
              <a:t>OpenStack Israel 2016</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44</a:t>
            </a:fld>
            <a:endParaRPr lang="en-US" dirty="0"/>
          </a:p>
        </p:txBody>
      </p:sp>
      <p:pic>
        <p:nvPicPr>
          <p:cNvPr id="6" name="Picture 5"/>
          <p:cNvPicPr>
            <a:picLocks noChangeAspect="1"/>
          </p:cNvPicPr>
          <p:nvPr/>
        </p:nvPicPr>
        <p:blipFill>
          <a:blip r:embed="rId3"/>
          <a:stretch>
            <a:fillRect/>
          </a:stretch>
        </p:blipFill>
        <p:spPr>
          <a:xfrm>
            <a:off x="815627" y="1003658"/>
            <a:ext cx="7512746" cy="5016943"/>
          </a:xfrm>
          <a:prstGeom prst="rect">
            <a:avLst/>
          </a:prstGeom>
        </p:spPr>
      </p:pic>
    </p:spTree>
    <p:extLst>
      <p:ext uri="{BB962C8B-B14F-4D97-AF65-F5344CB8AC3E}">
        <p14:creationId xmlns:p14="http://schemas.microsoft.com/office/powerpoint/2010/main" val="1222032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a:t> </a:t>
            </a:r>
            <a:r>
              <a:rPr lang="en-US" dirty="0" smtClean="0"/>
              <a:t> Users and Technology</a:t>
            </a:r>
            <a:endParaRPr lang="en-US" dirty="0"/>
          </a:p>
        </p:txBody>
      </p:sp>
      <p:sp>
        <p:nvSpPr>
          <p:cNvPr id="3" name="Date Placeholder 2"/>
          <p:cNvSpPr>
            <a:spLocks noGrp="1"/>
          </p:cNvSpPr>
          <p:nvPr>
            <p:ph type="dt" sz="half" idx="10"/>
          </p:nvPr>
        </p:nvSpPr>
        <p:spPr/>
        <p:txBody>
          <a:bodyPr/>
          <a:lstStyle/>
          <a:p>
            <a:pPr>
              <a:defRPr/>
            </a:pPr>
            <a:r>
              <a:rPr lang="en-US" smtClean="0"/>
              <a:t>02/06/2016</a:t>
            </a:r>
            <a:endParaRPr lang="en-US" dirty="0"/>
          </a:p>
        </p:txBody>
      </p:sp>
      <p:sp>
        <p:nvSpPr>
          <p:cNvPr id="4" name="Footer Placeholder 3"/>
          <p:cNvSpPr>
            <a:spLocks noGrp="1"/>
          </p:cNvSpPr>
          <p:nvPr>
            <p:ph type="ftr" sz="quarter" idx="11"/>
          </p:nvPr>
        </p:nvSpPr>
        <p:spPr/>
        <p:txBody>
          <a:bodyPr/>
          <a:lstStyle/>
          <a:p>
            <a:pPr>
              <a:defRPr/>
            </a:pPr>
            <a:r>
              <a:rPr lang="en-GB" smtClean="0"/>
              <a:t>OpenStack Israel 2016</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45</a:t>
            </a:fld>
            <a:endParaRPr lang="en-US" dirty="0"/>
          </a:p>
        </p:txBody>
      </p:sp>
      <p:pic>
        <p:nvPicPr>
          <p:cNvPr id="6" name="Picture 5"/>
          <p:cNvPicPr>
            <a:picLocks noChangeAspect="1"/>
          </p:cNvPicPr>
          <p:nvPr/>
        </p:nvPicPr>
        <p:blipFill>
          <a:blip r:embed="rId3"/>
          <a:stretch>
            <a:fillRect/>
          </a:stretch>
        </p:blipFill>
        <p:spPr>
          <a:xfrm>
            <a:off x="1085850" y="1092200"/>
            <a:ext cx="6972300" cy="4673600"/>
          </a:xfrm>
          <a:prstGeom prst="rect">
            <a:avLst/>
          </a:prstGeom>
        </p:spPr>
      </p:pic>
    </p:spTree>
    <p:extLst>
      <p:ext uri="{BB962C8B-B14F-4D97-AF65-F5344CB8AC3E}">
        <p14:creationId xmlns:p14="http://schemas.microsoft.com/office/powerpoint/2010/main" val="16065452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a:t> </a:t>
            </a:r>
            <a:r>
              <a:rPr lang="en-US" smtClean="0"/>
              <a:t> When </a:t>
            </a:r>
            <a:r>
              <a:rPr lang="en-US" dirty="0" smtClean="0"/>
              <a:t>it’s not on the menu?</a:t>
            </a:r>
            <a:endParaRPr lang="en-US" dirty="0"/>
          </a:p>
        </p:txBody>
      </p:sp>
      <p:sp>
        <p:nvSpPr>
          <p:cNvPr id="3" name="Date Placeholder 2"/>
          <p:cNvSpPr>
            <a:spLocks noGrp="1"/>
          </p:cNvSpPr>
          <p:nvPr>
            <p:ph type="dt" sz="half" idx="10"/>
          </p:nvPr>
        </p:nvSpPr>
        <p:spPr/>
        <p:txBody>
          <a:bodyPr/>
          <a:lstStyle/>
          <a:p>
            <a:pPr>
              <a:defRPr/>
            </a:pPr>
            <a:r>
              <a:rPr lang="en-US" smtClean="0"/>
              <a:t>02/06/2016</a:t>
            </a:r>
            <a:endParaRPr lang="en-US" dirty="0"/>
          </a:p>
        </p:txBody>
      </p:sp>
      <p:sp>
        <p:nvSpPr>
          <p:cNvPr id="4" name="Footer Placeholder 3"/>
          <p:cNvSpPr>
            <a:spLocks noGrp="1"/>
          </p:cNvSpPr>
          <p:nvPr>
            <p:ph type="ftr" sz="quarter" idx="11"/>
          </p:nvPr>
        </p:nvSpPr>
        <p:spPr/>
        <p:txBody>
          <a:bodyPr/>
          <a:lstStyle/>
          <a:p>
            <a:pPr>
              <a:defRPr/>
            </a:pPr>
            <a:r>
              <a:rPr lang="en-GB" smtClean="0"/>
              <a:t>OpenStack Israel 2016</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46</a:t>
            </a:fld>
            <a:endParaRPr lang="en-US" dirty="0"/>
          </a:p>
        </p:txBody>
      </p:sp>
      <p:pic>
        <p:nvPicPr>
          <p:cNvPr id="6" name="Picture 5"/>
          <p:cNvPicPr>
            <a:picLocks noChangeAspect="1"/>
          </p:cNvPicPr>
          <p:nvPr/>
        </p:nvPicPr>
        <p:blipFill>
          <a:blip r:embed="rId3"/>
          <a:stretch>
            <a:fillRect/>
          </a:stretch>
        </p:blipFill>
        <p:spPr>
          <a:xfrm>
            <a:off x="1254640" y="1034061"/>
            <a:ext cx="6634719" cy="5089647"/>
          </a:xfrm>
          <a:prstGeom prst="rect">
            <a:avLst/>
          </a:prstGeom>
        </p:spPr>
      </p:pic>
      <p:sp>
        <p:nvSpPr>
          <p:cNvPr id="8" name="TextBox 7"/>
          <p:cNvSpPr txBox="1"/>
          <p:nvPr/>
        </p:nvSpPr>
        <p:spPr>
          <a:xfrm>
            <a:off x="3699164" y="1165682"/>
            <a:ext cx="4190195" cy="1569660"/>
          </a:xfrm>
          <a:prstGeom prst="rect">
            <a:avLst/>
          </a:prstGeom>
          <a:noFill/>
          <a:ln w="44450">
            <a:noFill/>
          </a:ln>
        </p:spPr>
        <p:txBody>
          <a:bodyPr wrap="square" rtlCol="0">
            <a:spAutoFit/>
          </a:bodyPr>
          <a:lstStyle/>
          <a:p>
            <a:r>
              <a:rPr lang="en-US" sz="3200" b="1" smtClean="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5400">
                    <a:schemeClr val="accent1"/>
                  </a:glow>
                </a:effectLst>
              </a:rPr>
              <a:t>You want an </a:t>
            </a:r>
            <a:r>
              <a:rPr lang="en-US" sz="3200" b="1" dirty="0" smtClean="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5400">
                    <a:schemeClr val="accent1"/>
                  </a:glow>
                </a:effectLst>
              </a:rPr>
              <a:t>m1.xxxlarge </a:t>
            </a:r>
            <a:r>
              <a:rPr lang="en-US" sz="3200" b="1" smtClean="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5400">
                    <a:schemeClr val="accent1"/>
                  </a:glow>
                </a:effectLst>
              </a:rPr>
              <a:t>with SSDs ?</a:t>
            </a:r>
            <a:endParaRPr lang="en-US" sz="32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5400">
                  <a:schemeClr val="accent1"/>
                </a:glow>
              </a:effectLst>
            </a:endParaRPr>
          </a:p>
        </p:txBody>
      </p:sp>
    </p:spTree>
    <p:extLst>
      <p:ext uri="{BB962C8B-B14F-4D97-AF65-F5344CB8AC3E}">
        <p14:creationId xmlns:p14="http://schemas.microsoft.com/office/powerpoint/2010/main" val="19163548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5416378"/>
            <a:ext cx="6087979" cy="338554"/>
          </a:xfrm>
          <a:prstGeom prst="rect">
            <a:avLst/>
          </a:prstGeom>
          <a:noFill/>
        </p:spPr>
        <p:txBody>
          <a:bodyPr wrap="square" rtlCol="0">
            <a:spAutoFit/>
          </a:bodyPr>
          <a:lstStyle/>
          <a:p>
            <a:pPr marL="36512">
              <a:spcBef>
                <a:spcPct val="20000"/>
              </a:spcBef>
              <a:buSzPct val="80000"/>
              <a:defRPr/>
            </a:pPr>
            <a:r>
              <a:rPr lang="en-GB" sz="1600" dirty="0">
                <a:solidFill>
                  <a:schemeClr val="accent5"/>
                </a:solidFill>
              </a:rPr>
              <a:t>Technical details at </a:t>
            </a:r>
            <a:r>
              <a:rPr lang="en-GB" sz="1600" dirty="0">
                <a:solidFill>
                  <a:schemeClr val="accent5"/>
                </a:solidFill>
                <a:hlinkClick r:id="rId3"/>
              </a:rPr>
              <a:t>http://</a:t>
            </a:r>
            <a:r>
              <a:rPr lang="en-GB" sz="1600" dirty="0" smtClean="0">
                <a:solidFill>
                  <a:schemeClr val="accent5"/>
                </a:solidFill>
                <a:hlinkClick r:id="rId3"/>
              </a:rPr>
              <a:t>openstack-in-production.blogspot.fr</a:t>
            </a:r>
            <a:endParaRPr lang="en-GB" sz="1600" dirty="0">
              <a:solidFill>
                <a:schemeClr val="accent5"/>
              </a:solidFill>
            </a:endParaRPr>
          </a:p>
        </p:txBody>
      </p:sp>
      <p:pic>
        <p:nvPicPr>
          <p:cNvPr id="1026" name="Picture 2" descr="http://home.web.cern.ch/sites/home.web.cern.ch/files/image/inline-images/coluanai/cms-collisions.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76440" y="1078993"/>
            <a:ext cx="5591121" cy="4257199"/>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r>
              <a:rPr lang="en-US" smtClean="0"/>
              <a:t>02/06/2016</a:t>
            </a:r>
            <a:endParaRPr lang="en-US" dirty="0"/>
          </a:p>
        </p:txBody>
      </p:sp>
      <p:sp>
        <p:nvSpPr>
          <p:cNvPr id="3" name="Footer Placeholder 2"/>
          <p:cNvSpPr>
            <a:spLocks noGrp="1"/>
          </p:cNvSpPr>
          <p:nvPr>
            <p:ph type="ftr" sz="quarter" idx="11"/>
          </p:nvPr>
        </p:nvSpPr>
        <p:spPr/>
        <p:txBody>
          <a:bodyPr/>
          <a:lstStyle/>
          <a:p>
            <a:pPr>
              <a:defRPr/>
            </a:pPr>
            <a:r>
              <a:rPr lang="en-GB" smtClean="0"/>
              <a:t>OpenStack Israel 2016</a:t>
            </a:r>
            <a:endParaRPr lang="en-US" dirty="0"/>
          </a:p>
        </p:txBody>
      </p:sp>
      <p:sp>
        <p:nvSpPr>
          <p:cNvPr id="4" name="Slide Number Placeholder 3"/>
          <p:cNvSpPr>
            <a:spLocks noGrp="1"/>
          </p:cNvSpPr>
          <p:nvPr>
            <p:ph type="sldNum" sz="quarter" idx="12"/>
          </p:nvPr>
        </p:nvSpPr>
        <p:spPr/>
        <p:txBody>
          <a:bodyPr/>
          <a:lstStyle/>
          <a:p>
            <a:pPr>
              <a:defRPr/>
            </a:pPr>
            <a:fld id="{9A4666B5-AFDD-451B-ADC4-5E7EF5C485FE}" type="slidenum">
              <a:rPr lang="en-US" smtClean="0"/>
              <a:pPr>
                <a:defRPr/>
              </a:pPr>
              <a:t>47</a:t>
            </a:fld>
            <a:endParaRPr lang="en-US" dirty="0"/>
          </a:p>
        </p:txBody>
      </p:sp>
      <p:sp>
        <p:nvSpPr>
          <p:cNvPr id="10" name="Title 1"/>
          <p:cNvSpPr>
            <a:spLocks noGrp="1"/>
          </p:cNvSpPr>
          <p:nvPr>
            <p:ph type="title"/>
          </p:nvPr>
        </p:nvSpPr>
        <p:spPr>
          <a:xfrm>
            <a:off x="0" y="0"/>
            <a:ext cx="9144000" cy="940443"/>
          </a:xfrm>
        </p:spPr>
        <p:txBody>
          <a:bodyPr>
            <a:normAutofit fontScale="90000"/>
          </a:bodyPr>
          <a:lstStyle/>
          <a:p>
            <a:pPr>
              <a:defRPr/>
            </a:pPr>
            <a:r>
              <a:rPr lang="en-GB" dirty="0" smtClean="0"/>
              <a:t>  Thanks to all of you for contributing!</a:t>
            </a:r>
            <a:endParaRPr lang="en-GB" dirty="0"/>
          </a:p>
        </p:txBody>
      </p:sp>
      <p:sp>
        <p:nvSpPr>
          <p:cNvPr id="7" name="TextBox 6"/>
          <p:cNvSpPr txBox="1"/>
          <p:nvPr/>
        </p:nvSpPr>
        <p:spPr>
          <a:xfrm>
            <a:off x="6196263" y="5352718"/>
            <a:ext cx="3489158" cy="1015663"/>
          </a:xfrm>
          <a:prstGeom prst="rect">
            <a:avLst/>
          </a:prstGeom>
          <a:noFill/>
        </p:spPr>
        <p:txBody>
          <a:bodyPr wrap="square" rtlCol="0">
            <a:spAutoFit/>
          </a:bodyPr>
          <a:lstStyle/>
          <a:p>
            <a:r>
              <a:rPr lang="en-GB" sz="1400" dirty="0">
                <a:solidFill>
                  <a:schemeClr val="accent5"/>
                </a:solidFill>
              </a:rPr>
              <a:t>Thanks to the CERN IT team and Francois </a:t>
            </a:r>
            <a:r>
              <a:rPr lang="en-GB" sz="1400" dirty="0" err="1">
                <a:solidFill>
                  <a:schemeClr val="accent5"/>
                </a:solidFill>
              </a:rPr>
              <a:t>Briard</a:t>
            </a:r>
            <a:r>
              <a:rPr lang="en-GB" sz="1400" dirty="0">
                <a:solidFill>
                  <a:schemeClr val="accent5"/>
                </a:solidFill>
              </a:rPr>
              <a:t> from CERN communications</a:t>
            </a:r>
          </a:p>
          <a:p>
            <a:endParaRPr lang="en-US" dirty="0"/>
          </a:p>
        </p:txBody>
      </p:sp>
    </p:spTree>
    <p:extLst>
      <p:ext uri="{BB962C8B-B14F-4D97-AF65-F5344CB8AC3E}">
        <p14:creationId xmlns:p14="http://schemas.microsoft.com/office/powerpoint/2010/main" val="6450630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rgbClr val="0C377B"/>
                </a:solidFill>
              </a:rPr>
              <a:t>Some history of scale…</a:t>
            </a:r>
            <a:endParaRPr lang="en-GB" dirty="0">
              <a:solidFill>
                <a:srgbClr val="0C377B"/>
              </a:solidFill>
            </a:endParaRPr>
          </a:p>
        </p:txBody>
      </p:sp>
      <p:graphicFrame>
        <p:nvGraphicFramePr>
          <p:cNvPr id="6" name="Content Placeholder 5"/>
          <p:cNvGraphicFramePr>
            <a:graphicFrameLocks noGrp="1"/>
          </p:cNvGraphicFramePr>
          <p:nvPr>
            <p:ph sz="half" idx="4294967295"/>
            <p:extLst/>
          </p:nvPr>
        </p:nvGraphicFramePr>
        <p:xfrm>
          <a:off x="292964" y="1996462"/>
          <a:ext cx="5510062" cy="2971149"/>
        </p:xfrm>
        <a:graphic>
          <a:graphicData uri="http://schemas.openxmlformats.org/drawingml/2006/table">
            <a:tbl>
              <a:tblPr firstRow="1" bandRow="1">
                <a:tableStyleId>{5C22544A-7EE6-4342-B048-85BDC9FD1C3A}</a:tableStyleId>
              </a:tblPr>
              <a:tblGrid>
                <a:gridCol w="1118352"/>
                <a:gridCol w="1694439"/>
                <a:gridCol w="2697271"/>
              </a:tblGrid>
              <a:tr h="672909">
                <a:tc>
                  <a:txBody>
                    <a:bodyPr/>
                    <a:lstStyle/>
                    <a:p>
                      <a:r>
                        <a:rPr lang="en-GB" sz="1400" dirty="0" smtClean="0">
                          <a:solidFill>
                            <a:srgbClr val="0000FF"/>
                          </a:solidFill>
                        </a:rPr>
                        <a:t>Date</a:t>
                      </a:r>
                      <a:endParaRPr lang="en-GB" sz="1400" dirty="0">
                        <a:solidFill>
                          <a:srgbClr val="0000FF"/>
                        </a:solidFill>
                      </a:endParaRPr>
                    </a:p>
                  </a:txBody>
                  <a:tcPr marL="68580" marR="68580" marT="34290" marB="34290"/>
                </a:tc>
                <a:tc>
                  <a:txBody>
                    <a:bodyPr/>
                    <a:lstStyle/>
                    <a:p>
                      <a:pPr algn="ctr"/>
                      <a:r>
                        <a:rPr lang="en-GB" sz="1400" dirty="0" smtClean="0">
                          <a:solidFill>
                            <a:srgbClr val="0000FF"/>
                          </a:solidFill>
                        </a:rPr>
                        <a:t>Collaboration sizes</a:t>
                      </a:r>
                      <a:endParaRPr lang="en-GB" sz="1400" dirty="0">
                        <a:solidFill>
                          <a:srgbClr val="0000FF"/>
                        </a:solidFill>
                      </a:endParaRPr>
                    </a:p>
                  </a:txBody>
                  <a:tcPr marL="68580" marR="68580" marT="34290" marB="34290"/>
                </a:tc>
                <a:tc>
                  <a:txBody>
                    <a:bodyPr/>
                    <a:lstStyle/>
                    <a:p>
                      <a:r>
                        <a:rPr lang="en-GB" sz="1400" dirty="0" smtClean="0">
                          <a:solidFill>
                            <a:srgbClr val="0000FF"/>
                          </a:solidFill>
                        </a:rPr>
                        <a:t>Data volume, archive technology</a:t>
                      </a:r>
                      <a:endParaRPr lang="en-GB" sz="1400" dirty="0">
                        <a:solidFill>
                          <a:srgbClr val="0000FF"/>
                        </a:solidFill>
                      </a:endParaRPr>
                    </a:p>
                  </a:txBody>
                  <a:tcPr marL="68580" marR="68580" marT="34290" marB="34290"/>
                </a:tc>
              </a:tr>
              <a:tr h="383040">
                <a:tc>
                  <a:txBody>
                    <a:bodyPr/>
                    <a:lstStyle/>
                    <a:p>
                      <a:r>
                        <a:rPr lang="en-GB" sz="1400" dirty="0" smtClean="0"/>
                        <a:t>Late</a:t>
                      </a:r>
                      <a:r>
                        <a:rPr lang="en-GB" sz="1400" baseline="0" dirty="0" smtClean="0"/>
                        <a:t> 1950’s</a:t>
                      </a:r>
                      <a:endParaRPr lang="en-GB" sz="1400" dirty="0"/>
                    </a:p>
                  </a:txBody>
                  <a:tcPr marL="68580" marR="68580" marT="34290" marB="34290"/>
                </a:tc>
                <a:tc>
                  <a:txBody>
                    <a:bodyPr/>
                    <a:lstStyle/>
                    <a:p>
                      <a:pPr algn="ctr"/>
                      <a:r>
                        <a:rPr lang="en-GB" sz="1400" dirty="0" smtClean="0"/>
                        <a:t>2-3 </a:t>
                      </a:r>
                      <a:endParaRPr lang="en-GB" sz="1400" dirty="0"/>
                    </a:p>
                  </a:txBody>
                  <a:tcPr marL="68580" marR="68580" marT="34290" marB="34290"/>
                </a:tc>
                <a:tc>
                  <a:txBody>
                    <a:bodyPr/>
                    <a:lstStyle/>
                    <a:p>
                      <a:r>
                        <a:rPr lang="en-GB" sz="1400" dirty="0" smtClean="0"/>
                        <a:t>Kilobits, notebooks</a:t>
                      </a:r>
                      <a:endParaRPr lang="en-GB" sz="1400" dirty="0"/>
                    </a:p>
                  </a:txBody>
                  <a:tcPr marL="68580" marR="68580" marT="34290" marB="34290"/>
                </a:tc>
              </a:tr>
              <a:tr h="383040">
                <a:tc>
                  <a:txBody>
                    <a:bodyPr/>
                    <a:lstStyle/>
                    <a:p>
                      <a:r>
                        <a:rPr lang="en-GB" sz="1400" dirty="0" smtClean="0"/>
                        <a:t>1960’s</a:t>
                      </a:r>
                      <a:endParaRPr lang="en-GB" sz="1400" dirty="0"/>
                    </a:p>
                  </a:txBody>
                  <a:tcPr marL="68580" marR="68580" marT="34290" marB="34290"/>
                </a:tc>
                <a:tc>
                  <a:txBody>
                    <a:bodyPr/>
                    <a:lstStyle/>
                    <a:p>
                      <a:pPr algn="ctr"/>
                      <a:r>
                        <a:rPr lang="en-GB" sz="1400" dirty="0" smtClean="0"/>
                        <a:t>10-15</a:t>
                      </a:r>
                      <a:endParaRPr lang="en-GB" sz="1400" dirty="0"/>
                    </a:p>
                  </a:txBody>
                  <a:tcPr marL="68580" marR="68580" marT="34290" marB="34290"/>
                </a:tc>
                <a:tc>
                  <a:txBody>
                    <a:bodyPr/>
                    <a:lstStyle/>
                    <a:p>
                      <a:r>
                        <a:rPr lang="en-GB" sz="1400" dirty="0" err="1" smtClean="0"/>
                        <a:t>kB</a:t>
                      </a:r>
                      <a:r>
                        <a:rPr lang="en-GB" sz="1400" dirty="0" smtClean="0"/>
                        <a:t>, </a:t>
                      </a:r>
                      <a:r>
                        <a:rPr lang="en-GB" sz="1400" dirty="0" err="1" smtClean="0"/>
                        <a:t>punchcards</a:t>
                      </a:r>
                      <a:endParaRPr lang="en-GB" sz="1400" dirty="0" smtClean="0"/>
                    </a:p>
                  </a:txBody>
                  <a:tcPr marL="68580" marR="68580" marT="34290" marB="34290"/>
                </a:tc>
              </a:tr>
              <a:tr h="383040">
                <a:tc>
                  <a:txBody>
                    <a:bodyPr/>
                    <a:lstStyle/>
                    <a:p>
                      <a:r>
                        <a:rPr lang="en-GB" sz="1400" dirty="0" smtClean="0"/>
                        <a:t>1970’s</a:t>
                      </a:r>
                      <a:endParaRPr lang="en-GB" sz="1400" dirty="0"/>
                    </a:p>
                  </a:txBody>
                  <a:tcPr marL="68580" marR="68580" marT="34290" marB="34290"/>
                </a:tc>
                <a:tc>
                  <a:txBody>
                    <a:bodyPr/>
                    <a:lstStyle/>
                    <a:p>
                      <a:pPr algn="ctr"/>
                      <a:r>
                        <a:rPr lang="en-GB" sz="1400" dirty="0" smtClean="0"/>
                        <a:t>~35</a:t>
                      </a:r>
                      <a:endParaRPr lang="en-GB" sz="1400" dirty="0"/>
                    </a:p>
                  </a:txBody>
                  <a:tcPr marL="68580" marR="68580" marT="34290" marB="34290"/>
                </a:tc>
                <a:tc>
                  <a:txBody>
                    <a:bodyPr/>
                    <a:lstStyle/>
                    <a:p>
                      <a:r>
                        <a:rPr lang="en-GB" sz="1400" dirty="0" smtClean="0"/>
                        <a:t>MB, tape</a:t>
                      </a:r>
                      <a:endParaRPr lang="en-GB" sz="1400" dirty="0"/>
                    </a:p>
                  </a:txBody>
                  <a:tcPr marL="68580" marR="68580" marT="34290" marB="34290"/>
                </a:tc>
              </a:tr>
              <a:tr h="383040">
                <a:tc>
                  <a:txBody>
                    <a:bodyPr/>
                    <a:lstStyle/>
                    <a:p>
                      <a:r>
                        <a:rPr lang="en-GB" sz="1400" dirty="0" smtClean="0"/>
                        <a:t>1980’s</a:t>
                      </a:r>
                      <a:endParaRPr lang="en-GB" sz="1400" dirty="0"/>
                    </a:p>
                  </a:txBody>
                  <a:tcPr marL="68580" marR="68580" marT="34290" marB="34290"/>
                </a:tc>
                <a:tc>
                  <a:txBody>
                    <a:bodyPr/>
                    <a:lstStyle/>
                    <a:p>
                      <a:pPr algn="ctr"/>
                      <a:r>
                        <a:rPr lang="en-GB" sz="1400" dirty="0" smtClean="0"/>
                        <a:t>~100</a:t>
                      </a:r>
                      <a:endParaRPr lang="en-GB" sz="1400" dirty="0"/>
                    </a:p>
                  </a:txBody>
                  <a:tcPr marL="68580" marR="68580" marT="34290" marB="34290"/>
                </a:tc>
                <a:tc>
                  <a:txBody>
                    <a:bodyPr/>
                    <a:lstStyle/>
                    <a:p>
                      <a:r>
                        <a:rPr lang="en-GB" sz="1400" dirty="0" smtClean="0"/>
                        <a:t>GB, tape, disk</a:t>
                      </a:r>
                      <a:endParaRPr lang="en-GB" sz="1400" dirty="0"/>
                    </a:p>
                  </a:txBody>
                  <a:tcPr marL="68580" marR="68580" marT="34290" marB="34290"/>
                </a:tc>
              </a:tr>
              <a:tr h="383040">
                <a:tc>
                  <a:txBody>
                    <a:bodyPr/>
                    <a:lstStyle/>
                    <a:p>
                      <a:r>
                        <a:rPr lang="en-GB" sz="1400" dirty="0" smtClean="0"/>
                        <a:t>1990’s</a:t>
                      </a:r>
                      <a:endParaRPr lang="en-GB" sz="1400" dirty="0"/>
                    </a:p>
                  </a:txBody>
                  <a:tcPr marL="68580" marR="68580" marT="34290" marB="34290"/>
                </a:tc>
                <a:tc>
                  <a:txBody>
                    <a:bodyPr/>
                    <a:lstStyle/>
                    <a:p>
                      <a:pPr algn="ctr"/>
                      <a:r>
                        <a:rPr lang="en-GB" sz="1400" dirty="0" smtClean="0"/>
                        <a:t>~750</a:t>
                      </a:r>
                      <a:endParaRPr lang="en-GB" sz="1400" dirty="0"/>
                    </a:p>
                  </a:txBody>
                  <a:tcPr marL="68580" marR="68580" marT="34290" marB="34290"/>
                </a:tc>
                <a:tc>
                  <a:txBody>
                    <a:bodyPr/>
                    <a:lstStyle/>
                    <a:p>
                      <a:r>
                        <a:rPr lang="en-GB" sz="1400" dirty="0" smtClean="0"/>
                        <a:t>TB, tape, disk</a:t>
                      </a:r>
                      <a:endParaRPr lang="en-GB" sz="1400" dirty="0"/>
                    </a:p>
                  </a:txBody>
                  <a:tcPr marL="68580" marR="68580" marT="34290" marB="34290"/>
                </a:tc>
              </a:tr>
              <a:tr h="383040">
                <a:tc>
                  <a:txBody>
                    <a:bodyPr/>
                    <a:lstStyle/>
                    <a:p>
                      <a:r>
                        <a:rPr lang="en-GB" sz="1400" dirty="0" smtClean="0"/>
                        <a:t>2010’s</a:t>
                      </a:r>
                      <a:endParaRPr lang="en-GB" sz="1400" dirty="0"/>
                    </a:p>
                  </a:txBody>
                  <a:tcPr marL="68580" marR="68580" marT="34290" marB="34290"/>
                </a:tc>
                <a:tc>
                  <a:txBody>
                    <a:bodyPr/>
                    <a:lstStyle/>
                    <a:p>
                      <a:pPr algn="ctr"/>
                      <a:r>
                        <a:rPr lang="en-GB" sz="1400" dirty="0" smtClean="0"/>
                        <a:t>~3000</a:t>
                      </a:r>
                      <a:endParaRPr lang="en-GB" sz="1400" dirty="0"/>
                    </a:p>
                  </a:txBody>
                  <a:tcPr marL="68580" marR="68580" marT="34290" marB="34290"/>
                </a:tc>
                <a:tc>
                  <a:txBody>
                    <a:bodyPr/>
                    <a:lstStyle/>
                    <a:p>
                      <a:r>
                        <a:rPr lang="en-GB" sz="1400" dirty="0" smtClean="0"/>
                        <a:t>PB, tape, disk</a:t>
                      </a:r>
                      <a:endParaRPr lang="en-GB" sz="1400" dirty="0"/>
                    </a:p>
                  </a:txBody>
                  <a:tcPr marL="68580" marR="68580" marT="34290" marB="34290"/>
                </a:tc>
              </a:tr>
            </a:tbl>
          </a:graphicData>
        </a:graphic>
      </p:graphicFrame>
      <p:sp>
        <p:nvSpPr>
          <p:cNvPr id="7" name="TextBox 6"/>
          <p:cNvSpPr txBox="1"/>
          <p:nvPr/>
        </p:nvSpPr>
        <p:spPr>
          <a:xfrm>
            <a:off x="5981739" y="2520243"/>
            <a:ext cx="2976654" cy="2031325"/>
          </a:xfrm>
          <a:prstGeom prst="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r>
              <a:rPr lang="en-GB" u="sng" dirty="0"/>
              <a:t>For comparison</a:t>
            </a:r>
            <a:r>
              <a:rPr lang="en-GB" dirty="0"/>
              <a:t>:</a:t>
            </a:r>
          </a:p>
          <a:p>
            <a:r>
              <a:rPr lang="en-GB" dirty="0"/>
              <a:t>1990’s: Total LEP data set ~few TB</a:t>
            </a:r>
          </a:p>
          <a:p>
            <a:r>
              <a:rPr lang="en-GB" dirty="0"/>
              <a:t>Would fit on 1 tape today</a:t>
            </a:r>
          </a:p>
          <a:p>
            <a:endParaRPr lang="en-GB" dirty="0"/>
          </a:p>
          <a:p>
            <a:r>
              <a:rPr lang="en-GB" dirty="0"/>
              <a:t>Today: 1 year of LHC data ~27 PB</a:t>
            </a:r>
          </a:p>
        </p:txBody>
      </p:sp>
      <p:sp>
        <p:nvSpPr>
          <p:cNvPr id="8" name="Date Placeholder 7"/>
          <p:cNvSpPr>
            <a:spLocks noGrp="1"/>
          </p:cNvSpPr>
          <p:nvPr>
            <p:ph type="dt" sz="half" idx="10"/>
          </p:nvPr>
        </p:nvSpPr>
        <p:spPr/>
        <p:txBody>
          <a:bodyPr/>
          <a:lstStyle/>
          <a:p>
            <a:pPr>
              <a:defRPr/>
            </a:pPr>
            <a:r>
              <a:rPr lang="en-US" smtClean="0"/>
              <a:t>02/06/2016</a:t>
            </a:r>
            <a:endParaRPr lang="en-US" dirty="0"/>
          </a:p>
        </p:txBody>
      </p:sp>
      <p:sp>
        <p:nvSpPr>
          <p:cNvPr id="9" name="Footer Placeholder 8"/>
          <p:cNvSpPr>
            <a:spLocks noGrp="1"/>
          </p:cNvSpPr>
          <p:nvPr>
            <p:ph type="ftr" sz="quarter" idx="11"/>
          </p:nvPr>
        </p:nvSpPr>
        <p:spPr/>
        <p:txBody>
          <a:bodyPr/>
          <a:lstStyle/>
          <a:p>
            <a:pPr>
              <a:defRPr/>
            </a:pPr>
            <a:r>
              <a:rPr lang="en-GB" smtClean="0"/>
              <a:t>OpenStack Israel 2016</a:t>
            </a:r>
            <a:endParaRPr lang="en-US" dirty="0"/>
          </a:p>
        </p:txBody>
      </p:sp>
      <p:sp>
        <p:nvSpPr>
          <p:cNvPr id="10" name="Slide Number Placeholder 9"/>
          <p:cNvSpPr>
            <a:spLocks noGrp="1"/>
          </p:cNvSpPr>
          <p:nvPr>
            <p:ph type="sldNum" sz="quarter" idx="12"/>
          </p:nvPr>
        </p:nvSpPr>
        <p:spPr/>
        <p:txBody>
          <a:bodyPr/>
          <a:lstStyle/>
          <a:p>
            <a:pPr>
              <a:defRPr/>
            </a:pPr>
            <a:fld id="{9A4666B5-AFDD-451B-ADC4-5E7EF5C485FE}" type="slidenum">
              <a:rPr lang="en-US" smtClean="0"/>
              <a:pPr>
                <a:defRPr/>
              </a:pPr>
              <a:t>48</a:t>
            </a:fld>
            <a:endParaRPr lang="en-US" dirty="0"/>
          </a:p>
        </p:txBody>
      </p:sp>
    </p:spTree>
    <p:extLst>
      <p:ext uri="{BB962C8B-B14F-4D97-AF65-F5344CB8AC3E}">
        <p14:creationId xmlns:p14="http://schemas.microsoft.com/office/powerpoint/2010/main" val="6637928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rcRect l="3517" r="3517"/>
          <a:stretch>
            <a:fillRect/>
          </a:stretch>
        </p:blipFill>
        <p:spPr>
          <a:xfrm>
            <a:off x="14414" y="3258313"/>
            <a:ext cx="3985065" cy="2094042"/>
          </a:xfrm>
        </p:spPr>
      </p:pic>
      <p:sp>
        <p:nvSpPr>
          <p:cNvPr id="10" name="Rectangle 9"/>
          <p:cNvSpPr/>
          <p:nvPr/>
        </p:nvSpPr>
        <p:spPr>
          <a:xfrm>
            <a:off x="702354" y="3472407"/>
            <a:ext cx="1544273" cy="300082"/>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en-GB" sz="1350" b="1" dirty="0">
                <a:solidFill>
                  <a:prstClr val="black"/>
                </a:solidFill>
                <a:latin typeface="Calibri" panose="020F0502020204030204" pitchFamily="34" charset="0"/>
              </a:rPr>
              <a:t>CERN Archive</a:t>
            </a:r>
          </a:p>
        </p:txBody>
      </p:sp>
      <p:sp>
        <p:nvSpPr>
          <p:cNvPr id="14" name="TextBox 13"/>
          <p:cNvSpPr txBox="1"/>
          <p:nvPr/>
        </p:nvSpPr>
        <p:spPr>
          <a:xfrm>
            <a:off x="852781" y="3748288"/>
            <a:ext cx="959298" cy="253916"/>
          </a:xfrm>
          <a:prstGeom prst="rect">
            <a:avLst/>
          </a:prstGeom>
          <a:noFill/>
        </p:spPr>
        <p:txBody>
          <a:bodyPr wrap="square" rtlCol="0">
            <a:spAutoFit/>
          </a:bodyPr>
          <a:lstStyle/>
          <a:p>
            <a:r>
              <a:rPr lang="en-GB" sz="1050" b="1" dirty="0"/>
              <a:t>&gt;100 PB</a:t>
            </a:r>
          </a:p>
        </p:txBody>
      </p:sp>
      <p:pic>
        <p:nvPicPr>
          <p:cNvPr id="48" name="Picture 47" descr="Screen Shot 2014-02-20 at 14.53.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6" y="1215505"/>
            <a:ext cx="5248275" cy="3486150"/>
          </a:xfrm>
          <a:prstGeom prst="rect">
            <a:avLst/>
          </a:prstGeom>
        </p:spPr>
      </p:pic>
      <p:grpSp>
        <p:nvGrpSpPr>
          <p:cNvPr id="11" name="Group 10"/>
          <p:cNvGrpSpPr/>
          <p:nvPr/>
        </p:nvGrpSpPr>
        <p:grpSpPr>
          <a:xfrm>
            <a:off x="0" y="838843"/>
            <a:ext cx="3999478" cy="2057400"/>
            <a:chOff x="1143001" y="542236"/>
            <a:chExt cx="2872568" cy="1503588"/>
          </a:xfrm>
        </p:grpSpPr>
        <p:pic>
          <p:nvPicPr>
            <p:cNvPr id="7"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3001" y="576725"/>
              <a:ext cx="2872568" cy="1469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1901971" y="542236"/>
              <a:ext cx="931245" cy="219306"/>
            </a:xfrm>
            <a:prstGeom prst="rect">
              <a:avLst/>
            </a:prstGeom>
          </p:spPr>
          <p:txBody>
            <a:bodyPr wrap="none">
              <a:spAutoFit/>
            </a:bodyPr>
            <a:lstStyle/>
            <a:p>
              <a:pPr algn="ctr">
                <a:defRPr sz="1800" b="1" i="0" u="none" strike="noStrike" kern="1200" baseline="0">
                  <a:solidFill>
                    <a:prstClr val="black"/>
                  </a:solidFill>
                  <a:latin typeface="+mn-lt"/>
                  <a:ea typeface="+mn-ea"/>
                  <a:cs typeface="+mn-cs"/>
                </a:defRPr>
              </a:pPr>
              <a:r>
                <a:rPr lang="en-GB" sz="1350" b="1" dirty="0">
                  <a:solidFill>
                    <a:prstClr val="black"/>
                  </a:solidFill>
                  <a:latin typeface="Calibri" panose="020F0502020204030204" pitchFamily="34" charset="0"/>
                </a:rPr>
                <a:t>CERN New data</a:t>
              </a:r>
            </a:p>
          </p:txBody>
        </p:sp>
        <p:sp>
          <p:nvSpPr>
            <p:cNvPr id="50" name="TextBox 49"/>
            <p:cNvSpPr txBox="1"/>
            <p:nvPr/>
          </p:nvSpPr>
          <p:spPr>
            <a:xfrm>
              <a:off x="2105161" y="1002836"/>
              <a:ext cx="396289" cy="185567"/>
            </a:xfrm>
            <a:prstGeom prst="rect">
              <a:avLst/>
            </a:prstGeom>
            <a:noFill/>
          </p:spPr>
          <p:txBody>
            <a:bodyPr wrap="none" rtlCol="0">
              <a:spAutoFit/>
            </a:bodyPr>
            <a:lstStyle/>
            <a:p>
              <a:r>
                <a:rPr lang="en-GB" sz="1050" dirty="0">
                  <a:solidFill>
                    <a:srgbClr val="0C377B"/>
                  </a:solidFill>
                  <a:latin typeface="Arial"/>
                </a:rPr>
                <a:t>15 PB</a:t>
              </a:r>
            </a:p>
          </p:txBody>
        </p:sp>
        <p:sp>
          <p:nvSpPr>
            <p:cNvPr id="51" name="TextBox 50"/>
            <p:cNvSpPr txBox="1"/>
            <p:nvPr/>
          </p:nvSpPr>
          <p:spPr>
            <a:xfrm>
              <a:off x="2491606" y="811709"/>
              <a:ext cx="396289" cy="185567"/>
            </a:xfrm>
            <a:prstGeom prst="rect">
              <a:avLst/>
            </a:prstGeom>
            <a:noFill/>
          </p:spPr>
          <p:txBody>
            <a:bodyPr wrap="none" rtlCol="0">
              <a:spAutoFit/>
            </a:bodyPr>
            <a:lstStyle/>
            <a:p>
              <a:r>
                <a:rPr lang="en-GB" sz="1050" dirty="0">
                  <a:solidFill>
                    <a:srgbClr val="0C377B"/>
                  </a:solidFill>
                  <a:latin typeface="Arial"/>
                </a:rPr>
                <a:t>23 PB</a:t>
              </a:r>
            </a:p>
          </p:txBody>
        </p:sp>
        <p:sp>
          <p:nvSpPr>
            <p:cNvPr id="52" name="TextBox 51"/>
            <p:cNvSpPr txBox="1"/>
            <p:nvPr/>
          </p:nvSpPr>
          <p:spPr>
            <a:xfrm>
              <a:off x="2996792" y="582376"/>
              <a:ext cx="396289" cy="185567"/>
            </a:xfrm>
            <a:prstGeom prst="rect">
              <a:avLst/>
            </a:prstGeom>
            <a:noFill/>
          </p:spPr>
          <p:txBody>
            <a:bodyPr wrap="none" rtlCol="0">
              <a:spAutoFit/>
            </a:bodyPr>
            <a:lstStyle/>
            <a:p>
              <a:r>
                <a:rPr lang="en-GB" sz="1050" dirty="0">
                  <a:solidFill>
                    <a:srgbClr val="0C377B"/>
                  </a:solidFill>
                  <a:latin typeface="Arial"/>
                </a:rPr>
                <a:t>27 PB</a:t>
              </a:r>
            </a:p>
          </p:txBody>
        </p:sp>
      </p:grpSp>
      <p:sp>
        <p:nvSpPr>
          <p:cNvPr id="2" name="Date Placeholder 1"/>
          <p:cNvSpPr>
            <a:spLocks noGrp="1"/>
          </p:cNvSpPr>
          <p:nvPr>
            <p:ph type="dt" sz="half" idx="2"/>
          </p:nvPr>
        </p:nvSpPr>
        <p:spPr/>
        <p:txBody>
          <a:bodyPr/>
          <a:lstStyle/>
          <a:p>
            <a:r>
              <a:rPr lang="en-US" smtClean="0"/>
              <a:t>02/06/2016</a:t>
            </a:r>
            <a:endParaRPr lang="en-US" dirty="0"/>
          </a:p>
        </p:txBody>
      </p:sp>
      <p:sp>
        <p:nvSpPr>
          <p:cNvPr id="3" name="Footer Placeholder 2"/>
          <p:cNvSpPr>
            <a:spLocks noGrp="1"/>
          </p:cNvSpPr>
          <p:nvPr>
            <p:ph type="ftr" sz="quarter" idx="3"/>
          </p:nvPr>
        </p:nvSpPr>
        <p:spPr/>
        <p:txBody>
          <a:bodyPr/>
          <a:lstStyle/>
          <a:p>
            <a:r>
              <a:rPr lang="en-US" smtClean="0"/>
              <a:t>OpenStack Israel 2016</a:t>
            </a:r>
            <a:endParaRPr lang="en-US" dirty="0"/>
          </a:p>
        </p:txBody>
      </p:sp>
      <p:sp>
        <p:nvSpPr>
          <p:cNvPr id="12" name="Slide Number Placeholder 11"/>
          <p:cNvSpPr>
            <a:spLocks noGrp="1"/>
          </p:cNvSpPr>
          <p:nvPr>
            <p:ph type="sldNum" sz="quarter" idx="4"/>
          </p:nvPr>
        </p:nvSpPr>
        <p:spPr/>
        <p:txBody>
          <a:bodyPr/>
          <a:lstStyle/>
          <a:p>
            <a:fld id="{17918391-D411-FE40-AAD7-861AE5233E0E}" type="slidenum">
              <a:rPr lang="en-US" smtClean="0"/>
              <a:pPr/>
              <a:t>49</a:t>
            </a:fld>
            <a:endParaRPr lang="en-US" dirty="0"/>
          </a:p>
        </p:txBody>
      </p:sp>
    </p:spTree>
    <p:extLst>
      <p:ext uri="{BB962C8B-B14F-4D97-AF65-F5344CB8AC3E}">
        <p14:creationId xmlns:p14="http://schemas.microsoft.com/office/powerpoint/2010/main" val="188682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67101" y="4921251"/>
            <a:ext cx="5676900" cy="10888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42" name="Title 1"/>
          <p:cNvSpPr>
            <a:spLocks noGrp="1"/>
          </p:cNvSpPr>
          <p:nvPr>
            <p:ph type="title"/>
          </p:nvPr>
        </p:nvSpPr>
        <p:spPr>
          <a:xfrm>
            <a:off x="438151" y="1263650"/>
            <a:ext cx="7470775" cy="857250"/>
          </a:xfrm>
        </p:spPr>
        <p:txBody>
          <a:bodyPr/>
          <a:lstStyle/>
          <a:p>
            <a:r>
              <a:rPr lang="en-GB" sz="2800" spc="300" dirty="0">
                <a:ln w="12700">
                  <a:noFill/>
                  <a:prstDash val="solid"/>
                </a:ln>
                <a:solidFill>
                  <a:schemeClr val="bg1"/>
                </a:solidFill>
              </a:rPr>
              <a:t>COLLISIONS</a:t>
            </a:r>
          </a:p>
        </p:txBody>
      </p:sp>
      <p:pic>
        <p:nvPicPr>
          <p:cNvPr id="35847" name="Picture 2" descr="http://genevalunch.com/files/2010/11/LHC_lead_ion_101108.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6" r="608" b="780"/>
          <a:stretch/>
        </p:blipFill>
        <p:spPr bwMode="auto">
          <a:xfrm>
            <a:off x="3646545" y="2230526"/>
            <a:ext cx="5497455" cy="394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40482" y="1158689"/>
            <a:ext cx="3995653" cy="3995653"/>
          </a:xfrm>
          <a:prstGeom prst="rect">
            <a:avLst/>
          </a:prstGeom>
        </p:spPr>
      </p:pic>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5</a:t>
            </a:fld>
            <a:endParaRPr lang="en-US" dirty="0"/>
          </a:p>
        </p:txBody>
      </p:sp>
      <p:sp>
        <p:nvSpPr>
          <p:cNvPr id="12" name="Title 1"/>
          <p:cNvSpPr txBox="1">
            <a:spLocks/>
          </p:cNvSpPr>
          <p:nvPr/>
        </p:nvSpPr>
        <p:spPr>
          <a:xfrm>
            <a:off x="-17287"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Collisions Produce 1PB/s</a:t>
            </a:r>
            <a:endParaRPr lang="en-US" dirty="0"/>
          </a:p>
        </p:txBody>
      </p:sp>
    </p:spTree>
    <p:extLst>
      <p:ext uri="{BB962C8B-B14F-4D97-AF65-F5344CB8AC3E}">
        <p14:creationId xmlns:p14="http://schemas.microsoft.com/office/powerpoint/2010/main" val="34980824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las-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50046"/>
            <a:ext cx="9474200" cy="6171429"/>
          </a:xfrm>
          <a:prstGeom prst="rect">
            <a:avLst/>
          </a:prstGeom>
        </p:spPr>
      </p:pic>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50</a:t>
            </a:fld>
            <a:endParaRPr lang="en-US" dirty="0"/>
          </a:p>
        </p:txBody>
      </p:sp>
      <p:sp>
        <p:nvSpPr>
          <p:cNvPr id="6" name="Date Placeholder 5"/>
          <p:cNvSpPr>
            <a:spLocks noGrp="1"/>
          </p:cNvSpPr>
          <p:nvPr>
            <p:ph type="dt" sz="half" idx="10"/>
          </p:nvPr>
        </p:nvSpPr>
        <p:spPr/>
        <p:txBody>
          <a:bodyPr/>
          <a:lstStyle/>
          <a:p>
            <a:pPr>
              <a:defRPr/>
            </a:pPr>
            <a:r>
              <a:rPr lang="en-US" smtClean="0"/>
              <a:t>02/06/2016</a:t>
            </a:r>
            <a:endParaRPr lang="en-US" dirty="0"/>
          </a:p>
        </p:txBody>
      </p:sp>
      <p:sp>
        <p:nvSpPr>
          <p:cNvPr id="7" name="Footer Placeholder 6"/>
          <p:cNvSpPr>
            <a:spLocks noGrp="1"/>
          </p:cNvSpPr>
          <p:nvPr>
            <p:ph type="ftr" sz="quarter" idx="11"/>
          </p:nvPr>
        </p:nvSpPr>
        <p:spPr/>
        <p:txBody>
          <a:bodyPr/>
          <a:lstStyle/>
          <a:p>
            <a:pPr>
              <a:defRPr/>
            </a:pPr>
            <a:r>
              <a:rPr lang="en-GB" smtClean="0"/>
              <a:t>OpenStack Israel 2016</a:t>
            </a:r>
            <a:endParaRPr lang="en-US" dirty="0"/>
          </a:p>
        </p:txBody>
      </p:sp>
    </p:spTree>
    <p:extLst>
      <p:ext uri="{BB962C8B-B14F-4D97-AF65-F5344CB8AC3E}">
        <p14:creationId xmlns:p14="http://schemas.microsoft.com/office/powerpoint/2010/main" val="11064771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8" descr="https://mediastream.cern.ch/MediaArchive/Photo/Public/2008/0804041/0804041_01/0804041_01-A4-at-144-dpi.jpg"/>
          <p:cNvPicPr>
            <a:picLocks noChangeAspect="1" noChangeArrowheads="1"/>
          </p:cNvPicPr>
          <p:nvPr/>
        </p:nvPicPr>
        <p:blipFill rotWithShape="1">
          <a:blip r:embed="rId3">
            <a:extLst>
              <a:ext uri="{28A0092B-C50C-407E-A947-70E740481C1C}">
                <a14:useLocalDpi xmlns:a14="http://schemas.microsoft.com/office/drawing/2010/main" val="0"/>
              </a:ext>
            </a:extLst>
          </a:blip>
          <a:srcRect l="8788" t="1" r="1679" b="122"/>
          <a:stretch/>
        </p:blipFill>
        <p:spPr bwMode="auto">
          <a:xfrm>
            <a:off x="6351" y="857250"/>
            <a:ext cx="9139405" cy="516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2432051" y="857250"/>
            <a:ext cx="6713705" cy="5168900"/>
          </a:xfrm>
          <a:prstGeom prst="rect">
            <a:avLst/>
          </a:prstGeom>
          <a:gradFill>
            <a:gsLst>
              <a:gs pos="0">
                <a:schemeClr val="bg2">
                  <a:lumMod val="10000"/>
                  <a:alpha val="0"/>
                </a:schemeClr>
              </a:gs>
              <a:gs pos="50000">
                <a:schemeClr val="bg2">
                  <a:lumMod val="10000"/>
                  <a:alpha val="68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3267" y="3109912"/>
            <a:ext cx="5435434" cy="706438"/>
          </a:xfrm>
        </p:spPr>
        <p:txBody>
          <a:bodyPr>
            <a:noAutofit/>
          </a:bodyPr>
          <a:lstStyle/>
          <a:p>
            <a:pPr algn="r">
              <a:defRPr/>
            </a:pPr>
            <a:r>
              <a:rPr lang="en-GB" sz="3600" b="1" spc="300" dirty="0">
                <a:solidFill>
                  <a:schemeClr val="bg1"/>
                </a:solidFill>
              </a:rPr>
              <a:t>THE CERN MEYRIN </a:t>
            </a:r>
            <a:br>
              <a:rPr lang="en-GB" sz="3600" b="1" spc="300" dirty="0">
                <a:solidFill>
                  <a:schemeClr val="bg1"/>
                </a:solidFill>
              </a:rPr>
            </a:br>
            <a:r>
              <a:rPr lang="en-GB" sz="3600" b="1" spc="300" dirty="0">
                <a:solidFill>
                  <a:schemeClr val="bg1"/>
                </a:solidFill>
              </a:rPr>
              <a:t>DATA CENTRE</a:t>
            </a:r>
          </a:p>
        </p:txBody>
      </p:sp>
      <p:sp>
        <p:nvSpPr>
          <p:cNvPr id="5" name="TextBox 4"/>
          <p:cNvSpPr txBox="1"/>
          <p:nvPr/>
        </p:nvSpPr>
        <p:spPr>
          <a:xfrm>
            <a:off x="6731001" y="3978273"/>
            <a:ext cx="1917700" cy="253916"/>
          </a:xfrm>
          <a:prstGeom prst="rect">
            <a:avLst/>
          </a:prstGeom>
          <a:noFill/>
        </p:spPr>
        <p:txBody>
          <a:bodyPr wrap="square" rtlCol="0">
            <a:spAutoFit/>
          </a:bodyPr>
          <a:lstStyle/>
          <a:p>
            <a:pPr algn="r"/>
            <a:r>
              <a:rPr lang="en-GB" sz="1050" dirty="0">
                <a:solidFill>
                  <a:schemeClr val="bg1"/>
                </a:solidFill>
              </a:rPr>
              <a:t>http://goo.gl/maps/K5SoG</a:t>
            </a:r>
          </a:p>
        </p:txBody>
      </p:sp>
      <p:sp>
        <p:nvSpPr>
          <p:cNvPr id="7" name="Date Placeholder 6"/>
          <p:cNvSpPr>
            <a:spLocks noGrp="1"/>
          </p:cNvSpPr>
          <p:nvPr>
            <p:ph type="dt" sz="half" idx="2"/>
          </p:nvPr>
        </p:nvSpPr>
        <p:spPr/>
        <p:txBody>
          <a:bodyPr/>
          <a:lstStyle/>
          <a:p>
            <a:r>
              <a:rPr lang="en-US" smtClean="0"/>
              <a:t>02/06/2016</a:t>
            </a:r>
            <a:endParaRPr lang="en-US" dirty="0"/>
          </a:p>
        </p:txBody>
      </p:sp>
      <p:sp>
        <p:nvSpPr>
          <p:cNvPr id="9" name="Footer Placeholder 8"/>
          <p:cNvSpPr>
            <a:spLocks noGrp="1"/>
          </p:cNvSpPr>
          <p:nvPr>
            <p:ph type="ftr" sz="quarter" idx="3"/>
          </p:nvPr>
        </p:nvSpPr>
        <p:spPr/>
        <p:txBody>
          <a:bodyPr/>
          <a:lstStyle/>
          <a:p>
            <a:r>
              <a:rPr lang="en-US" smtClean="0"/>
              <a:t>OpenStack Israel 2016</a:t>
            </a:r>
            <a:endParaRPr lang="en-US" dirty="0"/>
          </a:p>
        </p:txBody>
      </p:sp>
      <p:sp>
        <p:nvSpPr>
          <p:cNvPr id="10" name="Slide Number Placeholder 9"/>
          <p:cNvSpPr>
            <a:spLocks noGrp="1"/>
          </p:cNvSpPr>
          <p:nvPr>
            <p:ph type="sldNum" sz="quarter" idx="4"/>
          </p:nvPr>
        </p:nvSpPr>
        <p:spPr/>
        <p:txBody>
          <a:bodyPr/>
          <a:lstStyle/>
          <a:p>
            <a:fld id="{17918391-D411-FE40-AAD7-861AE5233E0E}" type="slidenum">
              <a:rPr lang="en-US" smtClean="0"/>
              <a:pPr/>
              <a:t>51</a:t>
            </a:fld>
            <a:endParaRPr lang="en-US" dirty="0"/>
          </a:p>
        </p:txBody>
      </p:sp>
    </p:spTree>
    <p:extLst>
      <p:ext uri="{BB962C8B-B14F-4D97-AF65-F5344CB8AC3E}">
        <p14:creationId xmlns:p14="http://schemas.microsoft.com/office/powerpoint/2010/main" val="6649351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38225"/>
            <a:ext cx="8226425" cy="706438"/>
          </a:xfrm>
        </p:spPr>
        <p:txBody>
          <a:bodyPr/>
          <a:lstStyle/>
          <a:p>
            <a:r>
              <a:rPr lang="en-GB" sz="3600" dirty="0"/>
              <a:t>Public Procurement Cycle</a:t>
            </a:r>
          </a:p>
        </p:txBody>
      </p:sp>
      <p:graphicFrame>
        <p:nvGraphicFramePr>
          <p:cNvPr id="7" name="Content Placeholder 6"/>
          <p:cNvGraphicFramePr>
            <a:graphicFrameLocks noGrp="1"/>
          </p:cNvGraphicFramePr>
          <p:nvPr>
            <p:ph idx="1"/>
            <p:extLst/>
          </p:nvPr>
        </p:nvGraphicFramePr>
        <p:xfrm>
          <a:off x="457201" y="1799361"/>
          <a:ext cx="8226425" cy="3528743"/>
        </p:xfrm>
        <a:graphic>
          <a:graphicData uri="http://schemas.openxmlformats.org/drawingml/2006/table">
            <a:tbl>
              <a:tblPr firstRow="1" bandRow="1">
                <a:tableStyleId>{5C22544A-7EE6-4342-B048-85BDC9FD1C3A}</a:tableStyleId>
              </a:tblPr>
              <a:tblGrid>
                <a:gridCol w="3006374"/>
                <a:gridCol w="2998916"/>
                <a:gridCol w="2221135"/>
              </a:tblGrid>
              <a:tr h="333606">
                <a:tc>
                  <a:txBody>
                    <a:bodyPr/>
                    <a:lstStyle/>
                    <a:p>
                      <a:r>
                        <a:rPr lang="en-GB" sz="1400" dirty="0" smtClean="0">
                          <a:solidFill>
                            <a:schemeClr val="tx1"/>
                          </a:solidFill>
                        </a:rPr>
                        <a:t>Step</a:t>
                      </a:r>
                      <a:endParaRPr lang="en-GB" sz="1400" dirty="0">
                        <a:solidFill>
                          <a:schemeClr val="tx1"/>
                        </a:solidFill>
                      </a:endParaRPr>
                    </a:p>
                  </a:txBody>
                  <a:tcPr marL="68580" marR="68580" marT="34290" marB="34290"/>
                </a:tc>
                <a:tc>
                  <a:txBody>
                    <a:bodyPr/>
                    <a:lstStyle/>
                    <a:p>
                      <a:r>
                        <a:rPr lang="en-GB" sz="1400" dirty="0" smtClean="0">
                          <a:solidFill>
                            <a:schemeClr val="tx1"/>
                          </a:solidFill>
                        </a:rPr>
                        <a:t>Time (Days)</a:t>
                      </a:r>
                      <a:endParaRPr lang="en-GB" sz="1400" dirty="0">
                        <a:solidFill>
                          <a:schemeClr val="tx1"/>
                        </a:solidFill>
                      </a:endParaRPr>
                    </a:p>
                  </a:txBody>
                  <a:tcPr marL="68580" marR="68580" marT="34290" marB="34290"/>
                </a:tc>
                <a:tc>
                  <a:txBody>
                    <a:bodyPr/>
                    <a:lstStyle/>
                    <a:p>
                      <a:r>
                        <a:rPr lang="en-GB" sz="1400" dirty="0" smtClean="0">
                          <a:solidFill>
                            <a:schemeClr val="tx1"/>
                          </a:solidFill>
                        </a:rPr>
                        <a:t>Elapsed (Days)</a:t>
                      </a:r>
                      <a:endParaRPr lang="en-GB" sz="1400" dirty="0">
                        <a:solidFill>
                          <a:schemeClr val="tx1"/>
                        </a:solidFill>
                      </a:endParaRPr>
                    </a:p>
                  </a:txBody>
                  <a:tcPr marL="68580" marR="68580" marT="34290" marB="34290"/>
                </a:tc>
              </a:tr>
              <a:tr h="278130">
                <a:tc>
                  <a:txBody>
                    <a:bodyPr/>
                    <a:lstStyle/>
                    <a:p>
                      <a:r>
                        <a:rPr lang="en-GB" sz="1400" dirty="0" smtClean="0">
                          <a:solidFill>
                            <a:schemeClr val="accent5"/>
                          </a:solidFill>
                        </a:rPr>
                        <a:t>User expresses requirement</a:t>
                      </a:r>
                      <a:endParaRPr lang="en-GB" sz="1400" dirty="0">
                        <a:solidFill>
                          <a:schemeClr val="accent5"/>
                        </a:solidFill>
                      </a:endParaRPr>
                    </a:p>
                  </a:txBody>
                  <a:tcPr marL="68580" marR="68580" marT="34290" marB="34290"/>
                </a:tc>
                <a:tc>
                  <a:txBody>
                    <a:bodyPr/>
                    <a:lstStyle/>
                    <a:p>
                      <a:pPr algn="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Market</a:t>
                      </a:r>
                      <a:r>
                        <a:rPr lang="en-GB" sz="1400" baseline="0" dirty="0" smtClean="0">
                          <a:solidFill>
                            <a:schemeClr val="accent5"/>
                          </a:solidFill>
                        </a:rPr>
                        <a:t> Survey prepared</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15</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15</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Market Survey for possible vendors</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30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45</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Specifications prepared</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15</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60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Vendor responses</a:t>
                      </a:r>
                      <a:endParaRPr lang="en-GB" sz="1400" dirty="0">
                        <a:solidFill>
                          <a:schemeClr val="accent5"/>
                        </a:solidFill>
                      </a:endParaRPr>
                    </a:p>
                  </a:txBody>
                  <a:tcPr marL="68580" marR="68580" marT="34290" marB="34290"/>
                </a:tc>
                <a:tc>
                  <a:txBody>
                    <a:bodyPr/>
                    <a:lstStyle/>
                    <a:p>
                      <a:pPr algn="r"/>
                      <a:r>
                        <a:rPr lang="en-GB" sz="1400" baseline="0" dirty="0" smtClean="0">
                          <a:solidFill>
                            <a:schemeClr val="accent5"/>
                          </a:solidFill>
                        </a:rPr>
                        <a:t>30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90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Test systems evaluated</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30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120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Offers adjudicated</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130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Finance</a:t>
                      </a:r>
                      <a:r>
                        <a:rPr lang="en-GB" sz="1400" baseline="0" dirty="0" smtClean="0">
                          <a:solidFill>
                            <a:schemeClr val="accent5"/>
                          </a:solidFill>
                        </a:rPr>
                        <a:t> committee</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30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160</a:t>
                      </a:r>
                      <a:endParaRPr lang="en-GB" sz="1400" dirty="0">
                        <a:solidFill>
                          <a:schemeClr val="accent5"/>
                        </a:solidFill>
                      </a:endParaRPr>
                    </a:p>
                  </a:txBody>
                  <a:tcPr marL="68580" marR="68580" marT="34290" marB="34290"/>
                </a:tc>
              </a:tr>
              <a:tr h="278130">
                <a:tc>
                  <a:txBody>
                    <a:bodyPr/>
                    <a:lstStyle/>
                    <a:p>
                      <a:r>
                        <a:rPr lang="en-GB" sz="1400" dirty="0" smtClean="0">
                          <a:solidFill>
                            <a:schemeClr val="accent5"/>
                          </a:solidFill>
                        </a:rPr>
                        <a:t>Hardware</a:t>
                      </a:r>
                      <a:r>
                        <a:rPr lang="en-GB" sz="1400" baseline="0" dirty="0" smtClean="0">
                          <a:solidFill>
                            <a:schemeClr val="accent5"/>
                          </a:solidFill>
                        </a:rPr>
                        <a:t> delivered</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90</a:t>
                      </a:r>
                      <a:endParaRPr lang="en-GB" sz="1400" dirty="0">
                        <a:solidFill>
                          <a:schemeClr val="accent5"/>
                        </a:solidFill>
                      </a:endParaRPr>
                    </a:p>
                  </a:txBody>
                  <a:tcPr marL="68580" marR="68580" marT="34290" marB="34290"/>
                </a:tc>
                <a:tc>
                  <a:txBody>
                    <a:bodyPr/>
                    <a:lstStyle/>
                    <a:p>
                      <a:pPr algn="r"/>
                      <a:r>
                        <a:rPr lang="en-GB" sz="1400" dirty="0" smtClean="0">
                          <a:solidFill>
                            <a:schemeClr val="accent5"/>
                          </a:solidFill>
                        </a:rPr>
                        <a:t>250</a:t>
                      </a:r>
                      <a:endParaRPr lang="en-GB" sz="1400" dirty="0">
                        <a:solidFill>
                          <a:schemeClr val="accent5"/>
                        </a:solidFill>
                      </a:endParaRPr>
                    </a:p>
                  </a:txBody>
                  <a:tcPr marL="68580" marR="68580" marT="34290" marB="34290"/>
                </a:tc>
              </a:tr>
              <a:tr h="375737">
                <a:tc>
                  <a:txBody>
                    <a:bodyPr/>
                    <a:lstStyle/>
                    <a:p>
                      <a:r>
                        <a:rPr lang="en-GB" sz="1400" b="0" dirty="0" smtClean="0">
                          <a:solidFill>
                            <a:schemeClr val="accent5"/>
                          </a:solidFill>
                        </a:rPr>
                        <a:t>Burn</a:t>
                      </a:r>
                      <a:r>
                        <a:rPr lang="en-GB" sz="1400" b="0" baseline="0" dirty="0" smtClean="0">
                          <a:solidFill>
                            <a:schemeClr val="accent5"/>
                          </a:solidFill>
                        </a:rPr>
                        <a:t> in and acceptance</a:t>
                      </a:r>
                      <a:endParaRPr lang="en-GB" sz="1400" b="0" dirty="0">
                        <a:solidFill>
                          <a:schemeClr val="accent5"/>
                        </a:solidFill>
                      </a:endParaRPr>
                    </a:p>
                  </a:txBody>
                  <a:tcPr marL="68580" marR="68580" marT="34290" marB="34290"/>
                </a:tc>
                <a:tc>
                  <a:txBody>
                    <a:bodyPr/>
                    <a:lstStyle/>
                    <a:p>
                      <a:pPr algn="r"/>
                      <a:r>
                        <a:rPr lang="en-GB" sz="1400" b="0" dirty="0" smtClean="0">
                          <a:solidFill>
                            <a:schemeClr val="accent5"/>
                          </a:solidFill>
                        </a:rPr>
                        <a:t>30</a:t>
                      </a:r>
                      <a:r>
                        <a:rPr lang="en-GB" sz="1400" b="0" baseline="0" dirty="0" smtClean="0">
                          <a:solidFill>
                            <a:schemeClr val="accent5"/>
                          </a:solidFill>
                        </a:rPr>
                        <a:t> days typical with 38</a:t>
                      </a:r>
                      <a:r>
                        <a:rPr lang="en-GB" sz="1400" b="0" dirty="0" smtClean="0">
                          <a:solidFill>
                            <a:schemeClr val="accent5"/>
                          </a:solidFill>
                        </a:rPr>
                        <a:t>0 worst</a:t>
                      </a:r>
                      <a:r>
                        <a:rPr lang="en-GB" sz="1400" b="0" baseline="0" dirty="0" smtClean="0">
                          <a:solidFill>
                            <a:schemeClr val="accent5"/>
                          </a:solidFill>
                        </a:rPr>
                        <a:t> case</a:t>
                      </a:r>
                      <a:endParaRPr lang="en-GB" sz="1400" b="0" dirty="0">
                        <a:solidFill>
                          <a:schemeClr val="accent5"/>
                        </a:solidFill>
                      </a:endParaRP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accent5"/>
                          </a:solidFill>
                        </a:rPr>
                        <a:t>280</a:t>
                      </a:r>
                    </a:p>
                  </a:txBody>
                  <a:tcPr marL="68580" marR="68580" marT="34290" marB="34290"/>
                </a:tc>
              </a:tr>
              <a:tr h="278130">
                <a:tc>
                  <a:txBody>
                    <a:bodyPr/>
                    <a:lstStyle/>
                    <a:p>
                      <a:r>
                        <a:rPr lang="en-GB" sz="1400" b="1" dirty="0" smtClean="0"/>
                        <a:t>Total</a:t>
                      </a:r>
                      <a:endParaRPr lang="en-GB" sz="1400" b="1" dirty="0"/>
                    </a:p>
                  </a:txBody>
                  <a:tcPr marL="68580" marR="68580" marT="34290" marB="34290"/>
                </a:tc>
                <a:tc>
                  <a:txBody>
                    <a:bodyPr/>
                    <a:lstStyle/>
                    <a:p>
                      <a:endParaRPr lang="en-GB" sz="1400" b="1" dirty="0"/>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b="1" dirty="0" smtClean="0"/>
                        <a:t>280+ Days</a:t>
                      </a:r>
                    </a:p>
                  </a:txBody>
                  <a:tcPr marL="68580" marR="68580" marT="34290" marB="34290"/>
                </a:tc>
              </a:tr>
            </a:tbl>
          </a:graphicData>
        </a:graphic>
      </p:graphicFrame>
      <p:sp>
        <p:nvSpPr>
          <p:cNvPr id="6" name="Date Placeholder 5"/>
          <p:cNvSpPr>
            <a:spLocks noGrp="1"/>
          </p:cNvSpPr>
          <p:nvPr>
            <p:ph type="dt" sz="half" idx="2"/>
          </p:nvPr>
        </p:nvSpPr>
        <p:spPr/>
        <p:txBody>
          <a:bodyPr/>
          <a:lstStyle/>
          <a:p>
            <a:r>
              <a:rPr lang="en-US" smtClean="0"/>
              <a:t>02/06/2016</a:t>
            </a:r>
            <a:endParaRPr lang="en-US" dirty="0"/>
          </a:p>
        </p:txBody>
      </p:sp>
      <p:sp>
        <p:nvSpPr>
          <p:cNvPr id="8" name="Footer Placeholder 7"/>
          <p:cNvSpPr>
            <a:spLocks noGrp="1"/>
          </p:cNvSpPr>
          <p:nvPr>
            <p:ph type="ftr" sz="quarter" idx="3"/>
          </p:nvPr>
        </p:nvSpPr>
        <p:spPr/>
        <p:txBody>
          <a:bodyPr/>
          <a:lstStyle/>
          <a:p>
            <a:r>
              <a:rPr lang="en-US" smtClean="0"/>
              <a:t>OpenStack Israel 2016</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52</a:t>
            </a:fld>
            <a:endParaRPr lang="en-US" dirty="0"/>
          </a:p>
        </p:txBody>
      </p:sp>
    </p:spTree>
    <p:extLst>
      <p:ext uri="{BB962C8B-B14F-4D97-AF65-F5344CB8AC3E}">
        <p14:creationId xmlns:p14="http://schemas.microsoft.com/office/powerpoint/2010/main" val="1578068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Good News, Bad News</a:t>
            </a:r>
            <a:endParaRPr lang="en-GB" dirty="0"/>
          </a:p>
        </p:txBody>
      </p:sp>
      <p:sp>
        <p:nvSpPr>
          <p:cNvPr id="3" name="Content Placeholder 2"/>
          <p:cNvSpPr>
            <a:spLocks noGrp="1"/>
          </p:cNvSpPr>
          <p:nvPr>
            <p:ph idx="1"/>
          </p:nvPr>
        </p:nvSpPr>
        <p:spPr/>
        <p:txBody>
          <a:bodyPr/>
          <a:lstStyle/>
          <a:p>
            <a:pPr marL="36513" indent="0">
              <a:buNone/>
            </a:pPr>
            <a:r>
              <a:rPr lang="en-GB" altLang="en-US" dirty="0" smtClean="0"/>
              <a:t>	</a:t>
            </a:r>
            <a:endParaRPr lang="en-GB" altLang="en-US" dirty="0"/>
          </a:p>
          <a:p>
            <a:endParaRPr lang="en-GB" dirty="0"/>
          </a:p>
        </p:txBody>
      </p:sp>
      <p:sp>
        <p:nvSpPr>
          <p:cNvPr id="8" name="Rectangle 7"/>
          <p:cNvSpPr/>
          <p:nvPr/>
        </p:nvSpPr>
        <p:spPr>
          <a:xfrm>
            <a:off x="457200" y="1997839"/>
            <a:ext cx="8229600" cy="3539430"/>
          </a:xfrm>
          <a:prstGeom prst="rect">
            <a:avLst/>
          </a:prstGeom>
        </p:spPr>
        <p:txBody>
          <a:bodyPr wrap="square">
            <a:spAutoFit/>
          </a:bodyPr>
          <a:lstStyle/>
          <a:p>
            <a:pPr marL="285750" indent="-285750">
              <a:buFont typeface="Arial" panose="020B0604020202020204" pitchFamily="34" charset="0"/>
              <a:buChar char="•"/>
            </a:pPr>
            <a:r>
              <a:rPr lang="en-GB" altLang="en-US" sz="2800" dirty="0"/>
              <a:t>Additional data centre in Budapest now online</a:t>
            </a:r>
          </a:p>
          <a:p>
            <a:pPr marL="285750" indent="-285750">
              <a:buFont typeface="Arial" panose="020B0604020202020204" pitchFamily="34" charset="0"/>
              <a:buChar char="•"/>
            </a:pPr>
            <a:r>
              <a:rPr lang="en-GB" altLang="en-US" sz="2800" dirty="0"/>
              <a:t>Increasing use of facilities as data rates increase</a:t>
            </a:r>
          </a:p>
          <a:p>
            <a:pPr>
              <a:buClrTx/>
            </a:pPr>
            <a:endParaRPr lang="en-GB" altLang="en-US" sz="2800" dirty="0"/>
          </a:p>
          <a:p>
            <a:pPr>
              <a:buClrTx/>
            </a:pPr>
            <a:r>
              <a:rPr lang="en-GB" altLang="en-US" sz="2800" dirty="0"/>
              <a:t>But…</a:t>
            </a:r>
          </a:p>
          <a:p>
            <a:pPr marL="285750" indent="-285750">
              <a:buFont typeface="Arial" panose="020B0604020202020204" pitchFamily="34" charset="0"/>
              <a:buChar char="•"/>
            </a:pPr>
            <a:r>
              <a:rPr lang="en-GB" altLang="en-US" sz="2800" dirty="0"/>
              <a:t>Staff numbers are fixed, no more people</a:t>
            </a:r>
          </a:p>
          <a:p>
            <a:pPr marL="285750" indent="-285750">
              <a:buFont typeface="Arial" panose="020B0604020202020204" pitchFamily="34" charset="0"/>
              <a:buChar char="•"/>
            </a:pPr>
            <a:r>
              <a:rPr lang="en-GB" altLang="en-US" sz="2800" dirty="0"/>
              <a:t>Materials budget decreasing, no more money</a:t>
            </a:r>
          </a:p>
          <a:p>
            <a:pPr marL="285750" indent="-285750">
              <a:buFont typeface="Arial" panose="020B0604020202020204" pitchFamily="34" charset="0"/>
              <a:buChar char="•"/>
            </a:pPr>
            <a:r>
              <a:rPr lang="en-GB" altLang="en-US" sz="2800" dirty="0"/>
              <a:t>Legacy tools are high maintenance and brittle</a:t>
            </a:r>
          </a:p>
          <a:p>
            <a:pPr marL="285750" indent="-285750">
              <a:buFont typeface="Arial" panose="020B0604020202020204" pitchFamily="34" charset="0"/>
              <a:buChar char="•"/>
            </a:pPr>
            <a:r>
              <a:rPr lang="en-GB" altLang="en-US" sz="2800" dirty="0"/>
              <a:t>User expectations are for fast self-service</a:t>
            </a:r>
          </a:p>
        </p:txBody>
      </p:sp>
      <p:sp>
        <p:nvSpPr>
          <p:cNvPr id="7" name="Date Placeholder 6"/>
          <p:cNvSpPr>
            <a:spLocks noGrp="1"/>
          </p:cNvSpPr>
          <p:nvPr>
            <p:ph type="dt" sz="half" idx="2"/>
          </p:nvPr>
        </p:nvSpPr>
        <p:spPr/>
        <p:txBody>
          <a:bodyPr/>
          <a:lstStyle/>
          <a:p>
            <a:r>
              <a:rPr lang="en-US" smtClean="0"/>
              <a:t>02/06/2016</a:t>
            </a:r>
            <a:endParaRPr lang="en-US" dirty="0"/>
          </a:p>
        </p:txBody>
      </p:sp>
      <p:sp>
        <p:nvSpPr>
          <p:cNvPr id="9" name="Footer Placeholder 8"/>
          <p:cNvSpPr>
            <a:spLocks noGrp="1"/>
          </p:cNvSpPr>
          <p:nvPr>
            <p:ph type="ftr" sz="quarter" idx="3"/>
          </p:nvPr>
        </p:nvSpPr>
        <p:spPr/>
        <p:txBody>
          <a:bodyPr/>
          <a:lstStyle/>
          <a:p>
            <a:r>
              <a:rPr lang="en-US" smtClean="0"/>
              <a:t>OpenStack Israel 2016</a:t>
            </a:r>
            <a:endParaRPr lang="en-US" dirty="0"/>
          </a:p>
        </p:txBody>
      </p:sp>
      <p:sp>
        <p:nvSpPr>
          <p:cNvPr id="10" name="Slide Number Placeholder 9"/>
          <p:cNvSpPr>
            <a:spLocks noGrp="1"/>
          </p:cNvSpPr>
          <p:nvPr>
            <p:ph type="sldNum" sz="quarter" idx="4"/>
          </p:nvPr>
        </p:nvSpPr>
        <p:spPr/>
        <p:txBody>
          <a:bodyPr/>
          <a:lstStyle/>
          <a:p>
            <a:fld id="{17918391-D411-FE40-AAD7-861AE5233E0E}" type="slidenum">
              <a:rPr lang="en-US" smtClean="0"/>
              <a:pPr/>
              <a:t>53</a:t>
            </a:fld>
            <a:endParaRPr lang="en-US" dirty="0"/>
          </a:p>
        </p:txBody>
      </p:sp>
    </p:spTree>
    <p:extLst>
      <p:ext uri="{BB962C8B-B14F-4D97-AF65-F5344CB8AC3E}">
        <p14:creationId xmlns:p14="http://schemas.microsoft.com/office/powerpoint/2010/main" val="806550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Innovation Dilemma</a:t>
            </a:r>
            <a:endParaRPr lang="en-GB" dirty="0"/>
          </a:p>
        </p:txBody>
      </p:sp>
      <p:sp>
        <p:nvSpPr>
          <p:cNvPr id="3" name="Content Placeholder 2"/>
          <p:cNvSpPr>
            <a:spLocks noGrp="1"/>
          </p:cNvSpPr>
          <p:nvPr>
            <p:ph idx="1"/>
          </p:nvPr>
        </p:nvSpPr>
        <p:spPr>
          <a:xfrm>
            <a:off x="391299" y="1738313"/>
            <a:ext cx="8226425" cy="3500438"/>
          </a:xfrm>
        </p:spPr>
        <p:txBody>
          <a:bodyPr>
            <a:normAutofit lnSpcReduction="10000"/>
          </a:bodyPr>
          <a:lstStyle/>
          <a:p>
            <a:r>
              <a:rPr lang="en-GB" sz="2400" dirty="0"/>
              <a:t>How can we avoid the sustainability trap ?</a:t>
            </a:r>
          </a:p>
          <a:p>
            <a:pPr lvl="1"/>
            <a:r>
              <a:rPr lang="en-GB" sz="1800" dirty="0"/>
              <a:t>Define requirements</a:t>
            </a:r>
          </a:p>
          <a:p>
            <a:pPr lvl="1"/>
            <a:r>
              <a:rPr lang="en-GB" sz="1800" dirty="0"/>
              <a:t>No solution available that meets those requirements</a:t>
            </a:r>
          </a:p>
          <a:p>
            <a:pPr lvl="1"/>
            <a:r>
              <a:rPr lang="en-GB" sz="1800" dirty="0"/>
              <a:t>Develop our own new solution</a:t>
            </a:r>
          </a:p>
          <a:p>
            <a:pPr lvl="1"/>
            <a:r>
              <a:rPr lang="en-GB" sz="1800" dirty="0"/>
              <a:t>Accumulate technical debt</a:t>
            </a:r>
            <a:endParaRPr lang="en-GB" sz="2400" dirty="0"/>
          </a:p>
          <a:p>
            <a:r>
              <a:rPr lang="en-GB" sz="2400" dirty="0"/>
              <a:t>How can we learn from others and share ?</a:t>
            </a:r>
          </a:p>
          <a:p>
            <a:pPr lvl="1"/>
            <a:r>
              <a:rPr lang="en-GB" sz="1800" dirty="0"/>
              <a:t>Find compatible open source communities</a:t>
            </a:r>
          </a:p>
          <a:p>
            <a:pPr lvl="1"/>
            <a:r>
              <a:rPr lang="en-GB" sz="1800" dirty="0"/>
              <a:t>Contribute back where there is missing functionality</a:t>
            </a:r>
          </a:p>
          <a:p>
            <a:pPr lvl="1"/>
            <a:r>
              <a:rPr lang="en-GB" sz="1800" dirty="0"/>
              <a:t>Stay mainstream</a:t>
            </a:r>
            <a:br>
              <a:rPr lang="en-GB" sz="1800" dirty="0"/>
            </a:br>
            <a:endParaRPr lang="en-GB" sz="1400" dirty="0"/>
          </a:p>
          <a:p>
            <a:pPr marL="36513" indent="0" algn="ctr">
              <a:buNone/>
            </a:pPr>
            <a:r>
              <a:rPr lang="en-GB" sz="2000" dirty="0"/>
              <a:t>Are CERN computing needs really special ?</a:t>
            </a:r>
          </a:p>
        </p:txBody>
      </p:sp>
      <p:sp>
        <p:nvSpPr>
          <p:cNvPr id="7" name="Date Placeholder 6"/>
          <p:cNvSpPr>
            <a:spLocks noGrp="1"/>
          </p:cNvSpPr>
          <p:nvPr>
            <p:ph type="dt" sz="half" idx="2"/>
          </p:nvPr>
        </p:nvSpPr>
        <p:spPr/>
        <p:txBody>
          <a:bodyPr/>
          <a:lstStyle/>
          <a:p>
            <a:r>
              <a:rPr lang="en-US" smtClean="0"/>
              <a:t>02/06/2016</a:t>
            </a:r>
            <a:endParaRPr lang="en-US" dirty="0"/>
          </a:p>
        </p:txBody>
      </p:sp>
      <p:sp>
        <p:nvSpPr>
          <p:cNvPr id="8" name="Footer Placeholder 7"/>
          <p:cNvSpPr>
            <a:spLocks noGrp="1"/>
          </p:cNvSpPr>
          <p:nvPr>
            <p:ph type="ftr" sz="quarter" idx="3"/>
          </p:nvPr>
        </p:nvSpPr>
        <p:spPr/>
        <p:txBody>
          <a:bodyPr/>
          <a:lstStyle/>
          <a:p>
            <a:r>
              <a:rPr lang="en-US" smtClean="0"/>
              <a:t>OpenStack Israel 2016</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54</a:t>
            </a:fld>
            <a:endParaRPr lang="en-US" dirty="0"/>
          </a:p>
        </p:txBody>
      </p:sp>
    </p:spTree>
    <p:extLst>
      <p:ext uri="{BB962C8B-B14F-4D97-AF65-F5344CB8AC3E}">
        <p14:creationId xmlns:p14="http://schemas.microsoft.com/office/powerpoint/2010/main" val="967066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4294967295"/>
          </p:nvPr>
        </p:nvSpPr>
        <p:spPr>
          <a:xfrm>
            <a:off x="2968625" y="5629275"/>
            <a:ext cx="2133600" cy="273050"/>
          </a:xfrm>
          <a:prstGeom prst="rect">
            <a:avLst/>
          </a:prstGeom>
        </p:spPr>
        <p:txBody>
          <a:bodyPr/>
          <a:lstStyle/>
          <a:p>
            <a:pPr>
              <a:defRPr/>
            </a:pPr>
            <a:r>
              <a:rPr lang="en-US" smtClean="0"/>
              <a:t>02/06/2016</a:t>
            </a:r>
            <a:endParaRPr lang="en-US" dirty="0"/>
          </a:p>
        </p:txBody>
      </p:sp>
      <p:sp>
        <p:nvSpPr>
          <p:cNvPr id="4" name="Slide Number Placeholder 3"/>
          <p:cNvSpPr>
            <a:spLocks noGrp="1"/>
          </p:cNvSpPr>
          <p:nvPr>
            <p:ph type="sldNum" sz="quarter" idx="4294967295"/>
          </p:nvPr>
        </p:nvSpPr>
        <p:spPr>
          <a:xfrm>
            <a:off x="8185150" y="5624514"/>
            <a:ext cx="501650" cy="274637"/>
          </a:xfrm>
          <a:prstGeom prst="rect">
            <a:avLst/>
          </a:prstGeom>
        </p:spPr>
        <p:txBody>
          <a:bodyPr/>
          <a:lstStyle/>
          <a:p>
            <a:pPr>
              <a:defRPr/>
            </a:pPr>
            <a:fld id="{430EA56D-7664-423A-B1CA-5F440435A96B}" type="slidenum">
              <a:rPr lang="en-US"/>
              <a:pPr>
                <a:defRPr/>
              </a:pPr>
              <a:t>55</a:t>
            </a:fld>
            <a:endParaRPr lang="en-US" dirty="0"/>
          </a:p>
        </p:txBody>
      </p:sp>
      <p:pic>
        <p:nvPicPr>
          <p:cNvPr id="686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7250"/>
            <a:ext cx="9143999" cy="560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4294967295"/>
          </p:nvPr>
        </p:nvSpPr>
        <p:spPr>
          <a:xfrm>
            <a:off x="5183188" y="5624514"/>
            <a:ext cx="2895600" cy="274637"/>
          </a:xfrm>
          <a:prstGeom prst="rect">
            <a:avLst/>
          </a:prstGeom>
        </p:spPr>
        <p:txBody>
          <a:bodyPr/>
          <a:lstStyle/>
          <a:p>
            <a:pPr>
              <a:defRPr/>
            </a:pPr>
            <a:r>
              <a:rPr lang="en-GB" smtClean="0"/>
              <a:t>OpenStack Israel 2016</a:t>
            </a:r>
            <a:endParaRPr lang="en-US" dirty="0"/>
          </a:p>
        </p:txBody>
      </p:sp>
    </p:spTree>
    <p:extLst>
      <p:ext uri="{BB962C8B-B14F-4D97-AF65-F5344CB8AC3E}">
        <p14:creationId xmlns:p14="http://schemas.microsoft.com/office/powerpoint/2010/main" val="20362623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2422" y="1656889"/>
            <a:ext cx="6436698" cy="3467407"/>
          </a:xfrm>
          <a:prstGeom prst="rect">
            <a:avLst/>
          </a:prstGeom>
        </p:spPr>
      </p:pic>
      <p:sp>
        <p:nvSpPr>
          <p:cNvPr id="8" name="Title 1"/>
          <p:cNvSpPr txBox="1">
            <a:spLocks/>
          </p:cNvSpPr>
          <p:nvPr/>
        </p:nvSpPr>
        <p:spPr>
          <a:xfrm>
            <a:off x="167276" y="1047751"/>
            <a:ext cx="8809449" cy="858371"/>
          </a:xfrm>
          <a:prstGeom prst="rect">
            <a:avLst/>
          </a:prstGeom>
        </p:spPr>
        <p:txBody>
          <a:bodyPr anchor="t"/>
          <a:lstStyle/>
          <a:p>
            <a:pPr>
              <a:defRPr/>
            </a:pPr>
            <a:r>
              <a:rPr lang="fr-FR" sz="4400" dirty="0">
                <a:solidFill>
                  <a:schemeClr val="accent6">
                    <a:lumMod val="50000"/>
                  </a:schemeClr>
                </a:solidFill>
              </a:rPr>
              <a:t>The </a:t>
            </a:r>
            <a:r>
              <a:rPr lang="fr-FR" sz="4400" dirty="0" err="1">
                <a:solidFill>
                  <a:schemeClr val="accent6">
                    <a:lumMod val="50000"/>
                  </a:schemeClr>
                </a:solidFill>
              </a:rPr>
              <a:t>largest</a:t>
            </a:r>
            <a:r>
              <a:rPr lang="fr-FR" sz="4400" dirty="0">
                <a:solidFill>
                  <a:schemeClr val="accent6">
                    <a:lumMod val="50000"/>
                  </a:schemeClr>
                </a:solidFill>
              </a:rPr>
              <a:t> detectors</a:t>
            </a:r>
          </a:p>
        </p:txBody>
      </p:sp>
      <p:cxnSp>
        <p:nvCxnSpPr>
          <p:cNvPr id="7" name="Straight Connector 6"/>
          <p:cNvCxnSpPr>
            <a:endCxn id="19" idx="2"/>
          </p:cNvCxnSpPr>
          <p:nvPr/>
        </p:nvCxnSpPr>
        <p:spPr>
          <a:xfrm flipH="1">
            <a:off x="5071700" y="3026324"/>
            <a:ext cx="4072301" cy="31475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endCxn id="20" idx="0"/>
          </p:cNvCxnSpPr>
          <p:nvPr/>
        </p:nvCxnSpPr>
        <p:spPr>
          <a:xfrm flipV="1">
            <a:off x="0" y="3346166"/>
            <a:ext cx="5058270" cy="4546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Arc 10"/>
          <p:cNvSpPr/>
          <p:nvPr/>
        </p:nvSpPr>
        <p:spPr>
          <a:xfrm rot="16535744">
            <a:off x="4696580" y="2990742"/>
            <a:ext cx="1494724" cy="754364"/>
          </a:xfrm>
          <a:prstGeom prst="arc">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 name="Arc 11"/>
          <p:cNvSpPr/>
          <p:nvPr/>
        </p:nvSpPr>
        <p:spPr>
          <a:xfrm>
            <a:off x="2452497" y="3098674"/>
            <a:ext cx="2601468" cy="466344"/>
          </a:xfrm>
          <a:prstGeom prst="arc">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 name="Arc 12"/>
          <p:cNvSpPr/>
          <p:nvPr/>
        </p:nvSpPr>
        <p:spPr>
          <a:xfrm rot="11489732">
            <a:off x="5052003" y="3297556"/>
            <a:ext cx="2500884" cy="553212"/>
          </a:xfrm>
          <a:prstGeom prst="arc">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p:cNvCxnSpPr>
            <a:stCxn id="12" idx="2"/>
          </p:cNvCxnSpPr>
          <p:nvPr/>
        </p:nvCxnSpPr>
        <p:spPr>
          <a:xfrm flipH="1">
            <a:off x="4395597" y="3331847"/>
            <a:ext cx="658368" cy="317441"/>
          </a:xfrm>
          <a:prstGeom prst="line">
            <a:avLst/>
          </a:prstGeom>
          <a:ln>
            <a:solidFill>
              <a:schemeClr val="tx1">
                <a:lumMod val="75000"/>
              </a:schemeClr>
            </a:solidFill>
          </a:ln>
        </p:spPr>
        <p:style>
          <a:lnRef idx="2">
            <a:schemeClr val="accent1"/>
          </a:lnRef>
          <a:fillRef idx="0">
            <a:schemeClr val="accent1"/>
          </a:fillRef>
          <a:effectRef idx="1">
            <a:schemeClr val="accent1"/>
          </a:effectRef>
          <a:fontRef idx="minor">
            <a:schemeClr val="tx1"/>
          </a:fontRef>
        </p:style>
      </p:cxnSp>
      <p:sp>
        <p:nvSpPr>
          <p:cNvPr id="15" name="Arc 14"/>
          <p:cNvSpPr/>
          <p:nvPr/>
        </p:nvSpPr>
        <p:spPr>
          <a:xfrm rot="8674562">
            <a:off x="4980098" y="2933041"/>
            <a:ext cx="1015538" cy="179887"/>
          </a:xfrm>
          <a:prstGeom prst="arc">
            <a:avLst/>
          </a:pr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6" name="Straight Connector 15"/>
          <p:cNvCxnSpPr>
            <a:stCxn id="15" idx="2"/>
          </p:cNvCxnSpPr>
          <p:nvPr/>
        </p:nvCxnSpPr>
        <p:spPr>
          <a:xfrm flipH="1" flipV="1">
            <a:off x="4724781" y="2811781"/>
            <a:ext cx="349312" cy="505517"/>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17" name="Arc 16"/>
          <p:cNvSpPr/>
          <p:nvPr/>
        </p:nvSpPr>
        <p:spPr>
          <a:xfrm rot="9599036">
            <a:off x="4401323" y="2956013"/>
            <a:ext cx="1188720" cy="391892"/>
          </a:xfrm>
          <a:prstGeom prst="arc">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8" name="Straight Connector 17"/>
          <p:cNvCxnSpPr/>
          <p:nvPr/>
        </p:nvCxnSpPr>
        <p:spPr>
          <a:xfrm flipV="1">
            <a:off x="5074093" y="2826330"/>
            <a:ext cx="494330" cy="505517"/>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19" name="Arc 18"/>
          <p:cNvSpPr/>
          <p:nvPr/>
        </p:nvSpPr>
        <p:spPr>
          <a:xfrm rot="10800000">
            <a:off x="5071700" y="2841746"/>
            <a:ext cx="389977" cy="998671"/>
          </a:xfrm>
          <a:prstGeom prst="arc">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0" name="Arc 19"/>
          <p:cNvSpPr/>
          <p:nvPr/>
        </p:nvSpPr>
        <p:spPr>
          <a:xfrm rot="5231229">
            <a:off x="4110682" y="2839666"/>
            <a:ext cx="831184" cy="1065276"/>
          </a:xfrm>
          <a:prstGeom prst="arc">
            <a:avLst/>
          </a:prstGeom>
          <a:ln>
            <a:solidFill>
              <a:srgbClr val="FF939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 name="Date Placeholder 4"/>
          <p:cNvSpPr>
            <a:spLocks noGrp="1"/>
          </p:cNvSpPr>
          <p:nvPr>
            <p:ph type="dt" sz="half" idx="2"/>
          </p:nvPr>
        </p:nvSpPr>
        <p:spPr/>
        <p:txBody>
          <a:bodyPr/>
          <a:lstStyle/>
          <a:p>
            <a:r>
              <a:rPr lang="en-US" smtClean="0"/>
              <a:t>02/06/2016</a:t>
            </a:r>
            <a:endParaRPr lang="en-US" dirty="0"/>
          </a:p>
        </p:txBody>
      </p:sp>
      <p:sp>
        <p:nvSpPr>
          <p:cNvPr id="6" name="Footer Placeholder 5"/>
          <p:cNvSpPr>
            <a:spLocks noGrp="1"/>
          </p:cNvSpPr>
          <p:nvPr>
            <p:ph type="ftr" sz="quarter" idx="3"/>
          </p:nvPr>
        </p:nvSpPr>
        <p:spPr/>
        <p:txBody>
          <a:bodyPr/>
          <a:lstStyle/>
          <a:p>
            <a:r>
              <a:rPr lang="en-US" smtClean="0"/>
              <a:t>OpenStack Israel 2016</a:t>
            </a:r>
            <a:endParaRPr lang="en-US" dirty="0"/>
          </a:p>
        </p:txBody>
      </p:sp>
      <p:sp>
        <p:nvSpPr>
          <p:cNvPr id="10" name="Slide Number Placeholder 9"/>
          <p:cNvSpPr>
            <a:spLocks noGrp="1"/>
          </p:cNvSpPr>
          <p:nvPr>
            <p:ph type="sldNum" sz="quarter" idx="4"/>
          </p:nvPr>
        </p:nvSpPr>
        <p:spPr/>
        <p:txBody>
          <a:bodyPr/>
          <a:lstStyle/>
          <a:p>
            <a:fld id="{17918391-D411-FE40-AAD7-861AE5233E0E}" type="slidenum">
              <a:rPr lang="en-US" smtClean="0"/>
              <a:pPr/>
              <a:t>56</a:t>
            </a:fld>
            <a:endParaRPr lang="en-US" dirty="0"/>
          </a:p>
        </p:txBody>
      </p:sp>
    </p:spTree>
    <p:extLst>
      <p:ext uri="{BB962C8B-B14F-4D97-AF65-F5344CB8AC3E}">
        <p14:creationId xmlns:p14="http://schemas.microsoft.com/office/powerpoint/2010/main" val="174062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2"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7" grpId="0" animBg="1"/>
      <p:bldP spid="19" grpId="0" animBg="1"/>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33063" y="967225"/>
            <a:ext cx="6363476" cy="4498645"/>
          </a:xfrm>
          <a:prstGeom prst="rect">
            <a:avLst/>
          </a:prstGeom>
        </p:spPr>
      </p:pic>
      <p:sp>
        <p:nvSpPr>
          <p:cNvPr id="2" name="Date Placeholder 1"/>
          <p:cNvSpPr>
            <a:spLocks noGrp="1"/>
          </p:cNvSpPr>
          <p:nvPr>
            <p:ph type="dt" sz="half" idx="2"/>
          </p:nvPr>
        </p:nvSpPr>
        <p:spPr/>
        <p:txBody>
          <a:bodyPr/>
          <a:lstStyle/>
          <a:p>
            <a:r>
              <a:rPr lang="en-US" smtClean="0"/>
              <a:t>02/06/2016</a:t>
            </a:r>
            <a:endParaRPr lang="en-US" dirty="0"/>
          </a:p>
        </p:txBody>
      </p:sp>
      <p:sp>
        <p:nvSpPr>
          <p:cNvPr id="3" name="Footer Placeholder 2"/>
          <p:cNvSpPr>
            <a:spLocks noGrp="1"/>
          </p:cNvSpPr>
          <p:nvPr>
            <p:ph type="ftr" sz="quarter" idx="3"/>
          </p:nvPr>
        </p:nvSpPr>
        <p:spPr/>
        <p:txBody>
          <a:bodyPr/>
          <a:lstStyle/>
          <a:p>
            <a:r>
              <a:rPr lang="en-US" smtClean="0"/>
              <a:t>OpenStack Israel 2016</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57</a:t>
            </a:fld>
            <a:endParaRPr lang="en-US" dirty="0"/>
          </a:p>
        </p:txBody>
      </p:sp>
    </p:spTree>
    <p:extLst>
      <p:ext uri="{BB962C8B-B14F-4D97-AF65-F5344CB8AC3E}">
        <p14:creationId xmlns:p14="http://schemas.microsoft.com/office/powerpoint/2010/main" val="596242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3504" y="893826"/>
            <a:ext cx="780897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855980" y="1008702"/>
            <a:ext cx="1581781" cy="4129397"/>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tIns="891000" rtlCol="0" anchor="t" anchorCtr="0"/>
          <a:lstStyle/>
          <a:p>
            <a:pPr defTabSz="685800"/>
            <a:r>
              <a:rPr lang="en-GB" sz="1050" b="1" dirty="0">
                <a:solidFill>
                  <a:prstClr val="black"/>
                </a:solidFill>
              </a:rPr>
              <a:t>Strategic Plan</a:t>
            </a:r>
          </a:p>
          <a:p>
            <a:pPr marL="214313" indent="-214313" defTabSz="685800">
              <a:buClr>
                <a:srgbClr val="F79646"/>
              </a:buClr>
              <a:buFont typeface="Wingdings 3" pitchFamily="18" charset="2"/>
              <a:buChar char=""/>
            </a:pPr>
            <a:endParaRPr lang="en-GB" sz="900" dirty="0">
              <a:solidFill>
                <a:prstClr val="black"/>
              </a:solidFill>
            </a:endParaRPr>
          </a:p>
          <a:p>
            <a:pPr marL="214313" indent="-214313" defTabSz="685800">
              <a:buClr>
                <a:srgbClr val="F79646"/>
              </a:buClr>
              <a:buFont typeface="Wingdings 3" pitchFamily="18" charset="2"/>
              <a:buChar char=""/>
            </a:pPr>
            <a:r>
              <a:rPr lang="en-GB" sz="825" dirty="0">
                <a:solidFill>
                  <a:prstClr val="black"/>
                </a:solidFill>
              </a:rPr>
              <a:t>Establish multi-tenant, multi-provider cloud infrastructure</a:t>
            </a:r>
          </a:p>
          <a:p>
            <a:pPr marL="214313" indent="-214313" defTabSz="685800">
              <a:buClr>
                <a:srgbClr val="F79646"/>
              </a:buClr>
              <a:buFont typeface="Wingdings 3" pitchFamily="18" charset="2"/>
              <a:buChar char=""/>
            </a:pPr>
            <a:endParaRPr lang="en-GB" sz="825" dirty="0">
              <a:solidFill>
                <a:prstClr val="black"/>
              </a:solidFill>
            </a:endParaRPr>
          </a:p>
          <a:p>
            <a:pPr marL="214313" indent="-214313" defTabSz="685800">
              <a:buClr>
                <a:srgbClr val="F79646"/>
              </a:buClr>
              <a:buFont typeface="Wingdings 3" pitchFamily="18" charset="2"/>
              <a:buChar char=""/>
            </a:pPr>
            <a:r>
              <a:rPr lang="en-GB" sz="825" dirty="0">
                <a:solidFill>
                  <a:prstClr val="black"/>
                </a:solidFill>
              </a:rPr>
              <a:t>Identify and adopt policies for trust, security and privacy</a:t>
            </a:r>
          </a:p>
          <a:p>
            <a:pPr marL="214313" indent="-214313" defTabSz="685800">
              <a:buClr>
                <a:srgbClr val="F79646"/>
              </a:buClr>
              <a:buFont typeface="Wingdings 3" pitchFamily="18" charset="2"/>
              <a:buChar char=""/>
            </a:pPr>
            <a:endParaRPr lang="en-GB" sz="825" dirty="0">
              <a:solidFill>
                <a:prstClr val="black"/>
              </a:solidFill>
            </a:endParaRPr>
          </a:p>
          <a:p>
            <a:pPr marL="214313" indent="-214313" defTabSz="685800">
              <a:buClr>
                <a:srgbClr val="F79646"/>
              </a:buClr>
              <a:buFont typeface="Wingdings 3" pitchFamily="18" charset="2"/>
              <a:buChar char=""/>
            </a:pPr>
            <a:r>
              <a:rPr lang="en-GB" sz="825" dirty="0">
                <a:solidFill>
                  <a:prstClr val="black"/>
                </a:solidFill>
              </a:rPr>
              <a:t>Create governance structure</a:t>
            </a:r>
          </a:p>
          <a:p>
            <a:pPr marL="214313" indent="-214313" defTabSz="685800">
              <a:buClr>
                <a:srgbClr val="F79646"/>
              </a:buClr>
              <a:buFont typeface="Wingdings 3" pitchFamily="18" charset="2"/>
              <a:buChar char=""/>
            </a:pPr>
            <a:endParaRPr lang="en-GB" sz="825" dirty="0">
              <a:solidFill>
                <a:prstClr val="black"/>
              </a:solidFill>
            </a:endParaRPr>
          </a:p>
          <a:p>
            <a:pPr marL="214313" indent="-214313" defTabSz="685800">
              <a:buClr>
                <a:srgbClr val="F79646"/>
              </a:buClr>
              <a:buFont typeface="Wingdings 3" pitchFamily="18" charset="2"/>
              <a:buChar char=""/>
            </a:pPr>
            <a:r>
              <a:rPr lang="en-GB" sz="825" dirty="0">
                <a:solidFill>
                  <a:prstClr val="black"/>
                </a:solidFill>
              </a:rPr>
              <a:t>Define funding schemes</a:t>
            </a:r>
          </a:p>
        </p:txBody>
      </p:sp>
      <p:sp>
        <p:nvSpPr>
          <p:cNvPr id="11" name="Rounded Rectangle 10"/>
          <p:cNvSpPr/>
          <p:nvPr/>
        </p:nvSpPr>
        <p:spPr>
          <a:xfrm>
            <a:off x="2571322" y="1008701"/>
            <a:ext cx="1335634" cy="1900832"/>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27000" tIns="540000" rIns="27000" rtlCol="0" anchor="ctr"/>
          <a:lstStyle/>
          <a:p>
            <a:pPr algn="ctr" defTabSz="685800"/>
            <a:r>
              <a:rPr lang="en-GB" sz="825" dirty="0">
                <a:solidFill>
                  <a:srgbClr val="000000"/>
                </a:solidFill>
              </a:rPr>
              <a:t>To support the computing capacity needs for the ATLAS experiment</a:t>
            </a:r>
          </a:p>
          <a:p>
            <a:pPr algn="ctr" defTabSz="685800"/>
            <a:endParaRPr lang="en-GB" sz="825" dirty="0">
              <a:solidFill>
                <a:srgbClr val="000000"/>
              </a:solidFill>
            </a:endParaRPr>
          </a:p>
          <a:p>
            <a:pPr algn="ctr" defTabSz="685800"/>
            <a:endParaRPr lang="en-GB" sz="900" dirty="0">
              <a:solidFill>
                <a:srgbClr val="000000"/>
              </a:solidFill>
            </a:endParaRPr>
          </a:p>
        </p:txBody>
      </p:sp>
      <p:sp>
        <p:nvSpPr>
          <p:cNvPr id="12" name="Rounded Rectangle 11"/>
          <p:cNvSpPr/>
          <p:nvPr/>
        </p:nvSpPr>
        <p:spPr>
          <a:xfrm>
            <a:off x="4040519" y="1008702"/>
            <a:ext cx="1335486" cy="1900833"/>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27000" tIns="540000" rIns="27000" rtlCol="0" anchor="ctr"/>
          <a:lstStyle/>
          <a:p>
            <a:pPr algn="ctr" defTabSz="685800"/>
            <a:r>
              <a:rPr lang="en-GB" sz="825" dirty="0">
                <a:solidFill>
                  <a:srgbClr val="000000"/>
                </a:solidFill>
              </a:rPr>
              <a:t>Setting up a new service to simplify analysis of large genomes, for a deeper insight into evolution and biodiversity</a:t>
            </a:r>
            <a:endParaRPr lang="en-GB" sz="1050" dirty="0">
              <a:solidFill>
                <a:prstClr val="white"/>
              </a:solidFill>
            </a:endParaRPr>
          </a:p>
        </p:txBody>
      </p:sp>
      <p:sp>
        <p:nvSpPr>
          <p:cNvPr id="13" name="Rounded Rectangle 12"/>
          <p:cNvSpPr/>
          <p:nvPr/>
        </p:nvSpPr>
        <p:spPr>
          <a:xfrm>
            <a:off x="5509717" y="1008702"/>
            <a:ext cx="1335486" cy="1900833"/>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27000" tIns="540000" rIns="27000" rtlCol="0" anchor="ctr"/>
          <a:lstStyle/>
          <a:p>
            <a:pPr algn="ctr" defTabSz="685800"/>
            <a:r>
              <a:rPr lang="en-GB" sz="825" dirty="0">
                <a:solidFill>
                  <a:srgbClr val="000000"/>
                </a:solidFill>
              </a:rPr>
              <a:t>To create an Earth Observation platform, focusing on earthquake and volcano research</a:t>
            </a:r>
          </a:p>
          <a:p>
            <a:pPr algn="ctr" defTabSz="685800"/>
            <a:endParaRPr lang="en-GB" sz="825" dirty="0">
              <a:solidFill>
                <a:srgbClr val="000000"/>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74084" y="1139793"/>
            <a:ext cx="1143131" cy="476188"/>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606744" y="1074247"/>
            <a:ext cx="1147126" cy="443441"/>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68560" y="1123684"/>
            <a:ext cx="1335634" cy="697379"/>
          </a:xfrm>
          <a:prstGeom prst="rect">
            <a:avLst/>
          </a:prstGeom>
        </p:spPr>
      </p:pic>
      <p:pic>
        <p:nvPicPr>
          <p:cNvPr id="27" name="Picture 2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47177" y="1500874"/>
            <a:ext cx="244422" cy="256761"/>
          </a:xfrm>
          <a:prstGeom prst="rect">
            <a:avLst/>
          </a:prstGeom>
        </p:spPr>
      </p:pic>
      <p:pic>
        <p:nvPicPr>
          <p:cNvPr id="1027"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47412" y="1539983"/>
            <a:ext cx="232911" cy="19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755430" y="1493915"/>
            <a:ext cx="276171" cy="27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915475" y="1074246"/>
            <a:ext cx="667817" cy="655460"/>
          </a:xfrm>
          <a:prstGeom prst="rect">
            <a:avLst/>
          </a:prstGeom>
        </p:spPr>
      </p:pic>
      <p:sp>
        <p:nvSpPr>
          <p:cNvPr id="57" name="Rounded Rectangle 56"/>
          <p:cNvSpPr/>
          <p:nvPr/>
        </p:nvSpPr>
        <p:spPr>
          <a:xfrm>
            <a:off x="6978915" y="1015914"/>
            <a:ext cx="1335486" cy="1893620"/>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27000" tIns="540000" rIns="27000" rtlCol="0" anchor="ctr"/>
          <a:lstStyle/>
          <a:p>
            <a:pPr algn="ctr" defTabSz="685800"/>
            <a:endParaRPr lang="en-GB" sz="900" dirty="0">
              <a:solidFill>
                <a:srgbClr val="000000"/>
              </a:solidFill>
            </a:endParaRPr>
          </a:p>
          <a:p>
            <a:pPr algn="ctr" defTabSz="685800"/>
            <a:r>
              <a:rPr lang="en-GB" sz="825" dirty="0">
                <a:solidFill>
                  <a:srgbClr val="000000"/>
                </a:solidFill>
              </a:rPr>
              <a:t>To improve the speed and quality of research for finding surrogate biomarkers based on brain images</a:t>
            </a:r>
          </a:p>
          <a:p>
            <a:pPr algn="ctr" defTabSz="685800"/>
            <a:endParaRPr lang="en-GB" sz="825" dirty="0">
              <a:solidFill>
                <a:srgbClr val="000000"/>
              </a:solidFill>
            </a:endParaRPr>
          </a:p>
        </p:txBody>
      </p:sp>
      <p:pic>
        <p:nvPicPr>
          <p:cNvPr id="65" name="Picture 64" descr="PIC.png"/>
          <p:cNvPicPr>
            <a:picLocks noChangeAspect="1"/>
          </p:cNvPicPr>
          <p:nvPr/>
        </p:nvPicPr>
        <p:blipFill>
          <a:blip r:embed="rId11" cstate="print"/>
          <a:stretch>
            <a:fillRect/>
          </a:stretch>
        </p:blipFill>
        <p:spPr>
          <a:xfrm>
            <a:off x="7045698" y="1139792"/>
            <a:ext cx="1222107" cy="589914"/>
          </a:xfrm>
          <a:prstGeom prst="rect">
            <a:avLst/>
          </a:prstGeom>
        </p:spPr>
      </p:pic>
      <p:grpSp>
        <p:nvGrpSpPr>
          <p:cNvPr id="74" name="Group 73"/>
          <p:cNvGrpSpPr/>
          <p:nvPr/>
        </p:nvGrpSpPr>
        <p:grpSpPr>
          <a:xfrm>
            <a:off x="2594106" y="3474943"/>
            <a:ext cx="5673698" cy="1900833"/>
            <a:chOff x="2483768" y="4131662"/>
            <a:chExt cx="6117717" cy="2016224"/>
          </a:xfrm>
        </p:grpSpPr>
        <p:sp>
          <p:nvSpPr>
            <p:cNvPr id="40" name="Rounded Rectangle 39"/>
            <p:cNvSpPr/>
            <p:nvPr/>
          </p:nvSpPr>
          <p:spPr>
            <a:xfrm>
              <a:off x="2483768" y="4131662"/>
              <a:ext cx="6117717" cy="2016224"/>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27000" tIns="540000" rIns="27000" rtlCol="0" anchor="ctr"/>
            <a:lstStyle/>
            <a:p>
              <a:pPr algn="ctr" defTabSz="685800"/>
              <a:endParaRPr lang="en-GB" sz="900" dirty="0">
                <a:solidFill>
                  <a:prstClr val="black"/>
                </a:solidFill>
              </a:endParaRPr>
            </a:p>
          </p:txBody>
        </p:sp>
        <p:pic>
          <p:nvPicPr>
            <p:cNvPr id="41" name="Picture 40"/>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677622" y="4618336"/>
              <a:ext cx="432048" cy="140936"/>
            </a:xfrm>
            <a:prstGeom prst="rect">
              <a:avLst/>
            </a:prstGeom>
          </p:spPr>
        </p:pic>
        <p:pic>
          <p:nvPicPr>
            <p:cNvPr id="42" name="Picture 41"/>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843461" y="4519306"/>
              <a:ext cx="822349" cy="280541"/>
            </a:xfrm>
            <a:prstGeom prst="rect">
              <a:avLst/>
            </a:prstGeom>
          </p:spPr>
        </p:pic>
        <p:pic>
          <p:nvPicPr>
            <p:cNvPr id="44" name="Picture 43"/>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332969" y="4909877"/>
              <a:ext cx="683708" cy="396320"/>
            </a:xfrm>
            <a:prstGeom prst="rect">
              <a:avLst/>
            </a:prstGeom>
          </p:spPr>
        </p:pic>
        <p:pic>
          <p:nvPicPr>
            <p:cNvPr id="45" name="Picture 44"/>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4787175" y="4948173"/>
              <a:ext cx="366373" cy="366373"/>
            </a:xfrm>
            <a:prstGeom prst="rect">
              <a:avLst/>
            </a:prstGeom>
          </p:spPr>
        </p:pic>
        <p:pic>
          <p:nvPicPr>
            <p:cNvPr id="46" name="Picture 45"/>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892224" y="4988016"/>
              <a:ext cx="549245" cy="343278"/>
            </a:xfrm>
            <a:prstGeom prst="rect">
              <a:avLst/>
            </a:prstGeom>
          </p:spPr>
        </p:pic>
        <p:pic>
          <p:nvPicPr>
            <p:cNvPr id="47" name="Picture 46"/>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734013" y="5563488"/>
              <a:ext cx="781817" cy="192093"/>
            </a:xfrm>
            <a:prstGeom prst="rect">
              <a:avLst/>
            </a:prstGeom>
          </p:spPr>
        </p:pic>
        <p:pic>
          <p:nvPicPr>
            <p:cNvPr id="48" name="Picture 47"/>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533977" y="4561364"/>
              <a:ext cx="504056" cy="282272"/>
            </a:xfrm>
            <a:prstGeom prst="rect">
              <a:avLst/>
            </a:prstGeom>
          </p:spPr>
        </p:pic>
        <p:pic>
          <p:nvPicPr>
            <p:cNvPr id="51" name="Picture 50"/>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4809573" y="5819081"/>
              <a:ext cx="720080" cy="191418"/>
            </a:xfrm>
            <a:prstGeom prst="rect">
              <a:avLst/>
            </a:prstGeom>
          </p:spPr>
        </p:pic>
        <p:pic>
          <p:nvPicPr>
            <p:cNvPr id="53" name="Picture 52"/>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2767908" y="5826323"/>
              <a:ext cx="586303" cy="221713"/>
            </a:xfrm>
            <a:prstGeom prst="rect">
              <a:avLst/>
            </a:prstGeom>
          </p:spPr>
        </p:pic>
        <p:pic>
          <p:nvPicPr>
            <p:cNvPr id="54" name="Picture 53"/>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5944682" y="5037370"/>
              <a:ext cx="864096" cy="201228"/>
            </a:xfrm>
            <a:prstGeom prst="rect">
              <a:avLst/>
            </a:prstGeom>
          </p:spPr>
        </p:pic>
        <p:pic>
          <p:nvPicPr>
            <p:cNvPr id="55" name="Picture 54" descr="terradue_web.jp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4056659" y="5818018"/>
              <a:ext cx="659921" cy="210845"/>
            </a:xfrm>
            <a:prstGeom prst="rect">
              <a:avLst/>
            </a:prstGeom>
          </p:spPr>
        </p:pic>
        <p:pic>
          <p:nvPicPr>
            <p:cNvPr id="56" name="Picture 55" descr="CSA_Logo-SM_RGB_Med-300dpi.jpg"/>
            <p:cNvPicPr>
              <a:picLocks noChangeAspect="1"/>
            </p:cNvPicPr>
            <p:nvPr/>
          </p:nvPicPr>
          <p:blipFill>
            <a:blip r:embed="rId23" cstate="print"/>
            <a:stretch>
              <a:fillRect/>
            </a:stretch>
          </p:blipFill>
          <p:spPr>
            <a:xfrm>
              <a:off x="4702572" y="5558794"/>
              <a:ext cx="710729" cy="220008"/>
            </a:xfrm>
            <a:prstGeom prst="rect">
              <a:avLst/>
            </a:prstGeom>
          </p:spPr>
        </p:pic>
        <p:pic>
          <p:nvPicPr>
            <p:cNvPr id="59" name="Picture 58" descr="C:\Users\RAMSAGHR\AppData\Local\Microsoft\Windows\Temporary Internet Files\Content.Outlook\GX41OULQ\Logo-Ifremer_image_node_full (2).png"/>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6267881" y="5541429"/>
              <a:ext cx="689819" cy="200826"/>
            </a:xfrm>
            <a:prstGeom prst="rect">
              <a:avLst/>
            </a:prstGeom>
            <a:noFill/>
            <a:ln>
              <a:noFill/>
            </a:ln>
          </p:spPr>
        </p:pic>
        <p:sp>
          <p:nvSpPr>
            <p:cNvPr id="60" name="TextBox 59"/>
            <p:cNvSpPr txBox="1"/>
            <p:nvPr/>
          </p:nvSpPr>
          <p:spPr>
            <a:xfrm>
              <a:off x="5076056" y="5312241"/>
              <a:ext cx="1368152" cy="244845"/>
            </a:xfrm>
            <a:prstGeom prst="rect">
              <a:avLst/>
            </a:prstGeom>
            <a:noFill/>
          </p:spPr>
          <p:txBody>
            <a:bodyPr wrap="square" rtlCol="0">
              <a:spAutoFit/>
            </a:bodyPr>
            <a:lstStyle/>
            <a:p>
              <a:pPr defTabSz="685800"/>
              <a:r>
                <a:rPr lang="it-IT" sz="900" dirty="0">
                  <a:solidFill>
                    <a:prstClr val="black"/>
                  </a:solidFill>
                </a:rPr>
                <a:t>Adopters</a:t>
              </a:r>
            </a:p>
          </p:txBody>
        </p:sp>
        <p:pic>
          <p:nvPicPr>
            <p:cNvPr id="61" name="Picture 60" descr="AWST Home">
              <a:hlinkClick r:id="rId25"/>
            </p:cNvPr>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3104973" y="5536887"/>
              <a:ext cx="578364" cy="232907"/>
            </a:xfrm>
            <a:prstGeom prst="rect">
              <a:avLst/>
            </a:prstGeom>
            <a:noFill/>
            <a:ln>
              <a:noFill/>
            </a:ln>
          </p:spPr>
        </p:pic>
        <p:pic>
          <p:nvPicPr>
            <p:cNvPr id="62" name="Picture 61" descr="logo trust.jpg"/>
            <p:cNvPicPr>
              <a:picLocks noChangeAspect="1"/>
            </p:cNvPicPr>
            <p:nvPr/>
          </p:nvPicPr>
          <p:blipFill>
            <a:blip r:embed="rId27" cstate="print"/>
            <a:stretch>
              <a:fillRect/>
            </a:stretch>
          </p:blipFill>
          <p:spPr>
            <a:xfrm>
              <a:off x="5600892" y="5828891"/>
              <a:ext cx="648072" cy="178183"/>
            </a:xfrm>
            <a:prstGeom prst="rect">
              <a:avLst/>
            </a:prstGeom>
          </p:spPr>
        </p:pic>
        <p:pic>
          <p:nvPicPr>
            <p:cNvPr id="1026" name="Picture 2"/>
            <p:cNvPicPr>
              <a:picLocks noChangeAspect="1" noChangeArrowheads="1"/>
            </p:cNvPicPr>
            <p:nvPr/>
          </p:nvPicPr>
          <p:blipFill>
            <a:blip r:embed="rId28" cstate="print"/>
            <a:srcRect/>
            <a:stretch>
              <a:fillRect/>
            </a:stretch>
          </p:blipFill>
          <p:spPr bwMode="auto">
            <a:xfrm>
              <a:off x="5235191" y="5055958"/>
              <a:ext cx="648072" cy="177207"/>
            </a:xfrm>
            <a:prstGeom prst="rect">
              <a:avLst/>
            </a:prstGeom>
            <a:noFill/>
            <a:ln w="9525">
              <a:noFill/>
              <a:miter lim="800000"/>
              <a:headEnd/>
              <a:tailEnd/>
            </a:ln>
          </p:spPr>
        </p:pic>
        <p:pic>
          <p:nvPicPr>
            <p:cNvPr id="68" name="Picture 67" descr="memset-logo.jpg"/>
            <p:cNvPicPr>
              <a:picLocks noChangeAspect="1"/>
            </p:cNvPicPr>
            <p:nvPr/>
          </p:nvPicPr>
          <p:blipFill>
            <a:blip r:embed="rId29" cstate="print"/>
            <a:stretch>
              <a:fillRect/>
            </a:stretch>
          </p:blipFill>
          <p:spPr>
            <a:xfrm>
              <a:off x="7090714" y="5594580"/>
              <a:ext cx="677892" cy="158389"/>
            </a:xfrm>
            <a:prstGeom prst="rect">
              <a:avLst/>
            </a:prstGeom>
          </p:spPr>
        </p:pic>
        <p:pic>
          <p:nvPicPr>
            <p:cNvPr id="70" name="Picture 69" descr="yandex_eng_logo.png"/>
            <p:cNvPicPr>
              <a:picLocks noChangeAspect="1"/>
            </p:cNvPicPr>
            <p:nvPr/>
          </p:nvPicPr>
          <p:blipFill>
            <a:blip r:embed="rId30" cstate="print"/>
            <a:stretch>
              <a:fillRect/>
            </a:stretch>
          </p:blipFill>
          <p:spPr>
            <a:xfrm>
              <a:off x="7801156" y="5813593"/>
              <a:ext cx="418685" cy="181341"/>
            </a:xfrm>
            <a:prstGeom prst="rect">
              <a:avLst/>
            </a:prstGeom>
          </p:spPr>
        </p:pic>
        <p:sp>
          <p:nvSpPr>
            <p:cNvPr id="71" name="TextBox 70"/>
            <p:cNvSpPr txBox="1"/>
            <p:nvPr/>
          </p:nvSpPr>
          <p:spPr>
            <a:xfrm>
              <a:off x="5076056" y="4221088"/>
              <a:ext cx="1368152" cy="244845"/>
            </a:xfrm>
            <a:prstGeom prst="rect">
              <a:avLst/>
            </a:prstGeom>
            <a:noFill/>
          </p:spPr>
          <p:txBody>
            <a:bodyPr wrap="square" rtlCol="0">
              <a:spAutoFit/>
            </a:bodyPr>
            <a:lstStyle/>
            <a:p>
              <a:pPr defTabSz="685800"/>
              <a:r>
                <a:rPr lang="it-IT" sz="900" dirty="0">
                  <a:solidFill>
                    <a:prstClr val="black"/>
                  </a:solidFill>
                </a:rPr>
                <a:t>Suppliers</a:t>
              </a:r>
            </a:p>
          </p:txBody>
        </p:sp>
        <p:pic>
          <p:nvPicPr>
            <p:cNvPr id="49" name="Picture 48" descr="CLOUDEOlogo.png"/>
            <p:cNvPicPr>
              <a:picLocks noChangeAspect="1"/>
            </p:cNvPicPr>
            <p:nvPr/>
          </p:nvPicPr>
          <p:blipFill>
            <a:blip r:embed="rId31" cstate="print"/>
            <a:stretch>
              <a:fillRect/>
            </a:stretch>
          </p:blipFill>
          <p:spPr>
            <a:xfrm>
              <a:off x="3072188" y="4484009"/>
              <a:ext cx="845133" cy="425867"/>
            </a:xfrm>
            <a:prstGeom prst="rect">
              <a:avLst/>
            </a:prstGeom>
          </p:spPr>
        </p:pic>
        <p:pic>
          <p:nvPicPr>
            <p:cNvPr id="64" name="Picture 63" descr="logo-prologue.jpg"/>
            <p:cNvPicPr>
              <a:picLocks noChangeAspect="1"/>
            </p:cNvPicPr>
            <p:nvPr/>
          </p:nvPicPr>
          <p:blipFill>
            <a:blip r:embed="rId32" cstate="print"/>
            <a:stretch>
              <a:fillRect/>
            </a:stretch>
          </p:blipFill>
          <p:spPr>
            <a:xfrm>
              <a:off x="4076275" y="5042756"/>
              <a:ext cx="640306" cy="177207"/>
            </a:xfrm>
            <a:prstGeom prst="rect">
              <a:avLst/>
            </a:prstGeom>
          </p:spPr>
        </p:pic>
        <p:pic>
          <p:nvPicPr>
            <p:cNvPr id="73" name="Picture 72" descr="Data Centred Horizontal RGB clear medium-large.png"/>
            <p:cNvPicPr>
              <a:picLocks noChangeAspect="1"/>
            </p:cNvPicPr>
            <p:nvPr/>
          </p:nvPicPr>
          <p:blipFill>
            <a:blip r:embed="rId33" cstate="print"/>
            <a:stretch>
              <a:fillRect/>
            </a:stretch>
          </p:blipFill>
          <p:spPr>
            <a:xfrm>
              <a:off x="5509905" y="4557287"/>
              <a:ext cx="1102885" cy="330649"/>
            </a:xfrm>
            <a:prstGeom prst="rect">
              <a:avLst/>
            </a:prstGeom>
          </p:spPr>
        </p:pic>
      </p:grpSp>
      <p:sp>
        <p:nvSpPr>
          <p:cNvPr id="69" name="Rounded Rectangle 68"/>
          <p:cNvSpPr/>
          <p:nvPr/>
        </p:nvSpPr>
        <p:spPr>
          <a:xfrm>
            <a:off x="2638103" y="2975079"/>
            <a:ext cx="5609664" cy="393276"/>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27000" tIns="540000" rIns="27000" rtlCol="0" anchor="ctr"/>
          <a:lstStyle/>
          <a:p>
            <a:pPr algn="ctr" defTabSz="685800"/>
            <a:endParaRPr lang="en-GB" sz="900" dirty="0">
              <a:solidFill>
                <a:srgbClr val="000000"/>
              </a:solidFill>
            </a:endParaRPr>
          </a:p>
        </p:txBody>
      </p:sp>
      <p:sp>
        <p:nvSpPr>
          <p:cNvPr id="76" name="TextBox 75"/>
          <p:cNvSpPr txBox="1"/>
          <p:nvPr/>
        </p:nvSpPr>
        <p:spPr>
          <a:xfrm>
            <a:off x="2704886" y="3040625"/>
            <a:ext cx="1268853" cy="230832"/>
          </a:xfrm>
          <a:prstGeom prst="rect">
            <a:avLst/>
          </a:prstGeom>
          <a:noFill/>
        </p:spPr>
        <p:txBody>
          <a:bodyPr wrap="square" rtlCol="0">
            <a:spAutoFit/>
          </a:bodyPr>
          <a:lstStyle/>
          <a:p>
            <a:pPr defTabSz="685800"/>
            <a:r>
              <a:rPr lang="it-IT" sz="900" dirty="0">
                <a:solidFill>
                  <a:prstClr val="black"/>
                </a:solidFill>
              </a:rPr>
              <a:t>Additional Users:</a:t>
            </a:r>
          </a:p>
        </p:txBody>
      </p:sp>
      <p:pic>
        <p:nvPicPr>
          <p:cNvPr id="78" name="Picture 77" descr="ECMWF.png"/>
          <p:cNvPicPr>
            <a:picLocks noChangeAspect="1"/>
          </p:cNvPicPr>
          <p:nvPr/>
        </p:nvPicPr>
        <p:blipFill>
          <a:blip r:embed="rId34" cstate="print"/>
          <a:stretch>
            <a:fillRect/>
          </a:stretch>
        </p:blipFill>
        <p:spPr>
          <a:xfrm>
            <a:off x="4240866" y="3040625"/>
            <a:ext cx="1316402" cy="260144"/>
          </a:xfrm>
          <a:prstGeom prst="rect">
            <a:avLst/>
          </a:prstGeom>
        </p:spPr>
      </p:pic>
      <p:pic>
        <p:nvPicPr>
          <p:cNvPr id="2053" name="Picture 5"/>
          <p:cNvPicPr>
            <a:picLocks noChangeAspect="1" noChangeArrowheads="1"/>
          </p:cNvPicPr>
          <p:nvPr/>
        </p:nvPicPr>
        <p:blipFill>
          <a:blip r:embed="rId35" cstate="print"/>
          <a:srcRect/>
          <a:stretch>
            <a:fillRect/>
          </a:stretch>
        </p:blipFill>
        <p:spPr bwMode="auto">
          <a:xfrm>
            <a:off x="6244317" y="2997375"/>
            <a:ext cx="333909" cy="354358"/>
          </a:xfrm>
          <a:prstGeom prst="rect">
            <a:avLst/>
          </a:prstGeom>
          <a:noFill/>
          <a:ln w="9525">
            <a:noFill/>
            <a:miter lim="800000"/>
            <a:headEnd/>
            <a:tailEnd/>
          </a:ln>
        </p:spPr>
      </p:pic>
      <p:pic>
        <p:nvPicPr>
          <p:cNvPr id="79" name="Picture 78" descr="Ultimum Technologies Logo.png"/>
          <p:cNvPicPr>
            <a:picLocks noChangeAspect="1"/>
          </p:cNvPicPr>
          <p:nvPr/>
        </p:nvPicPr>
        <p:blipFill>
          <a:blip r:embed="rId36" cstate="print"/>
          <a:stretch>
            <a:fillRect/>
          </a:stretch>
        </p:blipFill>
        <p:spPr>
          <a:xfrm>
            <a:off x="7277774" y="4238045"/>
            <a:ext cx="329706" cy="384784"/>
          </a:xfrm>
          <a:prstGeom prst="rect">
            <a:avLst/>
          </a:prstGeom>
        </p:spPr>
      </p:pic>
      <p:pic>
        <p:nvPicPr>
          <p:cNvPr id="80" name="Picture 79" descr="VITO logo.png"/>
          <p:cNvPicPr>
            <a:picLocks noChangeAspect="1"/>
          </p:cNvPicPr>
          <p:nvPr/>
        </p:nvPicPr>
        <p:blipFill>
          <a:blip r:embed="rId37" cstate="print"/>
          <a:stretch>
            <a:fillRect/>
          </a:stretch>
        </p:blipFill>
        <p:spPr>
          <a:xfrm>
            <a:off x="6168829" y="5073721"/>
            <a:ext cx="607406" cy="181808"/>
          </a:xfrm>
          <a:prstGeom prst="rect">
            <a:avLst/>
          </a:prstGeom>
        </p:spPr>
      </p:pic>
      <p:pic>
        <p:nvPicPr>
          <p:cNvPr id="75" name="Picture 74" descr="eso-logo-p3005.jpg"/>
          <p:cNvPicPr>
            <a:picLocks noChangeAspect="1"/>
          </p:cNvPicPr>
          <p:nvPr/>
        </p:nvPicPr>
        <p:blipFill>
          <a:blip r:embed="rId38" cstate="print"/>
          <a:stretch>
            <a:fillRect/>
          </a:stretch>
        </p:blipFill>
        <p:spPr>
          <a:xfrm>
            <a:off x="5710062" y="3040626"/>
            <a:ext cx="183452" cy="243017"/>
          </a:xfrm>
          <a:prstGeom prst="rect">
            <a:avLst/>
          </a:prstGeom>
        </p:spPr>
      </p:pic>
      <p:pic>
        <p:nvPicPr>
          <p:cNvPr id="7" name="Picture 6"/>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a:off x="2838359" y="4222412"/>
            <a:ext cx="522558" cy="272251"/>
          </a:xfrm>
          <a:prstGeom prst="rect">
            <a:avLst/>
          </a:prstGeom>
        </p:spPr>
      </p:pic>
      <p:pic>
        <p:nvPicPr>
          <p:cNvPr id="14" name="Picture 13"/>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a:off x="6865207" y="5064787"/>
            <a:ext cx="572294" cy="173953"/>
          </a:xfrm>
          <a:prstGeom prst="rect">
            <a:avLst/>
          </a:prstGeom>
        </p:spPr>
      </p:pic>
      <p:pic>
        <p:nvPicPr>
          <p:cNvPr id="15" name="Picture 14"/>
          <p:cNvPicPr>
            <a:picLocks noChangeAspect="1"/>
          </p:cNvPicPr>
          <p:nvPr/>
        </p:nvPicPr>
        <p:blipFill>
          <a:blip r:embed="rId41"/>
          <a:stretch>
            <a:fillRect/>
          </a:stretch>
        </p:blipFill>
        <p:spPr>
          <a:xfrm>
            <a:off x="5442936" y="4818074"/>
            <a:ext cx="516357" cy="189102"/>
          </a:xfrm>
          <a:prstGeom prst="rect">
            <a:avLst/>
          </a:prstGeom>
        </p:spPr>
      </p:pic>
      <p:pic>
        <p:nvPicPr>
          <p:cNvPr id="17" name="Picture 16"/>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3463592" y="5064788"/>
            <a:ext cx="534883" cy="219459"/>
          </a:xfrm>
          <a:prstGeom prst="rect">
            <a:avLst/>
          </a:prstGeom>
        </p:spPr>
      </p:pic>
      <p:pic>
        <p:nvPicPr>
          <p:cNvPr id="18" name="Picture 17"/>
          <p:cNvPicPr>
            <a:picLocks noChangeAspect="1"/>
          </p:cNvPicPr>
          <p:nvPr/>
        </p:nvPicPr>
        <p:blipFill>
          <a:blip r:embed="rId43" cstate="email">
            <a:extLst>
              <a:ext uri="{28A0092B-C50C-407E-A947-70E740481C1C}">
                <a14:useLocalDpi xmlns:a14="http://schemas.microsoft.com/office/drawing/2010/main" val="0"/>
              </a:ext>
            </a:extLst>
          </a:blip>
          <a:stretch>
            <a:fillRect/>
          </a:stretch>
        </p:blipFill>
        <p:spPr>
          <a:xfrm>
            <a:off x="4638321" y="3933764"/>
            <a:ext cx="779198" cy="217372"/>
          </a:xfrm>
          <a:prstGeom prst="rect">
            <a:avLst/>
          </a:prstGeom>
        </p:spPr>
      </p:pic>
      <p:pic>
        <p:nvPicPr>
          <p:cNvPr id="5" name="Picture 4"/>
          <p:cNvPicPr>
            <a:picLocks noChangeAspect="1"/>
          </p:cNvPicPr>
          <p:nvPr/>
        </p:nvPicPr>
        <p:blipFill>
          <a:blip r:embed="rId44" cstate="email">
            <a:extLst>
              <a:ext uri="{28A0092B-C50C-407E-A947-70E740481C1C}">
                <a14:useLocalDpi xmlns:a14="http://schemas.microsoft.com/office/drawing/2010/main" val="0"/>
              </a:ext>
            </a:extLst>
          </a:blip>
          <a:stretch>
            <a:fillRect/>
          </a:stretch>
        </p:blipFill>
        <p:spPr>
          <a:xfrm>
            <a:off x="6448136" y="3893011"/>
            <a:ext cx="794136" cy="282117"/>
          </a:xfrm>
          <a:prstGeom prst="rect">
            <a:avLst/>
          </a:prstGeom>
        </p:spPr>
      </p:pic>
      <p:pic>
        <p:nvPicPr>
          <p:cNvPr id="10" name="Picture 9"/>
          <p:cNvPicPr>
            <a:picLocks noChangeAspect="1"/>
          </p:cNvPicPr>
          <p:nvPr/>
        </p:nvPicPr>
        <p:blipFill>
          <a:blip r:embed="rId45"/>
          <a:stretch>
            <a:fillRect/>
          </a:stretch>
        </p:blipFill>
        <p:spPr>
          <a:xfrm>
            <a:off x="6848980" y="3031300"/>
            <a:ext cx="302374" cy="278792"/>
          </a:xfrm>
          <a:prstGeom prst="rect">
            <a:avLst/>
          </a:prstGeom>
        </p:spPr>
      </p:pic>
      <p:pic>
        <p:nvPicPr>
          <p:cNvPr id="16" name="Picture 15"/>
          <p:cNvPicPr>
            <a:picLocks noChangeAspect="1"/>
          </p:cNvPicPr>
          <p:nvPr/>
        </p:nvPicPr>
        <p:blipFill>
          <a:blip r:embed="rId46"/>
          <a:stretch>
            <a:fillRect/>
          </a:stretch>
        </p:blipFill>
        <p:spPr>
          <a:xfrm>
            <a:off x="7735566" y="3893010"/>
            <a:ext cx="441275" cy="304530"/>
          </a:xfrm>
          <a:prstGeom prst="rect">
            <a:avLst/>
          </a:prstGeom>
        </p:spPr>
      </p:pic>
      <p:sp>
        <p:nvSpPr>
          <p:cNvPr id="2" name="Date Placeholder 1"/>
          <p:cNvSpPr>
            <a:spLocks noGrp="1"/>
          </p:cNvSpPr>
          <p:nvPr>
            <p:ph type="dt" sz="half" idx="10"/>
          </p:nvPr>
        </p:nvSpPr>
        <p:spPr/>
        <p:txBody>
          <a:bodyPr/>
          <a:lstStyle/>
          <a:p>
            <a:pPr>
              <a:defRPr/>
            </a:pPr>
            <a:r>
              <a:rPr lang="en-US" smtClean="0"/>
              <a:t>02/06/2016</a:t>
            </a:r>
            <a:endParaRPr lang="en-US" dirty="0"/>
          </a:p>
        </p:txBody>
      </p:sp>
      <p:sp>
        <p:nvSpPr>
          <p:cNvPr id="4" name="Footer Placeholder 3"/>
          <p:cNvSpPr>
            <a:spLocks noGrp="1"/>
          </p:cNvSpPr>
          <p:nvPr>
            <p:ph type="ftr" sz="quarter" idx="11"/>
          </p:nvPr>
        </p:nvSpPr>
        <p:spPr/>
        <p:txBody>
          <a:bodyPr/>
          <a:lstStyle/>
          <a:p>
            <a:pPr>
              <a:defRPr/>
            </a:pPr>
            <a:r>
              <a:rPr lang="en-GB" smtClean="0"/>
              <a:t>OpenStack Israel 2016</a:t>
            </a:r>
            <a:endParaRPr lang="en-US" dirty="0"/>
          </a:p>
        </p:txBody>
      </p:sp>
      <p:sp>
        <p:nvSpPr>
          <p:cNvPr id="19" name="Slide Number Placeholder 18"/>
          <p:cNvSpPr>
            <a:spLocks noGrp="1"/>
          </p:cNvSpPr>
          <p:nvPr>
            <p:ph type="sldNum" sz="quarter" idx="12"/>
          </p:nvPr>
        </p:nvSpPr>
        <p:spPr/>
        <p:txBody>
          <a:bodyPr/>
          <a:lstStyle/>
          <a:p>
            <a:pPr>
              <a:defRPr/>
            </a:pPr>
            <a:fld id="{9A4666B5-AFDD-451B-ADC4-5E7EF5C485FE}" type="slidenum">
              <a:rPr lang="en-US" smtClean="0"/>
              <a:pPr>
                <a:defRPr/>
              </a:pPr>
              <a:t>58</a:t>
            </a:fld>
            <a:endParaRPr lang="en-US" dirty="0"/>
          </a:p>
        </p:txBody>
      </p:sp>
    </p:spTree>
    <p:extLst>
      <p:ext uri="{BB962C8B-B14F-4D97-AF65-F5344CB8AC3E}">
        <p14:creationId xmlns:p14="http://schemas.microsoft.com/office/powerpoint/2010/main" val="8130043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11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6683" y="1912504"/>
            <a:ext cx="5693664" cy="3255264"/>
          </a:xfrm>
          <a:prstGeom prst="rect">
            <a:avLst/>
          </a:prstGeom>
        </p:spPr>
      </p:pic>
      <p:sp>
        <p:nvSpPr>
          <p:cNvPr id="4" name="Slide Number Placeholder 3"/>
          <p:cNvSpPr>
            <a:spLocks noGrp="1"/>
          </p:cNvSpPr>
          <p:nvPr>
            <p:ph type="sldNum" sz="quarter" idx="4294967295"/>
          </p:nvPr>
        </p:nvSpPr>
        <p:spPr>
          <a:xfrm>
            <a:off x="8642350" y="5624514"/>
            <a:ext cx="501650" cy="274637"/>
          </a:xfrm>
        </p:spPr>
        <p:txBody>
          <a:bodyPr/>
          <a:lstStyle/>
          <a:p>
            <a:fld id="{17918391-D411-FE40-AAD7-861AE5233E0E}" type="slidenum">
              <a:rPr lang="en-US" smtClean="0"/>
              <a:pPr/>
              <a:t>59</a:t>
            </a:fld>
            <a:endParaRPr lang="en-US" dirty="0"/>
          </a:p>
        </p:txBody>
      </p:sp>
      <p:pic>
        <p:nvPicPr>
          <p:cNvPr id="3" name="Picture 2"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154" y="2022451"/>
            <a:ext cx="1816100" cy="930751"/>
          </a:xfrm>
          <a:prstGeom prst="rect">
            <a:avLst/>
          </a:prstGeom>
        </p:spPr>
      </p:pic>
      <p:sp>
        <p:nvSpPr>
          <p:cNvPr id="14" name="TextBox 13"/>
          <p:cNvSpPr txBox="1"/>
          <p:nvPr/>
        </p:nvSpPr>
        <p:spPr>
          <a:xfrm>
            <a:off x="458789" y="5404344"/>
            <a:ext cx="5986973" cy="400110"/>
          </a:xfrm>
          <a:prstGeom prst="rect">
            <a:avLst/>
          </a:prstGeom>
          <a:noFill/>
        </p:spPr>
        <p:txBody>
          <a:bodyPr wrap="none" rtlCol="0">
            <a:spAutoFit/>
          </a:bodyPr>
          <a:lstStyle/>
          <a:p>
            <a:r>
              <a:rPr lang="en-GB" sz="1000" dirty="0">
                <a:solidFill>
                  <a:schemeClr val="accent6"/>
                </a:solidFill>
              </a:rPr>
              <a:t>* EC co-funded joint Pre-Commercial Procurement (PCP) project: </a:t>
            </a:r>
            <a:r>
              <a:rPr lang="en-US" sz="1000" dirty="0">
                <a:solidFill>
                  <a:schemeClr val="accent6"/>
                </a:solidFill>
                <a:hlinkClick r:id="rId5"/>
              </a:rPr>
              <a:t>https://indico.cern.ch/event/319753 </a:t>
            </a:r>
            <a:r>
              <a:rPr lang="en-GB" sz="1000" dirty="0">
                <a:solidFill>
                  <a:schemeClr val="accent6"/>
                </a:solidFill>
              </a:rPr>
              <a:t> </a:t>
            </a:r>
          </a:p>
          <a:p>
            <a:r>
              <a:rPr lang="en-US" sz="1000" dirty="0">
                <a:solidFill>
                  <a:schemeClr val="accent6"/>
                </a:solidFill>
              </a:rPr>
              <a:t>** Other work has been conducted outside CERN, such as the </a:t>
            </a:r>
            <a:r>
              <a:rPr lang="en-US" sz="1000" dirty="0">
                <a:solidFill>
                  <a:schemeClr val="accent6"/>
                </a:solidFill>
                <a:hlinkClick r:id="rId6"/>
              </a:rPr>
              <a:t>Amazon Pilot project at BNL for ATLAS</a:t>
            </a:r>
            <a:endParaRPr lang="en-US" sz="1000" dirty="0">
              <a:solidFill>
                <a:schemeClr val="accent6"/>
              </a:solidFill>
            </a:endParaRPr>
          </a:p>
        </p:txBody>
      </p:sp>
      <p:sp>
        <p:nvSpPr>
          <p:cNvPr id="35" name="Rectangle 34"/>
          <p:cNvSpPr/>
          <p:nvPr/>
        </p:nvSpPr>
        <p:spPr>
          <a:xfrm>
            <a:off x="5827256" y="2999056"/>
            <a:ext cx="3126244" cy="1477328"/>
          </a:xfrm>
          <a:prstGeom prst="rect">
            <a:avLst/>
          </a:prstGeom>
        </p:spPr>
        <p:txBody>
          <a:bodyPr wrap="square">
            <a:spAutoFit/>
          </a:bodyPr>
          <a:lstStyle/>
          <a:p>
            <a:pPr marL="0" lvl="2">
              <a:tabLst>
                <a:tab pos="0" algn="l"/>
              </a:tabLst>
              <a:defRPr/>
            </a:pPr>
            <a:r>
              <a:rPr lang="en-US" sz="1400" b="1" i="1" dirty="0">
                <a:solidFill>
                  <a:schemeClr val="accent6"/>
                </a:solidFill>
                <a:latin typeface="Helvetica "/>
                <a:cs typeface="Helvetica "/>
              </a:rPr>
              <a:t>HN - Helix Nebula</a:t>
            </a:r>
          </a:p>
          <a:p>
            <a:pPr marL="285750" lvl="2" indent="-285750">
              <a:buClr>
                <a:schemeClr val="tx1">
                  <a:lumMod val="60000"/>
                  <a:lumOff val="40000"/>
                </a:schemeClr>
              </a:buClr>
              <a:buFont typeface="Arial"/>
              <a:buChar char="•"/>
              <a:tabLst>
                <a:tab pos="0" algn="l"/>
              </a:tabLst>
              <a:defRPr/>
            </a:pPr>
            <a:r>
              <a:rPr lang="en-US" sz="1400" dirty="0">
                <a:solidFill>
                  <a:schemeClr val="accent6"/>
                </a:solidFill>
                <a:latin typeface="Helvetica Neue Light"/>
                <a:cs typeface="Helvetica Neue Light"/>
              </a:rPr>
              <a:t>Partnership between research organization and European commercial cloud providers</a:t>
            </a:r>
          </a:p>
          <a:p>
            <a:pPr marL="0" lvl="2">
              <a:buClr>
                <a:schemeClr val="tx1">
                  <a:lumMod val="60000"/>
                  <a:lumOff val="40000"/>
                </a:schemeClr>
              </a:buClr>
              <a:tabLst>
                <a:tab pos="0" algn="l"/>
              </a:tabLst>
              <a:defRPr/>
            </a:pPr>
            <a:endParaRPr lang="en-US" sz="1400" dirty="0">
              <a:solidFill>
                <a:schemeClr val="accent6"/>
              </a:solidFill>
              <a:latin typeface="Helvetica Neue Light"/>
              <a:cs typeface="Helvetica Neue Light"/>
            </a:endParaRPr>
          </a:p>
          <a:p>
            <a:pPr lvl="2">
              <a:defRPr/>
            </a:pPr>
            <a:endParaRPr lang="en-GB" sz="2000" dirty="0">
              <a:solidFill>
                <a:schemeClr val="accent6"/>
              </a:solidFill>
              <a:latin typeface="Helvetica Neue Light"/>
              <a:cs typeface="Helvetica Neue Light"/>
            </a:endParaRPr>
          </a:p>
        </p:txBody>
      </p:sp>
      <p:sp>
        <p:nvSpPr>
          <p:cNvPr id="36" name="TextBox 35"/>
          <p:cNvSpPr txBox="1"/>
          <p:nvPr/>
        </p:nvSpPr>
        <p:spPr>
          <a:xfrm>
            <a:off x="1319108" y="1809751"/>
            <a:ext cx="2787314" cy="584776"/>
          </a:xfrm>
          <a:prstGeom prst="rect">
            <a:avLst/>
          </a:prstGeom>
          <a:solidFill>
            <a:srgbClr val="CEC8C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solidFill>
                  <a:srgbClr val="4D4D4D"/>
                </a:solidFill>
                <a:latin typeface="Avenir Light"/>
                <a:cs typeface="Avenir Light"/>
              </a:rPr>
              <a:t>Support CERN’s scientific computing </a:t>
            </a:r>
            <a:r>
              <a:rPr lang="en-US" sz="1600" b="1" dirty="0" err="1">
                <a:solidFill>
                  <a:srgbClr val="4D4D4D"/>
                </a:solidFill>
                <a:latin typeface="Avenir Light"/>
                <a:cs typeface="Avenir Light"/>
              </a:rPr>
              <a:t>programme</a:t>
            </a:r>
            <a:endParaRPr lang="en-US" sz="1600" b="1" dirty="0">
              <a:solidFill>
                <a:srgbClr val="4D4D4D"/>
              </a:solidFill>
              <a:latin typeface="Avenir Light"/>
              <a:cs typeface="Avenir Light"/>
            </a:endParaRPr>
          </a:p>
        </p:txBody>
      </p:sp>
      <p:sp>
        <p:nvSpPr>
          <p:cNvPr id="2" name="Rectangle 1"/>
          <p:cNvSpPr/>
          <p:nvPr/>
        </p:nvSpPr>
        <p:spPr>
          <a:xfrm>
            <a:off x="-11759" y="0"/>
            <a:ext cx="4285147" cy="800219"/>
          </a:xfrm>
          <a:prstGeom prst="rect">
            <a:avLst/>
          </a:prstGeom>
        </p:spPr>
        <p:txBody>
          <a:bodyPr wrap="none">
            <a:spAutoFit/>
          </a:bodyPr>
          <a:lstStyle/>
          <a:p>
            <a:r>
              <a:rPr lang="en-US" sz="4600" dirty="0" smtClean="0"/>
              <a:t>  Investigations </a:t>
            </a:r>
            <a:endParaRPr lang="en-US" sz="4600" dirty="0"/>
          </a:p>
        </p:txBody>
      </p:sp>
    </p:spTree>
    <p:extLst>
      <p:ext uri="{BB962C8B-B14F-4D97-AF65-F5344CB8AC3E}">
        <p14:creationId xmlns:p14="http://schemas.microsoft.com/office/powerpoint/2010/main" val="1700254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WLCG-TiersJun14_v9.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9255" y="1773715"/>
            <a:ext cx="3802314" cy="3564669"/>
          </a:xfrm>
          <a:prstGeom prst="rect">
            <a:avLst/>
          </a:prstGeom>
        </p:spPr>
      </p:pic>
      <p:sp>
        <p:nvSpPr>
          <p:cNvPr id="5" name="TextBox 4"/>
          <p:cNvSpPr txBox="1"/>
          <p:nvPr/>
        </p:nvSpPr>
        <p:spPr>
          <a:xfrm>
            <a:off x="662231" y="3082535"/>
            <a:ext cx="1709261" cy="792525"/>
          </a:xfrm>
          <a:prstGeom prst="rect">
            <a:avLst/>
          </a:prstGeom>
          <a:noFill/>
        </p:spPr>
        <p:txBody>
          <a:bodyPr wrap="square" rtlCol="0">
            <a:spAutoFit/>
          </a:bodyPr>
          <a:lstStyle/>
          <a:p>
            <a:pPr algn="ctr" defTabSz="685800"/>
            <a:r>
              <a:rPr lang="en-US" sz="1400" b="1" dirty="0">
                <a:latin typeface="Helvetica"/>
                <a:ea typeface="ＭＳ Ｐゴシック" charset="-128"/>
                <a:cs typeface="ＭＳ Ｐゴシック" charset="-128"/>
              </a:rPr>
              <a:t>TIER-1: </a:t>
            </a:r>
            <a:r>
              <a:rPr lang="en-US" sz="1200" b="1" dirty="0">
                <a:latin typeface="Helvetica"/>
                <a:ea typeface="ＭＳ Ｐゴシック" charset="-128"/>
                <a:cs typeface="ＭＳ Ｐゴシック" charset="-128"/>
              </a:rPr>
              <a:t/>
            </a:r>
            <a:br>
              <a:rPr lang="en-US" sz="1200" b="1" dirty="0">
                <a:latin typeface="Helvetica"/>
                <a:ea typeface="ＭＳ Ｐゴシック" charset="-128"/>
                <a:cs typeface="ＭＳ Ｐゴシック" charset="-128"/>
              </a:rPr>
            </a:br>
            <a:r>
              <a:rPr lang="en-US" sz="1050" b="1" dirty="0">
                <a:latin typeface="Helvetica"/>
                <a:ea typeface="ＭＳ Ｐゴシック" charset="-128"/>
                <a:cs typeface="ＭＳ Ｐゴシック" charset="-128"/>
              </a:rPr>
              <a:t>permanent storage, </a:t>
            </a:r>
            <a:br>
              <a:rPr lang="en-US" sz="1050" b="1" dirty="0">
                <a:latin typeface="Helvetica"/>
                <a:ea typeface="ＭＳ Ｐゴシック" charset="-128"/>
                <a:cs typeface="ＭＳ Ｐゴシック" charset="-128"/>
              </a:rPr>
            </a:br>
            <a:r>
              <a:rPr lang="en-US" sz="1050" b="1" dirty="0">
                <a:latin typeface="Helvetica"/>
                <a:ea typeface="ＭＳ Ｐゴシック" charset="-128"/>
                <a:cs typeface="ＭＳ Ｐゴシック" charset="-128"/>
              </a:rPr>
              <a:t>re-processing, </a:t>
            </a:r>
          </a:p>
          <a:p>
            <a:pPr algn="ctr" defTabSz="685800"/>
            <a:r>
              <a:rPr lang="en-US" sz="1050" b="1" dirty="0">
                <a:latin typeface="Helvetica"/>
                <a:ea typeface="ＭＳ Ｐゴシック" charset="-128"/>
                <a:cs typeface="ＭＳ Ｐゴシック" charset="-128"/>
              </a:rPr>
              <a:t>analysis</a:t>
            </a:r>
          </a:p>
        </p:txBody>
      </p:sp>
      <p:sp>
        <p:nvSpPr>
          <p:cNvPr id="6" name="TextBox 5"/>
          <p:cNvSpPr txBox="1"/>
          <p:nvPr/>
        </p:nvSpPr>
        <p:spPr>
          <a:xfrm>
            <a:off x="662231" y="2022896"/>
            <a:ext cx="1709261" cy="792525"/>
          </a:xfrm>
          <a:prstGeom prst="rect">
            <a:avLst/>
          </a:prstGeom>
          <a:noFill/>
        </p:spPr>
        <p:txBody>
          <a:bodyPr wrap="square" rtlCol="0">
            <a:spAutoFit/>
          </a:bodyPr>
          <a:lstStyle/>
          <a:p>
            <a:pPr algn="ctr" defTabSz="685800"/>
            <a:r>
              <a:rPr lang="en-US" sz="1400" b="1" dirty="0">
                <a:latin typeface="Helvetica"/>
                <a:ea typeface="ＭＳ Ｐゴシック" charset="-128"/>
                <a:cs typeface="ＭＳ Ｐゴシック" charset="-128"/>
              </a:rPr>
              <a:t>TIER-0 (CERN): </a:t>
            </a:r>
            <a:r>
              <a:rPr lang="en-US" sz="1200" b="1" dirty="0">
                <a:latin typeface="Helvetica"/>
                <a:ea typeface="ＭＳ Ｐゴシック" charset="-128"/>
                <a:cs typeface="ＭＳ Ｐゴシック" charset="-128"/>
              </a:rPr>
              <a:t/>
            </a:r>
            <a:br>
              <a:rPr lang="en-US" sz="1200" b="1" dirty="0">
                <a:latin typeface="Helvetica"/>
                <a:ea typeface="ＭＳ Ｐゴシック" charset="-128"/>
                <a:cs typeface="ＭＳ Ｐゴシック" charset="-128"/>
              </a:rPr>
            </a:br>
            <a:r>
              <a:rPr lang="en-US" sz="1050" b="1" dirty="0">
                <a:latin typeface="Helvetica"/>
                <a:ea typeface="ＭＳ Ｐゴシック" charset="-128"/>
                <a:cs typeface="ＭＳ Ｐゴシック" charset="-128"/>
              </a:rPr>
              <a:t>data recording, reconstruction and distribution</a:t>
            </a:r>
          </a:p>
        </p:txBody>
      </p:sp>
      <p:sp>
        <p:nvSpPr>
          <p:cNvPr id="7" name="TextBox 6"/>
          <p:cNvSpPr txBox="1"/>
          <p:nvPr/>
        </p:nvSpPr>
        <p:spPr>
          <a:xfrm>
            <a:off x="662231" y="4196948"/>
            <a:ext cx="1709261" cy="630942"/>
          </a:xfrm>
          <a:prstGeom prst="rect">
            <a:avLst/>
          </a:prstGeom>
          <a:noFill/>
        </p:spPr>
        <p:txBody>
          <a:bodyPr wrap="square" rtlCol="0">
            <a:spAutoFit/>
          </a:bodyPr>
          <a:lstStyle/>
          <a:p>
            <a:pPr algn="ctr" defTabSz="685800"/>
            <a:r>
              <a:rPr lang="en-US" sz="1400" b="1" dirty="0">
                <a:latin typeface="Helvetica"/>
                <a:ea typeface="ＭＳ Ｐゴシック" charset="-128"/>
                <a:cs typeface="ＭＳ Ｐゴシック" charset="-128"/>
              </a:rPr>
              <a:t>TIER-2: </a:t>
            </a:r>
            <a:r>
              <a:rPr lang="en-US" sz="1200" b="1" dirty="0">
                <a:latin typeface="Helvetica"/>
                <a:ea typeface="ＭＳ Ｐゴシック" charset="-128"/>
                <a:cs typeface="ＭＳ Ｐゴシック" charset="-128"/>
              </a:rPr>
              <a:t/>
            </a:r>
            <a:br>
              <a:rPr lang="en-US" sz="1200" b="1" dirty="0">
                <a:latin typeface="Helvetica"/>
                <a:ea typeface="ＭＳ Ｐゴシック" charset="-128"/>
                <a:cs typeface="ＭＳ Ｐゴシック" charset="-128"/>
              </a:rPr>
            </a:br>
            <a:r>
              <a:rPr lang="en-US" sz="1050" b="1" dirty="0">
                <a:latin typeface="Helvetica"/>
                <a:ea typeface="ＭＳ Ｐゴシック" charset="-128"/>
                <a:cs typeface="ＭＳ Ｐゴシック" charset="-128"/>
              </a:rPr>
              <a:t>Simulation,</a:t>
            </a:r>
          </a:p>
          <a:p>
            <a:pPr algn="ctr" defTabSz="685800"/>
            <a:r>
              <a:rPr lang="en-US" sz="1050" b="1" dirty="0">
                <a:latin typeface="Helvetica"/>
                <a:ea typeface="ＭＳ Ｐゴシック" charset="-128"/>
                <a:cs typeface="ＭＳ Ｐゴシック" charset="-128"/>
              </a:rPr>
              <a:t>end-user analysis</a:t>
            </a:r>
          </a:p>
        </p:txBody>
      </p:sp>
      <p:sp>
        <p:nvSpPr>
          <p:cNvPr id="8" name="TextBox 7"/>
          <p:cNvSpPr txBox="1"/>
          <p:nvPr/>
        </p:nvSpPr>
        <p:spPr>
          <a:xfrm>
            <a:off x="6715835" y="3868869"/>
            <a:ext cx="1784212" cy="276999"/>
          </a:xfrm>
          <a:prstGeom prst="rect">
            <a:avLst/>
          </a:prstGeom>
          <a:noFill/>
        </p:spPr>
        <p:txBody>
          <a:bodyPr wrap="square" rtlCol="0">
            <a:spAutoFit/>
          </a:bodyPr>
          <a:lstStyle/>
          <a:p>
            <a:pPr algn="ctr" defTabSz="685800"/>
            <a:r>
              <a:rPr lang="en-US" sz="1200" b="1" dirty="0">
                <a:solidFill>
                  <a:srgbClr val="008000"/>
                </a:solidFill>
                <a:latin typeface="Helvetica"/>
                <a:ea typeface="ＭＳ Ｐゴシック" charset="-128"/>
                <a:cs typeface="ＭＳ Ｐゴシック" charset="-128"/>
              </a:rPr>
              <a:t>&gt; 2 million jobs/day</a:t>
            </a:r>
          </a:p>
        </p:txBody>
      </p:sp>
      <p:sp>
        <p:nvSpPr>
          <p:cNvPr id="9" name="TextBox 8"/>
          <p:cNvSpPr txBox="1"/>
          <p:nvPr/>
        </p:nvSpPr>
        <p:spPr>
          <a:xfrm>
            <a:off x="6753312" y="2632585"/>
            <a:ext cx="1709261" cy="276999"/>
          </a:xfrm>
          <a:prstGeom prst="rect">
            <a:avLst/>
          </a:prstGeom>
          <a:noFill/>
        </p:spPr>
        <p:txBody>
          <a:bodyPr wrap="square" rtlCol="0">
            <a:spAutoFit/>
          </a:bodyPr>
          <a:lstStyle/>
          <a:p>
            <a:pPr algn="ctr" defTabSz="685800"/>
            <a:r>
              <a:rPr lang="en-US" sz="1200" b="1" dirty="0">
                <a:solidFill>
                  <a:srgbClr val="008000"/>
                </a:solidFill>
                <a:latin typeface="Helvetica"/>
                <a:ea typeface="ＭＳ Ｐゴシック" charset="-128"/>
                <a:cs typeface="ＭＳ Ｐゴシック" charset="-128"/>
              </a:rPr>
              <a:t>~350’000 cores</a:t>
            </a:r>
          </a:p>
        </p:txBody>
      </p:sp>
      <p:sp>
        <p:nvSpPr>
          <p:cNvPr id="10" name="TextBox 9"/>
          <p:cNvSpPr txBox="1"/>
          <p:nvPr/>
        </p:nvSpPr>
        <p:spPr>
          <a:xfrm>
            <a:off x="6755008" y="3194123"/>
            <a:ext cx="1705866" cy="276999"/>
          </a:xfrm>
          <a:prstGeom prst="rect">
            <a:avLst/>
          </a:prstGeom>
          <a:noFill/>
        </p:spPr>
        <p:txBody>
          <a:bodyPr wrap="square" rtlCol="0">
            <a:spAutoFit/>
          </a:bodyPr>
          <a:lstStyle/>
          <a:p>
            <a:pPr algn="ctr" defTabSz="685800"/>
            <a:r>
              <a:rPr lang="en-US" sz="1200" b="1" dirty="0">
                <a:solidFill>
                  <a:srgbClr val="008000"/>
                </a:solidFill>
                <a:latin typeface="Helvetica"/>
                <a:ea typeface="ＭＳ Ｐゴシック" charset="-128"/>
                <a:cs typeface="ＭＳ Ｐゴシック" charset="-128"/>
              </a:rPr>
              <a:t>500 PB of storage</a:t>
            </a:r>
          </a:p>
        </p:txBody>
      </p:sp>
      <p:sp>
        <p:nvSpPr>
          <p:cNvPr id="11" name="TextBox 10"/>
          <p:cNvSpPr txBox="1"/>
          <p:nvPr/>
        </p:nvSpPr>
        <p:spPr>
          <a:xfrm>
            <a:off x="6753312" y="1944883"/>
            <a:ext cx="1709261" cy="461665"/>
          </a:xfrm>
          <a:prstGeom prst="rect">
            <a:avLst/>
          </a:prstGeom>
          <a:noFill/>
        </p:spPr>
        <p:txBody>
          <a:bodyPr wrap="square" rtlCol="0">
            <a:spAutoFit/>
          </a:bodyPr>
          <a:lstStyle/>
          <a:p>
            <a:pPr algn="ctr" defTabSz="685800"/>
            <a:r>
              <a:rPr lang="en-US" sz="1200" b="1" dirty="0">
                <a:solidFill>
                  <a:srgbClr val="008000"/>
                </a:solidFill>
                <a:latin typeface="Helvetica"/>
                <a:ea typeface="ＭＳ Ｐゴシック" charset="-128"/>
                <a:cs typeface="ＭＳ Ｐゴシック" charset="-128"/>
              </a:rPr>
              <a:t>nearly 170 sites, </a:t>
            </a:r>
            <a:br>
              <a:rPr lang="en-US" sz="1200" b="1" dirty="0">
                <a:solidFill>
                  <a:srgbClr val="008000"/>
                </a:solidFill>
                <a:latin typeface="Helvetica"/>
                <a:ea typeface="ＭＳ Ｐゴシック" charset="-128"/>
                <a:cs typeface="ＭＳ Ｐゴシック" charset="-128"/>
              </a:rPr>
            </a:br>
            <a:r>
              <a:rPr lang="en-US" sz="1200" b="1" dirty="0">
                <a:solidFill>
                  <a:srgbClr val="008000"/>
                </a:solidFill>
                <a:latin typeface="Helvetica"/>
                <a:ea typeface="ＭＳ Ｐゴシック" charset="-128"/>
                <a:cs typeface="ＭＳ Ｐゴシック" charset="-128"/>
              </a:rPr>
              <a:t>40 countries</a:t>
            </a:r>
          </a:p>
        </p:txBody>
      </p:sp>
      <p:sp>
        <p:nvSpPr>
          <p:cNvPr id="12" name="TextBox 11"/>
          <p:cNvSpPr txBox="1"/>
          <p:nvPr/>
        </p:nvSpPr>
        <p:spPr>
          <a:xfrm>
            <a:off x="6855756" y="4511746"/>
            <a:ext cx="1504370" cy="276999"/>
          </a:xfrm>
          <a:prstGeom prst="rect">
            <a:avLst/>
          </a:prstGeom>
          <a:noFill/>
        </p:spPr>
        <p:txBody>
          <a:bodyPr wrap="square" rtlCol="0">
            <a:spAutoFit/>
          </a:bodyPr>
          <a:lstStyle/>
          <a:p>
            <a:pPr algn="ctr" defTabSz="685800"/>
            <a:r>
              <a:rPr lang="en-US" sz="1200" b="1" dirty="0">
                <a:solidFill>
                  <a:srgbClr val="008000"/>
                </a:solidFill>
                <a:latin typeface="Helvetica"/>
                <a:ea typeface="ＭＳ Ｐゴシック" charset="-128"/>
                <a:cs typeface="ＭＳ Ｐゴシック" charset="-128"/>
              </a:rPr>
              <a:t>10-100 Gb links</a:t>
            </a:r>
          </a:p>
        </p:txBody>
      </p:sp>
      <p:sp>
        <p:nvSpPr>
          <p:cNvPr id="15" name="Title 14"/>
          <p:cNvSpPr>
            <a:spLocks noGrp="1"/>
          </p:cNvSpPr>
          <p:nvPr>
            <p:ph type="title"/>
          </p:nvPr>
        </p:nvSpPr>
        <p:spPr>
          <a:xfrm>
            <a:off x="0" y="233492"/>
            <a:ext cx="8684054" cy="940443"/>
          </a:xfrm>
        </p:spPr>
        <p:txBody>
          <a:bodyPr>
            <a:noAutofit/>
          </a:bodyPr>
          <a:lstStyle/>
          <a:p>
            <a:r>
              <a:rPr lang="en-US" sz="4800" dirty="0" smtClean="0"/>
              <a:t>  </a:t>
            </a:r>
            <a:r>
              <a:rPr lang="en-US" sz="4400" dirty="0" smtClean="0"/>
              <a:t>Worldwide </a:t>
            </a:r>
            <a:r>
              <a:rPr lang="en-US" sz="4400" dirty="0"/>
              <a:t>LHC </a:t>
            </a:r>
            <a:r>
              <a:rPr lang="en-US" sz="4400" dirty="0" smtClean="0"/>
              <a:t>Computing Grid</a:t>
            </a:r>
            <a:endParaRPr lang="en-US" sz="4400" dirty="0"/>
          </a:p>
        </p:txBody>
      </p:sp>
      <p:cxnSp>
        <p:nvCxnSpPr>
          <p:cNvPr id="20" name="Straight Connector 19"/>
          <p:cNvCxnSpPr/>
          <p:nvPr/>
        </p:nvCxnSpPr>
        <p:spPr>
          <a:xfrm>
            <a:off x="751685" y="294005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51685" y="405765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42766" y="248285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842766" y="307975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842766" y="367665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842766" y="4318000"/>
            <a:ext cx="15303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15"/>
          <p:cNvSpPr>
            <a:spLocks noGrp="1"/>
          </p:cNvSpPr>
          <p:nvPr>
            <p:ph type="sldNum" sz="quarter" idx="4"/>
          </p:nvPr>
        </p:nvSpPr>
        <p:spPr/>
        <p:txBody>
          <a:bodyPr/>
          <a:lstStyle/>
          <a:p>
            <a:fld id="{17918391-D411-FE40-AAD7-861AE5233E0E}" type="slidenum">
              <a:rPr lang="en-US" smtClean="0"/>
              <a:pPr/>
              <a:t>6</a:t>
            </a:fld>
            <a:endParaRPr lang="en-US" dirty="0"/>
          </a:p>
        </p:txBody>
      </p:sp>
    </p:spTree>
    <p:extLst>
      <p:ext uri="{BB962C8B-B14F-4D97-AF65-F5344CB8AC3E}">
        <p14:creationId xmlns:p14="http://schemas.microsoft.com/office/powerpoint/2010/main" val="27003173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605" y="84329"/>
            <a:ext cx="7470648" cy="800854"/>
          </a:xfrm>
        </p:spPr>
        <p:txBody>
          <a:bodyPr/>
          <a:lstStyle/>
          <a:p>
            <a:r>
              <a:rPr lang="en-US" smtClean="0"/>
              <a:t>Tier 0</a:t>
            </a:r>
            <a:endParaRPr lang="en-US"/>
          </a:p>
        </p:txBody>
      </p:sp>
      <p:sp>
        <p:nvSpPr>
          <p:cNvPr id="2" name="Date Placeholder 1"/>
          <p:cNvSpPr>
            <a:spLocks noGrp="1"/>
          </p:cNvSpPr>
          <p:nvPr>
            <p:ph type="dt" sz="half" idx="4294967295"/>
          </p:nvPr>
        </p:nvSpPr>
        <p:spPr>
          <a:xfrm>
            <a:off x="2969335" y="6362378"/>
            <a:ext cx="2133600" cy="365125"/>
          </a:xfrm>
          <a:prstGeom prst="rect">
            <a:avLst/>
          </a:prstGeom>
        </p:spPr>
        <p:txBody>
          <a:bodyPr/>
          <a:lstStyle/>
          <a:p>
            <a:r>
              <a:rPr lang="en-US" smtClean="0"/>
              <a:t>LHCC; 25 May 2016</a:t>
            </a:r>
            <a:endParaRPr lang="en-US" dirty="0"/>
          </a:p>
        </p:txBody>
      </p:sp>
      <p:sp>
        <p:nvSpPr>
          <p:cNvPr id="3" name="Footer Placeholder 2"/>
          <p:cNvSpPr>
            <a:spLocks noGrp="1"/>
          </p:cNvSpPr>
          <p:nvPr>
            <p:ph type="ftr" sz="quarter" idx="4294967295"/>
          </p:nvPr>
        </p:nvSpPr>
        <p:spPr>
          <a:xfrm>
            <a:off x="5182756" y="6356351"/>
            <a:ext cx="2895600" cy="365125"/>
          </a:xfrm>
          <a:prstGeom prst="rect">
            <a:avLst/>
          </a:prstGeom>
        </p:spPr>
        <p:txBody>
          <a:bodyPr/>
          <a:lstStyle/>
          <a:p>
            <a:r>
              <a:rPr lang="en-US" smtClean="0"/>
              <a:t>Ian Bird; CERN</a:t>
            </a:r>
            <a:endParaRPr lang="en-US" dirty="0"/>
          </a:p>
        </p:txBody>
      </p:sp>
      <p:sp>
        <p:nvSpPr>
          <p:cNvPr id="4" name="Slide Number Placeholder 3"/>
          <p:cNvSpPr>
            <a:spLocks noGrp="1"/>
          </p:cNvSpPr>
          <p:nvPr>
            <p:ph type="sldNum" sz="quarter" idx="4294967295"/>
          </p:nvPr>
        </p:nvSpPr>
        <p:spPr>
          <a:xfrm>
            <a:off x="8185377" y="6356351"/>
            <a:ext cx="501424" cy="365125"/>
          </a:xfrm>
          <a:prstGeom prst="rect">
            <a:avLst/>
          </a:prstGeom>
        </p:spPr>
        <p:txBody>
          <a:bodyPr/>
          <a:lstStyle/>
          <a:p>
            <a:fld id="{17918391-D411-FE40-AAD7-861AE5233E0E}" type="slidenum">
              <a:rPr lang="en-US" smtClean="0"/>
              <a:pPr/>
              <a:t>60</a:t>
            </a:fld>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797169"/>
            <a:ext cx="9144000" cy="2119978"/>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917147"/>
            <a:ext cx="3042138" cy="1878968"/>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42138" y="2929215"/>
            <a:ext cx="2998177" cy="1859629"/>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23714" y="2929215"/>
            <a:ext cx="3120286" cy="2073608"/>
          </a:xfrm>
          <a:prstGeom prst="rect">
            <a:avLst/>
          </a:prstGeom>
        </p:spPr>
      </p:pic>
    </p:spTree>
    <p:extLst>
      <p:ext uri="{BB962C8B-B14F-4D97-AF65-F5344CB8AC3E}">
        <p14:creationId xmlns:p14="http://schemas.microsoft.com/office/powerpoint/2010/main" val="5408708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2 has only just started</a:t>
            </a:r>
            <a:endParaRPr lang="en-US" dirty="0"/>
          </a:p>
        </p:txBody>
      </p:sp>
      <p:sp>
        <p:nvSpPr>
          <p:cNvPr id="8" name="Content Placeholder 7"/>
          <p:cNvSpPr>
            <a:spLocks noGrp="1"/>
          </p:cNvSpPr>
          <p:nvPr>
            <p:ph idx="1"/>
          </p:nvPr>
        </p:nvSpPr>
        <p:spPr/>
        <p:txBody>
          <a:bodyPr>
            <a:normAutofit/>
          </a:bodyPr>
          <a:lstStyle/>
          <a:p>
            <a:r>
              <a:rPr lang="en-US" sz="2400" dirty="0" smtClean="0"/>
              <a:t>Hint of an excess with </a:t>
            </a:r>
            <a:r>
              <a:rPr lang="en-US" sz="2400" dirty="0" err="1" smtClean="0"/>
              <a:t>diphoton</a:t>
            </a:r>
            <a:r>
              <a:rPr lang="en-US" sz="2400" dirty="0" smtClean="0"/>
              <a:t> mass of 750 </a:t>
            </a:r>
            <a:r>
              <a:rPr lang="en-US" sz="2400" dirty="0" err="1" smtClean="0"/>
              <a:t>GeV</a:t>
            </a:r>
            <a:endParaRPr lang="en-US" sz="2400" dirty="0" smtClean="0"/>
          </a:p>
          <a:p>
            <a:pPr lvl="1"/>
            <a:r>
              <a:rPr lang="en-US" sz="2000" dirty="0" smtClean="0"/>
              <a:t>Seen by ATLAS and CMS – coincidence or a new signal?</a:t>
            </a:r>
            <a:endParaRPr lang="en-US" sz="2000" dirty="0"/>
          </a:p>
        </p:txBody>
      </p:sp>
      <p:sp>
        <p:nvSpPr>
          <p:cNvPr id="4" name="Footer Placeholder 3"/>
          <p:cNvSpPr>
            <a:spLocks noGrp="1"/>
          </p:cNvSpPr>
          <p:nvPr>
            <p:ph type="ftr" sz="quarter" idx="3"/>
          </p:nvPr>
        </p:nvSpPr>
        <p:spPr/>
        <p:txBody>
          <a:bodyPr/>
          <a:lstStyle/>
          <a:p>
            <a:pPr algn="l"/>
            <a:r>
              <a:rPr lang="en-US" smtClean="0">
                <a:solidFill>
                  <a:srgbClr val="0055A0">
                    <a:tint val="75000"/>
                  </a:srgbClr>
                </a:solidFill>
              </a:rPr>
              <a:t>OpenStack Israel 2016</a:t>
            </a:r>
            <a:endParaRPr lang="en-US" dirty="0">
              <a:solidFill>
                <a:srgbClr val="0055A0">
                  <a:tint val="75000"/>
                </a:srgbClr>
              </a:solidFill>
            </a:endParaRPr>
          </a:p>
        </p:txBody>
      </p:sp>
      <p:sp>
        <p:nvSpPr>
          <p:cNvPr id="5" name="Slide Number Placeholder 4"/>
          <p:cNvSpPr>
            <a:spLocks noGrp="1"/>
          </p:cNvSpPr>
          <p:nvPr>
            <p:ph type="sldNum" sz="quarter" idx="4"/>
          </p:nvPr>
        </p:nvSpPr>
        <p:spPr/>
        <p:txBody>
          <a:bodyPr/>
          <a:lstStyle/>
          <a:p>
            <a:fld id="{17918391-D411-FE40-AAD7-861AE5233E0E}" type="slidenum">
              <a:rPr lang="en-US" smtClean="0">
                <a:solidFill>
                  <a:srgbClr val="0055A0">
                    <a:tint val="75000"/>
                  </a:srgbClr>
                </a:solidFill>
              </a:rPr>
              <a:pPr/>
              <a:t>61</a:t>
            </a:fld>
            <a:endParaRPr lang="en-US" dirty="0">
              <a:solidFill>
                <a:srgbClr val="0055A0">
                  <a:tint val="75000"/>
                </a:srgbClr>
              </a:solidFill>
            </a:endParaRPr>
          </a:p>
        </p:txBody>
      </p:sp>
      <p:pic>
        <p:nvPicPr>
          <p:cNvPr id="6" name="Picture 5" descr="run2diphotonATLAS.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2952" y="2317642"/>
            <a:ext cx="3960000" cy="3841270"/>
          </a:xfrm>
          <a:prstGeom prst="rect">
            <a:avLst/>
          </a:prstGeom>
        </p:spPr>
      </p:pic>
      <p:pic>
        <p:nvPicPr>
          <p:cNvPr id="7" name="Picture 6" descr="CMS-PAS-EXO-16-018_Figure_004-a.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58123" y="2388832"/>
            <a:ext cx="3530759" cy="3698890"/>
          </a:xfrm>
          <a:prstGeom prst="rect">
            <a:avLst/>
          </a:prstGeom>
        </p:spPr>
      </p:pic>
      <p:sp>
        <p:nvSpPr>
          <p:cNvPr id="3" name="Date Placeholder 2"/>
          <p:cNvSpPr>
            <a:spLocks noGrp="1"/>
          </p:cNvSpPr>
          <p:nvPr>
            <p:ph type="dt" sz="half" idx="2"/>
          </p:nvPr>
        </p:nvSpPr>
        <p:spPr/>
        <p:txBody>
          <a:bodyPr/>
          <a:lstStyle/>
          <a:p>
            <a:r>
              <a:rPr lang="en-US" smtClean="0"/>
              <a:t>02/06/2016</a:t>
            </a:r>
            <a:endParaRPr lang="en-US" dirty="0"/>
          </a:p>
        </p:txBody>
      </p:sp>
    </p:spTree>
    <p:extLst>
      <p:ext uri="{BB962C8B-B14F-4D97-AF65-F5344CB8AC3E}">
        <p14:creationId xmlns:p14="http://schemas.microsoft.com/office/powerpoint/2010/main" val="7257981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4-03-19 at 19.25.43 .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68527" y="1552074"/>
            <a:ext cx="4794210" cy="4278019"/>
          </a:xfrm>
          <a:prstGeom prst="rect">
            <a:avLst/>
          </a:prstGeom>
        </p:spPr>
      </p:pic>
      <p:sp>
        <p:nvSpPr>
          <p:cNvPr id="18" name="Content Placeholder 2"/>
          <p:cNvSpPr>
            <a:spLocks noGrp="1"/>
          </p:cNvSpPr>
          <p:nvPr>
            <p:ph idx="1"/>
          </p:nvPr>
        </p:nvSpPr>
        <p:spPr>
          <a:xfrm>
            <a:off x="273050" y="1253267"/>
            <a:ext cx="4356100" cy="4672520"/>
          </a:xfrm>
        </p:spPr>
        <p:txBody>
          <a:bodyPr>
            <a:normAutofit fontScale="92500" lnSpcReduction="20000"/>
          </a:bodyPr>
          <a:lstStyle/>
          <a:p>
            <a:pPr marL="36576" indent="0">
              <a:buNone/>
            </a:pPr>
            <a:r>
              <a:rPr lang="en-US" sz="2600" dirty="0">
                <a:solidFill>
                  <a:srgbClr val="0055A0"/>
                </a:solidFill>
                <a:cs typeface="Calibri"/>
              </a:rPr>
              <a:t>Top level cell</a:t>
            </a:r>
          </a:p>
          <a:p>
            <a:pPr lvl="1"/>
            <a:r>
              <a:rPr lang="en-US" sz="2400" dirty="0">
                <a:solidFill>
                  <a:srgbClr val="0055A0"/>
                </a:solidFill>
                <a:cs typeface="Calibri"/>
              </a:rPr>
              <a:t>Runs API service</a:t>
            </a:r>
          </a:p>
          <a:p>
            <a:pPr lvl="1"/>
            <a:r>
              <a:rPr lang="en-US" sz="2400" dirty="0">
                <a:solidFill>
                  <a:srgbClr val="0055A0"/>
                </a:solidFill>
                <a:cs typeface="Calibri"/>
              </a:rPr>
              <a:t>Top cell scheduler</a:t>
            </a:r>
          </a:p>
          <a:p>
            <a:pPr marL="36576" indent="0">
              <a:buNone/>
            </a:pPr>
            <a:endParaRPr lang="en-US" sz="2600" dirty="0">
              <a:solidFill>
                <a:srgbClr val="0055A0"/>
              </a:solidFill>
              <a:cs typeface="Calibri"/>
            </a:endParaRPr>
          </a:p>
          <a:p>
            <a:pPr marL="36576" indent="0">
              <a:buNone/>
            </a:pPr>
            <a:r>
              <a:rPr lang="en-US" sz="2600" dirty="0">
                <a:solidFill>
                  <a:srgbClr val="0055A0"/>
                </a:solidFill>
                <a:cs typeface="Calibri"/>
              </a:rPr>
              <a:t>Child cells </a:t>
            </a:r>
            <a:r>
              <a:rPr lang="en-US" sz="2600" dirty="0" smtClean="0">
                <a:solidFill>
                  <a:srgbClr val="0055A0"/>
                </a:solidFill>
                <a:cs typeface="Calibri"/>
              </a:rPr>
              <a:t>run</a:t>
            </a:r>
            <a:endParaRPr lang="en-US" sz="2600" dirty="0">
              <a:solidFill>
                <a:srgbClr val="0055A0"/>
              </a:solidFill>
              <a:cs typeface="Calibri"/>
            </a:endParaRPr>
          </a:p>
          <a:p>
            <a:pPr lvl="1"/>
            <a:r>
              <a:rPr lang="en-US" sz="2400" dirty="0">
                <a:solidFill>
                  <a:srgbClr val="0055A0"/>
                </a:solidFill>
                <a:cs typeface="Calibri"/>
              </a:rPr>
              <a:t>Compute nodes</a:t>
            </a:r>
          </a:p>
          <a:p>
            <a:pPr lvl="1"/>
            <a:r>
              <a:rPr lang="en-US" sz="2400" dirty="0">
                <a:solidFill>
                  <a:srgbClr val="0055A0"/>
                </a:solidFill>
                <a:cs typeface="Calibri"/>
              </a:rPr>
              <a:t>Nova network</a:t>
            </a:r>
          </a:p>
          <a:p>
            <a:pPr lvl="1"/>
            <a:r>
              <a:rPr lang="en-US" sz="2400" dirty="0">
                <a:solidFill>
                  <a:srgbClr val="0055A0"/>
                </a:solidFill>
                <a:cs typeface="Calibri"/>
              </a:rPr>
              <a:t>Scheduler</a:t>
            </a:r>
          </a:p>
          <a:p>
            <a:pPr lvl="1"/>
            <a:r>
              <a:rPr lang="en-US" sz="2400" dirty="0" smtClean="0">
                <a:solidFill>
                  <a:srgbClr val="0055A0"/>
                </a:solidFill>
                <a:cs typeface="Calibri"/>
              </a:rPr>
              <a:t>Conductor</a:t>
            </a:r>
            <a:endParaRPr lang="en-US" sz="2800" dirty="0">
              <a:solidFill>
                <a:srgbClr val="0055A0"/>
              </a:solidFill>
              <a:cs typeface="Calibri"/>
            </a:endParaRPr>
          </a:p>
          <a:p>
            <a:pPr marL="448056" lvl="1" indent="0">
              <a:buNone/>
            </a:pPr>
            <a:endParaRPr lang="en-US" sz="2800" dirty="0" smtClean="0">
              <a:solidFill>
                <a:srgbClr val="0055A0"/>
              </a:solidFill>
              <a:cs typeface="Calibri"/>
            </a:endParaRPr>
          </a:p>
          <a:p>
            <a:pPr marL="36576" indent="0">
              <a:buNone/>
            </a:pPr>
            <a:r>
              <a:rPr lang="en-US" sz="2600" dirty="0" smtClean="0">
                <a:solidFill>
                  <a:srgbClr val="0055A0"/>
                </a:solidFill>
                <a:cs typeface="Calibri"/>
              </a:rPr>
              <a:t>Version</a:t>
            </a:r>
            <a:r>
              <a:rPr lang="en-US" sz="2800" dirty="0" smtClean="0">
                <a:solidFill>
                  <a:srgbClr val="0055A0"/>
                </a:solidFill>
                <a:cs typeface="Calibri"/>
              </a:rPr>
              <a:t> 2 coming</a:t>
            </a:r>
          </a:p>
          <a:p>
            <a:pPr lvl="1"/>
            <a:r>
              <a:rPr lang="en-US" sz="2400" dirty="0" smtClean="0">
                <a:solidFill>
                  <a:srgbClr val="0055A0"/>
                </a:solidFill>
                <a:cs typeface="Calibri"/>
              </a:rPr>
              <a:t>Default</a:t>
            </a:r>
            <a:r>
              <a:rPr lang="en-US" sz="2800" dirty="0" smtClean="0">
                <a:solidFill>
                  <a:srgbClr val="0055A0"/>
                </a:solidFill>
                <a:cs typeface="Calibri"/>
              </a:rPr>
              <a:t> for all</a:t>
            </a:r>
          </a:p>
        </p:txBody>
      </p:sp>
      <p:sp>
        <p:nvSpPr>
          <p:cNvPr id="21" name="Rectangle 20"/>
          <p:cNvSpPr/>
          <p:nvPr/>
        </p:nvSpPr>
        <p:spPr>
          <a:xfrm>
            <a:off x="457200" y="3003550"/>
            <a:ext cx="8343900" cy="2282753"/>
          </a:xfrm>
          <a:prstGeom prst="rect">
            <a:avLst/>
          </a:prstGeom>
          <a:noFill/>
          <a:ln>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1"/>
          <p:cNvSpPr>
            <a:spLocks noGrp="1"/>
          </p:cNvSpPr>
          <p:nvPr>
            <p:ph type="title"/>
          </p:nvPr>
        </p:nvSpPr>
        <p:spPr>
          <a:xfrm>
            <a:off x="0" y="15575"/>
            <a:ext cx="8226854" cy="940443"/>
          </a:xfrm>
        </p:spPr>
        <p:txBody>
          <a:bodyPr>
            <a:normAutofit/>
          </a:bodyPr>
          <a:lstStyle/>
          <a:p>
            <a:r>
              <a:rPr lang="en-US" b="0" dirty="0" smtClean="0">
                <a:latin typeface="+mj-lt"/>
              </a:rPr>
              <a:t>  Nova Cells</a:t>
            </a:r>
            <a:endParaRPr lang="en-US" b="0" dirty="0">
              <a:latin typeface="+mj-lt"/>
            </a:endParaRPr>
          </a:p>
        </p:txBody>
      </p:sp>
      <p:sp>
        <p:nvSpPr>
          <p:cNvPr id="8" name="Slide Number Placeholder 7"/>
          <p:cNvSpPr>
            <a:spLocks noGrp="1"/>
          </p:cNvSpPr>
          <p:nvPr>
            <p:ph type="sldNum" sz="quarter" idx="4"/>
          </p:nvPr>
        </p:nvSpPr>
        <p:spPr/>
        <p:txBody>
          <a:bodyPr/>
          <a:lstStyle/>
          <a:p>
            <a:fld id="{17918391-D411-FE40-AAD7-861AE5233E0E}" type="slidenum">
              <a:rPr lang="en-US" smtClean="0"/>
              <a:pPr/>
              <a:t>62</a:t>
            </a:fld>
            <a:endParaRPr lang="en-US" dirty="0"/>
          </a:p>
        </p:txBody>
      </p:sp>
    </p:spTree>
    <p:extLst>
      <p:ext uri="{BB962C8B-B14F-4D97-AF65-F5344CB8AC3E}">
        <p14:creationId xmlns:p14="http://schemas.microsoft.com/office/powerpoint/2010/main" val="779252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1851026"/>
            <a:ext cx="9144001" cy="35224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itle 1"/>
          <p:cNvSpPr txBox="1">
            <a:spLocks/>
          </p:cNvSpPr>
          <p:nvPr/>
        </p:nvSpPr>
        <p:spPr>
          <a:xfrm>
            <a:off x="-17287" y="36095"/>
            <a:ext cx="9159495" cy="94044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  Compute Growth Outlook</a:t>
            </a:r>
            <a:endParaRPr lang="en-US" dirty="0"/>
          </a:p>
        </p:txBody>
      </p:sp>
      <p:pic>
        <p:nvPicPr>
          <p:cNvPr id="52" name="Picture 51"/>
          <p:cNvPicPr>
            <a:picLocks noChangeAspect="1"/>
          </p:cNvPicPr>
          <p:nvPr/>
        </p:nvPicPr>
        <p:blipFill rotWithShape="1">
          <a:blip r:embed="rId3"/>
          <a:srcRect l="13175"/>
          <a:stretch/>
        </p:blipFill>
        <p:spPr>
          <a:xfrm>
            <a:off x="397042" y="2256587"/>
            <a:ext cx="4286261" cy="3455664"/>
          </a:xfrm>
          <a:prstGeom prst="rect">
            <a:avLst/>
          </a:prstGeom>
          <a:solidFill>
            <a:schemeClr val="bg1"/>
          </a:solidFill>
        </p:spPr>
      </p:pic>
      <p:sp>
        <p:nvSpPr>
          <p:cNvPr id="53" name="TextBox 52"/>
          <p:cNvSpPr txBox="1"/>
          <p:nvPr/>
        </p:nvSpPr>
        <p:spPr>
          <a:xfrm>
            <a:off x="4752406" y="2878425"/>
            <a:ext cx="3443571" cy="830997"/>
          </a:xfrm>
          <a:prstGeom prst="rect">
            <a:avLst/>
          </a:prstGeom>
          <a:noFill/>
        </p:spPr>
        <p:txBody>
          <a:bodyPr wrap="none" rtlCol="0">
            <a:spAutoFit/>
          </a:bodyPr>
          <a:lstStyle/>
          <a:p>
            <a:r>
              <a:rPr lang="en-GB" sz="2400" dirty="0">
                <a:solidFill>
                  <a:srgbClr val="0C377B"/>
                </a:solidFill>
                <a:latin typeface="Arial"/>
              </a:rPr>
              <a:t>Compute: Growth &gt; </a:t>
            </a:r>
            <a:r>
              <a:rPr lang="en-GB" sz="2400" dirty="0" smtClean="0">
                <a:solidFill>
                  <a:srgbClr val="0C377B"/>
                </a:solidFill>
                <a:latin typeface="Arial"/>
              </a:rPr>
              <a:t>x50</a:t>
            </a:r>
          </a:p>
          <a:p>
            <a:r>
              <a:rPr lang="en-GB" sz="2400" dirty="0" smtClean="0">
                <a:solidFill>
                  <a:srgbClr val="0C377B"/>
                </a:solidFill>
                <a:latin typeface="Arial"/>
              </a:rPr>
              <a:t>Moore’s law only x16</a:t>
            </a:r>
          </a:p>
        </p:txBody>
      </p:sp>
      <p:cxnSp>
        <p:nvCxnSpPr>
          <p:cNvPr id="54" name="Straight Arrow Connector 53"/>
          <p:cNvCxnSpPr/>
          <p:nvPr/>
        </p:nvCxnSpPr>
        <p:spPr>
          <a:xfrm>
            <a:off x="4516326" y="4499811"/>
            <a:ext cx="362479" cy="0"/>
          </a:xfrm>
          <a:prstGeom prst="straightConnector1">
            <a:avLst/>
          </a:prstGeom>
          <a:ln>
            <a:solidFill>
              <a:srgbClr val="FF0000"/>
            </a:solidFill>
            <a:headEnd type="stealth" w="lg" len="lg"/>
            <a:tailEnd type="non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4878805" y="4270815"/>
            <a:ext cx="3237348" cy="433678"/>
          </a:xfrm>
          <a:prstGeom prst="rect">
            <a:avLst/>
          </a:prstGeom>
          <a:noFill/>
        </p:spPr>
        <p:txBody>
          <a:bodyPr wrap="square" rtlCol="0">
            <a:spAutoFit/>
          </a:bodyPr>
          <a:lstStyle/>
          <a:p>
            <a:r>
              <a:rPr lang="en-US" sz="2400" smtClean="0">
                <a:solidFill>
                  <a:srgbClr val="0C377B"/>
                </a:solidFill>
                <a:latin typeface="Arial"/>
              </a:rPr>
              <a:t>What we can afford</a:t>
            </a:r>
            <a:endParaRPr lang="en-GB" sz="2400" dirty="0">
              <a:solidFill>
                <a:srgbClr val="0C377B"/>
              </a:solidFill>
              <a:latin typeface="Arial"/>
            </a:endParaRPr>
          </a:p>
        </p:txBody>
      </p:sp>
      <p:sp>
        <p:nvSpPr>
          <p:cNvPr id="56" name="TextBox 55"/>
          <p:cNvSpPr txBox="1"/>
          <p:nvPr/>
        </p:nvSpPr>
        <p:spPr>
          <a:xfrm>
            <a:off x="36512" y="5554584"/>
            <a:ext cx="9107488" cy="584775"/>
          </a:xfrm>
          <a:prstGeom prst="rect">
            <a:avLst/>
          </a:prstGeom>
          <a:noFill/>
        </p:spPr>
        <p:txBody>
          <a:bodyPr wrap="square" rtlCol="0">
            <a:spAutoFit/>
          </a:bodyPr>
          <a:lstStyle/>
          <a:p>
            <a:pPr algn="ctr"/>
            <a:r>
              <a:rPr lang="is-IS" sz="3200" dirty="0" smtClean="0"/>
              <a:t>… and 400PB/year by 2023</a:t>
            </a:r>
            <a:endParaRPr lang="en-US" sz="3200" dirty="0"/>
          </a:p>
        </p:txBody>
      </p:sp>
      <p:pic>
        <p:nvPicPr>
          <p:cNvPr id="57" name="Picture 5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87877" y="838044"/>
            <a:ext cx="6356614" cy="1400065"/>
          </a:xfrm>
          <a:prstGeom prst="rect">
            <a:avLst/>
          </a:prstGeom>
        </p:spPr>
      </p:pic>
      <p:sp>
        <p:nvSpPr>
          <p:cNvPr id="59" name="Slide Number Placeholder 58"/>
          <p:cNvSpPr>
            <a:spLocks noGrp="1"/>
          </p:cNvSpPr>
          <p:nvPr>
            <p:ph type="sldNum" sz="quarter" idx="4"/>
          </p:nvPr>
        </p:nvSpPr>
        <p:spPr/>
        <p:txBody>
          <a:bodyPr/>
          <a:lstStyle/>
          <a:p>
            <a:fld id="{17918391-D411-FE40-AAD7-861AE5233E0E}" type="slidenum">
              <a:rPr lang="en-US" smtClean="0"/>
              <a:pPr/>
              <a:t>7</a:t>
            </a:fld>
            <a:endParaRPr lang="en-US" dirty="0"/>
          </a:p>
        </p:txBody>
      </p:sp>
    </p:spTree>
    <p:extLst>
      <p:ext uri="{BB962C8B-B14F-4D97-AF65-F5344CB8AC3E}">
        <p14:creationId xmlns:p14="http://schemas.microsoft.com/office/powerpoint/2010/main" val="2836951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323"/>
          <a:stretch/>
        </p:blipFill>
        <p:spPr bwMode="auto">
          <a:xfrm>
            <a:off x="0" y="995796"/>
            <a:ext cx="9144000" cy="5149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9A4666B5-AFDD-451B-ADC4-5E7EF5C485FE}" type="slidenum">
              <a:rPr lang="en-US" smtClean="0"/>
              <a:pPr>
                <a:defRPr/>
              </a:pPr>
              <a:t>8</a:t>
            </a:fld>
            <a:endParaRPr lang="en-US" dirty="0"/>
          </a:p>
        </p:txBody>
      </p:sp>
      <p:sp>
        <p:nvSpPr>
          <p:cNvPr id="6" name="Title 1"/>
          <p:cNvSpPr>
            <a:spLocks noGrp="1"/>
          </p:cNvSpPr>
          <p:nvPr>
            <p:ph type="title"/>
          </p:nvPr>
        </p:nvSpPr>
        <p:spPr>
          <a:xfrm>
            <a:off x="0" y="0"/>
            <a:ext cx="9144000" cy="1143000"/>
          </a:xfrm>
        </p:spPr>
        <p:txBody>
          <a:bodyPr>
            <a:normAutofit/>
          </a:bodyPr>
          <a:lstStyle/>
          <a:p>
            <a:r>
              <a:rPr lang="en-GB" dirty="0"/>
              <a:t> </a:t>
            </a:r>
            <a:r>
              <a:rPr lang="en-GB" dirty="0" smtClean="0"/>
              <a:t> </a:t>
            </a:r>
            <a:r>
              <a:rPr lang="en-GB" smtClean="0"/>
              <a:t>Expanded Facilities in Hungary</a:t>
            </a:r>
            <a:endParaRPr lang="en-GB" dirty="0"/>
          </a:p>
        </p:txBody>
      </p:sp>
    </p:spTree>
    <p:extLst>
      <p:ext uri="{BB962C8B-B14F-4D97-AF65-F5344CB8AC3E}">
        <p14:creationId xmlns:p14="http://schemas.microsoft.com/office/powerpoint/2010/main" val="1580256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6854" cy="940443"/>
          </a:xfrm>
        </p:spPr>
        <p:txBody>
          <a:bodyPr/>
          <a:lstStyle/>
          <a:p>
            <a:r>
              <a:rPr lang="en-GB" dirty="0" smtClean="0"/>
              <a:t>  </a:t>
            </a:r>
            <a:endParaRPr lang="en-GB"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9</a:t>
            </a:fld>
            <a:endParaRPr lang="en-US" dirty="0"/>
          </a:p>
        </p:txBody>
      </p:sp>
      <p:pic>
        <p:nvPicPr>
          <p:cNvPr id="10" name="Picture 9"/>
          <p:cNvPicPr>
            <a:picLocks noChangeAspect="1"/>
          </p:cNvPicPr>
          <p:nvPr/>
        </p:nvPicPr>
        <p:blipFill>
          <a:blip r:embed="rId3"/>
          <a:stretch>
            <a:fillRect/>
          </a:stretch>
        </p:blipFill>
        <p:spPr>
          <a:xfrm>
            <a:off x="32504" y="96983"/>
            <a:ext cx="8654296" cy="6026726"/>
          </a:xfrm>
          <a:prstGeom prst="rect">
            <a:avLst/>
          </a:prstGeom>
        </p:spPr>
      </p:pic>
    </p:spTree>
    <p:extLst>
      <p:ext uri="{BB962C8B-B14F-4D97-AF65-F5344CB8AC3E}">
        <p14:creationId xmlns:p14="http://schemas.microsoft.com/office/powerpoint/2010/main" val="2774277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CERNCorporate4-3.potx</Template>
  <TotalTime>7576</TotalTime>
  <Words>5595</Words>
  <Application>Microsoft Office PowerPoint</Application>
  <PresentationFormat>Presentación en pantalla (4:3)</PresentationFormat>
  <Paragraphs>853</Paragraphs>
  <Slides>62</Slides>
  <Notes>55</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62</vt:i4>
      </vt:variant>
    </vt:vector>
  </HeadingPairs>
  <TitlesOfParts>
    <vt:vector size="75" baseType="lpstr">
      <vt:lpstr>ＭＳ Ｐゴシック</vt:lpstr>
      <vt:lpstr>Arial</vt:lpstr>
      <vt:lpstr>Arial Narrow</vt:lpstr>
      <vt:lpstr>Arial Rounded MT Bold</vt:lpstr>
      <vt:lpstr>Avenir Light</vt:lpstr>
      <vt:lpstr>Calibri</vt:lpstr>
      <vt:lpstr>Helvetica</vt:lpstr>
      <vt:lpstr>Helvetica </vt:lpstr>
      <vt:lpstr>Helvetica Neue Light</vt:lpstr>
      <vt:lpstr>Optima</vt:lpstr>
      <vt:lpstr>Trebuchet MS</vt:lpstr>
      <vt:lpstr>Wingdings 3</vt:lpstr>
      <vt:lpstr>CERNCorporate4-3</vt:lpstr>
      <vt:lpstr>Presentación de PowerPoint</vt:lpstr>
      <vt:lpstr>Presentación de PowerPoint</vt:lpstr>
      <vt:lpstr>Presentación de PowerPoint</vt:lpstr>
      <vt:lpstr>Presentación de PowerPoint</vt:lpstr>
      <vt:lpstr>COLLISIONS</vt:lpstr>
      <vt:lpstr>  Worldwide LHC Computing Grid</vt:lpstr>
      <vt:lpstr>Presentación de PowerPoint</vt:lpstr>
      <vt:lpstr>  Expanded Facilities in Hungary</vt:lpstr>
      <vt:lpstr>  </vt:lpstr>
      <vt:lpstr>  CERN Tool Chain</vt:lpstr>
      <vt:lpstr>  OpenStack</vt:lpstr>
      <vt:lpstr>  Not Just The Software</vt:lpstr>
      <vt:lpstr>  CERN OpenStack Project</vt:lpstr>
      <vt:lpstr>  OpenStack@CERN Status</vt:lpstr>
      <vt:lpstr>Presentación de PowerPoint</vt:lpstr>
      <vt:lpstr>Presentación de PowerPoint</vt:lpstr>
      <vt:lpstr>Presentación de PowerPoint</vt:lpstr>
      <vt:lpstr>… and it continues</vt:lpstr>
      <vt:lpstr>Presentación de PowerPoint</vt:lpstr>
      <vt:lpstr> Compute Service</vt:lpstr>
      <vt:lpstr>  Identity Service</vt:lpstr>
      <vt:lpstr>  Onwards Federated Clouds</vt:lpstr>
      <vt:lpstr>  Containers on Clouds</vt:lpstr>
      <vt:lpstr>  Operational Experiences</vt:lpstr>
      <vt:lpstr>  CERN Integration</vt:lpstr>
      <vt:lpstr>  Challenges</vt:lpstr>
      <vt:lpstr>Thank you</vt:lpstr>
      <vt:lpstr>Presentación de PowerPoint</vt:lpstr>
      <vt:lpstr>Backup Slides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O’Reilly Consideration</vt:lpstr>
      <vt:lpstr>  Job Trends Consideration</vt:lpstr>
      <vt:lpstr>  Cultural Change Impact</vt:lpstr>
      <vt:lpstr>  Communities Encourage Change</vt:lpstr>
      <vt:lpstr>  Deployment Models</vt:lpstr>
      <vt:lpstr>   Keeping Up with Releases</vt:lpstr>
      <vt:lpstr>  Users and Technology</vt:lpstr>
      <vt:lpstr>  When it’s not on the menu?</vt:lpstr>
      <vt:lpstr>  Thanks to all of you for contributing!</vt:lpstr>
      <vt:lpstr>Some history of scale…</vt:lpstr>
      <vt:lpstr>Presentación de PowerPoint</vt:lpstr>
      <vt:lpstr>Presentación de PowerPoint</vt:lpstr>
      <vt:lpstr>THE CERN MEYRIN  DATA CENTRE</vt:lpstr>
      <vt:lpstr>Public Procurement Cycle</vt:lpstr>
      <vt:lpstr>Good News, Bad News</vt:lpstr>
      <vt:lpstr>Innovation Dilemma</vt:lpstr>
      <vt:lpstr>Presentación de PowerPoint</vt:lpstr>
      <vt:lpstr>Presentación de PowerPoint</vt:lpstr>
      <vt:lpstr>Presentación de PowerPoint</vt:lpstr>
      <vt:lpstr>Presentación de PowerPoint</vt:lpstr>
      <vt:lpstr>Presentación de PowerPoint</vt:lpstr>
      <vt:lpstr>Tier 0</vt:lpstr>
      <vt:lpstr>Run 2 has only just started</vt:lpstr>
      <vt:lpstr>  Nova Cells</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CERN User</dc:creator>
  <cp:lastModifiedBy>Jose Castro Leon</cp:lastModifiedBy>
  <cp:revision>186</cp:revision>
  <dcterms:created xsi:type="dcterms:W3CDTF">2012-11-30T11:04:26Z</dcterms:created>
  <dcterms:modified xsi:type="dcterms:W3CDTF">2016-08-29T18:13:28Z</dcterms:modified>
</cp:coreProperties>
</file>