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9" r:id="rId2"/>
    <p:sldMasterId id="2147483660" r:id="rId3"/>
    <p:sldMasterId id="2147483999" r:id="rId4"/>
    <p:sldMasterId id="2147483662" r:id="rId5"/>
    <p:sldMasterId id="2147483661" r:id="rId6"/>
    <p:sldMasterId id="2147483653" r:id="rId7"/>
    <p:sldMasterId id="2147483654" r:id="rId8"/>
    <p:sldMasterId id="2147483656" r:id="rId9"/>
    <p:sldMasterId id="2147483657" r:id="rId10"/>
    <p:sldMasterId id="2147483658" r:id="rId11"/>
  </p:sldMasterIdLst>
  <p:notesMasterIdLst>
    <p:notesMasterId r:id="rId27"/>
  </p:notesMasterIdLst>
  <p:handoutMasterIdLst>
    <p:handoutMasterId r:id="rId28"/>
  </p:handoutMasterIdLst>
  <p:sldIdLst>
    <p:sldId id="448" r:id="rId12"/>
    <p:sldId id="563" r:id="rId13"/>
    <p:sldId id="584" r:id="rId14"/>
    <p:sldId id="565" r:id="rId15"/>
    <p:sldId id="583" r:id="rId16"/>
    <p:sldId id="580" r:id="rId17"/>
    <p:sldId id="581" r:id="rId18"/>
    <p:sldId id="577" r:id="rId19"/>
    <p:sldId id="582" r:id="rId20"/>
    <p:sldId id="585" r:id="rId21"/>
    <p:sldId id="573" r:id="rId22"/>
    <p:sldId id="576" r:id="rId23"/>
    <p:sldId id="575" r:id="rId24"/>
    <p:sldId id="574" r:id="rId25"/>
    <p:sldId id="586" r:id="rId26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  <a:srgbClr val="FF9966"/>
    <a:srgbClr val="33CC33"/>
    <a:srgbClr val="8C9566"/>
    <a:srgbClr val="008000"/>
    <a:srgbClr val="EA8B00"/>
    <a:srgbClr val="FF9900"/>
    <a:srgbClr val="99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2482" autoAdjust="0"/>
  </p:normalViewPr>
  <p:slideViewPr>
    <p:cSldViewPr>
      <p:cViewPr varScale="1">
        <p:scale>
          <a:sx n="82" d="100"/>
          <a:sy n="82" d="100"/>
        </p:scale>
        <p:origin x="-1428" y="-96"/>
      </p:cViewPr>
      <p:guideLst>
        <p:guide orient="horz" pos="4319"/>
        <p:guide orient="horz" pos="709"/>
        <p:guide/>
        <p:guide pos="5759"/>
        <p:guide pos="2880"/>
        <p:guide pos="272"/>
        <p:guide pos="2018"/>
        <p:guide pos="4105"/>
        <p:guide pos="30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643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92" y="0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643" eaLnBrk="0" hangingPunct="0">
              <a:defRPr sz="1200"/>
            </a:lvl1pPr>
          </a:lstStyle>
          <a:p>
            <a:pPr>
              <a:defRPr/>
            </a:pPr>
            <a:fld id="{64DD707E-379A-45EA-BE17-CB5A8E400F97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795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643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92" y="9443795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643" eaLnBrk="0" hangingPunct="0">
              <a:defRPr sz="1200"/>
            </a:lvl1pPr>
          </a:lstStyle>
          <a:p>
            <a:pPr>
              <a:defRPr/>
            </a:pPr>
            <a:fld id="{A54BDC60-4E6B-40E6-B3F1-88DBE81D2E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6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64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092" y="0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64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5"/>
            <a:ext cx="5448300" cy="44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95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64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092" y="9443795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643">
              <a:defRPr sz="1200"/>
            </a:lvl1pPr>
          </a:lstStyle>
          <a:p>
            <a:pPr>
              <a:defRPr/>
            </a:pPr>
            <a:fld id="{315C583A-B572-4AD4-9EBF-B0EB0106AC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17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C583A-B572-4AD4-9EBF-B0EB0106AC1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4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08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801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5967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611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33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60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057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8352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76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2F80-5AD5-4E35-B9D5-24CE00F8EF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8339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13FA-5B29-4954-83FA-AD8AEA5F4F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34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12BD-7079-45AF-9E78-40FDC257E5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25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6430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8D6E-276E-407A-9BB4-529E276E9A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0097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7A59-7BD7-44EC-B5CD-3A8A68686B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4791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3E9B-7FFF-458D-B31C-0085334376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497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3AFC-CF77-4FF3-A2C8-B891F454C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22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BE75-24BD-4B01-AD4C-862AEEB385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3109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9469-A2BC-4CFE-BBA9-0194F25E0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220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9ECF-DADC-4818-9499-0494A532B8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968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BC0A-AF1C-4D8C-9998-89168E114A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5778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3677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9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 userDrawn="1"/>
        </p:nvSpPr>
        <p:spPr bwMode="auto">
          <a:xfrm>
            <a:off x="0" y="6584950"/>
            <a:ext cx="915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Text optional: Institutsname  Prof. Dr. Hans Mustermann </a:t>
            </a:r>
            <a:r>
              <a:rPr lang="en-US" sz="900" smtClean="0">
                <a:sym typeface="Wingdings 2" pitchFamily="18" charset="2"/>
              </a:rPr>
              <a:t> </a:t>
            </a: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www.fzd.de </a:t>
            </a:r>
            <a:r>
              <a:rPr lang="en-US" sz="900" smtClean="0">
                <a:sym typeface="Wingdings 2" pitchFamily="18" charset="2"/>
              </a:rPr>
              <a:t>  </a:t>
            </a:r>
            <a:r>
              <a:rPr lang="de-DE" sz="900" smtClean="0">
                <a:solidFill>
                  <a:schemeClr val="bg1"/>
                </a:solidFill>
                <a:sym typeface="Wingdings 2" pitchFamily="18" charset="2"/>
              </a:rPr>
              <a:t>Mitglied der Leibniz-Gemeinschaft</a:t>
            </a:r>
            <a:r>
              <a:rPr lang="de-DE" sz="900" smtClean="0">
                <a:sym typeface="Wingdings 2" pitchFamily="18" charset="2"/>
              </a:rPr>
              <a:t> </a:t>
            </a:r>
          </a:p>
        </p:txBody>
      </p:sp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79057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5" descr="Folie_blauer_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472238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1731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47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8537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54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7048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535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5914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8953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485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78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43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42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57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17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15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49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94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0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65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9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90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080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155378" y="6685800"/>
            <a:ext cx="26164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Fine Fiedler • Radiation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physics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• f.fiedler@hzdr.de</a:t>
            </a:r>
            <a:r>
              <a:rPr lang="de-DE" sz="9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984268" y="6568255"/>
            <a:ext cx="1967205" cy="230832"/>
          </a:xfrm>
          <a:prstGeom prst="rect">
            <a:avLst/>
          </a:prstGeom>
          <a:solidFill>
            <a:srgbClr val="00589C"/>
          </a:solidFill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Member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Helmholtz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Association</a:t>
            </a:r>
            <a:endParaRPr lang="de-DE" sz="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6984268" y="6537489"/>
            <a:ext cx="2016224" cy="7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948264" y="6752520"/>
            <a:ext cx="2016224" cy="7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94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288" y="6689725"/>
            <a:ext cx="2844801" cy="22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60" dirty="0">
                <a:solidFill>
                  <a:schemeClr val="accent3"/>
                </a:solidFill>
              </a:rPr>
              <a:t>Fine Fiedler • Radiation Physics • Dresden-Rossendorf</a:t>
            </a:r>
          </a:p>
        </p:txBody>
      </p:sp>
    </p:spTree>
    <p:extLst>
      <p:ext uri="{BB962C8B-B14F-4D97-AF65-F5344CB8AC3E}">
        <p14:creationId xmlns:p14="http://schemas.microsoft.com/office/powerpoint/2010/main" val="386991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81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7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928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156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288" y="6689725"/>
            <a:ext cx="2844801" cy="22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60" dirty="0">
                <a:solidFill>
                  <a:schemeClr val="accent3"/>
                </a:solidFill>
              </a:rPr>
              <a:t>Fine Fiedler • Radiation Physics • Dresden-Rossendorf</a:t>
            </a:r>
          </a:p>
        </p:txBody>
      </p:sp>
    </p:spTree>
    <p:extLst>
      <p:ext uri="{BB962C8B-B14F-4D97-AF65-F5344CB8AC3E}">
        <p14:creationId xmlns:p14="http://schemas.microsoft.com/office/powerpoint/2010/main" val="124838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288" y="6689725"/>
            <a:ext cx="2844801" cy="22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60" dirty="0">
                <a:solidFill>
                  <a:schemeClr val="accent3"/>
                </a:solidFill>
              </a:rPr>
              <a:t>Fine Fiedler • Radiation Physics • Dresden-Rossendorf</a:t>
            </a:r>
          </a:p>
        </p:txBody>
      </p:sp>
    </p:spTree>
    <p:extLst>
      <p:ext uri="{BB962C8B-B14F-4D97-AF65-F5344CB8AC3E}">
        <p14:creationId xmlns:p14="http://schemas.microsoft.com/office/powerpoint/2010/main" val="386991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98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14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39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7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45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43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021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86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280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212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39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402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347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568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815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14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1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81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16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683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8C4B-AF19-49BB-A541-8F9E04513F29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C90B-E1A1-469B-A816-3817EF545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0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29D9-7049-4535-8A42-07AF1AFB0DC6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D9F8-C5E6-4E7E-AC33-4BE9EF32E0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900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5F8E-3CC7-420B-BB10-5693BFF7DC63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8DBE-5457-444B-9D37-CD34632470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862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799C-2CF4-4598-A891-C906BA1478B4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E16E-BABD-4295-9201-C98A05AA3C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77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873D-F7BB-471B-A253-A9590DBD2C0F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D285-59E7-4A47-9C21-254865A2EF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98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2824-72AF-40DD-A709-1F71A3C27CB2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7E303-5143-4C04-BDB2-BEE6076B56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061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A570-A9E6-4B2D-BD7D-FE61C26E7B49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B9F0E-D00B-49D9-BE4A-2F1FEA01CE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250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DE4D-CF28-4FAB-AAD6-4CF874B7BA39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FA4B-1B49-4A02-B891-399C9D7D9F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34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3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CF38-92D5-4AEA-82AC-915AA29323C4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AB2F-EFF3-4F73-B1A2-8F6D80CBF8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8348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6BD9-C716-4132-9CE8-83D2312450B6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E3ED-DED7-4D4A-885C-E7FE977CC2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08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E829-3161-4F84-B626-7DF37F2B7779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2E4E-D680-4824-8F45-0384FD767A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02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6943-3A44-4C57-9BBA-03012010CFE4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22CF-75E8-4513-8187-9745F5164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471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25AB-C994-4A95-A73A-32A2EFD19800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7713-296F-4DEE-8BD0-B794179DE1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40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445B-80A7-47C9-AE70-21719F44C82E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B772-F506-428D-90BF-928F72D476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706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3507-BB04-47DC-8945-82B174F3861D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7C34-02AB-4414-B6E5-DE7411F517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32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12A5-D44F-464E-9243-9FCA6A71A571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84C1-8710-4CBF-BACF-F57A8693D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306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B313-BBA1-4F49-B8A1-3AA21021FC23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3E49-E5F5-4462-8140-83A5E8FF8C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836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2B25-D0D3-414F-9CB5-D4A8D0388F89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F5CC-C1C9-4CCF-A7F3-5D1B5C56E1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584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E0EE-6102-4803-BC90-64CD8A315C03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AF29-C63C-4D47-8F56-468208ABF0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19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68545-FF9D-4AD3-BE76-EBF81BC79FBB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EB70-8A09-4DE7-A561-6DF7023A88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086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5837-06BD-4341-89B9-616D0F0C6461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CFE7-D7E6-4893-9FAC-244F93FCB7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099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9674-4836-47FA-89F9-B4BF41D877A6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D5E3-A631-4FB1-98B5-15A92F1E6D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616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6DCD-C32E-4015-A4F1-FD741A92F0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2799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14D2-01D2-471F-89F5-6453BC28B1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814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2581-1707-4042-AC69-B11CDD3938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041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1E44-AE5C-4027-9775-4920DC273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177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97E2-9B89-405D-823A-46E4FDAA3B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565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EF9E-779E-4A30-84C4-7402841F0A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5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322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F99A-BA74-4ADC-8CB1-D139F4CC71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646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CC0C-8B86-4DD2-B653-5D8BB518FD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8027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48C7-4A1A-4B31-94FC-2543D2013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013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2324-64BC-43ED-8F14-9B0BF3D4D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130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8933-DA58-4F30-9D05-05BD1A660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19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8C92-C25E-4097-8B8F-3D2C1B939C02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6E09-3D2B-44BF-88A7-AF40E04A4E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72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625E-AD1F-4680-BF0D-726FFDF392A5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20B8-903F-4820-9885-3302171673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93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0B94-4F1E-40E1-B3EB-D3389591F8E6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8618-D233-4D89-8067-C2AA735D8E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59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61929-6CE1-4BB3-BEA5-541954C4775C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0EF3-EED2-418B-B574-3034875639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799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6F31-A0C8-452A-8355-30FCF5C61096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3069-8540-45C3-BF88-AF9B88AC93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5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7796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C7F3-93C0-4203-8952-ED07EFAC6F1E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4525-ECF3-44A3-9D8E-D86651BBC9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83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DB93-87CE-454A-9876-D11C4CF5516C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4411-5E5B-4F90-9DBC-89754E6F64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00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88AD-CF73-474C-9739-ED3CF2C13CCE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9200-2346-40D1-BC17-C1A72EAE5D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555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89B7-59C9-436C-867A-4C306B813A5D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43CF-4B88-4E97-8C36-59ADE3893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652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9C20-DF04-4627-A515-35EFE8125B3E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FE6D-FF1B-4322-A4A6-094FE0CC41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166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B20-91EF-4A79-8F70-6E67B0AA8AB7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BF03-9C85-49FE-A0A9-A1841BD374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95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8615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763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8739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8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4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1343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3" descr="O:\Allgemeines\Logos\TUDresden\TU Dresde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91238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6" descr="Logo OncoRay3D_neu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578475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15" descr="HZDR_GESAMTLOGO_S_RGB_140px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876925"/>
            <a:ext cx="10810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kopf_index_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71342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rafik 9" descr="Logo OncoRay3D_neu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4398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CDB2FF-8B68-4198-92C2-FF0D0737B6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1343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3" descr="O:\Allgemeines\Logos\TUDresden\TU Dresde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91238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5" descr="O:\Allgemeines\Logos\FZD\logo-fzd-4c-sol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62650"/>
            <a:ext cx="1222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16" descr="Logo OncoRay3D_neu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578475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584950"/>
            <a:ext cx="915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Text optional: Institutsname  Prof. Dr. Hans Mustermann </a:t>
            </a:r>
            <a:r>
              <a:rPr lang="en-US" sz="900" smtClean="0">
                <a:sym typeface="Wingdings 2" pitchFamily="18" charset="2"/>
              </a:rPr>
              <a:t> </a:t>
            </a: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www.fzd.de </a:t>
            </a:r>
            <a:r>
              <a:rPr lang="en-US" sz="900" smtClean="0">
                <a:sym typeface="Wingdings 2" pitchFamily="18" charset="2"/>
              </a:rPr>
              <a:t>  </a:t>
            </a:r>
            <a:r>
              <a:rPr lang="de-DE" sz="900" smtClean="0">
                <a:solidFill>
                  <a:schemeClr val="bg1"/>
                </a:solidFill>
                <a:sym typeface="Wingdings 2" pitchFamily="18" charset="2"/>
              </a:rPr>
              <a:t>Mitglied der Leibniz-Gemeinschaft</a:t>
            </a:r>
            <a:r>
              <a:rPr lang="de-DE" sz="900" smtClean="0">
                <a:sym typeface="Wingdings 2" pitchFamily="18" charset="2"/>
              </a:rPr>
              <a:t> 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79057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5" descr="Folie_blauer_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480175"/>
            <a:ext cx="3048000" cy="125413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3" descr="FZD-Bildmarke_Preussel_wtransparen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olgefoli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7524750" y="6021388"/>
            <a:ext cx="1368425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3081" name="Picture 10" descr="hzd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4450"/>
            <a:ext cx="1276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3054350" y="6632575"/>
            <a:ext cx="6089650" cy="107950"/>
          </a:xfrm>
          <a:prstGeom prst="rect">
            <a:avLst/>
          </a:prstGeom>
          <a:solidFill>
            <a:srgbClr val="00589C"/>
          </a:solidFill>
          <a:ln w="9525">
            <a:solidFill>
              <a:srgbClr val="0058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513638" y="6592888"/>
            <a:ext cx="18827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89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smtClean="0">
                <a:solidFill>
                  <a:schemeClr val="bg1"/>
                </a:solidFill>
              </a:rPr>
              <a:t>Member of the Helmholtz Association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6686550"/>
            <a:ext cx="2614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Fine Fiedler • Radiation</a:t>
            </a:r>
            <a:r>
              <a:rPr lang="en-US" sz="9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Physics </a:t>
            </a: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• f.fiedler@hzdr.de</a:t>
            </a:r>
            <a:r>
              <a:rPr lang="en-US" sz="9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4015" r:id="rId5"/>
    <p:sldLayoutId id="2147484012" r:id="rId6"/>
    <p:sldLayoutId id="2147483912" r:id="rId7"/>
    <p:sldLayoutId id="2147483913" r:id="rId8"/>
    <p:sldLayoutId id="2147483996" r:id="rId9"/>
    <p:sldLayoutId id="2147484013" r:id="rId10"/>
    <p:sldLayoutId id="2147484014" r:id="rId11"/>
    <p:sldLayoutId id="2147484011" r:id="rId12"/>
    <p:sldLayoutId id="2147483998" r:id="rId13"/>
    <p:sldLayoutId id="2147483997" r:id="rId14"/>
    <p:sldLayoutId id="2147483914" r:id="rId15"/>
    <p:sldLayoutId id="2147483915" r:id="rId16"/>
    <p:sldLayoutId id="2147483916" r:id="rId17"/>
    <p:sldLayoutId id="2147483917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D9867-F608-4E66-B36E-C6A1816F6E12}" type="datetimeFigureOut">
              <a:rPr lang="de-DE" smtClean="0"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4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6BBBCA77-60AB-4429-B9C3-BE29BA09C94F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7B16780-80E5-4997-99F9-D3FEE7F05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B81C60C0-0701-4FE5-B6DB-C78AA0740B7E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2AEB70D-6599-4DF2-B91D-927D8F9C4B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128" name="Picture 8" descr="FZD-Bildmarke_Preussel_wtranspar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olgefoli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0" y="538163"/>
            <a:ext cx="91440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-11113" y="509588"/>
            <a:ext cx="9144001" cy="0"/>
          </a:xfrm>
          <a:prstGeom prst="line">
            <a:avLst/>
          </a:prstGeom>
          <a:noFill/>
          <a:ln w="22225">
            <a:solidFill>
              <a:srgbClr val="CF6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7524750" y="6021388"/>
            <a:ext cx="1368425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5134" name="Picture 15" descr="hzd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4450"/>
            <a:ext cx="1276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F607AC-4DE9-4CF3-BE5A-1489473AD8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151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2575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 descr="kopf_index_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788511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9" descr="Logo OncoRay3D_neu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0988"/>
            <a:ext cx="11874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4248150" y="6643688"/>
            <a:ext cx="498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chemeClr val="bg2"/>
                </a:solidFill>
              </a:rPr>
              <a:t>Fine Fiedler • Institut for Radiation Physics • Helmholtz-Zentrum Dresden-Rossendorf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1E813934-DBFC-46C2-A86A-38BB941D33A9}" type="datetimeFigureOut">
              <a:rPr lang="de-DE"/>
              <a:pPr>
                <a:defRPr/>
              </a:pPr>
              <a:t>16.11.2012</a:t>
            </a:fld>
            <a:endParaRPr lang="de-DE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9BBF737-99B8-44A5-8E74-3137288E7B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rafik 8" descr="Logo OncoRay3D_neu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65763"/>
            <a:ext cx="18002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986463"/>
            <a:ext cx="16208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978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3" descr="O:\Allgemeines\Logos\TUDresden\TU Dresden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054725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5" descr="O:\Allgemeines\Logos\FZD\logo-fzd-4c-sol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983288"/>
            <a:ext cx="1222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6" descr="ZIK_cmyk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856288"/>
            <a:ext cx="1152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Grafik 16" descr="Logo BMBF transparent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908675"/>
            <a:ext cx="1066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72232" y="584684"/>
            <a:ext cx="8028893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Heraeus Workshop Mai 2013</a:t>
            </a:r>
          </a:p>
          <a:p>
            <a:pPr algn="r"/>
            <a:r>
              <a:rPr lang="en-US" sz="2800" dirty="0" smtClean="0"/>
              <a:t> 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Annual Meeting and Workshop </a:t>
            </a:r>
          </a:p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Detector technology and systems platform</a:t>
            </a:r>
          </a:p>
          <a:p>
            <a:pPr algn="r" eaLnBrk="1" hangingPunct="1"/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KIT Karlsruhe</a:t>
            </a:r>
          </a:p>
          <a:p>
            <a:pPr algn="r"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November 19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November 21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endParaRPr lang="de-DE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Radiation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Physics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HZDR</a:t>
            </a:r>
          </a:p>
          <a:p>
            <a:pPr algn="r" eaLnBrk="1" hangingPunct="1"/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Fine Fiedler</a:t>
            </a:r>
            <a:endParaRPr lang="de-D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779882" y="1989138"/>
            <a:ext cx="18473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de-DE" sz="2000" dirty="0" smtClean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 smtClean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7" name="Bild 4" descr="DDC_Sticker_groß_Schatten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29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853313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topic</a:t>
            </a:r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</a:t>
            </a:r>
          </a:p>
          <a:p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8" y="1504681"/>
            <a:ext cx="4820323" cy="38486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23711" y="1035982"/>
            <a:ext cx="609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532. Wilhelm und Else Heraeus Seminar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1" y="2276872"/>
            <a:ext cx="600158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Seminar </a:t>
            </a:r>
          </a:p>
          <a:p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126156"/>
            <a:ext cx="868521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Photon counting pixel detectors have been developed in particle physics. They are increasingly used as imaging techniques in various areas such as materials science, astronomy and (bio) medicine. A wide audience these sensors reach in the consumer electronics and automotive.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Particle detectors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For applications … XFEL … AGIPD, LPD and DSSC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CCDs are used as sensors in astronomy and remote sensing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...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Another important development … hybrid detector "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Medipix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"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CCDs provide a more widespread use in … automotive industry….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At the Helmholtz portfolio program "Detector Technology and Systems Platform" is in several work packages to some aspects of this issue worked.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 one of the goals is defined as the development of a three-dimensional compact sensor with integrated readout.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 the preparation of this joint research project there is need for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(a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nd the gain by) the exchange between the groups.</a:t>
            </a:r>
          </a:p>
        </p:txBody>
      </p:sp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Seminar -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Objectives</a:t>
            </a:r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47564" y="1124744"/>
            <a:ext cx="784887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emerging trends and issues in the area pixel detector and the initiation of new scientific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collaborations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Detector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portfolios should be strengthened in the area of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high-performance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pixel detector and new, complementary partner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should be identified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Participation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universities and junior scientists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is highly welcome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Bring the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latest findings in the field of pixel detectors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into teaching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Cooperation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with the foreign partners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maintain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develop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Identify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new applications for high-resolution pixel sensors and initiate contacts with the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industry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workshop is not only to researchers in the field structure of matter, but also to other interdisciplinary research areas such as health, energy, key technologies and aeronautics, space and astronomy.</a:t>
            </a:r>
          </a:p>
        </p:txBody>
      </p:sp>
    </p:spTree>
    <p:extLst>
      <p:ext uri="{BB962C8B-B14F-4D97-AF65-F5344CB8AC3E}">
        <p14:creationId xmlns:p14="http://schemas.microsoft.com/office/powerpoint/2010/main" val="610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Seminar </a:t>
            </a:r>
          </a:p>
          <a:p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8420" y="1125538"/>
            <a:ext cx="863909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4000"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Program: 		18 talks á 30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15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discussion after each talk</a:t>
            </a:r>
          </a:p>
          <a:p>
            <a:pPr defTabSz="254000">
              <a:spcAft>
                <a:spcPts val="12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1 poster session </a:t>
            </a:r>
          </a:p>
          <a:p>
            <a:pPr defTabSz="254000"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Speaker: 		Experienced and leading in their field</a:t>
            </a:r>
          </a:p>
          <a:p>
            <a:pPr defTabSz="254000"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Auditorium:  Non-university institutions like Helmholtz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centers,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Max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Planck Institutes, etc.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Universities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Foreign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laboratories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Industry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representatives, SME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254000"/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Seminar - Agenda</a:t>
            </a:r>
          </a:p>
          <a:p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 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296" y="872716"/>
            <a:ext cx="918373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CMOS Pixel Sensors – Experimental Trends   						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Marc Winter, IPHC Strasbourg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CMOS Image Sensor: From Science to Industry and back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Renato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Turchetta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STFC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CMOS Monolithic Active Pixel Sensors for CBM/FAIR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Michael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Deveaux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Uni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Frankfurt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Trends in CMOS Imaging Sensors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								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Soek-Hee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Hwang, Samsung 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DEPFETs for BELLE II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	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												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Jelena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Ninkovic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MPI Munich</a:t>
            </a:r>
          </a:p>
          <a:p>
            <a:pPr defTabSz="254000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Digital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Single Photon Detector Development at Philips   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Thomas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Frach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Carsten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Degenhardt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Silicon Photomultipliers  										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Paola Avella, MPI HLL </a:t>
            </a: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Technology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High Z Direct Converting Detectors  	 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Michael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Fiederle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FMF</a:t>
            </a: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Development of CVF-Diamond Detectors… 					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Elèni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Berdermann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GSI</a:t>
            </a:r>
          </a:p>
          <a:p>
            <a:pPr defTabSz="254000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Monolithic Active Pixel Matrix with Binary Counters in an SOI Process   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Greg </a:t>
            </a:r>
            <a:r>
              <a:rPr lang="en-US" sz="18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Deptuch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Fermi Lab</a:t>
            </a: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X-Ray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Detector Development at LBNL   					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Peter Denes, LBNL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Edgeless Detector Tiles, using 3D-Integration   			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Heinz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Graafsma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DESY Hamburg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3D Integration of Pixel Detectors  							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Valerio Re, INFN Pavia</a:t>
            </a:r>
          </a:p>
          <a:p>
            <a:pPr defTabSz="254000"/>
            <a:r>
              <a:rPr lang="en-US" sz="1800" dirty="0">
                <a:latin typeface="Calibri" pitchFamily="34" charset="0"/>
                <a:cs typeface="Calibri" pitchFamily="34" charset="0"/>
              </a:rPr>
              <a:t>Pixel detector development for the PANDA MVD 	 	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Daniela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Calvo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INFN</a:t>
            </a:r>
          </a:p>
          <a:p>
            <a:pPr defTabSz="254000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Specialty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imager developments at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imec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								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Piet de Moor, </a:t>
            </a:r>
            <a:r>
              <a:rPr lang="en-US" sz="1800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imec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High-Resolution Spiral CT at very Low Dose: Concept and Feasibility 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NN</a:t>
            </a:r>
          </a:p>
          <a:p>
            <a:pPr defTabSz="25400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Timepix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detector for ion beam radiotherapy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applications       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Maria </a:t>
            </a:r>
            <a:r>
              <a:rPr lang="en-US" sz="18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Martisikova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DKFZ HD</a:t>
            </a:r>
          </a:p>
          <a:p>
            <a:pPr defTabSz="254000"/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Seminar </a:t>
            </a:r>
          </a:p>
          <a:p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1800" y="1124744"/>
            <a:ext cx="7243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23</a:t>
            </a:r>
            <a:r>
              <a:rPr lang="en-US" sz="1800" baseline="30000" dirty="0">
                <a:latin typeface="Calibri" pitchFamily="34" charset="0"/>
                <a:cs typeface="Calibri" pitchFamily="34" charset="0"/>
              </a:rPr>
              <a:t>rd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May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25</a:t>
            </a:r>
            <a:r>
              <a:rPr lang="en-US" sz="18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2013</a:t>
            </a:r>
          </a:p>
          <a:p>
            <a:pPr>
              <a:spcAft>
                <a:spcPts val="18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Looking forward to interesting and various talks on cutting edge technology</a:t>
            </a:r>
          </a:p>
          <a:p>
            <a:pPr>
              <a:spcAft>
                <a:spcPts val="18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Looking forward to fruitful discussion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and learning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More information and invitation to the seminar will follow soon</a:t>
            </a:r>
          </a:p>
          <a:p>
            <a:pPr>
              <a:spcAft>
                <a:spcPts val="1800"/>
              </a:spcAft>
            </a:pPr>
            <a:endParaRPr lang="en-US" sz="1800" dirty="0"/>
          </a:p>
        </p:txBody>
      </p:sp>
      <p:pic>
        <p:nvPicPr>
          <p:cNvPr id="8" name="Picture 7" descr="Id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00" y="2115270"/>
            <a:ext cx="1016610" cy="14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bra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1" y="3380235"/>
            <a:ext cx="4298723" cy="27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622281" y="5410203"/>
            <a:ext cx="1508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Thank</a:t>
            </a:r>
            <a:r>
              <a:rPr lang="de-DE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you</a:t>
            </a:r>
            <a:endParaRPr lang="de-DE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880812"/>
            <a:ext cx="77398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3775" indent="-993775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May 2012 …approached with the request if a dedicated workshop would make sense; the Heraeus foundation would host it</a:t>
            </a:r>
          </a:p>
          <a:p>
            <a:pPr marL="993775" indent="-993775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July 2012 Marc Weber organized a team to plan and organize such a workshop</a:t>
            </a:r>
          </a:p>
        </p:txBody>
      </p:sp>
    </p:spTree>
    <p:extLst>
      <p:ext uri="{BB962C8B-B14F-4D97-AF65-F5344CB8AC3E}">
        <p14:creationId xmlns:p14="http://schemas.microsoft.com/office/powerpoint/2010/main" val="21165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880812"/>
            <a:ext cx="7739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3775" indent="-993775">
              <a:lnSpc>
                <a:spcPct val="150000"/>
              </a:lnSpc>
            </a:pP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May 2012 DPG approached with the request if a dedicated workshop would make sense; the Heraeus foundation would host it</a:t>
            </a:r>
          </a:p>
          <a:p>
            <a:pPr marL="993775" indent="-993775">
              <a:lnSpc>
                <a:spcPct val="150000"/>
              </a:lnSpc>
            </a:pP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July 2012 Marc Weber organized a team to plan and organize such a workshop</a:t>
            </a:r>
          </a:p>
          <a:p>
            <a:pPr marL="993775" indent="-993775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Time slot: Thursday, May 23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2013 to Saturday, May 25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2013 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804468" y="2778405"/>
            <a:ext cx="7560332" cy="3636306"/>
            <a:chOff x="804468" y="2778405"/>
            <a:chExt cx="7560332" cy="363630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68" y="2778405"/>
              <a:ext cx="7560332" cy="3636306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4031940" y="4689140"/>
              <a:ext cx="10441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36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Scientific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committee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752191"/>
            <a:ext cx="1728192" cy="254374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294895" y="3295934"/>
            <a:ext cx="2196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Prof. Dr. Marc Weber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KIT Karlsruhe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Head of Institute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Data Processing 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Electronics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Nuclear Physics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@ LBNL,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Rutherford Appleton Laboratory, STFC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…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17" y="752191"/>
            <a:ext cx="1600200" cy="21463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91780" y="3295934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Prof. James L.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Ritman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FZ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Jülich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Director at the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Nuclear Physics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Institute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Nuclear Physics @ SUNY,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Gießen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…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PANDA collaboration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02" y="752191"/>
            <a:ext cx="1715692" cy="21456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45708" y="3295934"/>
            <a:ext cx="1886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Dr. Fine Fiedler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HZDR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Head of Radiation Physics division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In-vivo dosimetry, 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Ion beam therapy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52191"/>
            <a:ext cx="1430400" cy="21456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764648" y="3295934"/>
            <a:ext cx="2085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Dr. Hans-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Günther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Moser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MPI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München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Head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Semiconductor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Lab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Nuclear physics @ CERN, …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ATLAS silicon tracker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752191"/>
            <a:ext cx="1728192" cy="254374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294895" y="3295934"/>
            <a:ext cx="2196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Prof. Dr. Marc Weber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KIT Karlsruhe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Head of Institute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for Data Processing and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Electronics</a:t>
            </a:r>
          </a:p>
          <a:p>
            <a:endParaRPr lang="en-US" sz="18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Nuclear Physics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@ LBNL,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Rutherford Appleton Laboratory, STFC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17" y="752191"/>
            <a:ext cx="1600200" cy="21463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91780" y="3295934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Prof. James L. </a:t>
            </a:r>
            <a:r>
              <a:rPr lang="en-US" sz="18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Ritman</a:t>
            </a:r>
            <a:endParaRPr lang="en-US" sz="1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FZ </a:t>
            </a:r>
            <a:r>
              <a:rPr lang="en-US" sz="18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Jülich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Director at the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Nuclear Physics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Institute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Nuclear Physics @ SUNY, </a:t>
            </a:r>
            <a:r>
              <a:rPr lang="en-US" sz="18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Gießen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…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PANDA collaboration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02" y="752191"/>
            <a:ext cx="1715692" cy="21456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845708" y="3295934"/>
            <a:ext cx="1886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Dr. Fine Fiedler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HZDR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Head of Radiation Physics division</a:t>
            </a:r>
          </a:p>
          <a:p>
            <a:endParaRPr lang="en-US" sz="18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In-vivo dosimetry, 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Ion beam therapy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52191"/>
            <a:ext cx="1430400" cy="21456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764648" y="3295934"/>
            <a:ext cx="2085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Dr. Hans-</a:t>
            </a:r>
            <a:r>
              <a:rPr lang="en-US" sz="18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Günther</a:t>
            </a:r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Moser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MPI </a:t>
            </a:r>
            <a:r>
              <a:rPr lang="en-US" sz="18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München</a:t>
            </a:r>
            <a:endParaRPr lang="en-US" sz="18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Head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Semiconductor </a:t>
            </a:r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Lab </a:t>
            </a:r>
            <a:endParaRPr lang="en-US" sz="18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Nuclear physics @ CERN, …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ATLAS silicon tracker</a:t>
            </a:r>
            <a:endParaRPr lang="en-US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06" y="3134775"/>
            <a:ext cx="2089204" cy="274648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17524" y="5881257"/>
            <a:ext cx="405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Dipl.-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Betriebswirtin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Christiane Buchwald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Head of Administration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Scientific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committee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Foundation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4289" y="656692"/>
            <a:ext cx="813480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Wilhelm and Else Heraeus Foundation is a private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institution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which supports scientific research and education with emphasis on physics. It was established in 1963 by Dr. Wilhelm Heinrich Heraeus (1900 – 1985) and his wife Else Heraeus (1903 – 1987). </a:t>
            </a:r>
          </a:p>
          <a:p>
            <a:pPr algn="just"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Since the mid-seventies of the last century the Foundation has been cooperating closely with the German Physical Society (DPG). The Wilhelm und Else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Heraeus-Stiftung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is Germany’s most important private institution funding physics.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57796" y="6289575"/>
            <a:ext cx="328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Flyer, http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://www.we-heraeus-stiftung.de/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6" y="2780928"/>
            <a:ext cx="7344308" cy="35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Foundation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Heraeus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Seminar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4289" y="728700"/>
            <a:ext cx="81348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Organizing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scientific seminars is the pre-eminent activity of the WE Heraeus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Foundation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These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workshop-type meetings are designed to allow for scientific exchange within a rather informal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framework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cover cutting-edge research in both physics and neighboring fields. Proposals are reviewed by a Scientific Advisory Board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Most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the seminars take place at the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Physikzentrum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Bad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Honnef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(near Bonn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Since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1975 about 500 WE Heraeus Seminars have been carried out with ca. 30.000 participants, approximately one third thereof coming from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abroad 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Funding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includes both organizational work and financial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support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01999" y="6146084"/>
            <a:ext cx="328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Flyer, http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://www.we-heraeus-stiftung.de/</a:t>
            </a:r>
          </a:p>
        </p:txBody>
      </p:sp>
    </p:spTree>
    <p:extLst>
      <p:ext uri="{BB962C8B-B14F-4D97-AF65-F5344CB8AC3E}">
        <p14:creationId xmlns:p14="http://schemas.microsoft.com/office/powerpoint/2010/main" val="12271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topic</a:t>
            </a:r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81" y="1880828"/>
            <a:ext cx="6570511" cy="26492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84368" y="6146084"/>
            <a:ext cx="1083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DTSP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Antrag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853313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topic</a:t>
            </a:r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Development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High-Resolution Pixel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Detectors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in Science </a:t>
            </a:r>
            <a:r>
              <a:rPr lang="de-DE" sz="1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Society</a:t>
            </a:r>
          </a:p>
          <a:p>
            <a:endParaRPr lang="de-DE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8" y="1504681"/>
            <a:ext cx="482032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coray_titel">
  <a:themeElements>
    <a:clrScheme name="oncoray_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coray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coray_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enutzerdefiniertes Design">
  <a:themeElements>
    <a:clrScheme name="">
      <a:dk1>
        <a:srgbClr val="262672"/>
      </a:dk1>
      <a:lt1>
        <a:srgbClr val="262672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ACACBC"/>
      </a:accent3>
      <a:accent4>
        <a:srgbClr val="1F1F6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Benutzerdefiniertes Design">
  <a:themeElements>
    <a:clrScheme name="4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ncoray">
  <a:themeElements>
    <a:clrScheme name="">
      <a:dk1>
        <a:srgbClr val="262672"/>
      </a:dk1>
      <a:lt1>
        <a:srgbClr val="262672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ACACBC"/>
      </a:accent3>
      <a:accent4>
        <a:srgbClr val="1F1F6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ncor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nco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enutzerdefiniertes Design">
  <a:themeElements>
    <a:clrScheme name="5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enutzerdefiniertes Design">
  <a:themeElements>
    <a:clrScheme name="">
      <a:dk1>
        <a:srgbClr val="262672"/>
      </a:dk1>
      <a:lt1>
        <a:srgbClr val="262672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ACACBC"/>
      </a:accent3>
      <a:accent4>
        <a:srgbClr val="1F1F6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nutzerdefiniertes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Bildschirmpräsentation (4:3)</PresentationFormat>
  <Paragraphs>149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oncoray_titel</vt:lpstr>
      <vt:lpstr>Standarddesign</vt:lpstr>
      <vt:lpstr>Benutzerdefiniertes Design</vt:lpstr>
      <vt:lpstr>6_Benutzerdefiniertes Design</vt:lpstr>
      <vt:lpstr>1_Benutzerdefiniertes Design</vt:lpstr>
      <vt:lpstr>2_Standarddesign</vt:lpstr>
      <vt:lpstr>1_oncoray</vt:lpstr>
      <vt:lpstr>5_Benutzerdefiniertes Design</vt:lpstr>
      <vt:lpstr>2_Benutzerdefiniertes Design</vt:lpstr>
      <vt:lpstr>3_Benutzerdefiniertes Design</vt:lpstr>
      <vt:lpstr>4_Benutzerdefiniertes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imaging for treatment planning: work in progress</dc:title>
  <dc:creator>Daniel</dc:creator>
  <cp:lastModifiedBy>fiedlerf</cp:lastModifiedBy>
  <cp:revision>718</cp:revision>
  <cp:lastPrinted>2012-05-08T06:05:22Z</cp:lastPrinted>
  <dcterms:created xsi:type="dcterms:W3CDTF">2007-01-22T09:57:43Z</dcterms:created>
  <dcterms:modified xsi:type="dcterms:W3CDTF">2012-11-16T15:22:16Z</dcterms:modified>
</cp:coreProperties>
</file>