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9" r:id="rId2"/>
    <p:sldMasterId id="2147483660" r:id="rId3"/>
    <p:sldMasterId id="2147483999" r:id="rId4"/>
    <p:sldMasterId id="2147483662" r:id="rId5"/>
    <p:sldMasterId id="2147483661" r:id="rId6"/>
    <p:sldMasterId id="2147483653" r:id="rId7"/>
    <p:sldMasterId id="2147483654" r:id="rId8"/>
    <p:sldMasterId id="2147483656" r:id="rId9"/>
    <p:sldMasterId id="2147483657" r:id="rId10"/>
    <p:sldMasterId id="2147483658" r:id="rId11"/>
  </p:sldMasterIdLst>
  <p:notesMasterIdLst>
    <p:notesMasterId r:id="rId31"/>
  </p:notesMasterIdLst>
  <p:handoutMasterIdLst>
    <p:handoutMasterId r:id="rId32"/>
  </p:handoutMasterIdLst>
  <p:sldIdLst>
    <p:sldId id="448" r:id="rId12"/>
    <p:sldId id="570" r:id="rId13"/>
    <p:sldId id="568" r:id="rId14"/>
    <p:sldId id="572" r:id="rId15"/>
    <p:sldId id="573" r:id="rId16"/>
    <p:sldId id="571" r:id="rId17"/>
    <p:sldId id="574" r:id="rId18"/>
    <p:sldId id="575" r:id="rId19"/>
    <p:sldId id="577" r:id="rId20"/>
    <p:sldId id="576" r:id="rId21"/>
    <p:sldId id="579" r:id="rId22"/>
    <p:sldId id="580" r:id="rId23"/>
    <p:sldId id="582" r:id="rId24"/>
    <p:sldId id="581" r:id="rId25"/>
    <p:sldId id="583" r:id="rId26"/>
    <p:sldId id="584" r:id="rId27"/>
    <p:sldId id="585" r:id="rId28"/>
    <p:sldId id="586" r:id="rId29"/>
    <p:sldId id="563" r:id="rId30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8000"/>
    <a:srgbClr val="006600"/>
    <a:srgbClr val="FF9966"/>
    <a:srgbClr val="33CC33"/>
    <a:srgbClr val="8C9566"/>
    <a:srgbClr val="EA8B00"/>
    <a:srgbClr val="FF9900"/>
    <a:srgbClr val="99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043" autoAdjust="0"/>
  </p:normalViewPr>
  <p:slideViewPr>
    <p:cSldViewPr>
      <p:cViewPr varScale="1">
        <p:scale>
          <a:sx n="84" d="100"/>
          <a:sy n="84" d="100"/>
        </p:scale>
        <p:origin x="-1350" y="-78"/>
      </p:cViewPr>
      <p:guideLst>
        <p:guide orient="horz" pos="4156"/>
        <p:guide orient="horz" pos="4088"/>
        <p:guide orient="horz" pos="3770"/>
        <p:guide orient="horz" pos="913"/>
        <p:guide orient="horz" pos="4178"/>
        <p:guide orient="horz" pos="1389"/>
        <p:guide orient="horz" pos="686"/>
        <p:guide/>
        <p:guide pos="5759"/>
        <p:guide pos="5670"/>
        <p:guide pos="2880"/>
        <p:guide pos="113"/>
        <p:guide pos="2018"/>
        <p:guide pos="4105"/>
        <p:guide pos="30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3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igeneDateien\FZR\paarbildung\Spektrum15MVWolfr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Spektrum15MVWolfram!$F$4</c:f>
              <c:strCache>
                <c:ptCount val="1"/>
                <c:pt idx="0">
                  <c:v>0.649931944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Spektrum15MVWolfram!$E$4:$E$43</c:f>
              <c:numCache>
                <c:formatCode>General</c:formatCode>
                <c:ptCount val="40"/>
                <c:pt idx="0">
                  <c:v>0</c:v>
                </c:pt>
                <c:pt idx="1">
                  <c:v>0.41025641025641024</c:v>
                </c:pt>
                <c:pt idx="2">
                  <c:v>0.82051282051282048</c:v>
                </c:pt>
                <c:pt idx="3">
                  <c:v>1.2307692307692308</c:v>
                </c:pt>
                <c:pt idx="4">
                  <c:v>1.641025641025641</c:v>
                </c:pt>
                <c:pt idx="5">
                  <c:v>2.0512820512820511</c:v>
                </c:pt>
                <c:pt idx="6">
                  <c:v>2.4615384615384617</c:v>
                </c:pt>
                <c:pt idx="7">
                  <c:v>2.8717948717948718</c:v>
                </c:pt>
                <c:pt idx="8">
                  <c:v>3.2820512820512819</c:v>
                </c:pt>
                <c:pt idx="9">
                  <c:v>3.6923076923076925</c:v>
                </c:pt>
                <c:pt idx="10">
                  <c:v>4.1025641025641022</c:v>
                </c:pt>
                <c:pt idx="11">
                  <c:v>4.5128205128205128</c:v>
                </c:pt>
                <c:pt idx="12">
                  <c:v>4.9230769230769234</c:v>
                </c:pt>
                <c:pt idx="13">
                  <c:v>5.333333333333333</c:v>
                </c:pt>
                <c:pt idx="14">
                  <c:v>5.7435897435897436</c:v>
                </c:pt>
                <c:pt idx="15">
                  <c:v>6.1538461538461542</c:v>
                </c:pt>
                <c:pt idx="16">
                  <c:v>6.5641025641025639</c:v>
                </c:pt>
                <c:pt idx="17">
                  <c:v>6.9743589743589745</c:v>
                </c:pt>
                <c:pt idx="18">
                  <c:v>7.384615384615385</c:v>
                </c:pt>
                <c:pt idx="19">
                  <c:v>7.7948717948717947</c:v>
                </c:pt>
                <c:pt idx="20">
                  <c:v>8.2051282051282044</c:v>
                </c:pt>
                <c:pt idx="21">
                  <c:v>8.615384615384615</c:v>
                </c:pt>
                <c:pt idx="22">
                  <c:v>9.0256410256410255</c:v>
                </c:pt>
                <c:pt idx="23">
                  <c:v>9.4358974358974361</c:v>
                </c:pt>
                <c:pt idx="24">
                  <c:v>9.8461538461538467</c:v>
                </c:pt>
                <c:pt idx="25">
                  <c:v>10.256410256410257</c:v>
                </c:pt>
                <c:pt idx="26">
                  <c:v>10.666666666666666</c:v>
                </c:pt>
                <c:pt idx="27">
                  <c:v>11.076923076923077</c:v>
                </c:pt>
                <c:pt idx="28">
                  <c:v>11.487179487179487</c:v>
                </c:pt>
                <c:pt idx="29">
                  <c:v>11.897435897435898</c:v>
                </c:pt>
                <c:pt idx="30">
                  <c:v>12.307692307692308</c:v>
                </c:pt>
                <c:pt idx="31">
                  <c:v>12.717948717948717</c:v>
                </c:pt>
                <c:pt idx="32">
                  <c:v>13.128205128205128</c:v>
                </c:pt>
                <c:pt idx="33">
                  <c:v>13.538461538461538</c:v>
                </c:pt>
                <c:pt idx="34">
                  <c:v>13.948717948717949</c:v>
                </c:pt>
                <c:pt idx="35">
                  <c:v>14.358974358974359</c:v>
                </c:pt>
                <c:pt idx="36">
                  <c:v>14.76923076923077</c:v>
                </c:pt>
                <c:pt idx="37">
                  <c:v>15.179487179487179</c:v>
                </c:pt>
                <c:pt idx="38">
                  <c:v>15.589743589743589</c:v>
                </c:pt>
                <c:pt idx="39">
                  <c:v>16</c:v>
                </c:pt>
              </c:numCache>
            </c:numRef>
          </c:xVal>
          <c:yVal>
            <c:numRef>
              <c:f>Spektrum15MVWolfram!$F$4:$F$43</c:f>
              <c:numCache>
                <c:formatCode>General</c:formatCode>
                <c:ptCount val="40"/>
                <c:pt idx="0">
                  <c:v>0.64993194399999998</c:v>
                </c:pt>
                <c:pt idx="1">
                  <c:v>1</c:v>
                </c:pt>
                <c:pt idx="2">
                  <c:v>0.67598111900000002</c:v>
                </c:pt>
                <c:pt idx="3">
                  <c:v>0.51990733600000005</c:v>
                </c:pt>
                <c:pt idx="4">
                  <c:v>0.41453054499999997</c:v>
                </c:pt>
                <c:pt idx="5">
                  <c:v>0.33199455500000002</c:v>
                </c:pt>
                <c:pt idx="6">
                  <c:v>0.27480706199999999</c:v>
                </c:pt>
                <c:pt idx="7">
                  <c:v>0.22712399699999999</c:v>
                </c:pt>
                <c:pt idx="8">
                  <c:v>0.191141269</c:v>
                </c:pt>
                <c:pt idx="9">
                  <c:v>0.16384495199999999</c:v>
                </c:pt>
                <c:pt idx="10">
                  <c:v>0.14246920699999999</c:v>
                </c:pt>
                <c:pt idx="11">
                  <c:v>0.124362181</c:v>
                </c:pt>
                <c:pt idx="12">
                  <c:v>0.10819962299999999</c:v>
                </c:pt>
                <c:pt idx="13">
                  <c:v>9.4896776000000002E-2</c:v>
                </c:pt>
                <c:pt idx="14">
                  <c:v>8.4695019999999996E-2</c:v>
                </c:pt>
                <c:pt idx="15">
                  <c:v>7.4644129000000004E-2</c:v>
                </c:pt>
                <c:pt idx="16">
                  <c:v>6.8083222999999998E-2</c:v>
                </c:pt>
                <c:pt idx="17">
                  <c:v>6.0154485000000001E-2</c:v>
                </c:pt>
                <c:pt idx="18">
                  <c:v>5.5474349999999999E-2</c:v>
                </c:pt>
                <c:pt idx="19">
                  <c:v>4.9912498999999999E-2</c:v>
                </c:pt>
                <c:pt idx="20">
                  <c:v>4.5135140999999997E-2</c:v>
                </c:pt>
                <c:pt idx="21">
                  <c:v>4.1236146000000001E-2</c:v>
                </c:pt>
                <c:pt idx="22">
                  <c:v>3.7357266E-2</c:v>
                </c:pt>
                <c:pt idx="23">
                  <c:v>3.4024849000000003E-2</c:v>
                </c:pt>
                <c:pt idx="24">
                  <c:v>3.0917052E-2</c:v>
                </c:pt>
                <c:pt idx="25">
                  <c:v>2.8338954E-2</c:v>
                </c:pt>
                <c:pt idx="26">
                  <c:v>2.6039117000000001E-2</c:v>
                </c:pt>
                <c:pt idx="27">
                  <c:v>2.3212933000000002E-2</c:v>
                </c:pt>
                <c:pt idx="28">
                  <c:v>2.1104189999999998E-2</c:v>
                </c:pt>
                <c:pt idx="29">
                  <c:v>1.8603201E-2</c:v>
                </c:pt>
                <c:pt idx="30">
                  <c:v>1.6963813000000001E-2</c:v>
                </c:pt>
                <c:pt idx="31">
                  <c:v>1.5143388000000001E-2</c:v>
                </c:pt>
                <c:pt idx="32">
                  <c:v>1.3151984E-2</c:v>
                </c:pt>
                <c:pt idx="33">
                  <c:v>1.1070061000000001E-2</c:v>
                </c:pt>
                <c:pt idx="34">
                  <c:v>9.4273199999999995E-3</c:v>
                </c:pt>
                <c:pt idx="35">
                  <c:v>7.4962620000000001E-3</c:v>
                </c:pt>
                <c:pt idx="36">
                  <c:v>5.3305260000000004E-3</c:v>
                </c:pt>
                <c:pt idx="37">
                  <c:v>3.127913E-3</c:v>
                </c:pt>
                <c:pt idx="38">
                  <c:v>1.3845960000000001E-3</c:v>
                </c:pt>
                <c:pt idx="39">
                  <c:v>4.1571400000000002E-4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130880"/>
        <c:axId val="172131456"/>
      </c:scatterChart>
      <c:valAx>
        <c:axId val="172130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/>
                  <a:t>Energy / MeV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131456"/>
        <c:crossesAt val="1.0000000000000003E-4"/>
        <c:crossBetween val="midCat"/>
      </c:valAx>
      <c:valAx>
        <c:axId val="172131456"/>
        <c:scaling>
          <c:logBase val="10"/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/>
                  <a:t>Normalized number of photons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172130880"/>
        <c:crosses val="autoZero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69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defTabSz="915643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92" y="0"/>
            <a:ext cx="295169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defTabSz="915643" eaLnBrk="0" hangingPunct="0">
              <a:defRPr sz="1200"/>
            </a:lvl1pPr>
          </a:lstStyle>
          <a:p>
            <a:pPr>
              <a:defRPr/>
            </a:pPr>
            <a:fld id="{64DD707E-379A-45EA-BE17-CB5A8E400F97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795"/>
            <a:ext cx="295169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defTabSz="915643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92" y="9443795"/>
            <a:ext cx="295169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defTabSz="915643" eaLnBrk="0" hangingPunct="0">
              <a:defRPr sz="1200"/>
            </a:lvl1pPr>
          </a:lstStyle>
          <a:p>
            <a:pPr>
              <a:defRPr/>
            </a:pPr>
            <a:fld id="{A54BDC60-4E6B-40E6-B3F1-88DBE81D2E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566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694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defTabSz="91564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092" y="0"/>
            <a:ext cx="2951694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defTabSz="91564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5"/>
            <a:ext cx="5448300" cy="44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795"/>
            <a:ext cx="2951694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defTabSz="91564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092" y="9443795"/>
            <a:ext cx="2951694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defTabSz="915643">
              <a:defRPr sz="1200"/>
            </a:lvl1pPr>
          </a:lstStyle>
          <a:p>
            <a:pPr>
              <a:defRPr/>
            </a:pPr>
            <a:fld id="{315C583A-B572-4AD4-9EBF-B0EB0106AC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173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C583A-B572-4AD4-9EBF-B0EB0106AC1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54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08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8011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5967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6117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33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60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057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8352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0768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32F80-5AD5-4E35-B9D5-24CE00F8EF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8339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B13FA-5B29-4954-83FA-AD8AEA5F4F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4342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12BD-7079-45AF-9E78-40FDC257E5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25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-53975"/>
            <a:ext cx="20637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-53975"/>
            <a:ext cx="60388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6430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8D6E-276E-407A-9BB4-529E276E9A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0097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7A59-7BD7-44EC-B5CD-3A8A68686B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4791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3E9B-7FFF-458D-B31C-0085334376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497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53AFC-CF77-4FF3-A2C8-B891F454C8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522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BE75-24BD-4B01-AD4C-862AEEB385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3109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69469-A2BC-4CFE-BBA9-0194F25E01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220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B9ECF-DADC-4818-9499-0494A532B8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968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6BC0A-AF1C-4D8C-9998-89168E114A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5778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3677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992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 userDrawn="1"/>
        </p:nvSpPr>
        <p:spPr bwMode="auto">
          <a:xfrm>
            <a:off x="0" y="6584950"/>
            <a:ext cx="915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900" smtClean="0">
                <a:solidFill>
                  <a:schemeClr val="bg1"/>
                </a:solidFill>
                <a:sym typeface="Wingdings 2" pitchFamily="18" charset="2"/>
              </a:rPr>
              <a:t>Text optional: Institutsname  Prof. Dr. Hans Mustermann </a:t>
            </a:r>
            <a:r>
              <a:rPr lang="en-US" sz="900" smtClean="0">
                <a:sym typeface="Wingdings 2" pitchFamily="18" charset="2"/>
              </a:rPr>
              <a:t> </a:t>
            </a:r>
            <a:r>
              <a:rPr lang="en-US" sz="900" smtClean="0">
                <a:solidFill>
                  <a:schemeClr val="bg1"/>
                </a:solidFill>
                <a:sym typeface="Wingdings 2" pitchFamily="18" charset="2"/>
              </a:rPr>
              <a:t>www.fzd.de </a:t>
            </a:r>
            <a:r>
              <a:rPr lang="en-US" sz="900" smtClean="0">
                <a:sym typeface="Wingdings 2" pitchFamily="18" charset="2"/>
              </a:rPr>
              <a:t>  </a:t>
            </a:r>
            <a:r>
              <a:rPr lang="de-DE" sz="900" smtClean="0">
                <a:solidFill>
                  <a:schemeClr val="bg1"/>
                </a:solidFill>
                <a:sym typeface="Wingdings 2" pitchFamily="18" charset="2"/>
              </a:rPr>
              <a:t>Mitglied der Leibniz-Gemeinschaft</a:t>
            </a:r>
            <a:r>
              <a:rPr lang="de-DE" sz="900" smtClean="0">
                <a:sym typeface="Wingdings 2" pitchFamily="18" charset="2"/>
              </a:rPr>
              <a:t> </a:t>
            </a:r>
          </a:p>
        </p:txBody>
      </p:sp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7938" y="5667375"/>
            <a:ext cx="9142412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79057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5" descr="Folie_blauer_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472238"/>
            <a:ext cx="3048000" cy="12541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1731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47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8537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54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7048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535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5914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8953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6485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-53975"/>
            <a:ext cx="20637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-53975"/>
            <a:ext cx="60388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78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43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42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573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17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159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49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94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07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655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9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909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080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155378" y="6685800"/>
            <a:ext cx="26164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Fine Fiedler • Radiation </a:t>
            </a:r>
            <a:r>
              <a:rPr lang="de-DE" sz="9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physics</a:t>
            </a:r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• f.fiedler@hzdr.de</a:t>
            </a:r>
            <a:r>
              <a:rPr lang="de-DE" sz="9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sz="9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6984268" y="6568255"/>
            <a:ext cx="1967205" cy="230832"/>
          </a:xfrm>
          <a:prstGeom prst="rect">
            <a:avLst/>
          </a:prstGeom>
          <a:solidFill>
            <a:srgbClr val="00589C"/>
          </a:solidFill>
        </p:spPr>
        <p:txBody>
          <a:bodyPr wrap="none" rtlCol="0">
            <a:spAutoFit/>
          </a:bodyPr>
          <a:lstStyle/>
          <a:p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Member </a:t>
            </a:r>
            <a:r>
              <a:rPr lang="de-DE" sz="9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DE" sz="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Helmholtz </a:t>
            </a:r>
            <a:r>
              <a:rPr lang="de-DE" sz="9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Association</a:t>
            </a:r>
            <a:endParaRPr lang="de-DE" sz="9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6984268" y="6537489"/>
            <a:ext cx="2016224" cy="7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6948264" y="6752520"/>
            <a:ext cx="2016224" cy="7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94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4288" y="6689725"/>
            <a:ext cx="2844801" cy="225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60" dirty="0">
                <a:solidFill>
                  <a:schemeClr val="accent3"/>
                </a:solidFill>
              </a:rPr>
              <a:t>Fine Fiedler • Radiation Physics • Dresden-Rossendorf</a:t>
            </a:r>
          </a:p>
        </p:txBody>
      </p:sp>
    </p:spTree>
    <p:extLst>
      <p:ext uri="{BB962C8B-B14F-4D97-AF65-F5344CB8AC3E}">
        <p14:creationId xmlns:p14="http://schemas.microsoft.com/office/powerpoint/2010/main" val="386991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81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97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928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156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4288" y="6689725"/>
            <a:ext cx="2844801" cy="225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60" dirty="0">
                <a:solidFill>
                  <a:schemeClr val="accent3"/>
                </a:solidFill>
              </a:rPr>
              <a:t>Fine Fiedler • Radiation Physics • Dresden-Rossendorf</a:t>
            </a:r>
          </a:p>
        </p:txBody>
      </p:sp>
    </p:spTree>
    <p:extLst>
      <p:ext uri="{BB962C8B-B14F-4D97-AF65-F5344CB8AC3E}">
        <p14:creationId xmlns:p14="http://schemas.microsoft.com/office/powerpoint/2010/main" val="124838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4288" y="6689725"/>
            <a:ext cx="2844801" cy="225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60" dirty="0">
                <a:solidFill>
                  <a:schemeClr val="accent3"/>
                </a:solidFill>
              </a:rPr>
              <a:t>Fine Fiedler • Radiation Physics • Dresden-Rossendorf</a:t>
            </a:r>
          </a:p>
        </p:txBody>
      </p:sp>
    </p:spTree>
    <p:extLst>
      <p:ext uri="{BB962C8B-B14F-4D97-AF65-F5344CB8AC3E}">
        <p14:creationId xmlns:p14="http://schemas.microsoft.com/office/powerpoint/2010/main" val="386991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98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14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39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79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345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43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9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021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286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280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212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39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402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347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568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815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414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15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81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116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683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8C4B-AF19-49BB-A541-8F9E04513F29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6C90B-E1A1-469B-A816-3817EF545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0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29D9-7049-4535-8A42-07AF1AFB0DC6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D9F8-C5E6-4E7E-AC33-4BE9EF32E0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900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5F8E-3CC7-420B-BB10-5693BFF7DC63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8DBE-5457-444B-9D37-CD34632470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862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799C-2CF4-4598-A891-C906BA1478B4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BE16E-BABD-4295-9201-C98A05AA3C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77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873D-F7BB-471B-A253-A9590DBD2C0F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D285-59E7-4A47-9C21-254865A2EF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98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2824-72AF-40DD-A709-1F71A3C27CB2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7E303-5143-4C04-BDB2-BEE6076B56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061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A570-A9E6-4B2D-BD7D-FE61C26E7B49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B9F0E-D00B-49D9-BE4A-2F1FEA01CE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250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BDE4D-CF28-4FAB-AAD6-4CF874B7BA39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FA4B-1B49-4A02-B891-399C9D7D9F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34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63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CF38-92D5-4AEA-82AC-915AA29323C4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FAB2F-EFF3-4F73-B1A2-8F6D80CBF8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8348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6BD9-C716-4132-9CE8-83D2312450B6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0E3ED-DED7-4D4A-885C-E7FE977CC2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08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DE829-3161-4F84-B626-7DF37F2B7779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22E4E-D680-4824-8F45-0384FD767A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02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6943-3A44-4C57-9BBA-03012010CFE4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022CF-75E8-4513-8187-9745F51640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471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325AB-C994-4A95-A73A-32A2EFD19800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7713-296F-4DEE-8BD0-B794179DE1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240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445B-80A7-47C9-AE70-21719F44C82E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B772-F506-428D-90BF-928F72D476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706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C3507-BB04-47DC-8945-82B174F3861D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7C34-02AB-4414-B6E5-DE7411F517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332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12A5-D44F-464E-9243-9FCA6A71A571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84C1-8710-4CBF-BACF-F57A8693D1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306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B313-BBA1-4F49-B8A1-3AA21021FC23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3E49-E5F5-4462-8140-83A5E8FF8C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836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E2B25-D0D3-414F-9CB5-D4A8D0388F89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F5CC-C1C9-4CCF-A7F3-5D1B5C56E1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5848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E0EE-6102-4803-BC90-64CD8A315C03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AF29-C63C-4D47-8F56-468208ABF0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6196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68545-FF9D-4AD3-BE76-EBF81BC79FBB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EB70-8A09-4DE7-A561-6DF7023A88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086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5837-06BD-4341-89B9-616D0F0C6461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6CFE7-D7E6-4893-9FAC-244F93FCB7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099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9674-4836-47FA-89F9-B4BF41D877A6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D5E3-A631-4FB1-98B5-15A92F1E6D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616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A6DCD-C32E-4015-A4F1-FD741A92F0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2799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914D2-01D2-471F-89F5-6453BC28B1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814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2581-1707-4042-AC69-B11CDD3938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041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A1E44-AE5C-4027-9775-4920DC273B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1777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97E2-9B89-405D-823A-46E4FDAA3B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565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EF9E-779E-4A30-84C4-7402841F0A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52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3221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F99A-BA74-4ADC-8CB1-D139F4CC71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6462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CC0C-8B86-4DD2-B653-5D8BB518FD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8027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48C7-4A1A-4B31-94FC-2543D20136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013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2324-64BC-43ED-8F14-9B0BF3D4D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130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-53975"/>
            <a:ext cx="20637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-53975"/>
            <a:ext cx="60388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8933-DA58-4F30-9D05-05BD1A660C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19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8C92-C25E-4097-8B8F-3D2C1B939C02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6E09-3D2B-44BF-88A7-AF40E04A4E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723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3625E-AD1F-4680-BF0D-726FFDF392A5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20B8-903F-4820-9885-3302171673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938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0B94-4F1E-40E1-B3EB-D3389591F8E6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18618-D233-4D89-8067-C2AA735D8E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059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61929-6CE1-4BB3-BEA5-541954C4775C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0EF3-EED2-418B-B574-3034875639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799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6F31-A0C8-452A-8355-30FCF5C61096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03069-8540-45C3-BF88-AF9B88AC93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55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7796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C7F3-93C0-4203-8952-ED07EFAC6F1E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4525-ECF3-44A3-9D8E-D86651BBC9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9838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3DB93-87CE-454A-9876-D11C4CF5516C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4411-5E5B-4F90-9DBC-89754E6F64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8008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88AD-CF73-474C-9739-ED3CF2C13CCE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9200-2346-40D1-BC17-C1A72EAE5D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1555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89B7-59C9-436C-867A-4C306B813A5D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543CF-4B88-4E97-8C36-59ADE38935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6528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9C20-DF04-4627-A515-35EFE8125B3E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FE6D-FF1B-4322-A4A6-094FE0CC41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1661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3B20-91EF-4A79-8F70-6E67B0AA8AB7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BF03-9C85-49FE-A0A9-A1841BD374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595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8615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5763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8739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18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jpeg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14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13438"/>
            <a:ext cx="12969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3" descr="O:\Allgemeines\Logos\TUDresden\TU Dresde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091238"/>
            <a:ext cx="869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16" descr="Logo OncoRay3D_neu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5578475"/>
            <a:ext cx="1655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fik 15" descr="HZDR_GESAMTLOGO_S_RGB_140px.g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876925"/>
            <a:ext cx="10810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-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kopf_index_0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713422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Grafik 9" descr="Logo OncoRay3D_neu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250"/>
            <a:ext cx="14398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CDB2FF-8B68-4198-92C2-FF0D0737B6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13438"/>
            <a:ext cx="12969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3" descr="O:\Allgemeines\Logos\TUDresden\TU Dresde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091238"/>
            <a:ext cx="869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5" descr="O:\Allgemeines\Logos\FZD\logo-fzd-4c-sol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62650"/>
            <a:ext cx="1222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k 16" descr="Logo OncoRay3D_neu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5578475"/>
            <a:ext cx="1655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-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584950"/>
            <a:ext cx="915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900" smtClean="0">
                <a:solidFill>
                  <a:schemeClr val="bg1"/>
                </a:solidFill>
                <a:sym typeface="Wingdings 2" pitchFamily="18" charset="2"/>
              </a:rPr>
              <a:t>Text optional: Institutsname  Prof. Dr. Hans Mustermann </a:t>
            </a:r>
            <a:r>
              <a:rPr lang="en-US" sz="900" smtClean="0">
                <a:sym typeface="Wingdings 2" pitchFamily="18" charset="2"/>
              </a:rPr>
              <a:t> </a:t>
            </a:r>
            <a:r>
              <a:rPr lang="en-US" sz="900" smtClean="0">
                <a:solidFill>
                  <a:schemeClr val="bg1"/>
                </a:solidFill>
                <a:sym typeface="Wingdings 2" pitchFamily="18" charset="2"/>
              </a:rPr>
              <a:t>www.fzd.de </a:t>
            </a:r>
            <a:r>
              <a:rPr lang="en-US" sz="900" smtClean="0">
                <a:sym typeface="Wingdings 2" pitchFamily="18" charset="2"/>
              </a:rPr>
              <a:t>  </a:t>
            </a:r>
            <a:r>
              <a:rPr lang="de-DE" sz="900" smtClean="0">
                <a:solidFill>
                  <a:schemeClr val="bg1"/>
                </a:solidFill>
                <a:sym typeface="Wingdings 2" pitchFamily="18" charset="2"/>
              </a:rPr>
              <a:t>Mitglied der Leibniz-Gemeinschaft</a:t>
            </a:r>
            <a:r>
              <a:rPr lang="de-DE" sz="900" smtClean="0">
                <a:sym typeface="Wingdings 2" pitchFamily="18" charset="2"/>
              </a:rPr>
              <a:t> 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7938" y="5667375"/>
            <a:ext cx="9142412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79057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3" name="Picture 5" descr="Folie_blauer_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480175"/>
            <a:ext cx="3048000" cy="125413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5" name="Picture 3" descr="FZD-Bildmarke_Preussel_wtransparen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olgefoli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7524750" y="6021388"/>
            <a:ext cx="1368425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3081" name="Picture 10" descr="hzd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44450"/>
            <a:ext cx="1276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3054350" y="6632575"/>
            <a:ext cx="6089650" cy="107950"/>
          </a:xfrm>
          <a:prstGeom prst="rect">
            <a:avLst/>
          </a:prstGeom>
          <a:solidFill>
            <a:srgbClr val="00589C"/>
          </a:solidFill>
          <a:ln w="9525">
            <a:solidFill>
              <a:srgbClr val="00589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513638" y="6592888"/>
            <a:ext cx="18827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89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smtClean="0">
                <a:solidFill>
                  <a:schemeClr val="bg1"/>
                </a:solidFill>
              </a:rPr>
              <a:t>Member of the Helmholtz Association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4015" r:id="rId5"/>
    <p:sldLayoutId id="2147484012" r:id="rId6"/>
    <p:sldLayoutId id="2147483912" r:id="rId7"/>
    <p:sldLayoutId id="2147483913" r:id="rId8"/>
    <p:sldLayoutId id="2147483996" r:id="rId9"/>
    <p:sldLayoutId id="2147484013" r:id="rId10"/>
    <p:sldLayoutId id="2147484014" r:id="rId11"/>
    <p:sldLayoutId id="2147484011" r:id="rId12"/>
    <p:sldLayoutId id="2147483998" r:id="rId13"/>
    <p:sldLayoutId id="2147483997" r:id="rId14"/>
    <p:sldLayoutId id="2147483914" r:id="rId15"/>
    <p:sldLayoutId id="2147483915" r:id="rId16"/>
    <p:sldLayoutId id="2147483916" r:id="rId17"/>
    <p:sldLayoutId id="2147483917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D9867-F608-4E66-B36E-C6A1816F6E12}" type="datetimeFigureOut">
              <a:rPr lang="de-DE" smtClean="0"/>
              <a:t>25.01.2013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520B4-FA3C-492C-9769-B311461EC5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4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6BBBCA77-60AB-4429-B9C3-BE29BA09C94F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F7B16780-80E5-4997-99F9-D3FEE7F050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B81C60C0-0701-4FE5-B6DB-C78AA0740B7E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2AEB70D-6599-4DF2-B91D-927D8F9C4B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128" name="Picture 8" descr="FZD-Bildmarke_Preussel_wtranspare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olgefoli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0" y="538163"/>
            <a:ext cx="91440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-11113" y="509588"/>
            <a:ext cx="9144001" cy="0"/>
          </a:xfrm>
          <a:prstGeom prst="line">
            <a:avLst/>
          </a:prstGeom>
          <a:noFill/>
          <a:ln w="22225">
            <a:solidFill>
              <a:srgbClr val="CF6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7524750" y="6021388"/>
            <a:ext cx="1368425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5134" name="Picture 15" descr="hzd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44450"/>
            <a:ext cx="1276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-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F607AC-4DE9-4CF3-BE5A-1489473AD8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151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2575"/>
            <a:ext cx="9144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 descr="kopf_index_0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7885113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Grafik 9" descr="Logo OncoRay3D_neu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80988"/>
            <a:ext cx="11874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4248150" y="6643688"/>
            <a:ext cx="498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chemeClr val="bg2"/>
                </a:solidFill>
              </a:rPr>
              <a:t>Fine Fiedler • Institut for Radiation Physics • Helmholtz-Zentrum Dresden-Rossendorf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1E813934-DBFC-46C2-A86A-38BB941D33A9}" type="datetimeFigureOut">
              <a:rPr lang="de-DE"/>
              <a:pPr>
                <a:defRPr/>
              </a:pPr>
              <a:t>25.01.2013</a:t>
            </a:fld>
            <a:endParaRPr lang="de-DE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99BBF737-99B8-44A5-8E74-3137288E7B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Grafik 8" descr="Logo OncoRay3D_neu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65763"/>
            <a:ext cx="18002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986463"/>
            <a:ext cx="16208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kopf_index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kopf_index_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9788"/>
            <a:ext cx="12969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3" descr="O:\Allgemeines\Logos\TUDresden\TU Dresden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054725"/>
            <a:ext cx="869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5" descr="O:\Allgemeines\Logos\FZD\logo-fzd-4c-sol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983288"/>
            <a:ext cx="1222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6" descr="ZIK_cmyk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856288"/>
            <a:ext cx="1152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Grafik 16" descr="Logo BMBF transparent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908675"/>
            <a:ext cx="1066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82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hyperlink" Target="https://profiles.google.com/?hl=de" TargetMode="Externa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jpe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jpe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iles.google.com/?hl=de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72232" y="584684"/>
            <a:ext cx="8028893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`Cross disciplinary applications`</a:t>
            </a:r>
          </a:p>
          <a:p>
            <a:pPr algn="r" eaLnBrk="1" hangingPunct="1"/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Annual Meeting and Workshop </a:t>
            </a:r>
          </a:p>
          <a:p>
            <a:pPr algn="r" eaLnBrk="1" hangingPunct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Detector technology and systems platform</a:t>
            </a:r>
          </a:p>
          <a:p>
            <a:pPr algn="r" eaLnBrk="1" hangingPunct="1"/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KIT Karlsruhe</a:t>
            </a:r>
          </a:p>
          <a:p>
            <a:pPr algn="r" eaLnBrk="1" hangingPunct="1"/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November 19</a:t>
            </a:r>
            <a:r>
              <a:rPr lang="en-US" sz="2000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– November 21</a:t>
            </a:r>
            <a:r>
              <a:rPr lang="en-US" sz="2000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endParaRPr lang="de-DE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Radiation </a:t>
            </a:r>
            <a:r>
              <a:rPr lang="de-DE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Physics</a:t>
            </a: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HZDR</a:t>
            </a:r>
            <a:endParaRPr lang="de-DE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endParaRPr lang="de-DE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 eaLnBrk="1" hangingPunct="1"/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Fine Fiedler</a:t>
            </a:r>
            <a:endParaRPr lang="de-DE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779882" y="1989138"/>
            <a:ext cx="18473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de-DE" sz="2000" dirty="0" smtClean="0">
              <a:solidFill>
                <a:schemeClr val="bg1"/>
              </a:solidFill>
            </a:endParaRPr>
          </a:p>
          <a:p>
            <a:pPr algn="r" eaLnBrk="1" hangingPunct="1"/>
            <a:endParaRPr lang="de-DE" sz="2000" dirty="0" smtClean="0">
              <a:solidFill>
                <a:schemeClr val="bg1"/>
              </a:solidFill>
            </a:endParaRPr>
          </a:p>
          <a:p>
            <a:pPr algn="r" eaLnBrk="1" hangingPunct="1"/>
            <a:endParaRPr lang="de-DE" sz="2000" dirty="0">
              <a:solidFill>
                <a:schemeClr val="bg1"/>
              </a:solidFill>
            </a:endParaRPr>
          </a:p>
          <a:p>
            <a:pPr algn="r" eaLnBrk="1" hangingPunct="1"/>
            <a:endParaRPr lang="de-DE" sz="2000" dirty="0">
              <a:solidFill>
                <a:schemeClr val="bg1"/>
              </a:solidFill>
            </a:endParaRPr>
          </a:p>
          <a:p>
            <a:pPr algn="r" eaLnBrk="1" hangingPunct="1"/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7" name="Bild 4" descr="DDC_Sticker_groß_Schatten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229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Workshop  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29" y="498880"/>
            <a:ext cx="4543941" cy="64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Workshop</a:t>
            </a:r>
          </a:p>
          <a:p>
            <a:pPr marL="457200" lvl="1" indent="-457200"/>
            <a:endParaRPr lang="de-DE" sz="2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Tomography, data processing and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image reconstruction </a:t>
            </a:r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for medicine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 engineering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740"/>
            <a:ext cx="9144000" cy="40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Workshop</a:t>
            </a:r>
          </a:p>
          <a:p>
            <a:pPr marL="457200" lvl="1" indent="-457200"/>
            <a:endParaRPr lang="de-DE" sz="2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Tomography, data processing and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image reconstruction </a:t>
            </a:r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for medicine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 engineering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132" y="1304764"/>
            <a:ext cx="882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6 Sessions: Hardware, Simulation, Tomography – medicine and engineering, Reconstruction, GPU</a:t>
            </a:r>
          </a:p>
        </p:txBody>
      </p:sp>
    </p:spTree>
    <p:extLst>
      <p:ext uri="{BB962C8B-B14F-4D97-AF65-F5344CB8AC3E}">
        <p14:creationId xmlns:p14="http://schemas.microsoft.com/office/powerpoint/2010/main" val="6738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Workshop</a:t>
            </a:r>
          </a:p>
          <a:p>
            <a:pPr marL="457200" lvl="1" indent="-457200"/>
            <a:endParaRPr lang="de-DE" sz="2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Tomography, data processing and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image reconstruction </a:t>
            </a:r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for medicine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 engineering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025"/>
            <a:ext cx="5824323" cy="44049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60888"/>
            <a:ext cx="5307580" cy="40134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1089025"/>
            <a:ext cx="5231884" cy="39299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" y="2776628"/>
            <a:ext cx="4903670" cy="36977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" y="480584"/>
            <a:ext cx="4736707" cy="35606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6" y="804496"/>
            <a:ext cx="6963747" cy="52490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04" y="509361"/>
            <a:ext cx="6011114" cy="453453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9" y="1304578"/>
            <a:ext cx="6668431" cy="496321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4" y="847364"/>
            <a:ext cx="6820852" cy="516327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63" y="904522"/>
            <a:ext cx="6792273" cy="504895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1" y="928338"/>
            <a:ext cx="7039958" cy="500132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" y="1515655"/>
            <a:ext cx="5966332" cy="449498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54" y="465481"/>
            <a:ext cx="6004927" cy="450982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2" y="2205038"/>
            <a:ext cx="5748948" cy="432001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59" y="228153"/>
            <a:ext cx="4515481" cy="64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Workshop</a:t>
            </a:r>
          </a:p>
          <a:p>
            <a:pPr marL="457200" lvl="1" indent="-457200"/>
            <a:endParaRPr lang="de-DE" sz="2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Tomography, data processing and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image reconstruction </a:t>
            </a:r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for medicine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 engineering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78325"/>
              </p:ext>
            </p:extLst>
          </p:nvPr>
        </p:nvGraphicFramePr>
        <p:xfrm>
          <a:off x="181679" y="1736812"/>
          <a:ext cx="2556284" cy="3162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142"/>
                <a:gridCol w="1278142"/>
              </a:tblGrid>
              <a:tr h="273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Ascenion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73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DESY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73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FZJ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73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GSI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73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HZDR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73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HZG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73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KIT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739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OncoRay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33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TU Dresden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33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TU München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Calibri" pitchFamily="34" charset="0"/>
                        </a:rPr>
                        <a:t>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11" y="1628800"/>
            <a:ext cx="6140580" cy="35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Workshop</a:t>
            </a:r>
          </a:p>
          <a:p>
            <a:pPr marL="457200" lvl="1" indent="-457200"/>
            <a:endParaRPr lang="de-DE" sz="2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Tomography, data processing and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image reconstruction </a:t>
            </a:r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for medicine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 engineering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132" y="1304764"/>
            <a:ext cx="8821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6 Sessions: Hardware, Simulation, Tomography – medicine and engineering, Reconstruction, GPU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25 talks, 2 social events, 47 registrants, 1 Abstract book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Positive feedback like “I found interesting and helpful contacts I would have never met in my ‘normal’ community”</a:t>
            </a:r>
          </a:p>
        </p:txBody>
      </p:sp>
    </p:spTree>
    <p:extLst>
      <p:ext uri="{BB962C8B-B14F-4D97-AF65-F5344CB8AC3E}">
        <p14:creationId xmlns:p14="http://schemas.microsoft.com/office/powerpoint/2010/main" val="30845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More Workshops </a:t>
            </a:r>
          </a:p>
          <a:p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Tomography, data processing and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image reconstruction </a:t>
            </a:r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for medicine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 engineering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836712"/>
            <a:ext cx="5854392" cy="52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More Workshops </a:t>
            </a:r>
          </a:p>
          <a:p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Tomography, data processing and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image reconstruction </a:t>
            </a:r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for medicine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 engineering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105710"/>
            <a:ext cx="8182753" cy="51831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63" y="764704"/>
            <a:ext cx="4829849" cy="19528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9" y="5841268"/>
            <a:ext cx="2695951" cy="5430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60" y="4510151"/>
            <a:ext cx="5582429" cy="149563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184068" y="4510151"/>
            <a:ext cx="3240360" cy="4670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More Workshops </a:t>
            </a:r>
          </a:p>
          <a:p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Tomography, data processing and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image reconstruction </a:t>
            </a:r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for medicine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 engineering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00494" y="1407766"/>
            <a:ext cx="6012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532. Wilhelm und Else </a:t>
            </a:r>
            <a:r>
              <a:rPr lang="en-US" b="1" dirty="0" err="1">
                <a:solidFill>
                  <a:srgbClr val="C00000"/>
                </a:solidFill>
              </a:rPr>
              <a:t>Heraeus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Seminar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May 2013 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75" y="2151709"/>
            <a:ext cx="6288238" cy="47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539552" y="2503301"/>
            <a:ext cx="5184576" cy="114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7" descr="Id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83" y="673817"/>
            <a:ext cx="1016610" cy="14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bra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38782"/>
            <a:ext cx="4298723" cy="27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3988371" y="3111301"/>
            <a:ext cx="1577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Thank</a:t>
            </a:r>
            <a:r>
              <a:rPr lang="de-DE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you</a:t>
            </a:r>
            <a:r>
              <a:rPr lang="de-DE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de-DE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endParaRPr lang="de-DE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96339" y="4005064"/>
            <a:ext cx="56568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  <a:latin typeface="Calibri" pitchFamily="34" charset="0"/>
              </a:rPr>
              <a:t>To do:</a:t>
            </a:r>
            <a:endParaRPr lang="en-US" dirty="0">
              <a:solidFill>
                <a:srgbClr val="333399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333399"/>
                </a:solidFill>
                <a:latin typeface="Calibri" pitchFamily="34" charset="0"/>
              </a:rPr>
              <a:t>Workshops</a:t>
            </a:r>
          </a:p>
          <a:p>
            <a:r>
              <a:rPr lang="en-US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DTSP Leaflet</a:t>
            </a:r>
            <a:r>
              <a:rPr lang="en-US" dirty="0" smtClean="0">
                <a:solidFill>
                  <a:srgbClr val="333399"/>
                </a:solidFill>
                <a:latin typeface="Calibri" pitchFamily="34" charset="0"/>
              </a:rPr>
              <a:t>?</a:t>
            </a:r>
          </a:p>
          <a:p>
            <a:r>
              <a:rPr lang="en-US" dirty="0" smtClean="0">
                <a:solidFill>
                  <a:srgbClr val="333399"/>
                </a:solidFill>
                <a:latin typeface="Calibri" pitchFamily="34" charset="0"/>
              </a:rPr>
              <a:t>…</a:t>
            </a:r>
          </a:p>
          <a:p>
            <a:r>
              <a:rPr lang="de-DE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Any</a:t>
            </a:r>
            <a:r>
              <a:rPr lang="de-DE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suggestion</a:t>
            </a:r>
            <a:r>
              <a:rPr lang="de-DE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ideas</a:t>
            </a:r>
            <a:r>
              <a:rPr lang="de-DE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are</a:t>
            </a:r>
            <a:r>
              <a:rPr lang="de-DE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higly</a:t>
            </a:r>
            <a:r>
              <a:rPr lang="de-DE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welcome</a:t>
            </a:r>
            <a:endParaRPr lang="de-DE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rgbClr val="333399"/>
              </a:solidFill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395535" y="705254"/>
            <a:ext cx="5832227" cy="5148572"/>
          </a:xfrm>
          <a:prstGeom prst="ellipse">
            <a:avLst/>
          </a:prstGeom>
          <a:solidFill>
            <a:srgbClr val="008000">
              <a:alpha val="66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2652065" y="705254"/>
            <a:ext cx="6132403" cy="5148572"/>
          </a:xfrm>
          <a:prstGeom prst="ellipse">
            <a:avLst/>
          </a:prstGeom>
          <a:solidFill>
            <a:srgbClr val="9672A6">
              <a:alpha val="45882"/>
            </a:srgbClr>
          </a:solidFill>
          <a:ln>
            <a:solidFill>
              <a:srgbClr val="967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311647" y="584684"/>
            <a:ext cx="2555753" cy="572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2652065" y="908720"/>
            <a:ext cx="3817081" cy="4716524"/>
          </a:xfrm>
          <a:prstGeom prst="ellipse">
            <a:avLst/>
          </a:prstGeom>
          <a:solidFill>
            <a:srgbClr val="F3F763"/>
          </a:solidFill>
          <a:ln>
            <a:solidFill>
              <a:srgbClr val="EEF3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95289" y="1237093"/>
            <a:ext cx="2916360" cy="4406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                 Ultrafast </a:t>
            </a:r>
            <a:r>
              <a:rPr lang="de-DE" sz="1800" b="1" dirty="0" err="1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data</a:t>
            </a:r>
            <a:r>
              <a:rPr lang="de-DE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  </a:t>
            </a:r>
          </a:p>
          <a:p>
            <a:r>
              <a:rPr lang="de-DE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de-DE" sz="1800" b="1" dirty="0" err="1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transfer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err="1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    </a:t>
            </a:r>
          </a:p>
          <a:p>
            <a:r>
              <a:rPr lang="de-DE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de-DE" sz="1800" b="1" dirty="0" err="1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reconstruction</a:t>
            </a:r>
            <a:endParaRPr lang="de-DE" sz="1800" b="1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  <a:p>
            <a:pPr marL="269875" indent="93663">
              <a:lnSpc>
                <a:spcPts val="2500"/>
              </a:lnSpc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Intelligent    programmable   </a:t>
            </a:r>
          </a:p>
          <a:p>
            <a:pPr marL="176213">
              <a:lnSpc>
                <a:spcPts val="25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hardware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176213" indent="-82550">
              <a:lnSpc>
                <a:spcPts val="25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Near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detector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optical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signal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transmission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69875" indent="-93663">
              <a:lnSpc>
                <a:spcPts val="25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Fastest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data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 processing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with </a:t>
            </a:r>
          </a:p>
          <a:p>
            <a:pPr>
              <a:lnSpc>
                <a:spcPts val="25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     highly parallel</a:t>
            </a:r>
          </a:p>
          <a:p>
            <a:pPr>
              <a:lnSpc>
                <a:spcPts val="2500"/>
              </a:lnSpc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          architectures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  <a:p>
            <a:endParaRPr lang="de-DE" sz="1800" dirty="0"/>
          </a:p>
        </p:txBody>
      </p:sp>
      <p:sp>
        <p:nvSpPr>
          <p:cNvPr id="14" name="Textfeld 13"/>
          <p:cNvSpPr txBox="1"/>
          <p:nvPr/>
        </p:nvSpPr>
        <p:spPr>
          <a:xfrm>
            <a:off x="6227762" y="1232855"/>
            <a:ext cx="25567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Detector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types</a:t>
            </a:r>
          </a:p>
          <a:p>
            <a:endParaRPr lang="en-US" sz="1800" b="1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  <a:p>
            <a:pPr marL="176213" indent="-825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Fast photon and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X-ray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detectors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85750" indent="-109538"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Diamond detectors</a:t>
            </a:r>
          </a:p>
          <a:p>
            <a:pPr marL="176212"/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85750" indent="-15875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Detectors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for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69875"/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thermal neutrons</a:t>
            </a:r>
          </a:p>
          <a:p>
            <a:pPr marL="269875"/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69875" indent="-93663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Compact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gas detectors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  <a:p>
            <a:endParaRPr lang="de-DE" sz="1800" dirty="0"/>
          </a:p>
        </p:txBody>
      </p:sp>
      <p:sp>
        <p:nvSpPr>
          <p:cNvPr id="15" name="Textfeld 14"/>
          <p:cNvSpPr txBox="1"/>
          <p:nvPr/>
        </p:nvSpPr>
        <p:spPr>
          <a:xfrm>
            <a:off x="3203848" y="1237093"/>
            <a:ext cx="2916113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       Technologies </a:t>
            </a:r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for </a:t>
            </a:r>
            <a:endParaRPr lang="en-US" sz="1800" b="1" dirty="0" smtClean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       assembling </a:t>
            </a:r>
            <a:r>
              <a:rPr lang="en-US" sz="18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highly </a:t>
            </a:r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8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      integrated detectors</a:t>
            </a:r>
          </a:p>
          <a:p>
            <a:endParaRPr lang="en-US" sz="1800" b="1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3D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ASICs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Mixed-signal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ASICs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3D / high-Z sensors</a:t>
            </a: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Packaging and interconnection technologies</a:t>
            </a: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Innovative detector structure materials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  <a:p>
            <a:endParaRPr lang="de-DE" sz="1800" dirty="0"/>
          </a:p>
        </p:txBody>
      </p:sp>
      <p:sp>
        <p:nvSpPr>
          <p:cNvPr id="16" name="Geschweifte Klammer links 11"/>
          <p:cNvSpPr/>
          <p:nvPr/>
        </p:nvSpPr>
        <p:spPr>
          <a:xfrm rot="16200000">
            <a:off x="4094331" y="2502513"/>
            <a:ext cx="883332" cy="6408712"/>
          </a:xfrm>
          <a:custGeom>
            <a:avLst/>
            <a:gdLst>
              <a:gd name="connsiteX0" fmla="*/ 1188131 w 1188131"/>
              <a:gd name="connsiteY0" fmla="*/ 6408712 h 6408712"/>
              <a:gd name="connsiteX1" fmla="*/ 594065 w 1188131"/>
              <a:gd name="connsiteY1" fmla="*/ 6309705 h 6408712"/>
              <a:gd name="connsiteX2" fmla="*/ 594066 w 1188131"/>
              <a:gd name="connsiteY2" fmla="*/ 3303363 h 6408712"/>
              <a:gd name="connsiteX3" fmla="*/ 0 w 1188131"/>
              <a:gd name="connsiteY3" fmla="*/ 3204356 h 6408712"/>
              <a:gd name="connsiteX4" fmla="*/ 594066 w 1188131"/>
              <a:gd name="connsiteY4" fmla="*/ 3105349 h 6408712"/>
              <a:gd name="connsiteX5" fmla="*/ 594066 w 1188131"/>
              <a:gd name="connsiteY5" fmla="*/ 99007 h 6408712"/>
              <a:gd name="connsiteX6" fmla="*/ 1188132 w 1188131"/>
              <a:gd name="connsiteY6" fmla="*/ 0 h 6408712"/>
              <a:gd name="connsiteX7" fmla="*/ 1188131 w 1188131"/>
              <a:gd name="connsiteY7" fmla="*/ 6408712 h 6408712"/>
              <a:gd name="connsiteX0" fmla="*/ 1188131 w 1188131"/>
              <a:gd name="connsiteY0" fmla="*/ 6408712 h 6408712"/>
              <a:gd name="connsiteX1" fmla="*/ 594065 w 1188131"/>
              <a:gd name="connsiteY1" fmla="*/ 6309705 h 6408712"/>
              <a:gd name="connsiteX2" fmla="*/ 594066 w 1188131"/>
              <a:gd name="connsiteY2" fmla="*/ 3303363 h 6408712"/>
              <a:gd name="connsiteX3" fmla="*/ 0 w 1188131"/>
              <a:gd name="connsiteY3" fmla="*/ 3204356 h 6408712"/>
              <a:gd name="connsiteX4" fmla="*/ 594066 w 1188131"/>
              <a:gd name="connsiteY4" fmla="*/ 3105349 h 6408712"/>
              <a:gd name="connsiteX5" fmla="*/ 594066 w 1188131"/>
              <a:gd name="connsiteY5" fmla="*/ 99007 h 6408712"/>
              <a:gd name="connsiteX6" fmla="*/ 1188132 w 1188131"/>
              <a:gd name="connsiteY6" fmla="*/ 0 h 6408712"/>
              <a:gd name="connsiteX0" fmla="*/ 1188131 w 1188132"/>
              <a:gd name="connsiteY0" fmla="*/ 6408712 h 6408712"/>
              <a:gd name="connsiteX1" fmla="*/ 594065 w 1188132"/>
              <a:gd name="connsiteY1" fmla="*/ 6309705 h 6408712"/>
              <a:gd name="connsiteX2" fmla="*/ 594066 w 1188132"/>
              <a:gd name="connsiteY2" fmla="*/ 3303363 h 6408712"/>
              <a:gd name="connsiteX3" fmla="*/ 0 w 1188132"/>
              <a:gd name="connsiteY3" fmla="*/ 3204356 h 6408712"/>
              <a:gd name="connsiteX4" fmla="*/ 594066 w 1188132"/>
              <a:gd name="connsiteY4" fmla="*/ 3105349 h 6408712"/>
              <a:gd name="connsiteX5" fmla="*/ 594066 w 1188132"/>
              <a:gd name="connsiteY5" fmla="*/ 99007 h 6408712"/>
              <a:gd name="connsiteX6" fmla="*/ 1188132 w 1188132"/>
              <a:gd name="connsiteY6" fmla="*/ 0 h 6408712"/>
              <a:gd name="connsiteX7" fmla="*/ 1188131 w 1188132"/>
              <a:gd name="connsiteY7" fmla="*/ 6408712 h 6408712"/>
              <a:gd name="connsiteX0" fmla="*/ 1188131 w 1188132"/>
              <a:gd name="connsiteY0" fmla="*/ 6408712 h 6408712"/>
              <a:gd name="connsiteX1" fmla="*/ 594065 w 1188132"/>
              <a:gd name="connsiteY1" fmla="*/ 6309705 h 6408712"/>
              <a:gd name="connsiteX2" fmla="*/ 594066 w 1188132"/>
              <a:gd name="connsiteY2" fmla="*/ 3303363 h 6408712"/>
              <a:gd name="connsiteX3" fmla="*/ 0 w 1188132"/>
              <a:gd name="connsiteY3" fmla="*/ 3204356 h 6408712"/>
              <a:gd name="connsiteX4" fmla="*/ 594066 w 1188132"/>
              <a:gd name="connsiteY4" fmla="*/ 3105349 h 6408712"/>
              <a:gd name="connsiteX5" fmla="*/ 594066 w 1188132"/>
              <a:gd name="connsiteY5" fmla="*/ 99007 h 6408712"/>
              <a:gd name="connsiteX6" fmla="*/ 1188132 w 1188132"/>
              <a:gd name="connsiteY6" fmla="*/ 0 h 6408712"/>
              <a:gd name="connsiteX0" fmla="*/ 1188131 w 1188132"/>
              <a:gd name="connsiteY0" fmla="*/ 6408712 h 6408712"/>
              <a:gd name="connsiteX1" fmla="*/ 594065 w 1188132"/>
              <a:gd name="connsiteY1" fmla="*/ 6309705 h 6408712"/>
              <a:gd name="connsiteX2" fmla="*/ 594066 w 1188132"/>
              <a:gd name="connsiteY2" fmla="*/ 3303363 h 6408712"/>
              <a:gd name="connsiteX3" fmla="*/ 0 w 1188132"/>
              <a:gd name="connsiteY3" fmla="*/ 3204356 h 6408712"/>
              <a:gd name="connsiteX4" fmla="*/ 594066 w 1188132"/>
              <a:gd name="connsiteY4" fmla="*/ 3105349 h 6408712"/>
              <a:gd name="connsiteX5" fmla="*/ 594066 w 1188132"/>
              <a:gd name="connsiteY5" fmla="*/ 99007 h 6408712"/>
              <a:gd name="connsiteX6" fmla="*/ 1188132 w 1188132"/>
              <a:gd name="connsiteY6" fmla="*/ 0 h 6408712"/>
              <a:gd name="connsiteX7" fmla="*/ 1188131 w 1188132"/>
              <a:gd name="connsiteY7" fmla="*/ 6408712 h 6408712"/>
              <a:gd name="connsiteX0" fmla="*/ 1188131 w 1188132"/>
              <a:gd name="connsiteY0" fmla="*/ 6408712 h 6408712"/>
              <a:gd name="connsiteX1" fmla="*/ 594065 w 1188132"/>
              <a:gd name="connsiteY1" fmla="*/ 6309705 h 6408712"/>
              <a:gd name="connsiteX2" fmla="*/ 594066 w 1188132"/>
              <a:gd name="connsiteY2" fmla="*/ 3303363 h 6408712"/>
              <a:gd name="connsiteX3" fmla="*/ 304800 w 1188132"/>
              <a:gd name="connsiteY3" fmla="*/ 3204356 h 6408712"/>
              <a:gd name="connsiteX4" fmla="*/ 594066 w 1188132"/>
              <a:gd name="connsiteY4" fmla="*/ 3105349 h 6408712"/>
              <a:gd name="connsiteX5" fmla="*/ 594066 w 1188132"/>
              <a:gd name="connsiteY5" fmla="*/ 99007 h 6408712"/>
              <a:gd name="connsiteX6" fmla="*/ 1188132 w 1188132"/>
              <a:gd name="connsiteY6" fmla="*/ 0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289266 w 883332"/>
              <a:gd name="connsiteY3" fmla="*/ 3105349 h 6408712"/>
              <a:gd name="connsiteX4" fmla="*/ 289266 w 883332"/>
              <a:gd name="connsiteY4" fmla="*/ 99007 h 6408712"/>
              <a:gd name="connsiteX5" fmla="*/ 883332 w 883332"/>
              <a:gd name="connsiteY5" fmla="*/ 0 h 6408712"/>
              <a:gd name="connsiteX6" fmla="*/ 883331 w 883332"/>
              <a:gd name="connsiteY6" fmla="*/ 6408712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0 w 883332"/>
              <a:gd name="connsiteY3" fmla="*/ 3204356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295422 w 883332"/>
              <a:gd name="connsiteY3" fmla="*/ 3202259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7" fmla="*/ 883331 w 883332"/>
              <a:gd name="connsiteY7" fmla="*/ 6408712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0 w 883332"/>
              <a:gd name="connsiteY3" fmla="*/ 3204356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185884 w 883332"/>
              <a:gd name="connsiteY3" fmla="*/ 3211784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7" fmla="*/ 883331 w 883332"/>
              <a:gd name="connsiteY7" fmla="*/ 6408712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0 w 883332"/>
              <a:gd name="connsiteY3" fmla="*/ 3204356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185884 w 883332"/>
              <a:gd name="connsiteY3" fmla="*/ 3211784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7" fmla="*/ 883331 w 883332"/>
              <a:gd name="connsiteY7" fmla="*/ 6408712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0 w 883332"/>
              <a:gd name="connsiteY3" fmla="*/ 3204356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185884 w 883332"/>
              <a:gd name="connsiteY3" fmla="*/ 3211784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7" fmla="*/ 883331 w 883332"/>
              <a:gd name="connsiteY7" fmla="*/ 6408712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0 w 883332"/>
              <a:gd name="connsiteY3" fmla="*/ 3204356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185884 w 883332"/>
              <a:gd name="connsiteY3" fmla="*/ 3211784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7" fmla="*/ 883331 w 883332"/>
              <a:gd name="connsiteY7" fmla="*/ 6408712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0 w 883332"/>
              <a:gd name="connsiteY3" fmla="*/ 3204356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185884 w 883332"/>
              <a:gd name="connsiteY3" fmla="*/ 3211784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7" fmla="*/ 883331 w 883332"/>
              <a:gd name="connsiteY7" fmla="*/ 6408712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0 w 883332"/>
              <a:gd name="connsiteY3" fmla="*/ 3204356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185884 w 883332"/>
              <a:gd name="connsiteY3" fmla="*/ 3211784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7" fmla="*/ 883331 w 883332"/>
              <a:gd name="connsiteY7" fmla="*/ 6408712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0 w 883332"/>
              <a:gd name="connsiteY3" fmla="*/ 3204356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185884 w 883332"/>
              <a:gd name="connsiteY3" fmla="*/ 3211784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  <a:gd name="connsiteX7" fmla="*/ 883331 w 883332"/>
              <a:gd name="connsiteY7" fmla="*/ 6408712 h 6408712"/>
              <a:gd name="connsiteX0" fmla="*/ 883331 w 883332"/>
              <a:gd name="connsiteY0" fmla="*/ 6408712 h 6408712"/>
              <a:gd name="connsiteX1" fmla="*/ 289265 w 883332"/>
              <a:gd name="connsiteY1" fmla="*/ 6309705 h 6408712"/>
              <a:gd name="connsiteX2" fmla="*/ 289266 w 883332"/>
              <a:gd name="connsiteY2" fmla="*/ 3303363 h 6408712"/>
              <a:gd name="connsiteX3" fmla="*/ 0 w 883332"/>
              <a:gd name="connsiteY3" fmla="*/ 3204356 h 6408712"/>
              <a:gd name="connsiteX4" fmla="*/ 289266 w 883332"/>
              <a:gd name="connsiteY4" fmla="*/ 3105349 h 6408712"/>
              <a:gd name="connsiteX5" fmla="*/ 289266 w 883332"/>
              <a:gd name="connsiteY5" fmla="*/ 99007 h 6408712"/>
              <a:gd name="connsiteX6" fmla="*/ 883332 w 883332"/>
              <a:gd name="connsiteY6" fmla="*/ 0 h 640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332" h="6408712" stroke="0" extrusionOk="0">
                <a:moveTo>
                  <a:pt x="883331" y="6408712"/>
                </a:moveTo>
                <a:cubicBezTo>
                  <a:pt x="555237" y="6408712"/>
                  <a:pt x="289265" y="6364385"/>
                  <a:pt x="289265" y="6309705"/>
                </a:cubicBezTo>
                <a:cubicBezTo>
                  <a:pt x="289265" y="5307591"/>
                  <a:pt x="289086" y="3814420"/>
                  <a:pt x="289266" y="3303363"/>
                </a:cubicBezTo>
                <a:cubicBezTo>
                  <a:pt x="289314" y="3166915"/>
                  <a:pt x="220345" y="3242310"/>
                  <a:pt x="185884" y="3211784"/>
                </a:cubicBezTo>
                <a:cubicBezTo>
                  <a:pt x="220345" y="3176306"/>
                  <a:pt x="316718" y="3212264"/>
                  <a:pt x="289266" y="3105349"/>
                </a:cubicBezTo>
                <a:lnTo>
                  <a:pt x="289266" y="99007"/>
                </a:lnTo>
                <a:cubicBezTo>
                  <a:pt x="289266" y="44327"/>
                  <a:pt x="555238" y="0"/>
                  <a:pt x="883332" y="0"/>
                </a:cubicBezTo>
                <a:cubicBezTo>
                  <a:pt x="883332" y="2136237"/>
                  <a:pt x="883331" y="4272475"/>
                  <a:pt x="883331" y="6408712"/>
                </a:cubicBezTo>
                <a:close/>
              </a:path>
              <a:path w="883332" h="6408712" fill="none">
                <a:moveTo>
                  <a:pt x="883331" y="6408712"/>
                </a:moveTo>
                <a:cubicBezTo>
                  <a:pt x="555237" y="6408712"/>
                  <a:pt x="289265" y="6364385"/>
                  <a:pt x="289265" y="6309705"/>
                </a:cubicBezTo>
                <a:cubicBezTo>
                  <a:pt x="289265" y="5307591"/>
                  <a:pt x="289266" y="4305477"/>
                  <a:pt x="289266" y="3303363"/>
                </a:cubicBezTo>
                <a:cubicBezTo>
                  <a:pt x="289266" y="3248683"/>
                  <a:pt x="328094" y="3204356"/>
                  <a:pt x="0" y="3204356"/>
                </a:cubicBezTo>
                <a:cubicBezTo>
                  <a:pt x="328094" y="3204356"/>
                  <a:pt x="289266" y="3160029"/>
                  <a:pt x="289266" y="3105349"/>
                </a:cubicBezTo>
                <a:lnTo>
                  <a:pt x="289266" y="99007"/>
                </a:lnTo>
                <a:cubicBezTo>
                  <a:pt x="289266" y="44327"/>
                  <a:pt x="555238" y="0"/>
                  <a:pt x="883332" y="0"/>
                </a:cubicBezTo>
              </a:path>
            </a:pathLst>
          </a:custGeom>
          <a:gradFill flip="none" rotWithShape="1">
            <a:gsLst>
              <a:gs pos="0">
                <a:srgbClr val="008000"/>
              </a:gs>
              <a:gs pos="47000">
                <a:srgbClr val="F3F763"/>
              </a:gs>
              <a:gs pos="100000">
                <a:srgbClr val="9672A6"/>
              </a:gs>
            </a:gsLst>
            <a:lin ang="5400000" scaled="1"/>
            <a:tileRect/>
          </a:gra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627784" y="6099683"/>
            <a:ext cx="3882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b="1" dirty="0" err="1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application</a:t>
            </a:r>
            <a:endParaRPr lang="de-DE" b="1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87338" y="55563"/>
            <a:ext cx="7056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DTSP – Detektor Technology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Systems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Platform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86766" y="763215"/>
            <a:ext cx="84616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topic</a:t>
            </a:r>
            <a:r>
              <a:rPr lang="en-US" sz="18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will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look for specific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application fields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outside “Matter”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Visibility of the technological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competencies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Search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for interdisciplinary cross-program opportunities 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Particularly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promising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application, examples:  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3E6E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Dose monitoring for ion therapy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3E6E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Reduced radiation exposure for Computed Tomography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3E6E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Ultra-sound Computed Tomography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3E6E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Non-destructive material analysis with positron life time spectroscopy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3E6E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Homeland security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de-DE" sz="1800" b="1" dirty="0" smtClean="0">
                <a:latin typeface="Calibri" pitchFamily="34" charset="0"/>
                <a:cs typeface="Calibri" pitchFamily="34" charset="0"/>
              </a:rPr>
              <a:t>   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86766" y="763215"/>
            <a:ext cx="84616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This  topic </a:t>
            </a:r>
            <a:r>
              <a:rPr lang="en-US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will 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look for specific </a:t>
            </a:r>
            <a:r>
              <a:rPr lang="en-US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application fields 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outside “Matter” </a:t>
            </a:r>
          </a:p>
          <a:p>
            <a:pPr lvl="1" algn="just">
              <a:lnSpc>
                <a:spcPts val="2400"/>
              </a:lnSpc>
              <a:spcAft>
                <a:spcPts val="600"/>
              </a:spcAft>
              <a:buClr>
                <a:srgbClr val="002060"/>
              </a:buClr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Visibility of the technological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competencies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Search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for interdisciplinary cross-program opportunities 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Particularly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promising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application, examples:  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3E6E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Dose monitoring for ion therapy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3E6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Reduced radiation exposure for Computed Tomography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3E6E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Ultra-sound Computed Tomography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3E6E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Non-destructive material analysis with positron life time spectroscopy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3E6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Homeland security</a:t>
            </a:r>
            <a:endParaRPr lang="de-DE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de-DE" sz="1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de-DE" sz="1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536" y="3082905"/>
            <a:ext cx="7632848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C00000"/>
                </a:solidFill>
                <a:latin typeface="Calibri" pitchFamily="34" charset="0"/>
              </a:rPr>
              <a:t>Prototypic application for 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</a:rPr>
              <a:t>DTSP could be: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333399"/>
                </a:solidFill>
                <a:latin typeface="Calibri" pitchFamily="34" charset="0"/>
              </a:rPr>
              <a:t>Compton camera: </a:t>
            </a:r>
            <a:endParaRPr lang="en-US" sz="1800" dirty="0">
              <a:solidFill>
                <a:srgbClr val="333399"/>
              </a:solidFill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</a:rPr>
              <a:t>Coherent development and combination of </a:t>
            </a:r>
            <a:r>
              <a:rPr lang="en-US" sz="1800" dirty="0" smtClean="0">
                <a:latin typeface="Calibri" pitchFamily="34" charset="0"/>
              </a:rPr>
              <a:t>various sub-domains </a:t>
            </a:r>
            <a:r>
              <a:rPr lang="en-US" sz="1800" dirty="0">
                <a:latin typeface="Calibri" pitchFamily="34" charset="0"/>
              </a:rPr>
              <a:t>for an application with common benefit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</a:rPr>
              <a:t>All sub-domains are technological challenging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</a:rPr>
              <a:t>No </a:t>
            </a:r>
            <a:r>
              <a:rPr lang="en-US" sz="1800" dirty="0" smtClean="0">
                <a:latin typeface="Calibri" pitchFamily="34" charset="0"/>
              </a:rPr>
              <a:t>real cutting </a:t>
            </a:r>
            <a:r>
              <a:rPr lang="en-US" sz="1800" dirty="0">
                <a:latin typeface="Calibri" pitchFamily="34" charset="0"/>
              </a:rPr>
              <a:t>edge </a:t>
            </a:r>
            <a:r>
              <a:rPr lang="en-US" sz="1800" dirty="0" smtClean="0">
                <a:latin typeface="Calibri" pitchFamily="34" charset="0"/>
              </a:rPr>
              <a:t>detector development, however </a:t>
            </a:r>
            <a:endParaRPr lang="en-US" sz="1800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Novelty: Systemic </a:t>
            </a:r>
            <a:r>
              <a:rPr lang="en-US" sz="1800" dirty="0">
                <a:latin typeface="Calibri" pitchFamily="34" charset="0"/>
              </a:rPr>
              <a:t>solution-focused </a:t>
            </a:r>
            <a:r>
              <a:rPr lang="en-US" sz="1800" dirty="0" smtClean="0">
                <a:latin typeface="Calibri" pitchFamily="34" charset="0"/>
              </a:rPr>
              <a:t>development, all components need special and highly skilled support</a:t>
            </a:r>
            <a:endParaRPr lang="en-US" sz="1800" dirty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3" name="Rechteck 2"/>
          <p:cNvSpPr/>
          <p:nvPr/>
        </p:nvSpPr>
        <p:spPr>
          <a:xfrm>
            <a:off x="179388" y="2852936"/>
            <a:ext cx="7524960" cy="3131939"/>
          </a:xfrm>
          <a:prstGeom prst="rect">
            <a:avLst/>
          </a:prstGeom>
          <a:noFill/>
          <a:ln w="635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Dose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monitoring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therapy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 rot="2791896">
            <a:off x="-199231" y="2740471"/>
            <a:ext cx="2663825" cy="12588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 rot="2791896">
            <a:off x="9525" y="3065115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accent2"/>
                </a:solidFill>
              </a:rPr>
              <a:t>Laser radiooncology</a:t>
            </a:r>
          </a:p>
        </p:txBody>
      </p:sp>
      <p:pic>
        <p:nvPicPr>
          <p:cNvPr id="15" name="Grafik 10" descr="Logo OncoRay3D_ne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1896">
            <a:off x="448469" y="3305621"/>
            <a:ext cx="9715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2628057" y="2866008"/>
            <a:ext cx="3095625" cy="22320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628057" y="3154933"/>
            <a:ext cx="315753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u="sng">
                <a:solidFill>
                  <a:schemeClr val="accent2"/>
                </a:solidFill>
              </a:rPr>
              <a:t>In-vivo dosimetry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</a:p>
          <a:p>
            <a:pPr algn="ctr" eaLnBrk="1" hangingPunct="1"/>
            <a:r>
              <a:rPr lang="en-US" sz="1800"/>
              <a:t>Physics </a:t>
            </a:r>
          </a:p>
          <a:p>
            <a:pPr algn="ctr" eaLnBrk="1" hangingPunct="1"/>
            <a:r>
              <a:rPr lang="en-US" sz="1800"/>
              <a:t>In-beam PET</a:t>
            </a:r>
          </a:p>
          <a:p>
            <a:pPr algn="ctr" eaLnBrk="1" hangingPunct="1"/>
            <a:r>
              <a:rPr lang="en-US" sz="1800"/>
              <a:t>Tomographic reconstruction </a:t>
            </a:r>
          </a:p>
          <a:p>
            <a:pPr algn="ctr" eaLnBrk="1" hangingPunct="1"/>
            <a:r>
              <a:rPr lang="en-US" sz="1800"/>
              <a:t>Motion compensation</a:t>
            </a:r>
          </a:p>
        </p:txBody>
      </p:sp>
      <p:pic>
        <p:nvPicPr>
          <p:cNvPr id="18" name="Picture 13" descr="Logo_Mar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44" y="4615433"/>
            <a:ext cx="11858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3958382" y="814958"/>
            <a:ext cx="3095625" cy="2411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1" name="Grafik 10" descr="Logo OncoRay3D_ne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32" y="2677951"/>
            <a:ext cx="9715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1259632" y="778445"/>
            <a:ext cx="3095625" cy="2447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475532" y="1030858"/>
            <a:ext cx="270033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u="sng" dirty="0">
                <a:solidFill>
                  <a:schemeClr val="accent2"/>
                </a:solidFill>
              </a:rPr>
              <a:t>In-vivo dosimetry</a:t>
            </a:r>
          </a:p>
          <a:p>
            <a:pPr algn="ctr" eaLnBrk="1" hangingPunct="1"/>
            <a:r>
              <a:rPr lang="en-US" sz="1800" dirty="0"/>
              <a:t>Treatment planning</a:t>
            </a:r>
          </a:p>
          <a:p>
            <a:pPr algn="ctr" eaLnBrk="1" hangingPunct="1"/>
            <a:r>
              <a:rPr lang="en-US" sz="1800" dirty="0"/>
              <a:t>Clinical application </a:t>
            </a:r>
          </a:p>
          <a:p>
            <a:pPr algn="ctr" eaLnBrk="1" hangingPunct="1"/>
            <a:r>
              <a:rPr lang="en-US" sz="1800" dirty="0"/>
              <a:t>Data evaluation</a:t>
            </a:r>
          </a:p>
          <a:p>
            <a:pPr algn="ctr" eaLnBrk="1" hangingPunct="1"/>
            <a:r>
              <a:rPr lang="en-US" sz="1800" dirty="0"/>
              <a:t>In-room PET</a:t>
            </a:r>
          </a:p>
        </p:txBody>
      </p:sp>
      <p:pic>
        <p:nvPicPr>
          <p:cNvPr id="24" name="Grafik 10" descr="Logo OncoRay3D_ne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32" y="2470720"/>
            <a:ext cx="9715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468313" y="4703415"/>
            <a:ext cx="3095625" cy="12588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68313" y="5062190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accent2"/>
                </a:solidFill>
              </a:rPr>
              <a:t>Laser proton acceleration</a:t>
            </a:r>
            <a:endParaRPr lang="en-US" sz="1800"/>
          </a:p>
        </p:txBody>
      </p:sp>
      <p:pic>
        <p:nvPicPr>
          <p:cNvPr id="27" name="Picture 25" descr="Logo_Mar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30490"/>
            <a:ext cx="12255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>
            <a:spLocks noChangeArrowheads="1"/>
          </p:cNvSpPr>
          <p:nvPr/>
        </p:nvSpPr>
        <p:spPr bwMode="auto">
          <a:xfrm rot="21108025">
            <a:off x="5327650" y="4277965"/>
            <a:ext cx="3635375" cy="17129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 rot="21108025">
            <a:off x="5256213" y="4451002"/>
            <a:ext cx="37195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accent2"/>
                </a:solidFill>
              </a:rPr>
              <a:t>Research infrastructure</a:t>
            </a:r>
            <a:r>
              <a:rPr lang="en-US" sz="1800"/>
              <a:t> </a:t>
            </a:r>
          </a:p>
          <a:p>
            <a:pPr algn="ctr" eaLnBrk="1" hangingPunct="1"/>
            <a:r>
              <a:rPr lang="en-US" sz="1800"/>
              <a:t>Detector laboratory </a:t>
            </a:r>
          </a:p>
          <a:p>
            <a:pPr algn="ctr" eaLnBrk="1" hangingPunct="1"/>
            <a:r>
              <a:rPr lang="en-US" sz="1800"/>
              <a:t>Dept. of Research Technology</a:t>
            </a:r>
          </a:p>
        </p:txBody>
      </p:sp>
      <p:pic>
        <p:nvPicPr>
          <p:cNvPr id="30" name="Picture 29" descr="Logo_Mar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025">
            <a:off x="6732588" y="5422552"/>
            <a:ext cx="12255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1"/>
          <p:cNvSpPr>
            <a:spLocks noChangeArrowheads="1"/>
          </p:cNvSpPr>
          <p:nvPr/>
        </p:nvSpPr>
        <p:spPr bwMode="auto">
          <a:xfrm rot="1729982">
            <a:off x="6767513" y="2361852"/>
            <a:ext cx="2122487" cy="17287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 rot="1729982">
            <a:off x="6985000" y="2725390"/>
            <a:ext cx="1933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accent2"/>
                </a:solidFill>
              </a:rPr>
              <a:t>Nuclear physics</a:t>
            </a:r>
          </a:p>
          <a:p>
            <a:pPr algn="ctr" eaLnBrk="1" hangingPunct="1"/>
            <a:r>
              <a:rPr lang="en-US" sz="1800"/>
              <a:t>IKTP</a:t>
            </a:r>
          </a:p>
        </p:txBody>
      </p:sp>
      <p:pic>
        <p:nvPicPr>
          <p:cNvPr id="33" name="Picture 5" descr="Logo TU Transpar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982">
            <a:off x="7343775" y="3261965"/>
            <a:ext cx="57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5885102" y="404664"/>
            <a:ext cx="3290196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New group leader started Nov 1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st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102844" y="994469"/>
            <a:ext cx="284480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u="sng" dirty="0">
                <a:solidFill>
                  <a:schemeClr val="accent2"/>
                </a:solidFill>
              </a:rPr>
              <a:t>In-vivo dosimetry</a:t>
            </a:r>
          </a:p>
          <a:p>
            <a:pPr algn="ctr" eaLnBrk="1" hangingPunct="1"/>
            <a:r>
              <a:rPr lang="en-US" sz="1800" dirty="0" smtClean="0"/>
              <a:t>Research group dedicated to</a:t>
            </a:r>
            <a:endParaRPr lang="en-US" sz="1800" dirty="0"/>
          </a:p>
          <a:p>
            <a:pPr algn="ctr" eaLnBrk="1" hangingPunct="1"/>
            <a:r>
              <a:rPr lang="en-US" sz="1800" dirty="0"/>
              <a:t>Detectors and DAQ</a:t>
            </a:r>
          </a:p>
          <a:p>
            <a:pPr algn="ctr" eaLnBrk="1" hangingPunct="1"/>
            <a:r>
              <a:rPr lang="en-US" sz="1800" dirty="0"/>
              <a:t>Hardware for Clinical system</a:t>
            </a:r>
          </a:p>
        </p:txBody>
      </p:sp>
    </p:spTree>
    <p:extLst>
      <p:ext uri="{BB962C8B-B14F-4D97-AF65-F5344CB8AC3E}">
        <p14:creationId xmlns:p14="http://schemas.microsoft.com/office/powerpoint/2010/main" val="34421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Dose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monitoring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therapy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1500" y="624154"/>
            <a:ext cx="9078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Some successful experiments at KVI and ELBE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itchFamily="34" charset="0"/>
              </a:rPr>
              <a:t>Systemic expertise</a:t>
            </a:r>
            <a:r>
              <a:rPr lang="en-US" sz="1800" dirty="0" smtClean="0">
                <a:latin typeface="Calibri" pitchFamily="34" charset="0"/>
              </a:rPr>
              <a:t>, handling of innovative </a:t>
            </a:r>
            <a:r>
              <a:rPr lang="en-US" sz="1800" dirty="0" err="1">
                <a:latin typeface="Calibri" pitchFamily="34" charset="0"/>
              </a:rPr>
              <a:t>s</a:t>
            </a:r>
            <a:r>
              <a:rPr lang="en-US" sz="1800" dirty="0" err="1" smtClean="0">
                <a:latin typeface="Calibri" pitchFamily="34" charset="0"/>
              </a:rPr>
              <a:t>cintilators</a:t>
            </a:r>
            <a:r>
              <a:rPr lang="en-US" sz="1800" dirty="0" smtClean="0">
                <a:latin typeface="Calibri" pitchFamily="34" charset="0"/>
              </a:rPr>
              <a:t>  and measurement of relevant quantities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024063"/>
            <a:ext cx="4392437" cy="306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19300" y="5357881"/>
            <a:ext cx="439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Symbol" pitchFamily="18" charset="2"/>
                <a:cs typeface="Calibri" pitchFamily="34" charset="0"/>
              </a:rPr>
              <a:t>g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-ray spectrum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@ 55 MeV 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beam</a:t>
            </a:r>
          </a:p>
          <a:p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Ce:GAGG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scintillator on a Hamamatsu MPPC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30" y="2203700"/>
            <a:ext cx="4363446" cy="24854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704639" y="5357881"/>
            <a:ext cx="430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Symbol" pitchFamily="18" charset="2"/>
                <a:cs typeface="Calibri" pitchFamily="34" charset="0"/>
              </a:rPr>
              <a:t>g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-ray spectrum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@ 55 MeV 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beam</a:t>
            </a: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HPGE Detector (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KVI),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0.3-8 MeV: 0.015 </a:t>
            </a:r>
            <a:r>
              <a:rPr lang="en-US" sz="1800" dirty="0">
                <a:latin typeface="Symbol" pitchFamily="18" charset="2"/>
                <a:cs typeface="Calibri" pitchFamily="34" charset="0"/>
              </a:rPr>
              <a:t>g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92854" y="2746647"/>
            <a:ext cx="226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PRELIMINARY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52" y="2625644"/>
            <a:ext cx="1005436" cy="26329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70" y="2231319"/>
            <a:ext cx="657970" cy="3734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844719" y="183210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June 2012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59832" y="1789365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August 2012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-20524" y="6253571"/>
            <a:ext cx="750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S.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Brandenburg, P.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Dendooven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F.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Fiedler, F.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Hueso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-Gonzales, C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Golnik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H.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Kiewiet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A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Müller, D. Oxley 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</a:t>
            </a:r>
          </a:p>
          <a:p>
            <a:pPr marL="457200" lvl="1" indent="-457200"/>
            <a:r>
              <a:rPr lang="en-US" sz="20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Non-destructive </a:t>
            </a:r>
            <a:r>
              <a:rPr lang="en-US" sz="20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material analysis with positron life time spectroscopy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65" y="1847733"/>
            <a:ext cx="4824412" cy="179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D:\EigeneDateien\FZR\paarbildung\IMG_6650 (Kopie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52" y="3644900"/>
            <a:ext cx="2016063" cy="26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239852" y="2132856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511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keV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3326316" y="1460810"/>
            <a:ext cx="2531327" cy="1873405"/>
          </a:xfrm>
          <a:custGeom>
            <a:avLst/>
            <a:gdLst>
              <a:gd name="connsiteX0" fmla="*/ 256478 w 2531327"/>
              <a:gd name="connsiteY0" fmla="*/ 0 h 1873405"/>
              <a:gd name="connsiteX1" fmla="*/ 0 w 2531327"/>
              <a:gd name="connsiteY1" fmla="*/ 858644 h 1873405"/>
              <a:gd name="connsiteX2" fmla="*/ 33454 w 2531327"/>
              <a:gd name="connsiteY2" fmla="*/ 1315844 h 1873405"/>
              <a:gd name="connsiteX3" fmla="*/ 568712 w 2531327"/>
              <a:gd name="connsiteY3" fmla="*/ 1583473 h 1873405"/>
              <a:gd name="connsiteX4" fmla="*/ 2018371 w 2531327"/>
              <a:gd name="connsiteY4" fmla="*/ 1873405 h 1873405"/>
              <a:gd name="connsiteX5" fmla="*/ 2531327 w 2531327"/>
              <a:gd name="connsiteY5" fmla="*/ 825190 h 1873405"/>
              <a:gd name="connsiteX6" fmla="*/ 2442117 w 2531327"/>
              <a:gd name="connsiteY6" fmla="*/ 713678 h 1873405"/>
              <a:gd name="connsiteX7" fmla="*/ 2419814 w 2531327"/>
              <a:gd name="connsiteY7" fmla="*/ 680224 h 1873405"/>
              <a:gd name="connsiteX8" fmla="*/ 2085278 w 2531327"/>
              <a:gd name="connsiteY8" fmla="*/ 122663 h 1873405"/>
              <a:gd name="connsiteX9" fmla="*/ 1973766 w 2531327"/>
              <a:gd name="connsiteY9" fmla="*/ 111512 h 1873405"/>
              <a:gd name="connsiteX10" fmla="*/ 1906858 w 2531327"/>
              <a:gd name="connsiteY10" fmla="*/ 100361 h 1873405"/>
              <a:gd name="connsiteX11" fmla="*/ 1594624 w 2531327"/>
              <a:gd name="connsiteY11" fmla="*/ 66907 h 1873405"/>
              <a:gd name="connsiteX12" fmla="*/ 256478 w 2531327"/>
              <a:gd name="connsiteY12" fmla="*/ 0 h 187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1327" h="1873405">
                <a:moveTo>
                  <a:pt x="256478" y="0"/>
                </a:moveTo>
                <a:lnTo>
                  <a:pt x="0" y="858644"/>
                </a:lnTo>
                <a:lnTo>
                  <a:pt x="33454" y="1315844"/>
                </a:lnTo>
                <a:lnTo>
                  <a:pt x="568712" y="1583473"/>
                </a:lnTo>
                <a:lnTo>
                  <a:pt x="2018371" y="1873405"/>
                </a:lnTo>
                <a:lnTo>
                  <a:pt x="2531327" y="825190"/>
                </a:lnTo>
                <a:cubicBezTo>
                  <a:pt x="2501590" y="788019"/>
                  <a:pt x="2471140" y="751408"/>
                  <a:pt x="2442117" y="713678"/>
                </a:cubicBezTo>
                <a:cubicBezTo>
                  <a:pt x="2433945" y="703055"/>
                  <a:pt x="2419814" y="680224"/>
                  <a:pt x="2419814" y="680224"/>
                </a:cubicBezTo>
                <a:lnTo>
                  <a:pt x="2085278" y="122663"/>
                </a:lnTo>
                <a:cubicBezTo>
                  <a:pt x="2048107" y="118946"/>
                  <a:pt x="2010834" y="116145"/>
                  <a:pt x="1973766" y="111512"/>
                </a:cubicBezTo>
                <a:cubicBezTo>
                  <a:pt x="1951330" y="108708"/>
                  <a:pt x="1929313" y="103003"/>
                  <a:pt x="1906858" y="100361"/>
                </a:cubicBezTo>
                <a:cubicBezTo>
                  <a:pt x="1802901" y="88131"/>
                  <a:pt x="1594624" y="66907"/>
                  <a:pt x="1594624" y="66907"/>
                </a:cubicBezTo>
                <a:lnTo>
                  <a:pt x="2564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ihandform 17"/>
          <p:cNvSpPr/>
          <p:nvPr/>
        </p:nvSpPr>
        <p:spPr>
          <a:xfrm>
            <a:off x="624468" y="1538868"/>
            <a:ext cx="2408664" cy="1884556"/>
          </a:xfrm>
          <a:custGeom>
            <a:avLst/>
            <a:gdLst>
              <a:gd name="connsiteX0" fmla="*/ 1639230 w 2408664"/>
              <a:gd name="connsiteY0" fmla="*/ 0 h 1884556"/>
              <a:gd name="connsiteX1" fmla="*/ 2241395 w 2408664"/>
              <a:gd name="connsiteY1" fmla="*/ 892098 h 1884556"/>
              <a:gd name="connsiteX2" fmla="*/ 2408664 w 2408664"/>
              <a:gd name="connsiteY2" fmla="*/ 1081669 h 1884556"/>
              <a:gd name="connsiteX3" fmla="*/ 2096430 w 2408664"/>
              <a:gd name="connsiteY3" fmla="*/ 1360449 h 1884556"/>
              <a:gd name="connsiteX4" fmla="*/ 1728439 w 2408664"/>
              <a:gd name="connsiteY4" fmla="*/ 1884556 h 1884556"/>
              <a:gd name="connsiteX5" fmla="*/ 200722 w 2408664"/>
              <a:gd name="connsiteY5" fmla="*/ 1739591 h 1884556"/>
              <a:gd name="connsiteX6" fmla="*/ 0 w 2408664"/>
              <a:gd name="connsiteY6" fmla="*/ 791737 h 1884556"/>
              <a:gd name="connsiteX7" fmla="*/ 44605 w 2408664"/>
              <a:gd name="connsiteY7" fmla="*/ 669073 h 1884556"/>
              <a:gd name="connsiteX8" fmla="*/ 702527 w 2408664"/>
              <a:gd name="connsiteY8" fmla="*/ 0 h 1884556"/>
              <a:gd name="connsiteX9" fmla="*/ 1717288 w 2408664"/>
              <a:gd name="connsiteY9" fmla="*/ 89210 h 1884556"/>
              <a:gd name="connsiteX10" fmla="*/ 1639230 w 2408664"/>
              <a:gd name="connsiteY10" fmla="*/ 0 h 18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8664" h="1884556">
                <a:moveTo>
                  <a:pt x="1639230" y="0"/>
                </a:moveTo>
                <a:lnTo>
                  <a:pt x="2241395" y="892098"/>
                </a:lnTo>
                <a:lnTo>
                  <a:pt x="2408664" y="1081669"/>
                </a:lnTo>
                <a:lnTo>
                  <a:pt x="2096430" y="1360449"/>
                </a:lnTo>
                <a:lnTo>
                  <a:pt x="1728439" y="1884556"/>
                </a:lnTo>
                <a:lnTo>
                  <a:pt x="200722" y="1739591"/>
                </a:lnTo>
                <a:lnTo>
                  <a:pt x="0" y="791737"/>
                </a:lnTo>
                <a:lnTo>
                  <a:pt x="44605" y="669073"/>
                </a:lnTo>
                <a:lnTo>
                  <a:pt x="702527" y="0"/>
                </a:lnTo>
                <a:lnTo>
                  <a:pt x="1717288" y="89210"/>
                </a:lnTo>
                <a:lnTo>
                  <a:pt x="16392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31540" y="1736812"/>
            <a:ext cx="2601592" cy="7728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60925" y="1354202"/>
            <a:ext cx="418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Bremsstrahlung beam, 26/13 MHz rep rate</a:t>
            </a:r>
            <a:endParaRPr lang="en-US" sz="1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431540" y="3644900"/>
            <a:ext cx="4572000" cy="2743200"/>
            <a:chOff x="431540" y="3644900"/>
            <a:chExt cx="4572000" cy="2743200"/>
          </a:xfrm>
        </p:grpSpPr>
        <p:graphicFrame>
          <p:nvGraphicFramePr>
            <p:cNvPr id="22" name="Diagramm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33221241"/>
                </p:ext>
              </p:extLst>
            </p:nvPr>
          </p:nvGraphicFramePr>
          <p:xfrm>
            <a:off x="431540" y="36449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Rechteck 22"/>
            <p:cNvSpPr/>
            <p:nvPr/>
          </p:nvSpPr>
          <p:spPr>
            <a:xfrm>
              <a:off x="972457" y="3644900"/>
              <a:ext cx="348343" cy="25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5760132" y="692696"/>
            <a:ext cx="3240993" cy="64633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Siemens’ LSO-based commercial 13x13 PET pixel detector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 descr="detek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52" y="1331249"/>
            <a:ext cx="2016063" cy="232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-20524" y="6253571"/>
            <a:ext cx="383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Fiedler, F. Fritz, M.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Kempe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S.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Schöne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A. Wagner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-457200"/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– </a:t>
            </a:r>
          </a:p>
          <a:p>
            <a:pPr marL="457200" lvl="1" indent="-457200"/>
            <a:r>
              <a:rPr lang="en-US" sz="2000" b="1" dirty="0" smtClean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Non-destructive </a:t>
            </a:r>
            <a:r>
              <a:rPr lang="en-US" sz="2000" b="1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material analysis with positron life time spectroscopy</a:t>
            </a:r>
          </a:p>
          <a:p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865863" y="4157469"/>
            <a:ext cx="390293" cy="203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5361877" y="4186534"/>
            <a:ext cx="390293" cy="203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7905700" y="4129123"/>
            <a:ext cx="390293" cy="203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91"/>
          <a:stretch/>
        </p:blipFill>
        <p:spPr>
          <a:xfrm>
            <a:off x="12545" y="3969060"/>
            <a:ext cx="5395796" cy="2406316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45" y="769293"/>
            <a:ext cx="4559455" cy="3087885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8" t="37836" r="41341" b="34360"/>
          <a:stretch/>
        </p:blipFill>
        <p:spPr>
          <a:xfrm>
            <a:off x="5830051" y="4316310"/>
            <a:ext cx="2042710" cy="1955517"/>
          </a:xfrm>
          <a:prstGeom prst="rect">
            <a:avLst/>
          </a:prstGeom>
        </p:spPr>
      </p:pic>
      <p:sp>
        <p:nvSpPr>
          <p:cNvPr id="61" name="Textfeld 60"/>
          <p:cNvSpPr txBox="1"/>
          <p:nvPr/>
        </p:nvSpPr>
        <p:spPr>
          <a:xfrm>
            <a:off x="1790813" y="3972803"/>
            <a:ext cx="401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all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4034337" y="3972803"/>
            <a:ext cx="8868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prompt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339337" y="3973990"/>
            <a:ext cx="12956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Prompt / all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2865863" y="4157469"/>
            <a:ext cx="390293" cy="203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hteck 64"/>
          <p:cNvSpPr/>
          <p:nvPr/>
        </p:nvSpPr>
        <p:spPr>
          <a:xfrm>
            <a:off x="5361877" y="4186534"/>
            <a:ext cx="390293" cy="203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hteck 65"/>
          <p:cNvSpPr/>
          <p:nvPr/>
        </p:nvSpPr>
        <p:spPr>
          <a:xfrm>
            <a:off x="7905700" y="4129123"/>
            <a:ext cx="390293" cy="2038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uppieren 66"/>
          <p:cNvGrpSpPr/>
          <p:nvPr/>
        </p:nvGrpSpPr>
        <p:grpSpPr>
          <a:xfrm>
            <a:off x="965574" y="1019264"/>
            <a:ext cx="2452620" cy="2587943"/>
            <a:chOff x="965574" y="658653"/>
            <a:chExt cx="2452620" cy="2587943"/>
          </a:xfrm>
        </p:grpSpPr>
        <p:pic>
          <p:nvPicPr>
            <p:cNvPr id="68" name="Grafik 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574" y="658653"/>
              <a:ext cx="2452620" cy="2587943"/>
            </a:xfrm>
            <a:prstGeom prst="rect">
              <a:avLst/>
            </a:prstGeom>
          </p:spPr>
        </p:pic>
        <p:sp>
          <p:nvSpPr>
            <p:cNvPr id="69" name="Textfeld 68"/>
            <p:cNvSpPr txBox="1"/>
            <p:nvPr/>
          </p:nvSpPr>
          <p:spPr>
            <a:xfrm>
              <a:off x="1475021" y="1644847"/>
              <a:ext cx="7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Copper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1200895" y="970985"/>
              <a:ext cx="9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libri" pitchFamily="34" charset="0"/>
                  <a:cs typeface="Calibri" pitchFamily="34" charset="0"/>
                </a:rPr>
                <a:t>Aluminium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183856" y="1359841"/>
              <a:ext cx="546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Steel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72" name="Gerade Verbindung 71"/>
          <p:cNvCxnSpPr/>
          <p:nvPr/>
        </p:nvCxnSpPr>
        <p:spPr>
          <a:xfrm>
            <a:off x="6853241" y="1277611"/>
            <a:ext cx="0" cy="226212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6889186" y="310440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long</a:t>
            </a:r>
            <a:endParaRPr lang="en-US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6266394" y="31044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short</a:t>
            </a:r>
            <a:endParaRPr lang="en-US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-20524" y="6253571"/>
            <a:ext cx="383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Fiedler, F. Fritz, M.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Kempe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S.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Schöne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A. Wagner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fine fied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424322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86766" y="763215"/>
            <a:ext cx="846169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This  topic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will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look for specific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application fields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outside</a:t>
            </a:r>
          </a:p>
          <a:p>
            <a:pPr marL="742950" lvl="1" indent="-285750" algn="just">
              <a:lnSpc>
                <a:spcPts val="2400"/>
              </a:lnSpc>
              <a:spcAft>
                <a:spcPts val="6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high energy physic,  “Matter” ,  Helmholtz Association</a:t>
            </a:r>
          </a:p>
          <a:p>
            <a:pPr lvl="1" algn="just">
              <a:lnSpc>
                <a:spcPts val="2400"/>
              </a:lnSpc>
              <a:spcAft>
                <a:spcPts val="600"/>
              </a:spcAft>
              <a:buClr>
                <a:srgbClr val="002060"/>
              </a:buClr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Visibility of the technological </a:t>
            </a:r>
            <a:r>
              <a:rPr lang="en-US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competencies </a:t>
            </a:r>
            <a:endParaRPr lang="en-US" sz="1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Websites, …, leaflet for outreach and communication, Contribution to physical journals, Helmholtz publication, Job advertisements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de-DE" sz="1800" dirty="0">
                <a:latin typeface="Calibri" pitchFamily="34" charset="0"/>
                <a:cs typeface="Calibri" pitchFamily="34" charset="0"/>
              </a:rPr>
              <a:t>Workshops HZDR – OncoRay </a:t>
            </a:r>
            <a:r>
              <a:rPr lang="de-DE" sz="1800" dirty="0" err="1">
                <a:latin typeface="Calibri" pitchFamily="34" charset="0"/>
                <a:cs typeface="Calibri" pitchFamily="34" charset="0"/>
              </a:rPr>
              <a:t>with</a:t>
            </a:r>
            <a:r>
              <a:rPr lang="de-DE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latin typeface="Calibri" pitchFamily="34" charset="0"/>
                <a:cs typeface="Calibri" pitchFamily="34" charset="0"/>
              </a:rPr>
              <a:t>Ascenion</a:t>
            </a:r>
            <a:r>
              <a:rPr lang="de-DE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de-DE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>
                <a:latin typeface="Calibri" pitchFamily="34" charset="0"/>
                <a:cs typeface="Calibri" pitchFamily="34" charset="0"/>
              </a:rPr>
              <a:t>valorization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What else?  </a:t>
            </a:r>
            <a:r>
              <a:rPr lang="de-DE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de-DE" sz="4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337" y="55563"/>
            <a:ext cx="8713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Cross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disciplinary</a:t>
            </a:r>
            <a:r>
              <a:rPr lang="de-DE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application</a:t>
            </a:r>
            <a:endParaRPr lang="de-DE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77" y="3373094"/>
            <a:ext cx="5796136" cy="348515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651"/>
            <a:ext cx="3276183" cy="22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ncoray_titel">
  <a:themeElements>
    <a:clrScheme name="oncoray_tit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coray_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coray_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coray_tit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coray_tit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coray_tit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coray_tit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coray_tit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coray_tit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enutzerdefiniertes Design">
  <a:themeElements>
    <a:clrScheme name="">
      <a:dk1>
        <a:srgbClr val="262672"/>
      </a:dk1>
      <a:lt1>
        <a:srgbClr val="262672"/>
      </a:lt1>
      <a:dk2>
        <a:srgbClr val="FFFFFF"/>
      </a:dk2>
      <a:lt2>
        <a:srgbClr val="FFFFFF"/>
      </a:lt2>
      <a:accent1>
        <a:srgbClr val="BBE0E3"/>
      </a:accent1>
      <a:accent2>
        <a:srgbClr val="333399"/>
      </a:accent2>
      <a:accent3>
        <a:srgbClr val="ACACBC"/>
      </a:accent3>
      <a:accent4>
        <a:srgbClr val="1F1F6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Benutzerdefiniertes Design">
  <a:themeElements>
    <a:clrScheme name="4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ncoray">
  <a:themeElements>
    <a:clrScheme name="">
      <a:dk1>
        <a:srgbClr val="262672"/>
      </a:dk1>
      <a:lt1>
        <a:srgbClr val="262672"/>
      </a:lt1>
      <a:dk2>
        <a:srgbClr val="FFFFFF"/>
      </a:dk2>
      <a:lt2>
        <a:srgbClr val="FFFFFF"/>
      </a:lt2>
      <a:accent1>
        <a:srgbClr val="BBE0E3"/>
      </a:accent1>
      <a:accent2>
        <a:srgbClr val="333399"/>
      </a:accent2>
      <a:accent3>
        <a:srgbClr val="ACACBC"/>
      </a:accent3>
      <a:accent4>
        <a:srgbClr val="1F1F6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ncora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ncor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cor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cor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cor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cor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ncor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ncor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enutzerdefiniertes Design">
  <a:themeElements>
    <a:clrScheme name="5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enutzerdefiniertes Design">
  <a:themeElements>
    <a:clrScheme name="">
      <a:dk1>
        <a:srgbClr val="262672"/>
      </a:dk1>
      <a:lt1>
        <a:srgbClr val="262672"/>
      </a:lt1>
      <a:dk2>
        <a:srgbClr val="FFFFFF"/>
      </a:dk2>
      <a:lt2>
        <a:srgbClr val="FFFFFF"/>
      </a:lt2>
      <a:accent1>
        <a:srgbClr val="BBE0E3"/>
      </a:accent1>
      <a:accent2>
        <a:srgbClr val="333399"/>
      </a:accent2>
      <a:accent3>
        <a:srgbClr val="ACACBC"/>
      </a:accent3>
      <a:accent4>
        <a:srgbClr val="1F1F6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nutzerdefiniertes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837</Words>
  <Application>Microsoft Office PowerPoint</Application>
  <PresentationFormat>Bildschirmpräsentation (4:3)</PresentationFormat>
  <Paragraphs>207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11</vt:i4>
      </vt:variant>
      <vt:variant>
        <vt:lpstr>Folientitel</vt:lpstr>
      </vt:variant>
      <vt:variant>
        <vt:i4>19</vt:i4>
      </vt:variant>
    </vt:vector>
  </HeadingPairs>
  <TitlesOfParts>
    <vt:vector size="30" baseType="lpstr">
      <vt:lpstr>oncoray_titel</vt:lpstr>
      <vt:lpstr>Standarddesign</vt:lpstr>
      <vt:lpstr>Benutzerdefiniertes Design</vt:lpstr>
      <vt:lpstr>6_Benutzerdefiniertes Design</vt:lpstr>
      <vt:lpstr>1_Benutzerdefiniertes Design</vt:lpstr>
      <vt:lpstr>2_Standarddesign</vt:lpstr>
      <vt:lpstr>1_oncoray</vt:lpstr>
      <vt:lpstr>5_Benutzerdefiniertes Design</vt:lpstr>
      <vt:lpstr>2_Benutzerdefiniertes Design</vt:lpstr>
      <vt:lpstr>3_Benutzerdefiniertes Design</vt:lpstr>
      <vt:lpstr>4_Benutzerdefiniertes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imaging for treatment planning: work in progress</dc:title>
  <dc:creator>Daniel</dc:creator>
  <cp:lastModifiedBy>fiedlerf</cp:lastModifiedBy>
  <cp:revision>724</cp:revision>
  <cp:lastPrinted>2012-05-08T06:05:22Z</cp:lastPrinted>
  <dcterms:created xsi:type="dcterms:W3CDTF">2007-01-22T09:57:43Z</dcterms:created>
  <dcterms:modified xsi:type="dcterms:W3CDTF">2013-01-25T07:34:32Z</dcterms:modified>
</cp:coreProperties>
</file>