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6" r:id="rId2"/>
    <p:sldId id="323" r:id="rId3"/>
    <p:sldId id="351" r:id="rId4"/>
    <p:sldId id="352" r:id="rId5"/>
    <p:sldId id="296" r:id="rId6"/>
    <p:sldId id="298" r:id="rId7"/>
    <p:sldId id="299" r:id="rId8"/>
    <p:sldId id="366" r:id="rId9"/>
    <p:sldId id="354" r:id="rId10"/>
    <p:sldId id="363" r:id="rId11"/>
    <p:sldId id="367" r:id="rId12"/>
    <p:sldId id="356" r:id="rId13"/>
    <p:sldId id="358" r:id="rId14"/>
    <p:sldId id="307" r:id="rId15"/>
    <p:sldId id="344" r:id="rId16"/>
    <p:sldId id="360" r:id="rId17"/>
    <p:sldId id="361" r:id="rId18"/>
    <p:sldId id="364" r:id="rId19"/>
    <p:sldId id="368" r:id="rId20"/>
    <p:sldId id="362" r:id="rId21"/>
    <p:sldId id="355" r:id="rId22"/>
    <p:sldId id="327" r:id="rId23"/>
    <p:sldId id="365" r:id="rId24"/>
    <p:sldId id="322" r:id="rId2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50AAE6"/>
    <a:srgbClr val="5A6EB4"/>
    <a:srgbClr val="A00078"/>
    <a:srgbClr val="A01E28"/>
    <a:srgbClr val="A08232"/>
    <a:srgbClr val="DCA01E"/>
    <a:srgbClr val="FA8214"/>
    <a:srgbClr val="82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Helle Formatvorlage 3 - Akz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89005" autoAdjust="0"/>
  </p:normalViewPr>
  <p:slideViewPr>
    <p:cSldViewPr showGuides="1">
      <p:cViewPr>
        <p:scale>
          <a:sx n="50" d="100"/>
          <a:sy n="50" d="100"/>
        </p:scale>
        <p:origin x="-1884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660775" y="468313"/>
            <a:ext cx="27590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r>
              <a:rPr lang="de-DE"/>
              <a:t>Prof. Dr. Max Mustermann | Musterfakultät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541338" y="8532813"/>
            <a:ext cx="31035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 sz="800"/>
              <a:t>KIT – University of the State of Baden-Wuerttemberg and </a:t>
            </a:r>
            <a:br>
              <a:rPr lang="en-US" sz="800"/>
            </a:br>
            <a:r>
              <a:rPr lang="en-US" sz="800"/>
              <a:t>National Laboratory of the Helmholtz Association</a:t>
            </a:r>
          </a:p>
        </p:txBody>
      </p:sp>
      <p:pic>
        <p:nvPicPr>
          <p:cNvPr id="9223" name="Picture 11" descr="KIT-Logo-rgb_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275" y="188913"/>
            <a:ext cx="10080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371934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de-DE"/>
              <a:t>Prof. Dr. Max Mustermann | </a:t>
            </a:r>
            <a:br>
              <a:rPr lang="de-DE"/>
            </a:br>
            <a:r>
              <a:rPr lang="de-DE"/>
              <a:t>Name of Faculty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B5DBA3-DFF6-4CFC-93DE-3F08A0E43AD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043083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983624-49F4-4D19-B275-65A77FBC08A7}" type="slidenum">
              <a:rPr lang="de-DE"/>
              <a:pPr/>
              <a:t>1</a:t>
            </a:fld>
            <a:endParaRPr lang="de-DE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/>
              <a:buChar char="à"/>
            </a:pPr>
            <a:r>
              <a:rPr lang="de-DE" dirty="0" err="1" smtClean="0">
                <a:sym typeface="Wingdings" pitchFamily="2" charset="2"/>
              </a:rPr>
              <a:t>There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is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no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single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solution</a:t>
            </a:r>
            <a:endParaRPr lang="de-DE" dirty="0" smtClean="0"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de-DE" dirty="0" smtClean="0">
                <a:sym typeface="Wingdings" pitchFamily="2" charset="2"/>
              </a:rPr>
              <a:t>Choice </a:t>
            </a:r>
            <a:r>
              <a:rPr lang="de-DE" dirty="0" err="1" smtClean="0">
                <a:sym typeface="Wingdings" pitchFamily="2" charset="2"/>
              </a:rPr>
              <a:t>strongly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depends</a:t>
            </a:r>
            <a:r>
              <a:rPr lang="de-DE" dirty="0" smtClean="0">
                <a:sym typeface="Wingdings" pitchFamily="2" charset="2"/>
              </a:rPr>
              <a:t> on </a:t>
            </a:r>
            <a:r>
              <a:rPr lang="de-DE" dirty="0" err="1" smtClean="0">
                <a:sym typeface="Wingdings" pitchFamily="2" charset="2"/>
              </a:rPr>
              <a:t>the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application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requirements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and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the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knowledge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of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the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programmer</a:t>
            </a:r>
            <a:endParaRPr lang="de-DE" dirty="0" smtClean="0"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de-DE" dirty="0" smtClean="0">
                <a:sym typeface="Wingdings" pitchFamily="2" charset="2"/>
              </a:rPr>
              <a:t>A </a:t>
            </a:r>
            <a:r>
              <a:rPr lang="de-DE" dirty="0" err="1" smtClean="0">
                <a:sym typeface="Wingdings" pitchFamily="2" charset="2"/>
              </a:rPr>
              <a:t>combination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of</a:t>
            </a:r>
            <a:r>
              <a:rPr lang="de-DE" dirty="0" smtClean="0">
                <a:sym typeface="Wingdings" pitchFamily="2" charset="2"/>
              </a:rPr>
              <a:t> 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Prof. Dr. Max Mustermann | </a:t>
            </a:r>
            <a:br>
              <a:rPr lang="de-DE" smtClean="0"/>
            </a:br>
            <a:r>
              <a:rPr lang="de-DE" smtClean="0"/>
              <a:t>Name of Faculty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B5DBA3-DFF6-4CFC-93DE-3F08A0E43ADF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70542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2690E6-5E65-4078-A0B4-64D28B7FE847}" type="slidenum">
              <a:rPr lang="de-DE"/>
              <a:pPr/>
              <a:t>24</a:t>
            </a:fld>
            <a:endParaRPr lang="de-DE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E66FBB-8707-4AB6-9A6A-495AC18AB078}" type="slidenum">
              <a:rPr lang="de-DE"/>
              <a:pPr/>
              <a:t>5</a:t>
            </a:fld>
            <a:endParaRPr lang="de-DE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597046-1C98-468C-8B47-6D1F89775200}" type="slidenum">
              <a:rPr lang="de-DE"/>
              <a:pPr/>
              <a:t>6</a:t>
            </a:fld>
            <a:endParaRPr lang="de-DE"/>
          </a:p>
        </p:txBody>
      </p:sp>
      <p:sp>
        <p:nvSpPr>
          <p:cNvPr id="464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5D2ECB-A799-4ECE-888E-5FE75E9266A7}" type="slidenum">
              <a:rPr lang="de-DE"/>
              <a:pPr/>
              <a:t>7</a:t>
            </a:fld>
            <a:endParaRPr lang="de-DE"/>
          </a:p>
        </p:txBody>
      </p:sp>
      <p:sp>
        <p:nvSpPr>
          <p:cNvPr id="462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8A5924-C9ED-4285-A2EA-BB24FE0E9D23}" type="slidenum">
              <a:rPr lang="de-DE"/>
              <a:pPr/>
              <a:t>14</a:t>
            </a:fld>
            <a:endParaRPr lang="de-DE"/>
          </a:p>
        </p:txBody>
      </p:sp>
      <p:sp>
        <p:nvSpPr>
          <p:cNvPr id="475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A240049-7421-4B84-BB60-6A769061DFA6}" type="slidenum">
              <a:rPr lang="de-DE" sz="1200" smtClean="0"/>
              <a:pPr/>
              <a:t>15</a:t>
            </a:fld>
            <a:endParaRPr lang="de-DE" sz="12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A240049-7421-4B84-BB60-6A769061DFA6}" type="slidenum">
              <a:rPr lang="de-DE" sz="1200" smtClean="0"/>
              <a:pPr/>
              <a:t>16</a:t>
            </a:fld>
            <a:endParaRPr lang="de-DE" sz="12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A240049-7421-4B84-BB60-6A769061DFA6}" type="slidenum">
              <a:rPr lang="de-DE" sz="1200" smtClean="0"/>
              <a:pPr/>
              <a:t>17</a:t>
            </a:fld>
            <a:endParaRPr lang="de-DE" sz="12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ML506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Prof. Dr. Max Mustermann | </a:t>
            </a:r>
            <a:br>
              <a:rPr lang="de-DE" smtClean="0"/>
            </a:br>
            <a:r>
              <a:rPr lang="de-DE" smtClean="0"/>
              <a:t>Name of Faculty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B5DBA3-DFF6-4CFC-93DE-3F08A0E43ADF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16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5" name="Picture 9" descr="II_rahmen_neu_tit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175"/>
            <a:ext cx="91440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396875" y="6475413"/>
            <a:ext cx="36703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/>
              <a:t>KIT – University of the State of Baden-Wuerttemberg and </a:t>
            </a: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>National Research Center of the Helmholtz Association</a:t>
            </a:r>
            <a:endParaRPr lang="en-US" sz="800" dirty="0"/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>
            <a:off x="2267744" y="3304790"/>
            <a:ext cx="45370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/>
            <a:r>
              <a:rPr lang="de-DE" sz="1800" dirty="0" smtClean="0">
                <a:solidFill>
                  <a:schemeClr val="bg1"/>
                </a:solidFill>
              </a:rPr>
              <a:t>Email:</a:t>
            </a:r>
            <a:r>
              <a:rPr lang="de-DE" sz="1800" baseline="0" dirty="0" smtClean="0">
                <a:solidFill>
                  <a:schemeClr val="bg1"/>
                </a:solidFill>
              </a:rPr>
              <a:t> diana.goehringer@kit.edu</a:t>
            </a:r>
            <a:endParaRPr lang="de-DE" sz="1800" dirty="0">
              <a:solidFill>
                <a:schemeClr val="bg1"/>
              </a:solidFill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7318375" y="6497638"/>
            <a:ext cx="172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de-DE" sz="1600" b="1">
                <a:solidFill>
                  <a:schemeClr val="bg1"/>
                </a:solidFill>
              </a:rPr>
              <a:t>www.kit.edu</a:t>
            </a:r>
          </a:p>
        </p:txBody>
      </p:sp>
      <p:pic>
        <p:nvPicPr>
          <p:cNvPr id="17" name="Picture 263"/>
          <p:cNvPicPr preferRelativeResize="0"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402" y="4002803"/>
            <a:ext cx="2871788" cy="195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 descr="C:\Users\goehringer\AppData\Local\Microsoft\Windows\Temporary Internet Files\Content.IE5\26GNH51Z\MC900440454[1]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069192"/>
            <a:ext cx="1408411" cy="1823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  <p:sp>
        <p:nvSpPr>
          <p:cNvPr id="5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E3550-0739-42B7-9A45-B15E57BCDFD5}" type="datetime1">
              <a:rPr lang="de-DE" smtClean="0"/>
              <a:t>04.12.2012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59563" y="333375"/>
            <a:ext cx="2089150" cy="57594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0525" y="333375"/>
            <a:ext cx="6116638" cy="57594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  <p:sp>
        <p:nvSpPr>
          <p:cNvPr id="5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69397-55EF-4172-AAC6-91AAA4285C4B}" type="datetime1">
              <a:rPr lang="de-DE" smtClean="0"/>
              <a:t>04.12.2012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5788" y="755650"/>
            <a:ext cx="7896225" cy="51593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566738" y="1371600"/>
            <a:ext cx="3897312" cy="46450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1371600"/>
            <a:ext cx="3897313" cy="46450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61988" y="6308725"/>
            <a:ext cx="1954212" cy="479425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1025" y="6334125"/>
            <a:ext cx="2901950" cy="479425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16688" y="6334125"/>
            <a:ext cx="1954212" cy="4794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EA76473-301C-43EF-A9E2-B208DDFAB1A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53477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04.12.2012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2398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  <p:sp>
        <p:nvSpPr>
          <p:cNvPr id="5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65972-A674-42BB-A6D3-497C66CECC7B}" type="datetime1">
              <a:rPr lang="de-DE" smtClean="0"/>
              <a:t>04.12.2012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  <p:sp>
        <p:nvSpPr>
          <p:cNvPr id="5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A8543-D51A-47F9-8B8C-F345AB63733A}" type="datetime1">
              <a:rPr lang="de-DE" smtClean="0"/>
              <a:t>04.12.2012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21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  <p:sp>
        <p:nvSpPr>
          <p:cNvPr id="6" name="Datumsplatzhalter 9"/>
          <p:cNvSpPr>
            <a:spLocks noGrp="1"/>
          </p:cNvSpPr>
          <p:nvPr>
            <p:ph type="dt" sz="half" idx="11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AE0CA-F49A-4A73-B57F-22997294E071}" type="datetime1">
              <a:rPr lang="de-DE" smtClean="0"/>
              <a:t>04.12.2012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  <p:sp>
        <p:nvSpPr>
          <p:cNvPr id="8" name="Datumsplatzhalter 9"/>
          <p:cNvSpPr>
            <a:spLocks noGrp="1"/>
          </p:cNvSpPr>
          <p:nvPr>
            <p:ph type="dt" sz="half" idx="11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A860C-D31C-4FE4-87E8-BBD43D289E2E}" type="datetime1">
              <a:rPr lang="de-DE" smtClean="0"/>
              <a:t>04.12.2012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  <p:sp>
        <p:nvSpPr>
          <p:cNvPr id="4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B3696-7C53-41B7-B728-05BA33284096}" type="datetime1">
              <a:rPr lang="de-DE" smtClean="0"/>
              <a:t>04.12.2012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  <p:sp>
        <p:nvSpPr>
          <p:cNvPr id="3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13EAA-0E19-4292-8C88-DF7DBF40B533}" type="datetime1">
              <a:rPr lang="de-DE" smtClean="0"/>
              <a:t>04.12.2012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  <p:sp>
        <p:nvSpPr>
          <p:cNvPr id="6" name="Datumsplatzhalter 9"/>
          <p:cNvSpPr>
            <a:spLocks noGrp="1"/>
          </p:cNvSpPr>
          <p:nvPr>
            <p:ph type="dt" sz="half" idx="11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63304-4CBF-499B-B5D7-6025FB62C3E4}" type="datetime1">
              <a:rPr lang="de-DE" smtClean="0"/>
              <a:t>04.12.2012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  <p:sp>
        <p:nvSpPr>
          <p:cNvPr id="6" name="Datumsplatzhalter 9"/>
          <p:cNvSpPr>
            <a:spLocks noGrp="1"/>
          </p:cNvSpPr>
          <p:nvPr>
            <p:ph type="dt" sz="half" idx="11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A16D7-93DC-4B03-AF4B-43CA872DBDE7}" type="datetime1">
              <a:rPr lang="de-DE" smtClean="0"/>
              <a:t>04.12.2012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I_rahmen_neu_folg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0525" y="333375"/>
            <a:ext cx="69119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title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2113" y="1198563"/>
            <a:ext cx="8356600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50825" y="6445250"/>
            <a:ext cx="3254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50000"/>
              </a:spcBef>
              <a:defRPr/>
            </a:pPr>
            <a:fld id="{1667C520-F49C-4D12-A1AD-7CEE7577070E}" type="slidenum">
              <a:rPr lang="de-DE" sz="900" b="1"/>
              <a:pPr>
                <a:spcBef>
                  <a:spcPct val="50000"/>
                </a:spcBef>
                <a:defRPr/>
              </a:pPr>
              <a:t>‹Nr.›</a:t>
            </a:fld>
            <a:endParaRPr lang="de-DE" sz="900" b="1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01800" y="6445250"/>
            <a:ext cx="424815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en-US"/>
              <a:t>Prof. Max Mustermann - Title</a:t>
            </a:r>
          </a:p>
        </p:txBody>
      </p:sp>
      <p:pic>
        <p:nvPicPr>
          <p:cNvPr id="1037" name="Picture 9" descr="KITlogo_4c_frutiger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667625" y="341313"/>
            <a:ext cx="1084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711E6-56E3-4D02-B403-66B465DEBB30}" type="datetime1">
              <a:rPr lang="de-DE" smtClean="0"/>
              <a:t>04.12.2012</a:t>
            </a:fld>
            <a:endParaRPr lang="de-DE" dirty="0"/>
          </a:p>
        </p:txBody>
      </p:sp>
      <p:sp>
        <p:nvSpPr>
          <p:cNvPr id="11" name="Text Box 10"/>
          <p:cNvSpPr txBox="1">
            <a:spLocks noChangeArrowheads="1"/>
          </p:cNvSpPr>
          <p:nvPr userDrawn="1"/>
        </p:nvSpPr>
        <p:spPr bwMode="auto">
          <a:xfrm>
            <a:off x="6011863" y="6453188"/>
            <a:ext cx="273685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r">
              <a:spcBef>
                <a:spcPct val="50000"/>
              </a:spcBef>
            </a:pPr>
            <a:r>
              <a:rPr lang="en-US" sz="900" dirty="0" smtClean="0"/>
              <a:t>Institute for Data Processing and Electronics</a:t>
            </a:r>
            <a:endParaRPr lang="en-US" sz="9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14325" indent="-314325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90575" indent="-314325" algn="l" rtl="0" eaLnBrk="1" fontAlgn="base" hangingPunct="1">
        <a:spcBef>
          <a:spcPct val="20000"/>
        </a:spcBef>
        <a:spcAft>
          <a:spcPct val="0"/>
        </a:spcAft>
        <a:buBlip>
          <a:blip r:embed="rId18"/>
        </a:buBlip>
        <a:defRPr>
          <a:solidFill>
            <a:schemeClr val="tx1"/>
          </a:solidFill>
          <a:latin typeface="+mn-lt"/>
        </a:defRPr>
      </a:lvl2pPr>
      <a:lvl3pPr marL="1209675" indent="-276225" algn="l" rtl="0" eaLnBrk="1" fontAlgn="base" hangingPunct="1">
        <a:spcBef>
          <a:spcPct val="20000"/>
        </a:spcBef>
        <a:spcAft>
          <a:spcPct val="0"/>
        </a:spcAft>
        <a:buBlip>
          <a:blip r:embed="rId19"/>
        </a:buBlip>
        <a:defRPr sz="1600">
          <a:solidFill>
            <a:schemeClr val="tx1"/>
          </a:solidFill>
          <a:latin typeface="+mn-lt"/>
        </a:defRPr>
      </a:lvl3pPr>
      <a:lvl4pPr marL="1657350" indent="-276225" algn="l" rtl="0" eaLnBrk="1" fontAlgn="base" hangingPunct="1">
        <a:spcBef>
          <a:spcPct val="20000"/>
        </a:spcBef>
        <a:spcAft>
          <a:spcPct val="0"/>
        </a:spcAft>
        <a:buBlip>
          <a:blip r:embed="rId19"/>
        </a:buBlip>
        <a:defRPr sz="1600">
          <a:solidFill>
            <a:schemeClr val="tx1"/>
          </a:solidFill>
          <a:latin typeface="+mn-lt"/>
        </a:defRPr>
      </a:lvl4pPr>
      <a:lvl5pPr marL="2095500" indent="-276225" algn="l" rtl="0" eaLnBrk="1" fontAlgn="base" hangingPunct="1">
        <a:spcBef>
          <a:spcPct val="20000"/>
        </a:spcBef>
        <a:spcAft>
          <a:spcPct val="0"/>
        </a:spcAft>
        <a:buBlip>
          <a:blip r:embed="rId19"/>
        </a:buBlip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20"/>
        </a:buBlip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20"/>
        </a:buBlip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20"/>
        </a:buBlip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20"/>
        </a:buBlip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54372" y="557783"/>
            <a:ext cx="8636000" cy="1431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hlink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145" tIns="55072" rIns="110145" bIns="55072" anchor="ctr" anchorCtr="1"/>
          <a:lstStyle/>
          <a:p>
            <a:pPr algn="ctr"/>
            <a:r>
              <a:rPr lang="en-US" sz="3200" dirty="0">
                <a:solidFill>
                  <a:schemeClr val="tx2"/>
                </a:solidFill>
              </a:rPr>
              <a:t>FPGA Programming Methods - An Overview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33019" y="2160215"/>
            <a:ext cx="8370888" cy="764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de-DE" b="1" dirty="0" smtClean="0">
                <a:solidFill>
                  <a:srgbClr val="000000"/>
                </a:solidFill>
              </a:rPr>
              <a:t>Dr.-Ing. Diana Göhringer, Dipl.-Ing. Matthias Birk</a:t>
            </a:r>
            <a:endParaRPr lang="de-DE" b="1" baseline="300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01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390525" y="333375"/>
            <a:ext cx="7781875" cy="561975"/>
          </a:xfrm>
        </p:spPr>
        <p:txBody>
          <a:bodyPr/>
          <a:lstStyle/>
          <a:p>
            <a:r>
              <a:rPr lang="en-US" smtClean="0"/>
              <a:t>Model-based Design (Matlab/Simulink, Labview)</a:t>
            </a:r>
            <a:endParaRPr lang="en-US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392113" y="1198562"/>
            <a:ext cx="8356600" cy="5326781"/>
          </a:xfrm>
        </p:spPr>
        <p:txBody>
          <a:bodyPr/>
          <a:lstStyle/>
          <a:p>
            <a:pPr>
              <a:buClr>
                <a:srgbClr val="0000FF"/>
              </a:buClr>
            </a:pPr>
            <a:r>
              <a:rPr lang="en-US" dirty="0" smtClean="0"/>
              <a:t>Xilinx </a:t>
            </a:r>
            <a:r>
              <a:rPr lang="en-US" dirty="0" err="1" smtClean="0"/>
              <a:t>AccelDSP</a:t>
            </a:r>
            <a:r>
              <a:rPr lang="en-US" dirty="0" smtClean="0"/>
              <a:t> (evaluated in 2008, no longer available)</a:t>
            </a:r>
          </a:p>
          <a:p>
            <a:pPr lvl="1">
              <a:buClr>
                <a:srgbClr val="0000FF"/>
              </a:buClr>
              <a:buFont typeface="Wingdings" pitchFamily="2" charset="2"/>
              <a:buChar char="J"/>
            </a:pPr>
            <a:r>
              <a:rPr lang="en-US" dirty="0" smtClean="0"/>
              <a:t>Most powerful of these 3 Tools</a:t>
            </a:r>
          </a:p>
          <a:p>
            <a:pPr lvl="1">
              <a:buClr>
                <a:srgbClr val="0000FF"/>
              </a:buClr>
              <a:buFont typeface="Wingdings" pitchFamily="2" charset="2"/>
              <a:buChar char="J"/>
            </a:pPr>
            <a:r>
              <a:rPr lang="en-US" dirty="0" smtClean="0"/>
              <a:t>Generates HDL-Code from </a:t>
            </a:r>
            <a:r>
              <a:rPr lang="en-US" dirty="0" err="1" smtClean="0"/>
              <a:t>Matlab</a:t>
            </a:r>
            <a:endParaRPr lang="en-US" dirty="0" smtClean="0"/>
          </a:p>
          <a:p>
            <a:pPr lvl="1">
              <a:buClr>
                <a:srgbClr val="0000FF"/>
              </a:buClr>
              <a:buFont typeface="Wingdings" pitchFamily="2" charset="2"/>
              <a:buChar char="J"/>
            </a:pPr>
            <a:r>
              <a:rPr lang="en-US" dirty="0" smtClean="0"/>
              <a:t>Generates von Simulink blocks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L"/>
            </a:pPr>
            <a:r>
              <a:rPr lang="en-US" dirty="0" smtClean="0"/>
              <a:t>Very expensive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L"/>
            </a:pPr>
            <a:r>
              <a:rPr lang="en-US" dirty="0" smtClean="0"/>
              <a:t>Generated VHDL-Code not readable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L"/>
            </a:pPr>
            <a:r>
              <a:rPr lang="en-US" dirty="0" smtClean="0"/>
              <a:t>Limitations for the </a:t>
            </a:r>
            <a:r>
              <a:rPr lang="en-US" dirty="0" err="1" smtClean="0"/>
              <a:t>Matlab</a:t>
            </a:r>
            <a:r>
              <a:rPr lang="en-US" dirty="0" smtClean="0"/>
              <a:t> Code</a:t>
            </a:r>
            <a:endParaRPr lang="en-US" dirty="0"/>
          </a:p>
        </p:txBody>
      </p:sp>
      <p:pic>
        <p:nvPicPr>
          <p:cNvPr id="10" name="Picture 9" descr="AccelDSP Synthesis To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916832"/>
            <a:ext cx="2249487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atumsplatzhalter 4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</p:spPr>
        <p:txBody>
          <a:bodyPr/>
          <a:lstStyle/>
          <a:p>
            <a:fld id="{EC046514-D64E-4E11-9A4F-93F7342547CA}" type="datetime1">
              <a:rPr lang="de-DE" smtClean="0"/>
              <a:t>04.12.2012</a:t>
            </a:fld>
            <a:endParaRPr lang="de-DE" dirty="0"/>
          </a:p>
        </p:txBody>
      </p:sp>
      <p:sp>
        <p:nvSpPr>
          <p:cNvPr id="11" name="Fußzeilenplatzhalter 3"/>
          <p:cNvSpPr txBox="1">
            <a:spLocks/>
          </p:cNvSpPr>
          <p:nvPr/>
        </p:nvSpPr>
        <p:spPr bwMode="auto">
          <a:xfrm>
            <a:off x="1475656" y="6445250"/>
            <a:ext cx="4824536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Dr.-</a:t>
            </a:r>
            <a:r>
              <a:rPr lang="en-US" dirty="0" err="1"/>
              <a:t>Ing</a:t>
            </a:r>
            <a:r>
              <a:rPr lang="en-US" dirty="0"/>
              <a:t>. Diana </a:t>
            </a:r>
            <a:r>
              <a:rPr lang="en-US" dirty="0" smtClean="0"/>
              <a:t>Göhringer</a:t>
            </a:r>
          </a:p>
          <a:p>
            <a:pPr algn="ctr"/>
            <a:r>
              <a:rPr lang="en-US" dirty="0">
                <a:solidFill>
                  <a:schemeClr val="tx2"/>
                </a:solidFill>
              </a:rPr>
              <a:t>FPGA Programming Methods - An Overview</a:t>
            </a:r>
          </a:p>
        </p:txBody>
      </p:sp>
    </p:spTree>
    <p:extLst>
      <p:ext uri="{BB962C8B-B14F-4D97-AF65-F5344CB8AC3E}">
        <p14:creationId xmlns:p14="http://schemas.microsoft.com/office/powerpoint/2010/main" val="307058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Introduction and Motivation</a:t>
            </a:r>
            <a:endParaRPr lang="en-US" sz="1200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Programming Methods for FPGAs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Hardware </a:t>
            </a:r>
            <a:r>
              <a:rPr lang="en-US" dirty="0"/>
              <a:t>Description Languages (HDLs)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Model-based Design (</a:t>
            </a:r>
            <a:r>
              <a:rPr lang="en-US" dirty="0" err="1" smtClean="0"/>
              <a:t>Matlab</a:t>
            </a:r>
            <a:r>
              <a:rPr lang="en-US" dirty="0" smtClean="0"/>
              <a:t>/Simulink, </a:t>
            </a:r>
            <a:r>
              <a:rPr lang="en-US" dirty="0" err="1" smtClean="0"/>
              <a:t>Labview</a:t>
            </a:r>
            <a:r>
              <a:rPr lang="en-US" dirty="0" smtClean="0"/>
              <a:t>)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/>
              <a:t>High-Level-Synthesis Tools (HLS</a:t>
            </a:r>
            <a:r>
              <a:rPr lang="en-US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IP-cores</a:t>
            </a:r>
            <a:endParaRPr lang="en-US" dirty="0"/>
          </a:p>
          <a:p>
            <a:pPr marL="314325" lvl="1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/>
              <a:t>Summary</a:t>
            </a:r>
            <a:endParaRPr lang="en-US" sz="2000" dirty="0"/>
          </a:p>
          <a:p>
            <a:endParaRPr lang="en-US" dirty="0" smtClean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C046514-D64E-4E11-9A4F-93F7342547CA}" type="datetime1">
              <a:rPr lang="de-DE" smtClean="0"/>
              <a:t>04.12.2012</a:t>
            </a:fld>
            <a:endParaRPr lang="de-DE" dirty="0"/>
          </a:p>
        </p:txBody>
      </p:sp>
      <p:sp>
        <p:nvSpPr>
          <p:cNvPr id="7" name="Fußzeilenplatzhalter 3"/>
          <p:cNvSpPr txBox="1">
            <a:spLocks/>
          </p:cNvSpPr>
          <p:nvPr/>
        </p:nvSpPr>
        <p:spPr bwMode="auto">
          <a:xfrm>
            <a:off x="1475656" y="6445250"/>
            <a:ext cx="4824536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Dr.-</a:t>
            </a:r>
            <a:r>
              <a:rPr lang="en-US" dirty="0" err="1"/>
              <a:t>Ing</a:t>
            </a:r>
            <a:r>
              <a:rPr lang="en-US" dirty="0"/>
              <a:t>. Diana </a:t>
            </a:r>
            <a:r>
              <a:rPr lang="en-US" dirty="0" smtClean="0"/>
              <a:t>Göhringer</a:t>
            </a:r>
          </a:p>
          <a:p>
            <a:pPr algn="ctr"/>
            <a:r>
              <a:rPr lang="en-US" dirty="0">
                <a:solidFill>
                  <a:schemeClr val="tx2"/>
                </a:solidFill>
              </a:rPr>
              <a:t>FPGA Programming Methods - An Overview</a:t>
            </a:r>
          </a:p>
        </p:txBody>
      </p:sp>
    </p:spTree>
    <p:extLst>
      <p:ext uri="{BB962C8B-B14F-4D97-AF65-F5344CB8AC3E}">
        <p14:creationId xmlns:p14="http://schemas.microsoft.com/office/powerpoint/2010/main" val="322585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25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53532"/>
              </p:ext>
            </p:extLst>
          </p:nvPr>
        </p:nvGraphicFramePr>
        <p:xfrm>
          <a:off x="886074" y="1929185"/>
          <a:ext cx="7070302" cy="3011983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749823"/>
                <a:gridCol w="2232248"/>
                <a:gridCol w="2088231"/>
              </a:tblGrid>
              <a:tr h="70534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HDL</a:t>
                      </a:r>
                      <a:endParaRPr kumimoji="0" lang="en-US" sz="2000" b="1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C, C++</a:t>
                      </a:r>
                      <a:endParaRPr kumimoji="0" lang="en-US" sz="2000" b="1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075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Abstraction level</a:t>
                      </a:r>
                      <a:endParaRPr kumimoji="0" lang="en-US" sz="2000" b="1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sym typeface="Wingdings" pitchFamily="2" charset="2"/>
                        </a:rPr>
                        <a:t></a:t>
                      </a:r>
                      <a:endParaRPr kumimoji="0" lang="en-US" sz="18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sym typeface="Wingdings" pitchFamily="2" charset="2"/>
                        </a:rPr>
                        <a:t></a:t>
                      </a:r>
                      <a:endParaRPr kumimoji="0" lang="en-US" sz="1800" b="1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</a:tr>
              <a:tr h="8915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Development time</a:t>
                      </a:r>
                      <a:endParaRPr kumimoji="0" lang="en-US" sz="2000" b="1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sym typeface="Wingdings" pitchFamily="2" charset="2"/>
                        </a:rPr>
                        <a:t></a:t>
                      </a:r>
                      <a:endParaRPr kumimoji="0" lang="en-US" sz="18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sym typeface="Wingdings" pitchFamily="2" charset="2"/>
                        </a:rPr>
                        <a:t></a:t>
                      </a:r>
                      <a:endParaRPr kumimoji="0" lang="en-US" sz="1800" b="1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</a:tr>
              <a:tr h="7075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Error Correction</a:t>
                      </a:r>
                      <a:endParaRPr kumimoji="0" lang="en-US" sz="2000" b="1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sym typeface="Wingdings" pitchFamily="2" charset="2"/>
                        </a:rPr>
                        <a:t></a:t>
                      </a:r>
                      <a:endParaRPr kumimoji="0" lang="en-US" sz="18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sym typeface="Wingdings" pitchFamily="2" charset="2"/>
                        </a:rPr>
                        <a:t></a:t>
                      </a:r>
                      <a:endParaRPr kumimoji="0" lang="en-US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184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High-Level Synthesis </a:t>
            </a:r>
            <a:r>
              <a:rPr lang="de-DE" dirty="0" smtClean="0"/>
              <a:t>Tools: Motivation</a:t>
            </a:r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</p:spPr>
        <p:txBody>
          <a:bodyPr/>
          <a:lstStyle/>
          <a:p>
            <a:fld id="{EC046514-D64E-4E11-9A4F-93F7342547CA}" type="datetime1">
              <a:rPr lang="de-DE" smtClean="0"/>
              <a:t>04.12.2012</a:t>
            </a:fld>
            <a:endParaRPr lang="de-DE" dirty="0"/>
          </a:p>
        </p:txBody>
      </p:sp>
      <p:sp>
        <p:nvSpPr>
          <p:cNvPr id="8" name="Fußzeilenplatzhalter 3"/>
          <p:cNvSpPr txBox="1">
            <a:spLocks/>
          </p:cNvSpPr>
          <p:nvPr/>
        </p:nvSpPr>
        <p:spPr bwMode="auto">
          <a:xfrm>
            <a:off x="1475656" y="6445250"/>
            <a:ext cx="4824536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Dr.-</a:t>
            </a:r>
            <a:r>
              <a:rPr lang="en-US" dirty="0" err="1"/>
              <a:t>Ing</a:t>
            </a:r>
            <a:r>
              <a:rPr lang="en-US" dirty="0"/>
              <a:t>. Diana </a:t>
            </a:r>
            <a:r>
              <a:rPr lang="en-US" dirty="0" smtClean="0"/>
              <a:t>Göhringer</a:t>
            </a:r>
          </a:p>
          <a:p>
            <a:pPr algn="ctr"/>
            <a:r>
              <a:rPr lang="en-US" dirty="0">
                <a:solidFill>
                  <a:schemeClr val="tx2"/>
                </a:solidFill>
              </a:rPr>
              <a:t>FPGA Programming Methods - An Overview</a:t>
            </a:r>
          </a:p>
        </p:txBody>
      </p:sp>
    </p:spTree>
    <p:extLst>
      <p:ext uri="{BB962C8B-B14F-4D97-AF65-F5344CB8AC3E}">
        <p14:creationId xmlns:p14="http://schemas.microsoft.com/office/powerpoint/2010/main" val="285270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High-Level Synthesis Tools: </a:t>
            </a:r>
            <a:r>
              <a:rPr lang="de-DE" dirty="0" err="1" smtClean="0"/>
              <a:t>Overview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2113" y="1124744"/>
            <a:ext cx="8356600" cy="4894262"/>
          </a:xfrm>
        </p:spPr>
        <p:txBody>
          <a:bodyPr/>
          <a:lstStyle/>
          <a:p>
            <a:r>
              <a:rPr lang="en-US" dirty="0" smtClean="0"/>
              <a:t>A variety of open-source and commercial tools exist</a:t>
            </a:r>
          </a:p>
          <a:p>
            <a:r>
              <a:rPr lang="en-US" dirty="0" smtClean="0"/>
              <a:t>Very dynamic market: many changes and improvements in the past years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High-Level language (C, C++, </a:t>
            </a:r>
            <a:r>
              <a:rPr lang="en-US" dirty="0" err="1" smtClean="0"/>
              <a:t>SystemC</a:t>
            </a:r>
            <a:r>
              <a:rPr lang="en-US" dirty="0" smtClean="0"/>
              <a:t>) </a:t>
            </a:r>
            <a:r>
              <a:rPr lang="en-US" dirty="0" smtClean="0">
                <a:sym typeface="Wingdings" pitchFamily="2" charset="2"/>
              </a:rPr>
              <a:t> VHDL, Verilog, </a:t>
            </a:r>
            <a:r>
              <a:rPr lang="en-US" dirty="0" err="1" smtClean="0">
                <a:sym typeface="Wingdings" pitchFamily="2" charset="2"/>
              </a:rPr>
              <a:t>Netlists</a:t>
            </a:r>
            <a:endParaRPr lang="en-US" dirty="0" smtClean="0">
              <a:sym typeface="Wingdings" pitchFamily="2" charset="2"/>
            </a:endParaRPr>
          </a:p>
          <a:p>
            <a:endParaRPr lang="en-US" sz="1000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Examples for commercial tools: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Xilinx </a:t>
            </a:r>
            <a:r>
              <a:rPr lang="en-US" dirty="0" err="1" smtClean="0">
                <a:sym typeface="Wingdings" pitchFamily="2" charset="2"/>
              </a:rPr>
              <a:t>Vivado</a:t>
            </a:r>
            <a:r>
              <a:rPr lang="en-US" dirty="0" smtClean="0">
                <a:sym typeface="Wingdings" pitchFamily="2" charset="2"/>
              </a:rPr>
              <a:t> HLS (former Xilinx </a:t>
            </a:r>
            <a:r>
              <a:rPr lang="en-US" dirty="0" err="1" smtClean="0">
                <a:sym typeface="Wingdings" pitchFamily="2" charset="2"/>
              </a:rPr>
              <a:t>AutoESL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Calypto</a:t>
            </a:r>
            <a:r>
              <a:rPr lang="en-US" dirty="0" smtClean="0">
                <a:sym typeface="Wingdings" pitchFamily="2" charset="2"/>
              </a:rPr>
              <a:t> Catapult C (former Mentor Graphics Catapult C)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ImpulseC</a:t>
            </a:r>
            <a:endParaRPr lang="en-US" dirty="0" smtClean="0">
              <a:sym typeface="Wingdings" pitchFamily="2" charset="2"/>
            </a:endParaRPr>
          </a:p>
          <a:p>
            <a:pPr lvl="1"/>
            <a:endParaRPr lang="en-US" sz="1000" dirty="0" smtClean="0"/>
          </a:p>
          <a:p>
            <a:r>
              <a:rPr lang="en-US" dirty="0" smtClean="0"/>
              <a:t>Examples for open-source tools:</a:t>
            </a:r>
          </a:p>
          <a:p>
            <a:pPr lvl="1"/>
            <a:r>
              <a:rPr lang="en-US" dirty="0" smtClean="0"/>
              <a:t>ROCCC/ ROCCC 2.0</a:t>
            </a:r>
          </a:p>
          <a:p>
            <a:pPr lvl="1"/>
            <a:r>
              <a:rPr lang="en-US" dirty="0" smtClean="0"/>
              <a:t>Trident</a:t>
            </a:r>
          </a:p>
          <a:p>
            <a:pPr lvl="1"/>
            <a:r>
              <a:rPr lang="en-US" dirty="0" err="1" smtClean="0"/>
              <a:t>LegUp</a:t>
            </a:r>
            <a:endParaRPr lang="en-US" dirty="0"/>
          </a:p>
        </p:txBody>
      </p:sp>
      <p:sp>
        <p:nvSpPr>
          <p:cNvPr id="6" name="Datumsplatzhalter 4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</p:spPr>
        <p:txBody>
          <a:bodyPr/>
          <a:lstStyle/>
          <a:p>
            <a:fld id="{EC046514-D64E-4E11-9A4F-93F7342547CA}" type="datetime1">
              <a:rPr lang="de-DE" smtClean="0"/>
              <a:t>04.12.2012</a:t>
            </a:fld>
            <a:endParaRPr lang="de-DE" dirty="0"/>
          </a:p>
        </p:txBody>
      </p:sp>
      <p:sp>
        <p:nvSpPr>
          <p:cNvPr id="7" name="Fußzeilenplatzhalter 3"/>
          <p:cNvSpPr txBox="1">
            <a:spLocks/>
          </p:cNvSpPr>
          <p:nvPr/>
        </p:nvSpPr>
        <p:spPr bwMode="auto">
          <a:xfrm>
            <a:off x="1475656" y="6445250"/>
            <a:ext cx="4824536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Dr.-</a:t>
            </a:r>
            <a:r>
              <a:rPr lang="en-US" dirty="0" err="1"/>
              <a:t>Ing</a:t>
            </a:r>
            <a:r>
              <a:rPr lang="en-US" dirty="0"/>
              <a:t>. Diana </a:t>
            </a:r>
            <a:r>
              <a:rPr lang="en-US" dirty="0" smtClean="0"/>
              <a:t>Göhringer</a:t>
            </a:r>
          </a:p>
          <a:p>
            <a:pPr algn="ctr"/>
            <a:r>
              <a:rPr lang="en-US" dirty="0">
                <a:solidFill>
                  <a:schemeClr val="tx2"/>
                </a:solidFill>
              </a:rPr>
              <a:t>FPGA Programming Methods - An Overview</a:t>
            </a:r>
          </a:p>
        </p:txBody>
      </p:sp>
    </p:spTree>
    <p:extLst>
      <p:ext uri="{BB962C8B-B14F-4D97-AF65-F5344CB8AC3E}">
        <p14:creationId xmlns:p14="http://schemas.microsoft.com/office/powerpoint/2010/main" val="216109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Hints for HLS Programming</a:t>
            </a:r>
            <a:endParaRPr 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67544" y="1182688"/>
            <a:ext cx="8356600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14325" indent="-314325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0575" indent="-314325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2pPr>
            <a:lvl3pPr marL="1209675" indent="-276225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1600">
                <a:solidFill>
                  <a:schemeClr val="tx1"/>
                </a:solidFill>
                <a:latin typeface="+mn-lt"/>
              </a:defRPr>
            </a:lvl3pPr>
            <a:lvl4pPr marL="1657350" indent="-276225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1600">
                <a:solidFill>
                  <a:schemeClr val="tx1"/>
                </a:solidFill>
                <a:latin typeface="+mn-lt"/>
              </a:defRPr>
            </a:lvl4pPr>
            <a:lvl5pPr marL="2095500" indent="-276225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Restricted hardware </a:t>
            </a:r>
            <a:r>
              <a:rPr lang="en-US" dirty="0"/>
              <a:t>r</a:t>
            </a:r>
            <a:r>
              <a:rPr lang="en-US" dirty="0" smtClean="0"/>
              <a:t>esources:</a:t>
            </a:r>
          </a:p>
          <a:p>
            <a:pPr lvl="1"/>
            <a:r>
              <a:rPr lang="en-US" dirty="0" smtClean="0"/>
              <a:t>Select </a:t>
            </a:r>
            <a:r>
              <a:rPr lang="en-US" dirty="0" err="1" smtClean="0"/>
              <a:t>bitwidths</a:t>
            </a:r>
            <a:r>
              <a:rPr lang="en-US" dirty="0" smtClean="0"/>
              <a:t> of variables only as wide as necessary</a:t>
            </a:r>
          </a:p>
          <a:p>
            <a:pPr lvl="1"/>
            <a:r>
              <a:rPr lang="en-US" dirty="0" smtClean="0"/>
              <a:t>Store intermediate data only if necessary</a:t>
            </a:r>
          </a:p>
          <a:p>
            <a:pPr lvl="1"/>
            <a:r>
              <a:rPr lang="en-US" dirty="0" smtClean="0"/>
              <a:t>Don’t use dynamic allocations or unbound loops</a:t>
            </a:r>
          </a:p>
          <a:p>
            <a:pPr marL="476250" lvl="1" indent="0">
              <a:buNone/>
            </a:pPr>
            <a:endParaRPr lang="en-US" dirty="0" smtClean="0"/>
          </a:p>
          <a:p>
            <a:r>
              <a:rPr lang="en-US" dirty="0" smtClean="0"/>
              <a:t>Variety of different implementation strategies:</a:t>
            </a:r>
          </a:p>
          <a:p>
            <a:pPr lvl="1"/>
            <a:r>
              <a:rPr lang="en-US" dirty="0" smtClean="0"/>
              <a:t>Sequential implementation similar to C-Code is possible, but inefficient (Clock rate of the FPGA &lt;&lt; Clock rate of a PC)</a:t>
            </a:r>
          </a:p>
          <a:p>
            <a:pPr lvl="1"/>
            <a:r>
              <a:rPr lang="en-US" dirty="0"/>
              <a:t>Memory accesses, can be influenced using </a:t>
            </a:r>
            <a:r>
              <a:rPr lang="en-US" dirty="0" smtClean="0"/>
              <a:t>pragmas/directives</a:t>
            </a:r>
          </a:p>
          <a:p>
            <a:pPr lvl="1"/>
            <a:r>
              <a:rPr lang="en-US" dirty="0" smtClean="0"/>
              <a:t>Exploitation of Parallelism through:</a:t>
            </a:r>
          </a:p>
          <a:p>
            <a:pPr lvl="2"/>
            <a:r>
              <a:rPr lang="en-US" dirty="0" smtClean="0"/>
              <a:t>Loop-Unrolling (partial or complete)</a:t>
            </a:r>
          </a:p>
          <a:p>
            <a:pPr lvl="2"/>
            <a:r>
              <a:rPr lang="en-US" dirty="0" smtClean="0"/>
              <a:t>Pipelining</a:t>
            </a:r>
          </a:p>
          <a:p>
            <a:pPr lvl="2"/>
            <a:r>
              <a:rPr lang="en-US" dirty="0" smtClean="0"/>
              <a:t>Parallel implementation of independent functions</a:t>
            </a:r>
          </a:p>
          <a:p>
            <a:pPr lvl="2">
              <a:buFont typeface="Wingdings" pitchFamily="2" charset="2"/>
              <a:buChar char="à"/>
            </a:pPr>
            <a:r>
              <a:rPr lang="en-US" dirty="0" smtClean="0">
                <a:sym typeface="Wingdings" pitchFamily="2" charset="2"/>
              </a:rPr>
              <a:t>Tradeoff: Hardware resources / power versus performance </a:t>
            </a:r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</p:spPr>
        <p:txBody>
          <a:bodyPr/>
          <a:lstStyle/>
          <a:p>
            <a:fld id="{EC046514-D64E-4E11-9A4F-93F7342547CA}" type="datetime1">
              <a:rPr lang="de-DE" smtClean="0"/>
              <a:t>04.12.2012</a:t>
            </a:fld>
            <a:endParaRPr lang="de-DE" dirty="0"/>
          </a:p>
        </p:txBody>
      </p:sp>
      <p:sp>
        <p:nvSpPr>
          <p:cNvPr id="9" name="Fußzeilenplatzhalter 3"/>
          <p:cNvSpPr txBox="1">
            <a:spLocks/>
          </p:cNvSpPr>
          <p:nvPr/>
        </p:nvSpPr>
        <p:spPr bwMode="auto">
          <a:xfrm>
            <a:off x="1475656" y="6445250"/>
            <a:ext cx="4824536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Dr.-</a:t>
            </a:r>
            <a:r>
              <a:rPr lang="en-US" dirty="0" err="1"/>
              <a:t>Ing</a:t>
            </a:r>
            <a:r>
              <a:rPr lang="en-US" dirty="0"/>
              <a:t>. Diana </a:t>
            </a:r>
            <a:r>
              <a:rPr lang="en-US" dirty="0" smtClean="0"/>
              <a:t>Göhringer</a:t>
            </a:r>
          </a:p>
          <a:p>
            <a:pPr algn="ctr"/>
            <a:r>
              <a:rPr lang="en-US" dirty="0">
                <a:solidFill>
                  <a:schemeClr val="tx2"/>
                </a:solidFill>
              </a:rPr>
              <a:t>FPGA Programming Methods - An Overview</a:t>
            </a:r>
          </a:p>
        </p:txBody>
      </p:sp>
    </p:spTree>
    <p:extLst>
      <p:ext uri="{BB962C8B-B14F-4D97-AF65-F5344CB8AC3E}">
        <p14:creationId xmlns:p14="http://schemas.microsoft.com/office/powerpoint/2010/main" val="335998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400" dirty="0" smtClean="0"/>
              <a:t>High-Level Synthesis Tools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9" y="1196975"/>
            <a:ext cx="7777236" cy="5083175"/>
          </a:xfrm>
          <a:noFill/>
        </p:spPr>
        <p:txBody>
          <a:bodyPr/>
          <a:lstStyle/>
          <a:p>
            <a:pPr eaLnBrk="1" hangingPunct="1">
              <a:buClr>
                <a:srgbClr val="0000FF"/>
              </a:buClr>
              <a:buFont typeface="Wingdings" pitchFamily="2" charset="2"/>
              <a:buNone/>
            </a:pPr>
            <a:endParaRPr lang="en-US" sz="2000" dirty="0" smtClean="0"/>
          </a:p>
          <a:p>
            <a:pPr>
              <a:buClr>
                <a:srgbClr val="0000FF"/>
              </a:buClr>
            </a:pPr>
            <a:r>
              <a:rPr lang="en-US" dirty="0" err="1" smtClean="0"/>
              <a:t>ImpulseC</a:t>
            </a:r>
            <a:r>
              <a:rPr lang="en-US" dirty="0" smtClean="0"/>
              <a:t> </a:t>
            </a:r>
          </a:p>
          <a:p>
            <a:pPr lvl="1" eaLnBrk="1" hangingPunct="1">
              <a:buClr>
                <a:srgbClr val="0000FF"/>
              </a:buClr>
              <a:buFont typeface="Wingdings" pitchFamily="2" charset="2"/>
              <a:buChar char="J"/>
            </a:pPr>
            <a:r>
              <a:rPr lang="en-US" dirty="0" smtClean="0"/>
              <a:t>Generates hardly readable HDL Code</a:t>
            </a:r>
          </a:p>
          <a:p>
            <a:pPr lvl="1" eaLnBrk="1" hangingPunct="1">
              <a:buClr>
                <a:srgbClr val="0000FF"/>
              </a:buClr>
              <a:buFont typeface="Wingdings" pitchFamily="2" charset="2"/>
              <a:buChar char="J"/>
            </a:pPr>
            <a:r>
              <a:rPr lang="en-US" dirty="0" smtClean="0"/>
              <a:t>Better results compared to the Model-based design tools (Compared in 2008/2009)</a:t>
            </a:r>
          </a:p>
          <a:p>
            <a:pPr lvl="1" eaLnBrk="1" hangingPunct="1">
              <a:buClr>
                <a:srgbClr val="0000FF"/>
              </a:buClr>
              <a:buFont typeface="Wingdings" pitchFamily="2" charset="2"/>
              <a:buChar char="J"/>
            </a:pPr>
            <a:r>
              <a:rPr lang="en-US" dirty="0" smtClean="0"/>
              <a:t>Fast generation of IP-Cores, especially hardware accelerators for Xilinx processors (generates the interface for the bus system)</a:t>
            </a:r>
          </a:p>
          <a:p>
            <a:pPr lvl="1" eaLnBrk="1" hangingPunct="1">
              <a:buClr>
                <a:srgbClr val="0000FF"/>
              </a:buClr>
              <a:buFont typeface="Wingdings" pitchFamily="2" charset="2"/>
              <a:buChar char="J"/>
            </a:pPr>
            <a:r>
              <a:rPr lang="en-US" dirty="0" smtClean="0"/>
              <a:t>Supports pipelining and loop-unrolling</a:t>
            </a:r>
          </a:p>
          <a:p>
            <a:pPr lvl="1" eaLnBrk="1" hangingPunct="1">
              <a:buClr>
                <a:srgbClr val="0000FF"/>
              </a:buClr>
              <a:buFont typeface="Wingdings" pitchFamily="2" charset="2"/>
              <a:buChar char="J"/>
            </a:pPr>
            <a:r>
              <a:rPr lang="en-US" dirty="0" smtClean="0"/>
              <a:t>Supports Xilinx and Altera FPGAs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Char char="L"/>
            </a:pPr>
            <a:r>
              <a:rPr lang="en-US" dirty="0" smtClean="0"/>
              <a:t>Only supports a subset of C (no C++ or </a:t>
            </a:r>
            <a:r>
              <a:rPr lang="en-US" dirty="0" err="1" smtClean="0"/>
              <a:t>SystemC</a:t>
            </a:r>
            <a:r>
              <a:rPr lang="en-US" dirty="0" smtClean="0"/>
              <a:t>)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Char char="L"/>
            </a:pPr>
            <a:r>
              <a:rPr lang="en-US" dirty="0" smtClean="0"/>
              <a:t>needs to be extended with special Pragmas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Char char="L"/>
            </a:pPr>
            <a:r>
              <a:rPr lang="en-US" dirty="0" smtClean="0"/>
              <a:t>C-Code needs to be modified to achieve a good result, e.g.: usage of exact </a:t>
            </a:r>
            <a:r>
              <a:rPr lang="en-US" dirty="0" err="1" smtClean="0"/>
              <a:t>bitlenghts</a:t>
            </a:r>
            <a:r>
              <a:rPr lang="en-US" dirty="0" smtClean="0"/>
              <a:t> for variables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Char char="L"/>
            </a:pPr>
            <a:r>
              <a:rPr lang="en-US" dirty="0" smtClean="0"/>
              <a:t>Costs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Char char="L"/>
            </a:pPr>
            <a:r>
              <a:rPr lang="en-US" dirty="0" smtClean="0"/>
              <a:t>Mostly a bit behind the standard </a:t>
            </a:r>
            <a:r>
              <a:rPr lang="en-US" dirty="0"/>
              <a:t>X</a:t>
            </a:r>
            <a:r>
              <a:rPr lang="en-US" dirty="0" smtClean="0"/>
              <a:t>ilinx tools and FPGAs, as it is a third party tool</a:t>
            </a:r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</p:spPr>
        <p:txBody>
          <a:bodyPr/>
          <a:lstStyle/>
          <a:p>
            <a:fld id="{EC046514-D64E-4E11-9A4F-93F7342547CA}" type="datetime1">
              <a:rPr lang="de-DE" smtClean="0"/>
              <a:t>04.12.2012</a:t>
            </a:fld>
            <a:endParaRPr lang="de-DE" dirty="0"/>
          </a:p>
        </p:txBody>
      </p:sp>
      <p:sp>
        <p:nvSpPr>
          <p:cNvPr id="8" name="Fußzeilenplatzhalter 3"/>
          <p:cNvSpPr txBox="1">
            <a:spLocks/>
          </p:cNvSpPr>
          <p:nvPr/>
        </p:nvSpPr>
        <p:spPr bwMode="auto">
          <a:xfrm>
            <a:off x="1475656" y="6445250"/>
            <a:ext cx="4824536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Dr.-</a:t>
            </a:r>
            <a:r>
              <a:rPr lang="en-US" dirty="0" err="1"/>
              <a:t>Ing</a:t>
            </a:r>
            <a:r>
              <a:rPr lang="en-US" dirty="0"/>
              <a:t>. Diana </a:t>
            </a:r>
            <a:r>
              <a:rPr lang="en-US" dirty="0" smtClean="0"/>
              <a:t>Göhringer</a:t>
            </a:r>
          </a:p>
          <a:p>
            <a:pPr algn="ctr"/>
            <a:r>
              <a:rPr lang="en-US" dirty="0">
                <a:solidFill>
                  <a:schemeClr val="tx2"/>
                </a:solidFill>
              </a:rPr>
              <a:t>FPGA Programming Methods - An Overview</a:t>
            </a:r>
          </a:p>
        </p:txBody>
      </p:sp>
    </p:spTree>
    <p:extLst>
      <p:ext uri="{BB962C8B-B14F-4D97-AF65-F5344CB8AC3E}">
        <p14:creationId xmlns:p14="http://schemas.microsoft.com/office/powerpoint/2010/main" val="142253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400" dirty="0" smtClean="0"/>
              <a:t>High-Level Synthesis Tools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9" y="1196975"/>
            <a:ext cx="7777235" cy="5083175"/>
          </a:xfrm>
          <a:noFill/>
        </p:spPr>
        <p:txBody>
          <a:bodyPr/>
          <a:lstStyle/>
          <a:p>
            <a:pPr eaLnBrk="1" hangingPunct="1">
              <a:buClr>
                <a:srgbClr val="0000FF"/>
              </a:buClr>
              <a:buFont typeface="Wingdings" pitchFamily="2" charset="2"/>
              <a:buNone/>
            </a:pPr>
            <a:endParaRPr lang="en-US" sz="2000" dirty="0" smtClean="0"/>
          </a:p>
          <a:p>
            <a:pPr>
              <a:buClr>
                <a:srgbClr val="0000FF"/>
              </a:buClr>
            </a:pPr>
            <a:r>
              <a:rPr lang="en-US" dirty="0" err="1" smtClean="0"/>
              <a:t>CatapultC</a:t>
            </a:r>
            <a:r>
              <a:rPr lang="en-US" dirty="0" smtClean="0"/>
              <a:t> (tested 2011)</a:t>
            </a:r>
          </a:p>
          <a:p>
            <a:pPr lvl="1" eaLnBrk="1" hangingPunct="1">
              <a:buClr>
                <a:srgbClr val="0000FF"/>
              </a:buClr>
              <a:buFont typeface="Wingdings" pitchFamily="2" charset="2"/>
              <a:buChar char="J"/>
            </a:pPr>
            <a:r>
              <a:rPr lang="en-US" dirty="0" smtClean="0"/>
              <a:t>Supports C, C++</a:t>
            </a:r>
          </a:p>
          <a:p>
            <a:pPr lvl="1" eaLnBrk="1" hangingPunct="1">
              <a:buClr>
                <a:srgbClr val="0000FF"/>
              </a:buClr>
              <a:buFont typeface="Wingdings" pitchFamily="2" charset="2"/>
              <a:buChar char="J"/>
            </a:pPr>
            <a:r>
              <a:rPr lang="en-US" dirty="0" smtClean="0"/>
              <a:t>Generates hardly readable HDL Code</a:t>
            </a:r>
          </a:p>
          <a:p>
            <a:pPr lvl="1" eaLnBrk="1" hangingPunct="1">
              <a:buClr>
                <a:srgbClr val="0000FF"/>
              </a:buClr>
              <a:buFont typeface="Wingdings" pitchFamily="2" charset="2"/>
              <a:buChar char="J"/>
            </a:pPr>
            <a:r>
              <a:rPr lang="en-US" dirty="0" smtClean="0"/>
              <a:t>Fast generation of IP-Cores</a:t>
            </a:r>
          </a:p>
          <a:p>
            <a:pPr lvl="1" eaLnBrk="1" hangingPunct="1">
              <a:buClr>
                <a:srgbClr val="0000FF"/>
              </a:buClr>
              <a:buFont typeface="Wingdings" pitchFamily="2" charset="2"/>
              <a:buChar char="J"/>
            </a:pPr>
            <a:r>
              <a:rPr lang="en-US" dirty="0" smtClean="0"/>
              <a:t>Supports pipelining and loop-unrolling</a:t>
            </a:r>
          </a:p>
          <a:p>
            <a:pPr lvl="1" eaLnBrk="1" hangingPunct="1">
              <a:buClr>
                <a:srgbClr val="0000FF"/>
              </a:buClr>
              <a:buFont typeface="Wingdings" pitchFamily="2" charset="2"/>
              <a:buChar char="J"/>
            </a:pPr>
            <a:r>
              <a:rPr lang="en-US" dirty="0" smtClean="0"/>
              <a:t>C-code is annotated via a  user-friendly GUI, e.g. no modifications in the C-code needed for unrolling/pipelining loops or for organizing the memory layout</a:t>
            </a:r>
          </a:p>
          <a:p>
            <a:pPr lvl="1" eaLnBrk="1" hangingPunct="1">
              <a:buClr>
                <a:srgbClr val="0000FF"/>
              </a:buClr>
              <a:buFont typeface="Wingdings" pitchFamily="2" charset="2"/>
              <a:buChar char="J"/>
            </a:pPr>
            <a:r>
              <a:rPr lang="en-US" dirty="0" smtClean="0"/>
              <a:t>Supports Xilinx and Altera FPGA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Char char="L"/>
            </a:pPr>
            <a:r>
              <a:rPr lang="en-US" dirty="0" smtClean="0"/>
              <a:t>C-Code needs to be slightly  modified to achieve a good result, e.g.: usage of exact </a:t>
            </a:r>
            <a:r>
              <a:rPr lang="en-US" dirty="0" err="1" smtClean="0"/>
              <a:t>bitlenghts</a:t>
            </a:r>
            <a:r>
              <a:rPr lang="en-US" dirty="0" smtClean="0"/>
              <a:t> for variables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Char char="L"/>
            </a:pPr>
            <a:r>
              <a:rPr lang="en-US" dirty="0" smtClean="0"/>
              <a:t>No support for System C so far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Char char="L"/>
            </a:pPr>
            <a:r>
              <a:rPr lang="en-US" dirty="0" smtClean="0"/>
              <a:t>Costs </a:t>
            </a:r>
            <a:r>
              <a:rPr lang="en-US" dirty="0" smtClean="0">
                <a:sym typeface="Wingdings" pitchFamily="2" charset="2"/>
              </a:rPr>
              <a:t> More expensive than </a:t>
            </a:r>
            <a:r>
              <a:rPr lang="en-US" dirty="0" err="1" smtClean="0">
                <a:sym typeface="Wingdings" pitchFamily="2" charset="2"/>
              </a:rPr>
              <a:t>ImpulseC</a:t>
            </a:r>
            <a:r>
              <a:rPr lang="en-US" dirty="0" smtClean="0">
                <a:sym typeface="Wingdings" pitchFamily="2" charset="2"/>
              </a:rPr>
              <a:t> </a:t>
            </a:r>
            <a:endParaRPr lang="en-US" dirty="0" smtClean="0"/>
          </a:p>
        </p:txBody>
      </p:sp>
      <p:sp>
        <p:nvSpPr>
          <p:cNvPr id="4" name="Datumsplatzhalter 4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</p:spPr>
        <p:txBody>
          <a:bodyPr/>
          <a:lstStyle/>
          <a:p>
            <a:fld id="{EC046514-D64E-4E11-9A4F-93F7342547CA}" type="datetime1">
              <a:rPr lang="de-DE" smtClean="0"/>
              <a:t>04.12.2012</a:t>
            </a:fld>
            <a:endParaRPr lang="de-DE" dirty="0"/>
          </a:p>
        </p:txBody>
      </p:sp>
      <p:sp>
        <p:nvSpPr>
          <p:cNvPr id="5" name="Fußzeilenplatzhalter 3"/>
          <p:cNvSpPr txBox="1">
            <a:spLocks/>
          </p:cNvSpPr>
          <p:nvPr/>
        </p:nvSpPr>
        <p:spPr bwMode="auto">
          <a:xfrm>
            <a:off x="1475656" y="6445250"/>
            <a:ext cx="4824536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Dr.-</a:t>
            </a:r>
            <a:r>
              <a:rPr lang="en-US" dirty="0" err="1"/>
              <a:t>Ing</a:t>
            </a:r>
            <a:r>
              <a:rPr lang="en-US" dirty="0"/>
              <a:t>. Diana </a:t>
            </a:r>
            <a:r>
              <a:rPr lang="en-US" dirty="0" smtClean="0"/>
              <a:t>Göhringer</a:t>
            </a:r>
          </a:p>
          <a:p>
            <a:pPr algn="ctr"/>
            <a:r>
              <a:rPr lang="en-US" dirty="0">
                <a:solidFill>
                  <a:schemeClr val="tx2"/>
                </a:solidFill>
              </a:rPr>
              <a:t>FPGA Programming Methods - An Overview</a:t>
            </a:r>
          </a:p>
        </p:txBody>
      </p:sp>
    </p:spTree>
    <p:extLst>
      <p:ext uri="{BB962C8B-B14F-4D97-AF65-F5344CB8AC3E}">
        <p14:creationId xmlns:p14="http://schemas.microsoft.com/office/powerpoint/2010/main" val="24125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400" dirty="0" smtClean="0"/>
              <a:t>High-Level Synthesis Tools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9" y="1124744"/>
            <a:ext cx="8137276" cy="5083175"/>
          </a:xfrm>
          <a:noFill/>
        </p:spPr>
        <p:txBody>
          <a:bodyPr/>
          <a:lstStyle/>
          <a:p>
            <a:pPr eaLnBrk="1" hangingPunct="1">
              <a:buClr>
                <a:srgbClr val="0000FF"/>
              </a:buClr>
              <a:buFont typeface="Wingdings" pitchFamily="2" charset="2"/>
              <a:buNone/>
            </a:pPr>
            <a:endParaRPr lang="en-US" sz="2000" dirty="0" smtClean="0"/>
          </a:p>
          <a:p>
            <a:pPr>
              <a:buClr>
                <a:srgbClr val="0000FF"/>
              </a:buClr>
            </a:pPr>
            <a:r>
              <a:rPr lang="en-US" dirty="0" err="1" smtClean="0"/>
              <a:t>Vivado</a:t>
            </a:r>
            <a:r>
              <a:rPr lang="en-US" dirty="0" smtClean="0"/>
              <a:t> HLS </a:t>
            </a:r>
            <a:r>
              <a:rPr lang="en-US" dirty="0" smtClean="0"/>
              <a:t>(formerly </a:t>
            </a:r>
            <a:r>
              <a:rPr lang="en-US" dirty="0" err="1" smtClean="0"/>
              <a:t>AutoESL</a:t>
            </a:r>
            <a:r>
              <a:rPr lang="en-US" dirty="0" smtClean="0"/>
              <a:t>) </a:t>
            </a:r>
            <a:endParaRPr lang="en-US" dirty="0" smtClean="0"/>
          </a:p>
          <a:p>
            <a:pPr lvl="1" eaLnBrk="1" hangingPunct="1">
              <a:buClr>
                <a:srgbClr val="0000FF"/>
              </a:buClr>
              <a:buFont typeface="Wingdings" pitchFamily="2" charset="2"/>
              <a:buChar char="J"/>
            </a:pPr>
            <a:r>
              <a:rPr lang="en-US" dirty="0" smtClean="0"/>
              <a:t>Supports C, C++ and </a:t>
            </a:r>
            <a:r>
              <a:rPr lang="en-US" dirty="0" err="1" smtClean="0"/>
              <a:t>SystemC</a:t>
            </a:r>
            <a:endParaRPr lang="en-US" dirty="0" smtClean="0"/>
          </a:p>
          <a:p>
            <a:pPr lvl="1" eaLnBrk="1" hangingPunct="1">
              <a:buClr>
                <a:srgbClr val="0000FF"/>
              </a:buClr>
              <a:buFont typeface="Wingdings" pitchFamily="2" charset="2"/>
              <a:buChar char="J"/>
            </a:pPr>
            <a:r>
              <a:rPr lang="en-US" dirty="0" smtClean="0"/>
              <a:t>Generates hardly readable HDL Code</a:t>
            </a:r>
          </a:p>
          <a:p>
            <a:pPr lvl="1" eaLnBrk="1" hangingPunct="1">
              <a:buClr>
                <a:srgbClr val="0000FF"/>
              </a:buClr>
              <a:buFont typeface="Wingdings" pitchFamily="2" charset="2"/>
              <a:buChar char="J"/>
            </a:pPr>
            <a:r>
              <a:rPr lang="en-US" dirty="0" smtClean="0"/>
              <a:t>Fast generation of IP-Cores (incl. interfaces for the processors (Xilinx EDK tool), and for integration as a black box into Xilinx </a:t>
            </a:r>
            <a:r>
              <a:rPr lang="en-US" dirty="0" err="1" smtClean="0"/>
              <a:t>SystemGenerator</a:t>
            </a:r>
            <a:r>
              <a:rPr lang="en-US" dirty="0" smtClean="0"/>
              <a:t>)</a:t>
            </a:r>
          </a:p>
          <a:p>
            <a:pPr lvl="1" eaLnBrk="1" hangingPunct="1">
              <a:buClr>
                <a:srgbClr val="0000FF"/>
              </a:buClr>
              <a:buFont typeface="Wingdings" pitchFamily="2" charset="2"/>
              <a:buChar char="J"/>
            </a:pPr>
            <a:r>
              <a:rPr lang="en-US" dirty="0" smtClean="0"/>
              <a:t>Supports pipelining and loop-unrolling</a:t>
            </a:r>
          </a:p>
          <a:p>
            <a:pPr lvl="1">
              <a:buClr>
                <a:srgbClr val="0000FF"/>
              </a:buClr>
              <a:buFont typeface="Wingdings" pitchFamily="2" charset="2"/>
              <a:buChar char="J"/>
            </a:pPr>
            <a:r>
              <a:rPr lang="en-US" dirty="0"/>
              <a:t>C-code is annotated via a  user-friendly GUI, e.g. no modifications in the C-code needed for unrolling/pipelining loops or for organizing the memory </a:t>
            </a:r>
            <a:r>
              <a:rPr lang="en-US" dirty="0" smtClean="0"/>
              <a:t>layout</a:t>
            </a:r>
          </a:p>
          <a:p>
            <a:pPr lvl="1">
              <a:buClr>
                <a:srgbClr val="0000FF"/>
              </a:buClr>
              <a:buFont typeface="Wingdings" pitchFamily="2" charset="2"/>
              <a:buChar char="J"/>
            </a:pPr>
            <a:r>
              <a:rPr lang="en-US" dirty="0" smtClean="0"/>
              <a:t>Low costs, comes with the Xilinx System Edition Tool set</a:t>
            </a:r>
            <a:endParaRPr lang="en-US" dirty="0"/>
          </a:p>
          <a:p>
            <a:pPr lvl="1">
              <a:buClr>
                <a:srgbClr val="FF0000"/>
              </a:buClr>
              <a:buFont typeface="Wingdings" pitchFamily="2" charset="2"/>
              <a:buChar char="L"/>
            </a:pPr>
            <a:r>
              <a:rPr lang="en-US" dirty="0" smtClean="0"/>
              <a:t>C-Code </a:t>
            </a:r>
            <a:r>
              <a:rPr lang="en-US" dirty="0"/>
              <a:t>needs to be slightly  modified to achieve a good result, e.g.: usage of exact </a:t>
            </a:r>
            <a:r>
              <a:rPr lang="en-US" dirty="0" err="1" smtClean="0"/>
              <a:t>bitlenghts</a:t>
            </a:r>
            <a:r>
              <a:rPr lang="en-US" dirty="0" smtClean="0"/>
              <a:t> </a:t>
            </a:r>
            <a:r>
              <a:rPr lang="en-US" dirty="0"/>
              <a:t>for </a:t>
            </a:r>
            <a:r>
              <a:rPr lang="en-US" dirty="0" smtClean="0"/>
              <a:t>variables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Char char="L"/>
            </a:pPr>
            <a:r>
              <a:rPr lang="en-US" dirty="0" smtClean="0"/>
              <a:t>Costs</a:t>
            </a:r>
            <a:endParaRPr lang="en-US" dirty="0" smtClean="0"/>
          </a:p>
        </p:txBody>
      </p:sp>
      <p:sp>
        <p:nvSpPr>
          <p:cNvPr id="4" name="Datumsplatzhalter 4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</p:spPr>
        <p:txBody>
          <a:bodyPr/>
          <a:lstStyle/>
          <a:p>
            <a:fld id="{EC046514-D64E-4E11-9A4F-93F7342547CA}" type="datetime1">
              <a:rPr lang="de-DE" smtClean="0"/>
              <a:t>04.12.2012</a:t>
            </a:fld>
            <a:endParaRPr lang="de-DE" dirty="0"/>
          </a:p>
        </p:txBody>
      </p:sp>
      <p:sp>
        <p:nvSpPr>
          <p:cNvPr id="5" name="Fußzeilenplatzhalter 3"/>
          <p:cNvSpPr txBox="1">
            <a:spLocks/>
          </p:cNvSpPr>
          <p:nvPr/>
        </p:nvSpPr>
        <p:spPr bwMode="auto">
          <a:xfrm>
            <a:off x="1475656" y="6445250"/>
            <a:ext cx="4824536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Dr.-</a:t>
            </a:r>
            <a:r>
              <a:rPr lang="en-US" dirty="0" err="1"/>
              <a:t>Ing</a:t>
            </a:r>
            <a:r>
              <a:rPr lang="en-US" dirty="0"/>
              <a:t>. Diana </a:t>
            </a:r>
            <a:r>
              <a:rPr lang="en-US" dirty="0" smtClean="0"/>
              <a:t>Göhringer</a:t>
            </a:r>
          </a:p>
          <a:p>
            <a:pPr algn="ctr"/>
            <a:r>
              <a:rPr lang="en-US" dirty="0">
                <a:solidFill>
                  <a:schemeClr val="tx2"/>
                </a:solidFill>
              </a:rPr>
              <a:t>FPGA Programming Methods - An Overview</a:t>
            </a:r>
          </a:p>
        </p:txBody>
      </p:sp>
    </p:spTree>
    <p:extLst>
      <p:ext uri="{BB962C8B-B14F-4D97-AF65-F5344CB8AC3E}">
        <p14:creationId xmlns:p14="http://schemas.microsoft.com/office/powerpoint/2010/main" val="24125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High-Level Synthesis Tools: </a:t>
            </a:r>
            <a:br>
              <a:rPr lang="en-US" dirty="0" smtClean="0"/>
            </a:br>
            <a:r>
              <a:rPr lang="en-US" dirty="0" smtClean="0"/>
              <a:t>Catapult C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AutoESL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IP-Core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9713" y="5151438"/>
            <a:ext cx="6348412" cy="1095375"/>
          </a:xfrm>
        </p:spPr>
        <p:txBody>
          <a:bodyPr/>
          <a:lstStyle/>
          <a:p>
            <a:pPr lvl="1" eaLnBrk="1" hangingPunct="1"/>
            <a:r>
              <a:rPr lang="en-US" dirty="0" smtClean="0"/>
              <a:t>Optimal algorithm parameters for HLS</a:t>
            </a:r>
          </a:p>
          <a:p>
            <a:pPr marL="1143000" lvl="2" indent="-228600" eaLnBrk="1" hangingPunct="1"/>
            <a:r>
              <a:rPr lang="en-US" dirty="0" smtClean="0"/>
              <a:t>Linear memory accesses</a:t>
            </a:r>
          </a:p>
          <a:p>
            <a:pPr marL="1143000" lvl="2" indent="-228600" eaLnBrk="1" hangingPunct="1"/>
            <a:r>
              <a:rPr lang="en-US" dirty="0" smtClean="0"/>
              <a:t>Constant loop iterations </a:t>
            </a:r>
          </a:p>
          <a:p>
            <a:pPr lvl="1" eaLnBrk="1" hangingPunct="1"/>
            <a:endParaRPr lang="en-US" dirty="0" smtClean="0"/>
          </a:p>
        </p:txBody>
      </p:sp>
      <p:graphicFrame>
        <p:nvGraphicFramePr>
          <p:cNvPr id="62524" name="Group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013450"/>
              </p:ext>
            </p:extLst>
          </p:nvPr>
        </p:nvGraphicFramePr>
        <p:xfrm>
          <a:off x="736600" y="3886200"/>
          <a:ext cx="6832600" cy="1039813"/>
        </p:xfrm>
        <a:graphic>
          <a:graphicData uri="http://schemas.openxmlformats.org/drawingml/2006/table">
            <a:tbl>
              <a:tblPr/>
              <a:tblGrid>
                <a:gridCol w="2289175"/>
                <a:gridCol w="1514475"/>
                <a:gridCol w="1514475"/>
                <a:gridCol w="1514475"/>
              </a:tblGrid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FFT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SAFT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AutoESL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Catapult C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2523" name="Group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809044"/>
              </p:ext>
            </p:extLst>
          </p:nvPr>
        </p:nvGraphicFramePr>
        <p:xfrm>
          <a:off x="739775" y="1860476"/>
          <a:ext cx="6837363" cy="1128714"/>
        </p:xfrm>
        <a:graphic>
          <a:graphicData uri="http://schemas.openxmlformats.org/drawingml/2006/table">
            <a:tbl>
              <a:tblPr/>
              <a:tblGrid>
                <a:gridCol w="2298700"/>
                <a:gridCol w="1512888"/>
                <a:gridCol w="1512887"/>
                <a:gridCol w="1512888"/>
              </a:tblGrid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AutoESL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Catapult 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IP-Core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Throughput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++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Efficiency (Area)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++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513" name="Rectangle 3"/>
          <p:cNvSpPr>
            <a:spLocks noChangeArrowheads="1"/>
          </p:cNvSpPr>
          <p:nvPr/>
        </p:nvSpPr>
        <p:spPr bwMode="auto">
          <a:xfrm>
            <a:off x="466725" y="3262238"/>
            <a:ext cx="7085013" cy="886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33375" indent="-314325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Open-source programs are currently no alternative to commercial tools </a:t>
            </a:r>
          </a:p>
          <a:p>
            <a:pPr marL="790575" lvl="1" indent="-314325">
              <a:spcBef>
                <a:spcPct val="20000"/>
              </a:spcBef>
              <a:buFontTx/>
              <a:buBlip>
                <a:blip r:embed="rId3"/>
              </a:buBlip>
            </a:pPr>
            <a:endParaRPr lang="en-US" dirty="0" smtClean="0"/>
          </a:p>
          <a:p>
            <a:pPr marL="790575" lvl="1" indent="-314325">
              <a:spcBef>
                <a:spcPct val="20000"/>
              </a:spcBef>
            </a:pPr>
            <a:endParaRPr lang="en-US" dirty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67544" y="1196752"/>
            <a:ext cx="7085013" cy="886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9050">
              <a:spcBef>
                <a:spcPct val="20000"/>
              </a:spcBef>
            </a:pPr>
            <a:r>
              <a:rPr lang="en-US" dirty="0" smtClean="0"/>
              <a:t>Results from the bachelor thesis of Thomas </a:t>
            </a:r>
            <a:r>
              <a:rPr lang="en-US" dirty="0" err="1" smtClean="0"/>
              <a:t>Kleiner</a:t>
            </a:r>
            <a:r>
              <a:rPr lang="en-US" dirty="0" smtClean="0"/>
              <a:t> </a:t>
            </a:r>
          </a:p>
          <a:p>
            <a:pPr marL="790575" lvl="1" indent="-314325">
              <a:spcBef>
                <a:spcPct val="20000"/>
              </a:spcBef>
              <a:buFontTx/>
              <a:buBlip>
                <a:blip r:embed="rId3"/>
              </a:buBlip>
            </a:pPr>
            <a:endParaRPr lang="en-US" dirty="0" smtClean="0"/>
          </a:p>
          <a:p>
            <a:pPr marL="790575" lvl="1" indent="-314325">
              <a:spcBef>
                <a:spcPct val="20000"/>
              </a:spcBef>
            </a:pPr>
            <a:endParaRPr lang="en-US" dirty="0"/>
          </a:p>
        </p:txBody>
      </p:sp>
      <p:sp>
        <p:nvSpPr>
          <p:cNvPr id="11" name="Datumsplatzhalter 4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</p:spPr>
        <p:txBody>
          <a:bodyPr/>
          <a:lstStyle/>
          <a:p>
            <a:fld id="{EC046514-D64E-4E11-9A4F-93F7342547CA}" type="datetime1">
              <a:rPr lang="de-DE" smtClean="0"/>
              <a:t>04.12.2012</a:t>
            </a:fld>
            <a:endParaRPr lang="de-DE" dirty="0"/>
          </a:p>
        </p:txBody>
      </p:sp>
      <p:sp>
        <p:nvSpPr>
          <p:cNvPr id="12" name="Fußzeilenplatzhalter 3"/>
          <p:cNvSpPr txBox="1">
            <a:spLocks/>
          </p:cNvSpPr>
          <p:nvPr/>
        </p:nvSpPr>
        <p:spPr bwMode="auto">
          <a:xfrm>
            <a:off x="1475656" y="6445250"/>
            <a:ext cx="4824536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Dr.-</a:t>
            </a:r>
            <a:r>
              <a:rPr lang="en-US" dirty="0" err="1"/>
              <a:t>Ing</a:t>
            </a:r>
            <a:r>
              <a:rPr lang="en-US" dirty="0"/>
              <a:t>. Diana </a:t>
            </a:r>
            <a:r>
              <a:rPr lang="en-US" dirty="0" smtClean="0"/>
              <a:t>Göhringer</a:t>
            </a:r>
          </a:p>
          <a:p>
            <a:pPr algn="ctr"/>
            <a:r>
              <a:rPr lang="en-US" dirty="0">
                <a:solidFill>
                  <a:schemeClr val="tx2"/>
                </a:solidFill>
              </a:rPr>
              <a:t>FPGA Programming Methods - An Overview</a:t>
            </a:r>
          </a:p>
        </p:txBody>
      </p:sp>
    </p:spTree>
    <p:extLst>
      <p:ext uri="{BB962C8B-B14F-4D97-AF65-F5344CB8AC3E}">
        <p14:creationId xmlns:p14="http://schemas.microsoft.com/office/powerpoint/2010/main" val="282592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Introduction and Motivation</a:t>
            </a:r>
            <a:endParaRPr lang="en-US" sz="1200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Programming Methods for FPGAs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Hardware </a:t>
            </a:r>
            <a:r>
              <a:rPr lang="en-US" dirty="0"/>
              <a:t>Description Languages (HDLs)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Model-based Design (</a:t>
            </a:r>
            <a:r>
              <a:rPr lang="en-US" dirty="0" err="1" smtClean="0"/>
              <a:t>Matlab</a:t>
            </a:r>
            <a:r>
              <a:rPr lang="en-US" dirty="0" smtClean="0"/>
              <a:t>/Simulink, </a:t>
            </a:r>
            <a:r>
              <a:rPr lang="en-US" dirty="0" err="1" smtClean="0"/>
              <a:t>Labview</a:t>
            </a:r>
            <a:r>
              <a:rPr lang="en-US" dirty="0" smtClean="0"/>
              <a:t>)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/>
              <a:t>High-Level-Synthesis Tools (HLS</a:t>
            </a:r>
            <a:r>
              <a:rPr lang="en-US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IP-cores</a:t>
            </a:r>
            <a:endParaRPr lang="en-US" dirty="0"/>
          </a:p>
          <a:p>
            <a:pPr marL="314325" lvl="1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/>
              <a:t>Summary</a:t>
            </a:r>
            <a:endParaRPr lang="en-US" sz="2000" dirty="0"/>
          </a:p>
          <a:p>
            <a:endParaRPr lang="en-US" dirty="0" smtClean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C046514-D64E-4E11-9A4F-93F7342547CA}" type="datetime1">
              <a:rPr lang="de-DE" smtClean="0"/>
              <a:t>04.12.2012</a:t>
            </a:fld>
            <a:endParaRPr lang="de-DE" dirty="0"/>
          </a:p>
        </p:txBody>
      </p:sp>
      <p:sp>
        <p:nvSpPr>
          <p:cNvPr id="7" name="Fußzeilenplatzhalter 3"/>
          <p:cNvSpPr txBox="1">
            <a:spLocks/>
          </p:cNvSpPr>
          <p:nvPr/>
        </p:nvSpPr>
        <p:spPr bwMode="auto">
          <a:xfrm>
            <a:off x="1475656" y="6445250"/>
            <a:ext cx="4824536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Dr.-</a:t>
            </a:r>
            <a:r>
              <a:rPr lang="en-US" dirty="0" err="1"/>
              <a:t>Ing</a:t>
            </a:r>
            <a:r>
              <a:rPr lang="en-US" dirty="0"/>
              <a:t>. Diana </a:t>
            </a:r>
            <a:r>
              <a:rPr lang="en-US" dirty="0" smtClean="0"/>
              <a:t>Göhringer</a:t>
            </a:r>
          </a:p>
          <a:p>
            <a:pPr algn="ctr"/>
            <a:r>
              <a:rPr lang="en-US" dirty="0">
                <a:solidFill>
                  <a:schemeClr val="tx2"/>
                </a:solidFill>
              </a:rPr>
              <a:t>FPGA Programming Methods - An Overview</a:t>
            </a:r>
          </a:p>
        </p:txBody>
      </p:sp>
    </p:spTree>
    <p:extLst>
      <p:ext uri="{BB962C8B-B14F-4D97-AF65-F5344CB8AC3E}">
        <p14:creationId xmlns:p14="http://schemas.microsoft.com/office/powerpoint/2010/main" val="322585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Introduction and Motivation</a:t>
            </a:r>
            <a:endParaRPr lang="en-US" sz="1200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Programming Methods for FPGAs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Hardware </a:t>
            </a:r>
            <a:r>
              <a:rPr lang="en-US" dirty="0"/>
              <a:t>Description Languages (HDLs)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Model-based Design (</a:t>
            </a:r>
            <a:r>
              <a:rPr lang="en-US" dirty="0" err="1" smtClean="0"/>
              <a:t>Matlab</a:t>
            </a:r>
            <a:r>
              <a:rPr lang="en-US" dirty="0" smtClean="0"/>
              <a:t> / Simulink</a:t>
            </a:r>
            <a:r>
              <a:rPr lang="en-US" dirty="0"/>
              <a:t>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High-Level-Synthesis Tools (HLS</a:t>
            </a:r>
            <a:r>
              <a:rPr lang="en-US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IP-cores</a:t>
            </a:r>
            <a:endParaRPr lang="en-US" dirty="0"/>
          </a:p>
          <a:p>
            <a:pPr marL="314325" lvl="1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/>
              <a:t>Summary</a:t>
            </a:r>
            <a:endParaRPr lang="en-US" sz="2000" dirty="0"/>
          </a:p>
          <a:p>
            <a:endParaRPr lang="en-US" dirty="0" smtClean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C046514-D64E-4E11-9A4F-93F7342547CA}" type="datetime1">
              <a:rPr lang="de-DE" smtClean="0"/>
              <a:t>04.12.2012</a:t>
            </a:fld>
            <a:endParaRPr lang="de-DE" dirty="0"/>
          </a:p>
        </p:txBody>
      </p:sp>
      <p:sp>
        <p:nvSpPr>
          <p:cNvPr id="7" name="Fußzeilenplatzhalter 3"/>
          <p:cNvSpPr txBox="1">
            <a:spLocks/>
          </p:cNvSpPr>
          <p:nvPr/>
        </p:nvSpPr>
        <p:spPr bwMode="auto">
          <a:xfrm>
            <a:off x="1475656" y="6445250"/>
            <a:ext cx="4824536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Dr.-</a:t>
            </a:r>
            <a:r>
              <a:rPr lang="en-US" dirty="0" err="1"/>
              <a:t>Ing</a:t>
            </a:r>
            <a:r>
              <a:rPr lang="en-US" dirty="0"/>
              <a:t>. Diana </a:t>
            </a:r>
            <a:r>
              <a:rPr lang="en-US" dirty="0" smtClean="0"/>
              <a:t>Göhringer</a:t>
            </a:r>
          </a:p>
          <a:p>
            <a:pPr algn="ctr"/>
            <a:r>
              <a:rPr lang="en-US" dirty="0">
                <a:solidFill>
                  <a:schemeClr val="tx2"/>
                </a:solidFill>
              </a:rPr>
              <a:t>FPGA Programming Methods - An Overview</a:t>
            </a:r>
          </a:p>
        </p:txBody>
      </p:sp>
    </p:spTree>
    <p:extLst>
      <p:ext uri="{BB962C8B-B14F-4D97-AF65-F5344CB8AC3E}">
        <p14:creationId xmlns:p14="http://schemas.microsoft.com/office/powerpoint/2010/main" val="248734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IP-Cores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FF"/>
              </a:buClr>
              <a:buFont typeface="Wingdings" pitchFamily="2" charset="2"/>
              <a:buChar char="J"/>
            </a:pPr>
            <a:r>
              <a:rPr lang="en-US" dirty="0" smtClean="0"/>
              <a:t>Optimized cores in terms of performance and area</a:t>
            </a:r>
          </a:p>
          <a:p>
            <a:pPr>
              <a:buClr>
                <a:srgbClr val="FF0000"/>
              </a:buClr>
              <a:buFont typeface="Wingdings" pitchFamily="2" charset="2"/>
              <a:buChar char="L"/>
            </a:pPr>
            <a:r>
              <a:rPr lang="en-US" dirty="0" smtClean="0"/>
              <a:t>Mostly only available as </a:t>
            </a:r>
            <a:r>
              <a:rPr lang="en-US" dirty="0" err="1" smtClean="0"/>
              <a:t>netlists</a:t>
            </a:r>
            <a:r>
              <a:rPr lang="en-US" dirty="0" smtClean="0"/>
              <a:t> / black box </a:t>
            </a:r>
            <a:r>
              <a:rPr lang="en-US" dirty="0" smtClean="0">
                <a:sym typeface="Wingdings" pitchFamily="2" charset="2"/>
              </a:rPr>
              <a:t> no source code available</a:t>
            </a:r>
            <a:endParaRPr lang="en-US" dirty="0"/>
          </a:p>
          <a:p>
            <a:pPr>
              <a:buClr>
                <a:srgbClr val="FF0000"/>
              </a:buClr>
              <a:buFont typeface="Wingdings" pitchFamily="2" charset="2"/>
              <a:buChar char="L"/>
            </a:pPr>
            <a:r>
              <a:rPr lang="en-US" dirty="0"/>
              <a:t>Costs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6" name="Datumsplatzhalter 4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</p:spPr>
        <p:txBody>
          <a:bodyPr/>
          <a:lstStyle/>
          <a:p>
            <a:fld id="{EC046514-D64E-4E11-9A4F-93F7342547CA}" type="datetime1">
              <a:rPr lang="de-DE" smtClean="0"/>
              <a:t>04.12.2012</a:t>
            </a:fld>
            <a:endParaRPr lang="de-DE" dirty="0"/>
          </a:p>
        </p:txBody>
      </p:sp>
      <p:sp>
        <p:nvSpPr>
          <p:cNvPr id="7" name="Fußzeilenplatzhalter 3"/>
          <p:cNvSpPr txBox="1">
            <a:spLocks/>
          </p:cNvSpPr>
          <p:nvPr/>
        </p:nvSpPr>
        <p:spPr bwMode="auto">
          <a:xfrm>
            <a:off x="1475656" y="6445250"/>
            <a:ext cx="4824536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Dr.-</a:t>
            </a:r>
            <a:r>
              <a:rPr lang="en-US" dirty="0" err="1"/>
              <a:t>Ing</a:t>
            </a:r>
            <a:r>
              <a:rPr lang="en-US" dirty="0"/>
              <a:t>. Diana </a:t>
            </a:r>
            <a:r>
              <a:rPr lang="en-US" dirty="0" smtClean="0"/>
              <a:t>Göhringer</a:t>
            </a:r>
          </a:p>
          <a:p>
            <a:pPr algn="ctr"/>
            <a:r>
              <a:rPr lang="en-US" dirty="0">
                <a:solidFill>
                  <a:schemeClr val="tx2"/>
                </a:solidFill>
              </a:rPr>
              <a:t>FPGA Programming Methods - An Overview</a:t>
            </a:r>
          </a:p>
        </p:txBody>
      </p:sp>
    </p:spTree>
    <p:extLst>
      <p:ext uri="{BB962C8B-B14F-4D97-AF65-F5344CB8AC3E}">
        <p14:creationId xmlns:p14="http://schemas.microsoft.com/office/powerpoint/2010/main" val="9997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Introduction and Motivation</a:t>
            </a:r>
            <a:endParaRPr lang="en-US" sz="1200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Programming Methods for FPGAs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Hardware </a:t>
            </a:r>
            <a:r>
              <a:rPr lang="en-US" dirty="0"/>
              <a:t>Description Languages (HDLs)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Model-based Design (</a:t>
            </a:r>
            <a:r>
              <a:rPr lang="en-US" dirty="0" err="1" smtClean="0"/>
              <a:t>Matlab</a:t>
            </a:r>
            <a:r>
              <a:rPr lang="en-US" dirty="0" smtClean="0"/>
              <a:t>/Simulink, </a:t>
            </a:r>
            <a:r>
              <a:rPr lang="en-US" dirty="0" err="1" smtClean="0"/>
              <a:t>Labview</a:t>
            </a:r>
            <a:r>
              <a:rPr lang="en-US" dirty="0" smtClean="0"/>
              <a:t>)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/>
              <a:t>High-Level-Synthesis Tools (HLS</a:t>
            </a:r>
            <a:r>
              <a:rPr lang="en-US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IP-cores</a:t>
            </a:r>
            <a:endParaRPr lang="en-US" dirty="0"/>
          </a:p>
          <a:p>
            <a:pPr marL="314325" lvl="1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/>
              <a:t>Summary</a:t>
            </a:r>
            <a:endParaRPr lang="en-US" sz="2000" dirty="0"/>
          </a:p>
          <a:p>
            <a:endParaRPr lang="en-US" dirty="0" smtClean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C046514-D64E-4E11-9A4F-93F7342547CA}" type="datetime1">
              <a:rPr lang="de-DE" smtClean="0"/>
              <a:t>04.12.2012</a:t>
            </a:fld>
            <a:endParaRPr lang="de-DE" dirty="0"/>
          </a:p>
        </p:txBody>
      </p:sp>
      <p:sp>
        <p:nvSpPr>
          <p:cNvPr id="7" name="Fußzeilenplatzhalter 3"/>
          <p:cNvSpPr txBox="1">
            <a:spLocks/>
          </p:cNvSpPr>
          <p:nvPr/>
        </p:nvSpPr>
        <p:spPr bwMode="auto">
          <a:xfrm>
            <a:off x="1475656" y="6445250"/>
            <a:ext cx="4824536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Dr.-</a:t>
            </a:r>
            <a:r>
              <a:rPr lang="en-US" dirty="0" err="1"/>
              <a:t>Ing</a:t>
            </a:r>
            <a:r>
              <a:rPr lang="en-US" dirty="0"/>
              <a:t>. Diana </a:t>
            </a:r>
            <a:r>
              <a:rPr lang="en-US" dirty="0" smtClean="0"/>
              <a:t>Göhringer</a:t>
            </a:r>
          </a:p>
          <a:p>
            <a:pPr algn="ctr"/>
            <a:r>
              <a:rPr lang="en-US" dirty="0">
                <a:solidFill>
                  <a:schemeClr val="tx2"/>
                </a:solidFill>
              </a:rPr>
              <a:t>FPGA Programming Methods - An Overview</a:t>
            </a:r>
          </a:p>
        </p:txBody>
      </p:sp>
    </p:spTree>
    <p:extLst>
      <p:ext uri="{BB962C8B-B14F-4D97-AF65-F5344CB8AC3E}">
        <p14:creationId xmlns:p14="http://schemas.microsoft.com/office/powerpoint/2010/main" val="248182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Summary: FPGA Programming Methods</a:t>
            </a:r>
            <a:endParaRPr lang="en-US" dirty="0"/>
          </a:p>
        </p:txBody>
      </p:sp>
      <p:graphicFrame>
        <p:nvGraphicFramePr>
          <p:cNvPr id="6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9943681"/>
              </p:ext>
            </p:extLst>
          </p:nvPr>
        </p:nvGraphicFramePr>
        <p:xfrm>
          <a:off x="251520" y="1268760"/>
          <a:ext cx="8496944" cy="487104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602152"/>
                <a:gridCol w="2676499"/>
                <a:gridCol w="321829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dirty="0" smtClean="0">
                          <a:solidFill>
                            <a:schemeClr val="bg1"/>
                          </a:solidFill>
                        </a:rPr>
                        <a:t>Programming Method</a:t>
                      </a:r>
                      <a:endParaRPr lang="en-US" sz="20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72000" marR="72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dirty="0" smtClean="0">
                          <a:solidFill>
                            <a:schemeClr val="bg1"/>
                          </a:solidFill>
                        </a:rPr>
                        <a:t>Pros</a:t>
                      </a:r>
                      <a:endParaRPr lang="en-US" sz="20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72000" marR="72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dirty="0" smtClean="0">
                          <a:solidFill>
                            <a:schemeClr val="bg1"/>
                          </a:solidFill>
                        </a:rPr>
                        <a:t>Cons</a:t>
                      </a:r>
                      <a:endParaRPr lang="en-US" sz="20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72000" marR="72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noProof="0" dirty="0" smtClean="0"/>
                        <a:t>HDL:</a:t>
                      </a:r>
                    </a:p>
                    <a:p>
                      <a:r>
                        <a:rPr lang="en-US" sz="1600" noProof="0" dirty="0" smtClean="0"/>
                        <a:t> e.g. VHDL, Verilog,</a:t>
                      </a:r>
                      <a:r>
                        <a:rPr lang="en-US" sz="1600" baseline="0" noProof="0" dirty="0" smtClean="0"/>
                        <a:t> </a:t>
                      </a:r>
                      <a:r>
                        <a:rPr lang="en-US" sz="1600" baseline="0" noProof="0" dirty="0" err="1" smtClean="0"/>
                        <a:t>SystemVerilog</a:t>
                      </a:r>
                      <a:endParaRPr lang="en-US" sz="1600" noProof="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82563" indent="-182563">
                        <a:buFont typeface="Arial" pitchFamily="34" charset="0"/>
                        <a:buChar char="•"/>
                      </a:pPr>
                      <a:r>
                        <a:rPr lang="en-US" sz="1600" noProof="0" smtClean="0"/>
                        <a:t>Very flexible</a:t>
                      </a:r>
                      <a:endParaRPr lang="en-US" sz="1600" noProof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82563" indent="-182563">
                        <a:buFont typeface="Symbol" pitchFamily="18" charset="2"/>
                        <a:buChar char="-"/>
                      </a:pPr>
                      <a:r>
                        <a:rPr lang="en-US" sz="1600" baseline="0" noProof="0" dirty="0" smtClean="0"/>
                        <a:t>Hardware skills necessary</a:t>
                      </a:r>
                    </a:p>
                    <a:p>
                      <a:pPr marL="182563" indent="-182563">
                        <a:buFont typeface="Symbol" pitchFamily="18" charset="2"/>
                        <a:buChar char="-"/>
                      </a:pPr>
                      <a:r>
                        <a:rPr lang="en-US" sz="1600" baseline="0" noProof="0" smtClean="0"/>
                        <a:t>High </a:t>
                      </a:r>
                      <a:r>
                        <a:rPr lang="en-US" sz="1600" baseline="0" noProof="0" dirty="0" smtClean="0"/>
                        <a:t>development time</a:t>
                      </a:r>
                    </a:p>
                    <a:p>
                      <a:pPr marL="182563" indent="-182563">
                        <a:buFont typeface="Symbol" pitchFamily="18" charset="2"/>
                        <a:buChar char="-"/>
                      </a:pPr>
                      <a:r>
                        <a:rPr lang="en-US" sz="1600" baseline="0" noProof="0" dirty="0" smtClean="0"/>
                        <a:t>Error-prone</a:t>
                      </a:r>
                    </a:p>
                  </a:txBody>
                  <a:tcPr marL="72000" marR="72000" marT="36000" marB="36000"/>
                </a:tc>
              </a:tr>
              <a:tr h="913872">
                <a:tc>
                  <a:txBody>
                    <a:bodyPr/>
                    <a:lstStyle/>
                    <a:p>
                      <a:r>
                        <a:rPr lang="en-US" sz="1600" b="1" noProof="0" dirty="0" smtClean="0"/>
                        <a:t>Model-based Design:</a:t>
                      </a:r>
                      <a:r>
                        <a:rPr lang="en-US" sz="1600" b="1" baseline="0" noProof="0" dirty="0" smtClean="0"/>
                        <a:t> </a:t>
                      </a:r>
                      <a:endParaRPr lang="en-US" sz="1600" noProof="0" dirty="0" smtClean="0"/>
                    </a:p>
                    <a:p>
                      <a:r>
                        <a:rPr lang="en-US" sz="1600" noProof="0" dirty="0" smtClean="0"/>
                        <a:t>e.g. </a:t>
                      </a:r>
                      <a:r>
                        <a:rPr lang="en-US" sz="1600" noProof="0" dirty="0" err="1" smtClean="0"/>
                        <a:t>Matlab</a:t>
                      </a:r>
                      <a:r>
                        <a:rPr lang="en-US" sz="1600" noProof="0" dirty="0" smtClean="0"/>
                        <a:t>/Simulink</a:t>
                      </a:r>
                      <a:endParaRPr lang="en-US" sz="1600" noProof="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82563" marR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182563" algn="l"/>
                        </a:tabLst>
                        <a:defRPr/>
                      </a:pPr>
                      <a:r>
                        <a:rPr lang="en-US" sz="1600" noProof="0" smtClean="0"/>
                        <a:t>High abstraction level</a:t>
                      </a:r>
                    </a:p>
                    <a:p>
                      <a:pPr marL="182563" marR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182563" algn="l"/>
                        </a:tabLst>
                        <a:defRPr/>
                      </a:pPr>
                      <a:r>
                        <a:rPr lang="en-US" sz="1600" noProof="0" smtClean="0"/>
                        <a:t>Library</a:t>
                      </a:r>
                      <a:r>
                        <a:rPr lang="en-US" sz="1600" baseline="0" noProof="0" smtClean="0"/>
                        <a:t> with standard components</a:t>
                      </a:r>
                      <a:endParaRPr lang="en-US" sz="1600" baseline="0" noProof="0" smtClean="0">
                        <a:sym typeface="Wingdings" pitchFamily="2" charset="2"/>
                      </a:endParaRPr>
                    </a:p>
                    <a:p>
                      <a:pPr marL="182563" marR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noProof="0" smtClean="0">
                          <a:sym typeface="Wingdings" pitchFamily="2" charset="2"/>
                        </a:rPr>
                        <a:t>Rapid Prototyping</a:t>
                      </a:r>
                      <a:endParaRPr lang="en-US" sz="1600" noProof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82563" marR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lang="en-US" sz="1600" baseline="0" noProof="0" smtClean="0"/>
                        <a:t>High Costs</a:t>
                      </a:r>
                    </a:p>
                    <a:p>
                      <a:pPr marL="182563" marR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lang="en-US" sz="1600" baseline="0" noProof="0" smtClean="0"/>
                        <a:t>Less flexible</a:t>
                      </a:r>
                      <a:endParaRPr lang="en-US" sz="1600" noProof="0" smtClean="0"/>
                    </a:p>
                    <a:p>
                      <a:pPr marL="182563" indent="-182563"/>
                      <a:endParaRPr lang="en-US" sz="1600" noProof="0"/>
                    </a:p>
                  </a:txBody>
                  <a:tcPr marL="72000" marR="72000" marT="36000" marB="36000"/>
                </a:tc>
              </a:tr>
              <a:tr h="1343400">
                <a:tc>
                  <a:txBody>
                    <a:bodyPr/>
                    <a:lstStyle/>
                    <a:p>
                      <a:r>
                        <a:rPr lang="en-US" sz="1600" b="1" noProof="0" dirty="0" smtClean="0"/>
                        <a:t>HLS</a:t>
                      </a:r>
                      <a:r>
                        <a:rPr lang="en-US" sz="1600" b="1" baseline="0" noProof="0" dirty="0" smtClean="0"/>
                        <a:t> Tools:</a:t>
                      </a:r>
                    </a:p>
                    <a:p>
                      <a:r>
                        <a:rPr lang="en-US" sz="1600" baseline="0" noProof="0" dirty="0" smtClean="0"/>
                        <a:t>e.g. Xilinx </a:t>
                      </a:r>
                      <a:r>
                        <a:rPr lang="en-US" sz="1600" baseline="0" noProof="0" dirty="0" err="1" smtClean="0"/>
                        <a:t>Vivado</a:t>
                      </a:r>
                      <a:r>
                        <a:rPr lang="en-US" sz="1600" baseline="0" noProof="0" dirty="0" smtClean="0"/>
                        <a:t> HLS, </a:t>
                      </a:r>
                      <a:r>
                        <a:rPr lang="en-US" sz="1600" baseline="0" noProof="0" dirty="0" err="1" smtClean="0"/>
                        <a:t>Calypto</a:t>
                      </a:r>
                      <a:r>
                        <a:rPr lang="en-US" sz="1600" baseline="0" noProof="0" dirty="0" smtClean="0"/>
                        <a:t> </a:t>
                      </a:r>
                      <a:r>
                        <a:rPr lang="en-US" sz="1600" baseline="0" noProof="0" dirty="0" err="1" smtClean="0"/>
                        <a:t>CatapultC</a:t>
                      </a:r>
                      <a:r>
                        <a:rPr lang="en-US" sz="1600" baseline="0" noProof="0" dirty="0" smtClean="0"/>
                        <a:t>, Impulse C</a:t>
                      </a:r>
                      <a:endParaRPr lang="en-US" sz="1600" noProof="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82563" marR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182563" algn="l"/>
                        </a:tabLst>
                        <a:defRPr/>
                      </a:pPr>
                      <a:r>
                        <a:rPr lang="en-US" sz="1600" noProof="0" dirty="0" smtClean="0"/>
                        <a:t>High abstraction level</a:t>
                      </a:r>
                    </a:p>
                    <a:p>
                      <a:pPr marL="182563" marR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182563" algn="l"/>
                        </a:tabLst>
                        <a:defRPr/>
                      </a:pPr>
                      <a:r>
                        <a:rPr lang="en-US" sz="1600" noProof="0" dirty="0" smtClean="0"/>
                        <a:t>Fast design space exploration</a:t>
                      </a:r>
                    </a:p>
                    <a:p>
                      <a:pPr marL="182563" indent="-182563">
                        <a:buFont typeface="Arial" pitchFamily="34" charset="0"/>
                        <a:buChar char="•"/>
                      </a:pPr>
                      <a:r>
                        <a:rPr lang="en-US" sz="1600" noProof="0" dirty="0" smtClean="0"/>
                        <a:t>Rapid</a:t>
                      </a:r>
                      <a:r>
                        <a:rPr lang="en-US" sz="1600" baseline="0" noProof="0" dirty="0" smtClean="0"/>
                        <a:t> Prototyping</a:t>
                      </a:r>
                      <a:endParaRPr lang="en-US" sz="1600" noProof="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82563" marR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lang="en-US" sz="1600" baseline="0" noProof="0" smtClean="0"/>
                        <a:t>Only for IP-cores, not for a complete FPGA-Design</a:t>
                      </a:r>
                    </a:p>
                    <a:p>
                      <a:pPr marL="182563" marR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lang="en-US" sz="1600" baseline="0" noProof="0" smtClean="0"/>
                        <a:t>Quality of results (ressources, performance) strongly depends on the C-code</a:t>
                      </a:r>
                    </a:p>
                    <a:p>
                      <a:pPr marL="182563" marR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lang="en-US" sz="1600" baseline="0" noProof="0" smtClean="0"/>
                        <a:t>Costs</a:t>
                      </a:r>
                    </a:p>
                  </a:txBody>
                  <a:tcPr marL="72000" marR="72000" marT="36000" marB="360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noProof="0" dirty="0" smtClean="0"/>
                        <a:t>IP-Cores</a:t>
                      </a:r>
                      <a:endParaRPr lang="en-US" sz="1600" b="1" noProof="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82563" indent="-182563">
                        <a:buFont typeface="Arial" pitchFamily="34" charset="0"/>
                        <a:buChar char="•"/>
                      </a:pPr>
                      <a:r>
                        <a:rPr lang="en-US" sz="1600" noProof="0" smtClean="0"/>
                        <a:t>Optimized</a:t>
                      </a:r>
                      <a:r>
                        <a:rPr lang="en-US" sz="1600" baseline="0" noProof="0" smtClean="0"/>
                        <a:t> modules</a:t>
                      </a:r>
                      <a:r>
                        <a:rPr lang="en-US" sz="1600" noProof="0" smtClean="0"/>
                        <a:t> </a:t>
                      </a:r>
                      <a:endParaRPr lang="en-US" sz="1600" noProof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82563" marR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lang="en-US" sz="1600" baseline="0" noProof="0" dirty="0" smtClean="0"/>
                        <a:t>High costs</a:t>
                      </a:r>
                    </a:p>
                    <a:p>
                      <a:pPr marL="182563" marR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lang="en-US" sz="1600" baseline="0" noProof="0" dirty="0" smtClean="0"/>
                        <a:t>Source code often not available (only </a:t>
                      </a:r>
                      <a:r>
                        <a:rPr lang="en-US" sz="1600" baseline="0" noProof="0" dirty="0" err="1" smtClean="0"/>
                        <a:t>netlists</a:t>
                      </a:r>
                      <a:r>
                        <a:rPr lang="en-US" sz="1600" baseline="0" noProof="0" dirty="0" smtClean="0"/>
                        <a:t>)</a:t>
                      </a:r>
                    </a:p>
                  </a:txBody>
                  <a:tcPr marL="72000" marR="72000" marT="36000" marB="36000"/>
                </a:tc>
              </a:tr>
            </a:tbl>
          </a:graphicData>
        </a:graphic>
      </p:graphicFrame>
      <p:sp>
        <p:nvSpPr>
          <p:cNvPr id="8" name="Datumsplatzhalter 4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</p:spPr>
        <p:txBody>
          <a:bodyPr/>
          <a:lstStyle/>
          <a:p>
            <a:fld id="{EC046514-D64E-4E11-9A4F-93F7342547CA}" type="datetime1">
              <a:rPr lang="de-DE" smtClean="0"/>
              <a:t>04.12.2012</a:t>
            </a:fld>
            <a:endParaRPr lang="de-DE" dirty="0"/>
          </a:p>
        </p:txBody>
      </p:sp>
      <p:sp>
        <p:nvSpPr>
          <p:cNvPr id="9" name="Fußzeilenplatzhalter 3"/>
          <p:cNvSpPr txBox="1">
            <a:spLocks/>
          </p:cNvSpPr>
          <p:nvPr/>
        </p:nvSpPr>
        <p:spPr bwMode="auto">
          <a:xfrm>
            <a:off x="1475656" y="6445250"/>
            <a:ext cx="4824536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Dr.-</a:t>
            </a:r>
            <a:r>
              <a:rPr lang="en-US" dirty="0" err="1"/>
              <a:t>Ing</a:t>
            </a:r>
            <a:r>
              <a:rPr lang="en-US" dirty="0"/>
              <a:t>. Diana </a:t>
            </a:r>
            <a:r>
              <a:rPr lang="en-US" dirty="0" smtClean="0"/>
              <a:t>Göhringer</a:t>
            </a:r>
          </a:p>
          <a:p>
            <a:pPr algn="ctr"/>
            <a:r>
              <a:rPr lang="en-US" dirty="0">
                <a:solidFill>
                  <a:schemeClr val="tx2"/>
                </a:solidFill>
              </a:rPr>
              <a:t>FPGA Programming Methods - An Overview</a:t>
            </a:r>
          </a:p>
        </p:txBody>
      </p:sp>
    </p:spTree>
    <p:extLst>
      <p:ext uri="{BB962C8B-B14F-4D97-AF65-F5344CB8AC3E}">
        <p14:creationId xmlns:p14="http://schemas.microsoft.com/office/powerpoint/2010/main" val="116213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FPGA Programming Methods</a:t>
            </a:r>
            <a:endParaRPr lang="de-DE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400" b="1" i="1" dirty="0" smtClean="0"/>
              <a:t>There is no single solution!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Decision depends on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Application requirements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Background of the programmer</a:t>
            </a:r>
            <a:endParaRPr lang="en-US" sz="1000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Trend towards higher abstraction levels visible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E.g. Xilinx </a:t>
            </a:r>
            <a:r>
              <a:rPr lang="en-US" dirty="0" err="1" smtClean="0"/>
              <a:t>Vivado</a:t>
            </a:r>
            <a:r>
              <a:rPr lang="en-US" dirty="0" smtClean="0"/>
              <a:t> HLS, Altera </a:t>
            </a:r>
            <a:r>
              <a:rPr lang="en-US" dirty="0" err="1" smtClean="0"/>
              <a:t>OpenCL</a:t>
            </a:r>
            <a:r>
              <a:rPr lang="en-US" smtClean="0"/>
              <a:t> Support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New  and better tools every year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Goal </a:t>
            </a:r>
            <a:r>
              <a:rPr lang="en-US" dirty="0" smtClean="0">
                <a:sym typeface="Wingdings" pitchFamily="2" charset="2"/>
              </a:rPr>
              <a:t> to overcome the HDL programming hurdle for  software / application programmers</a:t>
            </a:r>
            <a:endParaRPr lang="en-US" dirty="0" smtClean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C046514-D64E-4E11-9A4F-93F7342547CA}" type="datetime1">
              <a:rPr lang="de-DE" smtClean="0"/>
              <a:t>04.12.2012</a:t>
            </a:fld>
            <a:endParaRPr lang="de-DE" dirty="0"/>
          </a:p>
        </p:txBody>
      </p:sp>
      <p:sp>
        <p:nvSpPr>
          <p:cNvPr id="7" name="Fußzeilenplatzhalter 3"/>
          <p:cNvSpPr txBox="1">
            <a:spLocks/>
          </p:cNvSpPr>
          <p:nvPr/>
        </p:nvSpPr>
        <p:spPr bwMode="auto">
          <a:xfrm>
            <a:off x="1475656" y="6445250"/>
            <a:ext cx="4824536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Dr.-</a:t>
            </a:r>
            <a:r>
              <a:rPr lang="en-US" dirty="0" err="1"/>
              <a:t>Ing</a:t>
            </a:r>
            <a:r>
              <a:rPr lang="en-US" dirty="0"/>
              <a:t>. Diana </a:t>
            </a:r>
            <a:r>
              <a:rPr lang="en-US" dirty="0" smtClean="0"/>
              <a:t>Göhringer</a:t>
            </a:r>
          </a:p>
          <a:p>
            <a:pPr algn="ctr"/>
            <a:r>
              <a:rPr lang="en-US" dirty="0">
                <a:solidFill>
                  <a:schemeClr val="tx2"/>
                </a:solidFill>
              </a:rPr>
              <a:t>FPGA Programming Methods - An Overview</a:t>
            </a:r>
          </a:p>
        </p:txBody>
      </p:sp>
    </p:spTree>
    <p:extLst>
      <p:ext uri="{BB962C8B-B14F-4D97-AF65-F5344CB8AC3E}">
        <p14:creationId xmlns:p14="http://schemas.microsoft.com/office/powerpoint/2010/main" val="98572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22313" y="838200"/>
            <a:ext cx="7772400" cy="1676400"/>
          </a:xfrm>
        </p:spPr>
        <p:txBody>
          <a:bodyPr/>
          <a:lstStyle/>
          <a:p>
            <a:pPr algn="ctr" eaLnBrk="1" hangingPunct="1">
              <a:spcBef>
                <a:spcPts val="3000"/>
              </a:spcBef>
              <a:spcAft>
                <a:spcPts val="3000"/>
              </a:spcAft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Thank You!</a:t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Questions?</a:t>
            </a:r>
          </a:p>
        </p:txBody>
      </p:sp>
      <p:pic>
        <p:nvPicPr>
          <p:cNvPr id="26630" name="Picture 7" descr="MMj02835510000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2667000"/>
            <a:ext cx="28575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umsplatzhalter 4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</p:spPr>
        <p:txBody>
          <a:bodyPr/>
          <a:lstStyle/>
          <a:p>
            <a:fld id="{EC046514-D64E-4E11-9A4F-93F7342547CA}" type="datetime1">
              <a:rPr lang="de-DE" smtClean="0"/>
              <a:t>04.12.2012</a:t>
            </a:fld>
            <a:endParaRPr lang="de-DE" dirty="0"/>
          </a:p>
        </p:txBody>
      </p:sp>
      <p:sp>
        <p:nvSpPr>
          <p:cNvPr id="9" name="Fußzeilenplatzhalter 3"/>
          <p:cNvSpPr txBox="1">
            <a:spLocks/>
          </p:cNvSpPr>
          <p:nvPr/>
        </p:nvSpPr>
        <p:spPr bwMode="auto">
          <a:xfrm>
            <a:off x="1475656" y="6445250"/>
            <a:ext cx="4824536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Dr.-</a:t>
            </a:r>
            <a:r>
              <a:rPr lang="en-US" dirty="0" err="1"/>
              <a:t>Ing</a:t>
            </a:r>
            <a:r>
              <a:rPr lang="en-US" dirty="0"/>
              <a:t>. Diana </a:t>
            </a:r>
            <a:r>
              <a:rPr lang="en-US" dirty="0" smtClean="0"/>
              <a:t>Göhringer</a:t>
            </a:r>
          </a:p>
          <a:p>
            <a:pPr algn="ctr"/>
            <a:r>
              <a:rPr lang="en-US" dirty="0">
                <a:solidFill>
                  <a:schemeClr val="tx2"/>
                </a:solidFill>
              </a:rPr>
              <a:t>FPGA Programming Methods - An Overview</a:t>
            </a:r>
          </a:p>
        </p:txBody>
      </p:sp>
    </p:spTree>
    <p:extLst>
      <p:ext uri="{BB962C8B-B14F-4D97-AF65-F5344CB8AC3E}">
        <p14:creationId xmlns:p14="http://schemas.microsoft.com/office/powerpoint/2010/main" val="158937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/>
        </p:nvSpPr>
        <p:spPr>
          <a:xfrm>
            <a:off x="5364088" y="3543591"/>
            <a:ext cx="936104" cy="576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HLS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lussdiagramm: Magnetplattenspeicher 7"/>
          <p:cNvSpPr/>
          <p:nvPr/>
        </p:nvSpPr>
        <p:spPr>
          <a:xfrm>
            <a:off x="6613982" y="3501008"/>
            <a:ext cx="1008112" cy="792000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IP-Library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Abgerundetes Rechteck 25"/>
          <p:cNvSpPr/>
          <p:nvPr/>
        </p:nvSpPr>
        <p:spPr>
          <a:xfrm>
            <a:off x="3301614" y="3638003"/>
            <a:ext cx="1728192" cy="540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Model-based</a:t>
            </a:r>
            <a:r>
              <a:rPr lang="de-DE" dirty="0" smtClean="0"/>
              <a:t> Design</a:t>
            </a:r>
            <a:endParaRPr lang="de-DE" dirty="0"/>
          </a:p>
        </p:txBody>
      </p:sp>
      <p:grpSp>
        <p:nvGrpSpPr>
          <p:cNvPr id="60" name="Gruppieren 59"/>
          <p:cNvGrpSpPr/>
          <p:nvPr/>
        </p:nvGrpSpPr>
        <p:grpSpPr>
          <a:xfrm>
            <a:off x="3901741" y="5256787"/>
            <a:ext cx="1608058" cy="692493"/>
            <a:chOff x="1737930" y="4869158"/>
            <a:chExt cx="3309248" cy="1648978"/>
          </a:xfrm>
        </p:grpSpPr>
        <p:pic>
          <p:nvPicPr>
            <p:cNvPr id="30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5400000">
              <a:off x="2628345" y="4099303"/>
              <a:ext cx="1600426" cy="3237240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36" name="Textfeld 177"/>
            <p:cNvSpPr txBox="1">
              <a:spLocks noChangeArrowheads="1"/>
            </p:cNvSpPr>
            <p:nvPr/>
          </p:nvSpPr>
          <p:spPr bwMode="auto">
            <a:xfrm>
              <a:off x="1737930" y="4869158"/>
              <a:ext cx="1607371" cy="5414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16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FPGA</a:t>
              </a:r>
              <a:endParaRPr lang="en-US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026" name="Picture 2" descr="C:\Dokumente und Einstellungen\goehringer\Lokale Einstellungen\Temporary Internet Files\Content.IE5\RDN4YFVQ\MC90043440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09726" y="1599258"/>
            <a:ext cx="792088" cy="1109662"/>
          </a:xfrm>
          <a:prstGeom prst="rect">
            <a:avLst/>
          </a:prstGeom>
          <a:noFill/>
        </p:spPr>
      </p:pic>
      <p:sp>
        <p:nvSpPr>
          <p:cNvPr id="77" name="Wolkenförmige Legende 76"/>
          <p:cNvSpPr/>
          <p:nvPr/>
        </p:nvSpPr>
        <p:spPr>
          <a:xfrm>
            <a:off x="5176423" y="1052736"/>
            <a:ext cx="2949727" cy="885331"/>
          </a:xfrm>
          <a:prstGeom prst="cloudCallout">
            <a:avLst>
              <a:gd name="adj1" fmla="val -54574"/>
              <a:gd name="adj2" fmla="val 70899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      Which is the best </a:t>
            </a:r>
          </a:p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methodology to program</a:t>
            </a:r>
          </a:p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my FPGA?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3" name="Gerade Verbindung mit Pfeil 62"/>
          <p:cNvCxnSpPr>
            <a:stCxn id="1026" idx="2"/>
          </p:cNvCxnSpPr>
          <p:nvPr/>
        </p:nvCxnSpPr>
        <p:spPr>
          <a:xfrm flipH="1">
            <a:off x="2300648" y="2708920"/>
            <a:ext cx="2405122" cy="89866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mit Pfeil 67"/>
          <p:cNvCxnSpPr>
            <a:stCxn id="1026" idx="2"/>
          </p:cNvCxnSpPr>
          <p:nvPr/>
        </p:nvCxnSpPr>
        <p:spPr>
          <a:xfrm flipH="1">
            <a:off x="4165710" y="2708920"/>
            <a:ext cx="540060" cy="92908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>
            <a:stCxn id="1026" idx="2"/>
          </p:cNvCxnSpPr>
          <p:nvPr/>
        </p:nvCxnSpPr>
        <p:spPr>
          <a:xfrm>
            <a:off x="4705770" y="2708920"/>
            <a:ext cx="1126370" cy="83467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/>
          <p:cNvCxnSpPr>
            <a:stCxn id="1026" idx="2"/>
            <a:endCxn id="8" idx="1"/>
          </p:cNvCxnSpPr>
          <p:nvPr/>
        </p:nvCxnSpPr>
        <p:spPr>
          <a:xfrm>
            <a:off x="4705770" y="2708920"/>
            <a:ext cx="2412268" cy="79208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mit Pfeil 77"/>
          <p:cNvCxnSpPr>
            <a:stCxn id="25" idx="2"/>
            <a:endCxn id="30" idx="1"/>
          </p:cNvCxnSpPr>
          <p:nvPr/>
        </p:nvCxnSpPr>
        <p:spPr>
          <a:xfrm>
            <a:off x="2300648" y="4147582"/>
            <a:ext cx="2422617" cy="112959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mit Pfeil 78"/>
          <p:cNvCxnSpPr>
            <a:stCxn id="26" idx="2"/>
            <a:endCxn id="30" idx="1"/>
          </p:cNvCxnSpPr>
          <p:nvPr/>
        </p:nvCxnSpPr>
        <p:spPr>
          <a:xfrm>
            <a:off x="4165710" y="4178003"/>
            <a:ext cx="557555" cy="109917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mit Pfeil 79"/>
          <p:cNvCxnSpPr>
            <a:stCxn id="7" idx="2"/>
            <a:endCxn id="30" idx="1"/>
          </p:cNvCxnSpPr>
          <p:nvPr/>
        </p:nvCxnSpPr>
        <p:spPr>
          <a:xfrm flipH="1">
            <a:off x="4723265" y="4119591"/>
            <a:ext cx="1108875" cy="115758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mit Pfeil 80"/>
          <p:cNvCxnSpPr>
            <a:stCxn id="8" idx="3"/>
            <a:endCxn id="30" idx="1"/>
          </p:cNvCxnSpPr>
          <p:nvPr/>
        </p:nvCxnSpPr>
        <p:spPr>
          <a:xfrm flipH="1">
            <a:off x="4723265" y="4293008"/>
            <a:ext cx="2394773" cy="984169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itel 8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Motivation</a:t>
            </a:r>
            <a:endParaRPr lang="de-DE" dirty="0"/>
          </a:p>
        </p:txBody>
      </p:sp>
      <p:sp>
        <p:nvSpPr>
          <p:cNvPr id="20" name="Datumsplatzhalter 4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</p:spPr>
        <p:txBody>
          <a:bodyPr/>
          <a:lstStyle/>
          <a:p>
            <a:fld id="{EC046514-D64E-4E11-9A4F-93F7342547CA}" type="datetime1">
              <a:rPr lang="de-DE" smtClean="0"/>
              <a:t>04.12.2012</a:t>
            </a:fld>
            <a:endParaRPr lang="de-DE" dirty="0"/>
          </a:p>
        </p:txBody>
      </p:sp>
      <p:sp>
        <p:nvSpPr>
          <p:cNvPr id="21" name="Fußzeilenplatzhalter 3"/>
          <p:cNvSpPr txBox="1">
            <a:spLocks/>
          </p:cNvSpPr>
          <p:nvPr/>
        </p:nvSpPr>
        <p:spPr bwMode="auto">
          <a:xfrm>
            <a:off x="1475656" y="6445250"/>
            <a:ext cx="4824536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Dr.-</a:t>
            </a:r>
            <a:r>
              <a:rPr lang="en-US" dirty="0" err="1"/>
              <a:t>Ing</a:t>
            </a:r>
            <a:r>
              <a:rPr lang="en-US" dirty="0"/>
              <a:t>. Diana </a:t>
            </a:r>
            <a:r>
              <a:rPr lang="en-US" dirty="0" smtClean="0"/>
              <a:t>Göhringer</a:t>
            </a:r>
          </a:p>
          <a:p>
            <a:pPr algn="ctr"/>
            <a:r>
              <a:rPr lang="en-US" dirty="0">
                <a:solidFill>
                  <a:schemeClr val="tx2"/>
                </a:solidFill>
              </a:rPr>
              <a:t>FPGA Programming Methods - An Overview</a:t>
            </a:r>
          </a:p>
        </p:txBody>
      </p:sp>
      <p:sp>
        <p:nvSpPr>
          <p:cNvPr id="25" name="Abgerundetes Rechteck 24"/>
          <p:cNvSpPr/>
          <p:nvPr/>
        </p:nvSpPr>
        <p:spPr>
          <a:xfrm>
            <a:off x="1832596" y="3607582"/>
            <a:ext cx="936104" cy="540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HDL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44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Introduction and Motivation</a:t>
            </a:r>
            <a:endParaRPr lang="en-US" sz="1200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Programming Methods for FPGAs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Hardware </a:t>
            </a:r>
            <a:r>
              <a:rPr lang="en-US" dirty="0"/>
              <a:t>Description Languages (HDLs)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Model-based Design (</a:t>
            </a:r>
            <a:r>
              <a:rPr lang="en-US" dirty="0" err="1" smtClean="0"/>
              <a:t>Matlab</a:t>
            </a:r>
            <a:r>
              <a:rPr lang="en-US" dirty="0" smtClean="0"/>
              <a:t>/Simulink, </a:t>
            </a:r>
            <a:r>
              <a:rPr lang="en-US" dirty="0" err="1" smtClean="0"/>
              <a:t>Labview</a:t>
            </a:r>
            <a:r>
              <a:rPr lang="en-US" dirty="0" smtClean="0"/>
              <a:t>)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/>
              <a:t>High-Level-Synthesis Tools (HLS</a:t>
            </a:r>
            <a:r>
              <a:rPr lang="en-US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IP-cores</a:t>
            </a:r>
            <a:endParaRPr lang="en-US" dirty="0"/>
          </a:p>
          <a:p>
            <a:pPr marL="314325" lvl="1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/>
              <a:t>Summary</a:t>
            </a:r>
            <a:endParaRPr lang="en-US" sz="2000" dirty="0"/>
          </a:p>
          <a:p>
            <a:endParaRPr lang="en-US" dirty="0" smtClean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C046514-D64E-4E11-9A4F-93F7342547CA}" type="datetime1">
              <a:rPr lang="de-DE" smtClean="0"/>
              <a:t>04.12.2012</a:t>
            </a:fld>
            <a:endParaRPr lang="de-DE" dirty="0"/>
          </a:p>
        </p:txBody>
      </p:sp>
      <p:sp>
        <p:nvSpPr>
          <p:cNvPr id="7" name="Fußzeilenplatzhalter 3"/>
          <p:cNvSpPr txBox="1">
            <a:spLocks/>
          </p:cNvSpPr>
          <p:nvPr/>
        </p:nvSpPr>
        <p:spPr bwMode="auto">
          <a:xfrm>
            <a:off x="1475656" y="6445250"/>
            <a:ext cx="4824536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Dr.-</a:t>
            </a:r>
            <a:r>
              <a:rPr lang="en-US" dirty="0" err="1"/>
              <a:t>Ing</a:t>
            </a:r>
            <a:r>
              <a:rPr lang="en-US" dirty="0"/>
              <a:t>. Diana </a:t>
            </a:r>
            <a:r>
              <a:rPr lang="en-US" dirty="0" smtClean="0"/>
              <a:t>Göhringer</a:t>
            </a:r>
          </a:p>
          <a:p>
            <a:pPr algn="ctr"/>
            <a:r>
              <a:rPr lang="en-US" dirty="0">
                <a:solidFill>
                  <a:schemeClr val="tx2"/>
                </a:solidFill>
              </a:rPr>
              <a:t>FPGA Programming Methods - An Overview</a:t>
            </a:r>
          </a:p>
        </p:txBody>
      </p:sp>
    </p:spTree>
    <p:extLst>
      <p:ext uri="{BB962C8B-B14F-4D97-AF65-F5344CB8AC3E}">
        <p14:creationId xmlns:p14="http://schemas.microsoft.com/office/powerpoint/2010/main" val="99041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Hardware Description Languages</a:t>
            </a: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Hardware Description Languages (HDLs)</a:t>
            </a:r>
          </a:p>
          <a:p>
            <a:pPr lvl="1"/>
            <a:r>
              <a:rPr lang="en-US" sz="1800" smtClean="0"/>
              <a:t>VHDL (Very High Speed Integrated Circuits Hardware Description Language)</a:t>
            </a:r>
          </a:p>
          <a:p>
            <a:pPr lvl="2"/>
            <a:r>
              <a:rPr lang="en-US" smtClean="0"/>
              <a:t>Since 1987 IEEE Standard</a:t>
            </a:r>
          </a:p>
          <a:p>
            <a:pPr lvl="2"/>
            <a:r>
              <a:rPr lang="en-US" smtClean="0"/>
              <a:t>Propagation: Mainly Europe</a:t>
            </a:r>
          </a:p>
          <a:p>
            <a:pPr lvl="1"/>
            <a:r>
              <a:rPr lang="en-US" smtClean="0"/>
              <a:t>Verilog</a:t>
            </a:r>
          </a:p>
          <a:p>
            <a:pPr lvl="2"/>
            <a:r>
              <a:rPr lang="en-US" smtClean="0"/>
              <a:t>Since 1995 IEEE Standard</a:t>
            </a:r>
          </a:p>
          <a:p>
            <a:pPr lvl="2"/>
            <a:r>
              <a:rPr lang="en-US" smtClean="0"/>
              <a:t>Propagation: Mainly USA</a:t>
            </a:r>
          </a:p>
          <a:p>
            <a:pPr lvl="2">
              <a:buFont typeface="Wingdings" pitchFamily="2" charset="2"/>
              <a:buBlip>
                <a:blip r:embed="rId3"/>
              </a:buBlip>
            </a:pPr>
            <a:endParaRPr lang="en-US" sz="2000" smtClean="0"/>
          </a:p>
          <a:p>
            <a:pPr lvl="1"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</p:spPr>
        <p:txBody>
          <a:bodyPr/>
          <a:lstStyle/>
          <a:p>
            <a:fld id="{EC046514-D64E-4E11-9A4F-93F7342547CA}" type="datetime1">
              <a:rPr lang="de-DE" smtClean="0"/>
              <a:t>04.12.2012</a:t>
            </a:fld>
            <a:endParaRPr lang="de-DE" dirty="0"/>
          </a:p>
        </p:txBody>
      </p:sp>
      <p:sp>
        <p:nvSpPr>
          <p:cNvPr id="8" name="Fußzeilenplatzhalter 3"/>
          <p:cNvSpPr txBox="1">
            <a:spLocks/>
          </p:cNvSpPr>
          <p:nvPr/>
        </p:nvSpPr>
        <p:spPr bwMode="auto">
          <a:xfrm>
            <a:off x="1475656" y="6445250"/>
            <a:ext cx="4824536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Dr.-</a:t>
            </a:r>
            <a:r>
              <a:rPr lang="en-US" dirty="0" err="1"/>
              <a:t>Ing</a:t>
            </a:r>
            <a:r>
              <a:rPr lang="en-US" dirty="0"/>
              <a:t>. Diana </a:t>
            </a:r>
            <a:r>
              <a:rPr lang="en-US" dirty="0" smtClean="0"/>
              <a:t>Göhringer</a:t>
            </a:r>
          </a:p>
          <a:p>
            <a:pPr algn="ctr"/>
            <a:r>
              <a:rPr lang="en-US" dirty="0">
                <a:solidFill>
                  <a:schemeClr val="tx2"/>
                </a:solidFill>
              </a:rPr>
              <a:t>FPGA Programming Methods - An Overview</a:t>
            </a:r>
          </a:p>
        </p:txBody>
      </p:sp>
    </p:spTree>
    <p:extLst>
      <p:ext uri="{BB962C8B-B14F-4D97-AF65-F5344CB8AC3E}">
        <p14:creationId xmlns:p14="http://schemas.microsoft.com/office/powerpoint/2010/main" val="212616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Hardware Description Languages</a:t>
            </a:r>
            <a:endParaRPr lang="en-US"/>
          </a:p>
        </p:txBody>
      </p:sp>
      <p:sp>
        <p:nvSpPr>
          <p:cNvPr id="46387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buFont typeface="Wingdings" pitchFamily="2" charset="2"/>
              <a:buBlip>
                <a:blip r:embed="rId3"/>
              </a:buBlip>
            </a:pPr>
            <a:endParaRPr lang="en-US" dirty="0" smtClean="0"/>
          </a:p>
          <a:p>
            <a:r>
              <a:rPr lang="en-US" dirty="0" smtClean="0">
                <a:solidFill>
                  <a:srgbClr val="000000"/>
                </a:solidFill>
              </a:rPr>
              <a:t>Design Flow: VHDL versus C, C++</a:t>
            </a:r>
          </a:p>
          <a:p>
            <a:pPr lvl="1">
              <a:buFont typeface="Wingdings" pitchFamily="2" charset="2"/>
              <a:buNone/>
            </a:pPr>
            <a:endParaRPr lang="en-US" sz="1400" dirty="0" smtClean="0"/>
          </a:p>
          <a:p>
            <a:pPr lvl="1">
              <a:buFont typeface="Wingdings" pitchFamily="2" charset="2"/>
              <a:buNone/>
            </a:pPr>
            <a:endParaRPr lang="en-US" sz="1400" dirty="0"/>
          </a:p>
        </p:txBody>
      </p:sp>
      <p:sp>
        <p:nvSpPr>
          <p:cNvPr id="463899" name="AutoShape 27"/>
          <p:cNvSpPr>
            <a:spLocks noChangeArrowheads="1"/>
          </p:cNvSpPr>
          <p:nvPr/>
        </p:nvSpPr>
        <p:spPr bwMode="auto">
          <a:xfrm>
            <a:off x="2411413" y="2205038"/>
            <a:ext cx="865187" cy="6477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00FFFF"/>
              </a:gs>
              <a:gs pos="100000">
                <a:srgbClr val="CCFFFF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mtClean="0"/>
              <a:t>VHDL</a:t>
            </a:r>
            <a:endParaRPr lang="en-US"/>
          </a:p>
        </p:txBody>
      </p:sp>
      <p:sp>
        <p:nvSpPr>
          <p:cNvPr id="463900" name="AutoShape 28"/>
          <p:cNvSpPr>
            <a:spLocks noChangeArrowheads="1"/>
          </p:cNvSpPr>
          <p:nvPr/>
        </p:nvSpPr>
        <p:spPr bwMode="auto">
          <a:xfrm>
            <a:off x="5219700" y="2205038"/>
            <a:ext cx="865188" cy="6477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00FFFF"/>
              </a:gs>
              <a:gs pos="100000">
                <a:srgbClr val="CCFFFF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mtClean="0"/>
              <a:t>C++</a:t>
            </a:r>
            <a:endParaRPr lang="en-US"/>
          </a:p>
        </p:txBody>
      </p:sp>
      <p:sp>
        <p:nvSpPr>
          <p:cNvPr id="463901" name="Line 29"/>
          <p:cNvSpPr>
            <a:spLocks noChangeShapeType="1"/>
          </p:cNvSpPr>
          <p:nvPr/>
        </p:nvSpPr>
        <p:spPr bwMode="auto">
          <a:xfrm>
            <a:off x="2843213" y="2852738"/>
            <a:ext cx="0" cy="576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02" name="Line 30"/>
          <p:cNvSpPr>
            <a:spLocks noChangeShapeType="1"/>
          </p:cNvSpPr>
          <p:nvPr/>
        </p:nvSpPr>
        <p:spPr bwMode="auto">
          <a:xfrm>
            <a:off x="5708650" y="2852738"/>
            <a:ext cx="0" cy="576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03" name="Rectangle 31"/>
          <p:cNvSpPr>
            <a:spLocks noChangeArrowheads="1"/>
          </p:cNvSpPr>
          <p:nvPr/>
        </p:nvSpPr>
        <p:spPr bwMode="auto">
          <a:xfrm>
            <a:off x="1931988" y="3429000"/>
            <a:ext cx="1800225" cy="100806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66FF99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mtClean="0"/>
              <a:t>Synthesis</a:t>
            </a:r>
          </a:p>
          <a:p>
            <a:pPr algn="ctr"/>
            <a:r>
              <a:rPr lang="en-US" smtClean="0"/>
              <a:t>and</a:t>
            </a:r>
          </a:p>
          <a:p>
            <a:pPr algn="ctr"/>
            <a:r>
              <a:rPr lang="en-US" smtClean="0"/>
              <a:t>Implementation</a:t>
            </a:r>
            <a:endParaRPr lang="en-US"/>
          </a:p>
        </p:txBody>
      </p:sp>
      <p:sp>
        <p:nvSpPr>
          <p:cNvPr id="463905" name="Rectangle 33"/>
          <p:cNvSpPr>
            <a:spLocks noChangeArrowheads="1"/>
          </p:cNvSpPr>
          <p:nvPr/>
        </p:nvSpPr>
        <p:spPr bwMode="auto">
          <a:xfrm>
            <a:off x="4795838" y="3429000"/>
            <a:ext cx="1800225" cy="100806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66FF99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mtClean="0"/>
              <a:t>Compiler</a:t>
            </a:r>
            <a:endParaRPr lang="en-US"/>
          </a:p>
        </p:txBody>
      </p:sp>
      <p:sp>
        <p:nvSpPr>
          <p:cNvPr id="463906" name="Line 34"/>
          <p:cNvSpPr>
            <a:spLocks noChangeShapeType="1"/>
          </p:cNvSpPr>
          <p:nvPr/>
        </p:nvSpPr>
        <p:spPr bwMode="auto">
          <a:xfrm>
            <a:off x="2843213" y="4437063"/>
            <a:ext cx="0" cy="576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07" name="Line 35"/>
          <p:cNvSpPr>
            <a:spLocks noChangeShapeType="1"/>
          </p:cNvSpPr>
          <p:nvPr/>
        </p:nvSpPr>
        <p:spPr bwMode="auto">
          <a:xfrm>
            <a:off x="5708650" y="4437063"/>
            <a:ext cx="0" cy="576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08" name="AutoShape 36"/>
          <p:cNvSpPr>
            <a:spLocks noChangeArrowheads="1"/>
          </p:cNvSpPr>
          <p:nvPr/>
        </p:nvSpPr>
        <p:spPr bwMode="auto">
          <a:xfrm>
            <a:off x="2411413" y="5013325"/>
            <a:ext cx="865187" cy="6477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00FFFF"/>
              </a:gs>
              <a:gs pos="100000">
                <a:srgbClr val="CCFFFF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mtClean="0"/>
              <a:t>.bit File</a:t>
            </a:r>
            <a:endParaRPr lang="en-US"/>
          </a:p>
        </p:txBody>
      </p:sp>
      <p:sp>
        <p:nvSpPr>
          <p:cNvPr id="463909" name="AutoShape 37"/>
          <p:cNvSpPr>
            <a:spLocks noChangeArrowheads="1"/>
          </p:cNvSpPr>
          <p:nvPr/>
        </p:nvSpPr>
        <p:spPr bwMode="auto">
          <a:xfrm>
            <a:off x="5291138" y="5013325"/>
            <a:ext cx="865187" cy="6477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00FFFF"/>
              </a:gs>
              <a:gs pos="100000">
                <a:srgbClr val="CCFFFF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mtClean="0"/>
              <a:t>.exe File</a:t>
            </a:r>
            <a:endParaRPr lang="en-US"/>
          </a:p>
        </p:txBody>
      </p:sp>
      <p:sp>
        <p:nvSpPr>
          <p:cNvPr id="21" name="Datumsplatzhalter 4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</p:spPr>
        <p:txBody>
          <a:bodyPr/>
          <a:lstStyle/>
          <a:p>
            <a:fld id="{EC046514-D64E-4E11-9A4F-93F7342547CA}" type="datetime1">
              <a:rPr lang="de-DE" smtClean="0"/>
              <a:t>04.12.2012</a:t>
            </a:fld>
            <a:endParaRPr lang="de-DE" dirty="0"/>
          </a:p>
        </p:txBody>
      </p:sp>
      <p:sp>
        <p:nvSpPr>
          <p:cNvPr id="22" name="Fußzeilenplatzhalter 3"/>
          <p:cNvSpPr txBox="1">
            <a:spLocks/>
          </p:cNvSpPr>
          <p:nvPr/>
        </p:nvSpPr>
        <p:spPr bwMode="auto">
          <a:xfrm>
            <a:off x="1475656" y="6445250"/>
            <a:ext cx="4824536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Dr.-</a:t>
            </a:r>
            <a:r>
              <a:rPr lang="en-US" dirty="0" err="1"/>
              <a:t>Ing</a:t>
            </a:r>
            <a:r>
              <a:rPr lang="en-US" dirty="0"/>
              <a:t>. Diana </a:t>
            </a:r>
            <a:r>
              <a:rPr lang="en-US" dirty="0" smtClean="0"/>
              <a:t>Göhringer</a:t>
            </a:r>
          </a:p>
          <a:p>
            <a:pPr algn="ctr"/>
            <a:r>
              <a:rPr lang="en-US" dirty="0">
                <a:solidFill>
                  <a:schemeClr val="tx2"/>
                </a:solidFill>
              </a:rPr>
              <a:t>FPGA Programming Methods - An Overview</a:t>
            </a:r>
          </a:p>
        </p:txBody>
      </p:sp>
    </p:spTree>
    <p:extLst>
      <p:ext uri="{BB962C8B-B14F-4D97-AF65-F5344CB8AC3E}">
        <p14:creationId xmlns:p14="http://schemas.microsoft.com/office/powerpoint/2010/main" val="30870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Description Languages:</a:t>
            </a:r>
            <a:br>
              <a:rPr lang="en-US" dirty="0" smtClean="0"/>
            </a:br>
            <a:r>
              <a:rPr lang="en-US" dirty="0" smtClean="0"/>
              <a:t>Comparison VHDL versus C, C++</a:t>
            </a:r>
            <a:endParaRPr lang="en-US" dirty="0"/>
          </a:p>
        </p:txBody>
      </p:sp>
      <p:sp>
        <p:nvSpPr>
          <p:cNvPr id="461853" name="Rectangle 29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lvl="0"/>
            <a:r>
              <a:rPr lang="en-US" dirty="0" smtClean="0">
                <a:solidFill>
                  <a:srgbClr val="000000"/>
                </a:solidFill>
              </a:rPr>
              <a:t>VHDL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Sequential  Instructions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Concurrent Instructions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Hierarchical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Behavioral descriptions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Structural descriptions</a:t>
            </a:r>
            <a:endParaRPr lang="de-DE" dirty="0" smtClean="0"/>
          </a:p>
          <a:p>
            <a:pPr lvl="1">
              <a:buFont typeface="Wingdings" pitchFamily="2" charset="2"/>
              <a:buNone/>
            </a:pPr>
            <a:endParaRPr lang="de-DE" sz="1400" dirty="0"/>
          </a:p>
          <a:p>
            <a:pPr lvl="1">
              <a:buFont typeface="Wingdings" pitchFamily="2" charset="2"/>
              <a:buNone/>
            </a:pPr>
            <a:endParaRPr lang="de-DE" sz="1400" dirty="0"/>
          </a:p>
        </p:txBody>
      </p:sp>
      <p:sp>
        <p:nvSpPr>
          <p:cNvPr id="5" name="Rectangle 29"/>
          <p:cNvSpPr txBox="1">
            <a:spLocks noChangeArrowheads="1"/>
          </p:cNvSpPr>
          <p:nvPr/>
        </p:nvSpPr>
        <p:spPr bwMode="auto">
          <a:xfrm>
            <a:off x="4409306" y="1196752"/>
            <a:ext cx="3933825" cy="3569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14325" indent="-314325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0575" indent="-314325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2pPr>
            <a:lvl3pPr marL="1209675" indent="-276225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1600">
                <a:solidFill>
                  <a:schemeClr val="tx1"/>
                </a:solidFill>
                <a:latin typeface="+mn-lt"/>
              </a:defRPr>
            </a:lvl3pPr>
            <a:lvl4pPr marL="1657350" indent="-276225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1600">
                <a:solidFill>
                  <a:schemeClr val="tx1"/>
                </a:solidFill>
                <a:latin typeface="+mn-lt"/>
              </a:defRPr>
            </a:lvl4pPr>
            <a:lvl5pPr marL="2095500" indent="-276225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>
                <a:solidFill>
                  <a:srgbClr val="000000"/>
                </a:solidFill>
              </a:rPr>
              <a:t>C, C++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Sequential  Instructions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Hierarchical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Behavioral descriptions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Object Oriented Programming (</a:t>
            </a:r>
            <a:r>
              <a:rPr lang="en-US" dirty="0" smtClean="0">
                <a:solidFill>
                  <a:srgbClr val="000000"/>
                </a:solidFill>
                <a:sym typeface="Wingdings" pitchFamily="2" charset="2"/>
              </a:rPr>
              <a:t> “</a:t>
            </a:r>
            <a:r>
              <a:rPr lang="en-US" dirty="0" smtClean="0">
                <a:solidFill>
                  <a:srgbClr val="000000"/>
                </a:solidFill>
              </a:rPr>
              <a:t>Structural descriptions”)</a:t>
            </a:r>
            <a:endParaRPr lang="de-DE" dirty="0" smtClean="0"/>
          </a:p>
          <a:p>
            <a:pPr lvl="1">
              <a:buFont typeface="Wingdings" pitchFamily="2" charset="2"/>
              <a:buNone/>
            </a:pPr>
            <a:endParaRPr lang="de-DE" sz="1400" dirty="0" smtClean="0"/>
          </a:p>
          <a:p>
            <a:pPr lvl="1">
              <a:buFont typeface="Wingdings" pitchFamily="2" charset="2"/>
              <a:buNone/>
            </a:pPr>
            <a:endParaRPr lang="de-DE" sz="1400" dirty="0"/>
          </a:p>
        </p:txBody>
      </p:sp>
      <p:sp>
        <p:nvSpPr>
          <p:cNvPr id="13" name="Datumsplatzhalter 4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</p:spPr>
        <p:txBody>
          <a:bodyPr/>
          <a:lstStyle/>
          <a:p>
            <a:fld id="{EC046514-D64E-4E11-9A4F-93F7342547CA}" type="datetime1">
              <a:rPr lang="de-DE" smtClean="0"/>
              <a:t>04.12.2012</a:t>
            </a:fld>
            <a:endParaRPr lang="de-DE" dirty="0"/>
          </a:p>
        </p:txBody>
      </p:sp>
      <p:sp>
        <p:nvSpPr>
          <p:cNvPr id="14" name="Fußzeilenplatzhalter 3"/>
          <p:cNvSpPr txBox="1">
            <a:spLocks/>
          </p:cNvSpPr>
          <p:nvPr/>
        </p:nvSpPr>
        <p:spPr bwMode="auto">
          <a:xfrm>
            <a:off x="1475656" y="6445250"/>
            <a:ext cx="4824536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Dr.-</a:t>
            </a:r>
            <a:r>
              <a:rPr lang="en-US" dirty="0" err="1"/>
              <a:t>Ing</a:t>
            </a:r>
            <a:r>
              <a:rPr lang="en-US" dirty="0"/>
              <a:t>. Diana </a:t>
            </a:r>
            <a:r>
              <a:rPr lang="en-US" dirty="0" smtClean="0"/>
              <a:t>Göhringer</a:t>
            </a:r>
          </a:p>
          <a:p>
            <a:pPr algn="ctr"/>
            <a:r>
              <a:rPr lang="en-US" dirty="0">
                <a:solidFill>
                  <a:schemeClr val="tx2"/>
                </a:solidFill>
              </a:rPr>
              <a:t>FPGA Programming Methods - An Overview</a:t>
            </a:r>
          </a:p>
        </p:txBody>
      </p:sp>
    </p:spTree>
    <p:extLst>
      <p:ext uri="{BB962C8B-B14F-4D97-AF65-F5344CB8AC3E}">
        <p14:creationId xmlns:p14="http://schemas.microsoft.com/office/powerpoint/2010/main" val="132661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Introduction and Motivation</a:t>
            </a:r>
            <a:endParaRPr lang="en-US" sz="1200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Programming Methods for FPGAs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Hardware </a:t>
            </a:r>
            <a:r>
              <a:rPr lang="en-US" dirty="0"/>
              <a:t>Description Languages (HDLs)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Model-based Design (</a:t>
            </a:r>
            <a:r>
              <a:rPr lang="en-US" dirty="0" err="1" smtClean="0"/>
              <a:t>Matlab</a:t>
            </a:r>
            <a:r>
              <a:rPr lang="en-US" dirty="0" smtClean="0"/>
              <a:t>/Simulink, </a:t>
            </a:r>
            <a:r>
              <a:rPr lang="en-US" dirty="0" err="1" smtClean="0"/>
              <a:t>Labview</a:t>
            </a:r>
            <a:r>
              <a:rPr lang="en-US" dirty="0" smtClean="0"/>
              <a:t>)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/>
              <a:t>High-Level-Synthesis Tools (HLS</a:t>
            </a:r>
            <a:r>
              <a:rPr lang="en-US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IP-cores</a:t>
            </a:r>
            <a:endParaRPr lang="en-US" dirty="0"/>
          </a:p>
          <a:p>
            <a:pPr marL="314325" lvl="1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/>
              <a:t>Summary</a:t>
            </a:r>
            <a:endParaRPr lang="en-US" sz="2000" dirty="0"/>
          </a:p>
          <a:p>
            <a:endParaRPr lang="en-US" dirty="0" smtClean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C046514-D64E-4E11-9A4F-93F7342547CA}" type="datetime1">
              <a:rPr lang="de-DE" smtClean="0"/>
              <a:t>04.12.2012</a:t>
            </a:fld>
            <a:endParaRPr lang="de-DE" dirty="0"/>
          </a:p>
        </p:txBody>
      </p:sp>
      <p:sp>
        <p:nvSpPr>
          <p:cNvPr id="7" name="Fußzeilenplatzhalter 3"/>
          <p:cNvSpPr txBox="1">
            <a:spLocks/>
          </p:cNvSpPr>
          <p:nvPr/>
        </p:nvSpPr>
        <p:spPr bwMode="auto">
          <a:xfrm>
            <a:off x="1475656" y="6445250"/>
            <a:ext cx="4824536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Dr.-</a:t>
            </a:r>
            <a:r>
              <a:rPr lang="en-US" dirty="0" err="1"/>
              <a:t>Ing</a:t>
            </a:r>
            <a:r>
              <a:rPr lang="en-US" dirty="0"/>
              <a:t>. Diana </a:t>
            </a:r>
            <a:r>
              <a:rPr lang="en-US" dirty="0" smtClean="0"/>
              <a:t>Göhringer</a:t>
            </a:r>
          </a:p>
          <a:p>
            <a:pPr algn="ctr"/>
            <a:r>
              <a:rPr lang="en-US" dirty="0">
                <a:solidFill>
                  <a:schemeClr val="tx2"/>
                </a:solidFill>
              </a:rPr>
              <a:t>FPGA Programming Methods - An Overview</a:t>
            </a:r>
          </a:p>
        </p:txBody>
      </p:sp>
    </p:spTree>
    <p:extLst>
      <p:ext uri="{BB962C8B-B14F-4D97-AF65-F5344CB8AC3E}">
        <p14:creationId xmlns:p14="http://schemas.microsoft.com/office/powerpoint/2010/main" val="322585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390525" y="333375"/>
            <a:ext cx="7781875" cy="561975"/>
          </a:xfrm>
        </p:spPr>
        <p:txBody>
          <a:bodyPr/>
          <a:lstStyle/>
          <a:p>
            <a:r>
              <a:rPr lang="en-US" smtClean="0"/>
              <a:t>Model-based Design (Matlab/Simulink, Labview)</a:t>
            </a:r>
            <a:endParaRPr lang="en-US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392113" y="1198562"/>
            <a:ext cx="8356600" cy="5326781"/>
          </a:xfrm>
        </p:spPr>
        <p:txBody>
          <a:bodyPr/>
          <a:lstStyle/>
          <a:p>
            <a:pPr>
              <a:buClr>
                <a:srgbClr val="0000FF"/>
              </a:buClr>
            </a:pPr>
            <a:r>
              <a:rPr lang="en-US" dirty="0" err="1" smtClean="0"/>
              <a:t>Matlab</a:t>
            </a:r>
            <a:r>
              <a:rPr lang="en-US" dirty="0" smtClean="0"/>
              <a:t> HDL-Coder (evaluated in 2008)</a:t>
            </a:r>
          </a:p>
          <a:p>
            <a:pPr lvl="1">
              <a:buClr>
                <a:srgbClr val="0000FF"/>
              </a:buClr>
              <a:buFont typeface="Wingdings" pitchFamily="2" charset="2"/>
              <a:buChar char="J"/>
            </a:pPr>
            <a:r>
              <a:rPr lang="en-US" dirty="0" smtClean="0"/>
              <a:t>Generates readable VHDL-Code 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L"/>
            </a:pPr>
            <a:r>
              <a:rPr lang="en-US" dirty="0" smtClean="0"/>
              <a:t>Only supports the basic Simulink-Toolbox / basic </a:t>
            </a:r>
            <a:r>
              <a:rPr lang="en-US" dirty="0" err="1" smtClean="0"/>
              <a:t>Matlab</a:t>
            </a:r>
            <a:r>
              <a:rPr lang="en-US" dirty="0" smtClean="0"/>
              <a:t> commands </a:t>
            </a:r>
          </a:p>
          <a:p>
            <a:pPr>
              <a:buClr>
                <a:srgbClr val="0000FF"/>
              </a:buClr>
            </a:pPr>
            <a:r>
              <a:rPr lang="en-US" dirty="0" smtClean="0"/>
              <a:t>Xilinx </a:t>
            </a:r>
            <a:r>
              <a:rPr lang="en-US" dirty="0" err="1" smtClean="0"/>
              <a:t>SystemGenerator</a:t>
            </a:r>
            <a:endParaRPr lang="en-US" dirty="0" smtClean="0"/>
          </a:p>
          <a:p>
            <a:pPr lvl="1">
              <a:buClr>
                <a:srgbClr val="0000FF"/>
              </a:buClr>
              <a:buFont typeface="Wingdings" pitchFamily="2" charset="2"/>
              <a:buChar char="J"/>
            </a:pPr>
            <a:r>
              <a:rPr lang="en-US" dirty="0" smtClean="0"/>
              <a:t>Own Code can be integrated as  black box </a:t>
            </a:r>
          </a:p>
          <a:p>
            <a:pPr lvl="1">
              <a:buClr>
                <a:srgbClr val="0000FF"/>
              </a:buClr>
              <a:buFont typeface="Wingdings" pitchFamily="2" charset="2"/>
              <a:buChar char="J"/>
            </a:pPr>
            <a:r>
              <a:rPr lang="en-US" dirty="0" smtClean="0"/>
              <a:t>Cores generates with </a:t>
            </a:r>
            <a:r>
              <a:rPr lang="en-US" dirty="0" err="1" smtClean="0"/>
              <a:t>Vivado</a:t>
            </a:r>
            <a:r>
              <a:rPr lang="en-US" dirty="0" smtClean="0"/>
              <a:t> HLS can also be integrated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L"/>
            </a:pPr>
            <a:r>
              <a:rPr lang="en-US" dirty="0" smtClean="0"/>
              <a:t>Limited to the available toolboxes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L"/>
            </a:pPr>
            <a:r>
              <a:rPr lang="en-US" dirty="0" smtClean="0"/>
              <a:t>Generated Code is not readable</a:t>
            </a:r>
          </a:p>
        </p:txBody>
      </p:sp>
      <p:pic>
        <p:nvPicPr>
          <p:cNvPr id="9" name="Picture 6" descr="system_gen_dsp1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420888"/>
            <a:ext cx="1512888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 l="14063" t="19792" r="17188" b="33333"/>
          <a:stretch>
            <a:fillRect/>
          </a:stretch>
        </p:blipFill>
        <p:spPr bwMode="auto">
          <a:xfrm>
            <a:off x="2267744" y="3922937"/>
            <a:ext cx="4525888" cy="2314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2" name="Datumsplatzhalter 4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</p:spPr>
        <p:txBody>
          <a:bodyPr/>
          <a:lstStyle/>
          <a:p>
            <a:fld id="{EC046514-D64E-4E11-9A4F-93F7342547CA}" type="datetime1">
              <a:rPr lang="de-DE" smtClean="0"/>
              <a:t>04.12.2012</a:t>
            </a:fld>
            <a:endParaRPr lang="de-DE" dirty="0"/>
          </a:p>
        </p:txBody>
      </p:sp>
      <p:sp>
        <p:nvSpPr>
          <p:cNvPr id="13" name="Fußzeilenplatzhalter 3"/>
          <p:cNvSpPr txBox="1">
            <a:spLocks/>
          </p:cNvSpPr>
          <p:nvPr/>
        </p:nvSpPr>
        <p:spPr bwMode="auto">
          <a:xfrm>
            <a:off x="1475656" y="6445250"/>
            <a:ext cx="4824536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Dr.-</a:t>
            </a:r>
            <a:r>
              <a:rPr lang="en-US" dirty="0" err="1"/>
              <a:t>Ing</a:t>
            </a:r>
            <a:r>
              <a:rPr lang="en-US" dirty="0"/>
              <a:t>. Diana </a:t>
            </a:r>
            <a:r>
              <a:rPr lang="en-US" dirty="0" smtClean="0"/>
              <a:t>Göhringer</a:t>
            </a:r>
          </a:p>
          <a:p>
            <a:pPr algn="ctr"/>
            <a:r>
              <a:rPr lang="en-US" dirty="0">
                <a:solidFill>
                  <a:schemeClr val="tx2"/>
                </a:solidFill>
              </a:rPr>
              <a:t>FPGA Programming Methods - An Overview</a:t>
            </a:r>
          </a:p>
        </p:txBody>
      </p:sp>
    </p:spTree>
    <p:extLst>
      <p:ext uri="{BB962C8B-B14F-4D97-AF65-F5344CB8AC3E}">
        <p14:creationId xmlns:p14="http://schemas.microsoft.com/office/powerpoint/2010/main" val="70007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IT_master_ppt2007_e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D9D9D9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808080"/>
      </a:hlink>
      <a:folHlink>
        <a:srgbClr val="7D92C3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D9D9D9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808080"/>
        </a:hlink>
        <a:folHlink>
          <a:srgbClr val="7D92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KIT_master_ppt2007_en</Template>
  <TotalTime>0</TotalTime>
  <Words>1483</Words>
  <Application>Microsoft Office PowerPoint</Application>
  <PresentationFormat>Bildschirmpräsentation (4:3)</PresentationFormat>
  <Paragraphs>358</Paragraphs>
  <Slides>24</Slides>
  <Notes>11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25" baseType="lpstr">
      <vt:lpstr>KIT_master_ppt2007_en</vt:lpstr>
      <vt:lpstr>PowerPoint-Präsentation</vt:lpstr>
      <vt:lpstr>Outline</vt:lpstr>
      <vt:lpstr>Motivation</vt:lpstr>
      <vt:lpstr>Outline</vt:lpstr>
      <vt:lpstr>Hardware Description Languages</vt:lpstr>
      <vt:lpstr>Hardware Description Languages</vt:lpstr>
      <vt:lpstr>Hardware Description Languages: Comparison VHDL versus C, C++</vt:lpstr>
      <vt:lpstr>Outline</vt:lpstr>
      <vt:lpstr>Model-based Design (Matlab/Simulink, Labview)</vt:lpstr>
      <vt:lpstr>Model-based Design (Matlab/Simulink, Labview)</vt:lpstr>
      <vt:lpstr>Outline</vt:lpstr>
      <vt:lpstr>High-Level Synthesis Tools: Motivation</vt:lpstr>
      <vt:lpstr>High-Level Synthesis Tools: Overview</vt:lpstr>
      <vt:lpstr>Hints for HLS Programming</vt:lpstr>
      <vt:lpstr>High-Level Synthesis Tools</vt:lpstr>
      <vt:lpstr>High-Level Synthesis Tools</vt:lpstr>
      <vt:lpstr>High-Level Synthesis Tools</vt:lpstr>
      <vt:lpstr>High-Level Synthesis Tools:  Catapult C vs AutoESL vs IP-Core</vt:lpstr>
      <vt:lpstr>Outline</vt:lpstr>
      <vt:lpstr>IP-Cores</vt:lpstr>
      <vt:lpstr>Outline</vt:lpstr>
      <vt:lpstr>Summary: FPGA Programming Methods</vt:lpstr>
      <vt:lpstr>Summary: FPGA Programming Methods</vt:lpstr>
      <vt:lpstr>Thank You!   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Goehringer, Diana</dc:creator>
  <cp:lastModifiedBy>Goehringer, Diana</cp:lastModifiedBy>
  <cp:revision>90</cp:revision>
  <dcterms:created xsi:type="dcterms:W3CDTF">2012-11-18T11:04:12Z</dcterms:created>
  <dcterms:modified xsi:type="dcterms:W3CDTF">2012-12-04T09:32:04Z</dcterms:modified>
</cp:coreProperties>
</file>