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7" r:id="rId2"/>
    <p:sldId id="263" r:id="rId3"/>
    <p:sldId id="271" r:id="rId4"/>
    <p:sldId id="304" r:id="rId5"/>
    <p:sldId id="272" r:id="rId6"/>
    <p:sldId id="274" r:id="rId7"/>
    <p:sldId id="287" r:id="rId8"/>
    <p:sldId id="273" r:id="rId9"/>
    <p:sldId id="400" r:id="rId10"/>
    <p:sldId id="276" r:id="rId11"/>
    <p:sldId id="275" r:id="rId12"/>
    <p:sldId id="401" r:id="rId13"/>
    <p:sldId id="277" r:id="rId14"/>
    <p:sldId id="288" r:id="rId15"/>
    <p:sldId id="289" r:id="rId16"/>
    <p:sldId id="402" r:id="rId17"/>
    <p:sldId id="278" r:id="rId18"/>
    <p:sldId id="279" r:id="rId19"/>
    <p:sldId id="280" r:id="rId20"/>
    <p:sldId id="403" r:id="rId21"/>
    <p:sldId id="281" r:id="rId22"/>
    <p:sldId id="290" r:id="rId23"/>
    <p:sldId id="291" r:id="rId24"/>
    <p:sldId id="292" r:id="rId25"/>
    <p:sldId id="293" r:id="rId26"/>
    <p:sldId id="404" r:id="rId27"/>
    <p:sldId id="294" r:id="rId28"/>
    <p:sldId id="295" r:id="rId29"/>
    <p:sldId id="296" r:id="rId30"/>
    <p:sldId id="297" r:id="rId31"/>
    <p:sldId id="405" r:id="rId32"/>
    <p:sldId id="298" r:id="rId33"/>
    <p:sldId id="299" r:id="rId34"/>
    <p:sldId id="300" r:id="rId35"/>
    <p:sldId id="301" r:id="rId36"/>
    <p:sldId id="302" r:id="rId37"/>
    <p:sldId id="408" r:id="rId38"/>
    <p:sldId id="409" r:id="rId39"/>
    <p:sldId id="410" r:id="rId40"/>
    <p:sldId id="411" r:id="rId41"/>
    <p:sldId id="412" r:id="rId42"/>
    <p:sldId id="413" r:id="rId43"/>
    <p:sldId id="414" r:id="rId44"/>
    <p:sldId id="406" r:id="rId45"/>
    <p:sldId id="303" r:id="rId46"/>
    <p:sldId id="307" r:id="rId47"/>
    <p:sldId id="314" r:id="rId48"/>
    <p:sldId id="315" r:id="rId49"/>
    <p:sldId id="318" r:id="rId50"/>
    <p:sldId id="319" r:id="rId51"/>
    <p:sldId id="320" r:id="rId52"/>
    <p:sldId id="331" r:id="rId53"/>
    <p:sldId id="332" r:id="rId54"/>
    <p:sldId id="334" r:id="rId55"/>
    <p:sldId id="336" r:id="rId56"/>
    <p:sldId id="329" r:id="rId57"/>
    <p:sldId id="337" r:id="rId58"/>
    <p:sldId id="330" r:id="rId59"/>
    <p:sldId id="407" r:id="rId60"/>
    <p:sldId id="362" r:id="rId61"/>
    <p:sldId id="363" r:id="rId62"/>
    <p:sldId id="364" r:id="rId63"/>
    <p:sldId id="372" r:id="rId64"/>
    <p:sldId id="373" r:id="rId65"/>
    <p:sldId id="374" r:id="rId66"/>
    <p:sldId id="375" r:id="rId67"/>
    <p:sldId id="378" r:id="rId68"/>
    <p:sldId id="379" r:id="rId69"/>
    <p:sldId id="383" r:id="rId70"/>
    <p:sldId id="384" r:id="rId71"/>
    <p:sldId id="393" r:id="rId72"/>
    <p:sldId id="394" r:id="rId73"/>
    <p:sldId id="396" r:id="rId74"/>
    <p:sldId id="398" r:id="rId75"/>
    <p:sldId id="399" r:id="rId76"/>
    <p:sldId id="285" r:id="rId77"/>
    <p:sldId id="282" r:id="rId78"/>
    <p:sldId id="286" r:id="rId79"/>
    <p:sldId id="284" r:id="rId80"/>
    <p:sldId id="283" r:id="rId81"/>
    <p:sldId id="350" r:id="rId82"/>
    <p:sldId id="351" r:id="rId83"/>
    <p:sldId id="352" r:id="rId84"/>
    <p:sldId id="355" r:id="rId85"/>
    <p:sldId id="354" r:id="rId86"/>
    <p:sldId id="353" r:id="rId87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4838" autoAdjust="0"/>
    <p:restoredTop sz="94660"/>
  </p:normalViewPr>
  <p:slideViewPr>
    <p:cSldViewPr>
      <p:cViewPr>
        <p:scale>
          <a:sx n="80" d="100"/>
          <a:sy n="80" d="100"/>
        </p:scale>
        <p:origin x="-1368" y="-403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16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41AC-AACC-4812-B4C2-59A49025D63F}" type="datetimeFigureOut">
              <a:rPr lang="de-DE" smtClean="0"/>
              <a:pPr/>
              <a:t>30.11.2012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B537C-83E7-435C-B98C-33E9E72C8D73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01700"/>
            <a:r>
              <a:rPr lang="en-US" smtClean="0"/>
              <a:t>1</a:t>
            </a: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537C-83E7-435C-B98C-33E9E72C8D73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B537C-83E7-435C-B98C-33E9E72C8D73}" type="slidenum">
              <a:rPr lang="de-DE" smtClean="0"/>
              <a:pPr/>
              <a:t>77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228600" y="6172200"/>
            <a:ext cx="7239000" cy="152400"/>
          </a:xfrm>
          <a:prstGeom prst="rect">
            <a:avLst/>
          </a:prstGeom>
          <a:gradFill rotWithShape="0">
            <a:gsLst>
              <a:gs pos="0">
                <a:srgbClr val="3333CC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ChangeArrowheads="1"/>
          </p:cNvSpPr>
          <p:nvPr userDrawn="1"/>
        </p:nvSpPr>
        <p:spPr bwMode="auto">
          <a:xfrm>
            <a:off x="152400" y="6477000"/>
            <a:ext cx="3962400" cy="214313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en-US" sz="900" dirty="0" smtClean="0">
                <a:cs typeface="Arial" charset="0"/>
              </a:rPr>
              <a:t>High Level Synthesis - </a:t>
            </a:r>
            <a:fld id="{D3AE870E-1E21-4607-AD07-8F6E4388134F}" type="slidenum">
              <a:rPr lang="en-US" altLang="en-US" sz="900">
                <a:latin typeface="Arial Narrow" pitchFamily="34" charset="0"/>
              </a:rPr>
              <a:pPr>
                <a:lnSpc>
                  <a:spcPct val="90000"/>
                </a:lnSpc>
                <a:defRPr/>
              </a:pPr>
              <a:t>‹Nr.›</a:t>
            </a:fld>
            <a:endParaRPr lang="en-US" altLang="en-US" sz="900" dirty="0">
              <a:latin typeface="Arial Narrow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 userDrawn="1"/>
        </p:nvSpPr>
        <p:spPr bwMode="auto">
          <a:xfrm>
            <a:off x="3941763" y="6324600"/>
            <a:ext cx="1008609" cy="3508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800" dirty="0"/>
              <a:t>© </a:t>
            </a:r>
            <a:r>
              <a:rPr lang="en-US" sz="800" dirty="0" smtClean="0"/>
              <a:t>2012 </a:t>
            </a:r>
            <a:r>
              <a:rPr lang="en-US" sz="800" dirty="0"/>
              <a:t>PLC2 GmbH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800" dirty="0"/>
              <a:t>All Rights Reserved</a:t>
            </a:r>
            <a:endParaRPr lang="en-US" dirty="0"/>
          </a:p>
        </p:txBody>
      </p:sp>
      <p:pic>
        <p:nvPicPr>
          <p:cNvPr id="5" name="Picture 4" descr="P:\PLC2 GmbH\Logos neu 2010\PLC2_Logo_2011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6272213"/>
            <a:ext cx="1079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0" y="1785927"/>
            <a:ext cx="99060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0">
            <a:spAutoFit/>
          </a:bodyPr>
          <a:lstStyle/>
          <a:p>
            <a:pPr algn="ctr"/>
            <a:r>
              <a:rPr lang="de-DE" sz="5400" dirty="0" smtClean="0">
                <a:latin typeface="Ebrima" pitchFamily="-105" charset="0"/>
                <a:cs typeface="Times New Roman" pitchFamily="-105" charset="0"/>
              </a:rPr>
              <a:t>High Level Synthesis </a:t>
            </a:r>
          </a:p>
          <a:p>
            <a:pPr algn="ctr"/>
            <a:r>
              <a:rPr lang="de-DE" sz="5400" dirty="0" err="1">
                <a:latin typeface="Ebrima" pitchFamily="-105" charset="0"/>
                <a:cs typeface="Times New Roman" pitchFamily="-105" charset="0"/>
              </a:rPr>
              <a:t>w</a:t>
            </a:r>
            <a:r>
              <a:rPr lang="de-DE" sz="5400" dirty="0" err="1" smtClean="0">
                <a:latin typeface="Ebrima" pitchFamily="-105" charset="0"/>
                <a:cs typeface="Times New Roman" pitchFamily="-105" charset="0"/>
              </a:rPr>
              <a:t>ith</a:t>
            </a:r>
            <a:r>
              <a:rPr lang="de-DE" sz="5400" dirty="0" smtClean="0">
                <a:latin typeface="Ebrima" pitchFamily="-105" charset="0"/>
                <a:cs typeface="Times New Roman" pitchFamily="-105" charset="0"/>
              </a:rPr>
              <a:t> </a:t>
            </a:r>
            <a:r>
              <a:rPr lang="de-DE" sz="5400" dirty="0" err="1" smtClean="0">
                <a:latin typeface="Ebrima" pitchFamily="-105" charset="0"/>
                <a:cs typeface="Times New Roman" pitchFamily="-105" charset="0"/>
              </a:rPr>
              <a:t>Xilinx</a:t>
            </a:r>
            <a:r>
              <a:rPr lang="de-DE" sz="5400" dirty="0" smtClean="0">
                <a:latin typeface="Ebrima" pitchFamily="-105" charset="0"/>
                <a:cs typeface="Times New Roman" pitchFamily="-105" charset="0"/>
              </a:rPr>
              <a:t> HLS</a:t>
            </a:r>
          </a:p>
          <a:p>
            <a:pPr algn="ctr"/>
            <a:endParaRPr lang="de-DE" sz="2000" dirty="0" smtClean="0">
              <a:latin typeface="Ebrima" pitchFamily="-105" charset="0"/>
              <a:cs typeface="Times New Roman" pitchFamily="-105" charset="0"/>
            </a:endParaRPr>
          </a:p>
          <a:p>
            <a:pPr algn="ctr"/>
            <a:r>
              <a:rPr lang="de-DE" sz="2000" dirty="0" smtClean="0">
                <a:latin typeface="Ebrima" pitchFamily="-105" charset="0"/>
                <a:cs typeface="Times New Roman" pitchFamily="-105" charset="0"/>
              </a:rPr>
              <a:t>Eugen </a:t>
            </a:r>
            <a:r>
              <a:rPr lang="de-DE" sz="2000" dirty="0" err="1" smtClean="0">
                <a:latin typeface="Ebrima" pitchFamily="-105" charset="0"/>
                <a:cs typeface="Times New Roman" pitchFamily="-105" charset="0"/>
              </a:rPr>
              <a:t>Krassin</a:t>
            </a:r>
            <a:r>
              <a:rPr lang="de-DE" sz="2000" dirty="0" smtClean="0">
                <a:latin typeface="Ebrima" pitchFamily="-105" charset="0"/>
                <a:cs typeface="Times New Roman" pitchFamily="-105" charset="0"/>
              </a:rPr>
              <a:t> / PLC2 GmbH</a:t>
            </a:r>
            <a:endParaRPr lang="de-DE" sz="2000" dirty="0">
              <a:latin typeface="Ebrima" pitchFamily="-105" charset="0"/>
              <a:cs typeface="Times New Roman" pitchFamily="-105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Ebrima" pitchFamily="-105" charset="0"/>
                <a:cs typeface="Times New Roman" pitchFamily="-105" charset="0"/>
              </a:rPr>
              <a:t>	</a:t>
            </a:r>
            <a:endParaRPr lang="de-DE" sz="2000" dirty="0">
              <a:latin typeface="Ebrima" pitchFamily="-10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139" y="1285860"/>
            <a:ext cx="9640866" cy="421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Control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atapath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Extraction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3877" y="1285861"/>
            <a:ext cx="84356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Analyze the code</a:t>
            </a:r>
            <a:r>
              <a:rPr lang="en-US" dirty="0" smtClean="0"/>
              <a:t>	: The first thing which is performed during HLS </a:t>
            </a:r>
            <a:r>
              <a:rPr lang="en-US" dirty="0"/>
              <a:t>is to </a:t>
            </a:r>
            <a:r>
              <a:rPr lang="en-US" dirty="0" smtClean="0"/>
              <a:t>extract  the</a:t>
            </a:r>
          </a:p>
          <a:p>
            <a:pPr marL="342900" indent="-342900"/>
            <a:r>
              <a:rPr lang="en-US" dirty="0" smtClean="0"/>
              <a:t>                                     control and </a:t>
            </a:r>
            <a:r>
              <a:rPr lang="en-US" dirty="0" err="1"/>
              <a:t>datapath</a:t>
            </a:r>
            <a:r>
              <a:rPr lang="en-US" dirty="0"/>
              <a:t> inferred by the </a:t>
            </a:r>
            <a:r>
              <a:rPr lang="en-US" dirty="0" smtClean="0"/>
              <a:t>code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Define the FSM</a:t>
            </a:r>
            <a:r>
              <a:rPr lang="en-US" dirty="0" smtClean="0"/>
              <a:t>	: The </a:t>
            </a:r>
            <a:r>
              <a:rPr lang="en-US" dirty="0"/>
              <a:t>control functionality is provided by the loops and </a:t>
            </a:r>
            <a:r>
              <a:rPr lang="en-US" dirty="0" smtClean="0"/>
              <a:t>conditional </a:t>
            </a:r>
          </a:p>
          <a:p>
            <a:pPr marL="342900" indent="-342900"/>
            <a:r>
              <a:rPr lang="en-US" dirty="0" smtClean="0"/>
              <a:t>                                     branches </a:t>
            </a:r>
            <a:r>
              <a:rPr lang="en-US" dirty="0"/>
              <a:t>in the code. </a:t>
            </a:r>
            <a:r>
              <a:rPr lang="en-US" dirty="0" smtClean="0"/>
              <a:t>The example before shows  how  the control</a:t>
            </a:r>
          </a:p>
          <a:p>
            <a:pPr marL="342900" indent="-342900"/>
            <a:r>
              <a:rPr lang="en-US" dirty="0" smtClean="0"/>
              <a:t>                                     </a:t>
            </a:r>
            <a:r>
              <a:rPr lang="en-US" dirty="0"/>
              <a:t>behavior can be extracted from the </a:t>
            </a:r>
            <a:r>
              <a:rPr lang="en-US" dirty="0" smtClean="0"/>
              <a:t>code. Each time </a:t>
            </a:r>
            <a:r>
              <a:rPr lang="en-US" dirty="0"/>
              <a:t>the </a:t>
            </a:r>
            <a:r>
              <a:rPr lang="en-US" dirty="0" smtClean="0"/>
              <a:t>function</a:t>
            </a:r>
          </a:p>
          <a:p>
            <a:pPr marL="342900" indent="-342900"/>
            <a:r>
              <a:rPr lang="en-US" dirty="0" smtClean="0"/>
              <a:t>                                     requires </a:t>
            </a:r>
            <a:r>
              <a:rPr lang="en-US" dirty="0"/>
              <a:t>an entry or exit from a loop, </a:t>
            </a:r>
            <a:r>
              <a:rPr lang="en-US" dirty="0" smtClean="0"/>
              <a:t>it is  equivalent </a:t>
            </a:r>
            <a:r>
              <a:rPr lang="en-US" dirty="0"/>
              <a:t>to entering </a:t>
            </a:r>
            <a:r>
              <a:rPr lang="en-US" dirty="0" smtClean="0"/>
              <a:t>or</a:t>
            </a:r>
          </a:p>
          <a:p>
            <a:pPr marL="342900" indent="-342900"/>
            <a:r>
              <a:rPr lang="en-US" dirty="0" smtClean="0"/>
              <a:t>                                     </a:t>
            </a:r>
            <a:r>
              <a:rPr lang="en-US" dirty="0"/>
              <a:t>exiting a state in an RTL Finite </a:t>
            </a:r>
            <a:r>
              <a:rPr lang="en-US" dirty="0" smtClean="0"/>
              <a:t> State Machine </a:t>
            </a:r>
            <a:r>
              <a:rPr lang="en-US" dirty="0"/>
              <a:t>(FSM</a:t>
            </a:r>
            <a:r>
              <a:rPr lang="en-US" dirty="0" smtClean="0"/>
              <a:t>). 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Use user directives  </a:t>
            </a:r>
            <a:r>
              <a:rPr lang="en-US" dirty="0" smtClean="0"/>
              <a:t>: All </a:t>
            </a:r>
            <a:r>
              <a:rPr lang="en-US" dirty="0"/>
              <a:t>operations </a:t>
            </a:r>
            <a:r>
              <a:rPr lang="en-US" dirty="0" smtClean="0"/>
              <a:t>could take </a:t>
            </a:r>
            <a:r>
              <a:rPr lang="en-US" dirty="0"/>
              <a:t>a single cycle (or state) to </a:t>
            </a:r>
            <a:r>
              <a:rPr lang="en-US" dirty="0" smtClean="0"/>
              <a:t>complete.</a:t>
            </a:r>
          </a:p>
          <a:p>
            <a:pPr marL="342900" indent="-342900"/>
            <a:r>
              <a:rPr lang="en-US" dirty="0" smtClean="0"/>
              <a:t>                                     Timing </a:t>
            </a:r>
            <a:r>
              <a:rPr lang="en-US" dirty="0"/>
              <a:t>delays and the clock frequency may </a:t>
            </a:r>
            <a:r>
              <a:rPr lang="en-US" dirty="0" smtClean="0"/>
              <a:t>require </a:t>
            </a:r>
            <a:r>
              <a:rPr lang="en-US" dirty="0"/>
              <a:t>more cycles </a:t>
            </a:r>
            <a:r>
              <a:rPr lang="en-US" dirty="0" smtClean="0"/>
              <a:t>to</a:t>
            </a:r>
          </a:p>
          <a:p>
            <a:pPr marL="342900" indent="-342900"/>
            <a:r>
              <a:rPr lang="en-US" dirty="0" smtClean="0"/>
              <a:t>                                     </a:t>
            </a:r>
            <a:r>
              <a:rPr lang="en-US" dirty="0"/>
              <a:t>complete the </a:t>
            </a:r>
            <a:r>
              <a:rPr lang="en-US" dirty="0" smtClean="0"/>
              <a:t>operations. The </a:t>
            </a:r>
            <a:r>
              <a:rPr lang="en-US" dirty="0"/>
              <a:t>control </a:t>
            </a:r>
            <a:r>
              <a:rPr lang="en-US" dirty="0" smtClean="0"/>
              <a:t> logic </a:t>
            </a:r>
            <a:r>
              <a:rPr lang="en-US" dirty="0"/>
              <a:t>may be impacted by </a:t>
            </a:r>
            <a:r>
              <a:rPr lang="en-US" dirty="0" smtClean="0"/>
              <a:t>the</a:t>
            </a:r>
          </a:p>
          <a:p>
            <a:pPr marL="342900" indent="-342900"/>
            <a:r>
              <a:rPr lang="en-US" dirty="0" smtClean="0"/>
              <a:t>                                     </a:t>
            </a:r>
            <a:r>
              <a:rPr lang="en-US" dirty="0"/>
              <a:t>IO protocols inferred by </a:t>
            </a:r>
            <a:r>
              <a:rPr lang="en-US" dirty="0" smtClean="0"/>
              <a:t>interface </a:t>
            </a:r>
            <a:r>
              <a:rPr lang="en-US" dirty="0"/>
              <a:t>synthesis </a:t>
            </a:r>
            <a:r>
              <a:rPr lang="en-US" dirty="0" smtClean="0"/>
              <a:t> resulting in more</a:t>
            </a:r>
          </a:p>
          <a:p>
            <a:pPr marL="342900" indent="-342900"/>
            <a:r>
              <a:rPr lang="en-US" dirty="0" smtClean="0"/>
              <a:t>                                     </a:t>
            </a:r>
            <a:r>
              <a:rPr lang="en-US" dirty="0"/>
              <a:t>complex and </a:t>
            </a:r>
            <a:r>
              <a:rPr lang="en-US" dirty="0" smtClean="0"/>
              <a:t>optimized  state </a:t>
            </a:r>
            <a:r>
              <a:rPr lang="en-US" dirty="0"/>
              <a:t>machine. 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Control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atapath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Extraction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952472" y="242886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3877" y="1285861"/>
            <a:ext cx="8513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/>
              <a:t>	 </a:t>
            </a:r>
            <a:r>
              <a:rPr lang="de-DE" sz="2400" dirty="0" smtClean="0"/>
              <a:t>First </a:t>
            </a:r>
            <a:r>
              <a:rPr lang="de-DE" sz="2400" dirty="0" err="1" smtClean="0"/>
              <a:t>Example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Scheduling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&amp; Binding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73877" y="1285860"/>
            <a:ext cx="84356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Scheduling and binding are the processes at the heart of high-level synthesis. </a:t>
            </a:r>
            <a:r>
              <a:rPr lang="en-US" dirty="0" smtClean="0"/>
              <a:t>The </a:t>
            </a:r>
            <a:r>
              <a:rPr lang="en-US" dirty="0"/>
              <a:t>decisions made during scheduling </a:t>
            </a:r>
            <a:r>
              <a:rPr lang="en-US" dirty="0" smtClean="0"/>
              <a:t>are based on </a:t>
            </a:r>
            <a:r>
              <a:rPr lang="en-US" dirty="0"/>
              <a:t>clock </a:t>
            </a:r>
            <a:r>
              <a:rPr lang="en-US" dirty="0" smtClean="0"/>
              <a:t>frequency, timing information, </a:t>
            </a:r>
            <a:r>
              <a:rPr lang="en-US" dirty="0"/>
              <a:t>as well as area, latency and throughput directives.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/>
                </a:solidFill>
              </a:rPr>
              <a:t>Scheduling</a:t>
            </a:r>
            <a:r>
              <a:rPr lang="en-US" dirty="0" smtClean="0"/>
              <a:t>	: Determines in which clock cycle an operation will occur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Binding</a:t>
            </a:r>
            <a:r>
              <a:rPr lang="en-US" dirty="0" smtClean="0"/>
              <a:t>		: Determines which library cell is used for each operation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851268" y="3214686"/>
            <a:ext cx="8126073" cy="2379762"/>
            <a:chOff x="785786" y="2643182"/>
            <a:chExt cx="7500990" cy="2379762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5786" y="2643182"/>
              <a:ext cx="4433895" cy="2248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feld 5"/>
            <p:cNvSpPr txBox="1"/>
            <p:nvPr/>
          </p:nvSpPr>
          <p:spPr>
            <a:xfrm>
              <a:off x="5429256" y="2714620"/>
              <a:ext cx="2857520" cy="2308324"/>
            </a:xfrm>
            <a:prstGeom prst="rect">
              <a:avLst/>
            </a:prstGeom>
            <a:solidFill>
              <a:schemeClr val="accent1">
                <a:alpha val="45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Option  ADD MULT CLK</a:t>
              </a:r>
            </a:p>
            <a:p>
              <a:r>
                <a:rPr lang="en-US" dirty="0" smtClean="0"/>
                <a:t>       1         1         1       4</a:t>
              </a:r>
            </a:p>
            <a:p>
              <a:endParaRPr lang="en-US" dirty="0" smtClean="0"/>
            </a:p>
            <a:p>
              <a:r>
                <a:rPr lang="en-US" dirty="0" smtClean="0"/>
                <a:t>       2         3         4       1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     3         2         2       2</a:t>
              </a:r>
            </a:p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Scheduling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 … a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closer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look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285860"/>
            <a:ext cx="84356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operations in the control flow are mapped into clock cycles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technology selected and the directives defined impact the schedule</a:t>
            </a:r>
          </a:p>
          <a:p>
            <a:r>
              <a:rPr lang="en-US" dirty="0" smtClean="0"/>
              <a:t>      Faster technology or slower clock may allow more operations to occur in the same</a:t>
            </a:r>
          </a:p>
          <a:p>
            <a:r>
              <a:rPr lang="en-US" dirty="0" smtClean="0"/>
              <a:t>      clock cycle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18" y="1785927"/>
            <a:ext cx="4385467" cy="154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9091" y="4714885"/>
            <a:ext cx="4411297" cy="83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5174" y="3571876"/>
            <a:ext cx="322976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0391" y="1571613"/>
            <a:ext cx="41687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Binding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 … a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closer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look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214423"/>
            <a:ext cx="84356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Binding is where operations are mapped to hardware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Binding Decision: to share</a:t>
            </a:r>
          </a:p>
          <a:p>
            <a:r>
              <a:rPr lang="en-US" dirty="0" smtClean="0"/>
              <a:t>Binding must use 2 multipliers, since </a:t>
            </a:r>
            <a:r>
              <a:rPr lang="en-US" dirty="0" err="1" smtClean="0"/>
              <a:t>boths</a:t>
            </a:r>
            <a:r>
              <a:rPr lang="en-US" dirty="0" smtClean="0"/>
              <a:t> are in the same cycle.</a:t>
            </a:r>
          </a:p>
          <a:p>
            <a:r>
              <a:rPr lang="en-US" dirty="0" smtClean="0"/>
              <a:t>It can decide to use an adder and </a:t>
            </a:r>
            <a:r>
              <a:rPr lang="en-US" dirty="0" err="1" smtClean="0"/>
              <a:t>subtractor</a:t>
            </a:r>
            <a:r>
              <a:rPr lang="en-US" dirty="0" smtClean="0"/>
              <a:t> or one add/sub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Binding Decision: or not to share</a:t>
            </a:r>
          </a:p>
          <a:p>
            <a:r>
              <a:rPr lang="en-US" dirty="0" smtClean="0"/>
              <a:t>Binding may decide to share the multipliers (each used in a different cycle.</a:t>
            </a:r>
          </a:p>
          <a:p>
            <a:r>
              <a:rPr lang="en-US" dirty="0" smtClean="0"/>
              <a:t>Or it may decide the cost of sharing (</a:t>
            </a:r>
            <a:r>
              <a:rPr lang="en-US" dirty="0" err="1" smtClean="0"/>
              <a:t>muxing</a:t>
            </a:r>
            <a:r>
              <a:rPr lang="en-US" dirty="0" smtClean="0"/>
              <a:t>) would impact timing and it may decide not to share them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952472" y="278605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Arbitrary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Precision Data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Types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285861"/>
            <a:ext cx="84356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Native C data types are on 8-bit boundaries (8, 16, 32, 64 bits). RTL operations (corresponding to hardware) support arbitrary widths.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HLS </a:t>
            </a:r>
            <a:r>
              <a:rPr lang="en-US" dirty="0"/>
              <a:t>needs a mechanism to allow the specification of arbitrary precision bit-widths or the RTL design may use 32-bit multipliers when only 17-bit multipliers are required (not an issue to a C program, but a major issue in an RTL design).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AutoESL</a:t>
            </a:r>
            <a:r>
              <a:rPr lang="en-US" dirty="0"/>
              <a:t> provides arbitrary precision integer and fixed-point data types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77" y="3429001"/>
            <a:ext cx="8667776" cy="226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Optimizations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285860"/>
            <a:ext cx="84356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/>
              <a:t>AutoESL</a:t>
            </a:r>
            <a:r>
              <a:rPr lang="en-US" dirty="0"/>
              <a:t> can perform a number of optimizations on the design to produce high quality RTL satisfying the performance and area goals.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Pipelining is an optimization which allows one of the major performance advantages of hardware over software, concurrent or parallel operation, to be automatically implemented in the RTL design.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830" y="2857496"/>
            <a:ext cx="6376840" cy="29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1238224" y="3286125"/>
            <a:ext cx="1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Before</a:t>
            </a:r>
            <a:r>
              <a:rPr lang="de-DE" dirty="0" smtClean="0"/>
              <a:t> </a:t>
            </a:r>
            <a:r>
              <a:rPr lang="de-DE" dirty="0" err="1" smtClean="0"/>
              <a:t>Pipelining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Optimizations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285860"/>
            <a:ext cx="8435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The sequential nature of the C language, or in other words its lack of concurrency, puts artificial dependencies on operations which must wait their turn for execution.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AutoESL</a:t>
            </a:r>
            <a:r>
              <a:rPr lang="en-US" dirty="0" smtClean="0"/>
              <a:t> </a:t>
            </a:r>
            <a:r>
              <a:rPr lang="en-US" dirty="0"/>
              <a:t>provides the ability to automatically pipeline both functions and loops to ensure the RTL design does not suffer from such limitations.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238224" y="3286125"/>
            <a:ext cx="139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After </a:t>
            </a:r>
            <a:r>
              <a:rPr lang="de-DE" dirty="0" err="1" smtClean="0"/>
              <a:t>Pipelining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0394" y="2857496"/>
            <a:ext cx="5931731" cy="2898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881034" y="135729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952472" y="314324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High Level Synthesis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with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autoESL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285860"/>
            <a:ext cx="41017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AutoESL</a:t>
            </a:r>
            <a:r>
              <a:rPr lang="en-US" dirty="0" smtClean="0"/>
              <a:t> </a:t>
            </a:r>
            <a:r>
              <a:rPr lang="en-US" dirty="0"/>
              <a:t>accepts </a:t>
            </a:r>
            <a:r>
              <a:rPr lang="en-US" dirty="0" smtClean="0"/>
              <a:t>C-based </a:t>
            </a:r>
            <a:r>
              <a:rPr lang="en-US" dirty="0"/>
              <a:t>design </a:t>
            </a:r>
            <a:r>
              <a:rPr lang="en-US" dirty="0" smtClean="0"/>
              <a:t>description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directives and </a:t>
            </a:r>
            <a:r>
              <a:rPr lang="en-US" dirty="0" smtClean="0"/>
              <a:t>constraints.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technology library specifying the timing and area details of all supported Xilinx device is </a:t>
            </a:r>
            <a:r>
              <a:rPr lang="en-US" dirty="0" smtClean="0"/>
              <a:t>built-in.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/>
              <a:t>AutoESL</a:t>
            </a:r>
            <a:r>
              <a:rPr lang="en-US" dirty="0"/>
              <a:t> outputs RTL design files in </a:t>
            </a:r>
            <a:r>
              <a:rPr lang="en-US" dirty="0" err="1"/>
              <a:t>Verilog</a:t>
            </a:r>
            <a:r>
              <a:rPr lang="en-US" dirty="0"/>
              <a:t>, VHDL and </a:t>
            </a:r>
            <a:r>
              <a:rPr lang="en-US" dirty="0" err="1"/>
              <a:t>SystemC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Verification </a:t>
            </a:r>
            <a:r>
              <a:rPr lang="en-US" dirty="0"/>
              <a:t>and implementation scripts, used to automated the RTL verification and RTL synthesis steps are also created.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610" y="1357298"/>
            <a:ext cx="44606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1238224" y="4786323"/>
            <a:ext cx="851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AutoESL</a:t>
            </a:r>
            <a:r>
              <a:rPr lang="en-US" dirty="0"/>
              <a:t> creates the scripts required to verify the generated RTL through co-simulation with the original test bench and a variety of RTL simulators. The following RTL simulators are supported: </a:t>
            </a:r>
            <a:r>
              <a:rPr lang="de-DE" dirty="0" err="1" smtClean="0"/>
              <a:t>ModelSim</a:t>
            </a:r>
            <a:r>
              <a:rPr lang="de-DE" dirty="0" smtClean="0"/>
              <a:t>, VCS </a:t>
            </a:r>
            <a:r>
              <a:rPr lang="de-DE" dirty="0" err="1" smtClean="0"/>
              <a:t>and</a:t>
            </a:r>
            <a:r>
              <a:rPr lang="de-DE" dirty="0" smtClean="0"/>
              <a:t> OSCI </a:t>
            </a:r>
            <a:r>
              <a:rPr lang="de-DE" dirty="0" err="1" smtClean="0"/>
              <a:t>SystemC</a:t>
            </a:r>
            <a:r>
              <a:rPr lang="de-DE" dirty="0" smtClean="0"/>
              <a:t>.</a:t>
            </a:r>
          </a:p>
          <a:p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The Key Attributes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of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the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C </a:t>
            </a:r>
            <a:r>
              <a:rPr kumimoji="0" lang="de-DE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code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43435" y="1142985"/>
            <a:ext cx="48756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Functions: </a:t>
            </a:r>
            <a:r>
              <a:rPr lang="en-US" dirty="0" smtClean="0"/>
              <a:t>All code is made up of functions which represent the design hierarchy: the same in hardware</a:t>
            </a:r>
          </a:p>
          <a:p>
            <a:r>
              <a:rPr lang="en-US" b="1" dirty="0" smtClean="0"/>
              <a:t>Types: </a:t>
            </a:r>
            <a:r>
              <a:rPr lang="en-US" dirty="0" smtClean="0"/>
              <a:t>All variables are of a defined type. The type can influence the area and performance</a:t>
            </a:r>
          </a:p>
          <a:p>
            <a:r>
              <a:rPr lang="en-US" b="1" dirty="0" smtClean="0"/>
              <a:t>Top Level IO : </a:t>
            </a:r>
            <a:r>
              <a:rPr lang="en-US" dirty="0" smtClean="0"/>
              <a:t>The arguments of the top-level function determine the hardware RTL interface ports</a:t>
            </a:r>
          </a:p>
          <a:p>
            <a:r>
              <a:rPr lang="en-US" b="1" dirty="0" smtClean="0"/>
              <a:t>Loops</a:t>
            </a:r>
            <a:r>
              <a:rPr lang="en-US" dirty="0" smtClean="0"/>
              <a:t>: Functions typically contain loops. How these are handled can have a major impact on area and performance.</a:t>
            </a:r>
          </a:p>
          <a:p>
            <a:r>
              <a:rPr lang="en-US" b="1" dirty="0" smtClean="0"/>
              <a:t>Arrays: </a:t>
            </a:r>
            <a:r>
              <a:rPr lang="en-US" dirty="0" smtClean="0"/>
              <a:t>Arrays are used often in C code. They can influence the device IO and become performance </a:t>
            </a:r>
            <a:r>
              <a:rPr lang="de-DE" dirty="0" err="1" smtClean="0"/>
              <a:t>bottlenecks</a:t>
            </a:r>
            <a:r>
              <a:rPr lang="de-DE" dirty="0" smtClean="0"/>
              <a:t>.</a:t>
            </a:r>
          </a:p>
          <a:p>
            <a:r>
              <a:rPr lang="en-US" b="1" dirty="0" smtClean="0"/>
              <a:t>Operators: </a:t>
            </a:r>
            <a:r>
              <a:rPr lang="en-US" dirty="0" smtClean="0"/>
              <a:t>Operators in the C code may require sharing to control area or specific hardware implementations to </a:t>
            </a:r>
            <a:r>
              <a:rPr lang="de-DE" dirty="0" err="1" smtClean="0"/>
              <a:t>meet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696486" y="1214423"/>
            <a:ext cx="3714776" cy="4801314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void</a:t>
            </a:r>
            <a:r>
              <a:rPr lang="de-DE" dirty="0" smtClean="0"/>
              <a:t> </a:t>
            </a:r>
            <a:r>
              <a:rPr lang="de-DE" b="1" dirty="0" err="1" smtClean="0"/>
              <a:t>fir</a:t>
            </a:r>
            <a:r>
              <a:rPr lang="de-DE" b="1" dirty="0" smtClean="0"/>
              <a:t> (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data_t</a:t>
            </a:r>
            <a:r>
              <a:rPr lang="de-DE" dirty="0" smtClean="0"/>
              <a:t> *y,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coef_t</a:t>
            </a:r>
            <a:r>
              <a:rPr lang="de-DE" dirty="0" smtClean="0"/>
              <a:t> c[4],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data_t</a:t>
            </a:r>
            <a:r>
              <a:rPr lang="de-DE" dirty="0" smtClean="0"/>
              <a:t> x) </a:t>
            </a:r>
          </a:p>
          <a:p>
            <a:r>
              <a:rPr lang="de-DE" dirty="0" smtClean="0"/>
              <a:t>{</a:t>
            </a:r>
          </a:p>
          <a:p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data_t</a:t>
            </a:r>
            <a:r>
              <a:rPr lang="de-DE" dirty="0" smtClean="0"/>
              <a:t> </a:t>
            </a:r>
            <a:r>
              <a:rPr lang="de-DE" dirty="0" err="1" smtClean="0"/>
              <a:t>shift_reg</a:t>
            </a:r>
            <a:r>
              <a:rPr lang="de-DE" dirty="0" smtClean="0"/>
              <a:t>[4];</a:t>
            </a:r>
          </a:p>
          <a:p>
            <a:r>
              <a:rPr lang="de-DE" dirty="0" err="1" smtClean="0"/>
              <a:t>acc_t</a:t>
            </a:r>
            <a:r>
              <a:rPr lang="de-DE" dirty="0" smtClean="0"/>
              <a:t> </a:t>
            </a:r>
            <a:r>
              <a:rPr lang="de-DE" dirty="0" err="1" smtClean="0"/>
              <a:t>acc</a:t>
            </a:r>
            <a:r>
              <a:rPr lang="de-DE" dirty="0" smtClean="0"/>
              <a:t>;</a:t>
            </a:r>
          </a:p>
          <a:p>
            <a:r>
              <a:rPr lang="de-DE" b="1" dirty="0" err="1" smtClean="0"/>
              <a:t>int</a:t>
            </a:r>
            <a:r>
              <a:rPr lang="de-DE" b="1" dirty="0" smtClean="0"/>
              <a:t> i;</a:t>
            </a:r>
          </a:p>
          <a:p>
            <a:r>
              <a:rPr lang="de-DE" dirty="0" err="1" smtClean="0"/>
              <a:t>acc</a:t>
            </a:r>
            <a:r>
              <a:rPr lang="de-DE" dirty="0" smtClean="0"/>
              <a:t>=0;</a:t>
            </a:r>
          </a:p>
          <a:p>
            <a:r>
              <a:rPr lang="de-DE" dirty="0" err="1" smtClean="0"/>
              <a:t>loop</a:t>
            </a:r>
            <a:r>
              <a:rPr lang="de-DE" dirty="0" smtClean="0"/>
              <a:t>: </a:t>
            </a:r>
            <a:r>
              <a:rPr lang="de-DE" b="1" dirty="0" err="1" smtClean="0"/>
              <a:t>for</a:t>
            </a:r>
            <a:r>
              <a:rPr lang="de-DE" b="1" dirty="0" smtClean="0"/>
              <a:t> (i=3;i&gt;=0;i--) {</a:t>
            </a:r>
          </a:p>
          <a:p>
            <a:r>
              <a:rPr lang="de-DE" dirty="0" err="1" smtClean="0"/>
              <a:t>if</a:t>
            </a:r>
            <a:r>
              <a:rPr lang="de-DE" dirty="0" smtClean="0"/>
              <a:t> (i==0) { </a:t>
            </a:r>
            <a:r>
              <a:rPr lang="de-DE" dirty="0" err="1" smtClean="0"/>
              <a:t>acc</a:t>
            </a:r>
            <a:r>
              <a:rPr lang="de-DE" dirty="0" smtClean="0"/>
              <a:t>+=x*c[0];</a:t>
            </a:r>
          </a:p>
          <a:p>
            <a:r>
              <a:rPr lang="de-DE" b="1" dirty="0" smtClean="0"/>
              <a:t>                </a:t>
            </a:r>
            <a:r>
              <a:rPr lang="de-DE" b="1" dirty="0" err="1" smtClean="0"/>
              <a:t>shift_reg</a:t>
            </a:r>
            <a:r>
              <a:rPr lang="de-DE" b="1" dirty="0" smtClean="0"/>
              <a:t>[0]=x;</a:t>
            </a:r>
            <a:r>
              <a:rPr lang="de-DE" dirty="0" smtClean="0"/>
              <a:t>} </a:t>
            </a:r>
          </a:p>
          <a:p>
            <a:r>
              <a:rPr lang="de-DE" dirty="0" err="1" smtClean="0"/>
              <a:t>else</a:t>
            </a:r>
            <a:r>
              <a:rPr lang="de-DE" dirty="0" smtClean="0"/>
              <a:t> {   </a:t>
            </a:r>
            <a:r>
              <a:rPr lang="de-DE" dirty="0" err="1" smtClean="0"/>
              <a:t>shift_reg</a:t>
            </a:r>
            <a:r>
              <a:rPr lang="de-DE" dirty="0" smtClean="0"/>
              <a:t>[i]=</a:t>
            </a:r>
            <a:r>
              <a:rPr lang="de-DE" dirty="0" err="1" smtClean="0"/>
              <a:t>shift_reg</a:t>
            </a:r>
            <a:r>
              <a:rPr lang="de-DE" dirty="0" smtClean="0"/>
              <a:t>[i-1];</a:t>
            </a:r>
          </a:p>
          <a:p>
            <a:r>
              <a:rPr lang="de-DE" dirty="0" smtClean="0"/>
              <a:t>            </a:t>
            </a:r>
            <a:r>
              <a:rPr lang="de-DE" dirty="0" err="1" smtClean="0"/>
              <a:t>acc</a:t>
            </a:r>
            <a:r>
              <a:rPr lang="de-DE" dirty="0" smtClean="0"/>
              <a:t>+=</a:t>
            </a:r>
            <a:r>
              <a:rPr lang="de-DE" dirty="0" err="1" smtClean="0"/>
              <a:t>shift_reg</a:t>
            </a:r>
            <a:r>
              <a:rPr lang="de-DE" dirty="0" smtClean="0"/>
              <a:t>[i] </a:t>
            </a:r>
            <a:r>
              <a:rPr lang="de-DE" b="1" dirty="0" smtClean="0"/>
              <a:t>* c[i];</a:t>
            </a:r>
            <a:r>
              <a:rPr lang="de-DE" dirty="0" smtClean="0"/>
              <a:t>}</a:t>
            </a:r>
          </a:p>
          <a:p>
            <a:r>
              <a:rPr lang="de-DE" dirty="0" smtClean="0"/>
              <a:t>}</a:t>
            </a:r>
          </a:p>
          <a:p>
            <a:r>
              <a:rPr lang="de-DE" dirty="0" smtClean="0"/>
              <a:t>*y=</a:t>
            </a:r>
            <a:r>
              <a:rPr lang="de-DE" dirty="0" err="1" smtClean="0"/>
              <a:t>acc</a:t>
            </a:r>
            <a:r>
              <a:rPr lang="de-DE" dirty="0" smtClean="0"/>
              <a:t>;</a:t>
            </a:r>
          </a:p>
          <a:p>
            <a:r>
              <a:rPr lang="de-DE" dirty="0" smtClean="0"/>
              <a:t>} 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2940830" y="4786322"/>
            <a:ext cx="619129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Abgerundetes Rechteck 7"/>
          <p:cNvSpPr/>
          <p:nvPr/>
        </p:nvSpPr>
        <p:spPr>
          <a:xfrm>
            <a:off x="773877" y="1214422"/>
            <a:ext cx="1006085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851268" y="1571612"/>
            <a:ext cx="1315650" cy="7858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/>
          <p:cNvSpPr/>
          <p:nvPr/>
        </p:nvSpPr>
        <p:spPr>
          <a:xfrm>
            <a:off x="619095" y="3214686"/>
            <a:ext cx="1006085" cy="2857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Abgerundetes Rechteck 10"/>
          <p:cNvSpPr/>
          <p:nvPr/>
        </p:nvSpPr>
        <p:spPr>
          <a:xfrm>
            <a:off x="1315615" y="3643314"/>
            <a:ext cx="2166953" cy="42862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1625180" y="4214818"/>
            <a:ext cx="1779997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Functions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RTL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Hierarchy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9095" y="1357298"/>
            <a:ext cx="82034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 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translated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an RTL block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By default, each function is implemented using a common instance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Functions may be </a:t>
            </a:r>
            <a:r>
              <a:rPr lang="en-US" dirty="0" err="1" smtClean="0"/>
              <a:t>inlined</a:t>
            </a:r>
            <a:r>
              <a:rPr lang="en-US" dirty="0" smtClean="0"/>
              <a:t> to dissolve their hierarchy. Small functions may be</a:t>
            </a:r>
          </a:p>
          <a:p>
            <a:r>
              <a:rPr lang="en-US" dirty="0" smtClean="0"/>
              <a:t>      automatically </a:t>
            </a:r>
            <a:r>
              <a:rPr lang="en-US" dirty="0" err="1" smtClean="0"/>
              <a:t>inlined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96486" y="2071678"/>
            <a:ext cx="2321735" cy="286232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void</a:t>
            </a:r>
            <a:r>
              <a:rPr lang="de-DE" dirty="0" smtClean="0"/>
              <a:t> A() { ..</a:t>
            </a:r>
            <a:r>
              <a:rPr lang="de-DE" dirty="0" err="1" smtClean="0"/>
              <a:t>body</a:t>
            </a:r>
            <a:r>
              <a:rPr lang="de-DE" dirty="0" smtClean="0"/>
              <a:t> A..}</a:t>
            </a:r>
          </a:p>
          <a:p>
            <a:r>
              <a:rPr lang="de-DE" dirty="0" err="1" smtClean="0"/>
              <a:t>void</a:t>
            </a:r>
            <a:r>
              <a:rPr lang="de-DE" dirty="0" smtClean="0"/>
              <a:t> B() { ..</a:t>
            </a:r>
            <a:r>
              <a:rPr lang="de-DE" dirty="0" err="1" smtClean="0"/>
              <a:t>body</a:t>
            </a:r>
            <a:r>
              <a:rPr lang="de-DE" dirty="0" smtClean="0"/>
              <a:t> </a:t>
            </a:r>
            <a:r>
              <a:rPr lang="de-DE" dirty="0" err="1" smtClean="0"/>
              <a:t>B</a:t>
            </a:r>
            <a:r>
              <a:rPr lang="de-DE" dirty="0" smtClean="0"/>
              <a:t>..}</a:t>
            </a:r>
          </a:p>
          <a:p>
            <a:r>
              <a:rPr lang="de-DE" dirty="0" err="1" smtClean="0"/>
              <a:t>void</a:t>
            </a:r>
            <a:r>
              <a:rPr lang="de-DE" dirty="0" smtClean="0"/>
              <a:t> C() { B(); }</a:t>
            </a:r>
          </a:p>
          <a:p>
            <a:r>
              <a:rPr lang="de-DE" dirty="0" err="1" smtClean="0"/>
              <a:t>void</a:t>
            </a:r>
            <a:r>
              <a:rPr lang="de-DE" dirty="0" smtClean="0"/>
              <a:t> D() { B(); }</a:t>
            </a:r>
          </a:p>
          <a:p>
            <a:endParaRPr lang="de-DE" dirty="0" smtClean="0"/>
          </a:p>
          <a:p>
            <a:r>
              <a:rPr lang="de-DE" dirty="0" err="1" smtClean="0"/>
              <a:t>void</a:t>
            </a:r>
            <a:r>
              <a:rPr lang="de-DE" dirty="0" smtClean="0"/>
              <a:t> </a:t>
            </a:r>
            <a:r>
              <a:rPr lang="de-DE" dirty="0" err="1" smtClean="0"/>
              <a:t>foo_top</a:t>
            </a:r>
            <a:r>
              <a:rPr lang="de-DE" dirty="0" smtClean="0"/>
              <a:t>() {</a:t>
            </a:r>
          </a:p>
          <a:p>
            <a:r>
              <a:rPr lang="de-DE" dirty="0" smtClean="0"/>
              <a:t>A(…);</a:t>
            </a:r>
          </a:p>
          <a:p>
            <a:r>
              <a:rPr lang="de-DE" dirty="0" smtClean="0"/>
              <a:t>C(…);</a:t>
            </a:r>
          </a:p>
          <a:p>
            <a:r>
              <a:rPr lang="de-DE" dirty="0" smtClean="0"/>
              <a:t>D(…)</a:t>
            </a:r>
          </a:p>
          <a:p>
            <a:r>
              <a:rPr lang="de-DE" dirty="0" smtClean="0"/>
              <a:t>}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7351" y="2214555"/>
            <a:ext cx="4731126" cy="20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Top Level IO Ports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19095" y="1357298"/>
            <a:ext cx="8203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  Top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err="1" smtClean="0"/>
              <a:t>arguments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Top Level </a:t>
            </a:r>
            <a:r>
              <a:rPr lang="de-DE" dirty="0" err="1" smtClean="0"/>
              <a:t>arguments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ports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RTL </a:t>
            </a:r>
            <a:r>
              <a:rPr lang="de-DE" dirty="0" err="1" smtClean="0"/>
              <a:t>designs</a:t>
            </a:r>
            <a:r>
              <a:rPr lang="de-DE" dirty="0" smtClean="0"/>
              <a:t>.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hardware</a:t>
            </a:r>
            <a:r>
              <a:rPr lang="de-DE" dirty="0" smtClean="0"/>
              <a:t> </a:t>
            </a:r>
            <a:r>
              <a:rPr lang="de-DE" dirty="0" err="1" smtClean="0"/>
              <a:t>protocol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Interface Synthesis</a:t>
            </a:r>
          </a:p>
          <a:p>
            <a:pPr lvl="1"/>
            <a:endParaRPr lang="de-DE" dirty="0" smtClean="0">
              <a:sym typeface="Wingdings" pitchFamily="2" charset="2"/>
            </a:endParaRPr>
          </a:p>
          <a:p>
            <a:pPr lvl="1"/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IO Protocols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Allow RTL blocks to automatically synchronize data exchange. Many types of protocols are available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77" y="2571744"/>
            <a:ext cx="8578321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Types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= Operator Bit-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sizes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1174750"/>
            <a:ext cx="9080500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1095348" y="350043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Loops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268" y="2285992"/>
            <a:ext cx="810365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928659" y="1285861"/>
            <a:ext cx="77391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By default, loops are rolled</a:t>
            </a:r>
          </a:p>
          <a:p>
            <a:r>
              <a:rPr lang="en-US" dirty="0" smtClean="0"/>
              <a:t>    Each C loop iteration  Implemented in the same state</a:t>
            </a:r>
          </a:p>
          <a:p>
            <a:r>
              <a:rPr lang="en-US" dirty="0" smtClean="0"/>
              <a:t>    Each C loop iteration  Implemented with same 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Loops can be unrolled if their indices are statically determinable at</a:t>
            </a:r>
          </a:p>
          <a:p>
            <a:r>
              <a:rPr lang="de-DE" b="1" dirty="0" err="1" smtClean="0"/>
              <a:t>elaboration</a:t>
            </a:r>
            <a:r>
              <a:rPr lang="de-DE" b="1" dirty="0" smtClean="0"/>
              <a:t> time. </a:t>
            </a:r>
            <a:endParaRPr lang="en-US" b="1" dirty="0" smtClean="0"/>
          </a:p>
          <a:p>
            <a:r>
              <a:rPr lang="en-US" dirty="0" smtClean="0"/>
              <a:t>    Unrolled loops result in greater operator </a:t>
            </a:r>
            <a:r>
              <a:rPr lang="de-DE" dirty="0" err="1" smtClean="0"/>
              <a:t>mobility</a:t>
            </a:r>
            <a:r>
              <a:rPr lang="de-DE" dirty="0" smtClean="0"/>
              <a:t>. </a:t>
            </a:r>
            <a:r>
              <a:rPr lang="en-US" dirty="0" smtClean="0"/>
              <a:t> Let’s look at an</a:t>
            </a:r>
          </a:p>
          <a:p>
            <a:r>
              <a:rPr lang="en-US" dirty="0" smtClean="0"/>
              <a:t>    example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Data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ependencies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: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Good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6486" y="3357562"/>
            <a:ext cx="8126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good</a:t>
            </a:r>
            <a:r>
              <a:rPr lang="de-DE" b="1" dirty="0" smtClean="0"/>
              <a:t> </a:t>
            </a:r>
            <a:r>
              <a:rPr lang="de-DE" b="1" dirty="0" err="1" smtClean="0"/>
              <a:t>mobility</a:t>
            </a:r>
            <a:endParaRPr lang="de-DE" b="1" dirty="0" smtClean="0"/>
          </a:p>
          <a:p>
            <a:r>
              <a:rPr lang="de-DE" b="1" dirty="0" smtClean="0"/>
              <a:t>       </a:t>
            </a:r>
            <a:r>
              <a:rPr lang="en-US" dirty="0" smtClean="0"/>
              <a:t>The read on port X can occur anywhere from the start to iteration 4.</a:t>
            </a:r>
          </a:p>
          <a:p>
            <a:r>
              <a:rPr lang="en-US" dirty="0" smtClean="0"/>
              <a:t>       The only constraint on </a:t>
            </a:r>
            <a:r>
              <a:rPr lang="en-US" dirty="0" err="1" smtClean="0"/>
              <a:t>RDx</a:t>
            </a:r>
            <a:r>
              <a:rPr lang="en-US" dirty="0" smtClean="0"/>
              <a:t> is that it occur before the final multiplication</a:t>
            </a:r>
          </a:p>
          <a:p>
            <a:endParaRPr lang="en-US" dirty="0" smtClean="0"/>
          </a:p>
          <a:p>
            <a:r>
              <a:rPr lang="en-US" dirty="0" smtClean="0"/>
              <a:t>       </a:t>
            </a:r>
            <a:r>
              <a:rPr lang="en-US" dirty="0" err="1" smtClean="0"/>
              <a:t>AutoESL</a:t>
            </a:r>
            <a:r>
              <a:rPr lang="en-US" dirty="0" smtClean="0"/>
              <a:t> has a lot of freedom with this operation, </a:t>
            </a:r>
            <a:r>
              <a:rPr lang="en-US" dirty="0" err="1" smtClean="0"/>
              <a:t>f.e</a:t>
            </a:r>
            <a:r>
              <a:rPr lang="en-US" dirty="0" smtClean="0"/>
              <a:t>. it waits until the read</a:t>
            </a:r>
          </a:p>
          <a:p>
            <a:r>
              <a:rPr lang="en-US" dirty="0" smtClean="0"/>
              <a:t>      is required, saving a register.</a:t>
            </a:r>
          </a:p>
          <a:p>
            <a:endParaRPr lang="en-US" dirty="0" smtClean="0"/>
          </a:p>
          <a:p>
            <a:r>
              <a:rPr lang="en-US" dirty="0" smtClean="0"/>
              <a:t>      The final multiplication however is very constrained 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95" y="1142984"/>
            <a:ext cx="8435637" cy="228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Data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ependencies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: Bad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6486" y="3286124"/>
            <a:ext cx="859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bad</a:t>
            </a:r>
            <a:r>
              <a:rPr lang="de-DE" b="1" dirty="0" smtClean="0"/>
              <a:t> </a:t>
            </a:r>
            <a:r>
              <a:rPr lang="de-DE" b="1" dirty="0" err="1" smtClean="0"/>
              <a:t>mobility</a:t>
            </a:r>
            <a:endParaRPr lang="de-DE" b="1" dirty="0" smtClean="0"/>
          </a:p>
          <a:p>
            <a:r>
              <a:rPr lang="en-US" dirty="0" smtClean="0"/>
              <a:t>      The final multiplication must occur before the read and final addition. It could</a:t>
            </a:r>
          </a:p>
          <a:p>
            <a:r>
              <a:rPr lang="en-US" dirty="0" smtClean="0"/>
              <a:t>      occur in the same cycle if timing allows.</a:t>
            </a:r>
          </a:p>
          <a:p>
            <a:r>
              <a:rPr lang="en-US" dirty="0" smtClean="0"/>
              <a:t>      Each iteration cannot start till the previous iteration completes. The final</a:t>
            </a:r>
          </a:p>
          <a:p>
            <a:r>
              <a:rPr lang="en-US" dirty="0" smtClean="0"/>
              <a:t>      multiplication (in iteration 4) must wait for earlier iterations to complete. The</a:t>
            </a:r>
          </a:p>
          <a:p>
            <a:r>
              <a:rPr lang="en-US" dirty="0" smtClean="0"/>
              <a:t>      structure of the code is forcing a particular schedule and there is little mobility</a:t>
            </a:r>
          </a:p>
          <a:p>
            <a:r>
              <a:rPr lang="en-US" dirty="0" smtClean="0"/>
              <a:t>      for most operations</a:t>
            </a:r>
          </a:p>
          <a:p>
            <a:r>
              <a:rPr lang="en-US" b="1" dirty="0" smtClean="0"/>
              <a:t>Optimizations allow loops to be unrolled giving greater freedom</a:t>
            </a: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877" y="1071547"/>
            <a:ext cx="8126073" cy="220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541704" y="1225689"/>
            <a:ext cx="89773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Evolution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Functional</a:t>
            </a:r>
            <a:r>
              <a:rPr lang="de-DE" b="1" dirty="0" smtClean="0"/>
              <a:t> </a:t>
            </a:r>
            <a:r>
              <a:rPr lang="de-DE" b="1" dirty="0" err="1" smtClean="0"/>
              <a:t>Abstraction</a:t>
            </a:r>
            <a:r>
              <a:rPr lang="de-DE" b="1" dirty="0" smtClean="0"/>
              <a:t> Level</a:t>
            </a:r>
            <a:endParaRPr lang="de-DE" b="1" dirty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Transistor </a:t>
            </a:r>
            <a:r>
              <a:rPr lang="en-US" dirty="0">
                <a:solidFill>
                  <a:schemeClr val="tx2"/>
                </a:solidFill>
              </a:rPr>
              <a:t>layout </a:t>
            </a:r>
            <a:r>
              <a:rPr lang="en-US" dirty="0" smtClean="0">
                <a:solidFill>
                  <a:schemeClr val="tx2"/>
                </a:solidFill>
              </a:rPr>
              <a:t>database :   </a:t>
            </a:r>
            <a:r>
              <a:rPr lang="en-US" dirty="0" smtClean="0"/>
              <a:t>The </a:t>
            </a:r>
            <a:r>
              <a:rPr lang="en-US" dirty="0"/>
              <a:t>focus of the layout abstraction layer is to </a:t>
            </a:r>
            <a:r>
              <a:rPr lang="en-US" dirty="0" smtClean="0"/>
              <a:t>respect</a:t>
            </a:r>
          </a:p>
          <a:p>
            <a:pPr marL="342900" indent="-342900"/>
            <a:r>
              <a:rPr lang="en-US" dirty="0" smtClean="0"/>
              <a:t>                                                    Design </a:t>
            </a:r>
            <a:r>
              <a:rPr lang="en-US" dirty="0"/>
              <a:t>Rule Checks (</a:t>
            </a:r>
            <a:r>
              <a:rPr lang="en-US" dirty="0" smtClean="0"/>
              <a:t>DRC) which </a:t>
            </a:r>
            <a:r>
              <a:rPr lang="en-US" dirty="0"/>
              <a:t>models the basic layout</a:t>
            </a:r>
            <a:r>
              <a:rPr lang="en-US" dirty="0" smtClean="0"/>
              <a:t>.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err="1" smtClean="0">
                <a:solidFill>
                  <a:schemeClr val="tx2"/>
                </a:solidFill>
              </a:rPr>
              <a:t>Netlist</a:t>
            </a:r>
            <a:r>
              <a:rPr lang="en-US" dirty="0" smtClean="0">
                <a:solidFill>
                  <a:schemeClr val="tx2"/>
                </a:solidFill>
              </a:rPr>
              <a:t> database (Schematic): </a:t>
            </a:r>
            <a:r>
              <a:rPr lang="en-US" dirty="0" smtClean="0"/>
              <a:t>The </a:t>
            </a:r>
            <a:r>
              <a:rPr lang="en-US" dirty="0" err="1"/>
              <a:t>netlist</a:t>
            </a:r>
            <a:r>
              <a:rPr lang="en-US" dirty="0"/>
              <a:t> is constructed with instances from a pre-built </a:t>
            </a:r>
            <a:r>
              <a:rPr lang="en-US" dirty="0" smtClean="0"/>
              <a:t>    			 library</a:t>
            </a:r>
            <a:r>
              <a:rPr lang="en-US" dirty="0"/>
              <a:t>. The focus of the </a:t>
            </a:r>
            <a:r>
              <a:rPr lang="en-US" dirty="0" err="1"/>
              <a:t>netlist</a:t>
            </a:r>
            <a:r>
              <a:rPr lang="en-US" dirty="0"/>
              <a:t> abstraction layer is to </a:t>
            </a:r>
            <a:endParaRPr lang="en-US" dirty="0" smtClean="0"/>
          </a:p>
          <a:p>
            <a:pPr marL="342900" indent="-342900"/>
            <a:r>
              <a:rPr lang="en-US" dirty="0" smtClean="0"/>
              <a:t>		                                   define </a:t>
            </a:r>
            <a:r>
              <a:rPr lang="en-US" dirty="0"/>
              <a:t>the Boolean functionality of the design with </a:t>
            </a:r>
            <a:r>
              <a:rPr lang="en-US" dirty="0" smtClean="0"/>
              <a:t>			                 appropriate </a:t>
            </a:r>
            <a:r>
              <a:rPr lang="en-US" dirty="0"/>
              <a:t>area, performance and power. </a:t>
            </a:r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Register </a:t>
            </a:r>
            <a:r>
              <a:rPr lang="en-US" dirty="0">
                <a:solidFill>
                  <a:schemeClr val="tx2"/>
                </a:solidFill>
              </a:rPr>
              <a:t>Transfer Level (RTL) </a:t>
            </a:r>
            <a:r>
              <a:rPr lang="en-US" dirty="0" smtClean="0">
                <a:solidFill>
                  <a:schemeClr val="tx2"/>
                </a:solidFill>
              </a:rPr>
              <a:t>: </a:t>
            </a:r>
            <a:r>
              <a:rPr lang="en-US" dirty="0" smtClean="0"/>
              <a:t>The </a:t>
            </a:r>
            <a:r>
              <a:rPr lang="en-US" dirty="0"/>
              <a:t>focus of the RTL abstraction layer is to define a </a:t>
            </a:r>
            <a:r>
              <a:rPr lang="en-US" dirty="0" smtClean="0"/>
              <a:t>			                  model </a:t>
            </a:r>
            <a:r>
              <a:rPr lang="en-US" dirty="0"/>
              <a:t>for the hardware which is functionally correct. </a:t>
            </a:r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Functional </a:t>
            </a:r>
            <a:r>
              <a:rPr lang="en-US" dirty="0">
                <a:solidFill>
                  <a:schemeClr val="tx2"/>
                </a:solidFill>
              </a:rPr>
              <a:t>specification </a:t>
            </a:r>
            <a:r>
              <a:rPr lang="en-US" dirty="0" smtClean="0">
                <a:solidFill>
                  <a:schemeClr val="tx2"/>
                </a:solidFill>
              </a:rPr>
              <a:t>        : </a:t>
            </a:r>
            <a:r>
              <a:rPr lang="en-US" dirty="0" smtClean="0"/>
              <a:t>Removes </a:t>
            </a:r>
            <a:r>
              <a:rPr lang="en-US" dirty="0"/>
              <a:t>the need to the define register boundaries (and </a:t>
            </a:r>
            <a:r>
              <a:rPr lang="en-US" dirty="0" smtClean="0"/>
              <a:t>			                   the </a:t>
            </a:r>
            <a:r>
              <a:rPr lang="en-US" dirty="0"/>
              <a:t>specific logic required between them) to implement </a:t>
            </a:r>
            <a:r>
              <a:rPr lang="en-US" dirty="0" smtClean="0"/>
              <a:t>			                   the </a:t>
            </a:r>
            <a:r>
              <a:rPr lang="en-US" dirty="0"/>
              <a:t>desired </a:t>
            </a:r>
            <a:r>
              <a:rPr lang="en-US" dirty="0" smtClean="0"/>
              <a:t>algorithm. The </a:t>
            </a:r>
            <a:r>
              <a:rPr lang="en-US" dirty="0"/>
              <a:t>focus of the designer is only </a:t>
            </a:r>
            <a:r>
              <a:rPr lang="en-US" dirty="0" smtClean="0"/>
              <a:t>			                   on </a:t>
            </a:r>
            <a:r>
              <a:rPr lang="en-US" dirty="0"/>
              <a:t>specifying the desired functionality. </a:t>
            </a:r>
          </a:p>
          <a:p>
            <a:endParaRPr lang="en-US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541704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Functional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Abstraction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Level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Schedule after Loop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Optimization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6486" y="1285861"/>
            <a:ext cx="62686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 loop unrolled (completely)</a:t>
            </a:r>
          </a:p>
          <a:p>
            <a:r>
              <a:rPr lang="en-US" dirty="0" smtClean="0"/>
              <a:t>     The dependency on loop iterations is gone</a:t>
            </a:r>
          </a:p>
          <a:p>
            <a:r>
              <a:rPr lang="en-US" dirty="0" smtClean="0"/>
              <a:t>     Operations can now occur in parallel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dependencies</a:t>
            </a:r>
            <a:r>
              <a:rPr lang="de-DE" dirty="0" smtClean="0"/>
              <a:t> 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operator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.</a:t>
            </a:r>
          </a:p>
          <a:p>
            <a:r>
              <a:rPr lang="en-US" dirty="0" smtClean="0"/>
              <a:t>    Design finished faster but uses more operators</a:t>
            </a:r>
          </a:p>
          <a:p>
            <a:r>
              <a:rPr lang="de-DE" dirty="0" smtClean="0"/>
              <a:t>    (2 </a:t>
            </a:r>
            <a:r>
              <a:rPr lang="de-DE" dirty="0" err="1" smtClean="0"/>
              <a:t>multipliers</a:t>
            </a:r>
            <a:r>
              <a:rPr lang="de-DE" dirty="0" smtClean="0"/>
              <a:t> &amp; 2 </a:t>
            </a:r>
            <a:r>
              <a:rPr lang="de-DE" dirty="0" err="1" smtClean="0"/>
              <a:t>Adders</a:t>
            </a:r>
            <a:r>
              <a:rPr lang="de-DE" dirty="0" smtClean="0"/>
              <a:t>).</a:t>
            </a:r>
          </a:p>
          <a:p>
            <a:endParaRPr lang="de-DE" dirty="0" smtClean="0"/>
          </a:p>
          <a:p>
            <a:r>
              <a:rPr lang="de-DE" b="1" dirty="0" smtClean="0"/>
              <a:t>Schedule </a:t>
            </a:r>
            <a:r>
              <a:rPr lang="de-DE" b="1" dirty="0" err="1" smtClean="0"/>
              <a:t>Summary</a:t>
            </a:r>
            <a:endParaRPr lang="de-DE" b="1" dirty="0" smtClean="0"/>
          </a:p>
          <a:p>
            <a:r>
              <a:rPr lang="en-US" dirty="0" smtClean="0"/>
              <a:t>    All the logic associated with the loop counters and</a:t>
            </a:r>
          </a:p>
          <a:p>
            <a:r>
              <a:rPr lang="en-US" dirty="0" smtClean="0"/>
              <a:t>    index checking are now gone. Two multiplications can</a:t>
            </a:r>
          </a:p>
          <a:p>
            <a:r>
              <a:rPr lang="en-US" dirty="0" smtClean="0"/>
              <a:t>    occur at the same time. All 4 could, but it’s limited by the</a:t>
            </a:r>
          </a:p>
          <a:p>
            <a:r>
              <a:rPr lang="en-US" dirty="0" smtClean="0"/>
              <a:t>    number of input reads.</a:t>
            </a:r>
          </a:p>
          <a:p>
            <a:r>
              <a:rPr lang="en-US" dirty="0" smtClean="0"/>
              <a:t>    Why 2 reads on port C?</a:t>
            </a:r>
          </a:p>
          <a:p>
            <a:endParaRPr lang="en-US" dirty="0" smtClean="0"/>
          </a:p>
          <a:p>
            <a:r>
              <a:rPr lang="en-US" b="1" dirty="0" smtClean="0"/>
              <a:t>The default behavior for arrays now limits the schedule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563" y="1214423"/>
            <a:ext cx="1393041" cy="240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42561" y="3500438"/>
            <a:ext cx="2414592" cy="226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1166786" y="385762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Arrays in HLS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6486" y="1285861"/>
            <a:ext cx="8745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 array in C code is implemented by a memory in the RTL</a:t>
            </a:r>
          </a:p>
          <a:p>
            <a:r>
              <a:rPr lang="en-US" dirty="0" smtClean="0"/>
              <a:t>   By default, arrays are implemented as RAMs, optionally a FIFO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The array can be targeted to any memory resource in the library</a:t>
            </a:r>
          </a:p>
          <a:p>
            <a:r>
              <a:rPr lang="en-US" b="1" dirty="0" smtClean="0"/>
              <a:t>     </a:t>
            </a:r>
            <a:r>
              <a:rPr lang="en-US" dirty="0" smtClean="0"/>
              <a:t>The ports (Address, CE active high, etc.) are defined by the library model.</a:t>
            </a:r>
          </a:p>
          <a:p>
            <a:endParaRPr lang="en-US" dirty="0" smtClean="0"/>
          </a:p>
          <a:p>
            <a:r>
              <a:rPr lang="en-US" b="1" dirty="0" smtClean="0"/>
              <a:t>Arrays can be merged with other arrays and reconfigured</a:t>
            </a:r>
          </a:p>
          <a:p>
            <a:r>
              <a:rPr lang="en-US" dirty="0" smtClean="0"/>
              <a:t>    To implement them in the same memory or one of different widths &amp; sizes</a:t>
            </a:r>
          </a:p>
          <a:p>
            <a:endParaRPr lang="en-US" dirty="0" smtClean="0"/>
          </a:p>
          <a:p>
            <a:r>
              <a:rPr lang="en-US" b="1" dirty="0" smtClean="0"/>
              <a:t>Arrays can be partitioned into individual elements</a:t>
            </a:r>
          </a:p>
          <a:p>
            <a:r>
              <a:rPr lang="en-US" dirty="0" smtClean="0"/>
              <a:t>    Implemented as smaller RAMs or registers</a:t>
            </a:r>
            <a:endParaRPr lang="en-US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095" y="1857364"/>
            <a:ext cx="8784696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1269" y="2500307"/>
            <a:ext cx="8093366" cy="23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Arrays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as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an IO Port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96486" y="1285861"/>
            <a:ext cx="85904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the array is an argument of the top-level function</a:t>
            </a:r>
          </a:p>
          <a:p>
            <a:r>
              <a:rPr lang="en-US" dirty="0" smtClean="0"/>
              <a:t>    The array/RAM is considered to be “off-chip”</a:t>
            </a:r>
          </a:p>
          <a:p>
            <a:r>
              <a:rPr lang="en-US" dirty="0" smtClean="0"/>
              <a:t>    The type of memory resource specified for the array determines the top-level</a:t>
            </a:r>
          </a:p>
          <a:p>
            <a:r>
              <a:rPr lang="en-US" dirty="0" smtClean="0"/>
              <a:t>    IO ports: A dual-port RAM results in two sets of address &amp; data ports</a:t>
            </a:r>
          </a:p>
          <a:p>
            <a:endParaRPr lang="de-DE" b="1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b="1" dirty="0" smtClean="0"/>
          </a:p>
          <a:p>
            <a:r>
              <a:rPr lang="de-DE" b="1" dirty="0" smtClean="0"/>
              <a:t>Default RAM </a:t>
            </a:r>
            <a:r>
              <a:rPr lang="de-DE" b="1" dirty="0" err="1" smtClean="0"/>
              <a:t>resource</a:t>
            </a:r>
            <a:endParaRPr lang="de-DE" b="1" dirty="0" smtClean="0"/>
          </a:p>
          <a:p>
            <a:r>
              <a:rPr lang="en-US" dirty="0" smtClean="0"/>
              <a:t>    Two port if it provides better throughput, else single port</a:t>
            </a:r>
          </a:p>
          <a:p>
            <a:r>
              <a:rPr lang="en-US" dirty="0" smtClean="0"/>
              <a:t>    Always best to explicitly specify IO/external RAM resources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Schedule after  Array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Optimization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96486" y="1285861"/>
            <a:ext cx="487564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the existing code &amp; defaults</a:t>
            </a:r>
          </a:p>
          <a:p>
            <a:r>
              <a:rPr lang="en-US" dirty="0" smtClean="0"/>
              <a:t>    Port C is by default a dual port RAM</a:t>
            </a:r>
          </a:p>
          <a:p>
            <a:r>
              <a:rPr lang="en-US" dirty="0" smtClean="0"/>
              <a:t>    Allows 2 reads per clock cycles</a:t>
            </a:r>
          </a:p>
          <a:p>
            <a:r>
              <a:rPr lang="en-US" dirty="0" smtClean="0"/>
              <a:t>    Therefore limits the max number of</a:t>
            </a:r>
          </a:p>
          <a:p>
            <a:r>
              <a:rPr lang="en-US" dirty="0" smtClean="0"/>
              <a:t>    simultaneous reads and writes</a:t>
            </a:r>
          </a:p>
          <a:p>
            <a:endParaRPr lang="en-US" b="1" dirty="0" smtClean="0"/>
          </a:p>
          <a:p>
            <a:r>
              <a:rPr lang="en-US" b="1" dirty="0" smtClean="0"/>
              <a:t>With the C port partitioned into (4) separate ports</a:t>
            </a:r>
          </a:p>
          <a:p>
            <a:r>
              <a:rPr lang="en-US" dirty="0" smtClean="0"/>
              <a:t>   All reads and </a:t>
            </a:r>
            <a:r>
              <a:rPr lang="en-US" dirty="0" err="1" smtClean="0"/>
              <a:t>mults</a:t>
            </a:r>
            <a:r>
              <a:rPr lang="en-US" dirty="0" smtClean="0"/>
              <a:t> can occur in one cycle.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:</a:t>
            </a:r>
          </a:p>
          <a:p>
            <a:r>
              <a:rPr lang="en-US" dirty="0" smtClean="0"/>
              <a:t>      The additions can also occur in the same</a:t>
            </a:r>
          </a:p>
          <a:p>
            <a:r>
              <a:rPr lang="en-US" dirty="0" smtClean="0"/>
              <a:t>      cycle and the write can be performed in</a:t>
            </a:r>
          </a:p>
          <a:p>
            <a:r>
              <a:rPr lang="en-US" dirty="0" smtClean="0"/>
              <a:t>      the same cycle.</a:t>
            </a:r>
          </a:p>
          <a:p>
            <a:r>
              <a:rPr lang="en-US" b="1" dirty="0" smtClean="0"/>
              <a:t>   Optionally the port reads and writes could  </a:t>
            </a:r>
          </a:p>
          <a:p>
            <a:r>
              <a:rPr lang="en-US" b="1" dirty="0" smtClean="0"/>
              <a:t>   be registered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274735" y="1214422"/>
            <a:ext cx="2476517" cy="1600438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loop</a:t>
            </a:r>
            <a:r>
              <a:rPr lang="de-DE" sz="1400" dirty="0" smtClean="0"/>
              <a:t>: </a:t>
            </a:r>
            <a:r>
              <a:rPr lang="de-DE" sz="1400" dirty="0" err="1" smtClean="0"/>
              <a:t>for</a:t>
            </a:r>
            <a:r>
              <a:rPr lang="de-DE" sz="1400" dirty="0" smtClean="0"/>
              <a:t> (i=3;i&gt;=0;i--) {</a:t>
            </a:r>
          </a:p>
          <a:p>
            <a:r>
              <a:rPr lang="de-DE" sz="1400" dirty="0" err="1" smtClean="0"/>
              <a:t>if</a:t>
            </a:r>
            <a:r>
              <a:rPr lang="de-DE" sz="1400" dirty="0" smtClean="0"/>
              <a:t> (i==0) { </a:t>
            </a:r>
            <a:r>
              <a:rPr lang="de-DE" sz="1400" dirty="0" err="1" smtClean="0"/>
              <a:t>acc</a:t>
            </a:r>
            <a:r>
              <a:rPr lang="de-DE" sz="1400" dirty="0" smtClean="0"/>
              <a:t>+=</a:t>
            </a:r>
            <a:r>
              <a:rPr lang="de-DE" sz="1400" b="1" dirty="0" smtClean="0"/>
              <a:t>x*c[0];</a:t>
            </a:r>
          </a:p>
          <a:p>
            <a:r>
              <a:rPr lang="de-DE" sz="1400" dirty="0" smtClean="0"/>
              <a:t>                 </a:t>
            </a:r>
            <a:r>
              <a:rPr lang="de-DE" sz="1400" dirty="0" err="1" smtClean="0"/>
              <a:t>shift_reg</a:t>
            </a:r>
            <a:r>
              <a:rPr lang="de-DE" sz="1400" dirty="0" smtClean="0"/>
              <a:t>[0]=x;} </a:t>
            </a:r>
          </a:p>
          <a:p>
            <a:r>
              <a:rPr lang="de-DE" sz="1400" dirty="0" smtClean="0"/>
              <a:t>Else</a:t>
            </a:r>
          </a:p>
          <a:p>
            <a:r>
              <a:rPr lang="de-DE" sz="1400" dirty="0" smtClean="0"/>
              <a:t>   {</a:t>
            </a:r>
            <a:r>
              <a:rPr lang="de-DE" sz="1400" dirty="0" err="1" smtClean="0"/>
              <a:t>shift_reg</a:t>
            </a:r>
            <a:r>
              <a:rPr lang="de-DE" sz="1400" dirty="0" smtClean="0"/>
              <a:t>[i]=</a:t>
            </a:r>
            <a:r>
              <a:rPr lang="de-DE" sz="1400" dirty="0" err="1" smtClean="0"/>
              <a:t>shift_reg</a:t>
            </a:r>
            <a:r>
              <a:rPr lang="de-DE" sz="1400" dirty="0" smtClean="0"/>
              <a:t>[i-1];</a:t>
            </a:r>
          </a:p>
          <a:p>
            <a:r>
              <a:rPr lang="de-DE" sz="1400" dirty="0" smtClean="0"/>
              <a:t>          </a:t>
            </a:r>
            <a:r>
              <a:rPr lang="de-DE" sz="1400" dirty="0" err="1" smtClean="0"/>
              <a:t>acc</a:t>
            </a:r>
            <a:r>
              <a:rPr lang="de-DE" sz="1400" dirty="0" smtClean="0"/>
              <a:t>+=</a:t>
            </a:r>
            <a:r>
              <a:rPr lang="de-DE" sz="1400" dirty="0" err="1" smtClean="0"/>
              <a:t>shift_reg</a:t>
            </a:r>
            <a:r>
              <a:rPr lang="de-DE" sz="1400" dirty="0" smtClean="0"/>
              <a:t>[i]*c[i];}</a:t>
            </a:r>
          </a:p>
          <a:p>
            <a:r>
              <a:rPr lang="de-DE" sz="1400" dirty="0" smtClean="0"/>
              <a:t>} *y=</a:t>
            </a:r>
            <a:r>
              <a:rPr lang="de-DE" sz="1400" dirty="0" err="1" smtClean="0"/>
              <a:t>acc</a:t>
            </a:r>
            <a:r>
              <a:rPr lang="de-DE" sz="1400" dirty="0" smtClean="0"/>
              <a:t>;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7347" y="1285860"/>
            <a:ext cx="1047355" cy="195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6041" y="2285992"/>
            <a:ext cx="928694" cy="372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52472" y="1214422"/>
            <a:ext cx="57864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Operator sizes are defined by the type</a:t>
            </a:r>
          </a:p>
          <a:p>
            <a:r>
              <a:rPr lang="en-US" dirty="0" smtClean="0"/>
              <a:t>       The variable type defines the size of the operator</a:t>
            </a:r>
          </a:p>
          <a:p>
            <a:endParaRPr lang="en-US" dirty="0" smtClean="0"/>
          </a:p>
          <a:p>
            <a:r>
              <a:rPr lang="en-US" b="1" dirty="0" err="1" smtClean="0"/>
              <a:t>AutoESL</a:t>
            </a:r>
            <a:r>
              <a:rPr lang="en-US" b="1" dirty="0" smtClean="0"/>
              <a:t> will try to minimize the number of operators</a:t>
            </a:r>
          </a:p>
          <a:p>
            <a:r>
              <a:rPr lang="en-US" dirty="0" smtClean="0"/>
              <a:t>      By default </a:t>
            </a:r>
            <a:r>
              <a:rPr lang="en-US" dirty="0" err="1" smtClean="0"/>
              <a:t>AutoESL</a:t>
            </a:r>
            <a:r>
              <a:rPr lang="en-US" dirty="0" smtClean="0"/>
              <a:t> will seek to minimize area after</a:t>
            </a:r>
          </a:p>
          <a:p>
            <a:r>
              <a:rPr lang="en-US" dirty="0" smtClean="0"/>
              <a:t>      constraints are satisfied</a:t>
            </a:r>
          </a:p>
          <a:p>
            <a:endParaRPr lang="en-US" b="1" dirty="0" smtClean="0"/>
          </a:p>
          <a:p>
            <a:r>
              <a:rPr lang="en-US" b="1" dirty="0" smtClean="0"/>
              <a:t>User can set specific limits &amp; targets for the resources used</a:t>
            </a:r>
          </a:p>
          <a:p>
            <a:r>
              <a:rPr lang="de-DE" dirty="0" smtClean="0"/>
              <a:t>     </a:t>
            </a:r>
            <a:r>
              <a:rPr lang="de-DE" dirty="0" err="1" smtClean="0"/>
              <a:t>Allocation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controlled</a:t>
            </a:r>
            <a:r>
              <a:rPr lang="de-DE" dirty="0" smtClean="0"/>
              <a:t>. </a:t>
            </a:r>
            <a:r>
              <a:rPr lang="en-US" dirty="0" smtClean="0"/>
              <a:t>This can be used to force </a:t>
            </a:r>
          </a:p>
          <a:p>
            <a:r>
              <a:rPr lang="en-US" dirty="0" smtClean="0"/>
              <a:t>     sharing e.g. limit the number of multipliers to 1 will force</a:t>
            </a:r>
          </a:p>
          <a:p>
            <a:r>
              <a:rPr lang="en-US" dirty="0" smtClean="0"/>
              <a:t>     </a:t>
            </a:r>
            <a:r>
              <a:rPr lang="en-US" dirty="0" err="1" smtClean="0"/>
              <a:t>AutoESL</a:t>
            </a:r>
            <a:r>
              <a:rPr lang="en-US" dirty="0" smtClean="0"/>
              <a:t> to share</a:t>
            </a:r>
          </a:p>
          <a:p>
            <a:endParaRPr lang="en-US" dirty="0" smtClean="0"/>
          </a:p>
          <a:p>
            <a:r>
              <a:rPr lang="de-DE" b="1" dirty="0" smtClean="0"/>
              <a:t>Resources </a:t>
            </a:r>
            <a:r>
              <a:rPr lang="de-DE" b="1" dirty="0" err="1" smtClean="0"/>
              <a:t>can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specified</a:t>
            </a:r>
            <a:endParaRPr lang="de-DE" b="1" dirty="0" smtClean="0"/>
          </a:p>
          <a:p>
            <a:r>
              <a:rPr lang="en-US" dirty="0" smtClean="0"/>
              <a:t>   The cores used to implement each operator can be</a:t>
            </a:r>
          </a:p>
          <a:p>
            <a:r>
              <a:rPr lang="en-US" dirty="0" smtClean="0"/>
              <a:t>   specified, e.g. Implement each multiplier using a 2 stage</a:t>
            </a:r>
          </a:p>
          <a:p>
            <a:r>
              <a:rPr lang="en-US" dirty="0" smtClean="0"/>
              <a:t>   pipelined core (hardware)</a:t>
            </a:r>
            <a:endParaRPr lang="de-DE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Operators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8" y="3071810"/>
            <a:ext cx="2789154" cy="65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8950" y="2643182"/>
            <a:ext cx="3048573" cy="5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4702" y="4714884"/>
            <a:ext cx="2714644" cy="1198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132" y="4143380"/>
            <a:ext cx="3821118" cy="58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High Level Synthesis  … a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summary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119126" y="1214422"/>
            <a:ext cx="79772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Synthesize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initial</a:t>
            </a:r>
            <a:r>
              <a:rPr lang="de-DE" b="1" dirty="0" smtClean="0"/>
              <a:t> design </a:t>
            </a:r>
          </a:p>
          <a:p>
            <a:pPr marL="342900" indent="-342900"/>
            <a:r>
              <a:rPr lang="de-DE" dirty="0" smtClean="0"/>
              <a:t>    </a:t>
            </a:r>
            <a:r>
              <a:rPr lang="en-US" dirty="0" smtClean="0"/>
              <a:t>Analyze to see what limits the performance and use directives to change the</a:t>
            </a:r>
          </a:p>
          <a:p>
            <a:pPr marL="342900" indent="-342900"/>
            <a:r>
              <a:rPr lang="en-US" dirty="0" smtClean="0"/>
              <a:t>    default behaviors and r</a:t>
            </a:r>
            <a:r>
              <a:rPr lang="de-DE" dirty="0" err="1" smtClean="0"/>
              <a:t>emove</a:t>
            </a:r>
            <a:r>
              <a:rPr lang="de-DE" dirty="0" smtClean="0"/>
              <a:t> </a:t>
            </a:r>
            <a:r>
              <a:rPr lang="de-DE" dirty="0" err="1" smtClean="0"/>
              <a:t>bottlenecks</a:t>
            </a:r>
            <a:endParaRPr lang="de-DE" dirty="0" smtClean="0"/>
          </a:p>
          <a:p>
            <a:endParaRPr lang="de-DE" dirty="0" smtClean="0"/>
          </a:p>
          <a:p>
            <a:r>
              <a:rPr lang="en-US" b="1" dirty="0" smtClean="0"/>
              <a:t>Analyze to see what limits the area</a:t>
            </a:r>
          </a:p>
          <a:p>
            <a:r>
              <a:rPr lang="en-US" dirty="0" smtClean="0"/>
              <a:t>    The types used define the size of operators. This can have an impact on what</a:t>
            </a:r>
          </a:p>
          <a:p>
            <a:r>
              <a:rPr lang="en-US" dirty="0" smtClean="0"/>
              <a:t>    operations  can fit in a clock cycle</a:t>
            </a:r>
          </a:p>
          <a:p>
            <a:endParaRPr lang="en-US" dirty="0" smtClean="0"/>
          </a:p>
          <a:p>
            <a:r>
              <a:rPr lang="en-US" b="1" dirty="0" smtClean="0"/>
              <a:t>Use directives to shape the initial design to meet performance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3857628"/>
            <a:ext cx="8383094" cy="196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uppieren 6"/>
          <p:cNvGrpSpPr/>
          <p:nvPr/>
        </p:nvGrpSpPr>
        <p:grpSpPr>
          <a:xfrm>
            <a:off x="380968" y="1285860"/>
            <a:ext cx="642942" cy="428628"/>
            <a:chOff x="7310454" y="2071678"/>
            <a:chExt cx="642942" cy="428628"/>
          </a:xfrm>
        </p:grpSpPr>
        <p:sp>
          <p:nvSpPr>
            <p:cNvPr id="5" name="Ellipse 4"/>
            <p:cNvSpPr/>
            <p:nvPr/>
          </p:nvSpPr>
          <p:spPr>
            <a:xfrm>
              <a:off x="7310454" y="2071678"/>
              <a:ext cx="500066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381892" y="207167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1</a:t>
              </a:r>
              <a:endParaRPr lang="de-DE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52406" y="2357430"/>
            <a:ext cx="642942" cy="428628"/>
            <a:chOff x="7310454" y="2071678"/>
            <a:chExt cx="642942" cy="428628"/>
          </a:xfrm>
        </p:grpSpPr>
        <p:sp>
          <p:nvSpPr>
            <p:cNvPr id="9" name="Ellipse 8"/>
            <p:cNvSpPr/>
            <p:nvPr/>
          </p:nvSpPr>
          <p:spPr>
            <a:xfrm>
              <a:off x="7310454" y="2071678"/>
              <a:ext cx="500066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7381892" y="207167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2</a:t>
              </a:r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52406" y="3357562"/>
            <a:ext cx="642942" cy="428628"/>
            <a:chOff x="7310454" y="2071678"/>
            <a:chExt cx="642942" cy="428628"/>
          </a:xfrm>
        </p:grpSpPr>
        <p:sp>
          <p:nvSpPr>
            <p:cNvPr id="12" name="Ellipse 11"/>
            <p:cNvSpPr/>
            <p:nvPr/>
          </p:nvSpPr>
          <p:spPr>
            <a:xfrm>
              <a:off x="7310454" y="2071678"/>
              <a:ext cx="500066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7381892" y="207167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/>
                <a:t>3</a:t>
              </a:r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1023910" y="428625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Block Level Protocol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1428736"/>
            <a:ext cx="9048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666720" y="3500438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 level handshake signals are added to the design by default</a:t>
            </a:r>
          </a:p>
          <a:p>
            <a:endParaRPr lang="en-US" dirty="0" smtClean="0"/>
          </a:p>
          <a:p>
            <a:r>
              <a:rPr lang="en-US" dirty="0" smtClean="0"/>
              <a:t>These tell the design when to start operation (</a:t>
            </a:r>
            <a:r>
              <a:rPr lang="en-US" dirty="0" err="1" smtClean="0"/>
              <a:t>ap_start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Indicate when the design has completed (</a:t>
            </a:r>
            <a:r>
              <a:rPr lang="en-US" dirty="0" err="1" smtClean="0"/>
              <a:t>ap_done</a:t>
            </a:r>
            <a:r>
              <a:rPr lang="en-US" dirty="0" smtClean="0"/>
              <a:t>) and is idle (</a:t>
            </a:r>
            <a:r>
              <a:rPr lang="en-US" dirty="0" err="1" smtClean="0"/>
              <a:t>ap_idle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In a pipelined design, they also indicate when the design can accept new data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ap_ready</a:t>
            </a:r>
            <a:r>
              <a:rPr lang="de-DE" dirty="0" smtClean="0"/>
              <a:t>) </a:t>
            </a:r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1357298"/>
            <a:ext cx="8563002" cy="329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Timing Block Level Protocol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23844" y="4786322"/>
            <a:ext cx="8001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Input Data</a:t>
            </a:r>
          </a:p>
          <a:p>
            <a:r>
              <a:rPr lang="en-US" dirty="0" smtClean="0"/>
              <a:t>Can be applied when </a:t>
            </a:r>
            <a:r>
              <a:rPr lang="en-US" dirty="0" err="1" smtClean="0"/>
              <a:t>ap_idle</a:t>
            </a:r>
            <a:r>
              <a:rPr lang="en-US" dirty="0" smtClean="0"/>
              <a:t> goes low</a:t>
            </a:r>
          </a:p>
          <a:p>
            <a:r>
              <a:rPr lang="de-DE" b="1" dirty="0" smtClean="0"/>
              <a:t>Output Data</a:t>
            </a:r>
          </a:p>
          <a:p>
            <a:r>
              <a:rPr lang="en-US" dirty="0" smtClean="0"/>
              <a:t>Any function return is valid when </a:t>
            </a:r>
            <a:r>
              <a:rPr lang="en-US" dirty="0" err="1" smtClean="0"/>
              <a:t>ap_done</a:t>
            </a:r>
            <a:r>
              <a:rPr lang="en-US" dirty="0" smtClean="0"/>
              <a:t> is asserted high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952472" y="171448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8" y="1785926"/>
            <a:ext cx="83724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Port Level Protocol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52472" y="1357298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block level output signal </a:t>
            </a:r>
            <a:r>
              <a:rPr lang="en-US" dirty="0" err="1" smtClean="0"/>
              <a:t>ap_done</a:t>
            </a:r>
            <a:r>
              <a:rPr lang="en-US" dirty="0" smtClean="0"/>
              <a:t> goes high to indicate the function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valid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81034" y="3643314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other outputs, Port Level IO protocols can be added</a:t>
            </a:r>
            <a:endParaRPr lang="en-US" dirty="0" smtClean="0"/>
          </a:p>
          <a:p>
            <a:r>
              <a:rPr lang="en-US" dirty="0" smtClean="0"/>
              <a:t>Allowing upstream and downstream blocks to synchronize with the other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ports</a:t>
            </a:r>
            <a:endParaRPr lang="de-DE" dirty="0" smtClean="0"/>
          </a:p>
          <a:p>
            <a:endParaRPr lang="en-US" dirty="0" smtClean="0"/>
          </a:p>
          <a:p>
            <a:r>
              <a:rPr lang="en-US" dirty="0" smtClean="0"/>
              <a:t>The type of protocol depends on the type of C port</a:t>
            </a:r>
          </a:p>
          <a:p>
            <a:r>
              <a:rPr lang="de-DE" dirty="0" smtClean="0"/>
              <a:t>• 	Pass-</a:t>
            </a:r>
            <a:r>
              <a:rPr lang="de-DE" dirty="0" err="1" smtClean="0"/>
              <a:t>by</a:t>
            </a:r>
            <a:r>
              <a:rPr lang="de-DE" dirty="0" smtClean="0"/>
              <a:t>-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scalar</a:t>
            </a:r>
            <a:endParaRPr lang="de-DE" dirty="0" smtClean="0"/>
          </a:p>
          <a:p>
            <a:r>
              <a:rPr lang="en-US" dirty="0" smtClean="0"/>
              <a:t>• 	Pass-by-reference pointers (&amp; references in C++)</a:t>
            </a:r>
          </a:p>
          <a:p>
            <a:r>
              <a:rPr lang="de-DE" dirty="0" smtClean="0"/>
              <a:t>• 	Pass-</a:t>
            </a:r>
            <a:r>
              <a:rPr lang="de-DE" dirty="0" err="1" smtClean="0"/>
              <a:t>by</a:t>
            </a:r>
            <a:r>
              <a:rPr lang="de-DE" dirty="0" smtClean="0"/>
              <a:t>-</a:t>
            </a:r>
            <a:r>
              <a:rPr lang="de-DE" dirty="0" err="1" smtClean="0"/>
              <a:t>reference</a:t>
            </a:r>
            <a:r>
              <a:rPr lang="de-DE" dirty="0" smtClean="0"/>
              <a:t> </a:t>
            </a:r>
            <a:r>
              <a:rPr lang="de-DE" dirty="0" err="1" smtClean="0"/>
              <a:t>arrays</a:t>
            </a:r>
            <a:endParaRPr lang="de-D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Interface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Types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8" y="2285992"/>
            <a:ext cx="7088213" cy="34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881034" y="1214422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Multiple </a:t>
            </a:r>
            <a:r>
              <a:rPr lang="de-DE" b="1" dirty="0" err="1" smtClean="0"/>
              <a:t>interface</a:t>
            </a:r>
            <a:r>
              <a:rPr lang="de-DE" b="1" dirty="0" smtClean="0"/>
              <a:t> </a:t>
            </a:r>
            <a:r>
              <a:rPr lang="de-DE" b="1" dirty="0" err="1" smtClean="0"/>
              <a:t>protocols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available</a:t>
            </a:r>
            <a:endParaRPr lang="de-DE" b="1" dirty="0" smtClean="0"/>
          </a:p>
          <a:p>
            <a:r>
              <a:rPr lang="en-US" dirty="0" smtClean="0"/>
              <a:t>– Every combination of C argument and port protocol is not supported</a:t>
            </a:r>
          </a:p>
          <a:p>
            <a:r>
              <a:rPr lang="en-US" dirty="0" smtClean="0"/>
              <a:t>– It may require a code modification to implement a specific IO protocol</a:t>
            </a:r>
            <a:endParaRPr lang="de-D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4" y="1357298"/>
            <a:ext cx="33528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Wire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Protocols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8" y="1714488"/>
            <a:ext cx="5851699" cy="359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Memory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Protocols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74" y="1214422"/>
            <a:ext cx="2724156" cy="440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1285860"/>
            <a:ext cx="63579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1023910" y="4643446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73877" y="1285861"/>
            <a:ext cx="85130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/>
              <a:t>	 </a:t>
            </a:r>
            <a:r>
              <a:rPr lang="de-DE" sz="2400" dirty="0" smtClean="0"/>
              <a:t>First </a:t>
            </a:r>
            <a:r>
              <a:rPr lang="de-DE" sz="2400" dirty="0" err="1" smtClean="0"/>
              <a:t>Example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Terminology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for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measuring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in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Clock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Cycles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34" y="1571612"/>
            <a:ext cx="7963937" cy="44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472" y="1357298"/>
            <a:ext cx="8053365" cy="435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Running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High Level 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52406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Add Design Source Files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8" y="1357298"/>
            <a:ext cx="35687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hteck 2"/>
          <p:cNvSpPr/>
          <p:nvPr/>
        </p:nvSpPr>
        <p:spPr>
          <a:xfrm>
            <a:off x="595282" y="1071546"/>
            <a:ext cx="57864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e-DE" b="1" dirty="0" err="1" smtClean="0"/>
              <a:t>Specify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top-</a:t>
            </a:r>
            <a:r>
              <a:rPr lang="de-DE" b="1" dirty="0" err="1" smtClean="0"/>
              <a:t>level</a:t>
            </a:r>
            <a:endParaRPr lang="de-DE" b="1" dirty="0" smtClean="0"/>
          </a:p>
          <a:p>
            <a:pPr marL="342900" indent="-342900"/>
            <a:r>
              <a:rPr lang="de-DE" b="1" dirty="0" smtClean="0"/>
              <a:t>    </a:t>
            </a:r>
            <a:r>
              <a:rPr lang="en-US" dirty="0" smtClean="0"/>
              <a:t>This allows </a:t>
            </a:r>
            <a:r>
              <a:rPr lang="en-US" dirty="0" err="1" smtClean="0"/>
              <a:t>AutoESL</a:t>
            </a:r>
            <a:r>
              <a:rPr lang="en-US" dirty="0" smtClean="0"/>
              <a:t> to determine the top-level design for</a:t>
            </a:r>
          </a:p>
          <a:p>
            <a:r>
              <a:rPr lang="en-US" dirty="0" smtClean="0"/>
              <a:t>    synthesis, from the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bench</a:t>
            </a:r>
            <a:r>
              <a:rPr lang="de-DE" dirty="0" smtClean="0"/>
              <a:t> &amp; </a:t>
            </a:r>
            <a:r>
              <a:rPr lang="de-DE" dirty="0" err="1" smtClean="0"/>
              <a:t>associated</a:t>
            </a:r>
            <a:r>
              <a:rPr lang="de-DE" dirty="0" smtClean="0"/>
              <a:t> </a:t>
            </a:r>
            <a:r>
              <a:rPr lang="de-DE" dirty="0" err="1" smtClean="0"/>
              <a:t>files</a:t>
            </a:r>
            <a:endParaRPr lang="de-DE" dirty="0" smtClean="0"/>
          </a:p>
          <a:p>
            <a:r>
              <a:rPr lang="en-US" dirty="0" smtClean="0"/>
              <a:t>    Not required for </a:t>
            </a:r>
            <a:r>
              <a:rPr lang="en-US" dirty="0" err="1" smtClean="0"/>
              <a:t>SystemC</a:t>
            </a:r>
            <a:r>
              <a:rPr lang="en-US" dirty="0" smtClean="0"/>
              <a:t> designs</a:t>
            </a:r>
          </a:p>
          <a:p>
            <a:endParaRPr lang="en-US" dirty="0" smtClean="0"/>
          </a:p>
          <a:p>
            <a:r>
              <a:rPr lang="de-DE" b="1" dirty="0" smtClean="0"/>
              <a:t>2. Add Files..</a:t>
            </a:r>
          </a:p>
          <a:p>
            <a:r>
              <a:rPr lang="en-US" dirty="0" smtClean="0"/>
              <a:t>   Select the source code file(s)</a:t>
            </a:r>
          </a:p>
          <a:p>
            <a:r>
              <a:rPr lang="en-US" dirty="0" smtClean="0"/>
              <a:t>   The CTRL and SHIFT keys can be used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multiple </a:t>
            </a:r>
            <a:r>
              <a:rPr lang="de-DE" dirty="0" err="1" smtClean="0"/>
              <a:t>files</a:t>
            </a:r>
            <a:endParaRPr lang="de-DE" dirty="0" smtClean="0"/>
          </a:p>
          <a:p>
            <a:r>
              <a:rPr lang="en-US" dirty="0" smtClean="0"/>
              <a:t>   No need to include headers (.h) if they reside in the same</a:t>
            </a:r>
          </a:p>
          <a:p>
            <a:r>
              <a:rPr lang="en-US" dirty="0" smtClean="0"/>
              <a:t>   directory</a:t>
            </a:r>
          </a:p>
          <a:p>
            <a:endParaRPr lang="en-US" dirty="0" smtClean="0"/>
          </a:p>
          <a:p>
            <a:r>
              <a:rPr lang="en-US" b="1" dirty="0" smtClean="0"/>
              <a:t>3. Select File and Edit CFLAGS..</a:t>
            </a:r>
          </a:p>
          <a:p>
            <a:r>
              <a:rPr lang="en-US" b="1" dirty="0" smtClean="0"/>
              <a:t>  </a:t>
            </a:r>
            <a:r>
              <a:rPr lang="en-US" dirty="0" smtClean="0"/>
              <a:t> If required, specify C compile arguments using the “Edit</a:t>
            </a:r>
          </a:p>
          <a:p>
            <a:r>
              <a:rPr lang="en-US" dirty="0" smtClean="0"/>
              <a:t>   CFLAGS&gt;”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macros</a:t>
            </a:r>
            <a:r>
              <a:rPr lang="de-DE" dirty="0" smtClean="0"/>
              <a:t>: -DVERSION1</a:t>
            </a:r>
          </a:p>
          <a:p>
            <a:r>
              <a:rPr lang="en-US" dirty="0" smtClean="0"/>
              <a:t>   Location of any (header) files not in the same directory as</a:t>
            </a:r>
          </a:p>
          <a:p>
            <a:r>
              <a:rPr lang="en-US" dirty="0" smtClean="0"/>
              <a:t>   the source: -I../include.</a:t>
            </a:r>
            <a:r>
              <a:rPr lang="de-DE" dirty="0" smtClean="0"/>
              <a:t>   Same “–</a:t>
            </a:r>
            <a:r>
              <a:rPr lang="de-DE" dirty="0" err="1" smtClean="0"/>
              <a:t>flags</a:t>
            </a:r>
            <a:r>
              <a:rPr lang="de-DE" dirty="0" smtClean="0"/>
              <a:t>”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gcc</a:t>
            </a:r>
            <a:r>
              <a:rPr lang="de-DE" dirty="0" smtClean="0"/>
              <a:t>/g++</a:t>
            </a:r>
            <a:endParaRPr lang="de-DE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52406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Specify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Test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Bench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Files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968" y="1142984"/>
            <a:ext cx="55721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Add the test bench</a:t>
            </a:r>
          </a:p>
          <a:p>
            <a:r>
              <a:rPr lang="en-US" dirty="0" smtClean="0"/>
              <a:t>− </a:t>
            </a:r>
            <a:r>
              <a:rPr lang="en-US" dirty="0" err="1" smtClean="0"/>
              <a:t>AutoESL</a:t>
            </a:r>
            <a:r>
              <a:rPr lang="en-US" dirty="0" smtClean="0"/>
              <a:t> will re-use these to verify the RTL</a:t>
            </a:r>
          </a:p>
          <a:p>
            <a:r>
              <a:rPr lang="en-US" b="1" dirty="0" smtClean="0"/>
              <a:t>2. Use “Add Files” to include the test bench</a:t>
            </a:r>
          </a:p>
          <a:p>
            <a:r>
              <a:rPr lang="en-US" b="1" dirty="0" smtClean="0"/>
              <a:t>3. And all files referenced by the test bench</a:t>
            </a:r>
          </a:p>
          <a:p>
            <a:r>
              <a:rPr lang="en-US" dirty="0" smtClean="0"/>
              <a:t>    The RTL simulation will be executed in a different</a:t>
            </a:r>
          </a:p>
          <a:p>
            <a:r>
              <a:rPr lang="en-US" dirty="0" smtClean="0"/>
              <a:t>    directory (Ensures the original results </a:t>
            </a:r>
            <a:r>
              <a:rPr lang="de-DE" dirty="0" err="1" smtClean="0"/>
              <a:t>are</a:t>
            </a:r>
            <a:r>
              <a:rPr lang="de-DE" dirty="0" smtClean="0"/>
              <a:t> not </a:t>
            </a:r>
            <a:r>
              <a:rPr lang="de-DE" dirty="0" err="1" smtClean="0"/>
              <a:t>over</a:t>
            </a:r>
            <a:r>
              <a:rPr lang="de-DE" dirty="0" smtClean="0"/>
              <a:t>-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written</a:t>
            </a:r>
            <a:r>
              <a:rPr lang="de-DE" dirty="0" smtClean="0"/>
              <a:t>)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AutoESL</a:t>
            </a:r>
            <a:r>
              <a:rPr lang="en-US" dirty="0" smtClean="0"/>
              <a:t> needs to also copy any files accessed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bench</a:t>
            </a:r>
            <a:endParaRPr lang="de-DE" dirty="0" smtClean="0"/>
          </a:p>
          <a:p>
            <a:r>
              <a:rPr lang="de-DE" b="1" dirty="0" smtClean="0"/>
              <a:t>4. Add Folders</a:t>
            </a:r>
          </a:p>
          <a:p>
            <a:r>
              <a:rPr lang="en-US" dirty="0" smtClean="0"/>
              <a:t>   If the test bench uses relative paths like</a:t>
            </a:r>
          </a:p>
          <a:p>
            <a:r>
              <a:rPr lang="en-US" dirty="0" smtClean="0"/>
              <a:t>   </a:t>
            </a:r>
            <a:r>
              <a:rPr lang="de-DE" dirty="0" smtClean="0"/>
              <a:t>“</a:t>
            </a:r>
            <a:r>
              <a:rPr lang="de-DE" dirty="0" err="1" smtClean="0"/>
              <a:t>sub_directory</a:t>
            </a:r>
            <a:r>
              <a:rPr lang="de-DE" dirty="0" smtClean="0"/>
              <a:t>/my_file.dat”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endParaRPr lang="de-DE" dirty="0" smtClean="0"/>
          </a:p>
          <a:p>
            <a:r>
              <a:rPr lang="de-DE" dirty="0" smtClean="0"/>
              <a:t>  “</a:t>
            </a:r>
            <a:r>
              <a:rPr lang="de-DE" dirty="0" err="1" smtClean="0"/>
              <a:t>sub_directory</a:t>
            </a:r>
            <a:r>
              <a:rPr lang="de-DE" dirty="0" smtClean="0"/>
              <a:t>” </a:t>
            </a:r>
            <a:r>
              <a:rPr lang="de-DE" dirty="0" err="1" smtClean="0"/>
              <a:t>as</a:t>
            </a:r>
            <a:r>
              <a:rPr lang="de-DE" dirty="0" smtClean="0"/>
              <a:t> a </a:t>
            </a:r>
            <a:r>
              <a:rPr lang="de-DE" dirty="0" err="1" smtClean="0"/>
              <a:t>folder</a:t>
            </a:r>
            <a:r>
              <a:rPr lang="de-DE" dirty="0" smtClean="0"/>
              <a:t>/</a:t>
            </a:r>
            <a:r>
              <a:rPr lang="de-DE" dirty="0" err="1" smtClean="0"/>
              <a:t>directory</a:t>
            </a:r>
            <a:endParaRPr lang="de-DE" dirty="0" smtClean="0"/>
          </a:p>
          <a:p>
            <a:r>
              <a:rPr lang="de-DE" b="1" dirty="0" smtClean="0"/>
              <a:t>5. </a:t>
            </a:r>
            <a:r>
              <a:rPr lang="de-DE" b="1" dirty="0" err="1" smtClean="0"/>
              <a:t>Use</a:t>
            </a:r>
            <a:r>
              <a:rPr lang="de-DE" b="1" dirty="0" smtClean="0"/>
              <a:t> “Edit CFLAGS6”</a:t>
            </a:r>
          </a:p>
          <a:p>
            <a:r>
              <a:rPr lang="en-US" dirty="0" smtClean="0"/>
              <a:t>– To add any C compile flags required for</a:t>
            </a:r>
          </a:p>
          <a:p>
            <a:r>
              <a:rPr lang="de-DE" dirty="0" err="1" smtClean="0"/>
              <a:t>compilation</a:t>
            </a:r>
            <a:endParaRPr lang="de-DE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5311" y="1428736"/>
            <a:ext cx="4020689" cy="461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52406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Select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Clock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&amp; Technology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968" y="1357298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1. Provide a solution name</a:t>
            </a:r>
          </a:p>
          <a:p>
            <a:r>
              <a:rPr lang="en-US" dirty="0" smtClean="0"/>
              <a:t>    Default is solution1, then solution2 etc.</a:t>
            </a:r>
          </a:p>
          <a:p>
            <a:endParaRPr lang="en-US" dirty="0" smtClean="0"/>
          </a:p>
          <a:p>
            <a:r>
              <a:rPr lang="de-DE" b="1" dirty="0" smtClean="0"/>
              <a:t>2. </a:t>
            </a:r>
            <a:r>
              <a:rPr lang="de-DE" b="1" dirty="0" err="1" smtClean="0"/>
              <a:t>Specify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clock</a:t>
            </a:r>
            <a:endParaRPr lang="de-DE" b="1" dirty="0" smtClean="0"/>
          </a:p>
          <a:p>
            <a:r>
              <a:rPr lang="en-US" dirty="0" smtClean="0"/>
              <a:t>    The clock uncertainty is subtracted from the</a:t>
            </a:r>
          </a:p>
          <a:p>
            <a:r>
              <a:rPr lang="en-US" dirty="0" smtClean="0"/>
              <a:t>    clock to provide an “effective clock period”</a:t>
            </a:r>
          </a:p>
          <a:p>
            <a:r>
              <a:rPr lang="en-US" dirty="0" smtClean="0"/>
              <a:t>    Defaults to 12.5% of the clock period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AutoESL</a:t>
            </a:r>
            <a:r>
              <a:rPr lang="en-US" dirty="0" smtClean="0"/>
              <a:t> uses the “effective clock period” </a:t>
            </a:r>
            <a:r>
              <a:rPr lang="de-DE" dirty="0" err="1" smtClean="0"/>
              <a:t>for</a:t>
            </a:r>
            <a:r>
              <a:rPr lang="de-DE" dirty="0" smtClean="0"/>
              <a:t> Synthesis</a:t>
            </a:r>
          </a:p>
          <a:p>
            <a:r>
              <a:rPr lang="en-US" dirty="0" smtClean="0"/>
              <a:t>    Provides users defined margin for </a:t>
            </a:r>
            <a:r>
              <a:rPr lang="de-DE" dirty="0" err="1" smtClean="0"/>
              <a:t>downstream</a:t>
            </a:r>
            <a:r>
              <a:rPr lang="de-DE" dirty="0" smtClean="0"/>
              <a:t> RTL</a:t>
            </a:r>
          </a:p>
          <a:p>
            <a:r>
              <a:rPr lang="de-DE" dirty="0" smtClean="0"/>
              <a:t>    </a:t>
            </a:r>
            <a:r>
              <a:rPr lang="de-DE" dirty="0" err="1" smtClean="0"/>
              <a:t>synthesis</a:t>
            </a:r>
            <a:r>
              <a:rPr lang="de-DE" dirty="0" smtClean="0"/>
              <a:t>, P&amp;R</a:t>
            </a:r>
          </a:p>
          <a:p>
            <a:endParaRPr lang="de-DE" dirty="0" smtClean="0"/>
          </a:p>
          <a:p>
            <a:r>
              <a:rPr lang="de-DE" b="1" dirty="0" smtClean="0"/>
              <a:t>3. Select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technology</a:t>
            </a:r>
            <a:endParaRPr lang="de-DE" b="1" dirty="0" smtClean="0"/>
          </a:p>
          <a:p>
            <a:r>
              <a:rPr lang="en-US" dirty="0" smtClean="0"/>
              <a:t>    Technology libraries are built in</a:t>
            </a:r>
          </a:p>
          <a:p>
            <a:r>
              <a:rPr lang="en-US" dirty="0" smtClean="0"/>
              <a:t>    Select device, package and speed grade</a:t>
            </a:r>
            <a:endParaRPr lang="de-D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8" y="1285860"/>
            <a:ext cx="3898009" cy="4543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3877" y="1285860"/>
            <a:ext cx="86082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de-DE" b="1" dirty="0" smtClean="0"/>
              <a:t>Advantages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using</a:t>
            </a:r>
            <a:r>
              <a:rPr lang="de-DE" b="1" dirty="0" smtClean="0"/>
              <a:t> HLS</a:t>
            </a:r>
          </a:p>
          <a:p>
            <a:pPr marL="342900" indent="-342900"/>
            <a:endParaRPr lang="en-US" dirty="0" smtClean="0">
              <a:solidFill>
                <a:schemeClr val="tx2"/>
              </a:solidFill>
            </a:endParaRPr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C Language based specification</a:t>
            </a:r>
            <a:r>
              <a:rPr lang="en-US" dirty="0" smtClean="0"/>
              <a:t>:  The </a:t>
            </a:r>
            <a:r>
              <a:rPr lang="en-US" dirty="0"/>
              <a:t>significant benefits of acceleration in </a:t>
            </a:r>
            <a:r>
              <a:rPr lang="en-US" dirty="0" smtClean="0"/>
              <a:t> simulation time</a:t>
            </a:r>
          </a:p>
          <a:p>
            <a:pPr marL="342900" indent="-342900"/>
            <a:r>
              <a:rPr lang="en-US" dirty="0" smtClean="0"/>
              <a:t>                                                           </a:t>
            </a:r>
            <a:r>
              <a:rPr lang="en-US" dirty="0"/>
              <a:t>by using a functional C language </a:t>
            </a:r>
            <a:r>
              <a:rPr lang="en-US" dirty="0" smtClean="0"/>
              <a:t>based </a:t>
            </a:r>
            <a:r>
              <a:rPr lang="en-US" dirty="0"/>
              <a:t>specification </a:t>
            </a:r>
            <a:r>
              <a:rPr lang="en-US" dirty="0" smtClean="0"/>
              <a:t>and</a:t>
            </a:r>
          </a:p>
          <a:p>
            <a:pPr marL="342900" indent="-342900"/>
            <a:r>
              <a:rPr lang="en-US" dirty="0" smtClean="0"/>
              <a:t>                                                           the </a:t>
            </a:r>
            <a:r>
              <a:rPr lang="en-US" dirty="0"/>
              <a:t>resultant earlier </a:t>
            </a:r>
            <a:r>
              <a:rPr lang="en-US" dirty="0" smtClean="0"/>
              <a:t> detection </a:t>
            </a:r>
            <a:r>
              <a:rPr lang="en-US" dirty="0"/>
              <a:t>of design </a:t>
            </a:r>
            <a:r>
              <a:rPr lang="en-US" dirty="0" smtClean="0"/>
              <a:t>errors.</a:t>
            </a:r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Creation of the RTL</a:t>
            </a:r>
            <a:r>
              <a:rPr lang="en-US" dirty="0" smtClean="0"/>
              <a:t>	 	   :  High </a:t>
            </a:r>
            <a:r>
              <a:rPr lang="en-US" dirty="0"/>
              <a:t>Level Synthesis shortens the previous </a:t>
            </a:r>
            <a:r>
              <a:rPr lang="en-US" dirty="0" smtClean="0"/>
              <a:t>manual RTL</a:t>
            </a:r>
          </a:p>
          <a:p>
            <a:pPr marL="342900" indent="-342900"/>
            <a:r>
              <a:rPr lang="en-US" dirty="0" smtClean="0"/>
              <a:t>                                                           creation </a:t>
            </a:r>
            <a:r>
              <a:rPr lang="en-US" dirty="0"/>
              <a:t>process and avoids </a:t>
            </a:r>
            <a:r>
              <a:rPr lang="en-US" dirty="0" smtClean="0"/>
              <a:t> translation </a:t>
            </a:r>
            <a:r>
              <a:rPr lang="en-US" dirty="0"/>
              <a:t>errors </a:t>
            </a:r>
            <a:r>
              <a:rPr lang="en-US" dirty="0" smtClean="0"/>
              <a:t>by</a:t>
            </a:r>
          </a:p>
          <a:p>
            <a:pPr marL="342900" indent="-342900"/>
            <a:r>
              <a:rPr lang="en-US" dirty="0" smtClean="0"/>
              <a:t>                                                           automating </a:t>
            </a:r>
            <a:r>
              <a:rPr lang="en-US" dirty="0"/>
              <a:t>the creation </a:t>
            </a:r>
            <a:r>
              <a:rPr lang="en-US" dirty="0" smtClean="0"/>
              <a:t>of the </a:t>
            </a:r>
            <a:r>
              <a:rPr lang="en-US" dirty="0"/>
              <a:t>RTL from the </a:t>
            </a:r>
            <a:r>
              <a:rPr lang="en-US" dirty="0" smtClean="0"/>
              <a:t>functional</a:t>
            </a:r>
          </a:p>
          <a:p>
            <a:pPr marL="342900" indent="-342900"/>
            <a:r>
              <a:rPr lang="en-US" dirty="0" smtClean="0"/>
              <a:t>                                                           </a:t>
            </a:r>
            <a:r>
              <a:rPr lang="en-US" dirty="0"/>
              <a:t>specification. 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Architecture optimization          </a:t>
            </a:r>
            <a:r>
              <a:rPr lang="en-US" dirty="0" smtClean="0"/>
              <a:t>:   High </a:t>
            </a:r>
            <a:r>
              <a:rPr lang="en-US" dirty="0"/>
              <a:t>Level Synthesis automates the </a:t>
            </a:r>
            <a:r>
              <a:rPr lang="en-US" dirty="0" smtClean="0"/>
              <a:t>optimization </a:t>
            </a:r>
            <a:r>
              <a:rPr lang="en-US" dirty="0"/>
              <a:t>of </a:t>
            </a:r>
            <a:r>
              <a:rPr lang="en-US" dirty="0" smtClean="0"/>
              <a:t>the</a:t>
            </a:r>
          </a:p>
          <a:p>
            <a:pPr marL="342900" indent="-342900"/>
            <a:r>
              <a:rPr lang="en-US" dirty="0" smtClean="0"/>
              <a:t>                                                            </a:t>
            </a:r>
            <a:r>
              <a:rPr lang="en-US" dirty="0"/>
              <a:t>RTL architecture, allowing </a:t>
            </a:r>
            <a:r>
              <a:rPr lang="en-US" dirty="0" smtClean="0"/>
              <a:t> multiple </a:t>
            </a:r>
            <a:r>
              <a:rPr lang="en-US" dirty="0"/>
              <a:t>architectures </a:t>
            </a:r>
            <a:r>
              <a:rPr lang="en-US" dirty="0" smtClean="0"/>
              <a:t>to</a:t>
            </a:r>
          </a:p>
          <a:p>
            <a:pPr marL="342900" indent="-342900"/>
            <a:r>
              <a:rPr lang="en-US" dirty="0" smtClean="0"/>
              <a:t>                                                            </a:t>
            </a:r>
            <a:r>
              <a:rPr lang="en-US" dirty="0"/>
              <a:t>quickly and easily </a:t>
            </a:r>
            <a:r>
              <a:rPr lang="en-US" dirty="0" smtClean="0"/>
              <a:t>be evaluated </a:t>
            </a:r>
            <a:r>
              <a:rPr lang="en-US" dirty="0"/>
              <a:t>before committing to </a:t>
            </a:r>
            <a:r>
              <a:rPr lang="en-US" dirty="0" smtClean="0"/>
              <a:t>an</a:t>
            </a:r>
          </a:p>
          <a:p>
            <a:pPr marL="342900" indent="-342900"/>
            <a:r>
              <a:rPr lang="en-US" dirty="0" smtClean="0"/>
              <a:t>                                                            </a:t>
            </a:r>
            <a:r>
              <a:rPr lang="en-US" dirty="0"/>
              <a:t>optimum </a:t>
            </a:r>
            <a:r>
              <a:rPr lang="en-US" dirty="0" smtClean="0"/>
              <a:t> solution</a:t>
            </a:r>
            <a:r>
              <a:rPr lang="en-US" dirty="0"/>
              <a:t>. 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High Level 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88" y="2428868"/>
            <a:ext cx="3211513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452406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Clock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Specification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968" y="1214422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Clock frequency must be specified</a:t>
            </a:r>
          </a:p>
          <a:p>
            <a:r>
              <a:rPr lang="en-US" dirty="0" smtClean="0"/>
              <a:t>    Only 1 clock can be specified for C/C++ functions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SystemC</a:t>
            </a:r>
            <a:r>
              <a:rPr lang="en-US" dirty="0" smtClean="0"/>
              <a:t> can define multiple clocks: one for each </a:t>
            </a:r>
            <a:r>
              <a:rPr lang="en-US" dirty="0" err="1" smtClean="0"/>
              <a:t>sc_cthread</a:t>
            </a:r>
            <a:endParaRPr lang="en-US" dirty="0" smtClean="0"/>
          </a:p>
          <a:p>
            <a:r>
              <a:rPr lang="en-US" b="1" dirty="0" smtClean="0"/>
              <a:t>Clock uncertainty can be specified</a:t>
            </a:r>
          </a:p>
          <a:p>
            <a:r>
              <a:rPr lang="en-US" dirty="0" smtClean="0"/>
              <a:t>    Subtracted from the clock period to give an effective clock period</a:t>
            </a:r>
          </a:p>
          <a:p>
            <a:r>
              <a:rPr lang="en-US" dirty="0" smtClean="0"/>
              <a:t>    The effective clock period is used for synthesis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3214686"/>
            <a:ext cx="6256743" cy="236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52406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An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AutoESL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Project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34" y="1214422"/>
            <a:ext cx="8557062" cy="509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AutoESL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: RTL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Verification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20" y="1142984"/>
            <a:ext cx="8358246" cy="474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RTL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Verification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: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Under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-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the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-Hood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66720" y="121442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RTL Simulation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AutoESL</a:t>
            </a:r>
            <a:r>
              <a:rPr lang="de-DE" dirty="0" smtClean="0"/>
              <a:t> </a:t>
            </a:r>
            <a:r>
              <a:rPr lang="de-DE" dirty="0" err="1" smtClean="0"/>
              <a:t>provides</a:t>
            </a:r>
            <a:r>
              <a:rPr lang="de-DE" dirty="0" smtClean="0"/>
              <a:t> RTL </a:t>
            </a:r>
            <a:r>
              <a:rPr lang="de-DE" dirty="0" err="1" smtClean="0"/>
              <a:t>verification</a:t>
            </a:r>
            <a:endParaRPr lang="de-DE" dirty="0" smtClean="0"/>
          </a:p>
          <a:p>
            <a:r>
              <a:rPr lang="en-US" dirty="0" smtClean="0"/>
              <a:t>   Creates the wrappers and adapters to re-use the C test bench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881562" y="3857628"/>
            <a:ext cx="42148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After </a:t>
            </a:r>
            <a:r>
              <a:rPr lang="de-DE" b="1" dirty="0" err="1" smtClean="0"/>
              <a:t>synthesis</a:t>
            </a:r>
            <a:endParaRPr lang="de-DE" b="1" dirty="0" smtClean="0"/>
          </a:p>
          <a:p>
            <a:r>
              <a:rPr lang="de-DE" dirty="0" smtClean="0"/>
              <a:t>Test </a:t>
            </a:r>
            <a:r>
              <a:rPr lang="de-DE" dirty="0" err="1" smtClean="0"/>
              <a:t>bench</a:t>
            </a:r>
            <a:endParaRPr lang="de-DE" dirty="0" smtClean="0"/>
          </a:p>
          <a:p>
            <a:r>
              <a:rPr lang="en-US" dirty="0" err="1" smtClean="0"/>
              <a:t>SystemC</a:t>
            </a:r>
            <a:r>
              <a:rPr lang="en-US" dirty="0" smtClean="0"/>
              <a:t> wrapper created by </a:t>
            </a:r>
            <a:r>
              <a:rPr lang="en-US" dirty="0" err="1" smtClean="0"/>
              <a:t>AutoESL</a:t>
            </a:r>
            <a:endParaRPr lang="en-US" dirty="0" smtClean="0"/>
          </a:p>
          <a:p>
            <a:r>
              <a:rPr lang="en-US" dirty="0" err="1" smtClean="0"/>
              <a:t>SystemC</a:t>
            </a:r>
            <a:r>
              <a:rPr lang="en-US" dirty="0" smtClean="0"/>
              <a:t> adapters created by </a:t>
            </a:r>
            <a:r>
              <a:rPr lang="en-US" dirty="0" err="1" smtClean="0"/>
              <a:t>AutoESL</a:t>
            </a:r>
            <a:endParaRPr lang="en-US" dirty="0" smtClean="0"/>
          </a:p>
          <a:p>
            <a:r>
              <a:rPr lang="de-DE" dirty="0" smtClean="0"/>
              <a:t>RTL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AutoESL</a:t>
            </a:r>
            <a:endParaRPr lang="de-DE" dirty="0" smtClean="0"/>
          </a:p>
          <a:p>
            <a:r>
              <a:rPr lang="de-DE" dirty="0" err="1" smtClean="0"/>
              <a:t>SystemC</a:t>
            </a:r>
            <a:r>
              <a:rPr lang="de-DE" dirty="0" smtClean="0"/>
              <a:t>, </a:t>
            </a:r>
            <a:r>
              <a:rPr lang="de-DE" dirty="0" err="1" smtClean="0"/>
              <a:t>Verilog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VHDL</a:t>
            </a:r>
            <a:endParaRPr lang="de-D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8" y="2143116"/>
            <a:ext cx="714530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2934" y="5572140"/>
            <a:ext cx="4389437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feld 6"/>
          <p:cNvSpPr txBox="1"/>
          <p:nvPr/>
        </p:nvSpPr>
        <p:spPr>
          <a:xfrm>
            <a:off x="1452538" y="378619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Prior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synthesis</a:t>
            </a:r>
            <a:endParaRPr lang="de-DE" b="1" dirty="0" smtClean="0"/>
          </a:p>
          <a:p>
            <a:r>
              <a:rPr lang="de-DE" dirty="0" smtClean="0"/>
              <a:t>Test </a:t>
            </a:r>
            <a:r>
              <a:rPr lang="de-DE" dirty="0" err="1" smtClean="0"/>
              <a:t>bench</a:t>
            </a:r>
            <a:endParaRPr lang="de-DE" dirty="0" smtClean="0"/>
          </a:p>
          <a:p>
            <a:r>
              <a:rPr lang="de-DE" dirty="0" smtClean="0"/>
              <a:t>Top-</a:t>
            </a:r>
            <a:r>
              <a:rPr lang="de-DE" dirty="0" err="1" smtClean="0"/>
              <a:t>level</a:t>
            </a:r>
            <a:r>
              <a:rPr lang="de-DE" dirty="0" smtClean="0"/>
              <a:t> C </a:t>
            </a:r>
            <a:r>
              <a:rPr lang="de-DE" dirty="0" err="1" smtClean="0"/>
              <a:t>function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RTL Simulation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66654" y="1142984"/>
            <a:ext cx="4857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1. Start Simulation</a:t>
            </a:r>
          </a:p>
          <a:p>
            <a:r>
              <a:rPr lang="en-US" b="1" dirty="0" smtClean="0"/>
              <a:t>2. Opens the dialog box</a:t>
            </a:r>
          </a:p>
          <a:p>
            <a:r>
              <a:rPr lang="de-DE" b="1" dirty="0" smtClean="0"/>
              <a:t>3. Select </a:t>
            </a:r>
            <a:r>
              <a:rPr lang="de-DE" b="1" dirty="0" err="1" smtClean="0"/>
              <a:t>the</a:t>
            </a:r>
            <a:r>
              <a:rPr lang="de-DE" b="1" dirty="0" smtClean="0"/>
              <a:t> RTL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SystemC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require</a:t>
            </a:r>
            <a:r>
              <a:rPr lang="de-DE" dirty="0" smtClean="0"/>
              <a:t> a 3rd </a:t>
            </a:r>
            <a:r>
              <a:rPr lang="de-DE" dirty="0" err="1" smtClean="0"/>
              <a:t>party</a:t>
            </a:r>
            <a:r>
              <a:rPr lang="de-DE" dirty="0" smtClean="0"/>
              <a:t> </a:t>
            </a:r>
            <a:r>
              <a:rPr lang="de-DE" dirty="0" err="1" smtClean="0"/>
              <a:t>license</a:t>
            </a:r>
            <a:endParaRPr lang="de-DE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Verilog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VHDL </a:t>
            </a:r>
            <a:r>
              <a:rPr lang="de-DE" dirty="0" err="1" smtClean="0"/>
              <a:t>require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simulator</a:t>
            </a:r>
            <a:endParaRPr lang="de-DE" dirty="0" smtClean="0"/>
          </a:p>
          <a:p>
            <a:r>
              <a:rPr lang="de-DE" b="1" dirty="0" smtClean="0"/>
              <a:t>4. Options</a:t>
            </a:r>
          </a:p>
          <a:p>
            <a:r>
              <a:rPr lang="en-US" dirty="0" smtClean="0"/>
              <a:t>   Can output trace file (VCD </a:t>
            </a:r>
            <a:r>
              <a:rPr lang="de-DE" dirty="0" err="1" smtClean="0"/>
              <a:t>format</a:t>
            </a:r>
            <a:r>
              <a:rPr lang="de-DE" dirty="0" smtClean="0"/>
              <a:t>)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Optimize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C </a:t>
            </a:r>
            <a:r>
              <a:rPr lang="de-DE" dirty="0" err="1" smtClean="0"/>
              <a:t>compilation</a:t>
            </a:r>
            <a:r>
              <a:rPr lang="de-DE" dirty="0" smtClean="0"/>
              <a:t> &amp; </a:t>
            </a:r>
            <a:r>
              <a:rPr lang="de-DE" dirty="0" err="1" smtClean="0"/>
              <a:t>specify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endParaRPr lang="de-DE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bench</a:t>
            </a:r>
            <a:r>
              <a:rPr lang="de-DE" dirty="0" smtClean="0"/>
              <a:t> linker </a:t>
            </a:r>
            <a:r>
              <a:rPr lang="de-DE" dirty="0" err="1" smtClean="0"/>
              <a:t>flags</a:t>
            </a:r>
            <a:endParaRPr lang="de-DE" dirty="0" smtClean="0"/>
          </a:p>
          <a:p>
            <a:r>
              <a:rPr lang="en-US" b="1" dirty="0" smtClean="0"/>
              <a:t>5. OK will run the simulator</a:t>
            </a:r>
          </a:p>
          <a:p>
            <a:r>
              <a:rPr lang="en-US" dirty="0" smtClean="0"/>
              <a:t>   The “setup only” option will </a:t>
            </a:r>
            <a:r>
              <a:rPr lang="de-DE" dirty="0" smtClean="0"/>
              <a:t>not </a:t>
            </a:r>
            <a:r>
              <a:rPr lang="de-DE" dirty="0" err="1" smtClean="0"/>
              <a:t>execute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smtClean="0"/>
              <a:t>    </a:t>
            </a:r>
            <a:r>
              <a:rPr lang="de-DE" dirty="0" err="1" smtClean="0"/>
              <a:t>simulation</a:t>
            </a:r>
            <a:endParaRPr lang="de-DE" dirty="0" smtClean="0"/>
          </a:p>
          <a:p>
            <a:r>
              <a:rPr lang="en-US" dirty="0" smtClean="0"/>
              <a:t>    Output files will be create </a:t>
            </a:r>
            <a:r>
              <a:rPr lang="de-DE" dirty="0" smtClean="0"/>
              <a:t>in a “</a:t>
            </a:r>
            <a:r>
              <a:rPr lang="de-DE" dirty="0" err="1" smtClean="0"/>
              <a:t>sim</a:t>
            </a:r>
            <a:r>
              <a:rPr lang="de-DE" dirty="0" smtClean="0"/>
              <a:t>” </a:t>
            </a:r>
            <a:r>
              <a:rPr lang="de-DE" dirty="0" err="1" smtClean="0"/>
              <a:t>directory</a:t>
            </a:r>
            <a:endParaRPr lang="de-DE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4032" y="1285860"/>
            <a:ext cx="472954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AutoESL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: RTL 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89" y="1091324"/>
            <a:ext cx="8851753" cy="490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38092" y="1000108"/>
            <a:ext cx="3643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1. Execute Synthesis</a:t>
            </a:r>
          </a:p>
          <a:p>
            <a:endParaRPr lang="de-DE" b="1" dirty="0" smtClean="0"/>
          </a:p>
          <a:p>
            <a:r>
              <a:rPr lang="de-DE" b="1" dirty="0" smtClean="0"/>
              <a:t>2. </a:t>
            </a:r>
            <a:r>
              <a:rPr lang="de-DE" b="1" dirty="0" err="1" smtClean="0"/>
              <a:t>Console</a:t>
            </a:r>
            <a:endParaRPr lang="de-DE" b="1" dirty="0" smtClean="0"/>
          </a:p>
          <a:p>
            <a:r>
              <a:rPr lang="de-DE" dirty="0" smtClean="0"/>
              <a:t>   Will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time </a:t>
            </a:r>
            <a:r>
              <a:rPr lang="de-DE" dirty="0" err="1" smtClean="0"/>
              <a:t>information</a:t>
            </a:r>
            <a:endParaRPr lang="de-DE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Examine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failed</a:t>
            </a:r>
            <a:r>
              <a:rPr lang="de-DE" dirty="0" smtClean="0"/>
              <a:t> </a:t>
            </a:r>
            <a:r>
              <a:rPr lang="de-DE" dirty="0" err="1" smtClean="0"/>
              <a:t>constraints</a:t>
            </a:r>
            <a:endParaRPr lang="de-DE" dirty="0" smtClean="0"/>
          </a:p>
          <a:p>
            <a:endParaRPr lang="en-US" b="1" dirty="0" smtClean="0"/>
          </a:p>
          <a:p>
            <a:r>
              <a:rPr lang="en-US" b="1" dirty="0" smtClean="0"/>
              <a:t>3. A “</a:t>
            </a:r>
            <a:r>
              <a:rPr lang="en-US" b="1" dirty="0" err="1" smtClean="0"/>
              <a:t>syn</a:t>
            </a:r>
            <a:r>
              <a:rPr lang="en-US" b="1" dirty="0" smtClean="0"/>
              <a:t>” directory is </a:t>
            </a:r>
            <a:r>
              <a:rPr lang="de-DE" b="1" dirty="0" err="1" smtClean="0"/>
              <a:t>created</a:t>
            </a:r>
            <a:endParaRPr lang="de-DE" b="1" dirty="0" smtClean="0"/>
          </a:p>
          <a:p>
            <a:r>
              <a:rPr lang="de-DE" dirty="0" smtClean="0"/>
              <a:t>  </a:t>
            </a:r>
            <a:r>
              <a:rPr lang="de-DE" dirty="0" err="1" smtClean="0"/>
              <a:t>Verilog</a:t>
            </a:r>
            <a:r>
              <a:rPr lang="de-DE" dirty="0" smtClean="0"/>
              <a:t>, VHDL &amp; </a:t>
            </a:r>
            <a:r>
              <a:rPr lang="de-DE" dirty="0" err="1" smtClean="0"/>
              <a:t>SystemC</a:t>
            </a:r>
            <a:r>
              <a:rPr lang="de-DE" dirty="0" smtClean="0"/>
              <a:t> RTL</a:t>
            </a:r>
          </a:p>
          <a:p>
            <a:r>
              <a:rPr lang="de-DE" dirty="0" smtClean="0"/>
              <a:t>  Synthesis </a:t>
            </a:r>
            <a:r>
              <a:rPr lang="de-DE" dirty="0" err="1" smtClean="0"/>
              <a:t>reports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</a:p>
          <a:p>
            <a:r>
              <a:rPr lang="de-DE" dirty="0" smtClean="0"/>
              <a:t>  non-</a:t>
            </a:r>
            <a:r>
              <a:rPr lang="de-DE" dirty="0" err="1" smtClean="0"/>
              <a:t>inlined</a:t>
            </a:r>
            <a:r>
              <a:rPr lang="de-DE" dirty="0" smtClean="0"/>
              <a:t> </a:t>
            </a:r>
            <a:r>
              <a:rPr lang="de-DE" dirty="0" err="1" smtClean="0"/>
              <a:t>functions</a:t>
            </a:r>
            <a:endParaRPr lang="de-DE" dirty="0" smtClean="0"/>
          </a:p>
          <a:p>
            <a:endParaRPr lang="de-DE" b="1" dirty="0" smtClean="0"/>
          </a:p>
          <a:p>
            <a:r>
              <a:rPr lang="de-DE" b="1" dirty="0" smtClean="0"/>
              <a:t>4. Report </a:t>
            </a:r>
            <a:r>
              <a:rPr lang="de-DE" b="1" dirty="0" err="1" smtClean="0"/>
              <a:t>opens</a:t>
            </a:r>
            <a:r>
              <a:rPr lang="de-DE" b="1" dirty="0" smtClean="0"/>
              <a:t> </a:t>
            </a:r>
            <a:r>
              <a:rPr lang="de-DE" b="1" dirty="0" err="1" smtClean="0"/>
              <a:t>automatically</a:t>
            </a:r>
            <a:endParaRPr lang="de-DE" b="1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synthesis</a:t>
            </a:r>
            <a:r>
              <a:rPr lang="de-DE" dirty="0" smtClean="0"/>
              <a:t> </a:t>
            </a:r>
            <a:r>
              <a:rPr lang="de-DE" dirty="0" err="1" smtClean="0"/>
              <a:t>completes</a:t>
            </a:r>
            <a:endParaRPr lang="de-DE" dirty="0" smtClean="0"/>
          </a:p>
          <a:p>
            <a:endParaRPr lang="en-US" b="1" dirty="0" smtClean="0"/>
          </a:p>
          <a:p>
            <a:r>
              <a:rPr lang="en-US" b="1" dirty="0" smtClean="0"/>
              <a:t>5. Report is outlined in</a:t>
            </a:r>
          </a:p>
          <a:p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Auxiliary</a:t>
            </a:r>
            <a:r>
              <a:rPr lang="de-DE" b="1" dirty="0" smtClean="0"/>
              <a:t> </a:t>
            </a:r>
            <a:r>
              <a:rPr lang="de-DE" b="1" dirty="0" err="1" smtClean="0"/>
              <a:t>pane</a:t>
            </a:r>
            <a:endParaRPr lang="de-DE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16" y="1214422"/>
            <a:ext cx="599892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RTL Synthesis Support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09596" y="114298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RTL Synthesis</a:t>
            </a:r>
          </a:p>
          <a:p>
            <a:r>
              <a:rPr lang="en-US" dirty="0" smtClean="0"/>
              <a:t>   Is supported using ISE or </a:t>
            </a:r>
            <a:r>
              <a:rPr lang="en-US" dirty="0" err="1" smtClean="0"/>
              <a:t>Synplify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09596" y="3929066"/>
            <a:ext cx="885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Allows RTL synthesis to be run from within </a:t>
            </a:r>
            <a:r>
              <a:rPr lang="en-US" b="1" dirty="0" err="1" smtClean="0"/>
              <a:t>AutoESL</a:t>
            </a:r>
            <a:endParaRPr lang="en-US" b="1" dirty="0" smtClean="0"/>
          </a:p>
          <a:p>
            <a:r>
              <a:rPr lang="en-US" dirty="0" smtClean="0"/>
              <a:t>   The path to the executable must be in your windows or </a:t>
            </a:r>
            <a:r>
              <a:rPr lang="en-US" dirty="0" err="1" smtClean="0"/>
              <a:t>linux</a:t>
            </a:r>
            <a:r>
              <a:rPr lang="en-US" dirty="0" smtClean="0"/>
              <a:t> search path.    For ISE,</a:t>
            </a:r>
          </a:p>
          <a:p>
            <a:r>
              <a:rPr lang="en-US" dirty="0" smtClean="0"/>
              <a:t>    this is the path to </a:t>
            </a:r>
            <a:r>
              <a:rPr lang="en-US" dirty="0" err="1" smtClean="0"/>
              <a:t>xtclsh</a:t>
            </a:r>
            <a:r>
              <a:rPr lang="en-US" dirty="0" smtClean="0"/>
              <a:t>(.exe)</a:t>
            </a:r>
          </a:p>
          <a:p>
            <a:r>
              <a:rPr lang="en-US" dirty="0" smtClean="0"/>
              <a:t>    When </a:t>
            </a:r>
            <a:r>
              <a:rPr lang="en-US" dirty="0" err="1" smtClean="0"/>
              <a:t>AutoESL</a:t>
            </a:r>
            <a:r>
              <a:rPr lang="en-US" dirty="0" smtClean="0"/>
              <a:t> is embedded within ISE, this will be automated</a:t>
            </a:r>
          </a:p>
          <a:p>
            <a:r>
              <a:rPr lang="en-US" dirty="0" smtClean="0"/>
              <a:t>    The ISE license must also be specified with LM_LICENSE_FILE or </a:t>
            </a:r>
            <a:r>
              <a:rPr lang="de-DE" dirty="0" smtClean="0"/>
              <a:t>XILINXD_LICENSE_FILE</a:t>
            </a:r>
          </a:p>
          <a:p>
            <a:r>
              <a:rPr lang="en-US" dirty="0" smtClean="0"/>
              <a:t>    The output files are written to &lt;solution name&gt;/</a:t>
            </a:r>
            <a:r>
              <a:rPr lang="en-US" dirty="0" err="1" smtClean="0"/>
              <a:t>impl</a:t>
            </a:r>
            <a:r>
              <a:rPr lang="en-US" dirty="0" smtClean="0"/>
              <a:t>/&lt;HDL&gt;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98" y="1785926"/>
            <a:ext cx="6728597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380968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Design Viewer Analysis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52406" y="1285860"/>
            <a:ext cx="371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1. Open Design Viewer</a:t>
            </a:r>
          </a:p>
          <a:p>
            <a:r>
              <a:rPr lang="de-DE" b="1" dirty="0" smtClean="0"/>
              <a:t>2. </a:t>
            </a:r>
            <a:r>
              <a:rPr lang="de-DE" b="1" dirty="0" err="1" smtClean="0"/>
              <a:t>Control</a:t>
            </a:r>
            <a:r>
              <a:rPr lang="de-DE" b="1" dirty="0" smtClean="0"/>
              <a:t> Flow Graph</a:t>
            </a:r>
          </a:p>
          <a:p>
            <a:r>
              <a:rPr lang="de-DE" dirty="0" smtClean="0"/>
              <a:t>   </a:t>
            </a:r>
            <a:r>
              <a:rPr lang="de-DE" dirty="0" err="1" smtClean="0"/>
              <a:t>Closest</a:t>
            </a:r>
            <a:r>
              <a:rPr lang="de-DE" dirty="0" smtClean="0"/>
              <a:t> </a:t>
            </a:r>
            <a:r>
              <a:rPr lang="de-DE" dirty="0" err="1" smtClean="0"/>
              <a:t>view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r>
              <a:rPr lang="de-DE" dirty="0" smtClean="0"/>
              <a:t>, </a:t>
            </a:r>
            <a:r>
              <a:rPr lang="de-DE" dirty="0" err="1" smtClean="0"/>
              <a:t>shows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code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endParaRPr lang="de-DE" dirty="0" smtClean="0"/>
          </a:p>
          <a:p>
            <a:r>
              <a:rPr lang="de-DE" b="1" dirty="0" smtClean="0"/>
              <a:t>3. Schedule Viewer</a:t>
            </a:r>
          </a:p>
          <a:p>
            <a:r>
              <a:rPr lang="de-DE" dirty="0" smtClean="0"/>
              <a:t>   Shows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where</a:t>
            </a:r>
            <a:endParaRPr lang="de-DE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scheduled</a:t>
            </a:r>
            <a:endParaRPr lang="de-DE" dirty="0" smtClean="0"/>
          </a:p>
          <a:p>
            <a:r>
              <a:rPr lang="de-DE" b="1" dirty="0" smtClean="0"/>
              <a:t>4. Code </a:t>
            </a:r>
            <a:r>
              <a:rPr lang="de-DE" b="1" dirty="0" err="1" smtClean="0"/>
              <a:t>maps</a:t>
            </a:r>
            <a:endParaRPr lang="de-DE" b="1" dirty="0" smtClean="0"/>
          </a:p>
          <a:p>
            <a:r>
              <a:rPr lang="en-US" dirty="0" smtClean="0"/>
              <a:t>  Select an object in the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viewer</a:t>
            </a:r>
            <a:r>
              <a:rPr lang="de-DE" dirty="0" smtClean="0"/>
              <a:t> (3)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right-click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 smtClean="0"/>
          </a:p>
          <a:p>
            <a:r>
              <a:rPr lang="de-DE" dirty="0" smtClean="0"/>
              <a:t>  </a:t>
            </a:r>
            <a:r>
              <a:rPr lang="de-DE" dirty="0" err="1" smtClean="0"/>
              <a:t>view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code</a:t>
            </a:r>
            <a:endParaRPr lang="de-DE" dirty="0" smtClean="0"/>
          </a:p>
          <a:p>
            <a:r>
              <a:rPr lang="de-DE" b="1" dirty="0" smtClean="0"/>
              <a:t>5. </a:t>
            </a:r>
            <a:r>
              <a:rPr lang="de-DE" b="1" dirty="0" err="1" smtClean="0"/>
              <a:t>Resource</a:t>
            </a:r>
            <a:r>
              <a:rPr lang="de-DE" b="1" dirty="0" smtClean="0"/>
              <a:t> Viewer</a:t>
            </a:r>
          </a:p>
          <a:p>
            <a:r>
              <a:rPr lang="en-US" dirty="0" smtClean="0"/>
              <a:t>   Select an object in the </a:t>
            </a:r>
            <a:r>
              <a:rPr lang="de-DE" dirty="0" err="1" smtClean="0"/>
              <a:t>schedule</a:t>
            </a:r>
            <a:endParaRPr lang="de-DE" dirty="0" smtClean="0"/>
          </a:p>
          <a:p>
            <a:r>
              <a:rPr lang="de-DE" dirty="0" smtClean="0"/>
              <a:t>   </a:t>
            </a:r>
            <a:r>
              <a:rPr lang="de-DE" dirty="0" err="1" smtClean="0"/>
              <a:t>viewer</a:t>
            </a:r>
            <a:r>
              <a:rPr lang="de-DE" dirty="0" smtClean="0"/>
              <a:t> (3). The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viewer</a:t>
            </a:r>
            <a:endParaRPr lang="de-DE" dirty="0" smtClean="0"/>
          </a:p>
          <a:p>
            <a:r>
              <a:rPr lang="de-DE" dirty="0" smtClean="0"/>
              <a:t>   will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hierarchy</a:t>
            </a:r>
            <a:r>
              <a:rPr lang="de-DE" dirty="0" smtClean="0"/>
              <a:t>: </a:t>
            </a:r>
            <a:r>
              <a:rPr lang="de-DE" dirty="0" err="1" smtClean="0"/>
              <a:t>Object</a:t>
            </a:r>
            <a:r>
              <a:rPr lang="de-DE" dirty="0" smtClean="0"/>
              <a:t> Type</a:t>
            </a:r>
          </a:p>
          <a:p>
            <a:r>
              <a:rPr lang="de-DE" dirty="0" smtClean="0"/>
              <a:t>   Instance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Operations</a:t>
            </a:r>
            <a:r>
              <a:rPr lang="de-DE" dirty="0" smtClean="0"/>
              <a:t> </a:t>
            </a:r>
            <a:r>
              <a:rPr lang="de-DE" dirty="0" err="1" smtClean="0"/>
              <a:t>mapped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endParaRPr lang="de-DE" dirty="0" smtClean="0"/>
          </a:p>
          <a:p>
            <a:r>
              <a:rPr lang="de-DE" dirty="0" smtClean="0"/>
              <a:t>  </a:t>
            </a:r>
            <a:r>
              <a:rPr lang="de-DE" dirty="0" err="1" smtClean="0"/>
              <a:t>instance</a:t>
            </a:r>
            <a:endParaRPr lang="de-DE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1980" y="1242730"/>
            <a:ext cx="5574020" cy="454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952472" y="4714884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3877" y="1285860"/>
            <a:ext cx="84356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/>
              <a:t>Two</a:t>
            </a:r>
            <a:r>
              <a:rPr lang="de-DE" b="1" dirty="0" smtClean="0"/>
              <a:t> </a:t>
            </a:r>
            <a:r>
              <a:rPr lang="de-DE" b="1" dirty="0" err="1" smtClean="0"/>
              <a:t>types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synthesis</a:t>
            </a:r>
            <a:r>
              <a:rPr lang="de-DE" b="1" dirty="0" smtClean="0"/>
              <a:t> </a:t>
            </a:r>
            <a:r>
              <a:rPr lang="de-DE" b="1" dirty="0" err="1" smtClean="0"/>
              <a:t>during</a:t>
            </a:r>
            <a:r>
              <a:rPr lang="de-DE" b="1" dirty="0" smtClean="0"/>
              <a:t> HLS</a:t>
            </a:r>
          </a:p>
          <a:p>
            <a:endParaRPr lang="en-US" dirty="0" smtClean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Algorithm </a:t>
            </a:r>
            <a:r>
              <a:rPr lang="en-US" dirty="0">
                <a:solidFill>
                  <a:schemeClr val="tx2"/>
                </a:solidFill>
              </a:rPr>
              <a:t>Synthesis </a:t>
            </a:r>
            <a:r>
              <a:rPr lang="en-US" dirty="0" smtClean="0"/>
              <a:t>: takes </a:t>
            </a:r>
            <a:r>
              <a:rPr lang="en-US" dirty="0"/>
              <a:t>the content of the functions, and synthesizes the </a:t>
            </a:r>
            <a:r>
              <a:rPr lang="en-US" dirty="0" smtClean="0"/>
              <a:t> functional</a:t>
            </a:r>
          </a:p>
          <a:p>
            <a:pPr marL="342900" indent="-342900"/>
            <a:r>
              <a:rPr lang="en-US" dirty="0" smtClean="0"/>
              <a:t>                                      </a:t>
            </a:r>
            <a:r>
              <a:rPr lang="en-US" dirty="0"/>
              <a:t>statements into RTL statements over a number of </a:t>
            </a:r>
            <a:r>
              <a:rPr lang="en-US" dirty="0" smtClean="0"/>
              <a:t>clock </a:t>
            </a:r>
            <a:r>
              <a:rPr lang="en-US" dirty="0"/>
              <a:t>cycles. 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Interface Synthesis   </a:t>
            </a:r>
            <a:r>
              <a:rPr lang="en-US" dirty="0" smtClean="0"/>
              <a:t>: </a:t>
            </a:r>
            <a:r>
              <a:rPr lang="en-US" dirty="0"/>
              <a:t>transforms the function arguments (or parameters) into </a:t>
            </a:r>
            <a:r>
              <a:rPr lang="en-US" dirty="0" smtClean="0"/>
              <a:t>RTL ports</a:t>
            </a:r>
          </a:p>
          <a:p>
            <a:pPr marL="342900" indent="-342900"/>
            <a:r>
              <a:rPr lang="en-US" dirty="0" smtClean="0"/>
              <a:t>                                      </a:t>
            </a:r>
            <a:r>
              <a:rPr lang="en-US" dirty="0"/>
              <a:t>with specific timing protocols, allowing the design to </a:t>
            </a:r>
            <a:r>
              <a:rPr lang="en-US" dirty="0" smtClean="0"/>
              <a:t>communicate</a:t>
            </a:r>
          </a:p>
          <a:p>
            <a:pPr marL="342900" indent="-342900"/>
            <a:r>
              <a:rPr lang="en-US" dirty="0" smtClean="0"/>
              <a:t>                                      </a:t>
            </a:r>
            <a:r>
              <a:rPr lang="en-US" dirty="0"/>
              <a:t>with other designs in the system. </a:t>
            </a:r>
            <a:endParaRPr lang="en-US" dirty="0" smtClean="0"/>
          </a:p>
          <a:p>
            <a:pPr marL="342900" indent="-342900"/>
            <a:r>
              <a:rPr lang="en-US" dirty="0"/>
              <a:t>	</a:t>
            </a:r>
            <a:r>
              <a:rPr lang="en-US" dirty="0" smtClean="0"/>
              <a:t>		   Interface </a:t>
            </a:r>
            <a:r>
              <a:rPr lang="en-US" dirty="0"/>
              <a:t>synthesis can be performed on global variables, 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 smtClean="0"/>
              <a:t>                                      top-level function </a:t>
            </a:r>
            <a:r>
              <a:rPr lang="en-US" dirty="0"/>
              <a:t>arguments and the return value of the </a:t>
            </a:r>
            <a:endParaRPr lang="en-US" dirty="0" smtClean="0"/>
          </a:p>
          <a:p>
            <a:pPr marL="342900" indent="-342900"/>
            <a:r>
              <a:rPr lang="en-US" dirty="0" smtClean="0"/>
              <a:t>	 	                     top-level </a:t>
            </a:r>
            <a:r>
              <a:rPr lang="en-US" dirty="0"/>
              <a:t>function. </a:t>
            </a:r>
            <a:r>
              <a:rPr lang="en-US" dirty="0" smtClean="0"/>
              <a:t> Several types of interfaces available</a:t>
            </a:r>
            <a:endParaRPr lang="en-US" dirty="0"/>
          </a:p>
          <a:p>
            <a:pPr marL="342900" indent="-342900"/>
            <a:r>
              <a:rPr lang="de-DE" dirty="0" smtClean="0"/>
              <a:t>			    (</a:t>
            </a:r>
            <a:r>
              <a:rPr lang="de-DE" dirty="0" err="1" smtClean="0"/>
              <a:t>Wire</a:t>
            </a:r>
            <a:r>
              <a:rPr lang="de-DE" dirty="0" smtClean="0"/>
              <a:t>  &amp; Register , </a:t>
            </a:r>
            <a:r>
              <a:rPr lang="de-DE" dirty="0" err="1" smtClean="0"/>
              <a:t>One-way</a:t>
            </a:r>
            <a:r>
              <a:rPr lang="de-DE" dirty="0" smtClean="0"/>
              <a:t> </a:t>
            </a:r>
            <a:r>
              <a:rPr lang="de-DE" dirty="0"/>
              <a:t>&amp; </a:t>
            </a:r>
            <a:r>
              <a:rPr lang="de-DE" dirty="0" err="1"/>
              <a:t>two-way</a:t>
            </a:r>
            <a:r>
              <a:rPr lang="de-DE" dirty="0"/>
              <a:t> </a:t>
            </a:r>
            <a:r>
              <a:rPr lang="de-DE" dirty="0" err="1"/>
              <a:t>handshakes</a:t>
            </a:r>
            <a:r>
              <a:rPr lang="de-DE" dirty="0"/>
              <a:t> </a:t>
            </a:r>
            <a:r>
              <a:rPr lang="de-DE" dirty="0" smtClean="0"/>
              <a:t>, Bus ,</a:t>
            </a:r>
            <a:endParaRPr lang="de-DE" dirty="0"/>
          </a:p>
          <a:p>
            <a:pPr marL="342900" indent="-342900"/>
            <a:r>
              <a:rPr lang="de-DE" dirty="0"/>
              <a:t>	</a:t>
            </a:r>
            <a:r>
              <a:rPr lang="de-DE" dirty="0" smtClean="0"/>
              <a:t>		    FIFO  &amp; RAM )</a:t>
            </a:r>
            <a:endParaRPr lang="de-DE" dirty="0"/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High Level 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72" y="3500438"/>
            <a:ext cx="5191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Review: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Latency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Throughput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95348" y="1000108"/>
            <a:ext cx="7500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 </a:t>
            </a:r>
            <a:r>
              <a:rPr lang="de-DE" b="1" dirty="0" smtClean="0"/>
              <a:t>Design </a:t>
            </a:r>
            <a:r>
              <a:rPr lang="de-DE" b="1" dirty="0" err="1" smtClean="0"/>
              <a:t>Latency</a:t>
            </a:r>
            <a:endParaRPr lang="de-DE" b="1" dirty="0" smtClean="0"/>
          </a:p>
          <a:p>
            <a:r>
              <a:rPr lang="en-US" dirty="0" smtClean="0"/>
              <a:t>– The latency of the design is the number of cycle it takes to output the result</a:t>
            </a:r>
          </a:p>
          <a:p>
            <a:r>
              <a:rPr lang="en-US" dirty="0" smtClean="0"/>
              <a:t>• In this example the latency is 10 cycles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023910" y="3643314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 </a:t>
            </a:r>
            <a:r>
              <a:rPr lang="de-DE" b="1" dirty="0" smtClean="0"/>
              <a:t>Design </a:t>
            </a:r>
            <a:r>
              <a:rPr lang="de-DE" b="1" dirty="0" err="1" smtClean="0"/>
              <a:t>Throughput</a:t>
            </a:r>
            <a:endParaRPr lang="de-DE" b="1" dirty="0" smtClean="0"/>
          </a:p>
          <a:p>
            <a:r>
              <a:rPr lang="en-US" dirty="0" smtClean="0"/>
              <a:t>– The throughput of the design is the number of cycles between new inputs</a:t>
            </a:r>
          </a:p>
          <a:p>
            <a:r>
              <a:rPr lang="en-US" dirty="0" smtClean="0"/>
              <a:t>• By default (no concurrency) this is the same as latency</a:t>
            </a:r>
          </a:p>
          <a:p>
            <a:r>
              <a:rPr lang="en-US" dirty="0" smtClean="0"/>
              <a:t>• Next start/read is when this transaction ends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0" y="1928802"/>
            <a:ext cx="83629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8" y="4357694"/>
            <a:ext cx="57150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10" y="1643050"/>
            <a:ext cx="7605737" cy="20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Latency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Throughput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23910" y="114298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In the absence of any concurrency</a:t>
            </a:r>
          </a:p>
          <a:p>
            <a:r>
              <a:rPr lang="en-US" dirty="0" smtClean="0"/>
              <a:t>– Latency is the same as throughput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952472" y="378619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 </a:t>
            </a:r>
            <a:r>
              <a:rPr lang="de-DE" b="1" dirty="0" err="1" smtClean="0"/>
              <a:t>Pipelining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higher</a:t>
            </a:r>
            <a:r>
              <a:rPr lang="de-DE" b="1" dirty="0" smtClean="0"/>
              <a:t> </a:t>
            </a:r>
            <a:r>
              <a:rPr lang="de-DE" b="1" dirty="0" err="1" smtClean="0"/>
              <a:t>throughput</a:t>
            </a:r>
            <a:endParaRPr lang="de-DE" b="1" dirty="0" smtClean="0"/>
          </a:p>
          <a:p>
            <a:r>
              <a:rPr lang="en-US" dirty="0" smtClean="0"/>
              <a:t>– </a:t>
            </a:r>
            <a:r>
              <a:rPr lang="en-US" dirty="0" err="1" smtClean="0"/>
              <a:t>AutoESL</a:t>
            </a:r>
            <a:r>
              <a:rPr lang="en-US" dirty="0" smtClean="0"/>
              <a:t> can pipeline functions and loops to improve throughput</a:t>
            </a:r>
            <a:endParaRPr lang="de-DE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48" y="4143380"/>
            <a:ext cx="73628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AutoESL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: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Minimize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atency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23910" y="135729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err="1" smtClean="0"/>
              <a:t>AutoESL</a:t>
            </a:r>
            <a:r>
              <a:rPr lang="en-US" b="1" dirty="0" smtClean="0"/>
              <a:t> will by default minimize latency</a:t>
            </a:r>
          </a:p>
          <a:p>
            <a:r>
              <a:rPr lang="en-US" dirty="0" smtClean="0"/>
              <a:t>– Throughput is prioritized above latency (no throughput directive is specified here)</a:t>
            </a:r>
          </a:p>
          <a:p>
            <a:r>
              <a:rPr lang="de-DE" dirty="0" smtClean="0"/>
              <a:t>– In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t</a:t>
            </a:r>
            <a:r>
              <a:rPr lang="en-US" dirty="0" smtClean="0"/>
              <a:t>he functions are connected as shown below and function B takes                longer than any other functions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024306" y="3929066"/>
            <a:ext cx="5881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AutoESL</a:t>
            </a:r>
            <a:r>
              <a:rPr lang="en-US" b="1" dirty="0" smtClean="0"/>
              <a:t> will schedule functions to start as soon as they can</a:t>
            </a:r>
            <a:endParaRPr lang="de-DE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8" y="2571744"/>
            <a:ext cx="685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Loop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Flattening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8158" y="1214422"/>
            <a:ext cx="57864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err="1" smtClean="0"/>
              <a:t>AutoESL</a:t>
            </a:r>
            <a:r>
              <a:rPr lang="en-US" b="1" dirty="0" smtClean="0"/>
              <a:t> can automatically flatten nested loops</a:t>
            </a:r>
          </a:p>
          <a:p>
            <a:r>
              <a:rPr lang="en-US" dirty="0" smtClean="0"/>
              <a:t>– A faster approach than manually changing the code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Flattening should be specified on the inner most</a:t>
            </a:r>
          </a:p>
          <a:p>
            <a:r>
              <a:rPr lang="de-DE" b="1" dirty="0" err="1" smtClean="0"/>
              <a:t>loop</a:t>
            </a:r>
            <a:endParaRPr lang="de-DE" b="1" dirty="0" smtClean="0"/>
          </a:p>
          <a:p>
            <a:r>
              <a:rPr lang="en-US" dirty="0" smtClean="0"/>
              <a:t>– It will be flattened into the loop above</a:t>
            </a:r>
          </a:p>
          <a:p>
            <a:r>
              <a:rPr lang="en-US" dirty="0" smtClean="0"/>
              <a:t>– The “off” option can prevent loops in the hierarchy from</a:t>
            </a:r>
          </a:p>
          <a:p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flattened</a:t>
            </a:r>
            <a:endParaRPr lang="de-DE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7578" y="1214422"/>
            <a:ext cx="24288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8" y="3286124"/>
            <a:ext cx="6724650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Perfect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Semi-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Perfect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Loops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8158" y="1285860"/>
            <a:ext cx="56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Only perfect and semi-perfect loops can be flattened</a:t>
            </a:r>
          </a:p>
          <a:p>
            <a:r>
              <a:rPr lang="en-US" dirty="0" smtClean="0"/>
              <a:t>– The loop should be labeled or directives cannot be applied</a:t>
            </a:r>
          </a:p>
          <a:p>
            <a:r>
              <a:rPr lang="de-DE" dirty="0" smtClean="0"/>
              <a:t>• </a:t>
            </a:r>
            <a:r>
              <a:rPr lang="de-DE" dirty="0" err="1" smtClean="0"/>
              <a:t>Perfect</a:t>
            </a:r>
            <a:r>
              <a:rPr lang="de-DE" dirty="0" smtClean="0"/>
              <a:t> Loops</a:t>
            </a:r>
          </a:p>
          <a:p>
            <a:r>
              <a:rPr lang="en-US" dirty="0" smtClean="0"/>
              <a:t>– Only the inner most loop has body (contents)</a:t>
            </a:r>
          </a:p>
          <a:p>
            <a:r>
              <a:rPr lang="en-US" dirty="0" smtClean="0"/>
              <a:t>– There is no logic specified between the loop statements</a:t>
            </a:r>
          </a:p>
          <a:p>
            <a:r>
              <a:rPr lang="en-US" dirty="0" smtClean="0"/>
              <a:t>– The loop bounds are constant</a:t>
            </a:r>
          </a:p>
          <a:p>
            <a:endParaRPr lang="en-US" dirty="0" smtClean="0"/>
          </a:p>
          <a:p>
            <a:r>
              <a:rPr lang="de-DE" dirty="0" smtClean="0"/>
              <a:t>• Semi-</a:t>
            </a:r>
            <a:r>
              <a:rPr lang="de-DE" dirty="0" err="1" smtClean="0"/>
              <a:t>perfect</a:t>
            </a:r>
            <a:r>
              <a:rPr lang="de-DE" dirty="0" smtClean="0"/>
              <a:t> Loops</a:t>
            </a:r>
          </a:p>
          <a:p>
            <a:r>
              <a:rPr lang="en-US" dirty="0" smtClean="0"/>
              <a:t>– Only the inner most loop has body (contents)</a:t>
            </a:r>
          </a:p>
          <a:p>
            <a:r>
              <a:rPr lang="en-US" dirty="0" smtClean="0"/>
              <a:t>– There is no logic specified between the loop statements</a:t>
            </a:r>
          </a:p>
          <a:p>
            <a:r>
              <a:rPr lang="en-US" dirty="0" smtClean="0"/>
              <a:t>– The outer most loop bound can be variable</a:t>
            </a:r>
          </a:p>
          <a:p>
            <a:endParaRPr lang="en-US" dirty="0" smtClean="0"/>
          </a:p>
          <a:p>
            <a:r>
              <a:rPr lang="de-DE" dirty="0" smtClean="0"/>
              <a:t>• Other </a:t>
            </a:r>
            <a:r>
              <a:rPr lang="de-DE" dirty="0" err="1" smtClean="0"/>
              <a:t>types</a:t>
            </a:r>
            <a:endParaRPr lang="de-DE" dirty="0" smtClean="0"/>
          </a:p>
          <a:p>
            <a:r>
              <a:rPr lang="en-US" dirty="0" smtClean="0"/>
              <a:t>– Should be converted perfect or semi-perfect loops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6" y="1285860"/>
            <a:ext cx="32670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Loop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Merging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952472" y="1214422"/>
            <a:ext cx="52149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AutoESL</a:t>
            </a:r>
            <a:r>
              <a:rPr lang="en-US" b="1" dirty="0" smtClean="0"/>
              <a:t> can automatically merge loops</a:t>
            </a:r>
          </a:p>
          <a:p>
            <a:r>
              <a:rPr lang="en-US" dirty="0" smtClean="0"/>
              <a:t>– A faster approach than manually changing the code</a:t>
            </a:r>
          </a:p>
          <a:p>
            <a:r>
              <a:rPr lang="en-US" dirty="0" smtClean="0"/>
              <a:t>– Allows for more efficient architecture explorations</a:t>
            </a:r>
          </a:p>
          <a:p>
            <a:r>
              <a:rPr lang="en-US" dirty="0" smtClean="0"/>
              <a:t>– FIFO reads, which must occur in strict order, can</a:t>
            </a:r>
          </a:p>
          <a:p>
            <a:r>
              <a:rPr lang="de-DE" dirty="0" err="1" smtClean="0"/>
              <a:t>prevent</a:t>
            </a:r>
            <a:r>
              <a:rPr lang="de-DE" dirty="0" smtClean="0"/>
              <a:t> </a:t>
            </a:r>
            <a:r>
              <a:rPr lang="de-DE" dirty="0" err="1" smtClean="0"/>
              <a:t>loop</a:t>
            </a:r>
            <a:r>
              <a:rPr lang="de-DE" dirty="0" smtClean="0"/>
              <a:t> </a:t>
            </a:r>
            <a:r>
              <a:rPr lang="de-DE" dirty="0" err="1" smtClean="0"/>
              <a:t>merging</a:t>
            </a:r>
            <a:endParaRPr lang="de-DE" dirty="0" smtClean="0"/>
          </a:p>
          <a:p>
            <a:r>
              <a:rPr lang="en-US" dirty="0" smtClean="0"/>
              <a:t>• Can be done with the “force” option : user takes</a:t>
            </a:r>
          </a:p>
          <a:p>
            <a:r>
              <a:rPr lang="de-DE" dirty="0" err="1" smtClean="0"/>
              <a:t>responsibility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correctness</a:t>
            </a:r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50" y="1214422"/>
            <a:ext cx="2609847" cy="227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96" y="3429000"/>
            <a:ext cx="67691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Loop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Merge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Rules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23910" y="1428736"/>
            <a:ext cx="807249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If loop bounds are all variables, they must have the same value</a:t>
            </a:r>
          </a:p>
          <a:p>
            <a:endParaRPr lang="en-US" sz="1000" b="1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If loops bounds are constants, the maximum constant value is used as</a:t>
            </a:r>
          </a:p>
          <a:p>
            <a:r>
              <a:rPr lang="en-US" b="1" dirty="0" smtClean="0"/>
              <a:t>the bound of the merged loop</a:t>
            </a:r>
          </a:p>
          <a:p>
            <a:r>
              <a:rPr lang="en-US" dirty="0" smtClean="0"/>
              <a:t>– As in the previous example where the maximum loop bounds become 16</a:t>
            </a:r>
          </a:p>
          <a:p>
            <a:r>
              <a:rPr lang="en-US" dirty="0" smtClean="0"/>
              <a:t>(implied by L3 flattened into L2 before the merge)</a:t>
            </a:r>
          </a:p>
          <a:p>
            <a:endParaRPr lang="en-US" sz="1000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Loops with both variable bound and constant bound cannot be merged</a:t>
            </a:r>
          </a:p>
          <a:p>
            <a:endParaRPr lang="en-US" sz="1000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The code between loops to be merged cannot have side effects</a:t>
            </a:r>
          </a:p>
          <a:p>
            <a:r>
              <a:rPr lang="en-US" dirty="0" smtClean="0"/>
              <a:t>– Multiple execution of this code should generate same results</a:t>
            </a:r>
          </a:p>
          <a:p>
            <a:r>
              <a:rPr lang="en-US" dirty="0" smtClean="0"/>
              <a:t>• A=B is OK, A=B+1 is not</a:t>
            </a:r>
          </a:p>
          <a:p>
            <a:endParaRPr lang="en-US" sz="1000" dirty="0" smtClean="0"/>
          </a:p>
          <a:p>
            <a:r>
              <a:rPr lang="en-US" dirty="0" smtClean="0"/>
              <a:t>• </a:t>
            </a:r>
            <a:r>
              <a:rPr lang="en-US" b="1" dirty="0" smtClean="0"/>
              <a:t>Reads from a FIFO or FIFO interface must always be in sequence</a:t>
            </a:r>
          </a:p>
          <a:p>
            <a:r>
              <a:rPr lang="en-US" dirty="0" smtClean="0"/>
              <a:t>– A FIFO read in one loop will not be a problem</a:t>
            </a:r>
          </a:p>
          <a:p>
            <a:r>
              <a:rPr lang="en-US" dirty="0" smtClean="0"/>
              <a:t>– FIFO reads in multiple loops may become out of sequence</a:t>
            </a:r>
          </a:p>
          <a:p>
            <a:r>
              <a:rPr lang="en-US" dirty="0" smtClean="0"/>
              <a:t>• This prevents loops being merged</a:t>
            </a:r>
            <a:endParaRPr lang="de-DE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Improving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Throughput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09596" y="1071546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Given a design with multiple functions</a:t>
            </a:r>
          </a:p>
          <a:p>
            <a:r>
              <a:rPr lang="en-US" dirty="0" smtClean="0"/>
              <a:t>– The code and dataflow are as shown</a:t>
            </a:r>
          </a:p>
        </p:txBody>
      </p:sp>
      <p:sp>
        <p:nvSpPr>
          <p:cNvPr id="4" name="Rechteck 3"/>
          <p:cNvSpPr/>
          <p:nvPr/>
        </p:nvSpPr>
        <p:spPr>
          <a:xfrm>
            <a:off x="809596" y="3143248"/>
            <a:ext cx="329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/>
              <a:t>AutoESL</a:t>
            </a:r>
            <a:r>
              <a:rPr lang="en-US" b="1" dirty="0" smtClean="0"/>
              <a:t> will schedule the design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09596" y="450057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It can also automatically optimize the dataflow for throughput</a:t>
            </a:r>
            <a:endParaRPr lang="de-DE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1643050"/>
            <a:ext cx="88582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58" y="3643314"/>
            <a:ext cx="76962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06" y="4929198"/>
            <a:ext cx="90201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Dataflow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Optimization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81034" y="1071546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 </a:t>
            </a:r>
            <a:r>
              <a:rPr lang="de-DE" b="1" dirty="0" err="1" smtClean="0"/>
              <a:t>Dataflow</a:t>
            </a:r>
            <a:r>
              <a:rPr lang="de-DE" b="1" dirty="0" smtClean="0"/>
              <a:t> </a:t>
            </a:r>
            <a:r>
              <a:rPr lang="de-DE" b="1" dirty="0" err="1" smtClean="0"/>
              <a:t>Optimization</a:t>
            </a:r>
            <a:endParaRPr lang="de-DE" b="1" dirty="0" smtClean="0"/>
          </a:p>
          <a:p>
            <a:r>
              <a:rPr lang="en-US" dirty="0" smtClean="0"/>
              <a:t>– Can be used at the top-level function</a:t>
            </a:r>
          </a:p>
          <a:p>
            <a:r>
              <a:rPr lang="en-US" dirty="0" smtClean="0"/>
              <a:t>– Allows blocks of code to operate concurrently</a:t>
            </a:r>
          </a:p>
          <a:p>
            <a:r>
              <a:rPr lang="en-US" dirty="0" smtClean="0"/>
              <a:t>• The blocks can be functions or loops</a:t>
            </a:r>
          </a:p>
          <a:p>
            <a:r>
              <a:rPr lang="en-US" dirty="0" smtClean="0"/>
              <a:t>• Dataflow allows loops to operate concurrently</a:t>
            </a:r>
          </a:p>
          <a:p>
            <a:r>
              <a:rPr lang="en-US" dirty="0" smtClean="0"/>
              <a:t>– It places channels between the blocks to maintain the data rate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809596" y="464344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For arrays the channels will include memory elements to buffer the samples</a:t>
            </a:r>
          </a:p>
          <a:p>
            <a:r>
              <a:rPr lang="en-US" dirty="0" smtClean="0"/>
              <a:t>• For scalars the channel is a register with hand-shakes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Dataflow optimization therefore has an area overhead</a:t>
            </a:r>
          </a:p>
          <a:p>
            <a:r>
              <a:rPr lang="en-US" dirty="0" smtClean="0"/>
              <a:t>– Additional memory blocks are added to the design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62" y="2928934"/>
            <a:ext cx="665797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935837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Pipelining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: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Dataflow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,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Functions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&amp; Loops 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66720" y="1714488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 </a:t>
            </a:r>
            <a:r>
              <a:rPr lang="de-DE" b="1" dirty="0" err="1" smtClean="0"/>
              <a:t>Dataflow</a:t>
            </a:r>
            <a:r>
              <a:rPr lang="de-DE" b="1" dirty="0" smtClean="0"/>
              <a:t> </a:t>
            </a:r>
            <a:r>
              <a:rPr lang="de-DE" b="1" dirty="0" err="1" smtClean="0"/>
              <a:t>Optimization</a:t>
            </a:r>
            <a:endParaRPr lang="de-DE" b="1" dirty="0" smtClean="0"/>
          </a:p>
          <a:p>
            <a:r>
              <a:rPr lang="en-US" dirty="0" smtClean="0"/>
              <a:t>– Dataflow optimization is “coarse grain” pipelining at the function and loop</a:t>
            </a:r>
          </a:p>
          <a:p>
            <a:r>
              <a:rPr lang="de-DE" dirty="0" err="1" smtClean="0"/>
              <a:t>level</a:t>
            </a:r>
            <a:endParaRPr lang="de-DE" dirty="0" smtClean="0"/>
          </a:p>
          <a:p>
            <a:r>
              <a:rPr lang="en-US" dirty="0" smtClean="0"/>
              <a:t>– Increases concurrency between functions and loops</a:t>
            </a:r>
          </a:p>
          <a:p>
            <a:r>
              <a:rPr lang="en-US" dirty="0" smtClean="0"/>
              <a:t>– Only works on functions or loops at the top-level of the hierarchy</a:t>
            </a:r>
          </a:p>
          <a:p>
            <a:r>
              <a:rPr lang="en-US" dirty="0" smtClean="0"/>
              <a:t>• Cannot be used in sub-functions</a:t>
            </a:r>
          </a:p>
          <a:p>
            <a:endParaRPr lang="de-DE" dirty="0" smtClean="0"/>
          </a:p>
          <a:p>
            <a:r>
              <a:rPr lang="de-DE" dirty="0" smtClean="0"/>
              <a:t>• </a:t>
            </a:r>
            <a:r>
              <a:rPr lang="de-DE" b="1" dirty="0" err="1" smtClean="0"/>
              <a:t>Function</a:t>
            </a:r>
            <a:r>
              <a:rPr lang="de-DE" b="1" dirty="0" smtClean="0"/>
              <a:t> &amp; Loop </a:t>
            </a:r>
            <a:r>
              <a:rPr lang="de-DE" b="1" dirty="0" err="1" smtClean="0"/>
              <a:t>Pipelining</a:t>
            </a:r>
            <a:endParaRPr lang="de-DE" b="1" dirty="0" smtClean="0"/>
          </a:p>
          <a:p>
            <a:r>
              <a:rPr lang="en-US" dirty="0" smtClean="0"/>
              <a:t>– “Fine grain” pipelining at the level of the operators (*, +, &gt;&gt;, etc.)</a:t>
            </a:r>
          </a:p>
          <a:p>
            <a:r>
              <a:rPr lang="en-US" dirty="0" smtClean="0"/>
              <a:t>– Allows the operations inside the function or loop to operate in parallel</a:t>
            </a:r>
          </a:p>
          <a:p>
            <a:r>
              <a:rPr lang="en-US" dirty="0" smtClean="0"/>
              <a:t>– Unrolls all sub-loops inside the function or loop being pipelined</a:t>
            </a:r>
          </a:p>
          <a:p>
            <a:r>
              <a:rPr lang="en-US" dirty="0" smtClean="0"/>
              <a:t>• Loops with variable bounds cannot be unrolled: This can prevent pipelining</a:t>
            </a:r>
          </a:p>
          <a:p>
            <a:r>
              <a:rPr lang="en-US" dirty="0" smtClean="0"/>
              <a:t>• Unrolling loops increases the number of operations and can increase memory</a:t>
            </a:r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time</a:t>
            </a:r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2476482" y="1357299"/>
            <a:ext cx="7197379" cy="4282233"/>
            <a:chOff x="2071670" y="1142984"/>
            <a:chExt cx="6643734" cy="42822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1670" y="3071810"/>
              <a:ext cx="6643734" cy="2353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1142984"/>
              <a:ext cx="6572296" cy="1858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High Level 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41703" y="1071547"/>
            <a:ext cx="44112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Create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optimum</a:t>
            </a:r>
            <a:r>
              <a:rPr lang="de-DE" b="1" dirty="0" smtClean="0"/>
              <a:t> </a:t>
            </a:r>
            <a:r>
              <a:rPr lang="de-DE" b="1" dirty="0" err="1" smtClean="0"/>
              <a:t>Architecture</a:t>
            </a:r>
            <a:endParaRPr lang="de-DE" b="1" dirty="0" smtClean="0"/>
          </a:p>
        </p:txBody>
      </p:sp>
      <p:sp>
        <p:nvSpPr>
          <p:cNvPr id="7" name="Textfeld 6"/>
          <p:cNvSpPr txBox="1"/>
          <p:nvPr/>
        </p:nvSpPr>
        <p:spPr>
          <a:xfrm>
            <a:off x="464312" y="2500306"/>
            <a:ext cx="2244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r>
              <a:rPr lang="de-DE" b="1" dirty="0" err="1" smtClean="0"/>
              <a:t>Extraction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endParaRPr lang="de-DE" b="1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     </a:t>
            </a:r>
            <a:r>
              <a:rPr lang="de-DE" dirty="0" err="1" smtClean="0"/>
              <a:t>Control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     </a:t>
            </a:r>
            <a:r>
              <a:rPr lang="de-DE" dirty="0" err="1" smtClean="0"/>
              <a:t>Datapath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     </a:t>
            </a:r>
            <a:r>
              <a:rPr lang="de-DE" dirty="0" err="1" smtClean="0"/>
              <a:t>Scheduling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     Binding </a:t>
            </a:r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dirty="0" smtClean="0"/>
              <a:t>	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238092" y="285728"/>
            <a:ext cx="9358378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Function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Pipelining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38092" y="4643446"/>
            <a:ext cx="55721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There are 3 clock cycles before operation</a:t>
            </a:r>
          </a:p>
          <a:p>
            <a:r>
              <a:rPr lang="de-DE" dirty="0" smtClean="0"/>
              <a:t>RD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occur</a:t>
            </a:r>
            <a:r>
              <a:rPr lang="de-DE" dirty="0" smtClean="0"/>
              <a:t> </a:t>
            </a:r>
            <a:r>
              <a:rPr lang="de-DE" dirty="0" err="1" smtClean="0"/>
              <a:t>again</a:t>
            </a:r>
            <a:endParaRPr lang="de-DE" dirty="0" smtClean="0"/>
          </a:p>
          <a:p>
            <a:r>
              <a:rPr lang="de-DE" dirty="0" smtClean="0"/>
              <a:t>– </a:t>
            </a:r>
            <a:r>
              <a:rPr lang="de-DE" dirty="0" err="1" smtClean="0"/>
              <a:t>Throughput</a:t>
            </a:r>
            <a:r>
              <a:rPr lang="de-DE" dirty="0" smtClean="0"/>
              <a:t> = 3 </a:t>
            </a:r>
            <a:r>
              <a:rPr lang="de-DE" dirty="0" err="1" smtClean="0"/>
              <a:t>cycles</a:t>
            </a:r>
            <a:endParaRPr lang="de-DE" dirty="0" smtClean="0"/>
          </a:p>
          <a:p>
            <a:r>
              <a:rPr lang="en-US" dirty="0" smtClean="0"/>
              <a:t>• There are 3 cycles before the 1st output is </a:t>
            </a:r>
            <a:r>
              <a:rPr lang="de-DE" dirty="0" err="1" smtClean="0"/>
              <a:t>written</a:t>
            </a:r>
            <a:endParaRPr lang="de-DE" dirty="0" smtClean="0"/>
          </a:p>
          <a:p>
            <a:r>
              <a:rPr lang="de-DE" dirty="0" smtClean="0"/>
              <a:t>– </a:t>
            </a:r>
            <a:r>
              <a:rPr lang="de-DE" dirty="0" err="1" smtClean="0"/>
              <a:t>Latency</a:t>
            </a:r>
            <a:r>
              <a:rPr lang="de-DE" dirty="0" smtClean="0"/>
              <a:t> = 3 </a:t>
            </a:r>
            <a:r>
              <a:rPr lang="de-DE" dirty="0" err="1" smtClean="0"/>
              <a:t>cycles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5667380" y="4714884"/>
            <a:ext cx="371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The latency is the same</a:t>
            </a:r>
          </a:p>
          <a:p>
            <a:r>
              <a:rPr lang="de-DE" dirty="0" smtClean="0"/>
              <a:t>• The </a:t>
            </a:r>
            <a:r>
              <a:rPr lang="de-DE" dirty="0" err="1" smtClean="0"/>
              <a:t>throughput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endParaRPr lang="de-DE" dirty="0" smtClean="0"/>
          </a:p>
          <a:p>
            <a:r>
              <a:rPr lang="de-DE" dirty="0" smtClean="0"/>
              <a:t>• </a:t>
            </a:r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cycles</a:t>
            </a:r>
            <a:r>
              <a:rPr lang="de-DE" dirty="0" smtClean="0"/>
              <a:t>, </a:t>
            </a:r>
            <a:r>
              <a:rPr lang="de-DE" dirty="0" err="1" smtClean="0"/>
              <a:t>higher</a:t>
            </a:r>
            <a:r>
              <a:rPr lang="de-DE" dirty="0" smtClean="0"/>
              <a:t> </a:t>
            </a:r>
            <a:r>
              <a:rPr lang="de-DE" dirty="0" err="1" smtClean="0"/>
              <a:t>throughput</a:t>
            </a:r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000108"/>
            <a:ext cx="9629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95216" y="285728"/>
            <a:ext cx="9715568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Arrays: Performance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bottlenecks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95282" y="1142984"/>
            <a:ext cx="7786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Arrays are intuitive and useful software constructs</a:t>
            </a:r>
          </a:p>
          <a:p>
            <a:r>
              <a:rPr lang="en-US" dirty="0" smtClean="0"/>
              <a:t>– They allow the C algorithm to be easily captured and understood</a:t>
            </a:r>
          </a:p>
          <a:p>
            <a:r>
              <a:rPr lang="en-US" dirty="0" smtClean="0"/>
              <a:t>• </a:t>
            </a:r>
            <a:r>
              <a:rPr lang="en-US" b="1" dirty="0" smtClean="0"/>
              <a:t>Array accesses can often be performance bottlenecks</a:t>
            </a:r>
          </a:p>
          <a:p>
            <a:r>
              <a:rPr lang="en-US" dirty="0" smtClean="0"/>
              <a:t>– Arrays are targeted to a default RAM</a:t>
            </a:r>
          </a:p>
          <a:p>
            <a:r>
              <a:rPr lang="en-US" dirty="0" smtClean="0"/>
              <a:t>• May not be the most ideal memory for performance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380968" y="5000636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err="1" smtClean="0"/>
              <a:t>AutoESL</a:t>
            </a:r>
            <a:r>
              <a:rPr lang="en-US" b="1" dirty="0" smtClean="0"/>
              <a:t> allows arrays to be partitioned and reshaped</a:t>
            </a:r>
          </a:p>
          <a:p>
            <a:r>
              <a:rPr lang="en-US" dirty="0" smtClean="0"/>
              <a:t>– Allows more optimal configuration of the array</a:t>
            </a:r>
          </a:p>
          <a:p>
            <a:r>
              <a:rPr lang="en-US" dirty="0" smtClean="0"/>
              <a:t>– Provides better implementation of the memory resource</a:t>
            </a:r>
            <a:endParaRPr lang="de-DE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2" y="2956962"/>
            <a:ext cx="9486932" cy="182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hteck 5"/>
          <p:cNvSpPr/>
          <p:nvPr/>
        </p:nvSpPr>
        <p:spPr>
          <a:xfrm>
            <a:off x="738158" y="4429132"/>
            <a:ext cx="400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Cannot pipeline with a throughput of 1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95216" y="285728"/>
            <a:ext cx="9715568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Review: Arrays in HLS 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38158" y="1071546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An array in C code is implemented by a memory in the RTL</a:t>
            </a:r>
          </a:p>
          <a:p>
            <a:r>
              <a:rPr lang="en-US" dirty="0" smtClean="0"/>
              <a:t>– By default, arrays are implemented as RAMs, optionally a FIFO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738158" y="3500438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The array can be targeted to any memory resource in the library</a:t>
            </a:r>
          </a:p>
          <a:p>
            <a:r>
              <a:rPr lang="en-US" dirty="0" smtClean="0"/>
              <a:t>– The ports and sequential operation are defined by the library model</a:t>
            </a:r>
          </a:p>
          <a:p>
            <a:r>
              <a:rPr lang="en-US" dirty="0" smtClean="0"/>
              <a:t>• All RAMs are listed in the </a:t>
            </a:r>
            <a:r>
              <a:rPr lang="en-US" dirty="0" err="1" smtClean="0"/>
              <a:t>AutoESL</a:t>
            </a:r>
            <a:r>
              <a:rPr lang="en-US" dirty="0" smtClean="0"/>
              <a:t> Library Guide</a:t>
            </a:r>
            <a:endParaRPr lang="de-DE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785926"/>
            <a:ext cx="9534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554" y="4357694"/>
            <a:ext cx="5929354" cy="175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95216" y="285728"/>
            <a:ext cx="9715568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Array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Partitioning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167050" y="1057991"/>
            <a:ext cx="57150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Partitioning breaks an array into smaller elements</a:t>
            </a:r>
          </a:p>
          <a:p>
            <a:r>
              <a:rPr lang="en-US" dirty="0" smtClean="0"/>
              <a:t>• If the factor is not an integer multiple the final array has</a:t>
            </a:r>
          </a:p>
          <a:p>
            <a:r>
              <a:rPr lang="de-DE" dirty="0" err="1" smtClean="0"/>
              <a:t>fewer</a:t>
            </a:r>
            <a:r>
              <a:rPr lang="de-DE" dirty="0" smtClean="0"/>
              <a:t> </a:t>
            </a:r>
            <a:r>
              <a:rPr lang="de-DE" dirty="0" err="1" smtClean="0"/>
              <a:t>elements</a:t>
            </a:r>
            <a:endParaRPr lang="de-DE" dirty="0" smtClean="0"/>
          </a:p>
          <a:p>
            <a:r>
              <a:rPr lang="en-US" dirty="0" smtClean="0"/>
              <a:t>• Arrays can be split along any dimension</a:t>
            </a:r>
          </a:p>
          <a:p>
            <a:r>
              <a:rPr lang="en-US" dirty="0" smtClean="0"/>
              <a:t>• If none is specified dimension zero is assumed</a:t>
            </a:r>
          </a:p>
          <a:p>
            <a:r>
              <a:rPr lang="de-DE" dirty="0" smtClean="0"/>
              <a:t>• Dimension </a:t>
            </a:r>
            <a:r>
              <a:rPr lang="de-DE" dirty="0" err="1" smtClean="0"/>
              <a:t>zero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 all </a:t>
            </a:r>
            <a:r>
              <a:rPr lang="de-DE" dirty="0" err="1" smtClean="0"/>
              <a:t>dimensions</a:t>
            </a:r>
            <a:endParaRPr lang="en-US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815" y="1000108"/>
            <a:ext cx="2331921" cy="2466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76" y="3500438"/>
            <a:ext cx="6429420" cy="226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95216" y="285728"/>
            <a:ext cx="9715568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Array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Dimensions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023910" y="1071546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The array options can be performed on dimensions of the array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238224" y="3000372"/>
            <a:ext cx="1086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/>
              <a:t>Examples</a:t>
            </a:r>
            <a:endParaRPr lang="de-D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5" y="1714488"/>
            <a:ext cx="3500462" cy="63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8818" y="1428736"/>
            <a:ext cx="3371847" cy="196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596" y="3357562"/>
            <a:ext cx="7010394" cy="270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95216" y="285728"/>
            <a:ext cx="9715568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Array </a:t>
            </a:r>
            <a:r>
              <a:rPr lang="de-DE" sz="4400" kern="0" dirty="0" err="1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Reshaping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24174" y="1214422"/>
            <a:ext cx="65722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• </a:t>
            </a:r>
            <a:r>
              <a:rPr lang="en-US" b="1" dirty="0" smtClean="0"/>
              <a:t>Reshaping recombines partitioned arrays back into a single array</a:t>
            </a:r>
          </a:p>
          <a:p>
            <a:r>
              <a:rPr lang="en-US" dirty="0" smtClean="0"/>
              <a:t>• Same options as array partition</a:t>
            </a:r>
          </a:p>
          <a:p>
            <a:r>
              <a:rPr lang="en-US" dirty="0" smtClean="0"/>
              <a:t>• However, reshape automatically recombines the parts</a:t>
            </a:r>
          </a:p>
          <a:p>
            <a:r>
              <a:rPr lang="en-US" dirty="0" smtClean="0"/>
              <a:t>back into a single element</a:t>
            </a:r>
          </a:p>
          <a:p>
            <a:r>
              <a:rPr lang="en-US" dirty="0" smtClean="0"/>
              <a:t>• The “new” array has the same name</a:t>
            </a:r>
          </a:p>
          <a:p>
            <a:r>
              <a:rPr lang="en-US" dirty="0" smtClean="0"/>
              <a:t>• Same name used for resource targeting</a:t>
            </a:r>
            <a:endParaRPr lang="de-DE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282" y="1071546"/>
            <a:ext cx="2333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62" y="3571876"/>
            <a:ext cx="66548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6423432" y="1928802"/>
            <a:ext cx="2321735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First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Example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928671"/>
            <a:ext cx="81260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dirty="0" smtClean="0"/>
          </a:p>
          <a:p>
            <a:pPr marL="342900" indent="-342900"/>
            <a:r>
              <a:rPr lang="en-US" b="1" dirty="0" smtClean="0"/>
              <a:t>Example 1: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dirty="0" smtClean="0"/>
              <a:t>Simple calculation of an average value of N input samples:</a:t>
            </a:r>
          </a:p>
          <a:p>
            <a:pPr marL="342900" indent="-342900"/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the Source for the algorithm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the Source for the Test Bench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the </a:t>
            </a:r>
            <a:r>
              <a:rPr lang="en-US" dirty="0" err="1" smtClean="0"/>
              <a:t>autoESL</a:t>
            </a:r>
            <a:r>
              <a:rPr lang="en-US" dirty="0" smtClean="0"/>
              <a:t> project (sources may also be created inside </a:t>
            </a:r>
            <a:r>
              <a:rPr lang="en-US" dirty="0" err="1" smtClean="0"/>
              <a:t>autoESL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Verify your C/C++ code by running the Test Bench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Run different optimization strategies for speed / area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Generate RTL and run the implementation</a:t>
            </a:r>
            <a:endParaRPr lang="en-US" dirty="0"/>
          </a:p>
        </p:txBody>
      </p:sp>
      <p:grpSp>
        <p:nvGrpSpPr>
          <p:cNvPr id="17" name="Gruppieren 16"/>
          <p:cNvGrpSpPr/>
          <p:nvPr/>
        </p:nvGrpSpPr>
        <p:grpSpPr>
          <a:xfrm>
            <a:off x="6578214" y="2071678"/>
            <a:ext cx="2166953" cy="659460"/>
            <a:chOff x="928662" y="2571744"/>
            <a:chExt cx="2000264" cy="659460"/>
          </a:xfrm>
        </p:grpSpPr>
        <p:sp>
          <p:nvSpPr>
            <p:cNvPr id="13" name="Textfeld 12"/>
            <p:cNvSpPr txBox="1"/>
            <p:nvPr/>
          </p:nvSpPr>
          <p:spPr>
            <a:xfrm>
              <a:off x="928662" y="2571744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a</a:t>
              </a:r>
              <a:r>
                <a:rPr lang="de-DE" dirty="0" err="1" smtClean="0"/>
                <a:t>ccu</a:t>
              </a:r>
              <a:r>
                <a:rPr lang="de-DE" dirty="0" smtClean="0"/>
                <a:t> = 1/N </a:t>
              </a:r>
              <a:r>
                <a:rPr lang="de-DE" sz="3200" dirty="0" smtClean="0"/>
                <a:t>∑</a:t>
              </a:r>
              <a:r>
                <a:rPr lang="de-DE" dirty="0" smtClean="0"/>
                <a:t> a(K)</a:t>
              </a:r>
              <a:endParaRPr lang="de-DE" sz="3200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000232" y="3000372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/>
                <a:t>K=0</a:t>
              </a:r>
              <a:endParaRPr lang="de-DE" sz="900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000232" y="2571744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/>
                <a:t>K=N</a:t>
              </a:r>
              <a:endParaRPr lang="de-DE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Overview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first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Example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41704" y="1142984"/>
            <a:ext cx="6191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Create the Source for the algorithm</a:t>
            </a:r>
          </a:p>
        </p:txBody>
      </p:sp>
      <p:sp>
        <p:nvSpPr>
          <p:cNvPr id="27" name="Rechteck 26"/>
          <p:cNvSpPr/>
          <p:nvPr/>
        </p:nvSpPr>
        <p:spPr>
          <a:xfrm>
            <a:off x="696486" y="3786190"/>
            <a:ext cx="2321735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/>
          <p:cNvGrpSpPr/>
          <p:nvPr/>
        </p:nvGrpSpPr>
        <p:grpSpPr>
          <a:xfrm>
            <a:off x="851268" y="3929066"/>
            <a:ext cx="2166953" cy="659460"/>
            <a:chOff x="928662" y="2571744"/>
            <a:chExt cx="2000264" cy="659460"/>
          </a:xfrm>
        </p:grpSpPr>
        <p:sp>
          <p:nvSpPr>
            <p:cNvPr id="29" name="Textfeld 28"/>
            <p:cNvSpPr txBox="1"/>
            <p:nvPr/>
          </p:nvSpPr>
          <p:spPr>
            <a:xfrm>
              <a:off x="928662" y="2571744"/>
              <a:ext cx="20002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a</a:t>
              </a:r>
              <a:r>
                <a:rPr lang="de-DE" dirty="0" err="1" smtClean="0"/>
                <a:t>ccu</a:t>
              </a:r>
              <a:r>
                <a:rPr lang="de-DE" dirty="0" smtClean="0"/>
                <a:t> = 1/N </a:t>
              </a:r>
              <a:r>
                <a:rPr lang="de-DE" sz="3200" dirty="0" smtClean="0"/>
                <a:t>∑</a:t>
              </a:r>
              <a:r>
                <a:rPr lang="de-DE" dirty="0" smtClean="0"/>
                <a:t> a(K)</a:t>
              </a:r>
              <a:endParaRPr lang="de-DE" sz="3200" dirty="0"/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2000232" y="3000372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/>
                <a:t>K=0</a:t>
              </a:r>
              <a:endParaRPr lang="de-DE" sz="900" dirty="0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2000232" y="2571744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900" dirty="0" smtClean="0"/>
                <a:t>K=N</a:t>
              </a:r>
              <a:endParaRPr lang="de-DE" sz="900" dirty="0"/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696486" y="1643051"/>
            <a:ext cx="4113638" cy="20313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 smtClean="0"/>
              <a:t>#</a:t>
            </a:r>
            <a:r>
              <a:rPr lang="de-DE" sz="1400" b="1" dirty="0" err="1" smtClean="0"/>
              <a:t>include</a:t>
            </a:r>
            <a:r>
              <a:rPr lang="de-DE" sz="1400" b="1" dirty="0" smtClean="0"/>
              <a:t> "</a:t>
            </a:r>
            <a:r>
              <a:rPr lang="de-DE" sz="1400" b="1" dirty="0" err="1" smtClean="0"/>
              <a:t>accu.h</a:t>
            </a:r>
            <a:r>
              <a:rPr lang="de-DE" sz="1400" b="1" dirty="0" smtClean="0"/>
              <a:t>"</a:t>
            </a:r>
          </a:p>
          <a:p>
            <a:r>
              <a:rPr lang="de-DE" sz="1400" b="1" dirty="0" smtClean="0"/>
              <a:t>#</a:t>
            </a:r>
            <a:r>
              <a:rPr lang="de-DE" sz="1400" b="1" dirty="0" err="1" smtClean="0"/>
              <a:t>include</a:t>
            </a:r>
            <a:r>
              <a:rPr lang="de-DE" sz="1400" b="1" dirty="0" smtClean="0"/>
              <a:t> "</a:t>
            </a:r>
            <a:r>
              <a:rPr lang="de-DE" sz="1400" b="1" dirty="0" err="1" smtClean="0"/>
              <a:t>ap_int.h</a:t>
            </a:r>
            <a:r>
              <a:rPr lang="de-DE" sz="1400" b="1" dirty="0" smtClean="0"/>
              <a:t>"</a:t>
            </a:r>
          </a:p>
          <a:p>
            <a:endParaRPr lang="de-DE" sz="1400" dirty="0" smtClean="0"/>
          </a:p>
          <a:p>
            <a:r>
              <a:rPr lang="de-DE" sz="1400" dirty="0" err="1" smtClean="0"/>
              <a:t>atype</a:t>
            </a:r>
            <a:r>
              <a:rPr lang="de-DE" sz="1400" dirty="0" smtClean="0"/>
              <a:t> </a:t>
            </a:r>
            <a:r>
              <a:rPr lang="de-DE" sz="1400" b="1" dirty="0" err="1" smtClean="0"/>
              <a:t>accu</a:t>
            </a:r>
            <a:r>
              <a:rPr lang="de-DE" sz="1400" b="1" dirty="0" smtClean="0"/>
              <a:t>(</a:t>
            </a:r>
            <a:r>
              <a:rPr lang="de-DE" sz="1400" b="1" dirty="0" err="1" smtClean="0"/>
              <a:t>atype</a:t>
            </a:r>
            <a:r>
              <a:rPr lang="de-DE" sz="1400" b="1" dirty="0" smtClean="0"/>
              <a:t> a[N])</a:t>
            </a:r>
          </a:p>
          <a:p>
            <a:r>
              <a:rPr lang="de-DE" sz="1400" dirty="0" smtClean="0"/>
              <a:t>{</a:t>
            </a:r>
            <a:r>
              <a:rPr lang="de-DE" sz="1400" dirty="0" err="1" smtClean="0"/>
              <a:t>btype</a:t>
            </a:r>
            <a:r>
              <a:rPr lang="de-DE" sz="1400" dirty="0" smtClean="0"/>
              <a:t> y;</a:t>
            </a:r>
          </a:p>
          <a:p>
            <a:r>
              <a:rPr lang="de-DE" sz="1400" dirty="0" smtClean="0"/>
              <a:t>    y = 0;</a:t>
            </a:r>
          </a:p>
          <a:p>
            <a:r>
              <a:rPr lang="de-DE" sz="1400" dirty="0" smtClean="0"/>
              <a:t>    </a:t>
            </a:r>
            <a:r>
              <a:rPr lang="de-DE" sz="1400" dirty="0" err="1" smtClean="0"/>
              <a:t>accumulate:</a:t>
            </a:r>
            <a:r>
              <a:rPr lang="de-DE" sz="1400" b="1" dirty="0" err="1" smtClean="0"/>
              <a:t>for</a:t>
            </a:r>
            <a:r>
              <a:rPr lang="de-DE" sz="1400" b="1" dirty="0" smtClean="0"/>
              <a:t>(</a:t>
            </a:r>
            <a:r>
              <a:rPr lang="de-DE" sz="1400" b="1" dirty="0" err="1" smtClean="0"/>
              <a:t>int</a:t>
            </a:r>
            <a:r>
              <a:rPr lang="de-DE" sz="1400" b="1" dirty="0" smtClean="0"/>
              <a:t> i = 0; i &lt; N; i++) {y += a[i];}</a:t>
            </a:r>
          </a:p>
          <a:p>
            <a:r>
              <a:rPr lang="de-DE" sz="1400" dirty="0" smtClean="0"/>
              <a:t>    </a:t>
            </a:r>
            <a:r>
              <a:rPr lang="de-DE" sz="1400" b="1" dirty="0" err="1" smtClean="0"/>
              <a:t>return</a:t>
            </a:r>
            <a:r>
              <a:rPr lang="de-DE" sz="1400" b="1" dirty="0" smtClean="0"/>
              <a:t> y/N ;</a:t>
            </a:r>
          </a:p>
          <a:p>
            <a:r>
              <a:rPr lang="de-DE" sz="1400" dirty="0" smtClean="0"/>
              <a:t>}</a:t>
            </a:r>
            <a:endParaRPr lang="de-DE" sz="1400" dirty="0"/>
          </a:p>
        </p:txBody>
      </p:sp>
      <p:sp>
        <p:nvSpPr>
          <p:cNvPr id="37" name="Textfeld 36"/>
          <p:cNvSpPr txBox="1"/>
          <p:nvPr/>
        </p:nvSpPr>
        <p:spPr>
          <a:xfrm>
            <a:off x="4875609" y="1857365"/>
            <a:ext cx="4875644" cy="28931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#</a:t>
            </a:r>
            <a:r>
              <a:rPr lang="de-DE" sz="1400" dirty="0" err="1" smtClean="0"/>
              <a:t>ifndef</a:t>
            </a:r>
            <a:r>
              <a:rPr lang="de-DE" sz="1400" dirty="0" smtClean="0"/>
              <a:t> __ACCU_H__</a:t>
            </a:r>
          </a:p>
          <a:p>
            <a:r>
              <a:rPr lang="de-DE" sz="1400" dirty="0" smtClean="0"/>
              <a:t>#</a:t>
            </a:r>
            <a:r>
              <a:rPr lang="de-DE" sz="1400" dirty="0" err="1" smtClean="0"/>
              <a:t>define</a:t>
            </a:r>
            <a:r>
              <a:rPr lang="de-DE" sz="1400" dirty="0" smtClean="0"/>
              <a:t> __ACCU_H__</a:t>
            </a:r>
          </a:p>
          <a:p>
            <a:r>
              <a:rPr lang="de-DE" sz="1400" dirty="0" smtClean="0"/>
              <a:t>#</a:t>
            </a:r>
            <a:r>
              <a:rPr lang="de-DE" sz="1400" dirty="0" err="1" smtClean="0"/>
              <a:t>include</a:t>
            </a:r>
            <a:r>
              <a:rPr lang="de-DE" sz="1400" dirty="0" smtClean="0"/>
              <a:t> &lt;</a:t>
            </a:r>
            <a:r>
              <a:rPr lang="de-DE" sz="1400" dirty="0" err="1" smtClean="0"/>
              <a:t>cmath</a:t>
            </a:r>
            <a:r>
              <a:rPr lang="de-DE" sz="1400" dirty="0" smtClean="0"/>
              <a:t>&gt;</a:t>
            </a:r>
          </a:p>
          <a:p>
            <a:r>
              <a:rPr lang="de-DE" sz="1400" dirty="0" smtClean="0"/>
              <a:t>#</a:t>
            </a:r>
            <a:r>
              <a:rPr lang="de-DE" sz="1400" dirty="0" err="1" smtClean="0"/>
              <a:t>include</a:t>
            </a:r>
            <a:r>
              <a:rPr lang="de-DE" sz="1400" dirty="0" smtClean="0"/>
              <a:t> "</a:t>
            </a:r>
            <a:r>
              <a:rPr lang="de-DE" sz="1400" dirty="0" err="1" smtClean="0"/>
              <a:t>ap_int.h</a:t>
            </a:r>
            <a:r>
              <a:rPr lang="de-DE" sz="1400" dirty="0" smtClean="0"/>
              <a:t>";</a:t>
            </a:r>
          </a:p>
          <a:p>
            <a:endParaRPr lang="de-DE" sz="1400" dirty="0" smtClean="0"/>
          </a:p>
          <a:p>
            <a:r>
              <a:rPr lang="de-DE" sz="1400" dirty="0" smtClean="0"/>
              <a:t>#</a:t>
            </a:r>
            <a:r>
              <a:rPr lang="de-DE" sz="1400" dirty="0" err="1" smtClean="0"/>
              <a:t>define</a:t>
            </a:r>
            <a:r>
              <a:rPr lang="de-DE" sz="1400" dirty="0" smtClean="0"/>
              <a:t> N 8</a:t>
            </a:r>
          </a:p>
          <a:p>
            <a:r>
              <a:rPr lang="en-US" sz="1400" dirty="0" err="1" smtClean="0"/>
              <a:t>typedef</a:t>
            </a:r>
            <a:r>
              <a:rPr lang="en-US" sz="1400" dirty="0" smtClean="0"/>
              <a:t> </a:t>
            </a:r>
            <a:r>
              <a:rPr lang="en-US" sz="1400" dirty="0" err="1" smtClean="0"/>
              <a:t>ap_int</a:t>
            </a:r>
            <a:r>
              <a:rPr lang="en-US" sz="1400" dirty="0" smtClean="0"/>
              <a:t>&lt;6&gt; </a:t>
            </a:r>
            <a:r>
              <a:rPr lang="en-US" sz="1400" dirty="0" err="1" smtClean="0"/>
              <a:t>atype</a:t>
            </a:r>
            <a:r>
              <a:rPr lang="en-US" sz="1400" dirty="0" smtClean="0"/>
              <a:t>;  // arbitrary precision</a:t>
            </a:r>
          </a:p>
          <a:p>
            <a:r>
              <a:rPr lang="en-US" sz="1400" dirty="0" err="1" smtClean="0"/>
              <a:t>typedef</a:t>
            </a:r>
            <a:r>
              <a:rPr lang="en-US" sz="1400" dirty="0" smtClean="0"/>
              <a:t> </a:t>
            </a:r>
            <a:r>
              <a:rPr lang="en-US" sz="1400" dirty="0" err="1" smtClean="0"/>
              <a:t>ap_int</a:t>
            </a:r>
            <a:r>
              <a:rPr lang="en-US" sz="1400" dirty="0" smtClean="0"/>
              <a:t>&lt;9&gt; </a:t>
            </a:r>
            <a:r>
              <a:rPr lang="en-US" sz="1400" dirty="0" err="1" smtClean="0"/>
              <a:t>btype</a:t>
            </a:r>
            <a:r>
              <a:rPr lang="en-US" sz="1400" dirty="0" smtClean="0"/>
              <a:t>;  // arbitrary precision</a:t>
            </a:r>
          </a:p>
          <a:p>
            <a:endParaRPr lang="de-DE" sz="1400" dirty="0" smtClean="0"/>
          </a:p>
          <a:p>
            <a:r>
              <a:rPr lang="en-US" sz="1400" dirty="0" smtClean="0"/>
              <a:t>// Prototype of top level function for C-synthesis</a:t>
            </a:r>
          </a:p>
          <a:p>
            <a:r>
              <a:rPr lang="de-DE" sz="1400" dirty="0" err="1" smtClean="0"/>
              <a:t>atype</a:t>
            </a:r>
            <a:r>
              <a:rPr lang="de-DE" sz="1400" dirty="0" smtClean="0"/>
              <a:t> </a:t>
            </a:r>
            <a:r>
              <a:rPr lang="de-DE" sz="1400" dirty="0" err="1" smtClean="0"/>
              <a:t>accu</a:t>
            </a:r>
            <a:r>
              <a:rPr lang="de-DE" sz="1400" dirty="0" smtClean="0"/>
              <a:t>(</a:t>
            </a:r>
            <a:r>
              <a:rPr lang="de-DE" sz="1400" dirty="0" err="1" smtClean="0"/>
              <a:t>atype</a:t>
            </a:r>
            <a:r>
              <a:rPr lang="de-DE" sz="1400" dirty="0" smtClean="0"/>
              <a:t> a[N]);</a:t>
            </a:r>
          </a:p>
          <a:p>
            <a:endParaRPr lang="de-DE" sz="1400" dirty="0" smtClean="0"/>
          </a:p>
          <a:p>
            <a:r>
              <a:rPr lang="de-DE" sz="1400" dirty="0" smtClean="0"/>
              <a:t>#</a:t>
            </a:r>
            <a:r>
              <a:rPr lang="de-DE" sz="1400" dirty="0" err="1" smtClean="0"/>
              <a:t>endif</a:t>
            </a:r>
            <a:r>
              <a:rPr lang="de-DE" sz="1400" dirty="0" smtClean="0"/>
              <a:t> // __MATRIXMUL_H__ not </a:t>
            </a:r>
            <a:r>
              <a:rPr lang="de-DE" sz="1400" dirty="0" err="1" smtClean="0"/>
              <a:t>defined</a:t>
            </a:r>
            <a:endParaRPr lang="de-DE" sz="1400" dirty="0" smtClean="0"/>
          </a:p>
        </p:txBody>
      </p:sp>
      <p:sp>
        <p:nvSpPr>
          <p:cNvPr id="38" name="Textfeld 37"/>
          <p:cNvSpPr txBox="1"/>
          <p:nvPr/>
        </p:nvSpPr>
        <p:spPr>
          <a:xfrm>
            <a:off x="696486" y="4929198"/>
            <a:ext cx="9054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arbitrary</a:t>
            </a:r>
            <a:r>
              <a:rPr lang="de-DE" dirty="0" smtClean="0"/>
              <a:t> </a:t>
            </a:r>
            <a:r>
              <a:rPr lang="de-DE" dirty="0" err="1" smtClean="0"/>
              <a:t>precision</a:t>
            </a:r>
            <a:r>
              <a:rPr lang="de-DE" dirty="0" smtClean="0"/>
              <a:t> type </a:t>
            </a:r>
            <a:r>
              <a:rPr lang="de-DE" dirty="0" err="1" smtClean="0"/>
              <a:t>for</a:t>
            </a:r>
            <a:r>
              <a:rPr lang="de-DE" dirty="0" smtClean="0"/>
              <a:t> 6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err="1"/>
              <a:t>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9 </a:t>
            </a:r>
            <a:r>
              <a:rPr lang="de-DE" dirty="0" err="1" smtClean="0"/>
              <a:t>bit</a:t>
            </a:r>
            <a:r>
              <a:rPr lang="de-DE" dirty="0" smtClean="0"/>
              <a:t> </a:t>
            </a:r>
            <a:r>
              <a:rPr lang="de-DE" dirty="0" err="1" smtClean="0"/>
              <a:t>wide</a:t>
            </a:r>
            <a:r>
              <a:rPr lang="de-DE" dirty="0" smtClean="0"/>
              <a:t> </a:t>
            </a:r>
            <a:r>
              <a:rPr lang="de-DE" dirty="0" err="1" smtClean="0"/>
              <a:t>outputs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Overview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first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Example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41704" y="1142984"/>
            <a:ext cx="6191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Create the Source for the Test Bench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96486" y="1643050"/>
            <a:ext cx="4411297" cy="397031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400" b="1" dirty="0"/>
              <a:t>#</a:t>
            </a:r>
            <a:r>
              <a:rPr lang="de-DE" sz="1400" b="1" dirty="0" err="1"/>
              <a:t>include</a:t>
            </a:r>
            <a:r>
              <a:rPr lang="de-DE" sz="1400" b="1" dirty="0"/>
              <a:t> &lt;</a:t>
            </a:r>
            <a:r>
              <a:rPr lang="de-DE" sz="1400" b="1" dirty="0" err="1"/>
              <a:t>iostream</a:t>
            </a:r>
            <a:r>
              <a:rPr lang="de-DE" sz="1400" b="1" dirty="0"/>
              <a:t>&gt;</a:t>
            </a:r>
          </a:p>
          <a:p>
            <a:r>
              <a:rPr lang="de-DE" sz="1400" b="1" dirty="0"/>
              <a:t>#</a:t>
            </a:r>
            <a:r>
              <a:rPr lang="de-DE" sz="1400" b="1" dirty="0" err="1"/>
              <a:t>include</a:t>
            </a:r>
            <a:r>
              <a:rPr lang="de-DE" sz="1400" b="1" dirty="0"/>
              <a:t> "</a:t>
            </a:r>
            <a:r>
              <a:rPr lang="de-DE" sz="1400" b="1" dirty="0" err="1"/>
              <a:t>accu.h</a:t>
            </a:r>
            <a:r>
              <a:rPr lang="de-DE" sz="1400" b="1" dirty="0"/>
              <a:t>"</a:t>
            </a:r>
          </a:p>
          <a:p>
            <a:r>
              <a:rPr lang="de-DE" sz="1400" b="1" dirty="0"/>
              <a:t>#</a:t>
            </a:r>
            <a:r>
              <a:rPr lang="de-DE" sz="1400" b="1" dirty="0" err="1"/>
              <a:t>include</a:t>
            </a:r>
            <a:r>
              <a:rPr lang="de-DE" sz="1400" b="1" dirty="0"/>
              <a:t> "</a:t>
            </a:r>
            <a:r>
              <a:rPr lang="de-DE" sz="1400" b="1" dirty="0" err="1"/>
              <a:t>ap_int.h</a:t>
            </a:r>
            <a:r>
              <a:rPr lang="de-DE" sz="1400" b="1" dirty="0"/>
              <a:t>"</a:t>
            </a:r>
          </a:p>
          <a:p>
            <a:r>
              <a:rPr lang="de-DE" sz="1400" b="1" dirty="0" err="1"/>
              <a:t>using</a:t>
            </a:r>
            <a:r>
              <a:rPr lang="de-DE" sz="1400" b="1" dirty="0"/>
              <a:t> </a:t>
            </a:r>
            <a:r>
              <a:rPr lang="de-DE" sz="1400" b="1" dirty="0" err="1"/>
              <a:t>namespace</a:t>
            </a:r>
            <a:r>
              <a:rPr lang="de-DE" sz="1400" b="1" dirty="0"/>
              <a:t> </a:t>
            </a:r>
            <a:r>
              <a:rPr lang="de-DE" sz="1400" b="1" dirty="0" err="1"/>
              <a:t>std</a:t>
            </a:r>
            <a:r>
              <a:rPr lang="de-DE" sz="1400" b="1" dirty="0"/>
              <a:t>;</a:t>
            </a:r>
          </a:p>
          <a:p>
            <a:endParaRPr lang="de-DE" sz="1400" dirty="0"/>
          </a:p>
          <a:p>
            <a:r>
              <a:rPr lang="en-US" sz="1400" dirty="0"/>
              <a:t>// Prototype of top level function for C-synthesis</a:t>
            </a:r>
          </a:p>
          <a:p>
            <a:r>
              <a:rPr lang="de-DE" sz="1400" dirty="0" err="1"/>
              <a:t>atype</a:t>
            </a:r>
            <a:r>
              <a:rPr lang="de-DE" sz="1400" dirty="0"/>
              <a:t> </a:t>
            </a:r>
            <a:r>
              <a:rPr lang="de-DE" sz="1400" b="1" dirty="0" err="1"/>
              <a:t>accu</a:t>
            </a:r>
            <a:r>
              <a:rPr lang="de-DE" sz="1400" b="1" dirty="0"/>
              <a:t>(</a:t>
            </a:r>
            <a:r>
              <a:rPr lang="de-DE" sz="1400" b="1" dirty="0" err="1"/>
              <a:t>atype</a:t>
            </a:r>
            <a:r>
              <a:rPr lang="de-DE" sz="1400" b="1" dirty="0"/>
              <a:t> a[N]);</a:t>
            </a:r>
          </a:p>
          <a:p>
            <a:endParaRPr lang="de-DE" sz="1400" dirty="0"/>
          </a:p>
          <a:p>
            <a:r>
              <a:rPr lang="de-DE" sz="1400" b="1" dirty="0" err="1"/>
              <a:t>int</a:t>
            </a:r>
            <a:r>
              <a:rPr lang="de-DE" sz="1400" b="1" dirty="0"/>
              <a:t> </a:t>
            </a:r>
            <a:r>
              <a:rPr lang="de-DE" sz="1400" b="1" dirty="0" err="1"/>
              <a:t>main</a:t>
            </a:r>
            <a:r>
              <a:rPr lang="de-DE" sz="1400" b="1" dirty="0"/>
              <a:t>()</a:t>
            </a:r>
          </a:p>
          <a:p>
            <a:r>
              <a:rPr lang="en-US" sz="1400" dirty="0"/>
              <a:t>{  </a:t>
            </a:r>
            <a:r>
              <a:rPr lang="en-US" sz="1400" dirty="0" err="1"/>
              <a:t>atype</a:t>
            </a:r>
            <a:r>
              <a:rPr lang="en-US" sz="1400" dirty="0"/>
              <a:t> </a:t>
            </a:r>
            <a:r>
              <a:rPr lang="en-US" sz="1400" dirty="0" err="1"/>
              <a:t>in_a</a:t>
            </a:r>
            <a:r>
              <a:rPr lang="en-US" sz="1400" dirty="0"/>
              <a:t>[N] = {12,10,-12,23,4,5,10,-10};</a:t>
            </a:r>
          </a:p>
          <a:p>
            <a:r>
              <a:rPr lang="de-DE" sz="1400" dirty="0"/>
              <a:t>   </a:t>
            </a:r>
            <a:r>
              <a:rPr lang="de-DE" sz="1400" dirty="0" err="1"/>
              <a:t>atype</a:t>
            </a:r>
            <a:r>
              <a:rPr lang="de-DE" sz="1400" dirty="0"/>
              <a:t> </a:t>
            </a:r>
            <a:r>
              <a:rPr lang="de-DE" sz="1400" dirty="0" err="1"/>
              <a:t>hw_result</a:t>
            </a:r>
            <a:r>
              <a:rPr lang="de-DE" sz="1400" dirty="0"/>
              <a:t>, </a:t>
            </a:r>
            <a:r>
              <a:rPr lang="de-DE" sz="1400" dirty="0" err="1"/>
              <a:t>sw_result</a:t>
            </a:r>
            <a:r>
              <a:rPr lang="de-DE" sz="1400" dirty="0"/>
              <a:t>;</a:t>
            </a:r>
          </a:p>
          <a:p>
            <a:r>
              <a:rPr lang="de-DE" sz="1400" dirty="0"/>
              <a:t>   </a:t>
            </a:r>
            <a:r>
              <a:rPr lang="de-DE" sz="1400" b="1" dirty="0" err="1"/>
              <a:t>int</a:t>
            </a:r>
            <a:r>
              <a:rPr lang="de-DE" sz="1400" b="1" dirty="0"/>
              <a:t> </a:t>
            </a:r>
            <a:r>
              <a:rPr lang="de-DE" sz="1400" b="1" dirty="0" err="1"/>
              <a:t>y,i</a:t>
            </a:r>
            <a:r>
              <a:rPr lang="de-DE" sz="1400" b="1" dirty="0"/>
              <a:t>;</a:t>
            </a:r>
          </a:p>
          <a:p>
            <a:endParaRPr lang="de-DE" sz="1400" dirty="0"/>
          </a:p>
          <a:p>
            <a:r>
              <a:rPr lang="de-DE" sz="1400" dirty="0"/>
              <a:t>   // </a:t>
            </a:r>
            <a:r>
              <a:rPr lang="de-DE" sz="1400" dirty="0" err="1"/>
              <a:t>Generate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expected</a:t>
            </a:r>
            <a:r>
              <a:rPr lang="de-DE" sz="1400" dirty="0"/>
              <a:t> </a:t>
            </a:r>
            <a:r>
              <a:rPr lang="de-DE" sz="1400" dirty="0" err="1"/>
              <a:t>result</a:t>
            </a:r>
            <a:endParaRPr lang="de-DE" sz="1400" dirty="0"/>
          </a:p>
          <a:p>
            <a:r>
              <a:rPr lang="de-DE" sz="1400" dirty="0"/>
              <a:t>   y = 0;</a:t>
            </a:r>
          </a:p>
          <a:p>
            <a:r>
              <a:rPr lang="it-IT" sz="1400" dirty="0"/>
              <a:t>   </a:t>
            </a:r>
            <a:r>
              <a:rPr lang="it-IT" sz="1400" u="sng" dirty="0" err="1"/>
              <a:t>sw_accumulate</a:t>
            </a:r>
            <a:r>
              <a:rPr lang="it-IT" sz="1400" u="sng" dirty="0"/>
              <a:t>:</a:t>
            </a:r>
            <a:r>
              <a:rPr lang="it-IT" sz="1400" b="1" u="sng" dirty="0" err="1"/>
              <a:t>for</a:t>
            </a:r>
            <a:r>
              <a:rPr lang="it-IT" sz="1400" b="1" u="sng" dirty="0"/>
              <a:t>( i = 0; i &lt; N; i++) {y += </a:t>
            </a:r>
            <a:r>
              <a:rPr lang="it-IT" sz="1400" b="1" u="sng" dirty="0" err="1"/>
              <a:t>in_a</a:t>
            </a:r>
            <a:r>
              <a:rPr lang="it-IT" sz="1400" b="1" u="sng" dirty="0"/>
              <a:t>[i];}</a:t>
            </a:r>
          </a:p>
          <a:p>
            <a:r>
              <a:rPr lang="de-DE" sz="1400" dirty="0"/>
              <a:t>   </a:t>
            </a:r>
            <a:r>
              <a:rPr lang="de-DE" sz="1400" dirty="0" err="1"/>
              <a:t>sw_result</a:t>
            </a:r>
            <a:r>
              <a:rPr lang="de-DE" sz="1400" dirty="0"/>
              <a:t> =  y/N ;</a:t>
            </a:r>
          </a:p>
          <a:p>
            <a:endParaRPr lang="de-DE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339956" y="1643050"/>
            <a:ext cx="4333905" cy="3970318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endParaRPr lang="de-DE" sz="1400" dirty="0"/>
          </a:p>
          <a:p>
            <a:r>
              <a:rPr lang="de-DE" sz="1400" dirty="0"/>
              <a:t>// Run </a:t>
            </a:r>
            <a:r>
              <a:rPr lang="de-DE" sz="1400" dirty="0" err="1"/>
              <a:t>the</a:t>
            </a:r>
            <a:r>
              <a:rPr lang="de-DE" sz="1400" dirty="0"/>
              <a:t> real </a:t>
            </a:r>
            <a:r>
              <a:rPr lang="de-DE" sz="1400" dirty="0" err="1"/>
              <a:t>hardware</a:t>
            </a:r>
            <a:r>
              <a:rPr lang="de-DE" sz="1400" dirty="0"/>
              <a:t> </a:t>
            </a:r>
            <a:r>
              <a:rPr lang="de-DE" sz="1400" dirty="0" smtClean="0"/>
              <a:t>**********************</a:t>
            </a:r>
            <a:endParaRPr lang="de-DE" sz="1400" dirty="0"/>
          </a:p>
          <a:p>
            <a:r>
              <a:rPr lang="de-DE" sz="1400" dirty="0"/>
              <a:t>   </a:t>
            </a:r>
            <a:r>
              <a:rPr lang="de-DE" sz="1400" dirty="0" err="1"/>
              <a:t>hw_result</a:t>
            </a:r>
            <a:r>
              <a:rPr lang="de-DE" sz="1400" dirty="0"/>
              <a:t> = </a:t>
            </a:r>
            <a:r>
              <a:rPr lang="de-DE" sz="1400" dirty="0" err="1"/>
              <a:t>accu</a:t>
            </a:r>
            <a:r>
              <a:rPr lang="de-DE" sz="1400" dirty="0"/>
              <a:t>(</a:t>
            </a:r>
            <a:r>
              <a:rPr lang="de-DE" sz="1400" dirty="0" err="1"/>
              <a:t>in_a</a:t>
            </a:r>
            <a:r>
              <a:rPr lang="de-DE" sz="1400" dirty="0"/>
              <a:t>);</a:t>
            </a:r>
          </a:p>
          <a:p>
            <a:endParaRPr lang="de-DE" sz="1400" dirty="0"/>
          </a:p>
          <a:p>
            <a:r>
              <a:rPr lang="de-DE" sz="1400" dirty="0"/>
              <a:t>// </a:t>
            </a:r>
            <a:r>
              <a:rPr lang="de-DE" sz="1400" dirty="0" err="1"/>
              <a:t>print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expected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 </a:t>
            </a:r>
            <a:r>
              <a:rPr lang="de-DE" sz="1400" dirty="0" smtClean="0"/>
              <a:t>*******************</a:t>
            </a:r>
            <a:endParaRPr lang="de-DE" sz="1400" dirty="0"/>
          </a:p>
          <a:p>
            <a:r>
              <a:rPr lang="en-US" sz="1400" dirty="0"/>
              <a:t>   </a:t>
            </a:r>
            <a:r>
              <a:rPr lang="en-US" sz="1400" dirty="0" err="1"/>
              <a:t>cout</a:t>
            </a:r>
            <a:r>
              <a:rPr lang="en-US" sz="1400" dirty="0"/>
              <a:t> &lt;&lt; "Expected Results: "  &lt;&lt; </a:t>
            </a:r>
            <a:r>
              <a:rPr lang="en-US" sz="1400" dirty="0" err="1"/>
              <a:t>sw_result</a:t>
            </a:r>
            <a:r>
              <a:rPr lang="en-US" sz="1400" dirty="0"/>
              <a:t> &lt;&lt; </a:t>
            </a:r>
            <a:r>
              <a:rPr lang="en-US" sz="1400" b="1" dirty="0" err="1"/>
              <a:t>endl</a:t>
            </a:r>
            <a:r>
              <a:rPr lang="en-US" sz="1400" b="1" dirty="0"/>
              <a:t>;</a:t>
            </a:r>
          </a:p>
          <a:p>
            <a:endParaRPr lang="de-DE" sz="1400" dirty="0"/>
          </a:p>
          <a:p>
            <a:r>
              <a:rPr lang="de-DE" sz="1400" dirty="0"/>
              <a:t>//  </a:t>
            </a:r>
            <a:r>
              <a:rPr lang="de-DE" sz="1400" dirty="0" err="1"/>
              <a:t>print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hardware</a:t>
            </a:r>
            <a:r>
              <a:rPr lang="de-DE" sz="1400" dirty="0"/>
              <a:t> </a:t>
            </a:r>
            <a:r>
              <a:rPr lang="de-DE" sz="1400" dirty="0" err="1"/>
              <a:t>Results</a:t>
            </a:r>
            <a:r>
              <a:rPr lang="de-DE" sz="1400" dirty="0"/>
              <a:t> </a:t>
            </a:r>
            <a:r>
              <a:rPr lang="de-DE" sz="1400" dirty="0" smtClean="0"/>
              <a:t>******************</a:t>
            </a:r>
            <a:endParaRPr lang="de-DE" sz="1400" dirty="0"/>
          </a:p>
          <a:p>
            <a:r>
              <a:rPr lang="en-US" sz="1400" dirty="0"/>
              <a:t>    </a:t>
            </a:r>
            <a:r>
              <a:rPr lang="en-US" sz="1400" dirty="0" err="1"/>
              <a:t>cout</a:t>
            </a:r>
            <a:r>
              <a:rPr lang="en-US" sz="1400" dirty="0"/>
              <a:t> &lt;&lt; "results from the Hardware Implementation: "  &lt;&lt; </a:t>
            </a:r>
            <a:r>
              <a:rPr lang="en-US" sz="1400" dirty="0" err="1"/>
              <a:t>hw_result</a:t>
            </a:r>
            <a:r>
              <a:rPr lang="en-US" sz="1400" dirty="0"/>
              <a:t> &lt;&lt; </a:t>
            </a:r>
            <a:r>
              <a:rPr lang="en-US" sz="1400" b="1" dirty="0" err="1"/>
              <a:t>endl</a:t>
            </a:r>
            <a:r>
              <a:rPr lang="en-US" sz="1400" b="1" dirty="0"/>
              <a:t>;</a:t>
            </a:r>
          </a:p>
          <a:p>
            <a:endParaRPr lang="de-DE" sz="1400" dirty="0"/>
          </a:p>
          <a:p>
            <a:r>
              <a:rPr lang="de-DE" sz="1400" dirty="0"/>
              <a:t>// Display </a:t>
            </a:r>
            <a:r>
              <a:rPr lang="de-DE" sz="1400" dirty="0" err="1"/>
              <a:t>the</a:t>
            </a:r>
            <a:r>
              <a:rPr lang="de-DE" sz="1400" dirty="0"/>
              <a:t> Check </a:t>
            </a:r>
            <a:r>
              <a:rPr lang="de-DE" sz="1400" dirty="0" err="1"/>
              <a:t>results</a:t>
            </a:r>
            <a:endParaRPr lang="de-DE" sz="1400" dirty="0"/>
          </a:p>
          <a:p>
            <a:r>
              <a:rPr lang="en-US" sz="1400" dirty="0"/>
              <a:t>   </a:t>
            </a:r>
            <a:r>
              <a:rPr lang="en-US" sz="1400" b="1" dirty="0"/>
              <a:t>if (</a:t>
            </a:r>
            <a:r>
              <a:rPr lang="en-US" sz="1400" b="1" dirty="0" err="1"/>
              <a:t>sw_result</a:t>
            </a:r>
            <a:r>
              <a:rPr lang="en-US" sz="1400" b="1" dirty="0"/>
              <a:t> == </a:t>
            </a:r>
            <a:r>
              <a:rPr lang="en-US" sz="1400" b="1" dirty="0" err="1"/>
              <a:t>hw_result</a:t>
            </a:r>
            <a:r>
              <a:rPr lang="en-US" sz="1400" b="1" dirty="0"/>
              <a:t>) return 0;</a:t>
            </a:r>
          </a:p>
          <a:p>
            <a:r>
              <a:rPr lang="de-DE" sz="1400" dirty="0"/>
              <a:t>      </a:t>
            </a:r>
            <a:r>
              <a:rPr lang="de-DE" sz="1400" b="1" dirty="0" err="1"/>
              <a:t>else</a:t>
            </a:r>
            <a:r>
              <a:rPr lang="de-DE" sz="1400" b="1" dirty="0"/>
              <a:t> </a:t>
            </a:r>
            <a:r>
              <a:rPr lang="de-DE" sz="1400" b="1" dirty="0" err="1"/>
              <a:t>return</a:t>
            </a:r>
            <a:r>
              <a:rPr lang="de-DE" sz="1400" b="1" dirty="0"/>
              <a:t> 1;</a:t>
            </a:r>
          </a:p>
          <a:p>
            <a:r>
              <a:rPr lang="de-DE" sz="1400" dirty="0" smtClean="0"/>
              <a:t>}</a:t>
            </a:r>
          </a:p>
          <a:p>
            <a:endParaRPr lang="de-DE" sz="1400" dirty="0"/>
          </a:p>
          <a:p>
            <a:endParaRPr lang="de-DE" sz="1400" dirty="0"/>
          </a:p>
          <a:p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Overview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first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Example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73877" y="1500174"/>
            <a:ext cx="45660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Create new </a:t>
            </a:r>
            <a:r>
              <a:rPr lang="en-US" dirty="0" err="1" smtClean="0"/>
              <a:t>autoESL</a:t>
            </a:r>
            <a:r>
              <a:rPr lang="en-US" dirty="0" smtClean="0"/>
              <a:t> project “accu.prj” and Select C/C++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Files and define the top level function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Add Test bench File for C Level Verification.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Select the device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Start with Solution1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062" y="1285860"/>
            <a:ext cx="293084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7347" y="2143117"/>
            <a:ext cx="29924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46041" y="3500439"/>
            <a:ext cx="2991115" cy="278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lipse 6"/>
          <p:cNvSpPr/>
          <p:nvPr/>
        </p:nvSpPr>
        <p:spPr>
          <a:xfrm>
            <a:off x="8435603" y="5143512"/>
            <a:ext cx="54173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27786" y="3500438"/>
            <a:ext cx="2915046" cy="2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lipse 8"/>
          <p:cNvSpPr/>
          <p:nvPr/>
        </p:nvSpPr>
        <p:spPr>
          <a:xfrm>
            <a:off x="5417347" y="4714884"/>
            <a:ext cx="54173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5417347" y="4714884"/>
            <a:ext cx="6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8512994" y="5143512"/>
            <a:ext cx="6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12" name="Ellipse 11"/>
          <p:cNvSpPr/>
          <p:nvPr/>
        </p:nvSpPr>
        <p:spPr>
          <a:xfrm>
            <a:off x="7816473" y="2500306"/>
            <a:ext cx="54173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7893865" y="2500306"/>
            <a:ext cx="6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14" name="Ellipse 13"/>
          <p:cNvSpPr/>
          <p:nvPr/>
        </p:nvSpPr>
        <p:spPr>
          <a:xfrm>
            <a:off x="8822558" y="1714488"/>
            <a:ext cx="54173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8899950" y="1714488"/>
            <a:ext cx="619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541704" y="1142984"/>
            <a:ext cx="6191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Create the </a:t>
            </a:r>
            <a:r>
              <a:rPr lang="en-US" b="1" dirty="0" err="1" smtClean="0"/>
              <a:t>AutoESL</a:t>
            </a:r>
            <a:r>
              <a:rPr lang="en-US" b="1" dirty="0" smtClean="0"/>
              <a:t> Project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73877" y="1285860"/>
            <a:ext cx="87452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HLS is </a:t>
            </a:r>
            <a:r>
              <a:rPr lang="en-US" b="1" dirty="0"/>
              <a:t>executed in multiple </a:t>
            </a:r>
            <a:r>
              <a:rPr lang="en-US" b="1" dirty="0" smtClean="0"/>
              <a:t>steps</a:t>
            </a:r>
          </a:p>
          <a:p>
            <a:pPr marL="342900" indent="-342900"/>
            <a:endParaRPr lang="en-US" b="1" dirty="0" smtClean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Interface synthesis </a:t>
            </a:r>
            <a:r>
              <a:rPr lang="en-US" dirty="0" smtClean="0"/>
              <a:t>: </a:t>
            </a:r>
            <a:r>
              <a:rPr lang="en-US" dirty="0"/>
              <a:t>I</a:t>
            </a:r>
            <a:r>
              <a:rPr lang="en-US" dirty="0" smtClean="0"/>
              <a:t>mpacts </a:t>
            </a:r>
            <a:r>
              <a:rPr lang="en-US" dirty="0"/>
              <a:t>what is achievable in algorithm synthesis </a:t>
            </a:r>
            <a:r>
              <a:rPr lang="en-US" dirty="0" smtClean="0"/>
              <a:t>. The number of</a:t>
            </a:r>
          </a:p>
          <a:p>
            <a:pPr marL="342900" indent="-342900"/>
            <a:r>
              <a:rPr lang="en-US" dirty="0" smtClean="0"/>
              <a:t>                                    </a:t>
            </a:r>
            <a:r>
              <a:rPr lang="en-US" dirty="0"/>
              <a:t>available implementations and optimizations is </a:t>
            </a:r>
            <a:r>
              <a:rPr lang="en-US" dirty="0" smtClean="0"/>
              <a:t> large </a:t>
            </a:r>
            <a:r>
              <a:rPr lang="en-US" dirty="0"/>
              <a:t>and </a:t>
            </a:r>
            <a:r>
              <a:rPr lang="en-US" dirty="0" smtClean="0"/>
              <a:t>the</a:t>
            </a:r>
          </a:p>
          <a:p>
            <a:pPr marL="342900" indent="-342900"/>
            <a:r>
              <a:rPr lang="en-US" dirty="0" smtClean="0"/>
              <a:t>                                    combinations </a:t>
            </a:r>
            <a:r>
              <a:rPr lang="en-US" dirty="0"/>
              <a:t>of how </a:t>
            </a:r>
            <a:r>
              <a:rPr lang="en-US" dirty="0" smtClean="0"/>
              <a:t>they impact </a:t>
            </a:r>
            <a:r>
              <a:rPr lang="en-US" dirty="0"/>
              <a:t>each other is </a:t>
            </a:r>
            <a:r>
              <a:rPr lang="en-US" dirty="0" smtClean="0"/>
              <a:t>	also very </a:t>
            </a:r>
            <a:r>
              <a:rPr lang="en-US" dirty="0"/>
              <a:t>large. </a:t>
            </a:r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 smtClean="0">
                <a:solidFill>
                  <a:schemeClr val="tx2"/>
                </a:solidFill>
              </a:rPr>
              <a:t>Optimization </a:t>
            </a:r>
            <a:r>
              <a:rPr lang="en-US" dirty="0" smtClean="0"/>
              <a:t>         : </a:t>
            </a:r>
            <a:r>
              <a:rPr lang="de-DE" b="1" dirty="0" err="1" smtClean="0"/>
              <a:t>Control</a:t>
            </a:r>
            <a:r>
              <a:rPr lang="de-DE" b="1" dirty="0" smtClean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Datapath</a:t>
            </a:r>
            <a:r>
              <a:rPr lang="de-DE" b="1" dirty="0"/>
              <a:t> </a:t>
            </a:r>
            <a:r>
              <a:rPr lang="de-DE" b="1" dirty="0" err="1"/>
              <a:t>Extraction</a:t>
            </a:r>
            <a:r>
              <a:rPr lang="de-DE" b="1" dirty="0"/>
              <a:t> </a:t>
            </a:r>
            <a:endParaRPr lang="de-DE" b="1" dirty="0" smtClean="0"/>
          </a:p>
          <a:p>
            <a:pPr marL="342900" indent="-342900"/>
            <a:r>
              <a:rPr lang="de-DE" b="1" dirty="0" smtClean="0"/>
              <a:t>		</a:t>
            </a:r>
          </a:p>
          <a:p>
            <a:pPr marL="342900" indent="-342900"/>
            <a:r>
              <a:rPr lang="de-DE" b="1" dirty="0"/>
              <a:t>	</a:t>
            </a:r>
            <a:r>
              <a:rPr lang="de-DE" b="1" dirty="0" smtClean="0"/>
              <a:t>		</a:t>
            </a:r>
            <a:r>
              <a:rPr lang="de-DE" b="1" dirty="0" err="1" smtClean="0"/>
              <a:t>Scheduling</a:t>
            </a:r>
            <a:r>
              <a:rPr lang="de-DE" b="1" dirty="0" smtClean="0"/>
              <a:t> </a:t>
            </a:r>
            <a:r>
              <a:rPr lang="de-DE" b="1" dirty="0"/>
              <a:t>&amp; Binding </a:t>
            </a:r>
            <a:endParaRPr lang="de-DE" b="1" dirty="0" smtClean="0"/>
          </a:p>
          <a:p>
            <a:pPr marL="342900" indent="-342900"/>
            <a:endParaRPr lang="de-DE" b="1" dirty="0" smtClean="0"/>
          </a:p>
          <a:p>
            <a:pPr marL="342900" indent="-342900"/>
            <a:r>
              <a:rPr lang="de-DE" b="1" dirty="0"/>
              <a:t>	</a:t>
            </a:r>
            <a:r>
              <a:rPr lang="de-DE" b="1" dirty="0" smtClean="0"/>
              <a:t>		</a:t>
            </a:r>
            <a:r>
              <a:rPr lang="de-DE" b="1" dirty="0" err="1" smtClean="0"/>
              <a:t>Arbitrary</a:t>
            </a:r>
            <a:r>
              <a:rPr lang="de-DE" b="1" dirty="0" smtClean="0"/>
              <a:t> </a:t>
            </a:r>
            <a:r>
              <a:rPr lang="de-DE" b="1" dirty="0"/>
              <a:t>Precision Data </a:t>
            </a:r>
            <a:r>
              <a:rPr lang="de-DE" b="1" dirty="0" err="1"/>
              <a:t>Types</a:t>
            </a:r>
            <a:r>
              <a:rPr lang="de-DE" b="1" dirty="0"/>
              <a:t> </a:t>
            </a:r>
            <a:endParaRPr lang="de-DE" b="1" dirty="0" smtClean="0"/>
          </a:p>
          <a:p>
            <a:pPr marL="342900" indent="-342900"/>
            <a:endParaRPr lang="de-DE" b="1" dirty="0" smtClean="0"/>
          </a:p>
          <a:p>
            <a:pPr marL="342900" indent="-342900"/>
            <a:r>
              <a:rPr lang="de-DE" b="1" dirty="0"/>
              <a:t>	</a:t>
            </a:r>
            <a:r>
              <a:rPr lang="de-DE" b="1" dirty="0" smtClean="0"/>
              <a:t>		</a:t>
            </a:r>
            <a:r>
              <a:rPr lang="de-DE" b="1" dirty="0" err="1" smtClean="0"/>
              <a:t>Throughput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Latency</a:t>
            </a:r>
            <a:r>
              <a:rPr lang="de-DE" b="1" dirty="0" smtClean="0"/>
              <a:t> </a:t>
            </a:r>
            <a:r>
              <a:rPr lang="de-DE" b="1" dirty="0" err="1" smtClean="0"/>
              <a:t>Optimizations</a:t>
            </a:r>
            <a:r>
              <a:rPr lang="de-DE" b="1" dirty="0" smtClean="0"/>
              <a:t> </a:t>
            </a:r>
          </a:p>
        </p:txBody>
      </p:sp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High Level Synthesis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0833" y="1785926"/>
            <a:ext cx="7506943" cy="42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Overview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and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first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Example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73877" y="1285860"/>
            <a:ext cx="7816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 smtClean="0"/>
              <a:t>Verify your C/C++ code by running the Test Bench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3868" y="1142984"/>
            <a:ext cx="3384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llipse 5"/>
          <p:cNvSpPr/>
          <p:nvPr/>
        </p:nvSpPr>
        <p:spPr>
          <a:xfrm>
            <a:off x="6655606" y="1214422"/>
            <a:ext cx="773912" cy="571504"/>
          </a:xfrm>
          <a:prstGeom prst="ellipse">
            <a:avLst/>
          </a:prstGeom>
          <a:solidFill>
            <a:srgbClr val="FF0000">
              <a:alpha val="1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rechts 6"/>
          <p:cNvSpPr/>
          <p:nvPr/>
        </p:nvSpPr>
        <p:spPr>
          <a:xfrm rot="9852252">
            <a:off x="3945887" y="1764185"/>
            <a:ext cx="2867254" cy="16468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3173003" y="4857761"/>
            <a:ext cx="503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rgbClr val="FF0000"/>
                </a:solidFill>
              </a:rPr>
              <a:t>Expected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Results</a:t>
            </a:r>
            <a:r>
              <a:rPr lang="de-DE" dirty="0">
                <a:solidFill>
                  <a:srgbClr val="FF0000"/>
                </a:solidFill>
              </a:rPr>
              <a:t>: 5</a:t>
            </a:r>
          </a:p>
          <a:p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esults </a:t>
            </a:r>
            <a:r>
              <a:rPr lang="en-US" dirty="0">
                <a:solidFill>
                  <a:srgbClr val="FF0000"/>
                </a:solidFill>
              </a:rPr>
              <a:t>from the Hardware Implementation: 5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09530" y="4071942"/>
            <a:ext cx="21669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Output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Test </a:t>
            </a:r>
            <a:r>
              <a:rPr lang="de-DE" dirty="0" err="1" smtClean="0"/>
              <a:t>Bench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shown</a:t>
            </a:r>
            <a:r>
              <a:rPr lang="de-DE" dirty="0" smtClean="0"/>
              <a:t> </a:t>
            </a:r>
            <a:r>
              <a:rPr lang="de-DE" dirty="0" err="1" smtClean="0"/>
              <a:t>here</a:t>
            </a:r>
            <a:endParaRPr lang="de-DE" dirty="0"/>
          </a:p>
        </p:txBody>
      </p:sp>
      <p:sp>
        <p:nvSpPr>
          <p:cNvPr id="10" name="Pfeil nach rechts 9"/>
          <p:cNvSpPr/>
          <p:nvPr/>
        </p:nvSpPr>
        <p:spPr>
          <a:xfrm rot="1787390">
            <a:off x="2302342" y="4814334"/>
            <a:ext cx="919489" cy="21457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Solution 1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738158" y="1500174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Clock</a:t>
            </a:r>
            <a:r>
              <a:rPr lang="de-DE" dirty="0" smtClean="0"/>
              <a:t> </a:t>
            </a:r>
            <a:r>
              <a:rPr lang="de-DE" dirty="0" err="1" smtClean="0"/>
              <a:t>Period</a:t>
            </a:r>
            <a:r>
              <a:rPr lang="de-DE" dirty="0" smtClean="0"/>
              <a:t>:	10 </a:t>
            </a:r>
            <a:r>
              <a:rPr lang="de-DE" dirty="0" err="1" smtClean="0"/>
              <a:t>ns</a:t>
            </a:r>
            <a:endParaRPr lang="de-DE" dirty="0" smtClean="0"/>
          </a:p>
          <a:p>
            <a:r>
              <a:rPr lang="de-DE" dirty="0" smtClean="0"/>
              <a:t>Loop:		</a:t>
            </a:r>
            <a:r>
              <a:rPr lang="de-DE" dirty="0" err="1" smtClean="0"/>
              <a:t>unrolled</a:t>
            </a:r>
            <a:endParaRPr lang="de-DE" dirty="0" smtClean="0"/>
          </a:p>
          <a:p>
            <a:r>
              <a:rPr lang="de-DE" dirty="0" smtClean="0"/>
              <a:t>Interface type:	</a:t>
            </a:r>
            <a:r>
              <a:rPr lang="de-DE" dirty="0" err="1" smtClean="0"/>
              <a:t>ap_none</a:t>
            </a:r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28" y="1285860"/>
            <a:ext cx="3871911" cy="240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20" y="2714620"/>
            <a:ext cx="44958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Interface type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ap_none</a:t>
            </a:r>
            <a:r>
              <a:rPr lang="de-DE" sz="4400" kern="0" dirty="0" smtClean="0">
                <a:solidFill>
                  <a:schemeClr val="tx2"/>
                </a:solidFill>
                <a:ea typeface="ＭＳ Ｐゴシック" pitchFamily="-105" charset="-128"/>
                <a:cs typeface="ＭＳ Ｐゴシック" pitchFamily="-105" charset="-128"/>
              </a:rPr>
              <a:t> (Solution 1)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58" y="1928802"/>
            <a:ext cx="70675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3"/>
          <p:cNvSpPr txBox="1"/>
          <p:nvPr/>
        </p:nvSpPr>
        <p:spPr>
          <a:xfrm>
            <a:off x="809596" y="128586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AutoESL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different </a:t>
            </a:r>
            <a:r>
              <a:rPr lang="de-DE" dirty="0" err="1" smtClean="0"/>
              <a:t>interface</a:t>
            </a:r>
            <a:r>
              <a:rPr lang="de-DE" dirty="0" smtClean="0"/>
              <a:t> </a:t>
            </a:r>
            <a:r>
              <a:rPr lang="de-DE" dirty="0" err="1" smtClean="0"/>
              <a:t>types</a:t>
            </a:r>
            <a:r>
              <a:rPr lang="de-DE" dirty="0" smtClean="0"/>
              <a:t>. The </a:t>
            </a:r>
            <a:r>
              <a:rPr lang="de-DE" dirty="0" err="1" smtClean="0"/>
              <a:t>interface</a:t>
            </a:r>
            <a:r>
              <a:rPr lang="de-DE" dirty="0" smtClean="0"/>
              <a:t> type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solution</a:t>
            </a:r>
            <a:r>
              <a:rPr lang="de-DE" dirty="0" smtClean="0"/>
              <a:t> 1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ap_none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06" y="3357562"/>
            <a:ext cx="4705358" cy="18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1309662" y="407194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Signal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diagram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52472" y="542926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More in </a:t>
            </a:r>
            <a:r>
              <a:rPr lang="de-DE" b="1" dirty="0" err="1" smtClean="0"/>
              <a:t>the</a:t>
            </a:r>
            <a:r>
              <a:rPr lang="de-DE" b="1" dirty="0" smtClean="0"/>
              <a:t> Interface </a:t>
            </a:r>
            <a:r>
              <a:rPr lang="de-DE" b="1" dirty="0" err="1" smtClean="0"/>
              <a:t>section</a:t>
            </a:r>
            <a:endParaRPr lang="de-DE" b="1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60" y="1142984"/>
            <a:ext cx="6616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44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PlanAhead</a:t>
            </a:r>
            <a:r>
              <a:rPr kumimoji="0" lang="de-DE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Project</a:t>
            </a:r>
            <a:r>
              <a:rPr lang="de-DE" sz="4400" kern="0" dirty="0" smtClean="0">
                <a:solidFill>
                  <a:schemeClr val="tx2"/>
                </a:solidFill>
                <a:ea typeface="ＭＳ Ｐゴシック" pitchFamily="-105" charset="-128"/>
                <a:cs typeface="ＭＳ Ｐゴシック" pitchFamily="-105" charset="-128"/>
              </a:rPr>
              <a:t> (Solution 1)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0968" y="1285860"/>
            <a:ext cx="235745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 . Import </a:t>
            </a:r>
            <a:r>
              <a:rPr lang="de-DE" dirty="0" err="1" smtClean="0"/>
              <a:t>the</a:t>
            </a:r>
            <a:r>
              <a:rPr lang="de-DE" dirty="0" smtClean="0"/>
              <a:t> RTL </a:t>
            </a:r>
            <a:r>
              <a:rPr lang="de-DE" dirty="0" err="1" smtClean="0"/>
              <a:t>source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setup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. </a:t>
            </a:r>
          </a:p>
          <a:p>
            <a:endParaRPr lang="de-DE" dirty="0" smtClean="0"/>
          </a:p>
          <a:p>
            <a:r>
              <a:rPr lang="de-DE" dirty="0" smtClean="0"/>
              <a:t>2. </a:t>
            </a:r>
            <a:r>
              <a:rPr lang="de-DE" dirty="0" err="1" smtClean="0"/>
              <a:t>Define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RTL Test </a:t>
            </a:r>
            <a:r>
              <a:rPr lang="de-DE" dirty="0" err="1" smtClean="0"/>
              <a:t>Bench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3. Run </a:t>
            </a:r>
            <a:r>
              <a:rPr lang="de-DE" dirty="0" err="1" smtClean="0"/>
              <a:t>the</a:t>
            </a:r>
            <a:r>
              <a:rPr lang="de-DE" dirty="0" smtClean="0"/>
              <a:t> Simulation</a:t>
            </a:r>
          </a:p>
          <a:p>
            <a:endParaRPr lang="de-DE" dirty="0" smtClean="0"/>
          </a:p>
          <a:p>
            <a:r>
              <a:rPr lang="de-DE" dirty="0" smtClean="0"/>
              <a:t>4. Run </a:t>
            </a:r>
            <a:r>
              <a:rPr lang="de-DE" dirty="0" err="1" smtClean="0"/>
              <a:t>the</a:t>
            </a:r>
            <a:r>
              <a:rPr lang="de-DE" dirty="0" smtClean="0"/>
              <a:t> Synthesis</a:t>
            </a:r>
            <a:endParaRPr lang="de-DE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Setup a simple Test </a:t>
            </a:r>
            <a:r>
              <a:rPr lang="de-DE" sz="4400" kern="0" dirty="0" smtClean="0">
                <a:solidFill>
                  <a:schemeClr val="tx2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rPr>
              <a:t>B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ench</a:t>
            </a:r>
            <a:r>
              <a:rPr lang="de-DE" sz="4400" kern="0" dirty="0" smtClean="0">
                <a:solidFill>
                  <a:schemeClr val="tx2"/>
                </a:solidFill>
                <a:ea typeface="ＭＳ Ｐゴシック" pitchFamily="-105" charset="-128"/>
                <a:cs typeface="ＭＳ Ｐゴシック" pitchFamily="-105" charset="-128"/>
              </a:rPr>
              <a:t> (Solution 1)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310190" y="1142984"/>
            <a:ext cx="4000528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100" dirty="0" smtClean="0"/>
          </a:p>
          <a:p>
            <a:r>
              <a:rPr lang="de-DE" sz="1000" dirty="0" err="1" smtClean="0"/>
              <a:t>ap_rst_process</a:t>
            </a:r>
            <a:r>
              <a:rPr lang="de-DE" sz="1000" dirty="0" smtClean="0"/>
              <a:t>: </a:t>
            </a:r>
            <a:r>
              <a:rPr lang="de-DE" sz="1000" dirty="0" err="1" smtClean="0"/>
              <a:t>process</a:t>
            </a:r>
            <a:endParaRPr lang="de-DE" sz="1000" dirty="0" smtClean="0"/>
          </a:p>
          <a:p>
            <a:r>
              <a:rPr lang="de-DE" sz="1000" dirty="0" err="1" smtClean="0"/>
              <a:t>begin</a:t>
            </a:r>
            <a:endParaRPr lang="de-DE" sz="1000" dirty="0" smtClean="0"/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ap_rst</a:t>
            </a:r>
            <a:r>
              <a:rPr lang="de-DE" sz="1000" dirty="0" smtClean="0"/>
              <a:t> &lt;= '1';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2 *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ap_rst</a:t>
            </a:r>
            <a:r>
              <a:rPr lang="de-DE" sz="1000" dirty="0" smtClean="0"/>
              <a:t> &lt;= '0';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end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;</a:t>
            </a:r>
          </a:p>
          <a:p>
            <a:endParaRPr lang="de-DE" sz="1000" dirty="0" smtClean="0"/>
          </a:p>
          <a:p>
            <a:r>
              <a:rPr lang="de-DE" sz="1000" dirty="0" err="1" smtClean="0"/>
              <a:t>ap_start_process</a:t>
            </a:r>
            <a:r>
              <a:rPr lang="de-DE" sz="1000" dirty="0" smtClean="0"/>
              <a:t>: </a:t>
            </a:r>
            <a:r>
              <a:rPr lang="de-DE" sz="1000" dirty="0" err="1" smtClean="0"/>
              <a:t>process</a:t>
            </a:r>
            <a:endParaRPr lang="de-DE" sz="1000" dirty="0" smtClean="0"/>
          </a:p>
          <a:p>
            <a:r>
              <a:rPr lang="de-DE" sz="1000" dirty="0" err="1" smtClean="0"/>
              <a:t>begin</a:t>
            </a:r>
            <a:endParaRPr lang="de-DE" sz="1000" dirty="0" smtClean="0"/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ap_start</a:t>
            </a:r>
            <a:r>
              <a:rPr lang="de-DE" sz="1000" dirty="0" smtClean="0"/>
              <a:t> &lt;= '0';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3 *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ap_start</a:t>
            </a:r>
            <a:r>
              <a:rPr lang="de-DE" sz="1000" dirty="0" smtClean="0"/>
              <a:t> &lt;= '1';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ap_start</a:t>
            </a:r>
            <a:r>
              <a:rPr lang="de-DE" sz="1000" dirty="0" smtClean="0"/>
              <a:t> &lt;= '0';   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30 *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end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;</a:t>
            </a:r>
          </a:p>
          <a:p>
            <a:endParaRPr lang="de-DE" sz="1100" dirty="0" smtClean="0"/>
          </a:p>
          <a:p>
            <a:r>
              <a:rPr lang="de-DE" sz="1100" dirty="0" smtClean="0"/>
              <a:t>end </a:t>
            </a:r>
            <a:r>
              <a:rPr lang="de-DE" sz="1100" dirty="0" err="1" smtClean="0"/>
              <a:t>behave</a:t>
            </a:r>
            <a:r>
              <a:rPr lang="de-DE" sz="1100" dirty="0" smtClean="0"/>
              <a:t>; </a:t>
            </a:r>
            <a:endParaRPr lang="de-DE" sz="1100" dirty="0"/>
          </a:p>
        </p:txBody>
      </p:sp>
      <p:sp>
        <p:nvSpPr>
          <p:cNvPr id="4" name="Textfeld 3"/>
          <p:cNvSpPr txBox="1"/>
          <p:nvPr/>
        </p:nvSpPr>
        <p:spPr>
          <a:xfrm>
            <a:off x="380968" y="1285860"/>
            <a:ext cx="450059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/>
              <a:t>signal</a:t>
            </a:r>
            <a:r>
              <a:rPr lang="de-DE" sz="1000" dirty="0" smtClean="0"/>
              <a:t> </a:t>
            </a:r>
            <a:r>
              <a:rPr lang="de-DE" sz="1000" dirty="0" err="1" smtClean="0"/>
              <a:t>ext_ram</a:t>
            </a:r>
            <a:r>
              <a:rPr lang="de-DE" sz="1000" dirty="0" smtClean="0"/>
              <a:t> : </a:t>
            </a:r>
            <a:r>
              <a:rPr lang="de-DE" sz="1000" dirty="0" err="1" smtClean="0"/>
              <a:t>ext_memory_type</a:t>
            </a:r>
            <a:r>
              <a:rPr lang="de-DE" sz="1000" dirty="0" smtClean="0"/>
              <a:t>  :=  ("001100","001010","110100","010111","000100","000101","001010","110110");</a:t>
            </a:r>
          </a:p>
          <a:p>
            <a:r>
              <a:rPr lang="de-DE" sz="1000" dirty="0" smtClean="0"/>
              <a:t>                                       </a:t>
            </a:r>
          </a:p>
          <a:p>
            <a:r>
              <a:rPr lang="de-DE" sz="1000" dirty="0" err="1" smtClean="0"/>
              <a:t>constant</a:t>
            </a:r>
            <a:r>
              <a:rPr lang="de-DE" sz="1000" dirty="0" smtClean="0"/>
              <a:t>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: time := 10 </a:t>
            </a:r>
            <a:r>
              <a:rPr lang="de-DE" sz="1000" dirty="0" err="1" smtClean="0"/>
              <a:t>ns</a:t>
            </a:r>
            <a:r>
              <a:rPr lang="de-DE" sz="1000" dirty="0" smtClean="0"/>
              <a:t>;</a:t>
            </a:r>
          </a:p>
          <a:p>
            <a:r>
              <a:rPr lang="de-DE" sz="1000" dirty="0" err="1" smtClean="0"/>
              <a:t>begin</a:t>
            </a:r>
            <a:endParaRPr lang="de-DE" sz="1000" dirty="0" smtClean="0"/>
          </a:p>
          <a:p>
            <a:endParaRPr lang="de-DE" sz="1000" dirty="0" smtClean="0"/>
          </a:p>
          <a:p>
            <a:r>
              <a:rPr lang="de-DE" sz="1000" dirty="0" err="1" smtClean="0"/>
              <a:t>uut</a:t>
            </a:r>
            <a:r>
              <a:rPr lang="de-DE" sz="1000" dirty="0" smtClean="0"/>
              <a:t>:  </a:t>
            </a:r>
            <a:r>
              <a:rPr lang="de-DE" sz="1000" dirty="0" err="1" smtClean="0"/>
              <a:t>accu</a:t>
            </a:r>
            <a:r>
              <a:rPr lang="de-DE" sz="1000" dirty="0" smtClean="0"/>
              <a:t> </a:t>
            </a:r>
            <a:r>
              <a:rPr lang="de-DE" sz="1000" dirty="0" err="1" smtClean="0"/>
              <a:t>port</a:t>
            </a:r>
            <a:r>
              <a:rPr lang="de-DE" sz="1000" dirty="0" smtClean="0"/>
              <a:t> </a:t>
            </a:r>
            <a:r>
              <a:rPr lang="de-DE" sz="1000" dirty="0" err="1" smtClean="0"/>
              <a:t>map</a:t>
            </a:r>
            <a:r>
              <a:rPr lang="de-DE" sz="1000" dirty="0" smtClean="0"/>
              <a:t> ( </a:t>
            </a:r>
            <a:r>
              <a:rPr lang="de-DE" sz="1000" dirty="0" err="1" smtClean="0"/>
              <a:t>ap_clk</a:t>
            </a:r>
            <a:r>
              <a:rPr lang="de-DE" sz="1000" dirty="0" smtClean="0"/>
              <a:t> =&gt; </a:t>
            </a:r>
            <a:r>
              <a:rPr lang="de-DE" sz="1000" dirty="0" err="1" smtClean="0"/>
              <a:t>ap_clk</a:t>
            </a:r>
            <a:r>
              <a:rPr lang="de-DE" sz="1000" dirty="0" smtClean="0"/>
              <a:t>, </a:t>
            </a:r>
            <a:r>
              <a:rPr lang="de-DE" sz="1000" dirty="0" err="1" smtClean="0"/>
              <a:t>ap_rst</a:t>
            </a:r>
            <a:r>
              <a:rPr lang="de-DE" sz="1000" dirty="0" smtClean="0"/>
              <a:t> =&gt; </a:t>
            </a:r>
            <a:r>
              <a:rPr lang="de-DE" sz="1000" dirty="0" err="1" smtClean="0"/>
              <a:t>ap_rst</a:t>
            </a:r>
            <a:r>
              <a:rPr lang="de-DE" sz="1000" dirty="0" smtClean="0"/>
              <a:t>, </a:t>
            </a:r>
            <a:r>
              <a:rPr lang="de-DE" sz="1000" dirty="0" err="1" smtClean="0"/>
              <a:t>ap_start</a:t>
            </a:r>
            <a:r>
              <a:rPr lang="de-DE" sz="1000" dirty="0" smtClean="0"/>
              <a:t> =&gt; </a:t>
            </a:r>
            <a:r>
              <a:rPr lang="de-DE" sz="1000" dirty="0" err="1" smtClean="0"/>
              <a:t>ap_start</a:t>
            </a:r>
            <a:r>
              <a:rPr lang="de-DE" sz="1000" dirty="0" smtClean="0"/>
              <a:t>, </a:t>
            </a:r>
            <a:r>
              <a:rPr lang="de-DE" sz="1000" dirty="0" err="1" smtClean="0"/>
              <a:t>ap_done</a:t>
            </a:r>
            <a:r>
              <a:rPr lang="de-DE" sz="1000" dirty="0" smtClean="0"/>
              <a:t> =&gt; </a:t>
            </a:r>
            <a:r>
              <a:rPr lang="de-DE" sz="1000" dirty="0" err="1" smtClean="0"/>
              <a:t>ap_done</a:t>
            </a:r>
            <a:r>
              <a:rPr lang="de-DE" sz="1000" dirty="0" smtClean="0"/>
              <a:t>, </a:t>
            </a:r>
            <a:r>
              <a:rPr lang="de-DE" sz="1000" dirty="0" err="1" smtClean="0"/>
              <a:t>ap_idle</a:t>
            </a:r>
            <a:r>
              <a:rPr lang="de-DE" sz="1000" dirty="0" smtClean="0"/>
              <a:t> =&gt; </a:t>
            </a:r>
            <a:r>
              <a:rPr lang="de-DE" sz="1000" dirty="0" err="1" smtClean="0"/>
              <a:t>ap_idle</a:t>
            </a:r>
            <a:r>
              <a:rPr lang="de-DE" sz="1000" dirty="0" smtClean="0"/>
              <a:t>, a_V_address0 =&gt; a_V_address0,</a:t>
            </a:r>
          </a:p>
          <a:p>
            <a:r>
              <a:rPr lang="de-DE" sz="1000" dirty="0" smtClean="0"/>
              <a:t> a_V_ce0 =&gt; a_V_ce0, a_V_q0 =&gt; a_V_q0, </a:t>
            </a:r>
            <a:r>
              <a:rPr lang="de-DE" sz="1000" dirty="0" err="1" smtClean="0"/>
              <a:t>ap_return</a:t>
            </a:r>
            <a:r>
              <a:rPr lang="de-DE" sz="1000" dirty="0" smtClean="0"/>
              <a:t> =&gt; </a:t>
            </a:r>
            <a:r>
              <a:rPr lang="de-DE" sz="1000" dirty="0" err="1" smtClean="0"/>
              <a:t>ap_return</a:t>
            </a:r>
            <a:r>
              <a:rPr lang="de-DE" sz="1000" dirty="0" smtClean="0"/>
              <a:t> );</a:t>
            </a:r>
          </a:p>
          <a:p>
            <a:endParaRPr lang="de-DE" sz="1000" dirty="0" smtClean="0"/>
          </a:p>
          <a:p>
            <a:r>
              <a:rPr lang="de-DE" sz="1000" dirty="0" err="1" smtClean="0"/>
              <a:t>ext_ram_process</a:t>
            </a:r>
            <a:r>
              <a:rPr lang="de-DE" sz="1000" dirty="0" smtClean="0"/>
              <a:t>: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(</a:t>
            </a:r>
            <a:r>
              <a:rPr lang="de-DE" sz="1000" dirty="0" err="1" smtClean="0"/>
              <a:t>ap_clk</a:t>
            </a:r>
            <a:r>
              <a:rPr lang="de-DE" sz="1000" dirty="0" smtClean="0"/>
              <a:t>)</a:t>
            </a:r>
          </a:p>
          <a:p>
            <a:r>
              <a:rPr lang="de-DE" sz="1000" dirty="0" err="1" smtClean="0"/>
              <a:t>begin</a:t>
            </a:r>
            <a:endParaRPr lang="de-DE" sz="1000" dirty="0" smtClean="0"/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if</a:t>
            </a:r>
            <a:r>
              <a:rPr lang="de-DE" sz="1000" dirty="0" smtClean="0"/>
              <a:t> </a:t>
            </a:r>
            <a:r>
              <a:rPr lang="de-DE" sz="1000" dirty="0" err="1" smtClean="0"/>
              <a:t>rising_edge</a:t>
            </a:r>
            <a:r>
              <a:rPr lang="de-DE" sz="1000" dirty="0" smtClean="0"/>
              <a:t>(</a:t>
            </a:r>
            <a:r>
              <a:rPr lang="de-DE" sz="1000" dirty="0" err="1" smtClean="0"/>
              <a:t>ap_clk</a:t>
            </a:r>
            <a:r>
              <a:rPr lang="de-DE" sz="1000" dirty="0" smtClean="0"/>
              <a:t>)</a:t>
            </a:r>
          </a:p>
          <a:p>
            <a:r>
              <a:rPr lang="de-DE" sz="1000" dirty="0" smtClean="0"/>
              <a:t>        </a:t>
            </a:r>
            <a:r>
              <a:rPr lang="de-DE" sz="1000" dirty="0" err="1" smtClean="0"/>
              <a:t>then</a:t>
            </a:r>
            <a:r>
              <a:rPr lang="de-DE" sz="1000" dirty="0" smtClean="0"/>
              <a:t> </a:t>
            </a:r>
            <a:r>
              <a:rPr lang="de-DE" sz="1000" dirty="0" err="1" smtClean="0"/>
              <a:t>if</a:t>
            </a:r>
            <a:r>
              <a:rPr lang="de-DE" sz="1000" dirty="0" smtClean="0"/>
              <a:t> a_V_ce0 = '1'</a:t>
            </a:r>
          </a:p>
          <a:p>
            <a:r>
              <a:rPr lang="de-DE" sz="1000" dirty="0" smtClean="0"/>
              <a:t>                </a:t>
            </a:r>
            <a:r>
              <a:rPr lang="de-DE" sz="1000" dirty="0" err="1" smtClean="0"/>
              <a:t>then</a:t>
            </a:r>
            <a:r>
              <a:rPr lang="de-DE" sz="1000" dirty="0" smtClean="0"/>
              <a:t> a_V_address0_reg &lt;= a_V_address0;</a:t>
            </a:r>
          </a:p>
          <a:p>
            <a:r>
              <a:rPr lang="de-DE" sz="1000" dirty="0" smtClean="0"/>
              <a:t>             end </a:t>
            </a:r>
            <a:r>
              <a:rPr lang="de-DE" sz="1000" dirty="0" err="1" smtClean="0"/>
              <a:t>if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    end </a:t>
            </a:r>
            <a:r>
              <a:rPr lang="de-DE" sz="1000" dirty="0" err="1" smtClean="0"/>
              <a:t>if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end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;</a:t>
            </a:r>
          </a:p>
          <a:p>
            <a:r>
              <a:rPr lang="de-DE" sz="1000" dirty="0" smtClean="0"/>
              <a:t>a_V_q0 &lt;= </a:t>
            </a:r>
            <a:r>
              <a:rPr lang="de-DE" sz="1000" dirty="0" err="1" smtClean="0"/>
              <a:t>ext_ram</a:t>
            </a:r>
            <a:r>
              <a:rPr lang="de-DE" sz="1000" dirty="0" smtClean="0"/>
              <a:t>(</a:t>
            </a:r>
            <a:r>
              <a:rPr lang="de-DE" sz="1000" dirty="0" err="1" smtClean="0"/>
              <a:t>conv_integer</a:t>
            </a:r>
            <a:r>
              <a:rPr lang="de-DE" sz="1000" dirty="0" smtClean="0"/>
              <a:t>(a_V_address0_reg));</a:t>
            </a:r>
          </a:p>
          <a:p>
            <a:endParaRPr lang="de-DE" sz="1000" dirty="0" smtClean="0"/>
          </a:p>
          <a:p>
            <a:r>
              <a:rPr lang="de-DE" sz="1000" dirty="0" err="1" smtClean="0"/>
              <a:t>ap_clk_process</a:t>
            </a:r>
            <a:r>
              <a:rPr lang="de-DE" sz="1000" dirty="0" smtClean="0"/>
              <a:t>: </a:t>
            </a:r>
            <a:r>
              <a:rPr lang="de-DE" sz="1000" dirty="0" err="1" smtClean="0"/>
              <a:t>process</a:t>
            </a:r>
            <a:endParaRPr lang="de-DE" sz="1000" dirty="0" smtClean="0"/>
          </a:p>
          <a:p>
            <a:r>
              <a:rPr lang="de-DE" sz="1000" dirty="0" err="1" smtClean="0"/>
              <a:t>begin</a:t>
            </a:r>
            <a:endParaRPr lang="de-DE" sz="1000" dirty="0" smtClean="0"/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ap_clk</a:t>
            </a:r>
            <a:r>
              <a:rPr lang="de-DE" sz="1000" dirty="0" smtClean="0"/>
              <a:t> &lt;= '0';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 / 2;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ap_clk</a:t>
            </a:r>
            <a:r>
              <a:rPr lang="de-DE" sz="1000" dirty="0" smtClean="0"/>
              <a:t> &lt;= '1';</a:t>
            </a:r>
          </a:p>
          <a:p>
            <a:r>
              <a:rPr lang="de-DE" sz="1000" dirty="0" smtClean="0"/>
              <a:t>    </a:t>
            </a:r>
            <a:r>
              <a:rPr lang="de-DE" sz="1000" dirty="0" err="1" smtClean="0"/>
              <a:t>wait</a:t>
            </a:r>
            <a:r>
              <a:rPr lang="de-DE" sz="1000" dirty="0" smtClean="0"/>
              <a:t> </a:t>
            </a:r>
            <a:r>
              <a:rPr lang="de-DE" sz="1000" dirty="0" err="1" smtClean="0"/>
              <a:t>for</a:t>
            </a:r>
            <a:r>
              <a:rPr lang="de-DE" sz="1000" dirty="0" smtClean="0"/>
              <a:t> </a:t>
            </a:r>
            <a:r>
              <a:rPr lang="de-DE" sz="1000" dirty="0" err="1" smtClean="0"/>
              <a:t>ap_clk_period</a:t>
            </a:r>
            <a:r>
              <a:rPr lang="de-DE" sz="1000" dirty="0" smtClean="0"/>
              <a:t> / 2;  </a:t>
            </a:r>
          </a:p>
          <a:p>
            <a:r>
              <a:rPr lang="de-DE" sz="1000" dirty="0" smtClean="0"/>
              <a:t>end </a:t>
            </a:r>
            <a:r>
              <a:rPr lang="de-DE" sz="1000" dirty="0" err="1" smtClean="0"/>
              <a:t>process</a:t>
            </a:r>
            <a:r>
              <a:rPr lang="de-DE" sz="1000" dirty="0" smtClean="0"/>
              <a:t>;</a:t>
            </a:r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3809992" y="4429132"/>
            <a:ext cx="1000132" cy="36933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ap_rst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09992" y="4857760"/>
            <a:ext cx="1000132" cy="36933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ap_start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09992" y="5286388"/>
            <a:ext cx="1000132" cy="36933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ap_clk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310190" y="4429132"/>
            <a:ext cx="1143008" cy="1200329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     </a:t>
            </a:r>
          </a:p>
          <a:p>
            <a:r>
              <a:rPr lang="de-DE" dirty="0" smtClean="0"/>
              <a:t>     UUT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024702" y="4429132"/>
            <a:ext cx="571504" cy="369332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 err="1" smtClean="0"/>
              <a:t>ram</a:t>
            </a:r>
            <a:endParaRPr lang="de-DE" dirty="0"/>
          </a:p>
        </p:txBody>
      </p:sp>
      <p:sp>
        <p:nvSpPr>
          <p:cNvPr id="13" name="Pfeil nach rechts 12"/>
          <p:cNvSpPr/>
          <p:nvPr/>
        </p:nvSpPr>
        <p:spPr>
          <a:xfrm>
            <a:off x="4881562" y="4357694"/>
            <a:ext cx="357190" cy="1285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links und rechts 13"/>
          <p:cNvSpPr/>
          <p:nvPr/>
        </p:nvSpPr>
        <p:spPr>
          <a:xfrm>
            <a:off x="6453198" y="4500570"/>
            <a:ext cx="571504" cy="28575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rechts 14"/>
          <p:cNvSpPr/>
          <p:nvPr/>
        </p:nvSpPr>
        <p:spPr>
          <a:xfrm>
            <a:off x="6453198" y="5143512"/>
            <a:ext cx="107157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6453198" y="485776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Return </a:t>
            </a:r>
            <a:r>
              <a:rPr lang="de-DE" dirty="0" err="1" smtClean="0"/>
              <a:t>value</a:t>
            </a:r>
            <a:endParaRPr lang="de-DE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Run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the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ISIM (Solution 1)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1285860"/>
            <a:ext cx="8501122" cy="423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feil nach links und rechts 3"/>
          <p:cNvSpPr/>
          <p:nvPr/>
        </p:nvSpPr>
        <p:spPr>
          <a:xfrm>
            <a:off x="3881430" y="3286124"/>
            <a:ext cx="4500594" cy="28575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881562" y="350043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Latency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Run </a:t>
            </a:r>
            <a:r>
              <a:rPr kumimoji="0" lang="de-DE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the</a:t>
            </a: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 Synthesis</a:t>
            </a:r>
            <a:r>
              <a:rPr lang="de-DE" sz="4400" kern="0" dirty="0" smtClean="0">
                <a:solidFill>
                  <a:schemeClr val="tx2"/>
                </a:solidFill>
                <a:ea typeface="ＭＳ Ｐゴシック" pitchFamily="-105" charset="-128"/>
                <a:cs typeface="ＭＳ Ｐゴシック" pitchFamily="-105" charset="-128"/>
              </a:rPr>
              <a:t> (Solution 1)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12" y="1214422"/>
            <a:ext cx="66167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30" y="3500438"/>
            <a:ext cx="2614615" cy="24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feld 4"/>
          <p:cNvSpPr txBox="1"/>
          <p:nvPr/>
        </p:nvSpPr>
        <p:spPr>
          <a:xfrm>
            <a:off x="309530" y="150017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Run RTL Design</a:t>
            </a:r>
          </a:p>
          <a:p>
            <a:r>
              <a:rPr lang="de-DE" dirty="0" smtClean="0"/>
              <a:t>Run </a:t>
            </a:r>
            <a:r>
              <a:rPr lang="de-DE" dirty="0" err="1" smtClean="0"/>
              <a:t>Netlist</a:t>
            </a:r>
            <a:r>
              <a:rPr lang="de-DE" dirty="0" smtClean="0"/>
              <a:t> Design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/>
          <p:cNvSpPr txBox="1">
            <a:spLocks/>
          </p:cNvSpPr>
          <p:nvPr/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ＭＳ Ｐゴシック" pitchFamily="-105" charset="-128"/>
                <a:cs typeface="ＭＳ Ｐゴシック" pitchFamily="-105" charset="-128"/>
              </a:rPr>
              <a:t>Agenda</a:t>
            </a:r>
            <a:endParaRPr kumimoji="0" lang="de-DE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Fußzeilenplatzhalter 1"/>
          <p:cNvSpPr txBox="1">
            <a:spLocks/>
          </p:cNvSpPr>
          <p:nvPr/>
        </p:nvSpPr>
        <p:spPr bwMode="auto">
          <a:xfrm>
            <a:off x="1898650" y="6167438"/>
            <a:ext cx="2063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ＭＳ Ｐゴシック" pitchFamily="-105" charset="-128"/>
                <a:cs typeface="+mn-cs"/>
              </a:rPr>
              <a:t>FIRMENPRÄSENTATION 2012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ＭＳ Ｐゴシック" pitchFamily="-105" charset="-128"/>
              <a:cs typeface="+mn-cs"/>
            </a:endParaRPr>
          </a:p>
        </p:txBody>
      </p:sp>
      <p:sp>
        <p:nvSpPr>
          <p:cNvPr id="5" name="Pfeil nach rechts 4"/>
          <p:cNvSpPr/>
          <p:nvPr/>
        </p:nvSpPr>
        <p:spPr>
          <a:xfrm>
            <a:off x="952472" y="2071678"/>
            <a:ext cx="57150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73877" y="1285861"/>
            <a:ext cx="85130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	</a:t>
            </a:r>
            <a:r>
              <a:rPr lang="de-DE" sz="2400" dirty="0" err="1" smtClean="0"/>
              <a:t>Functional</a:t>
            </a:r>
            <a:r>
              <a:rPr lang="de-DE" sz="2400" dirty="0" smtClean="0"/>
              <a:t> </a:t>
            </a:r>
            <a:r>
              <a:rPr lang="de-DE" sz="2400" dirty="0" err="1" smtClean="0"/>
              <a:t>Abstraction</a:t>
            </a:r>
            <a:r>
              <a:rPr lang="de-DE" sz="2400" dirty="0" smtClean="0"/>
              <a:t> Level</a:t>
            </a:r>
          </a:p>
          <a:p>
            <a:r>
              <a:rPr lang="de-DE" sz="2400" dirty="0"/>
              <a:t>	H</a:t>
            </a:r>
            <a:r>
              <a:rPr lang="de-DE" sz="2400" dirty="0" smtClean="0"/>
              <a:t>igh Level Synthesis HLS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Control</a:t>
            </a:r>
            <a:r>
              <a:rPr lang="de-DE" sz="2400" dirty="0" smtClean="0"/>
              <a:t> &amp; </a:t>
            </a:r>
            <a:r>
              <a:rPr lang="de-DE" sz="2400" dirty="0" err="1" smtClean="0"/>
              <a:t>Datapath</a:t>
            </a:r>
            <a:r>
              <a:rPr lang="de-DE" sz="2400" dirty="0" smtClean="0"/>
              <a:t> </a:t>
            </a:r>
            <a:r>
              <a:rPr lang="de-DE" sz="2400" dirty="0" err="1" smtClean="0"/>
              <a:t>Extraction</a:t>
            </a:r>
            <a:endParaRPr lang="de-DE" sz="2400" dirty="0" smtClean="0"/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Scheduling</a:t>
            </a:r>
            <a:r>
              <a:rPr lang="de-DE" sz="2400" dirty="0" smtClean="0"/>
              <a:t> &amp; Binding</a:t>
            </a:r>
          </a:p>
          <a:p>
            <a:r>
              <a:rPr lang="de-DE" sz="2400" dirty="0" smtClean="0"/>
              <a:t>		</a:t>
            </a:r>
            <a:r>
              <a:rPr lang="de-DE" sz="2400" dirty="0" err="1" smtClean="0"/>
              <a:t>Arbitrary</a:t>
            </a:r>
            <a:r>
              <a:rPr lang="de-DE" sz="2400" dirty="0" smtClean="0"/>
              <a:t> Precision Data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r>
              <a:rPr lang="de-DE" sz="2400" dirty="0" smtClean="0"/>
              <a:t>		Top Level I/O Ports</a:t>
            </a:r>
          </a:p>
          <a:p>
            <a:r>
              <a:rPr lang="de-DE" sz="2400" dirty="0" smtClean="0"/>
              <a:t>		Loops</a:t>
            </a:r>
          </a:p>
          <a:p>
            <a:r>
              <a:rPr lang="de-DE" sz="2400" dirty="0" smtClean="0"/>
              <a:t>		Arrays</a:t>
            </a:r>
          </a:p>
          <a:p>
            <a:r>
              <a:rPr lang="de-DE" sz="2400" dirty="0" smtClean="0"/>
              <a:t>		Interfaces </a:t>
            </a:r>
            <a:endParaRPr lang="de-DE" sz="2400" dirty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Latency</a:t>
            </a:r>
            <a:r>
              <a:rPr lang="de-DE" sz="2400" dirty="0" smtClean="0"/>
              <a:t> </a:t>
            </a:r>
            <a:r>
              <a:rPr lang="de-DE" sz="2400" dirty="0" smtClean="0"/>
              <a:t>&amp; </a:t>
            </a:r>
            <a:r>
              <a:rPr lang="de-DE" sz="2400" dirty="0" err="1" smtClean="0"/>
              <a:t>Throughput</a:t>
            </a:r>
            <a:endParaRPr lang="de-DE" sz="2400" dirty="0" smtClean="0"/>
          </a:p>
          <a:p>
            <a:r>
              <a:rPr lang="de-DE" sz="2400" dirty="0" smtClean="0"/>
              <a:t>	</a:t>
            </a:r>
            <a:r>
              <a:rPr lang="de-DE" sz="2400" dirty="0" smtClean="0"/>
              <a:t>	</a:t>
            </a:r>
            <a:r>
              <a:rPr lang="de-DE" sz="2400" dirty="0" err="1" smtClean="0"/>
              <a:t>Optimizations</a:t>
            </a:r>
            <a:endParaRPr lang="de-DE" sz="2400" dirty="0" smtClean="0"/>
          </a:p>
          <a:p>
            <a:r>
              <a:rPr lang="de-DE" sz="2400" dirty="0" smtClean="0"/>
              <a:t>	 </a:t>
            </a:r>
            <a:r>
              <a:rPr lang="de-DE" sz="2400" dirty="0" err="1" smtClean="0"/>
              <a:t>Examples</a:t>
            </a:r>
            <a:endParaRPr lang="de-DE" sz="2400" dirty="0" smtClean="0"/>
          </a:p>
          <a:p>
            <a:endParaRPr lang="de-DE" sz="2400" dirty="0" smtClean="0"/>
          </a:p>
          <a:p>
            <a:endParaRPr lang="de-DE" sz="2400" b="1" dirty="0"/>
          </a:p>
          <a:p>
            <a:endParaRPr lang="de-D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4782</Words>
  <Application>Microsoft Office PowerPoint</Application>
  <PresentationFormat>A4-Papier (210x297 mm)</PresentationFormat>
  <Paragraphs>1005</Paragraphs>
  <Slides>86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86</vt:i4>
      </vt:variant>
    </vt:vector>
  </HeadingPairs>
  <TitlesOfParts>
    <vt:vector size="87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Folie 34</vt:lpstr>
      <vt:lpstr>Folie 35</vt:lpstr>
      <vt:lpstr>Folie 36</vt:lpstr>
      <vt:lpstr>Folie 37</vt:lpstr>
      <vt:lpstr>Folie 38</vt:lpstr>
      <vt:lpstr>Folie 39</vt:lpstr>
      <vt:lpstr>Folie 40</vt:lpstr>
      <vt:lpstr>Folie 41</vt:lpstr>
      <vt:lpstr>Folie 42</vt:lpstr>
      <vt:lpstr>Folie 43</vt:lpstr>
      <vt:lpstr>Folie 44</vt:lpstr>
      <vt:lpstr>Folie 45</vt:lpstr>
      <vt:lpstr>Folie 46</vt:lpstr>
      <vt:lpstr>Folie 47</vt:lpstr>
      <vt:lpstr>Folie 48</vt:lpstr>
      <vt:lpstr>Folie 49</vt:lpstr>
      <vt:lpstr>Folie 50</vt:lpstr>
      <vt:lpstr>Folie 51</vt:lpstr>
      <vt:lpstr>Folie 52</vt:lpstr>
      <vt:lpstr>Folie 53</vt:lpstr>
      <vt:lpstr>Folie 54</vt:lpstr>
      <vt:lpstr>Folie 55</vt:lpstr>
      <vt:lpstr>Folie 56</vt:lpstr>
      <vt:lpstr>Folie 57</vt:lpstr>
      <vt:lpstr>Folie 58</vt:lpstr>
      <vt:lpstr>Folie 59</vt:lpstr>
      <vt:lpstr>Folie 60</vt:lpstr>
      <vt:lpstr>Folie 61</vt:lpstr>
      <vt:lpstr>Folie 62</vt:lpstr>
      <vt:lpstr>Folie 63</vt:lpstr>
      <vt:lpstr>Folie 64</vt:lpstr>
      <vt:lpstr>Folie 65</vt:lpstr>
      <vt:lpstr>Folie 66</vt:lpstr>
      <vt:lpstr>Folie 67</vt:lpstr>
      <vt:lpstr>Folie 68</vt:lpstr>
      <vt:lpstr>Folie 69</vt:lpstr>
      <vt:lpstr>Folie 70</vt:lpstr>
      <vt:lpstr>Folie 71</vt:lpstr>
      <vt:lpstr>Folie 72</vt:lpstr>
      <vt:lpstr>Folie 73</vt:lpstr>
      <vt:lpstr>Folie 74</vt:lpstr>
      <vt:lpstr>Folie 75</vt:lpstr>
      <vt:lpstr>Folie 76</vt:lpstr>
      <vt:lpstr>Folie 77</vt:lpstr>
      <vt:lpstr>Folie 78</vt:lpstr>
      <vt:lpstr>Folie 79</vt:lpstr>
      <vt:lpstr>Folie 80</vt:lpstr>
      <vt:lpstr>Folie 81</vt:lpstr>
      <vt:lpstr>Folie 82</vt:lpstr>
      <vt:lpstr>Folie 83</vt:lpstr>
      <vt:lpstr>Folie 84</vt:lpstr>
      <vt:lpstr>Folie 85</vt:lpstr>
      <vt:lpstr>Folie 86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eugen krassin</dc:creator>
  <cp:lastModifiedBy>eugen krassin</cp:lastModifiedBy>
  <cp:revision>161</cp:revision>
  <dcterms:created xsi:type="dcterms:W3CDTF">2012-03-31T16:05:29Z</dcterms:created>
  <dcterms:modified xsi:type="dcterms:W3CDTF">2012-11-30T10:56:16Z</dcterms:modified>
</cp:coreProperties>
</file>