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28" r:id="rId3"/>
    <p:sldId id="330" r:id="rId4"/>
    <p:sldId id="337" r:id="rId5"/>
    <p:sldId id="323" r:id="rId6"/>
    <p:sldId id="293" r:id="rId7"/>
    <p:sldId id="325" r:id="rId8"/>
    <p:sldId id="335" r:id="rId9"/>
    <p:sldId id="336" r:id="rId10"/>
    <p:sldId id="327" r:id="rId11"/>
    <p:sldId id="311" r:id="rId12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70" autoAdjust="0"/>
  </p:normalViewPr>
  <p:slideViewPr>
    <p:cSldViewPr>
      <p:cViewPr>
        <p:scale>
          <a:sx n="98" d="100"/>
          <a:sy n="98" d="100"/>
        </p:scale>
        <p:origin x="-13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90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2012C-607E-4146-AD24-3F4D454174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2577463-B733-42FE-B9F7-4FE629AD0EE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Spartan3</a:t>
          </a:r>
          <a:endParaRPr lang="en-US" dirty="0"/>
        </a:p>
      </dgm:t>
    </dgm:pt>
    <dgm:pt modelId="{B60A8F16-60B0-40B9-ACAA-402D2DE9463B}" type="parTrans" cxnId="{CDFC7D11-F703-46D7-8BE1-88580F35DD84}">
      <dgm:prSet/>
      <dgm:spPr/>
      <dgm:t>
        <a:bodyPr/>
        <a:lstStyle/>
        <a:p>
          <a:endParaRPr lang="en-US"/>
        </a:p>
      </dgm:t>
    </dgm:pt>
    <dgm:pt modelId="{CFFCDEC2-2F82-4437-953B-CEE136908038}" type="sibTrans" cxnId="{CDFC7D11-F703-46D7-8BE1-88580F35DD84}">
      <dgm:prSet/>
      <dgm:spPr/>
      <dgm:t>
        <a:bodyPr/>
        <a:lstStyle/>
        <a:p>
          <a:endParaRPr lang="en-US"/>
        </a:p>
      </dgm:t>
    </dgm:pt>
    <dgm:pt modelId="{CD611310-718C-43B3-A734-CF93B84BCC9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Virtex5</a:t>
          </a:r>
          <a:endParaRPr lang="en-US" dirty="0"/>
        </a:p>
      </dgm:t>
    </dgm:pt>
    <dgm:pt modelId="{93C81169-913B-441A-BD1E-1D16B744F38D}" type="parTrans" cxnId="{84BCC028-C7EB-4A11-83A6-AC1E4653C19F}">
      <dgm:prSet/>
      <dgm:spPr/>
      <dgm:t>
        <a:bodyPr/>
        <a:lstStyle/>
        <a:p>
          <a:endParaRPr lang="en-US"/>
        </a:p>
      </dgm:t>
    </dgm:pt>
    <dgm:pt modelId="{4DDF0EA8-EBF3-4E2B-981C-38E6A6D72509}" type="sibTrans" cxnId="{84BCC028-C7EB-4A11-83A6-AC1E4653C19F}">
      <dgm:prSet/>
      <dgm:spPr/>
      <dgm:t>
        <a:bodyPr/>
        <a:lstStyle/>
        <a:p>
          <a:endParaRPr lang="en-US"/>
        </a:p>
      </dgm:t>
    </dgm:pt>
    <dgm:pt modelId="{C4BF242A-F55C-4EDF-A564-E732F7896D5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Kintex7/</a:t>
          </a:r>
          <a:r>
            <a:rPr lang="en-US" dirty="0" err="1" smtClean="0"/>
            <a:t>Zynq</a:t>
          </a:r>
          <a:endParaRPr lang="en-US" dirty="0"/>
        </a:p>
      </dgm:t>
    </dgm:pt>
    <dgm:pt modelId="{A92669A2-ED30-4703-BCDC-C3EF12922322}" type="parTrans" cxnId="{9708AE04-A310-47F4-9D26-BE5AF42B47DF}">
      <dgm:prSet/>
      <dgm:spPr/>
      <dgm:t>
        <a:bodyPr/>
        <a:lstStyle/>
        <a:p>
          <a:endParaRPr lang="en-US"/>
        </a:p>
      </dgm:t>
    </dgm:pt>
    <dgm:pt modelId="{62213D2F-EA64-4737-B2BD-9A840B9F8C64}" type="sibTrans" cxnId="{9708AE04-A310-47F4-9D26-BE5AF42B47DF}">
      <dgm:prSet/>
      <dgm:spPr/>
      <dgm:t>
        <a:bodyPr/>
        <a:lstStyle/>
        <a:p>
          <a:endParaRPr lang="en-US"/>
        </a:p>
      </dgm:t>
    </dgm:pt>
    <dgm:pt modelId="{6D5F0938-3890-4224-AC69-B97CA84FB052}" type="pres">
      <dgm:prSet presAssocID="{FCE2012C-607E-4146-AD24-3F4D454174A5}" presName="Name0" presStyleCnt="0">
        <dgm:presLayoutVars>
          <dgm:dir/>
          <dgm:animLvl val="lvl"/>
          <dgm:resizeHandles val="exact"/>
        </dgm:presLayoutVars>
      </dgm:prSet>
      <dgm:spPr/>
    </dgm:pt>
    <dgm:pt modelId="{DF868A53-3E17-4943-BFE0-A155E83A9229}" type="pres">
      <dgm:prSet presAssocID="{D2577463-B733-42FE-B9F7-4FE629AD0EE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02130-0D79-43B6-A7C3-F724E95DF3AE}" type="pres">
      <dgm:prSet presAssocID="{CFFCDEC2-2F82-4437-953B-CEE136908038}" presName="parTxOnlySpace" presStyleCnt="0"/>
      <dgm:spPr/>
    </dgm:pt>
    <dgm:pt modelId="{D97DE7B4-4742-4499-B05C-48916E7A2BF7}" type="pres">
      <dgm:prSet presAssocID="{CD611310-718C-43B3-A734-CF93B84BCC96}" presName="parTxOnly" presStyleLbl="node1" presStyleIdx="1" presStyleCnt="3" custLinFactNeighborX="-1354" custLinFactNeighborY="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F41391-6149-4886-8550-5E0D3C1ED2D3}" type="pres">
      <dgm:prSet presAssocID="{4DDF0EA8-EBF3-4E2B-981C-38E6A6D72509}" presName="parTxOnlySpace" presStyleCnt="0"/>
      <dgm:spPr/>
    </dgm:pt>
    <dgm:pt modelId="{CB3ED52E-213C-44C9-8C3C-50C0A87B5C1F}" type="pres">
      <dgm:prSet presAssocID="{C4BF242A-F55C-4EDF-A564-E732F7896D5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1F5C6EA-781D-4C7A-AC78-83D88B1A81DD}" type="presOf" srcId="{FCE2012C-607E-4146-AD24-3F4D454174A5}" destId="{6D5F0938-3890-4224-AC69-B97CA84FB052}" srcOrd="0" destOrd="0" presId="urn:microsoft.com/office/officeart/2005/8/layout/chevron1"/>
    <dgm:cxn modelId="{9708AE04-A310-47F4-9D26-BE5AF42B47DF}" srcId="{FCE2012C-607E-4146-AD24-3F4D454174A5}" destId="{C4BF242A-F55C-4EDF-A564-E732F7896D5A}" srcOrd="2" destOrd="0" parTransId="{A92669A2-ED30-4703-BCDC-C3EF12922322}" sibTransId="{62213D2F-EA64-4737-B2BD-9A840B9F8C64}"/>
    <dgm:cxn modelId="{84BCC028-C7EB-4A11-83A6-AC1E4653C19F}" srcId="{FCE2012C-607E-4146-AD24-3F4D454174A5}" destId="{CD611310-718C-43B3-A734-CF93B84BCC96}" srcOrd="1" destOrd="0" parTransId="{93C81169-913B-441A-BD1E-1D16B744F38D}" sibTransId="{4DDF0EA8-EBF3-4E2B-981C-38E6A6D72509}"/>
    <dgm:cxn modelId="{CDFC7D11-F703-46D7-8BE1-88580F35DD84}" srcId="{FCE2012C-607E-4146-AD24-3F4D454174A5}" destId="{D2577463-B733-42FE-B9F7-4FE629AD0EEE}" srcOrd="0" destOrd="0" parTransId="{B60A8F16-60B0-40B9-ACAA-402D2DE9463B}" sibTransId="{CFFCDEC2-2F82-4437-953B-CEE136908038}"/>
    <dgm:cxn modelId="{719959B8-9B56-4298-B6AD-F00162B77BFC}" type="presOf" srcId="{CD611310-718C-43B3-A734-CF93B84BCC96}" destId="{D97DE7B4-4742-4499-B05C-48916E7A2BF7}" srcOrd="0" destOrd="0" presId="urn:microsoft.com/office/officeart/2005/8/layout/chevron1"/>
    <dgm:cxn modelId="{3ACB322A-68DE-4E06-8DB1-08D4F3C82851}" type="presOf" srcId="{D2577463-B733-42FE-B9F7-4FE629AD0EEE}" destId="{DF868A53-3E17-4943-BFE0-A155E83A9229}" srcOrd="0" destOrd="0" presId="urn:microsoft.com/office/officeart/2005/8/layout/chevron1"/>
    <dgm:cxn modelId="{EF950030-2A96-47C2-A2E7-92EB52B013D2}" type="presOf" srcId="{C4BF242A-F55C-4EDF-A564-E732F7896D5A}" destId="{CB3ED52E-213C-44C9-8C3C-50C0A87B5C1F}" srcOrd="0" destOrd="0" presId="urn:microsoft.com/office/officeart/2005/8/layout/chevron1"/>
    <dgm:cxn modelId="{56534811-AF02-4B81-941D-F5C6BA5DE3EC}" type="presParOf" srcId="{6D5F0938-3890-4224-AC69-B97CA84FB052}" destId="{DF868A53-3E17-4943-BFE0-A155E83A9229}" srcOrd="0" destOrd="0" presId="urn:microsoft.com/office/officeart/2005/8/layout/chevron1"/>
    <dgm:cxn modelId="{3E028C0C-E3D0-4A27-8A14-9833C9521228}" type="presParOf" srcId="{6D5F0938-3890-4224-AC69-B97CA84FB052}" destId="{EA002130-0D79-43B6-A7C3-F724E95DF3AE}" srcOrd="1" destOrd="0" presId="urn:microsoft.com/office/officeart/2005/8/layout/chevron1"/>
    <dgm:cxn modelId="{76FBEF9D-9962-432C-B19D-18C4980F0503}" type="presParOf" srcId="{6D5F0938-3890-4224-AC69-B97CA84FB052}" destId="{D97DE7B4-4742-4499-B05C-48916E7A2BF7}" srcOrd="2" destOrd="0" presId="urn:microsoft.com/office/officeart/2005/8/layout/chevron1"/>
    <dgm:cxn modelId="{A9C52388-805E-4CA8-AEA9-498D3D70DBBF}" type="presParOf" srcId="{6D5F0938-3890-4224-AC69-B97CA84FB052}" destId="{31F41391-6149-4886-8550-5E0D3C1ED2D3}" srcOrd="3" destOrd="0" presId="urn:microsoft.com/office/officeart/2005/8/layout/chevron1"/>
    <dgm:cxn modelId="{557603F6-66A4-4E4A-9A49-54E703F206DB}" type="presParOf" srcId="{6D5F0938-3890-4224-AC69-B97CA84FB052}" destId="{CB3ED52E-213C-44C9-8C3C-50C0A87B5C1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68A53-3E17-4943-BFE0-A155E83A9229}">
      <dsp:nvSpPr>
        <dsp:cNvPr id="0" name=""/>
        <dsp:cNvSpPr/>
      </dsp:nvSpPr>
      <dsp:spPr>
        <a:xfrm>
          <a:off x="2411" y="368543"/>
          <a:ext cx="2937420" cy="117496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Spartan3</a:t>
          </a:r>
          <a:endParaRPr lang="en-US" sz="2400" kern="1200" dirty="0"/>
        </a:p>
      </dsp:txBody>
      <dsp:txXfrm>
        <a:off x="589895" y="368543"/>
        <a:ext cx="1762452" cy="1174968"/>
      </dsp:txXfrm>
    </dsp:sp>
    <dsp:sp modelId="{D97DE7B4-4742-4499-B05C-48916E7A2BF7}">
      <dsp:nvSpPr>
        <dsp:cNvPr id="0" name=""/>
        <dsp:cNvSpPr/>
      </dsp:nvSpPr>
      <dsp:spPr>
        <a:xfrm>
          <a:off x="2642112" y="379964"/>
          <a:ext cx="2937420" cy="117496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Virtex5</a:t>
          </a:r>
          <a:endParaRPr lang="en-US" sz="2400" kern="1200" dirty="0"/>
        </a:p>
      </dsp:txBody>
      <dsp:txXfrm>
        <a:off x="3229596" y="379964"/>
        <a:ext cx="1762452" cy="1174968"/>
      </dsp:txXfrm>
    </dsp:sp>
    <dsp:sp modelId="{CB3ED52E-213C-44C9-8C3C-50C0A87B5C1F}">
      <dsp:nvSpPr>
        <dsp:cNvPr id="0" name=""/>
        <dsp:cNvSpPr/>
      </dsp:nvSpPr>
      <dsp:spPr>
        <a:xfrm>
          <a:off x="5289768" y="368543"/>
          <a:ext cx="2937420" cy="117496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Kintex7/</a:t>
          </a:r>
          <a:r>
            <a:rPr lang="en-US" sz="2400" kern="1200" dirty="0" err="1" smtClean="0"/>
            <a:t>Zynq</a:t>
          </a:r>
          <a:endParaRPr lang="en-US" sz="2400" kern="1200" dirty="0"/>
        </a:p>
      </dsp:txBody>
      <dsp:txXfrm>
        <a:off x="5877252" y="368543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40"/>
          </a:xfrm>
          <a:prstGeom prst="rect">
            <a:avLst/>
          </a:prstGeom>
        </p:spPr>
        <p:txBody>
          <a:bodyPr vert="horz" lIns="95165" tIns="47583" rIns="95165" bIns="47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40"/>
          </a:xfrm>
          <a:prstGeom prst="rect">
            <a:avLst/>
          </a:prstGeom>
        </p:spPr>
        <p:txBody>
          <a:bodyPr vert="horz" lIns="95165" tIns="47583" rIns="95165" bIns="47583" rtlCol="0"/>
          <a:lstStyle>
            <a:lvl1pPr algn="r">
              <a:defRPr sz="1200"/>
            </a:lvl1pPr>
          </a:lstStyle>
          <a:p>
            <a:fld id="{FE99C716-2280-4F81-A4D1-864D04FCFF81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65" tIns="47583" rIns="95165" bIns="47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5165" tIns="47583" rIns="95165" bIns="47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40"/>
          </a:xfrm>
          <a:prstGeom prst="rect">
            <a:avLst/>
          </a:prstGeom>
        </p:spPr>
        <p:txBody>
          <a:bodyPr vert="horz" lIns="95165" tIns="47583" rIns="95165" bIns="47583" rtlCol="0" anchor="b"/>
          <a:lstStyle>
            <a:lvl1pPr algn="r">
              <a:defRPr sz="1200"/>
            </a:lvl1pPr>
          </a:lstStyle>
          <a:p>
            <a:fld id="{481F6EFD-466F-457E-8B29-CBF0F0F705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9362955"/>
            <a:ext cx="2945862" cy="492304"/>
          </a:xfrm>
          <a:prstGeom prst="rect">
            <a:avLst/>
          </a:prstGeom>
        </p:spPr>
        <p:txBody>
          <a:bodyPr vert="horz" lIns="87856" tIns="43928" rIns="87856" bIns="439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F6EFD-466F-457E-8B29-CBF0F0F705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9922-A101-4B23-A10C-A4B2CDE9FC8A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EF37-0B12-4B0F-B060-7B8382DB3A66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4F19-9FE1-4BB2-B8A8-C35CA8C62C71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070C0"/>
          </a:solidFill>
        </p:spPr>
        <p:txBody>
          <a:bodyPr>
            <a:normAutofit/>
          </a:bodyPr>
          <a:lstStyle>
            <a:lvl1pPr marL="360000" algn="l">
              <a:defRPr sz="36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9CAF-1717-4D0E-8FAD-F690FD3E9F77}" type="datetime1">
              <a:rPr lang="de-DE" smtClean="0"/>
              <a:t>02.12.2012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4C16-5961-4C8C-A54B-9A3FCBC6F3AA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1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0369-5B71-4267-92A3-26C3E6B8905A}" type="datetime1">
              <a:rPr lang="de-DE" smtClean="0"/>
              <a:t>02.12.2012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82A-D2D7-4254-AC15-30F7A54F780F}" type="datetime1">
              <a:rPr lang="de-DE" smtClean="0"/>
              <a:t>02.12.2012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4086-8957-4F1F-B873-5C86875A0BA8}" type="datetime1">
              <a:rPr lang="de-DE" smtClean="0"/>
              <a:t>02.12.2012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3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C93-80F2-4489-8A89-BEBA4B36A7C5}" type="datetime1">
              <a:rPr lang="de-DE" smtClean="0"/>
              <a:t>02.12.2012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3113-03E7-4F1E-9B73-DD36557010CA}" type="datetime1">
              <a:rPr lang="de-DE" smtClean="0"/>
              <a:t>02.12.2012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6830-F488-4805-B35E-1C0239A6CAB9}" type="datetime1">
              <a:rPr lang="de-DE" smtClean="0"/>
              <a:t>02.12.2012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FBC5-D59E-432C-888D-6FAB1547C98A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FPGA Oriented HW/FW Development in FEA DESY,  F. Krivan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6FED-F9F7-4390-8974-2A8959EE9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FPGAs in Research - Applications, Technologies and Tools</a:t>
            </a:r>
            <a:r>
              <a:rPr lang="en-US" sz="3600" b="1" dirty="0">
                <a:latin typeface="Verdana" pitchFamily="34" charset="0"/>
              </a:rPr>
              <a:t/>
            </a:r>
            <a:br>
              <a:rPr lang="en-US" sz="3600" b="1" dirty="0">
                <a:latin typeface="Verdana" pitchFamily="34" charset="0"/>
              </a:rPr>
            </a:br>
            <a:endParaRPr 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5" y="1700808"/>
            <a:ext cx="7471121" cy="3672408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1800" dirty="0" smtClean="0">
              <a:solidFill>
                <a:srgbClr val="0070C0"/>
              </a:solidFill>
              <a:latin typeface="Times New Roman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</a:rPr>
              <a:t>FPGA 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</a:rPr>
              <a:t>Oriented 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</a:rPr>
              <a:t>HW/FW 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</a:rPr>
              <a:t>Development in FEA 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</a:rPr>
              <a:t>DESY</a:t>
            </a:r>
          </a:p>
          <a:p>
            <a:endParaRPr lang="en-US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</a:rPr>
              <a:t>Frantisek Krivan – DESY FEA</a:t>
            </a:r>
          </a:p>
          <a:p>
            <a:endParaRPr lang="en-US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Jülich,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</a:rPr>
              <a:t>04. 12. 2012</a:t>
            </a:r>
            <a:endParaRPr lang="en-US" sz="16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828675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4714"/>
            <a:ext cx="2054002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ZYNQ based example – Application of commercial modules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ABB5-84BD-4BFF-8912-1BF1A5877012}" type="datetime1">
              <a:rPr lang="de-DE" smtClean="0"/>
              <a:t>02.12.2012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904656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68" y="3527532"/>
            <a:ext cx="3600400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1548"/>
            <a:ext cx="4464496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8712968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Simplification of the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</a:rPr>
              <a:t>SOFT/FIRMWARE </a:t>
            </a: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development by splitting a design to 2 parts: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965267"/>
            <a:ext cx="3816424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Processor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</a:rPr>
              <a:t>system (PS) - software:</a:t>
            </a:r>
            <a:endParaRPr lang="en-US" sz="12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Powerful processing unit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OS integration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Programming in high level languages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Broad spectrum of standard interfaces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04" y="1965267"/>
            <a:ext cx="3932964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Programmable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</a:rPr>
              <a:t>logic (PL) - firmware:</a:t>
            </a:r>
            <a:endParaRPr lang="en-US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Based on Artix-7/Kintex-7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System </a:t>
            </a:r>
            <a:r>
              <a:rPr lang="en-US" sz="1200" dirty="0">
                <a:solidFill>
                  <a:prstClr val="black"/>
                </a:solidFill>
                <a:latin typeface="Verdana" pitchFamily="34" charset="0"/>
              </a:rPr>
              <a:t>monitoring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Verdana" pitchFamily="34" charset="0"/>
              </a:rPr>
              <a:t>Written in VHDL 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Framework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549" y="5703491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Significant advantage can be relatively independent software development for PS part and firmware development for PL part, including possibility to combine  them from different designs 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18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000" dirty="0" smtClean="0"/>
              <a:t>Thank You</a:t>
            </a:r>
            <a:endParaRPr lang="en-US" sz="4000" dirty="0">
              <a:solidFill>
                <a:prstClr val="black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0C-8362-4836-B9D0-AAA2BC0F8BA8}" type="datetime1">
              <a:rPr lang="de-DE" smtClean="0"/>
              <a:t>02.12.2012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968552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Evolution of FPGA Technology (XILINX)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378209"/>
              </p:ext>
            </p:extLst>
          </p:nvPr>
        </p:nvGraphicFramePr>
        <p:xfrm>
          <a:off x="539552" y="3284984"/>
          <a:ext cx="8229600" cy="191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B304-49DA-455B-A53D-8382E3721DDD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480720" cy="365125"/>
          </a:xfrm>
        </p:spPr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930" y="1597441"/>
            <a:ext cx="2706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I/O Transfer Rate up to 622Mb/s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Memory support up to 333Mb/s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3527" y="1412776"/>
            <a:ext cx="2875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prstClr val="black"/>
                </a:solidFill>
                <a:latin typeface="Helvetica"/>
              </a:rPr>
              <a:t>GTX Transceiver </a:t>
            </a:r>
            <a:r>
              <a:rPr lang="en-US" sz="1200" dirty="0">
                <a:solidFill>
                  <a:prstClr val="black"/>
                </a:solidFill>
                <a:latin typeface="Helvetica"/>
              </a:rPr>
              <a:t>Speed up to </a:t>
            </a:r>
            <a:r>
              <a:rPr lang="en-US" sz="1200" dirty="0" smtClean="0">
                <a:solidFill>
                  <a:prstClr val="black"/>
                </a:solidFill>
                <a:latin typeface="Helvetica"/>
              </a:rPr>
              <a:t>6.5Gb/s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prstClr val="black"/>
                </a:solidFill>
                <a:latin typeface="Helvetica"/>
              </a:rPr>
              <a:t>GTX Transceiver Speed up to </a:t>
            </a:r>
            <a:r>
              <a:rPr lang="en-US" sz="1200" dirty="0" smtClean="0">
                <a:solidFill>
                  <a:prstClr val="black"/>
                </a:solidFill>
                <a:latin typeface="Helvetica"/>
              </a:rPr>
              <a:t>3.75Gb/s</a:t>
            </a:r>
          </a:p>
          <a:p>
            <a:pPr lvl="0">
              <a:lnSpc>
                <a:spcPct val="200000"/>
              </a:lnSpc>
            </a:pPr>
            <a:r>
              <a:rPr lang="en-US" sz="1200" dirty="0" smtClean="0">
                <a:solidFill>
                  <a:prstClr val="black"/>
                </a:solidFill>
                <a:latin typeface="Helvetica"/>
              </a:rPr>
              <a:t>PCI Express Gen 1</a:t>
            </a:r>
            <a:endParaRPr lang="en-US" sz="120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8414" y="1259522"/>
            <a:ext cx="28376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 smtClean="0">
                <a:latin typeface="Helvetica"/>
              </a:rPr>
              <a:t>Transceiver Speed up to 12.5Gb/s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Memory Interface up to 1866Mb/s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AXI4 integration to many IP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prstClr val="black"/>
                </a:solidFill>
                <a:latin typeface="Helvetica"/>
              </a:rPr>
              <a:t>PCI Express Gen 2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ZYNQ: Processing System and 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Programmable logic in single chip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8148" y="5338010"/>
            <a:ext cx="1738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µTCA -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HGF – AMC1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741" y="5338010"/>
            <a:ext cx="1327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µTCA - DAMC2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338010"/>
            <a:ext cx="285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PXI – Fast ADC Transient Recorder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Starting efficiently </a:t>
            </a:r>
            <a:r>
              <a:rPr lang="en-US" sz="2400" dirty="0"/>
              <a:t>with </a:t>
            </a:r>
            <a:r>
              <a:rPr lang="en-US" sz="2400" dirty="0" smtClean="0"/>
              <a:t>a Technology having limited </a:t>
            </a:r>
            <a:r>
              <a:rPr lang="en-US" sz="2400" dirty="0"/>
              <a:t>resources ?</a:t>
            </a: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100" dirty="0" smtClean="0"/>
              <a:t>Concentrate on key challenges of new technology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10G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DDR3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PCIe </a:t>
            </a:r>
            <a:r>
              <a:rPr lang="en-US" sz="1600" dirty="0" smtClean="0"/>
              <a:t>Gen2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AMBA AXI4</a:t>
            </a:r>
          </a:p>
          <a:p>
            <a:pPr>
              <a:lnSpc>
                <a:spcPct val="160000"/>
              </a:lnSpc>
            </a:pPr>
            <a:r>
              <a:rPr lang="en-US" sz="2100" dirty="0" smtClean="0"/>
              <a:t>Don’t make everything new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Build up on existing in-house know-how and experiences</a:t>
            </a:r>
          </a:p>
          <a:p>
            <a:pPr>
              <a:lnSpc>
                <a:spcPct val="160000"/>
              </a:lnSpc>
            </a:pPr>
            <a:r>
              <a:rPr lang="en-US" sz="2100" dirty="0" smtClean="0"/>
              <a:t>Have users and applications for the development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One can learn much more if a development is really used</a:t>
            </a:r>
          </a:p>
          <a:p>
            <a:pPr>
              <a:lnSpc>
                <a:spcPct val="160000"/>
              </a:lnSpc>
            </a:pPr>
            <a:r>
              <a:rPr lang="en-US" sz="2100" dirty="0" smtClean="0"/>
              <a:t>Share experience with other groups if possible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Additional resources</a:t>
            </a:r>
            <a:endParaRPr lang="en-US" sz="1600" dirty="0"/>
          </a:p>
          <a:p>
            <a:pPr>
              <a:lnSpc>
                <a:spcPct val="160000"/>
              </a:lnSpc>
            </a:pPr>
            <a:r>
              <a:rPr lang="en-US" sz="2100" dirty="0" smtClean="0"/>
              <a:t>Try to be cost effective</a:t>
            </a:r>
          </a:p>
          <a:p>
            <a:endParaRPr lang="en-US" dirty="0" smtClean="0"/>
          </a:p>
          <a:p>
            <a:pPr marL="400050" lvl="1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Development of an improved version of the DAMC2 Board together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KIT –IPE (M.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Balzer’s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group)</a:t>
            </a:r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9CAF-1717-4D0E-8FAD-F690FD3E9F77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680520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Verdana" pitchFamily="34" charset="0"/>
              </a:rPr>
              <a:t>DAMC2 – Virtex-5 </a:t>
            </a:r>
            <a:endParaRPr lang="en-US" sz="3200" dirty="0">
              <a:solidFill>
                <a:schemeClr val="bg1">
                  <a:lumMod val="9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6136640" cy="48860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58074F9-46EE-45DE-9123-EB3C67422164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112568" cy="365125"/>
          </a:xfrm>
        </p:spPr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C36FED-F9F7-4390-8974-2A8959EE9592}" type="slidenum">
              <a:rPr lang="en-US" smtClean="0"/>
              <a:t>4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53" y="3861048"/>
            <a:ext cx="1080120" cy="98660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7543" y="2204864"/>
            <a:ext cx="1907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Versatile board</a:t>
            </a: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Modular structure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879" y="4221088"/>
            <a:ext cx="25209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Compatible with DAMC2</a:t>
            </a:r>
          </a:p>
          <a:p>
            <a:pPr marL="171450" lvl="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high performance applications</a:t>
            </a:r>
            <a:endParaRPr lang="en-US" b="1" dirty="0" smtClean="0"/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Verdana" pitchFamily="34" charset="0"/>
              </a:rPr>
              <a:t>XC7K325T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Verdana" pitchFamily="34" charset="0"/>
              </a:rPr>
              <a:t>-2FFG900C</a:t>
            </a:r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3" y="260648"/>
            <a:ext cx="54726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HGF-AMC1- Kintex - 7 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en-US" sz="2800" dirty="0" smtClean="0"/>
              <a:t> HGF-AMC1 – Block Diagram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DDF-66CE-43C8-901E-8CD8621FE2E5}" type="datetime1">
              <a:rPr lang="de-DE" smtClean="0"/>
              <a:t>02.12.2012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256584" cy="365125"/>
          </a:xfrm>
        </p:spPr>
        <p:txBody>
          <a:bodyPr/>
          <a:lstStyle/>
          <a:p>
            <a:r>
              <a:rPr lang="en-US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6912768" cy="5256584"/>
          </a:xfrm>
        </p:spPr>
      </p:pic>
    </p:spTree>
    <p:extLst>
      <p:ext uri="{BB962C8B-B14F-4D97-AF65-F5344CB8AC3E}">
        <p14:creationId xmlns:p14="http://schemas.microsoft.com/office/powerpoint/2010/main" val="9435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HGF-AMC1 – </a:t>
            </a:r>
            <a:r>
              <a:rPr lang="en-US" sz="2400" dirty="0" smtClean="0"/>
              <a:t>Improvements and modifications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PCI Express, Gen 2,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DDR3 Memory, SODIMM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RTM Interface include 2 GTX channels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FMC Interface include 1 GTX channel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SFP+ Interface, 4 channels ( optionally direct 10G Ethernet )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GTX to backplane 4 channels</a:t>
            </a:r>
          </a:p>
          <a:p>
            <a:pPr lvl="0">
              <a:lnSpc>
                <a:spcPct val="200000"/>
              </a:lnSpc>
            </a:pPr>
            <a:r>
              <a:rPr lang="en-US" sz="16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AMBA®AXI4 conforming interfaces</a:t>
            </a:r>
          </a:p>
          <a:p>
            <a:pPr lvl="0">
              <a:lnSpc>
                <a:spcPct val="200000"/>
              </a:lnSpc>
            </a:pPr>
            <a:r>
              <a:rPr lang="en-US" sz="16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Power sequencing and monitoring of the Kintex 7</a:t>
            </a:r>
          </a:p>
          <a:p>
            <a:pPr lvl="0"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New BPI configuration interface</a:t>
            </a:r>
            <a:endParaRPr lang="en-US" sz="16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200000"/>
              </a:lnSpc>
            </a:pPr>
            <a:endParaRPr lang="en-US" sz="1600" dirty="0" smtClean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1600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7ADC-7A28-450A-9C12-A4E3BF22162B}" type="datetime1">
              <a:rPr lang="de-DE" smtClean="0"/>
              <a:t>02.12.2012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256584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Outlook: ZYNQ based developments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/>
          <a:stretch/>
        </p:blipFill>
        <p:spPr>
          <a:xfrm>
            <a:off x="539552" y="1124744"/>
            <a:ext cx="7736745" cy="47897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ABB5-84BD-4BFF-8912-1BF1A5877012}" type="datetime1">
              <a:rPr lang="de-DE" smtClean="0"/>
              <a:t>02.12.2012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904656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1600" y="5783561"/>
            <a:ext cx="39862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algn="ctr">
              <a:spcBef>
                <a:spcPct val="0"/>
              </a:spcBef>
            </a:pPr>
            <a:r>
              <a:rPr lang="en-US" sz="1000" b="1" dirty="0" smtClean="0">
                <a:latin typeface="Verdana" pitchFamily="34" charset="0"/>
                <a:ea typeface="+mj-ea"/>
                <a:cs typeface="+mj-cs"/>
              </a:rPr>
              <a:t>from </a:t>
            </a:r>
            <a:r>
              <a:rPr lang="en-US" sz="1000" b="1" dirty="0">
                <a:latin typeface="Verdana" pitchFamily="34" charset="0"/>
                <a:ea typeface="+mj-ea"/>
                <a:cs typeface="+mj-cs"/>
              </a:rPr>
              <a:t>Xilinx </a:t>
            </a:r>
            <a:r>
              <a:rPr lang="en-US" sz="1000" b="1" dirty="0" smtClean="0">
                <a:latin typeface="Verdana" pitchFamily="34" charset="0"/>
                <a:ea typeface="+mj-ea"/>
                <a:cs typeface="+mj-cs"/>
              </a:rPr>
              <a:t>documentation</a:t>
            </a:r>
            <a:endParaRPr lang="en-US" sz="1000" b="1" dirty="0"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4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ZYNQ based Board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</a:rPr>
              <a:t>Commercial modules already on the market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</a:rPr>
              <a:t>Simplification of hardware </a:t>
            </a:r>
            <a:r>
              <a:rPr lang="en-US" sz="1600" dirty="0" smtClean="0">
                <a:solidFill>
                  <a:prstClr val="black"/>
                </a:solidFill>
              </a:rPr>
              <a:t>development</a:t>
            </a:r>
          </a:p>
          <a:p>
            <a:pPr lvl="1">
              <a:lnSpc>
                <a:spcPct val="150000"/>
              </a:lnSpc>
            </a:pPr>
            <a:endParaRPr lang="de-DE" sz="1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</a:rPr>
              <a:t>Algorithms can be programmed in C/C++ under OS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</a:rPr>
              <a:t>Users can much easier maintain their DAQ Systems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Application Firmware and algorithms develop over time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Today typically a VHDL developer has to update firmware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9CAF-1717-4D0E-8FAD-F690FD3E9F77}" type="datetime1">
              <a:rPr lang="de-DE" smtClean="0"/>
              <a:t>02.12.2012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536504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ZYNQ based example – Application of commercial modules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ABB5-84BD-4BFF-8912-1BF1A5877012}" type="datetime1">
              <a:rPr lang="de-DE" smtClean="0"/>
              <a:t>02.12.2012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904656" cy="365125"/>
          </a:xfrm>
        </p:spPr>
        <p:txBody>
          <a:bodyPr/>
          <a:lstStyle/>
          <a:p>
            <a:r>
              <a:rPr lang="en-US" dirty="0" smtClean="0"/>
              <a:t>FPGA Oriented HW/FW Development in FEA DESY,  F. Krivan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6FED-F9F7-4390-8974-2A8959EE959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132856"/>
            <a:ext cx="5472608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2880320" cy="1806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410" y="3501008"/>
            <a:ext cx="3565212" cy="187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Carrier board: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Signals drivers, receivers/transmitters, termination and interfaces connector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Verdana" pitchFamily="34" charset="0"/>
              </a:rPr>
              <a:t>Connect signals 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from commercial module to  correspondent interfaces connector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077" y="1733516"/>
            <a:ext cx="3384376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Commercial module: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Verdana" pitchFamily="34" charset="0"/>
              </a:rPr>
              <a:t>Support 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most of the </a:t>
            </a:r>
            <a:r>
              <a:rPr lang="en-US" sz="1200" dirty="0">
                <a:solidFill>
                  <a:prstClr val="black"/>
                </a:solidFill>
                <a:latin typeface="Verdana" pitchFamily="34" charset="0"/>
              </a:rPr>
              <a:t>standard 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interfaces in processor system part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</a:rPr>
              <a:t>Support of the application design in programmable logic part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213302"/>
            <a:ext cx="7920880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Simplification of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</a:rPr>
              <a:t>HARDWARE development </a:t>
            </a:r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by splitting a design to 2 parts: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944" y="3140968"/>
            <a:ext cx="5076056" cy="2808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7410" y="5626110"/>
            <a:ext cx="786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Combination of the different commercial modules and carrier boards can supply broad spectrum of the customers / applications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On-screen Show (4:3)</PresentationFormat>
  <Paragraphs>127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FPGAs in Research - Applications, Technologies and Tools </vt:lpstr>
      <vt:lpstr>Evolution of FPGA Technology (XILINX)</vt:lpstr>
      <vt:lpstr>Starting efficiently with a Technology having limited resources ?</vt:lpstr>
      <vt:lpstr>DAMC2 – Virtex-5 </vt:lpstr>
      <vt:lpstr>Preliminary HGF-AMC1 – Block Diagram</vt:lpstr>
      <vt:lpstr>HGF-AMC1 – Improvements and modifications</vt:lpstr>
      <vt:lpstr>Outlook: ZYNQ based developments</vt:lpstr>
      <vt:lpstr>Advantages of ZYNQ based Board</vt:lpstr>
      <vt:lpstr>ZYNQ based example – Application of commercial modules</vt:lpstr>
      <vt:lpstr>ZYNQ based example – Application of commercial modules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Krivan, Frantisek</dc:creator>
  <cp:lastModifiedBy>Krivan, Frantisek</cp:lastModifiedBy>
  <cp:revision>285</cp:revision>
  <cp:lastPrinted>2012-12-01T11:12:49Z</cp:lastPrinted>
  <dcterms:created xsi:type="dcterms:W3CDTF">2011-02-19T10:59:19Z</dcterms:created>
  <dcterms:modified xsi:type="dcterms:W3CDTF">2012-12-02T16:32:13Z</dcterms:modified>
</cp:coreProperties>
</file>