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56" r:id="rId2"/>
    <p:sldId id="263" r:id="rId3"/>
    <p:sldId id="284" r:id="rId4"/>
    <p:sldId id="283" r:id="rId5"/>
    <p:sldId id="264" r:id="rId6"/>
    <p:sldId id="265" r:id="rId7"/>
    <p:sldId id="282" r:id="rId8"/>
    <p:sldId id="285" r:id="rId9"/>
    <p:sldId id="267" r:id="rId10"/>
    <p:sldId id="276" r:id="rId11"/>
    <p:sldId id="266" r:id="rId12"/>
    <p:sldId id="270" r:id="rId13"/>
    <p:sldId id="271" r:id="rId14"/>
    <p:sldId id="272" r:id="rId15"/>
    <p:sldId id="273" r:id="rId16"/>
    <p:sldId id="286" r:id="rId17"/>
    <p:sldId id="278" r:id="rId18"/>
    <p:sldId id="279" r:id="rId19"/>
    <p:sldId id="280" r:id="rId20"/>
    <p:sldId id="281" r:id="rId21"/>
    <p:sldId id="277" r:id="rId22"/>
    <p:sldId id="269" r:id="rId23"/>
    <p:sldId id="287" r:id="rId24"/>
    <p:sldId id="288" r:id="rId25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7CA7275-49A7-453E-B358-DC3309072779}">
          <p14:sldIdLst>
            <p14:sldId id="256"/>
            <p14:sldId id="263"/>
            <p14:sldId id="284"/>
            <p14:sldId id="283"/>
            <p14:sldId id="264"/>
            <p14:sldId id="265"/>
            <p14:sldId id="282"/>
            <p14:sldId id="285"/>
            <p14:sldId id="267"/>
            <p14:sldId id="276"/>
            <p14:sldId id="266"/>
            <p14:sldId id="270"/>
            <p14:sldId id="271"/>
            <p14:sldId id="272"/>
            <p14:sldId id="273"/>
            <p14:sldId id="286"/>
            <p14:sldId id="278"/>
            <p14:sldId id="279"/>
            <p14:sldId id="280"/>
            <p14:sldId id="281"/>
            <p14:sldId id="277"/>
            <p14:sldId id="269"/>
            <p14:sldId id="287"/>
            <p14:sldId id="288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reun" initials="ms" lastIdx="1" clrIdx="0"/>
  <p:cmAuthor id="1" name="noeldgen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23" autoAdjust="0"/>
    <p:restoredTop sz="86425" autoAdjust="0"/>
  </p:normalViewPr>
  <p:slideViewPr>
    <p:cSldViewPr>
      <p:cViewPr>
        <p:scale>
          <a:sx n="75" d="100"/>
          <a:sy n="75" d="100"/>
        </p:scale>
        <p:origin x="-1686" y="-180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25636BF-0779-4DC2-AC26-DB2C85F11D04}" type="datetimeFigureOut">
              <a:rPr lang="de-DE"/>
              <a:pPr>
                <a:defRPr/>
              </a:pPr>
              <a:t>03.12.2012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4546"/>
            <a:ext cx="5438140" cy="44682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090"/>
            <a:ext cx="2945659" cy="495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9090"/>
            <a:ext cx="2945659" cy="4959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CA0AD9B-D1ED-4F82-ADF4-4C89DB9636C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168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6"/>
          <p:cNvSpPr/>
          <p:nvPr userDrawn="1"/>
        </p:nvSpPr>
        <p:spPr>
          <a:xfrm>
            <a:off x="250825" y="2286000"/>
            <a:ext cx="8893175" cy="4572000"/>
          </a:xfrm>
          <a:prstGeom prst="rect">
            <a:avLst/>
          </a:prstGeom>
          <a:solidFill>
            <a:srgbClr val="005B82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sp>
        <p:nvSpPr>
          <p:cNvPr id="6" name="Rechteck 8"/>
          <p:cNvSpPr/>
          <p:nvPr userDrawn="1"/>
        </p:nvSpPr>
        <p:spPr>
          <a:xfrm>
            <a:off x="7308850" y="1588"/>
            <a:ext cx="1835150" cy="97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/>
          </a:p>
        </p:txBody>
      </p:sp>
      <p:pic>
        <p:nvPicPr>
          <p:cNvPr id="7" name="Picture 60" descr="logo_699cm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4425" y="249238"/>
            <a:ext cx="2517775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827584" y="2708275"/>
            <a:ext cx="8064896" cy="1872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827584" y="4581128"/>
            <a:ext cx="7704856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/>
          </p:nvPr>
        </p:nvSpPr>
        <p:spPr>
          <a:xfrm>
            <a:off x="827584" y="5157192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de-DE" dirty="0" smtClean="0"/>
              <a:t>Textmasterformate durch Klicken bearbeite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FECA07A-377D-4014-83E5-72401844D2DD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Holger Nöldgen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dirty="0" smtClean="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Seminar Sensoren </a:t>
            </a:r>
          </a:p>
          <a:p>
            <a:pPr>
              <a:defRPr/>
            </a:pPr>
            <a:r>
              <a:rPr lang="de-DE"/>
              <a:t>TU Chemnitz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97CD0-AEDE-4BF8-ADEA-3F5301CF7BFA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97C51-3C62-4FAE-9F58-543C0DE1EA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7BDCE-7DDE-44ED-ABBE-C3CE2E347FE4}" type="datetime4">
              <a:rPr lang="de-DE"/>
              <a:pPr>
                <a:defRPr/>
              </a:pPr>
              <a:t>3. Dezember 2012</a:t>
            </a:fld>
            <a:endParaRPr lang="de-DE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5013-A986-4708-B4E3-7C7E71E7BCA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6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C6C28-6AC7-4F5B-A244-3604812CFFC6}" type="datetime4">
              <a:rPr lang="de-DE"/>
              <a:pPr>
                <a:defRPr/>
              </a:pPr>
              <a:t>3. Dezember 2012</a:t>
            </a:fld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24325-9477-467C-9BDB-2FBA8742A9A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720000" y="2636912"/>
            <a:ext cx="3024336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16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F95A3-9A2E-40BB-B0DE-CFB0DDDB96B0}" type="datetime4">
              <a:rPr lang="de-DE"/>
              <a:pPr>
                <a:defRPr/>
              </a:pPr>
              <a:t>3. Dezember 2012</a:t>
            </a:fld>
            <a:endParaRPr lang="de-DE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19CF9-0379-4CB7-9968-491767D2794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5C5C1-1E46-462F-B473-F69C163FE7BA}" type="datetime4">
              <a:rPr lang="de-DE"/>
              <a:pPr>
                <a:defRPr/>
              </a:pPr>
              <a:t>3. Dezember 2012</a:t>
            </a:fld>
            <a:endParaRPr lang="de-DE"/>
          </a:p>
        </p:txBody>
      </p:sp>
      <p:sp>
        <p:nvSpPr>
          <p:cNvPr id="3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56E2C-7336-4D98-9B62-7611189814A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6B205A-128E-48E9-BD03-5D96E338725F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Holger Nöldgen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Seminar Sensoren </a:t>
            </a:r>
          </a:p>
          <a:p>
            <a:pPr>
              <a:defRPr/>
            </a:pPr>
            <a:r>
              <a:rPr lang="de-DE"/>
              <a:t>TU Chemnitz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725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048F638-441D-403E-B46F-598F1DD4B920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Holger Nöldgen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Seminar Sensoren </a:t>
            </a:r>
          </a:p>
          <a:p>
            <a:pPr>
              <a:defRPr/>
            </a:pPr>
            <a:r>
              <a:rPr lang="de-DE"/>
              <a:t>TU Chemnitz</a:t>
            </a:r>
          </a:p>
        </p:txBody>
      </p:sp>
      <p:sp>
        <p:nvSpPr>
          <p:cNvPr id="7" name="Rechteck 6"/>
          <p:cNvSpPr/>
          <p:nvPr/>
        </p:nvSpPr>
        <p:spPr>
          <a:xfrm>
            <a:off x="0" y="2286000"/>
            <a:ext cx="125413" cy="2286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25413" y="2286000"/>
            <a:ext cx="127000" cy="2286000"/>
          </a:xfrm>
          <a:prstGeom prst="rect">
            <a:avLst/>
          </a:prstGeom>
          <a:solidFill>
            <a:srgbClr val="5151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9C9C9C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0" y="0"/>
            <a:ext cx="125413" cy="2286000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25413" y="0"/>
            <a:ext cx="127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9C9C9C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5413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005B82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125413" y="4572000"/>
            <a:ext cx="127000" cy="2286000"/>
          </a:xfrm>
          <a:prstGeom prst="rect">
            <a:avLst/>
          </a:prstGeom>
          <a:solidFill>
            <a:srgbClr val="9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800">
              <a:solidFill>
                <a:srgbClr val="9C9C9C"/>
              </a:solidFill>
            </a:endParaRPr>
          </a:p>
        </p:txBody>
      </p:sp>
      <p:pic>
        <p:nvPicPr>
          <p:cNvPr id="1035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51725" y="150813"/>
            <a:ext cx="14398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12"/>
          <p:cNvSpPr/>
          <p:nvPr/>
        </p:nvSpPr>
        <p:spPr>
          <a:xfrm rot="-5400000">
            <a:off x="-1076325" y="5665788"/>
            <a:ext cx="2276475" cy="1079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700" dirty="0">
                <a:solidFill>
                  <a:srgbClr val="515151"/>
                </a:solidFill>
                <a:latin typeface="Arial" pitchFamily="34" charset="0"/>
                <a:cs typeface="Arial" pitchFamily="34" charset="0"/>
              </a:rPr>
              <a:t>Mitglied der Helmholtz-Gemeinschaft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tmp"/><Relationship Id="rId4" Type="http://schemas.openxmlformats.org/officeDocument/2006/relationships/image" Target="../media/image18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press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platzhalter 1"/>
          <p:cNvSpPr>
            <a:spLocks noGrp="1"/>
          </p:cNvSpPr>
          <p:nvPr>
            <p:ph type="body" sz="quarter" idx="13"/>
          </p:nvPr>
        </p:nvSpPr>
        <p:spPr bwMode="auto">
          <a:xfrm>
            <a:off x="827088" y="2708275"/>
            <a:ext cx="8066087" cy="18732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Development </a:t>
            </a:r>
            <a:r>
              <a:rPr lang="de-DE" dirty="0" err="1" smtClean="0">
                <a:latin typeface="Arial" charset="0"/>
                <a:cs typeface="Arial" charset="0"/>
              </a:rPr>
              <a:t>of</a:t>
            </a:r>
            <a:r>
              <a:rPr lang="de-DE" dirty="0" smtClean="0">
                <a:latin typeface="Arial" charset="0"/>
                <a:cs typeface="Arial" charset="0"/>
              </a:rPr>
              <a:t> a FPGA </a:t>
            </a:r>
            <a:r>
              <a:rPr lang="de-DE" dirty="0" err="1" smtClean="0">
                <a:latin typeface="Arial" charset="0"/>
                <a:cs typeface="Arial" charset="0"/>
              </a:rPr>
              <a:t>based</a:t>
            </a:r>
            <a:r>
              <a:rPr lang="de-DE" dirty="0" smtClean="0">
                <a:latin typeface="Arial" charset="0"/>
                <a:cs typeface="Arial" charset="0"/>
              </a:rPr>
              <a:t> DAQ </a:t>
            </a:r>
            <a:r>
              <a:rPr lang="de-DE" dirty="0" err="1" smtClean="0">
                <a:latin typeface="Arial" charset="0"/>
                <a:cs typeface="Arial" charset="0"/>
              </a:rPr>
              <a:t>for</a:t>
            </a:r>
            <a:r>
              <a:rPr lang="de-DE" dirty="0" smtClean="0">
                <a:latin typeface="Arial" charset="0"/>
                <a:cs typeface="Arial" charset="0"/>
              </a:rPr>
              <a:t> digital </a:t>
            </a:r>
            <a:r>
              <a:rPr lang="de-DE" dirty="0" err="1" smtClean="0">
                <a:latin typeface="Arial" charset="0"/>
                <a:cs typeface="Arial" charset="0"/>
              </a:rPr>
              <a:t>SiPM‘s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using</a:t>
            </a:r>
            <a:r>
              <a:rPr lang="de-DE" dirty="0" smtClean="0">
                <a:latin typeface="Arial" charset="0"/>
                <a:cs typeface="Arial" charset="0"/>
              </a:rPr>
              <a:t> USB3.0</a:t>
            </a:r>
          </a:p>
        </p:txBody>
      </p:sp>
      <p:sp>
        <p:nvSpPr>
          <p:cNvPr id="10242" name="Textplatzhalter 2"/>
          <p:cNvSpPr>
            <a:spLocks noGrp="1"/>
          </p:cNvSpPr>
          <p:nvPr>
            <p:ph type="body" sz="quarter" idx="14"/>
          </p:nvPr>
        </p:nvSpPr>
        <p:spPr bwMode="auto">
          <a:xfrm>
            <a:off x="827088" y="4797425"/>
            <a:ext cx="7705725" cy="576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Holger </a:t>
            </a:r>
            <a:r>
              <a:rPr lang="de-DE" dirty="0" err="1" smtClean="0">
                <a:latin typeface="Arial" charset="0"/>
                <a:cs typeface="Arial" charset="0"/>
              </a:rPr>
              <a:t>Nöldgen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10243" name="Textplatzhalter 3"/>
          <p:cNvSpPr>
            <a:spLocks noGrp="1"/>
          </p:cNvSpPr>
          <p:nvPr>
            <p:ph type="body" sz="quarter" idx="15"/>
          </p:nvPr>
        </p:nvSpPr>
        <p:spPr bwMode="auto">
          <a:xfrm>
            <a:off x="827088" y="5661025"/>
            <a:ext cx="6481762" cy="5762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10. September 2012 | Holger </a:t>
            </a:r>
            <a:r>
              <a:rPr lang="de-DE" dirty="0" err="1" smtClean="0">
                <a:latin typeface="Arial" charset="0"/>
                <a:cs typeface="Arial" charset="0"/>
              </a:rPr>
              <a:t>Nöldgen</a:t>
            </a:r>
            <a:endParaRPr lang="de-DE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56170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USB 3.0 Development @ ZEL </a:t>
            </a:r>
            <a:r>
              <a:rPr lang="de-DE" dirty="0" err="1" smtClean="0">
                <a:latin typeface="Arial" charset="0"/>
                <a:cs typeface="Arial" charset="0"/>
              </a:rPr>
              <a:t>now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340768"/>
            <a:ext cx="6777572" cy="483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0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340768"/>
            <a:ext cx="1282203" cy="956721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Cypress</a:t>
            </a:r>
            <a:r>
              <a:rPr lang="de-DE" dirty="0" smtClean="0">
                <a:latin typeface="Arial" charset="0"/>
                <a:cs typeface="Arial" charset="0"/>
              </a:rPr>
              <a:t> FX3 USB </a:t>
            </a:r>
            <a:r>
              <a:rPr lang="de-DE" dirty="0">
                <a:latin typeface="Arial" charset="0"/>
                <a:cs typeface="Arial" charset="0"/>
              </a:rPr>
              <a:t>C</a:t>
            </a:r>
            <a:r>
              <a:rPr lang="de-DE" dirty="0" smtClean="0">
                <a:latin typeface="Arial" charset="0"/>
                <a:cs typeface="Arial" charset="0"/>
              </a:rPr>
              <a:t>ontroller [1]</a:t>
            </a:r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297489"/>
            <a:ext cx="3749059" cy="2651156"/>
          </a:xfrm>
          <a:prstGeom prst="rect">
            <a:avLst/>
          </a:prstGeom>
        </p:spPr>
      </p:pic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44" y="1988840"/>
            <a:ext cx="5000456" cy="308648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36712"/>
            <a:ext cx="1702629" cy="120671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3" y="5517232"/>
            <a:ext cx="3749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USB 3.0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backward</a:t>
            </a:r>
            <a:endParaRPr lang="de-DE" dirty="0" smtClean="0"/>
          </a:p>
          <a:p>
            <a:r>
              <a:rPr lang="de-DE" dirty="0" err="1"/>
              <a:t>c</a:t>
            </a:r>
            <a:r>
              <a:rPr lang="de-DE" dirty="0" err="1" smtClean="0"/>
              <a:t>ompatible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USB 2.0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999405" y="5373216"/>
            <a:ext cx="4037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FX3-Chip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internal</a:t>
            </a:r>
            <a:r>
              <a:rPr lang="de-DE" dirty="0" smtClean="0"/>
              <a:t> USB </a:t>
            </a:r>
            <a:r>
              <a:rPr lang="de-DE" dirty="0" err="1" smtClean="0"/>
              <a:t>phy</a:t>
            </a:r>
            <a:endParaRPr lang="de-DE" dirty="0"/>
          </a:p>
          <a:p>
            <a:r>
              <a:rPr lang="de-DE" dirty="0" smtClean="0"/>
              <a:t>FPGA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more</a:t>
            </a:r>
            <a:r>
              <a:rPr lang="de-DE" dirty="0" smtClean="0"/>
              <a:t> simple parallel </a:t>
            </a:r>
            <a:r>
              <a:rPr lang="de-DE" dirty="0" err="1" smtClean="0"/>
              <a:t>interface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8362861" y="506527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[4]</a:t>
            </a:r>
            <a:endParaRPr lang="en-US" sz="11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67205" y="501317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[5]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329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Cypress</a:t>
            </a:r>
            <a:r>
              <a:rPr lang="de-DE" dirty="0" smtClean="0">
                <a:latin typeface="Arial" charset="0"/>
                <a:cs typeface="Arial" charset="0"/>
              </a:rPr>
              <a:t> FX3 USB </a:t>
            </a:r>
            <a:r>
              <a:rPr lang="de-DE" dirty="0">
                <a:latin typeface="Arial" charset="0"/>
                <a:cs typeface="Arial" charset="0"/>
              </a:rPr>
              <a:t>C</a:t>
            </a:r>
            <a:r>
              <a:rPr lang="de-DE" dirty="0" smtClean="0">
                <a:latin typeface="Arial" charset="0"/>
                <a:cs typeface="Arial" charset="0"/>
              </a:rPr>
              <a:t>ontroller [2]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314" y="1628800"/>
            <a:ext cx="5367166" cy="3551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2850950" cy="23959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5536" y="4449306"/>
            <a:ext cx="3129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FX3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internal</a:t>
            </a:r>
            <a:r>
              <a:rPr lang="de-DE" dirty="0" smtClean="0"/>
              <a:t> ARM926 CPU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200 MHz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95536" y="545741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Data </a:t>
            </a:r>
            <a:r>
              <a:rPr lang="de-DE" dirty="0" err="1" smtClean="0"/>
              <a:t>transfer</a:t>
            </a:r>
            <a:r>
              <a:rPr lang="de-DE" dirty="0" smtClean="0"/>
              <a:t> </a:t>
            </a:r>
            <a:r>
              <a:rPr lang="de-DE" dirty="0" err="1" smtClean="0"/>
              <a:t>inbetween</a:t>
            </a:r>
            <a:r>
              <a:rPr lang="de-DE" dirty="0" smtClean="0"/>
              <a:t> USB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GPIF II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CPU </a:t>
            </a:r>
            <a:r>
              <a:rPr lang="de-DE" dirty="0" err="1" smtClean="0"/>
              <a:t>code</a:t>
            </a:r>
            <a:endParaRPr lang="de-DE" dirty="0" smtClean="0"/>
          </a:p>
          <a:p>
            <a:r>
              <a:rPr lang="de-DE" dirty="0" smtClean="0"/>
              <a:t>After </a:t>
            </a:r>
            <a:r>
              <a:rPr lang="de-DE" dirty="0" err="1" smtClean="0"/>
              <a:t>setup</a:t>
            </a:r>
            <a:r>
              <a:rPr lang="de-DE" dirty="0" smtClean="0"/>
              <a:t>,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exchanged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CPU </a:t>
            </a:r>
            <a:r>
              <a:rPr lang="de-DE" dirty="0" err="1" smtClean="0"/>
              <a:t>access</a:t>
            </a:r>
            <a:r>
              <a:rPr lang="de-DE" dirty="0" smtClean="0"/>
              <a:t> (DMA </a:t>
            </a:r>
            <a:r>
              <a:rPr lang="de-DE" dirty="0" err="1" smtClean="0"/>
              <a:t>channels</a:t>
            </a:r>
            <a:r>
              <a:rPr lang="de-DE" dirty="0" smtClean="0"/>
              <a:t>)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8460432" y="517986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[3]</a:t>
            </a:r>
            <a:endParaRPr lang="en-US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2814438" y="402477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[3]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26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FX3 </a:t>
            </a:r>
            <a:r>
              <a:rPr lang="de-DE" dirty="0">
                <a:latin typeface="Arial" charset="0"/>
                <a:cs typeface="Arial" charset="0"/>
              </a:rPr>
              <a:t>S</a:t>
            </a:r>
            <a:r>
              <a:rPr lang="de-DE" dirty="0" smtClean="0">
                <a:latin typeface="Arial" charset="0"/>
                <a:cs typeface="Arial" charset="0"/>
              </a:rPr>
              <a:t>ystem </a:t>
            </a:r>
            <a:r>
              <a:rPr lang="de-DE" dirty="0" err="1" smtClean="0">
                <a:latin typeface="Arial" charset="0"/>
                <a:cs typeface="Arial" charset="0"/>
              </a:rPr>
              <a:t>Architecture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232" y="1502884"/>
            <a:ext cx="6912768" cy="4754201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83568" y="1502884"/>
            <a:ext cx="4176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FX3 </a:t>
            </a:r>
            <a:r>
              <a:rPr lang="de-DE" dirty="0" err="1" smtClean="0"/>
              <a:t>acts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external</a:t>
            </a:r>
            <a:r>
              <a:rPr lang="de-DE" dirty="0" smtClean="0"/>
              <a:t> </a:t>
            </a:r>
            <a:r>
              <a:rPr lang="de-DE" dirty="0" err="1" smtClean="0"/>
              <a:t>coprocessor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dirty="0" smtClean="0"/>
              <a:t> a USB 3.0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FPGA</a:t>
            </a:r>
          </a:p>
          <a:p>
            <a:endParaRPr lang="de-DE" dirty="0"/>
          </a:p>
          <a:p>
            <a:r>
              <a:rPr lang="de-DE" dirty="0" smtClean="0"/>
              <a:t>GPIF II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FPGA I/Os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755576" y="4881354"/>
            <a:ext cx="3960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CPU </a:t>
            </a:r>
            <a:r>
              <a:rPr lang="de-DE" dirty="0" err="1" smtClean="0"/>
              <a:t>code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stored</a:t>
            </a:r>
            <a:r>
              <a:rPr lang="de-DE" dirty="0" smtClean="0"/>
              <a:t> on </a:t>
            </a:r>
            <a:r>
              <a:rPr lang="de-DE" dirty="0" err="1" smtClean="0"/>
              <a:t>external</a:t>
            </a:r>
            <a:r>
              <a:rPr lang="de-DE" dirty="0" smtClean="0"/>
              <a:t> I²C EEPROM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7884368" y="487035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[2]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1805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</a:t>
            </a:r>
            <a:r>
              <a:rPr lang="de-DE" dirty="0">
                <a:latin typeface="Arial" charset="0"/>
                <a:cs typeface="Arial" charset="0"/>
              </a:rPr>
              <a:t>I</a:t>
            </a:r>
            <a:r>
              <a:rPr lang="de-DE" dirty="0" smtClean="0">
                <a:latin typeface="Arial" charset="0"/>
                <a:cs typeface="Arial" charset="0"/>
              </a:rPr>
              <a:t>nterface</a:t>
            </a:r>
          </a:p>
        </p:txBody>
      </p:sp>
      <p:pic>
        <p:nvPicPr>
          <p:cNvPr id="2" name="Grafik 1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6876256" cy="1492521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068961"/>
            <a:ext cx="4355976" cy="2529276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66270"/>
              </p:ext>
            </p:extLst>
          </p:nvPr>
        </p:nvGraphicFramePr>
        <p:xfrm>
          <a:off x="323528" y="2996952"/>
          <a:ext cx="3600400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/>
                <a:gridCol w="1800200"/>
              </a:tblGrid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Signal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Usage</a:t>
                      </a:r>
                      <a:endParaRPr lang="en-US" sz="1400" dirty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D[31:0]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Data </a:t>
                      </a:r>
                      <a:r>
                        <a:rPr lang="de-DE" sz="1400" dirty="0" err="1" smtClean="0"/>
                        <a:t>bus</a:t>
                      </a:r>
                      <a:endParaRPr lang="en-US" sz="1400" dirty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A[1:0]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USB </a:t>
                      </a:r>
                      <a:r>
                        <a:rPr lang="de-DE" sz="1400" dirty="0" err="1" smtClean="0"/>
                        <a:t>endpoint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adress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PCLK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GPIF </a:t>
                      </a:r>
                      <a:r>
                        <a:rPr lang="de-DE" sz="1400" dirty="0" err="1" smtClean="0"/>
                        <a:t>clock</a:t>
                      </a:r>
                      <a:r>
                        <a:rPr lang="de-DE" sz="1400" baseline="0" dirty="0" smtClean="0"/>
                        <a:t> (100 MHz)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SLCS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Chip </a:t>
                      </a:r>
                      <a:r>
                        <a:rPr lang="de-DE" sz="1400" dirty="0" err="1" smtClean="0"/>
                        <a:t>select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SLRD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Read </a:t>
                      </a:r>
                      <a:r>
                        <a:rPr lang="de-DE" sz="1400" dirty="0" err="1" smtClean="0"/>
                        <a:t>from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bus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SLWR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Write </a:t>
                      </a:r>
                      <a:r>
                        <a:rPr lang="de-DE" sz="1400" dirty="0" err="1" smtClean="0"/>
                        <a:t>to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bus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SLOE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Bus </a:t>
                      </a:r>
                      <a:r>
                        <a:rPr lang="de-DE" sz="1400" dirty="0" err="1" smtClean="0"/>
                        <a:t>output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enable</a:t>
                      </a:r>
                      <a:endParaRPr lang="de-DE" sz="1400" dirty="0" smtClean="0"/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FLAGA-FLAGD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FIFO </a:t>
                      </a:r>
                      <a:r>
                        <a:rPr lang="de-DE" sz="1400" dirty="0" err="1" smtClean="0"/>
                        <a:t>signals</a:t>
                      </a:r>
                      <a:r>
                        <a:rPr lang="de-DE" sz="1400" dirty="0" smtClean="0"/>
                        <a:t> (</a:t>
                      </a:r>
                      <a:r>
                        <a:rPr lang="de-DE" sz="1400" dirty="0" err="1" smtClean="0"/>
                        <a:t>full</a:t>
                      </a:r>
                      <a:r>
                        <a:rPr lang="de-DE" sz="1400" dirty="0" smtClean="0"/>
                        <a:t>, </a:t>
                      </a:r>
                      <a:r>
                        <a:rPr lang="de-DE" sz="1400" dirty="0" err="1" smtClean="0"/>
                        <a:t>empty</a:t>
                      </a:r>
                      <a:r>
                        <a:rPr lang="de-DE" sz="1400" dirty="0" smtClean="0"/>
                        <a:t>)</a:t>
                      </a:r>
                    </a:p>
                  </a:txBody>
                  <a:tcPr/>
                </a:tc>
              </a:tr>
              <a:tr h="168019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PKTEND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Write </a:t>
                      </a:r>
                      <a:r>
                        <a:rPr lang="de-DE" sz="1400" dirty="0" err="1" smtClean="0"/>
                        <a:t>short</a:t>
                      </a:r>
                      <a:r>
                        <a:rPr lang="de-DE" sz="1400" dirty="0" smtClean="0"/>
                        <a:t> </a:t>
                      </a:r>
                      <a:r>
                        <a:rPr lang="de-DE" sz="1400" dirty="0" err="1" smtClean="0"/>
                        <a:t>package</a:t>
                      </a:r>
                      <a:endParaRPr lang="de-DE" sz="14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4391472" y="5798292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44 FPGA I/O </a:t>
            </a:r>
            <a:r>
              <a:rPr lang="de-DE" dirty="0" err="1" smtClean="0"/>
              <a:t>pins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7971184" y="559823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[1]</a:t>
            </a:r>
            <a:endParaRPr lang="en-US" sz="1100" dirty="0"/>
          </a:p>
        </p:txBody>
      </p:sp>
      <p:sp>
        <p:nvSpPr>
          <p:cNvPr id="12" name="Textfeld 11"/>
          <p:cNvSpPr txBox="1"/>
          <p:nvPr/>
        </p:nvSpPr>
        <p:spPr>
          <a:xfrm>
            <a:off x="8512844" y="2578377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[1]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9371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505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Read Cycle</a:t>
            </a: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446684"/>
            <a:ext cx="7056784" cy="467963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51520" y="1412776"/>
            <a:ext cx="27363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Data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clocked</a:t>
            </a:r>
            <a:r>
              <a:rPr lang="de-DE" sz="1600" dirty="0" smtClean="0"/>
              <a:t> out </a:t>
            </a:r>
            <a:r>
              <a:rPr lang="de-DE" sz="1600" dirty="0" err="1" smtClean="0"/>
              <a:t>from</a:t>
            </a:r>
            <a:r>
              <a:rPr lang="de-DE" sz="1600" dirty="0" smtClean="0"/>
              <a:t> FIFO </a:t>
            </a:r>
            <a:r>
              <a:rPr lang="de-DE" sz="1600" dirty="0" err="1" smtClean="0"/>
              <a:t>by</a:t>
            </a:r>
            <a:r>
              <a:rPr lang="de-DE" sz="1600" dirty="0" smtClean="0"/>
              <a:t> PCLK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CS </a:t>
            </a:r>
            <a:r>
              <a:rPr lang="de-DE" sz="1600" dirty="0" err="1" smtClean="0"/>
              <a:t>and</a:t>
            </a:r>
            <a:r>
              <a:rPr lang="de-DE" sz="1600" dirty="0" smtClean="0"/>
              <a:t> ADDR </a:t>
            </a:r>
            <a:r>
              <a:rPr lang="de-DE" sz="1600" dirty="0" err="1" smtClean="0"/>
              <a:t>adresses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endpoint</a:t>
            </a:r>
            <a:r>
              <a:rPr lang="de-DE" sz="1600" dirty="0" smtClean="0"/>
              <a:t> </a:t>
            </a:r>
            <a:r>
              <a:rPr lang="de-DE" sz="1600" dirty="0" err="1" smtClean="0"/>
              <a:t>buffer</a:t>
            </a:r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RD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FIFO </a:t>
            </a:r>
            <a:r>
              <a:rPr lang="de-DE" sz="1600" dirty="0" err="1" smtClean="0"/>
              <a:t>read</a:t>
            </a:r>
            <a:r>
              <a:rPr lang="de-DE" sz="1600" dirty="0" smtClean="0"/>
              <a:t> </a:t>
            </a:r>
            <a:r>
              <a:rPr lang="de-DE" sz="1600" dirty="0" err="1" smtClean="0"/>
              <a:t>signal</a:t>
            </a:r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OE </a:t>
            </a:r>
            <a:r>
              <a:rPr lang="de-DE" sz="1600" dirty="0" err="1" smtClean="0"/>
              <a:t>enables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bus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non </a:t>
            </a:r>
            <a:r>
              <a:rPr lang="de-DE" sz="1600" dirty="0" err="1" smtClean="0"/>
              <a:t>tri-state</a:t>
            </a:r>
            <a:r>
              <a:rPr lang="de-DE" sz="1600" dirty="0"/>
              <a:t/>
            </a:r>
            <a:br>
              <a:rPr lang="de-DE" sz="1600" dirty="0"/>
            </a:b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drive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output</a:t>
            </a:r>
            <a:endParaRPr lang="de-DE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FLAGs </a:t>
            </a:r>
            <a:r>
              <a:rPr lang="de-DE" sz="1600" dirty="0" err="1" smtClean="0"/>
              <a:t>show</a:t>
            </a:r>
            <a:r>
              <a:rPr lang="de-DE" sz="1600" dirty="0" smtClean="0"/>
              <a:t> </a:t>
            </a:r>
            <a:r>
              <a:rPr lang="de-DE" sz="1600" dirty="0" err="1" smtClean="0"/>
              <a:t>status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of</a:t>
            </a:r>
            <a:r>
              <a:rPr lang="de-DE" sz="1600" dirty="0" smtClean="0"/>
              <a:t> FIFOs</a:t>
            </a:r>
          </a:p>
          <a:p>
            <a:pPr marL="285750" indent="-285750">
              <a:buFont typeface="Arial" pitchFamily="34" charset="0"/>
              <a:buChar char="•"/>
            </a:pP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err="1" smtClean="0"/>
              <a:t>Latencies</a:t>
            </a:r>
            <a:r>
              <a:rPr lang="de-DE" sz="1600" dirty="0" smtClean="0"/>
              <a:t> !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633544" y="6126315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[2]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190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31911"/>
            <a:ext cx="6366303" cy="4805401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505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Write Cycle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1520" y="1196752"/>
            <a:ext cx="28083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Data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clocked</a:t>
            </a:r>
            <a:r>
              <a:rPr lang="de-DE" sz="1600" dirty="0" smtClean="0"/>
              <a:t> </a:t>
            </a:r>
            <a:r>
              <a:rPr lang="de-DE" sz="1600" dirty="0" err="1" smtClean="0"/>
              <a:t>into</a:t>
            </a:r>
            <a:r>
              <a:rPr lang="de-DE" sz="1600" dirty="0" smtClean="0"/>
              <a:t> FIFO </a:t>
            </a:r>
            <a:r>
              <a:rPr lang="de-DE" sz="1600" dirty="0" err="1" smtClean="0"/>
              <a:t>by</a:t>
            </a:r>
            <a:r>
              <a:rPr lang="de-DE" sz="1600" dirty="0" smtClean="0"/>
              <a:t> PCLK</a:t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CS </a:t>
            </a:r>
            <a:r>
              <a:rPr lang="de-DE" sz="1600" dirty="0" err="1" smtClean="0"/>
              <a:t>and</a:t>
            </a:r>
            <a:r>
              <a:rPr lang="de-DE" sz="1600" dirty="0" smtClean="0"/>
              <a:t> ADDR </a:t>
            </a:r>
            <a:r>
              <a:rPr lang="de-DE" sz="1600" dirty="0" err="1" smtClean="0"/>
              <a:t>adresses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endpoint</a:t>
            </a:r>
            <a:r>
              <a:rPr lang="de-DE" sz="1600" dirty="0" smtClean="0"/>
              <a:t> </a:t>
            </a:r>
            <a:r>
              <a:rPr lang="de-DE" sz="1600" dirty="0" err="1" smtClean="0"/>
              <a:t>buffer</a:t>
            </a: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WR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FIFO </a:t>
            </a:r>
            <a:r>
              <a:rPr lang="de-DE" sz="1600" dirty="0" err="1" smtClean="0"/>
              <a:t>write</a:t>
            </a:r>
            <a:r>
              <a:rPr lang="de-DE" sz="1600" dirty="0" smtClean="0"/>
              <a:t> </a:t>
            </a:r>
            <a:r>
              <a:rPr lang="de-DE" sz="1600" dirty="0" err="1" smtClean="0"/>
              <a:t>signal</a:t>
            </a: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PKTEND </a:t>
            </a:r>
            <a:r>
              <a:rPr lang="de-DE" sz="1600" dirty="0" err="1" smtClean="0"/>
              <a:t>indicates</a:t>
            </a:r>
            <a:r>
              <a:rPr lang="de-DE" sz="1600" dirty="0" smtClean="0"/>
              <a:t> </a:t>
            </a:r>
            <a:r>
              <a:rPr lang="de-DE" sz="1600" dirty="0" err="1" smtClean="0"/>
              <a:t>short</a:t>
            </a:r>
            <a:r>
              <a:rPr lang="de-DE" sz="1600" dirty="0" smtClean="0"/>
              <a:t> </a:t>
            </a:r>
            <a:r>
              <a:rPr lang="de-DE" sz="1600" dirty="0" err="1" smtClean="0"/>
              <a:t>pakate</a:t>
            </a:r>
            <a:r>
              <a:rPr lang="de-DE" sz="1600" dirty="0" smtClean="0"/>
              <a:t> </a:t>
            </a:r>
            <a:r>
              <a:rPr lang="de-DE" sz="1600" dirty="0" err="1" smtClean="0"/>
              <a:t>write</a:t>
            </a:r>
            <a:r>
              <a:rPr lang="de-DE" sz="1600" dirty="0" smtClean="0"/>
              <a:t> (</a:t>
            </a:r>
            <a:r>
              <a:rPr lang="de-DE" sz="1600" dirty="0" err="1" smtClean="0"/>
              <a:t>direct</a:t>
            </a:r>
            <a:r>
              <a:rPr lang="de-DE" sz="1600" dirty="0" smtClean="0"/>
              <a:t> </a:t>
            </a:r>
            <a:r>
              <a:rPr lang="de-DE" sz="1600" dirty="0" err="1" smtClean="0"/>
              <a:t>transfer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USB-Host)</a:t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OE </a:t>
            </a:r>
            <a:r>
              <a:rPr lang="de-DE" sz="1600" dirty="0" err="1" smtClean="0"/>
              <a:t>disables</a:t>
            </a:r>
            <a:r>
              <a:rPr lang="de-DE" sz="1600" dirty="0" smtClean="0"/>
              <a:t> </a:t>
            </a:r>
            <a:r>
              <a:rPr lang="de-DE" sz="1600" dirty="0" err="1" smtClean="0"/>
              <a:t>the</a:t>
            </a:r>
            <a:r>
              <a:rPr lang="de-DE" sz="1600" dirty="0" smtClean="0"/>
              <a:t> </a:t>
            </a:r>
            <a:r>
              <a:rPr lang="de-DE" sz="1600" dirty="0" err="1" smtClean="0"/>
              <a:t>bus</a:t>
            </a:r>
            <a:r>
              <a:rPr lang="de-DE" sz="1600" dirty="0" smtClean="0"/>
              <a:t> </a:t>
            </a:r>
            <a:r>
              <a:rPr lang="de-DE" sz="1600" dirty="0" err="1" smtClean="0"/>
              <a:t>drive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forces</a:t>
            </a:r>
            <a:r>
              <a:rPr lang="de-DE" sz="1600" dirty="0" smtClean="0"/>
              <a:t> </a:t>
            </a:r>
            <a:r>
              <a:rPr lang="de-DE" sz="1600" dirty="0" err="1" smtClean="0"/>
              <a:t>bus</a:t>
            </a:r>
            <a:r>
              <a:rPr lang="de-DE" sz="1600" dirty="0" smtClean="0"/>
              <a:t> </a:t>
            </a:r>
            <a:r>
              <a:rPr lang="de-DE" sz="1600" dirty="0" err="1" smtClean="0"/>
              <a:t>to</a:t>
            </a:r>
            <a:r>
              <a:rPr lang="de-DE" sz="1600" dirty="0" smtClean="0"/>
              <a:t> </a:t>
            </a:r>
            <a:r>
              <a:rPr lang="de-DE" sz="1600" dirty="0" err="1" smtClean="0"/>
              <a:t>be</a:t>
            </a:r>
            <a:r>
              <a:rPr lang="de-DE" sz="1600" dirty="0" smtClean="0"/>
              <a:t> an </a:t>
            </a:r>
            <a:r>
              <a:rPr lang="de-DE" sz="1600" dirty="0" err="1" smtClean="0"/>
              <a:t>input</a:t>
            </a:r>
            <a:r>
              <a:rPr lang="de-DE" sz="1600" dirty="0" smtClean="0"/>
              <a:t/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smtClean="0"/>
              <a:t>FLAGs </a:t>
            </a:r>
            <a:r>
              <a:rPr lang="de-DE" sz="1600" dirty="0" err="1" smtClean="0"/>
              <a:t>show</a:t>
            </a:r>
            <a:r>
              <a:rPr lang="de-DE" sz="1600" dirty="0" smtClean="0"/>
              <a:t> </a:t>
            </a:r>
            <a:r>
              <a:rPr lang="de-DE" sz="1600" dirty="0" err="1" smtClean="0"/>
              <a:t>status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err="1" smtClean="0"/>
              <a:t>of</a:t>
            </a:r>
            <a:r>
              <a:rPr lang="de-DE" sz="1600" dirty="0" smtClean="0"/>
              <a:t> FIFOs</a:t>
            </a:r>
            <a:br>
              <a:rPr lang="de-DE" sz="1600" dirty="0" smtClean="0"/>
            </a:br>
            <a:endParaRPr lang="de-DE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de-DE" sz="1600" dirty="0" err="1" smtClean="0"/>
              <a:t>Latencies</a:t>
            </a:r>
            <a:r>
              <a:rPr lang="de-DE" sz="1600" dirty="0" smtClean="0"/>
              <a:t> !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8460432" y="596119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[2]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654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688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</a:t>
            </a:r>
            <a:r>
              <a:rPr lang="de-DE" dirty="0">
                <a:latin typeface="Arial" charset="0"/>
                <a:cs typeface="Arial" charset="0"/>
              </a:rPr>
              <a:t>S</a:t>
            </a:r>
            <a:r>
              <a:rPr lang="de-DE" dirty="0" smtClean="0">
                <a:latin typeface="Arial" charset="0"/>
                <a:cs typeface="Arial" charset="0"/>
              </a:rPr>
              <a:t>oftware </a:t>
            </a:r>
            <a:r>
              <a:rPr lang="de-DE" dirty="0">
                <a:latin typeface="Arial" charset="0"/>
                <a:cs typeface="Arial" charset="0"/>
              </a:rPr>
              <a:t>I</a:t>
            </a:r>
            <a:r>
              <a:rPr lang="de-DE" dirty="0" smtClean="0">
                <a:latin typeface="Arial" charset="0"/>
                <a:cs typeface="Arial" charset="0"/>
              </a:rPr>
              <a:t>mplementation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4" y="1484784"/>
            <a:ext cx="33246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472" y="1844386"/>
            <a:ext cx="5000728" cy="20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91208" y="4653136"/>
            <a:ext cx="85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GPIF II: A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created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GPIF-Designer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FX3 </a:t>
            </a:r>
            <a:r>
              <a:rPr lang="de-DE" dirty="0" err="1" smtClean="0"/>
              <a:t>firmware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GPIF II </a:t>
            </a:r>
            <a:r>
              <a:rPr lang="de-DE" dirty="0" err="1" smtClean="0"/>
              <a:t>internally</a:t>
            </a:r>
            <a:r>
              <a:rPr lang="de-DE" dirty="0" smtClean="0"/>
              <a:t> </a:t>
            </a:r>
            <a:r>
              <a:rPr lang="de-DE" dirty="0" err="1" smtClean="0"/>
              <a:t>consist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Triggers </a:t>
            </a:r>
            <a:r>
              <a:rPr lang="de-DE" dirty="0" err="1" smtClean="0"/>
              <a:t>and</a:t>
            </a:r>
            <a:r>
              <a:rPr lang="de-DE" dirty="0" smtClean="0"/>
              <a:t> Actions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588152" y="3903712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[6]</a:t>
            </a:r>
            <a:endParaRPr lang="en-US" sz="1100" dirty="0"/>
          </a:p>
        </p:txBody>
      </p:sp>
      <p:sp>
        <p:nvSpPr>
          <p:cNvPr id="12" name="Textfeld 11"/>
          <p:cNvSpPr txBox="1"/>
          <p:nvPr/>
        </p:nvSpPr>
        <p:spPr>
          <a:xfrm>
            <a:off x="2339752" y="4005064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[6]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84187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83568" y="620688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</a:t>
            </a:r>
            <a:r>
              <a:rPr lang="de-DE" dirty="0" smtClean="0">
                <a:latin typeface="Arial" charset="0"/>
                <a:cs typeface="Arial" charset="0"/>
              </a:rPr>
              <a:t>Designer Interface Definition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60004"/>
            <a:ext cx="7920880" cy="532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3447"/>
            <a:ext cx="7920880" cy="5314220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688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Designer State </a:t>
            </a:r>
            <a:r>
              <a:rPr lang="de-DE" dirty="0" err="1" smtClean="0">
                <a:latin typeface="Arial" charset="0"/>
                <a:cs typeface="Arial" charset="0"/>
              </a:rPr>
              <a:t>Machine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932040" y="4437112"/>
            <a:ext cx="3960440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5004048" y="4541348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After </a:t>
            </a:r>
            <a:r>
              <a:rPr lang="de-DE" dirty="0" err="1" smtClean="0"/>
              <a:t>basic</a:t>
            </a:r>
            <a:r>
              <a:rPr lang="de-DE" dirty="0" smtClean="0"/>
              <a:t> </a:t>
            </a:r>
            <a:r>
              <a:rPr lang="de-DE" dirty="0" err="1" smtClean="0"/>
              <a:t>definition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user</a:t>
            </a:r>
            <a:r>
              <a:rPr lang="de-DE" dirty="0" smtClean="0"/>
              <a:t> </a:t>
            </a:r>
            <a:r>
              <a:rPr lang="de-DE" dirty="0" err="1" smtClean="0"/>
              <a:t>interface</a:t>
            </a:r>
            <a:r>
              <a:rPr lang="de-DE" dirty="0" smtClean="0"/>
              <a:t>,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examined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edited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870026"/>
            <a:ext cx="7105650" cy="3943350"/>
          </a:xfrm>
          <a:prstGeom prst="rect">
            <a:avLst/>
          </a:prstGeom>
        </p:spPr>
      </p:pic>
      <p:sp>
        <p:nvSpPr>
          <p:cNvPr id="11265" name="Inhaltsplatzhalter 6"/>
          <p:cNvSpPr>
            <a:spLocks noGrp="1"/>
          </p:cNvSpPr>
          <p:nvPr>
            <p:ph idx="1"/>
          </p:nvPr>
        </p:nvSpPr>
        <p:spPr bwMode="auto">
          <a:xfrm>
            <a:off x="720725" y="1700212"/>
            <a:ext cx="8074025" cy="1112911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de-DE" sz="2000" dirty="0" smtClean="0">
              <a:latin typeface="+mj-lt"/>
              <a:cs typeface="Arial" charset="0"/>
            </a:endParaRPr>
          </a:p>
          <a:p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/>
            <a:endParaRPr lang="de-DE" sz="2000" dirty="0" smtClean="0">
              <a:latin typeface="Arial" charset="0"/>
              <a:cs typeface="Arial" charset="0"/>
            </a:endParaRPr>
          </a:p>
          <a:p>
            <a:endParaRPr lang="de-DE" sz="2000" dirty="0" smtClean="0">
              <a:latin typeface="Arial" charset="0"/>
              <a:cs typeface="Arial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PET-</a:t>
            </a:r>
            <a:r>
              <a:rPr lang="de-DE" dirty="0" err="1" smtClean="0">
                <a:latin typeface="Arial" charset="0"/>
                <a:cs typeface="Arial" charset="0"/>
              </a:rPr>
              <a:t>Detectors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88604" y="1489684"/>
            <a:ext cx="70357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Positron Emission </a:t>
            </a:r>
            <a:r>
              <a:rPr lang="de-DE" dirty="0" err="1" smtClean="0"/>
              <a:t>Tomograph</a:t>
            </a:r>
            <a:r>
              <a:rPr lang="de-DE" dirty="0" smtClean="0"/>
              <a:t> (PET) </a:t>
            </a:r>
            <a:r>
              <a:rPr lang="de-DE" dirty="0" err="1" smtClean="0"/>
              <a:t>uses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positron</a:t>
            </a:r>
            <a:r>
              <a:rPr lang="de-DE" dirty="0" smtClean="0"/>
              <a:t>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radionuclide</a:t>
            </a:r>
            <a:r>
              <a:rPr lang="de-DE" dirty="0" smtClean="0"/>
              <a:t> </a:t>
            </a:r>
            <a:r>
              <a:rPr lang="de-DE" dirty="0" err="1" smtClean="0"/>
              <a:t>tracers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annihilation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positron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gammas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511 </a:t>
            </a:r>
            <a:r>
              <a:rPr lang="de-DE" dirty="0" err="1" smtClean="0"/>
              <a:t>keV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produced</a:t>
            </a:r>
            <a:r>
              <a:rPr lang="de-DE" dirty="0" smtClean="0"/>
              <a:t> in an angle </a:t>
            </a:r>
            <a:r>
              <a:rPr lang="de-DE" dirty="0" err="1" smtClean="0"/>
              <a:t>of</a:t>
            </a:r>
            <a:r>
              <a:rPr lang="de-DE" dirty="0" smtClean="0"/>
              <a:t> 180°. 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36203"/>
            <a:ext cx="7890782" cy="530742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489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GPIF II Designer Timing</a:t>
            </a:r>
          </a:p>
        </p:txBody>
      </p:sp>
      <p:sp>
        <p:nvSpPr>
          <p:cNvPr id="7" name="Rechteck 6"/>
          <p:cNvSpPr/>
          <p:nvPr/>
        </p:nvSpPr>
        <p:spPr>
          <a:xfrm>
            <a:off x="467544" y="4941168"/>
            <a:ext cx="4752528" cy="1224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feld 1"/>
          <p:cNvSpPr txBox="1"/>
          <p:nvPr/>
        </p:nvSpPr>
        <p:spPr>
          <a:xfrm>
            <a:off x="539552" y="5045404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tool</a:t>
            </a:r>
            <a:r>
              <a:rPr lang="de-DE" dirty="0" smtClean="0"/>
              <a:t> </a:t>
            </a:r>
            <a:r>
              <a:rPr lang="de-DE" dirty="0" err="1" smtClean="0"/>
              <a:t>helps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analyze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GPIF </a:t>
            </a:r>
            <a:r>
              <a:rPr lang="de-DE" dirty="0" err="1" smtClean="0"/>
              <a:t>interface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adapt</a:t>
            </a:r>
            <a:r>
              <a:rPr lang="de-DE" dirty="0" smtClean="0"/>
              <a:t> FPGA VHDL-Code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1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489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FX3 Firmware Development [1]</a:t>
            </a:r>
          </a:p>
        </p:txBody>
      </p:sp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1" y="1268760"/>
            <a:ext cx="5220072" cy="3063381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10" y="4218726"/>
            <a:ext cx="4283968" cy="223461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084168" y="1268760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Cypress</a:t>
            </a:r>
            <a:r>
              <a:rPr lang="de-DE" dirty="0" smtClean="0"/>
              <a:t> </a:t>
            </a:r>
            <a:r>
              <a:rPr lang="de-DE" dirty="0" err="1" smtClean="0"/>
              <a:t>provides</a:t>
            </a:r>
            <a:r>
              <a:rPr lang="de-DE" dirty="0" smtClean="0"/>
              <a:t> an </a:t>
            </a:r>
            <a:r>
              <a:rPr lang="de-DE" dirty="0" err="1" smtClean="0"/>
              <a:t>application</a:t>
            </a:r>
            <a:r>
              <a:rPr lang="de-DE" dirty="0" smtClean="0"/>
              <a:t> </a:t>
            </a:r>
            <a:r>
              <a:rPr lang="de-DE" dirty="0" err="1" smtClean="0"/>
              <a:t>framework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fasten design </a:t>
            </a:r>
            <a:r>
              <a:rPr lang="de-DE" dirty="0" err="1" smtClean="0"/>
              <a:t>creation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FX3 </a:t>
            </a:r>
            <a:r>
              <a:rPr lang="de-DE" dirty="0" err="1" smtClean="0"/>
              <a:t>controller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host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API </a:t>
            </a:r>
            <a:r>
              <a:rPr lang="de-DE" dirty="0" err="1" smtClean="0"/>
              <a:t>libs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Cypress</a:t>
            </a:r>
            <a:r>
              <a:rPr lang="de-DE" dirty="0" smtClean="0"/>
              <a:t>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driver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67544" y="4365104"/>
            <a:ext cx="41314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Firmware </a:t>
            </a:r>
            <a:r>
              <a:rPr lang="de-DE" dirty="0" err="1" smtClean="0"/>
              <a:t>development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done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Eclipse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ARM-GCC on Windows </a:t>
            </a:r>
            <a:r>
              <a:rPr lang="de-DE" dirty="0" err="1" smtClean="0"/>
              <a:t>and</a:t>
            </a:r>
            <a:r>
              <a:rPr lang="de-DE" dirty="0" smtClean="0"/>
              <a:t> Linux</a:t>
            </a:r>
          </a:p>
          <a:p>
            <a:endParaRPr lang="de-DE" dirty="0"/>
          </a:p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provided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started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5370996" y="3640621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[3]</a:t>
            </a:r>
            <a:endParaRPr lang="en-US" sz="1100" dirty="0"/>
          </a:p>
        </p:txBody>
      </p:sp>
      <p:sp>
        <p:nvSpPr>
          <p:cNvPr id="11" name="Textfeld 10"/>
          <p:cNvSpPr txBox="1"/>
          <p:nvPr/>
        </p:nvSpPr>
        <p:spPr>
          <a:xfrm>
            <a:off x="8387295" y="5837306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[3]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248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22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489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FX3 Firmware Development [2]</a:t>
            </a:r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84784"/>
            <a:ext cx="6120680" cy="433514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67544" y="1548075"/>
            <a:ext cx="22322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</a:t>
            </a:r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party</a:t>
            </a:r>
            <a:r>
              <a:rPr lang="de-DE" dirty="0" smtClean="0"/>
              <a:t> RTOS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ARM-CPU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acesses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API </a:t>
            </a:r>
            <a:r>
              <a:rPr lang="de-DE" dirty="0" err="1" smtClean="0"/>
              <a:t>libraries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 smtClean="0"/>
              <a:t>User </a:t>
            </a:r>
            <a:r>
              <a:rPr lang="de-DE" dirty="0" err="1" smtClean="0"/>
              <a:t>code</a:t>
            </a:r>
            <a:r>
              <a:rPr lang="de-DE" dirty="0" smtClean="0"/>
              <a:t> (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)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Eclipse</a:t>
            </a:r>
            <a:r>
              <a:rPr lang="de-DE" dirty="0" smtClean="0"/>
              <a:t> IDE</a:t>
            </a:r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8297316" y="5851588"/>
            <a:ext cx="432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[3]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83630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489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References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83568" y="1124744"/>
            <a:ext cx="8208912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smtClean="0"/>
              <a:t>[1]	„AN65974 - </a:t>
            </a:r>
            <a:r>
              <a:rPr lang="de-DE" sz="1800" dirty="0" err="1" smtClean="0"/>
              <a:t>Designing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EZ-USB FX3 Slave FIFO 	Interface“, </a:t>
            </a:r>
            <a:r>
              <a:rPr lang="de-DE" sz="1800" dirty="0" err="1" smtClean="0"/>
              <a:t>Application</a:t>
            </a:r>
            <a:r>
              <a:rPr lang="de-DE" sz="1800" dirty="0"/>
              <a:t> </a:t>
            </a:r>
            <a:r>
              <a:rPr lang="de-DE" sz="1800" dirty="0" smtClean="0"/>
              <a:t>Note, </a:t>
            </a:r>
            <a:r>
              <a:rPr lang="de-DE" sz="1800" dirty="0" err="1" smtClean="0"/>
              <a:t>Cypress</a:t>
            </a:r>
            <a:r>
              <a:rPr lang="de-DE" sz="1800" dirty="0" smtClean="0"/>
              <a:t> Semiconductor,	</a:t>
            </a:r>
            <a:r>
              <a:rPr lang="de-DE" sz="1800" dirty="0" smtClean="0">
                <a:hlinkClick r:id="rId3"/>
              </a:rPr>
              <a:t>www.cypress.com</a:t>
            </a:r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[2]	„CYUSB301X EZ-USB FX3 Super Speed USB Controller“, 	Datasheet, </a:t>
            </a:r>
            <a:r>
              <a:rPr lang="de-DE" sz="1800" dirty="0" err="1"/>
              <a:t>Cypress</a:t>
            </a:r>
            <a:r>
              <a:rPr lang="de-DE" sz="1800" dirty="0"/>
              <a:t> </a:t>
            </a:r>
            <a:r>
              <a:rPr lang="de-DE" sz="1800" dirty="0" smtClean="0"/>
              <a:t>Semiconductor, </a:t>
            </a:r>
            <a:r>
              <a:rPr lang="de-DE" sz="1800" dirty="0" smtClean="0">
                <a:hlinkClick r:id="rId3"/>
              </a:rPr>
              <a:t>www.cypress.com</a:t>
            </a:r>
            <a:r>
              <a:rPr lang="de-DE" sz="1800" dirty="0" smtClean="0"/>
              <a:t/>
            </a:r>
            <a:br>
              <a:rPr lang="de-DE" sz="1800" dirty="0" smtClean="0"/>
            </a:br>
            <a:endParaRPr lang="de-DE" sz="1800" dirty="0" smtClean="0"/>
          </a:p>
          <a:p>
            <a:r>
              <a:rPr lang="de-DE" sz="1800" dirty="0" smtClean="0"/>
              <a:t>[3]	„</a:t>
            </a:r>
            <a:r>
              <a:rPr lang="de-DE" sz="1800" dirty="0" err="1" smtClean="0"/>
              <a:t>Cypress</a:t>
            </a:r>
            <a:r>
              <a:rPr lang="de-DE" sz="1800" dirty="0" smtClean="0"/>
              <a:t> FX3 </a:t>
            </a:r>
            <a:r>
              <a:rPr lang="de-DE" sz="1800" dirty="0" err="1" smtClean="0"/>
              <a:t>Programmers</a:t>
            </a:r>
            <a:r>
              <a:rPr lang="de-DE" sz="1800" dirty="0" smtClean="0"/>
              <a:t> Manual“</a:t>
            </a:r>
          </a:p>
          <a:p>
            <a:r>
              <a:rPr lang="de-DE" sz="1800" dirty="0"/>
              <a:t>	</a:t>
            </a:r>
            <a:r>
              <a:rPr lang="de-DE" sz="1800" dirty="0" err="1" smtClean="0"/>
              <a:t>Documentation</a:t>
            </a:r>
            <a:r>
              <a:rPr lang="de-DE" sz="1800" dirty="0" smtClean="0"/>
              <a:t>, </a:t>
            </a:r>
            <a:r>
              <a:rPr lang="de-DE" sz="1800" dirty="0" err="1" smtClean="0"/>
              <a:t>Cypress</a:t>
            </a:r>
            <a:r>
              <a:rPr lang="de-DE" sz="1800" dirty="0" smtClean="0"/>
              <a:t> Semiconductor, </a:t>
            </a:r>
            <a:r>
              <a:rPr lang="de-DE" sz="1800" dirty="0" smtClean="0">
                <a:hlinkClick r:id="rId3"/>
              </a:rPr>
              <a:t>www.cypress.com</a:t>
            </a:r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[4]	„AN75705 - </a:t>
            </a:r>
            <a:r>
              <a:rPr lang="de-DE" sz="1800" dirty="0" err="1" smtClean="0"/>
              <a:t>Getting</a:t>
            </a:r>
            <a:r>
              <a:rPr lang="de-DE" sz="1800" dirty="0" smtClean="0"/>
              <a:t> </a:t>
            </a:r>
            <a:r>
              <a:rPr lang="de-DE" sz="1800" dirty="0" err="1" smtClean="0"/>
              <a:t>started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FX3“</a:t>
            </a:r>
          </a:p>
          <a:p>
            <a:r>
              <a:rPr lang="de-DE" sz="1800" dirty="0"/>
              <a:t>	</a:t>
            </a:r>
            <a:r>
              <a:rPr lang="de-DE" sz="1800" dirty="0" err="1" smtClean="0"/>
              <a:t>Application</a:t>
            </a:r>
            <a:r>
              <a:rPr lang="de-DE" sz="1800" dirty="0" smtClean="0"/>
              <a:t>-Note, </a:t>
            </a:r>
            <a:r>
              <a:rPr lang="de-DE" sz="1800" dirty="0" err="1" smtClean="0"/>
              <a:t>Cypress</a:t>
            </a:r>
            <a:r>
              <a:rPr lang="de-DE" sz="1800" dirty="0" smtClean="0"/>
              <a:t> Semiconductor, </a:t>
            </a:r>
            <a:r>
              <a:rPr lang="de-DE" sz="1800" dirty="0" smtClean="0">
                <a:hlinkClick r:id="rId3"/>
              </a:rPr>
              <a:t>www.cypress.com</a:t>
            </a:r>
            <a:endParaRPr lang="de-DE" sz="1800" dirty="0" smtClean="0"/>
          </a:p>
          <a:p>
            <a:endParaRPr lang="de-DE" sz="1800" dirty="0"/>
          </a:p>
          <a:p>
            <a:r>
              <a:rPr lang="de-DE" sz="1800" dirty="0" smtClean="0"/>
              <a:t>[5]	„</a:t>
            </a:r>
            <a:r>
              <a:rPr lang="en-US" sz="1800" dirty="0"/>
              <a:t>AN75432 -</a:t>
            </a:r>
            <a:r>
              <a:rPr lang="en-US" sz="1800" dirty="0" smtClean="0"/>
              <a:t> USB </a:t>
            </a:r>
            <a:r>
              <a:rPr lang="en-US" sz="1800" dirty="0"/>
              <a:t>3.0 EZ-USB FX3 Orientation”,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	Application </a:t>
            </a:r>
            <a:r>
              <a:rPr lang="en-US" sz="1800" dirty="0"/>
              <a:t>Note, Cypress Semiconductor, </a:t>
            </a:r>
            <a:r>
              <a:rPr lang="en-US" sz="1800" dirty="0" smtClean="0">
                <a:hlinkClick r:id="rId3"/>
              </a:rPr>
              <a:t>www.cypress.com</a:t>
            </a:r>
            <a:endParaRPr lang="en-US" sz="1800" dirty="0" smtClean="0"/>
          </a:p>
          <a:p>
            <a:endParaRPr lang="de-DE" sz="1800" dirty="0"/>
          </a:p>
          <a:p>
            <a:r>
              <a:rPr lang="de-DE" sz="1800" dirty="0" smtClean="0"/>
              <a:t>[6]	„GPIF II Designer 1.0“</a:t>
            </a:r>
          </a:p>
          <a:p>
            <a:r>
              <a:rPr lang="de-DE" sz="1800" dirty="0"/>
              <a:t>	</a:t>
            </a:r>
            <a:r>
              <a:rPr lang="de-DE" sz="1800" dirty="0" err="1"/>
              <a:t>Documentation</a:t>
            </a:r>
            <a:r>
              <a:rPr lang="de-DE" sz="1800" dirty="0"/>
              <a:t>, </a:t>
            </a:r>
            <a:r>
              <a:rPr lang="de-DE" sz="1800" dirty="0" err="1"/>
              <a:t>Cypress</a:t>
            </a:r>
            <a:r>
              <a:rPr lang="de-DE" sz="1800" dirty="0"/>
              <a:t> Semiconductor, </a:t>
            </a:r>
            <a:r>
              <a:rPr lang="de-DE" sz="1800" dirty="0">
                <a:hlinkClick r:id="rId3"/>
              </a:rPr>
              <a:t>www.cypress.com</a:t>
            </a:r>
            <a:endParaRPr lang="de-DE" sz="1800" dirty="0"/>
          </a:p>
          <a:p>
            <a:endParaRPr lang="en-US" sz="1800" dirty="0" smtClean="0"/>
          </a:p>
          <a:p>
            <a:endParaRPr lang="de-DE" sz="1800" dirty="0" smtClean="0"/>
          </a:p>
          <a:p>
            <a:endParaRPr lang="de-DE" sz="1800" dirty="0"/>
          </a:p>
          <a:p>
            <a:endParaRPr lang="de-DE" sz="1800" dirty="0" smtClean="0"/>
          </a:p>
          <a:p>
            <a:endParaRPr lang="de-DE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5700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00" y="853604"/>
            <a:ext cx="5531004" cy="5287687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20489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Thank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you</a:t>
            </a:r>
            <a:r>
              <a:rPr lang="de-DE" dirty="0" smtClean="0">
                <a:latin typeface="Arial" charset="0"/>
                <a:cs typeface="Arial" charset="0"/>
              </a:rPr>
              <a:t>!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475656" y="1916832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Matthias Streun</a:t>
            </a:r>
          </a:p>
          <a:p>
            <a:endParaRPr lang="de-DE" dirty="0"/>
          </a:p>
          <a:p>
            <a:r>
              <a:rPr lang="de-DE" dirty="0" smtClean="0"/>
              <a:t>Heinz </a:t>
            </a:r>
            <a:r>
              <a:rPr lang="de-DE" dirty="0" err="1" smtClean="0"/>
              <a:t>Loevenich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Hubert </a:t>
            </a:r>
            <a:r>
              <a:rPr lang="de-DE" dirty="0" err="1" smtClean="0"/>
              <a:t>Gorke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Günter Kemmerling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4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Inhaltsplatzhalter 6"/>
          <p:cNvSpPr>
            <a:spLocks noGrp="1"/>
          </p:cNvSpPr>
          <p:nvPr>
            <p:ph idx="1"/>
          </p:nvPr>
        </p:nvSpPr>
        <p:spPr bwMode="auto">
          <a:xfrm>
            <a:off x="720725" y="1700212"/>
            <a:ext cx="8074025" cy="489713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de-DE" sz="2000" dirty="0" smtClean="0">
              <a:latin typeface="+mj-lt"/>
              <a:cs typeface="Arial" charset="0"/>
            </a:endParaRPr>
          </a:p>
          <a:p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/>
            <a:endParaRPr lang="de-DE" sz="2000" dirty="0" smtClean="0">
              <a:latin typeface="Arial" charset="0"/>
              <a:cs typeface="Arial" charset="0"/>
            </a:endParaRPr>
          </a:p>
          <a:p>
            <a:endParaRPr lang="de-DE" sz="2000" dirty="0" smtClean="0">
              <a:latin typeface="Arial" charset="0"/>
              <a:cs typeface="Arial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PET-</a:t>
            </a:r>
            <a:r>
              <a:rPr lang="de-DE" dirty="0" err="1" smtClean="0">
                <a:latin typeface="Arial" charset="0"/>
                <a:cs typeface="Arial" charset="0"/>
              </a:rPr>
              <a:t>Detectors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15" name="Picture 2" descr="C:\Users\hnöldgen\Documents\Hagen\Seminar Sensoren\Bilder\_M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823289" cy="216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C:\Users\hnöldgen\Documents\Hagen\Seminar Sensoren\Bilder\_M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1" y="3757388"/>
            <a:ext cx="3874039" cy="219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488605" y="1489684"/>
            <a:ext cx="4710406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PET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consists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face-</a:t>
            </a:r>
            <a:r>
              <a:rPr lang="de-DE" dirty="0" err="1" smtClean="0"/>
              <a:t>to</a:t>
            </a:r>
            <a:r>
              <a:rPr lang="de-DE" dirty="0" smtClean="0"/>
              <a:t>-face </a:t>
            </a:r>
            <a:r>
              <a:rPr lang="de-DE" dirty="0" err="1" smtClean="0"/>
              <a:t>placed</a:t>
            </a:r>
            <a:r>
              <a:rPr lang="de-DE" dirty="0" smtClean="0"/>
              <a:t> </a:t>
            </a:r>
            <a:r>
              <a:rPr lang="de-DE" dirty="0" err="1" smtClean="0"/>
              <a:t>scintillation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 </a:t>
            </a:r>
            <a:r>
              <a:rPr lang="de-DE" dirty="0" err="1" smtClean="0"/>
              <a:t>measuring</a:t>
            </a:r>
            <a:r>
              <a:rPr lang="de-DE" dirty="0" smtClean="0"/>
              <a:t> </a:t>
            </a:r>
            <a:r>
              <a:rPr lang="de-DE" dirty="0" err="1" smtClean="0"/>
              <a:t>coincident</a:t>
            </a:r>
            <a:r>
              <a:rPr lang="de-DE" dirty="0" smtClean="0"/>
              <a:t> </a:t>
            </a:r>
            <a:r>
              <a:rPr lang="el-GR" dirty="0" smtClean="0"/>
              <a:t>γ</a:t>
            </a:r>
            <a:r>
              <a:rPr lang="de-DE" dirty="0" smtClean="0"/>
              <a:t>-</a:t>
            </a:r>
            <a:r>
              <a:rPr lang="de-DE" dirty="0" err="1" smtClean="0"/>
              <a:t>particles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 smtClean="0"/>
              <a:t>The </a:t>
            </a:r>
            <a:r>
              <a:rPr lang="de-DE" dirty="0" err="1" smtClean="0"/>
              <a:t>coincident</a:t>
            </a:r>
            <a:r>
              <a:rPr lang="de-DE" dirty="0" smtClean="0"/>
              <a:t> </a:t>
            </a:r>
            <a:r>
              <a:rPr lang="de-DE" dirty="0" err="1" smtClean="0"/>
              <a:t>signals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response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informations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required</a:t>
            </a:r>
            <a:r>
              <a:rPr lang="de-DE" dirty="0" smtClean="0"/>
              <a:t>:</a:t>
            </a:r>
            <a:br>
              <a:rPr lang="de-DE" dirty="0" smtClean="0"/>
            </a:br>
            <a:endParaRPr lang="de-DE" sz="9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Timing </a:t>
            </a:r>
            <a:r>
              <a:rPr lang="de-DE" dirty="0" err="1" smtClean="0"/>
              <a:t>information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information</a:t>
            </a:r>
            <a:endParaRPr lang="de-DE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de-DE" dirty="0" smtClean="0"/>
              <a:t>Position on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Pixelnumber</a:t>
            </a:r>
            <a:r>
              <a:rPr lang="de-DE" dirty="0" smtClean="0"/>
              <a:t>)</a:t>
            </a:r>
          </a:p>
          <a:p>
            <a:endParaRPr lang="de-DE" dirty="0"/>
          </a:p>
          <a:p>
            <a:r>
              <a:rPr lang="de-DE" dirty="0" smtClean="0"/>
              <a:t> 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574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Inhaltsplatzhalter 6"/>
          <p:cNvSpPr>
            <a:spLocks noGrp="1"/>
          </p:cNvSpPr>
          <p:nvPr>
            <p:ph idx="1"/>
          </p:nvPr>
        </p:nvSpPr>
        <p:spPr bwMode="auto">
          <a:xfrm>
            <a:off x="720725" y="1700212"/>
            <a:ext cx="8074025" cy="489713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de-DE" sz="2000" dirty="0" smtClean="0">
              <a:latin typeface="+mj-lt"/>
              <a:cs typeface="Arial" charset="0"/>
            </a:endParaRPr>
          </a:p>
          <a:p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/>
            <a:endParaRPr lang="de-DE" sz="2000" dirty="0" smtClean="0">
              <a:latin typeface="Arial" charset="0"/>
              <a:cs typeface="Arial" charset="0"/>
            </a:endParaRPr>
          </a:p>
          <a:p>
            <a:endParaRPr lang="de-DE" sz="2000" dirty="0" smtClean="0">
              <a:latin typeface="Arial" charset="0"/>
              <a:cs typeface="Ari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PET </a:t>
            </a:r>
            <a:r>
              <a:rPr lang="de-DE" dirty="0" err="1" smtClean="0">
                <a:latin typeface="Arial" charset="0"/>
                <a:cs typeface="Arial" charset="0"/>
              </a:rPr>
              <a:t>Detecor</a:t>
            </a:r>
            <a:r>
              <a:rPr lang="de-DE" dirty="0" smtClean="0">
                <a:latin typeface="Arial" charset="0"/>
                <a:cs typeface="Arial" charset="0"/>
              </a:rPr>
              <a:t> in Jülich (</a:t>
            </a:r>
            <a:r>
              <a:rPr lang="de-DE" dirty="0" err="1" smtClean="0">
                <a:latin typeface="Arial" charset="0"/>
                <a:cs typeface="Arial" charset="0"/>
              </a:rPr>
              <a:t>Plantis</a:t>
            </a:r>
            <a:r>
              <a:rPr lang="de-DE" dirty="0" smtClean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auto">
          <a:xfrm>
            <a:off x="179512" y="5084861"/>
            <a:ext cx="8610476" cy="72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7200" lvl="1" indent="0" eaLnBrk="1" hangingPunct="1">
              <a:spcBef>
                <a:spcPct val="20000"/>
              </a:spcBef>
              <a:buClr>
                <a:srgbClr val="3A6F8A"/>
              </a:buClr>
            </a:pP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high </a:t>
            </a:r>
            <a:r>
              <a:rPr lang="de-DE" dirty="0" err="1" smtClean="0"/>
              <a:t>resolution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plant </a:t>
            </a:r>
            <a:r>
              <a:rPr lang="de-DE" dirty="0" err="1" smtClean="0"/>
              <a:t>phenotyping</a:t>
            </a:r>
            <a:r>
              <a:rPr lang="de-DE" dirty="0" smtClean="0"/>
              <a:t>, </a:t>
            </a:r>
            <a:r>
              <a:rPr lang="de-DE" dirty="0" err="1" smtClean="0"/>
              <a:t>e.g</a:t>
            </a:r>
            <a:endParaRPr lang="en-US" dirty="0" smtClean="0"/>
          </a:p>
          <a:p>
            <a:pPr marL="457200" lvl="1" indent="0" eaLnBrk="1" hangingPunct="1">
              <a:spcBef>
                <a:spcPct val="20000"/>
              </a:spcBef>
              <a:buClr>
                <a:srgbClr val="3A6F8A"/>
              </a:buClr>
            </a:pPr>
            <a:r>
              <a:rPr lang="en-US" dirty="0"/>
              <a:t>f</a:t>
            </a:r>
            <a:r>
              <a:rPr lang="en-US" dirty="0" smtClean="0"/>
              <a:t>or carbon transport within plants using </a:t>
            </a:r>
            <a:r>
              <a:rPr lang="en-US" baseline="30000" dirty="0" smtClean="0"/>
              <a:t>11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as a radioactive marker</a:t>
            </a:r>
            <a:endParaRPr lang="en-US" dirty="0"/>
          </a:p>
        </p:txBody>
      </p:sp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40768"/>
            <a:ext cx="3987800" cy="30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r="62859"/>
          <a:stretch>
            <a:fillRect/>
          </a:stretch>
        </p:blipFill>
        <p:spPr bwMode="auto">
          <a:xfrm>
            <a:off x="4572000" y="1340768"/>
            <a:ext cx="1076325" cy="257333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4560888" y="3945111"/>
            <a:ext cx="2314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000"/>
              <a:t>Solute transport in </a:t>
            </a:r>
          </a:p>
          <a:p>
            <a:pPr algn="ctr" eaLnBrk="1" hangingPunct="1"/>
            <a:r>
              <a:rPr lang="en-US" sz="2000"/>
              <a:t>plants (spica)</a:t>
            </a:r>
          </a:p>
        </p:txBody>
      </p:sp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340768"/>
            <a:ext cx="1589087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7134225" y="3861048"/>
            <a:ext cx="16557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aseline="30000"/>
              <a:t>11</a:t>
            </a:r>
            <a:r>
              <a:rPr lang="en-US" sz="2000"/>
              <a:t>C-distri-bution in a sugar beet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9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37306"/>
            <a:ext cx="3888432" cy="3471814"/>
          </a:xfrm>
          <a:prstGeom prst="rect">
            <a:avLst/>
          </a:prstGeom>
        </p:spPr>
      </p:pic>
      <p:pic>
        <p:nvPicPr>
          <p:cNvPr id="13" name="Grafik 8" descr="Philips-049085 kopi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643" y="2625696"/>
            <a:ext cx="4228258" cy="4228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Inhaltsplatzhalter 6"/>
          <p:cNvSpPr>
            <a:spLocks noGrp="1"/>
          </p:cNvSpPr>
          <p:nvPr>
            <p:ph idx="1"/>
          </p:nvPr>
        </p:nvSpPr>
        <p:spPr bwMode="auto">
          <a:xfrm>
            <a:off x="720725" y="1700212"/>
            <a:ext cx="8074025" cy="489713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de-DE" sz="2000" dirty="0" smtClean="0">
              <a:latin typeface="+mj-lt"/>
              <a:cs typeface="Arial" charset="0"/>
            </a:endParaRPr>
          </a:p>
          <a:p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/>
            <a:endParaRPr lang="de-DE" sz="2000" dirty="0" smtClean="0">
              <a:latin typeface="Arial" charset="0"/>
              <a:cs typeface="Arial" charset="0"/>
            </a:endParaRPr>
          </a:p>
          <a:p>
            <a:endParaRPr lang="de-DE" sz="2000" dirty="0" smtClean="0">
              <a:latin typeface="Arial" charset="0"/>
              <a:cs typeface="Arial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Philips Digital Silicon </a:t>
            </a:r>
            <a:r>
              <a:rPr lang="de-DE" dirty="0" err="1" smtClean="0">
                <a:latin typeface="Arial" charset="0"/>
                <a:cs typeface="Arial" charset="0"/>
              </a:rPr>
              <a:t>Photomultiplier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499992" y="441413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An </a:t>
            </a:r>
            <a:r>
              <a:rPr lang="de-DE" dirty="0" err="1"/>
              <a:t>evaluation</a:t>
            </a:r>
            <a:r>
              <a:rPr lang="de-DE" dirty="0"/>
              <a:t> </a:t>
            </a:r>
            <a:r>
              <a:rPr lang="de-DE" dirty="0" err="1"/>
              <a:t>kit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dSiPM</a:t>
            </a:r>
            <a:r>
              <a:rPr lang="de-DE" dirty="0"/>
              <a:t> </a:t>
            </a:r>
            <a:r>
              <a:rPr lang="de-DE" dirty="0" smtClean="0"/>
              <a:t>(TEK) </a:t>
            </a:r>
            <a:r>
              <a:rPr lang="de-DE" dirty="0" err="1" smtClean="0"/>
              <a:t>arrays</a:t>
            </a:r>
            <a:r>
              <a:rPr lang="de-DE" dirty="0" smtClean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installed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Central Institute </a:t>
            </a:r>
            <a:r>
              <a:rPr lang="de-DE" dirty="0" err="1"/>
              <a:t>for</a:t>
            </a:r>
            <a:r>
              <a:rPr lang="de-DE" dirty="0"/>
              <a:t> Electronics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Forschungszentrum Jülich.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95536" y="1484784"/>
            <a:ext cx="4680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Digital Silicon </a:t>
            </a:r>
            <a:r>
              <a:rPr lang="de-DE" dirty="0" err="1" smtClean="0"/>
              <a:t>Photomultiplier</a:t>
            </a:r>
            <a:r>
              <a:rPr lang="de-DE" dirty="0" smtClean="0"/>
              <a:t> (</a:t>
            </a:r>
            <a:r>
              <a:rPr lang="de-DE" dirty="0" err="1" smtClean="0"/>
              <a:t>dSiPM</a:t>
            </a:r>
            <a:r>
              <a:rPr lang="de-DE" dirty="0" smtClean="0"/>
              <a:t>)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novel</a:t>
            </a:r>
            <a:r>
              <a:rPr lang="de-DE" dirty="0" smtClean="0"/>
              <a:t> </a:t>
            </a:r>
            <a:r>
              <a:rPr lang="de-DE" dirty="0" err="1" smtClean="0"/>
              <a:t>devices</a:t>
            </a:r>
            <a:r>
              <a:rPr lang="de-DE" dirty="0" smtClean="0"/>
              <a:t>, </a:t>
            </a:r>
            <a:r>
              <a:rPr lang="de-DE" dirty="0" err="1" smtClean="0"/>
              <a:t>allowing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users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implement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fully</a:t>
            </a:r>
            <a:r>
              <a:rPr lang="de-DE" dirty="0" smtClean="0"/>
              <a:t> digital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photon</a:t>
            </a:r>
            <a:r>
              <a:rPr lang="de-DE" dirty="0" smtClean="0"/>
              <a:t> </a:t>
            </a:r>
            <a:r>
              <a:rPr lang="de-DE" dirty="0" err="1" smtClean="0"/>
              <a:t>counting</a:t>
            </a:r>
            <a:r>
              <a:rPr lang="de-DE" dirty="0" smtClean="0"/>
              <a:t>.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5796136" y="6093296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Pictures </a:t>
            </a:r>
            <a:r>
              <a:rPr lang="de-DE" sz="1000" dirty="0" err="1" smtClean="0"/>
              <a:t>courtesy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Philips Digital Photon </a:t>
            </a:r>
            <a:r>
              <a:rPr lang="de-DE" sz="1000" dirty="0" err="1" smtClean="0"/>
              <a:t>Counting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46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692497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How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dSiP</a:t>
            </a:r>
            <a:r>
              <a:rPr lang="de-DE" dirty="0" err="1">
                <a:latin typeface="Arial" charset="0"/>
                <a:cs typeface="Arial" charset="0"/>
              </a:rPr>
              <a:t>M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work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7" name="Inhaltsplatzhalter 6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24" y="1196752"/>
            <a:ext cx="5476976" cy="4419712"/>
          </a:xfrm>
        </p:spPr>
      </p:pic>
      <p:sp>
        <p:nvSpPr>
          <p:cNvPr id="10" name="Textfeld 9"/>
          <p:cNvSpPr txBox="1"/>
          <p:nvPr/>
        </p:nvSpPr>
        <p:spPr>
          <a:xfrm>
            <a:off x="467544" y="6072084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Pictures </a:t>
            </a:r>
            <a:r>
              <a:rPr lang="de-DE" sz="1000" dirty="0" err="1" smtClean="0"/>
              <a:t>courtesy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Philips Digital Photon </a:t>
            </a:r>
            <a:r>
              <a:rPr lang="de-DE" sz="1000" dirty="0" err="1" smtClean="0"/>
              <a:t>Counting</a:t>
            </a:r>
            <a:endParaRPr lang="en-US" sz="1000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3"/>
            <a:ext cx="3240360" cy="3468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211960" y="2636912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Analog </a:t>
            </a:r>
            <a:r>
              <a:rPr lang="de-DE" dirty="0" err="1" smtClean="0"/>
              <a:t>SiPM</a:t>
            </a:r>
            <a:r>
              <a:rPr lang="de-DE" dirty="0" smtClean="0"/>
              <a:t>: Analog </a:t>
            </a:r>
            <a:r>
              <a:rPr lang="de-DE" dirty="0" err="1" smtClean="0"/>
              <a:t>amplifiers</a:t>
            </a:r>
            <a:r>
              <a:rPr lang="de-DE" dirty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gets</a:t>
            </a:r>
            <a:r>
              <a:rPr lang="de-DE" dirty="0" smtClean="0"/>
              <a:t> </a:t>
            </a:r>
            <a:r>
              <a:rPr lang="de-DE" dirty="0" err="1" smtClean="0"/>
              <a:t>digitized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211960" y="5279214"/>
            <a:ext cx="4680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Digital </a:t>
            </a:r>
            <a:r>
              <a:rPr lang="de-DE" dirty="0" err="1" smtClean="0"/>
              <a:t>SiPM</a:t>
            </a:r>
            <a:r>
              <a:rPr lang="de-DE" dirty="0" smtClean="0"/>
              <a:t>: </a:t>
            </a:r>
            <a:r>
              <a:rPr lang="de-DE" dirty="0" err="1" smtClean="0"/>
              <a:t>No</a:t>
            </a:r>
            <a:r>
              <a:rPr lang="de-DE" dirty="0" smtClean="0"/>
              <a:t> analog </a:t>
            </a:r>
            <a:r>
              <a:rPr lang="de-DE" dirty="0" err="1" smtClean="0"/>
              <a:t>electronics</a:t>
            </a:r>
            <a:r>
              <a:rPr lang="de-DE" dirty="0" smtClean="0"/>
              <a:t> </a:t>
            </a:r>
            <a:r>
              <a:rPr lang="de-DE" dirty="0" err="1" smtClean="0"/>
              <a:t>needed</a:t>
            </a:r>
            <a:r>
              <a:rPr lang="de-DE" dirty="0" smtClean="0"/>
              <a:t>,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photon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counted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</a:t>
            </a:r>
            <a:r>
              <a:rPr lang="de-DE" dirty="0" err="1" smtClean="0"/>
              <a:t>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Inhaltsplatzhalter 6"/>
          <p:cNvSpPr>
            <a:spLocks noGrp="1"/>
          </p:cNvSpPr>
          <p:nvPr>
            <p:ph idx="1"/>
          </p:nvPr>
        </p:nvSpPr>
        <p:spPr bwMode="auto">
          <a:xfrm>
            <a:off x="720725" y="1700212"/>
            <a:ext cx="8074025" cy="4897139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de-DE" sz="2000" dirty="0" smtClean="0">
              <a:latin typeface="+mj-lt"/>
              <a:cs typeface="Arial" charset="0"/>
            </a:endParaRPr>
          </a:p>
          <a:p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+mj-lt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  <a:p>
            <a:pPr marL="342900" indent="-342900"/>
            <a:endParaRPr lang="de-DE" sz="2000" dirty="0" smtClean="0">
              <a:latin typeface="Arial" charset="0"/>
              <a:cs typeface="Arial" charset="0"/>
            </a:endParaRPr>
          </a:p>
          <a:p>
            <a:endParaRPr lang="de-DE" sz="2000" dirty="0" smtClean="0">
              <a:latin typeface="Arial" charset="0"/>
              <a:cs typeface="Arial" charset="0"/>
            </a:endParaRPr>
          </a:p>
          <a:p>
            <a:pPr marL="800100" lvl="1" indent="-342900">
              <a:buFont typeface="Wingdings" pitchFamily="2" charset="2"/>
              <a:buChar char="§"/>
            </a:pPr>
            <a:endParaRPr lang="de-DE" sz="2000" dirty="0" smtClean="0">
              <a:latin typeface="Arial" charset="0"/>
              <a:cs typeface="Arial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dSiPM</a:t>
            </a:r>
            <a:r>
              <a:rPr lang="de-DE" dirty="0" smtClean="0">
                <a:latin typeface="Arial" charset="0"/>
                <a:cs typeface="Arial" charset="0"/>
              </a:rPr>
              <a:t> Read-Out </a:t>
            </a:r>
            <a:r>
              <a:rPr lang="de-DE" dirty="0" err="1" smtClean="0">
                <a:latin typeface="Arial" charset="0"/>
                <a:cs typeface="Arial" charset="0"/>
              </a:rPr>
              <a:t>Concept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774953"/>
              </p:ext>
            </p:extLst>
          </p:nvPr>
        </p:nvGraphicFramePr>
        <p:xfrm>
          <a:off x="899592" y="1540644"/>
          <a:ext cx="7880093" cy="361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Visio" r:id="rId4" imgW="6032880" imgH="2768810" progId="Visio.Drawing.11">
                  <p:embed/>
                </p:oleObj>
              </mc:Choice>
              <mc:Fallback>
                <p:oleObj name="Visio" r:id="rId4" imgW="6032880" imgH="276881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9592" y="1540644"/>
                        <a:ext cx="7880093" cy="361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707480" y="3212976"/>
            <a:ext cx="28803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 FPGA will </a:t>
            </a:r>
            <a:r>
              <a:rPr lang="de-DE" dirty="0" err="1" smtClean="0"/>
              <a:t>play</a:t>
            </a:r>
            <a:r>
              <a:rPr lang="de-DE" dirty="0" smtClean="0"/>
              <a:t> a </a:t>
            </a:r>
            <a:r>
              <a:rPr lang="de-DE" dirty="0" err="1" smtClean="0"/>
              <a:t>central</a:t>
            </a:r>
            <a:r>
              <a:rPr lang="de-DE" dirty="0" smtClean="0"/>
              <a:t> </a:t>
            </a:r>
            <a:r>
              <a:rPr lang="de-DE" dirty="0" err="1" smtClean="0"/>
              <a:t>role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readout</a:t>
            </a:r>
            <a:r>
              <a:rPr lang="de-DE" dirty="0" smtClean="0"/>
              <a:t> </a:t>
            </a:r>
            <a:r>
              <a:rPr lang="de-DE" dirty="0" err="1" smtClean="0"/>
              <a:t>chain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 </a:t>
            </a:r>
            <a:r>
              <a:rPr lang="de-DE" dirty="0" err="1" smtClean="0"/>
              <a:t>seperate</a:t>
            </a:r>
            <a:r>
              <a:rPr lang="de-DE" dirty="0" smtClean="0"/>
              <a:t> </a:t>
            </a:r>
            <a:r>
              <a:rPr lang="de-DE" dirty="0" err="1" smtClean="0"/>
              <a:t>board</a:t>
            </a:r>
            <a:r>
              <a:rPr lang="de-DE" dirty="0" smtClean="0"/>
              <a:t> will </a:t>
            </a:r>
            <a:r>
              <a:rPr lang="de-DE" dirty="0" err="1" smtClean="0"/>
              <a:t>provide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proper </a:t>
            </a:r>
            <a:r>
              <a:rPr lang="de-DE" dirty="0" err="1" smtClean="0"/>
              <a:t>voltages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logic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tile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4788024" y="5219590"/>
            <a:ext cx="4176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As a high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-link USB 3.0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3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638969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latin typeface="Arial" charset="0"/>
                <a:cs typeface="Arial" charset="0"/>
              </a:rPr>
              <a:t>USB 2.0 Development @ ZEL in </a:t>
            </a:r>
            <a:r>
              <a:rPr lang="de-DE" dirty="0" err="1" smtClean="0">
                <a:latin typeface="Arial" charset="0"/>
                <a:cs typeface="Arial" charset="0"/>
              </a:rPr>
              <a:t>the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past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56" y="1745521"/>
            <a:ext cx="3781339" cy="216024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74502"/>
            <a:ext cx="3600400" cy="2700300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4283968" y="2753633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539552" y="4409817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Avnet</a:t>
            </a:r>
            <a:r>
              <a:rPr lang="de-DE" dirty="0" smtClean="0"/>
              <a:t> Spartan6 LX16 Development Board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Cypress</a:t>
            </a:r>
            <a:r>
              <a:rPr lang="de-DE" dirty="0" smtClean="0"/>
              <a:t> FX2 Development Board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5164956" y="4717593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cPCI</a:t>
            </a:r>
            <a:r>
              <a:rPr lang="de-DE" dirty="0" smtClean="0"/>
              <a:t> CMC Carrier Board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Cypress</a:t>
            </a:r>
            <a:r>
              <a:rPr lang="de-DE" dirty="0" smtClean="0"/>
              <a:t> USB 2.0 Link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6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8"/>
          </p:nvPr>
        </p:nvSpPr>
        <p:spPr/>
        <p:txBody>
          <a:bodyPr/>
          <a:lstStyle/>
          <a:p>
            <a:pPr>
              <a:defRPr/>
            </a:pPr>
            <a:fld id="{31B56AEF-35B4-43AE-9A3F-FBFB3D6BED1E}" type="datetime4">
              <a:rPr lang="de-DE"/>
              <a:pPr>
                <a:defRPr/>
              </a:pPr>
              <a:t>3. Dezember 2012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H. </a:t>
            </a:r>
            <a:r>
              <a:rPr lang="de-DE" dirty="0" err="1" smtClean="0"/>
              <a:t>Nöldgen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>
              <a:defRPr/>
            </a:pPr>
            <a:fld id="{44F94E6A-85A5-40E2-91B6-68A16A082F01}" type="slidenum">
              <a:rPr lang="de-DE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1269" name="Inhaltsplatzhalter 7"/>
          <p:cNvSpPr>
            <a:spLocks noGrp="1"/>
          </p:cNvSpPr>
          <p:nvPr>
            <p:ph idx="17"/>
          </p:nvPr>
        </p:nvSpPr>
        <p:spPr bwMode="auto">
          <a:xfrm>
            <a:off x="720725" y="764704"/>
            <a:ext cx="7488238" cy="5762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de-DE" dirty="0" err="1" smtClean="0">
                <a:latin typeface="Arial" charset="0"/>
                <a:cs typeface="Arial" charset="0"/>
              </a:rPr>
              <a:t>Differences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between</a:t>
            </a:r>
            <a:r>
              <a:rPr lang="de-DE" dirty="0" smtClean="0">
                <a:latin typeface="Arial" charset="0"/>
                <a:cs typeface="Arial" charset="0"/>
              </a:rPr>
              <a:t> USB 2.0 </a:t>
            </a:r>
            <a:r>
              <a:rPr lang="de-DE" dirty="0" err="1" smtClean="0">
                <a:latin typeface="Arial" charset="0"/>
                <a:cs typeface="Arial" charset="0"/>
              </a:rPr>
              <a:t>and</a:t>
            </a:r>
            <a:r>
              <a:rPr lang="de-DE" dirty="0" smtClean="0">
                <a:latin typeface="Arial" charset="0"/>
                <a:cs typeface="Arial" charset="0"/>
              </a:rPr>
              <a:t> USB 3.0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220072" y="1844824"/>
            <a:ext cx="1152128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79416"/>
              </p:ext>
            </p:extLst>
          </p:nvPr>
        </p:nvGraphicFramePr>
        <p:xfrm>
          <a:off x="395536" y="1412776"/>
          <a:ext cx="8532441" cy="266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3096344"/>
                <a:gridCol w="3563889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Feature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USB 2.0 (</a:t>
                      </a:r>
                      <a:r>
                        <a:rPr lang="de-DE" dirty="0" err="1" smtClean="0"/>
                        <a:t>Cypress</a:t>
                      </a:r>
                      <a:r>
                        <a:rPr lang="de-DE" dirty="0" smtClean="0"/>
                        <a:t> FX2)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USB 3.0 (</a:t>
                      </a:r>
                      <a:r>
                        <a:rPr lang="de-DE" dirty="0" err="1" smtClean="0"/>
                        <a:t>Cypress</a:t>
                      </a:r>
                      <a:r>
                        <a:rPr lang="de-DE" dirty="0" smtClean="0"/>
                        <a:t> FX3)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Data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Max. 480 </a:t>
                      </a:r>
                      <a:r>
                        <a:rPr lang="de-DE" dirty="0" err="1" smtClean="0"/>
                        <a:t>Mbits</a:t>
                      </a:r>
                      <a:r>
                        <a:rPr lang="de-DE" dirty="0" smtClean="0"/>
                        <a:t>/s (High Speed)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Max 5.0 </a:t>
                      </a:r>
                      <a:r>
                        <a:rPr lang="de-DE" dirty="0" err="1" smtClean="0"/>
                        <a:t>Gbits</a:t>
                      </a:r>
                      <a:r>
                        <a:rPr lang="de-DE" dirty="0" smtClean="0"/>
                        <a:t>/s (Super Speed)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Data </a:t>
                      </a:r>
                      <a:r>
                        <a:rPr lang="de-DE" dirty="0" err="1" smtClean="0"/>
                        <a:t>interface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Half-duplex</a:t>
                      </a:r>
                      <a:r>
                        <a:rPr lang="de-DE" baseline="0" dirty="0" smtClean="0"/>
                        <a:t> </a:t>
                      </a:r>
                    </a:p>
                    <a:p>
                      <a:r>
                        <a:rPr lang="de-DE" dirty="0" err="1" smtClean="0"/>
                        <a:t>Two-wire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dirty="0" smtClean="0"/>
                        <a:t>differential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signaling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Dual-simplex</a:t>
                      </a:r>
                      <a:r>
                        <a:rPr lang="de-DE" baseline="0" dirty="0" smtClean="0"/>
                        <a:t> </a:t>
                      </a:r>
                    </a:p>
                    <a:p>
                      <a:r>
                        <a:rPr lang="de-DE" baseline="0" dirty="0" err="1" smtClean="0"/>
                        <a:t>Four-wire</a:t>
                      </a:r>
                      <a:r>
                        <a:rPr lang="de-DE" baseline="0" dirty="0" smtClean="0"/>
                        <a:t> differential </a:t>
                      </a:r>
                      <a:r>
                        <a:rPr lang="de-DE" baseline="0" dirty="0" err="1" smtClean="0"/>
                        <a:t>signaling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Bus </a:t>
                      </a:r>
                      <a:r>
                        <a:rPr lang="de-DE" dirty="0" err="1" smtClean="0"/>
                        <a:t>transaction</a:t>
                      </a:r>
                      <a:endParaRPr lang="de-DE" dirty="0" smtClean="0"/>
                    </a:p>
                    <a:p>
                      <a:r>
                        <a:rPr lang="de-DE" dirty="0" err="1" smtClean="0"/>
                        <a:t>protocol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Host </a:t>
                      </a:r>
                      <a:r>
                        <a:rPr lang="de-DE" dirty="0" err="1" smtClean="0"/>
                        <a:t>directed</a:t>
                      </a:r>
                      <a:endParaRPr lang="de-DE" dirty="0" smtClean="0"/>
                    </a:p>
                    <a:p>
                      <a:r>
                        <a:rPr lang="de-DE" dirty="0" err="1" smtClean="0"/>
                        <a:t>Polled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traffic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flow</a:t>
                      </a:r>
                      <a:endParaRPr lang="de-DE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Host </a:t>
                      </a:r>
                      <a:r>
                        <a:rPr lang="de-DE" dirty="0" err="1" smtClean="0"/>
                        <a:t>directed</a:t>
                      </a:r>
                      <a:endParaRPr lang="de-DE" dirty="0" smtClean="0"/>
                    </a:p>
                    <a:p>
                      <a:r>
                        <a:rPr lang="de-DE" dirty="0" err="1" smtClean="0"/>
                        <a:t>Asynchronous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notifications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Interface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FPGA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GPIF </a:t>
                      </a:r>
                      <a:r>
                        <a:rPr lang="de-DE" dirty="0" err="1" smtClean="0"/>
                        <a:t>with</a:t>
                      </a:r>
                      <a:r>
                        <a:rPr lang="de-DE" dirty="0" smtClean="0"/>
                        <a:t> 8-Bit @ 48 MHz</a:t>
                      </a:r>
                    </a:p>
                    <a:p>
                      <a:r>
                        <a:rPr lang="de-DE" dirty="0" smtClean="0"/>
                        <a:t>Slave FIFO Interface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GPIF II </a:t>
                      </a:r>
                      <a:r>
                        <a:rPr lang="de-DE" dirty="0" err="1" smtClean="0"/>
                        <a:t>with</a:t>
                      </a:r>
                      <a:r>
                        <a:rPr lang="de-DE" dirty="0" smtClean="0"/>
                        <a:t> 32-Bit @</a:t>
                      </a:r>
                      <a:r>
                        <a:rPr lang="de-DE" baseline="0" dirty="0" smtClean="0"/>
                        <a:t> 100 MHz</a:t>
                      </a:r>
                    </a:p>
                    <a:p>
                      <a:r>
                        <a:rPr lang="de-DE" baseline="0" dirty="0" smtClean="0"/>
                        <a:t>Slave FIFO Interface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316260" y="4437112"/>
            <a:ext cx="77841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Cypress</a:t>
            </a:r>
            <a:r>
              <a:rPr lang="de-DE" dirty="0" smtClean="0"/>
              <a:t> FX2 USB Controller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been</a:t>
            </a:r>
            <a:r>
              <a:rPr lang="de-DE" dirty="0" smtClean="0"/>
              <a:t> </a:t>
            </a:r>
            <a:r>
              <a:rPr lang="de-DE" dirty="0" err="1" smtClean="0"/>
              <a:t>used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past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r>
              <a:rPr lang="de-DE" sz="2400" b="1" dirty="0"/>
              <a:t>→</a:t>
            </a:r>
            <a:r>
              <a:rPr lang="de-DE" dirty="0" smtClean="0"/>
              <a:t> </a:t>
            </a:r>
            <a:r>
              <a:rPr lang="de-DE" dirty="0" err="1" smtClean="0"/>
              <a:t>Existing</a:t>
            </a:r>
            <a:r>
              <a:rPr lang="de-DE" dirty="0" smtClean="0"/>
              <a:t> USB 2.0 </a:t>
            </a:r>
            <a:r>
              <a:rPr lang="de-DE" dirty="0" err="1" smtClean="0"/>
              <a:t>delevopments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adapted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USB 3.0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55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aesentat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praesentation</Template>
  <TotalTime>0</TotalTime>
  <Words>943</Words>
  <Application>Microsoft Office PowerPoint</Application>
  <PresentationFormat>Bildschirmpräsentation (4:3)</PresentationFormat>
  <Paragraphs>286</Paragraphs>
  <Slides>24</Slides>
  <Notes>23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6" baseType="lpstr">
      <vt:lpstr>praesentation</vt:lpstr>
      <vt:lpstr>Visio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hnöldgen</dc:creator>
  <cp:lastModifiedBy>hnöldgen</cp:lastModifiedBy>
  <cp:revision>262</cp:revision>
  <cp:lastPrinted>2012-11-30T15:15:06Z</cp:lastPrinted>
  <dcterms:created xsi:type="dcterms:W3CDTF">2012-01-30T10:56:06Z</dcterms:created>
  <dcterms:modified xsi:type="dcterms:W3CDTF">2012-12-03T10:44:08Z</dcterms:modified>
</cp:coreProperties>
</file>