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64" r:id="rId2"/>
    <p:sldId id="303" r:id="rId3"/>
    <p:sldId id="319" r:id="rId4"/>
    <p:sldId id="304" r:id="rId5"/>
    <p:sldId id="301" r:id="rId6"/>
    <p:sldId id="313" r:id="rId7"/>
    <p:sldId id="318" r:id="rId8"/>
    <p:sldId id="306" r:id="rId9"/>
    <p:sldId id="307" r:id="rId10"/>
    <p:sldId id="308" r:id="rId11"/>
    <p:sldId id="332" r:id="rId12"/>
    <p:sldId id="329" r:id="rId13"/>
    <p:sldId id="333" r:id="rId14"/>
    <p:sldId id="312" r:id="rId15"/>
    <p:sldId id="323" r:id="rId16"/>
    <p:sldId id="321" r:id="rId17"/>
    <p:sldId id="334" r:id="rId18"/>
    <p:sldId id="320" r:id="rId19"/>
    <p:sldId id="322" r:id="rId20"/>
    <p:sldId id="326" r:id="rId21"/>
    <p:sldId id="327" r:id="rId22"/>
    <p:sldId id="328" r:id="rId23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200C3"/>
    <a:srgbClr val="50AAE6"/>
    <a:srgbClr val="5A6EB4"/>
    <a:srgbClr val="A00078"/>
    <a:srgbClr val="A01E28"/>
    <a:srgbClr val="A08232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35" autoAdjust="0"/>
    <p:restoredTop sz="91212" autoAdjust="0"/>
  </p:normalViewPr>
  <p:slideViewPr>
    <p:cSldViewPr snapToGrid="0">
      <p:cViewPr varScale="1">
        <p:scale>
          <a:sx n="115" d="100"/>
          <a:sy n="115" d="100"/>
        </p:scale>
        <p:origin x="1392" y="6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660775" y="468313"/>
            <a:ext cx="275907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800"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Prof. Dr. Max Mustermann | Musterfakultät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541338" y="8532813"/>
            <a:ext cx="31035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800" smtClean="0"/>
              <a:t>KIT – University of the State of Baden-Wuerttemberg and </a:t>
            </a:r>
            <a:br>
              <a:rPr lang="en-US" sz="800" smtClean="0"/>
            </a:br>
            <a:r>
              <a:rPr lang="en-US" sz="800" smtClean="0"/>
              <a:t>National Laboratory of the Helmholtz Association</a:t>
            </a:r>
          </a:p>
        </p:txBody>
      </p:sp>
      <p:pic>
        <p:nvPicPr>
          <p:cNvPr id="4100" name="Picture 11" descr="KIT-Logo-rgb_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188913"/>
            <a:ext cx="100806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Prof. Dr. Max Mustermann | </a:t>
            </a:r>
            <a:br>
              <a:rPr lang="de-DE"/>
            </a:br>
            <a:r>
              <a:rPr lang="de-DE"/>
              <a:t>Name of Faculty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3C5141B-1C5B-4C54-AE02-51AB1DA0A45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Huege\Desktop\Dropbox\Shared Folders\AERA\Photos\AERA\2013-05-11 15.18.0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25" y="3092450"/>
            <a:ext cx="4608513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Huege\Desktop\Dropbox\Shared Folders\AERA\Photos\AERA\AERA9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3525838"/>
            <a:ext cx="4354513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II_rahmen_neu_titel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385763" y="3335338"/>
            <a:ext cx="8178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1400" i="1" dirty="0" smtClean="0">
                <a:solidFill>
                  <a:schemeClr val="bg1"/>
                </a:solidFill>
              </a:rPr>
              <a:t>T. </a:t>
            </a:r>
            <a:r>
              <a:rPr lang="de-DE" altLang="de-DE" sz="1400" i="1" dirty="0" err="1" smtClean="0">
                <a:solidFill>
                  <a:schemeClr val="bg1"/>
                </a:solidFill>
              </a:rPr>
              <a:t>Huege</a:t>
            </a:r>
            <a:r>
              <a:rPr lang="de-DE" altLang="de-DE" sz="1400" i="1" dirty="0" smtClean="0">
                <a:solidFill>
                  <a:schemeClr val="bg1"/>
                </a:solidFill>
              </a:rPr>
              <a:t> </a:t>
            </a:r>
            <a:r>
              <a:rPr lang="de-DE" altLang="de-DE" sz="1400" i="1" dirty="0" err="1" smtClean="0">
                <a:solidFill>
                  <a:schemeClr val="bg1"/>
                </a:solidFill>
              </a:rPr>
              <a:t>for</a:t>
            </a:r>
            <a:r>
              <a:rPr lang="de-DE" altLang="de-DE" sz="1400" i="1" dirty="0" smtClean="0">
                <a:solidFill>
                  <a:schemeClr val="bg1"/>
                </a:solidFill>
              </a:rPr>
              <a:t> </a:t>
            </a:r>
            <a:r>
              <a:rPr lang="de-DE" altLang="de-DE" sz="1400" i="1" dirty="0" err="1" smtClean="0">
                <a:solidFill>
                  <a:schemeClr val="bg1"/>
                </a:solidFill>
              </a:rPr>
              <a:t>the</a:t>
            </a:r>
            <a:r>
              <a:rPr lang="de-DE" altLang="de-DE" sz="1400" i="1" dirty="0" smtClean="0">
                <a:solidFill>
                  <a:schemeClr val="bg1"/>
                </a:solidFill>
              </a:rPr>
              <a:t> Pierre </a:t>
            </a:r>
            <a:r>
              <a:rPr lang="de-DE" altLang="de-DE" sz="1400" i="1" dirty="0" err="1" smtClean="0">
                <a:solidFill>
                  <a:schemeClr val="bg1"/>
                </a:solidFill>
              </a:rPr>
              <a:t>Auger</a:t>
            </a:r>
            <a:r>
              <a:rPr lang="de-DE" altLang="de-DE" sz="1400" i="1" dirty="0" smtClean="0">
                <a:solidFill>
                  <a:schemeClr val="bg1"/>
                </a:solidFill>
              </a:rPr>
              <a:t> </a:t>
            </a:r>
            <a:r>
              <a:rPr lang="de-DE" altLang="de-DE" sz="1400" i="1" dirty="0" err="1" smtClean="0">
                <a:solidFill>
                  <a:schemeClr val="bg1"/>
                </a:solidFill>
              </a:rPr>
              <a:t>Collaboration</a:t>
            </a:r>
            <a:endParaRPr lang="de-DE" altLang="de-DE" sz="1400" dirty="0" smtClean="0">
              <a:solidFill>
                <a:schemeClr val="bg1"/>
              </a:solidFill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396875" y="6475413"/>
            <a:ext cx="367030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800" dirty="0" smtClean="0"/>
              <a:t>KIT – The Research University in the Helmholtz Association</a:t>
            </a:r>
            <a:r>
              <a:rPr lang="de-DE" sz="800" dirty="0" smtClean="0"/>
              <a:t> </a:t>
            </a:r>
            <a:endParaRPr lang="en-US" sz="800" dirty="0" smtClean="0"/>
          </a:p>
        </p:txBody>
      </p:sp>
      <p:pic>
        <p:nvPicPr>
          <p:cNvPr id="7" name="Picture 13" descr="KIT-Logo-rgb_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16192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9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947" y="204788"/>
            <a:ext cx="2798763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6" descr="auger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53" t="-2921" r="-5853" b="-2921"/>
          <a:stretch>
            <a:fillRect/>
          </a:stretch>
        </p:blipFill>
        <p:spPr bwMode="auto">
          <a:xfrm>
            <a:off x="7775575" y="204788"/>
            <a:ext cx="1163638" cy="2208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396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 smtClean="0"/>
              <a:t>HAP Workshop 09-2016, Erlangen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978924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9563" y="333375"/>
            <a:ext cx="2089150" cy="57594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0525" y="333375"/>
            <a:ext cx="6116638" cy="575945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 smtClean="0"/>
              <a:t>HAP Workshop 09-2016, Erlangen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52097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el, Text und Medien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525" y="333375"/>
            <a:ext cx="6911975" cy="5619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92113" y="1198563"/>
            <a:ext cx="4102100" cy="489426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Medienplatzhalter 3"/>
          <p:cNvSpPr>
            <a:spLocks noGrp="1"/>
          </p:cNvSpPr>
          <p:nvPr>
            <p:ph type="media" sz="half" idx="2"/>
          </p:nvPr>
        </p:nvSpPr>
        <p:spPr>
          <a:xfrm>
            <a:off x="4646613" y="1198563"/>
            <a:ext cx="4102100" cy="4894262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 smtClean="0"/>
              <a:t>HAP Workshop 09-2016, Erlangen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999260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 smtClean="0"/>
              <a:t>HAP Workshop 09-2016, Erlangen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986562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 smtClean="0"/>
              <a:t>HAP Workshop 09-2016, Erlangen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805437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21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 smtClean="0"/>
              <a:t>HAP Workshop 09-2016, Erlangen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564130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 smtClean="0"/>
              <a:t>HAP Workshop 09-2016, Erlangen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666031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 smtClean="0"/>
              <a:t>HAP Workshop 09-2016, Erlangen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396939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 smtClean="0"/>
              <a:t>HAP Workshop 09-2016, Erlangen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99480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 smtClean="0"/>
              <a:t>HAP Workshop 09-2016, Erlangen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683779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 smtClean="0"/>
              <a:t>HAP Workshop 09-2016, Erlangen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067900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I_rahmen_neu_folg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333375"/>
            <a:ext cx="691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add 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198563"/>
            <a:ext cx="8356600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add text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6011863" y="6443663"/>
            <a:ext cx="27368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900" smtClean="0"/>
              <a:t>Tim Huege, KIT</a:t>
            </a:r>
          </a:p>
        </p:txBody>
      </p:sp>
      <p:sp>
        <p:nvSpPr>
          <p:cNvPr id="1030" name="Text Box 11"/>
          <p:cNvSpPr txBox="1">
            <a:spLocks noChangeArrowheads="1"/>
          </p:cNvSpPr>
          <p:nvPr/>
        </p:nvSpPr>
        <p:spPr bwMode="auto">
          <a:xfrm>
            <a:off x="250825" y="6445250"/>
            <a:ext cx="3254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fld id="{05B89668-8CE9-4704-9851-1CE42F4BAF8B}" type="slidenum">
              <a:rPr lang="de-DE" altLang="de-DE" sz="900" b="1" smtClean="0"/>
              <a:pPr eaLnBrk="1" hangingPunct="1">
                <a:spcBef>
                  <a:spcPct val="50000"/>
                </a:spcBef>
                <a:defRPr/>
              </a:pPr>
              <a:t>‹Nr.›</a:t>
            </a:fld>
            <a:endParaRPr lang="de-DE" altLang="de-DE" sz="900" b="1" smtClean="0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latin typeface="Arial" charset="0"/>
              </a:defRPr>
            </a:lvl1pPr>
          </a:lstStyle>
          <a:p>
            <a:pPr>
              <a:defRPr/>
            </a:pPr>
            <a:r>
              <a:rPr lang="en-US" altLang="de-DE" smtClean="0"/>
              <a:t>HAP Workshop 09-2016, Erlangen</a:t>
            </a:r>
            <a:endParaRPr lang="en-US" altLang="de-DE"/>
          </a:p>
        </p:txBody>
      </p:sp>
      <p:pic>
        <p:nvPicPr>
          <p:cNvPr id="1032" name="Picture 9" descr="KITlogo_4c_frutig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41313"/>
            <a:ext cx="1084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>
          <a:solidFill>
            <a:schemeClr val="tx1"/>
          </a:solidFill>
          <a:latin typeface="+mn-lt"/>
        </a:defRPr>
      </a:lvl2pPr>
      <a:lvl3pPr marL="1209675" indent="-276225" algn="l" rtl="0" eaLnBrk="0" fontAlgn="base" hangingPunct="0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eaLnBrk="0" fontAlgn="base" hangingPunct="0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eaLnBrk="0" fontAlgn="base" hangingPunct="0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9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9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9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9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emf"/><Relationship Id="rId4" Type="http://schemas.openxmlformats.org/officeDocument/2006/relationships/image" Target="../media/image5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296863" y="2147888"/>
            <a:ext cx="8507412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2100" b="1" dirty="0" smtClean="0"/>
              <a:t>Results of the Auger Engineering Radio Array</a:t>
            </a:r>
            <a:endParaRPr lang="en-US" altLang="de-DE" sz="21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 smtClean="0"/>
              <a:t>To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come</a:t>
            </a:r>
            <a:r>
              <a:rPr lang="de-DE" altLang="de-DE" dirty="0" smtClean="0"/>
              <a:t>: </a:t>
            </a:r>
            <a:r>
              <a:rPr lang="de-DE" altLang="de-DE" dirty="0" err="1" smtClean="0"/>
              <a:t>energy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scale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from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first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principles</a:t>
            </a:r>
            <a:endParaRPr lang="de-DE" altLang="de-DE" dirty="0" smtClean="0"/>
          </a:p>
        </p:txBody>
      </p:sp>
      <p:sp>
        <p:nvSpPr>
          <p:cNvPr id="3379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smtClean="0"/>
              <a:t>the radio signal can be predicted from pure electrodynamics and the well-known physics of the elcectromagnetic cascade in air showers</a:t>
            </a:r>
          </a:p>
          <a:p>
            <a:r>
              <a:rPr lang="de-DE" altLang="de-DE" smtClean="0"/>
              <a:t>there is no absorption or scattering in the atmosphere</a:t>
            </a:r>
          </a:p>
          <a:p>
            <a:r>
              <a:rPr lang="de-DE" altLang="de-DE" smtClean="0"/>
              <a:t>antenna arrays can be calibrated precisely</a:t>
            </a:r>
          </a:p>
          <a:p>
            <a:endParaRPr lang="de-DE" altLang="de-DE" smtClean="0"/>
          </a:p>
          <a:p>
            <a:r>
              <a:rPr lang="de-DE" altLang="de-DE" smtClean="0"/>
              <a:t>using radio signals, the energy scales of particle detector arrays</a:t>
            </a:r>
            <a:br>
              <a:rPr lang="de-DE" altLang="de-DE" smtClean="0"/>
            </a:br>
            <a:r>
              <a:rPr lang="de-DE" altLang="de-DE" smtClean="0"/>
              <a:t>(which usually rely on uncertain hadronic interaction simulations)</a:t>
            </a:r>
            <a:br>
              <a:rPr lang="de-DE" altLang="de-DE" smtClean="0"/>
            </a:br>
            <a:r>
              <a:rPr lang="de-DE" altLang="de-DE" smtClean="0"/>
              <a:t>can be calibrated from first principles!</a:t>
            </a:r>
          </a:p>
        </p:txBody>
      </p:sp>
      <p:sp>
        <p:nvSpPr>
          <p:cNvPr id="33796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900" smtClean="0"/>
              <a:t>HAP Workshop 09-2016, Erlangen</a:t>
            </a:r>
            <a:endParaRPr lang="en-US" altLang="de-DE" sz="900"/>
          </a:p>
        </p:txBody>
      </p:sp>
      <p:sp>
        <p:nvSpPr>
          <p:cNvPr id="5" name="Textfeld 1"/>
          <p:cNvSpPr txBox="1">
            <a:spLocks noChangeArrowheads="1"/>
          </p:cNvSpPr>
          <p:nvPr/>
        </p:nvSpPr>
        <p:spPr bwMode="auto">
          <a:xfrm>
            <a:off x="5230389" y="5901430"/>
            <a:ext cx="38138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dirty="0" err="1" smtClean="0">
                <a:solidFill>
                  <a:srgbClr val="000099"/>
                </a:solidFill>
              </a:rPr>
              <a:t>see</a:t>
            </a:r>
            <a:r>
              <a:rPr lang="de-DE" altLang="de-DE" sz="1400" dirty="0" smtClean="0">
                <a:solidFill>
                  <a:srgbClr val="000099"/>
                </a:solidFill>
              </a:rPr>
              <a:t> also C. Glaser et al., JCAP 09 (2016) 024</a:t>
            </a:r>
            <a:endParaRPr lang="de-DE" altLang="de-DE" sz="14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33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2"/>
          <p:cNvSpPr>
            <a:spLocks noGrp="1" noChangeArrowheads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mtClean="0"/>
              <a:t>HAP Workshop 09-2016, Erlangen</a:t>
            </a:r>
            <a:endParaRPr lang="en-US" altLang="de-DE"/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/>
              <a:t>Lateral </a:t>
            </a:r>
            <a:r>
              <a:rPr lang="de-DE" altLang="de-DE" dirty="0" err="1" smtClean="0"/>
              <a:t>distribution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as</a:t>
            </a:r>
            <a:r>
              <a:rPr lang="de-DE" altLang="de-DE" dirty="0" smtClean="0"/>
              <a:t> probe </a:t>
            </a:r>
            <a:r>
              <a:rPr lang="de-DE" altLang="de-DE" dirty="0" err="1" smtClean="0"/>
              <a:t>for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composition</a:t>
            </a:r>
            <a:endParaRPr lang="de-DE" altLang="de-DE" dirty="0" smtClean="0"/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de-DE" smtClean="0"/>
              <a:t>relativistic forward beaming of emission: geometrical distance from source to observer influences emission pattern</a:t>
            </a:r>
          </a:p>
        </p:txBody>
      </p:sp>
      <p:pic>
        <p:nvPicPr>
          <p:cNvPr id="45061" name="Picture 4" descr="proton_LOPES_hidde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838325"/>
            <a:ext cx="4348163" cy="32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5" descr="iron_LOPES_hidde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1952625"/>
            <a:ext cx="4348163" cy="32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Text Box 6"/>
          <p:cNvSpPr txBox="1">
            <a:spLocks noChangeArrowheads="1"/>
          </p:cNvSpPr>
          <p:nvPr/>
        </p:nvSpPr>
        <p:spPr bwMode="auto">
          <a:xfrm>
            <a:off x="1224561" y="5175250"/>
            <a:ext cx="263405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dirty="0" err="1"/>
              <a:t>vertical</a:t>
            </a:r>
            <a:r>
              <a:rPr lang="de-DE" altLang="de-DE" dirty="0"/>
              <a:t> </a:t>
            </a:r>
            <a:r>
              <a:rPr lang="de-DE" altLang="de-DE" dirty="0" err="1"/>
              <a:t>proton</a:t>
            </a:r>
            <a:r>
              <a:rPr lang="de-DE" altLang="de-DE" dirty="0"/>
              <a:t> </a:t>
            </a:r>
            <a:r>
              <a:rPr lang="de-DE" altLang="de-DE" dirty="0" err="1" smtClean="0"/>
              <a:t>shower</a:t>
            </a:r>
            <a:r>
              <a:rPr lang="de-DE" altLang="de-DE" dirty="0"/>
              <a:t/>
            </a:r>
            <a:br>
              <a:rPr lang="de-DE" altLang="de-DE" dirty="0"/>
            </a:br>
            <a:r>
              <a:rPr lang="de-DE" altLang="de-DE" dirty="0" err="1"/>
              <a:t>simulated</a:t>
            </a:r>
            <a:r>
              <a:rPr lang="de-DE" altLang="de-DE" dirty="0"/>
              <a:t> </a:t>
            </a:r>
            <a:r>
              <a:rPr lang="de-DE" altLang="de-DE" dirty="0" err="1"/>
              <a:t>with</a:t>
            </a:r>
            <a:r>
              <a:rPr lang="de-DE" altLang="de-DE" dirty="0"/>
              <a:t> </a:t>
            </a:r>
            <a:r>
              <a:rPr lang="de-DE" altLang="de-DE" dirty="0" err="1"/>
              <a:t>CoREAS</a:t>
            </a:r>
            <a:endParaRPr lang="de-DE" altLang="de-DE" dirty="0"/>
          </a:p>
        </p:txBody>
      </p:sp>
      <p:sp>
        <p:nvSpPr>
          <p:cNvPr id="45064" name="Text Box 7"/>
          <p:cNvSpPr txBox="1">
            <a:spLocks noChangeArrowheads="1"/>
          </p:cNvSpPr>
          <p:nvPr/>
        </p:nvSpPr>
        <p:spPr bwMode="auto">
          <a:xfrm>
            <a:off x="5656861" y="5146675"/>
            <a:ext cx="263405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dirty="0" err="1"/>
              <a:t>vertical</a:t>
            </a:r>
            <a:r>
              <a:rPr lang="de-DE" altLang="de-DE" dirty="0"/>
              <a:t> </a:t>
            </a:r>
            <a:r>
              <a:rPr lang="de-DE" altLang="de-DE" dirty="0" err="1"/>
              <a:t>iron</a:t>
            </a:r>
            <a:r>
              <a:rPr lang="de-DE" altLang="de-DE" dirty="0"/>
              <a:t> </a:t>
            </a:r>
            <a:r>
              <a:rPr lang="de-DE" altLang="de-DE" dirty="0" err="1"/>
              <a:t>shower</a:t>
            </a:r>
            <a:r>
              <a:rPr lang="de-DE" altLang="de-DE" dirty="0"/>
              <a:t/>
            </a:r>
            <a:br>
              <a:rPr lang="de-DE" altLang="de-DE" dirty="0"/>
            </a:br>
            <a:r>
              <a:rPr lang="de-DE" altLang="de-DE" dirty="0" err="1" smtClean="0"/>
              <a:t>simulated</a:t>
            </a:r>
            <a:r>
              <a:rPr lang="de-DE" altLang="de-DE" dirty="0" smtClean="0"/>
              <a:t> </a:t>
            </a:r>
            <a:r>
              <a:rPr lang="de-DE" altLang="de-DE" dirty="0" err="1"/>
              <a:t>with</a:t>
            </a:r>
            <a:r>
              <a:rPr lang="de-DE" altLang="de-DE" dirty="0"/>
              <a:t> </a:t>
            </a:r>
            <a:r>
              <a:rPr lang="de-DE" altLang="de-DE" dirty="0" err="1"/>
              <a:t>CoREAS</a:t>
            </a:r>
            <a:endParaRPr lang="de-DE" altLang="de-DE" dirty="0"/>
          </a:p>
        </p:txBody>
      </p:sp>
      <p:sp>
        <p:nvSpPr>
          <p:cNvPr id="45065" name="Text Box 8"/>
          <p:cNvSpPr txBox="1">
            <a:spLocks noChangeArrowheads="1"/>
          </p:cNvSpPr>
          <p:nvPr/>
        </p:nvSpPr>
        <p:spPr bwMode="auto">
          <a:xfrm>
            <a:off x="6107549" y="5961260"/>
            <a:ext cx="290310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400" dirty="0">
                <a:solidFill>
                  <a:srgbClr val="000099"/>
                </a:solidFill>
              </a:rPr>
              <a:t>TH et al., </a:t>
            </a:r>
            <a:r>
              <a:rPr lang="de-DE" altLang="de-DE" sz="1400" dirty="0" smtClean="0">
                <a:solidFill>
                  <a:srgbClr val="000099"/>
                </a:solidFill>
              </a:rPr>
              <a:t>ARENA2012 </a:t>
            </a:r>
            <a:r>
              <a:rPr lang="de-DE" altLang="de-DE" sz="1400" dirty="0" err="1" smtClean="0">
                <a:solidFill>
                  <a:srgbClr val="000099"/>
                </a:solidFill>
              </a:rPr>
              <a:t>conference</a:t>
            </a:r>
            <a:endParaRPr lang="de-DE" altLang="de-DE" sz="14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93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Determination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Xmax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AERA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3193" y="1198563"/>
            <a:ext cx="3985520" cy="4894262"/>
          </a:xfrm>
        </p:spPr>
        <p:txBody>
          <a:bodyPr/>
          <a:lstStyle/>
          <a:p>
            <a:r>
              <a:rPr lang="de-DE" dirty="0" err="1" smtClean="0"/>
              <a:t>various</a:t>
            </a:r>
            <a:r>
              <a:rPr lang="de-DE" dirty="0" smtClean="0"/>
              <a:t> </a:t>
            </a:r>
            <a:r>
              <a:rPr lang="de-DE" dirty="0" err="1" smtClean="0"/>
              <a:t>methods</a:t>
            </a:r>
            <a:r>
              <a:rPr lang="de-DE" dirty="0" smtClean="0"/>
              <a:t> </a:t>
            </a:r>
            <a:r>
              <a:rPr lang="de-DE" dirty="0" err="1" smtClean="0"/>
              <a:t>being</a:t>
            </a:r>
            <a:r>
              <a:rPr lang="de-DE" dirty="0" smtClean="0"/>
              <a:t> </a:t>
            </a:r>
            <a:r>
              <a:rPr lang="de-DE" dirty="0" err="1" smtClean="0"/>
              <a:t>studied</a:t>
            </a:r>
            <a:endParaRPr lang="de-DE" dirty="0" smtClean="0"/>
          </a:p>
          <a:p>
            <a:pPr lvl="1"/>
            <a:r>
              <a:rPr lang="de-DE" dirty="0" smtClean="0"/>
              <a:t>top-down </a:t>
            </a:r>
            <a:r>
              <a:rPr lang="de-DE" dirty="0" err="1" smtClean="0"/>
              <a:t>comparison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simulations</a:t>
            </a:r>
            <a:r>
              <a:rPr lang="de-DE" dirty="0" smtClean="0"/>
              <a:t> </a:t>
            </a:r>
            <a:r>
              <a:rPr lang="de-DE" dirty="0" err="1" smtClean="0"/>
              <a:t>using</a:t>
            </a:r>
            <a:r>
              <a:rPr lang="de-DE" dirty="0" smtClean="0"/>
              <a:t> </a:t>
            </a:r>
            <a:r>
              <a:rPr lang="de-DE" dirty="0" err="1" smtClean="0"/>
              <a:t>CoREAS</a:t>
            </a:r>
            <a:r>
              <a:rPr lang="de-DE" dirty="0" smtClean="0"/>
              <a:t>, </a:t>
            </a:r>
            <a:r>
              <a:rPr lang="de-DE" dirty="0" err="1" smtClean="0"/>
              <a:t>ZHAireS</a:t>
            </a:r>
            <a:r>
              <a:rPr lang="de-DE" dirty="0" smtClean="0"/>
              <a:t>, SELFAS</a:t>
            </a:r>
          </a:p>
          <a:p>
            <a:pPr lvl="1"/>
            <a:r>
              <a:rPr lang="de-DE" dirty="0" smtClean="0"/>
              <a:t>2-dimensional LDF fit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extraction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Xmax</a:t>
            </a:r>
            <a:r>
              <a:rPr lang="de-DE" dirty="0" smtClean="0"/>
              <a:t>-sensitive </a:t>
            </a:r>
            <a:r>
              <a:rPr lang="de-DE" dirty="0" err="1" smtClean="0"/>
              <a:t>parameters</a:t>
            </a:r>
            <a:endParaRPr lang="de-DE" dirty="0" smtClean="0"/>
          </a:p>
          <a:p>
            <a:r>
              <a:rPr lang="de-DE" dirty="0" err="1" smtClean="0"/>
              <a:t>first</a:t>
            </a:r>
            <a:r>
              <a:rPr lang="de-DE" dirty="0" smtClean="0"/>
              <a:t> </a:t>
            </a:r>
            <a:r>
              <a:rPr lang="de-DE" dirty="0" err="1" smtClean="0"/>
              <a:t>comparison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fluorescence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looks</a:t>
            </a:r>
            <a:r>
              <a:rPr lang="de-DE" dirty="0" smtClean="0"/>
              <a:t> promising, </a:t>
            </a:r>
            <a:r>
              <a:rPr lang="de-DE" dirty="0" err="1" smtClean="0"/>
              <a:t>combined</a:t>
            </a:r>
            <a:r>
              <a:rPr lang="de-DE" dirty="0" smtClean="0"/>
              <a:t> </a:t>
            </a:r>
            <a:r>
              <a:rPr lang="de-DE" dirty="0" err="1" smtClean="0"/>
              <a:t>resolution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~45 g/cm</a:t>
            </a:r>
            <a:r>
              <a:rPr lang="de-DE" baseline="30000" dirty="0" smtClean="0"/>
              <a:t>2</a:t>
            </a:r>
            <a:r>
              <a:rPr lang="de-DE" dirty="0" smtClean="0"/>
              <a:t>, </a:t>
            </a:r>
            <a:r>
              <a:rPr lang="de-DE" dirty="0" err="1" smtClean="0"/>
              <a:t>radio</a:t>
            </a:r>
            <a:r>
              <a:rPr lang="de-DE" dirty="0" smtClean="0"/>
              <a:t> </a:t>
            </a:r>
            <a:r>
              <a:rPr lang="de-DE" dirty="0" err="1" smtClean="0"/>
              <a:t>alone</a:t>
            </a:r>
            <a:r>
              <a:rPr lang="de-DE" dirty="0" smtClean="0"/>
              <a:t> </a:t>
            </a:r>
            <a:r>
              <a:rPr lang="de-DE" dirty="0" err="1" smtClean="0"/>
              <a:t>probably</a:t>
            </a:r>
            <a:r>
              <a:rPr lang="de-DE" dirty="0" smtClean="0"/>
              <a:t> </a:t>
            </a:r>
            <a:r>
              <a:rPr lang="de-DE" dirty="0" err="1" smtClean="0"/>
              <a:t>better</a:t>
            </a:r>
            <a:r>
              <a:rPr lang="de-DE" dirty="0" smtClean="0"/>
              <a:t> </a:t>
            </a:r>
            <a:r>
              <a:rPr lang="de-DE" dirty="0" err="1" smtClean="0"/>
              <a:t>than</a:t>
            </a:r>
            <a:r>
              <a:rPr lang="de-DE" dirty="0" smtClean="0"/>
              <a:t> 40 g/cm</a:t>
            </a:r>
            <a:r>
              <a:rPr lang="de-DE" baseline="30000" dirty="0" smtClean="0"/>
              <a:t>2</a:t>
            </a:r>
            <a:endParaRPr lang="de-DE" baseline="30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de-DE" smtClean="0"/>
              <a:t>HAP Workshop 09-2016, Erlangen</a:t>
            </a:r>
            <a:endParaRPr lang="en-US" alt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15" y="1106458"/>
            <a:ext cx="4286800" cy="5176315"/>
          </a:xfrm>
          <a:prstGeom prst="rect">
            <a:avLst/>
          </a:prstGeom>
        </p:spPr>
      </p:pic>
      <p:sp>
        <p:nvSpPr>
          <p:cNvPr id="6" name="Textfeld 1"/>
          <p:cNvSpPr txBox="1">
            <a:spLocks noChangeArrowheads="1"/>
          </p:cNvSpPr>
          <p:nvPr/>
        </p:nvSpPr>
        <p:spPr bwMode="auto">
          <a:xfrm>
            <a:off x="5583680" y="5681143"/>
            <a:ext cx="32814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400" dirty="0" smtClean="0">
                <a:solidFill>
                  <a:srgbClr val="000099"/>
                </a:solidFill>
              </a:rPr>
              <a:t>F. </a:t>
            </a:r>
            <a:r>
              <a:rPr lang="de-DE" altLang="de-DE" sz="1400" dirty="0" err="1" smtClean="0">
                <a:solidFill>
                  <a:srgbClr val="000099"/>
                </a:solidFill>
              </a:rPr>
              <a:t>Gaté</a:t>
            </a:r>
            <a:r>
              <a:rPr lang="de-DE" altLang="de-DE" sz="1400" dirty="0" smtClean="0">
                <a:solidFill>
                  <a:srgbClr val="000099"/>
                </a:solidFill>
              </a:rPr>
              <a:t> </a:t>
            </a:r>
            <a:r>
              <a:rPr lang="de-DE" altLang="de-DE" sz="1400" dirty="0" err="1">
                <a:solidFill>
                  <a:srgbClr val="000099"/>
                </a:solidFill>
              </a:rPr>
              <a:t>for</a:t>
            </a:r>
            <a:r>
              <a:rPr lang="de-DE" altLang="de-DE" sz="1400" dirty="0">
                <a:solidFill>
                  <a:srgbClr val="000099"/>
                </a:solidFill>
              </a:rPr>
              <a:t> </a:t>
            </a:r>
            <a:r>
              <a:rPr lang="de-DE" altLang="de-DE" sz="1400" dirty="0" err="1">
                <a:solidFill>
                  <a:srgbClr val="000099"/>
                </a:solidFill>
              </a:rPr>
              <a:t>the</a:t>
            </a:r>
            <a:r>
              <a:rPr lang="de-DE" altLang="de-DE" sz="1400" dirty="0">
                <a:solidFill>
                  <a:srgbClr val="000099"/>
                </a:solidFill>
              </a:rPr>
              <a:t> Pierre </a:t>
            </a:r>
            <a:r>
              <a:rPr lang="de-DE" altLang="de-DE" sz="1400" dirty="0" err="1" smtClean="0">
                <a:solidFill>
                  <a:srgbClr val="000099"/>
                </a:solidFill>
              </a:rPr>
              <a:t>Auger</a:t>
            </a:r>
            <a:r>
              <a:rPr lang="de-DE" altLang="de-DE" sz="1400" dirty="0" smtClean="0">
                <a:solidFill>
                  <a:srgbClr val="000099"/>
                </a:solidFill>
              </a:rPr>
              <a:t/>
            </a:r>
            <a:br>
              <a:rPr lang="de-DE" altLang="de-DE" sz="1400" dirty="0" smtClean="0">
                <a:solidFill>
                  <a:srgbClr val="000099"/>
                </a:solidFill>
              </a:rPr>
            </a:br>
            <a:r>
              <a:rPr lang="de-DE" altLang="de-DE" sz="1400" dirty="0" err="1" smtClean="0">
                <a:solidFill>
                  <a:srgbClr val="000099"/>
                </a:solidFill>
              </a:rPr>
              <a:t>Collaboration</a:t>
            </a:r>
            <a:r>
              <a:rPr lang="de-DE" altLang="de-DE" sz="1400" dirty="0">
                <a:solidFill>
                  <a:srgbClr val="000099"/>
                </a:solidFill>
              </a:rPr>
              <a:t>, ARENA2016 </a:t>
            </a:r>
            <a:r>
              <a:rPr lang="de-DE" altLang="de-DE" sz="1400" dirty="0" err="1">
                <a:solidFill>
                  <a:srgbClr val="000099"/>
                </a:solidFill>
              </a:rPr>
              <a:t>conference</a:t>
            </a:r>
            <a:endParaRPr lang="de-DE" altLang="de-DE" sz="14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35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Huge showers measured by AERA</a:t>
            </a:r>
          </a:p>
        </p:txBody>
      </p:sp>
      <p:sp>
        <p:nvSpPr>
          <p:cNvPr id="43011" name="Inhaltsplatzhalter 2"/>
          <p:cNvSpPr>
            <a:spLocks noGrp="1"/>
          </p:cNvSpPr>
          <p:nvPr>
            <p:ph idx="1"/>
          </p:nvPr>
        </p:nvSpPr>
        <p:spPr>
          <a:xfrm>
            <a:off x="392113" y="4463793"/>
            <a:ext cx="8356600" cy="1500187"/>
          </a:xfrm>
        </p:spPr>
        <p:txBody>
          <a:bodyPr/>
          <a:lstStyle/>
          <a:p>
            <a:r>
              <a:rPr lang="de-DE" altLang="de-DE" dirty="0" err="1" smtClean="0"/>
              <a:t>air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showers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up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to</a:t>
            </a:r>
            <a:r>
              <a:rPr lang="de-DE" altLang="de-DE" dirty="0" smtClean="0"/>
              <a:t> 83° </a:t>
            </a:r>
            <a:r>
              <a:rPr lang="de-DE" altLang="de-DE" dirty="0" err="1" smtClean="0"/>
              <a:t>zenith</a:t>
            </a:r>
            <a:r>
              <a:rPr lang="de-DE" altLang="de-DE" dirty="0" smtClean="0"/>
              <a:t> angle </a:t>
            </a:r>
            <a:r>
              <a:rPr lang="de-DE" altLang="de-DE" dirty="0" err="1" smtClean="0"/>
              <a:t>measured</a:t>
            </a:r>
            <a:endParaRPr lang="de-DE" altLang="de-DE" dirty="0" smtClean="0"/>
          </a:p>
          <a:p>
            <a:r>
              <a:rPr lang="de-DE" altLang="de-DE" dirty="0" err="1" smtClean="0"/>
              <a:t>footprints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with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radii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up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to</a:t>
            </a:r>
            <a:r>
              <a:rPr lang="de-DE" altLang="de-DE" dirty="0" smtClean="0"/>
              <a:t> 2 km in </a:t>
            </a:r>
            <a:r>
              <a:rPr lang="de-DE" altLang="de-DE" dirty="0" err="1" smtClean="0"/>
              <a:t>shower</a:t>
            </a:r>
            <a:r>
              <a:rPr lang="de-DE" altLang="de-DE" dirty="0" smtClean="0"/>
              <a:t> plane</a:t>
            </a:r>
          </a:p>
          <a:p>
            <a:r>
              <a:rPr lang="de-DE" altLang="de-DE" dirty="0" err="1" smtClean="0"/>
              <a:t>detection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with</a:t>
            </a:r>
            <a:r>
              <a:rPr lang="de-DE" altLang="de-DE" dirty="0" smtClean="0"/>
              <a:t> 1.5 km </a:t>
            </a:r>
            <a:r>
              <a:rPr lang="de-DE" altLang="de-DE" dirty="0" err="1" smtClean="0"/>
              <a:t>antenna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grid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would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be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sufficient</a:t>
            </a:r>
            <a:endParaRPr lang="de-DE" altLang="de-DE" dirty="0" smtClean="0"/>
          </a:p>
          <a:p>
            <a:r>
              <a:rPr lang="de-DE" altLang="de-DE" dirty="0" err="1" smtClean="0"/>
              <a:t>particle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detectors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measure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muons</a:t>
            </a:r>
            <a:r>
              <a:rPr lang="de-DE" altLang="de-DE" dirty="0" smtClean="0"/>
              <a:t>, </a:t>
            </a:r>
            <a:r>
              <a:rPr lang="de-DE" altLang="de-DE" dirty="0" err="1" smtClean="0"/>
              <a:t>radio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antennas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electromagn</a:t>
            </a:r>
            <a:r>
              <a:rPr lang="de-DE" altLang="de-DE" dirty="0" smtClean="0"/>
              <a:t>. </a:t>
            </a:r>
            <a:r>
              <a:rPr lang="de-DE" altLang="de-DE" dirty="0" err="1" smtClean="0"/>
              <a:t>comp.</a:t>
            </a:r>
            <a:endParaRPr lang="de-DE" altLang="de-DE" dirty="0" smtClean="0"/>
          </a:p>
        </p:txBody>
      </p:sp>
      <p:sp>
        <p:nvSpPr>
          <p:cNvPr id="43012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mtClean="0"/>
              <a:t>HAP Workshop 09-2016, Erlangen</a:t>
            </a:r>
            <a:endParaRPr lang="en-US" altLang="de-DE"/>
          </a:p>
        </p:txBody>
      </p:sp>
      <p:pic>
        <p:nvPicPr>
          <p:cNvPr id="43013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1125538"/>
            <a:ext cx="8677275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extfeld 1"/>
          <p:cNvSpPr txBox="1">
            <a:spLocks noChangeArrowheads="1"/>
          </p:cNvSpPr>
          <p:nvPr/>
        </p:nvSpPr>
        <p:spPr bwMode="auto">
          <a:xfrm>
            <a:off x="319088" y="5938838"/>
            <a:ext cx="591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dirty="0">
                <a:solidFill>
                  <a:srgbClr val="000099"/>
                </a:solidFill>
              </a:rPr>
              <a:t>O. </a:t>
            </a:r>
            <a:r>
              <a:rPr lang="de-DE" altLang="de-DE" sz="1400" dirty="0" err="1">
                <a:solidFill>
                  <a:srgbClr val="000099"/>
                </a:solidFill>
              </a:rPr>
              <a:t>Kambeitz</a:t>
            </a:r>
            <a:r>
              <a:rPr lang="de-DE" altLang="de-DE" sz="1400" dirty="0">
                <a:solidFill>
                  <a:srgbClr val="000099"/>
                </a:solidFill>
              </a:rPr>
              <a:t> </a:t>
            </a:r>
            <a:r>
              <a:rPr lang="de-DE" altLang="de-DE" sz="1400" dirty="0" err="1">
                <a:solidFill>
                  <a:srgbClr val="000099"/>
                </a:solidFill>
              </a:rPr>
              <a:t>for</a:t>
            </a:r>
            <a:r>
              <a:rPr lang="de-DE" altLang="de-DE" sz="1400" dirty="0">
                <a:solidFill>
                  <a:srgbClr val="000099"/>
                </a:solidFill>
              </a:rPr>
              <a:t> </a:t>
            </a:r>
            <a:r>
              <a:rPr lang="de-DE" altLang="de-DE" sz="1400" dirty="0" err="1">
                <a:solidFill>
                  <a:srgbClr val="000099"/>
                </a:solidFill>
              </a:rPr>
              <a:t>the</a:t>
            </a:r>
            <a:r>
              <a:rPr lang="de-DE" altLang="de-DE" sz="1400" dirty="0">
                <a:solidFill>
                  <a:srgbClr val="000099"/>
                </a:solidFill>
              </a:rPr>
              <a:t> Pierre </a:t>
            </a:r>
            <a:r>
              <a:rPr lang="de-DE" altLang="de-DE" sz="1400" dirty="0" err="1">
                <a:solidFill>
                  <a:srgbClr val="000099"/>
                </a:solidFill>
              </a:rPr>
              <a:t>Auger</a:t>
            </a:r>
            <a:r>
              <a:rPr lang="de-DE" altLang="de-DE" sz="1400" dirty="0">
                <a:solidFill>
                  <a:srgbClr val="000099"/>
                </a:solidFill>
              </a:rPr>
              <a:t> </a:t>
            </a:r>
            <a:r>
              <a:rPr lang="de-DE" altLang="de-DE" sz="1400" dirty="0" err="1">
                <a:solidFill>
                  <a:srgbClr val="000099"/>
                </a:solidFill>
              </a:rPr>
              <a:t>Collaboration</a:t>
            </a:r>
            <a:r>
              <a:rPr lang="de-DE" altLang="de-DE" sz="1400" dirty="0">
                <a:solidFill>
                  <a:srgbClr val="000099"/>
                </a:solidFill>
              </a:rPr>
              <a:t>, ARENA2016 </a:t>
            </a:r>
            <a:r>
              <a:rPr lang="de-DE" altLang="de-DE" sz="1400" dirty="0" err="1">
                <a:solidFill>
                  <a:srgbClr val="000099"/>
                </a:solidFill>
              </a:rPr>
              <a:t>conference</a:t>
            </a:r>
            <a:endParaRPr lang="de-DE" altLang="de-DE" sz="14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67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>
          <a:xfrm>
            <a:off x="390525" y="381000"/>
            <a:ext cx="7038975" cy="561975"/>
          </a:xfrm>
        </p:spPr>
        <p:txBody>
          <a:bodyPr/>
          <a:lstStyle/>
          <a:p>
            <a:r>
              <a:rPr lang="de-DE" altLang="de-DE" dirty="0" smtClean="0"/>
              <a:t>AERA </a:t>
            </a:r>
            <a:r>
              <a:rPr lang="de-DE" altLang="de-DE" dirty="0" err="1" smtClean="0"/>
              <a:t>journal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publications</a:t>
            </a:r>
            <a:r>
              <a:rPr lang="de-DE" altLang="de-DE" dirty="0" smtClean="0"/>
              <a:t> so </a:t>
            </a:r>
            <a:r>
              <a:rPr lang="de-DE" altLang="de-DE" dirty="0" err="1" smtClean="0"/>
              <a:t>far</a:t>
            </a:r>
            <a:endParaRPr lang="de-DE" altLang="de-DE" dirty="0" smtClean="0"/>
          </a:p>
        </p:txBody>
      </p:sp>
      <p:sp>
        <p:nvSpPr>
          <p:cNvPr id="14339" name="Inhaltsplatzhalter 2"/>
          <p:cNvSpPr>
            <a:spLocks noGrp="1"/>
          </p:cNvSpPr>
          <p:nvPr>
            <p:ph idx="1"/>
          </p:nvPr>
        </p:nvSpPr>
        <p:spPr>
          <a:xfrm>
            <a:off x="392113" y="1331913"/>
            <a:ext cx="8247062" cy="4821237"/>
          </a:xfrm>
        </p:spPr>
        <p:txBody>
          <a:bodyPr/>
          <a:lstStyle/>
          <a:p>
            <a:pPr marL="342900" indent="-342900">
              <a:buClr>
                <a:schemeClr val="tx1"/>
              </a:buClr>
              <a:buFontTx/>
              <a:buAutoNum type="arabicPeriod"/>
              <a:defRPr/>
            </a:pPr>
            <a:r>
              <a:rPr lang="de-DE" altLang="de-DE" sz="1800" b="1" i="1" dirty="0" err="1" smtClean="0">
                <a:solidFill>
                  <a:schemeClr val="accent6"/>
                </a:solidFill>
              </a:rPr>
              <a:t>Advanced</a:t>
            </a:r>
            <a:r>
              <a:rPr lang="de-DE" altLang="de-DE" sz="1800" b="1" i="1" dirty="0" smtClean="0">
                <a:solidFill>
                  <a:schemeClr val="accent6"/>
                </a:solidFill>
              </a:rPr>
              <a:t> </a:t>
            </a:r>
            <a:r>
              <a:rPr lang="de-DE" altLang="de-DE" sz="1800" b="1" i="1" dirty="0" err="1" smtClean="0">
                <a:solidFill>
                  <a:schemeClr val="accent6"/>
                </a:solidFill>
              </a:rPr>
              <a:t>functionality</a:t>
            </a:r>
            <a:r>
              <a:rPr lang="de-DE" altLang="de-DE" sz="1800" b="1" i="1" dirty="0" smtClean="0">
                <a:solidFill>
                  <a:schemeClr val="accent6"/>
                </a:solidFill>
              </a:rPr>
              <a:t> </a:t>
            </a:r>
            <a:r>
              <a:rPr lang="de-DE" altLang="de-DE" sz="1800" b="1" i="1" dirty="0" err="1" smtClean="0">
                <a:solidFill>
                  <a:schemeClr val="accent6"/>
                </a:solidFill>
              </a:rPr>
              <a:t>for</a:t>
            </a:r>
            <a:r>
              <a:rPr lang="de-DE" altLang="de-DE" sz="1800" b="1" i="1" dirty="0" smtClean="0">
                <a:solidFill>
                  <a:schemeClr val="accent6"/>
                </a:solidFill>
              </a:rPr>
              <a:t> </a:t>
            </a:r>
            <a:r>
              <a:rPr lang="de-DE" altLang="de-DE" sz="1800" b="1" i="1" dirty="0" err="1" smtClean="0">
                <a:solidFill>
                  <a:schemeClr val="accent6"/>
                </a:solidFill>
              </a:rPr>
              <a:t>radio</a:t>
            </a:r>
            <a:r>
              <a:rPr lang="de-DE" altLang="de-DE" sz="1800" b="1" i="1" dirty="0" smtClean="0">
                <a:solidFill>
                  <a:schemeClr val="accent6"/>
                </a:solidFill>
              </a:rPr>
              <a:t> </a:t>
            </a:r>
            <a:r>
              <a:rPr lang="de-DE" altLang="de-DE" sz="1800" b="1" i="1" dirty="0" err="1" smtClean="0">
                <a:solidFill>
                  <a:schemeClr val="accent6"/>
                </a:solidFill>
              </a:rPr>
              <a:t>analysis</a:t>
            </a:r>
            <a:r>
              <a:rPr lang="de-DE" altLang="de-DE" sz="1800" b="1" i="1" dirty="0" smtClean="0">
                <a:solidFill>
                  <a:schemeClr val="accent6"/>
                </a:solidFill>
              </a:rPr>
              <a:t> in </a:t>
            </a:r>
            <a:r>
              <a:rPr lang="de-DE" altLang="de-DE" sz="1800" b="1" i="1" dirty="0" err="1" smtClean="0">
                <a:solidFill>
                  <a:schemeClr val="accent6"/>
                </a:solidFill>
              </a:rPr>
              <a:t>the</a:t>
            </a:r>
            <a:r>
              <a:rPr lang="de-DE" altLang="de-DE" sz="1800" b="1" i="1" dirty="0" smtClean="0">
                <a:solidFill>
                  <a:schemeClr val="accent6"/>
                </a:solidFill>
              </a:rPr>
              <a:t> Offline </a:t>
            </a:r>
            <a:r>
              <a:rPr lang="de-DE" altLang="de-DE" sz="1800" b="1" i="1" dirty="0" err="1" smtClean="0">
                <a:solidFill>
                  <a:schemeClr val="accent6"/>
                </a:solidFill>
              </a:rPr>
              <a:t>software</a:t>
            </a:r>
            <a:r>
              <a:rPr lang="de-DE" altLang="de-DE" sz="1800" b="1" i="1" dirty="0" smtClean="0">
                <a:solidFill>
                  <a:schemeClr val="accent6"/>
                </a:solidFill>
              </a:rPr>
              <a:t> </a:t>
            </a:r>
            <a:r>
              <a:rPr lang="de-DE" altLang="de-DE" sz="1800" b="1" i="1" dirty="0" err="1" smtClean="0">
                <a:solidFill>
                  <a:schemeClr val="accent6"/>
                </a:solidFill>
              </a:rPr>
              <a:t>framework</a:t>
            </a:r>
            <a:r>
              <a:rPr lang="de-DE" altLang="de-DE" sz="1800" b="1" i="1" dirty="0" smtClean="0">
                <a:solidFill>
                  <a:schemeClr val="accent6"/>
                </a:solidFill>
              </a:rPr>
              <a:t> </a:t>
            </a:r>
            <a:r>
              <a:rPr lang="de-DE" altLang="de-DE" sz="1800" b="1" i="1" dirty="0" err="1" smtClean="0">
                <a:solidFill>
                  <a:schemeClr val="accent6"/>
                </a:solidFill>
              </a:rPr>
              <a:t>of</a:t>
            </a:r>
            <a:r>
              <a:rPr lang="de-DE" altLang="de-DE" sz="1800" b="1" i="1" dirty="0" smtClean="0">
                <a:solidFill>
                  <a:schemeClr val="accent6"/>
                </a:solidFill>
              </a:rPr>
              <a:t> </a:t>
            </a:r>
            <a:r>
              <a:rPr lang="de-DE" altLang="de-DE" sz="1800" b="1" i="1" dirty="0" err="1" smtClean="0">
                <a:solidFill>
                  <a:schemeClr val="accent6"/>
                </a:solidFill>
              </a:rPr>
              <a:t>the</a:t>
            </a:r>
            <a:r>
              <a:rPr lang="de-DE" altLang="de-DE" sz="1800" b="1" i="1" dirty="0" smtClean="0">
                <a:solidFill>
                  <a:schemeClr val="accent6"/>
                </a:solidFill>
              </a:rPr>
              <a:t> Pierre </a:t>
            </a:r>
            <a:r>
              <a:rPr lang="de-DE" altLang="de-DE" sz="1800" b="1" i="1" dirty="0" err="1" smtClean="0">
                <a:solidFill>
                  <a:schemeClr val="accent6"/>
                </a:solidFill>
              </a:rPr>
              <a:t>Auger</a:t>
            </a:r>
            <a:r>
              <a:rPr lang="de-DE" altLang="de-DE" sz="1800" b="1" i="1" dirty="0" smtClean="0">
                <a:solidFill>
                  <a:schemeClr val="accent6"/>
                </a:solidFill>
              </a:rPr>
              <a:t> Observatory</a:t>
            </a:r>
            <a:r>
              <a:rPr lang="de-DE" altLang="de-DE" sz="1800" dirty="0" smtClean="0"/>
              <a:t>, NIM A 635 </a:t>
            </a:r>
            <a:r>
              <a:rPr lang="de-DE" altLang="de-DE" sz="1800" b="1" dirty="0" smtClean="0"/>
              <a:t>(2011)</a:t>
            </a:r>
            <a:r>
              <a:rPr lang="de-DE" altLang="de-DE" sz="1800" dirty="0" smtClean="0"/>
              <a:t> 92-102</a:t>
            </a:r>
          </a:p>
          <a:p>
            <a:pPr marL="342900" indent="-342900">
              <a:buClr>
                <a:schemeClr val="tx1"/>
              </a:buClr>
              <a:buFontTx/>
              <a:buAutoNum type="arabicPeriod"/>
              <a:defRPr/>
            </a:pPr>
            <a:r>
              <a:rPr lang="en-US" altLang="de-DE" sz="1800" b="1" i="1" dirty="0" smtClean="0">
                <a:solidFill>
                  <a:schemeClr val="accent6"/>
                </a:solidFill>
              </a:rPr>
              <a:t>Antennas for the Detection of Radio Emission Pulses from Air Showers at the Pierre Auger Observatory</a:t>
            </a:r>
            <a:r>
              <a:rPr lang="en-US" altLang="de-DE" sz="1800" dirty="0" smtClean="0"/>
              <a:t>, JINST 7 </a:t>
            </a:r>
            <a:r>
              <a:rPr lang="en-US" altLang="de-DE" sz="1800" b="1" dirty="0" smtClean="0"/>
              <a:t>(2012)</a:t>
            </a:r>
            <a:r>
              <a:rPr lang="en-US" altLang="de-DE" sz="1800" dirty="0" smtClean="0"/>
              <a:t> P10011</a:t>
            </a:r>
          </a:p>
          <a:p>
            <a:pPr marL="342900" indent="-342900">
              <a:buClr>
                <a:schemeClr val="tx1"/>
              </a:buClr>
              <a:buFontTx/>
              <a:buAutoNum type="arabicPeriod"/>
              <a:defRPr/>
            </a:pPr>
            <a:r>
              <a:rPr lang="en-US" altLang="de-DE" sz="1800" b="1" i="1" dirty="0" smtClean="0">
                <a:solidFill>
                  <a:schemeClr val="accent6"/>
                </a:solidFill>
              </a:rPr>
              <a:t>Results of a self-triggered prototype system at the Pierre Auger Observatory for radio-detection of air showers induced by cosmic rays</a:t>
            </a:r>
            <a:r>
              <a:rPr lang="en-US" altLang="de-DE" sz="1800" dirty="0" smtClean="0"/>
              <a:t>, JINST 7 </a:t>
            </a:r>
            <a:r>
              <a:rPr lang="en-US" altLang="de-DE" sz="1800" b="1" dirty="0" smtClean="0"/>
              <a:t>(2012)</a:t>
            </a:r>
            <a:r>
              <a:rPr lang="en-US" altLang="de-DE" sz="1800" dirty="0" smtClean="0"/>
              <a:t> P11023</a:t>
            </a:r>
          </a:p>
          <a:p>
            <a:pPr marL="342900" indent="-342900">
              <a:buClr>
                <a:schemeClr val="tx1"/>
              </a:buClr>
              <a:buFontTx/>
              <a:buAutoNum type="arabicPeriod"/>
              <a:defRPr/>
            </a:pPr>
            <a:r>
              <a:rPr lang="en-US" altLang="de-DE" sz="1800" b="1" i="1" dirty="0" smtClean="0">
                <a:solidFill>
                  <a:schemeClr val="accent6"/>
                </a:solidFill>
              </a:rPr>
              <a:t>Probing the radio emission from cosmic-ray-induced air showers by polarization measurements</a:t>
            </a:r>
            <a:r>
              <a:rPr lang="en-US" altLang="de-DE" sz="1800" dirty="0" smtClean="0"/>
              <a:t>, Phys. Rev. D 89 </a:t>
            </a:r>
            <a:r>
              <a:rPr lang="en-US" altLang="de-DE" sz="1800" b="1" dirty="0" smtClean="0"/>
              <a:t>(2014)</a:t>
            </a:r>
            <a:r>
              <a:rPr lang="en-US" altLang="de-DE" sz="1800" dirty="0" smtClean="0"/>
              <a:t> 052002</a:t>
            </a:r>
          </a:p>
          <a:p>
            <a:pPr marL="342900" indent="-342900">
              <a:buClr>
                <a:schemeClr val="tx1"/>
              </a:buClr>
              <a:buFontTx/>
              <a:buAutoNum type="arabicPeriod"/>
              <a:defRPr/>
            </a:pPr>
            <a:r>
              <a:rPr lang="en-US" altLang="de-DE" sz="1800" b="1" i="1" dirty="0" smtClean="0">
                <a:solidFill>
                  <a:schemeClr val="accent6"/>
                </a:solidFill>
              </a:rPr>
              <a:t>Nanosecond-level time synchronization of autonomous radio detector stations for extensive air showers</a:t>
            </a:r>
            <a:r>
              <a:rPr lang="en-US" altLang="de-DE" sz="1800" dirty="0" smtClean="0"/>
              <a:t>, JINST 11 </a:t>
            </a:r>
            <a:r>
              <a:rPr lang="en-US" altLang="de-DE" sz="1800" b="1" dirty="0" smtClean="0"/>
              <a:t>(2016)</a:t>
            </a:r>
            <a:r>
              <a:rPr lang="en-US" altLang="de-DE" sz="1800" dirty="0" smtClean="0"/>
              <a:t> P01018</a:t>
            </a:r>
          </a:p>
          <a:p>
            <a:pPr marL="342900" indent="-342900">
              <a:buClr>
                <a:schemeClr val="tx1"/>
              </a:buClr>
              <a:buFontTx/>
              <a:buAutoNum type="arabicPeriod"/>
              <a:defRPr/>
            </a:pPr>
            <a:r>
              <a:rPr lang="en-US" altLang="de-DE" sz="1800" b="1" i="1" dirty="0" smtClean="0">
                <a:solidFill>
                  <a:schemeClr val="accent6"/>
                </a:solidFill>
              </a:rPr>
              <a:t>Energy Estimation of Cosmic Rays with the Engineering Radio Array of the Pierre Auger Observatory</a:t>
            </a:r>
            <a:r>
              <a:rPr lang="en-US" altLang="de-DE" sz="1800" dirty="0" smtClean="0"/>
              <a:t>, Phys. Rev. D 93 </a:t>
            </a:r>
            <a:r>
              <a:rPr lang="en-US" altLang="de-DE" sz="1800" b="1" dirty="0" smtClean="0"/>
              <a:t>(2016)</a:t>
            </a:r>
            <a:r>
              <a:rPr lang="en-US" altLang="de-DE" sz="1800" dirty="0" smtClean="0"/>
              <a:t> 122205</a:t>
            </a:r>
          </a:p>
          <a:p>
            <a:pPr marL="342900" indent="-342900">
              <a:buClr>
                <a:schemeClr val="tx1"/>
              </a:buClr>
              <a:buFontTx/>
              <a:buAutoNum type="arabicPeriod"/>
              <a:defRPr/>
            </a:pPr>
            <a:r>
              <a:rPr lang="en-US" altLang="de-DE" sz="1800" b="1" i="1" dirty="0">
                <a:solidFill>
                  <a:schemeClr val="accent6"/>
                </a:solidFill>
              </a:rPr>
              <a:t>Measurement of the Radiation Energy in the Radio Signal of Extensive Air Showers as a Universal Estimator of Cosmic-Ray </a:t>
            </a:r>
            <a:r>
              <a:rPr lang="en-US" altLang="de-DE" sz="1800" b="1" i="1" dirty="0" smtClean="0">
                <a:solidFill>
                  <a:schemeClr val="accent6"/>
                </a:solidFill>
              </a:rPr>
              <a:t>Energy</a:t>
            </a:r>
            <a:r>
              <a:rPr lang="en-US" altLang="de-DE" sz="1800" dirty="0" smtClean="0"/>
              <a:t>,</a:t>
            </a:r>
            <a:br>
              <a:rPr lang="en-US" altLang="de-DE" sz="1800" dirty="0" smtClean="0"/>
            </a:br>
            <a:r>
              <a:rPr lang="en-US" altLang="de-DE" sz="1800" dirty="0" smtClean="0"/>
              <a:t>Phys. Rev. Lett. 116 </a:t>
            </a:r>
            <a:r>
              <a:rPr lang="en-US" altLang="de-DE" sz="1800" b="1" dirty="0" smtClean="0"/>
              <a:t>(2016) </a:t>
            </a:r>
            <a:r>
              <a:rPr lang="en-US" altLang="de-DE" sz="1800" dirty="0" smtClean="0"/>
              <a:t>241101</a:t>
            </a:r>
          </a:p>
          <a:p>
            <a:pPr marL="342900" indent="-342900">
              <a:defRPr/>
            </a:pPr>
            <a:endParaRPr lang="de-DE" altLang="de-DE" sz="1800" dirty="0" smtClean="0"/>
          </a:p>
        </p:txBody>
      </p:sp>
      <p:sp>
        <p:nvSpPr>
          <p:cNvPr id="20484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900" smtClean="0"/>
              <a:t>HAP Workshop 09-2016, Erlangen</a:t>
            </a:r>
            <a:endParaRPr lang="en-US" altLang="de-DE" sz="900" smtClean="0"/>
          </a:p>
        </p:txBody>
      </p:sp>
    </p:spTree>
    <p:extLst>
      <p:ext uri="{BB962C8B-B14F-4D97-AF65-F5344CB8AC3E}">
        <p14:creationId xmlns:p14="http://schemas.microsoft.com/office/powerpoint/2010/main" val="399450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Conclusions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AERA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far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world‘s</a:t>
            </a:r>
            <a:r>
              <a:rPr lang="de-DE" dirty="0" smtClean="0"/>
              <a:t> </a:t>
            </a:r>
            <a:r>
              <a:rPr lang="de-DE" dirty="0" err="1" smtClean="0"/>
              <a:t>largest</a:t>
            </a:r>
            <a:r>
              <a:rPr lang="de-DE" dirty="0" smtClean="0"/>
              <a:t> </a:t>
            </a:r>
            <a:r>
              <a:rPr lang="de-DE" dirty="0" err="1" smtClean="0"/>
              <a:t>cosmic-ray</a:t>
            </a:r>
            <a:r>
              <a:rPr lang="de-DE" dirty="0" smtClean="0"/>
              <a:t> </a:t>
            </a:r>
            <a:r>
              <a:rPr lang="de-DE" dirty="0" err="1" smtClean="0"/>
              <a:t>radio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  <a:p>
            <a:r>
              <a:rPr lang="de-DE" dirty="0" smtClean="0"/>
              <a:t>AERA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already</a:t>
            </a:r>
            <a:r>
              <a:rPr lang="de-DE" dirty="0" smtClean="0"/>
              <a:t> </a:t>
            </a:r>
            <a:r>
              <a:rPr lang="de-DE" dirty="0" err="1" smtClean="0"/>
              <a:t>produced</a:t>
            </a:r>
            <a:r>
              <a:rPr lang="de-DE" dirty="0" smtClean="0"/>
              <a:t> a </a:t>
            </a:r>
            <a:r>
              <a:rPr lang="de-DE" dirty="0" err="1" smtClean="0"/>
              <a:t>rich</a:t>
            </a:r>
            <a:r>
              <a:rPr lang="de-DE" dirty="0" smtClean="0"/>
              <a:t> </a:t>
            </a:r>
            <a:r>
              <a:rPr lang="de-DE" dirty="0" err="1" smtClean="0"/>
              <a:t>scientific</a:t>
            </a:r>
            <a:r>
              <a:rPr lang="de-DE" dirty="0" smtClean="0"/>
              <a:t> </a:t>
            </a:r>
            <a:r>
              <a:rPr lang="de-DE" dirty="0" err="1" smtClean="0"/>
              <a:t>harvest</a:t>
            </a:r>
            <a:endParaRPr lang="de-DE" dirty="0" smtClean="0"/>
          </a:p>
          <a:p>
            <a:pPr lvl="1"/>
            <a:r>
              <a:rPr lang="de-DE" dirty="0" err="1" smtClean="0"/>
              <a:t>development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fully</a:t>
            </a:r>
            <a:r>
              <a:rPr lang="de-DE" dirty="0" smtClean="0"/>
              <a:t> </a:t>
            </a:r>
            <a:r>
              <a:rPr lang="de-DE" b="1" dirty="0" err="1" smtClean="0"/>
              <a:t>autonomous</a:t>
            </a:r>
            <a:r>
              <a:rPr lang="de-DE" b="1" dirty="0" smtClean="0"/>
              <a:t> </a:t>
            </a:r>
            <a:r>
              <a:rPr lang="de-DE" b="1" dirty="0" err="1" smtClean="0"/>
              <a:t>radio</a:t>
            </a:r>
            <a:r>
              <a:rPr lang="de-DE" b="1" dirty="0" smtClean="0"/>
              <a:t> </a:t>
            </a:r>
            <a:r>
              <a:rPr lang="de-DE" b="1" dirty="0" err="1" smtClean="0"/>
              <a:t>detector</a:t>
            </a:r>
            <a:r>
              <a:rPr lang="de-DE" b="1" dirty="0" smtClean="0"/>
              <a:t> </a:t>
            </a:r>
            <a:r>
              <a:rPr lang="de-DE" b="1" dirty="0" err="1" smtClean="0"/>
              <a:t>stations</a:t>
            </a:r>
            <a:endParaRPr lang="de-DE" b="1" dirty="0" smtClean="0"/>
          </a:p>
          <a:p>
            <a:pPr lvl="1"/>
            <a:r>
              <a:rPr lang="de-DE" b="1" dirty="0" err="1" smtClean="0"/>
              <a:t>precise</a:t>
            </a:r>
            <a:r>
              <a:rPr lang="de-DE" b="1" dirty="0" smtClean="0"/>
              <a:t> </a:t>
            </a:r>
            <a:r>
              <a:rPr lang="de-DE" b="1" dirty="0" err="1" smtClean="0"/>
              <a:t>calibration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amplitudes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timing</a:t>
            </a:r>
            <a:endParaRPr lang="de-DE" dirty="0" smtClean="0"/>
          </a:p>
          <a:p>
            <a:pPr lvl="1"/>
            <a:r>
              <a:rPr lang="de-DE" dirty="0" smtClean="0"/>
              <a:t>experimental </a:t>
            </a:r>
            <a:r>
              <a:rPr lang="de-DE" dirty="0" err="1" smtClean="0"/>
              <a:t>proof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b="1" dirty="0" err="1" smtClean="0"/>
              <a:t>Askaryan</a:t>
            </a:r>
            <a:r>
              <a:rPr lang="de-DE" b="1" dirty="0" smtClean="0"/>
              <a:t> </a:t>
            </a:r>
            <a:r>
              <a:rPr lang="de-DE" b="1" dirty="0" err="1" smtClean="0"/>
              <a:t>radiation</a:t>
            </a:r>
            <a:r>
              <a:rPr lang="de-DE" dirty="0" smtClean="0"/>
              <a:t> in </a:t>
            </a:r>
            <a:r>
              <a:rPr lang="de-DE" dirty="0" err="1" smtClean="0"/>
              <a:t>air</a:t>
            </a:r>
            <a:r>
              <a:rPr lang="de-DE" dirty="0" smtClean="0"/>
              <a:t> </a:t>
            </a:r>
            <a:r>
              <a:rPr lang="de-DE" dirty="0" err="1" smtClean="0"/>
              <a:t>showers</a:t>
            </a:r>
            <a:endParaRPr lang="de-DE" dirty="0" smtClean="0"/>
          </a:p>
          <a:p>
            <a:pPr lvl="1"/>
            <a:r>
              <a:rPr lang="de-DE" dirty="0" err="1" smtClean="0"/>
              <a:t>measurement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b="1" dirty="0" err="1" smtClean="0"/>
              <a:t>radiation</a:t>
            </a:r>
            <a:r>
              <a:rPr lang="de-DE" b="1" dirty="0" smtClean="0"/>
              <a:t> </a:t>
            </a:r>
            <a:r>
              <a:rPr lang="de-DE" b="1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universal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estimator</a:t>
            </a:r>
            <a:endParaRPr lang="de-DE" dirty="0" smtClean="0"/>
          </a:p>
          <a:p>
            <a:pPr lvl="1"/>
            <a:r>
              <a:rPr lang="de-DE" dirty="0" err="1" smtClean="0"/>
              <a:t>first</a:t>
            </a:r>
            <a:r>
              <a:rPr lang="de-DE" dirty="0" smtClean="0"/>
              <a:t> </a:t>
            </a:r>
            <a:r>
              <a:rPr lang="de-DE" dirty="0" err="1" smtClean="0"/>
              <a:t>results</a:t>
            </a:r>
            <a:r>
              <a:rPr lang="de-DE" dirty="0" smtClean="0"/>
              <a:t> on </a:t>
            </a:r>
            <a:r>
              <a:rPr lang="de-DE" b="1" dirty="0" err="1" smtClean="0"/>
              <a:t>Xmax</a:t>
            </a:r>
            <a:r>
              <a:rPr lang="de-DE" b="1" dirty="0" smtClean="0"/>
              <a:t> </a:t>
            </a:r>
            <a:r>
              <a:rPr lang="de-DE" b="1" dirty="0" err="1" smtClean="0"/>
              <a:t>determination</a:t>
            </a:r>
            <a:r>
              <a:rPr lang="de-DE" b="1" dirty="0" smtClean="0"/>
              <a:t> </a:t>
            </a:r>
            <a:r>
              <a:rPr lang="de-DE" dirty="0" err="1" smtClean="0"/>
              <a:t>confirmed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FD </a:t>
            </a:r>
            <a:r>
              <a:rPr lang="de-DE" dirty="0" err="1" smtClean="0"/>
              <a:t>data</a:t>
            </a:r>
            <a:endParaRPr lang="de-DE" dirty="0" smtClean="0"/>
          </a:p>
          <a:p>
            <a:pPr lvl="1"/>
            <a:r>
              <a:rPr lang="de-DE" dirty="0" err="1" smtClean="0"/>
              <a:t>detection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huge</a:t>
            </a:r>
            <a:r>
              <a:rPr lang="de-DE" dirty="0" smtClean="0"/>
              <a:t> radio-emission </a:t>
            </a:r>
            <a:r>
              <a:rPr lang="de-DE" dirty="0" err="1" smtClean="0"/>
              <a:t>footprints</a:t>
            </a:r>
            <a:r>
              <a:rPr lang="de-DE" dirty="0" smtClean="0"/>
              <a:t> in </a:t>
            </a:r>
            <a:r>
              <a:rPr lang="de-DE" b="1" dirty="0" smtClean="0"/>
              <a:t>horizontal </a:t>
            </a:r>
            <a:r>
              <a:rPr lang="de-DE" b="1" dirty="0" err="1" smtClean="0"/>
              <a:t>air</a:t>
            </a:r>
            <a:r>
              <a:rPr lang="de-DE" b="1" dirty="0" smtClean="0"/>
              <a:t> </a:t>
            </a:r>
            <a:r>
              <a:rPr lang="de-DE" b="1" dirty="0" err="1" smtClean="0"/>
              <a:t>showers</a:t>
            </a:r>
            <a:r>
              <a:rPr lang="de-DE" b="1" dirty="0" smtClean="0"/>
              <a:t/>
            </a:r>
            <a:br>
              <a:rPr lang="de-DE" b="1" dirty="0" smtClean="0"/>
            </a:br>
            <a:endParaRPr lang="de-DE" dirty="0" smtClean="0"/>
          </a:p>
          <a:p>
            <a:r>
              <a:rPr lang="de-DE" dirty="0" err="1" smtClean="0"/>
              <a:t>thanks</a:t>
            </a:r>
            <a:r>
              <a:rPr lang="de-DE" dirty="0" smtClean="0"/>
              <a:t> a </a:t>
            </a:r>
            <a:r>
              <a:rPr lang="de-DE" dirty="0" err="1" smtClean="0"/>
              <a:t>lot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HAP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supporting</a:t>
            </a:r>
            <a:r>
              <a:rPr lang="de-DE" dirty="0" smtClean="0"/>
              <a:t> AERA </a:t>
            </a:r>
            <a:r>
              <a:rPr lang="de-DE" dirty="0" err="1" smtClean="0"/>
              <a:t>research</a:t>
            </a:r>
            <a:r>
              <a:rPr lang="de-DE" dirty="0" smtClean="0"/>
              <a:t> in </a:t>
            </a:r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ways</a:t>
            </a:r>
            <a:r>
              <a:rPr lang="de-DE" dirty="0" smtClean="0"/>
              <a:t>!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de-DE" smtClean="0"/>
              <a:t>HAP Workshop 09-2016, Erlangen</a:t>
            </a:r>
            <a:endParaRPr lang="en-US" altLang="de-DE"/>
          </a:p>
        </p:txBody>
      </p:sp>
      <p:pic>
        <p:nvPicPr>
          <p:cNvPr id="1026" name="Picture 2" descr="http://www.hap-astroparticle.org/img/HA_Astroteilchenphysik_LOGO_DEU_RG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345" y="4983550"/>
            <a:ext cx="2604251" cy="119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14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de-DE" smtClean="0"/>
              <a:t>HAP Workshop 09-2016, Erlangen</a:t>
            </a:r>
            <a:endParaRPr lang="en-US" altLang="de-DE"/>
          </a:p>
        </p:txBody>
      </p:sp>
      <p:sp>
        <p:nvSpPr>
          <p:cNvPr id="5" name="Textfeld 4"/>
          <p:cNvSpPr txBox="1"/>
          <p:nvPr/>
        </p:nvSpPr>
        <p:spPr>
          <a:xfrm>
            <a:off x="3686694" y="2930236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Backup </a:t>
            </a:r>
            <a:r>
              <a:rPr lang="de-DE" b="1" dirty="0" err="1" smtClean="0"/>
              <a:t>Slides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08745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2"/>
          <p:cNvSpPr>
            <a:spLocks noGrp="1" noChangeArrowheads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mtClean="0"/>
              <a:t>HAP Workshop 09-2016, Erlangen</a:t>
            </a:r>
            <a:endParaRPr lang="en-US" altLang="de-DE"/>
          </a:p>
        </p:txBody>
      </p:sp>
      <p:pic>
        <p:nvPicPr>
          <p:cNvPr id="21507" name="Picture 5" descr="iron_LOPES_hidde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742950"/>
            <a:ext cx="7143750" cy="536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Complexity of radio LDF</a:t>
            </a:r>
          </a:p>
        </p:txBody>
      </p:sp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6653213" y="4954588"/>
            <a:ext cx="23368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1600"/>
              <a:t>vertical iron shower</a:t>
            </a:r>
            <a:br>
              <a:rPr lang="de-DE" altLang="de-DE" sz="1600"/>
            </a:br>
            <a:r>
              <a:rPr lang="de-DE" altLang="de-DE" sz="1600"/>
              <a:t>at LOPES frequencies</a:t>
            </a:r>
            <a:br>
              <a:rPr lang="de-DE" altLang="de-DE" sz="1600"/>
            </a:br>
            <a:r>
              <a:rPr lang="de-DE" altLang="de-DE" sz="1600"/>
              <a:t>simulated with CoREAS</a:t>
            </a:r>
          </a:p>
        </p:txBody>
      </p:sp>
      <p:sp>
        <p:nvSpPr>
          <p:cNvPr id="21510" name="Text Box 9"/>
          <p:cNvSpPr txBox="1">
            <a:spLocks noChangeArrowheads="1"/>
          </p:cNvSpPr>
          <p:nvPr/>
        </p:nvSpPr>
        <p:spPr bwMode="auto">
          <a:xfrm>
            <a:off x="6870700" y="5930900"/>
            <a:ext cx="19605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003399"/>
                </a:solidFill>
              </a:rPr>
              <a:t>TH et al., ARENA2012</a:t>
            </a:r>
          </a:p>
        </p:txBody>
      </p:sp>
    </p:spTree>
    <p:extLst>
      <p:ext uri="{BB962C8B-B14F-4D97-AF65-F5344CB8AC3E}">
        <p14:creationId xmlns:p14="http://schemas.microsoft.com/office/powerpoint/2010/main" val="334497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2"/>
          <p:cNvSpPr>
            <a:spLocks noGrp="1" noChangeArrowheads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900" smtClean="0"/>
              <a:t>HAP Workshop 09-2016, Erlangen</a:t>
            </a:r>
            <a:endParaRPr lang="en-US" altLang="de-DE" sz="900"/>
          </a:p>
        </p:txBody>
      </p:sp>
      <p:pic>
        <p:nvPicPr>
          <p:cNvPr id="7577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1150938"/>
            <a:ext cx="4430713" cy="334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Comparison of simulations with AERA data</a:t>
            </a:r>
          </a:p>
        </p:txBody>
      </p:sp>
      <p:sp>
        <p:nvSpPr>
          <p:cNvPr id="757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2113" y="4532313"/>
            <a:ext cx="8337550" cy="1560512"/>
          </a:xfrm>
        </p:spPr>
        <p:txBody>
          <a:bodyPr/>
          <a:lstStyle/>
          <a:p>
            <a:r>
              <a:rPr lang="de-DE" altLang="de-DE" smtClean="0"/>
              <a:t>AERA provides detailed, well-calibrated event data</a:t>
            </a:r>
          </a:p>
          <a:p>
            <a:r>
              <a:rPr lang="de-DE" altLang="de-DE" smtClean="0"/>
              <a:t>simulations can reproduce measurements</a:t>
            </a:r>
          </a:p>
          <a:p>
            <a:pPr lvl="1"/>
            <a:r>
              <a:rPr lang="de-DE" altLang="de-DE" smtClean="0"/>
              <a:t>absolute amplitude</a:t>
            </a:r>
          </a:p>
          <a:p>
            <a:pPr lvl="1"/>
            <a:r>
              <a:rPr lang="de-DE" altLang="de-DE" smtClean="0"/>
              <a:t>complex LDF</a:t>
            </a:r>
          </a:p>
        </p:txBody>
      </p:sp>
      <p:pic>
        <p:nvPicPr>
          <p:cNvPr id="7578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169988"/>
            <a:ext cx="4383088" cy="331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83" name="Text Box 6"/>
          <p:cNvSpPr txBox="1">
            <a:spLocks noChangeArrowheads="1"/>
          </p:cNvSpPr>
          <p:nvPr/>
        </p:nvSpPr>
        <p:spPr bwMode="auto">
          <a:xfrm>
            <a:off x="436563" y="5924550"/>
            <a:ext cx="3879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>
                <a:solidFill>
                  <a:srgbClr val="000099"/>
                </a:solidFill>
              </a:rPr>
              <a:t>Pierre Auger Collaboration, ICRC2013, id #899</a:t>
            </a:r>
          </a:p>
        </p:txBody>
      </p:sp>
    </p:spTree>
    <p:extLst>
      <p:ext uri="{BB962C8B-B14F-4D97-AF65-F5344CB8AC3E}">
        <p14:creationId xmlns:p14="http://schemas.microsoft.com/office/powerpoint/2010/main" val="160732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Inclined extensive air showers</a:t>
            </a:r>
          </a:p>
        </p:txBody>
      </p:sp>
      <p:sp>
        <p:nvSpPr>
          <p:cNvPr id="41987" name="Inhaltsplatzhalter 2"/>
          <p:cNvSpPr>
            <a:spLocks noGrp="1"/>
          </p:cNvSpPr>
          <p:nvPr>
            <p:ph idx="1"/>
          </p:nvPr>
        </p:nvSpPr>
        <p:spPr>
          <a:xfrm>
            <a:off x="6934200" y="1198563"/>
            <a:ext cx="2000250" cy="4894262"/>
          </a:xfrm>
        </p:spPr>
        <p:txBody>
          <a:bodyPr/>
          <a:lstStyle/>
          <a:p>
            <a:r>
              <a:rPr lang="de-DE" altLang="de-DE" smtClean="0"/>
              <a:t>large source distance leads to very large radio emission footprints</a:t>
            </a:r>
          </a:p>
          <a:p>
            <a:r>
              <a:rPr lang="de-DE" altLang="de-DE" smtClean="0"/>
              <a:t>detectable with sparse arrays</a:t>
            </a:r>
          </a:p>
          <a:p>
            <a:r>
              <a:rPr lang="de-DE" altLang="de-DE" smtClean="0"/>
              <a:t>integrate radio and particle detectors</a:t>
            </a:r>
          </a:p>
        </p:txBody>
      </p:sp>
      <p:sp>
        <p:nvSpPr>
          <p:cNvPr id="41988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900" smtClean="0"/>
              <a:t>HAP Workshop 09-2016, Erlangen</a:t>
            </a:r>
            <a:endParaRPr lang="en-US" altLang="de-DE" sz="900"/>
          </a:p>
        </p:txBody>
      </p:sp>
      <p:pic>
        <p:nvPicPr>
          <p:cNvPr id="41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109663"/>
            <a:ext cx="6469063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313" y="1473200"/>
            <a:ext cx="433387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5" y="1941513"/>
            <a:ext cx="608013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2509838"/>
            <a:ext cx="9048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feld 5"/>
          <p:cNvSpPr txBox="1">
            <a:spLocks noChangeArrowheads="1"/>
          </p:cNvSpPr>
          <p:nvPr/>
        </p:nvSpPr>
        <p:spPr bwMode="auto">
          <a:xfrm>
            <a:off x="3797300" y="1347788"/>
            <a:ext cx="9159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vertical</a:t>
            </a:r>
          </a:p>
        </p:txBody>
      </p:sp>
      <p:sp>
        <p:nvSpPr>
          <p:cNvPr id="4103" name="Textfeld 10"/>
          <p:cNvSpPr txBox="1">
            <a:spLocks noChangeArrowheads="1"/>
          </p:cNvSpPr>
          <p:nvPr/>
        </p:nvSpPr>
        <p:spPr bwMode="auto">
          <a:xfrm>
            <a:off x="4476750" y="1839913"/>
            <a:ext cx="53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30°</a:t>
            </a:r>
          </a:p>
        </p:txBody>
      </p:sp>
      <p:sp>
        <p:nvSpPr>
          <p:cNvPr id="4104" name="Textfeld 11"/>
          <p:cNvSpPr txBox="1">
            <a:spLocks noChangeArrowheads="1"/>
          </p:cNvSpPr>
          <p:nvPr/>
        </p:nvSpPr>
        <p:spPr bwMode="auto">
          <a:xfrm>
            <a:off x="4981575" y="3341688"/>
            <a:ext cx="53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50°</a:t>
            </a:r>
          </a:p>
        </p:txBody>
      </p:sp>
      <p:sp>
        <p:nvSpPr>
          <p:cNvPr id="4105" name="Textfeld 12"/>
          <p:cNvSpPr txBox="1">
            <a:spLocks noChangeArrowheads="1"/>
          </p:cNvSpPr>
          <p:nvPr/>
        </p:nvSpPr>
        <p:spPr bwMode="auto">
          <a:xfrm>
            <a:off x="1485900" y="2820988"/>
            <a:ext cx="533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75°</a:t>
            </a:r>
          </a:p>
        </p:txBody>
      </p:sp>
      <p:sp>
        <p:nvSpPr>
          <p:cNvPr id="41997" name="Textfeld 1"/>
          <p:cNvSpPr txBox="1">
            <a:spLocks noChangeArrowheads="1"/>
          </p:cNvSpPr>
          <p:nvPr/>
        </p:nvSpPr>
        <p:spPr bwMode="auto">
          <a:xfrm>
            <a:off x="4016375" y="5989638"/>
            <a:ext cx="50022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>
                <a:solidFill>
                  <a:srgbClr val="000099"/>
                </a:solidFill>
              </a:rPr>
              <a:t>TH, A. Haungs, JPS Conf. Proc. in press, </a:t>
            </a:r>
            <a:r>
              <a:rPr lang="de-DE" altLang="de-DE" sz="1400">
                <a:solidFill>
                  <a:srgbClr val="000099"/>
                </a:solidFill>
              </a:rPr>
              <a:t>arXiv:1507.07769.</a:t>
            </a:r>
          </a:p>
        </p:txBody>
      </p:sp>
    </p:spTree>
    <p:extLst>
      <p:ext uri="{BB962C8B-B14F-4D97-AF65-F5344CB8AC3E}">
        <p14:creationId xmlns:p14="http://schemas.microsoft.com/office/powerpoint/2010/main" val="299344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  <p:bldP spid="4103" grpId="0"/>
      <p:bldP spid="4104" grpId="0"/>
      <p:bldP spid="410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2"/>
          <p:cNvSpPr>
            <a:spLocks noGrp="1" noChangeArrowheads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900" smtClean="0"/>
              <a:t>HAP Workshop 09-2016, Erlangen</a:t>
            </a:r>
            <a:endParaRPr lang="en-US" altLang="de-DE" sz="900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To understand the sources of cosmic rays …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5450" y="1277938"/>
            <a:ext cx="2118245" cy="4894262"/>
          </a:xfrm>
        </p:spPr>
        <p:txBody>
          <a:bodyPr/>
          <a:lstStyle/>
          <a:p>
            <a:r>
              <a:rPr lang="de-DE" altLang="de-DE" dirty="0" err="1" smtClean="0"/>
              <a:t>we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need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to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know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their</a:t>
            </a:r>
            <a:endParaRPr lang="de-DE" altLang="de-DE" dirty="0" smtClean="0"/>
          </a:p>
          <a:p>
            <a:pPr lvl="1"/>
            <a:r>
              <a:rPr lang="de-DE" altLang="de-DE" dirty="0" err="1" smtClean="0"/>
              <a:t>arrival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direction</a:t>
            </a:r>
            <a:endParaRPr lang="de-DE" altLang="de-DE" dirty="0" smtClean="0"/>
          </a:p>
          <a:p>
            <a:pPr lvl="1"/>
            <a:r>
              <a:rPr lang="de-DE" altLang="de-DE" dirty="0" err="1" smtClean="0"/>
              <a:t>energy</a:t>
            </a:r>
            <a:endParaRPr lang="de-DE" altLang="de-DE" dirty="0" smtClean="0"/>
          </a:p>
          <a:p>
            <a:pPr lvl="1"/>
            <a:r>
              <a:rPr lang="de-DE" altLang="de-DE" dirty="0" err="1" smtClean="0"/>
              <a:t>and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mass</a:t>
            </a:r>
            <a:endParaRPr lang="de-DE" altLang="de-DE" dirty="0" smtClean="0"/>
          </a:p>
          <a:p>
            <a:r>
              <a:rPr lang="de-DE" altLang="de-DE" dirty="0" err="1" smtClean="0"/>
              <a:t>we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need</a:t>
            </a:r>
            <a:r>
              <a:rPr lang="de-DE" altLang="de-DE" dirty="0" smtClean="0"/>
              <a:t> large </a:t>
            </a:r>
            <a:r>
              <a:rPr lang="de-DE" altLang="de-DE" dirty="0" err="1" smtClean="0"/>
              <a:t>statistics</a:t>
            </a:r>
            <a:endParaRPr lang="de-DE" altLang="de-DE" dirty="0" smtClean="0"/>
          </a:p>
          <a:p>
            <a:pPr lvl="1"/>
            <a:r>
              <a:rPr lang="de-DE" altLang="de-DE" dirty="0" smtClean="0"/>
              <a:t>large </a:t>
            </a:r>
            <a:r>
              <a:rPr lang="de-DE" altLang="de-DE" dirty="0" err="1" smtClean="0"/>
              <a:t>effective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areas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and</a:t>
            </a:r>
            <a:r>
              <a:rPr lang="de-DE" altLang="de-DE" dirty="0" smtClean="0"/>
              <a:t> high </a:t>
            </a:r>
            <a:r>
              <a:rPr lang="de-DE" altLang="de-DE" dirty="0" err="1" smtClean="0"/>
              <a:t>duty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cycles</a:t>
            </a:r>
            <a:endParaRPr lang="de-DE" altLang="de-DE" dirty="0" smtClean="0"/>
          </a:p>
          <a:p>
            <a:r>
              <a:rPr lang="de-DE" altLang="de-DE" dirty="0" err="1" smtClean="0"/>
              <a:t>ideally</a:t>
            </a:r>
            <a:r>
              <a:rPr lang="de-DE" altLang="de-DE" dirty="0" smtClean="0"/>
              <a:t> in hybrid </a:t>
            </a:r>
            <a:r>
              <a:rPr lang="de-DE" altLang="de-DE" dirty="0" err="1" smtClean="0"/>
              <a:t>measurements</a:t>
            </a:r>
            <a:endParaRPr lang="de-DE" altLang="de-DE" dirty="0" smtClean="0"/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6796088" y="5824538"/>
            <a:ext cx="197643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>
                <a:solidFill>
                  <a:srgbClr val="000099"/>
                </a:solidFill>
              </a:rPr>
              <a:t>adapted from R. Engel</a:t>
            </a:r>
          </a:p>
        </p:txBody>
      </p:sp>
      <p:pic>
        <p:nvPicPr>
          <p:cNvPr id="8198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463" y="1082675"/>
            <a:ext cx="6197600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400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2"/>
          <p:cNvSpPr>
            <a:spLocks noGrp="1" noChangeArrowheads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900" smtClean="0"/>
              <a:t>HAP Workshop 09-2016, Erlangen</a:t>
            </a:r>
            <a:endParaRPr lang="en-US" altLang="de-DE" sz="900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/>
              <a:t>Experimental </a:t>
            </a:r>
            <a:r>
              <a:rPr lang="de-DE" altLang="de-DE" dirty="0" err="1" smtClean="0"/>
              <a:t>evidence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for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charge-excess</a:t>
            </a:r>
            <a:endParaRPr lang="de-DE" altLang="de-DE" dirty="0" smtClean="0"/>
          </a:p>
        </p:txBody>
      </p:sp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1192213"/>
            <a:ext cx="2919412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1228725" y="4395788"/>
            <a:ext cx="2532063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14325" indent="-314325"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90575" indent="-314325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9675" indent="-276225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350" indent="-276225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76225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76225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76225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76225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76225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altLang="de-DE" sz="1800"/>
              <a:t>CODALEMA reports core-shift </a:t>
            </a:r>
            <a:r>
              <a:rPr lang="de-DE" altLang="de-DE" sz="1800">
                <a:cs typeface="Arial" panose="020B0604020202020204" pitchFamily="34" charset="0"/>
              </a:rPr>
              <a:t>↔</a:t>
            </a:r>
            <a:r>
              <a:rPr lang="de-DE" altLang="de-DE" sz="1800"/>
              <a:t> east-west asymmetry </a:t>
            </a:r>
            <a:r>
              <a:rPr lang="de-DE" altLang="de-DE" sz="1800">
                <a:cs typeface="Arial" panose="020B0604020202020204" pitchFamily="34" charset="0"/>
              </a:rPr>
              <a:t>↔</a:t>
            </a:r>
            <a:r>
              <a:rPr lang="de-DE" altLang="de-DE" sz="1800"/>
              <a:t> charge-excess at ICRC 2011</a:t>
            </a:r>
          </a:p>
        </p:txBody>
      </p:sp>
      <p:pic>
        <p:nvPicPr>
          <p:cNvPr id="22534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7"/>
          <a:stretch>
            <a:fillRect/>
          </a:stretch>
        </p:blipFill>
        <p:spPr bwMode="auto">
          <a:xfrm>
            <a:off x="4754563" y="1193800"/>
            <a:ext cx="2881312" cy="391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5" name="Rectangle 8"/>
          <p:cNvSpPr>
            <a:spLocks noChangeArrowheads="1"/>
          </p:cNvSpPr>
          <p:nvPr/>
        </p:nvSpPr>
        <p:spPr bwMode="auto">
          <a:xfrm>
            <a:off x="5102225" y="5240338"/>
            <a:ext cx="268287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14325" indent="-314325"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90575" indent="-314325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9675" indent="-276225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350" indent="-276225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76225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76225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76225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76225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76225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altLang="de-DE" sz="1800"/>
              <a:t>AERA quantifies radial component to 14 ± 2%</a:t>
            </a:r>
          </a:p>
        </p:txBody>
      </p:sp>
      <p:sp>
        <p:nvSpPr>
          <p:cNvPr id="22536" name="Text Box 10"/>
          <p:cNvSpPr txBox="1">
            <a:spLocks noChangeArrowheads="1"/>
          </p:cNvSpPr>
          <p:nvPr/>
        </p:nvSpPr>
        <p:spPr bwMode="auto">
          <a:xfrm>
            <a:off x="1452563" y="5716588"/>
            <a:ext cx="25368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de-DE" sz="1400">
                <a:solidFill>
                  <a:srgbClr val="000099"/>
                </a:solidFill>
              </a:rPr>
              <a:t>CODALEMA Coll., Astropart. Phys. 69 (2015) 50–60.</a:t>
            </a:r>
            <a:endParaRPr lang="de-DE" altLang="de-DE" sz="1400">
              <a:solidFill>
                <a:srgbClr val="000099"/>
              </a:solidFill>
            </a:endParaRPr>
          </a:p>
        </p:txBody>
      </p:sp>
      <p:sp>
        <p:nvSpPr>
          <p:cNvPr id="22537" name="Text Box 11"/>
          <p:cNvSpPr txBox="1">
            <a:spLocks noChangeArrowheads="1"/>
          </p:cNvSpPr>
          <p:nvPr/>
        </p:nvSpPr>
        <p:spPr bwMode="auto">
          <a:xfrm>
            <a:off x="5280025" y="5808663"/>
            <a:ext cx="2536825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dirty="0">
                <a:solidFill>
                  <a:srgbClr val="000099"/>
                </a:solidFill>
              </a:rPr>
              <a:t>Pierre </a:t>
            </a:r>
            <a:r>
              <a:rPr lang="de-DE" altLang="de-DE" sz="1400" dirty="0" err="1">
                <a:solidFill>
                  <a:srgbClr val="000099"/>
                </a:solidFill>
              </a:rPr>
              <a:t>Auger</a:t>
            </a:r>
            <a:r>
              <a:rPr lang="de-DE" altLang="de-DE" sz="1400" dirty="0">
                <a:solidFill>
                  <a:srgbClr val="000099"/>
                </a:solidFill>
              </a:rPr>
              <a:t> </a:t>
            </a:r>
            <a:r>
              <a:rPr lang="de-DE" altLang="de-DE" sz="1400" dirty="0" err="1">
                <a:solidFill>
                  <a:srgbClr val="000099"/>
                </a:solidFill>
              </a:rPr>
              <a:t>Coll</a:t>
            </a:r>
            <a:r>
              <a:rPr lang="de-DE" altLang="de-DE" sz="1400" dirty="0">
                <a:solidFill>
                  <a:srgbClr val="000099"/>
                </a:solidFill>
              </a:rPr>
              <a:t>., Phys. </a:t>
            </a:r>
            <a:r>
              <a:rPr lang="de-DE" altLang="de-DE" sz="1400" dirty="0" err="1">
                <a:solidFill>
                  <a:srgbClr val="000099"/>
                </a:solidFill>
              </a:rPr>
              <a:t>Rev</a:t>
            </a:r>
            <a:r>
              <a:rPr lang="de-DE" altLang="de-DE" sz="1400" dirty="0">
                <a:solidFill>
                  <a:srgbClr val="000099"/>
                </a:solidFill>
              </a:rPr>
              <a:t>. D 89 (2014) 052002.</a:t>
            </a:r>
          </a:p>
        </p:txBody>
      </p:sp>
      <p:sp>
        <p:nvSpPr>
          <p:cNvPr id="22538" name="Text Box 12"/>
          <p:cNvSpPr txBox="1">
            <a:spLocks noChangeArrowheads="1"/>
          </p:cNvSpPr>
          <p:nvPr/>
        </p:nvSpPr>
        <p:spPr bwMode="auto">
          <a:xfrm>
            <a:off x="6907213" y="1227138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0066FF"/>
                </a:solidFill>
              </a:rPr>
              <a:t>14%</a:t>
            </a:r>
          </a:p>
        </p:txBody>
      </p:sp>
      <p:sp>
        <p:nvSpPr>
          <p:cNvPr id="22539" name="Line 13"/>
          <p:cNvSpPr>
            <a:spLocks noChangeShapeType="1"/>
          </p:cNvSpPr>
          <p:nvPr/>
        </p:nvSpPr>
        <p:spPr bwMode="auto">
          <a:xfrm flipH="1">
            <a:off x="6562725" y="1419225"/>
            <a:ext cx="419100" cy="0"/>
          </a:xfrm>
          <a:prstGeom prst="line">
            <a:avLst/>
          </a:prstGeom>
          <a:noFill/>
          <a:ln w="9525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870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Principle of airplane timing calibration</a:t>
            </a:r>
          </a:p>
        </p:txBody>
      </p:sp>
      <p:sp>
        <p:nvSpPr>
          <p:cNvPr id="1843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de-DE" smtClean="0"/>
          </a:p>
        </p:txBody>
      </p:sp>
      <p:sp>
        <p:nvSpPr>
          <p:cNvPr id="18436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900" smtClean="0"/>
              <a:t>HAP Workshop 09-2016, Erlangen</a:t>
            </a:r>
            <a:endParaRPr lang="en-US" altLang="de-DE" sz="900"/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55713"/>
            <a:ext cx="80772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feld 2"/>
          <p:cNvSpPr txBox="1">
            <a:spLocks noChangeArrowheads="1"/>
          </p:cNvSpPr>
          <p:nvPr/>
        </p:nvSpPr>
        <p:spPr bwMode="auto">
          <a:xfrm>
            <a:off x="7102475" y="3559175"/>
            <a:ext cx="16462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1400">
                <a:solidFill>
                  <a:srgbClr val="FF9933"/>
                </a:solidFill>
              </a:rPr>
              <a:t>digital data stream</a:t>
            </a:r>
            <a:br>
              <a:rPr lang="de-DE" altLang="de-DE" sz="1400">
                <a:solidFill>
                  <a:srgbClr val="FF9933"/>
                </a:solidFill>
              </a:rPr>
            </a:br>
            <a:r>
              <a:rPr lang="de-DE" altLang="de-DE" sz="1400">
                <a:solidFill>
                  <a:srgbClr val="FF9933"/>
                </a:solidFill>
              </a:rPr>
              <a:t>at 1090 MHz</a:t>
            </a:r>
            <a:br>
              <a:rPr lang="de-DE" altLang="de-DE" sz="1400">
                <a:solidFill>
                  <a:srgbClr val="FF9933"/>
                </a:solidFill>
              </a:rPr>
            </a:br>
            <a:r>
              <a:rPr lang="de-DE" altLang="de-DE" sz="1400">
                <a:solidFill>
                  <a:srgbClr val="FF9933"/>
                </a:solidFill>
              </a:rPr>
              <a:t>yields realtime</a:t>
            </a:r>
            <a:br>
              <a:rPr lang="de-DE" altLang="de-DE" sz="1400">
                <a:solidFill>
                  <a:srgbClr val="FF9933"/>
                </a:solidFill>
              </a:rPr>
            </a:br>
            <a:r>
              <a:rPr lang="de-DE" altLang="de-DE" sz="1400">
                <a:solidFill>
                  <a:srgbClr val="FF9933"/>
                </a:solidFill>
              </a:rPr>
              <a:t>airplane position</a:t>
            </a:r>
          </a:p>
        </p:txBody>
      </p:sp>
    </p:spTree>
    <p:extLst>
      <p:ext uri="{BB962C8B-B14F-4D97-AF65-F5344CB8AC3E}">
        <p14:creationId xmlns:p14="http://schemas.microsoft.com/office/powerpoint/2010/main" val="65560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/>
          <p:cNvSpPr>
            <a:spLocks noGrp="1"/>
          </p:cNvSpPr>
          <p:nvPr>
            <p:ph type="title"/>
          </p:nvPr>
        </p:nvSpPr>
        <p:spPr>
          <a:xfrm>
            <a:off x="278304" y="333375"/>
            <a:ext cx="7219777" cy="561975"/>
          </a:xfrm>
        </p:spPr>
        <p:txBody>
          <a:bodyPr/>
          <a:lstStyle/>
          <a:p>
            <a:r>
              <a:rPr lang="de-DE" altLang="de-DE" dirty="0" err="1" smtClean="0"/>
              <a:t>Beacon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transmitter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and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airplane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timing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combined</a:t>
            </a:r>
            <a:endParaRPr lang="de-DE" altLang="de-DE" dirty="0" smtClean="0"/>
          </a:p>
        </p:txBody>
      </p:sp>
      <p:sp>
        <p:nvSpPr>
          <p:cNvPr id="24579" name="Inhaltsplatzhalter 2"/>
          <p:cNvSpPr>
            <a:spLocks noGrp="1"/>
          </p:cNvSpPr>
          <p:nvPr>
            <p:ph idx="1"/>
          </p:nvPr>
        </p:nvSpPr>
        <p:spPr>
          <a:xfrm>
            <a:off x="474663" y="5908675"/>
            <a:ext cx="8274050" cy="311150"/>
          </a:xfrm>
        </p:spPr>
        <p:txBody>
          <a:bodyPr/>
          <a:lstStyle/>
          <a:p>
            <a:r>
              <a:rPr lang="de-DE" altLang="de-DE" dirty="0" err="1" smtClean="0"/>
              <a:t>timing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within</a:t>
            </a:r>
            <a:r>
              <a:rPr lang="de-DE" altLang="de-DE" dirty="0" smtClean="0"/>
              <a:t> ~2 </a:t>
            </a:r>
            <a:r>
              <a:rPr lang="de-DE" altLang="de-DE" dirty="0" err="1" smtClean="0"/>
              <a:t>ns</a:t>
            </a:r>
            <a:r>
              <a:rPr lang="de-DE" altLang="de-DE" dirty="0" smtClean="0"/>
              <a:t>, </a:t>
            </a:r>
            <a:r>
              <a:rPr lang="de-DE" altLang="de-DE" dirty="0" err="1" smtClean="0"/>
              <a:t>offsets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between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antennas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determined</a:t>
            </a:r>
            <a:endParaRPr lang="de-DE" altLang="de-DE" dirty="0" smtClean="0"/>
          </a:p>
        </p:txBody>
      </p:sp>
      <p:sp>
        <p:nvSpPr>
          <p:cNvPr id="24580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900" smtClean="0"/>
              <a:t>HAP Workshop 09-2016, Erlangen</a:t>
            </a:r>
            <a:endParaRPr lang="en-US" altLang="de-DE" sz="900"/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901700"/>
            <a:ext cx="7953375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feld 4"/>
          <p:cNvSpPr txBox="1">
            <a:spLocks noChangeArrowheads="1"/>
          </p:cNvSpPr>
          <p:nvPr/>
        </p:nvSpPr>
        <p:spPr bwMode="auto">
          <a:xfrm>
            <a:off x="1233488" y="3316288"/>
            <a:ext cx="984250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400"/>
              <a:t>LPDA</a:t>
            </a:r>
            <a:br>
              <a:rPr lang="de-DE" altLang="de-DE" sz="1400"/>
            </a:br>
            <a:r>
              <a:rPr lang="de-DE" altLang="de-DE" sz="1400"/>
              <a:t>antennas</a:t>
            </a:r>
          </a:p>
        </p:txBody>
      </p:sp>
      <p:sp>
        <p:nvSpPr>
          <p:cNvPr id="24583" name="Textfeld 6"/>
          <p:cNvSpPr txBox="1">
            <a:spLocks noChangeArrowheads="1"/>
          </p:cNvSpPr>
          <p:nvPr/>
        </p:nvSpPr>
        <p:spPr bwMode="auto">
          <a:xfrm>
            <a:off x="2324100" y="1460500"/>
            <a:ext cx="5146675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400"/>
              <a:t>butterfly</a:t>
            </a:r>
            <a:br>
              <a:rPr lang="de-DE" altLang="de-DE" sz="1400"/>
            </a:br>
            <a:r>
              <a:rPr lang="de-DE" altLang="de-DE" sz="1400"/>
              <a:t>antennas</a:t>
            </a:r>
          </a:p>
        </p:txBody>
      </p:sp>
    </p:spTree>
    <p:extLst>
      <p:ext uri="{BB962C8B-B14F-4D97-AF65-F5344CB8AC3E}">
        <p14:creationId xmlns:p14="http://schemas.microsoft.com/office/powerpoint/2010/main" val="130995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/>
          <a:p>
            <a:r>
              <a:rPr lang="en-US" altLang="de-DE" smtClean="0"/>
              <a:t>HAP Workshop 09-2016, Erlangen</a:t>
            </a:r>
            <a:endParaRPr lang="en-US" altLang="de-DE"/>
          </a:p>
        </p:txBody>
      </p:sp>
      <p:sp>
        <p:nvSpPr>
          <p:cNvPr id="49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AERA in the Pierre Auger Observatory</a:t>
            </a:r>
          </a:p>
        </p:txBody>
      </p:sp>
      <p:sp>
        <p:nvSpPr>
          <p:cNvPr id="499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35663" y="1101725"/>
            <a:ext cx="2813050" cy="839788"/>
          </a:xfrm>
        </p:spPr>
        <p:txBody>
          <a:bodyPr/>
          <a:lstStyle/>
          <a:p>
            <a:r>
              <a:rPr lang="de-DE" altLang="de-DE" smtClean="0"/>
              <a:t>super-hybrid cosmic ray detection</a:t>
            </a:r>
          </a:p>
        </p:txBody>
      </p:sp>
      <p:pic>
        <p:nvPicPr>
          <p:cNvPr id="4997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" t="2519"/>
          <a:stretch>
            <a:fillRect/>
          </a:stretch>
        </p:blipFill>
        <p:spPr bwMode="auto">
          <a:xfrm>
            <a:off x="269875" y="1012825"/>
            <a:ext cx="5435600" cy="5026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uppieren 3"/>
          <p:cNvGrpSpPr/>
          <p:nvPr/>
        </p:nvGrpSpPr>
        <p:grpSpPr>
          <a:xfrm>
            <a:off x="1177781" y="1772567"/>
            <a:ext cx="7051821" cy="4426562"/>
            <a:chOff x="1198563" y="1776724"/>
            <a:chExt cx="7051821" cy="4426562"/>
          </a:xfrm>
        </p:grpSpPr>
        <p:sp>
          <p:nvSpPr>
            <p:cNvPr id="499718" name="Rectangle 6"/>
            <p:cNvSpPr>
              <a:spLocks noChangeArrowheads="1"/>
            </p:cNvSpPr>
            <p:nvPr/>
          </p:nvSpPr>
          <p:spPr bwMode="auto">
            <a:xfrm>
              <a:off x="1198563" y="2386013"/>
              <a:ext cx="428625" cy="203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tx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9719" name="Line 7"/>
            <p:cNvSpPr>
              <a:spLocks noChangeShapeType="1"/>
            </p:cNvSpPr>
            <p:nvPr/>
          </p:nvSpPr>
          <p:spPr bwMode="auto">
            <a:xfrm flipV="1">
              <a:off x="1617663" y="1871663"/>
              <a:ext cx="777875" cy="508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>
              <a:outerShdw dist="74053" dir="1857825" algn="ctr" rotWithShape="0">
                <a:schemeClr val="tx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9720" name="Line 8"/>
            <p:cNvSpPr>
              <a:spLocks noChangeShapeType="1"/>
            </p:cNvSpPr>
            <p:nvPr/>
          </p:nvSpPr>
          <p:spPr bwMode="auto">
            <a:xfrm>
              <a:off x="1627188" y="2589213"/>
              <a:ext cx="723900" cy="35845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>
              <a:outerShdw dist="99190" dir="3011666" algn="ctr" rotWithShape="0">
                <a:schemeClr val="tx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3">
              <a:lum contrast="20000"/>
            </a:blip>
            <a:stretch>
              <a:fillRect/>
            </a:stretch>
          </p:blipFill>
          <p:spPr>
            <a:xfrm>
              <a:off x="2374758" y="1776724"/>
              <a:ext cx="5875626" cy="442656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99725" name="Picture 1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6512" y="3674053"/>
              <a:ext cx="2498725" cy="1069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2065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Comparison of experiments to scale</a:t>
            </a:r>
          </a:p>
        </p:txBody>
      </p:sp>
      <p:sp>
        <p:nvSpPr>
          <p:cNvPr id="17411" name="Inhaltsplatzhalter 2"/>
          <p:cNvSpPr>
            <a:spLocks noGrp="1"/>
          </p:cNvSpPr>
          <p:nvPr>
            <p:ph idx="1"/>
          </p:nvPr>
        </p:nvSpPr>
        <p:spPr>
          <a:xfrm>
            <a:off x="6616700" y="1198563"/>
            <a:ext cx="2132013" cy="2941637"/>
          </a:xfrm>
        </p:spPr>
        <p:txBody>
          <a:bodyPr/>
          <a:lstStyle/>
          <a:p>
            <a:r>
              <a:rPr lang="de-DE" altLang="de-DE" dirty="0" smtClean="0"/>
              <a:t>AERA </a:t>
            </a:r>
            <a:r>
              <a:rPr lang="de-DE" altLang="de-DE" dirty="0" err="1" smtClean="0"/>
              <a:t>is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by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far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largest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cosmic-ray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radio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detector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worldwide</a:t>
            </a:r>
            <a:endParaRPr lang="de-DE" altLang="de-DE" dirty="0" smtClean="0"/>
          </a:p>
          <a:p>
            <a:r>
              <a:rPr lang="de-DE" altLang="de-DE" dirty="0" err="1" smtClean="0"/>
              <a:t>it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currently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covers</a:t>
            </a:r>
            <a:r>
              <a:rPr lang="de-DE" altLang="de-DE" dirty="0" smtClean="0"/>
              <a:t> ~17 km</a:t>
            </a:r>
            <a:r>
              <a:rPr lang="de-DE" altLang="de-DE" baseline="30000" dirty="0" smtClean="0"/>
              <a:t>2</a:t>
            </a:r>
          </a:p>
        </p:txBody>
      </p:sp>
      <p:sp>
        <p:nvSpPr>
          <p:cNvPr id="17412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900" smtClean="0"/>
              <a:t>HAP Workshop 09-2016, Erlangen</a:t>
            </a:r>
            <a:endParaRPr lang="en-US" altLang="de-DE" sz="900"/>
          </a:p>
        </p:txBody>
      </p:sp>
      <p:grpSp>
        <p:nvGrpSpPr>
          <p:cNvPr id="17413" name="Gruppieren 4"/>
          <p:cNvGrpSpPr>
            <a:grpSpLocks/>
          </p:cNvGrpSpPr>
          <p:nvPr/>
        </p:nvGrpSpPr>
        <p:grpSpPr bwMode="auto">
          <a:xfrm>
            <a:off x="569913" y="1471613"/>
            <a:ext cx="3430587" cy="4525962"/>
            <a:chOff x="106205" y="164145"/>
            <a:chExt cx="3430524" cy="4525338"/>
          </a:xfrm>
        </p:grpSpPr>
        <p:pic>
          <p:nvPicPr>
            <p:cNvPr id="17431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05" y="216543"/>
              <a:ext cx="3430524" cy="4472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hteck 6"/>
            <p:cNvSpPr/>
            <p:nvPr/>
          </p:nvSpPr>
          <p:spPr>
            <a:xfrm>
              <a:off x="258602" y="216525"/>
              <a:ext cx="1752568" cy="7603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de-DE"/>
            </a:p>
          </p:txBody>
        </p:sp>
        <p:sp>
          <p:nvSpPr>
            <p:cNvPr id="8" name="Rechteck 7"/>
            <p:cNvSpPr/>
            <p:nvPr/>
          </p:nvSpPr>
          <p:spPr>
            <a:xfrm>
              <a:off x="1838135" y="164145"/>
              <a:ext cx="1071543" cy="2952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de-DE"/>
            </a:p>
          </p:txBody>
        </p:sp>
      </p:grpSp>
      <p:grpSp>
        <p:nvGrpSpPr>
          <p:cNvPr id="17414" name="Gruppieren 8"/>
          <p:cNvGrpSpPr>
            <a:grpSpLocks/>
          </p:cNvGrpSpPr>
          <p:nvPr/>
        </p:nvGrpSpPr>
        <p:grpSpPr bwMode="auto">
          <a:xfrm>
            <a:off x="4352925" y="4516438"/>
            <a:ext cx="1633538" cy="1600200"/>
            <a:chOff x="3403981" y="2120679"/>
            <a:chExt cx="1633907" cy="1598676"/>
          </a:xfrm>
        </p:grpSpPr>
        <p:pic>
          <p:nvPicPr>
            <p:cNvPr id="17429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3981" y="2120679"/>
              <a:ext cx="1572768" cy="1598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hteck 10"/>
            <p:cNvSpPr/>
            <p:nvPr/>
          </p:nvSpPr>
          <p:spPr>
            <a:xfrm>
              <a:off x="4578996" y="3414845"/>
              <a:ext cx="458892" cy="3045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de-DE"/>
            </a:p>
          </p:txBody>
        </p:sp>
      </p:grpSp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25" y="3498850"/>
            <a:ext cx="1525588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7" name="Gruppieren 13"/>
          <p:cNvGrpSpPr>
            <a:grpSpLocks/>
          </p:cNvGrpSpPr>
          <p:nvPr/>
        </p:nvGrpSpPr>
        <p:grpSpPr bwMode="auto">
          <a:xfrm>
            <a:off x="214313" y="5653088"/>
            <a:ext cx="842962" cy="446087"/>
            <a:chOff x="6002487" y="4302919"/>
            <a:chExt cx="844296" cy="446681"/>
          </a:xfrm>
        </p:grpSpPr>
        <p:pic>
          <p:nvPicPr>
            <p:cNvPr id="17427" name="Picture 1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2487" y="4302919"/>
              <a:ext cx="844296" cy="102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8" name="Textfeld 11"/>
            <p:cNvSpPr txBox="1">
              <a:spLocks noChangeArrowheads="1"/>
            </p:cNvSpPr>
            <p:nvPr/>
          </p:nvSpPr>
          <p:spPr bwMode="auto">
            <a:xfrm>
              <a:off x="6075914" y="4380268"/>
              <a:ext cx="68480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800"/>
                <a:t>1 km</a:t>
              </a:r>
            </a:p>
          </p:txBody>
        </p:sp>
      </p:grpSp>
      <p:pic>
        <p:nvPicPr>
          <p:cNvPr id="17418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911350"/>
            <a:ext cx="841375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2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11095" r="1907" b="34518"/>
          <a:stretch>
            <a:fillRect/>
          </a:stretch>
        </p:blipFill>
        <p:spPr bwMode="auto">
          <a:xfrm>
            <a:off x="1317625" y="1181100"/>
            <a:ext cx="10287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21" name="Picture 2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385"/>
          <a:stretch>
            <a:fillRect/>
          </a:stretch>
        </p:blipFill>
        <p:spPr bwMode="auto">
          <a:xfrm>
            <a:off x="4633913" y="1574800"/>
            <a:ext cx="1301750" cy="1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Gerade Verbindung 21"/>
          <p:cNvCxnSpPr/>
          <p:nvPr/>
        </p:nvCxnSpPr>
        <p:spPr>
          <a:xfrm flipV="1">
            <a:off x="190500" y="1333500"/>
            <a:ext cx="3911600" cy="156210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/>
        </p:nvCxnSpPr>
        <p:spPr>
          <a:xfrm>
            <a:off x="4102100" y="1333500"/>
            <a:ext cx="0" cy="292100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/>
          <p:cNvCxnSpPr/>
          <p:nvPr/>
        </p:nvCxnSpPr>
        <p:spPr>
          <a:xfrm flipH="1">
            <a:off x="2933700" y="4254500"/>
            <a:ext cx="1168400" cy="181768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/>
          <p:cNvCxnSpPr/>
          <p:nvPr/>
        </p:nvCxnSpPr>
        <p:spPr>
          <a:xfrm flipH="1">
            <a:off x="1317625" y="6072188"/>
            <a:ext cx="161607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/>
          <p:nvPr/>
        </p:nvCxnSpPr>
        <p:spPr>
          <a:xfrm flipH="1" flipV="1">
            <a:off x="190500" y="2895600"/>
            <a:ext cx="1127125" cy="317658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6180815" y="6009986"/>
            <a:ext cx="300378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dirty="0" smtClean="0">
                <a:solidFill>
                  <a:srgbClr val="000099"/>
                </a:solidFill>
              </a:rPr>
              <a:t>TH, </a:t>
            </a:r>
            <a:r>
              <a:rPr lang="de-DE" altLang="de-DE" sz="1400" dirty="0" err="1" smtClean="0">
                <a:solidFill>
                  <a:srgbClr val="000099"/>
                </a:solidFill>
              </a:rPr>
              <a:t>Physics</a:t>
            </a:r>
            <a:r>
              <a:rPr lang="de-DE" altLang="de-DE" sz="1400" dirty="0" smtClean="0">
                <a:solidFill>
                  <a:srgbClr val="000099"/>
                </a:solidFill>
              </a:rPr>
              <a:t> Reports 620 (2016) 1</a:t>
            </a:r>
            <a:endParaRPr lang="de-DE" altLang="de-DE" sz="14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62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Autonomous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stations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" y="997527"/>
            <a:ext cx="8530348" cy="5307047"/>
          </a:xfrm>
          <a:prstGeom prst="rect">
            <a:avLst/>
          </a:prstGeom>
        </p:spPr>
      </p:pic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de-DE" smtClean="0"/>
              <a:t>HAP Workshop 09-2016, Erlangen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21182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2"/>
          <p:cNvSpPr>
            <a:spLocks noGrp="1" noChangeArrowheads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mtClean="0"/>
              <a:t>HAP Workshop 09-2016, Erlangen</a:t>
            </a:r>
            <a:endParaRPr lang="en-US" altLang="de-DE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Radio emission physics as predicted by theory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1150" y="1222375"/>
            <a:ext cx="2027238" cy="4894263"/>
          </a:xfrm>
        </p:spPr>
        <p:txBody>
          <a:bodyPr/>
          <a:lstStyle/>
          <a:p>
            <a:r>
              <a:rPr lang="de-DE" altLang="de-DE" smtClean="0"/>
              <a:t>primary effect:</a:t>
            </a:r>
            <a:br>
              <a:rPr lang="de-DE" altLang="de-DE" smtClean="0"/>
            </a:br>
            <a:r>
              <a:rPr lang="de-DE" altLang="de-DE" smtClean="0"/>
              <a:t>geomagnetic field induces </a:t>
            </a:r>
            <a:r>
              <a:rPr lang="de-DE" altLang="de-DE" i="1" smtClean="0"/>
              <a:t>time-varying </a:t>
            </a:r>
            <a:r>
              <a:rPr lang="de-DE" altLang="de-DE" smtClean="0"/>
              <a:t>transverse currents</a:t>
            </a:r>
          </a:p>
        </p:txBody>
      </p:sp>
      <p:grpSp>
        <p:nvGrpSpPr>
          <p:cNvPr id="20485" name="Group 4"/>
          <p:cNvGrpSpPr>
            <a:grpSpLocks/>
          </p:cNvGrpSpPr>
          <p:nvPr/>
        </p:nvGrpSpPr>
        <p:grpSpPr bwMode="auto">
          <a:xfrm>
            <a:off x="311150" y="1362075"/>
            <a:ext cx="2436813" cy="4625975"/>
            <a:chOff x="149" y="684"/>
            <a:chExt cx="1952" cy="3236"/>
          </a:xfrm>
        </p:grpSpPr>
        <p:pic>
          <p:nvPicPr>
            <p:cNvPr id="2050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484"/>
            <a:stretch>
              <a:fillRect/>
            </a:stretch>
          </p:blipFill>
          <p:spPr bwMode="auto">
            <a:xfrm>
              <a:off x="149" y="684"/>
              <a:ext cx="1910" cy="3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504" name="Rectangle 6"/>
            <p:cNvSpPr>
              <a:spLocks noChangeArrowheads="1"/>
            </p:cNvSpPr>
            <p:nvPr/>
          </p:nvSpPr>
          <p:spPr bwMode="auto">
            <a:xfrm>
              <a:off x="1804" y="3693"/>
              <a:ext cx="297" cy="1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</p:grpSp>
      <p:grpSp>
        <p:nvGrpSpPr>
          <p:cNvPr id="20486" name="Group 7"/>
          <p:cNvGrpSpPr>
            <a:grpSpLocks/>
          </p:cNvGrpSpPr>
          <p:nvPr/>
        </p:nvGrpSpPr>
        <p:grpSpPr bwMode="auto">
          <a:xfrm>
            <a:off x="6446838" y="1379538"/>
            <a:ext cx="2293937" cy="4624387"/>
            <a:chOff x="191" y="693"/>
            <a:chExt cx="1910" cy="3236"/>
          </a:xfrm>
        </p:grpSpPr>
        <p:pic>
          <p:nvPicPr>
            <p:cNvPr id="20501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84"/>
            <a:stretch>
              <a:fillRect/>
            </a:stretch>
          </p:blipFill>
          <p:spPr bwMode="auto">
            <a:xfrm>
              <a:off x="191" y="693"/>
              <a:ext cx="1910" cy="3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502" name="Rectangle 9"/>
            <p:cNvSpPr>
              <a:spLocks noChangeArrowheads="1"/>
            </p:cNvSpPr>
            <p:nvPr/>
          </p:nvSpPr>
          <p:spPr bwMode="auto">
            <a:xfrm>
              <a:off x="203" y="3686"/>
              <a:ext cx="297" cy="1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</p:grpSp>
      <p:sp>
        <p:nvSpPr>
          <p:cNvPr id="20487" name="Rectangle 10"/>
          <p:cNvSpPr>
            <a:spLocks noChangeArrowheads="1"/>
          </p:cNvSpPr>
          <p:nvPr/>
        </p:nvSpPr>
        <p:spPr bwMode="auto">
          <a:xfrm>
            <a:off x="4092575" y="4058402"/>
            <a:ext cx="2395538" cy="1814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314325" indent="-314325" eaLnBrk="0" hangingPunct="0">
              <a:spcBef>
                <a:spcPct val="2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90575" indent="-314325" eaLnBrk="0" hangingPunct="0">
              <a:spcBef>
                <a:spcPct val="20000"/>
              </a:spcBef>
              <a:buBlip>
                <a:blip r:embed="rId4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9675" indent="-276225" eaLnBrk="0" hangingPunct="0">
              <a:spcBef>
                <a:spcPct val="20000"/>
              </a:spcBef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350" indent="-276225" eaLnBrk="0" hangingPunct="0">
              <a:spcBef>
                <a:spcPct val="20000"/>
              </a:spcBef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76225" eaLnBrk="0" hangingPunct="0">
              <a:spcBef>
                <a:spcPct val="20000"/>
              </a:spcBef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76225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76225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76225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76225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 err="1"/>
              <a:t>secondary</a:t>
            </a:r>
            <a:r>
              <a:rPr lang="de-DE" altLang="de-DE" dirty="0"/>
              <a:t> </a:t>
            </a:r>
            <a:r>
              <a:rPr lang="de-DE" altLang="de-DE" dirty="0" err="1"/>
              <a:t>effect</a:t>
            </a:r>
            <a:r>
              <a:rPr lang="de-DE" altLang="de-DE" dirty="0"/>
              <a:t>:</a:t>
            </a:r>
            <a:br>
              <a:rPr lang="de-DE" altLang="de-DE" dirty="0"/>
            </a:br>
            <a:r>
              <a:rPr lang="de-DE" altLang="de-DE" i="1" dirty="0"/>
              <a:t>time-</a:t>
            </a:r>
            <a:r>
              <a:rPr lang="de-DE" altLang="de-DE" i="1" dirty="0" err="1"/>
              <a:t>varying</a:t>
            </a:r>
            <a:r>
              <a:rPr lang="de-DE" altLang="de-DE" i="1" dirty="0"/>
              <a:t> </a:t>
            </a:r>
            <a:r>
              <a:rPr lang="de-DE" altLang="de-DE" dirty="0" err="1"/>
              <a:t>net</a:t>
            </a:r>
            <a:r>
              <a:rPr lang="de-DE" altLang="de-DE" dirty="0"/>
              <a:t> </a:t>
            </a:r>
            <a:r>
              <a:rPr lang="de-DE" altLang="de-DE" dirty="0" err="1"/>
              <a:t>charge</a:t>
            </a:r>
            <a:r>
              <a:rPr lang="de-DE" altLang="de-DE" dirty="0"/>
              <a:t> </a:t>
            </a:r>
            <a:r>
              <a:rPr lang="de-DE" altLang="de-DE" dirty="0" err="1"/>
              <a:t>excess</a:t>
            </a:r>
            <a:r>
              <a:rPr lang="de-DE" altLang="de-DE" dirty="0"/>
              <a:t> (</a:t>
            </a:r>
            <a:r>
              <a:rPr lang="de-DE" altLang="de-DE" dirty="0" err="1"/>
              <a:t>Askaryan</a:t>
            </a:r>
            <a:r>
              <a:rPr lang="de-DE" altLang="de-DE" dirty="0"/>
              <a:t> </a:t>
            </a:r>
            <a:r>
              <a:rPr lang="de-DE" altLang="de-DE" dirty="0" err="1"/>
              <a:t>effect</a:t>
            </a:r>
            <a:r>
              <a:rPr lang="de-DE" altLang="de-DE" dirty="0"/>
              <a:t>)</a:t>
            </a:r>
          </a:p>
        </p:txBody>
      </p:sp>
      <p:sp>
        <p:nvSpPr>
          <p:cNvPr id="20488" name="Text Box 11"/>
          <p:cNvSpPr txBox="1">
            <a:spLocks noChangeArrowheads="1"/>
          </p:cNvSpPr>
          <p:nvPr/>
        </p:nvSpPr>
        <p:spPr bwMode="auto">
          <a:xfrm>
            <a:off x="279400" y="5791200"/>
            <a:ext cx="1298575" cy="4572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400"/>
              <a:t>„</a:t>
            </a:r>
            <a:r>
              <a:rPr lang="de-DE" altLang="de-DE" sz="2400" b="1" i="1"/>
              <a:t>v</a:t>
            </a:r>
            <a:r>
              <a:rPr lang="de-DE" altLang="de-DE" sz="2400" b="1"/>
              <a:t> </a:t>
            </a:r>
            <a:r>
              <a:rPr lang="de-DE" altLang="de-DE" sz="2400"/>
              <a:t>x </a:t>
            </a:r>
            <a:r>
              <a:rPr lang="de-DE" altLang="de-DE" sz="2400" b="1" i="1"/>
              <a:t>B</a:t>
            </a:r>
            <a:r>
              <a:rPr lang="de-DE" altLang="de-DE" sz="2400" i="1"/>
              <a:t>“</a:t>
            </a:r>
          </a:p>
        </p:txBody>
      </p:sp>
      <p:sp>
        <p:nvSpPr>
          <p:cNvPr id="20489" name="Text Box 12"/>
          <p:cNvSpPr txBox="1">
            <a:spLocks noChangeArrowheads="1"/>
          </p:cNvSpPr>
          <p:nvPr/>
        </p:nvSpPr>
        <p:spPr bwMode="auto">
          <a:xfrm>
            <a:off x="7707313" y="5773738"/>
            <a:ext cx="1282700" cy="4572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400"/>
              <a:t>„</a:t>
            </a:r>
            <a:r>
              <a:rPr lang="de-DE" altLang="de-DE" sz="2400" b="1" i="1"/>
              <a:t>radial</a:t>
            </a:r>
            <a:r>
              <a:rPr lang="de-DE" altLang="de-DE" sz="2400" i="1"/>
              <a:t>“</a:t>
            </a:r>
          </a:p>
        </p:txBody>
      </p:sp>
      <p:sp>
        <p:nvSpPr>
          <p:cNvPr id="20490" name="Rectangle 13"/>
          <p:cNvSpPr>
            <a:spLocks noChangeArrowheads="1"/>
          </p:cNvSpPr>
          <p:nvPr/>
        </p:nvSpPr>
        <p:spPr bwMode="auto">
          <a:xfrm>
            <a:off x="2411413" y="4895850"/>
            <a:ext cx="201612" cy="185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0491" name="Rectangle 14"/>
          <p:cNvSpPr>
            <a:spLocks noChangeArrowheads="1"/>
          </p:cNvSpPr>
          <p:nvPr/>
        </p:nvSpPr>
        <p:spPr bwMode="auto">
          <a:xfrm>
            <a:off x="1543050" y="5718175"/>
            <a:ext cx="201613" cy="185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0492" name="Rectangle 15"/>
          <p:cNvSpPr>
            <a:spLocks noChangeArrowheads="1"/>
          </p:cNvSpPr>
          <p:nvPr/>
        </p:nvSpPr>
        <p:spPr bwMode="auto">
          <a:xfrm>
            <a:off x="641350" y="4889500"/>
            <a:ext cx="201613" cy="185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0493" name="Rectangle 16"/>
          <p:cNvSpPr>
            <a:spLocks noChangeArrowheads="1"/>
          </p:cNvSpPr>
          <p:nvPr/>
        </p:nvSpPr>
        <p:spPr bwMode="auto">
          <a:xfrm>
            <a:off x="1544638" y="3721100"/>
            <a:ext cx="201612" cy="185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0494" name="Rectangle 17"/>
          <p:cNvSpPr>
            <a:spLocks noChangeArrowheads="1"/>
          </p:cNvSpPr>
          <p:nvPr/>
        </p:nvSpPr>
        <p:spPr bwMode="auto">
          <a:xfrm>
            <a:off x="7472363" y="5740400"/>
            <a:ext cx="201612" cy="185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0495" name="Rectangle 18"/>
          <p:cNvSpPr>
            <a:spLocks noChangeArrowheads="1"/>
          </p:cNvSpPr>
          <p:nvPr/>
        </p:nvSpPr>
        <p:spPr bwMode="auto">
          <a:xfrm>
            <a:off x="8196263" y="4916488"/>
            <a:ext cx="201612" cy="185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0496" name="Rectangle 19"/>
          <p:cNvSpPr>
            <a:spLocks noChangeArrowheads="1"/>
          </p:cNvSpPr>
          <p:nvPr/>
        </p:nvSpPr>
        <p:spPr bwMode="auto">
          <a:xfrm>
            <a:off x="7334250" y="3735388"/>
            <a:ext cx="201613" cy="185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0497" name="Rectangle 20"/>
          <p:cNvSpPr>
            <a:spLocks noChangeArrowheads="1"/>
          </p:cNvSpPr>
          <p:nvPr/>
        </p:nvSpPr>
        <p:spPr bwMode="auto">
          <a:xfrm>
            <a:off x="6488113" y="4892675"/>
            <a:ext cx="201612" cy="185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0498" name="Text Box 22"/>
          <p:cNvSpPr txBox="1">
            <a:spLocks noChangeArrowheads="1"/>
          </p:cNvSpPr>
          <p:nvPr/>
        </p:nvSpPr>
        <p:spPr bwMode="auto">
          <a:xfrm>
            <a:off x="2695532" y="5980344"/>
            <a:ext cx="38719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400" dirty="0" err="1">
                <a:solidFill>
                  <a:srgbClr val="000099"/>
                </a:solidFill>
              </a:rPr>
              <a:t>Diagrams</a:t>
            </a:r>
            <a:r>
              <a:rPr lang="de-DE" altLang="de-DE" sz="1400" dirty="0">
                <a:solidFill>
                  <a:srgbClr val="000099"/>
                </a:solidFill>
              </a:rPr>
              <a:t> </a:t>
            </a:r>
            <a:r>
              <a:rPr lang="de-DE" altLang="de-DE" sz="1400" dirty="0" err="1">
                <a:solidFill>
                  <a:srgbClr val="000099"/>
                </a:solidFill>
              </a:rPr>
              <a:t>by</a:t>
            </a:r>
            <a:r>
              <a:rPr lang="de-DE" altLang="de-DE" sz="1400" dirty="0">
                <a:solidFill>
                  <a:srgbClr val="000099"/>
                </a:solidFill>
              </a:rPr>
              <a:t> H. </a:t>
            </a:r>
            <a:r>
              <a:rPr lang="de-DE" altLang="de-DE" sz="1400" dirty="0" err="1">
                <a:solidFill>
                  <a:srgbClr val="000099"/>
                </a:solidFill>
              </a:rPr>
              <a:t>Schoorlemmer</a:t>
            </a:r>
            <a:r>
              <a:rPr lang="de-DE" altLang="de-DE" sz="1400" dirty="0">
                <a:solidFill>
                  <a:srgbClr val="000099"/>
                </a:solidFill>
              </a:rPr>
              <a:t> &amp; K.D. de Vries</a:t>
            </a:r>
          </a:p>
        </p:txBody>
      </p:sp>
      <p:sp>
        <p:nvSpPr>
          <p:cNvPr id="20499" name="Text Box 23"/>
          <p:cNvSpPr txBox="1">
            <a:spLocks noChangeArrowheads="1"/>
          </p:cNvSpPr>
          <p:nvPr/>
        </p:nvSpPr>
        <p:spPr bwMode="auto">
          <a:xfrm>
            <a:off x="3116263" y="3143250"/>
            <a:ext cx="19177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000099"/>
                </a:solidFill>
              </a:rPr>
              <a:t>Kahn &amp; Lerche (1967)</a:t>
            </a:r>
          </a:p>
        </p:txBody>
      </p:sp>
      <p:sp>
        <p:nvSpPr>
          <p:cNvPr id="20500" name="Text Box 24"/>
          <p:cNvSpPr txBox="1">
            <a:spLocks noChangeArrowheads="1"/>
          </p:cNvSpPr>
          <p:nvPr/>
        </p:nvSpPr>
        <p:spPr bwMode="auto">
          <a:xfrm>
            <a:off x="4364038" y="5343756"/>
            <a:ext cx="1927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400" dirty="0" err="1">
                <a:solidFill>
                  <a:srgbClr val="000099"/>
                </a:solidFill>
              </a:rPr>
              <a:t>Askaryan</a:t>
            </a:r>
            <a:r>
              <a:rPr lang="de-DE" altLang="de-DE" sz="1400" dirty="0">
                <a:solidFill>
                  <a:srgbClr val="000099"/>
                </a:solidFill>
              </a:rPr>
              <a:t> (1962,1965)</a:t>
            </a:r>
          </a:p>
        </p:txBody>
      </p:sp>
    </p:spTree>
    <p:extLst>
      <p:ext uri="{BB962C8B-B14F-4D97-AF65-F5344CB8AC3E}">
        <p14:creationId xmlns:p14="http://schemas.microsoft.com/office/powerpoint/2010/main" val="251954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/>
          <a:p>
            <a:r>
              <a:rPr lang="en-US" altLang="de-DE" smtClean="0"/>
              <a:t>HAP Workshop 09-2016, Erlangen</a:t>
            </a:r>
            <a:endParaRPr lang="en-US" altLang="de-DE"/>
          </a:p>
        </p:txBody>
      </p:sp>
      <p:grpSp>
        <p:nvGrpSpPr>
          <p:cNvPr id="505919" name="Group 63"/>
          <p:cNvGrpSpPr>
            <a:grpSpLocks/>
          </p:cNvGrpSpPr>
          <p:nvPr/>
        </p:nvGrpSpPr>
        <p:grpSpPr bwMode="auto">
          <a:xfrm>
            <a:off x="4545762" y="1524928"/>
            <a:ext cx="4349750" cy="3827463"/>
            <a:chOff x="2853" y="992"/>
            <a:chExt cx="2740" cy="2411"/>
          </a:xfrm>
        </p:grpSpPr>
        <p:pic>
          <p:nvPicPr>
            <p:cNvPr id="505913" name="Picture 5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2" y="992"/>
              <a:ext cx="2611" cy="2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05883" name="Rectangle 27"/>
            <p:cNvSpPr>
              <a:spLocks noChangeArrowheads="1"/>
            </p:cNvSpPr>
            <p:nvPr/>
          </p:nvSpPr>
          <p:spPr bwMode="auto">
            <a:xfrm>
              <a:off x="3352" y="1196"/>
              <a:ext cx="739" cy="22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05914" name="Rectangle 58"/>
            <p:cNvSpPr>
              <a:spLocks noChangeArrowheads="1"/>
            </p:cNvSpPr>
            <p:nvPr/>
          </p:nvSpPr>
          <p:spPr bwMode="auto">
            <a:xfrm>
              <a:off x="2951" y="1595"/>
              <a:ext cx="128" cy="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05915" name="Rectangle 59"/>
            <p:cNvSpPr>
              <a:spLocks noChangeArrowheads="1"/>
            </p:cNvSpPr>
            <p:nvPr/>
          </p:nvSpPr>
          <p:spPr bwMode="auto">
            <a:xfrm>
              <a:off x="4897" y="3255"/>
              <a:ext cx="210" cy="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05916" name="Rectangle 60"/>
            <p:cNvSpPr>
              <a:spLocks noChangeArrowheads="1"/>
            </p:cNvSpPr>
            <p:nvPr/>
          </p:nvSpPr>
          <p:spPr bwMode="auto">
            <a:xfrm>
              <a:off x="5309" y="3254"/>
              <a:ext cx="276" cy="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05917" name="Text Box 61"/>
            <p:cNvSpPr txBox="1">
              <a:spLocks noChangeArrowheads="1"/>
            </p:cNvSpPr>
            <p:nvPr/>
          </p:nvSpPr>
          <p:spPr bwMode="auto">
            <a:xfrm>
              <a:off x="5192" y="2801"/>
              <a:ext cx="37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/>
                <a:t>(2</a:t>
              </a:r>
              <a:r>
                <a:rPr lang="de-DE" altLang="de-DE">
                  <a:latin typeface="Symbol" panose="05050102010706020507" pitchFamily="18" charset="2"/>
                </a:rPr>
                <a:t>s</a:t>
              </a:r>
              <a:r>
                <a:rPr lang="de-DE" altLang="de-DE"/>
                <a:t>)</a:t>
              </a:r>
            </a:p>
          </p:txBody>
        </p:sp>
        <p:sp>
          <p:nvSpPr>
            <p:cNvPr id="505918" name="Text Box 62"/>
            <p:cNvSpPr txBox="1">
              <a:spLocks noChangeArrowheads="1"/>
            </p:cNvSpPr>
            <p:nvPr/>
          </p:nvSpPr>
          <p:spPr bwMode="auto">
            <a:xfrm>
              <a:off x="2853" y="2653"/>
              <a:ext cx="19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2800"/>
                <a:t>-</a:t>
              </a:r>
            </a:p>
          </p:txBody>
        </p:sp>
      </p:grpSp>
      <p:grpSp>
        <p:nvGrpSpPr>
          <p:cNvPr id="505912" name="Group 56"/>
          <p:cNvGrpSpPr>
            <a:grpSpLocks/>
          </p:cNvGrpSpPr>
          <p:nvPr/>
        </p:nvGrpSpPr>
        <p:grpSpPr bwMode="auto">
          <a:xfrm>
            <a:off x="227762" y="1542391"/>
            <a:ext cx="4356100" cy="3756025"/>
            <a:chOff x="183" y="1003"/>
            <a:chExt cx="2744" cy="2366"/>
          </a:xfrm>
        </p:grpSpPr>
        <p:pic>
          <p:nvPicPr>
            <p:cNvPr id="505905" name="Picture 4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" y="1003"/>
              <a:ext cx="2602" cy="2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05906" name="Rectangle 50"/>
            <p:cNvSpPr>
              <a:spLocks noChangeArrowheads="1"/>
            </p:cNvSpPr>
            <p:nvPr/>
          </p:nvSpPr>
          <p:spPr bwMode="auto">
            <a:xfrm>
              <a:off x="2251" y="3311"/>
              <a:ext cx="196" cy="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05907" name="Rectangle 51"/>
            <p:cNvSpPr>
              <a:spLocks noChangeArrowheads="1"/>
            </p:cNvSpPr>
            <p:nvPr/>
          </p:nvSpPr>
          <p:spPr bwMode="auto">
            <a:xfrm>
              <a:off x="2645" y="3298"/>
              <a:ext cx="264" cy="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05908" name="Rectangle 52"/>
            <p:cNvSpPr>
              <a:spLocks noChangeArrowheads="1"/>
            </p:cNvSpPr>
            <p:nvPr/>
          </p:nvSpPr>
          <p:spPr bwMode="auto">
            <a:xfrm>
              <a:off x="311" y="1623"/>
              <a:ext cx="168" cy="1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05909" name="Text Box 53"/>
            <p:cNvSpPr txBox="1">
              <a:spLocks noChangeArrowheads="1"/>
            </p:cNvSpPr>
            <p:nvPr/>
          </p:nvSpPr>
          <p:spPr bwMode="auto">
            <a:xfrm>
              <a:off x="183" y="2652"/>
              <a:ext cx="19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2800"/>
                <a:t>-</a:t>
              </a:r>
            </a:p>
          </p:txBody>
        </p:sp>
        <p:sp>
          <p:nvSpPr>
            <p:cNvPr id="505910" name="Rectangle 54"/>
            <p:cNvSpPr>
              <a:spLocks noChangeArrowheads="1"/>
            </p:cNvSpPr>
            <p:nvPr/>
          </p:nvSpPr>
          <p:spPr bwMode="auto">
            <a:xfrm>
              <a:off x="693" y="1162"/>
              <a:ext cx="495" cy="2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05911" name="Text Box 55"/>
            <p:cNvSpPr txBox="1">
              <a:spLocks noChangeArrowheads="1"/>
            </p:cNvSpPr>
            <p:nvPr/>
          </p:nvSpPr>
          <p:spPr bwMode="auto">
            <a:xfrm>
              <a:off x="2544" y="2813"/>
              <a:ext cx="37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/>
                <a:t>(2</a:t>
              </a:r>
              <a:r>
                <a:rPr lang="de-DE" altLang="de-DE">
                  <a:latin typeface="Symbol" panose="05050102010706020507" pitchFamily="18" charset="2"/>
                </a:rPr>
                <a:t>s</a:t>
              </a:r>
              <a:r>
                <a:rPr lang="de-DE" altLang="de-DE"/>
                <a:t>)</a:t>
              </a:r>
            </a:p>
          </p:txBody>
        </p:sp>
      </p:grpSp>
      <p:sp>
        <p:nvSpPr>
          <p:cNvPr id="505881" name="Text Box 25"/>
          <p:cNvSpPr txBox="1">
            <a:spLocks noChangeArrowheads="1"/>
          </p:cNvSpPr>
          <p:nvPr/>
        </p:nvSpPr>
        <p:spPr bwMode="auto">
          <a:xfrm>
            <a:off x="5285537" y="1704316"/>
            <a:ext cx="1162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>
                <a:latin typeface="Symbol" panose="05050102010706020507" pitchFamily="18" charset="2"/>
              </a:rPr>
              <a:t>c</a:t>
            </a:r>
            <a:r>
              <a:rPr lang="de-DE" altLang="de-DE" baseline="30000"/>
              <a:t>2</a:t>
            </a:r>
            <a:r>
              <a:rPr lang="de-DE" altLang="de-DE"/>
              <a:t>/ndf = 2</a:t>
            </a:r>
          </a:p>
        </p:txBody>
      </p:sp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 smtClean="0"/>
              <a:t>Askaryan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emission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shown</a:t>
            </a:r>
            <a:r>
              <a:rPr lang="de-DE" altLang="de-DE" dirty="0" smtClean="0"/>
              <a:t> in AERA </a:t>
            </a:r>
            <a:r>
              <a:rPr lang="de-DE" altLang="de-DE" dirty="0" err="1" smtClean="0"/>
              <a:t>data</a:t>
            </a:r>
            <a:endParaRPr lang="de-DE" altLang="de-DE" dirty="0" smtClean="0"/>
          </a:p>
        </p:txBody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7859" y="5701176"/>
            <a:ext cx="8356600" cy="442912"/>
          </a:xfrm>
        </p:spPr>
        <p:txBody>
          <a:bodyPr/>
          <a:lstStyle/>
          <a:p>
            <a:r>
              <a:rPr lang="de-DE" altLang="de-DE" dirty="0" err="1" smtClean="0"/>
              <a:t>adding</a:t>
            </a:r>
            <a:r>
              <a:rPr lang="de-DE" altLang="de-DE" dirty="0" smtClean="0"/>
              <a:t> a 14% radial </a:t>
            </a:r>
            <a:r>
              <a:rPr lang="de-DE" altLang="de-DE" dirty="0" err="1" smtClean="0"/>
              <a:t>component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clearly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improves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agreement</a:t>
            </a:r>
            <a:endParaRPr lang="de-DE" altLang="de-DE" dirty="0" smtClean="0"/>
          </a:p>
        </p:txBody>
      </p:sp>
      <p:sp>
        <p:nvSpPr>
          <p:cNvPr id="505868" name="Text Box 12"/>
          <p:cNvSpPr txBox="1">
            <a:spLocks noChangeArrowheads="1"/>
          </p:cNvSpPr>
          <p:nvPr/>
        </p:nvSpPr>
        <p:spPr bwMode="auto">
          <a:xfrm>
            <a:off x="1474292" y="5218031"/>
            <a:ext cx="27222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000" dirty="0" smtClean="0"/>
              <a:t>pol. angle </a:t>
            </a:r>
            <a:r>
              <a:rPr lang="de-DE" altLang="de-DE" sz="2000" dirty="0"/>
              <a:t>[°] </a:t>
            </a:r>
            <a:r>
              <a:rPr lang="de-DE" altLang="de-DE" sz="2000" dirty="0" err="1"/>
              <a:t>expected</a:t>
            </a:r>
            <a:endParaRPr lang="de-DE" altLang="de-DE" sz="2000" b="1" i="1" dirty="0"/>
          </a:p>
        </p:txBody>
      </p:sp>
      <p:sp>
        <p:nvSpPr>
          <p:cNvPr id="505869" name="Text Box 13"/>
          <p:cNvSpPr txBox="1">
            <a:spLocks noChangeArrowheads="1"/>
          </p:cNvSpPr>
          <p:nvPr/>
        </p:nvSpPr>
        <p:spPr bwMode="auto">
          <a:xfrm rot="16200000">
            <a:off x="-1160786" y="2713538"/>
            <a:ext cx="28216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000" dirty="0" smtClean="0"/>
              <a:t>pol. angle </a:t>
            </a:r>
            <a:r>
              <a:rPr lang="de-DE" altLang="de-DE" sz="2000" dirty="0"/>
              <a:t>[°] </a:t>
            </a:r>
            <a:r>
              <a:rPr lang="de-DE" altLang="de-DE" sz="2000" dirty="0" err="1"/>
              <a:t>measured</a:t>
            </a:r>
            <a:endParaRPr lang="de-DE" altLang="de-DE" sz="2000" b="1" i="1" dirty="0"/>
          </a:p>
        </p:txBody>
      </p:sp>
      <p:sp>
        <p:nvSpPr>
          <p:cNvPr id="505879" name="Text Box 23"/>
          <p:cNvSpPr txBox="1">
            <a:spLocks noChangeArrowheads="1"/>
          </p:cNvSpPr>
          <p:nvPr/>
        </p:nvSpPr>
        <p:spPr bwMode="auto">
          <a:xfrm>
            <a:off x="1078662" y="2623478"/>
            <a:ext cx="458787" cy="9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endParaRPr lang="de-DE" altLang="de-DE"/>
          </a:p>
        </p:txBody>
      </p:sp>
      <p:sp>
        <p:nvSpPr>
          <p:cNvPr id="505882" name="Rectangle 26"/>
          <p:cNvSpPr>
            <a:spLocks noChangeArrowheads="1"/>
          </p:cNvSpPr>
          <p:nvPr/>
        </p:nvSpPr>
        <p:spPr bwMode="auto">
          <a:xfrm>
            <a:off x="1167562" y="1836078"/>
            <a:ext cx="736600" cy="3635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05884" name="Text Box 28"/>
          <p:cNvSpPr txBox="1">
            <a:spLocks noChangeArrowheads="1"/>
          </p:cNvSpPr>
          <p:nvPr/>
        </p:nvSpPr>
        <p:spPr bwMode="auto">
          <a:xfrm>
            <a:off x="849081" y="1031126"/>
            <a:ext cx="361990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000" dirty="0" smtClean="0"/>
              <a:t>pure </a:t>
            </a:r>
            <a:r>
              <a:rPr lang="de-DE" altLang="de-DE" sz="2000" dirty="0" err="1" smtClean="0"/>
              <a:t>geomagnetic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polarisation</a:t>
            </a:r>
            <a:endParaRPr lang="de-DE" altLang="de-DE" sz="2000" dirty="0"/>
          </a:p>
        </p:txBody>
      </p:sp>
      <p:sp>
        <p:nvSpPr>
          <p:cNvPr id="505885" name="Text Box 29"/>
          <p:cNvSpPr txBox="1">
            <a:spLocks noChangeArrowheads="1"/>
          </p:cNvSpPr>
          <p:nvPr/>
        </p:nvSpPr>
        <p:spPr bwMode="auto">
          <a:xfrm>
            <a:off x="5289631" y="1025325"/>
            <a:ext cx="31550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000" dirty="0" err="1" smtClean="0"/>
              <a:t>geomagnetic</a:t>
            </a:r>
            <a:r>
              <a:rPr lang="de-DE" altLang="de-DE" sz="2000" dirty="0" smtClean="0"/>
              <a:t> </a:t>
            </a:r>
            <a:r>
              <a:rPr lang="de-DE" altLang="de-DE" sz="2000" dirty="0"/>
              <a:t>+ </a:t>
            </a:r>
            <a:r>
              <a:rPr lang="de-DE" altLang="de-DE" sz="2000" dirty="0" smtClean="0"/>
              <a:t>14% radial</a:t>
            </a:r>
            <a:endParaRPr lang="de-DE" altLang="de-DE" sz="2000" dirty="0"/>
          </a:p>
        </p:txBody>
      </p:sp>
      <p:sp>
        <p:nvSpPr>
          <p:cNvPr id="505880" name="Text Box 24"/>
          <p:cNvSpPr txBox="1">
            <a:spLocks noChangeArrowheads="1"/>
          </p:cNvSpPr>
          <p:nvPr/>
        </p:nvSpPr>
        <p:spPr bwMode="auto">
          <a:xfrm>
            <a:off x="1096124" y="1699553"/>
            <a:ext cx="1289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>
                <a:latin typeface="Symbol" panose="05050102010706020507" pitchFamily="18" charset="2"/>
              </a:rPr>
              <a:t>c</a:t>
            </a:r>
            <a:r>
              <a:rPr lang="de-DE" altLang="de-DE" baseline="30000"/>
              <a:t>2</a:t>
            </a:r>
            <a:r>
              <a:rPr lang="de-DE" altLang="de-DE"/>
              <a:t>/ndf = 27</a:t>
            </a:r>
          </a:p>
        </p:txBody>
      </p:sp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5722442" y="5211820"/>
            <a:ext cx="27222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000" dirty="0" smtClean="0"/>
              <a:t>pol. angle </a:t>
            </a:r>
            <a:r>
              <a:rPr lang="de-DE" altLang="de-DE" sz="2000" dirty="0"/>
              <a:t>[°] </a:t>
            </a:r>
            <a:r>
              <a:rPr lang="de-DE" altLang="de-DE" sz="2000" dirty="0" err="1"/>
              <a:t>expected</a:t>
            </a:r>
            <a:endParaRPr lang="de-DE" altLang="de-DE" sz="2000" b="1" i="1" dirty="0"/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4839840" y="6041098"/>
            <a:ext cx="440430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6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6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6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dirty="0">
                <a:solidFill>
                  <a:srgbClr val="000099"/>
                </a:solidFill>
              </a:rPr>
              <a:t>Pierre </a:t>
            </a:r>
            <a:r>
              <a:rPr lang="de-DE" altLang="de-DE" sz="1400" dirty="0" err="1">
                <a:solidFill>
                  <a:srgbClr val="000099"/>
                </a:solidFill>
              </a:rPr>
              <a:t>Auger</a:t>
            </a:r>
            <a:r>
              <a:rPr lang="de-DE" altLang="de-DE" sz="1400" dirty="0">
                <a:solidFill>
                  <a:srgbClr val="000099"/>
                </a:solidFill>
              </a:rPr>
              <a:t> </a:t>
            </a:r>
            <a:r>
              <a:rPr lang="de-DE" altLang="de-DE" sz="1400" dirty="0" err="1">
                <a:solidFill>
                  <a:srgbClr val="000099"/>
                </a:solidFill>
              </a:rPr>
              <a:t>Coll</a:t>
            </a:r>
            <a:r>
              <a:rPr lang="de-DE" altLang="de-DE" sz="1400" dirty="0">
                <a:solidFill>
                  <a:srgbClr val="000099"/>
                </a:solidFill>
              </a:rPr>
              <a:t>., Phys. </a:t>
            </a:r>
            <a:r>
              <a:rPr lang="de-DE" altLang="de-DE" sz="1400" dirty="0" err="1">
                <a:solidFill>
                  <a:srgbClr val="000099"/>
                </a:solidFill>
              </a:rPr>
              <a:t>Rev</a:t>
            </a:r>
            <a:r>
              <a:rPr lang="de-DE" altLang="de-DE" sz="1400" dirty="0">
                <a:solidFill>
                  <a:srgbClr val="000099"/>
                </a:solidFill>
              </a:rPr>
              <a:t>. D 89 (2014) 052002.</a:t>
            </a:r>
          </a:p>
        </p:txBody>
      </p:sp>
    </p:spTree>
    <p:extLst>
      <p:ext uri="{BB962C8B-B14F-4D97-AF65-F5344CB8AC3E}">
        <p14:creationId xmlns:p14="http://schemas.microsoft.com/office/powerpoint/2010/main" val="44029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AERA energy reconstruction – radiation energy</a:t>
            </a:r>
          </a:p>
        </p:txBody>
      </p:sp>
      <p:sp>
        <p:nvSpPr>
          <p:cNvPr id="31747" name="Inhaltsplatzhalter 2"/>
          <p:cNvSpPr>
            <a:spLocks noGrp="1"/>
          </p:cNvSpPr>
          <p:nvPr>
            <p:ph idx="1"/>
          </p:nvPr>
        </p:nvSpPr>
        <p:spPr>
          <a:xfrm>
            <a:off x="6894513" y="1198563"/>
            <a:ext cx="1854200" cy="4894262"/>
          </a:xfrm>
        </p:spPr>
        <p:txBody>
          <a:bodyPr/>
          <a:lstStyle/>
          <a:p>
            <a:r>
              <a:rPr lang="de-DE" altLang="de-DE" smtClean="0"/>
              <a:t>at each antenna calculate energy fluence from time-integration of Poynting flux</a:t>
            </a:r>
          </a:p>
          <a:p>
            <a:r>
              <a:rPr lang="de-DE" altLang="de-DE" smtClean="0"/>
              <a:t>then integrate energy fluence over area using 2D signal distribution model</a:t>
            </a:r>
          </a:p>
        </p:txBody>
      </p:sp>
      <p:sp>
        <p:nvSpPr>
          <p:cNvPr id="31748" name="Fußzeilenplatzhalt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900" smtClean="0"/>
              <a:t>HAP Workshop 09-2016, Erlangen</a:t>
            </a:r>
            <a:endParaRPr lang="en-US" altLang="de-DE" sz="900"/>
          </a:p>
        </p:txBody>
      </p:sp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190625"/>
            <a:ext cx="6288087" cy="48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0" name="Textfeld 4"/>
          <p:cNvSpPr txBox="1">
            <a:spLocks noChangeArrowheads="1"/>
          </p:cNvSpPr>
          <p:nvPr/>
        </p:nvSpPr>
        <p:spPr bwMode="auto">
          <a:xfrm>
            <a:off x="696913" y="6022975"/>
            <a:ext cx="40727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dirty="0">
                <a:solidFill>
                  <a:srgbClr val="000099"/>
                </a:solidFill>
              </a:rPr>
              <a:t>Piere </a:t>
            </a:r>
            <a:r>
              <a:rPr lang="de-DE" altLang="de-DE" sz="1400" dirty="0" err="1">
                <a:solidFill>
                  <a:srgbClr val="000099"/>
                </a:solidFill>
              </a:rPr>
              <a:t>Auger</a:t>
            </a:r>
            <a:r>
              <a:rPr lang="de-DE" altLang="de-DE" sz="1400" dirty="0">
                <a:solidFill>
                  <a:srgbClr val="000099"/>
                </a:solidFill>
              </a:rPr>
              <a:t> </a:t>
            </a:r>
            <a:r>
              <a:rPr lang="de-DE" altLang="de-DE" sz="1400" dirty="0" err="1">
                <a:solidFill>
                  <a:srgbClr val="000099"/>
                </a:solidFill>
              </a:rPr>
              <a:t>Coll</a:t>
            </a:r>
            <a:r>
              <a:rPr lang="de-DE" altLang="de-DE" sz="1400" dirty="0">
                <a:solidFill>
                  <a:srgbClr val="000099"/>
                </a:solidFill>
              </a:rPr>
              <a:t>.</a:t>
            </a:r>
            <a:r>
              <a:rPr lang="en-US" altLang="de-DE" sz="1400" dirty="0">
                <a:solidFill>
                  <a:srgbClr val="000099"/>
                </a:solidFill>
              </a:rPr>
              <a:t>, </a:t>
            </a:r>
            <a:r>
              <a:rPr lang="en-US" altLang="de-DE" sz="1400" dirty="0" err="1">
                <a:solidFill>
                  <a:srgbClr val="000099"/>
                </a:solidFill>
              </a:rPr>
              <a:t>Phys</a:t>
            </a:r>
            <a:r>
              <a:rPr lang="en-US" altLang="de-DE" sz="1400" dirty="0">
                <a:solidFill>
                  <a:srgbClr val="000099"/>
                </a:solidFill>
              </a:rPr>
              <a:t> Rev. </a:t>
            </a:r>
            <a:r>
              <a:rPr lang="en-US" altLang="de-DE" sz="1400" dirty="0" smtClean="0">
                <a:solidFill>
                  <a:srgbClr val="000099"/>
                </a:solidFill>
              </a:rPr>
              <a:t>D 93 </a:t>
            </a:r>
            <a:r>
              <a:rPr lang="en-US" altLang="de-DE" sz="1400" dirty="0">
                <a:solidFill>
                  <a:srgbClr val="000099"/>
                </a:solidFill>
              </a:rPr>
              <a:t>(2016) 122205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 dirty="0" smtClean="0">
                <a:solidFill>
                  <a:srgbClr val="000099"/>
                </a:solidFill>
              </a:rPr>
              <a:t> </a:t>
            </a:r>
            <a:endParaRPr lang="de-DE" altLang="de-DE" sz="14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1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„Radiation energy“ as energy estimator</a:t>
            </a:r>
          </a:p>
        </p:txBody>
      </p:sp>
      <p:sp>
        <p:nvSpPr>
          <p:cNvPr id="32771" name="Inhaltsplatzhalter 2"/>
          <p:cNvSpPr>
            <a:spLocks noGrp="1"/>
          </p:cNvSpPr>
          <p:nvPr>
            <p:ph idx="1"/>
          </p:nvPr>
        </p:nvSpPr>
        <p:spPr>
          <a:xfrm>
            <a:off x="5341938" y="2452688"/>
            <a:ext cx="3406775" cy="3640137"/>
          </a:xfrm>
        </p:spPr>
        <p:txBody>
          <a:bodyPr/>
          <a:lstStyle/>
          <a:p>
            <a:r>
              <a:rPr lang="de-DE" altLang="de-DE" dirty="0" err="1" smtClean="0"/>
              <a:t>of</a:t>
            </a:r>
            <a:r>
              <a:rPr lang="de-DE" altLang="de-DE" dirty="0" smtClean="0"/>
              <a:t> 10</a:t>
            </a:r>
            <a:r>
              <a:rPr lang="de-DE" altLang="de-DE" baseline="30000" dirty="0" smtClean="0"/>
              <a:t>18</a:t>
            </a:r>
            <a:r>
              <a:rPr lang="de-DE" altLang="de-DE" dirty="0" smtClean="0"/>
              <a:t> eV, </a:t>
            </a:r>
            <a:r>
              <a:rPr lang="de-DE" altLang="de-DE" dirty="0" err="1" smtClean="0"/>
              <a:t>only</a:t>
            </a:r>
            <a:r>
              <a:rPr lang="de-DE" altLang="de-DE" dirty="0" smtClean="0"/>
              <a:t> 10</a:t>
            </a:r>
            <a:r>
              <a:rPr lang="de-DE" altLang="de-DE" baseline="30000" dirty="0" smtClean="0"/>
              <a:t>7</a:t>
            </a:r>
            <a:r>
              <a:rPr lang="de-DE" altLang="de-DE" dirty="0" smtClean="0"/>
              <a:t> eV </a:t>
            </a:r>
            <a:r>
              <a:rPr lang="de-DE" altLang="de-DE" dirty="0" err="1" smtClean="0"/>
              <a:t>go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into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radio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signals</a:t>
            </a:r>
            <a:endParaRPr lang="de-DE" altLang="de-DE" dirty="0" smtClean="0"/>
          </a:p>
          <a:p>
            <a:r>
              <a:rPr lang="de-DE" altLang="de-DE" dirty="0" err="1" smtClean="0"/>
              <a:t>radiation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energy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gives</a:t>
            </a:r>
            <a:r>
              <a:rPr lang="de-DE" altLang="de-DE" dirty="0" smtClean="0"/>
              <a:t> a </a:t>
            </a:r>
            <a:r>
              <a:rPr lang="de-DE" altLang="de-DE" dirty="0" err="1" smtClean="0"/>
              <a:t>calorimetric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measure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de-DE" altLang="de-DE" dirty="0" err="1" smtClean="0"/>
              <a:t>the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energy</a:t>
            </a:r>
            <a:r>
              <a:rPr lang="de-DE" altLang="de-DE" dirty="0" smtClean="0"/>
              <a:t> in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electromagnetic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cascade</a:t>
            </a:r>
            <a:endParaRPr lang="de-DE" altLang="de-DE" dirty="0" smtClean="0"/>
          </a:p>
          <a:p>
            <a:r>
              <a:rPr lang="de-DE" altLang="de-DE" dirty="0" err="1" smtClean="0"/>
              <a:t>this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value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can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be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measured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by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any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experiment</a:t>
            </a:r>
            <a:r>
              <a:rPr lang="de-DE" altLang="de-DE" dirty="0" smtClean="0"/>
              <a:t>, so </a:t>
            </a:r>
            <a:r>
              <a:rPr lang="de-DE" altLang="de-DE" dirty="0" err="1" smtClean="0"/>
              <a:t>cross-calibrate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energy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scales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against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Auger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scale</a:t>
            </a:r>
            <a:endParaRPr lang="de-DE" altLang="de-DE" dirty="0" smtClean="0"/>
          </a:p>
        </p:txBody>
      </p:sp>
      <p:sp>
        <p:nvSpPr>
          <p:cNvPr id="32772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703388" y="6445250"/>
            <a:ext cx="3352800" cy="284163"/>
          </a:xfrm>
          <a:noFill/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900" smtClean="0"/>
              <a:t>HAP Workshop 09-2016, Erlangen</a:t>
            </a:r>
            <a:endParaRPr lang="en-US" altLang="de-DE" sz="900"/>
          </a:p>
        </p:txBody>
      </p:sp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192213"/>
            <a:ext cx="4876800" cy="483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25" y="1346200"/>
            <a:ext cx="4232275" cy="847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5" name="Textfeld 6"/>
          <p:cNvSpPr txBox="1">
            <a:spLocks noChangeArrowheads="1"/>
          </p:cNvSpPr>
          <p:nvPr/>
        </p:nvSpPr>
        <p:spPr bwMode="auto">
          <a:xfrm>
            <a:off x="261938" y="5994400"/>
            <a:ext cx="43635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dirty="0">
                <a:solidFill>
                  <a:srgbClr val="000099"/>
                </a:solidFill>
              </a:rPr>
              <a:t>Piere </a:t>
            </a:r>
            <a:r>
              <a:rPr lang="de-DE" altLang="de-DE" sz="1400" dirty="0" err="1">
                <a:solidFill>
                  <a:srgbClr val="000099"/>
                </a:solidFill>
              </a:rPr>
              <a:t>Auger</a:t>
            </a:r>
            <a:r>
              <a:rPr lang="de-DE" altLang="de-DE" sz="1400" dirty="0">
                <a:solidFill>
                  <a:srgbClr val="000099"/>
                </a:solidFill>
              </a:rPr>
              <a:t> </a:t>
            </a:r>
            <a:r>
              <a:rPr lang="de-DE" altLang="de-DE" sz="1400" dirty="0" err="1">
                <a:solidFill>
                  <a:srgbClr val="000099"/>
                </a:solidFill>
              </a:rPr>
              <a:t>Coll</a:t>
            </a:r>
            <a:r>
              <a:rPr lang="de-DE" altLang="de-DE" sz="1400" dirty="0">
                <a:solidFill>
                  <a:srgbClr val="000099"/>
                </a:solidFill>
              </a:rPr>
              <a:t>.</a:t>
            </a:r>
            <a:r>
              <a:rPr lang="en-US" altLang="de-DE" sz="1400" dirty="0">
                <a:solidFill>
                  <a:srgbClr val="000099"/>
                </a:solidFill>
              </a:rPr>
              <a:t>, </a:t>
            </a:r>
            <a:r>
              <a:rPr lang="en-US" altLang="de-DE" sz="1400" dirty="0" err="1">
                <a:solidFill>
                  <a:srgbClr val="000099"/>
                </a:solidFill>
              </a:rPr>
              <a:t>Phys</a:t>
            </a:r>
            <a:r>
              <a:rPr lang="en-US" altLang="de-DE" sz="1400" dirty="0">
                <a:solidFill>
                  <a:srgbClr val="000099"/>
                </a:solidFill>
              </a:rPr>
              <a:t> Rev. Lett. 116 (2016) 241101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4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05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IT_master_ppt2003_e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KIT_master_ppt2003_en</Template>
  <TotalTime>0</TotalTime>
  <Words>946</Words>
  <Application>Microsoft Office PowerPoint</Application>
  <PresentationFormat>Bildschirmpräsentation (4:3)</PresentationFormat>
  <Paragraphs>144</Paragraphs>
  <Slides>22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5" baseType="lpstr">
      <vt:lpstr>Arial</vt:lpstr>
      <vt:lpstr>Symbol</vt:lpstr>
      <vt:lpstr>KIT_master_ppt2003_en</vt:lpstr>
      <vt:lpstr>PowerPoint-Präsentation</vt:lpstr>
      <vt:lpstr>To understand the sources of cosmic rays …</vt:lpstr>
      <vt:lpstr>AERA in the Pierre Auger Observatory</vt:lpstr>
      <vt:lpstr>Comparison of experiments to scale</vt:lpstr>
      <vt:lpstr>Autonomous detector stations</vt:lpstr>
      <vt:lpstr>Radio emission physics as predicted by theory</vt:lpstr>
      <vt:lpstr>Askaryan emission shown in AERA data</vt:lpstr>
      <vt:lpstr>AERA energy reconstruction – radiation energy</vt:lpstr>
      <vt:lpstr>„Radiation energy“ as energy estimator</vt:lpstr>
      <vt:lpstr>To come: energy scale from first principles</vt:lpstr>
      <vt:lpstr>Lateral distribution as probe for composition</vt:lpstr>
      <vt:lpstr>Determination of Xmax with AERA</vt:lpstr>
      <vt:lpstr>Huge showers measured by AERA</vt:lpstr>
      <vt:lpstr>AERA journal publications so far</vt:lpstr>
      <vt:lpstr>Conclusions</vt:lpstr>
      <vt:lpstr>PowerPoint-Präsentation</vt:lpstr>
      <vt:lpstr>Complexity of radio LDF</vt:lpstr>
      <vt:lpstr>Comparison of simulations with AERA data</vt:lpstr>
      <vt:lpstr>Inclined extensive air showers</vt:lpstr>
      <vt:lpstr>Experimental evidence for charge-excess</vt:lpstr>
      <vt:lpstr>Principle of airplane timing calibration</vt:lpstr>
      <vt:lpstr>Beacon transmitter and airplane timing combined</vt:lpstr>
    </vt:vector>
  </TitlesOfParts>
  <Company>IK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Huege</dc:creator>
  <cp:lastModifiedBy>User</cp:lastModifiedBy>
  <cp:revision>253</cp:revision>
  <dcterms:created xsi:type="dcterms:W3CDTF">2010-01-27T13:20:27Z</dcterms:created>
  <dcterms:modified xsi:type="dcterms:W3CDTF">2016-09-20T15:23:46Z</dcterms:modified>
</cp:coreProperties>
</file>