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9" r:id="rId4"/>
  </p:sldMasterIdLst>
  <p:sldIdLst>
    <p:sldId id="256" r:id="rId5"/>
    <p:sldId id="257" r:id="rId6"/>
    <p:sldId id="258" r:id="rId7"/>
    <p:sldId id="259" r:id="rId8"/>
    <p:sldId id="260" r:id="rId9"/>
    <p:sldId id="270" r:id="rId10"/>
    <p:sldId id="272" r:id="rId11"/>
    <p:sldId id="261" r:id="rId12"/>
    <p:sldId id="262" r:id="rId13"/>
    <p:sldId id="263" r:id="rId14"/>
    <p:sldId id="265" r:id="rId15"/>
    <p:sldId id="267" r:id="rId16"/>
    <p:sldId id="268" r:id="rId17"/>
    <p:sldId id="269" r:id="rId18"/>
    <p:sldId id="271" r:id="rId19"/>
    <p:sldId id="275" r:id="rId20"/>
    <p:sldId id="273" r:id="rId21"/>
    <p:sldId id="266" r:id="rId22"/>
    <p:sldId id="274" r:id="rId23"/>
    <p:sldId id="276" r:id="rId24"/>
    <p:sldId id="277" r:id="rId25"/>
    <p:sldId id="264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2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37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79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453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19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586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17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527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70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540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7792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C1983E7E-2983-4F37-99C2-D64CDD2853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08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68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08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990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67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28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105156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5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3696751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534951" y="1038542"/>
            <a:ext cx="70560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7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WTH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16587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76E828C-B9B4-4999-BBBB-7E0996DA37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16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84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CA91C4-D0CD-4AEB-AF4E-200C3FE16C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089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794167"/>
            <a:ext cx="6476400" cy="2387600"/>
          </a:xfrm>
        </p:spPr>
        <p:txBody>
          <a:bodyPr anchor="b"/>
          <a:lstStyle>
            <a:lvl1pPr algn="l">
              <a:defRPr sz="6000">
                <a:solidFill>
                  <a:srgbClr val="321F4F"/>
                </a:solidFill>
              </a:defRPr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29" y="4273842"/>
            <a:ext cx="647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Master-</a:t>
            </a:r>
            <a:r>
              <a:rPr lang="en-GB" noProof="0" dirty="0" err="1"/>
              <a:t>Untertitelformat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7FC1A-0A0B-4A2F-BF90-4B62583F2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392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B870950-D318-475F-B2CE-1EC8910FE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4D9F94CF-9C44-4423-8319-748EABA30B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DCD75-D877-40BF-9A10-417DC8D4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88BD5-8F62-494E-9033-0204A7264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6060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303B-C075-4238-9A63-F01378E2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8EFE10-FF56-4CDB-80F7-C8F84710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602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28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D747-112F-4C0D-BBDE-3E2531F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90E6-C475-4874-9261-C25122FD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0340C-1FD4-4FE8-AC94-793DF07F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6126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2213B-BECD-43F8-ABEE-20DE4BE2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FFAD6F-91D2-4BCB-BEC0-FFEC84D7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798685-BA90-442A-8D8C-2003332C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60D4BF-AE27-4156-A26C-C01D3F7CB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D59BD8-7B8B-410B-8BCB-B1D9F1DA8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70942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B1A48-D004-4B7F-9D48-C1217040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812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74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645C-FB22-49F4-8218-D57F85F9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BD4FF-88E9-4818-B62D-0CDE602F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48C97C-350D-4D24-BF4D-709F311DC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7618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0E06-D9ED-4F3F-8733-282CF3B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52C444-64E5-4C5E-9F8E-F94AC1EAE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3F4B9-520B-4F74-9FCA-2F9F4B189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3E9E0C8-1A7A-41A9-A9BA-4C2750E1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03.12.2020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E75625-DBD4-46F9-BF40-A1957FE27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1881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B2468-84B4-401E-8AA7-85E6CE72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174533-2C07-4A7B-BF15-3626BF91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AD126A-3F03-40CE-81E8-B97534E1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03.12.2020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70C16F-9C3F-4930-BAAE-2C2D3CF41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790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653097E-C14F-4790-8766-2B1F3B337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8CEA77-CB17-425A-A21F-A5871FCC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5430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5764" y="164781"/>
            <a:ext cx="11431713" cy="6828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5763" y="924677"/>
            <a:ext cx="5643936" cy="5252289"/>
          </a:xfrm>
          <a:prstGeom prst="rect">
            <a:avLst/>
          </a:prstGeom>
        </p:spPr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253537" y="924677"/>
            <a:ext cx="5643936" cy="5252289"/>
          </a:xfrm>
          <a:prstGeom prst="rect">
            <a:avLst/>
          </a:prstGeom>
        </p:spPr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7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65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26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79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521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83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536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722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7792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C1983E7E-2983-4F37-99C2-D64CDD2853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5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917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512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184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71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9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54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31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0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1359F-A431-45A1-B91A-57F777416217}" type="datetimeFigureOut">
              <a:rPr lang="de-DE" smtClean="0"/>
              <a:t>03.12.2020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2526-2C33-4908-9D57-0AED0841E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5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rgbClr val="1D345D"/>
            </a:gs>
            <a:gs pos="100000">
              <a:srgbClr val="0E192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18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A4807B-8FC2-4FFE-9BD9-67288800D2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28" y="6311900"/>
            <a:ext cx="1699199" cy="457987"/>
          </a:xfrm>
          <a:prstGeom prst="rect">
            <a:avLst/>
          </a:prstGeom>
          <a:noFill/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C02E82-686E-4AE4-9FF4-FEBA5AF1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69652F-2A2F-41BF-8514-FF50257D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67C2A4-AF6C-418B-B2C0-55C44C60ECE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943" y="6361475"/>
            <a:ext cx="1700786" cy="359999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5BFE3327-A3B5-48DA-A9CC-C666EEDDA590}"/>
              </a:ext>
            </a:extLst>
          </p:cNvPr>
          <p:cNvSpPr txBox="1">
            <a:spLocks/>
          </p:cNvSpPr>
          <p:nvPr userDrawn="1"/>
        </p:nvSpPr>
        <p:spPr>
          <a:xfrm>
            <a:off x="838200" y="6308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81854-6E9E-4AEA-ACA6-A9256AB2B9D9}" type="datetimeFigureOut">
              <a:rPr lang="de-DE" smtClean="0">
                <a:solidFill>
                  <a:srgbClr val="5F5F5F"/>
                </a:solidFill>
              </a:rPr>
              <a:pPr/>
              <a:t>03.12.2020</a:t>
            </a:fld>
            <a:endParaRPr lang="de-DE" dirty="0">
              <a:solidFill>
                <a:srgbClr val="5F5F5F"/>
              </a:solidFill>
            </a:endParaRP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B8E0A5B-4F99-4FFF-AFA0-DA21337E57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08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7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F5BFB-8590-4F30-987F-3DE858351BAF}" type="slidenum">
              <a:rPr lang="de-DE" smtClean="0">
                <a:solidFill>
                  <a:srgbClr val="5F5F5F"/>
                </a:solidFill>
              </a:rPr>
              <a:pPr/>
              <a:t>‹Nr.›</a:t>
            </a:fld>
            <a:endParaRPr lang="de-DE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21F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rgbClr val="1D345D"/>
            </a:gs>
            <a:gs pos="100000">
              <a:srgbClr val="0E192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14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69" y="5902"/>
            <a:ext cx="9732260" cy="684619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425115" y="0"/>
            <a:ext cx="5529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Einstein</a:t>
            </a:r>
            <a:r>
              <a:rPr kumimoji="0" lang="de-DE" sz="5400" b="1" i="0" u="none" strike="noStrike" kern="1200" cap="none" spc="50" normalizeH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789766" y="6223001"/>
            <a:ext cx="10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Status</a:t>
            </a:r>
            <a:endParaRPr kumimoji="0" lang="de-DE" sz="2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0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5419" cy="6843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195" y="1368425"/>
            <a:ext cx="3581400" cy="51244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0" y="1368425"/>
            <a:ext cx="2967796" cy="1142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8000" y="0"/>
            <a:ext cx="4133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 Pathfinder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9" y="4163508"/>
            <a:ext cx="94392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8000" y="0"/>
            <a:ext cx="2207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 Test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3893" y="3648270"/>
            <a:ext cx="6774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</a:rPr>
              <a:t>Interreg</a:t>
            </a:r>
            <a:r>
              <a:rPr lang="de-DE" sz="2400" dirty="0" smtClean="0">
                <a:solidFill>
                  <a:schemeClr val="bg1"/>
                </a:solidFill>
              </a:rPr>
              <a:t>-project: </a:t>
            </a:r>
            <a:r>
              <a:rPr lang="de-DE" sz="2400" dirty="0" err="1" smtClean="0">
                <a:solidFill>
                  <a:schemeClr val="bg1"/>
                </a:solidFill>
              </a:rPr>
              <a:t>Euregio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Meuse</a:t>
            </a:r>
            <a:r>
              <a:rPr lang="de-DE" sz="2400" dirty="0" smtClean="0">
                <a:solidFill>
                  <a:schemeClr val="bg1"/>
                </a:solidFill>
              </a:rPr>
              <a:t>-Rhine</a:t>
            </a:r>
          </a:p>
          <a:p>
            <a:r>
              <a:rPr lang="de-DE" sz="2400" dirty="0" err="1" smtClean="0">
                <a:solidFill>
                  <a:schemeClr val="bg1"/>
                </a:solidFill>
              </a:rPr>
              <a:t>Funding</a:t>
            </a:r>
            <a:r>
              <a:rPr lang="de-DE" sz="2400" dirty="0" smtClean="0">
                <a:solidFill>
                  <a:schemeClr val="bg1"/>
                </a:solidFill>
              </a:rPr>
              <a:t> ~ 15 Mio. €</a:t>
            </a:r>
          </a:p>
          <a:p>
            <a:r>
              <a:rPr lang="de-DE" sz="2400" dirty="0" err="1" smtClean="0">
                <a:solidFill>
                  <a:schemeClr val="bg1"/>
                </a:solidFill>
              </a:rPr>
              <a:t>Objective</a:t>
            </a:r>
            <a:r>
              <a:rPr lang="de-DE" sz="2400" dirty="0" smtClean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Geological </a:t>
            </a:r>
            <a:r>
              <a:rPr lang="de-DE" sz="2400" dirty="0" err="1" smtClean="0">
                <a:solidFill>
                  <a:schemeClr val="bg1"/>
                </a:solidFill>
              </a:rPr>
              <a:t>exploration</a:t>
            </a:r>
            <a:r>
              <a:rPr lang="de-DE" sz="2400" dirty="0" smtClean="0">
                <a:solidFill>
                  <a:schemeClr val="bg1"/>
                </a:solidFill>
              </a:rPr>
              <a:t> of </a:t>
            </a:r>
            <a:r>
              <a:rPr lang="de-DE" sz="2400" dirty="0" err="1" smtClean="0">
                <a:solidFill>
                  <a:schemeClr val="bg1"/>
                </a:solidFill>
              </a:rPr>
              <a:t>the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Euregio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Construction</a:t>
            </a:r>
            <a:r>
              <a:rPr lang="de-DE" sz="2400" dirty="0" smtClean="0">
                <a:solidFill>
                  <a:schemeClr val="bg1"/>
                </a:solidFill>
              </a:rPr>
              <a:t> of an </a:t>
            </a:r>
            <a:r>
              <a:rPr lang="de-DE" sz="2400" dirty="0" err="1" smtClean="0">
                <a:solidFill>
                  <a:schemeClr val="bg1"/>
                </a:solidFill>
              </a:rPr>
              <a:t>instrumented</a:t>
            </a:r>
            <a:r>
              <a:rPr lang="de-DE" sz="2400" dirty="0" smtClean="0">
                <a:solidFill>
                  <a:schemeClr val="bg1"/>
                </a:solidFill>
              </a:rPr>
              <a:t> test-</a:t>
            </a:r>
            <a:r>
              <a:rPr lang="de-DE" sz="2400" dirty="0" err="1" smtClean="0">
                <a:solidFill>
                  <a:schemeClr val="bg1"/>
                </a:solidFill>
              </a:rPr>
              <a:t>mirror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1" y="-14953"/>
            <a:ext cx="5091769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5" y="1076979"/>
            <a:ext cx="6989180" cy="492345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83299" y="0"/>
            <a:ext cx="4190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Seismic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Noise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5905" y="6031210"/>
            <a:ext cx="6260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Seismische Messungen bestätigen die Eignung der </a:t>
            </a:r>
            <a:r>
              <a:rPr lang="de-DE" sz="2000" dirty="0" err="1" smtClean="0">
                <a:solidFill>
                  <a:schemeClr val="bg1"/>
                </a:solidFill>
              </a:rPr>
              <a:t>Euregio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F72FAB-2B69-7F46-8240-429DCB2E44EB}"/>
              </a:ext>
            </a:extLst>
          </p:cNvPr>
          <p:cNvGrpSpPr/>
          <p:nvPr/>
        </p:nvGrpSpPr>
        <p:grpSpPr>
          <a:xfrm>
            <a:off x="315650" y="3042712"/>
            <a:ext cx="4855099" cy="2360427"/>
            <a:chOff x="35496" y="3693681"/>
            <a:chExt cx="3024336" cy="14703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8D0FFD-49A1-324A-A47A-A907D1380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" r="7469"/>
            <a:stretch/>
          </p:blipFill>
          <p:spPr>
            <a:xfrm>
              <a:off x="35497" y="3754600"/>
              <a:ext cx="2984424" cy="14094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4A12BE-3978-644F-8977-4DF1037C121D}"/>
                </a:ext>
              </a:extLst>
            </p:cNvPr>
            <p:cNvSpPr txBox="1"/>
            <p:nvPr/>
          </p:nvSpPr>
          <p:spPr>
            <a:xfrm>
              <a:off x="220978" y="4371950"/>
              <a:ext cx="2838854" cy="2923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00" b="1" dirty="0"/>
                <a:t>attenuation 10,000 (day) &amp; 200 (night)</a:t>
              </a:r>
              <a:endParaRPr lang="nl-NL" sz="13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8329E4-250B-054B-BFDB-1596B96205DA}"/>
                </a:ext>
              </a:extLst>
            </p:cNvPr>
            <p:cNvSpPr txBox="1"/>
            <p:nvPr/>
          </p:nvSpPr>
          <p:spPr>
            <a:xfrm>
              <a:off x="78778" y="3693681"/>
              <a:ext cx="715259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000" b="1" i="1" dirty="0">
                  <a:solidFill>
                    <a:srgbClr val="0000FF"/>
                  </a:solidFill>
                </a:rPr>
                <a:t>@ surface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31D08E-7EA2-F044-B29A-762CD050277C}"/>
                </a:ext>
              </a:extLst>
            </p:cNvPr>
            <p:cNvSpPr txBox="1"/>
            <p:nvPr/>
          </p:nvSpPr>
          <p:spPr>
            <a:xfrm>
              <a:off x="35496" y="4876006"/>
              <a:ext cx="801822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000" b="1" i="1" dirty="0">
                  <a:solidFill>
                    <a:srgbClr val="FF0000"/>
                  </a:solidFill>
                </a:rPr>
                <a:t>250 m deep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4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1" y="-14953"/>
            <a:ext cx="5091769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83299" y="0"/>
            <a:ext cx="4190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Seismic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Noise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5905" y="6031210"/>
            <a:ext cx="3154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5 </a:t>
            </a:r>
            <a:r>
              <a:rPr lang="de-DE" sz="2000" dirty="0" err="1" smtClean="0">
                <a:solidFill>
                  <a:schemeClr val="bg1"/>
                </a:solidFill>
              </a:rPr>
              <a:t>new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boreholes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from</a:t>
            </a:r>
            <a:r>
              <a:rPr lang="de-DE" sz="2000" dirty="0" smtClean="0">
                <a:solidFill>
                  <a:schemeClr val="bg1"/>
                </a:solidFill>
              </a:rPr>
              <a:t> E-Test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13" name="Gruppieren 7"/>
          <p:cNvGrpSpPr/>
          <p:nvPr/>
        </p:nvGrpSpPr>
        <p:grpSpPr>
          <a:xfrm>
            <a:off x="375878" y="1390652"/>
            <a:ext cx="6243917" cy="4579003"/>
            <a:chOff x="1761066" y="903918"/>
            <a:chExt cx="7932057" cy="5954082"/>
          </a:xfrm>
        </p:grpSpPr>
        <p:pic>
          <p:nvPicPr>
            <p:cNvPr id="14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43" b="29861"/>
            <a:stretch/>
          </p:blipFill>
          <p:spPr>
            <a:xfrm>
              <a:off x="1761066" y="903918"/>
              <a:ext cx="7932057" cy="5954082"/>
            </a:xfrm>
            <a:prstGeom prst="rect">
              <a:avLst/>
            </a:prstGeom>
          </p:spPr>
        </p:pic>
        <p:sp>
          <p:nvSpPr>
            <p:cNvPr id="15" name="Stern mit 5 Zacken 31"/>
            <p:cNvSpPr/>
            <p:nvPr/>
          </p:nvSpPr>
          <p:spPr>
            <a:xfrm>
              <a:off x="5299311" y="3956490"/>
              <a:ext cx="269665" cy="26056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leichschenkliges Dreieck 2"/>
            <p:cNvSpPr/>
            <p:nvPr/>
          </p:nvSpPr>
          <p:spPr>
            <a:xfrm rot="19307586">
              <a:off x="4131641" y="2776299"/>
              <a:ext cx="1452482" cy="1304176"/>
            </a:xfrm>
            <a:prstGeom prst="triangle">
              <a:avLst/>
            </a:prstGeom>
            <a:noFill/>
            <a:ln w="1905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ern mit 5 Zacken 30"/>
            <p:cNvSpPr/>
            <p:nvPr/>
          </p:nvSpPr>
          <p:spPr>
            <a:xfrm>
              <a:off x="5454197" y="3413981"/>
              <a:ext cx="269665" cy="26056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ern mit 5 Zacken 3"/>
            <p:cNvSpPr/>
            <p:nvPr/>
          </p:nvSpPr>
          <p:spPr>
            <a:xfrm>
              <a:off x="4484562" y="2807789"/>
              <a:ext cx="269665" cy="26056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leichschenkliges Dreieck 17"/>
            <p:cNvSpPr/>
            <p:nvPr/>
          </p:nvSpPr>
          <p:spPr>
            <a:xfrm rot="8503830">
              <a:off x="4940732" y="3803113"/>
              <a:ext cx="1452482" cy="1304176"/>
            </a:xfrm>
            <a:prstGeom prst="triangle">
              <a:avLst/>
            </a:prstGeom>
            <a:noFill/>
            <a:ln w="1905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ern mit 5 Zacken 29"/>
            <p:cNvSpPr/>
            <p:nvPr/>
          </p:nvSpPr>
          <p:spPr>
            <a:xfrm>
              <a:off x="4771459" y="4235419"/>
              <a:ext cx="269665" cy="26056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Gleichschenkliges Dreieck 18"/>
            <p:cNvSpPr/>
            <p:nvPr/>
          </p:nvSpPr>
          <p:spPr>
            <a:xfrm rot="2622199">
              <a:off x="4488837" y="2644540"/>
              <a:ext cx="1371347" cy="1231325"/>
            </a:xfrm>
            <a:prstGeom prst="triangle">
              <a:avLst/>
            </a:prstGeom>
            <a:noFill/>
            <a:ln w="1905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tern mit 5 Zacken 21"/>
          <p:cNvSpPr/>
          <p:nvPr/>
        </p:nvSpPr>
        <p:spPr>
          <a:xfrm>
            <a:off x="2957858" y="3321023"/>
            <a:ext cx="218142" cy="19191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tern mit 5 Zacken 22"/>
          <p:cNvSpPr/>
          <p:nvPr/>
        </p:nvSpPr>
        <p:spPr>
          <a:xfrm>
            <a:off x="2566938" y="3482479"/>
            <a:ext cx="218142" cy="19191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7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13180" y="942388"/>
            <a:ext cx="11122090" cy="54328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83299" y="0"/>
            <a:ext cx="4190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Seismic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Noise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2" name="Stern mit 5 Zacken 21"/>
          <p:cNvSpPr/>
          <p:nvPr/>
        </p:nvSpPr>
        <p:spPr>
          <a:xfrm>
            <a:off x="2631283" y="3218382"/>
            <a:ext cx="218142" cy="19191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tern mit 5 Zacken 22"/>
          <p:cNvSpPr/>
          <p:nvPr/>
        </p:nvSpPr>
        <p:spPr>
          <a:xfrm>
            <a:off x="2240363" y="3379838"/>
            <a:ext cx="218142" cy="19191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5" y="1390777"/>
            <a:ext cx="4555584" cy="4329566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9641" r="2511" b="8991"/>
          <a:stretch/>
        </p:blipFill>
        <p:spPr>
          <a:xfrm>
            <a:off x="979965" y="1463360"/>
            <a:ext cx="3342051" cy="21930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11352" b="4140"/>
          <a:stretch/>
        </p:blipFill>
        <p:spPr>
          <a:xfrm>
            <a:off x="979965" y="3742818"/>
            <a:ext cx="3342053" cy="2187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TextBox 15"/>
          <p:cNvSpPr txBox="1"/>
          <p:nvPr/>
        </p:nvSpPr>
        <p:spPr>
          <a:xfrm>
            <a:off x="1121310" y="3796530"/>
            <a:ext cx="30593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321F4F"/>
                </a:solidFill>
              </a:rPr>
              <a:t>Hard rock to host ET subsurface cavern</a:t>
            </a:r>
            <a:endParaRPr lang="en-GB" sz="1400" b="1" dirty="0">
              <a:solidFill>
                <a:srgbClr val="321F4F"/>
              </a:solidFill>
            </a:endParaRPr>
          </a:p>
        </p:txBody>
      </p:sp>
      <p:sp>
        <p:nvSpPr>
          <p:cNvPr id="28" name="TextBox 25"/>
          <p:cNvSpPr txBox="1"/>
          <p:nvPr/>
        </p:nvSpPr>
        <p:spPr>
          <a:xfrm>
            <a:off x="1346370" y="1541255"/>
            <a:ext cx="26092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321F4F"/>
                </a:solidFill>
              </a:rPr>
              <a:t>Soft rock to damp ambient noise</a:t>
            </a:r>
            <a:endParaRPr lang="en-GB" sz="1400" b="1" dirty="0">
              <a:solidFill>
                <a:srgbClr val="321F4F"/>
              </a:solidFill>
            </a:endParaRPr>
          </a:p>
        </p:txBody>
      </p:sp>
      <p:cxnSp>
        <p:nvCxnSpPr>
          <p:cNvPr id="29" name="Straight Arrow Connector 38"/>
          <p:cNvCxnSpPr/>
          <p:nvPr/>
        </p:nvCxnSpPr>
        <p:spPr>
          <a:xfrm>
            <a:off x="8383834" y="1731940"/>
            <a:ext cx="468472" cy="984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41"/>
          <p:cNvCxnSpPr/>
          <p:nvPr/>
        </p:nvCxnSpPr>
        <p:spPr>
          <a:xfrm flipH="1" flipV="1">
            <a:off x="9081526" y="4289145"/>
            <a:ext cx="959465" cy="6799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9581741" y="4991221"/>
            <a:ext cx="17369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21F4F"/>
                </a:solidFill>
              </a:rPr>
              <a:t>ET subsurface cavern</a:t>
            </a:r>
            <a:endParaRPr lang="en-US" sz="1400" b="1" dirty="0">
              <a:solidFill>
                <a:srgbClr val="321F4F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441771" y="1424163"/>
            <a:ext cx="18937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21F4F"/>
                </a:solidFill>
              </a:rPr>
              <a:t>Surface access building</a:t>
            </a:r>
            <a:endParaRPr lang="en-US" sz="1400" b="1" dirty="0">
              <a:solidFill>
                <a:srgbClr val="321F4F"/>
              </a:solidFill>
            </a:endParaRPr>
          </a:p>
        </p:txBody>
      </p:sp>
      <p:cxnSp>
        <p:nvCxnSpPr>
          <p:cNvPr id="33" name="Straight Arrow Connector 38"/>
          <p:cNvCxnSpPr>
            <a:stCxn id="26" idx="3"/>
          </p:cNvCxnSpPr>
          <p:nvPr/>
        </p:nvCxnSpPr>
        <p:spPr>
          <a:xfrm flipV="1">
            <a:off x="4322018" y="3210413"/>
            <a:ext cx="1421332" cy="1626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8"/>
          <p:cNvCxnSpPr>
            <a:stCxn id="25" idx="3"/>
          </p:cNvCxnSpPr>
          <p:nvPr/>
        </p:nvCxnSpPr>
        <p:spPr>
          <a:xfrm>
            <a:off x="4322016" y="2559891"/>
            <a:ext cx="889316" cy="2426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8"/>
          <p:cNvCxnSpPr>
            <a:stCxn id="26" idx="3"/>
          </p:cNvCxnSpPr>
          <p:nvPr/>
        </p:nvCxnSpPr>
        <p:spPr>
          <a:xfrm flipV="1">
            <a:off x="4322018" y="4418613"/>
            <a:ext cx="1421332" cy="4179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7673310" y="5495214"/>
            <a:ext cx="25789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21F4F"/>
                </a:solidFill>
              </a:rPr>
              <a:t>Ambient noise in the subsurface</a:t>
            </a:r>
            <a:endParaRPr lang="en-US" sz="1400" b="1" dirty="0">
              <a:solidFill>
                <a:srgbClr val="321F4F"/>
              </a:solidFill>
            </a:endParaRPr>
          </a:p>
        </p:txBody>
      </p:sp>
      <p:cxnSp>
        <p:nvCxnSpPr>
          <p:cNvPr id="37" name="Straight Arrow Connector 41"/>
          <p:cNvCxnSpPr>
            <a:stCxn id="36" idx="0"/>
          </p:cNvCxnSpPr>
          <p:nvPr/>
        </p:nvCxnSpPr>
        <p:spPr>
          <a:xfrm flipH="1" flipV="1">
            <a:off x="7804902" y="3883230"/>
            <a:ext cx="1157864" cy="16119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9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93059" y="0"/>
            <a:ext cx="2808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ET2SMEs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473" y="190499"/>
            <a:ext cx="4450702" cy="14656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28" y="3749692"/>
            <a:ext cx="5534025" cy="25241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1176" y="1222310"/>
            <a:ext cx="4702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New </a:t>
            </a:r>
            <a:r>
              <a:rPr lang="de-DE" sz="2400" dirty="0" err="1" smtClean="0">
                <a:solidFill>
                  <a:schemeClr val="bg1"/>
                </a:solidFill>
              </a:rPr>
              <a:t>interreg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proposal</a:t>
            </a:r>
            <a:r>
              <a:rPr lang="de-DE" sz="2400" dirty="0" smtClean="0">
                <a:solidFill>
                  <a:schemeClr val="bg1"/>
                </a:solidFill>
              </a:rPr>
              <a:t>: 2.3 Mio. €</a:t>
            </a:r>
          </a:p>
          <a:p>
            <a:r>
              <a:rPr lang="de-DE" sz="2400" dirty="0" err="1" smtClean="0">
                <a:solidFill>
                  <a:schemeClr val="bg1"/>
                </a:solidFill>
              </a:rPr>
              <a:t>Scope</a:t>
            </a:r>
            <a:r>
              <a:rPr lang="de-DE" sz="24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Mapping (</a:t>
            </a:r>
            <a:r>
              <a:rPr lang="de-DE" sz="2400" dirty="0" err="1" smtClean="0">
                <a:solidFill>
                  <a:schemeClr val="bg1"/>
                </a:solidFill>
              </a:rPr>
              <a:t>technology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catalogue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Networking </a:t>
            </a:r>
            <a:r>
              <a:rPr lang="de-DE" sz="2400" dirty="0" err="1" smtClean="0">
                <a:solidFill>
                  <a:schemeClr val="bg1"/>
                </a:solidFill>
              </a:rPr>
              <a:t>with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industry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Financing</a:t>
            </a:r>
            <a:r>
              <a:rPr lang="de-DE" sz="2400" dirty="0" smtClean="0">
                <a:solidFill>
                  <a:schemeClr val="bg1"/>
                </a:solidFill>
              </a:rPr>
              <a:t> &amp; </a:t>
            </a:r>
            <a:r>
              <a:rPr lang="de-DE" sz="2400" dirty="0" err="1">
                <a:solidFill>
                  <a:schemeClr val="bg1"/>
                </a:solidFill>
              </a:rPr>
              <a:t>C</a:t>
            </a:r>
            <a:r>
              <a:rPr lang="de-DE" sz="2400" dirty="0" err="1" smtClean="0">
                <a:solidFill>
                  <a:schemeClr val="bg1"/>
                </a:solidFill>
              </a:rPr>
              <a:t>ooperation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Sustainable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structures</a:t>
            </a:r>
            <a:endParaRPr lang="de-DE" sz="2400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132226" y="2054225"/>
            <a:ext cx="6667500" cy="4438650"/>
            <a:chOff x="5132226" y="2054225"/>
            <a:chExt cx="6667500" cy="443865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226" y="2054225"/>
              <a:ext cx="6667500" cy="4438650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0888825" y="6079858"/>
              <a:ext cx="840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KAGRA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5255545" y="2118744"/>
            <a:ext cx="3210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ET: 130 km of UHV-pipes (</a:t>
            </a:r>
            <a:r>
              <a:rPr lang="de-DE" dirty="0" smtClean="0">
                <a:solidFill>
                  <a:schemeClr val="bg1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∅</a:t>
            </a:r>
            <a:r>
              <a:rPr lang="de-DE" dirty="0" smtClean="0">
                <a:solidFill>
                  <a:schemeClr val="bg1"/>
                </a:solidFill>
                <a:ea typeface="OpenSymbol" panose="05010000000000000000" pitchFamily="2" charset="0"/>
              </a:rPr>
              <a:t> 1m)</a:t>
            </a:r>
          </a:p>
          <a:p>
            <a:r>
              <a:rPr lang="de-DE" dirty="0" smtClean="0">
                <a:solidFill>
                  <a:schemeClr val="bg1"/>
                </a:solidFill>
                <a:ea typeface="OpenSymbol" panose="05010000000000000000" pitchFamily="2" charset="0"/>
              </a:rPr>
              <a:t>20 … 40 Mio. € of </a:t>
            </a:r>
            <a:r>
              <a:rPr lang="de-DE" dirty="0" err="1" smtClean="0">
                <a:solidFill>
                  <a:schemeClr val="bg1"/>
                </a:solidFill>
                <a:ea typeface="OpenSymbol" panose="05010000000000000000" pitchFamily="2" charset="0"/>
              </a:rPr>
              <a:t>stainless</a:t>
            </a:r>
            <a:r>
              <a:rPr lang="de-DE" dirty="0" smtClean="0">
                <a:solidFill>
                  <a:schemeClr val="bg1"/>
                </a:solidFill>
                <a:ea typeface="OpenSymbol" panose="05010000000000000000" pitchFamily="2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ea typeface="OpenSymbol" panose="05010000000000000000" pitchFamily="2" charset="0"/>
              </a:rPr>
              <a:t>steel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586670" y="2984133"/>
            <a:ext cx="3862130" cy="3149964"/>
            <a:chOff x="5586670" y="2984133"/>
            <a:chExt cx="3862130" cy="3149964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70" y="2984133"/>
              <a:ext cx="3862130" cy="3149964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9258" y="5121400"/>
              <a:ext cx="1726746" cy="958458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19" y="190499"/>
            <a:ext cx="2381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7457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Hardware 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Developments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90222" y="1264356"/>
            <a:ext cx="4775603" cy="426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Optics</a:t>
            </a:r>
            <a:r>
              <a:rPr lang="de-DE" sz="2400" dirty="0" smtClean="0">
                <a:solidFill>
                  <a:schemeClr val="bg1"/>
                </a:solidFill>
              </a:rPr>
              <a:t> &amp; </a:t>
            </a:r>
            <a:r>
              <a:rPr lang="de-DE" sz="2400" dirty="0" err="1" smtClean="0">
                <a:solidFill>
                  <a:schemeClr val="bg1"/>
                </a:solidFill>
              </a:rPr>
              <a:t>lasers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Si-</a:t>
            </a:r>
            <a:r>
              <a:rPr lang="de-DE" sz="2400" dirty="0" err="1" smtClean="0">
                <a:solidFill>
                  <a:schemeClr val="bg1"/>
                </a:solidFill>
              </a:rPr>
              <a:t>mirrors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coatings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Vacuum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Cryogenic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Low-power / </a:t>
            </a:r>
            <a:r>
              <a:rPr lang="de-DE" sz="2400" dirty="0" err="1" smtClean="0">
                <a:solidFill>
                  <a:schemeClr val="bg1"/>
                </a:solidFill>
              </a:rPr>
              <a:t>low-noise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electronics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Precision </a:t>
            </a:r>
            <a:r>
              <a:rPr lang="de-DE" sz="2400" dirty="0" err="1" smtClean="0">
                <a:solidFill>
                  <a:schemeClr val="bg1"/>
                </a:solidFill>
              </a:rPr>
              <a:t>mechanics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Sensors </a:t>
            </a:r>
            <a:r>
              <a:rPr 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actuators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Controls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Trigger (</a:t>
            </a:r>
            <a:r>
              <a:rPr lang="de-DE" sz="2400" dirty="0" err="1" smtClean="0">
                <a:solidFill>
                  <a:schemeClr val="bg1"/>
                </a:solidFill>
              </a:rPr>
              <a:t>deep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learning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87719" y="4291164"/>
            <a:ext cx="3726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99FF"/>
                </a:solidFill>
              </a:rPr>
              <a:t>Collaborators</a:t>
            </a:r>
            <a:r>
              <a:rPr lang="de-DE" sz="2800" dirty="0" smtClean="0">
                <a:solidFill>
                  <a:srgbClr val="FF99FF"/>
                </a:solidFill>
              </a:rPr>
              <a:t> </a:t>
            </a:r>
            <a:r>
              <a:rPr lang="de-DE" sz="2800" dirty="0" err="1" smtClean="0">
                <a:solidFill>
                  <a:srgbClr val="FF99FF"/>
                </a:solidFill>
              </a:rPr>
              <a:t>welcome</a:t>
            </a:r>
            <a:r>
              <a:rPr lang="de-DE" sz="2800" dirty="0" smtClean="0">
                <a:solidFill>
                  <a:srgbClr val="FF99FF"/>
                </a:solidFill>
              </a:rPr>
              <a:t> !</a:t>
            </a:r>
            <a:endParaRPr lang="de-DE" sz="28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99288" y="0"/>
            <a:ext cx="4638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Physics 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ET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1" y="1137654"/>
            <a:ext cx="4562868" cy="27532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47" y="111968"/>
            <a:ext cx="5038531" cy="377889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280110" y="1810138"/>
            <a:ext cx="1172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Triangle</a:t>
            </a:r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v</a:t>
            </a:r>
            <a:r>
              <a:rPr lang="de-DE" sz="2400" dirty="0" smtClean="0">
                <a:solidFill>
                  <a:schemeClr val="bg1"/>
                </a:solidFill>
              </a:rPr>
              <a:t>s.</a:t>
            </a:r>
          </a:p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two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L‘s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86408" y="4338735"/>
            <a:ext cx="252325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interferometer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1:   s</a:t>
            </a:r>
            <a:r>
              <a:rPr lang="de-DE" baseline="-25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 – s</a:t>
            </a:r>
            <a:r>
              <a:rPr lang="de-DE" baseline="-25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interferometer</a:t>
            </a:r>
            <a:r>
              <a:rPr lang="de-DE" dirty="0" smtClean="0">
                <a:solidFill>
                  <a:schemeClr val="bg1"/>
                </a:solidFill>
              </a:rPr>
              <a:t> 2:   s</a:t>
            </a:r>
            <a:r>
              <a:rPr lang="de-DE" baseline="-25000" dirty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 – s</a:t>
            </a:r>
            <a:r>
              <a:rPr lang="de-DE" baseline="-25000" dirty="0">
                <a:solidFill>
                  <a:schemeClr val="bg1"/>
                </a:solidFill>
              </a:rPr>
              <a:t>3</a:t>
            </a:r>
            <a:endParaRPr lang="de-DE" baseline="-25000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interferometer</a:t>
            </a:r>
            <a:r>
              <a:rPr lang="de-DE" dirty="0" smtClean="0">
                <a:solidFill>
                  <a:schemeClr val="bg1"/>
                </a:solidFill>
              </a:rPr>
              <a:t> 3:   s</a:t>
            </a:r>
            <a:r>
              <a:rPr lang="de-DE" baseline="-25000" dirty="0">
                <a:solidFill>
                  <a:schemeClr val="bg1"/>
                </a:solidFill>
              </a:rPr>
              <a:t>3</a:t>
            </a:r>
            <a:r>
              <a:rPr lang="de-DE" dirty="0" smtClean="0">
                <a:solidFill>
                  <a:schemeClr val="bg1"/>
                </a:solidFill>
              </a:rPr>
              <a:t> – s</a:t>
            </a:r>
            <a:r>
              <a:rPr lang="de-DE" baseline="-25000" dirty="0" smtClean="0">
                <a:solidFill>
                  <a:schemeClr val="bg1"/>
                </a:solidFill>
              </a:rPr>
              <a:t>1</a:t>
            </a:r>
          </a:p>
          <a:p>
            <a:pPr algn="ctr">
              <a:spcBef>
                <a:spcPts val="1200"/>
              </a:spcBef>
            </a:pPr>
            <a:r>
              <a:rPr lang="de-DE" dirty="0" err="1" smtClean="0">
                <a:solidFill>
                  <a:schemeClr val="bg1"/>
                </a:solidFill>
              </a:rPr>
              <a:t>nullstream</a:t>
            </a:r>
            <a:endParaRPr lang="de-DE" dirty="0" smtClean="0">
              <a:solidFill>
                <a:schemeClr val="bg1"/>
              </a:solidFill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998376" y="5299788"/>
            <a:ext cx="23046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8740227" y="4338735"/>
            <a:ext cx="12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Higher </a:t>
            </a:r>
            <a:r>
              <a:rPr lang="de-DE" dirty="0" err="1" smtClean="0">
                <a:solidFill>
                  <a:schemeClr val="bg1"/>
                </a:solidFill>
              </a:rPr>
              <a:t>cost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33052" y="5431342"/>
            <a:ext cx="3726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99FF"/>
                </a:solidFill>
              </a:rPr>
              <a:t>Collaborators</a:t>
            </a:r>
            <a:r>
              <a:rPr lang="de-DE" sz="2800" dirty="0" smtClean="0">
                <a:solidFill>
                  <a:srgbClr val="FF99FF"/>
                </a:solidFill>
              </a:rPr>
              <a:t> </a:t>
            </a:r>
            <a:r>
              <a:rPr lang="de-DE" sz="2800" dirty="0" err="1" smtClean="0">
                <a:solidFill>
                  <a:srgbClr val="FF99FF"/>
                </a:solidFill>
              </a:rPr>
              <a:t>welcome</a:t>
            </a:r>
            <a:r>
              <a:rPr lang="de-DE" sz="2800" dirty="0" smtClean="0">
                <a:solidFill>
                  <a:srgbClr val="FF99FF"/>
                </a:solidFill>
              </a:rPr>
              <a:t> !</a:t>
            </a:r>
            <a:endParaRPr lang="de-DE" sz="28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7785826" y="609590"/>
            <a:ext cx="3275542" cy="49029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0">
            <a:solidFill>
              <a:schemeClr val="tx1"/>
            </a:solidFill>
          </a:ln>
          <a:effectLst>
            <a:outerShdw blurRad="50800" dist="101600" dir="18900000" algn="bl" rotWithShape="0">
              <a:schemeClr val="bg1">
                <a:lumMod val="9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9411224" y="609591"/>
            <a:ext cx="8709" cy="49029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8" y="1251860"/>
            <a:ext cx="9983537" cy="3815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19.10.2020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E7E-2983-4F37-99C2-D64CDD2853A0}" type="slidenum">
              <a:rPr kumimoji="0" lang="de-DE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000" y="0"/>
            <a:ext cx="552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Investitionskosten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3509" y="858574"/>
            <a:ext cx="374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Kostenkalkulation: ESFRI Antrag 2020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13509" y="5091815"/>
            <a:ext cx="424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F&amp;E – Arbeiten: 200 Mio. €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tartversion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   2026 – 2033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Ausbau Vollversion: 2034 – 2040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54812" y="2618564"/>
            <a:ext cx="676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89965" y="3625521"/>
            <a:ext cx="766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/>
        </p:nvSpPr>
        <p:spPr>
          <a:xfrm rot="17067582">
            <a:off x="2599804" y="3604613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092198" y="2857396"/>
            <a:ext cx="770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798586" y="1764113"/>
            <a:ext cx="99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Lasers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46692" y="582455"/>
            <a:ext cx="86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Voll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411224" y="591566"/>
            <a:ext cx="86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784880" y="5026471"/>
            <a:ext cx="1626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1,74 Mrd. €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435025" y="5029042"/>
            <a:ext cx="162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1,20 Mrd. €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91886" y="4683548"/>
            <a:ext cx="869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Vollversion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feld 27"/>
          <p:cNvSpPr txBox="1"/>
          <p:nvPr/>
        </p:nvSpPr>
        <p:spPr>
          <a:xfrm rot="3197869">
            <a:off x="2318631" y="186203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Suspensions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feld 28"/>
          <p:cNvSpPr txBox="1"/>
          <p:nvPr/>
        </p:nvSpPr>
        <p:spPr>
          <a:xfrm rot="4296299">
            <a:off x="2613773" y="1828652"/>
            <a:ext cx="9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93238" y="5620524"/>
            <a:ext cx="641169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Kostenschätzung ET Design Studie 2011: 1,07 Mrd. € (Startversion)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Tunnelkosten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Euregio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Kalkulation durch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Implenia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	     730 M€ inkl. 10%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contingency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magine 3" descr="ET-new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90" y="159477"/>
            <a:ext cx="1725077" cy="5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19.10.2020</a:t>
            </a:r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7BD1F7B-A816-4752-A8EE-46659222EABE}" type="slidenum"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/>
              <a:t>19</a:t>
            </a:fld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4315" y="-97882"/>
            <a:ext cx="7942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defTabSz="914400"/>
            <a:r>
              <a:rPr lang="de-DE" sz="5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Finanzierung International</a:t>
            </a:r>
            <a:endParaRPr lang="de-DE" sz="5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198451" y="1153676"/>
            <a:ext cx="7480570" cy="43200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06618" y="1225502"/>
            <a:ext cx="1749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3200" dirty="0" smtClean="0">
                <a:solidFill>
                  <a:prstClr val="white"/>
                </a:solidFill>
                <a:latin typeface="Calibri" panose="020F0502020204030204"/>
              </a:rPr>
              <a:t>Sardinien</a:t>
            </a:r>
            <a:endParaRPr lang="de-D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40372" y="1264855"/>
            <a:ext cx="144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3200" dirty="0" err="1" smtClean="0">
                <a:solidFill>
                  <a:prstClr val="white"/>
                </a:solidFill>
                <a:latin typeface="Calibri" panose="020F0502020204030204"/>
              </a:rPr>
              <a:t>Euregio</a:t>
            </a:r>
            <a:endParaRPr lang="de-D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5844000" y="1153676"/>
            <a:ext cx="0" cy="43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2198451" y="1849630"/>
            <a:ext cx="7480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2276272" y="1945677"/>
            <a:ext cx="3495728" cy="6465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e-DE" sz="3200" dirty="0" smtClean="0">
                <a:solidFill>
                  <a:prstClr val="black"/>
                </a:solidFill>
                <a:latin typeface="Calibri" panose="020F0502020204030204"/>
              </a:rPr>
              <a:t>Italien </a:t>
            </a:r>
            <a:r>
              <a:rPr lang="de-DE" sz="2400" dirty="0">
                <a:solidFill>
                  <a:prstClr val="black"/>
                </a:solidFill>
                <a:latin typeface="Calibri" panose="020F0502020204030204"/>
              </a:rPr>
              <a:t>(600 M€)</a:t>
            </a:r>
          </a:p>
        </p:txBody>
      </p:sp>
      <p:sp>
        <p:nvSpPr>
          <p:cNvPr id="15" name="Rechteck 14"/>
          <p:cNvSpPr/>
          <p:nvPr/>
        </p:nvSpPr>
        <p:spPr>
          <a:xfrm>
            <a:off x="5916000" y="3062828"/>
            <a:ext cx="3665744" cy="46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e-DE" sz="3200" dirty="0" err="1">
                <a:solidFill>
                  <a:prstClr val="black"/>
                </a:solidFill>
                <a:latin typeface="Calibri" panose="020F0502020204030204"/>
              </a:rPr>
              <a:t>Vlaanderen</a:t>
            </a:r>
            <a:r>
              <a:rPr lang="de-DE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Calibri" panose="020F0502020204030204"/>
              </a:rPr>
              <a:t>115 M€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5916000" y="3566828"/>
            <a:ext cx="3665744" cy="468000"/>
            <a:chOff x="4392000" y="3456000"/>
            <a:chExt cx="3096000" cy="468000"/>
          </a:xfrm>
        </p:grpSpPr>
        <p:sp>
          <p:nvSpPr>
            <p:cNvPr id="17" name="Rechteck 16"/>
            <p:cNvSpPr/>
            <p:nvPr/>
          </p:nvSpPr>
          <p:spPr>
            <a:xfrm>
              <a:off x="4392000" y="3456000"/>
              <a:ext cx="3096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de-DE" sz="3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4392000" y="3456000"/>
              <a:ext cx="3096000" cy="46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de-DE" sz="3200" dirty="0" err="1">
                  <a:solidFill>
                    <a:prstClr val="black"/>
                  </a:solidFill>
                  <a:latin typeface="Calibri" panose="020F0502020204030204"/>
                </a:rPr>
                <a:t>Wallonia</a:t>
              </a:r>
              <a:r>
                <a:rPr lang="de-DE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de-DE" sz="2400" dirty="0">
                  <a:solidFill>
                    <a:prstClr val="black"/>
                  </a:solidFill>
                  <a:latin typeface="Calibri" panose="020F0502020204030204"/>
                </a:rPr>
                <a:t>115 M€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5916000" y="4230380"/>
            <a:ext cx="3665744" cy="900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e-DE" sz="3200" dirty="0">
                <a:solidFill>
                  <a:prstClr val="black"/>
                </a:solidFill>
                <a:latin typeface="Calibri" panose="020F0502020204030204"/>
              </a:rPr>
              <a:t>Germany ?</a:t>
            </a:r>
          </a:p>
          <a:p>
            <a:pPr algn="ctr" defTabSz="914400"/>
            <a:r>
              <a:rPr lang="de-DE" sz="2400" dirty="0">
                <a:solidFill>
                  <a:prstClr val="black"/>
                </a:solidFill>
                <a:latin typeface="Calibri" panose="020F0502020204030204"/>
              </a:rPr>
              <a:t>(~50 M€ HGF/MPG)</a:t>
            </a:r>
          </a:p>
        </p:txBody>
      </p:sp>
      <p:sp>
        <p:nvSpPr>
          <p:cNvPr id="20" name="Rechteck 19"/>
          <p:cNvSpPr/>
          <p:nvPr/>
        </p:nvSpPr>
        <p:spPr>
          <a:xfrm>
            <a:off x="5915999" y="1987861"/>
            <a:ext cx="3665745" cy="894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e-DE" sz="3200" dirty="0" smtClean="0">
                <a:solidFill>
                  <a:prstClr val="black"/>
                </a:solidFill>
                <a:latin typeface="Calibri" panose="020F0502020204030204"/>
              </a:rPr>
              <a:t>Niederlande</a:t>
            </a:r>
            <a:endParaRPr lang="de-DE" sz="3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de-DE" sz="2400" dirty="0">
                <a:solidFill>
                  <a:prstClr val="black"/>
                </a:solidFill>
                <a:latin typeface="Calibri" panose="020F0502020204030204"/>
              </a:rPr>
              <a:t>(450 </a:t>
            </a:r>
            <a:r>
              <a:rPr lang="de-DE" sz="2400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de-DE" sz="2400" dirty="0">
                <a:solidFill>
                  <a:prstClr val="black"/>
                </a:solidFill>
                <a:latin typeface="Calibri" panose="020F0502020204030204"/>
              </a:rPr>
              <a:t> 500 M€)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228164" y="5983227"/>
            <a:ext cx="3352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3200" dirty="0" smtClean="0">
                <a:solidFill>
                  <a:prstClr val="white"/>
                </a:solidFill>
                <a:latin typeface="Calibri" panose="020F0502020204030204"/>
              </a:rPr>
              <a:t>Inoffizielle Zahlen!</a:t>
            </a:r>
            <a:endParaRPr lang="de-D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Immagine 3" descr="ET-new-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84" y="154827"/>
            <a:ext cx="1293808" cy="4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26.8.2020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2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3" y="1305211"/>
            <a:ext cx="7874000" cy="44323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8000" y="0"/>
            <a:ext cx="1029910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/>
            <a:r>
              <a:rPr lang="de-DE" sz="4500" b="1" dirty="0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GW190814: </a:t>
            </a:r>
            <a:r>
              <a:rPr lang="en-US" sz="4500" b="1" dirty="0">
                <a:ln/>
                <a:solidFill>
                  <a:schemeClr val="bg1">
                    <a:lumMod val="95000"/>
                  </a:schemeClr>
                </a:solidFill>
              </a:rPr>
              <a:t>Mystery Object in "Mass Gap"</a:t>
            </a:r>
            <a:endParaRPr lang="de-DE" sz="4500" b="1" dirty="0">
              <a:ln/>
              <a:solidFill>
                <a:schemeClr val="bg1">
                  <a:lumMod val="95000"/>
                </a:schemeClr>
              </a:solidFill>
              <a:latin typeface="Calibri" panose="020F0502020204030204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1418" y="563464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23 M</a:t>
            </a:r>
            <a:r>
              <a:rPr lang="de-DE" sz="3600" baseline="-25000" dirty="0" smtClean="0">
                <a:solidFill>
                  <a:schemeClr val="bg1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⊙</a:t>
            </a:r>
            <a:endParaRPr lang="de-DE" sz="3600" baseline="-25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22293" y="5630032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2,6 M</a:t>
            </a:r>
            <a:r>
              <a:rPr lang="de-DE" sz="3600" baseline="-25000" dirty="0" smtClean="0">
                <a:solidFill>
                  <a:schemeClr val="bg1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⊙</a:t>
            </a:r>
            <a:endParaRPr lang="de-DE" sz="3600" baseline="-25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448800" y="4152704"/>
            <a:ext cx="1499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Neutron Star?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Too</a:t>
            </a:r>
            <a:r>
              <a:rPr lang="de-DE" dirty="0" smtClean="0">
                <a:solidFill>
                  <a:schemeClr val="bg1"/>
                </a:solidFill>
              </a:rPr>
              <a:t> heavy!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Black Hole</a:t>
            </a:r>
            <a:r>
              <a:rPr lang="de-DE" dirty="0" smtClean="0">
                <a:solidFill>
                  <a:schemeClr val="bg1"/>
                </a:solidFill>
              </a:rPr>
              <a:t>?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Too</a:t>
            </a:r>
            <a:r>
              <a:rPr lang="de-DE" dirty="0" smtClean="0">
                <a:solidFill>
                  <a:schemeClr val="bg1"/>
                </a:solidFill>
              </a:rPr>
              <a:t> light</a:t>
            </a:r>
            <a:r>
              <a:rPr lang="de-DE" dirty="0" smtClean="0">
                <a:solidFill>
                  <a:schemeClr val="bg1"/>
                </a:solidFill>
              </a:rPr>
              <a:t>! </a:t>
            </a:r>
            <a:endParaRPr lang="de-D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308912"/>
            <a:ext cx="5761919" cy="601674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33957" y="0"/>
            <a:ext cx="4164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Landtag NRW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38667" y="595632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https://youtube.be/ysQ9T7LQ958/ab 10:10:50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3958" y="1090547"/>
            <a:ext cx="60477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Entschließungsantrag: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Das Einstein-Teleskop – die </a:t>
            </a:r>
            <a:r>
              <a:rPr lang="de-DE" b="1" dirty="0" err="1">
                <a:solidFill>
                  <a:schemeClr val="bg1"/>
                </a:solidFill>
              </a:rPr>
              <a:t>Euregio</a:t>
            </a:r>
            <a:r>
              <a:rPr lang="de-DE" b="1" dirty="0">
                <a:solidFill>
                  <a:schemeClr val="bg1"/>
                </a:solidFill>
              </a:rPr>
              <a:t> Maas-Rhein überzeugt </a:t>
            </a:r>
            <a:r>
              <a:rPr lang="de-DE" b="1" dirty="0" smtClean="0">
                <a:solidFill>
                  <a:schemeClr val="bg1"/>
                </a:solidFill>
              </a:rPr>
              <a:t>als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Standort </a:t>
            </a:r>
            <a:r>
              <a:rPr lang="de-DE" b="1" dirty="0">
                <a:solidFill>
                  <a:schemeClr val="bg1"/>
                </a:solidFill>
              </a:rPr>
              <a:t>des </a:t>
            </a:r>
            <a:r>
              <a:rPr lang="de-DE" b="1" dirty="0" smtClean="0">
                <a:solidFill>
                  <a:schemeClr val="bg1"/>
                </a:solidFill>
              </a:rPr>
              <a:t>internationalen Großprojekts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Der Landtag beauftragt die Landesregierung,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bg1"/>
                </a:solidFill>
              </a:rPr>
              <a:t>International </a:t>
            </a:r>
            <a:r>
              <a:rPr lang="de-DE" dirty="0" err="1" smtClean="0">
                <a:solidFill>
                  <a:schemeClr val="bg1"/>
                </a:solidFill>
              </a:rPr>
              <a:t>support</a:t>
            </a:r>
            <a:r>
              <a:rPr lang="de-DE" dirty="0" smtClean="0">
                <a:solidFill>
                  <a:schemeClr val="bg1"/>
                </a:solidFill>
              </a:rPr>
              <a:t> incl. ESFRI</a:t>
            </a:r>
          </a:p>
          <a:p>
            <a:pPr marL="285750" indent="-285750">
              <a:buFontTx/>
              <a:buChar char="-"/>
            </a:pPr>
            <a:r>
              <a:rPr lang="de-DE" dirty="0" err="1" smtClean="0">
                <a:solidFill>
                  <a:schemeClr val="bg1"/>
                </a:solidFill>
              </a:rPr>
              <a:t>Coordination</a:t>
            </a:r>
            <a:r>
              <a:rPr lang="de-DE" dirty="0" smtClean="0">
                <a:solidFill>
                  <a:schemeClr val="bg1"/>
                </a:solidFill>
              </a:rPr>
              <a:t> in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Euregio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bg1"/>
                </a:solidFill>
              </a:rPr>
              <a:t>Financial </a:t>
            </a:r>
            <a:r>
              <a:rPr lang="de-DE" dirty="0" err="1" smtClean="0">
                <a:solidFill>
                  <a:schemeClr val="bg1"/>
                </a:solidFill>
              </a:rPr>
              <a:t>support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coordination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within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Euregio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bg1"/>
                </a:solidFill>
              </a:rPr>
              <a:t>Push BMBF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support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„sich gegenüber dem Bundesministerium für Bildung und Forschung dafür einzusetzen, den geplanten Bau des Einstein-Teleskops unter eventueller Beteiligung des Landes NRW finanziell zu unterstützen.“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Unanimously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approved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20217" y="0"/>
            <a:ext cx="3717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Latest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News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69" y="1057100"/>
            <a:ext cx="4531831" cy="18667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06" y="333085"/>
            <a:ext cx="4634794" cy="61597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79" y="3291241"/>
            <a:ext cx="2348743" cy="15629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8" y="3291241"/>
            <a:ext cx="2778635" cy="156298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6706" y="4854223"/>
            <a:ext cx="139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Armin </a:t>
            </a:r>
            <a:r>
              <a:rPr lang="de-DE" sz="1600" b="1" dirty="0" err="1" smtClean="0">
                <a:solidFill>
                  <a:schemeClr val="bg1"/>
                </a:solidFill>
              </a:rPr>
              <a:t>Laschet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92910" y="4854223"/>
            <a:ext cx="114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Mark Rutte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69" y="5902"/>
            <a:ext cx="9732260" cy="6846195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9463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425115" y="0"/>
            <a:ext cx="5529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Einstein</a:t>
            </a:r>
            <a:r>
              <a:rPr kumimoji="0" lang="de-DE" sz="5400" b="1" i="0" u="none" strike="noStrike" kern="1200" cap="none" spc="50" normalizeH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9833774" y="3055786"/>
            <a:ext cx="2005168" cy="2532842"/>
            <a:chOff x="6536812" y="3586316"/>
            <a:chExt cx="1930400" cy="24384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812" y="3586316"/>
              <a:ext cx="1930400" cy="2438400"/>
            </a:xfrm>
            <a:prstGeom prst="roundRect">
              <a:avLst>
                <a:gd name="adj" fmla="val 25326"/>
              </a:avLst>
            </a:prstGeom>
            <a:effectLst>
              <a:softEdge rad="88900"/>
            </a:effectLst>
          </p:spPr>
        </p:pic>
        <p:sp>
          <p:nvSpPr>
            <p:cNvPr id="10" name="Textfeld 9"/>
            <p:cNvSpPr txBox="1"/>
            <p:nvPr/>
          </p:nvSpPr>
          <p:spPr>
            <a:xfrm>
              <a:off x="7306845" y="5422392"/>
              <a:ext cx="927790" cy="355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latin typeface="Comic Sans MS" panose="030F0702030302020204" pitchFamily="66" charset="0"/>
                </a:rPr>
                <a:t>Thanks</a:t>
              </a:r>
              <a:endParaRPr lang="de-DE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7118879" y="5204673"/>
            <a:ext cx="35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German </a:t>
            </a:r>
            <a:r>
              <a:rPr lang="de-DE" dirty="0" err="1" smtClean="0">
                <a:solidFill>
                  <a:schemeClr val="bg1"/>
                </a:solidFill>
              </a:rPr>
              <a:t>coordination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Christian Stegmann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Harald Lück, AEI Hannover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Achim Stahl, RWTH Aachen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&amp; Team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3" y="1305211"/>
            <a:ext cx="7874000" cy="44323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26.8.2020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8000" y="0"/>
            <a:ext cx="8975727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/>
            <a:r>
              <a:rPr lang="de-DE" sz="4500" b="1" dirty="0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GW190412: </a:t>
            </a:r>
            <a:r>
              <a:rPr lang="de-DE" sz="4500" b="1" dirty="0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An </a:t>
            </a:r>
            <a:r>
              <a:rPr lang="de-DE" sz="4500" b="1" dirty="0" err="1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asymmetric</a:t>
            </a:r>
            <a:r>
              <a:rPr lang="de-DE" sz="4500" b="1" dirty="0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 </a:t>
            </a:r>
            <a:r>
              <a:rPr lang="de-DE" sz="4500" b="1" dirty="0" err="1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collision</a:t>
            </a:r>
            <a:endParaRPr lang="de-DE" sz="4500" b="1" dirty="0">
              <a:ln/>
              <a:solidFill>
                <a:schemeClr val="bg1">
                  <a:lumMod val="95000"/>
                </a:schemeClr>
              </a:solidFill>
              <a:latin typeface="Calibri" panose="020F0502020204030204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85564" y="5715773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29,7 M</a:t>
            </a:r>
            <a:r>
              <a:rPr lang="de-DE" sz="3600" baseline="-25000" dirty="0" smtClean="0">
                <a:solidFill>
                  <a:schemeClr val="bg1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⊙</a:t>
            </a:r>
            <a:endParaRPr lang="de-DE" sz="3600" baseline="-25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00889" y="5715772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8,4 M</a:t>
            </a:r>
            <a:r>
              <a:rPr lang="de-DE" sz="3600" baseline="-25000" dirty="0" smtClean="0">
                <a:solidFill>
                  <a:schemeClr val="bg1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⊙</a:t>
            </a:r>
            <a:endParaRPr lang="de-DE" sz="3600" baseline="-25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/>
              <p:cNvSpPr txBox="1"/>
              <p:nvPr/>
            </p:nvSpPr>
            <p:spPr>
              <a:xfrm>
                <a:off x="9049548" y="3431813"/>
                <a:ext cx="2811232" cy="228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>
                    <a:solidFill>
                      <a:schemeClr val="bg1"/>
                    </a:solidFill>
                  </a:rPr>
                  <a:t>Asymmetric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masses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allow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for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determination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inclination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orbit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.</a:t>
                </a:r>
                <a:endParaRPr lang="de-DE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Precise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prediction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of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the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amplitude</a:t>
                </a:r>
                <a:endParaRPr lang="de-DE" dirty="0" smtClean="0">
                  <a:solidFill>
                    <a:schemeClr val="bg1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Precise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determination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of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the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distance</a:t>
                </a:r>
                <a: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/>
                </a:r>
                <a:br>
                  <a:rPr lang="de-DE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740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−160</m:t>
                        </m:r>
                      </m:sub>
                      <m: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+130</m:t>
                        </m:r>
                      </m:sup>
                    </m:sSubSup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MPc</m:t>
                    </m:r>
                    <m: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≈2,4 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Mrd</m:t>
                    </m:r>
                    <m: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 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LJ</m:t>
                    </m:r>
                  </m:oMath>
                </a14:m>
                <a:r>
                  <a:rPr lang="de-DE" sz="16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548" y="3431813"/>
                <a:ext cx="2811232" cy="2283959"/>
              </a:xfrm>
              <a:prstGeom prst="rect">
                <a:avLst/>
              </a:prstGeom>
              <a:blipFill>
                <a:blip r:embed="rId3"/>
                <a:stretch>
                  <a:fillRect l="-1952" t="-1600" r="-17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2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28.8.2020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692048"/>
            <a:ext cx="8153400" cy="45862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8000" y="0"/>
            <a:ext cx="690233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/>
            <a:r>
              <a:rPr lang="de-DE" sz="4500" b="1" dirty="0" smtClean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GW190521: </a:t>
            </a:r>
            <a:r>
              <a:rPr lang="en-US" sz="4500" b="1" dirty="0" smtClean="0">
                <a:ln/>
                <a:solidFill>
                  <a:schemeClr val="bg1">
                    <a:lumMod val="95000"/>
                  </a:schemeClr>
                </a:solidFill>
              </a:rPr>
              <a:t>The heaviest BH</a:t>
            </a:r>
            <a:endParaRPr lang="de-DE" sz="4500" b="1" dirty="0">
              <a:ln/>
              <a:solidFill>
                <a:schemeClr val="bg1">
                  <a:lumMod val="95000"/>
                </a:schemeClr>
              </a:solidFill>
              <a:latin typeface="Calibri" panose="020F0502020204030204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848001" y="5078007"/>
            <a:ext cx="3039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Intermediate </a:t>
            </a:r>
            <a:r>
              <a:rPr lang="de-DE" sz="2400" dirty="0" err="1" smtClean="0">
                <a:solidFill>
                  <a:schemeClr val="bg1"/>
                </a:solidFill>
              </a:rPr>
              <a:t>object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towards</a:t>
            </a:r>
            <a:r>
              <a:rPr lang="de-DE" sz="2400" dirty="0" smtClean="0">
                <a:solidFill>
                  <a:schemeClr val="bg1"/>
                </a:solidFill>
              </a:rPr>
              <a:t> supermassive </a:t>
            </a:r>
            <a:r>
              <a:rPr lang="de-DE" sz="2400" dirty="0" err="1" smtClean="0">
                <a:solidFill>
                  <a:schemeClr val="bg1"/>
                </a:solidFill>
              </a:rPr>
              <a:t>black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holes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69" y="5902"/>
            <a:ext cx="9732260" cy="684619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425115" y="0"/>
            <a:ext cx="5529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Einstein</a:t>
            </a:r>
            <a:r>
              <a:rPr kumimoji="0" lang="de-DE" sz="5400" b="1" i="0" u="none" strike="noStrike" kern="1200" cap="none" spc="50" normalizeH="0" noProof="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789766" y="6223001"/>
            <a:ext cx="10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Status</a:t>
            </a:r>
            <a:endParaRPr kumimoji="0" lang="de-DE" sz="2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8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4222" y="0"/>
            <a:ext cx="5572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Verbundforschung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58" y="1082642"/>
            <a:ext cx="11468457" cy="42637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0421" y="5638041"/>
            <a:ext cx="740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17 </a:t>
            </a:r>
            <a:r>
              <a:rPr lang="de-DE" sz="2400" dirty="0" err="1" smtClean="0">
                <a:solidFill>
                  <a:schemeClr val="bg1"/>
                </a:solidFill>
              </a:rPr>
              <a:t>full</a:t>
            </a:r>
            <a:r>
              <a:rPr lang="de-DE" sz="2400" dirty="0" smtClean="0">
                <a:solidFill>
                  <a:schemeClr val="bg1"/>
                </a:solidFill>
              </a:rPr>
              <a:t> &amp; </a:t>
            </a:r>
            <a:r>
              <a:rPr lang="de-DE" sz="2400" dirty="0" err="1" smtClean="0">
                <a:solidFill>
                  <a:schemeClr val="bg1"/>
                </a:solidFill>
              </a:rPr>
              <a:t>associated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partners</a:t>
            </a:r>
            <a:r>
              <a:rPr lang="de-DE" sz="2400" dirty="0" smtClean="0">
                <a:solidFill>
                  <a:schemeClr val="bg1"/>
                </a:solidFill>
              </a:rPr>
              <a:t>: 2.1 Mio. </a:t>
            </a:r>
            <a:r>
              <a:rPr lang="de-DE" sz="2400" dirty="0" err="1" smtClean="0">
                <a:solidFill>
                  <a:schemeClr val="bg1"/>
                </a:solidFill>
              </a:rPr>
              <a:t>funding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for</a:t>
            </a:r>
            <a:r>
              <a:rPr lang="de-DE" sz="2400" dirty="0" smtClean="0">
                <a:solidFill>
                  <a:schemeClr val="bg1"/>
                </a:solidFill>
              </a:rPr>
              <a:t> 3 </a:t>
            </a:r>
            <a:r>
              <a:rPr lang="de-DE" sz="2400" dirty="0" err="1" smtClean="0">
                <a:solidFill>
                  <a:schemeClr val="bg1"/>
                </a:solidFill>
              </a:rPr>
              <a:t>years</a:t>
            </a:r>
            <a:r>
              <a:rPr lang="de-DE" sz="2400" dirty="0" smtClean="0">
                <a:solidFill>
                  <a:schemeClr val="bg1"/>
                </a:solidFill>
              </a:rPr>
              <a:t>.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 rot="20495287">
            <a:off x="111967" y="1615135"/>
            <a:ext cx="4488025" cy="66247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smtClean="0">
                <a:solidFill>
                  <a:schemeClr val="tx1"/>
                </a:solidFill>
              </a:rPr>
              <a:t>Hardware </a:t>
            </a:r>
            <a:r>
              <a:rPr lang="de-DE" sz="3200" dirty="0" err="1" smtClean="0">
                <a:solidFill>
                  <a:schemeClr val="tx1"/>
                </a:solidFill>
              </a:rPr>
              <a:t>Developments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71600" y="4607367"/>
            <a:ext cx="4488025" cy="179677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400" b="1" dirty="0" smtClean="0">
                <a:solidFill>
                  <a:schemeClr val="tx1"/>
                </a:solidFill>
              </a:rPr>
              <a:t>M</a:t>
            </a:r>
            <a:r>
              <a:rPr lang="de-DE" sz="2400" b="1" dirty="0" smtClean="0">
                <a:solidFill>
                  <a:schemeClr val="tx1"/>
                </a:solidFill>
              </a:rPr>
              <a:t>ulti-</a:t>
            </a:r>
            <a:r>
              <a:rPr lang="de-DE" sz="2400" b="1" dirty="0" smtClean="0">
                <a:solidFill>
                  <a:schemeClr val="tx1"/>
                </a:solidFill>
              </a:rPr>
              <a:t>M</a:t>
            </a:r>
            <a:r>
              <a:rPr lang="de-DE" sz="2400" b="1" dirty="0" smtClean="0">
                <a:solidFill>
                  <a:schemeClr val="tx1"/>
                </a:solidFill>
              </a:rPr>
              <a:t>essenger-Approach</a:t>
            </a:r>
            <a:endParaRPr lang="de-DE" sz="2400" b="1" dirty="0" smtClean="0">
              <a:solidFill>
                <a:schemeClr val="tx1"/>
              </a:solidFill>
            </a:endParaRPr>
          </a:p>
          <a:p>
            <a:pPr algn="ctr"/>
            <a:r>
              <a:rPr lang="de-DE" sz="2400" dirty="0" err="1" smtClean="0">
                <a:solidFill>
                  <a:schemeClr val="tx1"/>
                </a:solidFill>
              </a:rPr>
              <a:t>We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are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thinking</a:t>
            </a:r>
            <a:r>
              <a:rPr lang="de-DE" sz="2400" dirty="0" smtClean="0">
                <a:solidFill>
                  <a:schemeClr val="tx1"/>
                </a:solidFill>
              </a:rPr>
              <a:t> of a </a:t>
            </a:r>
            <a:r>
              <a:rPr lang="de-DE" sz="2400" dirty="0" err="1" smtClean="0">
                <a:solidFill>
                  <a:schemeClr val="tx1"/>
                </a:solidFill>
              </a:rPr>
              <a:t>corresponding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consortium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27" y="559621"/>
            <a:ext cx="4405977" cy="60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8041" y="0"/>
            <a:ext cx="6741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Community Workshop</a:t>
            </a:r>
            <a:endParaRPr lang="de-DE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8034" y="1128603"/>
            <a:ext cx="118415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</a:rPr>
              <a:t>Gravitational</a:t>
            </a:r>
            <a:r>
              <a:rPr lang="de-DE" sz="3200" b="1" dirty="0" smtClean="0">
                <a:solidFill>
                  <a:schemeClr val="bg1"/>
                </a:solidFill>
              </a:rPr>
              <a:t> Wave Physics</a:t>
            </a:r>
          </a:p>
          <a:p>
            <a:pPr>
              <a:spcBef>
                <a:spcPts val="1200"/>
              </a:spcBef>
            </a:pPr>
            <a:r>
              <a:rPr lang="de-DE" sz="2400" dirty="0" err="1" smtClean="0">
                <a:solidFill>
                  <a:schemeClr val="bg1"/>
                </a:solidFill>
              </a:rPr>
              <a:t>January</a:t>
            </a:r>
            <a:r>
              <a:rPr lang="de-DE" sz="2400" dirty="0" smtClean="0">
                <a:solidFill>
                  <a:schemeClr val="bg1"/>
                </a:solidFill>
              </a:rPr>
              <a:t> 11</a:t>
            </a:r>
            <a:r>
              <a:rPr lang="de-DE" sz="2400" baseline="30000" dirty="0" smtClean="0">
                <a:solidFill>
                  <a:schemeClr val="bg1"/>
                </a:solidFill>
              </a:rPr>
              <a:t>th</a:t>
            </a:r>
            <a:r>
              <a:rPr lang="de-DE" sz="2400" dirty="0" smtClean="0">
                <a:solidFill>
                  <a:schemeClr val="bg1"/>
                </a:solidFill>
              </a:rPr>
              <a:t> … 15</a:t>
            </a:r>
            <a:r>
              <a:rPr lang="de-DE" sz="2400" baseline="30000" dirty="0" smtClean="0">
                <a:solidFill>
                  <a:schemeClr val="bg1"/>
                </a:solidFill>
              </a:rPr>
              <a:t>th</a:t>
            </a:r>
            <a:r>
              <a:rPr lang="de-DE" sz="2400" dirty="0" smtClean="0">
                <a:solidFill>
                  <a:schemeClr val="bg1"/>
                </a:solidFill>
              </a:rPr>
              <a:t>, 8:30 – 9:00</a:t>
            </a:r>
          </a:p>
          <a:p>
            <a:pPr>
              <a:spcBef>
                <a:spcPts val="1200"/>
              </a:spcBef>
            </a:pPr>
            <a:r>
              <a:rPr lang="de-DE" sz="2400" dirty="0" smtClean="0">
                <a:solidFill>
                  <a:schemeClr val="bg1"/>
                </a:solidFill>
              </a:rPr>
              <a:t>Colloquium-style </a:t>
            </a:r>
            <a:r>
              <a:rPr lang="de-DE" sz="2400" dirty="0" err="1" smtClean="0">
                <a:solidFill>
                  <a:schemeClr val="bg1"/>
                </a:solidFill>
              </a:rPr>
              <a:t>presentations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experts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Binary Black Hole Systems (Sarah Caudill, Univ. Utrecht)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Multi-</a:t>
            </a:r>
            <a:r>
              <a:rPr lang="de-DE" sz="2400" dirty="0" err="1" smtClean="0">
                <a:solidFill>
                  <a:schemeClr val="bg1"/>
                </a:solidFill>
              </a:rPr>
              <a:t>messenger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with</a:t>
            </a:r>
            <a:r>
              <a:rPr lang="de-DE" sz="2400" dirty="0" smtClean="0">
                <a:solidFill>
                  <a:schemeClr val="bg1"/>
                </a:solidFill>
              </a:rPr>
              <a:t> Binary Neutron Stars </a:t>
            </a:r>
            <a:r>
              <a:rPr 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others</a:t>
            </a:r>
            <a:r>
              <a:rPr lang="de-DE" sz="2400" dirty="0" smtClean="0">
                <a:solidFill>
                  <a:schemeClr val="bg1"/>
                </a:solidFill>
              </a:rPr>
              <a:t> (N.N.)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From tests of general relativity to signs of quantum gravity (Frank Ohme, AEI Hannover)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Dark </a:t>
            </a:r>
            <a:r>
              <a:rPr lang="de-DE" sz="2400" dirty="0" err="1" smtClean="0">
                <a:solidFill>
                  <a:schemeClr val="bg1"/>
                </a:solidFill>
              </a:rPr>
              <a:t>energy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cosmology</a:t>
            </a:r>
            <a:r>
              <a:rPr lang="de-DE" sz="2400" dirty="0" smtClean="0">
                <a:solidFill>
                  <a:schemeClr val="bg1"/>
                </a:solidFill>
              </a:rPr>
              <a:t> (Michele Maggiore, Univ. </a:t>
            </a:r>
            <a:r>
              <a:rPr lang="de-DE" sz="2400" dirty="0" err="1" smtClean="0">
                <a:solidFill>
                  <a:schemeClr val="bg1"/>
                </a:solidFill>
              </a:rPr>
              <a:t>Genève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Towards the big bang: stochastic background of GWs (Nick van Remortel, Univ. </a:t>
            </a:r>
            <a:r>
              <a:rPr lang="en-US" sz="2400" dirty="0" err="1" smtClean="0">
                <a:solidFill>
                  <a:schemeClr val="bg1"/>
                </a:solidFill>
              </a:rPr>
              <a:t>Antwerpen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181739" y="5738327"/>
            <a:ext cx="4374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FF99FF"/>
                </a:solidFill>
              </a:rPr>
              <a:t>You</a:t>
            </a:r>
            <a:r>
              <a:rPr lang="de-DE" sz="3200" dirty="0" smtClean="0">
                <a:solidFill>
                  <a:srgbClr val="FF99FF"/>
                </a:solidFill>
              </a:rPr>
              <a:t> </a:t>
            </a:r>
            <a:r>
              <a:rPr lang="de-DE" sz="3200" dirty="0" err="1" smtClean="0">
                <a:solidFill>
                  <a:srgbClr val="FF99FF"/>
                </a:solidFill>
              </a:rPr>
              <a:t>are</a:t>
            </a:r>
            <a:r>
              <a:rPr lang="de-DE" sz="3200" dirty="0" smtClean="0">
                <a:solidFill>
                  <a:srgbClr val="FF99FF"/>
                </a:solidFill>
              </a:rPr>
              <a:t> </a:t>
            </a:r>
            <a:r>
              <a:rPr lang="de-DE" sz="3200" dirty="0" err="1" smtClean="0">
                <a:solidFill>
                  <a:srgbClr val="FF99FF"/>
                </a:solidFill>
              </a:rPr>
              <a:t>cordially</a:t>
            </a:r>
            <a:r>
              <a:rPr lang="de-DE" sz="3200" dirty="0" smtClean="0">
                <a:solidFill>
                  <a:srgbClr val="FF99FF"/>
                </a:solidFill>
              </a:rPr>
              <a:t> </a:t>
            </a:r>
            <a:r>
              <a:rPr lang="de-DE" sz="3200" dirty="0" err="1" smtClean="0">
                <a:solidFill>
                  <a:srgbClr val="FF99FF"/>
                </a:solidFill>
              </a:rPr>
              <a:t>invited</a:t>
            </a:r>
            <a:r>
              <a:rPr lang="de-DE" sz="3200" dirty="0" smtClean="0">
                <a:solidFill>
                  <a:srgbClr val="FF99FF"/>
                </a:solidFill>
              </a:rPr>
              <a:t> !</a:t>
            </a:r>
            <a:endParaRPr lang="de-DE" sz="32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8000" y="0"/>
            <a:ext cx="4713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ESFRI Roadmap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2" y="1229372"/>
            <a:ext cx="4587768" cy="458776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76673" y="1229372"/>
            <a:ext cx="5541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</a:rPr>
              <a:t>Application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submitted</a:t>
            </a:r>
            <a:r>
              <a:rPr lang="de-DE" sz="2400" dirty="0" smtClean="0">
                <a:solidFill>
                  <a:schemeClr val="bg1"/>
                </a:solidFill>
              </a:rPr>
              <a:t>; </a:t>
            </a:r>
            <a:r>
              <a:rPr lang="de-DE" sz="2400" dirty="0" err="1" smtClean="0">
                <a:solidFill>
                  <a:schemeClr val="bg1"/>
                </a:solidFill>
              </a:rPr>
              <a:t>decision</a:t>
            </a:r>
            <a:r>
              <a:rPr lang="de-DE" sz="2400" dirty="0" smtClean="0">
                <a:solidFill>
                  <a:schemeClr val="bg1"/>
                </a:solidFill>
              </a:rPr>
              <a:t> in </a:t>
            </a:r>
            <a:r>
              <a:rPr lang="de-DE" sz="2400" dirty="0" smtClean="0">
                <a:solidFill>
                  <a:schemeClr val="bg1"/>
                </a:solidFill>
              </a:rPr>
              <a:t>2021/22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Italien: Lead-Country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Niederlande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Belgien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Spanien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Polen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smtClean="0">
                <a:solidFill>
                  <a:schemeClr val="bg1"/>
                </a:solidFill>
              </a:rPr>
              <a:t>40 </a:t>
            </a:r>
            <a:r>
              <a:rPr lang="de-DE" sz="2400" dirty="0" smtClean="0">
                <a:solidFill>
                  <a:schemeClr val="bg1"/>
                </a:solidFill>
              </a:rPr>
              <a:t>Letter of </a:t>
            </a:r>
            <a:r>
              <a:rPr lang="de-DE" sz="2400" dirty="0" err="1" smtClean="0">
                <a:solidFill>
                  <a:schemeClr val="bg1"/>
                </a:solidFill>
              </a:rPr>
              <a:t>Intents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smtClean="0">
                <a:solidFill>
                  <a:schemeClr val="bg1"/>
                </a:solidFill>
              </a:rPr>
              <a:t>4 </a:t>
            </a:r>
            <a:r>
              <a:rPr lang="de-DE" sz="2400" dirty="0" err="1" smtClean="0">
                <a:solidFill>
                  <a:schemeClr val="bg1"/>
                </a:solidFill>
              </a:rPr>
              <a:t>from</a:t>
            </a:r>
            <a:r>
              <a:rPr lang="de-DE" sz="2400" dirty="0" smtClean="0">
                <a:solidFill>
                  <a:schemeClr val="bg1"/>
                </a:solidFill>
              </a:rPr>
              <a:t> Germany</a:t>
            </a:r>
            <a:r>
              <a:rPr lang="de-DE" sz="2400" dirty="0" smtClean="0">
                <a:solidFill>
                  <a:schemeClr val="bg1"/>
                </a:solidFill>
              </a:rPr>
              <a:t/>
            </a:r>
            <a:br>
              <a:rPr lang="de-DE" sz="2400" dirty="0" smtClean="0">
                <a:solidFill>
                  <a:schemeClr val="bg1"/>
                </a:solidFill>
              </a:rPr>
            </a:br>
            <a:r>
              <a:rPr lang="de-DE" sz="2400" dirty="0" smtClean="0">
                <a:solidFill>
                  <a:schemeClr val="bg1"/>
                </a:solidFill>
              </a:rPr>
              <a:t>(MPG, Unis Hannover, Hamburg, Aachen)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476673" y="366770"/>
            <a:ext cx="526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European </a:t>
            </a:r>
            <a:r>
              <a:rPr lang="de-DE" dirty="0" err="1" smtClean="0">
                <a:solidFill>
                  <a:schemeClr val="bg1"/>
                </a:solidFill>
              </a:rPr>
              <a:t>Strategy</a:t>
            </a:r>
            <a:r>
              <a:rPr lang="de-DE" dirty="0" smtClean="0">
                <a:solidFill>
                  <a:schemeClr val="bg1"/>
                </a:solidFill>
              </a:rPr>
              <a:t> Forum für Research </a:t>
            </a:r>
            <a:r>
              <a:rPr lang="de-DE" dirty="0" err="1" smtClean="0">
                <a:solidFill>
                  <a:schemeClr val="bg1"/>
                </a:solidFill>
              </a:rPr>
              <a:t>Infrastructures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19.10.2020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877623"/>
            <a:ext cx="8940800" cy="133021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8000" y="0"/>
            <a:ext cx="922374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950" b="1" dirty="0" smtClean="0">
                <a:ln/>
                <a:solidFill>
                  <a:schemeClr val="bg1">
                    <a:lumMod val="95000"/>
                  </a:schemeClr>
                </a:solidFill>
              </a:rPr>
              <a:t>Zeitplan: Forschung &amp; Entwicklung</a:t>
            </a:r>
            <a:endParaRPr lang="de-DE" sz="4950" b="1" dirty="0">
              <a:ln/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4057200" y="2651902"/>
            <a:ext cx="18472" cy="40085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8114400" y="2666855"/>
            <a:ext cx="18472" cy="40085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" y="4240007"/>
            <a:ext cx="3897952" cy="206266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49548" y="2642612"/>
            <a:ext cx="3232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interreg</a:t>
            </a:r>
            <a:r>
              <a:rPr lang="de-DE" b="1" dirty="0" smtClean="0">
                <a:solidFill>
                  <a:schemeClr val="bg1"/>
                </a:solidFill>
              </a:rPr>
              <a:t>-Projekte (ca. 30 Mio. 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/>
                </a:solidFill>
              </a:rPr>
              <a:t>ETPathfinder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E-Test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ET2SMEs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467" y="3983967"/>
            <a:ext cx="2436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Pathfinder @ Univ. Maastricht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01985" y="2642611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BMBF-Verbundforschung  (</a:t>
            </a:r>
            <a:r>
              <a:rPr lang="de-DE" b="1" dirty="0" smtClean="0">
                <a:solidFill>
                  <a:schemeClr val="bg1"/>
                </a:solidFill>
              </a:rPr>
              <a:t>2,1 </a:t>
            </a:r>
            <a:r>
              <a:rPr lang="de-DE" b="1" dirty="0" smtClean="0">
                <a:solidFill>
                  <a:schemeClr val="bg1"/>
                </a:solidFill>
              </a:rPr>
              <a:t>Mio. 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Third Generation Gravitational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Wave </a:t>
            </a:r>
            <a:r>
              <a:rPr lang="en-US" dirty="0">
                <a:solidFill>
                  <a:schemeClr val="bg1"/>
                </a:solidFill>
              </a:rPr>
              <a:t>Telescope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69" y="3842941"/>
            <a:ext cx="3904638" cy="247708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93" y="4152930"/>
            <a:ext cx="3817583" cy="216709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318683" y="2651902"/>
            <a:ext cx="3514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Regionale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Okönomie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Ökologie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Verkehr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Landschaft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Tourismus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Schulen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Wasserwirtschaft</a:t>
            </a:r>
            <a:r>
              <a:rPr lang="en-US" dirty="0" smtClean="0">
                <a:solidFill>
                  <a:schemeClr val="bg1"/>
                </a:solidFill>
              </a:rPr>
              <a:t>, …</a:t>
            </a:r>
            <a:endParaRPr lang="de-D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Breitbild</PresentationFormat>
  <Paragraphs>199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Comic Sans MS</vt:lpstr>
      <vt:lpstr>OpenSymbol</vt:lpstr>
      <vt:lpstr>Times New Roman</vt:lpstr>
      <vt:lpstr>Wingdings</vt:lpstr>
      <vt:lpstr>Office</vt:lpstr>
      <vt:lpstr>1_Office</vt:lpstr>
      <vt:lpstr>Benutzerdefiniertes Design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Achim Stahl</dc:creator>
  <cp:lastModifiedBy>Achim Stahl</cp:lastModifiedBy>
  <cp:revision>20</cp:revision>
  <dcterms:created xsi:type="dcterms:W3CDTF">2020-12-03T13:10:37Z</dcterms:created>
  <dcterms:modified xsi:type="dcterms:W3CDTF">2020-12-03T15:55:45Z</dcterms:modified>
</cp:coreProperties>
</file>