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91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tt Machin" initials="M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A3E9"/>
    <a:srgbClr val="06BBB2"/>
    <a:srgbClr val="D07EC9"/>
    <a:srgbClr val="C28FA9"/>
    <a:srgbClr val="D4A2BB"/>
    <a:srgbClr val="BC8488"/>
    <a:srgbClr val="886688"/>
    <a:srgbClr val="9574FF"/>
    <a:srgbClr val="AB9BFF"/>
    <a:srgbClr val="AE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2"/>
    <p:restoredTop sz="77790"/>
  </p:normalViewPr>
  <p:slideViewPr>
    <p:cSldViewPr snapToGrid="0" snapToObjects="1">
      <p:cViewPr varScale="1">
        <p:scale>
          <a:sx n="73" d="100"/>
          <a:sy n="73" d="100"/>
        </p:scale>
        <p:origin x="62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4D5C3-526D-814E-8383-72D1A0357F1D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A036B-855A-D14F-98D8-872C1DB0C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4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B2E9C-A721-9343-8DC6-6F506CD99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E31B7E-1A3F-4648-A255-62539D924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8CBD5-032B-1142-B5DB-DDFAB8565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B5A0B-B45A-BD4F-87B3-FA7282867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FAF71-8374-5D4A-87B5-5EB6DDE67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9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9349D-D55B-2D40-8F74-136552C9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4D1161-739B-F24F-9F16-BB9DABDA7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55129-1A1A-5D49-B530-1D9667B49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1071E-550E-5E45-B302-D6ADF5781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B3ADD-C546-8E4C-A047-8FAAAE83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2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CF2313-41A7-A647-B09A-572A67AF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09351-815F-4D49-B60D-A7E53E262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33ACC-2143-9E43-A5CB-656718EC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D5FF1-2691-2244-8BEB-E24400BA4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83BDC-A17D-CF40-9E7C-9BF3BCD6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7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86DA9-AA91-C84D-8D51-286D4240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330E7-D6AB-EA4A-BABC-06993070C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B034E-D84A-5A4C-8F85-752C06218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79484-ADEC-5E4B-B80E-86F68C22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054AD-95D6-814C-B363-719F06EBC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8628-B5B9-B64C-AA63-D60957CB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4259E-1B63-E141-B597-70B988BA8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7F818-AB10-B948-9FA8-3B50CB405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693C9-4AF5-DE4D-9A21-AD3078E34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D19DF-D906-9042-9E44-C1C7310E2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4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3ECD5-2A29-254D-84A1-6671F55BA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36C77-B503-444F-8A21-08F2FFA76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1E896-9A09-2940-A8CA-32567611A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74266-FD6D-A94F-A205-8DB525B01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0A26D-D896-0C49-A24E-6059930CF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3EFEE-6550-5B46-A4DD-DC93CB1EC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9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8064B-7D10-144F-864E-65B9A575A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04428-D29A-1749-A91B-FE14E05D8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77AF3-7E92-F542-9BC5-E957141A3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CBDED6-B421-CC42-8554-0559C8F08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228D97-6DD6-C74E-8BDF-B3AD8E3B1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F3C9D2-967F-0F4B-BC3A-D66D4B884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162862-07E5-EB48-A77B-F8E15FCF1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7FC091-0F80-8049-9B65-4DA61583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0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40E57-B10C-2949-8B7B-A9A6C0318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F0AD3C-95B2-1C4A-9A9D-ED9C11211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5204BA-A6D2-1E4A-96AD-16B9D2D6C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2DB1C-8EBA-E14A-8CF5-FD6223FE8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8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F6F70E-8209-7A40-BE3C-C657B06DB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667697-AE0E-E44F-BEBD-232902997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4A2B8-7B25-FF43-9219-6B0C5CA14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1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94907-E4B9-3248-BA8F-3048A427D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90F96-0877-2C45-9467-4E4DB8BDD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5CBB4-DA7C-594C-A222-FFDA15329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35B74-0311-E246-979B-09209D012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0657C-C7C4-F84A-A700-A045687D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0F908-04DC-7945-9084-91EE2863B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5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2A5BF-A495-6D4B-AABC-17E6A1949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B037A-D7D0-2C4E-BDCA-8D114C08D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77BDE7-27D3-E643-B016-64AD139E5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4913B-9AAE-9C4A-835C-F7D87DCDF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9FE75-39B1-3B4C-869D-55B317BB4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AC520-045F-0748-BE69-3DF0C67C3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2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658F4E-C17D-B64C-9BAF-AEC4857EC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7DA35-644F-B94A-81CB-8FAC41946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C1ACA-DAC4-0E40-BC52-EE284C1F3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D0CB-29A5-984D-A5B5-66770B624D06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8275-603B-A24F-8B3D-D67B87FF0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4012D-AB45-0740-8BAF-F968C6246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2D3A9-2390-A240-9DA4-FB48C9650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9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2.jpg"/><Relationship Id="rId7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C388912B-0F00-9E40-A259-52519C696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D352609-C8FE-FF45-820D-42A0EEA95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F5186A-FD65-5D44-BAAA-8B64AA9BD7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702" y="5968203"/>
            <a:ext cx="1674647" cy="70998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45D86CBC-8892-5A4D-B9BB-A415084F10FF}"/>
              </a:ext>
            </a:extLst>
          </p:cNvPr>
          <p:cNvSpPr txBox="1">
            <a:spLocks/>
          </p:cNvSpPr>
          <p:nvPr/>
        </p:nvSpPr>
        <p:spPr>
          <a:xfrm>
            <a:off x="2167980" y="2403468"/>
            <a:ext cx="7856040" cy="122149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Applying Scrum to research software projects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62EDA0-51C2-3940-87A1-474FFA65CB46}"/>
              </a:ext>
            </a:extLst>
          </p:cNvPr>
          <p:cNvGrpSpPr/>
          <p:nvPr/>
        </p:nvGrpSpPr>
        <p:grpSpPr>
          <a:xfrm>
            <a:off x="3062700" y="4188469"/>
            <a:ext cx="6066600" cy="1381991"/>
            <a:chOff x="3580898" y="4376727"/>
            <a:chExt cx="6066600" cy="1381991"/>
          </a:xfrm>
        </p:grpSpPr>
        <p:sp>
          <p:nvSpPr>
            <p:cNvPr id="7" name="Title 1">
              <a:extLst>
                <a:ext uri="{FF2B5EF4-FFF2-40B4-BE49-F238E27FC236}">
                  <a16:creationId xmlns:a16="http://schemas.microsoft.com/office/drawing/2014/main" id="{45D86CBC-8892-5A4D-B9BB-A415084F10FF}"/>
                </a:ext>
              </a:extLst>
            </p:cNvPr>
            <p:cNvSpPr txBox="1">
              <a:spLocks/>
            </p:cNvSpPr>
            <p:nvPr/>
          </p:nvSpPr>
          <p:spPr>
            <a:xfrm>
              <a:off x="4868447" y="4376727"/>
              <a:ext cx="4779051" cy="1381991"/>
            </a:xfrm>
            <a:prstGeom prst="rect">
              <a:avLst/>
            </a:prstGeom>
          </p:spPr>
          <p:txBody>
            <a:bodyPr vert="horz" lIns="91440" tIns="45720" rIns="91440" bIns="45720" rtlCol="0" anchor="t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800" b="1" dirty="0">
                  <a:solidFill>
                    <a:schemeClr val="bg1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Matt Machin</a:t>
              </a:r>
            </a:p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Digital Health Technical Lead</a:t>
              </a:r>
            </a:p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Division of Informatics, Imaging and Data Sciences</a:t>
              </a:r>
            </a:p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University of Manchester</a:t>
              </a:r>
            </a:p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matthew.machin@manchester.ac.uk</a:t>
              </a: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1B71376-C926-FC49-A5F0-E3553E604490}"/>
                </a:ext>
              </a:extLst>
            </p:cNvPr>
            <p:cNvSpPr/>
            <p:nvPr/>
          </p:nvSpPr>
          <p:spPr>
            <a:xfrm>
              <a:off x="3580898" y="4376727"/>
              <a:ext cx="1221496" cy="12214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picture containing person, person, brass, indoor&#10;&#10;Description automatically generated">
              <a:extLst>
                <a:ext uri="{FF2B5EF4-FFF2-40B4-BE49-F238E27FC236}">
                  <a16:creationId xmlns:a16="http://schemas.microsoft.com/office/drawing/2014/main" id="{44A8E516-FAE4-424B-BAC7-7AAEAB98F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18100" y="4413929"/>
              <a:ext cx="1147092" cy="11470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25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709DE0A-3269-9944-92AA-F54E58172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0"/>
            <a:ext cx="7366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75B79-F592-6143-8581-1E3292B93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How our approach has changed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8C923CC-E174-914B-8074-9AD487C4359E}"/>
              </a:ext>
            </a:extLst>
          </p:cNvPr>
          <p:cNvSpPr txBox="1"/>
          <p:nvPr/>
        </p:nvSpPr>
        <p:spPr>
          <a:xfrm>
            <a:off x="770020" y="1576884"/>
            <a:ext cx="6923132" cy="431083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Initially had small team so single person as Scrum Master and Product Owner. This is BAD!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team grew were able to separate these roles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give team better visibility and ownership of longer-term goals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Experimenting with different </a:t>
            </a:r>
          </a:p>
          <a:p>
            <a:pPr>
              <a:buClr>
                <a:srgbClr val="06BBB2"/>
              </a:buClr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estimation approaches</a:t>
            </a: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D4201FF-CC0A-5B44-BAB7-05B64E276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0"/>
            <a:ext cx="7366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75B79-F592-6143-8581-1E3292B93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1E51EB6-8E4C-E443-B705-0A10148C24C4}"/>
              </a:ext>
            </a:extLst>
          </p:cNvPr>
          <p:cNvSpPr txBox="1"/>
          <p:nvPr/>
        </p:nvSpPr>
        <p:spPr>
          <a:xfrm>
            <a:off x="770020" y="1763587"/>
            <a:ext cx="7355077" cy="336411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Scrum be applied to research software projects? Yes!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Carefully consider roles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 approach to reflect relationship with research team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Regularly review and improve process</a:t>
            </a: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81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542F8AEF-5CF1-464A-BF1A-88580794C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-18565"/>
            <a:ext cx="7366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75B79-F592-6143-8581-1E3292B93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Applying Scrum to research software projects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74BF15-E314-804D-84E5-BD2B1167DD50}"/>
              </a:ext>
            </a:extLst>
          </p:cNvPr>
          <p:cNvSpPr txBox="1"/>
          <p:nvPr/>
        </p:nvSpPr>
        <p:spPr>
          <a:xfrm>
            <a:off x="770020" y="1712973"/>
            <a:ext cx="6591686" cy="343205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Scrum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apply Scrum to research software </a:t>
            </a:r>
            <a:r>
              <a:rPr lang="en-US" sz="2800" b="1" dirty="0" smtClean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worked </a:t>
            </a:r>
            <a:r>
              <a:rPr lang="en-US" sz="2400" b="1" dirty="0" smtClean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faced</a:t>
            </a:r>
            <a:endParaRPr lang="en-US" sz="2400" b="1" dirty="0" smtClean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approach has changed</a:t>
            </a:r>
          </a:p>
        </p:txBody>
      </p:sp>
    </p:spTree>
    <p:extLst>
      <p:ext uri="{BB962C8B-B14F-4D97-AF65-F5344CB8AC3E}">
        <p14:creationId xmlns:p14="http://schemas.microsoft.com/office/powerpoint/2010/main" val="363226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787C4FD5-7BA0-C242-AAFE-30FC38921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0"/>
            <a:ext cx="7366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75B79-F592-6143-8581-1E3292B93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 to Scrum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74BF15-E314-804D-84E5-BD2B1167DD50}"/>
              </a:ext>
            </a:extLst>
          </p:cNvPr>
          <p:cNvSpPr txBox="1"/>
          <p:nvPr/>
        </p:nvSpPr>
        <p:spPr>
          <a:xfrm>
            <a:off x="770019" y="1633729"/>
            <a:ext cx="7355077" cy="400186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Agile software development methodology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 in the 1990s and has evolved over time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main elements: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&amp; roles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/ meetings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Artifacts</a:t>
            </a:r>
          </a:p>
        </p:txBody>
      </p:sp>
    </p:spTree>
    <p:extLst>
      <p:ext uri="{BB962C8B-B14F-4D97-AF65-F5344CB8AC3E}">
        <p14:creationId xmlns:p14="http://schemas.microsoft.com/office/powerpoint/2010/main" val="59568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A picture containing logo&#10;&#10;Description automatically generated">
            <a:extLst>
              <a:ext uri="{FF2B5EF4-FFF2-40B4-BE49-F238E27FC236}">
                <a16:creationId xmlns:a16="http://schemas.microsoft.com/office/drawing/2014/main" id="{26E2CA36-5785-CC44-93E9-06E2ABCED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648" y="1547688"/>
            <a:ext cx="2039649" cy="2039649"/>
          </a:xfrm>
          <a:prstGeom prst="rect">
            <a:avLst/>
          </a:prstGeom>
        </p:spPr>
      </p:pic>
      <p:pic>
        <p:nvPicPr>
          <p:cNvPr id="34" name="Picture 33" descr="A picture containing text, sign, clipart, vector graphics&#10;&#10;Description automatically generated">
            <a:extLst>
              <a:ext uri="{FF2B5EF4-FFF2-40B4-BE49-F238E27FC236}">
                <a16:creationId xmlns:a16="http://schemas.microsoft.com/office/drawing/2014/main" id="{0F534BA9-7F35-4447-AB46-B1F21ADBD6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912" y="1576108"/>
            <a:ext cx="2039649" cy="20396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75B79-F592-6143-8581-1E3292B930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Team and roles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D4C0CB-4C9E-A74D-A462-FC37DBAD157F}"/>
              </a:ext>
            </a:extLst>
          </p:cNvPr>
          <p:cNvSpPr txBox="1"/>
          <p:nvPr/>
        </p:nvSpPr>
        <p:spPr>
          <a:xfrm>
            <a:off x="179844" y="3802184"/>
            <a:ext cx="3890508" cy="221968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 requirements capture &amp; prioritization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Owns product backlog</a:t>
            </a: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C0724E-EE3B-9C49-B6E5-0D2226DF427E}"/>
              </a:ext>
            </a:extLst>
          </p:cNvPr>
          <p:cNvSpPr txBox="1"/>
          <p:nvPr/>
        </p:nvSpPr>
        <p:spPr>
          <a:xfrm>
            <a:off x="657222" y="3411597"/>
            <a:ext cx="3536825" cy="65186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buClr>
                <a:srgbClr val="06BBB2"/>
              </a:buClr>
            </a:pPr>
            <a:r>
              <a:rPr lang="en-US" sz="2400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Owner</a:t>
            </a:r>
            <a:endParaRPr lang="en-US" sz="2800" b="1" dirty="0">
              <a:solidFill>
                <a:srgbClr val="44A3E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41C025-E150-8340-9BF7-B295C5E0FA2E}"/>
              </a:ext>
            </a:extLst>
          </p:cNvPr>
          <p:cNvSpPr txBox="1"/>
          <p:nvPr/>
        </p:nvSpPr>
        <p:spPr>
          <a:xfrm>
            <a:off x="3850246" y="4094382"/>
            <a:ext cx="3877096" cy="221968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 Scrum process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Leads Scrum meetings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Coaches and supports the team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BE1A44-FAA4-D245-B468-BBF4CF6D9312}"/>
              </a:ext>
            </a:extLst>
          </p:cNvPr>
          <p:cNvSpPr txBox="1"/>
          <p:nvPr/>
        </p:nvSpPr>
        <p:spPr>
          <a:xfrm>
            <a:off x="4314822" y="3411597"/>
            <a:ext cx="3536825" cy="65186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buClr>
                <a:srgbClr val="06BBB2"/>
              </a:buClr>
            </a:pPr>
            <a:r>
              <a:rPr lang="en-US" sz="2400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Scrum Master</a:t>
            </a:r>
            <a:endParaRPr lang="en-US" sz="2800" b="1" dirty="0">
              <a:solidFill>
                <a:srgbClr val="44A3E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258F41-8B49-7248-B798-EF171A537850}"/>
              </a:ext>
            </a:extLst>
          </p:cNvPr>
          <p:cNvSpPr txBox="1"/>
          <p:nvPr/>
        </p:nvSpPr>
        <p:spPr>
          <a:xfrm>
            <a:off x="7662248" y="3942860"/>
            <a:ext cx="3536825" cy="221968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Carry out the work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 as a group to delivery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0CE5E0-E4FE-7F4D-91E1-DE11093186FD}"/>
              </a:ext>
            </a:extLst>
          </p:cNvPr>
          <p:cNvSpPr txBox="1"/>
          <p:nvPr/>
        </p:nvSpPr>
        <p:spPr>
          <a:xfrm>
            <a:off x="7962784" y="3561059"/>
            <a:ext cx="3536825" cy="65186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buClr>
                <a:srgbClr val="06BBB2"/>
              </a:buClr>
            </a:pPr>
            <a:r>
              <a:rPr lang="en-US" sz="2400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Developers </a:t>
            </a:r>
          </a:p>
          <a:p>
            <a:pPr>
              <a:buClr>
                <a:srgbClr val="06BBB2"/>
              </a:buClr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 team members)</a:t>
            </a: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656330B6-F066-9A41-A608-18EE7FA528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2700" y="1503075"/>
            <a:ext cx="2039649" cy="203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3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77" descr="Logo&#10;&#10;Description automatically generated">
            <a:extLst>
              <a:ext uri="{FF2B5EF4-FFF2-40B4-BE49-F238E27FC236}">
                <a16:creationId xmlns:a16="http://schemas.microsoft.com/office/drawing/2014/main" id="{72AEB68B-5D3C-FB4E-BB31-8243D4419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430" y="1496687"/>
            <a:ext cx="1190061" cy="1190061"/>
          </a:xfrm>
          <a:prstGeom prst="rect">
            <a:avLst/>
          </a:prstGeom>
        </p:spPr>
      </p:pic>
      <p:pic>
        <p:nvPicPr>
          <p:cNvPr id="79" name="Picture 78" descr="Icon&#10;&#10;Description automatically generated">
            <a:extLst>
              <a:ext uri="{FF2B5EF4-FFF2-40B4-BE49-F238E27FC236}">
                <a16:creationId xmlns:a16="http://schemas.microsoft.com/office/drawing/2014/main" id="{FF281884-6422-7A47-89C5-B82EE159A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429" y="3313637"/>
            <a:ext cx="1190061" cy="1190061"/>
          </a:xfrm>
          <a:prstGeom prst="rect">
            <a:avLst/>
          </a:prstGeom>
        </p:spPr>
      </p:pic>
      <p:pic>
        <p:nvPicPr>
          <p:cNvPr id="80" name="Picture 79" descr="Icon&#10;&#10;Description automatically generated">
            <a:extLst>
              <a:ext uri="{FF2B5EF4-FFF2-40B4-BE49-F238E27FC236}">
                <a16:creationId xmlns:a16="http://schemas.microsoft.com/office/drawing/2014/main" id="{8140B4CE-3B8A-7A4C-BCE8-81ACEF1381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91" y="4755552"/>
            <a:ext cx="1190061" cy="1190061"/>
          </a:xfrm>
          <a:prstGeom prst="rect">
            <a:avLst/>
          </a:prstGeom>
        </p:spPr>
      </p:pic>
      <p:pic>
        <p:nvPicPr>
          <p:cNvPr id="81" name="Picture 80" descr="Icon&#10;&#10;Description automatically generated">
            <a:extLst>
              <a:ext uri="{FF2B5EF4-FFF2-40B4-BE49-F238E27FC236}">
                <a16:creationId xmlns:a16="http://schemas.microsoft.com/office/drawing/2014/main" id="{7897DFD0-30D9-674F-864E-489531671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0197" y="1476587"/>
            <a:ext cx="1190061" cy="1190061"/>
          </a:xfrm>
          <a:prstGeom prst="rect">
            <a:avLst/>
          </a:prstGeom>
        </p:spPr>
      </p:pic>
      <p:pic>
        <p:nvPicPr>
          <p:cNvPr id="82" name="Picture 81" descr="Logo&#10;&#10;Description automatically generated">
            <a:extLst>
              <a:ext uri="{FF2B5EF4-FFF2-40B4-BE49-F238E27FC236}">
                <a16:creationId xmlns:a16="http://schemas.microsoft.com/office/drawing/2014/main" id="{BC5036BA-BB40-F84C-8862-554A72B73A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2907156"/>
            <a:ext cx="1190061" cy="119006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Events / meetings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926ADB17-2F6A-0242-9FA0-CC888EFC6686}"/>
              </a:ext>
            </a:extLst>
          </p:cNvPr>
          <p:cNvSpPr txBox="1"/>
          <p:nvPr/>
        </p:nvSpPr>
        <p:spPr>
          <a:xfrm>
            <a:off x="7219132" y="1519944"/>
            <a:ext cx="4026091" cy="245080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buClr>
                <a:srgbClr val="06BBB2"/>
              </a:buClr>
            </a:pPr>
            <a:r>
              <a:rPr lang="en-US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 retrospective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went well / could be improved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16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6BBB2"/>
              </a:buClr>
            </a:pPr>
            <a:endParaRPr lang="en-US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6BBB2"/>
              </a:buClr>
            </a:pPr>
            <a:endParaRPr lang="en-US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6BBB2"/>
              </a:buClr>
            </a:pPr>
            <a:r>
              <a:rPr lang="en-US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scrum - Developers report on 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they did yesterday?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they will do today?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 their way?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49C8A50-6832-F240-ADA5-3EE26E9CE24D}"/>
              </a:ext>
            </a:extLst>
          </p:cNvPr>
          <p:cNvSpPr txBox="1"/>
          <p:nvPr/>
        </p:nvSpPr>
        <p:spPr>
          <a:xfrm>
            <a:off x="1837661" y="1519943"/>
            <a:ext cx="3876237" cy="401459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buClr>
                <a:srgbClr val="06BBB2"/>
              </a:buClr>
            </a:pPr>
            <a:r>
              <a:rPr lang="en-US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Sprint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 length events (typically 2-4 weeks)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Focused on delivery of a specific goal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6BBB2"/>
              </a:buClr>
            </a:pPr>
            <a:endParaRPr lang="en-US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6BBB2"/>
              </a:buClr>
            </a:pPr>
            <a:r>
              <a:rPr lang="en-US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 planning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 goal 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items to include in sprint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6BBB2"/>
              </a:buClr>
            </a:pPr>
            <a:endParaRPr lang="en-US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6BBB2"/>
              </a:buClr>
            </a:pPr>
            <a:r>
              <a:rPr lang="en-US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</a:t>
            </a:r>
            <a:r>
              <a:rPr lang="en-US" sz="1600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endParaRPr lang="en-US" sz="1600" b="1" dirty="0">
              <a:solidFill>
                <a:srgbClr val="44A3E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Demonstrate sprint output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 changes needed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FA705E78-51D3-B741-8DEF-C73642D955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07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3075A476-D813-764F-9F7B-78826388E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196" y="1479985"/>
            <a:ext cx="2039649" cy="2039649"/>
          </a:xfrm>
          <a:prstGeom prst="rect">
            <a:avLst/>
          </a:prstGeom>
        </p:spPr>
      </p:pic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C1C37871-F93A-E34A-8CB3-DBEFE6121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710" y="1576108"/>
            <a:ext cx="2039649" cy="20396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75B79-F592-6143-8581-1E3292B930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Artifacts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C0642C5-480E-3E4E-A6D4-77680C13C39A}"/>
              </a:ext>
            </a:extLst>
          </p:cNvPr>
          <p:cNvSpPr txBox="1"/>
          <p:nvPr/>
        </p:nvSpPr>
        <p:spPr>
          <a:xfrm>
            <a:off x="179844" y="4121483"/>
            <a:ext cx="4781690" cy="96968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Ordered list of requirements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goal (long term)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A62425-00A4-D843-ACE1-31DE4B8DAFD6}"/>
              </a:ext>
            </a:extLst>
          </p:cNvPr>
          <p:cNvSpPr txBox="1"/>
          <p:nvPr/>
        </p:nvSpPr>
        <p:spPr>
          <a:xfrm>
            <a:off x="847710" y="3540550"/>
            <a:ext cx="4346990" cy="3575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buClr>
                <a:srgbClr val="06BBB2"/>
              </a:buClr>
            </a:pPr>
            <a:r>
              <a:rPr lang="en-US" sz="2400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Backlog</a:t>
            </a:r>
            <a:endParaRPr lang="en-US" sz="2800" b="1" dirty="0">
              <a:solidFill>
                <a:srgbClr val="44A3E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3D6C6F-B6CC-1F43-9E40-AD0AE0EB53E2}"/>
              </a:ext>
            </a:extLst>
          </p:cNvPr>
          <p:cNvSpPr txBox="1"/>
          <p:nvPr/>
        </p:nvSpPr>
        <p:spPr>
          <a:xfrm>
            <a:off x="4691605" y="4206036"/>
            <a:ext cx="6453473" cy="139360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 goal (short term)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Real-time view of work within a single sprint</a:t>
            </a: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Owned by dev team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F4B6AD-E030-3742-B0BF-201D86A9B3E4}"/>
              </a:ext>
            </a:extLst>
          </p:cNvPr>
          <p:cNvSpPr txBox="1"/>
          <p:nvPr/>
        </p:nvSpPr>
        <p:spPr>
          <a:xfrm>
            <a:off x="5156070" y="3540550"/>
            <a:ext cx="4346990" cy="35754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buClr>
                <a:srgbClr val="06BBB2"/>
              </a:buClr>
            </a:pPr>
            <a:r>
              <a:rPr lang="en-US" sz="2400" b="1" dirty="0">
                <a:solidFill>
                  <a:srgbClr val="44A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 Backlog</a:t>
            </a:r>
            <a:endParaRPr lang="en-US" sz="2800" b="1" dirty="0">
              <a:solidFill>
                <a:srgbClr val="44A3E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5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E646BC5-52E4-5D45-B6E4-9AB62DBA0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0"/>
            <a:ext cx="7366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75B79-F592-6143-8581-1E3292B93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Applying Scrum to software research projects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B1B3A69-2562-1748-BC63-9C44EDC4A3B6}"/>
              </a:ext>
            </a:extLst>
          </p:cNvPr>
          <p:cNvSpPr txBox="1"/>
          <p:nvPr/>
        </p:nvSpPr>
        <p:spPr>
          <a:xfrm>
            <a:off x="770020" y="1712973"/>
            <a:ext cx="6591686" cy="343205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8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worked </a:t>
            </a:r>
            <a:r>
              <a:rPr lang="en-US" sz="2800" b="1" dirty="0" smtClean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faced</a:t>
            </a: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our approach has changed</a:t>
            </a:r>
          </a:p>
        </p:txBody>
      </p:sp>
    </p:spTree>
    <p:extLst>
      <p:ext uri="{BB962C8B-B14F-4D97-AF65-F5344CB8AC3E}">
        <p14:creationId xmlns:p14="http://schemas.microsoft.com/office/powerpoint/2010/main" val="23527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72939EE-1F4B-EE43-90D4-E304366E5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0"/>
            <a:ext cx="7366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75B79-F592-6143-8581-1E3292B93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What has worked well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AE4F198-4DEA-CB46-8B8B-924E4CD87210}"/>
              </a:ext>
            </a:extLst>
          </p:cNvPr>
          <p:cNvSpPr txBox="1"/>
          <p:nvPr/>
        </p:nvSpPr>
        <p:spPr>
          <a:xfrm>
            <a:off x="770020" y="1712973"/>
            <a:ext cx="6756401" cy="412089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way of planning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for team ownership / engagement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applied effectively enables issues / delays to be picked up quickly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and retro allows for regular feedback and process improvements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fairly lightweight</a:t>
            </a: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95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chart&#10;&#10;Description automatically generated">
            <a:extLst>
              <a:ext uri="{FF2B5EF4-FFF2-40B4-BE49-F238E27FC236}">
                <a16:creationId xmlns:a16="http://schemas.microsoft.com/office/drawing/2014/main" id="{F447126C-B54D-144E-944F-A2AB8B098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0"/>
            <a:ext cx="7366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A375B79-F592-6143-8581-1E3292B93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9" y="5972176"/>
            <a:ext cx="1665277" cy="70601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DFB77B6-A194-5544-ACBC-F6258344E171}"/>
              </a:ext>
            </a:extLst>
          </p:cNvPr>
          <p:cNvSpPr txBox="1">
            <a:spLocks/>
          </p:cNvSpPr>
          <p:nvPr/>
        </p:nvSpPr>
        <p:spPr>
          <a:xfrm>
            <a:off x="657223" y="723417"/>
            <a:ext cx="8068765" cy="4508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44A3E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Challenges faced</a:t>
            </a:r>
            <a:endParaRPr lang="en-US" sz="2400" b="1" dirty="0">
              <a:solidFill>
                <a:srgbClr val="44A3E9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D197DC-E376-D64B-BDFC-CBF84D12BDE0}"/>
              </a:ext>
            </a:extLst>
          </p:cNvPr>
          <p:cNvSpPr/>
          <p:nvPr/>
        </p:nvSpPr>
        <p:spPr>
          <a:xfrm>
            <a:off x="770020" y="1222406"/>
            <a:ext cx="5748011" cy="45719"/>
          </a:xfrm>
          <a:prstGeom prst="rect">
            <a:avLst/>
          </a:prstGeom>
          <a:gradFill flip="none" rotWithShape="1">
            <a:gsLst>
              <a:gs pos="100000">
                <a:srgbClr val="3B87DA"/>
              </a:gs>
              <a:gs pos="0">
                <a:srgbClr val="44A3E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542059-6130-1F46-9849-96849B178D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1125" y="5984875"/>
            <a:ext cx="1651000" cy="698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74BF15-E314-804D-84E5-BD2B1167DD50}"/>
              </a:ext>
            </a:extLst>
          </p:cNvPr>
          <p:cNvSpPr txBox="1"/>
          <p:nvPr/>
        </p:nvSpPr>
        <p:spPr>
          <a:xfrm>
            <a:off x="770021" y="1806816"/>
            <a:ext cx="6301340" cy="362568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Commitments in grant application with fixed funding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Insufficient access / availability of research team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proxy not always ideal</a:t>
            </a: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6BBB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 team can lose sight of overall project goals</a:t>
            </a:r>
            <a:endParaRPr lang="en-US" sz="2800" b="1" dirty="0">
              <a:solidFill>
                <a:srgbClr val="333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823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8823</TotalTime>
  <Words>389</Words>
  <Application>Microsoft Office PowerPoint</Application>
  <PresentationFormat>Widescreen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Health Software</dc:title>
  <dc:creator>Microsoft Office User</dc:creator>
  <cp:lastModifiedBy>Matthew Machin</cp:lastModifiedBy>
  <cp:revision>167</cp:revision>
  <dcterms:created xsi:type="dcterms:W3CDTF">2020-03-02T09:38:21Z</dcterms:created>
  <dcterms:modified xsi:type="dcterms:W3CDTF">2021-01-20T14:57:36Z</dcterms:modified>
</cp:coreProperties>
</file>