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650" r:id="rId2"/>
    <p:sldMasterId id="2147483652" r:id="rId3"/>
    <p:sldMasterId id="2147483654" r:id="rId4"/>
    <p:sldMasterId id="2147483774" r:id="rId5"/>
    <p:sldMasterId id="2147483777" r:id="rId6"/>
    <p:sldMasterId id="2147483781" r:id="rId7"/>
    <p:sldMasterId id="2147483808" r:id="rId8"/>
  </p:sldMasterIdLst>
  <p:notesMasterIdLst>
    <p:notesMasterId r:id="rId24"/>
  </p:notesMasterIdLst>
  <p:handoutMasterIdLst>
    <p:handoutMasterId r:id="rId25"/>
  </p:handoutMasterIdLst>
  <p:sldIdLst>
    <p:sldId id="307" r:id="rId9"/>
    <p:sldId id="443" r:id="rId10"/>
    <p:sldId id="337" r:id="rId11"/>
    <p:sldId id="459" r:id="rId12"/>
    <p:sldId id="463" r:id="rId13"/>
    <p:sldId id="866" r:id="rId14"/>
    <p:sldId id="860" r:id="rId15"/>
    <p:sldId id="856" r:id="rId16"/>
    <p:sldId id="870" r:id="rId17"/>
    <p:sldId id="862" r:id="rId18"/>
    <p:sldId id="867" r:id="rId19"/>
    <p:sldId id="868" r:id="rId20"/>
    <p:sldId id="869" r:id="rId21"/>
    <p:sldId id="863" r:id="rId22"/>
    <p:sldId id="861" r:id="rId23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2">
          <p15:clr>
            <a:srgbClr val="A4A3A4"/>
          </p15:clr>
        </p15:guide>
        <p15:guide id="2" orient="horz" pos="855">
          <p15:clr>
            <a:srgbClr val="A4A3A4"/>
          </p15:clr>
        </p15:guide>
        <p15:guide id="3" orient="horz" pos="826">
          <p15:clr>
            <a:srgbClr val="A4A3A4"/>
          </p15:clr>
        </p15:guide>
        <p15:guide id="4" pos="226">
          <p15:clr>
            <a:srgbClr val="A4A3A4"/>
          </p15:clr>
        </p15:guide>
        <p15:guide id="5" pos="5534">
          <p15:clr>
            <a:srgbClr val="A4A3A4"/>
          </p15:clr>
        </p15:guide>
        <p15:guide id="6" pos="2812">
          <p15:clr>
            <a:srgbClr val="A4A3A4"/>
          </p15:clr>
        </p15:guide>
        <p15:guide id="7" pos="2948">
          <p15:clr>
            <a:srgbClr val="A4A3A4"/>
          </p15:clr>
        </p15:guide>
        <p15:guide id="8" pos="1435">
          <p15:clr>
            <a:srgbClr val="A4A3A4"/>
          </p15:clr>
        </p15:guide>
        <p15:guide id="9" pos="4325">
          <p15:clr>
            <a:srgbClr val="A4A3A4"/>
          </p15:clr>
        </p15:guide>
        <p15:guide id="10" pos="4173">
          <p15:clr>
            <a:srgbClr val="A4A3A4"/>
          </p15:clr>
        </p15:guide>
        <p15:guide id="11" pos="15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ck, Eva Maria" initials="HE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121"/>
    <a:srgbClr val="005AA0"/>
    <a:srgbClr val="E6AE0B"/>
    <a:srgbClr val="8CB423"/>
    <a:srgbClr val="004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43" autoAdjust="0"/>
    <p:restoredTop sz="76992" autoAdjust="0"/>
  </p:normalViewPr>
  <p:slideViewPr>
    <p:cSldViewPr snapToObjects="1" showGuides="1">
      <p:cViewPr varScale="1">
        <p:scale>
          <a:sx n="70" d="100"/>
          <a:sy n="70" d="100"/>
        </p:scale>
        <p:origin x="888" y="52"/>
      </p:cViewPr>
      <p:guideLst>
        <p:guide orient="horz" pos="2982"/>
        <p:guide orient="horz" pos="855"/>
        <p:guide orient="horz" pos="826"/>
        <p:guide pos="226"/>
        <p:guide pos="5534"/>
        <p:guide pos="2812"/>
        <p:guide pos="2948"/>
        <p:guide pos="1435"/>
        <p:guide pos="4325"/>
        <p:guide pos="4173"/>
        <p:guide pos="15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5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1DB15-64F5-45F7-B670-BA5258FB28FD}" type="datetimeFigureOut">
              <a:rPr lang="de-DE" smtClean="0"/>
              <a:t>16.12.2020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C598C-6159-47D0-B75E-5E1D4877B5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743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6037-A285-4C9E-B04C-6DCA60BD155D}" type="datetimeFigureOut">
              <a:rPr lang="de-DE" smtClean="0"/>
              <a:t>16.12.2020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BAFD-BDF1-4073-A261-64C06A00B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102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62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674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e-DE" b="1" i="1" dirty="0"/>
              <a:t>Wissenschaftliche Qualität der Fragestellung, die mit der Forschungsinfrastruktur bearbeitet wird</a:t>
            </a:r>
          </a:p>
          <a:p>
            <a:pPr marL="0" lvl="0" indent="0">
              <a:buNone/>
            </a:pPr>
            <a:r>
              <a:rPr lang="de-DE" i="1" dirty="0"/>
              <a:t>Darunter soll adressiert sein</a:t>
            </a:r>
          </a:p>
          <a:p>
            <a:pPr lvl="0"/>
            <a:r>
              <a:rPr lang="de-DE" i="1" dirty="0"/>
              <a:t>- die Expertise der antragstellenden Institution auf dem betreffenden Wissenschaftsgebiet</a:t>
            </a:r>
          </a:p>
          <a:p>
            <a:pPr lvl="0"/>
            <a:r>
              <a:rPr lang="de-DE" i="1" dirty="0"/>
              <a:t>- das Potential der Investition und des wissenschaftlichen Konzeptes, um damit Spitzenforschung zu realisieren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2226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5844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In the boxes: Topic abreviation / Topic budget in MEUR (according PoF IV proposal)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3397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do outstanding science</a:t>
            </a:r>
          </a:p>
          <a:p>
            <a:r>
              <a:rPr lang="en-US" dirty="0" smtClean="0"/>
              <a:t>We do exciting science</a:t>
            </a:r>
          </a:p>
          <a:p>
            <a:endParaRPr lang="en-US" dirty="0"/>
          </a:p>
          <a:p>
            <a:r>
              <a:rPr lang="en-US" dirty="0" smtClean="0"/>
              <a:t>Stress the </a:t>
            </a:r>
            <a:r>
              <a:rPr lang="en-US" dirty="0" err="1" smtClean="0"/>
              <a:t>spioneering</a:t>
            </a:r>
            <a:r>
              <a:rPr lang="en-US" dirty="0" smtClean="0"/>
              <a:t> aspects</a:t>
            </a:r>
          </a:p>
          <a:p>
            <a:r>
              <a:rPr lang="en-US" dirty="0" smtClean="0"/>
              <a:t>Stress high tech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5064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269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450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0697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1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none" baseline="0"/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Eventuelle Subheadline,</a:t>
            </a:r>
          </a:p>
          <a:p>
            <a:r>
              <a:rPr lang="de-DE" dirty="0"/>
              <a:t>ebenfalls zweizeilig möglich</a:t>
            </a:r>
          </a:p>
        </p:txBody>
      </p:sp>
    </p:spTree>
    <p:extLst>
      <p:ext uri="{BB962C8B-B14F-4D97-AF65-F5344CB8AC3E}">
        <p14:creationId xmlns:p14="http://schemas.microsoft.com/office/powerpoint/2010/main" val="195907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9">
            <a:extLst>
              <a:ext uri="{FF2B5EF4-FFF2-40B4-BE49-F238E27FC236}">
                <a16:creationId xmlns:a16="http://schemas.microsoft.com/office/drawing/2014/main" id="{AE49FAAD-3BD8-4597-9AE5-BB11CAD7A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4139161-AAAD-415A-A2B6-287119D79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</p:spPr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1293738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89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9">
            <a:extLst>
              <a:ext uri="{FF2B5EF4-FFF2-40B4-BE49-F238E27FC236}">
                <a16:creationId xmlns:a16="http://schemas.microsoft.com/office/drawing/2014/main" id="{AE49FAAD-3BD8-4597-9AE5-BB11CAD7A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4139161-AAAD-415A-A2B6-287119D79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</p:spPr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1257842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9" descr="II_rahmen_neu_tite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81"/>
            <a:ext cx="91440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396875" y="4856560"/>
            <a:ext cx="36703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e-DE" sz="600"/>
              <a:t>KIT – Universität des Landes Baden-Württemberg und</a:t>
            </a:r>
          </a:p>
          <a:p>
            <a:r>
              <a:rPr lang="de-DE" sz="600"/>
              <a:t>nationales Forschungszentrum in der Helmholtz-Gemeinschaft</a:t>
            </a:r>
          </a:p>
        </p:txBody>
      </p:sp>
      <p:sp>
        <p:nvSpPr>
          <p:cNvPr id="13" name="Text Box 21"/>
          <p:cNvSpPr txBox="1">
            <a:spLocks noChangeArrowheads="1"/>
          </p:cNvSpPr>
          <p:nvPr userDrawn="1"/>
        </p:nvSpPr>
        <p:spPr bwMode="auto">
          <a:xfrm>
            <a:off x="385764" y="2524758"/>
            <a:ext cx="4537075" cy="11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750" dirty="0" smtClean="0">
                <a:solidFill>
                  <a:schemeClr val="bg1"/>
                </a:solidFill>
              </a:rPr>
              <a:t>Programm Materie und Technologien (MT)</a:t>
            </a:r>
            <a:endParaRPr lang="de-DE" sz="750" dirty="0">
              <a:solidFill>
                <a:schemeClr val="bg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318375" y="4873228"/>
            <a:ext cx="1727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2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26639" name="Picture 11" descr="KIT-Logo-rgb_de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50032"/>
            <a:ext cx="1619250" cy="56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4" b="7741"/>
          <a:stretch/>
        </p:blipFill>
        <p:spPr>
          <a:xfrm>
            <a:off x="107505" y="2748357"/>
            <a:ext cx="7944843" cy="198363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7" t="18194" r="19183" b="13219"/>
          <a:stretch/>
        </p:blipFill>
        <p:spPr bwMode="auto">
          <a:xfrm>
            <a:off x="6854563" y="3111810"/>
            <a:ext cx="2191013" cy="158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587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4833000"/>
            <a:ext cx="1044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14. Dezember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3836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4833000"/>
            <a:ext cx="1044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14.12.2020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9648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898922"/>
            <a:ext cx="4102100" cy="367069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898922"/>
            <a:ext cx="4102100" cy="367069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4833000"/>
            <a:ext cx="1044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864FC-C1F6-4F60-90E2-4C82285A7CB6}" type="datetime1">
              <a:rPr lang="de-DE" smtClean="0"/>
              <a:t>16.12.2020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4090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8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4833000"/>
            <a:ext cx="1044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FF499-D2C2-429B-A38D-874884AC2B44}" type="datetime1">
              <a:rPr lang="de-DE" smtClean="0"/>
              <a:t>16.12.2020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2821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4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4833000"/>
            <a:ext cx="1044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30.10.2018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217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58710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3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4833000"/>
            <a:ext cx="1044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FF657-D1DB-4306-82A3-A2011C94EF85}" type="datetime1">
              <a:rPr lang="de-DE" smtClean="0"/>
              <a:t>16.12.2020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9304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4833000"/>
            <a:ext cx="864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ADCC-593E-41F1-8EDC-3499514C881E}" type="datetime1">
              <a:rPr lang="de-DE" smtClean="0"/>
              <a:t>16.12.2020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2857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4833000"/>
            <a:ext cx="1044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7161F-0686-4A32-B5C2-6110D54CBF61}" type="datetime1">
              <a:rPr lang="de-DE" smtClean="0"/>
              <a:t>16.12.2020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141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4833000"/>
            <a:ext cx="1044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101DA-C805-49D6-936E-EF17408DE37B}" type="datetime1">
              <a:rPr lang="de-DE" smtClean="0"/>
              <a:t>16.12.2020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5847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250031"/>
            <a:ext cx="2089150" cy="43195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250031"/>
            <a:ext cx="6116638" cy="43195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Prof. Max Mustermann - Präsentationstitel</a:t>
            </a:r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4833000"/>
            <a:ext cx="1044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8D019-5134-4866-8BCC-6AD2983F956C}" type="datetime1">
              <a:rPr lang="de-DE" smtClean="0"/>
              <a:t>16.12.2020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7638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87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64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358777" y="102357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644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6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2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96798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7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3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865938" y="4914000"/>
            <a:ext cx="69442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prstClr val="white"/>
                </a:solidFill>
              </a:rPr>
              <a:t>24.10.2017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58083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A7858BA-97FF-467B-88B5-B4FF2FCC31FE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1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7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7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3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7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51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2" name="Datumsplatzhalter 5"/>
          <p:cNvSpPr>
            <a:spLocks noGrp="1"/>
          </p:cNvSpPr>
          <p:nvPr>
            <p:ph type="dt" sz="half" idx="2"/>
          </p:nvPr>
        </p:nvSpPr>
        <p:spPr>
          <a:xfrm>
            <a:off x="6865938" y="4914000"/>
            <a:ext cx="69442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prstClr val="white"/>
                </a:solidFill>
              </a:rPr>
              <a:t>24.10.2017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4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58083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A7858BA-97FF-467B-88B5-B4FF2FCC31FE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3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865938" y="4914000"/>
            <a:ext cx="694420" cy="1620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258083" y="4914000"/>
            <a:ext cx="514400" cy="180000"/>
          </a:xfrm>
          <a:prstGeom prst="rect">
            <a:avLst/>
          </a:prstGeom>
        </p:spPr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1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0122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17" y="219601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Entweder zweizeiliger Titel oder Titel und Subheadline</a:t>
            </a:r>
          </a:p>
        </p:txBody>
      </p:sp>
    </p:spTree>
    <p:extLst>
      <p:ext uri="{BB962C8B-B14F-4D97-AF65-F5344CB8AC3E}">
        <p14:creationId xmlns:p14="http://schemas.microsoft.com/office/powerpoint/2010/main" val="358023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1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8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62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4765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wischenfolie_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17" y="219601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Entweder zweizeiliger Titel oder Titel und Subheadline</a:t>
            </a:r>
          </a:p>
        </p:txBody>
      </p:sp>
    </p:spTree>
    <p:extLst>
      <p:ext uri="{BB962C8B-B14F-4D97-AF65-F5344CB8AC3E}">
        <p14:creationId xmlns:p14="http://schemas.microsoft.com/office/powerpoint/2010/main" val="98165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8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62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358775" y="102357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4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84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8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5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8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5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cxnSp>
        <p:nvCxnSpPr>
          <p:cNvPr id="14" name="Gerade Verbindung 7"/>
          <p:cNvCxnSpPr/>
          <p:nvPr userDrawn="1"/>
        </p:nvCxnSpPr>
        <p:spPr>
          <a:xfrm>
            <a:off x="358775" y="102357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600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4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0711" y="51470"/>
            <a:ext cx="7317633" cy="37193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err="1" smtClean="0"/>
              <a:t>Clic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enter</a:t>
            </a:r>
            <a:r>
              <a:rPr lang="de-DE" dirty="0" smtClean="0"/>
              <a:t> title</a:t>
            </a:r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92846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49" y="4876006"/>
            <a:ext cx="243453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A7D314-ADB3-4224-BAA8-FD8F1154CE84}" type="slidenum">
              <a:rPr lang="en-US" smtClean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1" y="4830893"/>
            <a:ext cx="360040" cy="25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99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emf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600"/>
            <a:ext cx="9149927" cy="51516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865200" y="4903213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0" t="20449" r="-9716" b="21256"/>
          <a:stretch/>
        </p:blipFill>
        <p:spPr>
          <a:xfrm>
            <a:off x="6819173" y="297763"/>
            <a:ext cx="1966052" cy="3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3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56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2391"/>
            <a:ext cx="9143999" cy="514349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-3600"/>
            <a:ext cx="9149927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865200" y="4903213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</p:spTree>
    <p:extLst>
      <p:ext uri="{BB962C8B-B14F-4D97-AF65-F5344CB8AC3E}">
        <p14:creationId xmlns:p14="http://schemas.microsoft.com/office/powerpoint/2010/main" val="23334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758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2391"/>
            <a:ext cx="9143999" cy="514349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-3600"/>
            <a:ext cx="9149927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865200" y="4903213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</p:spTree>
    <p:extLst>
      <p:ext uri="{BB962C8B-B14F-4D97-AF65-F5344CB8AC3E}">
        <p14:creationId xmlns:p14="http://schemas.microsoft.com/office/powerpoint/2010/main" val="125999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009"/>
            <a:ext cx="9144000" cy="271463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8266559" y="4866246"/>
            <a:ext cx="4732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63FFF309-7B43-4697-A594-9877CC163A2D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r"/>
              <a:t>‹Nr.›</a:t>
            </a:fld>
            <a:endParaRPr lang="de-DE" b="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  <p:sp>
        <p:nvSpPr>
          <p:cNvPr id="2" name="Textfeld 1"/>
          <p:cNvSpPr txBox="1"/>
          <p:nvPr userDrawn="1"/>
        </p:nvSpPr>
        <p:spPr>
          <a:xfrm>
            <a:off x="0" y="4902027"/>
            <a:ext cx="6732240" cy="28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</a:pPr>
            <a:r>
              <a:rPr lang="de-DE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MT</a:t>
            </a:r>
            <a:r>
              <a:rPr lang="de-DE" sz="800" dirty="0">
                <a:solidFill>
                  <a:schemeClr val="bg1"/>
                </a:solidFill>
              </a:rPr>
              <a:t> Annual Meeting</a:t>
            </a:r>
            <a:r>
              <a:rPr lang="de-DE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08141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773" r:id="rId3"/>
    <p:sldLayoutId id="2147483795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358775" y="102357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AFB9F8-DBC8-724F-B17A-6A1DB81526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4830893"/>
            <a:ext cx="468132" cy="162000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>
          <a:xfrm>
            <a:off x="8266559" y="4866246"/>
            <a:ext cx="4732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63FFF309-7B43-4697-A594-9877CC163A2D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r"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93393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358775" y="102357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>
          <a:xfrm>
            <a:off x="8266559" y="4866246"/>
            <a:ext cx="4732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63FFF309-7B43-4697-A594-9877CC163A2D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r"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61809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6" y="250032"/>
            <a:ext cx="6911975" cy="4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898922"/>
            <a:ext cx="8356600" cy="367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Karlsruhe Institute </a:t>
            </a:r>
            <a:r>
              <a:rPr lang="de-DE" dirty="0" err="1" smtClean="0"/>
              <a:t>of</a:t>
            </a:r>
            <a:r>
              <a:rPr lang="de-DE" dirty="0" smtClean="0"/>
              <a:t> Technology (KIT).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4839891"/>
            <a:ext cx="273685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spcBef>
                <a:spcPct val="50000"/>
              </a:spcBef>
              <a:defRPr/>
            </a:pPr>
            <a:r>
              <a:rPr lang="de-DE" sz="675" dirty="0" smtClean="0"/>
              <a:t>Programm Materie und Technologie</a:t>
            </a:r>
            <a:endParaRPr lang="de-DE" sz="675" dirty="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4833938"/>
            <a:ext cx="325438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643774FD-E815-4B85-B421-6F4167BD583D}" type="slidenum">
              <a:rPr lang="de-DE" sz="675" b="1"/>
              <a:pPr>
                <a:spcBef>
                  <a:spcPct val="50000"/>
                </a:spcBef>
                <a:defRPr/>
              </a:pPr>
              <a:t>‹Nr.›</a:t>
            </a:fld>
            <a:endParaRPr lang="de-DE" sz="675" b="1"/>
          </a:p>
        </p:txBody>
      </p:sp>
      <p:pic>
        <p:nvPicPr>
          <p:cNvPr id="1032" name="Picture 13" descr="KIT-Logo-rgb_d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67626" y="250031"/>
            <a:ext cx="1076325" cy="37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4833938"/>
            <a:ext cx="4248150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675"/>
            </a:lvl1pPr>
          </a:lstStyle>
          <a:p>
            <a:endParaRPr lang="de-DE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4833000"/>
            <a:ext cx="1044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19.01.2016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127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235744" indent="-235744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592931" indent="-235744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>
          <a:solidFill>
            <a:schemeClr val="tx1"/>
          </a:solidFill>
          <a:latin typeface="+mn-lt"/>
        </a:defRPr>
      </a:lvl2pPr>
      <a:lvl3pPr marL="907256" indent="-207169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200">
          <a:solidFill>
            <a:schemeClr val="tx1"/>
          </a:solidFill>
          <a:latin typeface="+mn-lt"/>
        </a:defRPr>
      </a:lvl3pPr>
      <a:lvl4pPr marL="1243013" indent="-207169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200">
          <a:solidFill>
            <a:schemeClr val="tx1"/>
          </a:solidFill>
          <a:latin typeface="+mn-lt"/>
        </a:defRPr>
      </a:lvl4pPr>
      <a:lvl5pPr marL="1571625" indent="-207169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2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05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78002"/>
            <a:ext cx="9143983" cy="271461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2"/>
          </p:nvPr>
        </p:nvSpPr>
        <p:spPr>
          <a:xfrm>
            <a:off x="6865938" y="4914000"/>
            <a:ext cx="69442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prstClr val="white"/>
                </a:solidFill>
              </a:rPr>
              <a:t>24.10.2017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58083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A7858BA-97FF-467B-88B5-B4FF2FCC31FE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2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378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1" indent="-180971" algn="l" defTabSz="179996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79996" algn="l"/>
          <a:tab pos="359991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54" indent="-179384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25" indent="-180971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57" indent="-174621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00" indent="-285743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46562" y="1311275"/>
            <a:ext cx="5868000" cy="360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0" dirty="0"/>
              <a:t>M. Weber, S. </a:t>
            </a:r>
            <a:r>
              <a:rPr lang="de-DE" sz="1600" b="0" dirty="0" err="1"/>
              <a:t>Masciocchi</a:t>
            </a:r>
            <a:r>
              <a:rPr lang="de-DE" sz="1600" b="0" dirty="0"/>
              <a:t> 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46562" y="2047522"/>
            <a:ext cx="6169654" cy="11723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err="1">
                <a:latin typeface="+mn-lt"/>
                <a:ea typeface="+mn-ea"/>
                <a:cs typeface="+mn-cs"/>
              </a:rPr>
              <a:t>Detector</a:t>
            </a:r>
            <a:r>
              <a:rPr lang="de-DE" sz="2400" dirty="0">
                <a:latin typeface="+mn-lt"/>
                <a:ea typeface="+mn-ea"/>
                <a:cs typeface="+mn-cs"/>
              </a:rPr>
              <a:t> Technologies </a:t>
            </a:r>
            <a:r>
              <a:rPr lang="de-DE" sz="2400" dirty="0" err="1">
                <a:latin typeface="+mn-lt"/>
                <a:ea typeface="+mn-ea"/>
                <a:cs typeface="+mn-cs"/>
              </a:rPr>
              <a:t>and</a:t>
            </a:r>
            <a:r>
              <a:rPr lang="de-DE" sz="2400" dirty="0">
                <a:latin typeface="+mn-lt"/>
                <a:ea typeface="+mn-ea"/>
                <a:cs typeface="+mn-cs"/>
              </a:rPr>
              <a:t> Systems DTS</a:t>
            </a:r>
            <a:br>
              <a:rPr lang="de-DE" sz="2400" dirty="0">
                <a:latin typeface="+mn-lt"/>
                <a:ea typeface="+mn-ea"/>
                <a:cs typeface="+mn-cs"/>
              </a:rPr>
            </a:br>
            <a:r>
              <a:rPr lang="de-DE" sz="2400" dirty="0">
                <a:latin typeface="+mn-lt"/>
                <a:ea typeface="+mn-ea"/>
                <a:cs typeface="+mn-cs"/>
              </a:rPr>
              <a:t>  </a:t>
            </a:r>
            <a:br>
              <a:rPr lang="de-DE" sz="2400" dirty="0">
                <a:latin typeface="+mn-lt"/>
                <a:ea typeface="+mn-ea"/>
                <a:cs typeface="+mn-cs"/>
              </a:rPr>
            </a:br>
            <a:r>
              <a:rPr lang="de-DE" sz="2400" dirty="0" err="1">
                <a:latin typeface="+mn-lt"/>
                <a:ea typeface="+mn-ea"/>
                <a:cs typeface="+mn-cs"/>
              </a:rPr>
              <a:t>Preparations</a:t>
            </a:r>
            <a:r>
              <a:rPr lang="de-DE" sz="2400" dirty="0">
                <a:latin typeface="+mn-lt"/>
                <a:ea typeface="+mn-ea"/>
                <a:cs typeface="+mn-cs"/>
              </a:rPr>
              <a:t> </a:t>
            </a:r>
            <a:r>
              <a:rPr lang="de-DE" sz="2400" dirty="0" err="1">
                <a:latin typeface="+mn-lt"/>
                <a:ea typeface="+mn-ea"/>
                <a:cs typeface="+mn-cs"/>
              </a:rPr>
              <a:t>for</a:t>
            </a:r>
            <a:r>
              <a:rPr lang="de-DE" sz="2400" dirty="0">
                <a:latin typeface="+mn-lt"/>
                <a:ea typeface="+mn-ea"/>
                <a:cs typeface="+mn-cs"/>
              </a:rPr>
              <a:t> </a:t>
            </a:r>
            <a:r>
              <a:rPr lang="de-DE" sz="2400" dirty="0" err="1">
                <a:latin typeface="+mn-lt"/>
                <a:ea typeface="+mn-ea"/>
                <a:cs typeface="+mn-cs"/>
              </a:rPr>
              <a:t>PoF</a:t>
            </a:r>
            <a:r>
              <a:rPr lang="de-DE" sz="2400" dirty="0">
                <a:latin typeface="+mn-lt"/>
                <a:ea typeface="+mn-ea"/>
                <a:cs typeface="+mn-cs"/>
              </a:rPr>
              <a:t> IV </a:t>
            </a:r>
            <a:endParaRPr lang="de-DE" sz="16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2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C1C0-68FD-FD4F-BF0D-AB024CAC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Termine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B67DE-EC6F-B747-9F30-BA86D60D5E3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8775" y="949300"/>
            <a:ext cx="8425225" cy="3422650"/>
          </a:xfrm>
        </p:spPr>
        <p:txBody>
          <a:bodyPr/>
          <a:lstStyle/>
          <a:p>
            <a:r>
              <a:rPr lang="en-US" dirty="0" smtClean="0"/>
              <a:t>Internes MT-</a:t>
            </a:r>
            <a:r>
              <a:rPr lang="en-US" dirty="0" err="1" smtClean="0"/>
              <a:t>Jahrestreffen</a:t>
            </a:r>
            <a:r>
              <a:rPr lang="en-US" dirty="0" smtClean="0"/>
              <a:t> am 2. und 3. </a:t>
            </a:r>
            <a:r>
              <a:rPr lang="en-US" dirty="0" err="1" smtClean="0"/>
              <a:t>Februar</a:t>
            </a:r>
            <a:r>
              <a:rPr lang="en-US" dirty="0" smtClean="0"/>
              <a:t> 2021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MT-</a:t>
            </a:r>
            <a:r>
              <a:rPr lang="en-US" dirty="0" err="1" smtClean="0"/>
              <a:t>Jahrestreffen</a:t>
            </a:r>
            <a:r>
              <a:rPr lang="en-US" dirty="0" smtClean="0"/>
              <a:t>, </a:t>
            </a:r>
            <a:r>
              <a:rPr lang="en-US" dirty="0" err="1" smtClean="0"/>
              <a:t>auch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externen</a:t>
            </a:r>
            <a:r>
              <a:rPr lang="en-US" dirty="0" smtClean="0"/>
              <a:t> </a:t>
            </a:r>
            <a:r>
              <a:rPr lang="en-US" dirty="0" err="1" smtClean="0"/>
              <a:t>Teilnehmern</a:t>
            </a:r>
            <a:r>
              <a:rPr lang="en-US" dirty="0" smtClean="0"/>
              <a:t> </a:t>
            </a:r>
            <a:r>
              <a:rPr lang="en-US" dirty="0" err="1" smtClean="0"/>
              <a:t>voraussichtlich</a:t>
            </a:r>
            <a:r>
              <a:rPr lang="en-US" dirty="0" smtClean="0"/>
              <a:t> in der </a:t>
            </a:r>
            <a:r>
              <a:rPr lang="en-US" dirty="0" err="1" smtClean="0"/>
              <a:t>Woche</a:t>
            </a:r>
            <a:r>
              <a:rPr lang="en-US" dirty="0" smtClean="0"/>
              <a:t> ab </a:t>
            </a:r>
            <a:r>
              <a:rPr lang="en-US" dirty="0" err="1" smtClean="0"/>
              <a:t>dem</a:t>
            </a:r>
            <a:r>
              <a:rPr lang="en-US" dirty="0" smtClean="0"/>
              <a:t> 14. </a:t>
            </a:r>
            <a:r>
              <a:rPr lang="en-US" dirty="0" err="1" smtClean="0"/>
              <a:t>Juni</a:t>
            </a:r>
            <a:r>
              <a:rPr lang="en-US" dirty="0" smtClean="0"/>
              <a:t> 2021 (</a:t>
            </a:r>
            <a:r>
              <a:rPr lang="en-US" dirty="0" err="1" smtClean="0"/>
              <a:t>virtuell</a:t>
            </a:r>
            <a:r>
              <a:rPr lang="en-US" dirty="0" smtClean="0"/>
              <a:t> </a:t>
            </a:r>
            <a:r>
              <a:rPr lang="en-US" dirty="0" err="1" smtClean="0"/>
              <a:t>oder</a:t>
            </a:r>
            <a:r>
              <a:rPr lang="en-US" dirty="0" smtClean="0"/>
              <a:t> in </a:t>
            </a:r>
            <a:r>
              <a:rPr lang="en-US" dirty="0" err="1" smtClean="0"/>
              <a:t>Jülich</a:t>
            </a:r>
            <a:r>
              <a:rPr lang="en-US" dirty="0" smtClean="0"/>
              <a:t>) 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76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C1C0-68FD-FD4F-BF0D-AB024CAC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Internes MT-</a:t>
            </a:r>
            <a:r>
              <a:rPr lang="en-US" dirty="0" err="1"/>
              <a:t>Jahrestreffen</a:t>
            </a:r>
            <a:r>
              <a:rPr lang="en-US" dirty="0"/>
              <a:t> am 2. und 3. </a:t>
            </a:r>
            <a:r>
              <a:rPr lang="en-US" dirty="0" err="1"/>
              <a:t>Februar</a:t>
            </a:r>
            <a:r>
              <a:rPr lang="en-US" dirty="0"/>
              <a:t> 2021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12" y="1491630"/>
            <a:ext cx="7485793" cy="343728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37168" y="1203598"/>
            <a:ext cx="694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Zuerst </a:t>
            </a:r>
            <a:r>
              <a:rPr lang="de-DE" dirty="0" err="1" smtClean="0"/>
              <a:t>Plenar</a:t>
            </a:r>
            <a:r>
              <a:rPr lang="de-DE" dirty="0" smtClean="0"/>
              <a:t>, 20 Minuten Übersichtsvortrag von DTS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274383" y="597762"/>
            <a:ext cx="3732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https://indico.desy.de/event/28053/</a:t>
            </a:r>
          </a:p>
        </p:txBody>
      </p:sp>
    </p:spTree>
    <p:extLst>
      <p:ext uri="{BB962C8B-B14F-4D97-AF65-F5344CB8AC3E}">
        <p14:creationId xmlns:p14="http://schemas.microsoft.com/office/powerpoint/2010/main" val="85706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C1C0-68FD-FD4F-BF0D-AB024CAC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sessions 1,2 und 3 am </a:t>
            </a:r>
            <a:r>
              <a:rPr lang="en-US" dirty="0"/>
              <a:t>2. </a:t>
            </a:r>
            <a:r>
              <a:rPr lang="en-US" dirty="0" err="1" smtClean="0"/>
              <a:t>Februar</a:t>
            </a:r>
            <a:r>
              <a:rPr lang="en-US" dirty="0" smtClean="0"/>
              <a:t> </a:t>
            </a:r>
            <a:r>
              <a:rPr lang="en-US" dirty="0"/>
              <a:t>2021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2896" t="2598" r="27976"/>
          <a:stretch/>
        </p:blipFill>
        <p:spPr>
          <a:xfrm>
            <a:off x="231580" y="689260"/>
            <a:ext cx="4284984" cy="422025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l="55013"/>
          <a:stretch/>
        </p:blipFill>
        <p:spPr>
          <a:xfrm>
            <a:off x="4969711" y="720327"/>
            <a:ext cx="3230885" cy="258127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572000" y="3429304"/>
            <a:ext cx="4528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Am </a:t>
            </a:r>
            <a:r>
              <a:rPr lang="de-DE" sz="1600" b="1" dirty="0" smtClean="0"/>
              <a:t>2. Februar </a:t>
            </a:r>
            <a:r>
              <a:rPr lang="de-DE" sz="1600" dirty="0" smtClean="0"/>
              <a:t>haben wir drei parallel </a:t>
            </a:r>
            <a:r>
              <a:rPr lang="de-DE" sz="1600" dirty="0" err="1" smtClean="0"/>
              <a:t>sessions</a:t>
            </a:r>
            <a:r>
              <a:rPr lang="de-DE" sz="1600" dirty="0" smtClean="0"/>
              <a:t> </a:t>
            </a:r>
            <a:br>
              <a:rPr lang="de-DE" sz="1600" dirty="0" smtClean="0"/>
            </a:br>
            <a:r>
              <a:rPr lang="de-DE" sz="1600" dirty="0" smtClean="0"/>
              <a:t>mit jeweils 90 Minuten, insgesamt </a:t>
            </a:r>
            <a:r>
              <a:rPr lang="de-DE" sz="1600" b="1" dirty="0" smtClean="0"/>
              <a:t>4 ½ Stunden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229794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C1C0-68FD-FD4F-BF0D-AB024CAC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session 4 und 5 am 3. </a:t>
            </a:r>
            <a:r>
              <a:rPr lang="en-US" dirty="0" err="1" smtClean="0"/>
              <a:t>Februar</a:t>
            </a:r>
            <a:r>
              <a:rPr lang="en-US" dirty="0" smtClean="0"/>
              <a:t> </a:t>
            </a:r>
            <a:r>
              <a:rPr lang="en-US" dirty="0"/>
              <a:t>2021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64" y="730166"/>
            <a:ext cx="1640681" cy="27664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2627" t="726"/>
          <a:stretch/>
        </p:blipFill>
        <p:spPr>
          <a:xfrm>
            <a:off x="2237154" y="717653"/>
            <a:ext cx="1819711" cy="276867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603763" y="4011910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Close-out-Session</a:t>
            </a:r>
            <a:br>
              <a:rPr lang="de-DE" b="1" dirty="0" smtClean="0"/>
            </a:br>
            <a:r>
              <a:rPr lang="de-DE" b="1" dirty="0" smtClean="0"/>
              <a:t> von 16-17 Uhr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4093726" y="1057742"/>
            <a:ext cx="4697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Am </a:t>
            </a:r>
            <a:r>
              <a:rPr lang="de-DE" sz="1600" b="1" dirty="0"/>
              <a:t>3</a:t>
            </a:r>
            <a:r>
              <a:rPr lang="de-DE" sz="1600" b="1" dirty="0" smtClean="0"/>
              <a:t>. Februar </a:t>
            </a:r>
            <a:r>
              <a:rPr lang="de-DE" sz="1600" dirty="0" smtClean="0"/>
              <a:t>haben wir zwei parallel </a:t>
            </a:r>
            <a:r>
              <a:rPr lang="de-DE" sz="1600" dirty="0" err="1" smtClean="0"/>
              <a:t>sessions</a:t>
            </a:r>
            <a:r>
              <a:rPr lang="de-DE" sz="1600" dirty="0" smtClean="0"/>
              <a:t> </a:t>
            </a:r>
            <a:br>
              <a:rPr lang="de-DE" sz="1600" dirty="0" smtClean="0"/>
            </a:br>
            <a:r>
              <a:rPr lang="de-DE" sz="1600" dirty="0" smtClean="0"/>
              <a:t>mit insgesamt </a:t>
            </a:r>
            <a:r>
              <a:rPr lang="de-DE" sz="1600" b="1" dirty="0" smtClean="0"/>
              <a:t>5 Stunden 40 Minuten.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379693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C1C0-68FD-FD4F-BF0D-AB024CAC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 </a:t>
            </a:r>
            <a:r>
              <a:rPr lang="en-US" dirty="0" err="1" smtClean="0"/>
              <a:t>soll</a:t>
            </a:r>
            <a:r>
              <a:rPr lang="en-US" dirty="0" smtClean="0"/>
              <a:t> der </a:t>
            </a:r>
            <a:r>
              <a:rPr lang="en-US" dirty="0" err="1" smtClean="0"/>
              <a:t>Schwerpunkt</a:t>
            </a:r>
            <a:r>
              <a:rPr lang="en-US" dirty="0" smtClean="0"/>
              <a:t> </a:t>
            </a:r>
            <a:r>
              <a:rPr lang="en-US" dirty="0" err="1" smtClean="0"/>
              <a:t>beim</a:t>
            </a:r>
            <a:r>
              <a:rPr lang="en-US" dirty="0" smtClean="0"/>
              <a:t> MT-</a:t>
            </a:r>
            <a:r>
              <a:rPr lang="en-US" dirty="0" err="1" smtClean="0"/>
              <a:t>Jahrestreffen</a:t>
            </a:r>
            <a:r>
              <a:rPr lang="en-US" dirty="0" smtClean="0"/>
              <a:t> sein?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B67DE-EC6F-B747-9F30-BA86D60D5E3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8775" y="949300"/>
            <a:ext cx="8425225" cy="3422650"/>
          </a:xfrm>
        </p:spPr>
        <p:txBody>
          <a:bodyPr/>
          <a:lstStyle/>
          <a:p>
            <a:r>
              <a:rPr lang="en-US" dirty="0" err="1" smtClean="0"/>
              <a:t>Wissenschaftliche</a:t>
            </a:r>
            <a:r>
              <a:rPr lang="en-US" dirty="0" smtClean="0"/>
              <a:t> </a:t>
            </a:r>
            <a:r>
              <a:rPr lang="en-US" dirty="0" err="1" smtClean="0"/>
              <a:t>Höhepunkte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kommen</a:t>
            </a:r>
            <a:r>
              <a:rPr lang="en-US" dirty="0" smtClean="0"/>
              <a:t> </a:t>
            </a:r>
            <a:r>
              <a:rPr lang="en-US" dirty="0" err="1" smtClean="0"/>
              <a:t>wir</a:t>
            </a:r>
            <a:r>
              <a:rPr lang="en-US" dirty="0" smtClean="0"/>
              <a:t> </a:t>
            </a:r>
            <a:r>
              <a:rPr lang="en-US" dirty="0" err="1" smtClean="0"/>
              <a:t>voran</a:t>
            </a:r>
            <a:r>
              <a:rPr lang="en-US" dirty="0" smtClean="0"/>
              <a:t>?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Wer</a:t>
            </a:r>
            <a:r>
              <a:rPr lang="en-US" dirty="0" smtClean="0"/>
              <a:t> </a:t>
            </a:r>
            <a:r>
              <a:rPr lang="en-US" dirty="0" err="1" smtClean="0"/>
              <a:t>macht</a:t>
            </a:r>
            <a:r>
              <a:rPr lang="en-US" dirty="0" smtClean="0"/>
              <a:t> was? (</a:t>
            </a:r>
            <a:r>
              <a:rPr lang="en-US" dirty="0" err="1" smtClean="0"/>
              <a:t>Meilensteine</a:t>
            </a:r>
            <a:r>
              <a:rPr lang="en-US" dirty="0" smtClean="0"/>
              <a:t> </a:t>
            </a:r>
            <a:r>
              <a:rPr lang="en-US" dirty="0" err="1" smtClean="0"/>
              <a:t>anschauen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/>
              <a:t>können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besser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Haben</a:t>
            </a:r>
            <a:r>
              <a:rPr lang="en-US" dirty="0" smtClean="0"/>
              <a:t> </a:t>
            </a:r>
            <a:r>
              <a:rPr lang="en-US" dirty="0" err="1" smtClean="0"/>
              <a:t>wir</a:t>
            </a:r>
            <a:r>
              <a:rPr lang="en-US" dirty="0" smtClean="0"/>
              <a:t> </a:t>
            </a:r>
            <a:r>
              <a:rPr lang="en-US" dirty="0" err="1" smtClean="0"/>
              <a:t>schon</a:t>
            </a:r>
            <a:r>
              <a:rPr lang="en-US" dirty="0" smtClean="0"/>
              <a:t> 2 -3 </a:t>
            </a:r>
            <a:r>
              <a:rPr lang="en-US" dirty="0" err="1" smtClean="0"/>
              <a:t>sichtbare</a:t>
            </a:r>
            <a:r>
              <a:rPr lang="en-US" dirty="0" smtClean="0"/>
              <a:t> </a:t>
            </a:r>
            <a:r>
              <a:rPr lang="en-US" dirty="0" err="1" smtClean="0"/>
              <a:t>gemeinsame</a:t>
            </a:r>
            <a:r>
              <a:rPr lang="en-US" dirty="0" smtClean="0"/>
              <a:t> </a:t>
            </a:r>
            <a:r>
              <a:rPr lang="en-US" dirty="0" err="1" smtClean="0"/>
              <a:t>Projekte</a:t>
            </a:r>
            <a:r>
              <a:rPr lang="en-US" dirty="0" smtClean="0"/>
              <a:t> </a:t>
            </a:r>
            <a:r>
              <a:rPr lang="en-US" dirty="0" err="1" smtClean="0"/>
              <a:t>zwischen</a:t>
            </a:r>
            <a:r>
              <a:rPr lang="en-US" dirty="0" smtClean="0"/>
              <a:t> den </a:t>
            </a:r>
            <a:r>
              <a:rPr lang="en-US" dirty="0" err="1" smtClean="0"/>
              <a:t>Zentren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Nachwuchsgruppen</a:t>
            </a:r>
            <a:r>
              <a:rPr lang="en-US" dirty="0" smtClean="0"/>
              <a:t>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6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C1C0-68FD-FD4F-BF0D-AB024CAC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Mögliche</a:t>
            </a:r>
            <a:r>
              <a:rPr lang="en-US" dirty="0" smtClean="0"/>
              <a:t> </a:t>
            </a:r>
            <a:r>
              <a:rPr lang="en-US" dirty="0" err="1" smtClean="0"/>
              <a:t>Themen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die </a:t>
            </a:r>
            <a:r>
              <a:rPr lang="en-US" dirty="0" err="1" smtClean="0"/>
              <a:t>Parallelsitzungen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B67DE-EC6F-B747-9F30-BA86D60D5E3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8775" y="949300"/>
            <a:ext cx="8425225" cy="3422650"/>
          </a:xfrm>
        </p:spPr>
        <p:txBody>
          <a:bodyPr/>
          <a:lstStyle/>
          <a:p>
            <a:r>
              <a:rPr lang="en-US" dirty="0" err="1" smtClean="0"/>
              <a:t>Strategische</a:t>
            </a:r>
            <a:r>
              <a:rPr lang="en-US" dirty="0" smtClean="0"/>
              <a:t> </a:t>
            </a:r>
            <a:r>
              <a:rPr lang="en-US" dirty="0" err="1" smtClean="0"/>
              <a:t>Vorstellung</a:t>
            </a:r>
            <a:r>
              <a:rPr lang="en-US" dirty="0" smtClean="0"/>
              <a:t> der </a:t>
            </a:r>
            <a:r>
              <a:rPr lang="en-US" dirty="0" err="1" smtClean="0"/>
              <a:t>Säulenverantwortlichen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dirty="0" err="1" smtClean="0"/>
              <a:t>Beiträge</a:t>
            </a:r>
            <a:r>
              <a:rPr lang="en-US" dirty="0" smtClean="0"/>
              <a:t> der </a:t>
            </a:r>
            <a:r>
              <a:rPr lang="en-US" dirty="0" err="1" smtClean="0"/>
              <a:t>Arbeitsgruppen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den </a:t>
            </a:r>
            <a:r>
              <a:rPr lang="en-US" dirty="0" err="1" smtClean="0"/>
              <a:t>Meilensteinen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Was </a:t>
            </a:r>
            <a:r>
              <a:rPr lang="en-US" dirty="0" err="1" smtClean="0"/>
              <a:t>sind</a:t>
            </a:r>
            <a:r>
              <a:rPr lang="en-US" dirty="0" smtClean="0"/>
              <a:t> die </a:t>
            </a:r>
            <a:r>
              <a:rPr lang="en-US" dirty="0" err="1" smtClean="0"/>
              <a:t>Pläne</a:t>
            </a:r>
            <a:r>
              <a:rPr lang="en-US" dirty="0" smtClean="0"/>
              <a:t> in den </a:t>
            </a:r>
            <a:r>
              <a:rPr lang="en-US" dirty="0" err="1" smtClean="0"/>
              <a:t>nächsten</a:t>
            </a:r>
            <a:r>
              <a:rPr lang="en-US" dirty="0" smtClean="0"/>
              <a:t> </a:t>
            </a:r>
            <a:r>
              <a:rPr lang="en-US" dirty="0" err="1" smtClean="0"/>
              <a:t>zwei</a:t>
            </a:r>
            <a:r>
              <a:rPr lang="en-US" dirty="0" smtClean="0"/>
              <a:t> </a:t>
            </a:r>
            <a:r>
              <a:rPr lang="en-US" dirty="0" err="1" smtClean="0"/>
              <a:t>Jahren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err="1" smtClean="0"/>
              <a:t>Welche</a:t>
            </a:r>
            <a:r>
              <a:rPr lang="en-US" dirty="0" smtClean="0"/>
              <a:t> </a:t>
            </a:r>
            <a:r>
              <a:rPr lang="en-US" dirty="0" err="1" smtClean="0"/>
              <a:t>Projekte</a:t>
            </a:r>
            <a:r>
              <a:rPr lang="en-US" dirty="0" smtClean="0"/>
              <a:t> </a:t>
            </a:r>
            <a:r>
              <a:rPr lang="en-US" dirty="0" err="1" smtClean="0"/>
              <a:t>haben</a:t>
            </a:r>
            <a:r>
              <a:rPr lang="en-US" dirty="0" smtClean="0"/>
              <a:t> die WPL?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Gemeinsame</a:t>
            </a:r>
            <a:r>
              <a:rPr lang="en-US" dirty="0" smtClean="0"/>
              <a:t> </a:t>
            </a:r>
            <a:r>
              <a:rPr lang="en-US" dirty="0" err="1" smtClean="0"/>
              <a:t>Projekte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Mögliche</a:t>
            </a:r>
            <a:r>
              <a:rPr lang="en-US" dirty="0" smtClean="0"/>
              <a:t> </a:t>
            </a:r>
            <a:r>
              <a:rPr lang="en-US" dirty="0" err="1" smtClean="0"/>
              <a:t>Professuren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Nachwuchsgruppen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06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Helmholtz Distributed Detector Lab (DDL)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8A7D314-ADB3-4224-BAA8-FD8F1154CE84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358774" y="691200"/>
            <a:ext cx="8594726" cy="266400"/>
          </a:xfrm>
        </p:spPr>
        <p:txBody>
          <a:bodyPr/>
          <a:lstStyle/>
          <a:p>
            <a:r>
              <a:rPr lang="en-GB" dirty="0"/>
              <a:t>The ultimate sensor: from concept, to production and characterization</a:t>
            </a:r>
          </a:p>
        </p:txBody>
      </p:sp>
      <p:sp>
        <p:nvSpPr>
          <p:cNvPr id="3" name="Rechteck 2"/>
          <p:cNvSpPr/>
          <p:nvPr/>
        </p:nvSpPr>
        <p:spPr>
          <a:xfrm>
            <a:off x="347300" y="1218825"/>
            <a:ext cx="6094653" cy="2767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1076" indent="-179996" defTabSz="914378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>
                <a:solidFill>
                  <a:srgbClr val="000000"/>
                </a:solidFill>
              </a:rPr>
              <a:t>Center reviewers requested DDL infrastructure proposal. </a:t>
            </a:r>
            <a:br>
              <a:rPr lang="en-US" sz="1600" spc="-1" dirty="0">
                <a:solidFill>
                  <a:srgbClr val="000000"/>
                </a:solidFill>
              </a:rPr>
            </a:br>
            <a:r>
              <a:rPr lang="en-US" sz="1600" spc="-1" dirty="0">
                <a:solidFill>
                  <a:srgbClr val="000000"/>
                </a:solidFill>
              </a:rPr>
              <a:t>We submitted the full proposal in July 2019.</a:t>
            </a:r>
          </a:p>
          <a:p>
            <a:pPr marL="181076" indent="-179996" defTabSz="914378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>
                <a:solidFill>
                  <a:srgbClr val="000000"/>
                </a:solidFill>
              </a:rPr>
              <a:t>DDL is an ambitious move to advance Matter science </a:t>
            </a:r>
          </a:p>
          <a:p>
            <a:pPr marL="181076" indent="-179996" defTabSz="914378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>
                <a:solidFill>
                  <a:srgbClr val="000000"/>
                </a:solidFill>
              </a:rPr>
              <a:t>DDL is a huge and timely opportunity for Helmholtz</a:t>
            </a:r>
          </a:p>
          <a:p>
            <a:pPr marL="181076" indent="-179996" defTabSz="914378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  <a:p>
            <a:pPr marL="181076" indent="-179996" defTabSz="914378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/>
              <a:t>Outstanding partners:</a:t>
            </a:r>
          </a:p>
          <a:p>
            <a:pPr marL="181076" indent="-179996" defTabSz="914378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/>
              <a:t>Strong community support:</a:t>
            </a:r>
            <a:r>
              <a:rPr lang="en-US" sz="1600" spc="-1" dirty="0">
                <a:solidFill>
                  <a:srgbClr val="000000"/>
                </a:solidFill>
              </a:rPr>
              <a:t/>
            </a:r>
            <a:br>
              <a:rPr lang="en-US" sz="1600" spc="-1" dirty="0">
                <a:solidFill>
                  <a:srgbClr val="000000"/>
                </a:solidFill>
              </a:rPr>
            </a:br>
            <a:endParaRPr lang="en-US" sz="1600" spc="-1" dirty="0">
              <a:solidFill>
                <a:prstClr val="black"/>
              </a:solidFill>
            </a:endParaRPr>
          </a:p>
        </p:txBody>
      </p:sp>
      <p:pic>
        <p:nvPicPr>
          <p:cNvPr id="8" name="Picture 2" descr="C:\Users\da7686\AppData\Local\Microsoft\Windows\Temporary Internet Files\Content.Outlook\N7H292Z8\DDL_Top.png">
            <a:extLst>
              <a:ext uri="{FF2B5EF4-FFF2-40B4-BE49-F238E27FC236}">
                <a16:creationId xmlns:a16="http://schemas.microsoft.com/office/drawing/2014/main" id="{7F56CB35-AD41-054F-9E07-74544C7E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461">
            <a:off x="6422114" y="1286787"/>
            <a:ext cx="2435571" cy="3446545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66700" dist="203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D4A62CB-A8C1-7C46-BFA1-DA84A03A05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17" y="3010059"/>
            <a:ext cx="391763" cy="39117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418EBD1-081E-E247-AA7B-92ED2B1226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0619" y="2940725"/>
            <a:ext cx="1391789" cy="50656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A874C6E-6CAE-CD43-8DBA-1201D2F306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66" y="2940725"/>
            <a:ext cx="538566" cy="53028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50F955F-DEED-F64F-9B51-38C8A0D6C2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99" y="3902379"/>
            <a:ext cx="364072" cy="36407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4E1659E-B324-BC4A-B877-D67164B42E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69" y="3964870"/>
            <a:ext cx="960765" cy="35179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71E7F00-3F45-8941-880E-92034EE60A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863" y="3954159"/>
            <a:ext cx="762378" cy="272788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2603AD4-578B-F74C-B024-55CC2BF3ED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04" y="3914656"/>
            <a:ext cx="595120" cy="35179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4B9AFD1D-7CB5-294E-9D01-1BC269B2AF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19" y="3964870"/>
            <a:ext cx="764534" cy="22681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181677F-570B-E246-AEF6-F16600A932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32" y="4419954"/>
            <a:ext cx="470857" cy="478619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BCFEB97-025D-F640-88B7-3319375B60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89" y="4507502"/>
            <a:ext cx="859502" cy="35344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788E864-6F11-FB45-B958-A6C46067A8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713" y="4548254"/>
            <a:ext cx="1145724" cy="222018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F90F285-46AC-EF40-9B37-154FEA3ED4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207" y="4491936"/>
            <a:ext cx="938625" cy="27278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0370" y="4167984"/>
            <a:ext cx="944761" cy="94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8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high-tech</a:t>
            </a:r>
            <a:r>
              <a:rPr lang="de-DE" dirty="0"/>
              <a:t> </a:t>
            </a:r>
            <a:r>
              <a:rPr lang="de-DE" dirty="0" err="1"/>
              <a:t>facilities</a:t>
            </a:r>
            <a:r>
              <a:rPr lang="de-DE" sz="2000" dirty="0"/>
              <a:t/>
            </a:r>
            <a:br>
              <a:rPr lang="de-DE" sz="2000" dirty="0"/>
            </a:br>
            <a:endParaRPr lang="de-DE" sz="2000" b="0" dirty="0">
              <a:solidFill>
                <a:schemeClr val="accent2"/>
              </a:solidFill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B1854C01-C53E-A749-A50B-70A0E26E586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31590"/>
            <a:ext cx="7272808" cy="3600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A4B2A0-0404-1A4B-BD24-8DFE993FD5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8852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C1C0-68FD-FD4F-BF0D-AB024CAC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</a:t>
            </a:r>
            <a:r>
              <a:rPr lang="en-US" dirty="0" smtClean="0"/>
              <a:t>DDL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B67DE-EC6F-B747-9F30-BA86D60D5E3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8775" y="949300"/>
            <a:ext cx="8425225" cy="34226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Proposal was presented to </a:t>
            </a:r>
            <a:r>
              <a:rPr lang="en-US" b="1" dirty="0"/>
              <a:t>Helmholtz FIS commission </a:t>
            </a:r>
            <a:r>
              <a:rPr lang="en-US" dirty="0"/>
              <a:t>on Feb. 18, 2020</a:t>
            </a:r>
          </a:p>
          <a:p>
            <a:r>
              <a:rPr lang="en-US" dirty="0"/>
              <a:t>We are asked to elaborate more on user access, technology transfer and propose scenarios for funding in two phases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Submission of </a:t>
            </a:r>
            <a:r>
              <a:rPr lang="en-US" b="1" dirty="0"/>
              <a:t>refined proposal </a:t>
            </a:r>
            <a:r>
              <a:rPr lang="en-US" dirty="0"/>
              <a:t>in Dec 2020</a:t>
            </a:r>
          </a:p>
          <a:p>
            <a:r>
              <a:rPr lang="en-US" dirty="0"/>
              <a:t>Technology transfer offices of DESY, GSI, KIT and HI-Jena started supporting proposal: </a:t>
            </a:r>
            <a:br>
              <a:rPr lang="en-US" dirty="0"/>
            </a:br>
            <a:r>
              <a:rPr lang="en-US" dirty="0"/>
              <a:t>„</a:t>
            </a:r>
            <a:r>
              <a:rPr lang="en-US" i="1" dirty="0"/>
              <a:t>Industrial Links &amp; Liaison @ Helmholtz Distributed Detector Laboratory (DDL</a:t>
            </a:r>
            <a:r>
              <a:rPr lang="en-US" dirty="0"/>
              <a:t>)“</a:t>
            </a:r>
          </a:p>
          <a:p>
            <a:r>
              <a:rPr lang="en-US" dirty="0"/>
              <a:t>Detailed list of provided services, planned applications and </a:t>
            </a:r>
            <a:r>
              <a:rPr lang="en-US" dirty="0" err="1"/>
              <a:t>furhter</a:t>
            </a:r>
            <a:r>
              <a:rPr lang="en-US" dirty="0"/>
              <a:t> applications fields</a:t>
            </a:r>
          </a:p>
          <a:p>
            <a:r>
              <a:rPr lang="en-US" dirty="0"/>
              <a:t>Further changes on societal impact, user access, longer funding time, risk analysis,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</a:t>
            </a:r>
            <a:r>
              <a:rPr lang="en-US" dirty="0" smtClean="0"/>
              <a:t>ext </a:t>
            </a:r>
            <a:r>
              <a:rPr lang="en-US" b="1" dirty="0"/>
              <a:t>Helmholtz FIS commission </a:t>
            </a:r>
            <a:r>
              <a:rPr lang="en-US" b="1" dirty="0" smtClean="0"/>
              <a:t>only in </a:t>
            </a:r>
            <a:r>
              <a:rPr lang="en-US" b="1" dirty="0"/>
              <a:t>2022; </a:t>
            </a:r>
            <a:r>
              <a:rPr lang="en-US" dirty="0"/>
              <a:t>dead line for proposals mid 2021</a:t>
            </a:r>
          </a:p>
        </p:txBody>
      </p:sp>
    </p:spTree>
    <p:extLst>
      <p:ext uri="{BB962C8B-B14F-4D97-AF65-F5344CB8AC3E}">
        <p14:creationId xmlns:p14="http://schemas.microsoft.com/office/powerpoint/2010/main" val="20855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F37688-9A56-E742-8E68-0D1EF2581B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E" dirty="0"/>
              <a:t>Goals – work program – competences+resources – impact+risk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13A86F-EDEF-6547-843A-A623D536E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Research field </a:t>
            </a:r>
            <a:r>
              <a:rPr lang="en-DE" i="1" dirty="0"/>
              <a:t>Matter </a:t>
            </a:r>
            <a:r>
              <a:rPr lang="en-DE" dirty="0"/>
              <a:t>– evaluation results</a:t>
            </a:r>
            <a:endParaRPr lang="en-DE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BB3E5F-B9F3-AC4A-9043-B7E278D77171}"/>
              </a:ext>
            </a:extLst>
          </p:cNvPr>
          <p:cNvSpPr/>
          <p:nvPr/>
        </p:nvSpPr>
        <p:spPr>
          <a:xfrm>
            <a:off x="535890" y="1260389"/>
            <a:ext cx="2578013" cy="667264"/>
          </a:xfrm>
          <a:prstGeom prst="rect">
            <a:avLst/>
          </a:prstGeom>
          <a:solidFill>
            <a:srgbClr val="005A9F"/>
          </a:solidFill>
          <a:ln>
            <a:solidFill>
              <a:srgbClr val="005A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600" dirty="0"/>
              <a:t>Matter and the Universe (MU)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EBC3AE-5BF9-B84A-BEC4-587085FAF512}"/>
              </a:ext>
            </a:extLst>
          </p:cNvPr>
          <p:cNvSpPr/>
          <p:nvPr/>
        </p:nvSpPr>
        <p:spPr>
          <a:xfrm>
            <a:off x="3229663" y="1260389"/>
            <a:ext cx="2578014" cy="667264"/>
          </a:xfrm>
          <a:prstGeom prst="rect">
            <a:avLst/>
          </a:prstGeom>
          <a:solidFill>
            <a:srgbClr val="005A9F"/>
          </a:solidFill>
          <a:ln>
            <a:solidFill>
              <a:srgbClr val="005A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600" dirty="0"/>
              <a:t>From Matter to  the Materials and Life (MML)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5D9E33-7455-7D4E-8AED-34FF725B4F88}"/>
              </a:ext>
            </a:extLst>
          </p:cNvPr>
          <p:cNvSpPr/>
          <p:nvPr/>
        </p:nvSpPr>
        <p:spPr>
          <a:xfrm>
            <a:off x="5923437" y="1260389"/>
            <a:ext cx="2578013" cy="667264"/>
          </a:xfrm>
          <a:prstGeom prst="rect">
            <a:avLst/>
          </a:prstGeom>
          <a:solidFill>
            <a:srgbClr val="005A9F"/>
          </a:solidFill>
          <a:ln>
            <a:solidFill>
              <a:srgbClr val="005A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600" dirty="0"/>
              <a:t>Matter and  Technologies (MT)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3F05C-97D4-B643-AEC6-FEEC4EB4B8F4}"/>
              </a:ext>
            </a:extLst>
          </p:cNvPr>
          <p:cNvSpPr/>
          <p:nvPr/>
        </p:nvSpPr>
        <p:spPr>
          <a:xfrm>
            <a:off x="535890" y="2156300"/>
            <a:ext cx="2578013" cy="667264"/>
          </a:xfrm>
          <a:prstGeom prst="rect">
            <a:avLst/>
          </a:prstGeom>
          <a:solidFill>
            <a:srgbClr val="EA8C37"/>
          </a:solidFill>
          <a:ln>
            <a:solidFill>
              <a:srgbClr val="EA8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600" dirty="0"/>
              <a:t>FPF / 34</a:t>
            </a:r>
            <a:endParaRPr lang="en-DE" sz="1600" b="1" dirty="0"/>
          </a:p>
          <a:p>
            <a:pPr algn="ctr"/>
            <a:endParaRPr lang="en-DE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38FF90-C8E7-DA42-9BF0-15B5BD6508F1}"/>
              </a:ext>
            </a:extLst>
          </p:cNvPr>
          <p:cNvSpPr/>
          <p:nvPr/>
        </p:nvSpPr>
        <p:spPr>
          <a:xfrm>
            <a:off x="535889" y="2938895"/>
            <a:ext cx="2578013" cy="667264"/>
          </a:xfrm>
          <a:prstGeom prst="rect">
            <a:avLst/>
          </a:prstGeom>
          <a:solidFill>
            <a:srgbClr val="EA8C37"/>
          </a:solidFill>
          <a:ln>
            <a:solidFill>
              <a:srgbClr val="EA8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600" dirty="0"/>
              <a:t>CML / 19</a:t>
            </a:r>
          </a:p>
          <a:p>
            <a:pPr algn="ctr"/>
            <a:endParaRPr lang="en-DE" sz="16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841CA7-AFB8-EE47-8751-E891A85B5FCF}"/>
              </a:ext>
            </a:extLst>
          </p:cNvPr>
          <p:cNvSpPr/>
          <p:nvPr/>
        </p:nvSpPr>
        <p:spPr>
          <a:xfrm>
            <a:off x="535889" y="3697763"/>
            <a:ext cx="2578013" cy="667264"/>
          </a:xfrm>
          <a:prstGeom prst="rect">
            <a:avLst/>
          </a:prstGeom>
          <a:solidFill>
            <a:srgbClr val="EA8C37"/>
          </a:solidFill>
          <a:ln>
            <a:solidFill>
              <a:srgbClr val="EA8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600" dirty="0"/>
              <a:t>MRU / 41</a:t>
            </a:r>
          </a:p>
          <a:p>
            <a:pPr algn="ctr"/>
            <a:endParaRPr lang="en-DE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829CF3-B1AE-514C-B7F9-9A2A40040EF4}"/>
              </a:ext>
            </a:extLst>
          </p:cNvPr>
          <p:cNvSpPr/>
          <p:nvPr/>
        </p:nvSpPr>
        <p:spPr>
          <a:xfrm>
            <a:off x="3229664" y="2156300"/>
            <a:ext cx="2578013" cy="667264"/>
          </a:xfrm>
          <a:prstGeom prst="rect">
            <a:avLst/>
          </a:prstGeom>
          <a:solidFill>
            <a:srgbClr val="EA8C37"/>
          </a:solidFill>
          <a:ln>
            <a:solidFill>
              <a:srgbClr val="EA8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600" dirty="0"/>
              <a:t>Matter / 32</a:t>
            </a:r>
          </a:p>
          <a:p>
            <a:pPr algn="ctr"/>
            <a:endParaRPr lang="en-D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F0C409-525E-D14B-B0BA-4A0DEA0A5150}"/>
              </a:ext>
            </a:extLst>
          </p:cNvPr>
          <p:cNvSpPr/>
          <p:nvPr/>
        </p:nvSpPr>
        <p:spPr>
          <a:xfrm>
            <a:off x="3229663" y="2938895"/>
            <a:ext cx="2578013" cy="667264"/>
          </a:xfrm>
          <a:prstGeom prst="rect">
            <a:avLst/>
          </a:prstGeom>
          <a:solidFill>
            <a:srgbClr val="EA8C37"/>
          </a:solidFill>
          <a:ln>
            <a:solidFill>
              <a:srgbClr val="EA8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600" dirty="0"/>
              <a:t>Materials / 48</a:t>
            </a:r>
          </a:p>
          <a:p>
            <a:pPr algn="ctr"/>
            <a:endParaRPr lang="en-DE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384647-4754-6D40-A29B-6BD36DC194A4}"/>
              </a:ext>
            </a:extLst>
          </p:cNvPr>
          <p:cNvSpPr/>
          <p:nvPr/>
        </p:nvSpPr>
        <p:spPr>
          <a:xfrm>
            <a:off x="3229663" y="3697763"/>
            <a:ext cx="2578013" cy="667264"/>
          </a:xfrm>
          <a:prstGeom prst="rect">
            <a:avLst/>
          </a:prstGeom>
          <a:solidFill>
            <a:srgbClr val="EA8C37"/>
          </a:solidFill>
          <a:ln>
            <a:solidFill>
              <a:srgbClr val="EA8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600" dirty="0"/>
              <a:t>Life / 17</a:t>
            </a:r>
          </a:p>
          <a:p>
            <a:pPr algn="ctr"/>
            <a:r>
              <a:rPr lang="en-DE" sz="1600" dirty="0"/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9DA3CE-3685-8F42-AB0A-2B61559FED57}"/>
              </a:ext>
            </a:extLst>
          </p:cNvPr>
          <p:cNvSpPr/>
          <p:nvPr/>
        </p:nvSpPr>
        <p:spPr>
          <a:xfrm>
            <a:off x="5923437" y="2156300"/>
            <a:ext cx="2578013" cy="667264"/>
          </a:xfrm>
          <a:prstGeom prst="rect">
            <a:avLst/>
          </a:prstGeom>
          <a:solidFill>
            <a:srgbClr val="EA8C37"/>
          </a:solidFill>
          <a:ln>
            <a:solidFill>
              <a:srgbClr val="EA8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600" dirty="0"/>
              <a:t>ARD / 60</a:t>
            </a:r>
          </a:p>
          <a:p>
            <a:pPr algn="ctr"/>
            <a:r>
              <a:rPr lang="en-DE" sz="1600" dirty="0"/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5FF1CC-7474-9548-954A-4539E483CF5C}"/>
              </a:ext>
            </a:extLst>
          </p:cNvPr>
          <p:cNvSpPr/>
          <p:nvPr/>
        </p:nvSpPr>
        <p:spPr>
          <a:xfrm>
            <a:off x="5923436" y="2938895"/>
            <a:ext cx="2578013" cy="667264"/>
          </a:xfrm>
          <a:prstGeom prst="rect">
            <a:avLst/>
          </a:prstGeom>
          <a:solidFill>
            <a:srgbClr val="EA8C37"/>
          </a:solidFill>
          <a:ln>
            <a:solidFill>
              <a:srgbClr val="EA8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600" dirty="0"/>
              <a:t>DTS / 12</a:t>
            </a:r>
          </a:p>
          <a:p>
            <a:pPr algn="ctr"/>
            <a:r>
              <a:rPr lang="en-DE" sz="1600" dirty="0"/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FC0AC5-1CB4-5841-9B54-31288C94148F}"/>
              </a:ext>
            </a:extLst>
          </p:cNvPr>
          <p:cNvSpPr/>
          <p:nvPr/>
        </p:nvSpPr>
        <p:spPr>
          <a:xfrm>
            <a:off x="5923436" y="3697763"/>
            <a:ext cx="2578013" cy="667264"/>
          </a:xfrm>
          <a:prstGeom prst="rect">
            <a:avLst/>
          </a:prstGeom>
          <a:solidFill>
            <a:srgbClr val="EA8C37"/>
          </a:solidFill>
          <a:ln>
            <a:solidFill>
              <a:srgbClr val="EA8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600" dirty="0"/>
              <a:t>DMA /  8</a:t>
            </a:r>
          </a:p>
          <a:p>
            <a:pPr algn="ctr"/>
            <a:r>
              <a:rPr lang="en-DE" sz="1600" dirty="0"/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D3FD78-CA06-F841-897B-047FD8710919}"/>
              </a:ext>
            </a:extLst>
          </p:cNvPr>
          <p:cNvSpPr/>
          <p:nvPr/>
        </p:nvSpPr>
        <p:spPr>
          <a:xfrm>
            <a:off x="980302" y="2530022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DE2B0E-2BAA-EF47-A1C0-D8D9030F176D}"/>
              </a:ext>
            </a:extLst>
          </p:cNvPr>
          <p:cNvSpPr/>
          <p:nvPr/>
        </p:nvSpPr>
        <p:spPr>
          <a:xfrm>
            <a:off x="1421457" y="2530022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CC53B4-D938-1D4A-83DF-522D8F3CEDB8}"/>
              </a:ext>
            </a:extLst>
          </p:cNvPr>
          <p:cNvSpPr/>
          <p:nvPr/>
        </p:nvSpPr>
        <p:spPr>
          <a:xfrm>
            <a:off x="1871712" y="2530022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6D1142-4AA8-D647-8D95-C7B3BA4DA43F}"/>
              </a:ext>
            </a:extLst>
          </p:cNvPr>
          <p:cNvSpPr/>
          <p:nvPr/>
        </p:nvSpPr>
        <p:spPr>
          <a:xfrm>
            <a:off x="2321967" y="2530022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364595-DC6D-9E4F-AC16-6CA4D5A0D562}"/>
              </a:ext>
            </a:extLst>
          </p:cNvPr>
          <p:cNvSpPr/>
          <p:nvPr/>
        </p:nvSpPr>
        <p:spPr>
          <a:xfrm>
            <a:off x="955589" y="4047735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CEDF5C-3973-624C-A6D6-A74954780B74}"/>
              </a:ext>
            </a:extLst>
          </p:cNvPr>
          <p:cNvSpPr/>
          <p:nvPr/>
        </p:nvSpPr>
        <p:spPr>
          <a:xfrm>
            <a:off x="1396744" y="4047735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DE1F70-BC73-BB48-A58A-EC739510BFD1}"/>
              </a:ext>
            </a:extLst>
          </p:cNvPr>
          <p:cNvSpPr/>
          <p:nvPr/>
        </p:nvSpPr>
        <p:spPr>
          <a:xfrm>
            <a:off x="1846999" y="4047735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726BE3-7FBF-F742-A95E-4A82DFA50591}"/>
              </a:ext>
            </a:extLst>
          </p:cNvPr>
          <p:cNvSpPr/>
          <p:nvPr/>
        </p:nvSpPr>
        <p:spPr>
          <a:xfrm>
            <a:off x="6426617" y="2530022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09F279-8DF7-2243-BE20-41E3C10F4A00}"/>
              </a:ext>
            </a:extLst>
          </p:cNvPr>
          <p:cNvSpPr/>
          <p:nvPr/>
        </p:nvSpPr>
        <p:spPr>
          <a:xfrm>
            <a:off x="6867772" y="2530022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51C817-7DF9-2C43-B5DE-DC2051B4B0DF}"/>
              </a:ext>
            </a:extLst>
          </p:cNvPr>
          <p:cNvSpPr/>
          <p:nvPr/>
        </p:nvSpPr>
        <p:spPr>
          <a:xfrm>
            <a:off x="7318027" y="2530022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C09D307-2E4C-5349-B451-E96E2FD62DAF}"/>
              </a:ext>
            </a:extLst>
          </p:cNvPr>
          <p:cNvSpPr/>
          <p:nvPr/>
        </p:nvSpPr>
        <p:spPr>
          <a:xfrm>
            <a:off x="7768282" y="2530022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EF1285-BC64-6E48-A419-2CAB6278EA46}"/>
              </a:ext>
            </a:extLst>
          </p:cNvPr>
          <p:cNvSpPr/>
          <p:nvPr/>
        </p:nvSpPr>
        <p:spPr>
          <a:xfrm>
            <a:off x="6426617" y="3330084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D2B61E-D9F5-B54E-B56A-C9BA4388896B}"/>
              </a:ext>
            </a:extLst>
          </p:cNvPr>
          <p:cNvSpPr/>
          <p:nvPr/>
        </p:nvSpPr>
        <p:spPr>
          <a:xfrm>
            <a:off x="6867772" y="3330084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AF55524-B9BE-C549-BD1F-1DE7C4E3239C}"/>
              </a:ext>
            </a:extLst>
          </p:cNvPr>
          <p:cNvSpPr/>
          <p:nvPr/>
        </p:nvSpPr>
        <p:spPr>
          <a:xfrm>
            <a:off x="7318027" y="3330084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9113442-BC98-6E46-A386-4294FF237C87}"/>
              </a:ext>
            </a:extLst>
          </p:cNvPr>
          <p:cNvSpPr/>
          <p:nvPr/>
        </p:nvSpPr>
        <p:spPr>
          <a:xfrm>
            <a:off x="6426617" y="4047735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019E6D3-B889-644A-8EF7-1210333D763E}"/>
              </a:ext>
            </a:extLst>
          </p:cNvPr>
          <p:cNvSpPr/>
          <p:nvPr/>
        </p:nvSpPr>
        <p:spPr>
          <a:xfrm>
            <a:off x="7318027" y="4047735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D97F652-4DFF-514E-ABBC-F03A3F8946D6}"/>
              </a:ext>
            </a:extLst>
          </p:cNvPr>
          <p:cNvSpPr/>
          <p:nvPr/>
        </p:nvSpPr>
        <p:spPr>
          <a:xfrm>
            <a:off x="980302" y="3330084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ADC835A-7290-264A-8544-75EB6C740EAA}"/>
              </a:ext>
            </a:extLst>
          </p:cNvPr>
          <p:cNvSpPr/>
          <p:nvPr/>
        </p:nvSpPr>
        <p:spPr>
          <a:xfrm>
            <a:off x="1871712" y="3330084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BD7B387-9ADA-8D44-93D1-14E56956099A}"/>
              </a:ext>
            </a:extLst>
          </p:cNvPr>
          <p:cNvSpPr/>
          <p:nvPr/>
        </p:nvSpPr>
        <p:spPr>
          <a:xfrm>
            <a:off x="4634697" y="2530022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9AAA56-C577-ED45-8860-38FD64320565}"/>
              </a:ext>
            </a:extLst>
          </p:cNvPr>
          <p:cNvSpPr/>
          <p:nvPr/>
        </p:nvSpPr>
        <p:spPr>
          <a:xfrm>
            <a:off x="3743287" y="3330084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0E03AFA-9358-C74C-ACD7-5576CAC879A3}"/>
              </a:ext>
            </a:extLst>
          </p:cNvPr>
          <p:cNvSpPr/>
          <p:nvPr/>
        </p:nvSpPr>
        <p:spPr>
          <a:xfrm>
            <a:off x="4634697" y="3330084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E37941E-509A-7943-BFF4-37332410C454}"/>
              </a:ext>
            </a:extLst>
          </p:cNvPr>
          <p:cNvSpPr/>
          <p:nvPr/>
        </p:nvSpPr>
        <p:spPr>
          <a:xfrm>
            <a:off x="3743287" y="4047735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F72195F-B2C1-E345-86A7-3CC5E4C9C832}"/>
              </a:ext>
            </a:extLst>
          </p:cNvPr>
          <p:cNvSpPr/>
          <p:nvPr/>
        </p:nvSpPr>
        <p:spPr>
          <a:xfrm>
            <a:off x="4184442" y="4047735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145A46D-5E91-0E4D-AE5B-8D9EC757778E}"/>
              </a:ext>
            </a:extLst>
          </p:cNvPr>
          <p:cNvSpPr/>
          <p:nvPr/>
        </p:nvSpPr>
        <p:spPr>
          <a:xfrm>
            <a:off x="4634697" y="4047735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E2E0CCD-0D32-4B43-9026-28E2D0C6AA53}"/>
              </a:ext>
            </a:extLst>
          </p:cNvPr>
          <p:cNvSpPr/>
          <p:nvPr/>
        </p:nvSpPr>
        <p:spPr>
          <a:xfrm>
            <a:off x="5084952" y="4047735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DC2C425-A39B-5B4C-A25C-876E331E4FEC}"/>
              </a:ext>
            </a:extLst>
          </p:cNvPr>
          <p:cNvSpPr/>
          <p:nvPr/>
        </p:nvSpPr>
        <p:spPr>
          <a:xfrm>
            <a:off x="1417192" y="3330084"/>
            <a:ext cx="395416" cy="25949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18DD5DB-197C-DE40-8F77-C181AA69839B}"/>
              </a:ext>
            </a:extLst>
          </p:cNvPr>
          <p:cNvSpPr/>
          <p:nvPr/>
        </p:nvSpPr>
        <p:spPr>
          <a:xfrm>
            <a:off x="4188992" y="2530022"/>
            <a:ext cx="395416" cy="25949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9B5EDCF-C576-DE44-8468-1F869B234653}"/>
              </a:ext>
            </a:extLst>
          </p:cNvPr>
          <p:cNvSpPr/>
          <p:nvPr/>
        </p:nvSpPr>
        <p:spPr>
          <a:xfrm>
            <a:off x="4181401" y="3330084"/>
            <a:ext cx="395416" cy="25949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3BC8C56-181D-BF44-97A1-D568581745B4}"/>
              </a:ext>
            </a:extLst>
          </p:cNvPr>
          <p:cNvSpPr/>
          <p:nvPr/>
        </p:nvSpPr>
        <p:spPr>
          <a:xfrm>
            <a:off x="5075731" y="3330084"/>
            <a:ext cx="395416" cy="25949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A6087CA-504D-2A45-B0B6-C992D2B04A25}"/>
              </a:ext>
            </a:extLst>
          </p:cNvPr>
          <p:cNvSpPr/>
          <p:nvPr/>
        </p:nvSpPr>
        <p:spPr>
          <a:xfrm>
            <a:off x="3743287" y="2530022"/>
            <a:ext cx="395416" cy="25949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8749A47-CFE5-1747-A45D-B71DD9AA6CA3}"/>
              </a:ext>
            </a:extLst>
          </p:cNvPr>
          <p:cNvSpPr/>
          <p:nvPr/>
        </p:nvSpPr>
        <p:spPr>
          <a:xfrm>
            <a:off x="5093739" y="2530022"/>
            <a:ext cx="395416" cy="25949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8485E26-CBCA-6F42-9E68-C8E1290C8EF7}"/>
              </a:ext>
            </a:extLst>
          </p:cNvPr>
          <p:cNvSpPr/>
          <p:nvPr/>
        </p:nvSpPr>
        <p:spPr>
          <a:xfrm>
            <a:off x="7758561" y="3330084"/>
            <a:ext cx="395416" cy="25949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61D0808-8820-C949-B0A7-D177208EF8F6}"/>
              </a:ext>
            </a:extLst>
          </p:cNvPr>
          <p:cNvSpPr/>
          <p:nvPr/>
        </p:nvSpPr>
        <p:spPr>
          <a:xfrm>
            <a:off x="7758561" y="4047735"/>
            <a:ext cx="395416" cy="25949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F3B6F11-B423-134D-A097-438B15F3929F}"/>
              </a:ext>
            </a:extLst>
          </p:cNvPr>
          <p:cNvSpPr/>
          <p:nvPr/>
        </p:nvSpPr>
        <p:spPr>
          <a:xfrm>
            <a:off x="6888609" y="4047735"/>
            <a:ext cx="395416" cy="25949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AE3F62F-CA83-1448-A457-EA28DEF82105}"/>
              </a:ext>
            </a:extLst>
          </p:cNvPr>
          <p:cNvSpPr/>
          <p:nvPr/>
        </p:nvSpPr>
        <p:spPr>
          <a:xfrm>
            <a:off x="2325008" y="3330084"/>
            <a:ext cx="395416" cy="25949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EFFB0E0-213E-8F4A-AB31-964829D0B903}"/>
              </a:ext>
            </a:extLst>
          </p:cNvPr>
          <p:cNvSpPr/>
          <p:nvPr/>
        </p:nvSpPr>
        <p:spPr>
          <a:xfrm>
            <a:off x="2295341" y="4047735"/>
            <a:ext cx="395416" cy="25949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DCD58D5-F685-654A-9484-D994B267657F}"/>
              </a:ext>
            </a:extLst>
          </p:cNvPr>
          <p:cNvSpPr/>
          <p:nvPr/>
        </p:nvSpPr>
        <p:spPr>
          <a:xfrm>
            <a:off x="566710" y="4487655"/>
            <a:ext cx="395416" cy="259492"/>
          </a:xfrm>
          <a:prstGeom prst="rect">
            <a:avLst/>
          </a:prstGeom>
          <a:solidFill>
            <a:srgbClr val="0FAC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CD236A-A0F5-FE44-8AFD-4D45B27BD945}"/>
              </a:ext>
            </a:extLst>
          </p:cNvPr>
          <p:cNvSpPr txBox="1"/>
          <p:nvPr/>
        </p:nvSpPr>
        <p:spPr>
          <a:xfrm>
            <a:off x="991891" y="4464265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outstanding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22D15A-C830-3941-9F8C-F6824A57CFEA}"/>
              </a:ext>
            </a:extLst>
          </p:cNvPr>
          <p:cNvSpPr/>
          <p:nvPr/>
        </p:nvSpPr>
        <p:spPr>
          <a:xfrm>
            <a:off x="2136199" y="4487655"/>
            <a:ext cx="395416" cy="25949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87661B6-170D-E341-B384-DD8D4D7E1771}"/>
              </a:ext>
            </a:extLst>
          </p:cNvPr>
          <p:cNvSpPr txBox="1"/>
          <p:nvPr/>
        </p:nvSpPr>
        <p:spPr>
          <a:xfrm>
            <a:off x="2531615" y="4464265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excellent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4B880D-0E2C-5D40-895F-12689033830D}"/>
              </a:ext>
            </a:extLst>
          </p:cNvPr>
          <p:cNvSpPr/>
          <p:nvPr/>
        </p:nvSpPr>
        <p:spPr>
          <a:xfrm>
            <a:off x="3511673" y="4485835"/>
            <a:ext cx="395416" cy="25949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DDB4523-42D9-5B47-9666-2BA6C77056E0}"/>
              </a:ext>
            </a:extLst>
          </p:cNvPr>
          <p:cNvSpPr txBox="1"/>
          <p:nvPr/>
        </p:nvSpPr>
        <p:spPr>
          <a:xfrm>
            <a:off x="3949627" y="4464265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</a:t>
            </a:r>
            <a:r>
              <a:rPr lang="en-DE" sz="1400" dirty="0"/>
              <a:t>ery good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8B8C81D-117F-4C45-9FED-1AE2ED35CD72}"/>
              </a:ext>
            </a:extLst>
          </p:cNvPr>
          <p:cNvSpPr/>
          <p:nvPr/>
        </p:nvSpPr>
        <p:spPr>
          <a:xfrm>
            <a:off x="5092664" y="4485835"/>
            <a:ext cx="395416" cy="25949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10E02CC-6238-FA42-92F5-30CDD6AD705C}"/>
              </a:ext>
            </a:extLst>
          </p:cNvPr>
          <p:cNvSpPr/>
          <p:nvPr/>
        </p:nvSpPr>
        <p:spPr>
          <a:xfrm>
            <a:off x="6187076" y="4488652"/>
            <a:ext cx="395416" cy="2594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8617318-5FBE-B841-9BCC-9924F8330288}"/>
              </a:ext>
            </a:extLst>
          </p:cNvPr>
          <p:cNvSpPr txBox="1"/>
          <p:nvPr/>
        </p:nvSpPr>
        <p:spPr>
          <a:xfrm>
            <a:off x="5488080" y="4464265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good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07406C9-0955-E44E-B35A-B7D43D94E5B0}"/>
              </a:ext>
            </a:extLst>
          </p:cNvPr>
          <p:cNvSpPr txBox="1"/>
          <p:nvPr/>
        </p:nvSpPr>
        <p:spPr>
          <a:xfrm>
            <a:off x="6555107" y="446426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fair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E23155D-FE20-8D44-BA28-CAF2F011233C}"/>
              </a:ext>
            </a:extLst>
          </p:cNvPr>
          <p:cNvSpPr txBox="1"/>
          <p:nvPr/>
        </p:nvSpPr>
        <p:spPr>
          <a:xfrm>
            <a:off x="7263188" y="4461692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</a:t>
            </a:r>
            <a:r>
              <a:rPr lang="en-DE" sz="1400" dirty="0"/>
              <a:t>udget in MEUR</a:t>
            </a:r>
          </a:p>
        </p:txBody>
      </p:sp>
    </p:spTree>
    <p:extLst>
      <p:ext uri="{BB962C8B-B14F-4D97-AF65-F5344CB8AC3E}">
        <p14:creationId xmlns:p14="http://schemas.microsoft.com/office/powerpoint/2010/main" val="39899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Strategischer Beirat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dirty="0"/>
              <a:t>Mitglieder des SAB Materie</a:t>
            </a:r>
          </a:p>
        </p:txBody>
      </p:sp>
      <p:sp>
        <p:nvSpPr>
          <p:cNvPr id="11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8258083" y="4948034"/>
            <a:ext cx="514400" cy="180000"/>
          </a:xfrm>
        </p:spPr>
        <p:txBody>
          <a:bodyPr/>
          <a:lstStyle/>
          <a:p>
            <a:pPr defTabSz="914378"/>
            <a:fld id="{EA7858BA-97FF-467B-88B5-B4FF2FCC31FE}" type="slidenum">
              <a:rPr lang="de-DE">
                <a:solidFill>
                  <a:prstClr val="white"/>
                </a:solidFill>
                <a:latin typeface="Arial"/>
              </a:rPr>
              <a:pPr defTabSz="914378"/>
              <a:t>6</a:t>
            </a:fld>
            <a:endParaRPr lang="de-DE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44B6BB-C2E9-4F7E-9FFA-38D484D43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1059583"/>
            <a:ext cx="5508000" cy="338914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37FA781-AD47-4A69-902B-61CAAB0B6483}"/>
              </a:ext>
            </a:extLst>
          </p:cNvPr>
          <p:cNvSpPr txBox="1"/>
          <p:nvPr/>
        </p:nvSpPr>
        <p:spPr>
          <a:xfrm>
            <a:off x="287526" y="2931791"/>
            <a:ext cx="385242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78"/>
            <a:r>
              <a:rPr lang="de-DE" sz="1050" dirty="0">
                <a:solidFill>
                  <a:prstClr val="black"/>
                </a:solidFill>
                <a:latin typeface="Arial"/>
              </a:rPr>
              <a:t>N.N. (MML-Life)                     </a:t>
            </a:r>
            <a:r>
              <a:rPr lang="de-DE" sz="1050" strike="sngStrike" dirty="0">
                <a:solidFill>
                  <a:prstClr val="white">
                    <a:lumMod val="75000"/>
                  </a:prstClr>
                </a:solidFill>
                <a:latin typeface="Arial"/>
              </a:rPr>
              <a:t>Fiona Harrison</a:t>
            </a:r>
            <a:endParaRPr lang="de-DE" sz="1400" strike="sngStrike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0931B3D-0AB9-473F-8F25-52AAFFE2BF1F}"/>
              </a:ext>
            </a:extLst>
          </p:cNvPr>
          <p:cNvSpPr/>
          <p:nvPr/>
        </p:nvSpPr>
        <p:spPr>
          <a:xfrm>
            <a:off x="6037822" y="2143476"/>
            <a:ext cx="2854659" cy="14003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914378">
              <a:spcAft>
                <a:spcPts val="600"/>
              </a:spcAft>
            </a:pPr>
            <a:r>
              <a:rPr lang="de-DE" sz="1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Geschäftsstelle gemeldete Personen:</a:t>
            </a:r>
          </a:p>
          <a:p>
            <a:pPr defTabSz="914378">
              <a:spcAft>
                <a:spcPts val="600"/>
              </a:spcAft>
            </a:pPr>
            <a:endParaRPr lang="de-DE" sz="10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378">
              <a:spcAft>
                <a:spcPts val="600"/>
              </a:spcAft>
            </a:pPr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e-DE" sz="1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Titia</a:t>
            </a:r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Sixma</a:t>
            </a:r>
            <a:r>
              <a:rPr lang="de-DE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NKI Amsterdam</a:t>
            </a:r>
            <a:endParaRPr lang="de-DE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378">
              <a:spcAft>
                <a:spcPts val="600"/>
              </a:spcAft>
            </a:pPr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Elena Conti</a:t>
            </a:r>
            <a:r>
              <a:rPr lang="de-DE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MPI Biochemie, Martinsried</a:t>
            </a:r>
            <a:endParaRPr lang="de-DE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378">
              <a:spcAft>
                <a:spcPts val="600"/>
              </a:spcAft>
              <a:tabLst>
                <a:tab pos="359401" algn="l"/>
                <a:tab pos="719437" algn="l"/>
                <a:tab pos="1079473" algn="l"/>
                <a:tab pos="1439509" algn="l"/>
                <a:tab pos="1799545" algn="l"/>
                <a:tab pos="2159581" algn="l"/>
                <a:tab pos="2519617" algn="l"/>
                <a:tab pos="2879653" algn="l"/>
                <a:tab pos="3239689" algn="l"/>
                <a:tab pos="3599725" algn="l"/>
                <a:tab pos="3959761" algn="l"/>
                <a:tab pos="4319797" algn="l"/>
              </a:tabLst>
            </a:pPr>
            <a:r>
              <a:rPr lang="de-DE" sz="1000" b="1" kern="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Keith Hodgson</a:t>
            </a:r>
            <a:r>
              <a:rPr lang="de-DE" sz="1000" kern="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U. Stanford / SLAC, USA</a:t>
            </a:r>
            <a:endParaRPr lang="de-DE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378">
              <a:spcAft>
                <a:spcPts val="600"/>
              </a:spcAft>
              <a:tabLst>
                <a:tab pos="359401" algn="l"/>
                <a:tab pos="719437" algn="l"/>
                <a:tab pos="1079473" algn="l"/>
                <a:tab pos="1439509" algn="l"/>
                <a:tab pos="1799545" algn="l"/>
                <a:tab pos="2159581" algn="l"/>
                <a:tab pos="2519617" algn="l"/>
                <a:tab pos="2879653" algn="l"/>
                <a:tab pos="3239689" algn="l"/>
                <a:tab pos="3599725" algn="l"/>
                <a:tab pos="3959761" algn="l"/>
                <a:tab pos="4319797" algn="l"/>
              </a:tabLst>
            </a:pPr>
            <a:r>
              <a:rPr lang="de-DE" sz="1000" b="1" kern="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e-DE" sz="1000" b="1" kern="5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Soichi</a:t>
            </a:r>
            <a:r>
              <a:rPr lang="de-DE" sz="1000" b="1" kern="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b="1" kern="5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Wakatsuki</a:t>
            </a:r>
            <a:r>
              <a:rPr lang="de-DE" sz="1000" kern="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U. Stanford / SLAC, USA</a:t>
            </a:r>
            <a:endParaRPr lang="de-DE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B502A505-5EA8-4293-8CD8-394DBD8D2C17}"/>
              </a:ext>
            </a:extLst>
          </p:cNvPr>
          <p:cNvSpPr/>
          <p:nvPr/>
        </p:nvSpPr>
        <p:spPr>
          <a:xfrm>
            <a:off x="4968045" y="2972586"/>
            <a:ext cx="1033772" cy="180020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de-DE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4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9"/>
          <a:stretch/>
        </p:blipFill>
        <p:spPr bwMode="auto">
          <a:xfrm>
            <a:off x="-42292" y="3790064"/>
            <a:ext cx="9182100" cy="96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1" y="1131888"/>
            <a:ext cx="4503266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2043" y="238230"/>
            <a:ext cx="7317633" cy="371930"/>
          </a:xfrm>
        </p:spPr>
        <p:txBody>
          <a:bodyPr/>
          <a:lstStyle/>
          <a:p>
            <a:r>
              <a:rPr lang="en-US" sz="2400" dirty="0" smtClean="0"/>
              <a:t>The MT Management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 Challenge on its Own</a:t>
            </a:r>
            <a:endParaRPr lang="en-US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sz="quarter" idx="4294967295"/>
          </p:nvPr>
        </p:nvSpPr>
        <p:spPr>
          <a:xfrm>
            <a:off x="0" y="1131888"/>
            <a:ext cx="8676456" cy="3602037"/>
          </a:xfr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buClrTx/>
              <a:tabLst/>
            </a:pPr>
            <a:endParaRPr lang="en-US" sz="1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AutoShape 2" descr="Image result for ties behnke des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86127" y="961440"/>
            <a:ext cx="2935419" cy="2459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Management role</a:t>
            </a:r>
          </a:p>
          <a:p>
            <a:pPr marL="180975" lvl="0" indent="-180975" defTabSz="18000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</a:pPr>
            <a:r>
              <a:rPr lang="de-DE" sz="1600" dirty="0" err="1" smtClean="0">
                <a:solidFill>
                  <a:prstClr val="black"/>
                </a:solidFill>
              </a:rPr>
              <a:t>Develop</a:t>
            </a:r>
            <a:r>
              <a:rPr lang="de-DE" sz="1600" dirty="0" smtClean="0">
                <a:solidFill>
                  <a:prstClr val="black"/>
                </a:solidFill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</a:rPr>
              <a:t>Strategy</a:t>
            </a:r>
            <a:endParaRPr lang="de-DE" sz="1600" dirty="0" smtClean="0">
              <a:solidFill>
                <a:prstClr val="black"/>
              </a:solidFill>
            </a:endParaRPr>
          </a:p>
          <a:p>
            <a:pPr marL="180975" lvl="0" indent="-180975" defTabSz="18000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</a:pPr>
            <a:r>
              <a:rPr lang="en-US" sz="1600" dirty="0" smtClean="0"/>
              <a:t>Reconcile </a:t>
            </a:r>
            <a:br>
              <a:rPr lang="en-US" sz="1600" dirty="0" smtClean="0"/>
            </a:br>
            <a:r>
              <a:rPr lang="en-US" sz="1600" dirty="0" smtClean="0"/>
              <a:t>Center - Program </a:t>
            </a:r>
            <a:r>
              <a:rPr lang="en-US" sz="1600" dirty="0"/>
              <a:t>Strategies</a:t>
            </a:r>
            <a:endParaRPr lang="en-US" sz="1600" dirty="0" smtClean="0"/>
          </a:p>
          <a:p>
            <a:pPr marL="180975" lvl="0" indent="-180975" defTabSz="18000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</a:pPr>
            <a:r>
              <a:rPr lang="en-US" sz="1600" dirty="0"/>
              <a:t>Foster </a:t>
            </a:r>
            <a:r>
              <a:rPr lang="en-US" sz="1600" dirty="0" smtClean="0"/>
              <a:t>Cooperation</a:t>
            </a:r>
          </a:p>
          <a:p>
            <a:pPr marL="180975" lvl="0" indent="-180975" defTabSz="18000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</a:pPr>
            <a:r>
              <a:rPr lang="en-US" sz="1600" dirty="0" smtClean="0"/>
              <a:t>Implement Networking</a:t>
            </a:r>
          </a:p>
          <a:p>
            <a:pPr marL="180975" lvl="0" indent="-180975" defTabSz="18000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</a:pPr>
            <a:r>
              <a:rPr lang="en-US" sz="1600" dirty="0" smtClean="0"/>
              <a:t>People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0051" y="2473524"/>
            <a:ext cx="4503266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0051" y="4300958"/>
            <a:ext cx="4503266" cy="4179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827584" y="4745551"/>
            <a:ext cx="4132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From</a:t>
            </a:r>
            <a:r>
              <a:rPr lang="de-DE" sz="1400" dirty="0" smtClean="0"/>
              <a:t> </a:t>
            </a:r>
            <a:r>
              <a:rPr lang="de-DE" sz="1400" dirty="0" err="1" smtClean="0"/>
              <a:t>scientific</a:t>
            </a:r>
            <a:r>
              <a:rPr lang="de-DE" sz="1400" dirty="0" smtClean="0"/>
              <a:t> </a:t>
            </a:r>
            <a:r>
              <a:rPr lang="de-DE" sz="1400" dirty="0" err="1" smtClean="0"/>
              <a:t>evaluation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Matter, </a:t>
            </a:r>
            <a:r>
              <a:rPr lang="de-DE" sz="1400" dirty="0" err="1" smtClean="0"/>
              <a:t>January</a:t>
            </a:r>
            <a:r>
              <a:rPr lang="de-DE" sz="1400" dirty="0" smtClean="0"/>
              <a:t> 2020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76210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DTS has compiled an ambitious, high-tech portfolio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Subtopics and </a:t>
            </a:r>
            <a:r>
              <a:rPr lang="en-US" dirty="0" err="1"/>
              <a:t>workpackage</a:t>
            </a:r>
            <a:r>
              <a:rPr lang="en-US" dirty="0"/>
              <a:t> structure</a:t>
            </a:r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4EF0EA0-1D76-C54F-A7A4-AD9044FA6C3D}"/>
              </a:ext>
            </a:extLst>
          </p:cNvPr>
          <p:cNvGrpSpPr/>
          <p:nvPr/>
        </p:nvGrpSpPr>
        <p:grpSpPr>
          <a:xfrm>
            <a:off x="539552" y="1059582"/>
            <a:ext cx="8243223" cy="3732244"/>
            <a:chOff x="4301373" y="1282846"/>
            <a:chExt cx="4683288" cy="3309774"/>
          </a:xfrm>
        </p:grpSpPr>
        <p:sp>
          <p:nvSpPr>
            <p:cNvPr id="29" name="Rectangle 17">
              <a:extLst>
                <a:ext uri="{FF2B5EF4-FFF2-40B4-BE49-F238E27FC236}">
                  <a16:creationId xmlns:a16="http://schemas.microsoft.com/office/drawing/2014/main" id="{51DC9AA1-8235-5345-B2C3-0A3EDF4C0254}"/>
                </a:ext>
              </a:extLst>
            </p:cNvPr>
            <p:cNvSpPr/>
            <p:nvPr/>
          </p:nvSpPr>
          <p:spPr>
            <a:xfrm>
              <a:off x="4301373" y="1282846"/>
              <a:ext cx="4682908" cy="516433"/>
            </a:xfrm>
            <a:prstGeom prst="roundRect">
              <a:avLst/>
            </a:prstGeom>
            <a:solidFill>
              <a:srgbClr val="005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Detector Technology and  Systems (DTS)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Speaker: M. Weber (KIT), S.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Masciocchi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(GSI)</a:t>
              </a:r>
            </a:p>
          </p:txBody>
        </p:sp>
        <p:sp>
          <p:nvSpPr>
            <p:cNvPr id="17" name="Rectangle 18">
              <a:extLst>
                <a:ext uri="{FF2B5EF4-FFF2-40B4-BE49-F238E27FC236}">
                  <a16:creationId xmlns:a16="http://schemas.microsoft.com/office/drawing/2014/main" id="{83FA7519-1ADE-144B-84D6-F5D1D1D0D826}"/>
                </a:ext>
              </a:extLst>
            </p:cNvPr>
            <p:cNvSpPr/>
            <p:nvPr/>
          </p:nvSpPr>
          <p:spPr>
            <a:xfrm>
              <a:off x="4301373" y="1857560"/>
              <a:ext cx="1493619" cy="60657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ST1: Detection and Measurement</a:t>
              </a:r>
            </a:p>
            <a:p>
              <a:pPr lvl="0" algn="ctr">
                <a:defRPr/>
              </a:pP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M. </a:t>
              </a:r>
              <a:r>
                <a:rPr lang="en-GB" sz="11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Caselle</a:t>
              </a: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(KIT)</a:t>
              </a:r>
            </a:p>
            <a:p>
              <a:pPr lvl="0" algn="ctr">
                <a:defRPr/>
              </a:pP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D. Eckstein (DESY)</a:t>
              </a:r>
              <a:endPara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B58D5799-6046-E548-BF52-0E7EB5953ACF}"/>
                </a:ext>
              </a:extLst>
            </p:cNvPr>
            <p:cNvSpPr/>
            <p:nvPr/>
          </p:nvSpPr>
          <p:spPr>
            <a:xfrm>
              <a:off x="4301373" y="2569406"/>
              <a:ext cx="1493619" cy="60682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Sensing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dirty="0">
                  <a:solidFill>
                    <a:prstClr val="black"/>
                  </a:solidFill>
                  <a:latin typeface="Arial"/>
                  <a:cs typeface="Arial Narrow" panose="020B0604020202020204" pitchFamily="34" charset="0"/>
                </a:rPr>
                <a:t>Alexander </a:t>
              </a:r>
              <a:r>
                <a:rPr lang="en-GB" sz="1000" dirty="0" err="1">
                  <a:solidFill>
                    <a:prstClr val="black"/>
                  </a:solidFill>
                  <a:latin typeface="Arial"/>
                  <a:cs typeface="Arial Narrow" panose="020B0604020202020204" pitchFamily="34" charset="0"/>
                </a:rPr>
                <a:t>Dierlamm</a:t>
              </a:r>
              <a:r>
                <a:rPr lang="en-GB" sz="1000" dirty="0">
                  <a:solidFill>
                    <a:prstClr val="black"/>
                  </a:solidFill>
                  <a:latin typeface="Arial"/>
                  <a:cs typeface="Arial Narrow" panose="020B0604020202020204" pitchFamily="34" charset="0"/>
                </a:rPr>
                <a:t> (KIT)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Andrea </a:t>
              </a: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Wilms (GSI)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0867465-3A3E-8445-94D8-5EBF848263E9}"/>
                </a:ext>
              </a:extLst>
            </p:cNvPr>
            <p:cNvSpPr/>
            <p:nvPr/>
          </p:nvSpPr>
          <p:spPr>
            <a:xfrm>
              <a:off x="4301373" y="3235612"/>
              <a:ext cx="1493619" cy="60069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ASICs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Ulrich </a:t>
              </a:r>
              <a:r>
                <a:rPr lang="en-GB" sz="1000" dirty="0" smtClean="0">
                  <a:solidFill>
                    <a:prstClr val="black"/>
                  </a:solidFill>
                  <a:cs typeface="Arial Narrow" panose="020B0604020202020204" pitchFamily="34" charset="0"/>
                </a:rPr>
                <a:t>Trunk </a:t>
              </a: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(DESY)</a:t>
              </a:r>
            </a:p>
            <a:p>
              <a:pPr lvl="0" algn="ctr"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N.N. (GSI)</a:t>
              </a:r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CE01935C-667D-0C4A-8DD3-1C2E27D41CE5}"/>
                </a:ext>
              </a:extLst>
            </p:cNvPr>
            <p:cNvSpPr/>
            <p:nvPr/>
          </p:nvSpPr>
          <p:spPr>
            <a:xfrm>
              <a:off x="5878496" y="1857560"/>
              <a:ext cx="1493619" cy="60657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ST2: System Technologies</a:t>
              </a:r>
            </a:p>
            <a:p>
              <a:pPr lvl="0" algn="ctr">
                <a:defRPr/>
              </a:pP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A. Kopmann (KIT)</a:t>
              </a:r>
            </a:p>
            <a:p>
              <a:pPr lvl="0" algn="ctr">
                <a:defRPr/>
              </a:pP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A. </a:t>
              </a:r>
              <a:r>
                <a:rPr lang="en-GB" sz="11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Mussgiller</a:t>
              </a: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(DESY)</a:t>
              </a:r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503C95A8-0C9D-C342-A095-C11EC392BE1F}"/>
                </a:ext>
              </a:extLst>
            </p:cNvPr>
            <p:cNvSpPr/>
            <p:nvPr/>
          </p:nvSpPr>
          <p:spPr>
            <a:xfrm>
              <a:off x="5878496" y="2569406"/>
              <a:ext cx="1493619" cy="59915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Advanced Data Transmission</a:t>
              </a:r>
            </a:p>
            <a:p>
              <a:pPr lvl="0" algn="ctr">
                <a:defRPr/>
              </a:pPr>
              <a:r>
                <a:rPr lang="en-GB" sz="10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Karsten</a:t>
              </a: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Hansen (DESY</a:t>
              </a: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)</a:t>
              </a:r>
            </a:p>
            <a:p>
              <a:pPr algn="ctr">
                <a:defRPr/>
              </a:pP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Marc Schneider (KIT)</a:t>
              </a:r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B4711114-FA87-A74D-8156-8B000CCA9C7F}"/>
                </a:ext>
              </a:extLst>
            </p:cNvPr>
            <p:cNvSpPr/>
            <p:nvPr/>
          </p:nvSpPr>
          <p:spPr>
            <a:xfrm>
              <a:off x="5878496" y="3235612"/>
              <a:ext cx="1493619" cy="60415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Digital </a:t>
              </a:r>
              <a:r>
                <a:rPr lang="en-US" sz="1000" b="1" dirty="0">
                  <a:solidFill>
                    <a:prstClr val="black"/>
                  </a:solidFill>
                  <a:latin typeface="Arial"/>
                  <a:cs typeface="Arial Narrow" panose="020B0604020202020204" pitchFamily="34" charset="0"/>
                </a:rPr>
                <a:t>R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eal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-time Data </a:t>
              </a:r>
              <a:r>
                <a:rPr lang="en-US" sz="1000" b="1" dirty="0">
                  <a:solidFill>
                    <a:prstClr val="black"/>
                  </a:solidFill>
                  <a:latin typeface="Arial"/>
                  <a:cs typeface="Arial Narrow" panose="020B0604020202020204" pitchFamily="34" charset="0"/>
                </a:rPr>
                <a:t>A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cquisition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 and Processing </a:t>
              </a:r>
              <a:r>
                <a:rPr lang="en-US" sz="1000" b="1" dirty="0">
                  <a:solidFill>
                    <a:prstClr val="black"/>
                  </a:solidFill>
                  <a:latin typeface="Arial"/>
                  <a:cs typeface="Arial Narrow" panose="020B0604020202020204" pitchFamily="34" charset="0"/>
                </a:rPr>
                <a:t>S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ystems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 Narrow" panose="020B0604020202020204" pitchFamily="34" charset="0"/>
              </a:endParaRPr>
            </a:p>
            <a:p>
              <a:pPr algn="ctr">
                <a:defRPr/>
              </a:pPr>
              <a:r>
                <a:rPr lang="en-US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David </a:t>
              </a:r>
              <a:r>
                <a:rPr lang="en-US" sz="10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Emschermann</a:t>
              </a:r>
              <a:r>
                <a:rPr lang="en-US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(GSI)</a:t>
              </a:r>
            </a:p>
            <a:p>
              <a:pPr lvl="0" algn="ctr">
                <a:defRPr/>
              </a:pPr>
              <a:r>
                <a:rPr lang="en-US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Oliver Sander (KIT)</a:t>
              </a:r>
            </a:p>
          </p:txBody>
        </p:sp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A0B1DB8F-77C3-3247-B9BB-E75101DE966C}"/>
                </a:ext>
              </a:extLst>
            </p:cNvPr>
            <p:cNvSpPr/>
            <p:nvPr/>
          </p:nvSpPr>
          <p:spPr>
            <a:xfrm>
              <a:off x="5878496" y="3906821"/>
              <a:ext cx="1494000" cy="68579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Novel Engineering Techniques, Advanced Materials and Interconnects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Thomas Blank (KIT) 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Andreas </a:t>
              </a:r>
              <a:r>
                <a:rPr lang="en-GB" sz="10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Mussgiller</a:t>
              </a: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(DESY) 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id="{4BC0EBB4-4BE5-0F42-B5CD-D9E600C7AD16}"/>
                </a:ext>
              </a:extLst>
            </p:cNvPr>
            <p:cNvSpPr/>
            <p:nvPr/>
          </p:nvSpPr>
          <p:spPr>
            <a:xfrm>
              <a:off x="7490661" y="1857560"/>
              <a:ext cx="1493619" cy="60657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ST3: Science Systems</a:t>
              </a:r>
            </a:p>
            <a:p>
              <a:pPr lvl="0" algn="ctr">
                <a:defRPr/>
              </a:pP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C. Schmidt (GSI)</a:t>
              </a:r>
            </a:p>
            <a:p>
              <a:pPr lvl="0" algn="ctr">
                <a:defRPr/>
              </a:pP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C. </a:t>
              </a:r>
              <a:r>
                <a:rPr lang="en-GB" sz="11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Wunderer</a:t>
              </a: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(DESY)</a:t>
              </a:r>
            </a:p>
          </p:txBody>
        </p:sp>
        <p:sp>
          <p:nvSpPr>
            <p:cNvPr id="25" name="Rectangle 18">
              <a:extLst>
                <a:ext uri="{FF2B5EF4-FFF2-40B4-BE49-F238E27FC236}">
                  <a16:creationId xmlns:a16="http://schemas.microsoft.com/office/drawing/2014/main" id="{83659854-A26D-EA44-A194-9F36A29600D5}"/>
                </a:ext>
              </a:extLst>
            </p:cNvPr>
            <p:cNvSpPr/>
            <p:nvPr/>
          </p:nvSpPr>
          <p:spPr>
            <a:xfrm>
              <a:off x="7490661" y="2569406"/>
              <a:ext cx="149400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Particle Physics, Hadrons &amp; Nuclei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Christoph Caesar (GSI)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Ingrid Gregor (DESY)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26" name="Rectangle 18">
              <a:extLst>
                <a:ext uri="{FF2B5EF4-FFF2-40B4-BE49-F238E27FC236}">
                  <a16:creationId xmlns:a16="http://schemas.microsoft.com/office/drawing/2014/main" id="{ACAB4016-2D5F-BE4C-AD10-716AE837A3A3}"/>
                </a:ext>
              </a:extLst>
            </p:cNvPr>
            <p:cNvSpPr/>
            <p:nvPr/>
          </p:nvSpPr>
          <p:spPr>
            <a:xfrm>
              <a:off x="7490661" y="3091267"/>
              <a:ext cx="149400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Photon Science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Michael </a:t>
              </a:r>
              <a:r>
                <a:rPr lang="en-GB" sz="10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Fiederle</a:t>
              </a: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(KIT)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David </a:t>
              </a:r>
              <a:r>
                <a:rPr lang="en-GB" sz="10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Pennicard</a:t>
              </a: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(DESY)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2C58DD33-D307-9241-8671-4FE759337D72}"/>
                </a:ext>
              </a:extLst>
            </p:cNvPr>
            <p:cNvSpPr/>
            <p:nvPr/>
          </p:nvSpPr>
          <p:spPr>
            <a:xfrm>
              <a:off x="7490661" y="3613130"/>
              <a:ext cx="149400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Astroparticle Physics</a:t>
              </a:r>
            </a:p>
            <a:p>
              <a:pPr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Timo </a:t>
              </a:r>
              <a:r>
                <a:rPr lang="en-GB" sz="10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Karg</a:t>
              </a: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(DESY </a:t>
              </a:r>
              <a:r>
                <a:rPr lang="en-GB" sz="10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Zeuthen</a:t>
              </a: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)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Matthias Kleifges (KIT)</a:t>
              </a:r>
            </a:p>
          </p:txBody>
        </p:sp>
        <p:sp>
          <p:nvSpPr>
            <p:cNvPr id="28" name="Rectangle 18">
              <a:extLst>
                <a:ext uri="{FF2B5EF4-FFF2-40B4-BE49-F238E27FC236}">
                  <a16:creationId xmlns:a16="http://schemas.microsoft.com/office/drawing/2014/main" id="{B9DD86AC-D83F-A94C-B346-9D75BAC5F875}"/>
                </a:ext>
              </a:extLst>
            </p:cNvPr>
            <p:cNvSpPr/>
            <p:nvPr/>
          </p:nvSpPr>
          <p:spPr>
            <a:xfrm>
              <a:off x="7490661" y="4134989"/>
              <a:ext cx="149400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Beam Physics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Matthias Balzer (KIT)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Markus </a:t>
              </a:r>
              <a:r>
                <a:rPr lang="en-GB" sz="10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Schwickert</a:t>
              </a: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(GSI)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51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DTS has compiled an ambitious, high-tech portfolio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Subtopics and </a:t>
            </a:r>
            <a:r>
              <a:rPr lang="en-US" dirty="0" err="1"/>
              <a:t>workpackage</a:t>
            </a:r>
            <a:r>
              <a:rPr lang="en-US" dirty="0"/>
              <a:t> structure</a:t>
            </a:r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4EF0EA0-1D76-C54F-A7A4-AD9044FA6C3D}"/>
              </a:ext>
            </a:extLst>
          </p:cNvPr>
          <p:cNvGrpSpPr/>
          <p:nvPr/>
        </p:nvGrpSpPr>
        <p:grpSpPr>
          <a:xfrm>
            <a:off x="539552" y="1059582"/>
            <a:ext cx="8243223" cy="3732244"/>
            <a:chOff x="4301373" y="1282846"/>
            <a:chExt cx="4683288" cy="3309774"/>
          </a:xfrm>
        </p:grpSpPr>
        <p:sp>
          <p:nvSpPr>
            <p:cNvPr id="29" name="Rectangle 17">
              <a:extLst>
                <a:ext uri="{FF2B5EF4-FFF2-40B4-BE49-F238E27FC236}">
                  <a16:creationId xmlns:a16="http://schemas.microsoft.com/office/drawing/2014/main" id="{51DC9AA1-8235-5345-B2C3-0A3EDF4C0254}"/>
                </a:ext>
              </a:extLst>
            </p:cNvPr>
            <p:cNvSpPr/>
            <p:nvPr/>
          </p:nvSpPr>
          <p:spPr>
            <a:xfrm>
              <a:off x="4301373" y="1282846"/>
              <a:ext cx="4682908" cy="516433"/>
            </a:xfrm>
            <a:prstGeom prst="roundRect">
              <a:avLst/>
            </a:prstGeom>
            <a:solidFill>
              <a:srgbClr val="005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Detector Technology and  Systems (DTS)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Speaker: M. Weber (KIT), S.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Masciocchi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(GSI)</a:t>
              </a:r>
            </a:p>
          </p:txBody>
        </p:sp>
        <p:sp>
          <p:nvSpPr>
            <p:cNvPr id="17" name="Rectangle 18">
              <a:extLst>
                <a:ext uri="{FF2B5EF4-FFF2-40B4-BE49-F238E27FC236}">
                  <a16:creationId xmlns:a16="http://schemas.microsoft.com/office/drawing/2014/main" id="{83FA7519-1ADE-144B-84D6-F5D1D1D0D826}"/>
                </a:ext>
              </a:extLst>
            </p:cNvPr>
            <p:cNvSpPr/>
            <p:nvPr/>
          </p:nvSpPr>
          <p:spPr>
            <a:xfrm>
              <a:off x="4301373" y="1857560"/>
              <a:ext cx="1493619" cy="60657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ST1: Detection and Measurement</a:t>
              </a:r>
            </a:p>
            <a:p>
              <a:pPr lvl="0" algn="ctr">
                <a:defRPr/>
              </a:pP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M. </a:t>
              </a:r>
              <a:r>
                <a:rPr lang="en-GB" sz="11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Caselle</a:t>
              </a: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(KIT)</a:t>
              </a:r>
            </a:p>
            <a:p>
              <a:pPr lvl="0" algn="ctr">
                <a:defRPr/>
              </a:pP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D. Eckstein (DESY)</a:t>
              </a:r>
              <a:endPara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B58D5799-6046-E548-BF52-0E7EB5953ACF}"/>
                </a:ext>
              </a:extLst>
            </p:cNvPr>
            <p:cNvSpPr/>
            <p:nvPr/>
          </p:nvSpPr>
          <p:spPr>
            <a:xfrm>
              <a:off x="4301373" y="2569406"/>
              <a:ext cx="1493619" cy="60682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Sensing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dirty="0">
                  <a:solidFill>
                    <a:prstClr val="black"/>
                  </a:solidFill>
                  <a:latin typeface="Arial"/>
                  <a:cs typeface="Arial Narrow" panose="020B0604020202020204" pitchFamily="34" charset="0"/>
                </a:rPr>
                <a:t>Alexander </a:t>
              </a:r>
              <a:r>
                <a:rPr lang="en-GB" sz="1000" dirty="0" err="1">
                  <a:solidFill>
                    <a:prstClr val="black"/>
                  </a:solidFill>
                  <a:latin typeface="Arial"/>
                  <a:cs typeface="Arial Narrow" panose="020B0604020202020204" pitchFamily="34" charset="0"/>
                </a:rPr>
                <a:t>Dierlamm</a:t>
              </a:r>
              <a:r>
                <a:rPr lang="en-GB" sz="1000" dirty="0">
                  <a:solidFill>
                    <a:prstClr val="black"/>
                  </a:solidFill>
                  <a:latin typeface="Arial"/>
                  <a:cs typeface="Arial Narrow" panose="020B0604020202020204" pitchFamily="34" charset="0"/>
                </a:rPr>
                <a:t> (KIT)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Andrea </a:t>
              </a: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Wilms (GSI)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0867465-3A3E-8445-94D8-5EBF848263E9}"/>
                </a:ext>
              </a:extLst>
            </p:cNvPr>
            <p:cNvSpPr/>
            <p:nvPr/>
          </p:nvSpPr>
          <p:spPr>
            <a:xfrm>
              <a:off x="4301373" y="3235612"/>
              <a:ext cx="1493619" cy="60069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ASICs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Ulrich </a:t>
              </a:r>
              <a:r>
                <a:rPr lang="en-GB" sz="1000" dirty="0" smtClean="0">
                  <a:solidFill>
                    <a:prstClr val="black"/>
                  </a:solidFill>
                  <a:cs typeface="Arial Narrow" panose="020B0604020202020204" pitchFamily="34" charset="0"/>
                </a:rPr>
                <a:t>Trunk </a:t>
              </a: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(DESY)</a:t>
              </a:r>
            </a:p>
            <a:p>
              <a:pPr lvl="0" algn="ctr"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N.N. </a:t>
              </a:r>
              <a:r>
                <a:rPr lang="en-GB" sz="1000" dirty="0">
                  <a:solidFill>
                    <a:prstClr val="black"/>
                  </a:solidFill>
                  <a:latin typeface="Arial"/>
                  <a:cs typeface="Arial Narrow" panose="020B0604020202020204" pitchFamily="34" charset="0"/>
                </a:rPr>
                <a:t>(GSI)</a:t>
              </a:r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CE01935C-667D-0C4A-8DD3-1C2E27D41CE5}"/>
                </a:ext>
              </a:extLst>
            </p:cNvPr>
            <p:cNvSpPr/>
            <p:nvPr/>
          </p:nvSpPr>
          <p:spPr>
            <a:xfrm>
              <a:off x="5878496" y="1857560"/>
              <a:ext cx="1493619" cy="60657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ST2: System Technologies</a:t>
              </a:r>
            </a:p>
            <a:p>
              <a:pPr lvl="0" algn="ctr">
                <a:defRPr/>
              </a:pP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A. Kopmann (KIT)</a:t>
              </a:r>
            </a:p>
            <a:p>
              <a:pPr lvl="0" algn="ctr">
                <a:defRPr/>
              </a:pP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A. </a:t>
              </a:r>
              <a:r>
                <a:rPr lang="en-GB" sz="11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Mussgiller</a:t>
              </a: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(DESY)</a:t>
              </a:r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503C95A8-0C9D-C342-A095-C11EC392BE1F}"/>
                </a:ext>
              </a:extLst>
            </p:cNvPr>
            <p:cNvSpPr/>
            <p:nvPr/>
          </p:nvSpPr>
          <p:spPr>
            <a:xfrm>
              <a:off x="5878496" y="2569406"/>
              <a:ext cx="1493619" cy="59915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Advanced Data Transmission</a:t>
              </a:r>
            </a:p>
            <a:p>
              <a:pPr lvl="0" algn="ctr">
                <a:defRPr/>
              </a:pPr>
              <a:r>
                <a:rPr lang="en-GB" sz="10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Karsten</a:t>
              </a: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Hansen (DESY</a:t>
              </a: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)</a:t>
              </a:r>
            </a:p>
            <a:p>
              <a:pPr algn="ctr">
                <a:defRPr/>
              </a:pP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Marc Schneider (KIT)</a:t>
              </a:r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B4711114-FA87-A74D-8156-8B000CCA9C7F}"/>
                </a:ext>
              </a:extLst>
            </p:cNvPr>
            <p:cNvSpPr/>
            <p:nvPr/>
          </p:nvSpPr>
          <p:spPr>
            <a:xfrm>
              <a:off x="5878496" y="3235612"/>
              <a:ext cx="1493619" cy="60415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Digital </a:t>
              </a:r>
              <a:r>
                <a:rPr lang="en-US" sz="1000" b="1" dirty="0">
                  <a:solidFill>
                    <a:prstClr val="black"/>
                  </a:solidFill>
                  <a:latin typeface="Arial"/>
                  <a:cs typeface="Arial Narrow" panose="020B0604020202020204" pitchFamily="34" charset="0"/>
                </a:rPr>
                <a:t>R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eal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-time Data </a:t>
              </a:r>
              <a:r>
                <a:rPr lang="en-US" sz="1000" b="1" dirty="0">
                  <a:solidFill>
                    <a:prstClr val="black"/>
                  </a:solidFill>
                  <a:latin typeface="Arial"/>
                  <a:cs typeface="Arial Narrow" panose="020B0604020202020204" pitchFamily="34" charset="0"/>
                </a:rPr>
                <a:t>A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cquisition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 and Processing </a:t>
              </a:r>
              <a:r>
                <a:rPr lang="en-US" sz="1000" b="1" dirty="0">
                  <a:solidFill>
                    <a:prstClr val="black"/>
                  </a:solidFill>
                  <a:latin typeface="Arial"/>
                  <a:cs typeface="Arial Narrow" panose="020B0604020202020204" pitchFamily="34" charset="0"/>
                </a:rPr>
                <a:t>S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ystems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 Narrow" panose="020B0604020202020204" pitchFamily="34" charset="0"/>
              </a:endParaRPr>
            </a:p>
            <a:p>
              <a:pPr algn="ctr">
                <a:defRPr/>
              </a:pPr>
              <a:r>
                <a:rPr lang="en-US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David </a:t>
              </a:r>
              <a:r>
                <a:rPr lang="en-US" sz="10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Emschermann</a:t>
              </a:r>
              <a:r>
                <a:rPr lang="en-US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(GSI)</a:t>
              </a:r>
            </a:p>
            <a:p>
              <a:pPr lvl="0" algn="ctr">
                <a:defRPr/>
              </a:pPr>
              <a:r>
                <a:rPr lang="en-US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Oliver Sander (KIT)</a:t>
              </a:r>
            </a:p>
          </p:txBody>
        </p:sp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A0B1DB8F-77C3-3247-B9BB-E75101DE966C}"/>
                </a:ext>
              </a:extLst>
            </p:cNvPr>
            <p:cNvSpPr/>
            <p:nvPr/>
          </p:nvSpPr>
          <p:spPr>
            <a:xfrm>
              <a:off x="5878496" y="3906821"/>
              <a:ext cx="1494000" cy="68579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Novel Engineering Techniques, Advanced Materials and Interconnects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Thomas Blank (KIT) 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Andreas </a:t>
              </a:r>
              <a:r>
                <a:rPr lang="en-GB" sz="10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Mussgiller</a:t>
              </a: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(DESY) 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id="{4BC0EBB4-4BE5-0F42-B5CD-D9E600C7AD16}"/>
                </a:ext>
              </a:extLst>
            </p:cNvPr>
            <p:cNvSpPr/>
            <p:nvPr/>
          </p:nvSpPr>
          <p:spPr>
            <a:xfrm>
              <a:off x="7490661" y="1857560"/>
              <a:ext cx="1493619" cy="60657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ST3: Science Systems</a:t>
              </a:r>
            </a:p>
            <a:p>
              <a:pPr lvl="0" algn="ctr">
                <a:defRPr/>
              </a:pP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C. Schmidt (GSI)</a:t>
              </a:r>
            </a:p>
            <a:p>
              <a:pPr lvl="0" algn="ctr">
                <a:defRPr/>
              </a:pP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C. </a:t>
              </a:r>
              <a:r>
                <a:rPr lang="en-GB" sz="11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Wunderer</a:t>
              </a:r>
              <a:r>
                <a:rPr lang="en-GB" sz="11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(DESY)</a:t>
              </a:r>
            </a:p>
          </p:txBody>
        </p:sp>
        <p:sp>
          <p:nvSpPr>
            <p:cNvPr id="25" name="Rectangle 18">
              <a:extLst>
                <a:ext uri="{FF2B5EF4-FFF2-40B4-BE49-F238E27FC236}">
                  <a16:creationId xmlns:a16="http://schemas.microsoft.com/office/drawing/2014/main" id="{83659854-A26D-EA44-A194-9F36A29600D5}"/>
                </a:ext>
              </a:extLst>
            </p:cNvPr>
            <p:cNvSpPr/>
            <p:nvPr/>
          </p:nvSpPr>
          <p:spPr>
            <a:xfrm>
              <a:off x="7490661" y="2569406"/>
              <a:ext cx="149400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Particle Physics, Hadrons &amp; Nuclei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Christoph Caesar (GSI)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Ingrid Gregor (DESY)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26" name="Rectangle 18">
              <a:extLst>
                <a:ext uri="{FF2B5EF4-FFF2-40B4-BE49-F238E27FC236}">
                  <a16:creationId xmlns:a16="http://schemas.microsoft.com/office/drawing/2014/main" id="{ACAB4016-2D5F-BE4C-AD10-716AE837A3A3}"/>
                </a:ext>
              </a:extLst>
            </p:cNvPr>
            <p:cNvSpPr/>
            <p:nvPr/>
          </p:nvSpPr>
          <p:spPr>
            <a:xfrm>
              <a:off x="7490661" y="3091267"/>
              <a:ext cx="149400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Photon Science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Michael </a:t>
              </a:r>
              <a:r>
                <a:rPr lang="en-GB" sz="10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Fiederle</a:t>
              </a: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(KIT)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David </a:t>
              </a:r>
              <a:r>
                <a:rPr lang="en-GB" sz="10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Pennicard</a:t>
              </a: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(DESY)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 Narrow" panose="020B0604020202020204" pitchFamily="34" charset="0"/>
              </a:endParaRPr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2C58DD33-D307-9241-8671-4FE759337D72}"/>
                </a:ext>
              </a:extLst>
            </p:cNvPr>
            <p:cNvSpPr/>
            <p:nvPr/>
          </p:nvSpPr>
          <p:spPr>
            <a:xfrm>
              <a:off x="7490661" y="3613130"/>
              <a:ext cx="149400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Astroparticle Physics</a:t>
              </a:r>
            </a:p>
            <a:p>
              <a:pPr algn="ctr">
                <a:defRPr/>
              </a:pPr>
              <a:r>
                <a:rPr lang="en-GB" sz="1000" smtClean="0">
                  <a:solidFill>
                    <a:prstClr val="black"/>
                  </a:solidFill>
                  <a:cs typeface="Arial Narrow" panose="020B0604020202020204" pitchFamily="34" charset="0"/>
                </a:rPr>
                <a:t>Steven </a:t>
              </a:r>
              <a:r>
                <a:rPr lang="en-GB" sz="1000" dirty="0" smtClean="0">
                  <a:solidFill>
                    <a:prstClr val="black"/>
                  </a:solidFill>
                  <a:cs typeface="Arial Narrow" panose="020B0604020202020204" pitchFamily="34" charset="0"/>
                </a:rPr>
                <a:t>Worm (DESY)</a:t>
              </a:r>
              <a:endParaRPr lang="en-GB" sz="1000" dirty="0">
                <a:solidFill>
                  <a:prstClr val="black"/>
                </a:solidFill>
                <a:cs typeface="Arial Narrow" panose="020B0604020202020204" pitchFamily="34" charset="0"/>
              </a:endParaRP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Matthias </a:t>
              </a:r>
              <a:r>
                <a:rPr lang="en-GB" sz="1000" dirty="0" err="1" smtClean="0">
                  <a:solidFill>
                    <a:prstClr val="black"/>
                  </a:solidFill>
                  <a:cs typeface="Arial Narrow" panose="020B0604020202020204" pitchFamily="34" charset="0"/>
                </a:rPr>
                <a:t>Balzer</a:t>
              </a:r>
              <a:r>
                <a:rPr lang="en-GB" sz="1000" dirty="0" smtClean="0">
                  <a:solidFill>
                    <a:prstClr val="black"/>
                  </a:solidFill>
                  <a:cs typeface="Arial Narrow" panose="020B0604020202020204" pitchFamily="34" charset="0"/>
                </a:rPr>
                <a:t> </a:t>
              </a: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(KIT)</a:t>
              </a:r>
            </a:p>
          </p:txBody>
        </p:sp>
        <p:sp>
          <p:nvSpPr>
            <p:cNvPr id="28" name="Rectangle 18">
              <a:extLst>
                <a:ext uri="{FF2B5EF4-FFF2-40B4-BE49-F238E27FC236}">
                  <a16:creationId xmlns:a16="http://schemas.microsoft.com/office/drawing/2014/main" id="{B9DD86AC-D83F-A94C-B346-9D75BAC5F875}"/>
                </a:ext>
              </a:extLst>
            </p:cNvPr>
            <p:cNvSpPr/>
            <p:nvPr/>
          </p:nvSpPr>
          <p:spPr>
            <a:xfrm>
              <a:off x="7490661" y="4134989"/>
              <a:ext cx="149400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 Narrow" panose="020B0604020202020204" pitchFamily="34" charset="0"/>
                </a:rPr>
                <a:t>Beam Physics</a:t>
              </a:r>
            </a:p>
            <a:p>
              <a:pPr lvl="0" algn="ctr">
                <a:defRPr/>
              </a:pPr>
              <a:r>
                <a:rPr lang="en-GB" sz="1000" dirty="0" smtClean="0">
                  <a:solidFill>
                    <a:prstClr val="black"/>
                  </a:solidFill>
                  <a:cs typeface="Arial Narrow" panose="020B0604020202020204" pitchFamily="34" charset="0"/>
                </a:rPr>
                <a:t>Michele </a:t>
              </a:r>
              <a:r>
                <a:rPr lang="en-GB" sz="1000" dirty="0" err="1" smtClean="0">
                  <a:solidFill>
                    <a:prstClr val="black"/>
                  </a:solidFill>
                  <a:cs typeface="Arial Narrow" panose="020B0604020202020204" pitchFamily="34" charset="0"/>
                </a:rPr>
                <a:t>Caselle</a:t>
              </a:r>
              <a:r>
                <a:rPr lang="en-GB" sz="1000" dirty="0" smtClean="0">
                  <a:solidFill>
                    <a:prstClr val="black"/>
                  </a:solidFill>
                  <a:cs typeface="Arial Narrow" panose="020B0604020202020204" pitchFamily="34" charset="0"/>
                </a:rPr>
                <a:t> </a:t>
              </a: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(KIT)</a:t>
              </a:r>
            </a:p>
            <a:p>
              <a:pPr lvl="0" algn="ctr">
                <a:defRPr/>
              </a:pP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Markus </a:t>
              </a:r>
              <a:r>
                <a:rPr lang="en-GB" sz="1000" dirty="0" err="1">
                  <a:solidFill>
                    <a:prstClr val="black"/>
                  </a:solidFill>
                  <a:cs typeface="Arial Narrow" panose="020B0604020202020204" pitchFamily="34" charset="0"/>
                </a:rPr>
                <a:t>Schwickert</a:t>
              </a:r>
              <a:r>
                <a:rPr lang="en-GB" sz="1000" dirty="0">
                  <a:solidFill>
                    <a:prstClr val="black"/>
                  </a:solidFill>
                  <a:cs typeface="Arial Narrow" panose="020B0604020202020204" pitchFamily="34" charset="0"/>
                </a:rPr>
                <a:t> (GSI) </a:t>
              </a:r>
            </a:p>
          </p:txBody>
        </p:sp>
      </p:grpSp>
      <p:sp>
        <p:nvSpPr>
          <p:cNvPr id="4" name="Textfeld 3"/>
          <p:cNvSpPr txBox="1"/>
          <p:nvPr/>
        </p:nvSpPr>
        <p:spPr>
          <a:xfrm rot="20718045">
            <a:off x="6516216" y="271558"/>
            <a:ext cx="1649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Vorschlag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1403648" y="3651870"/>
            <a:ext cx="864096" cy="18058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Abgerundetes Rechteck 29"/>
          <p:cNvSpPr/>
          <p:nvPr/>
        </p:nvSpPr>
        <p:spPr>
          <a:xfrm>
            <a:off x="6804248" y="3865532"/>
            <a:ext cx="1296144" cy="337337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Abgerundetes Rechteck 30"/>
          <p:cNvSpPr/>
          <p:nvPr/>
        </p:nvSpPr>
        <p:spPr>
          <a:xfrm>
            <a:off x="6819546" y="4439958"/>
            <a:ext cx="1296144" cy="18058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507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lmholtz_PPT_master_blanko_DEUTSCH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Zwischen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Zwischenfoliel_Variant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KIT_master_ppt2007_de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Helmholtz_PPT_master_blanko_DEUTSCH</Template>
  <TotalTime>0</TotalTime>
  <Words>1112</Words>
  <Application>Microsoft Office PowerPoint</Application>
  <PresentationFormat>Bildschirmpräsentation (16:9)</PresentationFormat>
  <Paragraphs>231</Paragraphs>
  <Slides>15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8</vt:i4>
      </vt:variant>
      <vt:variant>
        <vt:lpstr>Folientitel</vt:lpstr>
      </vt:variant>
      <vt:variant>
        <vt:i4>15</vt:i4>
      </vt:variant>
    </vt:vector>
  </HeadingPairs>
  <TitlesOfParts>
    <vt:vector size="28" baseType="lpstr">
      <vt:lpstr>Arial</vt:lpstr>
      <vt:lpstr>Arial Narrow</vt:lpstr>
      <vt:lpstr>Calibri</vt:lpstr>
      <vt:lpstr>Times New Roman</vt:lpstr>
      <vt:lpstr>Wingdings</vt:lpstr>
      <vt:lpstr>Helmholtz_PPT_master_blanko_DEUTSCH</vt:lpstr>
      <vt:lpstr>Zwischenfolie</vt:lpstr>
      <vt:lpstr>Zwischenfoliel_Variante</vt:lpstr>
      <vt:lpstr>Inhaltsfolie</vt:lpstr>
      <vt:lpstr>Inhaltsfolie_Materie</vt:lpstr>
      <vt:lpstr>3_Inhaltsfolie_Materie</vt:lpstr>
      <vt:lpstr>KIT_master_ppt2007_de</vt:lpstr>
      <vt:lpstr>5_Inhaltsfolie_Materie</vt:lpstr>
      <vt:lpstr>PowerPoint-Präsentation</vt:lpstr>
      <vt:lpstr>Helmholtz Distributed Detector Lab (DDL)</vt:lpstr>
      <vt:lpstr>Map of high-tech facilities </vt:lpstr>
      <vt:lpstr>Status of DDL</vt:lpstr>
      <vt:lpstr>Research field Matter – evaluation results</vt:lpstr>
      <vt:lpstr>Strategischer Beirat</vt:lpstr>
      <vt:lpstr>The MT Management A Challenge on its Own</vt:lpstr>
      <vt:lpstr>Subtopics and workpackage structure</vt:lpstr>
      <vt:lpstr>Subtopics and workpackage structure</vt:lpstr>
      <vt:lpstr>Termine</vt:lpstr>
      <vt:lpstr>Internes MT-Jahrestreffen am 2. und 3. Februar 2021</vt:lpstr>
      <vt:lpstr>Parallel sessions 1,2 und 3 am 2. Februar 2021</vt:lpstr>
      <vt:lpstr>Parallel session 4 und 5 am 3. Februar 2021</vt:lpstr>
      <vt:lpstr>Was soll der Schwerpunkt beim MT-Jahrestreffen sein?</vt:lpstr>
      <vt:lpstr>Mögliche Themen für die Parallelsitzungen </vt:lpstr>
    </vt:vector>
  </TitlesOfParts>
  <Company>Helmholtz-Gemeinschaft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Mehwald, Lars</dc:creator>
  <cp:lastModifiedBy>Buchwald, Christiane (IPE)</cp:lastModifiedBy>
  <cp:revision>1448</cp:revision>
  <cp:lastPrinted>2020-06-16T17:06:21Z</cp:lastPrinted>
  <dcterms:created xsi:type="dcterms:W3CDTF">2017-09-27T14:19:35Z</dcterms:created>
  <dcterms:modified xsi:type="dcterms:W3CDTF">2020-12-16T10:55:46Z</dcterms:modified>
</cp:coreProperties>
</file>