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438" r:id="rId3"/>
    <p:sldId id="487" r:id="rId4"/>
    <p:sldId id="488" r:id="rId5"/>
    <p:sldId id="490" r:id="rId6"/>
    <p:sldId id="494" r:id="rId7"/>
    <p:sldId id="499" r:id="rId8"/>
    <p:sldId id="496" r:id="rId9"/>
    <p:sldId id="497" r:id="rId10"/>
    <p:sldId id="472" r:id="rId11"/>
  </p:sldIdLst>
  <p:sldSz cx="12195175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8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7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6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453" algn="l" defTabSz="9137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344" algn="l" defTabSz="9137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235" algn="l" defTabSz="9137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124" algn="l" defTabSz="9137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F"/>
    <a:srgbClr val="009F7B"/>
    <a:srgbClr val="FC9E1B"/>
    <a:srgbClr val="FC9520"/>
    <a:srgbClr val="BFBFBF"/>
    <a:srgbClr val="3333CC"/>
    <a:srgbClr val="1A9682"/>
    <a:srgbClr val="CCCCFF"/>
    <a:srgbClr val="9966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3" autoAdjust="0"/>
    <p:restoredTop sz="99701" autoAdjust="0"/>
  </p:normalViewPr>
  <p:slideViewPr>
    <p:cSldViewPr>
      <p:cViewPr varScale="1">
        <p:scale>
          <a:sx n="114" d="100"/>
          <a:sy n="114" d="100"/>
        </p:scale>
        <p:origin x="126" y="420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.xml"/><Relationship Id="rId4" Type="http://schemas.openxmlformats.org/officeDocument/2006/relationships/image" Target="../media/image1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9025" y="508000"/>
            <a:ext cx="2733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7475"/>
            <a:ext cx="10715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5" y="9263063"/>
            <a:ext cx="25701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9220200"/>
            <a:ext cx="11414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9220200"/>
            <a:ext cx="12811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5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188FC3-E6F5-4C0A-91E6-72270E3BB0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6865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8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7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6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453" algn="l" defTabSz="913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44" algn="l" defTabSz="913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35" algn="l" defTabSz="913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24" algn="l" defTabSz="913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diagonal liegende Ecken abgerundet 2">
            <a:extLst>
              <a:ext uri="{FF2B5EF4-FFF2-40B4-BE49-F238E27FC236}">
                <a16:creationId xmlns:a16="http://schemas.microsoft.com/office/drawing/2014/main" id="{0E247CF9-53FC-41A6-9CEE-43BAD67CDFBA}"/>
              </a:ext>
            </a:extLst>
          </p:cNvPr>
          <p:cNvSpPr/>
          <p:nvPr userDrawn="1"/>
        </p:nvSpPr>
        <p:spPr>
          <a:xfrm flipH="1">
            <a:off x="120923" y="3684439"/>
            <a:ext cx="11932639" cy="2576711"/>
          </a:xfrm>
          <a:prstGeom prst="round2DiagRect">
            <a:avLst>
              <a:gd name="adj1" fmla="val 8272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chemeClr val="bg2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0" indent="0" eaLnBrk="0" hangingPunct="0">
              <a:spcBef>
                <a:spcPct val="20000"/>
              </a:spcBef>
              <a:buSzPct val="70000"/>
              <a:buFont typeface="Arial" panose="020B0604020202020204" pitchFamily="34" charset="0"/>
              <a:buNone/>
            </a:pPr>
            <a:endParaRPr lang="de-DE" sz="2400" baseline="0">
              <a:solidFill>
                <a:schemeClr val="tx1"/>
              </a:solidFill>
            </a:endParaRP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14638" y="1268417"/>
            <a:ext cx="10365899" cy="1830387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1268" y="6476128"/>
            <a:ext cx="48950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noProof="0" dirty="0"/>
              <a:t>KIT – The Research University in the Helmholtz Association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760374" y="6462911"/>
            <a:ext cx="2303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b="1" noProof="0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6" name="Picture 20" descr="KIT-Logo_4c_frutiger_small_Alph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51" y="6382800"/>
            <a:ext cx="468000" cy="468000"/>
          </a:xfrm>
          <a:prstGeom prst="rect">
            <a:avLst/>
          </a:prstGeom>
        </p:spPr>
      </p:pic>
      <p:sp>
        <p:nvSpPr>
          <p:cNvPr id="378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521" y="4077072"/>
            <a:ext cx="11526134" cy="201622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537A37C-8662-4051-9F6C-8958C7BE16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1963" y="321220"/>
            <a:ext cx="2426667" cy="592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66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18219" y="73025"/>
            <a:ext cx="2849775" cy="6019800"/>
          </a:xfrm>
        </p:spPr>
        <p:txBody>
          <a:bodyPr vert="eaVert"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4653" y="73025"/>
            <a:ext cx="8350307" cy="6019800"/>
          </a:xfrm>
        </p:spPr>
        <p:txBody>
          <a:bodyPr vert="eaVert"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561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591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1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336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336" y="2906718"/>
            <a:ext cx="103658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0" indent="0">
              <a:buNone/>
              <a:defRPr sz="1800"/>
            </a:lvl2pPr>
            <a:lvl3pPr marL="913782" indent="0">
              <a:buNone/>
              <a:defRPr sz="1600"/>
            </a:lvl3pPr>
            <a:lvl4pPr marL="1370672" indent="0">
              <a:buNone/>
              <a:defRPr sz="1400"/>
            </a:lvl4pPr>
            <a:lvl5pPr marL="1827563" indent="0">
              <a:buNone/>
              <a:defRPr sz="1400"/>
            </a:lvl5pPr>
            <a:lvl6pPr marL="2284453" indent="0">
              <a:buNone/>
              <a:defRPr sz="1400"/>
            </a:lvl6pPr>
            <a:lvl7pPr marL="2741344" indent="0">
              <a:buNone/>
              <a:defRPr sz="1400"/>
            </a:lvl7pPr>
            <a:lvl8pPr marL="3198235" indent="0">
              <a:buNone/>
              <a:defRPr sz="1400"/>
            </a:lvl8pPr>
            <a:lvl9pPr marL="3655124" indent="0">
              <a:buNone/>
              <a:defRPr sz="14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90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953" y="1198567"/>
            <a:ext cx="5470891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097" y="1198567"/>
            <a:ext cx="5470891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79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0" indent="0">
              <a:buNone/>
              <a:defRPr sz="2000" b="1"/>
            </a:lvl2pPr>
            <a:lvl3pPr marL="913782" indent="0">
              <a:buNone/>
              <a:defRPr sz="1800" b="1"/>
            </a:lvl3pPr>
            <a:lvl4pPr marL="1370672" indent="0">
              <a:buNone/>
              <a:defRPr sz="1600" b="1"/>
            </a:lvl4pPr>
            <a:lvl5pPr marL="1827563" indent="0">
              <a:buNone/>
              <a:defRPr sz="1600" b="1"/>
            </a:lvl5pPr>
            <a:lvl6pPr marL="2284453" indent="0">
              <a:buNone/>
              <a:defRPr sz="1600" b="1"/>
            </a:lvl6pPr>
            <a:lvl7pPr marL="2741344" indent="0">
              <a:buNone/>
              <a:defRPr sz="1600" b="1"/>
            </a:lvl7pPr>
            <a:lvl8pPr marL="3198235" indent="0">
              <a:buNone/>
              <a:defRPr sz="1600" b="1"/>
            </a:lvl8pPr>
            <a:lvl9pPr marL="3655124" indent="0">
              <a:buNone/>
              <a:defRPr sz="1600" b="1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759" y="2174879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4985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0" indent="0">
              <a:buNone/>
              <a:defRPr sz="2000" b="1"/>
            </a:lvl2pPr>
            <a:lvl3pPr marL="913782" indent="0">
              <a:buNone/>
              <a:defRPr sz="1800" b="1"/>
            </a:lvl3pPr>
            <a:lvl4pPr marL="1370672" indent="0">
              <a:buNone/>
              <a:defRPr sz="1600" b="1"/>
            </a:lvl4pPr>
            <a:lvl5pPr marL="1827563" indent="0">
              <a:buNone/>
              <a:defRPr sz="1600" b="1"/>
            </a:lvl5pPr>
            <a:lvl6pPr marL="2284453" indent="0">
              <a:buNone/>
              <a:defRPr sz="1600" b="1"/>
            </a:lvl6pPr>
            <a:lvl7pPr marL="2741344" indent="0">
              <a:buNone/>
              <a:defRPr sz="1600" b="1"/>
            </a:lvl7pPr>
            <a:lvl8pPr marL="3198235" indent="0">
              <a:buNone/>
              <a:defRPr sz="1600" b="1"/>
            </a:lvl8pPr>
            <a:lvl9pPr marL="3655124" indent="0">
              <a:buNone/>
              <a:defRPr sz="1600" b="1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4985" y="2174879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172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373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65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974" y="273054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765" y="1435104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0" indent="0">
              <a:buNone/>
              <a:defRPr sz="1200"/>
            </a:lvl2pPr>
            <a:lvl3pPr marL="913782" indent="0">
              <a:buNone/>
              <a:defRPr sz="1000"/>
            </a:lvl3pPr>
            <a:lvl4pPr marL="1370672" indent="0">
              <a:buNone/>
              <a:defRPr sz="900"/>
            </a:lvl4pPr>
            <a:lvl5pPr marL="1827563" indent="0">
              <a:buNone/>
              <a:defRPr sz="900"/>
            </a:lvl5pPr>
            <a:lvl6pPr marL="2284453" indent="0">
              <a:buNone/>
              <a:defRPr sz="900"/>
            </a:lvl6pPr>
            <a:lvl7pPr marL="2741344" indent="0">
              <a:buNone/>
              <a:defRPr sz="900"/>
            </a:lvl7pPr>
            <a:lvl8pPr marL="3198235" indent="0">
              <a:buNone/>
              <a:defRPr sz="900"/>
            </a:lvl8pPr>
            <a:lvl9pPr marL="3655124" indent="0">
              <a:buNone/>
              <a:defRPr sz="9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98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341" y="4800604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341" y="612779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0" indent="0">
              <a:buNone/>
              <a:defRPr sz="2800"/>
            </a:lvl2pPr>
            <a:lvl3pPr marL="913782" indent="0">
              <a:buNone/>
              <a:defRPr sz="2400"/>
            </a:lvl3pPr>
            <a:lvl4pPr marL="1370672" indent="0">
              <a:buNone/>
              <a:defRPr sz="2000"/>
            </a:lvl4pPr>
            <a:lvl5pPr marL="1827563" indent="0">
              <a:buNone/>
              <a:defRPr sz="2000"/>
            </a:lvl5pPr>
            <a:lvl6pPr marL="2284453" indent="0">
              <a:buNone/>
              <a:defRPr sz="2000"/>
            </a:lvl6pPr>
            <a:lvl7pPr marL="2741344" indent="0">
              <a:buNone/>
              <a:defRPr sz="2000"/>
            </a:lvl7pPr>
            <a:lvl8pPr marL="3198235" indent="0">
              <a:buNone/>
              <a:defRPr sz="2000"/>
            </a:lvl8pPr>
            <a:lvl9pPr marL="3655124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341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0" indent="0">
              <a:buNone/>
              <a:defRPr sz="1200"/>
            </a:lvl2pPr>
            <a:lvl3pPr marL="913782" indent="0">
              <a:buNone/>
              <a:defRPr sz="1000"/>
            </a:lvl3pPr>
            <a:lvl4pPr marL="1370672" indent="0">
              <a:buNone/>
              <a:defRPr sz="900"/>
            </a:lvl4pPr>
            <a:lvl5pPr marL="1827563" indent="0">
              <a:buNone/>
              <a:defRPr sz="900"/>
            </a:lvl5pPr>
            <a:lvl6pPr marL="2284453" indent="0">
              <a:buNone/>
              <a:defRPr sz="900"/>
            </a:lvl6pPr>
            <a:lvl7pPr marL="2741344" indent="0">
              <a:buNone/>
              <a:defRPr sz="900"/>
            </a:lvl7pPr>
            <a:lvl8pPr marL="3198235" indent="0">
              <a:buNone/>
              <a:defRPr sz="900"/>
            </a:lvl8pPr>
            <a:lvl9pPr marL="3655124" indent="0">
              <a:buNone/>
              <a:defRPr sz="9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391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en\Fotos\20131018_Opsis_Modulatorchip\PA183602-PA183606_mod_superscharf_mod2_cropped2x_hellgrau_Folienhintergrun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87" y="6309320"/>
            <a:ext cx="72008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793213" eaLnBrk="0" hangingPunct="0">
              <a:defRPr sz="900">
                <a:solidFill>
                  <a:srgbClr val="969696"/>
                </a:solidFill>
              </a:defRPr>
            </a:lvl1pPr>
          </a:lstStyle>
          <a:p>
            <a:r>
              <a:rPr lang="de-DE"/>
              <a:t>2020-12-16</a:t>
            </a:r>
            <a:endParaRPr lang="en-US" dirty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955" y="1198567"/>
            <a:ext cx="11377264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Karlsruhe Institute of Technology (KIT).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49115" y="6309320"/>
            <a:ext cx="7416824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969696"/>
                </a:solidFill>
              </a:defRPr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9409955" y="6453188"/>
            <a:ext cx="2376264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en-US" sz="900" noProof="0" dirty="0">
              <a:solidFill>
                <a:srgbClr val="969696"/>
              </a:solidFill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64939" y="6309320"/>
            <a:ext cx="43403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>
              <a:spcBef>
                <a:spcPct val="50000"/>
              </a:spcBef>
            </a:pPr>
            <a:fld id="{16DBD50D-1DC2-485B-A5A1-CF383D96CBC1}" type="slidenum">
              <a:rPr lang="en-US" sz="900" b="1" noProof="0">
                <a:solidFill>
                  <a:srgbClr val="969696"/>
                </a:solidFill>
              </a:rPr>
              <a:pPr>
                <a:spcBef>
                  <a:spcPct val="50000"/>
                </a:spcBef>
              </a:pPr>
              <a:t>‹Nr.›</a:t>
            </a:fld>
            <a:endParaRPr lang="en-US" sz="900" b="1" noProof="0" dirty="0">
              <a:solidFill>
                <a:srgbClr val="969696"/>
              </a:solidFill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61479" y="97011"/>
            <a:ext cx="105166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98" tIns="39649" rIns="79298" bIns="39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13" name="Picture 15" descr="KIT-Logo_4c_frutiger_small_Alph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23" y="239713"/>
            <a:ext cx="99695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kumente\Logos\IPE-Logo_Offiziell_en_Small_Alpha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54" y="6417368"/>
            <a:ext cx="1475397" cy="3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A7E3121-92E0-4353-9A1A-C323CCAC4973}"/>
              </a:ext>
            </a:extLst>
          </p:cNvPr>
          <p:cNvCxnSpPr/>
          <p:nvPr userDrawn="1"/>
        </p:nvCxnSpPr>
        <p:spPr>
          <a:xfrm>
            <a:off x="117190" y="6309320"/>
            <a:ext cx="11960794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89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3782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0672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7563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668" indent="-342668" algn="l" rtl="0" eaLnBrk="0" fontAlgn="base" hangingPunct="0">
        <a:spcBef>
          <a:spcPct val="20000"/>
        </a:spcBef>
        <a:spcAft>
          <a:spcPct val="0"/>
        </a:spcAft>
        <a:buSzPct val="70000"/>
        <a:buFontTx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48" indent="-285557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2225" indent="-228445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599117" indent="-228445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6008" indent="-228445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2899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6pPr>
      <a:lvl7pPr marL="2969788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7pPr>
      <a:lvl8pPr marL="3426680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8pPr>
      <a:lvl9pPr marL="3883571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2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2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3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3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44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35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24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en\Fotos\20131018_Opsis_Modulatorchip\PA183602-PA183606_mod_superscharf_mod2_cropped2x_hellgrau_Folienhintergr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87" y="6309320"/>
            <a:ext cx="72008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793213" eaLnBrk="0" hangingPunct="0">
              <a:defRPr sz="900">
                <a:solidFill>
                  <a:srgbClr val="969696"/>
                </a:solidFill>
              </a:defRPr>
            </a:lvl1pPr>
          </a:lstStyle>
          <a:p>
            <a:r>
              <a:rPr lang="de-DE"/>
              <a:t>2020-12-16</a:t>
            </a:r>
            <a:endParaRPr lang="en-US" dirty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955" y="1198567"/>
            <a:ext cx="11377264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Karlsruhe Institute of Technology (KIT).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49115" y="6309320"/>
            <a:ext cx="7416824" cy="5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969696"/>
                </a:solidFill>
              </a:defRPr>
            </a:lvl1pPr>
          </a:lstStyle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9409955" y="6453188"/>
            <a:ext cx="2376264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en-US" sz="900" noProof="0" dirty="0">
              <a:solidFill>
                <a:srgbClr val="969696"/>
              </a:solidFill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64939" y="6309320"/>
            <a:ext cx="43403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>
              <a:spcBef>
                <a:spcPct val="50000"/>
              </a:spcBef>
            </a:pPr>
            <a:fld id="{16DBD50D-1DC2-485B-A5A1-CF383D96CBC1}" type="slidenum">
              <a:rPr lang="en-US" sz="900" b="1" noProof="0">
                <a:solidFill>
                  <a:srgbClr val="969696"/>
                </a:solidFill>
              </a:rPr>
              <a:pPr>
                <a:spcBef>
                  <a:spcPct val="50000"/>
                </a:spcBef>
              </a:pPr>
              <a:t>‹Nr.›</a:t>
            </a:fld>
            <a:endParaRPr lang="en-US" sz="900" b="1" noProof="0" dirty="0">
              <a:solidFill>
                <a:srgbClr val="969696"/>
              </a:solidFill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61479" y="97011"/>
            <a:ext cx="105166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98" tIns="39649" rIns="79298" bIns="39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A7E3121-92E0-4353-9A1A-C323CCAC4973}"/>
              </a:ext>
            </a:extLst>
          </p:cNvPr>
          <p:cNvCxnSpPr/>
          <p:nvPr userDrawn="1"/>
        </p:nvCxnSpPr>
        <p:spPr>
          <a:xfrm>
            <a:off x="117190" y="6309320"/>
            <a:ext cx="11960794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7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89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3782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0672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7563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668" indent="-342668" algn="l" rtl="0" eaLnBrk="0" fontAlgn="base" hangingPunct="0">
        <a:spcBef>
          <a:spcPct val="20000"/>
        </a:spcBef>
        <a:spcAft>
          <a:spcPct val="0"/>
        </a:spcAft>
        <a:buSzPct val="70000"/>
        <a:buFontTx/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48" indent="-285557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4"/>
        </a:buBlip>
        <a:defRPr sz="2000">
          <a:solidFill>
            <a:schemeClr val="tx1"/>
          </a:solidFill>
          <a:latin typeface="+mn-lt"/>
        </a:defRPr>
      </a:lvl2pPr>
      <a:lvl3pPr marL="1142225" indent="-228445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4"/>
        </a:buBlip>
        <a:defRPr sz="2400">
          <a:solidFill>
            <a:schemeClr val="tx1"/>
          </a:solidFill>
          <a:latin typeface="+mn-lt"/>
        </a:defRPr>
      </a:lvl3pPr>
      <a:lvl4pPr marL="1599117" indent="-228445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4"/>
        </a:buBlip>
        <a:defRPr sz="1600">
          <a:solidFill>
            <a:schemeClr val="tx1"/>
          </a:solidFill>
          <a:latin typeface="+mn-lt"/>
        </a:defRPr>
      </a:lvl4pPr>
      <a:lvl5pPr marL="2056008" indent="-228445" algn="l" rtl="0" eaLnBrk="0" fontAlgn="base" hangingPunct="0">
        <a:spcBef>
          <a:spcPct val="20000"/>
        </a:spcBef>
        <a:spcAft>
          <a:spcPct val="0"/>
        </a:spcAft>
        <a:buSzPct val="60000"/>
        <a:buFontTx/>
        <a:buBlip>
          <a:blip r:embed="rId4"/>
        </a:buBlip>
        <a:defRPr sz="1400">
          <a:solidFill>
            <a:schemeClr val="tx1"/>
          </a:solidFill>
          <a:latin typeface="+mn-lt"/>
        </a:defRPr>
      </a:lvl5pPr>
      <a:lvl6pPr marL="2512899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5"/>
        </a:buBlip>
        <a:defRPr sz="1400">
          <a:solidFill>
            <a:schemeClr val="tx1"/>
          </a:solidFill>
          <a:latin typeface="+mn-lt"/>
        </a:defRPr>
      </a:lvl6pPr>
      <a:lvl7pPr marL="2969788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5"/>
        </a:buBlip>
        <a:defRPr sz="1400">
          <a:solidFill>
            <a:schemeClr val="tx1"/>
          </a:solidFill>
          <a:latin typeface="+mn-lt"/>
        </a:defRPr>
      </a:lvl7pPr>
      <a:lvl8pPr marL="3426680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5"/>
        </a:buBlip>
        <a:defRPr sz="1400">
          <a:solidFill>
            <a:schemeClr val="tx1"/>
          </a:solidFill>
          <a:latin typeface="+mn-lt"/>
        </a:defRPr>
      </a:lvl8pPr>
      <a:lvl9pPr marL="3883571" indent="-22844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0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2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2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3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3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44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35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24" algn="l" defTabSz="9137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9248" y="1268417"/>
            <a:ext cx="11716684" cy="1830387"/>
          </a:xfrm>
        </p:spPr>
        <p:txBody>
          <a:bodyPr/>
          <a:lstStyle/>
          <a:p>
            <a:r>
              <a:rPr lang="pt-BR" sz="3600" dirty="0"/>
              <a:t>Tb/s Optical Data Transmission</a:t>
            </a:r>
            <a:endParaRPr lang="de-DE" sz="3600" dirty="0">
              <a:ea typeface="宋体" pitchFamily="2" charset="-12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951" y="3977848"/>
            <a:ext cx="11449272" cy="1061765"/>
          </a:xfrm>
          <a:prstGeom prst="rect">
            <a:avLst/>
          </a:prstGeom>
          <a:noFill/>
        </p:spPr>
        <p:txBody>
          <a:bodyPr wrap="square" lIns="91380" tIns="45688" rIns="91380" bIns="45688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Marc Schneider, Karsten Hansen</a:t>
            </a:r>
          </a:p>
          <a:p>
            <a:pPr algn="ctr"/>
            <a:endParaRPr lang="de-DE" sz="21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</a:endParaRPr>
          </a:p>
          <a:p>
            <a:pPr algn="ctr"/>
            <a:r>
              <a:rPr lang="de-DE" sz="21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DTS-Meeting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19230" y="5677862"/>
            <a:ext cx="1556715" cy="415434"/>
          </a:xfrm>
          <a:prstGeom prst="rect">
            <a:avLst/>
          </a:prstGeom>
          <a:noFill/>
        </p:spPr>
        <p:txBody>
          <a:bodyPr wrap="none" lIns="91380" tIns="45688" rIns="91380" bIns="45688" rtlCol="0">
            <a:spAutoFit/>
          </a:bodyPr>
          <a:lstStyle/>
          <a:p>
            <a:r>
              <a:rPr lang="de-DE" sz="21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2020-12-16</a:t>
            </a:r>
          </a:p>
        </p:txBody>
      </p:sp>
      <p:sp>
        <p:nvSpPr>
          <p:cNvPr id="4" name="Fortschrittsbalkenfuellung">
            <a:extLst>
              <a:ext uri="{FF2B5EF4-FFF2-40B4-BE49-F238E27FC236}">
                <a16:creationId xmlns:a16="http://schemas.microsoft.com/office/drawing/2014/main" id="{0BAA39CE-673A-4412-8559-0B159A2751C3}"/>
              </a:ext>
            </a:extLst>
          </p:cNvPr>
          <p:cNvSpPr/>
          <p:nvPr/>
        </p:nvSpPr>
        <p:spPr>
          <a:xfrm>
            <a:off x="0" y="6807200"/>
            <a:ext cx="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rtschrittsbalkenrahmen">
            <a:extLst>
              <a:ext uri="{FF2B5EF4-FFF2-40B4-BE49-F238E27FC236}">
                <a16:creationId xmlns:a16="http://schemas.microsoft.com/office/drawing/2014/main" id="{04F20067-A980-49D6-8F82-815CE1DA4325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58CB7C-6BA5-43AB-BE97-B95DACD1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71" y="185179"/>
            <a:ext cx="1011573" cy="10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E58D9-C2CE-450D-8830-13E1EA34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44D062-D619-4F38-A447-766CBA01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43F047-B686-456F-8A25-8980C9E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pic>
        <p:nvPicPr>
          <p:cNvPr id="5" name="Picture 3" descr="D:\Pictures\POVRay\DTS_OptischeÜbertragung_BiDirectional_8channels_v1b_DarkText_1920x960_Alphaisiert.png">
            <a:extLst>
              <a:ext uri="{FF2B5EF4-FFF2-40B4-BE49-F238E27FC236}">
                <a16:creationId xmlns:a16="http://schemas.microsoft.com/office/drawing/2014/main" id="{DB81A2BD-DAE0-4816-B50C-710A73AD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5" y="782811"/>
            <a:ext cx="11956356" cy="59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5F09F53-3699-490A-A844-CF5751CB4915}"/>
              </a:ext>
            </a:extLst>
          </p:cNvPr>
          <p:cNvSpPr txBox="1">
            <a:spLocks/>
          </p:cNvSpPr>
          <p:nvPr/>
        </p:nvSpPr>
        <p:spPr bwMode="auto">
          <a:xfrm>
            <a:off x="408954" y="980728"/>
            <a:ext cx="84249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It’s about this:</a:t>
            </a:r>
            <a:endParaRPr lang="en-US" sz="24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rtschrittsbalkenfuellung">
            <a:extLst>
              <a:ext uri="{FF2B5EF4-FFF2-40B4-BE49-F238E27FC236}">
                <a16:creationId xmlns:a16="http://schemas.microsoft.com/office/drawing/2014/main" id="{E2F57758-2213-4C61-96D6-0B0E7A84B8E9}"/>
              </a:ext>
            </a:extLst>
          </p:cNvPr>
          <p:cNvSpPr/>
          <p:nvPr/>
        </p:nvSpPr>
        <p:spPr>
          <a:xfrm>
            <a:off x="0" y="6807200"/>
            <a:ext cx="17399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rtschrittsbalkenrahmen">
            <a:extLst>
              <a:ext uri="{FF2B5EF4-FFF2-40B4-BE49-F238E27FC236}">
                <a16:creationId xmlns:a16="http://schemas.microsoft.com/office/drawing/2014/main" id="{23523776-E622-41EE-BE73-FCC5B2F5FEF3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AFA40-96BD-461F-99C7-13627031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Performance </a:t>
            </a:r>
            <a:r>
              <a:rPr lang="de-DE" dirty="0" err="1"/>
              <a:t>of</a:t>
            </a:r>
            <a:r>
              <a:rPr lang="de-DE" dirty="0"/>
              <a:t> Re-</a:t>
            </a:r>
            <a:r>
              <a:rPr lang="de-DE" dirty="0" err="1"/>
              <a:t>Doped</a:t>
            </a:r>
            <a:r>
              <a:rPr lang="de-DE" dirty="0"/>
              <a:t> Chip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DD63B9-5A30-4B0B-A86F-F5322B83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095CDE-D840-41A2-8FC7-1D11DDFD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0F46852-B05E-4925-88A4-91D2636E83E6}"/>
              </a:ext>
            </a:extLst>
          </p:cNvPr>
          <p:cNvSpPr txBox="1">
            <a:spLocks/>
          </p:cNvSpPr>
          <p:nvPr/>
        </p:nvSpPr>
        <p:spPr bwMode="auto">
          <a:xfrm>
            <a:off x="5819522" y="4351026"/>
            <a:ext cx="6182717" cy="188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en-US" sz="2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Integrated WDM Transmitter:</a:t>
            </a:r>
          </a:p>
          <a:p>
            <a:pPr marL="268288" indent="-268288">
              <a:spcBef>
                <a:spcPts val="0"/>
              </a:spcBef>
              <a:spcAft>
                <a:spcPts val="1200"/>
              </a:spcAft>
              <a:buSzPct val="70000"/>
              <a:buBlip>
                <a:blip r:embed="rId6"/>
              </a:buBlip>
            </a:pPr>
            <a: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Input demultiplexer, 4 MZM, output multiplexer</a:t>
            </a:r>
          </a:p>
          <a:p>
            <a:pPr marL="268288" indent="-268288">
              <a:spcBef>
                <a:spcPts val="0"/>
              </a:spcBef>
              <a:spcAft>
                <a:spcPts val="1200"/>
              </a:spcAft>
              <a:buSzPct val="70000"/>
              <a:buBlip>
                <a:blip r:embed="rId6"/>
              </a:buBlip>
            </a:pPr>
            <a: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System demonstrator near completion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529F005-CF92-4F3D-ACAA-38F7CA7A9841}"/>
              </a:ext>
            </a:extLst>
          </p:cNvPr>
          <p:cNvGrpSpPr/>
          <p:nvPr/>
        </p:nvGrpSpPr>
        <p:grpSpPr>
          <a:xfrm>
            <a:off x="5737546" y="836711"/>
            <a:ext cx="6204801" cy="3096345"/>
            <a:chOff x="3389463" y="492917"/>
            <a:chExt cx="8612780" cy="429798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91E23D9-C208-4045-9960-9948BDE39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7387" y="1340768"/>
              <a:ext cx="7684756" cy="34501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26629CE4-18C8-49D4-AE87-174EC220065D}"/>
                </a:ext>
              </a:extLst>
            </p:cNvPr>
            <p:cNvCxnSpPr/>
            <p:nvPr/>
          </p:nvCxnSpPr>
          <p:spPr>
            <a:xfrm>
              <a:off x="4297387" y="1124744"/>
              <a:ext cx="7704856" cy="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D1532078-6D52-4B47-9B41-790AD8E573C8}"/>
                </a:ext>
              </a:extLst>
            </p:cNvPr>
            <p:cNvCxnSpPr/>
            <p:nvPr/>
          </p:nvCxnSpPr>
          <p:spPr>
            <a:xfrm>
              <a:off x="4081363" y="1340768"/>
              <a:ext cx="0" cy="3450135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5745699B-27FB-4E67-B5C6-68C17FA69D48}"/>
                </a:ext>
              </a:extLst>
            </p:cNvPr>
            <p:cNvCxnSpPr/>
            <p:nvPr/>
          </p:nvCxnSpPr>
          <p:spPr>
            <a:xfrm>
              <a:off x="4297387" y="980728"/>
              <a:ext cx="0" cy="360040"/>
            </a:xfrm>
            <a:prstGeom prst="line">
              <a:avLst/>
            </a:prstGeom>
            <a:ln w="41275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0D8C8C0-1A4E-4139-8DB6-9ED42E7BA2B2}"/>
                </a:ext>
              </a:extLst>
            </p:cNvPr>
            <p:cNvCxnSpPr/>
            <p:nvPr/>
          </p:nvCxnSpPr>
          <p:spPr>
            <a:xfrm>
              <a:off x="11982143" y="980728"/>
              <a:ext cx="0" cy="360040"/>
            </a:xfrm>
            <a:prstGeom prst="line">
              <a:avLst/>
            </a:prstGeom>
            <a:ln w="41275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C1B2DB82-A203-4D3A-B241-5D5B9C5CD031}"/>
                </a:ext>
              </a:extLst>
            </p:cNvPr>
            <p:cNvCxnSpPr/>
            <p:nvPr/>
          </p:nvCxnSpPr>
          <p:spPr>
            <a:xfrm flipH="1">
              <a:off x="3937347" y="1340768"/>
              <a:ext cx="360040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4EC976CD-D41A-48B9-ADC8-8366B28CB5CB}"/>
                </a:ext>
              </a:extLst>
            </p:cNvPr>
            <p:cNvCxnSpPr/>
            <p:nvPr/>
          </p:nvCxnSpPr>
          <p:spPr>
            <a:xfrm flipH="1">
              <a:off x="3937347" y="4790903"/>
              <a:ext cx="360040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B899CC7-8921-40DD-9AB3-D6B0FAC7C145}"/>
                </a:ext>
              </a:extLst>
            </p:cNvPr>
            <p:cNvSpPr txBox="1"/>
            <p:nvPr/>
          </p:nvSpPr>
          <p:spPr>
            <a:xfrm>
              <a:off x="7313531" y="492917"/>
              <a:ext cx="1724634" cy="668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3.8 mm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10016DD-7D1D-426D-9468-6257A567DE2F}"/>
                </a:ext>
              </a:extLst>
            </p:cNvPr>
            <p:cNvSpPr txBox="1"/>
            <p:nvPr/>
          </p:nvSpPr>
          <p:spPr>
            <a:xfrm rot="16200000">
              <a:off x="2849695" y="2671425"/>
              <a:ext cx="1747552" cy="668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1.7 mm</a:t>
              </a:r>
            </a:p>
          </p:txBody>
        </p:sp>
      </p:grpSp>
      <p:pic>
        <p:nvPicPr>
          <p:cNvPr id="16" name="Grafik 15" descr="D:\Daten\Daten\2019_07\BER_PhotonicsWestPaper.png">
            <a:extLst>
              <a:ext uri="{FF2B5EF4-FFF2-40B4-BE49-F238E27FC236}">
                <a16:creationId xmlns:a16="http://schemas.microsoft.com/office/drawing/2014/main" id="{81B63F54-A036-44D6-A2C2-569A844B32C9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1" y="2852936"/>
            <a:ext cx="4824520" cy="3382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82C7111-02C8-4321-B54E-D9E1BD94171D}"/>
              </a:ext>
            </a:extLst>
          </p:cNvPr>
          <p:cNvSpPr txBox="1">
            <a:spLocks/>
          </p:cNvSpPr>
          <p:nvPr/>
        </p:nvSpPr>
        <p:spPr bwMode="auto">
          <a:xfrm>
            <a:off x="349283" y="980728"/>
            <a:ext cx="6108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en-US" sz="2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Standard and radiation-hardened</a:t>
            </a:r>
            <a:br>
              <a:rPr lang="en-US" sz="2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</a:br>
            <a:r>
              <a:rPr lang="en-US" sz="2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Mach-</a:t>
            </a:r>
            <a:r>
              <a:rPr lang="en-US" sz="22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Zehnder</a:t>
            </a:r>
            <a:r>
              <a:rPr lang="en-US" sz="22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 Modulators (MZM):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Bit error ratio &lt; 10</a:t>
            </a:r>
            <a:r>
              <a:rPr lang="en-US" sz="2200" i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-12</a:t>
            </a:r>
            <a: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 @ 11.3 Gb/s achieved </a:t>
            </a:r>
            <a:b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</a:br>
            <a: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for driving amplitude ≥ 1.9 V</a:t>
            </a:r>
            <a:r>
              <a:rPr lang="en-US" sz="2200" i="1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itchFamily="2" charset="-122"/>
              </a:rPr>
              <a:t>PP</a:t>
            </a:r>
          </a:p>
        </p:txBody>
      </p:sp>
      <p:sp>
        <p:nvSpPr>
          <p:cNvPr id="20" name="Fortschrittsbalkenfuellung">
            <a:extLst>
              <a:ext uri="{FF2B5EF4-FFF2-40B4-BE49-F238E27FC236}">
                <a16:creationId xmlns:a16="http://schemas.microsoft.com/office/drawing/2014/main" id="{26AC8420-0B18-4F4C-831A-254554F7F206}"/>
              </a:ext>
            </a:extLst>
          </p:cNvPr>
          <p:cNvSpPr/>
          <p:nvPr/>
        </p:nvSpPr>
        <p:spPr>
          <a:xfrm>
            <a:off x="0" y="6807200"/>
            <a:ext cx="17399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ortschrittsbalkenrahmen">
            <a:extLst>
              <a:ext uri="{FF2B5EF4-FFF2-40B4-BE49-F238E27FC236}">
                <a16:creationId xmlns:a16="http://schemas.microsoft.com/office/drawing/2014/main" id="{056BE682-2F53-4783-86BA-BE3C2C3BB8A4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57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1B8EE-36FD-4FDB-809F-08A84C2D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Photonic</a:t>
            </a:r>
            <a:r>
              <a:rPr lang="de-DE" dirty="0"/>
              <a:t> Transmitter Chips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2F6119-30DE-4134-AA24-CEABCC37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29C92-4203-4115-832A-34E50C71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pic>
        <p:nvPicPr>
          <p:cNvPr id="7" name="Picture 5" descr="D:\Daten\Fotos\20180205_pn-IMS-Chip\IMG_20180205_162726883+162800068_Mod3_small.jpg">
            <a:extLst>
              <a:ext uri="{FF2B5EF4-FFF2-40B4-BE49-F238E27FC236}">
                <a16:creationId xmlns:a16="http://schemas.microsoft.com/office/drawing/2014/main" id="{4E0CDB28-0A5B-4795-9A20-981B46BB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19" y="822833"/>
            <a:ext cx="5378114" cy="53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04943F4-6C65-4126-BB85-799F5265BEBF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11057541" y="5084823"/>
            <a:ext cx="1800200" cy="432048"/>
          </a:xfrm>
          <a:prstGeom prst="rect">
            <a:avLst/>
          </a:prstGeom>
        </p:spPr>
        <p:txBody>
          <a:bodyPr/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baseline="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 baseline="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buSzPct val="85000"/>
              <a:buNone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9.3 </a:t>
            </a:r>
            <a:r>
              <a:rPr lang="en-US" kern="0" dirty="0">
                <a:solidFill>
                  <a:srgbClr val="000000"/>
                </a:solidFill>
                <a:latin typeface="Symbol" panose="05050102010706020507" pitchFamily="18" charset="2"/>
              </a:rPr>
              <a:t>´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9.3 mm²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D2AFB41-22DF-430F-B768-7D1298442B44}"/>
              </a:ext>
            </a:extLst>
          </p:cNvPr>
          <p:cNvSpPr txBox="1">
            <a:spLocks/>
          </p:cNvSpPr>
          <p:nvPr/>
        </p:nvSpPr>
        <p:spPr bwMode="auto">
          <a:xfrm>
            <a:off x="408954" y="980728"/>
            <a:ext cx="5904657" cy="53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First Chips inferior due to doping levels much too low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Re-doping of </a:t>
            </a:r>
            <a:r>
              <a:rPr lang="en-US" sz="2400" i="1" kern="0" dirty="0"/>
              <a:t>second</a:t>
            </a:r>
            <a:r>
              <a:rPr lang="en-US" sz="2400" kern="0" dirty="0"/>
              <a:t> wafer put aside after first doping with </a:t>
            </a:r>
            <a:r>
              <a:rPr lang="en-US" sz="2400" i="1" kern="0" dirty="0"/>
              <a:t>much</a:t>
            </a:r>
            <a:r>
              <a:rPr lang="en-US" sz="2400" kern="0" dirty="0"/>
              <a:t> higher doping levels didn’t solve doping problem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Fundamental problem of IMS Chips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Now looking for external provider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endParaRPr lang="en-US" sz="1200" kern="0" dirty="0"/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We started (just now) a new chip design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200" kern="0" dirty="0"/>
              <a:t>Different fab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200" kern="0" dirty="0"/>
              <a:t>Different process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200" kern="0" dirty="0"/>
              <a:t>Different material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All new… </a:t>
            </a:r>
            <a:r>
              <a:rPr lang="en-US" sz="2400" kern="0" dirty="0">
                <a:sym typeface="Wingdings" panose="05000000000000000000" pitchFamily="2" charset="2"/>
              </a:rPr>
              <a:t></a:t>
            </a:r>
            <a:endParaRPr lang="en-US" sz="2400" kern="0" dirty="0"/>
          </a:p>
        </p:txBody>
      </p:sp>
      <p:sp>
        <p:nvSpPr>
          <p:cNvPr id="9" name="Fortschrittsbalkenfuellung">
            <a:extLst>
              <a:ext uri="{FF2B5EF4-FFF2-40B4-BE49-F238E27FC236}">
                <a16:creationId xmlns:a16="http://schemas.microsoft.com/office/drawing/2014/main" id="{A4FFF033-0587-41B5-AFBD-5F239F273107}"/>
              </a:ext>
            </a:extLst>
          </p:cNvPr>
          <p:cNvSpPr/>
          <p:nvPr/>
        </p:nvSpPr>
        <p:spPr>
          <a:xfrm>
            <a:off x="0" y="6807200"/>
            <a:ext cx="34798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rtschrittsbalkenrahmen">
            <a:extLst>
              <a:ext uri="{FF2B5EF4-FFF2-40B4-BE49-F238E27FC236}">
                <a16:creationId xmlns:a16="http://schemas.microsoft.com/office/drawing/2014/main" id="{BE28A22D-A659-475A-B3C8-4C383EBBAF8C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2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0E43005-12A7-483C-B0FF-6E9FF338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5" y="782810"/>
            <a:ext cx="11956356" cy="59781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9E58D9-C2CE-450D-8830-13E1EA34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Developments: Ring Modulators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44D062-D619-4F38-A447-766CBA01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43F047-B686-456F-8A25-8980C9E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B4CE2F8-D848-4673-B122-6526B99265EF}"/>
              </a:ext>
            </a:extLst>
          </p:cNvPr>
          <p:cNvSpPr txBox="1">
            <a:spLocks/>
          </p:cNvSpPr>
          <p:nvPr/>
        </p:nvSpPr>
        <p:spPr bwMode="auto">
          <a:xfrm>
            <a:off x="408954" y="980728"/>
            <a:ext cx="684076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Small (</a:t>
            </a:r>
            <a:r>
              <a:rPr lang="en-US" sz="2400" kern="0" dirty="0">
                <a:sym typeface="Symbol" panose="05050102010706020507" pitchFamily="18" charset="2"/>
              </a:rPr>
              <a:t> ≈ 10-20 µm)</a:t>
            </a:r>
            <a:endParaRPr lang="en-US" sz="2400" kern="0" dirty="0"/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/>
              <a:t>Several different ring modulators on single bus waveguide </a:t>
            </a:r>
            <a:r>
              <a:rPr lang="en-US" sz="2400" kern="0" dirty="0">
                <a:sym typeface="Wingdings" panose="05000000000000000000" pitchFamily="2" charset="2"/>
              </a:rPr>
              <a:t> WDM system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7"/>
              </a:buBlip>
            </a:pPr>
            <a:r>
              <a:rPr lang="en-US" sz="2400" kern="0" dirty="0">
                <a:sym typeface="Wingdings" panose="05000000000000000000" pitchFamily="2" charset="2"/>
              </a:rPr>
              <a:t>Receivers with same technique</a:t>
            </a:r>
          </a:p>
        </p:txBody>
      </p:sp>
      <p:sp>
        <p:nvSpPr>
          <p:cNvPr id="16" name="Fortschrittsbalkenfuellung">
            <a:extLst>
              <a:ext uri="{FF2B5EF4-FFF2-40B4-BE49-F238E27FC236}">
                <a16:creationId xmlns:a16="http://schemas.microsoft.com/office/drawing/2014/main" id="{12A9E9DF-1C2B-48DC-B32D-6C9F7FF4ED29}"/>
              </a:ext>
            </a:extLst>
          </p:cNvPr>
          <p:cNvSpPr/>
          <p:nvPr/>
        </p:nvSpPr>
        <p:spPr>
          <a:xfrm>
            <a:off x="0" y="6807200"/>
            <a:ext cx="52197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rtschrittsbalkenrahmen">
            <a:extLst>
              <a:ext uri="{FF2B5EF4-FFF2-40B4-BE49-F238E27FC236}">
                <a16:creationId xmlns:a16="http://schemas.microsoft.com/office/drawing/2014/main" id="{B63A4525-22EB-4B30-AEE7-1134A71DE3D7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7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1B8EE-36FD-4FDB-809F-08A84C2D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Developments: Ring Modulators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2F6119-30DE-4134-AA24-CEABCC37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29C92-4203-4115-832A-34E50C71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D2AFB41-22DF-430F-B768-7D1298442B44}"/>
              </a:ext>
            </a:extLst>
          </p:cNvPr>
          <p:cNvSpPr txBox="1">
            <a:spLocks/>
          </p:cNvSpPr>
          <p:nvPr/>
        </p:nvSpPr>
        <p:spPr bwMode="auto">
          <a:xfrm>
            <a:off x="408954" y="980728"/>
            <a:ext cx="5400601" cy="53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r>
              <a:rPr lang="en-US" sz="2400" kern="0" dirty="0"/>
              <a:t>ATTRACT project “</a:t>
            </a:r>
            <a:r>
              <a:rPr lang="en-US" sz="2400" kern="0" dirty="0" err="1"/>
              <a:t>SiPhoSpace</a:t>
            </a:r>
            <a:r>
              <a:rPr lang="en-US" sz="2400" kern="0" dirty="0"/>
              <a:t> – Radiation-tolerant high-speed optical data transmission for space applications”, Phase 1 finished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r>
              <a:rPr lang="en-US" sz="2400" kern="0" dirty="0"/>
              <a:t>Project partners: CERN, KIT, INFN Pisa, (Uni Bristol)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endParaRPr lang="en-US" sz="2400" kern="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r>
              <a:rPr lang="en-US" sz="2400" kern="0" dirty="0">
                <a:sym typeface="Wingdings" panose="05000000000000000000" pitchFamily="2" charset="2"/>
              </a:rPr>
              <a:t>Ring modulators are sensitive to everything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r>
              <a:rPr lang="en-US" sz="2200" kern="0" dirty="0">
                <a:sym typeface="Wingdings" panose="05000000000000000000" pitchFamily="2" charset="2"/>
              </a:rPr>
              <a:t>Tight temperature control required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r>
              <a:rPr lang="en-US" sz="2200" kern="0" dirty="0">
                <a:sym typeface="Wingdings" panose="05000000000000000000" pitchFamily="2" charset="2"/>
              </a:rPr>
              <a:t>Wavelength tuning by temperature possible</a:t>
            </a:r>
          </a:p>
          <a:p>
            <a:pPr>
              <a:spcBef>
                <a:spcPts val="600"/>
              </a:spcBef>
              <a:spcAft>
                <a:spcPts val="0"/>
              </a:spcAft>
              <a:buSzPct val="70000"/>
              <a:buBlip>
                <a:blip r:embed="rId6"/>
              </a:buBlip>
            </a:pPr>
            <a:endParaRPr lang="en-US" sz="2400" kern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03ABA0-AED5-4CDC-B556-EE83B56B34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7547" y="1374350"/>
            <a:ext cx="6391227" cy="3845551"/>
          </a:xfrm>
          <a:prstGeom prst="rect">
            <a:avLst/>
          </a:prstGeom>
        </p:spPr>
      </p:pic>
      <p:sp>
        <p:nvSpPr>
          <p:cNvPr id="8" name="Fortschrittsbalkenfuellung">
            <a:extLst>
              <a:ext uri="{FF2B5EF4-FFF2-40B4-BE49-F238E27FC236}">
                <a16:creationId xmlns:a16="http://schemas.microsoft.com/office/drawing/2014/main" id="{F7EA8CE6-E891-4F99-A245-06530AABCE79}"/>
              </a:ext>
            </a:extLst>
          </p:cNvPr>
          <p:cNvSpPr/>
          <p:nvPr/>
        </p:nvSpPr>
        <p:spPr>
          <a:xfrm>
            <a:off x="0" y="6807200"/>
            <a:ext cx="69723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rtschrittsbalkenrahmen">
            <a:extLst>
              <a:ext uri="{FF2B5EF4-FFF2-40B4-BE49-F238E27FC236}">
                <a16:creationId xmlns:a16="http://schemas.microsoft.com/office/drawing/2014/main" id="{C8A90ABE-1E8E-472C-BCB8-5B88DEB8EBA3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23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D66D11C-D314-4D20-9D49-B4E8B756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9FDF"/>
                </a:solidFill>
              </a:rPr>
              <a:t>Silicon </a:t>
            </a:r>
            <a:r>
              <a:rPr lang="de-DE" dirty="0" err="1">
                <a:solidFill>
                  <a:srgbClr val="009FDF"/>
                </a:solidFill>
              </a:rPr>
              <a:t>Photonics</a:t>
            </a:r>
            <a:endParaRPr lang="de-DE" dirty="0">
              <a:solidFill>
                <a:srgbClr val="009FD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55F7BC-658D-4F64-A0F5-5E508405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A8F644-B7AF-4164-A540-2099F74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EB8769-95CB-4E03-A553-89079BD7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123" y="97011"/>
            <a:ext cx="1011573" cy="1011573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FFFDFD2-AE02-4D7F-8F6F-99823C5433E5}"/>
              </a:ext>
            </a:extLst>
          </p:cNvPr>
          <p:cNvSpPr txBox="1">
            <a:spLocks/>
          </p:cNvSpPr>
          <p:nvPr/>
        </p:nvSpPr>
        <p:spPr bwMode="auto">
          <a:xfrm>
            <a:off x="408954" y="836712"/>
            <a:ext cx="129614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400" kern="0" dirty="0">
                <a:solidFill>
                  <a:srgbClr val="FC9E1B"/>
                </a:solidFill>
              </a:rPr>
              <a:t>Concept</a:t>
            </a:r>
            <a:endParaRPr lang="en-US" sz="2400" kern="0" dirty="0">
              <a:solidFill>
                <a:srgbClr val="FC9E1B"/>
              </a:solidFill>
              <a:sym typeface="Wingdings" panose="05000000000000000000" pitchFamily="2" charset="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2C251AF-9C70-444B-9CAA-7EACE8D75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02" y="1437661"/>
            <a:ext cx="11595370" cy="4727643"/>
          </a:xfrm>
          <a:prstGeom prst="rect">
            <a:avLst/>
          </a:prstGeom>
        </p:spPr>
      </p:pic>
      <p:sp>
        <p:nvSpPr>
          <p:cNvPr id="12" name="Fortschrittsbalkenfuellung">
            <a:extLst>
              <a:ext uri="{FF2B5EF4-FFF2-40B4-BE49-F238E27FC236}">
                <a16:creationId xmlns:a16="http://schemas.microsoft.com/office/drawing/2014/main" id="{0EBFF75C-BD43-4B01-9CDB-49D7AD0E9922}"/>
              </a:ext>
            </a:extLst>
          </p:cNvPr>
          <p:cNvSpPr/>
          <p:nvPr/>
        </p:nvSpPr>
        <p:spPr>
          <a:xfrm>
            <a:off x="0" y="6807200"/>
            <a:ext cx="87122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rtschrittsbalkenrahmen">
            <a:extLst>
              <a:ext uri="{FF2B5EF4-FFF2-40B4-BE49-F238E27FC236}">
                <a16:creationId xmlns:a16="http://schemas.microsoft.com/office/drawing/2014/main" id="{630AD18D-BC67-4B38-847D-079EDF3D80B3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6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D66D11C-D314-4D20-9D49-B4E8B756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9FDF"/>
                </a:solidFill>
              </a:rPr>
              <a:t>Silicon </a:t>
            </a:r>
            <a:r>
              <a:rPr lang="de-DE" dirty="0" err="1">
                <a:solidFill>
                  <a:srgbClr val="009FDF"/>
                </a:solidFill>
              </a:rPr>
              <a:t>Photonics</a:t>
            </a:r>
            <a:endParaRPr lang="de-DE" dirty="0">
              <a:solidFill>
                <a:srgbClr val="009FD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55F7BC-658D-4F64-A0F5-5E508405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2020-12-16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A8F644-B7AF-4164-A540-2099F74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Dr.-Ing. Marc Schneider - Tb/s Optical Data Transmission</a:t>
            </a:r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EB8769-95CB-4E03-A553-89079BD7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123" y="97011"/>
            <a:ext cx="1011573" cy="10115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77A8E0-5EC9-4D59-8895-D096423C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59" y="1340768"/>
            <a:ext cx="9505057" cy="3755773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FFFDFD2-AE02-4D7F-8F6F-99823C5433E5}"/>
              </a:ext>
            </a:extLst>
          </p:cNvPr>
          <p:cNvSpPr txBox="1">
            <a:spLocks/>
          </p:cNvSpPr>
          <p:nvPr/>
        </p:nvSpPr>
        <p:spPr bwMode="auto">
          <a:xfrm>
            <a:off x="408954" y="836712"/>
            <a:ext cx="828092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400" kern="0" dirty="0">
                <a:solidFill>
                  <a:srgbClr val="FC9E1B"/>
                </a:solidFill>
              </a:rPr>
              <a:t>Design in GF’s 90-nm CMOS</a:t>
            </a:r>
            <a:endParaRPr lang="en-US" sz="2400" kern="0" dirty="0">
              <a:solidFill>
                <a:srgbClr val="FC9E1B"/>
              </a:solidFill>
              <a:sym typeface="Wingdings" panose="05000000000000000000" pitchFamily="2" charset="2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486F17F-9C3C-46E2-A2FB-0B16799FB19C}"/>
              </a:ext>
            </a:extLst>
          </p:cNvPr>
          <p:cNvSpPr txBox="1">
            <a:spLocks/>
          </p:cNvSpPr>
          <p:nvPr/>
        </p:nvSpPr>
        <p:spPr bwMode="auto">
          <a:xfrm>
            <a:off x="274391" y="5229200"/>
            <a:ext cx="117998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>
                <a:srgbClr val="FC9E1B"/>
              </a:buClr>
              <a:buSzPct val="100000"/>
              <a:buFont typeface="Arial" panose="020B0604020202020204" pitchFamily="34" charset="0"/>
              <a:buChar char="&gt;"/>
            </a:pPr>
            <a:r>
              <a:rPr lang="en-US" sz="1800" kern="0" dirty="0"/>
              <a:t>Design Phase for 1</a:t>
            </a:r>
            <a:r>
              <a:rPr lang="en-US" sz="1800" kern="0" baseline="30000" dirty="0"/>
              <a:t>st</a:t>
            </a:r>
            <a:r>
              <a:rPr lang="en-US" sz="1800" kern="0" dirty="0"/>
              <a:t> PIC started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C9E1B"/>
              </a:buClr>
              <a:buSzPct val="100000"/>
              <a:buFont typeface="Arial" panose="020B0604020202020204" pitchFamily="34" charset="0"/>
              <a:buChar char="&gt;"/>
            </a:pPr>
            <a:r>
              <a:rPr lang="en-US" sz="1800" kern="0" dirty="0"/>
              <a:t>1</a:t>
            </a:r>
            <a:r>
              <a:rPr lang="en-US" sz="1800" kern="0" baseline="30000" dirty="0"/>
              <a:t>st</a:t>
            </a:r>
            <a:r>
              <a:rPr lang="en-US" sz="1800" kern="0" dirty="0"/>
              <a:t> Area Requirements estimated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C9E1B"/>
              </a:buClr>
              <a:buSzPct val="100000"/>
              <a:buFont typeface="Arial" panose="020B0604020202020204" pitchFamily="34" charset="0"/>
              <a:buChar char="&gt;"/>
            </a:pPr>
            <a:r>
              <a:rPr lang="en-US" sz="1800" kern="0" dirty="0"/>
              <a:t>Next Steps: System-level Blocks (PLL, CDR, SERDES, Voltage References…)</a:t>
            </a:r>
          </a:p>
        </p:txBody>
      </p:sp>
      <p:sp>
        <p:nvSpPr>
          <p:cNvPr id="6" name="Fortschrittsbalkenfuellung">
            <a:extLst>
              <a:ext uri="{FF2B5EF4-FFF2-40B4-BE49-F238E27FC236}">
                <a16:creationId xmlns:a16="http://schemas.microsoft.com/office/drawing/2014/main" id="{3CC225DB-5E10-4D19-9440-1B73AD51D4BD}"/>
              </a:ext>
            </a:extLst>
          </p:cNvPr>
          <p:cNvSpPr/>
          <p:nvPr/>
        </p:nvSpPr>
        <p:spPr>
          <a:xfrm>
            <a:off x="0" y="6807200"/>
            <a:ext cx="104521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rtschrittsbalkenrahmen">
            <a:extLst>
              <a:ext uri="{FF2B5EF4-FFF2-40B4-BE49-F238E27FC236}">
                <a16:creationId xmlns:a16="http://schemas.microsoft.com/office/drawing/2014/main" id="{9C302DDA-FBA7-43C7-9BCE-04AE705364B1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46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2020-12-16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Dr.-Ing. Marc Schneider - Tb/s Optical Data Transmission</a:t>
            </a:r>
          </a:p>
        </p:txBody>
      </p:sp>
      <p:pic>
        <p:nvPicPr>
          <p:cNvPr id="5" name="Picture 2" descr="D:\Pictures\POVRay\QuestionsAndAnswers_1600x1200_realFocalBlur_calctime9d15h35m3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51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12804" y="44629"/>
            <a:ext cx="7969572" cy="58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0" tIns="45688" rIns="91380" bIns="45688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7572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7572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7572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7572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127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7" name="Picture 4" descr="D:\Dokumente\POVRay-Szenen\KIT_Logo_Ansich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47" y="4718651"/>
            <a:ext cx="2725629" cy="20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rtschrittsbalkenfuellung">
            <a:extLst>
              <a:ext uri="{FF2B5EF4-FFF2-40B4-BE49-F238E27FC236}">
                <a16:creationId xmlns:a16="http://schemas.microsoft.com/office/drawing/2014/main" id="{0631E054-2584-48BA-9761-9960AADB73E3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gradFill flip="none" rotWithShape="1">
            <a:gsLst>
              <a:gs pos="0">
                <a:srgbClr val="E3E3E3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3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rtschrittsbalkenrahmen">
            <a:extLst>
              <a:ext uri="{FF2B5EF4-FFF2-40B4-BE49-F238E27FC236}">
                <a16:creationId xmlns:a16="http://schemas.microsoft.com/office/drawing/2014/main" id="{4C973244-9737-47F0-89D1-DB92803ED820}"/>
              </a:ext>
            </a:extLst>
          </p:cNvPr>
          <p:cNvSpPr/>
          <p:nvPr/>
        </p:nvSpPr>
        <p:spPr>
          <a:xfrm>
            <a:off x="0" y="6807200"/>
            <a:ext cx="12192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340656"/>
      </p:ext>
    </p:extLst>
  </p:cSld>
  <p:clrMapOvr>
    <a:masterClrMapping/>
  </p:clrMapOvr>
</p:sld>
</file>

<file path=ppt/theme/theme1.xml><?xml version="1.0" encoding="utf-8"?>
<a:theme xmlns:a="http://schemas.openxmlformats.org/drawingml/2006/main" name="1_KIT_master_ppt2003_de">
  <a:themeElements>
    <a:clrScheme name="1_KIT_master_ppt2003_de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1_KIT_master_ppt2003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KIT_master_ppt2003_de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IT_master_ppt2003_de">
  <a:themeElements>
    <a:clrScheme name="1_KIT_master_ppt2003_de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1_KIT_master_ppt2003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KIT_master_ppt2003_de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Benutzerdefiniert</PresentationFormat>
  <Paragraphs>62</Paragraphs>
  <Slides>9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宋体</vt:lpstr>
      <vt:lpstr>Arial</vt:lpstr>
      <vt:lpstr>Symbol</vt:lpstr>
      <vt:lpstr>Wingdings</vt:lpstr>
      <vt:lpstr>1_KIT_master_ppt2003_de</vt:lpstr>
      <vt:lpstr>2_KIT_master_ppt2003_de</vt:lpstr>
      <vt:lpstr>Tb/s Optical Data Transmission</vt:lpstr>
      <vt:lpstr>Reminder…</vt:lpstr>
      <vt:lpstr>Performance of Re-Doped Chip</vt:lpstr>
      <vt:lpstr>Photonic Transmitter Chips</vt:lpstr>
      <vt:lpstr>Future Developments: Ring Modulators</vt:lpstr>
      <vt:lpstr>Future Developments: Ring Modulators</vt:lpstr>
      <vt:lpstr>Silicon Photonics</vt:lpstr>
      <vt:lpstr>Silicon Photonics</vt:lpstr>
      <vt:lpstr>PowerPoint-Präsentation</vt:lpstr>
    </vt:vector>
  </TitlesOfParts>
  <Company>Karlsruhe Institute of Technology, Germany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High Power Density LED Modules on Aluminum Substrates with Embedded Water Cooling</dc:title>
  <dc:creator>Dr.-Ing. Marc Schneider</dc:creator>
  <dc:description>ECTC2013</dc:description>
  <cp:lastModifiedBy>Schneider, Marc</cp:lastModifiedBy>
  <cp:revision>495</cp:revision>
  <dcterms:created xsi:type="dcterms:W3CDTF">2009-10-08T08:51:26Z</dcterms:created>
  <dcterms:modified xsi:type="dcterms:W3CDTF">2020-12-16T12:57:36Z</dcterms:modified>
</cp:coreProperties>
</file>