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50" r:id="rId2"/>
    <p:sldMasterId id="2147483652" r:id="rId3"/>
    <p:sldMasterId id="2147483654" r:id="rId4"/>
    <p:sldMasterId id="2147483774" r:id="rId5"/>
    <p:sldMasterId id="2147483777" r:id="rId6"/>
  </p:sldMasterIdLst>
  <p:notesMasterIdLst>
    <p:notesMasterId r:id="rId15"/>
  </p:notesMasterIdLst>
  <p:handoutMasterIdLst>
    <p:handoutMasterId r:id="rId16"/>
  </p:handoutMasterIdLst>
  <p:sldIdLst>
    <p:sldId id="307" r:id="rId7"/>
    <p:sldId id="860" r:id="rId8"/>
    <p:sldId id="865" r:id="rId9"/>
    <p:sldId id="866" r:id="rId10"/>
    <p:sldId id="858" r:id="rId11"/>
    <p:sldId id="861" r:id="rId12"/>
    <p:sldId id="859" r:id="rId13"/>
    <p:sldId id="867" r:id="rId14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2">
          <p15:clr>
            <a:srgbClr val="A4A3A4"/>
          </p15:clr>
        </p15:guide>
        <p15:guide id="2" orient="horz" pos="855">
          <p15:clr>
            <a:srgbClr val="A4A3A4"/>
          </p15:clr>
        </p15:guide>
        <p15:guide id="3" orient="horz" pos="826">
          <p15:clr>
            <a:srgbClr val="A4A3A4"/>
          </p15:clr>
        </p15:guide>
        <p15:guide id="4" pos="226">
          <p15:clr>
            <a:srgbClr val="A4A3A4"/>
          </p15:clr>
        </p15:guide>
        <p15:guide id="5" pos="5534">
          <p15:clr>
            <a:srgbClr val="A4A3A4"/>
          </p15:clr>
        </p15:guide>
        <p15:guide id="6" pos="2812">
          <p15:clr>
            <a:srgbClr val="A4A3A4"/>
          </p15:clr>
        </p15:guide>
        <p15:guide id="7" pos="2948">
          <p15:clr>
            <a:srgbClr val="A4A3A4"/>
          </p15:clr>
        </p15:guide>
        <p15:guide id="8" pos="1435">
          <p15:clr>
            <a:srgbClr val="A4A3A4"/>
          </p15:clr>
        </p15:guide>
        <p15:guide id="9" pos="4325">
          <p15:clr>
            <a:srgbClr val="A4A3A4"/>
          </p15:clr>
        </p15:guide>
        <p15:guide id="10" pos="4173">
          <p15:clr>
            <a:srgbClr val="A4A3A4"/>
          </p15:clr>
        </p15:guide>
        <p15:guide id="11" pos="15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ck, Eva Maria" initials="HE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D01"/>
    <a:srgbClr val="02599D"/>
    <a:srgbClr val="005A9F"/>
    <a:srgbClr val="0070C0"/>
    <a:srgbClr val="D79600"/>
    <a:srgbClr val="8CB423"/>
    <a:srgbClr val="005AA0"/>
    <a:srgbClr val="212121"/>
    <a:srgbClr val="E6AE0B"/>
    <a:srgbClr val="004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3711" autoAdjust="0"/>
  </p:normalViewPr>
  <p:slideViewPr>
    <p:cSldViewPr snapToGrid="0" snapToObjects="1" showGuides="1">
      <p:cViewPr varScale="1">
        <p:scale>
          <a:sx n="91" d="100"/>
          <a:sy n="91" d="100"/>
        </p:scale>
        <p:origin x="460" y="44"/>
      </p:cViewPr>
      <p:guideLst>
        <p:guide orient="horz" pos="2982"/>
        <p:guide orient="horz" pos="855"/>
        <p:guide orient="horz" pos="826"/>
        <p:guide pos="226"/>
        <p:guide pos="5534"/>
        <p:guide pos="2812"/>
        <p:guide pos="2948"/>
        <p:guide pos="1435"/>
        <p:guide pos="4325"/>
        <p:guide pos="4173"/>
        <p:guide pos="15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2" d="100"/>
        <a:sy n="182" d="100"/>
      </p:scale>
      <p:origin x="0" y="-84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1DB15-64F5-45F7-B670-BA5258FB28FD}" type="datetimeFigureOut">
              <a:rPr lang="de-DE" smtClean="0"/>
              <a:t>16.12.2020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C598C-6159-47D0-B75E-5E1D4877B5F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743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6T11:45:43.4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1875 4769 1076 0,'20'-7'2'0,"34"-17"0"0,-16 7 0 0,43-18-1 0,1 0-1 0,-17 6 1 0,-4 6-1 0,-8 10 0 0,0 7 0 0,5 20 1 15,3 7 1-15,13 14-19 16,10 2-117-16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A6037-A285-4C9E-B04C-6DCA60BD155D}" type="datetimeFigureOut">
              <a:rPr lang="de-DE" smtClean="0"/>
              <a:t>16.12.2020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1BAFD-BDF1-4073-A261-64C06A00B8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10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501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502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9856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483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13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285201"/>
            <a:ext cx="5868000" cy="6996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Auch zweizeilig möglich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2113200"/>
            <a:ext cx="5868000" cy="6925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Eventuelle Subheadline,</a:t>
            </a:r>
          </a:p>
          <a:p>
            <a:r>
              <a:rPr lang="de-DE" dirty="0"/>
              <a:t>ebenfalls zweizeilig möglich</a:t>
            </a:r>
          </a:p>
        </p:txBody>
      </p:sp>
    </p:spTree>
    <p:extLst>
      <p:ext uri="{BB962C8B-B14F-4D97-AF65-F5344CB8AC3E}">
        <p14:creationId xmlns:p14="http://schemas.microsoft.com/office/powerpoint/2010/main" val="19590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8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>
            <a:extLst>
              <a:ext uri="{FF2B5EF4-FFF2-40B4-BE49-F238E27FC236}">
                <a16:creationId xmlns:a16="http://schemas.microsoft.com/office/drawing/2014/main" id="{AE49FAAD-3BD8-4597-9AE5-BB11CAD7A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4139161-AAAD-415A-A2B6-287119D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19600"/>
            <a:ext cx="8424000" cy="371930"/>
          </a:xfr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</p:spTree>
    <p:extLst>
      <p:ext uri="{BB962C8B-B14F-4D97-AF65-F5344CB8AC3E}">
        <p14:creationId xmlns:p14="http://schemas.microsoft.com/office/powerpoint/2010/main" val="125784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5871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17" y="219601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Zwischentitel grafisch, Insgesamt Zweizeilig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691200"/>
            <a:ext cx="8424000" cy="267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Entweder zweizeiliger Titel oder Titel und Subheadline</a:t>
            </a:r>
          </a:p>
        </p:txBody>
      </p:sp>
    </p:spTree>
    <p:extLst>
      <p:ext uri="{BB962C8B-B14F-4D97-AF65-F5344CB8AC3E}">
        <p14:creationId xmlns:p14="http://schemas.microsoft.com/office/powerpoint/2010/main" val="358023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219601"/>
            <a:ext cx="8424000" cy="37193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85" y="1311275"/>
            <a:ext cx="41052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62" y="1311275"/>
            <a:ext cx="4092575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4765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folie_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17" y="219601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Zwischentitel grafisch, Insgesamt Zweizeilig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691200"/>
            <a:ext cx="8424000" cy="267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Entweder zweizeiliger Titel oder Titel und Subheadline</a:t>
            </a:r>
          </a:p>
        </p:txBody>
      </p:sp>
    </p:spTree>
    <p:extLst>
      <p:ext uri="{BB962C8B-B14F-4D97-AF65-F5344CB8AC3E}">
        <p14:creationId xmlns:p14="http://schemas.microsoft.com/office/powerpoint/2010/main" val="9816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8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62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358775" y="102357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4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84"/>
            <a:ext cx="6264638" cy="12604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142890" y="2840301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5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8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5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cxnSp>
        <p:nvCxnSpPr>
          <p:cNvPr id="14" name="Gerade Verbindung 7"/>
          <p:cNvCxnSpPr/>
          <p:nvPr userDrawn="1"/>
        </p:nvCxnSpPr>
        <p:spPr>
          <a:xfrm>
            <a:off x="358775" y="102357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60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>
            <a:extLst>
              <a:ext uri="{FF2B5EF4-FFF2-40B4-BE49-F238E27FC236}">
                <a16:creationId xmlns:a16="http://schemas.microsoft.com/office/drawing/2014/main" id="{AE49FAAD-3BD8-4597-9AE5-BB11CAD7A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4139161-AAAD-415A-A2B6-287119D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19600"/>
            <a:ext cx="8424000" cy="371930"/>
          </a:xfr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</p:spTree>
    <p:extLst>
      <p:ext uri="{BB962C8B-B14F-4D97-AF65-F5344CB8AC3E}">
        <p14:creationId xmlns:p14="http://schemas.microsoft.com/office/powerpoint/2010/main" val="129373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emf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"/>
            <a:ext cx="9144000" cy="51435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00"/>
            <a:ext cx="9149927" cy="51516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8800"/>
            <a:ext cx="1633538" cy="216694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865200" y="4903213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>
                <a:solidFill>
                  <a:schemeClr val="accent2"/>
                </a:solidFill>
              </a:rPr>
              <a:t>www.helmholtz.de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0" t="20449" r="-9716" b="21256"/>
          <a:stretch/>
        </p:blipFill>
        <p:spPr>
          <a:xfrm>
            <a:off x="6819173" y="297763"/>
            <a:ext cx="1966052" cy="39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3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5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2391"/>
            <a:ext cx="9143999" cy="514349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" y="-3600"/>
            <a:ext cx="9149927" cy="51516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865200" y="4903213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>
                <a:solidFill>
                  <a:schemeClr val="accent2"/>
                </a:solidFill>
              </a:rPr>
              <a:t>www.helmholtz.de</a:t>
            </a:r>
          </a:p>
        </p:txBody>
      </p:sp>
    </p:spTree>
    <p:extLst>
      <p:ext uri="{BB962C8B-B14F-4D97-AF65-F5344CB8AC3E}">
        <p14:creationId xmlns:p14="http://schemas.microsoft.com/office/powerpoint/2010/main" val="233342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58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2391"/>
            <a:ext cx="9143999" cy="514349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" y="-3600"/>
            <a:ext cx="9149927" cy="51516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865200" y="4903213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>
                <a:solidFill>
                  <a:schemeClr val="accent2"/>
                </a:solidFill>
              </a:rPr>
              <a:t>www.helmholtz.de</a:t>
            </a:r>
          </a:p>
        </p:txBody>
      </p:sp>
    </p:spTree>
    <p:extLst>
      <p:ext uri="{BB962C8B-B14F-4D97-AF65-F5344CB8AC3E}">
        <p14:creationId xmlns:p14="http://schemas.microsoft.com/office/powerpoint/2010/main" val="125999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8009"/>
            <a:ext cx="9144000" cy="271463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1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8266559" y="4866246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3FFF309-7B43-4697-A594-9877CC163A2D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r"/>
              <a:t>‹#›</a:t>
            </a:fld>
            <a:endParaRPr lang="de-DE" b="0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  <p:sp>
        <p:nvSpPr>
          <p:cNvPr id="2" name="Textfeld 1"/>
          <p:cNvSpPr txBox="1"/>
          <p:nvPr userDrawn="1"/>
        </p:nvSpPr>
        <p:spPr>
          <a:xfrm>
            <a:off x="0" y="4902027"/>
            <a:ext cx="6732240" cy="28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180000" rtl="0" eaLnBrk="1" latinLnBrk="0" hangingPunct="1">
              <a:lnSpc>
                <a:spcPts val="18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</a:pPr>
            <a:r>
              <a:rPr lang="de-D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MT</a:t>
            </a:r>
            <a:r>
              <a:rPr lang="de-DE" sz="800" dirty="0">
                <a:solidFill>
                  <a:schemeClr val="bg1"/>
                </a:solidFill>
              </a:rPr>
              <a:t> Annual Meeting</a:t>
            </a:r>
            <a:r>
              <a:rPr lang="de-D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2020 				Caselle			 		Beam Physics</a:t>
            </a:r>
          </a:p>
        </p:txBody>
      </p:sp>
    </p:spTree>
    <p:extLst>
      <p:ext uri="{BB962C8B-B14F-4D97-AF65-F5344CB8AC3E}">
        <p14:creationId xmlns:p14="http://schemas.microsoft.com/office/powerpoint/2010/main" val="308141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58775" y="102357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AFB9F8-DBC8-724F-B17A-6A1DB81526C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830893"/>
            <a:ext cx="468132" cy="16200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8266559" y="4866246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3FFF309-7B43-4697-A594-9877CC163A2D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r"/>
              <a:t>‹#›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93393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58775" y="102357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8266559" y="4866246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3FFF309-7B43-4697-A594-9877CC163A2D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r"/>
              <a:t>‹#›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61809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customXml" Target="../ink/ink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12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6562" y="1311275"/>
            <a:ext cx="5868000" cy="360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0" dirty="0"/>
              <a:t>M. Schwickert, </a:t>
            </a:r>
            <a:r>
              <a:rPr lang="de-DE" sz="1600" b="0" u="sng" dirty="0"/>
              <a:t>M. Caselle</a:t>
            </a:r>
            <a:endParaRPr lang="de-DE" sz="1600" b="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46562" y="2047522"/>
            <a:ext cx="6169654" cy="11723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+mn-lt"/>
                <a:ea typeface="+mn-ea"/>
                <a:cs typeface="+mn-cs"/>
              </a:rPr>
              <a:t>Detector</a:t>
            </a:r>
            <a:r>
              <a:rPr lang="de-DE" sz="2400" dirty="0">
                <a:latin typeface="+mn-lt"/>
                <a:ea typeface="+mn-ea"/>
                <a:cs typeface="+mn-cs"/>
              </a:rPr>
              <a:t> Technologies and Systems DTS</a:t>
            </a:r>
            <a:br>
              <a:rPr lang="de-DE" sz="2400" dirty="0">
                <a:latin typeface="+mn-lt"/>
                <a:ea typeface="+mn-ea"/>
                <a:cs typeface="+mn-cs"/>
              </a:rPr>
            </a:br>
            <a:r>
              <a:rPr lang="de-DE" sz="2400" dirty="0">
                <a:latin typeface="+mn-lt"/>
                <a:ea typeface="+mn-ea"/>
                <a:cs typeface="+mn-cs"/>
              </a:rPr>
              <a:t>  </a:t>
            </a:r>
            <a:br>
              <a:rPr lang="de-DE" sz="2400" dirty="0">
                <a:latin typeface="+mn-lt"/>
                <a:ea typeface="+mn-ea"/>
                <a:cs typeface="+mn-cs"/>
              </a:rPr>
            </a:br>
            <a:r>
              <a:rPr lang="de-DE" sz="2400" dirty="0">
                <a:latin typeface="+mn-lt"/>
                <a:ea typeface="+mn-ea"/>
                <a:cs typeface="+mn-cs"/>
              </a:rPr>
              <a:t>Beam Physics</a:t>
            </a:r>
            <a:endParaRPr lang="de-DE" sz="16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29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10">
            <a:extLst>
              <a:ext uri="{FF2B5EF4-FFF2-40B4-BE49-F238E27FC236}">
                <a16:creationId xmlns:a16="http://schemas.microsoft.com/office/drawing/2014/main" id="{A9298486-5C17-4F26-8DA6-C3BD83F7C96D}"/>
              </a:ext>
            </a:extLst>
          </p:cNvPr>
          <p:cNvSpPr/>
          <p:nvPr/>
        </p:nvSpPr>
        <p:spPr>
          <a:xfrm>
            <a:off x="6406611" y="4315103"/>
            <a:ext cx="2756567" cy="5389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700" spc="-1" dirty="0"/>
              <a:t>M. Caselle  et al., JINST 12 C01040 (2017)</a:t>
            </a:r>
          </a:p>
          <a:p>
            <a:pPr>
              <a:lnSpc>
                <a:spcPct val="100000"/>
              </a:lnSpc>
            </a:pPr>
            <a:r>
              <a:rPr lang="en-US" sz="700" spc="-1" dirty="0"/>
              <a:t>L. Rota, M. Caselle  et al., NIM-A, ISSN 0168-9002 (2018)</a:t>
            </a:r>
          </a:p>
          <a:p>
            <a:pPr>
              <a:lnSpc>
                <a:spcPct val="100000"/>
              </a:lnSpc>
            </a:pPr>
            <a:r>
              <a:rPr lang="en-US" sz="700" spc="-1" dirty="0"/>
              <a:t>M. </a:t>
            </a:r>
            <a:r>
              <a:rPr lang="en-US" sz="700" spc="-1" dirty="0" err="1"/>
              <a:t>Brosi</a:t>
            </a:r>
            <a:r>
              <a:rPr lang="en-US" sz="700" spc="-1" dirty="0"/>
              <a:t> et al., DOI: 10.18429/JACoW-IPAC2019-WEPTS015</a:t>
            </a:r>
          </a:p>
          <a:p>
            <a:pPr>
              <a:lnSpc>
                <a:spcPct val="100000"/>
              </a:lnSpc>
            </a:pPr>
            <a:r>
              <a:rPr lang="en-US" sz="700" spc="-1" dirty="0"/>
              <a:t>S. Funkner et al., DOI: 10.1103/PhysRevAccelBeams.22.022801</a:t>
            </a: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048CF15D-03AE-4B2B-95E5-038FA4969C22}"/>
              </a:ext>
            </a:extLst>
          </p:cNvPr>
          <p:cNvGrpSpPr/>
          <p:nvPr/>
        </p:nvGrpSpPr>
        <p:grpSpPr>
          <a:xfrm>
            <a:off x="7075383" y="310080"/>
            <a:ext cx="1300356" cy="369333"/>
            <a:chOff x="9739440" y="553859"/>
            <a:chExt cx="1840320" cy="483661"/>
          </a:xfrm>
        </p:grpSpPr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3AC2B38A-5734-42A9-BF8F-18FB5D76784D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9739440" y="581760"/>
              <a:ext cx="870120" cy="443160"/>
            </a:xfrm>
            <a:prstGeom prst="rect">
              <a:avLst/>
            </a:prstGeom>
            <a:ln w="12600">
              <a:solidFill>
                <a:srgbClr val="0070C0"/>
              </a:solidFill>
              <a:round/>
            </a:ln>
            <a:effectLst>
              <a:outerShdw blurRad="50800" dist="37674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9" name="Picture 8">
              <a:extLst>
                <a:ext uri="{FF2B5EF4-FFF2-40B4-BE49-F238E27FC236}">
                  <a16:creationId xmlns:a16="http://schemas.microsoft.com/office/drawing/2014/main" id="{00ADE6E1-A86C-466D-9BEE-56FA28C1889E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10706400" y="581760"/>
              <a:ext cx="873360" cy="455760"/>
            </a:xfrm>
            <a:prstGeom prst="rect">
              <a:avLst/>
            </a:prstGeom>
            <a:ln w="12600">
              <a:solidFill>
                <a:srgbClr val="0070C0"/>
              </a:solidFill>
              <a:round/>
            </a:ln>
            <a:effectLst>
              <a:outerShdw blurRad="50800" dist="37674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0" name="CustomShape 12">
              <a:extLst>
                <a:ext uri="{FF2B5EF4-FFF2-40B4-BE49-F238E27FC236}">
                  <a16:creationId xmlns:a16="http://schemas.microsoft.com/office/drawing/2014/main" id="{A47DC27A-1425-41A0-8751-322CE3A551DE}"/>
                </a:ext>
              </a:extLst>
            </p:cNvPr>
            <p:cNvSpPr/>
            <p:nvPr/>
          </p:nvSpPr>
          <p:spPr>
            <a:xfrm rot="16200000" flipV="1">
              <a:off x="10634940" y="94139"/>
              <a:ext cx="45719" cy="965160"/>
            </a:xfrm>
            <a:prstGeom prst="curvedConnector3">
              <a:avLst>
                <a:gd name="adj1" fmla="val 703172"/>
              </a:avLst>
            </a:prstGeom>
            <a:noFill/>
            <a:ln w="38160">
              <a:solidFill>
                <a:srgbClr val="0070C0"/>
              </a:solidFill>
              <a:round/>
              <a:tailEnd type="triangle" w="med" len="lg"/>
            </a:ln>
            <a:effectLst>
              <a:outerShdw blurRad="5080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" name="CustomShape 13">
              <a:extLst>
                <a:ext uri="{FF2B5EF4-FFF2-40B4-BE49-F238E27FC236}">
                  <a16:creationId xmlns:a16="http://schemas.microsoft.com/office/drawing/2014/main" id="{4662B739-F341-428A-A755-6728BF7D281D}"/>
                </a:ext>
              </a:extLst>
            </p:cNvPr>
            <p:cNvSpPr/>
            <p:nvPr/>
          </p:nvSpPr>
          <p:spPr>
            <a:xfrm rot="16200000" flipH="1">
              <a:off x="10653120" y="549360"/>
              <a:ext cx="9360" cy="965160"/>
            </a:xfrm>
            <a:prstGeom prst="curvedConnector3">
              <a:avLst>
                <a:gd name="adj1" fmla="val 2280855"/>
              </a:avLst>
            </a:prstGeom>
            <a:noFill/>
            <a:ln w="38160">
              <a:solidFill>
                <a:srgbClr val="FFC000"/>
              </a:solidFill>
              <a:round/>
              <a:tailEnd type="triangle" w="med" len="lg"/>
            </a:ln>
            <a:effectLst>
              <a:outerShdw blurRad="5080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9931BE4-E2AB-4523-A925-F0D767B01882}"/>
              </a:ext>
            </a:extLst>
          </p:cNvPr>
          <p:cNvSpPr txBox="1"/>
          <p:nvPr/>
        </p:nvSpPr>
        <p:spPr>
          <a:xfrm>
            <a:off x="6364512" y="3311761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KAPTURE</a:t>
            </a:r>
          </a:p>
        </p:txBody>
      </p:sp>
      <p:sp>
        <p:nvSpPr>
          <p:cNvPr id="44" name="Textplatzhalter 1">
            <a:extLst>
              <a:ext uri="{FF2B5EF4-FFF2-40B4-BE49-F238E27FC236}">
                <a16:creationId xmlns:a16="http://schemas.microsoft.com/office/drawing/2014/main" id="{AD6FF58D-6F6E-441D-A704-FBC7A7C768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775" y="536220"/>
            <a:ext cx="8424000" cy="266400"/>
          </a:xfrm>
        </p:spPr>
        <p:txBody>
          <a:bodyPr/>
          <a:lstStyle/>
          <a:p>
            <a:r>
              <a:rPr lang="en-US" dirty="0"/>
              <a:t>World-leading systems: KAPTURE and KALYPSO  </a:t>
            </a:r>
          </a:p>
        </p:txBody>
      </p:sp>
      <p:sp>
        <p:nvSpPr>
          <p:cNvPr id="45" name="Titel 2">
            <a:extLst>
              <a:ext uri="{FF2B5EF4-FFF2-40B4-BE49-F238E27FC236}">
                <a16:creationId xmlns:a16="http://schemas.microsoft.com/office/drawing/2014/main" id="{94BBFB14-5025-4C0B-9215-76EF5BEE1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4600"/>
            <a:ext cx="8424000" cy="371930"/>
          </a:xfrm>
        </p:spPr>
        <p:txBody>
          <a:bodyPr/>
          <a:lstStyle/>
          <a:p>
            <a:r>
              <a:rPr lang="en-US" dirty="0"/>
              <a:t>POF III: Advanced Beam Diagnostics detectors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CC3577-078E-4270-8C9B-474D51943CAD}"/>
              </a:ext>
            </a:extLst>
          </p:cNvPr>
          <p:cNvPicPr/>
          <p:nvPr/>
        </p:nvPicPr>
        <p:blipFill>
          <a:blip r:embed="rId5"/>
          <a:srcRect l="30351" t="42492" r="22906" b="31626"/>
          <a:stretch/>
        </p:blipFill>
        <p:spPr>
          <a:xfrm>
            <a:off x="6205216" y="1078069"/>
            <a:ext cx="2756566" cy="135035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3A626C-B0CB-43E0-AD0F-D3DFB27BB6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512" y="2460967"/>
            <a:ext cx="2486395" cy="1864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16B688F6-062A-4BB0-BAFA-05BFB90222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0000" y="1154963"/>
            <a:ext cx="5860931" cy="1661614"/>
          </a:xfrm>
        </p:spPr>
        <p:txBody>
          <a:bodyPr/>
          <a:lstStyle/>
          <a:p>
            <a:pPr marL="0" indent="0">
              <a:buNone/>
            </a:pPr>
            <a:r>
              <a:rPr lang="en-US" b="1" spc="-1" dirty="0">
                <a:solidFill>
                  <a:srgbClr val="0070C0"/>
                </a:solidFill>
                <a:latin typeface="Arial"/>
              </a:rPr>
              <a:t>KAPTURE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is an ultra-wideband readout electronics for ultra-fast Terahertz detectors</a:t>
            </a:r>
          </a:p>
          <a:p>
            <a:r>
              <a:rPr lang="en-US" sz="1400" dirty="0"/>
              <a:t>Local sampling frequency &gt; 300 GS/s </a:t>
            </a:r>
          </a:p>
          <a:p>
            <a:r>
              <a:rPr lang="en-US" sz="1400" dirty="0"/>
              <a:t>Up to 1 GHz pulse repetition rate</a:t>
            </a:r>
          </a:p>
          <a:p>
            <a:r>
              <a:rPr lang="en-US" sz="1400" dirty="0"/>
              <a:t>Pulse amplitude (mV) and arrival time (</a:t>
            </a:r>
            <a:r>
              <a:rPr lang="en-US" sz="1400" dirty="0" err="1"/>
              <a:t>ps</a:t>
            </a:r>
            <a:r>
              <a:rPr lang="en-US" sz="1400" dirty="0"/>
              <a:t>) accuracy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DF8BBFFD-F51C-411B-877D-FB5084860C6C}"/>
              </a:ext>
            </a:extLst>
          </p:cNvPr>
          <p:cNvSpPr txBox="1">
            <a:spLocks/>
          </p:cNvSpPr>
          <p:nvPr/>
        </p:nvSpPr>
        <p:spPr>
          <a:xfrm>
            <a:off x="360000" y="3075806"/>
            <a:ext cx="5580151" cy="18647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180000" rtl="0" eaLnBrk="1" latinLnBrk="0" hangingPunct="1">
              <a:lnSpc>
                <a:spcPts val="18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tabLst>
                <a:tab pos="180000" algn="l"/>
                <a:tab pos="3600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462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0125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pc="-1" dirty="0">
                <a:solidFill>
                  <a:srgbClr val="0070C0"/>
                </a:solidFill>
                <a:latin typeface="Arial"/>
              </a:rPr>
              <a:t>KALYPSO</a:t>
            </a:r>
            <a:r>
              <a:rPr lang="en-US" dirty="0"/>
              <a:t> is an ultra-fast line-camera</a:t>
            </a:r>
          </a:p>
          <a:p>
            <a:r>
              <a:rPr lang="en-US" sz="1400" dirty="0"/>
              <a:t>MHz continuous frame rate &amp; wide spectrum response</a:t>
            </a:r>
          </a:p>
          <a:p>
            <a:r>
              <a:rPr lang="en-US" sz="1400" dirty="0"/>
              <a:t>Longitudinal bunch profile with fs time resolution</a:t>
            </a:r>
          </a:p>
          <a:p>
            <a:r>
              <a:rPr lang="en-US" sz="1400" dirty="0"/>
              <a:t>Horizontal bunch profile for bunch energy spread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9D72810-0FF8-4A12-9440-BA47EBA37BBA}"/>
              </a:ext>
            </a:extLst>
          </p:cNvPr>
          <p:cNvSpPr txBox="1"/>
          <p:nvPr/>
        </p:nvSpPr>
        <p:spPr>
          <a:xfrm>
            <a:off x="7773044" y="2067694"/>
            <a:ext cx="1053494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5AA0"/>
                </a:solidFill>
              </a:rPr>
              <a:t>KAPTURE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A87F4D1-CCA5-46D2-BA4A-548A4872203A}"/>
              </a:ext>
            </a:extLst>
          </p:cNvPr>
          <p:cNvSpPr txBox="1"/>
          <p:nvPr/>
        </p:nvSpPr>
        <p:spPr>
          <a:xfrm>
            <a:off x="7773044" y="3939902"/>
            <a:ext cx="1037015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5AA0"/>
                </a:solidFill>
              </a:rPr>
              <a:t>KALYPSO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8F4A6CB-ACE7-4C95-8EEC-BCC9508C0A37}"/>
              </a:ext>
            </a:extLst>
          </p:cNvPr>
          <p:cNvSpPr txBox="1"/>
          <p:nvPr/>
        </p:nvSpPr>
        <p:spPr>
          <a:xfrm>
            <a:off x="210873" y="4523411"/>
            <a:ext cx="5878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8CB423"/>
                </a:solidFill>
              </a:rPr>
              <a:t>Express of Interest from CERN (FCC/HL-LHC) and GSI (FAIR)</a:t>
            </a:r>
          </a:p>
        </p:txBody>
      </p:sp>
    </p:spTree>
    <p:extLst>
      <p:ext uri="{BB962C8B-B14F-4D97-AF65-F5344CB8AC3E}">
        <p14:creationId xmlns:p14="http://schemas.microsoft.com/office/powerpoint/2010/main" val="239979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platzhalter 1">
            <a:extLst>
              <a:ext uri="{FF2B5EF4-FFF2-40B4-BE49-F238E27FC236}">
                <a16:creationId xmlns:a16="http://schemas.microsoft.com/office/drawing/2014/main" id="{9B876D34-A1B7-41C9-808A-F92445B869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775" y="536220"/>
            <a:ext cx="8424000" cy="266400"/>
          </a:xfrm>
        </p:spPr>
        <p:txBody>
          <a:bodyPr/>
          <a:lstStyle/>
          <a:p>
            <a:r>
              <a:rPr lang="en-US" dirty="0"/>
              <a:t>Control of extreme beams at the forefront of technology</a:t>
            </a:r>
          </a:p>
          <a:p>
            <a:endParaRPr lang="en-US" dirty="0"/>
          </a:p>
        </p:txBody>
      </p:sp>
      <p:sp>
        <p:nvSpPr>
          <p:cNvPr id="64" name="Titel 2">
            <a:extLst>
              <a:ext uri="{FF2B5EF4-FFF2-40B4-BE49-F238E27FC236}">
                <a16:creationId xmlns:a16="http://schemas.microsoft.com/office/drawing/2014/main" id="{DD920569-50FC-42C4-8065-9F930FFC5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4600"/>
            <a:ext cx="8424000" cy="371930"/>
          </a:xfrm>
        </p:spPr>
        <p:txBody>
          <a:bodyPr/>
          <a:lstStyle/>
          <a:p>
            <a:r>
              <a:rPr lang="en-US" dirty="0"/>
              <a:t>POF IV: Advanced beam control, diagnostics &amp; dynamics</a:t>
            </a:r>
          </a:p>
        </p:txBody>
      </p:sp>
      <p:sp>
        <p:nvSpPr>
          <p:cNvPr id="59" name="Content Placeholder 3">
            <a:extLst>
              <a:ext uri="{FF2B5EF4-FFF2-40B4-BE49-F238E27FC236}">
                <a16:creationId xmlns:a16="http://schemas.microsoft.com/office/drawing/2014/main" id="{69DC8267-11C6-484A-9C04-C53780CC8BB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0001" y="1154962"/>
            <a:ext cx="5755791" cy="37261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Requirements from ARD-ST3:</a:t>
            </a:r>
          </a:p>
          <a:p>
            <a:pPr>
              <a:lnSpc>
                <a:spcPts val="1500"/>
              </a:lnSpc>
            </a:pPr>
            <a:r>
              <a:rPr lang="en-US" sz="1400" dirty="0"/>
              <a:t>6D phase space beam tomography, extreme dynamic range</a:t>
            </a:r>
          </a:p>
          <a:p>
            <a:pPr>
              <a:lnSpc>
                <a:spcPts val="1500"/>
              </a:lnSpc>
            </a:pPr>
            <a:r>
              <a:rPr lang="en-US" sz="1400" dirty="0"/>
              <a:t>Probing the femto-scale dynamics of relativistic plasmas</a:t>
            </a:r>
          </a:p>
          <a:p>
            <a:pPr>
              <a:lnSpc>
                <a:spcPts val="1500"/>
              </a:lnSpc>
            </a:pPr>
            <a:r>
              <a:rPr lang="en-US" sz="1400" dirty="0"/>
              <a:t>Advanced beam control </a:t>
            </a:r>
            <a:r>
              <a:rPr lang="en-US" sz="1400" dirty="0">
                <a:sym typeface="Wingdings" panose="05000000000000000000" pitchFamily="2" charset="2"/>
              </a:rPr>
              <a:t> </a:t>
            </a:r>
            <a:r>
              <a:rPr lang="en-US" sz="1400" dirty="0"/>
              <a:t>toward Autonomous Accelerators</a:t>
            </a:r>
          </a:p>
          <a:p>
            <a:pPr marL="0" indent="0">
              <a:buNone/>
            </a:pPr>
            <a:endParaRPr lang="en-GB" sz="105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6F93BB8-F524-4F0B-980C-73A84A2B2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419" y="1081260"/>
            <a:ext cx="1752531" cy="17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36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platzhalter 1">
            <a:extLst>
              <a:ext uri="{FF2B5EF4-FFF2-40B4-BE49-F238E27FC236}">
                <a16:creationId xmlns:a16="http://schemas.microsoft.com/office/drawing/2014/main" id="{9B876D34-A1B7-41C9-808A-F92445B869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775" y="536220"/>
            <a:ext cx="8424000" cy="266400"/>
          </a:xfrm>
        </p:spPr>
        <p:txBody>
          <a:bodyPr/>
          <a:lstStyle/>
          <a:p>
            <a:r>
              <a:rPr lang="en-US" dirty="0"/>
              <a:t>Control of extreme beams at the forefront of technology</a:t>
            </a:r>
          </a:p>
          <a:p>
            <a:endParaRPr lang="en-US" dirty="0"/>
          </a:p>
        </p:txBody>
      </p:sp>
      <p:sp>
        <p:nvSpPr>
          <p:cNvPr id="64" name="Titel 2">
            <a:extLst>
              <a:ext uri="{FF2B5EF4-FFF2-40B4-BE49-F238E27FC236}">
                <a16:creationId xmlns:a16="http://schemas.microsoft.com/office/drawing/2014/main" id="{DD920569-50FC-42C4-8065-9F930FFC5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4600"/>
            <a:ext cx="8424000" cy="371930"/>
          </a:xfrm>
        </p:spPr>
        <p:txBody>
          <a:bodyPr/>
          <a:lstStyle/>
          <a:p>
            <a:r>
              <a:rPr lang="en-US" dirty="0"/>
              <a:t>POF IV: Advanced beam control, diagnostics &amp; dynamics</a:t>
            </a:r>
          </a:p>
        </p:txBody>
      </p:sp>
      <p:sp>
        <p:nvSpPr>
          <p:cNvPr id="59" name="Content Placeholder 3">
            <a:extLst>
              <a:ext uri="{FF2B5EF4-FFF2-40B4-BE49-F238E27FC236}">
                <a16:creationId xmlns:a16="http://schemas.microsoft.com/office/drawing/2014/main" id="{69DC8267-11C6-484A-9C04-C53780CC8BB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0001" y="1154962"/>
            <a:ext cx="5755791" cy="37261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Requirements from ARD-ST3:</a:t>
            </a:r>
          </a:p>
          <a:p>
            <a:pPr>
              <a:lnSpc>
                <a:spcPts val="1500"/>
              </a:lnSpc>
            </a:pPr>
            <a:r>
              <a:rPr lang="en-US" sz="1400" dirty="0"/>
              <a:t>6D phase space beam tomography, extreme dynamic range</a:t>
            </a:r>
          </a:p>
          <a:p>
            <a:pPr>
              <a:lnSpc>
                <a:spcPts val="1500"/>
              </a:lnSpc>
            </a:pPr>
            <a:r>
              <a:rPr lang="en-US" sz="1400" dirty="0"/>
              <a:t>Probing the femto-scale dynamics of relativistic plasmas</a:t>
            </a:r>
          </a:p>
          <a:p>
            <a:pPr>
              <a:lnSpc>
                <a:spcPts val="1500"/>
              </a:lnSpc>
            </a:pPr>
            <a:r>
              <a:rPr lang="en-US" sz="1400" dirty="0"/>
              <a:t>Advanced beam control </a:t>
            </a:r>
            <a:r>
              <a:rPr lang="en-US" sz="1400" dirty="0">
                <a:sym typeface="Wingdings" panose="05000000000000000000" pitchFamily="2" charset="2"/>
              </a:rPr>
              <a:t> </a:t>
            </a:r>
            <a:r>
              <a:rPr lang="en-US" sz="1400" dirty="0"/>
              <a:t>toward Autonomous Accelerators</a:t>
            </a:r>
          </a:p>
          <a:p>
            <a:pPr marL="0" indent="0">
              <a:buNone/>
            </a:pPr>
            <a:endParaRPr lang="en-GB" sz="1050" dirty="0"/>
          </a:p>
          <a:p>
            <a:pPr marL="0" indent="0">
              <a:spcBef>
                <a:spcPts val="3600"/>
              </a:spcBef>
              <a:buNone/>
            </a:pPr>
            <a:r>
              <a:rPr lang="en-GB" dirty="0"/>
              <a:t>DTS-ST3:</a:t>
            </a:r>
          </a:p>
          <a:p>
            <a:r>
              <a:rPr lang="en-US" sz="1400" dirty="0"/>
              <a:t>New detectors for 6D beam diagnostics </a:t>
            </a:r>
            <a:r>
              <a:rPr lang="en-US" sz="1400" dirty="0">
                <a:sym typeface="Wingdings" panose="05000000000000000000" pitchFamily="2" charset="2"/>
              </a:rPr>
              <a:t> THESTRAL</a:t>
            </a:r>
            <a:endParaRPr lang="en-US" sz="1400" dirty="0"/>
          </a:p>
          <a:p>
            <a:r>
              <a:rPr lang="en-US" sz="1400" dirty="0"/>
              <a:t>Probing the femto-scale dynamics </a:t>
            </a:r>
            <a:r>
              <a:rPr lang="en-US" sz="1400" dirty="0">
                <a:sym typeface="Wingdings" panose="05000000000000000000" pitchFamily="2" charset="2"/>
              </a:rPr>
              <a:t> KALYPSO-LGAD</a:t>
            </a:r>
            <a:endParaRPr lang="en-US" sz="1400" dirty="0"/>
          </a:p>
          <a:p>
            <a:r>
              <a:rPr lang="en-US" sz="1400" dirty="0"/>
              <a:t>Advanced beam control system </a:t>
            </a:r>
            <a:r>
              <a:rPr lang="en-US" sz="1400" dirty="0">
                <a:sym typeface="Wingdings" panose="05000000000000000000" pitchFamily="2" charset="2"/>
              </a:rPr>
              <a:t> by ML inference on FPGA</a:t>
            </a:r>
            <a:endParaRPr lang="en-US" sz="1400" dirty="0"/>
          </a:p>
          <a:p>
            <a:r>
              <a:rPr lang="en-US" sz="1400" dirty="0"/>
              <a:t>Participating institutes: KIT, DESY, HZB, HZDR, GSI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6F93BB8-F524-4F0B-980C-73A84A2B2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419" y="1081260"/>
            <a:ext cx="1752531" cy="17989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6DF6E9-4A85-4F9B-8E40-1893CAA87C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64" t="27556" r="38732" b="10425"/>
          <a:stretch/>
        </p:blipFill>
        <p:spPr>
          <a:xfrm>
            <a:off x="6044958" y="3018027"/>
            <a:ext cx="2618219" cy="1651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C266A1-AEE8-4FE4-8E41-658041FFFFC7}"/>
              </a:ext>
            </a:extLst>
          </p:cNvPr>
          <p:cNvSpPr/>
          <p:nvPr/>
        </p:nvSpPr>
        <p:spPr>
          <a:xfrm>
            <a:off x="7411791" y="4636850"/>
            <a:ext cx="17322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4230"/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</a:rPr>
              <a:t> Andreas </a:t>
            </a:r>
            <a:r>
              <a:rPr lang="en-GB" sz="1200" dirty="0" err="1">
                <a:solidFill>
                  <a:srgbClr val="FF0000"/>
                </a:solidFill>
                <a:latin typeface="Arial" panose="020B0604020202020204" pitchFamily="34" charset="0"/>
              </a:rPr>
              <a:t>Jankowiak</a:t>
            </a:r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EBE45DB-577B-43B5-88A6-DC354BC1850A}"/>
              </a:ext>
            </a:extLst>
          </p:cNvPr>
          <p:cNvSpPr/>
          <p:nvPr/>
        </p:nvSpPr>
        <p:spPr>
          <a:xfrm>
            <a:off x="2351340" y="2756416"/>
            <a:ext cx="838716" cy="667924"/>
          </a:xfrm>
          <a:prstGeom prst="downArrow">
            <a:avLst/>
          </a:prstGeom>
          <a:gradFill>
            <a:gsLst>
              <a:gs pos="0">
                <a:srgbClr val="F48D01"/>
              </a:gs>
              <a:gs pos="100000">
                <a:srgbClr val="02599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EA1E8-0896-4872-8242-5B05AD8EEE52}"/>
              </a:ext>
            </a:extLst>
          </p:cNvPr>
          <p:cNvSpPr txBox="1"/>
          <p:nvPr/>
        </p:nvSpPr>
        <p:spPr>
          <a:xfrm>
            <a:off x="1578839" y="2387084"/>
            <a:ext cx="126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48D01"/>
                </a:solidFill>
              </a:rPr>
              <a:t>From 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F6344D-B6F5-40BF-A066-781590627C34}"/>
              </a:ext>
            </a:extLst>
          </p:cNvPr>
          <p:cNvSpPr txBox="1"/>
          <p:nvPr/>
        </p:nvSpPr>
        <p:spPr>
          <a:xfrm>
            <a:off x="2969699" y="3151091"/>
            <a:ext cx="95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5A9F"/>
                </a:solidFill>
              </a:rPr>
              <a:t>To DTS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14A1FC8-5CC1-4256-B61A-4EE5DD50BADC}"/>
                  </a:ext>
                </a:extLst>
              </p14:cNvPr>
              <p14:cNvContentPartPr/>
              <p14:nvPr/>
            </p14:nvContentPartPr>
            <p14:xfrm>
              <a:off x="675000" y="1648800"/>
              <a:ext cx="282600" cy="68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14A1FC8-5CC1-4256-B61A-4EE5DD50BA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5640" y="1639440"/>
                <a:ext cx="301320" cy="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3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0AE80524-CAFC-41CE-AF82-7C2E48D2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3600"/>
            <a:ext cx="8424000" cy="371930"/>
          </a:xfrm>
        </p:spPr>
        <p:txBody>
          <a:bodyPr/>
          <a:lstStyle/>
          <a:p>
            <a:r>
              <a:rPr lang="en-US" dirty="0"/>
              <a:t>THESTRAL (</a:t>
            </a:r>
            <a:r>
              <a:rPr lang="en-US" dirty="0" err="1"/>
              <a:t>TeraHErtz</a:t>
            </a:r>
            <a:r>
              <a:rPr lang="en-US" dirty="0"/>
              <a:t> pixelated </a:t>
            </a:r>
            <a:r>
              <a:rPr lang="en-US" dirty="0" err="1"/>
              <a:t>SpecTRAL</a:t>
            </a:r>
            <a:r>
              <a:rPr lang="en-US" dirty="0"/>
              <a:t> detector) :</a:t>
            </a:r>
            <a:endParaRPr lang="en-GB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DFDD3752-B20D-4DB4-901C-F00A37257E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775" y="536400"/>
            <a:ext cx="8424000" cy="266400"/>
          </a:xfrm>
        </p:spPr>
        <p:txBody>
          <a:bodyPr/>
          <a:lstStyle/>
          <a:p>
            <a:r>
              <a:rPr lang="de-DE" dirty="0"/>
              <a:t>A </a:t>
            </a:r>
            <a:r>
              <a:rPr lang="en-US" dirty="0"/>
              <a:t>large-area pixelated THz detector</a:t>
            </a:r>
            <a:endParaRPr lang="en-GB" dirty="0"/>
          </a:p>
        </p:txBody>
      </p:sp>
      <p:sp>
        <p:nvSpPr>
          <p:cNvPr id="12" name="CustomShape 6">
            <a:extLst>
              <a:ext uri="{FF2B5EF4-FFF2-40B4-BE49-F238E27FC236}">
                <a16:creationId xmlns:a16="http://schemas.microsoft.com/office/drawing/2014/main" id="{EED092AA-6ACF-4E71-950B-AA73A516D752}"/>
              </a:ext>
            </a:extLst>
          </p:cNvPr>
          <p:cNvSpPr/>
          <p:nvPr/>
        </p:nvSpPr>
        <p:spPr>
          <a:xfrm>
            <a:off x="450791" y="1202400"/>
            <a:ext cx="5260890" cy="3847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181076" indent="-179996" defTabSz="914378">
              <a:lnSpc>
                <a:spcPts val="18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"/>
            </a:pPr>
            <a:r>
              <a:rPr lang="en-US" sz="1400" b="1" spc="-1" dirty="0">
                <a:solidFill>
                  <a:srgbClr val="000000"/>
                </a:solidFill>
              </a:rPr>
              <a:t>Motivation:</a:t>
            </a:r>
            <a:r>
              <a:rPr lang="en-US" sz="1400" spc="-1" dirty="0">
                <a:solidFill>
                  <a:srgbClr val="000000"/>
                </a:solidFill>
              </a:rPr>
              <a:t> Hugely increase sensitivity, advanced pixelated detector for THz-science  </a:t>
            </a:r>
          </a:p>
          <a:p>
            <a:pPr marL="181076" indent="-179996" defTabSz="914378">
              <a:lnSpc>
                <a:spcPts val="18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"/>
            </a:pPr>
            <a:r>
              <a:rPr lang="en-US" sz="1400" b="1" spc="-1" dirty="0">
                <a:solidFill>
                  <a:srgbClr val="000000"/>
                </a:solidFill>
              </a:rPr>
              <a:t>Goal: </a:t>
            </a:r>
            <a:r>
              <a:rPr lang="en-US" sz="1400" spc="-1" dirty="0">
                <a:solidFill>
                  <a:srgbClr val="000000"/>
                </a:solidFill>
              </a:rPr>
              <a:t>Genuine 6D THz detector system, combining: </a:t>
            </a:r>
            <a:r>
              <a:rPr lang="en-GB" sz="1400" dirty="0"/>
              <a:t>spatial, spectral, timing and polarization measurement</a:t>
            </a:r>
            <a:r>
              <a:rPr lang="en-US" sz="1400" spc="-1" dirty="0">
                <a:solidFill>
                  <a:srgbClr val="000000"/>
                </a:solidFill>
              </a:rPr>
              <a:t> </a:t>
            </a:r>
            <a:endParaRPr lang="en-US" sz="1400" spc="-1" dirty="0">
              <a:solidFill>
                <a:prstClr val="black"/>
              </a:solidFill>
            </a:endParaRPr>
          </a:p>
          <a:p>
            <a:pPr marL="181076" indent="-179996" defTabSz="914378">
              <a:lnSpc>
                <a:spcPts val="18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"/>
            </a:pPr>
            <a:r>
              <a:rPr lang="en-US" sz="1400" b="1" spc="-1" dirty="0">
                <a:solidFill>
                  <a:srgbClr val="000000"/>
                </a:solidFill>
                <a:ea typeface="DejaVu Sans"/>
              </a:rPr>
              <a:t>Milestones DTS-14:</a:t>
            </a:r>
            <a:r>
              <a:rPr lang="en-US" sz="1400" spc="-1" dirty="0">
                <a:solidFill>
                  <a:srgbClr val="000000"/>
                </a:solidFill>
                <a:ea typeface="DejaVu Sans"/>
              </a:rPr>
              <a:t> </a:t>
            </a:r>
            <a:br>
              <a:rPr lang="en-US" sz="1400" spc="-1" dirty="0">
                <a:solidFill>
                  <a:srgbClr val="000000"/>
                </a:solidFill>
                <a:ea typeface="DejaVu Sans"/>
              </a:rPr>
            </a:br>
            <a:r>
              <a:rPr lang="en-US" sz="1400" spc="-1" dirty="0">
                <a:solidFill>
                  <a:srgbClr val="000000"/>
                </a:solidFill>
                <a:ea typeface="DejaVu Sans"/>
              </a:rPr>
              <a:t>R</a:t>
            </a:r>
            <a:r>
              <a:rPr lang="en-US" sz="1400" spc="-1" dirty="0">
                <a:solidFill>
                  <a:srgbClr val="000000"/>
                </a:solidFill>
                <a:ea typeface="CorporateS-Regular"/>
              </a:rPr>
              <a:t>eadout ASIC in </a:t>
            </a:r>
            <a:r>
              <a:rPr lang="en-US" sz="1400" spc="-1" dirty="0" err="1">
                <a:solidFill>
                  <a:srgbClr val="000000"/>
                </a:solidFill>
                <a:ea typeface="CorporateS-Regular"/>
              </a:rPr>
              <a:t>SiGe</a:t>
            </a:r>
            <a:r>
              <a:rPr lang="en-US" sz="1400" spc="-1" dirty="0">
                <a:solidFill>
                  <a:srgbClr val="000000"/>
                </a:solidFill>
                <a:ea typeface="CorporateS-Regular"/>
              </a:rPr>
              <a:t> technology by 2024, </a:t>
            </a:r>
            <a:br>
              <a:rPr lang="en-US" sz="1400" spc="-1" dirty="0">
                <a:solidFill>
                  <a:srgbClr val="000000"/>
                </a:solidFill>
                <a:ea typeface="CorporateS-Regular"/>
              </a:rPr>
            </a:br>
            <a:r>
              <a:rPr lang="en-US" sz="1400" spc="-1" dirty="0">
                <a:solidFill>
                  <a:srgbClr val="000000"/>
                </a:solidFill>
                <a:ea typeface="DejaVu Sans"/>
              </a:rPr>
              <a:t>THz detector system by 2025</a:t>
            </a:r>
          </a:p>
          <a:p>
            <a:pPr marL="181076" indent="-179996" defTabSz="914378">
              <a:lnSpc>
                <a:spcPts val="18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"/>
            </a:pPr>
            <a:r>
              <a:rPr lang="en-US" sz="1400" spc="-1" dirty="0">
                <a:solidFill>
                  <a:srgbClr val="000000"/>
                </a:solidFill>
              </a:rPr>
              <a:t>All subtopics contribute</a:t>
            </a:r>
            <a:endParaRPr lang="en-US" sz="1400" spc="-1" dirty="0">
              <a:solidFill>
                <a:prstClr val="black"/>
              </a:solidFill>
            </a:endParaRPr>
          </a:p>
          <a:p>
            <a:pPr marL="181076" indent="-179996" defTabSz="914378">
              <a:lnSpc>
                <a:spcPts val="18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"/>
            </a:pPr>
            <a:r>
              <a:rPr lang="en-US" sz="1400" b="1" spc="-1" dirty="0">
                <a:solidFill>
                  <a:srgbClr val="000000"/>
                </a:solidFill>
                <a:ea typeface="Microsoft YaHei"/>
              </a:rPr>
              <a:t>Target applications:</a:t>
            </a:r>
            <a:r>
              <a:rPr lang="en-US" sz="1400" spc="-1" dirty="0">
                <a:solidFill>
                  <a:srgbClr val="000000"/>
                </a:solidFill>
                <a:ea typeface="Microsoft YaHei"/>
              </a:rPr>
              <a:t> beam physics, </a:t>
            </a:r>
            <a:br>
              <a:rPr lang="en-US" sz="1400" spc="-1" dirty="0">
                <a:solidFill>
                  <a:srgbClr val="000000"/>
                </a:solidFill>
                <a:ea typeface="Microsoft YaHei"/>
              </a:rPr>
            </a:br>
            <a:r>
              <a:rPr lang="en-US" sz="1400" spc="-1" dirty="0">
                <a:solidFill>
                  <a:srgbClr val="000000"/>
                </a:solidFill>
                <a:ea typeface="Microsoft YaHei"/>
              </a:rPr>
              <a:t>THz imaging and spectroscopy, medicine, material science, </a:t>
            </a:r>
            <a:r>
              <a:rPr lang="en-US" sz="1400" spc="-1" dirty="0">
                <a:solidFill>
                  <a:srgbClr val="000000"/>
                </a:solidFill>
                <a:ea typeface="DejaVu Sans"/>
              </a:rPr>
              <a:t>THz wireless communications</a:t>
            </a:r>
          </a:p>
          <a:p>
            <a:pPr marL="181076" indent="-179996" defTabSz="914378">
              <a:lnSpc>
                <a:spcPts val="1800"/>
              </a:lnSpc>
              <a:spcBef>
                <a:spcPts val="3000"/>
              </a:spcBef>
              <a:buClr>
                <a:srgbClr val="8CB423"/>
              </a:buClr>
              <a:buFont typeface="Wingdings" charset="2"/>
              <a:buChar char=""/>
            </a:pPr>
            <a:r>
              <a:rPr lang="en-US" sz="1400" spc="-1" dirty="0">
                <a:solidFill>
                  <a:srgbClr val="000000"/>
                </a:solidFill>
                <a:ea typeface="DejaVu Sans"/>
              </a:rPr>
              <a:t>PhD position in ASIC </a:t>
            </a:r>
            <a:r>
              <a:rPr lang="en-US" sz="1400" spc="-1" dirty="0" err="1">
                <a:solidFill>
                  <a:srgbClr val="000000"/>
                </a:solidFill>
                <a:ea typeface="DejaVu Sans"/>
              </a:rPr>
              <a:t>BiCMOS</a:t>
            </a:r>
            <a:r>
              <a:rPr lang="en-US" sz="1400" spc="-1" dirty="0">
                <a:solidFill>
                  <a:srgbClr val="000000"/>
                </a:solidFill>
                <a:ea typeface="DejaVu Sans"/>
              </a:rPr>
              <a:t> (2021 – 2024)</a:t>
            </a:r>
          </a:p>
          <a:p>
            <a:pPr marL="1080" defTabSz="914378">
              <a:lnSpc>
                <a:spcPts val="1800"/>
              </a:lnSpc>
              <a:spcBef>
                <a:spcPts val="1100"/>
              </a:spcBef>
              <a:buClr>
                <a:srgbClr val="8CB423"/>
              </a:buClr>
            </a:pPr>
            <a:endParaRPr lang="en-US" sz="1600" spc="-1" dirty="0">
              <a:solidFill>
                <a:prstClr val="black"/>
              </a:solidFill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2661D76A-F568-4CCA-9210-11FDFD9CA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75" y="4190298"/>
            <a:ext cx="943503" cy="34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107578DC-0F3D-453A-B526-F34964982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1" b="34460"/>
          <a:stretch/>
        </p:blipFill>
        <p:spPr bwMode="auto">
          <a:xfrm>
            <a:off x="4274025" y="4128654"/>
            <a:ext cx="1131164" cy="40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7C1303EF-1ACA-42C0-95B3-71AB50D4175E}"/>
              </a:ext>
            </a:extLst>
          </p:cNvPr>
          <p:cNvGrpSpPr/>
          <p:nvPr/>
        </p:nvGrpSpPr>
        <p:grpSpPr>
          <a:xfrm>
            <a:off x="5748398" y="1029149"/>
            <a:ext cx="3091047" cy="2105052"/>
            <a:chOff x="501286" y="1292995"/>
            <a:chExt cx="3409502" cy="2218393"/>
          </a:xfrm>
          <a:scene3d>
            <a:camera prst="orthographicFront">
              <a:rot lat="21599987" lon="0" rev="0"/>
            </a:camera>
            <a:lightRig rig="threePt" dir="t"/>
          </a:scene3d>
        </p:grpSpPr>
        <p:grpSp>
          <p:nvGrpSpPr>
            <p:cNvPr id="36" name="Group 7">
              <a:extLst>
                <a:ext uri="{FF2B5EF4-FFF2-40B4-BE49-F238E27FC236}">
                  <a16:creationId xmlns:a16="http://schemas.microsoft.com/office/drawing/2014/main" id="{E00B647D-6396-4DB8-B8F4-08384220AA55}"/>
                </a:ext>
              </a:extLst>
            </p:cNvPr>
            <p:cNvGrpSpPr/>
            <p:nvPr/>
          </p:nvGrpSpPr>
          <p:grpSpPr>
            <a:xfrm>
              <a:off x="533218" y="1292995"/>
              <a:ext cx="3353163" cy="2196938"/>
              <a:chOff x="894600" y="1529500"/>
              <a:chExt cx="2195280" cy="1408820"/>
            </a:xfrm>
          </p:grpSpPr>
          <p:pic>
            <p:nvPicPr>
              <p:cNvPr id="42" name="Picture 7">
                <a:extLst>
                  <a:ext uri="{FF2B5EF4-FFF2-40B4-BE49-F238E27FC236}">
                    <a16:creationId xmlns:a16="http://schemas.microsoft.com/office/drawing/2014/main" id="{7EFAB1EE-AD3D-42E5-AC53-8C3F0DBEEB22}"/>
                  </a:ext>
                </a:extLst>
              </p:cNvPr>
              <p:cNvPicPr/>
              <p:nvPr/>
            </p:nvPicPr>
            <p:blipFill>
              <a:blip r:embed="rId4"/>
              <a:stretch/>
            </p:blipFill>
            <p:spPr>
              <a:xfrm>
                <a:off x="894600" y="1952640"/>
                <a:ext cx="2195280" cy="985680"/>
              </a:xfrm>
              <a:prstGeom prst="rect">
                <a:avLst/>
              </a:prstGeom>
              <a:ln>
                <a:noFill/>
              </a:ln>
              <a:effectLst>
                <a:softEdge rad="0"/>
              </a:effectLst>
            </p:spPr>
          </p:pic>
          <p:sp>
            <p:nvSpPr>
              <p:cNvPr id="43" name="CustomShape 8">
                <a:extLst>
                  <a:ext uri="{FF2B5EF4-FFF2-40B4-BE49-F238E27FC236}">
                    <a16:creationId xmlns:a16="http://schemas.microsoft.com/office/drawing/2014/main" id="{D35A3F2A-BB75-4105-94E0-245C4E76E749}"/>
                  </a:ext>
                </a:extLst>
              </p:cNvPr>
              <p:cNvSpPr/>
              <p:nvPr/>
            </p:nvSpPr>
            <p:spPr>
              <a:xfrm>
                <a:off x="1747559" y="1529500"/>
                <a:ext cx="839520" cy="2066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20000" tIns="60000" rIns="120000" bIns="60000">
                <a:noAutofit/>
              </a:bodyPr>
              <a:lstStyle/>
              <a:p>
                <a:pPr defTabSz="914378"/>
                <a:r>
                  <a:rPr lang="en-US" sz="1100" spc="-1" dirty="0">
                    <a:latin typeface="Arial"/>
                    <a:ea typeface="DejaVu Sans"/>
                  </a:rPr>
                  <a:t>THz beam</a:t>
                </a:r>
                <a:endParaRPr lang="en-US" sz="1100" spc="-1" dirty="0">
                  <a:latin typeface="Arial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B235DE9-240F-4BC9-9ABB-B7F947CA8149}"/>
                </a:ext>
              </a:extLst>
            </p:cNvPr>
            <p:cNvSpPr/>
            <p:nvPr/>
          </p:nvSpPr>
          <p:spPr>
            <a:xfrm>
              <a:off x="501286" y="1753249"/>
              <a:ext cx="3409502" cy="1758139"/>
            </a:xfrm>
            <a:prstGeom prst="rect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CustomShape 11">
              <a:extLst>
                <a:ext uri="{FF2B5EF4-FFF2-40B4-BE49-F238E27FC236}">
                  <a16:creationId xmlns:a16="http://schemas.microsoft.com/office/drawing/2014/main" id="{2D8A565B-FE08-4735-A784-6BB2373B4823}"/>
                </a:ext>
              </a:extLst>
            </p:cNvPr>
            <p:cNvSpPr/>
            <p:nvPr/>
          </p:nvSpPr>
          <p:spPr>
            <a:xfrm rot="5400000">
              <a:off x="1870174" y="1771383"/>
              <a:ext cx="540000" cy="180000"/>
            </a:xfrm>
            <a:custGeom>
              <a:avLst/>
              <a:gdLst/>
              <a:ahLst/>
              <a:cxnLst/>
              <a:rect l="l" t="t" r="r" b="b"/>
              <a:pathLst>
                <a:path w="715026" h="216478">
                  <a:moveTo>
                    <a:pt x="0" y="167749"/>
                  </a:moveTo>
                  <a:cubicBezTo>
                    <a:pt x="94615" y="86469"/>
                    <a:pt x="186288" y="-3556"/>
                    <a:pt x="259080" y="109"/>
                  </a:cubicBezTo>
                  <a:cubicBezTo>
                    <a:pt x="331872" y="3774"/>
                    <a:pt x="410081" y="166881"/>
                    <a:pt x="436751" y="189741"/>
                  </a:cubicBezTo>
                  <a:cubicBezTo>
                    <a:pt x="463421" y="212601"/>
                    <a:pt x="520299" y="212922"/>
                    <a:pt x="566678" y="186461"/>
                  </a:cubicBezTo>
                  <a:cubicBezTo>
                    <a:pt x="613057" y="160000"/>
                    <a:pt x="684634" y="67885"/>
                    <a:pt x="715026" y="30975"/>
                  </a:cubicBezTo>
                </a:path>
              </a:pathLst>
            </a:custGeom>
            <a:noFill/>
            <a:ln w="25560">
              <a:solidFill>
                <a:srgbClr val="0070C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" name="CustomShape 11">
              <a:extLst>
                <a:ext uri="{FF2B5EF4-FFF2-40B4-BE49-F238E27FC236}">
                  <a16:creationId xmlns:a16="http://schemas.microsoft.com/office/drawing/2014/main" id="{4E991626-9756-4342-B803-37F3EA0DA4FB}"/>
                </a:ext>
              </a:extLst>
            </p:cNvPr>
            <p:cNvSpPr/>
            <p:nvPr/>
          </p:nvSpPr>
          <p:spPr>
            <a:xfrm rot="5400000">
              <a:off x="2031617" y="1771383"/>
              <a:ext cx="540000" cy="180000"/>
            </a:xfrm>
            <a:custGeom>
              <a:avLst/>
              <a:gdLst/>
              <a:ahLst/>
              <a:cxnLst/>
              <a:rect l="l" t="t" r="r" b="b"/>
              <a:pathLst>
                <a:path w="715026" h="216478">
                  <a:moveTo>
                    <a:pt x="0" y="167749"/>
                  </a:moveTo>
                  <a:cubicBezTo>
                    <a:pt x="94615" y="86469"/>
                    <a:pt x="186288" y="-3556"/>
                    <a:pt x="259080" y="109"/>
                  </a:cubicBezTo>
                  <a:cubicBezTo>
                    <a:pt x="331872" y="3774"/>
                    <a:pt x="410081" y="166881"/>
                    <a:pt x="436751" y="189741"/>
                  </a:cubicBezTo>
                  <a:cubicBezTo>
                    <a:pt x="463421" y="212601"/>
                    <a:pt x="520299" y="212922"/>
                    <a:pt x="566678" y="186461"/>
                  </a:cubicBezTo>
                  <a:cubicBezTo>
                    <a:pt x="613057" y="160000"/>
                    <a:pt x="684634" y="67885"/>
                    <a:pt x="715026" y="30975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" name="CustomShape 11">
              <a:extLst>
                <a:ext uri="{FF2B5EF4-FFF2-40B4-BE49-F238E27FC236}">
                  <a16:creationId xmlns:a16="http://schemas.microsoft.com/office/drawing/2014/main" id="{5EF12A54-4B30-4B47-B0DC-F42020BBF6AA}"/>
                </a:ext>
              </a:extLst>
            </p:cNvPr>
            <p:cNvSpPr/>
            <p:nvPr/>
          </p:nvSpPr>
          <p:spPr>
            <a:xfrm rot="5400000">
              <a:off x="2193060" y="1771383"/>
              <a:ext cx="540000" cy="180000"/>
            </a:xfrm>
            <a:custGeom>
              <a:avLst/>
              <a:gdLst/>
              <a:ahLst/>
              <a:cxnLst/>
              <a:rect l="l" t="t" r="r" b="b"/>
              <a:pathLst>
                <a:path w="715026" h="216478">
                  <a:moveTo>
                    <a:pt x="0" y="167749"/>
                  </a:moveTo>
                  <a:cubicBezTo>
                    <a:pt x="94615" y="86469"/>
                    <a:pt x="186288" y="-3556"/>
                    <a:pt x="259080" y="109"/>
                  </a:cubicBezTo>
                  <a:cubicBezTo>
                    <a:pt x="331872" y="3774"/>
                    <a:pt x="410081" y="166881"/>
                    <a:pt x="436751" y="189741"/>
                  </a:cubicBezTo>
                  <a:cubicBezTo>
                    <a:pt x="463421" y="212601"/>
                    <a:pt x="520299" y="212922"/>
                    <a:pt x="566678" y="186461"/>
                  </a:cubicBezTo>
                  <a:cubicBezTo>
                    <a:pt x="613057" y="160000"/>
                    <a:pt x="684634" y="67885"/>
                    <a:pt x="715026" y="30975"/>
                  </a:cubicBezTo>
                </a:path>
              </a:pathLst>
            </a:custGeom>
            <a:noFill/>
            <a:ln w="25560">
              <a:solidFill>
                <a:srgbClr val="FFC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" name="CustomShape 11">
              <a:extLst>
                <a:ext uri="{FF2B5EF4-FFF2-40B4-BE49-F238E27FC236}">
                  <a16:creationId xmlns:a16="http://schemas.microsoft.com/office/drawing/2014/main" id="{8BAC0031-6D78-4978-A98E-A072E61F44FE}"/>
                </a:ext>
              </a:extLst>
            </p:cNvPr>
            <p:cNvSpPr/>
            <p:nvPr/>
          </p:nvSpPr>
          <p:spPr>
            <a:xfrm rot="5400000">
              <a:off x="2354503" y="1774385"/>
              <a:ext cx="540000" cy="180000"/>
            </a:xfrm>
            <a:custGeom>
              <a:avLst/>
              <a:gdLst/>
              <a:ahLst/>
              <a:cxnLst/>
              <a:rect l="l" t="t" r="r" b="b"/>
              <a:pathLst>
                <a:path w="715026" h="216478">
                  <a:moveTo>
                    <a:pt x="0" y="167749"/>
                  </a:moveTo>
                  <a:cubicBezTo>
                    <a:pt x="94615" y="86469"/>
                    <a:pt x="186288" y="-3556"/>
                    <a:pt x="259080" y="109"/>
                  </a:cubicBezTo>
                  <a:cubicBezTo>
                    <a:pt x="331872" y="3774"/>
                    <a:pt x="410081" y="166881"/>
                    <a:pt x="436751" y="189741"/>
                  </a:cubicBezTo>
                  <a:cubicBezTo>
                    <a:pt x="463421" y="212601"/>
                    <a:pt x="520299" y="212922"/>
                    <a:pt x="566678" y="186461"/>
                  </a:cubicBezTo>
                  <a:cubicBezTo>
                    <a:pt x="613057" y="160000"/>
                    <a:pt x="684634" y="67885"/>
                    <a:pt x="715026" y="30975"/>
                  </a:cubicBezTo>
                </a:path>
              </a:pathLst>
            </a:custGeom>
            <a:noFill/>
            <a:ln w="25560">
              <a:solidFill>
                <a:srgbClr val="FF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F1A7C5F-C7C2-48A1-8EE7-C26C254AEF10}"/>
              </a:ext>
            </a:extLst>
          </p:cNvPr>
          <p:cNvSpPr/>
          <p:nvPr/>
        </p:nvSpPr>
        <p:spPr>
          <a:xfrm>
            <a:off x="6640435" y="2912346"/>
            <a:ext cx="365311" cy="157879"/>
          </a:xfrm>
          <a:custGeom>
            <a:avLst/>
            <a:gdLst>
              <a:gd name="connsiteX0" fmla="*/ 82550 w 322262"/>
              <a:gd name="connsiteY0" fmla="*/ 0 h 144462"/>
              <a:gd name="connsiteX1" fmla="*/ 322262 w 322262"/>
              <a:gd name="connsiteY1" fmla="*/ 4762 h 144462"/>
              <a:gd name="connsiteX2" fmla="*/ 233362 w 322262"/>
              <a:gd name="connsiteY2" fmla="*/ 144462 h 144462"/>
              <a:gd name="connsiteX3" fmla="*/ 0 w 322262"/>
              <a:gd name="connsiteY3" fmla="*/ 131762 h 144462"/>
              <a:gd name="connsiteX4" fmla="*/ 82550 w 322262"/>
              <a:gd name="connsiteY4" fmla="*/ 0 h 144462"/>
              <a:gd name="connsiteX0" fmla="*/ 82550 w 322262"/>
              <a:gd name="connsiteY0" fmla="*/ 0 h 136525"/>
              <a:gd name="connsiteX1" fmla="*/ 322262 w 322262"/>
              <a:gd name="connsiteY1" fmla="*/ 4762 h 136525"/>
              <a:gd name="connsiteX2" fmla="*/ 234950 w 322262"/>
              <a:gd name="connsiteY2" fmla="*/ 136525 h 136525"/>
              <a:gd name="connsiteX3" fmla="*/ 0 w 322262"/>
              <a:gd name="connsiteY3" fmla="*/ 131762 h 136525"/>
              <a:gd name="connsiteX4" fmla="*/ 82550 w 322262"/>
              <a:gd name="connsiteY4" fmla="*/ 0 h 136525"/>
              <a:gd name="connsiteX0" fmla="*/ 82550 w 322262"/>
              <a:gd name="connsiteY0" fmla="*/ 1588 h 131763"/>
              <a:gd name="connsiteX1" fmla="*/ 322262 w 322262"/>
              <a:gd name="connsiteY1" fmla="*/ 0 h 131763"/>
              <a:gd name="connsiteX2" fmla="*/ 234950 w 322262"/>
              <a:gd name="connsiteY2" fmla="*/ 131763 h 131763"/>
              <a:gd name="connsiteX3" fmla="*/ 0 w 322262"/>
              <a:gd name="connsiteY3" fmla="*/ 127000 h 131763"/>
              <a:gd name="connsiteX4" fmla="*/ 82550 w 322262"/>
              <a:gd name="connsiteY4" fmla="*/ 1588 h 1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62" h="131763">
                <a:moveTo>
                  <a:pt x="82550" y="1588"/>
                </a:moveTo>
                <a:lnTo>
                  <a:pt x="322262" y="0"/>
                </a:lnTo>
                <a:lnTo>
                  <a:pt x="234950" y="131763"/>
                </a:lnTo>
                <a:lnTo>
                  <a:pt x="0" y="127000"/>
                </a:lnTo>
                <a:lnTo>
                  <a:pt x="82550" y="1588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C5CD9F8-F590-4554-899C-3C8F7BC3C62F}"/>
              </a:ext>
            </a:extLst>
          </p:cNvPr>
          <p:cNvGrpSpPr/>
          <p:nvPr/>
        </p:nvGrpSpPr>
        <p:grpSpPr>
          <a:xfrm>
            <a:off x="6234110" y="3572916"/>
            <a:ext cx="2571659" cy="1004765"/>
            <a:chOff x="8763122" y="2236452"/>
            <a:chExt cx="3428878" cy="1339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CustomShape 4">
              <a:extLst>
                <a:ext uri="{FF2B5EF4-FFF2-40B4-BE49-F238E27FC236}">
                  <a16:creationId xmlns:a16="http://schemas.microsoft.com/office/drawing/2014/main" id="{E97ACB33-8A46-4529-884F-004B77A196D1}"/>
                </a:ext>
              </a:extLst>
            </p:cNvPr>
            <p:cNvSpPr/>
            <p:nvPr/>
          </p:nvSpPr>
          <p:spPr>
            <a:xfrm>
              <a:off x="9353523" y="2591780"/>
              <a:ext cx="316964" cy="310238"/>
            </a:xfrm>
            <a:prstGeom prst="flowChartConnector">
              <a:avLst/>
            </a:prstGeom>
            <a:gradFill flip="none" rotWithShape="1">
              <a:gsLst>
                <a:gs pos="0">
                  <a:sysClr val="window" lastClr="FFFFFF"/>
                </a:gs>
                <a:gs pos="60000">
                  <a:srgbClr val="6F6F6F"/>
                </a:gs>
                <a:gs pos="100000">
                  <a:sysClr val="windowText" lastClr="000000">
                    <a:lumMod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560">
              <a:noFill/>
              <a:round/>
            </a:ln>
            <a:effectLst>
              <a:softEdge rad="31750"/>
            </a:effectLst>
          </p:spPr>
        </p:sp>
        <p:sp>
          <p:nvSpPr>
            <p:cNvPr id="53" name="CustomShape 5">
              <a:extLst>
                <a:ext uri="{FF2B5EF4-FFF2-40B4-BE49-F238E27FC236}">
                  <a16:creationId xmlns:a16="http://schemas.microsoft.com/office/drawing/2014/main" id="{94878247-E50D-452B-871B-1FE44741917E}"/>
                </a:ext>
              </a:extLst>
            </p:cNvPr>
            <p:cNvSpPr/>
            <p:nvPr/>
          </p:nvSpPr>
          <p:spPr>
            <a:xfrm>
              <a:off x="8788555" y="2245626"/>
              <a:ext cx="2206679" cy="349085"/>
            </a:xfrm>
            <a:prstGeom prst="rect">
              <a:avLst/>
            </a:prstGeom>
            <a:solidFill>
              <a:srgbClr val="C1E0FF">
                <a:alpha val="76000"/>
              </a:srgbClr>
            </a:solidFill>
            <a:ln w="12600">
              <a:noFill/>
              <a:round/>
            </a:ln>
            <a:effectLst>
              <a:softEdge rad="31750"/>
            </a:effectLst>
          </p:spPr>
          <p:txBody>
            <a:bodyPr/>
            <a:lstStyle/>
            <a:p>
              <a:endParaRPr lang="en-GB" sz="1100" dirty="0"/>
            </a:p>
          </p:txBody>
        </p:sp>
        <p:sp>
          <p:nvSpPr>
            <p:cNvPr id="54" name="CustomShape 6">
              <a:extLst>
                <a:ext uri="{FF2B5EF4-FFF2-40B4-BE49-F238E27FC236}">
                  <a16:creationId xmlns:a16="http://schemas.microsoft.com/office/drawing/2014/main" id="{09BDEFBC-7A80-45C5-A219-95AB31160EC7}"/>
                </a:ext>
              </a:extLst>
            </p:cNvPr>
            <p:cNvSpPr/>
            <p:nvPr/>
          </p:nvSpPr>
          <p:spPr>
            <a:xfrm>
              <a:off x="8962118" y="2884428"/>
              <a:ext cx="2397677" cy="469139"/>
            </a:xfrm>
            <a:prstGeom prst="rect">
              <a:avLst/>
            </a:prstGeom>
            <a:solidFill>
              <a:srgbClr val="FFFFCC">
                <a:alpha val="73000"/>
              </a:srgbClr>
            </a:solidFill>
            <a:ln w="12600">
              <a:noFill/>
              <a:round/>
            </a:ln>
            <a:effectLst>
              <a:softEdge rad="31750"/>
            </a:effectLst>
          </p:spPr>
          <p:txBody>
            <a:bodyPr lIns="90000" tIns="45000" rIns="90000" bIns="45000" anchor="ctr"/>
            <a:lstStyle/>
            <a:p>
              <a:pPr algn="ctr" defTabSz="685800">
                <a:defRPr/>
              </a:pPr>
              <a:endParaRPr lang="it-IT" sz="800" kern="0" spc="-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CustomShape 11">
              <a:extLst>
                <a:ext uri="{FF2B5EF4-FFF2-40B4-BE49-F238E27FC236}">
                  <a16:creationId xmlns:a16="http://schemas.microsoft.com/office/drawing/2014/main" id="{820C2E99-2D9A-4FB4-BAFC-13740661A7CC}"/>
                </a:ext>
              </a:extLst>
            </p:cNvPr>
            <p:cNvSpPr/>
            <p:nvPr/>
          </p:nvSpPr>
          <p:spPr>
            <a:xfrm>
              <a:off x="9238154" y="2574534"/>
              <a:ext cx="563913" cy="50400"/>
            </a:xfrm>
            <a:prstGeom prst="flowChartProcess">
              <a:avLst/>
            </a:prstGeom>
            <a:solidFill>
              <a:srgbClr val="000000"/>
            </a:solidFill>
            <a:ln w="25560">
              <a:solidFill>
                <a:srgbClr val="000000"/>
              </a:solidFill>
              <a:round/>
            </a:ln>
            <a:effectLst>
              <a:softEdge rad="25400"/>
            </a:effectLst>
          </p:spPr>
        </p:sp>
        <p:sp>
          <p:nvSpPr>
            <p:cNvPr id="56" name="CustomShape 14">
              <a:extLst>
                <a:ext uri="{FF2B5EF4-FFF2-40B4-BE49-F238E27FC236}">
                  <a16:creationId xmlns:a16="http://schemas.microsoft.com/office/drawing/2014/main" id="{5A21CA98-E4B4-427E-B6C3-9F26D3C51B6E}"/>
                </a:ext>
              </a:extLst>
            </p:cNvPr>
            <p:cNvSpPr/>
            <p:nvPr/>
          </p:nvSpPr>
          <p:spPr>
            <a:xfrm>
              <a:off x="10099699" y="2287833"/>
              <a:ext cx="865185" cy="3068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90000" tIns="45000" rIns="90000" bIns="45000"/>
            <a:lstStyle/>
            <a:p>
              <a:pPr algn="ctr" defTabSz="685800">
                <a:defRPr/>
              </a:pPr>
              <a:r>
                <a:rPr lang="it-IT" sz="800" kern="0" spc="-1" dirty="0" err="1">
                  <a:latin typeface="Calibri"/>
                </a:rPr>
                <a:t>THz</a:t>
              </a:r>
              <a:r>
                <a:rPr lang="it-IT" sz="800" kern="0" spc="-1" dirty="0">
                  <a:latin typeface="Calibri"/>
                </a:rPr>
                <a:t> </a:t>
              </a:r>
              <a:r>
                <a:rPr lang="it-IT" sz="800" kern="0" spc="-1" dirty="0" err="1">
                  <a:latin typeface="Calibri"/>
                </a:rPr>
                <a:t>sensor</a:t>
              </a:r>
              <a:endParaRPr lang="it-IT" sz="800" kern="0" spc="-1" dirty="0">
                <a:latin typeface="Arial"/>
              </a:endParaRPr>
            </a:p>
          </p:txBody>
        </p:sp>
        <p:sp>
          <p:nvSpPr>
            <p:cNvPr id="57" name="CustomShape 21">
              <a:extLst>
                <a:ext uri="{FF2B5EF4-FFF2-40B4-BE49-F238E27FC236}">
                  <a16:creationId xmlns:a16="http://schemas.microsoft.com/office/drawing/2014/main" id="{12E42C94-B466-4CC8-A0CF-2487CED07486}"/>
                </a:ext>
              </a:extLst>
            </p:cNvPr>
            <p:cNvSpPr/>
            <p:nvPr/>
          </p:nvSpPr>
          <p:spPr>
            <a:xfrm>
              <a:off x="9634303" y="2612637"/>
              <a:ext cx="1300132" cy="24410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90000" tIns="45000" rIns="90000" bIns="45000"/>
            <a:lstStyle/>
            <a:p>
              <a:pPr defTabSz="685800">
                <a:defRPr/>
              </a:pPr>
              <a:r>
                <a:rPr lang="it-IT" sz="800" kern="0" spc="-1" dirty="0">
                  <a:solidFill>
                    <a:srgbClr val="000000"/>
                  </a:solidFill>
                  <a:latin typeface="Calibri"/>
                </a:rPr>
                <a:t>Bump-</a:t>
              </a:r>
              <a:r>
                <a:rPr lang="it-IT" sz="800" kern="0" spc="-1" dirty="0" err="1">
                  <a:solidFill>
                    <a:srgbClr val="000000"/>
                  </a:solidFill>
                  <a:latin typeface="Calibri"/>
                </a:rPr>
                <a:t>bonding</a:t>
              </a:r>
              <a:r>
                <a:rPr lang="it-IT" sz="800" kern="0" spc="-1" dirty="0">
                  <a:solidFill>
                    <a:srgbClr val="000000"/>
                  </a:solidFill>
                  <a:latin typeface="Calibri"/>
                </a:rPr>
                <a:t> </a:t>
              </a:r>
              <a:endParaRPr lang="it-IT" sz="800" kern="0" spc="-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8" name="CustomShape 23">
              <a:extLst>
                <a:ext uri="{FF2B5EF4-FFF2-40B4-BE49-F238E27FC236}">
                  <a16:creationId xmlns:a16="http://schemas.microsoft.com/office/drawing/2014/main" id="{09AA4365-3A72-4BA0-8965-3736BDBEE937}"/>
                </a:ext>
              </a:extLst>
            </p:cNvPr>
            <p:cNvSpPr/>
            <p:nvPr/>
          </p:nvSpPr>
          <p:spPr>
            <a:xfrm>
              <a:off x="8763122" y="3325913"/>
              <a:ext cx="3327891" cy="250225"/>
            </a:xfrm>
            <a:prstGeom prst="rect">
              <a:avLst/>
            </a:prstGeom>
            <a:solidFill>
              <a:srgbClr val="00CC99">
                <a:alpha val="28000"/>
              </a:srgbClr>
            </a:solidFill>
            <a:ln w="25560">
              <a:noFill/>
              <a:round/>
            </a:ln>
            <a:effectLst>
              <a:softEdge rad="31750"/>
            </a:effectLst>
          </p:spPr>
        </p:sp>
        <p:sp>
          <p:nvSpPr>
            <p:cNvPr id="59" name="CustomShape 29">
              <a:extLst>
                <a:ext uri="{FF2B5EF4-FFF2-40B4-BE49-F238E27FC236}">
                  <a16:creationId xmlns:a16="http://schemas.microsoft.com/office/drawing/2014/main" id="{3FE2393F-5E30-4800-847A-9F9D1F81CE00}"/>
                </a:ext>
              </a:extLst>
            </p:cNvPr>
            <p:cNvSpPr/>
            <p:nvPr/>
          </p:nvSpPr>
          <p:spPr>
            <a:xfrm>
              <a:off x="10611538" y="3316223"/>
              <a:ext cx="1580462" cy="2369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5000" rIns="90000" bIns="45000"/>
            <a:lstStyle/>
            <a:p>
              <a:pPr defTabSz="685800">
                <a:defRPr/>
              </a:pPr>
              <a:r>
                <a:rPr lang="it-IT" sz="800" kern="0" spc="-1" dirty="0">
                  <a:latin typeface="Calibri"/>
                </a:rPr>
                <a:t>Detector </a:t>
              </a:r>
              <a:r>
                <a:rPr lang="en-GB" sz="800" kern="0" spc="-1" dirty="0">
                  <a:latin typeface="Calibri"/>
                </a:rPr>
                <a:t>carrier</a:t>
              </a:r>
              <a:r>
                <a:rPr lang="it-IT" sz="800" kern="0" spc="-1" dirty="0">
                  <a:latin typeface="Calibri"/>
                </a:rPr>
                <a:t> board</a:t>
              </a:r>
              <a:endParaRPr lang="it-IT" sz="800" kern="0" spc="-1" dirty="0">
                <a:latin typeface="Arial"/>
              </a:endParaRPr>
            </a:p>
          </p:txBody>
        </p:sp>
        <p:sp>
          <p:nvSpPr>
            <p:cNvPr id="60" name="CustomShape 30">
              <a:extLst>
                <a:ext uri="{FF2B5EF4-FFF2-40B4-BE49-F238E27FC236}">
                  <a16:creationId xmlns:a16="http://schemas.microsoft.com/office/drawing/2014/main" id="{8BD5764F-F97B-4746-86D4-0EA3290436E3}"/>
                </a:ext>
              </a:extLst>
            </p:cNvPr>
            <p:cNvSpPr/>
            <p:nvPr/>
          </p:nvSpPr>
          <p:spPr>
            <a:xfrm>
              <a:off x="11812097" y="3283314"/>
              <a:ext cx="286899" cy="62287"/>
            </a:xfrm>
            <a:prstGeom prst="flowChartProcess">
              <a:avLst/>
            </a:prstGeom>
            <a:solidFill>
              <a:srgbClr val="000000"/>
            </a:solidFill>
            <a:ln w="25560">
              <a:solidFill>
                <a:srgbClr val="000000"/>
              </a:solidFill>
              <a:round/>
            </a:ln>
            <a:effectLst>
              <a:softEdge rad="31750"/>
            </a:effectLst>
          </p:spPr>
        </p:sp>
        <p:sp>
          <p:nvSpPr>
            <p:cNvPr id="61" name="CustomShape 31">
              <a:extLst>
                <a:ext uri="{FF2B5EF4-FFF2-40B4-BE49-F238E27FC236}">
                  <a16:creationId xmlns:a16="http://schemas.microsoft.com/office/drawing/2014/main" id="{6328A926-61D4-4F03-987E-4613144EE5F5}"/>
                </a:ext>
              </a:extLst>
            </p:cNvPr>
            <p:cNvSpPr/>
            <p:nvPr/>
          </p:nvSpPr>
          <p:spPr>
            <a:xfrm>
              <a:off x="11090601" y="2832635"/>
              <a:ext cx="269023" cy="61200"/>
            </a:xfrm>
            <a:prstGeom prst="flowChartProcess">
              <a:avLst/>
            </a:prstGeom>
            <a:solidFill>
              <a:srgbClr val="000000"/>
            </a:solidFill>
            <a:ln w="25560">
              <a:solidFill>
                <a:srgbClr val="000000"/>
              </a:solidFill>
              <a:round/>
            </a:ln>
            <a:effectLst>
              <a:softEdge rad="31750"/>
            </a:effectLst>
          </p:spPr>
        </p:sp>
        <p:sp>
          <p:nvSpPr>
            <p:cNvPr id="62" name="CustomShape 32">
              <a:extLst>
                <a:ext uri="{FF2B5EF4-FFF2-40B4-BE49-F238E27FC236}">
                  <a16:creationId xmlns:a16="http://schemas.microsoft.com/office/drawing/2014/main" id="{78EE01F1-E1F7-496E-8DB4-165DA3C32355}"/>
                </a:ext>
              </a:extLst>
            </p:cNvPr>
            <p:cNvSpPr/>
            <p:nvPr/>
          </p:nvSpPr>
          <p:spPr>
            <a:xfrm>
              <a:off x="11241034" y="2595749"/>
              <a:ext cx="722366" cy="660501"/>
            </a:xfrm>
            <a:custGeom>
              <a:avLst/>
              <a:gdLst/>
              <a:ahLst/>
              <a:cxnLst/>
              <a:rect l="l" t="t" r="r" b="b"/>
              <a:pathLst>
                <a:path w="2003897" h="1706829">
                  <a:moveTo>
                    <a:pt x="0" y="568693"/>
                  </a:moveTo>
                  <a:cubicBezTo>
                    <a:pt x="324255" y="216065"/>
                    <a:pt x="648510" y="-136562"/>
                    <a:pt x="982493" y="53127"/>
                  </a:cubicBezTo>
                  <a:cubicBezTo>
                    <a:pt x="1316476" y="242816"/>
                    <a:pt x="1660186" y="974822"/>
                    <a:pt x="2003897" y="1706829"/>
                  </a:cubicBezTo>
                </a:path>
              </a:pathLst>
            </a:custGeom>
            <a:noFill/>
            <a:ln w="25560">
              <a:solidFill>
                <a:srgbClr val="595959"/>
              </a:solidFill>
              <a:round/>
              <a:headEnd type="oval" w="med" len="med"/>
              <a:tailEnd type="oval" w="med" len="med"/>
            </a:ln>
            <a:effectLst>
              <a:softEdge rad="10160"/>
            </a:effectLst>
          </p:spPr>
        </p:sp>
        <p:sp>
          <p:nvSpPr>
            <p:cNvPr id="63" name="CustomShape 7">
              <a:extLst>
                <a:ext uri="{FF2B5EF4-FFF2-40B4-BE49-F238E27FC236}">
                  <a16:creationId xmlns:a16="http://schemas.microsoft.com/office/drawing/2014/main" id="{E43DA5E6-794B-4A4A-B19D-4E193CF3ECE2}"/>
                </a:ext>
              </a:extLst>
            </p:cNvPr>
            <p:cNvSpPr/>
            <p:nvPr/>
          </p:nvSpPr>
          <p:spPr>
            <a:xfrm>
              <a:off x="9100005" y="2891273"/>
              <a:ext cx="1864879" cy="168312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25560">
              <a:noFill/>
              <a:round/>
            </a:ln>
            <a:effectLst>
              <a:softEdge rad="31750"/>
            </a:effectLst>
          </p:spPr>
          <p:txBody>
            <a:bodyPr lIns="90000" tIns="45000" rIns="90000" bIns="45000" anchor="ctr"/>
            <a:lstStyle/>
            <a:p>
              <a:pPr algn="ctr" defTabSz="685800">
                <a:defRPr/>
              </a:pPr>
              <a:endParaRPr lang="it-IT" sz="700" kern="0" spc="-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4" name="CustomShape 18">
              <a:extLst>
                <a:ext uri="{FF2B5EF4-FFF2-40B4-BE49-F238E27FC236}">
                  <a16:creationId xmlns:a16="http://schemas.microsoft.com/office/drawing/2014/main" id="{EDE0D3AE-7B99-4B8C-A19C-AF0FC52CF596}"/>
                </a:ext>
              </a:extLst>
            </p:cNvPr>
            <p:cNvSpPr/>
            <p:nvPr/>
          </p:nvSpPr>
          <p:spPr>
            <a:xfrm>
              <a:off x="9232291" y="2861351"/>
              <a:ext cx="563913" cy="50400"/>
            </a:xfrm>
            <a:prstGeom prst="flowChartProcess">
              <a:avLst/>
            </a:prstGeom>
            <a:solidFill>
              <a:srgbClr val="000000"/>
            </a:solidFill>
            <a:ln w="25560">
              <a:solidFill>
                <a:srgbClr val="000000"/>
              </a:solidFill>
              <a:round/>
            </a:ln>
            <a:effectLst>
              <a:softEdge rad="25400"/>
            </a:effectLst>
          </p:spPr>
        </p:sp>
        <p:sp>
          <p:nvSpPr>
            <p:cNvPr id="65" name="CustomShape 19">
              <a:extLst>
                <a:ext uri="{FF2B5EF4-FFF2-40B4-BE49-F238E27FC236}">
                  <a16:creationId xmlns:a16="http://schemas.microsoft.com/office/drawing/2014/main" id="{E4ED17EB-6355-4927-ADA8-D14B679EB189}"/>
                </a:ext>
              </a:extLst>
            </p:cNvPr>
            <p:cNvSpPr/>
            <p:nvPr/>
          </p:nvSpPr>
          <p:spPr>
            <a:xfrm>
              <a:off x="10444429" y="2878766"/>
              <a:ext cx="913815" cy="39980"/>
            </a:xfrm>
            <a:prstGeom prst="flowChartProcess">
              <a:avLst/>
            </a:prstGeom>
            <a:solidFill>
              <a:srgbClr val="000000"/>
            </a:solidFill>
            <a:ln w="25560">
              <a:solidFill>
                <a:srgbClr val="000000"/>
              </a:solidFill>
              <a:round/>
            </a:ln>
            <a:effectLst>
              <a:softEdge rad="25400"/>
            </a:effectLst>
          </p:spPr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4B5FDA9-D0E0-4EFE-BB5B-7F10EE9D828F}"/>
                </a:ext>
              </a:extLst>
            </p:cNvPr>
            <p:cNvSpPr/>
            <p:nvPr/>
          </p:nvSpPr>
          <p:spPr>
            <a:xfrm>
              <a:off x="9470721" y="3030586"/>
              <a:ext cx="1991765" cy="287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it-IT" sz="800" kern="0" spc="-1" dirty="0" err="1">
                  <a:solidFill>
                    <a:srgbClr val="000000"/>
                  </a:solidFill>
                  <a:latin typeface="Calibri"/>
                </a:rPr>
                <a:t>BiCMOS</a:t>
              </a:r>
              <a:r>
                <a:rPr lang="it-IT" sz="800" kern="0" spc="-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it-IT" sz="800" kern="0" spc="-1" dirty="0" err="1">
                  <a:solidFill>
                    <a:srgbClr val="000000"/>
                  </a:solidFill>
                  <a:latin typeface="Calibri"/>
                </a:rPr>
                <a:t>readout</a:t>
              </a:r>
              <a:r>
                <a:rPr lang="it-IT" sz="800" kern="0" spc="-1" dirty="0">
                  <a:solidFill>
                    <a:srgbClr val="000000"/>
                  </a:solidFill>
                  <a:latin typeface="Calibri"/>
                </a:rPr>
                <a:t> ASIC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7276B3E-4E42-443F-ACAE-A1FFEAA335BE}"/>
                </a:ext>
              </a:extLst>
            </p:cNvPr>
            <p:cNvSpPr/>
            <p:nvPr/>
          </p:nvSpPr>
          <p:spPr>
            <a:xfrm>
              <a:off x="9523965" y="2284817"/>
              <a:ext cx="171136" cy="315556"/>
            </a:xfrm>
            <a:prstGeom prst="rect">
              <a:avLst/>
            </a:prstGeom>
            <a:gradFill flip="none" rotWithShape="1">
              <a:gsLst>
                <a:gs pos="3000">
                  <a:schemeClr val="tx1"/>
                </a:gs>
                <a:gs pos="49000">
                  <a:schemeClr val="bg1">
                    <a:lumMod val="87000"/>
                    <a:lumOff val="13000"/>
                  </a:schemeClr>
                </a:gs>
                <a:gs pos="100000">
                  <a:schemeClr val="tx1"/>
                </a:gs>
              </a:gsLst>
              <a:lin ang="0" scaled="0"/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EBB45A1-3343-43AC-990E-E7368CBA4EEA}"/>
                </a:ext>
              </a:extLst>
            </p:cNvPr>
            <p:cNvSpPr txBox="1"/>
            <p:nvPr/>
          </p:nvSpPr>
          <p:spPr>
            <a:xfrm>
              <a:off x="9126333" y="2292509"/>
              <a:ext cx="477053" cy="266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dirty="0"/>
                <a:t>TSV</a:t>
              </a:r>
            </a:p>
          </p:txBody>
        </p:sp>
        <p:sp>
          <p:nvSpPr>
            <p:cNvPr id="69" name="CustomShape 7">
              <a:extLst>
                <a:ext uri="{FF2B5EF4-FFF2-40B4-BE49-F238E27FC236}">
                  <a16:creationId xmlns:a16="http://schemas.microsoft.com/office/drawing/2014/main" id="{F2700C9A-CDC8-4BF4-8BF0-7A56550C32CD}"/>
                </a:ext>
              </a:extLst>
            </p:cNvPr>
            <p:cNvSpPr/>
            <p:nvPr/>
          </p:nvSpPr>
          <p:spPr>
            <a:xfrm>
              <a:off x="9464675" y="2236452"/>
              <a:ext cx="1517388" cy="11551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25560">
              <a:noFill/>
              <a:round/>
            </a:ln>
            <a:effectLst>
              <a:softEdge rad="31750"/>
            </a:effectLst>
          </p:spPr>
          <p:txBody>
            <a:bodyPr lIns="90000" tIns="45000" rIns="90000" bIns="45000" anchor="ctr"/>
            <a:lstStyle/>
            <a:p>
              <a:pPr algn="ctr" defTabSz="685800">
                <a:defRPr/>
              </a:pPr>
              <a:endParaRPr lang="it-IT" sz="800" kern="0" spc="-1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70" name="Textfeld 20">
            <a:extLst>
              <a:ext uri="{FF2B5EF4-FFF2-40B4-BE49-F238E27FC236}">
                <a16:creationId xmlns:a16="http://schemas.microsoft.com/office/drawing/2014/main" id="{09991EAE-B089-446C-9879-50D08323B0EC}"/>
              </a:ext>
            </a:extLst>
          </p:cNvPr>
          <p:cNvSpPr txBox="1"/>
          <p:nvPr/>
        </p:nvSpPr>
        <p:spPr>
          <a:xfrm>
            <a:off x="8201633" y="3421530"/>
            <a:ext cx="879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Hybrid design</a:t>
            </a:r>
          </a:p>
        </p:txBody>
      </p:sp>
      <p:sp>
        <p:nvSpPr>
          <p:cNvPr id="71" name="Speech Bubble: Rectangle with Corners Rounded 70">
            <a:extLst>
              <a:ext uri="{FF2B5EF4-FFF2-40B4-BE49-F238E27FC236}">
                <a16:creationId xmlns:a16="http://schemas.microsoft.com/office/drawing/2014/main" id="{504F184B-9FEE-48ED-A3E0-D6502424F9B5}"/>
              </a:ext>
            </a:extLst>
          </p:cNvPr>
          <p:cNvSpPr/>
          <p:nvPr/>
        </p:nvSpPr>
        <p:spPr>
          <a:xfrm>
            <a:off x="5940152" y="3434464"/>
            <a:ext cx="3024336" cy="1225518"/>
          </a:xfrm>
          <a:prstGeom prst="wedgeRoundRectCallout">
            <a:avLst>
              <a:gd name="adj1" fmla="val -21841"/>
              <a:gd name="adj2" fmla="val -92531"/>
              <a:gd name="adj3" fmla="val 16667"/>
            </a:avLst>
          </a:prstGeom>
          <a:noFill/>
          <a:ln w="12700">
            <a:solidFill>
              <a:srgbClr val="FF2D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73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1">
            <a:extLst>
              <a:ext uri="{FF2B5EF4-FFF2-40B4-BE49-F238E27FC236}">
                <a16:creationId xmlns:a16="http://schemas.microsoft.com/office/drawing/2014/main" id="{31097C7C-C08A-4BA4-BEEB-6BB16287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3600"/>
            <a:ext cx="8424000" cy="371930"/>
          </a:xfrm>
        </p:spPr>
        <p:txBody>
          <a:bodyPr/>
          <a:lstStyle/>
          <a:p>
            <a:r>
              <a:rPr lang="en-US" dirty="0"/>
              <a:t>KALYPSO based on LGAD</a:t>
            </a:r>
            <a:endParaRPr lang="en-GB" dirty="0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B2DC61A6-4182-4354-B240-3F56BA45F9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472" y="536400"/>
            <a:ext cx="8424000" cy="266400"/>
          </a:xfrm>
        </p:spPr>
        <p:txBody>
          <a:bodyPr/>
          <a:lstStyle/>
          <a:p>
            <a:r>
              <a:rPr lang="en-US" dirty="0"/>
              <a:t>Shot-to-shot measurements of complex beam dynamics at hundreds </a:t>
            </a:r>
            <a:r>
              <a:rPr lang="en-US" dirty="0" err="1"/>
              <a:t>Mfps</a:t>
            </a:r>
            <a:endParaRPr lang="de-DE" dirty="0"/>
          </a:p>
        </p:txBody>
      </p:sp>
      <p:sp>
        <p:nvSpPr>
          <p:cNvPr id="24" name="CustomShape 6">
            <a:extLst>
              <a:ext uri="{FF2B5EF4-FFF2-40B4-BE49-F238E27FC236}">
                <a16:creationId xmlns:a16="http://schemas.microsoft.com/office/drawing/2014/main" id="{6642F855-329D-4D6E-B72A-D3942A513E58}"/>
              </a:ext>
            </a:extLst>
          </p:cNvPr>
          <p:cNvSpPr/>
          <p:nvPr/>
        </p:nvSpPr>
        <p:spPr>
          <a:xfrm>
            <a:off x="450791" y="1202400"/>
            <a:ext cx="4953059" cy="35370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181076" indent="-179996" defTabSz="914378">
              <a:lnSpc>
                <a:spcPts val="18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"/>
            </a:pPr>
            <a:r>
              <a:rPr lang="en-US" sz="1400" b="1" spc="-1" dirty="0">
                <a:solidFill>
                  <a:srgbClr val="000000"/>
                </a:solidFill>
              </a:rPr>
              <a:t>Motivation:</a:t>
            </a:r>
            <a:r>
              <a:rPr lang="en-US" sz="1400" spc="-1" dirty="0">
                <a:solidFill>
                  <a:srgbClr val="000000"/>
                </a:solidFill>
              </a:rPr>
              <a:t> measurement of complex dynamics of the micro-bunches sub-structure in multi-bunching mode</a:t>
            </a:r>
          </a:p>
          <a:p>
            <a:pPr marL="181076" indent="-179996" defTabSz="914378">
              <a:lnSpc>
                <a:spcPts val="18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"/>
            </a:pPr>
            <a:r>
              <a:rPr lang="en-US" sz="1400" b="1" spc="-1" dirty="0">
                <a:solidFill>
                  <a:srgbClr val="000000"/>
                </a:solidFill>
              </a:rPr>
              <a:t>Goal: </a:t>
            </a:r>
            <a:r>
              <a:rPr lang="en-US" sz="1400" spc="-1" dirty="0">
                <a:solidFill>
                  <a:srgbClr val="000000"/>
                </a:solidFill>
              </a:rPr>
              <a:t>fine-pitch LGAD sensor operating at </a:t>
            </a:r>
            <a:r>
              <a:rPr lang="en-US" sz="1400" spc="-1" dirty="0">
                <a:solidFill>
                  <a:srgbClr val="000000"/>
                </a:solidFill>
                <a:ea typeface="DejaVu Sans"/>
              </a:rPr>
              <a:t>hundreds </a:t>
            </a:r>
            <a:r>
              <a:rPr lang="en-US" sz="1400" spc="-1" dirty="0" err="1">
                <a:solidFill>
                  <a:srgbClr val="000000"/>
                </a:solidFill>
                <a:ea typeface="DejaVu Sans"/>
              </a:rPr>
              <a:t>Mfps</a:t>
            </a:r>
            <a:endParaRPr lang="en-US" sz="1400" spc="-1" dirty="0">
              <a:solidFill>
                <a:prstClr val="black"/>
              </a:solidFill>
            </a:endParaRPr>
          </a:p>
          <a:p>
            <a:pPr marL="181076" indent="-179996" defTabSz="914378">
              <a:lnSpc>
                <a:spcPts val="18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"/>
            </a:pPr>
            <a:r>
              <a:rPr lang="en-US" sz="1400" b="1" spc="-1" dirty="0">
                <a:solidFill>
                  <a:srgbClr val="000000"/>
                </a:solidFill>
                <a:ea typeface="DejaVu Sans"/>
              </a:rPr>
              <a:t>Milestones:</a:t>
            </a:r>
            <a:r>
              <a:rPr lang="en-US" sz="1400" spc="-1" dirty="0">
                <a:solidFill>
                  <a:srgbClr val="000000"/>
                </a:solidFill>
                <a:ea typeface="DejaVu Sans"/>
              </a:rPr>
              <a:t> </a:t>
            </a:r>
            <a:br>
              <a:rPr lang="en-US" sz="1400" spc="-1" dirty="0">
                <a:solidFill>
                  <a:srgbClr val="000000"/>
                </a:solidFill>
                <a:ea typeface="DejaVu Sans"/>
              </a:rPr>
            </a:br>
            <a:r>
              <a:rPr lang="en-US" sz="1400" spc="-1" dirty="0">
                <a:solidFill>
                  <a:srgbClr val="000000"/>
                </a:solidFill>
                <a:ea typeface="DejaVu Sans"/>
              </a:rPr>
              <a:t>R</a:t>
            </a:r>
            <a:r>
              <a:rPr lang="en-US" sz="1400" spc="-1" dirty="0">
                <a:solidFill>
                  <a:srgbClr val="000000"/>
                </a:solidFill>
                <a:ea typeface="CorporateS-Regular"/>
              </a:rPr>
              <a:t>eadout ASIC by 2024</a:t>
            </a:r>
          </a:p>
          <a:p>
            <a:pPr marL="181076" indent="-179996" defTabSz="914378">
              <a:lnSpc>
                <a:spcPts val="18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"/>
            </a:pPr>
            <a:r>
              <a:rPr lang="en-US" sz="1400" spc="-1" dirty="0">
                <a:solidFill>
                  <a:srgbClr val="000000"/>
                </a:solidFill>
              </a:rPr>
              <a:t>All subtopics contribute</a:t>
            </a:r>
            <a:endParaRPr lang="en-US" sz="1400" spc="-1" dirty="0">
              <a:solidFill>
                <a:prstClr val="black"/>
              </a:solidFill>
            </a:endParaRPr>
          </a:p>
          <a:p>
            <a:pPr marL="181076" indent="-179996" defTabSz="914378">
              <a:lnSpc>
                <a:spcPts val="18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"/>
            </a:pPr>
            <a:r>
              <a:rPr lang="en-US" sz="1400" b="1" spc="-1" dirty="0">
                <a:solidFill>
                  <a:srgbClr val="000000"/>
                </a:solidFill>
                <a:ea typeface="Microsoft YaHei"/>
              </a:rPr>
              <a:t>Target applications:</a:t>
            </a:r>
            <a:r>
              <a:rPr lang="en-US" sz="1400" spc="-1" dirty="0">
                <a:solidFill>
                  <a:srgbClr val="000000"/>
                </a:solidFill>
                <a:ea typeface="Microsoft YaHei"/>
              </a:rPr>
              <a:t> beam physics, medicine, material science and more</a:t>
            </a:r>
          </a:p>
          <a:p>
            <a:pPr marL="181076" indent="-179996" defTabSz="914378">
              <a:lnSpc>
                <a:spcPts val="18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"/>
            </a:pPr>
            <a:r>
              <a:rPr lang="en-GB" sz="1400" b="1" spc="-1" dirty="0">
                <a:solidFill>
                  <a:srgbClr val="000000"/>
                </a:solidFill>
                <a:ea typeface="Microsoft YaHei"/>
              </a:rPr>
              <a:t>Status</a:t>
            </a:r>
            <a:r>
              <a:rPr lang="en-GB" sz="1400" dirty="0"/>
              <a:t>: trench isolated LGAD sensor submitted within RD 50 collaboration, foundry FBK</a:t>
            </a:r>
          </a:p>
          <a:p>
            <a:pPr marL="181076" indent="-179996" defTabSz="914378">
              <a:lnSpc>
                <a:spcPts val="18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"/>
            </a:pPr>
            <a:r>
              <a:rPr lang="en-GB" sz="1400" spc="-1" dirty="0">
                <a:solidFill>
                  <a:prstClr val="black"/>
                </a:solidFill>
              </a:rPr>
              <a:t>First development of microstrip LGAD sensor with channel pitch below 100 µm </a:t>
            </a:r>
            <a:endParaRPr lang="en-US" sz="1400" spc="-1" dirty="0">
              <a:solidFill>
                <a:prstClr val="black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44733EF-0CB3-4F53-9811-818B4B9B01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24" t="28445" r="41600" b="27324"/>
          <a:stretch/>
        </p:blipFill>
        <p:spPr>
          <a:xfrm>
            <a:off x="6037770" y="1091760"/>
            <a:ext cx="2612763" cy="116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A74CB36-DF97-48AD-B789-D9F1B2DFAB8F}"/>
              </a:ext>
            </a:extLst>
          </p:cNvPr>
          <p:cNvSpPr txBox="1"/>
          <p:nvPr/>
        </p:nvSpPr>
        <p:spPr>
          <a:xfrm>
            <a:off x="5878271" y="2230295"/>
            <a:ext cx="281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Trench isolated LGAD structure </a:t>
            </a:r>
          </a:p>
          <a:p>
            <a:pPr algn="ctr"/>
            <a:r>
              <a:rPr lang="en-GB" sz="1400" b="1" dirty="0"/>
              <a:t>no-gain region of ~ few µm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2BD2239-EEDC-486D-B89C-F4DE58F78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339" y="2887675"/>
            <a:ext cx="1450171" cy="135865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E322046-C059-4617-8127-DB3EF15144F8}"/>
              </a:ext>
            </a:extLst>
          </p:cNvPr>
          <p:cNvSpPr/>
          <p:nvPr/>
        </p:nvSpPr>
        <p:spPr>
          <a:xfrm>
            <a:off x="5969000" y="4263780"/>
            <a:ext cx="2584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Microstrip TI-LGAD sensors with channel pitch of 50 µm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91001C9-66C8-4A1C-88BF-43AE3AA7C7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920" t="18807" r="26583" b="47804"/>
          <a:stretch/>
        </p:blipFill>
        <p:spPr>
          <a:xfrm>
            <a:off x="6155434" y="3046941"/>
            <a:ext cx="872184" cy="52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6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DC0E7766-0E19-4ECF-9118-4AB5AE215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3600"/>
            <a:ext cx="8424000" cy="371930"/>
          </a:xfrm>
        </p:spPr>
        <p:txBody>
          <a:bodyPr/>
          <a:lstStyle/>
          <a:p>
            <a:r>
              <a:rPr lang="en-US" dirty="0"/>
              <a:t>Advanced beam phase space control by AI</a:t>
            </a:r>
            <a:endParaRPr lang="en-GB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CA05A475-B85E-44CF-B961-1726B8293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775" y="536400"/>
            <a:ext cx="8424000" cy="266400"/>
          </a:xfrm>
        </p:spPr>
        <p:txBody>
          <a:bodyPr/>
          <a:lstStyle/>
          <a:p>
            <a:r>
              <a:rPr lang="en-US" dirty="0"/>
              <a:t>Machine Learning toward Autonomous Accelerators</a:t>
            </a:r>
            <a:endParaRPr lang="de-DE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2E56BB-53A8-481C-85F0-4034D0602435}"/>
              </a:ext>
            </a:extLst>
          </p:cNvPr>
          <p:cNvGrpSpPr/>
          <p:nvPr/>
        </p:nvGrpSpPr>
        <p:grpSpPr>
          <a:xfrm>
            <a:off x="7038880" y="756096"/>
            <a:ext cx="1839960" cy="483480"/>
            <a:chOff x="6022080" y="534240"/>
            <a:chExt cx="1839960" cy="48348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4E0ABA7-F5C5-473C-AAC9-1D809DA3C416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6022080" y="562320"/>
              <a:ext cx="869760" cy="442800"/>
            </a:xfrm>
            <a:prstGeom prst="rect">
              <a:avLst/>
            </a:prstGeom>
            <a:ln w="12600">
              <a:solidFill>
                <a:srgbClr val="0070C0"/>
              </a:solidFill>
              <a:round/>
            </a:ln>
            <a:effectLst>
              <a:outerShdw blurRad="50800" dist="37674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6A6AB37-70F4-4BD5-83B1-E50A16E96B71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6989040" y="562320"/>
              <a:ext cx="873000" cy="455400"/>
            </a:xfrm>
            <a:prstGeom prst="rect">
              <a:avLst/>
            </a:prstGeom>
            <a:ln w="12600">
              <a:solidFill>
                <a:srgbClr val="0070C0"/>
              </a:solidFill>
              <a:round/>
            </a:ln>
            <a:effectLst>
              <a:outerShdw blurRad="50800" dist="37674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5" name="CustomShape 8">
              <a:extLst>
                <a:ext uri="{FF2B5EF4-FFF2-40B4-BE49-F238E27FC236}">
                  <a16:creationId xmlns:a16="http://schemas.microsoft.com/office/drawing/2014/main" id="{870AE6B0-0840-4952-882E-ADE2791411C3}"/>
                </a:ext>
              </a:extLst>
            </p:cNvPr>
            <p:cNvSpPr/>
            <p:nvPr/>
          </p:nvSpPr>
          <p:spPr>
            <a:xfrm rot="16200000" flipV="1">
              <a:off x="6917760" y="74520"/>
              <a:ext cx="45360" cy="964800"/>
            </a:xfrm>
            <a:prstGeom prst="curvedConnector3">
              <a:avLst>
                <a:gd name="adj1" fmla="val 703172"/>
              </a:avLst>
            </a:prstGeom>
            <a:noFill/>
            <a:ln w="38160">
              <a:solidFill>
                <a:srgbClr val="0070C0"/>
              </a:solidFill>
              <a:round/>
              <a:tailEnd type="triangle" w="med" len="lg"/>
            </a:ln>
            <a:effectLst>
              <a:outerShdw blurRad="5080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CustomShape 9">
              <a:extLst>
                <a:ext uri="{FF2B5EF4-FFF2-40B4-BE49-F238E27FC236}">
                  <a16:creationId xmlns:a16="http://schemas.microsoft.com/office/drawing/2014/main" id="{93976EA5-12E6-41F1-895D-7EDC6FC25E0F}"/>
                </a:ext>
              </a:extLst>
            </p:cNvPr>
            <p:cNvSpPr/>
            <p:nvPr/>
          </p:nvSpPr>
          <p:spPr>
            <a:xfrm rot="16200000" flipH="1">
              <a:off x="6936120" y="529560"/>
              <a:ext cx="9000" cy="964800"/>
            </a:xfrm>
            <a:prstGeom prst="curvedConnector3">
              <a:avLst>
                <a:gd name="adj1" fmla="val 2280855"/>
              </a:avLst>
            </a:prstGeom>
            <a:noFill/>
            <a:ln w="38160">
              <a:solidFill>
                <a:srgbClr val="FFC000"/>
              </a:solidFill>
              <a:round/>
              <a:tailEnd type="triangle" w="med" len="lg"/>
            </a:ln>
            <a:effectLst>
              <a:outerShdw blurRad="5080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3F6EB43-CE08-430C-85CC-3E312E3A89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260" y="3514246"/>
            <a:ext cx="1468832" cy="110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D718FEB-1BD2-488C-AEF6-E826C95388F7}"/>
              </a:ext>
            </a:extLst>
          </p:cNvPr>
          <p:cNvSpPr txBox="1"/>
          <p:nvPr/>
        </p:nvSpPr>
        <p:spPr>
          <a:xfrm>
            <a:off x="6441712" y="3100920"/>
            <a:ext cx="843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B05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Feedback</a:t>
            </a:r>
            <a:endParaRPr lang="en-GB" sz="1200" dirty="0">
              <a:solidFill>
                <a:srgbClr val="00B05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55E3F5-3626-4518-80C8-C08E68D0E4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1307" y="4044210"/>
            <a:ext cx="697627" cy="52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BA1F58B-C70A-4595-9984-45CCA3E1312E}"/>
              </a:ext>
            </a:extLst>
          </p:cNvPr>
          <p:cNvGrpSpPr/>
          <p:nvPr/>
        </p:nvGrpSpPr>
        <p:grpSpPr>
          <a:xfrm>
            <a:off x="5261376" y="2081626"/>
            <a:ext cx="1890615" cy="1125131"/>
            <a:chOff x="5887212" y="2097220"/>
            <a:chExt cx="1890615" cy="11251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361E6D1-188D-41F7-B688-2D129C222D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939"/>
            <a:stretch/>
          </p:blipFill>
          <p:spPr>
            <a:xfrm rot="20093480">
              <a:off x="5887212" y="2097220"/>
              <a:ext cx="1890615" cy="112513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6F37DD-5804-46C5-8D1C-2160C4255866}"/>
                </a:ext>
              </a:extLst>
            </p:cNvPr>
            <p:cNvSpPr txBox="1"/>
            <p:nvPr/>
          </p:nvSpPr>
          <p:spPr>
            <a:xfrm>
              <a:off x="6172526" y="2593924"/>
              <a:ext cx="8178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RF System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F8C91FC-3FC8-4F20-A8C2-A0D9EE782329}"/>
                </a:ext>
              </a:extLst>
            </p:cNvPr>
            <p:cNvSpPr/>
            <p:nvPr/>
          </p:nvSpPr>
          <p:spPr>
            <a:xfrm>
              <a:off x="6889160" y="2911811"/>
              <a:ext cx="45719" cy="4571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2EB44A1D-03CD-47C2-AE25-6E9A2B1D2016}"/>
              </a:ext>
            </a:extLst>
          </p:cNvPr>
          <p:cNvCxnSpPr>
            <a:cxnSpLocks/>
            <a:stCxn id="17" idx="1"/>
            <a:endCxn id="24" idx="4"/>
          </p:cNvCxnSpPr>
          <p:nvPr/>
        </p:nvCxnSpPr>
        <p:spPr>
          <a:xfrm rot="10800000">
            <a:off x="6286184" y="2941936"/>
            <a:ext cx="1096076" cy="1123122"/>
          </a:xfrm>
          <a:prstGeom prst="bentConnector2">
            <a:avLst/>
          </a:prstGeom>
          <a:ln w="1905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C16FD8C-EAD8-4124-8331-C3B986D448A9}"/>
              </a:ext>
            </a:extLst>
          </p:cNvPr>
          <p:cNvSpPr txBox="1"/>
          <p:nvPr/>
        </p:nvSpPr>
        <p:spPr>
          <a:xfrm>
            <a:off x="6564939" y="3787422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000"/>
            </a:lvl1pPr>
          </a:lstStyle>
          <a:p>
            <a:r>
              <a:rPr lang="en-GB" dirty="0"/>
              <a:t>action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15DCC08-4D1C-4B5F-AE75-F8C02314AA44}"/>
              </a:ext>
            </a:extLst>
          </p:cNvPr>
          <p:cNvCxnSpPr>
            <a:cxnSpLocks/>
          </p:cNvCxnSpPr>
          <p:nvPr/>
        </p:nvCxnSpPr>
        <p:spPr>
          <a:xfrm>
            <a:off x="7812360" y="2578330"/>
            <a:ext cx="0" cy="976657"/>
          </a:xfrm>
          <a:prstGeom prst="straightConnector1">
            <a:avLst/>
          </a:prstGeom>
          <a:ln w="1905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C5C93F6-AFBA-4C29-A629-D8F29F686AE5}"/>
              </a:ext>
            </a:extLst>
          </p:cNvPr>
          <p:cNvSpPr txBox="1"/>
          <p:nvPr/>
        </p:nvSpPr>
        <p:spPr>
          <a:xfrm>
            <a:off x="7893239" y="2806584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000"/>
            </a:lvl1pPr>
          </a:lstStyle>
          <a:p>
            <a:r>
              <a:rPr lang="en-GB" dirty="0"/>
              <a:t>THz intensity (mV)</a:t>
            </a:r>
          </a:p>
          <a:p>
            <a:r>
              <a:rPr lang="en-GB" dirty="0"/>
              <a:t>Arrival time (</a:t>
            </a:r>
            <a:r>
              <a:rPr lang="en-GB" dirty="0" err="1"/>
              <a:t>ps</a:t>
            </a:r>
            <a:r>
              <a:rPr lang="en-GB" dirty="0"/>
              <a:t>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6FC6FD1-F46D-441C-B3BA-4FAC3C0EBAC7}"/>
              </a:ext>
            </a:extLst>
          </p:cNvPr>
          <p:cNvGrpSpPr/>
          <p:nvPr/>
        </p:nvGrpSpPr>
        <p:grpSpPr>
          <a:xfrm>
            <a:off x="6929004" y="1719540"/>
            <a:ext cx="248277" cy="434782"/>
            <a:chOff x="7117525" y="1598613"/>
            <a:chExt cx="248277" cy="434782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8EE94A11-6C2D-44A8-8C3E-325CC594387D}"/>
                </a:ext>
              </a:extLst>
            </p:cNvPr>
            <p:cNvSpPr/>
            <p:nvPr/>
          </p:nvSpPr>
          <p:spPr>
            <a:xfrm>
              <a:off x="7121525" y="1739708"/>
              <a:ext cx="234599" cy="152592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4F9DA14-3CE9-4CC6-9442-C8B686DF2345}"/>
                </a:ext>
              </a:extLst>
            </p:cNvPr>
            <p:cNvCxnSpPr/>
            <p:nvPr/>
          </p:nvCxnSpPr>
          <p:spPr>
            <a:xfrm>
              <a:off x="7117525" y="1733356"/>
              <a:ext cx="248277" cy="0"/>
            </a:xfrm>
            <a:prstGeom prst="straightConnector1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D93531F-84E1-4A9D-8F5C-0A895978D814}"/>
                </a:ext>
              </a:extLst>
            </p:cNvPr>
            <p:cNvCxnSpPr>
              <a:stCxn id="32" idx="0"/>
            </p:cNvCxnSpPr>
            <p:nvPr/>
          </p:nvCxnSpPr>
          <p:spPr>
            <a:xfrm flipV="1">
              <a:off x="7238825" y="1598613"/>
              <a:ext cx="175" cy="14109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D68C0B8-E821-4DAD-A3F8-D3C9B1BD2222}"/>
                </a:ext>
              </a:extLst>
            </p:cNvPr>
            <p:cNvCxnSpPr/>
            <p:nvPr/>
          </p:nvCxnSpPr>
          <p:spPr>
            <a:xfrm flipV="1">
              <a:off x="7236228" y="1892300"/>
              <a:ext cx="175" cy="14109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C545056-691A-47E5-8773-C694E899386A}"/>
              </a:ext>
            </a:extLst>
          </p:cNvPr>
          <p:cNvCxnSpPr/>
          <p:nvPr/>
        </p:nvCxnSpPr>
        <p:spPr>
          <a:xfrm>
            <a:off x="7301381" y="1977385"/>
            <a:ext cx="197505" cy="0"/>
          </a:xfrm>
          <a:prstGeom prst="straightConnector1">
            <a:avLst/>
          </a:prstGeom>
          <a:ln w="1905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54E4136-9343-44DE-9A27-9ADBDB1BEAE5}"/>
              </a:ext>
            </a:extLst>
          </p:cNvPr>
          <p:cNvSpPr txBox="1"/>
          <p:nvPr/>
        </p:nvSpPr>
        <p:spPr>
          <a:xfrm flipH="1">
            <a:off x="6155661" y="1488571"/>
            <a:ext cx="1041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THz</a:t>
            </a:r>
            <a:r>
              <a:rPr lang="en-GB" dirty="0"/>
              <a:t> </a:t>
            </a:r>
            <a:r>
              <a:rPr lang="en-GB" sz="1000" dirty="0"/>
              <a:t>detector</a:t>
            </a:r>
            <a:r>
              <a:rPr lang="en-GB" dirty="0"/>
              <a:t> </a:t>
            </a: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27BBD9D6-2A97-44C1-A0D5-7A6432591020}"/>
              </a:ext>
            </a:extLst>
          </p:cNvPr>
          <p:cNvSpPr/>
          <p:nvPr/>
        </p:nvSpPr>
        <p:spPr>
          <a:xfrm>
            <a:off x="6489181" y="2817907"/>
            <a:ext cx="774934" cy="877819"/>
          </a:xfrm>
          <a:prstGeom prst="arc">
            <a:avLst>
              <a:gd name="adj1" fmla="val 16200000"/>
              <a:gd name="adj2" fmla="val 10347096"/>
            </a:avLst>
          </a:prstGeom>
          <a:ln w="19050">
            <a:solidFill>
              <a:srgbClr val="00B05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468819-A527-41B9-B48E-1D56CDCED6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1482" y="1737365"/>
            <a:ext cx="914484" cy="5190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0096D4-6F60-4E5F-A101-83A035AB62E4}"/>
              </a:ext>
            </a:extLst>
          </p:cNvPr>
          <p:cNvSpPr txBox="1"/>
          <p:nvPr/>
        </p:nvSpPr>
        <p:spPr>
          <a:xfrm>
            <a:off x="7527665" y="2199573"/>
            <a:ext cx="10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5AA0"/>
                </a:solidFill>
              </a:rPr>
              <a:t>KAPTURE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4D66E61-E253-4E38-A50B-1D0B8DD87818}"/>
              </a:ext>
            </a:extLst>
          </p:cNvPr>
          <p:cNvSpPr txBox="1"/>
          <p:nvPr/>
        </p:nvSpPr>
        <p:spPr>
          <a:xfrm>
            <a:off x="5470002" y="4089440"/>
            <a:ext cx="2063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b="1" dirty="0" err="1">
                <a:solidFill>
                  <a:srgbClr val="005AA0"/>
                </a:solidFill>
              </a:rPr>
              <a:t>HighFlex</a:t>
            </a:r>
            <a:r>
              <a:rPr lang="en-GB" sz="1400" b="1" dirty="0">
                <a:solidFill>
                  <a:srgbClr val="005AA0"/>
                </a:solidFill>
              </a:rPr>
              <a:t> card</a:t>
            </a:r>
          </a:p>
          <a:p>
            <a:pPr algn="r"/>
            <a:r>
              <a:rPr lang="en-GB" sz="1400" b="1" dirty="0">
                <a:solidFill>
                  <a:srgbClr val="005AA0"/>
                </a:solidFill>
              </a:rPr>
              <a:t>AI deployed on FPGA</a:t>
            </a:r>
          </a:p>
        </p:txBody>
      </p:sp>
      <p:sp>
        <p:nvSpPr>
          <p:cNvPr id="40" name="CustomShape 6">
            <a:extLst>
              <a:ext uri="{FF2B5EF4-FFF2-40B4-BE49-F238E27FC236}">
                <a16:creationId xmlns:a16="http://schemas.microsoft.com/office/drawing/2014/main" id="{826ADD22-D1F4-433F-B7D2-C8A4DD6376A1}"/>
              </a:ext>
            </a:extLst>
          </p:cNvPr>
          <p:cNvSpPr/>
          <p:nvPr/>
        </p:nvSpPr>
        <p:spPr>
          <a:xfrm>
            <a:off x="450790" y="1202400"/>
            <a:ext cx="4810821" cy="35370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181076" indent="-179996" defTabSz="914378">
              <a:lnSpc>
                <a:spcPts val="18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"/>
            </a:pPr>
            <a:r>
              <a:rPr lang="en-US" sz="1400" b="1" spc="-1" dirty="0">
                <a:solidFill>
                  <a:srgbClr val="000000"/>
                </a:solidFill>
              </a:rPr>
              <a:t>Motivation:</a:t>
            </a:r>
            <a:r>
              <a:rPr lang="en-US" sz="1400" spc="-1" dirty="0">
                <a:solidFill>
                  <a:srgbClr val="000000"/>
                </a:solidFill>
              </a:rPr>
              <a:t> </a:t>
            </a:r>
            <a:r>
              <a:rPr lang="en-US" sz="1400" dirty="0"/>
              <a:t>to stabilize the high brilliance THz beam source emitted by synchrotron accelerators</a:t>
            </a:r>
          </a:p>
          <a:p>
            <a:pPr marL="181076" indent="-179996" defTabSz="914378">
              <a:lnSpc>
                <a:spcPts val="18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"/>
            </a:pPr>
            <a:r>
              <a:rPr lang="en-US" sz="1400" b="1" spc="-1" dirty="0">
                <a:solidFill>
                  <a:srgbClr val="000000"/>
                </a:solidFill>
              </a:rPr>
              <a:t>Goal: </a:t>
            </a:r>
            <a:r>
              <a:rPr lang="en-US" sz="1400" dirty="0"/>
              <a:t>Development of a longitudinal feedback system to control the micro-bunching instability with Reinforcement Learning (RL)</a:t>
            </a:r>
          </a:p>
          <a:p>
            <a:pPr marL="181076" indent="-179996" defTabSz="914378">
              <a:lnSpc>
                <a:spcPts val="18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"/>
            </a:pPr>
            <a:r>
              <a:rPr lang="en-US" sz="1400" b="1" spc="-1" dirty="0">
                <a:solidFill>
                  <a:srgbClr val="000000"/>
                </a:solidFill>
                <a:ea typeface="Microsoft YaHei"/>
              </a:rPr>
              <a:t>Target applications: </a:t>
            </a:r>
            <a:r>
              <a:rPr lang="de-DE" sz="1400" dirty="0"/>
              <a:t>KARA, FLUTE, ARES and </a:t>
            </a:r>
            <a:r>
              <a:rPr lang="de-DE" sz="1400" dirty="0" err="1"/>
              <a:t>more</a:t>
            </a:r>
            <a:r>
              <a:rPr lang="de-DE" sz="1400" dirty="0"/>
              <a:t> …</a:t>
            </a:r>
            <a:endParaRPr lang="en-US" sz="1400" spc="-1" dirty="0">
              <a:solidFill>
                <a:srgbClr val="000000"/>
              </a:solidFill>
              <a:ea typeface="Microsoft YaHei"/>
            </a:endParaRPr>
          </a:p>
          <a:p>
            <a:pPr marL="181076" indent="-179996" defTabSz="914378">
              <a:lnSpc>
                <a:spcPts val="18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"/>
            </a:pPr>
            <a:r>
              <a:rPr lang="en-GB" sz="1400" b="1" dirty="0"/>
              <a:t>Status</a:t>
            </a:r>
            <a:r>
              <a:rPr lang="en-GB" sz="1400" dirty="0"/>
              <a:t>: feedback control with RL on FPGA is developed within</a:t>
            </a:r>
            <a:r>
              <a:rPr lang="en-US" sz="1400" dirty="0"/>
              <a:t> </a:t>
            </a:r>
            <a:r>
              <a:rPr lang="en-US" sz="1400" i="1" dirty="0"/>
              <a:t>AMALEA</a:t>
            </a:r>
            <a:r>
              <a:rPr lang="en-US" sz="1400" dirty="0"/>
              <a:t> </a:t>
            </a:r>
            <a:r>
              <a:rPr lang="en-US" sz="1400" dirty="0">
                <a:sym typeface="Wingdings" panose="05000000000000000000" pitchFamily="2" charset="2"/>
              </a:rPr>
              <a:t> now is A</a:t>
            </a:r>
            <a:r>
              <a:rPr lang="en-US" sz="1400" i="1" dirty="0">
                <a:sym typeface="Wingdings" panose="05000000000000000000" pitchFamily="2" charset="2"/>
              </a:rPr>
              <a:t>CCLAIM</a:t>
            </a:r>
          </a:p>
          <a:p>
            <a:pPr marL="181076" indent="-179996" defTabSz="914378">
              <a:lnSpc>
                <a:spcPts val="18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"/>
            </a:pPr>
            <a:r>
              <a:rPr lang="en-US" sz="1400" dirty="0">
                <a:sym typeface="Wingdings" panose="05000000000000000000" pitchFamily="2" charset="2"/>
              </a:rPr>
              <a:t>Experience in the development of fast ML inference deployed on sophisticated readout cards developed at KIT</a:t>
            </a:r>
          </a:p>
          <a:p>
            <a:pPr marL="181076" indent="-179996" defTabSz="914378">
              <a:lnSpc>
                <a:spcPts val="1800"/>
              </a:lnSpc>
              <a:spcBef>
                <a:spcPts val="2400"/>
              </a:spcBef>
              <a:buClr>
                <a:srgbClr val="8CB423"/>
              </a:buClr>
              <a:buFont typeface="Wingdings" charset="2"/>
              <a:buChar char=""/>
            </a:pPr>
            <a:r>
              <a:rPr lang="en-US" sz="1400" dirty="0"/>
              <a:t>PhD position in AI on FPGA (2021- 2024)</a:t>
            </a:r>
            <a:endParaRPr lang="de-DE" sz="1400" i="1" dirty="0"/>
          </a:p>
          <a:p>
            <a:pPr marL="181076" indent="-179996" defTabSz="914378">
              <a:lnSpc>
                <a:spcPts val="18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"/>
            </a:pPr>
            <a:endParaRPr lang="en-US" sz="1600" spc="-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9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26778-074A-476F-A5E4-CE29EA02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840" y="2571750"/>
            <a:ext cx="4396452" cy="371930"/>
          </a:xfrm>
        </p:spPr>
        <p:txBody>
          <a:bodyPr/>
          <a:lstStyle/>
          <a:p>
            <a:r>
              <a:rPr lang="en-GB" dirty="0"/>
              <a:t>Thank you for your attention </a:t>
            </a:r>
          </a:p>
        </p:txBody>
      </p:sp>
    </p:spTree>
    <p:extLst>
      <p:ext uri="{BB962C8B-B14F-4D97-AF65-F5344CB8AC3E}">
        <p14:creationId xmlns:p14="http://schemas.microsoft.com/office/powerpoint/2010/main" val="2728409283"/>
      </p:ext>
    </p:extLst>
  </p:cSld>
  <p:clrMapOvr>
    <a:masterClrMapping/>
  </p:clrMapOvr>
</p:sld>
</file>

<file path=ppt/theme/theme1.xml><?xml version="1.0" encoding="utf-8"?>
<a:theme xmlns:a="http://schemas.openxmlformats.org/drawingml/2006/main" name="Helmholtz_PPT_master_blanko_DEUTSCH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wischen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Zwischenfoliel_Variant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halts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nhaltsfolie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Inhaltsfolie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Helmholtz_PPT_master_blanko_DEUTSCH</Template>
  <TotalTime>0</TotalTime>
  <Words>643</Words>
  <Application>Microsoft Office PowerPoint</Application>
  <PresentationFormat>On-screen Show (16:9)</PresentationFormat>
  <Paragraphs>92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Microsoft YaHei</vt:lpstr>
      <vt:lpstr>Arial</vt:lpstr>
      <vt:lpstr>Calibri</vt:lpstr>
      <vt:lpstr>CorporateS-Regular</vt:lpstr>
      <vt:lpstr>DejaVu Sans</vt:lpstr>
      <vt:lpstr>Verdana</vt:lpstr>
      <vt:lpstr>Wingdings</vt:lpstr>
      <vt:lpstr>Helmholtz_PPT_master_blanko_DEUTSCH</vt:lpstr>
      <vt:lpstr>Zwischenfolie</vt:lpstr>
      <vt:lpstr>Zwischenfoliel_Variante</vt:lpstr>
      <vt:lpstr>Inhaltsfolie</vt:lpstr>
      <vt:lpstr>Inhaltsfolie_Materie</vt:lpstr>
      <vt:lpstr>3_Inhaltsfolie_Materie</vt:lpstr>
      <vt:lpstr>PowerPoint Presentation</vt:lpstr>
      <vt:lpstr>POF III: Advanced Beam Diagnostics detectors</vt:lpstr>
      <vt:lpstr>POF IV: Advanced beam control, diagnostics &amp; dynamics</vt:lpstr>
      <vt:lpstr>POF IV: Advanced beam control, diagnostics &amp; dynamics</vt:lpstr>
      <vt:lpstr>THESTRAL (TeraHErtz pixelated SpecTRAL detector) :</vt:lpstr>
      <vt:lpstr>KALYPSO based on LGAD</vt:lpstr>
      <vt:lpstr>Advanced beam phase space control by AI</vt:lpstr>
      <vt:lpstr>Thank you for your attention </vt:lpstr>
    </vt:vector>
  </TitlesOfParts>
  <Company>Helmholtz-Gemeinschaft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Mehwald, Lars</dc:creator>
  <cp:lastModifiedBy>Caselle, Michele (IPE)</cp:lastModifiedBy>
  <cp:revision>1527</cp:revision>
  <cp:lastPrinted>2020-12-14T12:59:03Z</cp:lastPrinted>
  <dcterms:created xsi:type="dcterms:W3CDTF">2017-09-27T14:19:35Z</dcterms:created>
  <dcterms:modified xsi:type="dcterms:W3CDTF">2020-12-16T13:42:12Z</dcterms:modified>
</cp:coreProperties>
</file>