
<file path=[Content_Types].xml><?xml version="1.0" encoding="utf-8"?>
<Types xmlns="http://schemas.openxmlformats.org/package/2006/content-types">
  <Default Extension="png" ContentType="image/png"/>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19"/>
  </p:notesMasterIdLst>
  <p:sldIdLst>
    <p:sldId id="260" r:id="rId2"/>
    <p:sldId id="341" r:id="rId3"/>
    <p:sldId id="344" r:id="rId4"/>
    <p:sldId id="345" r:id="rId5"/>
    <p:sldId id="346" r:id="rId6"/>
    <p:sldId id="338" r:id="rId7"/>
    <p:sldId id="350" r:id="rId8"/>
    <p:sldId id="351" r:id="rId9"/>
    <p:sldId id="352" r:id="rId10"/>
    <p:sldId id="348" r:id="rId11"/>
    <p:sldId id="337" r:id="rId12"/>
    <p:sldId id="340" r:id="rId13"/>
    <p:sldId id="326" r:id="rId14"/>
    <p:sldId id="353" r:id="rId15"/>
    <p:sldId id="343" r:id="rId16"/>
    <p:sldId id="354" r:id="rId17"/>
    <p:sldId id="355" r:id="rId18"/>
  </p:sldIdLst>
  <p:sldSz cx="9144000" cy="5145088"/>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5D2AA4-9676-45C6-9B2F-D22B51C45D3C}">
          <p14:sldIdLst>
            <p14:sldId id="260"/>
            <p14:sldId id="341"/>
            <p14:sldId id="344"/>
            <p14:sldId id="345"/>
            <p14:sldId id="346"/>
            <p14:sldId id="338"/>
            <p14:sldId id="350"/>
            <p14:sldId id="351"/>
            <p14:sldId id="352"/>
            <p14:sldId id="348"/>
            <p14:sldId id="337"/>
            <p14:sldId id="340"/>
            <p14:sldId id="326"/>
            <p14:sldId id="353"/>
            <p14:sldId id="343"/>
            <p14:sldId id="354"/>
            <p14:sldId id="355"/>
          </p14:sldIdLst>
        </p14:section>
      </p14:sectionLst>
    </p:ext>
    <p:ext uri="{EFAFB233-063F-42B5-8137-9DF3F51BA10A}">
      <p15:sldGuideLst xmlns:p15="http://schemas.microsoft.com/office/powerpoint/2012/main">
        <p15:guide id="1" orient="horz" pos="1689" userDrawn="1">
          <p15:clr>
            <a:srgbClr val="A4A3A4"/>
          </p15:clr>
        </p15:guide>
        <p15:guide id="2" pos="68">
          <p15:clr>
            <a:srgbClr val="A4A3A4"/>
          </p15:clr>
        </p15:guide>
        <p15:guide id="3" pos="292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selle, Michele (IPE)" initials="CM(" lastIdx="1" clrIdx="0">
    <p:extLst>
      <p:ext uri="{19B8F6BF-5375-455C-9EA6-DF929625EA0E}">
        <p15:presenceInfo xmlns:p15="http://schemas.microsoft.com/office/powerpoint/2012/main" userId="S-1-5-21-1202744845-3101423955-345487624-1143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3108"/>
    <a:srgbClr val="ED7D31"/>
    <a:srgbClr val="FFC000"/>
    <a:srgbClr val="70AD47"/>
    <a:srgbClr val="4472C4"/>
    <a:srgbClr val="FF6600"/>
    <a:srgbClr val="FF990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20" autoAdjust="0"/>
    <p:restoredTop sz="90940" autoAdjust="0"/>
  </p:normalViewPr>
  <p:slideViewPr>
    <p:cSldViewPr snapToGrid="0">
      <p:cViewPr varScale="1">
        <p:scale>
          <a:sx n="144" d="100"/>
          <a:sy n="144" d="100"/>
        </p:scale>
        <p:origin x="774" y="102"/>
      </p:cViewPr>
      <p:guideLst>
        <p:guide orient="horz" pos="1689"/>
        <p:guide pos="68"/>
        <p:guide pos="2925"/>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A8F02CA-77CB-4E54-B712-21E588799EE8}" type="datetimeFigureOut">
              <a:rPr lang="de-DE" smtClean="0"/>
              <a:t>29.09.2021</a:t>
            </a:fld>
            <a:endParaRPr lang="de-DE"/>
          </a:p>
        </p:txBody>
      </p:sp>
      <p:sp>
        <p:nvSpPr>
          <p:cNvPr id="4" name="Folienbildplatzhalter 3"/>
          <p:cNvSpPr>
            <a:spLocks noGrp="1" noRot="1" noChangeAspect="1"/>
          </p:cNvSpPr>
          <p:nvPr>
            <p:ph type="sldImg" idx="2"/>
          </p:nvPr>
        </p:nvSpPr>
        <p:spPr>
          <a:xfrm>
            <a:off x="423863" y="1241425"/>
            <a:ext cx="5949950"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13F729A-0AF0-4995-B32B-9504BC68960C}" type="slidenum">
              <a:rPr lang="de-DE" smtClean="0"/>
              <a:t>‹#›</a:t>
            </a:fld>
            <a:endParaRPr lang="de-DE"/>
          </a:p>
        </p:txBody>
      </p:sp>
    </p:spTree>
    <p:extLst>
      <p:ext uri="{BB962C8B-B14F-4D97-AF65-F5344CB8AC3E}">
        <p14:creationId xmlns:p14="http://schemas.microsoft.com/office/powerpoint/2010/main" val="2810794510"/>
      </p:ext>
    </p:extLst>
  </p:cSld>
  <p:clrMap bg1="lt1" tx1="dk1" bg2="lt2" tx2="dk2" accent1="accent1" accent2="accent2" accent3="accent3" accent4="accent4" accent5="accent5" accent6="accent6" hlink="hlink" folHlink="folHlink"/>
  <p:notesStyle>
    <a:lvl1pPr marL="0" algn="l" defTabSz="685680" rtl="0" eaLnBrk="1" latinLnBrk="0" hangingPunct="1">
      <a:defRPr sz="900" kern="1200">
        <a:solidFill>
          <a:schemeClr val="tx1"/>
        </a:solidFill>
        <a:latin typeface="+mn-lt"/>
        <a:ea typeface="+mn-ea"/>
        <a:cs typeface="+mn-cs"/>
      </a:defRPr>
    </a:lvl1pPr>
    <a:lvl2pPr marL="342840" algn="l" defTabSz="685680" rtl="0" eaLnBrk="1" latinLnBrk="0" hangingPunct="1">
      <a:defRPr sz="900" kern="1200">
        <a:solidFill>
          <a:schemeClr val="tx1"/>
        </a:solidFill>
        <a:latin typeface="+mn-lt"/>
        <a:ea typeface="+mn-ea"/>
        <a:cs typeface="+mn-cs"/>
      </a:defRPr>
    </a:lvl2pPr>
    <a:lvl3pPr marL="685680" algn="l" defTabSz="685680" rtl="0" eaLnBrk="1" latinLnBrk="0" hangingPunct="1">
      <a:defRPr sz="900" kern="1200">
        <a:solidFill>
          <a:schemeClr val="tx1"/>
        </a:solidFill>
        <a:latin typeface="+mn-lt"/>
        <a:ea typeface="+mn-ea"/>
        <a:cs typeface="+mn-cs"/>
      </a:defRPr>
    </a:lvl3pPr>
    <a:lvl4pPr marL="1028520" algn="l" defTabSz="685680" rtl="0" eaLnBrk="1" latinLnBrk="0" hangingPunct="1">
      <a:defRPr sz="900" kern="1200">
        <a:solidFill>
          <a:schemeClr val="tx1"/>
        </a:solidFill>
        <a:latin typeface="+mn-lt"/>
        <a:ea typeface="+mn-ea"/>
        <a:cs typeface="+mn-cs"/>
      </a:defRPr>
    </a:lvl4pPr>
    <a:lvl5pPr marL="1371360" algn="l" defTabSz="685680" rtl="0" eaLnBrk="1" latinLnBrk="0" hangingPunct="1">
      <a:defRPr sz="900" kern="1200">
        <a:solidFill>
          <a:schemeClr val="tx1"/>
        </a:solidFill>
        <a:latin typeface="+mn-lt"/>
        <a:ea typeface="+mn-ea"/>
        <a:cs typeface="+mn-cs"/>
      </a:defRPr>
    </a:lvl5pPr>
    <a:lvl6pPr marL="1714200" algn="l" defTabSz="685680" rtl="0" eaLnBrk="1" latinLnBrk="0" hangingPunct="1">
      <a:defRPr sz="900" kern="1200">
        <a:solidFill>
          <a:schemeClr val="tx1"/>
        </a:solidFill>
        <a:latin typeface="+mn-lt"/>
        <a:ea typeface="+mn-ea"/>
        <a:cs typeface="+mn-cs"/>
      </a:defRPr>
    </a:lvl6pPr>
    <a:lvl7pPr marL="2057040" algn="l" defTabSz="685680" rtl="0" eaLnBrk="1" latinLnBrk="0" hangingPunct="1">
      <a:defRPr sz="900" kern="1200">
        <a:solidFill>
          <a:schemeClr val="tx1"/>
        </a:solidFill>
        <a:latin typeface="+mn-lt"/>
        <a:ea typeface="+mn-ea"/>
        <a:cs typeface="+mn-cs"/>
      </a:defRPr>
    </a:lvl7pPr>
    <a:lvl8pPr marL="2399880" algn="l" defTabSz="685680" rtl="0" eaLnBrk="1" latinLnBrk="0" hangingPunct="1">
      <a:defRPr sz="900" kern="1200">
        <a:solidFill>
          <a:schemeClr val="tx1"/>
        </a:solidFill>
        <a:latin typeface="+mn-lt"/>
        <a:ea typeface="+mn-ea"/>
        <a:cs typeface="+mn-cs"/>
      </a:defRPr>
    </a:lvl8pPr>
    <a:lvl9pPr marL="2742720" algn="l" defTabSz="68568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Good afternoon everyone. My name is Andrea Santamaria Garcia, I’m a research associate here at KIT and </a:t>
            </a:r>
            <a:r>
              <a:rPr lang="en-GB" dirty="0"/>
              <a:t>I</a:t>
            </a:r>
            <a:r>
              <a:rPr lang="en-ES" dirty="0"/>
              <a:t> will be presenting our artificial intelligence activities for accelerators.</a:t>
            </a:r>
          </a:p>
        </p:txBody>
      </p:sp>
      <p:sp>
        <p:nvSpPr>
          <p:cNvPr id="4" name="Slide Number Placeholder 3"/>
          <p:cNvSpPr>
            <a:spLocks noGrp="1"/>
          </p:cNvSpPr>
          <p:nvPr>
            <p:ph type="sldNum" sz="quarter" idx="5"/>
          </p:nvPr>
        </p:nvSpPr>
        <p:spPr/>
        <p:txBody>
          <a:bodyPr/>
          <a:lstStyle/>
          <a:p>
            <a:fld id="{E13F729A-0AF0-4995-B32B-9504BC68960C}" type="slidenum">
              <a:rPr lang="de-DE" smtClean="0"/>
              <a:t>1</a:t>
            </a:fld>
            <a:endParaRPr lang="de-DE"/>
          </a:p>
        </p:txBody>
      </p:sp>
    </p:spTree>
    <p:extLst>
      <p:ext uri="{BB962C8B-B14F-4D97-AF65-F5344CB8AC3E}">
        <p14:creationId xmlns:p14="http://schemas.microsoft.com/office/powerpoint/2010/main" val="3506608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1000 / 3 </a:t>
            </a:r>
            <a:r>
              <a:rPr lang="en-GB" dirty="0">
                <a:sym typeface="Wingdings" panose="05000000000000000000" pitchFamily="2" charset="2"/>
              </a:rPr>
              <a:t> &gt; 300 cards to be produced &amp; tested (installed) + 300 optical </a:t>
            </a:r>
            <a:r>
              <a:rPr lang="en-GB" dirty="0" err="1">
                <a:sym typeface="Wingdings" panose="05000000000000000000" pitchFamily="2" charset="2"/>
              </a:rPr>
              <a:t>fibers</a:t>
            </a:r>
            <a:r>
              <a:rPr lang="en-GB" dirty="0">
                <a:sym typeface="Wingdings" panose="05000000000000000000" pitchFamily="2" charset="2"/>
              </a:rPr>
              <a:t> (complex optical patch-panel)</a:t>
            </a:r>
            <a:endParaRPr lang="en-GB" dirty="0"/>
          </a:p>
          <a:p>
            <a:r>
              <a:rPr lang="en-GB" dirty="0"/>
              <a:t>31 links -&gt; in one single optical link at 100 Gb/s , we could potentially reduce 30 cards with drastic simplifications of production &amp; test and installation at the exp. area  . </a:t>
            </a:r>
          </a:p>
        </p:txBody>
      </p:sp>
      <p:sp>
        <p:nvSpPr>
          <p:cNvPr id="4" name="Slide Number Placeholder 3"/>
          <p:cNvSpPr>
            <a:spLocks noGrp="1"/>
          </p:cNvSpPr>
          <p:nvPr>
            <p:ph type="sldNum" sz="quarter" idx="5"/>
          </p:nvPr>
        </p:nvSpPr>
        <p:spPr/>
        <p:txBody>
          <a:bodyPr/>
          <a:lstStyle/>
          <a:p>
            <a:fld id="{E13F729A-0AF0-4995-B32B-9504BC68960C}" type="slidenum">
              <a:rPr lang="de-DE" smtClean="0"/>
              <a:t>13</a:t>
            </a:fld>
            <a:endParaRPr lang="de-DE"/>
          </a:p>
        </p:txBody>
      </p:sp>
    </p:spTree>
    <p:extLst>
      <p:ext uri="{BB962C8B-B14F-4D97-AF65-F5344CB8AC3E}">
        <p14:creationId xmlns:p14="http://schemas.microsoft.com/office/powerpoint/2010/main" val="1997465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8" name="Textplatzhalter 18"/>
          <p:cNvSpPr>
            <a:spLocks noGrp="1"/>
          </p:cNvSpPr>
          <p:nvPr>
            <p:ph type="body" sz="quarter" idx="11" hasCustomPrompt="1"/>
          </p:nvPr>
        </p:nvSpPr>
        <p:spPr>
          <a:xfrm>
            <a:off x="365443" y="1445896"/>
            <a:ext cx="8524557" cy="285114"/>
          </a:xfrm>
        </p:spPr>
        <p:txBody>
          <a:bodyPr>
            <a:normAutofit/>
          </a:bodyPr>
          <a:lstStyle>
            <a:lvl1pPr marL="0" indent="0">
              <a:buFont typeface="Arial" panose="020B0604020202020204" pitchFamily="34" charset="0"/>
              <a:buNone/>
              <a:defRPr sz="2600" b="1"/>
            </a:lvl1pPr>
            <a:lvl2pPr marL="355600" indent="0">
              <a:buFont typeface="Arial" panose="020B0604020202020204" pitchFamily="34" charset="0"/>
              <a:buNone/>
              <a:defRPr sz="2600" b="1"/>
            </a:lvl2pPr>
            <a:lvl3pPr marL="717550" indent="0">
              <a:buFont typeface="Arial" panose="020B0604020202020204" pitchFamily="34" charset="0"/>
              <a:buNone/>
              <a:defRPr sz="2600" b="1"/>
            </a:lvl3pPr>
            <a:lvl4pPr marL="1073150" indent="0">
              <a:buFont typeface="Arial" panose="020B0604020202020204" pitchFamily="34" charset="0"/>
              <a:buNone/>
              <a:defRPr sz="2600" b="1"/>
            </a:lvl4pPr>
            <a:lvl5pPr marL="1435100" indent="0">
              <a:buFont typeface="Arial" panose="020B0604020202020204" pitchFamily="34" charset="0"/>
              <a:buNone/>
              <a:defRPr sz="2600" b="1"/>
            </a:lvl5pPr>
          </a:lstStyle>
          <a:p>
            <a:pPr lvl="0"/>
            <a:r>
              <a:rPr lang="de-DE" dirty="0"/>
              <a:t>Click </a:t>
            </a:r>
            <a:r>
              <a:rPr lang="de-DE" dirty="0" err="1"/>
              <a:t>to</a:t>
            </a:r>
            <a:r>
              <a:rPr lang="de-DE" dirty="0"/>
              <a:t> </a:t>
            </a:r>
            <a:r>
              <a:rPr lang="de-DE" dirty="0" err="1"/>
              <a:t>add</a:t>
            </a:r>
            <a:endParaRPr lang="de-DE" dirty="0"/>
          </a:p>
        </p:txBody>
      </p:sp>
      <p:sp>
        <p:nvSpPr>
          <p:cNvPr id="9" name="Textplatzhalter 25"/>
          <p:cNvSpPr>
            <a:spLocks noGrp="1"/>
          </p:cNvSpPr>
          <p:nvPr>
            <p:ph type="body" sz="quarter" idx="13" hasCustomPrompt="1"/>
          </p:nvPr>
        </p:nvSpPr>
        <p:spPr>
          <a:xfrm>
            <a:off x="380675" y="1979930"/>
            <a:ext cx="8515675" cy="509905"/>
          </a:xfrm>
        </p:spPr>
        <p:txBody>
          <a:bodyPr>
            <a:normAutofit/>
          </a:bodyPr>
          <a:lstStyle>
            <a:lvl1pPr marL="0" indent="0">
              <a:buFont typeface="Arial" panose="020B0604020202020204" pitchFamily="34" charset="0"/>
              <a:buNone/>
              <a:defRPr sz="1800" b="1" i="0" baseline="0"/>
            </a:lvl1pPr>
            <a:lvl2pPr marL="355600" indent="0">
              <a:buFont typeface="Arial" panose="020B0604020202020204" pitchFamily="34" charset="0"/>
              <a:buNone/>
              <a:defRPr sz="1800" b="1" i="0"/>
            </a:lvl2pPr>
            <a:lvl3pPr marL="717550" indent="0">
              <a:buFont typeface="Arial" panose="020B0604020202020204" pitchFamily="34" charset="0"/>
              <a:buNone/>
              <a:defRPr sz="1800" b="1" i="0"/>
            </a:lvl3pPr>
            <a:lvl4pPr marL="1073150" indent="0">
              <a:buFont typeface="Arial" panose="020B0604020202020204" pitchFamily="34" charset="0"/>
              <a:buNone/>
              <a:defRPr sz="1800" b="1" i="0"/>
            </a:lvl4pPr>
            <a:lvl5pPr marL="1435100" indent="0">
              <a:buFont typeface="Arial" panose="020B0604020202020204" pitchFamily="34" charset="0"/>
              <a:buNone/>
              <a:defRPr sz="1800" b="1" i="0"/>
            </a:lvl5pPr>
          </a:lstStyle>
          <a:p>
            <a:pPr lvl="0"/>
            <a:r>
              <a:rPr lang="de-DE" dirty="0"/>
              <a:t>Click </a:t>
            </a:r>
            <a:r>
              <a:rPr lang="de-DE" dirty="0" err="1"/>
              <a:t>to</a:t>
            </a:r>
            <a:r>
              <a:rPr lang="de-DE" dirty="0"/>
              <a:t> </a:t>
            </a:r>
            <a:r>
              <a:rPr lang="de-DE" dirty="0" err="1"/>
              <a:t>add</a:t>
            </a:r>
            <a:r>
              <a:rPr lang="de-DE" dirty="0"/>
              <a:t> </a:t>
            </a:r>
            <a:r>
              <a:rPr lang="de-DE" dirty="0" err="1"/>
              <a:t>subline</a:t>
            </a:r>
            <a:br>
              <a:rPr lang="de-DE" dirty="0"/>
            </a:br>
            <a:r>
              <a:rPr lang="de-DE" dirty="0"/>
              <a:t>(</a:t>
            </a:r>
            <a:r>
              <a:rPr lang="en-US" dirty="0"/>
              <a:t>Also possible in two columns</a:t>
            </a:r>
            <a:r>
              <a:rPr lang="de-DE" dirty="0"/>
              <a:t>)</a:t>
            </a:r>
          </a:p>
        </p:txBody>
      </p:sp>
      <p:sp>
        <p:nvSpPr>
          <p:cNvPr id="10" name="Text Box 14">
            <a:extLst>
              <a:ext uri="{FF2B5EF4-FFF2-40B4-BE49-F238E27FC236}">
                <a16:creationId xmlns:a16="http://schemas.microsoft.com/office/drawing/2014/main" id="{537A5579-09BA-4663-B67D-33B154205799}"/>
              </a:ext>
            </a:extLst>
          </p:cNvPr>
          <p:cNvSpPr txBox="1">
            <a:spLocks noChangeArrowheads="1"/>
          </p:cNvSpPr>
          <p:nvPr userDrawn="1"/>
        </p:nvSpPr>
        <p:spPr bwMode="auto">
          <a:xfrm>
            <a:off x="116600" y="4895776"/>
            <a:ext cx="3606670" cy="126958"/>
          </a:xfrm>
          <a:prstGeom prst="rect">
            <a:avLst/>
          </a:prstGeom>
          <a:noFill/>
          <a:ln w="9525">
            <a:noFill/>
            <a:miter lim="800000"/>
            <a:headEnd/>
            <a:tailEnd/>
          </a:ln>
          <a:effectLst/>
        </p:spPr>
        <p:txBody>
          <a:bodyPr wrap="square" lIns="0" tIns="0" rIns="0" bIns="0">
            <a:spAutoFit/>
          </a:bodyPr>
          <a:lstStyle/>
          <a:p>
            <a:r>
              <a:rPr lang="en-US" sz="825" noProof="0" dirty="0"/>
              <a:t>KIT – The Research University in the Helmholtz Association</a:t>
            </a:r>
          </a:p>
        </p:txBody>
      </p:sp>
      <p:sp>
        <p:nvSpPr>
          <p:cNvPr id="11" name="Text Box 14">
            <a:extLst>
              <a:ext uri="{FF2B5EF4-FFF2-40B4-BE49-F238E27FC236}">
                <a16:creationId xmlns:a16="http://schemas.microsoft.com/office/drawing/2014/main" id="{6C188393-F356-4F5D-80C7-5DAA7302CAFB}"/>
              </a:ext>
            </a:extLst>
          </p:cNvPr>
          <p:cNvSpPr txBox="1">
            <a:spLocks noChangeArrowheads="1"/>
          </p:cNvSpPr>
          <p:nvPr userDrawn="1"/>
        </p:nvSpPr>
        <p:spPr bwMode="auto">
          <a:xfrm>
            <a:off x="7318375" y="4826105"/>
            <a:ext cx="1727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e-DE" altLang="de-DE" sz="1600" b="1" dirty="0">
                <a:solidFill>
                  <a:schemeClr val="tx1"/>
                </a:solidFill>
              </a:rPr>
              <a:t>www.kit.edu</a:t>
            </a:r>
          </a:p>
        </p:txBody>
      </p:sp>
      <p:pic>
        <p:nvPicPr>
          <p:cNvPr id="12" name="Grafik 11">
            <a:extLst>
              <a:ext uri="{FF2B5EF4-FFF2-40B4-BE49-F238E27FC236}">
                <a16:creationId xmlns:a16="http://schemas.microsoft.com/office/drawing/2014/main" id="{F170E65B-29E8-4B34-8C2D-4A01E1FD96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000" y="360000"/>
            <a:ext cx="1621550" cy="751280"/>
          </a:xfrm>
          <a:prstGeom prst="rect">
            <a:avLst/>
          </a:prstGeom>
        </p:spPr>
      </p:pic>
    </p:spTree>
    <p:extLst>
      <p:ext uri="{BB962C8B-B14F-4D97-AF65-F5344CB8AC3E}">
        <p14:creationId xmlns:p14="http://schemas.microsoft.com/office/powerpoint/2010/main" val="190524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0050" y="1188000"/>
            <a:ext cx="8343900" cy="3365893"/>
          </a:xfrm>
        </p:spPr>
        <p:txBody>
          <a:bodyPr/>
          <a:lstStyle>
            <a:lvl1pPr>
              <a:defRPr/>
            </a:lvl1pPr>
            <a:lvl2pPr>
              <a:defRPr/>
            </a:lvl2pPr>
            <a:lvl3pPr>
              <a:defRPr/>
            </a:lvl3pPr>
            <a:lvl4pPr>
              <a:defRPr/>
            </a:lvl4pPr>
            <a:lvl5pPr>
              <a:defRPr sz="1600"/>
            </a:lvl5pPr>
          </a:lstStyle>
          <a:p>
            <a:pPr lvl="0"/>
            <a:r>
              <a:rPr lang="en-US" altLang="de-DE"/>
              <a:t>Click to add text</a:t>
            </a:r>
          </a:p>
          <a:p>
            <a:pPr lvl="1"/>
            <a:r>
              <a:rPr lang="en-US" altLang="de-DE"/>
              <a:t>Second level</a:t>
            </a:r>
          </a:p>
          <a:p>
            <a:pPr lvl="2"/>
            <a:r>
              <a:rPr lang="en-US" altLang="de-DE"/>
              <a:t>Third level</a:t>
            </a:r>
          </a:p>
          <a:p>
            <a:pPr lvl="3"/>
            <a:r>
              <a:rPr lang="en-US" altLang="de-DE"/>
              <a:t>Fourth level</a:t>
            </a:r>
          </a:p>
          <a:p>
            <a:pPr lvl="4"/>
            <a:r>
              <a:rPr lang="en-US" altLang="de-DE"/>
              <a:t>Fifth level</a:t>
            </a:r>
            <a:endParaRPr lang="en-US" altLang="de-DE" dirty="0"/>
          </a:p>
        </p:txBody>
      </p:sp>
      <p:sp>
        <p:nvSpPr>
          <p:cNvPr id="6" name="Slide Number Placeholder 5"/>
          <p:cNvSpPr>
            <a:spLocks noGrp="1"/>
          </p:cNvSpPr>
          <p:nvPr>
            <p:ph type="sldNum" sz="quarter" idx="12"/>
          </p:nvPr>
        </p:nvSpPr>
        <p:spPr>
          <a:xfrm>
            <a:off x="216000" y="4748824"/>
            <a:ext cx="326368" cy="396264"/>
          </a:xfrm>
          <a:prstGeom prst="rect">
            <a:avLst/>
          </a:prstGeom>
        </p:spPr>
        <p:txBody>
          <a:bodyPr/>
          <a:lstStyle>
            <a:lvl1pPr>
              <a:defRPr/>
            </a:lvl1pPr>
          </a:lstStyle>
          <a:p>
            <a:fld id="{61696EC4-B4CF-4701-AD06-A8439D6D8E12}" type="slidenum">
              <a:rPr lang="en-US" noProof="0" smtClean="0"/>
              <a:t>‹#›</a:t>
            </a:fld>
            <a:endParaRPr lang="en-US" noProof="0" dirty="0"/>
          </a:p>
        </p:txBody>
      </p:sp>
      <p:sp>
        <p:nvSpPr>
          <p:cNvPr id="7" name="Title Placeholder 1">
            <a:extLst>
              <a:ext uri="{FF2B5EF4-FFF2-40B4-BE49-F238E27FC236}">
                <a16:creationId xmlns:a16="http://schemas.microsoft.com/office/drawing/2014/main" id="{340BE303-A4F2-4BCB-AF82-DC9DDFB7C7E7}"/>
              </a:ext>
            </a:extLst>
          </p:cNvPr>
          <p:cNvSpPr>
            <a:spLocks noGrp="1"/>
          </p:cNvSpPr>
          <p:nvPr>
            <p:ph type="title" hasCustomPrompt="1"/>
          </p:nvPr>
        </p:nvSpPr>
        <p:spPr>
          <a:xfrm>
            <a:off x="396000" y="296244"/>
            <a:ext cx="6869178" cy="575989"/>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2" name="矩形 1">
            <a:extLst>
              <a:ext uri="{FF2B5EF4-FFF2-40B4-BE49-F238E27FC236}">
                <a16:creationId xmlns:a16="http://schemas.microsoft.com/office/drawing/2014/main" id="{528445C2-E62E-47C3-8D64-D96326339E4C}"/>
              </a:ext>
            </a:extLst>
          </p:cNvPr>
          <p:cNvSpPr/>
          <p:nvPr userDrawn="1"/>
        </p:nvSpPr>
        <p:spPr>
          <a:xfrm>
            <a:off x="1690549" y="4848844"/>
            <a:ext cx="7189291" cy="17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77">
            <a:extLst>
              <a:ext uri="{FF2B5EF4-FFF2-40B4-BE49-F238E27FC236}">
                <a16:creationId xmlns:a16="http://schemas.microsoft.com/office/drawing/2014/main" id="{89BA6319-56FF-4B7E-A7A3-D5297D41F7D6}"/>
              </a:ext>
            </a:extLst>
          </p:cNvPr>
          <p:cNvSpPr>
            <a:spLocks noChangeArrowheads="1"/>
          </p:cNvSpPr>
          <p:nvPr userDrawn="1"/>
        </p:nvSpPr>
        <p:spPr bwMode="auto">
          <a:xfrm>
            <a:off x="642938" y="4816118"/>
            <a:ext cx="673489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eaLnBrk="0" hangingPunct="0">
              <a:spcBef>
                <a:spcPct val="20000"/>
              </a:spcBef>
              <a:buBlip>
                <a:blip r:embed="rId2"/>
              </a:buBlip>
              <a:defRPr sz="2000">
                <a:solidFill>
                  <a:schemeClr val="tx1"/>
                </a:solidFill>
                <a:latin typeface="Arial" pitchFamily="34" charset="0"/>
                <a:ea typeface="MS PGothic" pitchFamily="34" charset="-128"/>
              </a:defRPr>
            </a:lvl1pPr>
            <a:lvl2pPr marL="742950" indent="-285750" defTabSz="449263" eaLnBrk="0" hangingPunct="0">
              <a:spcBef>
                <a:spcPct val="20000"/>
              </a:spcBef>
              <a:buBlip>
                <a:blip r:embed="rId3"/>
              </a:buBlip>
              <a:defRPr>
                <a:solidFill>
                  <a:schemeClr val="tx1"/>
                </a:solidFill>
                <a:latin typeface="Arial" pitchFamily="34" charset="0"/>
                <a:ea typeface="MS PGothic" pitchFamily="34" charset="-128"/>
              </a:defRPr>
            </a:lvl2pPr>
            <a:lvl3pPr marL="1143000" indent="-228600" defTabSz="449263" eaLnBrk="0" hangingPunct="0">
              <a:spcBef>
                <a:spcPct val="20000"/>
              </a:spcBef>
              <a:buBlip>
                <a:blip r:embed="rId4"/>
              </a:buBlip>
              <a:defRPr sz="1600">
                <a:solidFill>
                  <a:schemeClr val="tx1"/>
                </a:solidFill>
                <a:latin typeface="Arial" pitchFamily="34" charset="0"/>
                <a:ea typeface="MS PGothic" pitchFamily="34" charset="-128"/>
              </a:defRPr>
            </a:lvl3pPr>
            <a:lvl4pPr marL="1600200" indent="-228600" defTabSz="449263" eaLnBrk="0" hangingPunct="0">
              <a:spcBef>
                <a:spcPct val="20000"/>
              </a:spcBef>
              <a:buBlip>
                <a:blip r:embed="rId4"/>
              </a:buBlip>
              <a:defRPr sz="1600">
                <a:solidFill>
                  <a:schemeClr val="tx1"/>
                </a:solidFill>
                <a:latin typeface="Arial" pitchFamily="34" charset="0"/>
                <a:ea typeface="MS PGothic" pitchFamily="34" charset="-128"/>
              </a:defRPr>
            </a:lvl4pPr>
            <a:lvl5pPr marL="2057400" indent="-228600" defTabSz="449263" eaLnBrk="0" hangingPunct="0">
              <a:spcBef>
                <a:spcPct val="20000"/>
              </a:spcBef>
              <a:buBlip>
                <a:blip r:embed="rId4"/>
              </a:buBlip>
              <a:defRPr sz="1600">
                <a:solidFill>
                  <a:schemeClr val="tx1"/>
                </a:solidFill>
                <a:latin typeface="Arial" pitchFamily="34" charset="0"/>
                <a:ea typeface="MS PGothic" pitchFamily="34" charset="-128"/>
              </a:defRPr>
            </a:lvl5pPr>
            <a:lvl6pPr marL="2514600" indent="-228600" defTabSz="449263" eaLnBrk="0" fontAlgn="base" hangingPunct="0">
              <a:spcBef>
                <a:spcPct val="20000"/>
              </a:spcBef>
              <a:spcAft>
                <a:spcPct val="0"/>
              </a:spcAft>
              <a:buBlip>
                <a:blip r:embed="rId4"/>
              </a:buBlip>
              <a:defRPr sz="1600">
                <a:solidFill>
                  <a:schemeClr val="tx1"/>
                </a:solidFill>
                <a:latin typeface="Arial" pitchFamily="34" charset="0"/>
                <a:ea typeface="MS PGothic" pitchFamily="34" charset="-128"/>
              </a:defRPr>
            </a:lvl6pPr>
            <a:lvl7pPr marL="2971800" indent="-228600" defTabSz="449263" eaLnBrk="0" fontAlgn="base" hangingPunct="0">
              <a:spcBef>
                <a:spcPct val="20000"/>
              </a:spcBef>
              <a:spcAft>
                <a:spcPct val="0"/>
              </a:spcAft>
              <a:buBlip>
                <a:blip r:embed="rId4"/>
              </a:buBlip>
              <a:defRPr sz="1600">
                <a:solidFill>
                  <a:schemeClr val="tx1"/>
                </a:solidFill>
                <a:latin typeface="Arial" pitchFamily="34" charset="0"/>
                <a:ea typeface="MS PGothic" pitchFamily="34" charset="-128"/>
              </a:defRPr>
            </a:lvl7pPr>
            <a:lvl8pPr marL="3429000" indent="-228600" defTabSz="449263" eaLnBrk="0" fontAlgn="base" hangingPunct="0">
              <a:spcBef>
                <a:spcPct val="20000"/>
              </a:spcBef>
              <a:spcAft>
                <a:spcPct val="0"/>
              </a:spcAft>
              <a:buBlip>
                <a:blip r:embed="rId4"/>
              </a:buBlip>
              <a:defRPr sz="1600">
                <a:solidFill>
                  <a:schemeClr val="tx1"/>
                </a:solidFill>
                <a:latin typeface="Arial" pitchFamily="34" charset="0"/>
                <a:ea typeface="MS PGothic" pitchFamily="34" charset="-128"/>
              </a:defRPr>
            </a:lvl8pPr>
            <a:lvl9pPr marL="3886200" indent="-228600" defTabSz="449263" eaLnBrk="0" fontAlgn="base" hangingPunct="0">
              <a:spcBef>
                <a:spcPct val="20000"/>
              </a:spcBef>
              <a:spcAft>
                <a:spcPct val="0"/>
              </a:spcAft>
              <a:buBlip>
                <a:blip r:embed="rId4"/>
              </a:buBlip>
              <a:defRPr sz="1600">
                <a:solidFill>
                  <a:schemeClr val="tx1"/>
                </a:solidFill>
                <a:latin typeface="Arial" pitchFamily="34" charset="0"/>
                <a:ea typeface="MS PGothic" pitchFamily="34" charset="-128"/>
              </a:defRPr>
            </a:lvl9pPr>
          </a:lstStyle>
          <a:p>
            <a:pPr marL="0" marR="0" lvl="0" indent="0" algn="l" defTabSz="449263" rtl="0" eaLnBrk="1" fontAlgn="auto" latinLnBrk="0" hangingPunct="1">
              <a:lnSpc>
                <a:spcPct val="100000"/>
              </a:lnSpc>
              <a:spcBef>
                <a:spcPts val="300"/>
              </a:spcBef>
              <a:spcAft>
                <a:spcPts val="300"/>
              </a:spcAft>
              <a:buClr>
                <a:srgbClr val="000000"/>
              </a:buClr>
              <a:buSzTx/>
              <a:buFontTx/>
              <a:buNone/>
              <a:tabLst/>
              <a:defRPr/>
            </a:pPr>
            <a:r>
              <a:rPr lang="en-GB" sz="900" i="1" dirty="0">
                <a:latin typeface="Arial" pitchFamily="34" charset="0"/>
                <a:ea typeface="MS PGothic" pitchFamily="34" charset="-128"/>
              </a:rPr>
              <a:t>PANDA kick-off Meeting (ITIV-IPE) September, 16</a:t>
            </a:r>
            <a:r>
              <a:rPr lang="en-GB" sz="900" i="1" baseline="30000" dirty="0">
                <a:latin typeface="Arial" pitchFamily="34" charset="0"/>
                <a:ea typeface="MS PGothic" pitchFamily="34" charset="-128"/>
              </a:rPr>
              <a:t>th</a:t>
            </a:r>
            <a:r>
              <a:rPr lang="en-GB" sz="900" i="1" dirty="0">
                <a:latin typeface="Arial" pitchFamily="34" charset="0"/>
                <a:ea typeface="MS PGothic" pitchFamily="34" charset="-128"/>
              </a:rPr>
              <a:t> (2021) </a:t>
            </a:r>
            <a:r>
              <a:rPr lang="en-US" altLang="en-US" sz="900" b="0" i="1" kern="1200" dirty="0">
                <a:solidFill>
                  <a:schemeClr val="tx1"/>
                </a:solidFill>
                <a:latin typeface="Arial" pitchFamily="34" charset="0"/>
                <a:ea typeface="MS PGothic" pitchFamily="34" charset="-128"/>
                <a:cs typeface="+mn-cs"/>
              </a:rPr>
              <a:t>	                  M. Caselle</a:t>
            </a:r>
            <a:endParaRPr lang="en-GB" altLang="en-US" sz="900" b="0" i="1" kern="1200" dirty="0">
              <a:solidFill>
                <a:schemeClr val="tx1"/>
              </a:solidFill>
              <a:latin typeface="Arial" pitchFamily="34" charset="0"/>
              <a:ea typeface="MS PGothic" pitchFamily="34" charset="-128"/>
              <a:cs typeface="+mn-cs"/>
            </a:endParaRPr>
          </a:p>
        </p:txBody>
      </p:sp>
      <p:sp>
        <p:nvSpPr>
          <p:cNvPr id="12" name="Rectangle 77">
            <a:extLst>
              <a:ext uri="{FF2B5EF4-FFF2-40B4-BE49-F238E27FC236}">
                <a16:creationId xmlns:a16="http://schemas.microsoft.com/office/drawing/2014/main" id="{2FF9C292-D46F-4039-816C-F4EDDDC8F610}"/>
              </a:ext>
            </a:extLst>
          </p:cNvPr>
          <p:cNvSpPr>
            <a:spLocks noChangeArrowheads="1"/>
          </p:cNvSpPr>
          <p:nvPr userDrawn="1"/>
        </p:nvSpPr>
        <p:spPr bwMode="auto">
          <a:xfrm>
            <a:off x="8306254" y="4791403"/>
            <a:ext cx="4465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eaLnBrk="0" hangingPunct="0">
              <a:spcBef>
                <a:spcPct val="20000"/>
              </a:spcBef>
              <a:buBlip>
                <a:blip r:embed="rId2"/>
              </a:buBlip>
              <a:defRPr sz="2000">
                <a:solidFill>
                  <a:schemeClr val="tx1"/>
                </a:solidFill>
                <a:latin typeface="Arial" pitchFamily="34" charset="0"/>
                <a:ea typeface="MS PGothic" pitchFamily="34" charset="-128"/>
              </a:defRPr>
            </a:lvl1pPr>
            <a:lvl2pPr marL="742950" indent="-285750" defTabSz="449263" eaLnBrk="0" hangingPunct="0">
              <a:spcBef>
                <a:spcPct val="20000"/>
              </a:spcBef>
              <a:buBlip>
                <a:blip r:embed="rId3"/>
              </a:buBlip>
              <a:defRPr>
                <a:solidFill>
                  <a:schemeClr val="tx1"/>
                </a:solidFill>
                <a:latin typeface="Arial" pitchFamily="34" charset="0"/>
                <a:ea typeface="MS PGothic" pitchFamily="34" charset="-128"/>
              </a:defRPr>
            </a:lvl2pPr>
            <a:lvl3pPr marL="1143000" indent="-228600" defTabSz="449263" eaLnBrk="0" hangingPunct="0">
              <a:spcBef>
                <a:spcPct val="20000"/>
              </a:spcBef>
              <a:buBlip>
                <a:blip r:embed="rId4"/>
              </a:buBlip>
              <a:defRPr sz="1600">
                <a:solidFill>
                  <a:schemeClr val="tx1"/>
                </a:solidFill>
                <a:latin typeface="Arial" pitchFamily="34" charset="0"/>
                <a:ea typeface="MS PGothic" pitchFamily="34" charset="-128"/>
              </a:defRPr>
            </a:lvl3pPr>
            <a:lvl4pPr marL="1600200" indent="-228600" defTabSz="449263" eaLnBrk="0" hangingPunct="0">
              <a:spcBef>
                <a:spcPct val="20000"/>
              </a:spcBef>
              <a:buBlip>
                <a:blip r:embed="rId4"/>
              </a:buBlip>
              <a:defRPr sz="1600">
                <a:solidFill>
                  <a:schemeClr val="tx1"/>
                </a:solidFill>
                <a:latin typeface="Arial" pitchFamily="34" charset="0"/>
                <a:ea typeface="MS PGothic" pitchFamily="34" charset="-128"/>
              </a:defRPr>
            </a:lvl4pPr>
            <a:lvl5pPr marL="2057400" indent="-228600" defTabSz="449263" eaLnBrk="0" hangingPunct="0">
              <a:spcBef>
                <a:spcPct val="20000"/>
              </a:spcBef>
              <a:buBlip>
                <a:blip r:embed="rId4"/>
              </a:buBlip>
              <a:defRPr sz="1600">
                <a:solidFill>
                  <a:schemeClr val="tx1"/>
                </a:solidFill>
                <a:latin typeface="Arial" pitchFamily="34" charset="0"/>
                <a:ea typeface="MS PGothic" pitchFamily="34" charset="-128"/>
              </a:defRPr>
            </a:lvl5pPr>
            <a:lvl6pPr marL="2514600" indent="-228600" defTabSz="449263" eaLnBrk="0" fontAlgn="base" hangingPunct="0">
              <a:spcBef>
                <a:spcPct val="20000"/>
              </a:spcBef>
              <a:spcAft>
                <a:spcPct val="0"/>
              </a:spcAft>
              <a:buBlip>
                <a:blip r:embed="rId4"/>
              </a:buBlip>
              <a:defRPr sz="1600">
                <a:solidFill>
                  <a:schemeClr val="tx1"/>
                </a:solidFill>
                <a:latin typeface="Arial" pitchFamily="34" charset="0"/>
                <a:ea typeface="MS PGothic" pitchFamily="34" charset="-128"/>
              </a:defRPr>
            </a:lvl6pPr>
            <a:lvl7pPr marL="2971800" indent="-228600" defTabSz="449263" eaLnBrk="0" fontAlgn="base" hangingPunct="0">
              <a:spcBef>
                <a:spcPct val="20000"/>
              </a:spcBef>
              <a:spcAft>
                <a:spcPct val="0"/>
              </a:spcAft>
              <a:buBlip>
                <a:blip r:embed="rId4"/>
              </a:buBlip>
              <a:defRPr sz="1600">
                <a:solidFill>
                  <a:schemeClr val="tx1"/>
                </a:solidFill>
                <a:latin typeface="Arial" pitchFamily="34" charset="0"/>
                <a:ea typeface="MS PGothic" pitchFamily="34" charset="-128"/>
              </a:defRPr>
            </a:lvl7pPr>
            <a:lvl8pPr marL="3429000" indent="-228600" defTabSz="449263" eaLnBrk="0" fontAlgn="base" hangingPunct="0">
              <a:spcBef>
                <a:spcPct val="20000"/>
              </a:spcBef>
              <a:spcAft>
                <a:spcPct val="0"/>
              </a:spcAft>
              <a:buBlip>
                <a:blip r:embed="rId4"/>
              </a:buBlip>
              <a:defRPr sz="1600">
                <a:solidFill>
                  <a:schemeClr val="tx1"/>
                </a:solidFill>
                <a:latin typeface="Arial" pitchFamily="34" charset="0"/>
                <a:ea typeface="MS PGothic" pitchFamily="34" charset="-128"/>
              </a:defRPr>
            </a:lvl8pPr>
            <a:lvl9pPr marL="3886200" indent="-228600" defTabSz="449263" eaLnBrk="0" fontAlgn="base" hangingPunct="0">
              <a:spcBef>
                <a:spcPct val="20000"/>
              </a:spcBef>
              <a:spcAft>
                <a:spcPct val="0"/>
              </a:spcAft>
              <a:buBlip>
                <a:blip r:embed="rId4"/>
              </a:buBlip>
              <a:defRPr sz="1600">
                <a:solidFill>
                  <a:schemeClr val="tx1"/>
                </a:solidFill>
                <a:latin typeface="Arial" pitchFamily="34" charset="0"/>
                <a:ea typeface="MS PGothic" pitchFamily="34" charset="-128"/>
              </a:defRPr>
            </a:lvl9pPr>
          </a:lstStyle>
          <a:p>
            <a:pPr eaLnBrk="1" hangingPunct="1">
              <a:spcBef>
                <a:spcPts val="300"/>
              </a:spcBef>
              <a:spcAft>
                <a:spcPts val="300"/>
              </a:spcAft>
              <a:buClr>
                <a:srgbClr val="000000"/>
              </a:buClr>
              <a:buFontTx/>
              <a:buNone/>
            </a:pPr>
            <a:r>
              <a:rPr lang="en-US" altLang="zh-CN" sz="900" b="0" i="1" kern="1200" dirty="0">
                <a:solidFill>
                  <a:schemeClr val="tx1"/>
                </a:solidFill>
                <a:latin typeface="Arial" pitchFamily="34" charset="0"/>
                <a:ea typeface="MS PGothic" pitchFamily="34" charset="-128"/>
                <a:cs typeface="+mn-cs"/>
              </a:rPr>
              <a:t>IPE</a:t>
            </a:r>
            <a:endParaRPr lang="en-GB" altLang="en-US" sz="900" b="0" i="1" kern="1200" dirty="0">
              <a:solidFill>
                <a:schemeClr val="tx1"/>
              </a:solidFill>
              <a:latin typeface="Arial" pitchFamily="34" charset="0"/>
              <a:ea typeface="MS PGothic" pitchFamily="34" charset="-128"/>
              <a:cs typeface="+mn-cs"/>
            </a:endParaRPr>
          </a:p>
        </p:txBody>
      </p:sp>
    </p:spTree>
    <p:extLst>
      <p:ext uri="{BB962C8B-B14F-4D97-AF65-F5344CB8AC3E}">
        <p14:creationId xmlns:p14="http://schemas.microsoft.com/office/powerpoint/2010/main" val="4091395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0050" y="1188000"/>
            <a:ext cx="8343900" cy="3365893"/>
          </a:xfrm>
        </p:spPr>
        <p:txBody>
          <a:bodyPr/>
          <a:lstStyle>
            <a:lvl1pPr>
              <a:defRPr/>
            </a:lvl1pPr>
            <a:lvl2pPr>
              <a:defRPr/>
            </a:lvl2pPr>
            <a:lvl3pPr>
              <a:defRPr/>
            </a:lvl3pPr>
            <a:lvl4pPr>
              <a:defRPr/>
            </a:lvl4pPr>
            <a:lvl5pPr>
              <a:defRPr sz="1600"/>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6" name="Slide Number Placeholder 5"/>
          <p:cNvSpPr>
            <a:spLocks noGrp="1"/>
          </p:cNvSpPr>
          <p:nvPr>
            <p:ph type="sldNum" sz="quarter" idx="12"/>
          </p:nvPr>
        </p:nvSpPr>
        <p:spPr>
          <a:xfrm>
            <a:off x="216000" y="4748824"/>
            <a:ext cx="326368" cy="396264"/>
          </a:xfrm>
          <a:prstGeom prst="rect">
            <a:avLst/>
          </a:prstGeom>
        </p:spPr>
        <p:txBody>
          <a:bodyPr/>
          <a:lstStyle>
            <a:lvl1pPr>
              <a:defRPr/>
            </a:lvl1pPr>
          </a:lstStyle>
          <a:p>
            <a:fld id="{61696EC4-B4CF-4701-AD06-A8439D6D8E12}" type="slidenum">
              <a:rPr lang="en-US" noProof="0" smtClean="0"/>
              <a:t>‹#›</a:t>
            </a:fld>
            <a:endParaRPr lang="en-US" noProof="0" dirty="0"/>
          </a:p>
        </p:txBody>
      </p:sp>
      <p:sp>
        <p:nvSpPr>
          <p:cNvPr id="7" name="Title Placeholder 1">
            <a:extLst>
              <a:ext uri="{FF2B5EF4-FFF2-40B4-BE49-F238E27FC236}">
                <a16:creationId xmlns:a16="http://schemas.microsoft.com/office/drawing/2014/main" id="{340BE303-A4F2-4BCB-AF82-DC9DDFB7C7E7}"/>
              </a:ext>
            </a:extLst>
          </p:cNvPr>
          <p:cNvSpPr>
            <a:spLocks noGrp="1"/>
          </p:cNvSpPr>
          <p:nvPr>
            <p:ph type="title" hasCustomPrompt="1"/>
          </p:nvPr>
        </p:nvSpPr>
        <p:spPr>
          <a:xfrm>
            <a:off x="396000" y="296244"/>
            <a:ext cx="6869178" cy="575989"/>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2" name="矩形 1">
            <a:extLst>
              <a:ext uri="{FF2B5EF4-FFF2-40B4-BE49-F238E27FC236}">
                <a16:creationId xmlns:a16="http://schemas.microsoft.com/office/drawing/2014/main" id="{528445C2-E62E-47C3-8D64-D96326339E4C}"/>
              </a:ext>
            </a:extLst>
          </p:cNvPr>
          <p:cNvSpPr/>
          <p:nvPr userDrawn="1"/>
        </p:nvSpPr>
        <p:spPr>
          <a:xfrm>
            <a:off x="1690549" y="4848844"/>
            <a:ext cx="7189291" cy="17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06930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0050" y="1188000"/>
            <a:ext cx="8343900" cy="3365893"/>
          </a:xfrm>
        </p:spPr>
        <p:txBody>
          <a:bodyPr/>
          <a:lstStyle>
            <a:lvl1pPr>
              <a:defRPr/>
            </a:lvl1pPr>
            <a:lvl2pPr>
              <a:defRPr/>
            </a:lvl2pPr>
            <a:lvl3pPr>
              <a:defRPr/>
            </a:lvl3pPr>
            <a:lvl4pPr>
              <a:defRPr/>
            </a:lvl4pPr>
            <a:lvl5pPr>
              <a:defRPr sz="1600"/>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6" name="Slide Number Placeholder 5"/>
          <p:cNvSpPr>
            <a:spLocks noGrp="1"/>
          </p:cNvSpPr>
          <p:nvPr>
            <p:ph type="sldNum" sz="quarter" idx="12"/>
          </p:nvPr>
        </p:nvSpPr>
        <p:spPr>
          <a:xfrm>
            <a:off x="216000" y="4748824"/>
            <a:ext cx="326368" cy="396264"/>
          </a:xfrm>
          <a:prstGeom prst="rect">
            <a:avLst/>
          </a:prstGeom>
        </p:spPr>
        <p:txBody>
          <a:bodyPr/>
          <a:lstStyle>
            <a:lvl1pPr>
              <a:defRPr/>
            </a:lvl1pPr>
          </a:lstStyle>
          <a:p>
            <a:fld id="{61696EC4-B4CF-4701-AD06-A8439D6D8E12}" type="slidenum">
              <a:rPr lang="en-US" noProof="0" smtClean="0"/>
              <a:t>‹#›</a:t>
            </a:fld>
            <a:endParaRPr lang="en-US" noProof="0" dirty="0"/>
          </a:p>
        </p:txBody>
      </p:sp>
      <p:sp>
        <p:nvSpPr>
          <p:cNvPr id="7" name="Title Placeholder 1">
            <a:extLst>
              <a:ext uri="{FF2B5EF4-FFF2-40B4-BE49-F238E27FC236}">
                <a16:creationId xmlns:a16="http://schemas.microsoft.com/office/drawing/2014/main" id="{340BE303-A4F2-4BCB-AF82-DC9DDFB7C7E7}"/>
              </a:ext>
            </a:extLst>
          </p:cNvPr>
          <p:cNvSpPr>
            <a:spLocks noGrp="1"/>
          </p:cNvSpPr>
          <p:nvPr>
            <p:ph type="title" hasCustomPrompt="1"/>
          </p:nvPr>
        </p:nvSpPr>
        <p:spPr>
          <a:xfrm>
            <a:off x="396000" y="296244"/>
            <a:ext cx="6869178" cy="575989"/>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2" name="矩形 1">
            <a:extLst>
              <a:ext uri="{FF2B5EF4-FFF2-40B4-BE49-F238E27FC236}">
                <a16:creationId xmlns:a16="http://schemas.microsoft.com/office/drawing/2014/main" id="{528445C2-E62E-47C3-8D64-D96326339E4C}"/>
              </a:ext>
            </a:extLst>
          </p:cNvPr>
          <p:cNvSpPr/>
          <p:nvPr userDrawn="1"/>
        </p:nvSpPr>
        <p:spPr>
          <a:xfrm>
            <a:off x="1690549" y="4848844"/>
            <a:ext cx="7189291" cy="17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55214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0050" y="1188000"/>
            <a:ext cx="8343900" cy="3365893"/>
          </a:xfrm>
        </p:spPr>
        <p:txBody>
          <a:bodyPr/>
          <a:lstStyle>
            <a:lvl1pPr>
              <a:defRPr/>
            </a:lvl1pPr>
            <a:lvl2pPr>
              <a:defRPr/>
            </a:lvl2pPr>
            <a:lvl3pPr>
              <a:defRPr/>
            </a:lvl3pPr>
            <a:lvl4pPr>
              <a:defRPr/>
            </a:lvl4pPr>
            <a:lvl5pPr>
              <a:defRPr sz="1600"/>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6" name="Slide Number Placeholder 5"/>
          <p:cNvSpPr>
            <a:spLocks noGrp="1"/>
          </p:cNvSpPr>
          <p:nvPr>
            <p:ph type="sldNum" sz="quarter" idx="12"/>
          </p:nvPr>
        </p:nvSpPr>
        <p:spPr>
          <a:xfrm>
            <a:off x="216000" y="4748824"/>
            <a:ext cx="326368" cy="396264"/>
          </a:xfrm>
          <a:prstGeom prst="rect">
            <a:avLst/>
          </a:prstGeom>
        </p:spPr>
        <p:txBody>
          <a:bodyPr/>
          <a:lstStyle>
            <a:lvl1pPr>
              <a:defRPr/>
            </a:lvl1pPr>
          </a:lstStyle>
          <a:p>
            <a:fld id="{61696EC4-B4CF-4701-AD06-A8439D6D8E12}" type="slidenum">
              <a:rPr lang="en-US" noProof="0" smtClean="0"/>
              <a:t>‹#›</a:t>
            </a:fld>
            <a:endParaRPr lang="en-US" noProof="0" dirty="0"/>
          </a:p>
        </p:txBody>
      </p:sp>
      <p:sp>
        <p:nvSpPr>
          <p:cNvPr id="7" name="Title Placeholder 1">
            <a:extLst>
              <a:ext uri="{FF2B5EF4-FFF2-40B4-BE49-F238E27FC236}">
                <a16:creationId xmlns:a16="http://schemas.microsoft.com/office/drawing/2014/main" id="{340BE303-A4F2-4BCB-AF82-DC9DDFB7C7E7}"/>
              </a:ext>
            </a:extLst>
          </p:cNvPr>
          <p:cNvSpPr>
            <a:spLocks noGrp="1"/>
          </p:cNvSpPr>
          <p:nvPr>
            <p:ph type="title" hasCustomPrompt="1"/>
          </p:nvPr>
        </p:nvSpPr>
        <p:spPr>
          <a:xfrm>
            <a:off x="396000" y="296244"/>
            <a:ext cx="6869178" cy="575989"/>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2" name="矩形 1">
            <a:extLst>
              <a:ext uri="{FF2B5EF4-FFF2-40B4-BE49-F238E27FC236}">
                <a16:creationId xmlns:a16="http://schemas.microsoft.com/office/drawing/2014/main" id="{528445C2-E62E-47C3-8D64-D96326339E4C}"/>
              </a:ext>
            </a:extLst>
          </p:cNvPr>
          <p:cNvSpPr/>
          <p:nvPr userDrawn="1"/>
        </p:nvSpPr>
        <p:spPr>
          <a:xfrm>
            <a:off x="1690549" y="4848844"/>
            <a:ext cx="7189291" cy="17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04540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7234" y="4748824"/>
            <a:ext cx="1027755" cy="396264"/>
          </a:xfrm>
          <a:prstGeom prst="rect">
            <a:avLst/>
          </a:prstGeom>
        </p:spPr>
        <p:txBody>
          <a:bodyPr/>
          <a:lstStyle/>
          <a:p>
            <a:fld id="{0A1BF2A7-198D-4BCD-8375-CAC66677F609}" type="datetime1">
              <a:rPr lang="de-DE" smtClean="0"/>
              <a:t>29.09.2021</a:t>
            </a:fld>
            <a:endParaRPr lang="de-DE"/>
          </a:p>
        </p:txBody>
      </p:sp>
      <p:sp>
        <p:nvSpPr>
          <p:cNvPr id="5" name="Slide Number Placeholder 4"/>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7" name="Title Placeholder 1">
            <a:extLst>
              <a:ext uri="{FF2B5EF4-FFF2-40B4-BE49-F238E27FC236}">
                <a16:creationId xmlns:a16="http://schemas.microsoft.com/office/drawing/2014/main" id="{910E8322-A2A9-45EC-9F17-A3F73D42D1C3}"/>
              </a:ext>
            </a:extLst>
          </p:cNvPr>
          <p:cNvSpPr>
            <a:spLocks noGrp="1"/>
          </p:cNvSpPr>
          <p:nvPr>
            <p:ph type="title" hasCustomPrompt="1"/>
          </p:nvPr>
        </p:nvSpPr>
        <p:spPr>
          <a:xfrm>
            <a:off x="396000" y="296244"/>
            <a:ext cx="6869178" cy="575989"/>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2373164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43915" y="468662"/>
            <a:ext cx="5471285" cy="3112861"/>
          </a:xfrm>
        </p:spPr>
        <p:txBody>
          <a:bodyPr anchor="t"/>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de-DE" dirty="0"/>
              <a:t>Bild</a:t>
            </a:r>
          </a:p>
        </p:txBody>
      </p:sp>
      <p:sp>
        <p:nvSpPr>
          <p:cNvPr id="5" name="Date Placeholder 4"/>
          <p:cNvSpPr>
            <a:spLocks noGrp="1"/>
          </p:cNvSpPr>
          <p:nvPr>
            <p:ph type="dt" sz="half" idx="10"/>
          </p:nvPr>
        </p:nvSpPr>
        <p:spPr>
          <a:xfrm>
            <a:off x="627234" y="4748824"/>
            <a:ext cx="1027755" cy="396264"/>
          </a:xfrm>
          <a:prstGeom prst="rect">
            <a:avLst/>
          </a:prstGeom>
        </p:spPr>
        <p:txBody>
          <a:bodyPr/>
          <a:lstStyle/>
          <a:p>
            <a:fld id="{5E89BE91-4B1C-4025-AE57-60317864A3F3}" type="datetime1">
              <a:rPr lang="de-DE" smtClean="0"/>
              <a:t>29.09.2021</a:t>
            </a:fld>
            <a:endParaRPr lang="de-DE"/>
          </a:p>
        </p:txBody>
      </p:sp>
      <p:sp>
        <p:nvSpPr>
          <p:cNvPr id="7" name="Slide Number Placeholder 6"/>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8" name="Title 1">
            <a:extLst>
              <a:ext uri="{FF2B5EF4-FFF2-40B4-BE49-F238E27FC236}">
                <a16:creationId xmlns:a16="http://schemas.microsoft.com/office/drawing/2014/main" id="{874D6481-F98B-45EE-B6D0-BF8C42A11F43}"/>
              </a:ext>
            </a:extLst>
          </p:cNvPr>
          <p:cNvSpPr>
            <a:spLocks noGrp="1"/>
          </p:cNvSpPr>
          <p:nvPr>
            <p:ph type="title" hasCustomPrompt="1"/>
          </p:nvPr>
        </p:nvSpPr>
        <p:spPr>
          <a:xfrm>
            <a:off x="1843914" y="3628492"/>
            <a:ext cx="5468677" cy="425214"/>
          </a:xfrm>
          <a:prstGeom prst="rect">
            <a:avLst/>
          </a:prstGeom>
        </p:spPr>
        <p:txBody>
          <a:bodyPr anchor="b">
            <a:normAutofit/>
          </a:bodyPr>
          <a:lstStyle>
            <a:lvl1pPr>
              <a:defRPr sz="1500"/>
            </a:lvl1pPr>
          </a:lstStyle>
          <a:p>
            <a:r>
              <a:rPr lang="en-US" altLang="de-DE" dirty="0"/>
              <a:t>Click to add title</a:t>
            </a:r>
            <a:endParaRPr lang="en-US" dirty="0"/>
          </a:p>
        </p:txBody>
      </p:sp>
      <p:sp>
        <p:nvSpPr>
          <p:cNvPr id="9" name="Text Placeholder 3">
            <a:extLst>
              <a:ext uri="{FF2B5EF4-FFF2-40B4-BE49-F238E27FC236}">
                <a16:creationId xmlns:a16="http://schemas.microsoft.com/office/drawing/2014/main" id="{85119134-5DDA-43C1-B0D4-2BD9056B0DD6}"/>
              </a:ext>
            </a:extLst>
          </p:cNvPr>
          <p:cNvSpPr>
            <a:spLocks noGrp="1"/>
          </p:cNvSpPr>
          <p:nvPr>
            <p:ph type="body" sz="half" idx="2"/>
          </p:nvPr>
        </p:nvSpPr>
        <p:spPr>
          <a:xfrm>
            <a:off x="1846522" y="4099062"/>
            <a:ext cx="5468677" cy="577364"/>
          </a:xfrm>
        </p:spPr>
        <p:txBody>
          <a:bodyPr>
            <a:normAutofit/>
          </a:bodyPr>
          <a:lstStyle>
            <a:lvl1pPr marL="0" indent="0">
              <a:buNone/>
              <a:defRPr sz="105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ltLang="de-DE" dirty="0" err="1"/>
              <a:t>Mastertextformat</a:t>
            </a:r>
            <a:r>
              <a:rPr lang="en-US" altLang="de-DE" dirty="0"/>
              <a:t> </a:t>
            </a:r>
            <a:r>
              <a:rPr lang="en-US" altLang="de-DE" dirty="0" err="1"/>
              <a:t>bearbeiten</a:t>
            </a:r>
            <a:endParaRPr lang="en-US" altLang="de-DE" dirty="0"/>
          </a:p>
        </p:txBody>
      </p:sp>
    </p:spTree>
    <p:extLst>
      <p:ext uri="{BB962C8B-B14F-4D97-AF65-F5344CB8AC3E}">
        <p14:creationId xmlns:p14="http://schemas.microsoft.com/office/powerpoint/2010/main" val="1436743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3" name="Vertical Text Placeholder 2"/>
          <p:cNvSpPr>
            <a:spLocks noGrp="1"/>
          </p:cNvSpPr>
          <p:nvPr>
            <p:ph type="body" orient="vert" idx="1" hasCustomPrompt="1"/>
          </p:nvPr>
        </p:nvSpPr>
        <p:spPr>
          <a:xfrm>
            <a:off x="400050" y="1068308"/>
            <a:ext cx="8343900" cy="3512663"/>
          </a:xfrm>
        </p:spPr>
        <p:txBody>
          <a:bodyPr vert="eaVert"/>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4" name="Date Placeholder 3"/>
          <p:cNvSpPr>
            <a:spLocks noGrp="1"/>
          </p:cNvSpPr>
          <p:nvPr>
            <p:ph type="dt" sz="half" idx="10"/>
          </p:nvPr>
        </p:nvSpPr>
        <p:spPr>
          <a:xfrm>
            <a:off x="627234" y="4748824"/>
            <a:ext cx="1027755" cy="396264"/>
          </a:xfrm>
          <a:prstGeom prst="rect">
            <a:avLst/>
          </a:prstGeom>
        </p:spPr>
        <p:txBody>
          <a:bodyPr/>
          <a:lstStyle/>
          <a:p>
            <a:fld id="{3AD15D93-083F-4B89-951E-D5F35A1BBEC8}" type="datetime1">
              <a:rPr lang="de-DE" smtClean="0"/>
              <a:t>29.09.2021</a:t>
            </a:fld>
            <a:endParaRPr lang="de-DE"/>
          </a:p>
        </p:txBody>
      </p:sp>
      <p:sp>
        <p:nvSpPr>
          <p:cNvPr id="6" name="Slide Number Placeholder 5"/>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8" name="Title Placeholder 1">
            <a:extLst>
              <a:ext uri="{FF2B5EF4-FFF2-40B4-BE49-F238E27FC236}">
                <a16:creationId xmlns:a16="http://schemas.microsoft.com/office/drawing/2014/main" id="{A0AF9471-6F4B-417A-9B82-1D3AC42AE952}"/>
              </a:ext>
            </a:extLst>
          </p:cNvPr>
          <p:cNvSpPr>
            <a:spLocks noGrp="1"/>
          </p:cNvSpPr>
          <p:nvPr>
            <p:ph type="title" hasCustomPrompt="1"/>
          </p:nvPr>
        </p:nvSpPr>
        <p:spPr>
          <a:xfrm>
            <a:off x="396000" y="296244"/>
            <a:ext cx="6869178" cy="575989"/>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155266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770387" y="273928"/>
            <a:ext cx="1971675" cy="4360224"/>
          </a:xfrm>
          <a:prstGeom prst="rect">
            <a:avLst/>
          </a:prstGeom>
        </p:spPr>
        <p:txBody>
          <a:bodyPr vert="eaVert"/>
          <a:lstStyle>
            <a:lvl1pPr>
              <a:defRPr/>
            </a:lvl1pPr>
          </a:lstStyle>
          <a:p>
            <a:r>
              <a:rPr lang="en-US" altLang="de-DE" dirty="0"/>
              <a:t>Click to add title</a:t>
            </a:r>
            <a:endParaRPr lang="en-US" dirty="0"/>
          </a:p>
        </p:txBody>
      </p:sp>
      <p:sp>
        <p:nvSpPr>
          <p:cNvPr id="3" name="Vertical Text Placeholder 2"/>
          <p:cNvSpPr>
            <a:spLocks noGrp="1"/>
          </p:cNvSpPr>
          <p:nvPr>
            <p:ph type="body" orient="vert" idx="1" hasCustomPrompt="1"/>
          </p:nvPr>
        </p:nvSpPr>
        <p:spPr>
          <a:xfrm>
            <a:off x="401940" y="273928"/>
            <a:ext cx="6225572" cy="4360224"/>
          </a:xfrm>
        </p:spPr>
        <p:txBody>
          <a:bodyPr vert="eaVert"/>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4" name="Date Placeholder 3"/>
          <p:cNvSpPr>
            <a:spLocks noGrp="1"/>
          </p:cNvSpPr>
          <p:nvPr>
            <p:ph type="dt" sz="half" idx="10"/>
          </p:nvPr>
        </p:nvSpPr>
        <p:spPr>
          <a:xfrm>
            <a:off x="627234" y="4748824"/>
            <a:ext cx="1027755" cy="396264"/>
          </a:xfrm>
          <a:prstGeom prst="rect">
            <a:avLst/>
          </a:prstGeom>
        </p:spPr>
        <p:txBody>
          <a:bodyPr/>
          <a:lstStyle/>
          <a:p>
            <a:fld id="{90C3E158-F33A-4782-AFB5-03A3FD6F0AB2}" type="datetime1">
              <a:rPr lang="de-DE" smtClean="0"/>
              <a:t>29.09.2021</a:t>
            </a:fld>
            <a:endParaRPr lang="de-DE"/>
          </a:p>
        </p:txBody>
      </p:sp>
      <p:sp>
        <p:nvSpPr>
          <p:cNvPr id="6" name="Slide Number Placeholder 5"/>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Tree>
    <p:extLst>
      <p:ext uri="{BB962C8B-B14F-4D97-AF65-F5344CB8AC3E}">
        <p14:creationId xmlns:p14="http://schemas.microsoft.com/office/powerpoint/2010/main" val="1922369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6000" y="296244"/>
            <a:ext cx="6869178" cy="575989"/>
          </a:xfrm>
          <a:prstGeom prst="rect">
            <a:avLst/>
          </a:prstGeom>
        </p:spPr>
        <p:txBody>
          <a:bodyPr vert="horz" lIns="0" tIns="0" rIns="0" bIns="0" rtlCol="0" anchor="b">
            <a:normAutofit/>
          </a:bodyPr>
          <a:lstStyle/>
          <a:p>
            <a:r>
              <a:rPr lang="en-US" altLang="de-DE" dirty="0"/>
              <a:t>Click to add title</a:t>
            </a:r>
            <a:endParaRPr lang="en-US" dirty="0"/>
          </a:p>
        </p:txBody>
      </p:sp>
      <p:sp>
        <p:nvSpPr>
          <p:cNvPr id="3" name="Text Placeholder 2"/>
          <p:cNvSpPr>
            <a:spLocks noGrp="1"/>
          </p:cNvSpPr>
          <p:nvPr>
            <p:ph type="body" idx="1"/>
          </p:nvPr>
        </p:nvSpPr>
        <p:spPr>
          <a:xfrm>
            <a:off x="396000" y="1187341"/>
            <a:ext cx="8351999" cy="3393631"/>
          </a:xfrm>
          <a:prstGeom prst="rect">
            <a:avLst/>
          </a:prstGeom>
        </p:spPr>
        <p:txBody>
          <a:bodyPr vert="horz" lIns="0" tIns="0" rIns="0" bIns="0" rtlCol="0">
            <a:normAutofit/>
          </a:bodyPr>
          <a:lstStyle/>
          <a:p>
            <a:pPr lvl="0"/>
            <a:r>
              <a:rPr lang="de-DE" altLang="de-DE" dirty="0"/>
              <a:t>Karlsruher Institute </a:t>
            </a:r>
            <a:r>
              <a:rPr lang="de-DE" altLang="de-DE" dirty="0" err="1"/>
              <a:t>for</a:t>
            </a:r>
            <a:r>
              <a:rPr lang="de-DE" altLang="de-DE" dirty="0"/>
              <a:t> Technology (KIT).</a:t>
            </a:r>
          </a:p>
          <a:p>
            <a:pPr lvl="1"/>
            <a:r>
              <a:rPr lang="en-US" altLang="de-DE" dirty="0"/>
              <a:t>Second level</a:t>
            </a:r>
          </a:p>
          <a:p>
            <a:pPr lvl="2"/>
            <a:r>
              <a:rPr lang="en-US" altLang="de-DE" dirty="0"/>
              <a:t>Third level</a:t>
            </a:r>
          </a:p>
          <a:p>
            <a:pPr lvl="3"/>
            <a:r>
              <a:rPr lang="en-US" altLang="de-DE" dirty="0"/>
              <a:t>Fourth level           </a:t>
            </a:r>
          </a:p>
        </p:txBody>
      </p:sp>
      <p:cxnSp>
        <p:nvCxnSpPr>
          <p:cNvPr id="12" name="Gerade Verbindung 11"/>
          <p:cNvCxnSpPr/>
          <p:nvPr userDrawn="1"/>
        </p:nvCxnSpPr>
        <p:spPr>
          <a:xfrm>
            <a:off x="107947" y="4741374"/>
            <a:ext cx="8928107" cy="745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49C6492B-9F9B-4588-8AB6-62DBF42A6EA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668000" y="331200"/>
            <a:ext cx="1079999" cy="500374"/>
          </a:xfrm>
          <a:prstGeom prst="rect">
            <a:avLst/>
          </a:prstGeom>
        </p:spPr>
      </p:pic>
      <p:sp>
        <p:nvSpPr>
          <p:cNvPr id="15" name="Date Placeholder 3"/>
          <p:cNvSpPr>
            <a:spLocks noGrp="1"/>
          </p:cNvSpPr>
          <p:nvPr>
            <p:ph type="dt" sz="half" idx="2"/>
          </p:nvPr>
        </p:nvSpPr>
        <p:spPr>
          <a:xfrm>
            <a:off x="627234" y="4748824"/>
            <a:ext cx="1027755" cy="396264"/>
          </a:xfrm>
          <a:prstGeom prst="rect">
            <a:avLst/>
          </a:prstGeom>
        </p:spPr>
        <p:txBody>
          <a:bodyPr vert="horz" lIns="0" tIns="0" rIns="0" bIns="0" rtlCol="0" anchor="ctr"/>
          <a:lstStyle>
            <a:lvl1pPr algn="l">
              <a:defRPr sz="900">
                <a:solidFill>
                  <a:schemeClr val="tx1"/>
                </a:solidFill>
              </a:defRPr>
            </a:lvl1pPr>
          </a:lstStyle>
          <a:p>
            <a:fld id="{D440409C-9897-4940-8DB3-931E759C1E19}" type="datetime3">
              <a:rPr lang="en-US" smtClean="0"/>
              <a:pPr/>
              <a:t>29 September 2021</a:t>
            </a:fld>
            <a:endParaRPr lang="en-US" dirty="0"/>
          </a:p>
        </p:txBody>
      </p:sp>
      <p:sp>
        <p:nvSpPr>
          <p:cNvPr id="16" name="Slide Number Placeholder 5"/>
          <p:cNvSpPr>
            <a:spLocks noGrp="1"/>
          </p:cNvSpPr>
          <p:nvPr>
            <p:ph type="sldNum" sz="quarter" idx="4"/>
          </p:nvPr>
        </p:nvSpPr>
        <p:spPr>
          <a:xfrm>
            <a:off x="216000" y="4748824"/>
            <a:ext cx="326368" cy="396264"/>
          </a:xfrm>
          <a:prstGeom prst="rect">
            <a:avLst/>
          </a:prstGeom>
        </p:spPr>
        <p:txBody>
          <a:bodyPr vert="horz" lIns="0" tIns="0" rIns="0" bIns="0" rtlCol="0" anchor="ctr"/>
          <a:lstStyle>
            <a:lvl1pPr algn="l">
              <a:defRPr sz="900" b="1">
                <a:solidFill>
                  <a:schemeClr val="tx1"/>
                </a:solidFill>
              </a:defRPr>
            </a:lvl1pPr>
          </a:lstStyle>
          <a:p>
            <a:fld id="{61696EC4-B4CF-4701-AD06-A8439D6D8E12}" type="slidenum">
              <a:rPr lang="en-US" smtClean="0"/>
              <a:pPr/>
              <a:t>‹#›</a:t>
            </a:fld>
            <a:endParaRPr lang="en-US" dirty="0"/>
          </a:p>
        </p:txBody>
      </p:sp>
      <p:sp>
        <p:nvSpPr>
          <p:cNvPr id="17" name="Footer Placeholder 4">
            <a:extLst>
              <a:ext uri="{FF2B5EF4-FFF2-40B4-BE49-F238E27FC236}">
                <a16:creationId xmlns:a16="http://schemas.microsoft.com/office/drawing/2014/main" id="{74D87B36-D57F-487F-9086-156B2F77E750}"/>
              </a:ext>
            </a:extLst>
          </p:cNvPr>
          <p:cNvSpPr txBox="1">
            <a:spLocks/>
          </p:cNvSpPr>
          <p:nvPr userDrawn="1"/>
        </p:nvSpPr>
        <p:spPr>
          <a:xfrm>
            <a:off x="1700330" y="4748824"/>
            <a:ext cx="4146555" cy="396264"/>
          </a:xfrm>
          <a:prstGeom prst="rect">
            <a:avLst/>
          </a:prstGeom>
        </p:spPr>
        <p:txBody>
          <a:bodyPr vert="horz" lIns="0" tIns="0" rIns="0" bIns="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900" dirty="0"/>
              <a:t>Andrea </a:t>
            </a:r>
            <a:r>
              <a:rPr lang="de-DE" sz="900" dirty="0" err="1"/>
              <a:t>Santamaría</a:t>
            </a:r>
            <a:r>
              <a:rPr lang="de-DE" sz="900" dirty="0"/>
              <a:t> García - </a:t>
            </a:r>
            <a:r>
              <a:rPr lang="en-GB" sz="900" b="0" i="0" kern="1200" dirty="0">
                <a:solidFill>
                  <a:schemeClr val="tx1"/>
                </a:solidFill>
                <a:effectLst/>
                <a:latin typeface="+mn-lt"/>
                <a:ea typeface="+mn-ea"/>
                <a:cs typeface="+mn-cs"/>
              </a:rPr>
              <a:t>Artificial intelligence activities at KIT for accelerators</a:t>
            </a:r>
            <a:endParaRPr lang="de-DE" sz="900" dirty="0"/>
          </a:p>
        </p:txBody>
      </p:sp>
      <p:sp>
        <p:nvSpPr>
          <p:cNvPr id="18" name="Fußzeilenplatzhalter 4">
            <a:extLst>
              <a:ext uri="{FF2B5EF4-FFF2-40B4-BE49-F238E27FC236}">
                <a16:creationId xmlns:a16="http://schemas.microsoft.com/office/drawing/2014/main" id="{AE6A56DB-B5EE-4225-952A-4A1FEE4F4716}"/>
              </a:ext>
            </a:extLst>
          </p:cNvPr>
          <p:cNvSpPr txBox="1">
            <a:spLocks/>
          </p:cNvSpPr>
          <p:nvPr userDrawn="1"/>
        </p:nvSpPr>
        <p:spPr>
          <a:xfrm>
            <a:off x="5505450" y="4748824"/>
            <a:ext cx="3245053" cy="396264"/>
          </a:xfrm>
          <a:prstGeom prst="rect">
            <a:avLst/>
          </a:prstGeom>
        </p:spPr>
        <p:txBody>
          <a:bodyPr vert="horz" lIns="0" tIns="0" rIns="0" bIns="0" rtlCol="0" anchor="ctr"/>
          <a:lstStyle>
            <a:defPPr>
              <a:defRPr lang="de-DE"/>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ct val="50000"/>
              </a:spcBef>
            </a:pPr>
            <a:r>
              <a:rPr lang="en-US" altLang="de-DE" sz="900" dirty="0"/>
              <a:t>LAS/IBPT</a:t>
            </a:r>
          </a:p>
        </p:txBody>
      </p:sp>
    </p:spTree>
    <p:extLst>
      <p:ext uri="{BB962C8B-B14F-4D97-AF65-F5344CB8AC3E}">
        <p14:creationId xmlns:p14="http://schemas.microsoft.com/office/powerpoint/2010/main" val="350334046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90" r:id="rId3"/>
    <p:sldLayoutId id="2147483691" r:id="rId4"/>
    <p:sldLayoutId id="2147483692" r:id="rId5"/>
    <p:sldLayoutId id="2147483679" r:id="rId6"/>
    <p:sldLayoutId id="2147483682" r:id="rId7"/>
    <p:sldLayoutId id="2147483683" r:id="rId8"/>
    <p:sldLayoutId id="2147483684" r:id="rId9"/>
  </p:sldLayoutIdLst>
  <p:hf hdr="0" ftr="0"/>
  <p:txStyles>
    <p:titleStyle>
      <a:lvl1pPr algn="l" defTabSz="685983" rtl="0" eaLnBrk="1" latinLnBrk="0" hangingPunct="1">
        <a:lnSpc>
          <a:spcPct val="90000"/>
        </a:lnSpc>
        <a:spcBef>
          <a:spcPct val="0"/>
        </a:spcBef>
        <a:buNone/>
        <a:defRPr lang="en-US" sz="2400" b="1" kern="1200" dirty="0">
          <a:solidFill>
            <a:schemeClr val="tx1"/>
          </a:solidFill>
          <a:latin typeface="+mj-lt"/>
          <a:ea typeface="+mj-ea"/>
          <a:cs typeface="Arial" panose="020B0604020202020204" pitchFamily="34" charset="0"/>
        </a:defRPr>
      </a:lvl1pPr>
    </p:titleStyle>
    <p:bodyStyle>
      <a:lvl1pPr marL="203652" indent="-203652" algn="l" defTabSz="685983" rtl="0" eaLnBrk="1" latinLnBrk="0" hangingPunct="1">
        <a:lnSpc>
          <a:spcPct val="90000"/>
        </a:lnSpc>
        <a:spcBef>
          <a:spcPts val="360"/>
        </a:spcBef>
        <a:buSzPct val="88000"/>
        <a:buFontTx/>
        <a:buBlip>
          <a:blip r:embed="rId12"/>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12"/>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12"/>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12"/>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12"/>
        </a:buBlip>
        <a:defRPr sz="12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userDrawn="1">
          <p15:clr>
            <a:srgbClr val="F26B43"/>
          </p15:clr>
        </p15:guide>
        <p15:guide id="3" orient="horz" pos="464" userDrawn="1">
          <p15:clr>
            <a:srgbClr val="F26B43"/>
          </p15:clr>
        </p15:guide>
        <p15:guide id="4" pos="4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image" Target="../media/image19.jpeg"/><Relationship Id="rId4" Type="http://schemas.openxmlformats.org/officeDocument/2006/relationships/image" Target="../media/image18.wmf"/></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13CB04B0-2E17-4EB5-A698-A78C61560714}"/>
              </a:ext>
            </a:extLst>
          </p:cNvPr>
          <p:cNvSpPr txBox="1"/>
          <p:nvPr/>
        </p:nvSpPr>
        <p:spPr>
          <a:xfrm>
            <a:off x="123929" y="1577703"/>
            <a:ext cx="8295098" cy="461665"/>
          </a:xfrm>
          <a:prstGeom prst="rect">
            <a:avLst/>
          </a:prstGeom>
          <a:noFill/>
        </p:spPr>
        <p:txBody>
          <a:bodyPr wrap="square">
            <a:spAutoFit/>
          </a:bodyPr>
          <a:lstStyle/>
          <a:p>
            <a:pPr>
              <a:spcBef>
                <a:spcPts val="300"/>
              </a:spcBef>
              <a:spcAft>
                <a:spcPts val="300"/>
              </a:spcAft>
            </a:pPr>
            <a:r>
              <a:rPr lang="en-GB" altLang="zh-CN" sz="2400" b="1" dirty="0"/>
              <a:t>Overview of the PANDA activities/topics at IPE </a:t>
            </a:r>
            <a:endParaRPr lang="en-US" altLang="zh-CN" sz="2400" b="1" dirty="0"/>
          </a:p>
        </p:txBody>
      </p:sp>
      <p:sp>
        <p:nvSpPr>
          <p:cNvPr id="8" name="Textplatzhalter 7"/>
          <p:cNvSpPr>
            <a:spLocks noGrp="1"/>
          </p:cNvSpPr>
          <p:nvPr>
            <p:ph type="body" sz="quarter" idx="13"/>
          </p:nvPr>
        </p:nvSpPr>
        <p:spPr>
          <a:xfrm>
            <a:off x="309460" y="2252510"/>
            <a:ext cx="7791611" cy="229249"/>
          </a:xfrm>
        </p:spPr>
        <p:txBody>
          <a:bodyPr>
            <a:noAutofit/>
          </a:bodyPr>
          <a:lstStyle/>
          <a:p>
            <a:pPr algn="just"/>
            <a:r>
              <a:rPr lang="en-US" altLang="zh-CN" sz="1400" b="0" dirty="0"/>
              <a:t>Michele Caselle and Andreas Kopmann</a:t>
            </a:r>
            <a:endParaRPr lang="de-DE" sz="1400" b="0" dirty="0"/>
          </a:p>
        </p:txBody>
      </p:sp>
      <p:sp>
        <p:nvSpPr>
          <p:cNvPr id="7" name="Rectangle 6">
            <a:extLst>
              <a:ext uri="{FF2B5EF4-FFF2-40B4-BE49-F238E27FC236}">
                <a16:creationId xmlns:a16="http://schemas.microsoft.com/office/drawing/2014/main" id="{F4945CD0-82F5-45AE-9D7D-97A433A3355B}"/>
              </a:ext>
            </a:extLst>
          </p:cNvPr>
          <p:cNvSpPr/>
          <p:nvPr/>
        </p:nvSpPr>
        <p:spPr>
          <a:xfrm>
            <a:off x="4331113" y="649887"/>
            <a:ext cx="4899192" cy="307777"/>
          </a:xfrm>
          <a:prstGeom prst="rect">
            <a:avLst/>
          </a:prstGeom>
        </p:spPr>
        <p:txBody>
          <a:bodyPr wrap="square">
            <a:spAutoFit/>
          </a:bodyPr>
          <a:lstStyle/>
          <a:p>
            <a:r>
              <a:rPr lang="en-GB" sz="1400" i="1" dirty="0">
                <a:latin typeface="Arial" pitchFamily="34" charset="0"/>
                <a:ea typeface="MS PGothic" pitchFamily="34" charset="-128"/>
              </a:rPr>
              <a:t>PANDA kick-off meeting ITIV-IPE Sept. 16</a:t>
            </a:r>
            <a:r>
              <a:rPr lang="en-GB" sz="1400" i="1" baseline="30000" dirty="0">
                <a:latin typeface="Arial" pitchFamily="34" charset="0"/>
                <a:ea typeface="MS PGothic" pitchFamily="34" charset="-128"/>
              </a:rPr>
              <a:t>th</a:t>
            </a:r>
            <a:r>
              <a:rPr lang="en-GB" sz="1400" i="1" dirty="0">
                <a:latin typeface="Arial" pitchFamily="34" charset="0"/>
                <a:ea typeface="MS PGothic" pitchFamily="34" charset="-128"/>
              </a:rPr>
              <a:t> (2021)</a:t>
            </a:r>
          </a:p>
        </p:txBody>
      </p:sp>
      <p:pic>
        <p:nvPicPr>
          <p:cNvPr id="9" name="Bild 7">
            <a:extLst>
              <a:ext uri="{FF2B5EF4-FFF2-40B4-BE49-F238E27FC236}">
                <a16:creationId xmlns:a16="http://schemas.microsoft.com/office/drawing/2014/main" id="{38394CE4-0FD2-450E-A5FE-BF9FFC5075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6221" y="2572543"/>
            <a:ext cx="8371557" cy="2257720"/>
          </a:xfrm>
          <a:prstGeom prst="rect">
            <a:avLst/>
          </a:prstGeom>
          <a:ln>
            <a:noFill/>
          </a:ln>
          <a:effectLst>
            <a:softEdge rad="112500"/>
          </a:effectLst>
        </p:spPr>
      </p:pic>
    </p:spTree>
    <p:extLst>
      <p:ext uri="{BB962C8B-B14F-4D97-AF65-F5344CB8AC3E}">
        <p14:creationId xmlns:p14="http://schemas.microsoft.com/office/powerpoint/2010/main" val="2952058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A68911C-E8C7-457E-B5E9-A5477F185B7B}"/>
              </a:ext>
            </a:extLst>
          </p:cNvPr>
          <p:cNvPicPr>
            <a:picLocks noChangeAspect="1"/>
          </p:cNvPicPr>
          <p:nvPr/>
        </p:nvPicPr>
        <p:blipFill>
          <a:blip r:embed="rId2"/>
          <a:stretch>
            <a:fillRect/>
          </a:stretch>
        </p:blipFill>
        <p:spPr>
          <a:xfrm>
            <a:off x="1351444" y="1293954"/>
            <a:ext cx="6098400" cy="3208013"/>
          </a:xfrm>
          <a:prstGeom prst="rect">
            <a:avLst/>
          </a:prstGeom>
        </p:spPr>
      </p:pic>
      <p:sp>
        <p:nvSpPr>
          <p:cNvPr id="3" name="Slide Number Placeholder 2">
            <a:extLst>
              <a:ext uri="{FF2B5EF4-FFF2-40B4-BE49-F238E27FC236}">
                <a16:creationId xmlns:a16="http://schemas.microsoft.com/office/drawing/2014/main" id="{794A43E1-F49E-4FC0-834A-097B914A78A9}"/>
              </a:ext>
            </a:extLst>
          </p:cNvPr>
          <p:cNvSpPr>
            <a:spLocks noGrp="1"/>
          </p:cNvSpPr>
          <p:nvPr>
            <p:ph type="sldNum" sz="quarter" idx="12"/>
          </p:nvPr>
        </p:nvSpPr>
        <p:spPr/>
        <p:txBody>
          <a:bodyPr/>
          <a:lstStyle/>
          <a:p>
            <a:fld id="{61696EC4-B4CF-4701-AD06-A8439D6D8E12}" type="slidenum">
              <a:rPr lang="en-US" noProof="0" smtClean="0"/>
              <a:t>10</a:t>
            </a:fld>
            <a:endParaRPr lang="en-US" noProof="0" dirty="0"/>
          </a:p>
        </p:txBody>
      </p:sp>
      <p:sp>
        <p:nvSpPr>
          <p:cNvPr id="4" name="Title 3">
            <a:extLst>
              <a:ext uri="{FF2B5EF4-FFF2-40B4-BE49-F238E27FC236}">
                <a16:creationId xmlns:a16="http://schemas.microsoft.com/office/drawing/2014/main" id="{04F226BF-86F1-4506-AFA8-0B85051C6005}"/>
              </a:ext>
            </a:extLst>
          </p:cNvPr>
          <p:cNvSpPr>
            <a:spLocks noGrp="1"/>
          </p:cNvSpPr>
          <p:nvPr>
            <p:ph type="title"/>
          </p:nvPr>
        </p:nvSpPr>
        <p:spPr>
          <a:xfrm>
            <a:off x="138662" y="65971"/>
            <a:ext cx="6869178" cy="575989"/>
          </a:xfrm>
        </p:spPr>
        <p:txBody>
          <a:bodyPr/>
          <a:lstStyle/>
          <a:p>
            <a:r>
              <a:rPr lang="en-GB" dirty="0"/>
              <a:t>On-line data path of MVD </a:t>
            </a:r>
          </a:p>
        </p:txBody>
      </p:sp>
      <p:sp>
        <p:nvSpPr>
          <p:cNvPr id="8" name="TextBox 7">
            <a:extLst>
              <a:ext uri="{FF2B5EF4-FFF2-40B4-BE49-F238E27FC236}">
                <a16:creationId xmlns:a16="http://schemas.microsoft.com/office/drawing/2014/main" id="{5BA1C8E9-EE92-42F3-A65A-978F68C3069A}"/>
              </a:ext>
            </a:extLst>
          </p:cNvPr>
          <p:cNvSpPr txBox="1"/>
          <p:nvPr/>
        </p:nvSpPr>
        <p:spPr>
          <a:xfrm>
            <a:off x="1956714" y="1046161"/>
            <a:ext cx="1303177" cy="276999"/>
          </a:xfrm>
          <a:prstGeom prst="rect">
            <a:avLst/>
          </a:prstGeom>
          <a:noFill/>
        </p:spPr>
        <p:txBody>
          <a:bodyPr wrap="square" rtlCol="0">
            <a:spAutoFit/>
          </a:bodyPr>
          <a:lstStyle/>
          <a:p>
            <a:pPr algn="ctr"/>
            <a:r>
              <a:rPr lang="en-GB" sz="1200" dirty="0">
                <a:solidFill>
                  <a:srgbClr val="0070C0"/>
                </a:solidFill>
              </a:rPr>
              <a:t>FEE- ASICs</a:t>
            </a:r>
          </a:p>
        </p:txBody>
      </p:sp>
      <p:sp>
        <p:nvSpPr>
          <p:cNvPr id="10" name="TextBox 9">
            <a:extLst>
              <a:ext uri="{FF2B5EF4-FFF2-40B4-BE49-F238E27FC236}">
                <a16:creationId xmlns:a16="http://schemas.microsoft.com/office/drawing/2014/main" id="{CAA99B2A-1418-4A9A-94D9-35004D2E43BF}"/>
              </a:ext>
            </a:extLst>
          </p:cNvPr>
          <p:cNvSpPr txBox="1"/>
          <p:nvPr/>
        </p:nvSpPr>
        <p:spPr>
          <a:xfrm>
            <a:off x="2981308" y="914420"/>
            <a:ext cx="1714804" cy="276999"/>
          </a:xfrm>
          <a:prstGeom prst="rect">
            <a:avLst/>
          </a:prstGeom>
          <a:noFill/>
        </p:spPr>
        <p:txBody>
          <a:bodyPr wrap="square" rtlCol="0">
            <a:spAutoFit/>
          </a:bodyPr>
          <a:lstStyle/>
          <a:p>
            <a:pPr algn="ctr"/>
            <a:r>
              <a:rPr lang="en-GB" sz="1200" dirty="0">
                <a:solidFill>
                  <a:srgbClr val="0070C0"/>
                </a:solidFill>
              </a:rPr>
              <a:t>Local controller ASICs</a:t>
            </a:r>
          </a:p>
        </p:txBody>
      </p:sp>
      <p:sp>
        <p:nvSpPr>
          <p:cNvPr id="11" name="TextBox 10">
            <a:extLst>
              <a:ext uri="{FF2B5EF4-FFF2-40B4-BE49-F238E27FC236}">
                <a16:creationId xmlns:a16="http://schemas.microsoft.com/office/drawing/2014/main" id="{24C5AE83-4473-46B7-A8E2-450045F3255C}"/>
              </a:ext>
            </a:extLst>
          </p:cNvPr>
          <p:cNvSpPr txBox="1"/>
          <p:nvPr/>
        </p:nvSpPr>
        <p:spPr>
          <a:xfrm>
            <a:off x="4607950" y="914420"/>
            <a:ext cx="1919684" cy="276999"/>
          </a:xfrm>
          <a:prstGeom prst="rect">
            <a:avLst/>
          </a:prstGeom>
          <a:noFill/>
        </p:spPr>
        <p:txBody>
          <a:bodyPr wrap="square" rtlCol="0">
            <a:spAutoFit/>
          </a:bodyPr>
          <a:lstStyle/>
          <a:p>
            <a:pPr algn="ctr"/>
            <a:r>
              <a:rPr lang="en-GB" sz="1200" dirty="0">
                <a:solidFill>
                  <a:srgbClr val="0070C0"/>
                </a:solidFill>
              </a:rPr>
              <a:t>Electro/optical data links</a:t>
            </a:r>
          </a:p>
        </p:txBody>
      </p:sp>
      <p:sp>
        <p:nvSpPr>
          <p:cNvPr id="13" name="TextBox 12">
            <a:extLst>
              <a:ext uri="{FF2B5EF4-FFF2-40B4-BE49-F238E27FC236}">
                <a16:creationId xmlns:a16="http://schemas.microsoft.com/office/drawing/2014/main" id="{93E7A310-9D30-46EC-BDDF-6EB60B2A7C13}"/>
              </a:ext>
            </a:extLst>
          </p:cNvPr>
          <p:cNvSpPr txBox="1"/>
          <p:nvPr/>
        </p:nvSpPr>
        <p:spPr>
          <a:xfrm>
            <a:off x="7696936" y="3457618"/>
            <a:ext cx="1027845" cy="276999"/>
          </a:xfrm>
          <a:prstGeom prst="rect">
            <a:avLst/>
          </a:prstGeom>
          <a:noFill/>
        </p:spPr>
        <p:txBody>
          <a:bodyPr wrap="none" rtlCol="0">
            <a:spAutoFit/>
          </a:bodyPr>
          <a:lstStyle/>
          <a:p>
            <a:r>
              <a:rPr lang="en-GB" sz="1200" dirty="0">
                <a:solidFill>
                  <a:srgbClr val="7030A0"/>
                </a:solidFill>
              </a:rPr>
              <a:t>Slow-control</a:t>
            </a:r>
          </a:p>
        </p:txBody>
      </p:sp>
      <p:sp>
        <p:nvSpPr>
          <p:cNvPr id="14" name="TextBox 13">
            <a:extLst>
              <a:ext uri="{FF2B5EF4-FFF2-40B4-BE49-F238E27FC236}">
                <a16:creationId xmlns:a16="http://schemas.microsoft.com/office/drawing/2014/main" id="{E9AFC059-E7D0-4FC3-898B-E2041D9885E9}"/>
              </a:ext>
            </a:extLst>
          </p:cNvPr>
          <p:cNvSpPr txBox="1"/>
          <p:nvPr/>
        </p:nvSpPr>
        <p:spPr>
          <a:xfrm>
            <a:off x="7273760" y="2020028"/>
            <a:ext cx="1721793" cy="646331"/>
          </a:xfrm>
          <a:prstGeom prst="rect">
            <a:avLst/>
          </a:prstGeom>
          <a:noFill/>
        </p:spPr>
        <p:txBody>
          <a:bodyPr wrap="square" rtlCol="0">
            <a:spAutoFit/>
          </a:bodyPr>
          <a:lstStyle/>
          <a:p>
            <a:r>
              <a:rPr lang="en-GB" sz="1200" dirty="0">
                <a:solidFill>
                  <a:srgbClr val="0070C0"/>
                </a:solidFill>
              </a:rPr>
              <a:t>Compute node in the counting room (experimental area)</a:t>
            </a:r>
          </a:p>
        </p:txBody>
      </p:sp>
      <p:cxnSp>
        <p:nvCxnSpPr>
          <p:cNvPr id="29" name="Straight Arrow Connector 28">
            <a:extLst>
              <a:ext uri="{FF2B5EF4-FFF2-40B4-BE49-F238E27FC236}">
                <a16:creationId xmlns:a16="http://schemas.microsoft.com/office/drawing/2014/main" id="{7BFA81DD-FEBB-4F2B-931C-922F0597E030}"/>
              </a:ext>
            </a:extLst>
          </p:cNvPr>
          <p:cNvCxnSpPr>
            <a:stCxn id="13" idx="1"/>
          </p:cNvCxnSpPr>
          <p:nvPr/>
        </p:nvCxnSpPr>
        <p:spPr>
          <a:xfrm flipH="1" flipV="1">
            <a:off x="6318744" y="2665883"/>
            <a:ext cx="1378192" cy="93023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13B09BC-5480-4141-8854-89A3D6BB404F}"/>
              </a:ext>
            </a:extLst>
          </p:cNvPr>
          <p:cNvSpPr txBox="1"/>
          <p:nvPr/>
        </p:nvSpPr>
        <p:spPr>
          <a:xfrm>
            <a:off x="1562474" y="4040478"/>
            <a:ext cx="2595582" cy="369332"/>
          </a:xfrm>
          <a:prstGeom prst="rect">
            <a:avLst/>
          </a:prstGeom>
          <a:solidFill>
            <a:schemeClr val="bg1"/>
          </a:solidFill>
        </p:spPr>
        <p:txBody>
          <a:bodyPr wrap="none" rtlCol="0">
            <a:spAutoFit/>
          </a:bodyPr>
          <a:lstStyle/>
          <a:p>
            <a:r>
              <a:rPr lang="en-GB" i="1" dirty="0">
                <a:solidFill>
                  <a:schemeClr val="bg1">
                    <a:lumMod val="65000"/>
                  </a:schemeClr>
                </a:solidFill>
              </a:rPr>
              <a:t>MVD detector modules </a:t>
            </a:r>
          </a:p>
        </p:txBody>
      </p:sp>
      <p:sp>
        <p:nvSpPr>
          <p:cNvPr id="21" name="Rectangle 20">
            <a:extLst>
              <a:ext uri="{FF2B5EF4-FFF2-40B4-BE49-F238E27FC236}">
                <a16:creationId xmlns:a16="http://schemas.microsoft.com/office/drawing/2014/main" id="{DEDDB459-F5BD-4B15-BCF2-598ACC4BDAB3}"/>
              </a:ext>
            </a:extLst>
          </p:cNvPr>
          <p:cNvSpPr/>
          <p:nvPr/>
        </p:nvSpPr>
        <p:spPr>
          <a:xfrm>
            <a:off x="3710023" y="1439212"/>
            <a:ext cx="557017" cy="646331"/>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8A23AA7A-2288-44F8-8D59-2918D050ECA9}"/>
              </a:ext>
            </a:extLst>
          </p:cNvPr>
          <p:cNvSpPr/>
          <p:nvPr/>
        </p:nvSpPr>
        <p:spPr>
          <a:xfrm>
            <a:off x="3710023" y="2085543"/>
            <a:ext cx="557017" cy="646331"/>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BDAF5FA-31DB-478D-A771-C2017F56A232}"/>
              </a:ext>
            </a:extLst>
          </p:cNvPr>
          <p:cNvSpPr/>
          <p:nvPr/>
        </p:nvSpPr>
        <p:spPr>
          <a:xfrm>
            <a:off x="5639732" y="1525677"/>
            <a:ext cx="768383" cy="494352"/>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D70E62E-457E-4FE0-8D58-DFCD48EAF70F}"/>
              </a:ext>
            </a:extLst>
          </p:cNvPr>
          <p:cNvSpPr/>
          <p:nvPr/>
        </p:nvSpPr>
        <p:spPr>
          <a:xfrm>
            <a:off x="5639732" y="3029483"/>
            <a:ext cx="768383" cy="494352"/>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AB10160D-2569-4963-B749-9D0FD4029A3F}"/>
              </a:ext>
            </a:extLst>
          </p:cNvPr>
          <p:cNvSpPr txBox="1"/>
          <p:nvPr/>
        </p:nvSpPr>
        <p:spPr>
          <a:xfrm>
            <a:off x="390920" y="2954654"/>
            <a:ext cx="8305562" cy="1720151"/>
          </a:xfrm>
          <a:prstGeom prst="rect">
            <a:avLst/>
          </a:prstGeom>
          <a:solidFill>
            <a:schemeClr val="bg1"/>
          </a:solidFill>
          <a:ln>
            <a:solidFill>
              <a:srgbClr val="00B050"/>
            </a:solidFill>
          </a:ln>
          <a:effectLst>
            <a:outerShdw blurRad="50800" dist="38100" dir="2700000" algn="tl" rotWithShape="0">
              <a:prstClr val="black">
                <a:alpha val="40000"/>
              </a:prstClr>
            </a:outerShdw>
          </a:effectLst>
        </p:spPr>
        <p:txBody>
          <a:bodyPr wrap="square" rtlCol="0">
            <a:spAutoFit/>
          </a:bodyPr>
          <a:lstStyle/>
          <a:p>
            <a:pPr marL="203652" indent="-203652" defTabSz="685983">
              <a:lnSpc>
                <a:spcPts val="2100"/>
              </a:lnSpc>
              <a:spcBef>
                <a:spcPts val="1200"/>
              </a:spcBef>
              <a:buSzPct val="88000"/>
              <a:buBlip>
                <a:blip r:embed="rId3"/>
              </a:buBlip>
            </a:pPr>
            <a:r>
              <a:rPr lang="en-GB" sz="1400" dirty="0"/>
              <a:t>In the BMBF we are proposing the development of both MDC and MMB, which are necessary to complete the data acquisition of the MVD</a:t>
            </a:r>
          </a:p>
          <a:p>
            <a:pPr marL="203652" indent="-203652" defTabSz="685983">
              <a:lnSpc>
                <a:spcPts val="2100"/>
              </a:lnSpc>
              <a:spcBef>
                <a:spcPts val="1200"/>
              </a:spcBef>
              <a:buSzPct val="88000"/>
              <a:buBlip>
                <a:blip r:embed="rId3"/>
              </a:buBlip>
            </a:pPr>
            <a:r>
              <a:rPr lang="en-GB" sz="1400" dirty="0"/>
              <a:t>Great opportunity for ITIV and IPE to work together in the commissioning of the DAQ of the MVD</a:t>
            </a:r>
          </a:p>
          <a:p>
            <a:pPr marL="203652" indent="-203652" defTabSz="685983">
              <a:lnSpc>
                <a:spcPts val="2100"/>
              </a:lnSpc>
              <a:spcBef>
                <a:spcPts val="1200"/>
              </a:spcBef>
              <a:buSzPct val="88000"/>
              <a:buBlip>
                <a:blip r:embed="rId3"/>
              </a:buBlip>
            </a:pPr>
            <a:r>
              <a:rPr lang="en-GB" sz="1400" dirty="0"/>
              <a:t>International partners: Justus-Liebig-Universität </a:t>
            </a:r>
            <a:r>
              <a:rPr lang="en-GB" sz="1400" dirty="0" err="1"/>
              <a:t>Gießen</a:t>
            </a:r>
            <a:r>
              <a:rPr lang="en-GB" sz="1400" dirty="0"/>
              <a:t>, </a:t>
            </a:r>
            <a:r>
              <a:rPr lang="en-GB" sz="1400" dirty="0" err="1"/>
              <a:t>Forschungszentrum</a:t>
            </a:r>
            <a:r>
              <a:rPr lang="en-GB" sz="1400" dirty="0"/>
              <a:t> </a:t>
            </a:r>
            <a:r>
              <a:rPr lang="en-GB" sz="1400" dirty="0" err="1"/>
              <a:t>Jülich</a:t>
            </a:r>
            <a:r>
              <a:rPr lang="en-GB" sz="1400" dirty="0"/>
              <a:t> (</a:t>
            </a:r>
            <a:r>
              <a:rPr lang="en-GB" sz="1400" dirty="0" err="1"/>
              <a:t>FzJü</a:t>
            </a:r>
            <a:r>
              <a:rPr lang="en-GB" sz="1400" dirty="0"/>
              <a:t>), GSI, CERN and INFN - TO </a:t>
            </a:r>
          </a:p>
        </p:txBody>
      </p:sp>
      <p:sp>
        <p:nvSpPr>
          <p:cNvPr id="6" name="TextBox 5">
            <a:extLst>
              <a:ext uri="{FF2B5EF4-FFF2-40B4-BE49-F238E27FC236}">
                <a16:creationId xmlns:a16="http://schemas.microsoft.com/office/drawing/2014/main" id="{067486DC-D137-4210-B04A-1D038B9B8898}"/>
              </a:ext>
            </a:extLst>
          </p:cNvPr>
          <p:cNvSpPr txBox="1"/>
          <p:nvPr/>
        </p:nvSpPr>
        <p:spPr>
          <a:xfrm>
            <a:off x="2767467" y="2656380"/>
            <a:ext cx="603050" cy="307777"/>
          </a:xfrm>
          <a:prstGeom prst="rect">
            <a:avLst/>
          </a:prstGeom>
          <a:solidFill>
            <a:srgbClr val="0070C0"/>
          </a:solidFill>
          <a:effectLst>
            <a:outerShdw blurRad="50800" dist="38100" dir="2700000" algn="tl" rotWithShape="0">
              <a:prstClr val="black">
                <a:alpha val="40000"/>
              </a:prstClr>
            </a:outerShdw>
          </a:effectLst>
        </p:spPr>
        <p:txBody>
          <a:bodyPr wrap="none" rtlCol="0">
            <a:spAutoFit/>
          </a:bodyPr>
          <a:lstStyle/>
          <a:p>
            <a:r>
              <a:rPr lang="en-GB" sz="1400" dirty="0">
                <a:solidFill>
                  <a:schemeClr val="bg1"/>
                </a:solidFill>
              </a:rPr>
              <a:t>INFN</a:t>
            </a:r>
          </a:p>
        </p:txBody>
      </p:sp>
      <p:sp>
        <p:nvSpPr>
          <p:cNvPr id="32" name="TextBox 31">
            <a:extLst>
              <a:ext uri="{FF2B5EF4-FFF2-40B4-BE49-F238E27FC236}">
                <a16:creationId xmlns:a16="http://schemas.microsoft.com/office/drawing/2014/main" id="{8CD6C09D-332B-49A6-8D7A-4E61047BD402}"/>
              </a:ext>
            </a:extLst>
          </p:cNvPr>
          <p:cNvSpPr txBox="1"/>
          <p:nvPr/>
        </p:nvSpPr>
        <p:spPr>
          <a:xfrm>
            <a:off x="1428116" y="1339765"/>
            <a:ext cx="771365" cy="307777"/>
          </a:xfrm>
          <a:prstGeom prst="rect">
            <a:avLst/>
          </a:prstGeom>
          <a:solidFill>
            <a:srgbClr val="0070C0"/>
          </a:solidFill>
          <a:effectLst>
            <a:outerShdw blurRad="50800" dist="38100" dir="2700000" algn="tl" rotWithShape="0">
              <a:prstClr val="black">
                <a:alpha val="40000"/>
              </a:prstClr>
            </a:outerShdw>
          </a:effectLst>
        </p:spPr>
        <p:txBody>
          <a:bodyPr wrap="none" rtlCol="0">
            <a:spAutoFit/>
          </a:bodyPr>
          <a:lstStyle/>
          <a:p>
            <a:r>
              <a:rPr lang="en-GB" sz="1400" dirty="0" err="1">
                <a:solidFill>
                  <a:schemeClr val="bg1"/>
                </a:solidFill>
              </a:rPr>
              <a:t>Gießen</a:t>
            </a:r>
            <a:endParaRPr lang="en-GB" sz="1400" dirty="0">
              <a:solidFill>
                <a:schemeClr val="bg1"/>
              </a:solidFill>
            </a:endParaRPr>
          </a:p>
        </p:txBody>
      </p:sp>
      <p:sp>
        <p:nvSpPr>
          <p:cNvPr id="33" name="TextBox 32">
            <a:extLst>
              <a:ext uri="{FF2B5EF4-FFF2-40B4-BE49-F238E27FC236}">
                <a16:creationId xmlns:a16="http://schemas.microsoft.com/office/drawing/2014/main" id="{E5912525-19BE-4867-BEF0-1F49A15D4C26}"/>
              </a:ext>
            </a:extLst>
          </p:cNvPr>
          <p:cNvSpPr txBox="1"/>
          <p:nvPr/>
        </p:nvSpPr>
        <p:spPr>
          <a:xfrm>
            <a:off x="4474476" y="1938508"/>
            <a:ext cx="694421" cy="307777"/>
          </a:xfrm>
          <a:prstGeom prst="rect">
            <a:avLst/>
          </a:prstGeom>
          <a:solidFill>
            <a:srgbClr val="0070C0"/>
          </a:solidFill>
          <a:effectLst>
            <a:outerShdw blurRad="50800" dist="38100" dir="2700000" algn="tl" rotWithShape="0">
              <a:prstClr val="black">
                <a:alpha val="40000"/>
              </a:prstClr>
            </a:outerShdw>
          </a:effectLst>
        </p:spPr>
        <p:txBody>
          <a:bodyPr wrap="none" rtlCol="0">
            <a:spAutoFit/>
          </a:bodyPr>
          <a:lstStyle/>
          <a:p>
            <a:r>
              <a:rPr lang="en-GB" sz="1400" dirty="0">
                <a:solidFill>
                  <a:schemeClr val="bg1"/>
                </a:solidFill>
              </a:rPr>
              <a:t>CERN</a:t>
            </a:r>
          </a:p>
        </p:txBody>
      </p:sp>
      <p:sp>
        <p:nvSpPr>
          <p:cNvPr id="34" name="TextBox 33">
            <a:extLst>
              <a:ext uri="{FF2B5EF4-FFF2-40B4-BE49-F238E27FC236}">
                <a16:creationId xmlns:a16="http://schemas.microsoft.com/office/drawing/2014/main" id="{F3414A9C-60D8-41B7-A055-F30129ADF110}"/>
              </a:ext>
            </a:extLst>
          </p:cNvPr>
          <p:cNvSpPr txBox="1"/>
          <p:nvPr/>
        </p:nvSpPr>
        <p:spPr>
          <a:xfrm>
            <a:off x="7327383" y="1725695"/>
            <a:ext cx="572593" cy="307777"/>
          </a:xfrm>
          <a:prstGeom prst="rect">
            <a:avLst/>
          </a:prstGeom>
          <a:solidFill>
            <a:srgbClr val="0070C0"/>
          </a:solidFill>
          <a:effectLst>
            <a:outerShdw blurRad="50800" dist="38100" dir="2700000" algn="tl" rotWithShape="0">
              <a:prstClr val="black">
                <a:alpha val="40000"/>
              </a:prstClr>
            </a:outerShdw>
          </a:effectLst>
        </p:spPr>
        <p:txBody>
          <a:bodyPr wrap="none" rtlCol="0">
            <a:spAutoFit/>
          </a:bodyPr>
          <a:lstStyle/>
          <a:p>
            <a:r>
              <a:rPr lang="en-GB" sz="1400" dirty="0" err="1">
                <a:solidFill>
                  <a:schemeClr val="bg1"/>
                </a:solidFill>
              </a:rPr>
              <a:t>FzJü</a:t>
            </a:r>
            <a:endParaRPr lang="en-GB" sz="1400" dirty="0">
              <a:solidFill>
                <a:schemeClr val="bg1"/>
              </a:solidFill>
            </a:endParaRPr>
          </a:p>
        </p:txBody>
      </p:sp>
      <p:sp>
        <p:nvSpPr>
          <p:cNvPr id="35" name="TextBox 34">
            <a:extLst>
              <a:ext uri="{FF2B5EF4-FFF2-40B4-BE49-F238E27FC236}">
                <a16:creationId xmlns:a16="http://schemas.microsoft.com/office/drawing/2014/main" id="{CDA2392C-961B-408F-91EE-5C2F51CCAD79}"/>
              </a:ext>
            </a:extLst>
          </p:cNvPr>
          <p:cNvSpPr txBox="1"/>
          <p:nvPr/>
        </p:nvSpPr>
        <p:spPr>
          <a:xfrm>
            <a:off x="5441754" y="2544342"/>
            <a:ext cx="494046" cy="307777"/>
          </a:xfrm>
          <a:prstGeom prst="rect">
            <a:avLst/>
          </a:prstGeom>
          <a:solidFill>
            <a:srgbClr val="0070C0"/>
          </a:solidFill>
          <a:effectLst>
            <a:outerShdw blurRad="50800" dist="38100" dir="2700000" algn="tl" rotWithShape="0">
              <a:prstClr val="black">
                <a:alpha val="40000"/>
              </a:prstClr>
            </a:outerShdw>
          </a:effectLst>
        </p:spPr>
        <p:txBody>
          <a:bodyPr wrap="none" rtlCol="0">
            <a:spAutoFit/>
          </a:bodyPr>
          <a:lstStyle/>
          <a:p>
            <a:r>
              <a:rPr lang="en-GB" sz="1400" dirty="0">
                <a:solidFill>
                  <a:schemeClr val="bg1"/>
                </a:solidFill>
              </a:rPr>
              <a:t>GSI</a:t>
            </a:r>
          </a:p>
        </p:txBody>
      </p:sp>
      <p:pic>
        <p:nvPicPr>
          <p:cNvPr id="1026" name="Picture 2" descr="Datei:Logo KIT.svg – Wikipedia">
            <a:extLst>
              <a:ext uri="{FF2B5EF4-FFF2-40B4-BE49-F238E27FC236}">
                <a16:creationId xmlns:a16="http://schemas.microsoft.com/office/drawing/2014/main" id="{9FCC90ED-3576-4000-8D03-49843F292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4128" y="1327788"/>
            <a:ext cx="496305" cy="24815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Datei:Logo KIT.svg – Wikipedia">
            <a:extLst>
              <a:ext uri="{FF2B5EF4-FFF2-40B4-BE49-F238E27FC236}">
                <a16:creationId xmlns:a16="http://schemas.microsoft.com/office/drawing/2014/main" id="{90DB4FDC-6C9D-4EC7-B198-499B92F0C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922" y="1296781"/>
            <a:ext cx="496305" cy="24815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2016B15-F3C5-4106-BD70-36F6F7BF1438}"/>
              </a:ext>
            </a:extLst>
          </p:cNvPr>
          <p:cNvSpPr txBox="1"/>
          <p:nvPr/>
        </p:nvSpPr>
        <p:spPr>
          <a:xfrm>
            <a:off x="1378505" y="873885"/>
            <a:ext cx="6635213" cy="369332"/>
          </a:xfrm>
          <a:prstGeom prst="rect">
            <a:avLst/>
          </a:prstGeom>
          <a:solidFill>
            <a:schemeClr val="bg1"/>
          </a:solidFill>
          <a:ln>
            <a:solidFill>
              <a:srgbClr val="FF6600"/>
            </a:solidFill>
          </a:ln>
        </p:spPr>
        <p:txBody>
          <a:bodyPr wrap="square" rtlCol="0">
            <a:spAutoFit/>
          </a:bodyPr>
          <a:lstStyle/>
          <a:p>
            <a:r>
              <a:rPr lang="en-GB" dirty="0">
                <a:solidFill>
                  <a:srgbClr val="FF6600"/>
                </a:solidFill>
              </a:rPr>
              <a:t>MDC and MMB devices are missing and not covered in PANDA</a:t>
            </a:r>
          </a:p>
        </p:txBody>
      </p:sp>
      <p:cxnSp>
        <p:nvCxnSpPr>
          <p:cNvPr id="17" name="Straight Arrow Connector 16">
            <a:extLst>
              <a:ext uri="{FF2B5EF4-FFF2-40B4-BE49-F238E27FC236}">
                <a16:creationId xmlns:a16="http://schemas.microsoft.com/office/drawing/2014/main" id="{73575DC6-BB37-4C36-8829-FA0FC0391314}"/>
              </a:ext>
            </a:extLst>
          </p:cNvPr>
          <p:cNvCxnSpPr>
            <a:cxnSpLocks/>
          </p:cNvCxnSpPr>
          <p:nvPr/>
        </p:nvCxnSpPr>
        <p:spPr>
          <a:xfrm>
            <a:off x="3259891" y="1556839"/>
            <a:ext cx="450132" cy="1"/>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E72994A-E03A-4D84-98E2-C23D20A0DB4C}"/>
              </a:ext>
            </a:extLst>
          </p:cNvPr>
          <p:cNvCxnSpPr>
            <a:cxnSpLocks/>
          </p:cNvCxnSpPr>
          <p:nvPr/>
        </p:nvCxnSpPr>
        <p:spPr>
          <a:xfrm>
            <a:off x="3252803" y="1840632"/>
            <a:ext cx="450132" cy="1"/>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535AD0B-7F0E-4F0A-B50F-250BB5116BB2}"/>
              </a:ext>
            </a:extLst>
          </p:cNvPr>
          <p:cNvCxnSpPr>
            <a:cxnSpLocks/>
          </p:cNvCxnSpPr>
          <p:nvPr/>
        </p:nvCxnSpPr>
        <p:spPr>
          <a:xfrm>
            <a:off x="3252803" y="2235896"/>
            <a:ext cx="450132" cy="1"/>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6CC6673-F6E5-4CBD-94CF-AF6E0BED5DDE}"/>
              </a:ext>
            </a:extLst>
          </p:cNvPr>
          <p:cNvCxnSpPr>
            <a:cxnSpLocks/>
          </p:cNvCxnSpPr>
          <p:nvPr/>
        </p:nvCxnSpPr>
        <p:spPr>
          <a:xfrm>
            <a:off x="3245715" y="2519689"/>
            <a:ext cx="450132" cy="1"/>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30E3E9A-F96F-4EB2-B278-0BC26469BCE4}"/>
              </a:ext>
            </a:extLst>
          </p:cNvPr>
          <p:cNvCxnSpPr>
            <a:cxnSpLocks/>
          </p:cNvCxnSpPr>
          <p:nvPr/>
        </p:nvCxnSpPr>
        <p:spPr>
          <a:xfrm>
            <a:off x="4249410" y="1762376"/>
            <a:ext cx="450132" cy="1"/>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2F9972B-D328-4DB8-B9A3-F2AB4688632B}"/>
              </a:ext>
            </a:extLst>
          </p:cNvPr>
          <p:cNvCxnSpPr>
            <a:cxnSpLocks/>
          </p:cNvCxnSpPr>
          <p:nvPr/>
        </p:nvCxnSpPr>
        <p:spPr>
          <a:xfrm>
            <a:off x="5025238" y="1751632"/>
            <a:ext cx="598332" cy="0"/>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80C2627-952A-4F7F-B9E7-1EBAD2CF7996}"/>
              </a:ext>
            </a:extLst>
          </p:cNvPr>
          <p:cNvCxnSpPr>
            <a:cxnSpLocks/>
          </p:cNvCxnSpPr>
          <p:nvPr/>
        </p:nvCxnSpPr>
        <p:spPr>
          <a:xfrm>
            <a:off x="6424784" y="1755426"/>
            <a:ext cx="247479" cy="0"/>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522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58B4CA-9745-4A4C-9461-6FEBB50D54BB}"/>
              </a:ext>
            </a:extLst>
          </p:cNvPr>
          <p:cNvSpPr>
            <a:spLocks noGrp="1"/>
          </p:cNvSpPr>
          <p:nvPr>
            <p:ph idx="1"/>
          </p:nvPr>
        </p:nvSpPr>
        <p:spPr>
          <a:xfrm>
            <a:off x="273538" y="1061837"/>
            <a:ext cx="6019686" cy="1345188"/>
          </a:xfrm>
        </p:spPr>
        <p:txBody>
          <a:bodyPr>
            <a:normAutofit/>
          </a:bodyPr>
          <a:lstStyle/>
          <a:p>
            <a:pPr lvl="1">
              <a:lnSpc>
                <a:spcPts val="2100"/>
              </a:lnSpc>
              <a:spcBef>
                <a:spcPts val="600"/>
              </a:spcBef>
            </a:pPr>
            <a:r>
              <a:rPr lang="en-GB" sz="1400" dirty="0"/>
              <a:t>Developed in UMC 110 nm with rad-hard layout</a:t>
            </a:r>
          </a:p>
          <a:p>
            <a:pPr lvl="1">
              <a:lnSpc>
                <a:spcPts val="2100"/>
              </a:lnSpc>
              <a:spcBef>
                <a:spcPts val="600"/>
              </a:spcBef>
            </a:pPr>
            <a:r>
              <a:rPr lang="en-GB" sz="1400" dirty="0"/>
              <a:t>Digital logic based on </a:t>
            </a:r>
            <a:r>
              <a:rPr lang="en-GB" sz="1400" i="1" dirty="0"/>
              <a:t>Triplicated Modular Redundancy </a:t>
            </a:r>
            <a:r>
              <a:rPr lang="en-GB" sz="1400" dirty="0"/>
              <a:t>(TRM) for Single Event Upset mitigation</a:t>
            </a:r>
          </a:p>
          <a:p>
            <a:pPr lvl="1">
              <a:lnSpc>
                <a:spcPts val="2100"/>
              </a:lnSpc>
              <a:spcBef>
                <a:spcPts val="600"/>
              </a:spcBef>
            </a:pPr>
            <a:r>
              <a:rPr lang="en-GB" sz="1400" dirty="0"/>
              <a:t>First implementation on FPGA to prove </a:t>
            </a:r>
            <a:r>
              <a:rPr lang="en-GB" sz="1400" dirty="0">
                <a:sym typeface="Wingdings" panose="05000000000000000000" pitchFamily="2" charset="2"/>
              </a:rPr>
              <a:t>the digital behaviour</a:t>
            </a:r>
          </a:p>
        </p:txBody>
      </p:sp>
      <p:sp>
        <p:nvSpPr>
          <p:cNvPr id="3" name="Slide Number Placeholder 2">
            <a:extLst>
              <a:ext uri="{FF2B5EF4-FFF2-40B4-BE49-F238E27FC236}">
                <a16:creationId xmlns:a16="http://schemas.microsoft.com/office/drawing/2014/main" id="{F30FE714-2264-453A-9A04-1E896D209890}"/>
              </a:ext>
            </a:extLst>
          </p:cNvPr>
          <p:cNvSpPr>
            <a:spLocks noGrp="1"/>
          </p:cNvSpPr>
          <p:nvPr>
            <p:ph type="sldNum" sz="quarter" idx="12"/>
          </p:nvPr>
        </p:nvSpPr>
        <p:spPr/>
        <p:txBody>
          <a:bodyPr/>
          <a:lstStyle/>
          <a:p>
            <a:fld id="{61696EC4-B4CF-4701-AD06-A8439D6D8E12}" type="slidenum">
              <a:rPr lang="en-US" noProof="0" smtClean="0"/>
              <a:t>11</a:t>
            </a:fld>
            <a:endParaRPr lang="en-US" noProof="0" dirty="0"/>
          </a:p>
        </p:txBody>
      </p:sp>
      <p:sp>
        <p:nvSpPr>
          <p:cNvPr id="4" name="Title 3">
            <a:extLst>
              <a:ext uri="{FF2B5EF4-FFF2-40B4-BE49-F238E27FC236}">
                <a16:creationId xmlns:a16="http://schemas.microsoft.com/office/drawing/2014/main" id="{EDDB9BE6-0A95-40DD-86C5-FC7F6B91226C}"/>
              </a:ext>
            </a:extLst>
          </p:cNvPr>
          <p:cNvSpPr>
            <a:spLocks noGrp="1"/>
          </p:cNvSpPr>
          <p:nvPr>
            <p:ph type="title"/>
          </p:nvPr>
        </p:nvSpPr>
        <p:spPr>
          <a:xfrm>
            <a:off x="216000" y="168542"/>
            <a:ext cx="6869178" cy="575989"/>
          </a:xfrm>
        </p:spPr>
        <p:txBody>
          <a:bodyPr/>
          <a:lstStyle/>
          <a:p>
            <a:r>
              <a:rPr lang="en-GB" dirty="0"/>
              <a:t>Module Data Concentrator (MDC) -  ASICS </a:t>
            </a:r>
          </a:p>
        </p:txBody>
      </p:sp>
      <p:grpSp>
        <p:nvGrpSpPr>
          <p:cNvPr id="25" name="Group 24">
            <a:extLst>
              <a:ext uri="{FF2B5EF4-FFF2-40B4-BE49-F238E27FC236}">
                <a16:creationId xmlns:a16="http://schemas.microsoft.com/office/drawing/2014/main" id="{F06CF477-C5AB-4F3B-856C-DA510CB3EF8E}"/>
              </a:ext>
            </a:extLst>
          </p:cNvPr>
          <p:cNvGrpSpPr/>
          <p:nvPr/>
        </p:nvGrpSpPr>
        <p:grpSpPr>
          <a:xfrm>
            <a:off x="542368" y="2795369"/>
            <a:ext cx="7525768" cy="1916960"/>
            <a:chOff x="216000" y="2640594"/>
            <a:chExt cx="7525768" cy="1916960"/>
          </a:xfrm>
        </p:grpSpPr>
        <p:pic>
          <p:nvPicPr>
            <p:cNvPr id="5" name="Picture 4">
              <a:extLst>
                <a:ext uri="{FF2B5EF4-FFF2-40B4-BE49-F238E27FC236}">
                  <a16:creationId xmlns:a16="http://schemas.microsoft.com/office/drawing/2014/main" id="{7C87AF1B-3586-4A16-9EB3-F8FE5B4401B6}"/>
                </a:ext>
              </a:extLst>
            </p:cNvPr>
            <p:cNvPicPr>
              <a:picLocks noChangeAspect="1"/>
            </p:cNvPicPr>
            <p:nvPr/>
          </p:nvPicPr>
          <p:blipFill>
            <a:blip r:embed="rId2"/>
            <a:stretch>
              <a:fillRect/>
            </a:stretch>
          </p:blipFill>
          <p:spPr>
            <a:xfrm>
              <a:off x="1936682" y="2640594"/>
              <a:ext cx="4619180" cy="1916960"/>
            </a:xfrm>
            <a:prstGeom prst="rect">
              <a:avLst/>
            </a:prstGeom>
          </p:spPr>
        </p:pic>
        <p:sp>
          <p:nvSpPr>
            <p:cNvPr id="6" name="TextBox 5">
              <a:extLst>
                <a:ext uri="{FF2B5EF4-FFF2-40B4-BE49-F238E27FC236}">
                  <a16:creationId xmlns:a16="http://schemas.microsoft.com/office/drawing/2014/main" id="{AB98B8ED-DE5A-4747-B37B-8DF850AB97F1}"/>
                </a:ext>
              </a:extLst>
            </p:cNvPr>
            <p:cNvSpPr txBox="1"/>
            <p:nvPr/>
          </p:nvSpPr>
          <p:spPr>
            <a:xfrm>
              <a:off x="216000" y="3198001"/>
              <a:ext cx="1585807" cy="523220"/>
            </a:xfrm>
            <a:prstGeom prst="rect">
              <a:avLst/>
            </a:prstGeom>
            <a:noFill/>
          </p:spPr>
          <p:txBody>
            <a:bodyPr wrap="square" rtlCol="0">
              <a:spAutoFit/>
            </a:bodyPr>
            <a:lstStyle/>
            <a:p>
              <a:pPr algn="ctr"/>
              <a:r>
                <a:rPr lang="en-GB" sz="1400" dirty="0">
                  <a:solidFill>
                    <a:srgbClr val="0070C0"/>
                  </a:solidFill>
                </a:rPr>
                <a:t>PASTA </a:t>
              </a:r>
            </a:p>
            <a:p>
              <a:pPr algn="ctr"/>
              <a:r>
                <a:rPr lang="en-GB" sz="1400" dirty="0">
                  <a:solidFill>
                    <a:srgbClr val="0070C0"/>
                  </a:solidFill>
                </a:rPr>
                <a:t>front-end ASICs</a:t>
              </a:r>
            </a:p>
          </p:txBody>
        </p:sp>
        <p:sp>
          <p:nvSpPr>
            <p:cNvPr id="13" name="TextBox 12">
              <a:extLst>
                <a:ext uri="{FF2B5EF4-FFF2-40B4-BE49-F238E27FC236}">
                  <a16:creationId xmlns:a16="http://schemas.microsoft.com/office/drawing/2014/main" id="{99917803-6CA2-4294-8D32-EC6A849D573E}"/>
                </a:ext>
              </a:extLst>
            </p:cNvPr>
            <p:cNvSpPr txBox="1"/>
            <p:nvPr/>
          </p:nvSpPr>
          <p:spPr>
            <a:xfrm>
              <a:off x="6428588" y="3414408"/>
              <a:ext cx="1313180" cy="369332"/>
            </a:xfrm>
            <a:prstGeom prst="rect">
              <a:avLst/>
            </a:prstGeom>
            <a:noFill/>
          </p:spPr>
          <p:txBody>
            <a:bodyPr wrap="none" rtlCol="0">
              <a:spAutoFit/>
            </a:bodyPr>
            <a:lstStyle/>
            <a:p>
              <a:r>
                <a:rPr lang="en-GB" dirty="0">
                  <a:solidFill>
                    <a:srgbClr val="0070C0"/>
                  </a:solidFill>
                </a:rPr>
                <a:t>Optical link</a:t>
              </a:r>
            </a:p>
          </p:txBody>
        </p:sp>
        <p:cxnSp>
          <p:nvCxnSpPr>
            <p:cNvPr id="17" name="Connector: Elbow 16">
              <a:extLst>
                <a:ext uri="{FF2B5EF4-FFF2-40B4-BE49-F238E27FC236}">
                  <a16:creationId xmlns:a16="http://schemas.microsoft.com/office/drawing/2014/main" id="{8CE21D2C-1A45-45EC-A90B-3E7007C5F357}"/>
                </a:ext>
              </a:extLst>
            </p:cNvPr>
            <p:cNvCxnSpPr>
              <a:cxnSpLocks/>
              <a:stCxn id="6" idx="0"/>
            </p:cNvCxnSpPr>
            <p:nvPr/>
          </p:nvCxnSpPr>
          <p:spPr>
            <a:xfrm rot="5400000" flipH="1" flipV="1">
              <a:off x="1440689" y="2479690"/>
              <a:ext cx="286526" cy="1150096"/>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7387FB25-09F4-40B1-B7DC-26EBBBAF7B13}"/>
                </a:ext>
              </a:extLst>
            </p:cNvPr>
            <p:cNvCxnSpPr>
              <a:cxnSpLocks/>
              <a:stCxn id="6" idx="3"/>
            </p:cNvCxnSpPr>
            <p:nvPr/>
          </p:nvCxnSpPr>
          <p:spPr>
            <a:xfrm flipV="1">
              <a:off x="1801807" y="3282950"/>
              <a:ext cx="385768" cy="176661"/>
            </a:xfrm>
            <a:prstGeom prst="bent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9EBBB3C6-2393-422B-AC82-4077F77BE972}"/>
                </a:ext>
              </a:extLst>
            </p:cNvPr>
            <p:cNvCxnSpPr>
              <a:cxnSpLocks/>
              <a:stCxn id="6" idx="2"/>
            </p:cNvCxnSpPr>
            <p:nvPr/>
          </p:nvCxnSpPr>
          <p:spPr>
            <a:xfrm rot="16200000" flipH="1">
              <a:off x="1299850" y="3430274"/>
              <a:ext cx="596779" cy="1178671"/>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29C2E1F0-E059-4DDD-B955-1E7291A7AEA7}"/>
              </a:ext>
            </a:extLst>
          </p:cNvPr>
          <p:cNvGrpSpPr/>
          <p:nvPr/>
        </p:nvGrpSpPr>
        <p:grpSpPr>
          <a:xfrm>
            <a:off x="6679909" y="942374"/>
            <a:ext cx="2310248" cy="1590490"/>
            <a:chOff x="6064249" y="-1113088"/>
            <a:chExt cx="3079751" cy="2207331"/>
          </a:xfrm>
        </p:grpSpPr>
        <p:pic>
          <p:nvPicPr>
            <p:cNvPr id="11" name="Picture 4" descr="D:\KALYPSO\gotthard V2\dig.png">
              <a:extLst>
                <a:ext uri="{FF2B5EF4-FFF2-40B4-BE49-F238E27FC236}">
                  <a16:creationId xmlns:a16="http://schemas.microsoft.com/office/drawing/2014/main" id="{8853364B-96DA-41F7-8188-3946BCC241E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51" t="-1" r="3718" b="4662"/>
            <a:stretch/>
          </p:blipFill>
          <p:spPr bwMode="auto">
            <a:xfrm>
              <a:off x="6064250" y="-1113088"/>
              <a:ext cx="3079750" cy="21975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2F81EBA-F5AE-421A-A4F9-890A606EC38F}"/>
                </a:ext>
              </a:extLst>
            </p:cNvPr>
            <p:cNvSpPr txBox="1"/>
            <p:nvPr/>
          </p:nvSpPr>
          <p:spPr>
            <a:xfrm>
              <a:off x="6064249" y="293352"/>
              <a:ext cx="2972904" cy="800891"/>
            </a:xfrm>
            <a:prstGeom prst="rect">
              <a:avLst/>
            </a:prstGeom>
            <a:solidFill>
              <a:schemeClr val="tx1">
                <a:alpha val="40000"/>
              </a:schemeClr>
            </a:solidFill>
          </p:spPr>
          <p:txBody>
            <a:bodyPr wrap="none" rtlCol="0">
              <a:spAutoFit/>
            </a:bodyPr>
            <a:lstStyle/>
            <a:p>
              <a:r>
                <a:rPr lang="en-GB" sz="1050" dirty="0">
                  <a:solidFill>
                    <a:schemeClr val="bg1"/>
                  </a:solidFill>
                </a:rPr>
                <a:t>Hardening by layout</a:t>
              </a:r>
              <a:r>
                <a:rPr lang="en-GB" sz="1050" dirty="0">
                  <a:solidFill>
                    <a:schemeClr val="bg1"/>
                  </a:solidFill>
                  <a:latin typeface="+mn-lt"/>
                  <a:ea typeface="Verdana" panose="020B0604030504040204" pitchFamily="34" charset="0"/>
                  <a:cs typeface="Verdana" panose="020B0604030504040204" pitchFamily="34" charset="0"/>
                </a:rPr>
                <a:t>: </a:t>
              </a:r>
            </a:p>
            <a:p>
              <a:r>
                <a:rPr lang="en-GB" sz="1050" dirty="0">
                  <a:solidFill>
                    <a:schemeClr val="bg1"/>
                  </a:solidFill>
                  <a:latin typeface="+mn-lt"/>
                  <a:ea typeface="Verdana" panose="020B0604030504040204" pitchFamily="34" charset="0"/>
                  <a:cs typeface="Verdana" panose="020B0604030504040204" pitchFamily="34" charset="0"/>
                </a:rPr>
                <a:t>Enclosed Layout Transistor (ELT) </a:t>
              </a:r>
            </a:p>
            <a:p>
              <a:r>
                <a:rPr lang="en-GB" sz="1050" dirty="0">
                  <a:solidFill>
                    <a:schemeClr val="bg1"/>
                  </a:solidFill>
                  <a:latin typeface="+mn-lt"/>
                  <a:ea typeface="Verdana" panose="020B0604030504040204" pitchFamily="34" charset="0"/>
                  <a:cs typeface="Verdana" panose="020B0604030504040204" pitchFamily="34" charset="0"/>
                </a:rPr>
                <a:t>P</a:t>
              </a:r>
              <a:r>
                <a:rPr lang="en-GB" sz="1050" baseline="30000" dirty="0">
                  <a:solidFill>
                    <a:schemeClr val="bg1"/>
                  </a:solidFill>
                  <a:latin typeface="+mn-lt"/>
                  <a:ea typeface="Verdana" panose="020B0604030504040204" pitchFamily="34" charset="0"/>
                  <a:cs typeface="Verdana" panose="020B0604030504040204" pitchFamily="34" charset="0"/>
                </a:rPr>
                <a:t>+ </a:t>
              </a:r>
              <a:r>
                <a:rPr lang="en-GB" sz="1050" dirty="0">
                  <a:solidFill>
                    <a:schemeClr val="bg1"/>
                  </a:solidFill>
                  <a:latin typeface="+mn-lt"/>
                  <a:ea typeface="Verdana" panose="020B0604030504040204" pitchFamily="34" charset="0"/>
                  <a:cs typeface="Verdana" panose="020B0604030504040204" pitchFamily="34" charset="0"/>
                </a:rPr>
                <a:t>guarding </a:t>
              </a:r>
            </a:p>
          </p:txBody>
        </p:sp>
        <p:sp>
          <p:nvSpPr>
            <p:cNvPr id="15" name="TextBox 14">
              <a:extLst>
                <a:ext uri="{FF2B5EF4-FFF2-40B4-BE49-F238E27FC236}">
                  <a16:creationId xmlns:a16="http://schemas.microsoft.com/office/drawing/2014/main" id="{29977364-731D-445C-B4D9-0F9C881A01E3}"/>
                </a:ext>
              </a:extLst>
            </p:cNvPr>
            <p:cNvSpPr txBox="1"/>
            <p:nvPr/>
          </p:nvSpPr>
          <p:spPr>
            <a:xfrm>
              <a:off x="6077060" y="-1099057"/>
              <a:ext cx="1314642" cy="363070"/>
            </a:xfrm>
            <a:prstGeom prst="rect">
              <a:avLst/>
            </a:prstGeom>
            <a:solidFill>
              <a:schemeClr val="tx1">
                <a:alpha val="49000"/>
              </a:schemeClr>
            </a:solidFill>
            <a:ln>
              <a:noFill/>
            </a:ln>
          </p:spPr>
          <p:txBody>
            <a:bodyPr wrap="none" rtlCol="0">
              <a:spAutoFit/>
            </a:bodyPr>
            <a:lstStyle/>
            <a:p>
              <a:r>
                <a:rPr lang="en-GB" sz="1050" dirty="0">
                  <a:solidFill>
                    <a:schemeClr val="bg1"/>
                  </a:solidFill>
                  <a:latin typeface="+mn-lt"/>
                  <a:ea typeface="Verdana" panose="020B0604030504040204" pitchFamily="34" charset="0"/>
                  <a:cs typeface="Verdana" panose="020B0604030504040204" pitchFamily="34" charset="0"/>
                </a:rPr>
                <a:t>P</a:t>
              </a:r>
              <a:r>
                <a:rPr lang="en-GB" sz="1050" baseline="30000" dirty="0">
                  <a:solidFill>
                    <a:schemeClr val="bg1"/>
                  </a:solidFill>
                  <a:latin typeface="+mn-lt"/>
                  <a:ea typeface="Verdana" panose="020B0604030504040204" pitchFamily="34" charset="0"/>
                  <a:cs typeface="Verdana" panose="020B0604030504040204" pitchFamily="34" charset="0"/>
                </a:rPr>
                <a:t>+ </a:t>
              </a:r>
              <a:r>
                <a:rPr lang="en-GB" sz="1050" dirty="0" err="1">
                  <a:solidFill>
                    <a:schemeClr val="bg1"/>
                  </a:solidFill>
                  <a:latin typeface="+mn-lt"/>
                  <a:ea typeface="Verdana" panose="020B0604030504040204" pitchFamily="34" charset="0"/>
                  <a:cs typeface="Verdana" panose="020B0604030504040204" pitchFamily="34" charset="0"/>
                </a:rPr>
                <a:t>Guardring</a:t>
              </a:r>
              <a:endParaRPr lang="en-GB" sz="1050" dirty="0">
                <a:solidFill>
                  <a:schemeClr val="bg1"/>
                </a:solidFill>
                <a:latin typeface="+mn-lt"/>
                <a:ea typeface="Verdana" panose="020B0604030504040204" pitchFamily="34" charset="0"/>
                <a:cs typeface="Verdana" panose="020B0604030504040204" pitchFamily="34" charset="0"/>
              </a:endParaRPr>
            </a:p>
          </p:txBody>
        </p:sp>
      </p:grpSp>
      <p:sp>
        <p:nvSpPr>
          <p:cNvPr id="9" name="TextBox 8">
            <a:extLst>
              <a:ext uri="{FF2B5EF4-FFF2-40B4-BE49-F238E27FC236}">
                <a16:creationId xmlns:a16="http://schemas.microsoft.com/office/drawing/2014/main" id="{E0E64547-F0A7-44BB-919E-502FC42DE35F}"/>
              </a:ext>
            </a:extLst>
          </p:cNvPr>
          <p:cNvSpPr txBox="1"/>
          <p:nvPr/>
        </p:nvSpPr>
        <p:spPr>
          <a:xfrm>
            <a:off x="6689519" y="2532864"/>
            <a:ext cx="2310248" cy="461665"/>
          </a:xfrm>
          <a:prstGeom prst="rect">
            <a:avLst/>
          </a:prstGeom>
          <a:noFill/>
        </p:spPr>
        <p:txBody>
          <a:bodyPr wrap="square" rtlCol="0">
            <a:spAutoFit/>
          </a:bodyPr>
          <a:lstStyle/>
          <a:p>
            <a:pPr algn="ctr"/>
            <a:r>
              <a:rPr lang="en-GB" sz="1200" dirty="0"/>
              <a:t>Rad-hard logic</a:t>
            </a:r>
          </a:p>
          <a:p>
            <a:pPr algn="ctr"/>
            <a:r>
              <a:rPr lang="en-GB" sz="1200" dirty="0"/>
              <a:t>Gotthard chip developed at KIT</a:t>
            </a:r>
          </a:p>
        </p:txBody>
      </p:sp>
    </p:spTree>
    <p:extLst>
      <p:ext uri="{BB962C8B-B14F-4D97-AF65-F5344CB8AC3E}">
        <p14:creationId xmlns:p14="http://schemas.microsoft.com/office/powerpoint/2010/main" val="542208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2E544F-9FD6-4936-8FF0-F12984FF4CCE}"/>
              </a:ext>
            </a:extLst>
          </p:cNvPr>
          <p:cNvSpPr>
            <a:spLocks noGrp="1"/>
          </p:cNvSpPr>
          <p:nvPr>
            <p:ph type="sldNum" sz="quarter" idx="12"/>
          </p:nvPr>
        </p:nvSpPr>
        <p:spPr/>
        <p:txBody>
          <a:bodyPr/>
          <a:lstStyle/>
          <a:p>
            <a:fld id="{61696EC4-B4CF-4701-AD06-A8439D6D8E12}" type="slidenum">
              <a:rPr lang="en-US" noProof="0" smtClean="0"/>
              <a:t>12</a:t>
            </a:fld>
            <a:endParaRPr lang="en-US" noProof="0" dirty="0"/>
          </a:p>
        </p:txBody>
      </p:sp>
      <p:sp>
        <p:nvSpPr>
          <p:cNvPr id="4" name="Title 3">
            <a:extLst>
              <a:ext uri="{FF2B5EF4-FFF2-40B4-BE49-F238E27FC236}">
                <a16:creationId xmlns:a16="http://schemas.microsoft.com/office/drawing/2014/main" id="{D5D522C6-6A22-4BF5-9AC6-16A87F18B3CF}"/>
              </a:ext>
            </a:extLst>
          </p:cNvPr>
          <p:cNvSpPr>
            <a:spLocks noGrp="1"/>
          </p:cNvSpPr>
          <p:nvPr>
            <p:ph type="title"/>
          </p:nvPr>
        </p:nvSpPr>
        <p:spPr>
          <a:xfrm>
            <a:off x="216000" y="139136"/>
            <a:ext cx="6869178" cy="575989"/>
          </a:xfrm>
        </p:spPr>
        <p:txBody>
          <a:bodyPr/>
          <a:lstStyle/>
          <a:p>
            <a:r>
              <a:rPr lang="en-GB" dirty="0"/>
              <a:t>MVD Multiplexer Board (MMB) – DAQ card </a:t>
            </a:r>
          </a:p>
        </p:txBody>
      </p:sp>
      <p:pic>
        <p:nvPicPr>
          <p:cNvPr id="6" name="Picture 5">
            <a:extLst>
              <a:ext uri="{FF2B5EF4-FFF2-40B4-BE49-F238E27FC236}">
                <a16:creationId xmlns:a16="http://schemas.microsoft.com/office/drawing/2014/main" id="{0D5C6EC0-9CED-4853-A702-533B79B7A6D7}"/>
              </a:ext>
            </a:extLst>
          </p:cNvPr>
          <p:cNvPicPr>
            <a:picLocks noChangeAspect="1"/>
          </p:cNvPicPr>
          <p:nvPr/>
        </p:nvPicPr>
        <p:blipFill rotWithShape="1">
          <a:blip r:embed="rId2"/>
          <a:srcRect l="11376" t="41560" r="34349" b="23314"/>
          <a:stretch/>
        </p:blipFill>
        <p:spPr>
          <a:xfrm>
            <a:off x="3713123" y="2072494"/>
            <a:ext cx="4962832" cy="1806678"/>
          </a:xfrm>
          <a:prstGeom prst="rect">
            <a:avLst/>
          </a:prstGeom>
        </p:spPr>
      </p:pic>
      <p:sp>
        <p:nvSpPr>
          <p:cNvPr id="7" name="Content Placeholder 1">
            <a:extLst>
              <a:ext uri="{FF2B5EF4-FFF2-40B4-BE49-F238E27FC236}">
                <a16:creationId xmlns:a16="http://schemas.microsoft.com/office/drawing/2014/main" id="{CFB99793-CEA6-41C9-85D8-143F1BEC64DB}"/>
              </a:ext>
            </a:extLst>
          </p:cNvPr>
          <p:cNvSpPr>
            <a:spLocks noGrp="1"/>
          </p:cNvSpPr>
          <p:nvPr>
            <p:ph idx="1"/>
          </p:nvPr>
        </p:nvSpPr>
        <p:spPr>
          <a:xfrm>
            <a:off x="374542" y="1105542"/>
            <a:ext cx="8097587" cy="1423808"/>
          </a:xfrm>
        </p:spPr>
        <p:txBody>
          <a:bodyPr/>
          <a:lstStyle/>
          <a:p>
            <a:pPr lvl="1">
              <a:lnSpc>
                <a:spcPts val="2100"/>
              </a:lnSpc>
              <a:spcBef>
                <a:spcPts val="600"/>
              </a:spcBef>
            </a:pPr>
            <a:r>
              <a:rPr lang="en-GB" sz="1400" dirty="0"/>
              <a:t>To be installed within a ATCA or µTCA creates in the counting room location: E20.201</a:t>
            </a:r>
          </a:p>
          <a:p>
            <a:pPr lvl="1">
              <a:lnSpc>
                <a:spcPts val="2100"/>
              </a:lnSpc>
              <a:spcBef>
                <a:spcPts val="600"/>
              </a:spcBef>
            </a:pPr>
            <a:r>
              <a:rPr lang="en-GB" sz="1400" dirty="0"/>
              <a:t>Must be employed during the test &amp; characterization of the detector module during the detector production, therefore, designed to work as a “standalone” test system</a:t>
            </a:r>
          </a:p>
          <a:p>
            <a:pPr lvl="1">
              <a:lnSpc>
                <a:spcPts val="2100"/>
              </a:lnSpc>
              <a:spcBef>
                <a:spcPts val="600"/>
              </a:spcBef>
            </a:pPr>
            <a:r>
              <a:rPr lang="en-GB" sz="1400" dirty="0"/>
              <a:t> Possible form factor like AMC (Advanced Mezzanine Cards)</a:t>
            </a:r>
            <a:endParaRPr lang="en-GB" dirty="0"/>
          </a:p>
          <a:p>
            <a:pPr lvl="1"/>
            <a:endParaRPr lang="en-GB" dirty="0"/>
          </a:p>
        </p:txBody>
      </p:sp>
      <p:sp>
        <p:nvSpPr>
          <p:cNvPr id="8" name="TextBox 7">
            <a:extLst>
              <a:ext uri="{FF2B5EF4-FFF2-40B4-BE49-F238E27FC236}">
                <a16:creationId xmlns:a16="http://schemas.microsoft.com/office/drawing/2014/main" id="{2B80F611-E531-4531-9DBB-7CCB7CDE03C3}"/>
              </a:ext>
            </a:extLst>
          </p:cNvPr>
          <p:cNvSpPr txBox="1"/>
          <p:nvPr/>
        </p:nvSpPr>
        <p:spPr>
          <a:xfrm>
            <a:off x="1731954" y="2801885"/>
            <a:ext cx="2098635" cy="430887"/>
          </a:xfrm>
          <a:prstGeom prst="rect">
            <a:avLst/>
          </a:prstGeom>
          <a:noFill/>
        </p:spPr>
        <p:txBody>
          <a:bodyPr wrap="square" rtlCol="0">
            <a:spAutoFit/>
          </a:bodyPr>
          <a:lstStyle/>
          <a:p>
            <a:pPr algn="ctr"/>
            <a:r>
              <a:rPr lang="en-GB" sz="1050" dirty="0">
                <a:solidFill>
                  <a:srgbClr val="0070C0"/>
                </a:solidFill>
              </a:rPr>
              <a:t>Many detector link </a:t>
            </a:r>
          </a:p>
          <a:p>
            <a:pPr algn="ctr"/>
            <a:r>
              <a:rPr lang="en-GB" sz="1050" dirty="0">
                <a:solidFill>
                  <a:srgbClr val="0070C0"/>
                </a:solidFill>
              </a:rPr>
              <a:t>(i.e. 10 detector modules )</a:t>
            </a:r>
          </a:p>
        </p:txBody>
      </p:sp>
      <p:sp>
        <p:nvSpPr>
          <p:cNvPr id="9" name="TextBox 8">
            <a:extLst>
              <a:ext uri="{FF2B5EF4-FFF2-40B4-BE49-F238E27FC236}">
                <a16:creationId xmlns:a16="http://schemas.microsoft.com/office/drawing/2014/main" id="{62302007-90DF-4D27-AC38-546C044856EC}"/>
              </a:ext>
            </a:extLst>
          </p:cNvPr>
          <p:cNvSpPr txBox="1"/>
          <p:nvPr/>
        </p:nvSpPr>
        <p:spPr>
          <a:xfrm>
            <a:off x="469744" y="3369344"/>
            <a:ext cx="3886270" cy="253916"/>
          </a:xfrm>
          <a:prstGeom prst="rect">
            <a:avLst/>
          </a:prstGeom>
          <a:noFill/>
        </p:spPr>
        <p:txBody>
          <a:bodyPr wrap="square" rtlCol="0">
            <a:spAutoFit/>
          </a:bodyPr>
          <a:lstStyle/>
          <a:p>
            <a:pPr algn="ctr"/>
            <a:r>
              <a:rPr lang="en-GB" sz="1050" dirty="0">
                <a:solidFill>
                  <a:srgbClr val="0070C0"/>
                </a:solidFill>
              </a:rPr>
              <a:t>To compute node by optical link, i.e. firefly based on </a:t>
            </a:r>
            <a:r>
              <a:rPr lang="en-GB" sz="1050" dirty="0" err="1">
                <a:solidFill>
                  <a:srgbClr val="0070C0"/>
                </a:solidFill>
              </a:rPr>
              <a:t>RoCE</a:t>
            </a:r>
            <a:endParaRPr lang="en-GB" sz="1050" dirty="0">
              <a:solidFill>
                <a:srgbClr val="0070C0"/>
              </a:solidFill>
            </a:endParaRPr>
          </a:p>
        </p:txBody>
      </p:sp>
      <p:sp>
        <p:nvSpPr>
          <p:cNvPr id="10" name="TextBox 9">
            <a:extLst>
              <a:ext uri="{FF2B5EF4-FFF2-40B4-BE49-F238E27FC236}">
                <a16:creationId xmlns:a16="http://schemas.microsoft.com/office/drawing/2014/main" id="{CA7DD00B-4A88-47E4-B88A-4100FC4DCA3B}"/>
              </a:ext>
            </a:extLst>
          </p:cNvPr>
          <p:cNvSpPr txBox="1"/>
          <p:nvPr/>
        </p:nvSpPr>
        <p:spPr>
          <a:xfrm>
            <a:off x="1160921" y="2429323"/>
            <a:ext cx="3262414" cy="261610"/>
          </a:xfrm>
          <a:prstGeom prst="rect">
            <a:avLst/>
          </a:prstGeom>
          <a:noFill/>
        </p:spPr>
        <p:txBody>
          <a:bodyPr wrap="square" rtlCol="0">
            <a:spAutoFit/>
          </a:bodyPr>
          <a:lstStyle/>
          <a:p>
            <a:pPr algn="ctr"/>
            <a:r>
              <a:rPr lang="en-GB" sz="1050" dirty="0">
                <a:solidFill>
                  <a:srgbClr val="0070C0"/>
                </a:solidFill>
              </a:rPr>
              <a:t>SODANET implemented at SoC level (ETH)</a:t>
            </a:r>
          </a:p>
        </p:txBody>
      </p:sp>
      <p:sp>
        <p:nvSpPr>
          <p:cNvPr id="15" name="Content Placeholder 1">
            <a:extLst>
              <a:ext uri="{FF2B5EF4-FFF2-40B4-BE49-F238E27FC236}">
                <a16:creationId xmlns:a16="http://schemas.microsoft.com/office/drawing/2014/main" id="{DBD695C7-0574-4532-A361-4B3B2406C578}"/>
              </a:ext>
            </a:extLst>
          </p:cNvPr>
          <p:cNvSpPr txBox="1">
            <a:spLocks/>
          </p:cNvSpPr>
          <p:nvPr/>
        </p:nvSpPr>
        <p:spPr>
          <a:xfrm>
            <a:off x="504000" y="3805390"/>
            <a:ext cx="8097587" cy="912225"/>
          </a:xfrm>
          <a:prstGeom prst="rect">
            <a:avLst/>
          </a:prstGeom>
        </p:spPr>
        <p:txBody>
          <a:bodyPr vert="horz" lIns="0" tIns="0" rIns="0" bIns="0" rtlCol="0">
            <a:noAutofit/>
          </a:bodyPr>
          <a:lstStyle>
            <a:lvl1pPr marL="203652" indent="-203652" algn="l" defTabSz="685983" rtl="0" eaLnBrk="1" latinLnBrk="0" hangingPunct="1">
              <a:lnSpc>
                <a:spcPct val="90000"/>
              </a:lnSpc>
              <a:spcBef>
                <a:spcPts val="360"/>
              </a:spcBef>
              <a:buSzPct val="88000"/>
              <a:buFontTx/>
              <a:buBlip>
                <a:blip r:embed="rId3"/>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3"/>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3"/>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3"/>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3"/>
              </a:buBlip>
              <a:defRPr sz="16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nSpc>
                <a:spcPts val="2100"/>
              </a:lnSpc>
              <a:spcBef>
                <a:spcPts val="600"/>
              </a:spcBef>
            </a:pPr>
            <a:r>
              <a:rPr lang="en-GB" sz="1400" dirty="0"/>
              <a:t>Many synergies are possible: </a:t>
            </a:r>
          </a:p>
          <a:p>
            <a:pPr lvl="2">
              <a:lnSpc>
                <a:spcPts val="2100"/>
              </a:lnSpc>
              <a:spcBef>
                <a:spcPts val="600"/>
              </a:spcBef>
            </a:pPr>
            <a:r>
              <a:rPr lang="en-GB" sz="1200" dirty="0"/>
              <a:t>Hardware development at IPE</a:t>
            </a:r>
          </a:p>
          <a:p>
            <a:pPr lvl="2">
              <a:lnSpc>
                <a:spcPts val="2100"/>
              </a:lnSpc>
              <a:spcBef>
                <a:spcPts val="600"/>
              </a:spcBef>
            </a:pPr>
            <a:r>
              <a:rPr lang="en-GB" sz="1200" dirty="0"/>
              <a:t>Firmware &amp; SoC to be developed at ITIV</a:t>
            </a:r>
          </a:p>
        </p:txBody>
      </p:sp>
    </p:spTree>
    <p:extLst>
      <p:ext uri="{BB962C8B-B14F-4D97-AF65-F5344CB8AC3E}">
        <p14:creationId xmlns:p14="http://schemas.microsoft.com/office/powerpoint/2010/main" val="3245271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46D4EB-98BD-4A93-A03B-35642C4B5343}"/>
              </a:ext>
            </a:extLst>
          </p:cNvPr>
          <p:cNvSpPr>
            <a:spLocks noGrp="1"/>
          </p:cNvSpPr>
          <p:nvPr>
            <p:ph type="sldNum" sz="quarter" idx="12"/>
          </p:nvPr>
        </p:nvSpPr>
        <p:spPr>
          <a:xfrm>
            <a:off x="208587" y="4732281"/>
            <a:ext cx="326368" cy="396264"/>
          </a:xfrm>
        </p:spPr>
        <p:txBody>
          <a:bodyPr/>
          <a:lstStyle/>
          <a:p>
            <a:fld id="{61696EC4-B4CF-4701-AD06-A8439D6D8E12}" type="slidenum">
              <a:rPr lang="en-US" noProof="0" smtClean="0"/>
              <a:t>13</a:t>
            </a:fld>
            <a:endParaRPr lang="en-US" noProof="0" dirty="0"/>
          </a:p>
        </p:txBody>
      </p:sp>
      <p:sp>
        <p:nvSpPr>
          <p:cNvPr id="4" name="Title 3">
            <a:extLst>
              <a:ext uri="{FF2B5EF4-FFF2-40B4-BE49-F238E27FC236}">
                <a16:creationId xmlns:a16="http://schemas.microsoft.com/office/drawing/2014/main" id="{972B4D15-74D1-40A1-9C66-D974446EFE40}"/>
              </a:ext>
            </a:extLst>
          </p:cNvPr>
          <p:cNvSpPr>
            <a:spLocks noGrp="1"/>
          </p:cNvSpPr>
          <p:nvPr>
            <p:ph type="title"/>
          </p:nvPr>
        </p:nvSpPr>
        <p:spPr>
          <a:xfrm>
            <a:off x="265518" y="94488"/>
            <a:ext cx="6869178" cy="575989"/>
          </a:xfrm>
        </p:spPr>
        <p:txBody>
          <a:bodyPr>
            <a:normAutofit/>
          </a:bodyPr>
          <a:lstStyle/>
          <a:p>
            <a:r>
              <a:rPr lang="en-GB" dirty="0"/>
              <a:t>Proposed DAQ of PANDA</a:t>
            </a:r>
          </a:p>
        </p:txBody>
      </p:sp>
      <p:sp>
        <p:nvSpPr>
          <p:cNvPr id="108" name="Content Placeholder 1">
            <a:extLst>
              <a:ext uri="{FF2B5EF4-FFF2-40B4-BE49-F238E27FC236}">
                <a16:creationId xmlns:a16="http://schemas.microsoft.com/office/drawing/2014/main" id="{64AAA1F6-F5BD-4425-96A3-EA2471C0145F}"/>
              </a:ext>
            </a:extLst>
          </p:cNvPr>
          <p:cNvSpPr>
            <a:spLocks noGrp="1"/>
          </p:cNvSpPr>
          <p:nvPr>
            <p:ph idx="1"/>
          </p:nvPr>
        </p:nvSpPr>
        <p:spPr>
          <a:xfrm>
            <a:off x="312923" y="797606"/>
            <a:ext cx="7776977" cy="1499026"/>
          </a:xfrm>
        </p:spPr>
        <p:txBody>
          <a:bodyPr>
            <a:normAutofit/>
          </a:bodyPr>
          <a:lstStyle/>
          <a:p>
            <a:pPr marL="314325" lvl="1" indent="-314325">
              <a:lnSpc>
                <a:spcPct val="150000"/>
              </a:lnSpc>
              <a:spcBef>
                <a:spcPct val="20000"/>
              </a:spcBef>
              <a:buClr>
                <a:srgbClr val="00664D"/>
              </a:buClr>
              <a:buSzPct val="110000"/>
              <a:buBlip>
                <a:blip r:embed="rId3"/>
              </a:buBlip>
            </a:pPr>
            <a:r>
              <a:rPr lang="en-US" altLang="en-GB" sz="1400" dirty="0">
                <a:latin typeface="Arial" panose="020B0604020202020204" pitchFamily="34" charset="0"/>
                <a:cs typeface="Arial" panose="020B0604020202020204" pitchFamily="34" charset="0"/>
              </a:rPr>
              <a:t>More complex DAQ scheme with many sub-detectors</a:t>
            </a:r>
          </a:p>
          <a:p>
            <a:pPr marL="314325" lvl="1" indent="-314325">
              <a:lnSpc>
                <a:spcPct val="150000"/>
              </a:lnSpc>
              <a:spcBef>
                <a:spcPct val="20000"/>
              </a:spcBef>
              <a:buClr>
                <a:srgbClr val="00664D"/>
              </a:buClr>
              <a:buSzPct val="110000"/>
              <a:buBlip>
                <a:blip r:embed="rId3"/>
              </a:buBlip>
            </a:pPr>
            <a:r>
              <a:rPr lang="en-GB" altLang="en-GB" sz="1400" dirty="0">
                <a:latin typeface="Arial" panose="020B0604020202020204" pitchFamily="34" charset="0"/>
                <a:cs typeface="Arial" panose="020B0604020202020204" pitchFamily="34" charset="0"/>
                <a:sym typeface="Wingdings" panose="05000000000000000000" pitchFamily="2" charset="2"/>
              </a:rPr>
              <a:t>On-line data path covered by off-the-shelf devices </a:t>
            </a:r>
            <a:r>
              <a:rPr lang="en-GB" altLang="en-GB" sz="1200" dirty="0">
                <a:latin typeface="Arial" panose="020B0604020202020204" pitchFamily="34" charset="0"/>
                <a:cs typeface="Arial" panose="020B0604020202020204" pitchFamily="34" charset="0"/>
                <a:sym typeface="Wingdings" panose="05000000000000000000" pitchFamily="2" charset="2"/>
              </a:rPr>
              <a:t> dramatic reduction of  custom electronics</a:t>
            </a:r>
          </a:p>
          <a:p>
            <a:pPr marL="314325" lvl="1" indent="-314325">
              <a:lnSpc>
                <a:spcPct val="150000"/>
              </a:lnSpc>
              <a:spcBef>
                <a:spcPct val="20000"/>
              </a:spcBef>
              <a:buClr>
                <a:srgbClr val="00664D"/>
              </a:buClr>
              <a:buSzPct val="110000"/>
              <a:buBlip>
                <a:blip r:embed="rId3"/>
              </a:buBlip>
            </a:pPr>
            <a:r>
              <a:rPr lang="en-GB" altLang="en-GB" sz="1400" dirty="0">
                <a:latin typeface="Arial" panose="020B0604020202020204" pitchFamily="34" charset="0"/>
                <a:cs typeface="Arial" panose="020B0604020202020204" pitchFamily="34" charset="0"/>
                <a:sym typeface="Wingdings" panose="05000000000000000000" pitchFamily="2" charset="2"/>
              </a:rPr>
              <a:t>Novel heterogeneous FPGA/GPU architecture based on emerging Ethernet protocols</a:t>
            </a:r>
          </a:p>
          <a:p>
            <a:pPr marL="314325" lvl="1" indent="-314325">
              <a:lnSpc>
                <a:spcPct val="150000"/>
              </a:lnSpc>
              <a:spcBef>
                <a:spcPct val="20000"/>
              </a:spcBef>
              <a:buClr>
                <a:srgbClr val="00664D"/>
              </a:buClr>
              <a:buSzPct val="110000"/>
              <a:buBlip>
                <a:blip r:embed="rId3"/>
              </a:buBlip>
            </a:pPr>
            <a:r>
              <a:rPr lang="en-GB" altLang="en-GB" sz="1400" dirty="0">
                <a:latin typeface="Arial" panose="020B0604020202020204" pitchFamily="34" charset="0"/>
                <a:cs typeface="Arial" panose="020B0604020202020204" pitchFamily="34" charset="0"/>
                <a:sym typeface="Wingdings" panose="05000000000000000000" pitchFamily="2" charset="2"/>
              </a:rPr>
              <a:t>High-performance ML inference on modern programmable hardware platforms</a:t>
            </a:r>
          </a:p>
        </p:txBody>
      </p:sp>
      <p:pic>
        <p:nvPicPr>
          <p:cNvPr id="101" name="Picture 74_1">
            <a:extLst>
              <a:ext uri="{FF2B5EF4-FFF2-40B4-BE49-F238E27FC236}">
                <a16:creationId xmlns:a16="http://schemas.microsoft.com/office/drawing/2014/main" id="{176E1B1D-6888-4EE2-8450-205BE1A66E17}"/>
              </a:ext>
            </a:extLst>
          </p:cNvPr>
          <p:cNvPicPr/>
          <p:nvPr/>
        </p:nvPicPr>
        <p:blipFill>
          <a:blip r:embed="rId4"/>
          <a:stretch/>
        </p:blipFill>
        <p:spPr>
          <a:xfrm>
            <a:off x="11880" y="2776365"/>
            <a:ext cx="1387800" cy="1536480"/>
          </a:xfrm>
          <a:prstGeom prst="rect">
            <a:avLst/>
          </a:prstGeom>
          <a:ln w="0">
            <a:noFill/>
          </a:ln>
        </p:spPr>
      </p:pic>
      <p:sp>
        <p:nvSpPr>
          <p:cNvPr id="106" name="CustomShape 3">
            <a:extLst>
              <a:ext uri="{FF2B5EF4-FFF2-40B4-BE49-F238E27FC236}">
                <a16:creationId xmlns:a16="http://schemas.microsoft.com/office/drawing/2014/main" id="{1BC7B7A8-8211-42A9-B775-FD2C4F71E4CB}"/>
              </a:ext>
            </a:extLst>
          </p:cNvPr>
          <p:cNvSpPr/>
          <p:nvPr/>
        </p:nvSpPr>
        <p:spPr>
          <a:xfrm>
            <a:off x="2949840" y="2970405"/>
            <a:ext cx="1142640" cy="410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050" b="0" strike="noStrike" spc="-1">
                <a:solidFill>
                  <a:srgbClr val="0A2D6E"/>
                </a:solidFill>
                <a:latin typeface="Arial"/>
              </a:rPr>
              <a:t>Ethernet fabrics </a:t>
            </a:r>
            <a:endParaRPr lang="de-DE" sz="1050" b="0" strike="noStrike" spc="-1">
              <a:solidFill>
                <a:srgbClr val="0A2D6E"/>
              </a:solidFill>
              <a:latin typeface="Arial"/>
            </a:endParaRPr>
          </a:p>
          <a:p>
            <a:pPr>
              <a:lnSpc>
                <a:spcPct val="100000"/>
              </a:lnSpc>
            </a:pPr>
            <a:r>
              <a:rPr lang="en-GB" sz="1050" b="0" strike="noStrike" spc="-1">
                <a:solidFill>
                  <a:srgbClr val="0A2D6E"/>
                </a:solidFill>
                <a:latin typeface="Arial"/>
              </a:rPr>
              <a:t>(hundreds Gb/s)</a:t>
            </a:r>
            <a:endParaRPr lang="de-DE" sz="1050" b="0" strike="noStrike" spc="-1">
              <a:solidFill>
                <a:srgbClr val="0A2D6E"/>
              </a:solidFill>
              <a:latin typeface="Arial"/>
            </a:endParaRPr>
          </a:p>
        </p:txBody>
      </p:sp>
      <p:sp>
        <p:nvSpPr>
          <p:cNvPr id="107" name="CustomShape 4">
            <a:extLst>
              <a:ext uri="{FF2B5EF4-FFF2-40B4-BE49-F238E27FC236}">
                <a16:creationId xmlns:a16="http://schemas.microsoft.com/office/drawing/2014/main" id="{20EE7C40-ABAE-4ED5-AF1A-B5D5168218D5}"/>
              </a:ext>
            </a:extLst>
          </p:cNvPr>
          <p:cNvSpPr/>
          <p:nvPr/>
        </p:nvSpPr>
        <p:spPr>
          <a:xfrm>
            <a:off x="146880" y="2381805"/>
            <a:ext cx="1049760" cy="3337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600" b="0" strike="noStrike" spc="-1">
                <a:solidFill>
                  <a:srgbClr val="0A2D6E"/>
                </a:solidFill>
                <a:latin typeface="Arial"/>
              </a:rPr>
              <a:t>Detectors</a:t>
            </a:r>
            <a:endParaRPr lang="de-DE" sz="1600" b="0" strike="noStrike" spc="-1">
              <a:solidFill>
                <a:srgbClr val="0A2D6E"/>
              </a:solidFill>
              <a:latin typeface="Arial"/>
            </a:endParaRPr>
          </a:p>
        </p:txBody>
      </p:sp>
      <p:sp>
        <p:nvSpPr>
          <p:cNvPr id="125" name="CustomShape 5">
            <a:extLst>
              <a:ext uri="{FF2B5EF4-FFF2-40B4-BE49-F238E27FC236}">
                <a16:creationId xmlns:a16="http://schemas.microsoft.com/office/drawing/2014/main" id="{B31AA56E-BD19-4488-B553-E12D13D112A4}"/>
              </a:ext>
            </a:extLst>
          </p:cNvPr>
          <p:cNvSpPr/>
          <p:nvPr/>
        </p:nvSpPr>
        <p:spPr>
          <a:xfrm>
            <a:off x="5526720" y="3545685"/>
            <a:ext cx="83160" cy="70920"/>
          </a:xfrm>
          <a:prstGeom prst="ellipse">
            <a:avLst/>
          </a:prstGeom>
          <a:solidFill>
            <a:srgbClr val="FFFFFF"/>
          </a:solidFill>
          <a:ln w="25560">
            <a:solidFill>
              <a:srgbClr val="FFFFFF"/>
            </a:solidFill>
            <a:round/>
          </a:ln>
        </p:spPr>
        <p:style>
          <a:lnRef idx="0">
            <a:scrgbClr r="0" g="0" b="0"/>
          </a:lnRef>
          <a:fillRef idx="0">
            <a:scrgbClr r="0" g="0" b="0"/>
          </a:fillRef>
          <a:effectRef idx="0">
            <a:scrgbClr r="0" g="0" b="0"/>
          </a:effectRef>
          <a:fontRef idx="minor"/>
        </p:style>
      </p:sp>
      <p:grpSp>
        <p:nvGrpSpPr>
          <p:cNvPr id="126" name="Group 7">
            <a:extLst>
              <a:ext uri="{FF2B5EF4-FFF2-40B4-BE49-F238E27FC236}">
                <a16:creationId xmlns:a16="http://schemas.microsoft.com/office/drawing/2014/main" id="{55264E05-616C-4B94-B73F-74D0CFF65A58}"/>
              </a:ext>
            </a:extLst>
          </p:cNvPr>
          <p:cNvGrpSpPr/>
          <p:nvPr/>
        </p:nvGrpSpPr>
        <p:grpSpPr>
          <a:xfrm>
            <a:off x="1278000" y="2798325"/>
            <a:ext cx="509400" cy="337680"/>
            <a:chOff x="1278000" y="2941200"/>
            <a:chExt cx="509400" cy="337680"/>
          </a:xfrm>
        </p:grpSpPr>
        <p:sp>
          <p:nvSpPr>
            <p:cNvPr id="127" name="CustomShape 8">
              <a:extLst>
                <a:ext uri="{FF2B5EF4-FFF2-40B4-BE49-F238E27FC236}">
                  <a16:creationId xmlns:a16="http://schemas.microsoft.com/office/drawing/2014/main" id="{1B080248-B561-45A8-A312-CEF7884E0B89}"/>
                </a:ext>
              </a:extLst>
            </p:cNvPr>
            <p:cNvSpPr/>
            <p:nvPr/>
          </p:nvSpPr>
          <p:spPr>
            <a:xfrm>
              <a:off x="1288080" y="2941200"/>
              <a:ext cx="499320" cy="360"/>
            </a:xfrm>
            <a:custGeom>
              <a:avLst/>
              <a:gdLst/>
              <a:ahLst/>
              <a:cxnLst/>
              <a:rect l="l" t="t" r="r" b="b"/>
              <a:pathLst>
                <a:path w="21600" h="21600">
                  <a:moveTo>
                    <a:pt x="0" y="0"/>
                  </a:moveTo>
                  <a:lnTo>
                    <a:pt x="21600" y="21600"/>
                  </a:lnTo>
                </a:path>
              </a:pathLst>
            </a:custGeom>
            <a:noFill/>
            <a:ln w="9360">
              <a:solidFill>
                <a:srgbClr val="0070C0"/>
              </a:solidFill>
              <a:round/>
              <a:tailEnd type="triangle" w="med" len="med"/>
            </a:ln>
          </p:spPr>
          <p:style>
            <a:lnRef idx="0">
              <a:scrgbClr r="0" g="0" b="0"/>
            </a:lnRef>
            <a:fillRef idx="0">
              <a:scrgbClr r="0" g="0" b="0"/>
            </a:fillRef>
            <a:effectRef idx="0">
              <a:scrgbClr r="0" g="0" b="0"/>
            </a:effectRef>
            <a:fontRef idx="minor"/>
          </p:style>
        </p:sp>
        <p:sp>
          <p:nvSpPr>
            <p:cNvPr id="128" name="CustomShape 9">
              <a:extLst>
                <a:ext uri="{FF2B5EF4-FFF2-40B4-BE49-F238E27FC236}">
                  <a16:creationId xmlns:a16="http://schemas.microsoft.com/office/drawing/2014/main" id="{665414B2-67CF-4CAA-B101-567097843AD8}"/>
                </a:ext>
              </a:extLst>
            </p:cNvPr>
            <p:cNvSpPr/>
            <p:nvPr/>
          </p:nvSpPr>
          <p:spPr>
            <a:xfrm>
              <a:off x="1283040" y="3040560"/>
              <a:ext cx="499320" cy="360"/>
            </a:xfrm>
            <a:custGeom>
              <a:avLst/>
              <a:gdLst/>
              <a:ahLst/>
              <a:cxnLst/>
              <a:rect l="l" t="t" r="r" b="b"/>
              <a:pathLst>
                <a:path w="21600" h="21600">
                  <a:moveTo>
                    <a:pt x="0" y="0"/>
                  </a:moveTo>
                  <a:lnTo>
                    <a:pt x="21600" y="21600"/>
                  </a:lnTo>
                </a:path>
              </a:pathLst>
            </a:custGeom>
            <a:noFill/>
            <a:ln w="9360">
              <a:solidFill>
                <a:srgbClr val="0070C0"/>
              </a:solidFill>
              <a:round/>
              <a:tailEnd type="triangle" w="med" len="med"/>
            </a:ln>
          </p:spPr>
          <p:style>
            <a:lnRef idx="0">
              <a:scrgbClr r="0" g="0" b="0"/>
            </a:lnRef>
            <a:fillRef idx="0">
              <a:scrgbClr r="0" g="0" b="0"/>
            </a:fillRef>
            <a:effectRef idx="0">
              <a:scrgbClr r="0" g="0" b="0"/>
            </a:effectRef>
            <a:fontRef idx="minor"/>
          </p:style>
        </p:sp>
        <p:sp>
          <p:nvSpPr>
            <p:cNvPr id="129" name="CustomShape 10">
              <a:extLst>
                <a:ext uri="{FF2B5EF4-FFF2-40B4-BE49-F238E27FC236}">
                  <a16:creationId xmlns:a16="http://schemas.microsoft.com/office/drawing/2014/main" id="{40A7B812-B153-4E7F-8905-5607FB63FFD0}"/>
                </a:ext>
              </a:extLst>
            </p:cNvPr>
            <p:cNvSpPr/>
            <p:nvPr/>
          </p:nvSpPr>
          <p:spPr>
            <a:xfrm>
              <a:off x="1283040" y="3142800"/>
              <a:ext cx="499320" cy="360"/>
            </a:xfrm>
            <a:custGeom>
              <a:avLst/>
              <a:gdLst/>
              <a:ahLst/>
              <a:cxnLst/>
              <a:rect l="l" t="t" r="r" b="b"/>
              <a:pathLst>
                <a:path w="21600" h="21600">
                  <a:moveTo>
                    <a:pt x="0" y="0"/>
                  </a:moveTo>
                  <a:lnTo>
                    <a:pt x="21600" y="21600"/>
                  </a:lnTo>
                </a:path>
              </a:pathLst>
            </a:custGeom>
            <a:noFill/>
            <a:ln w="9360">
              <a:solidFill>
                <a:srgbClr val="0070C0"/>
              </a:solidFill>
              <a:round/>
              <a:tailEnd type="triangle" w="med" len="med"/>
            </a:ln>
          </p:spPr>
          <p:style>
            <a:lnRef idx="0">
              <a:scrgbClr r="0" g="0" b="0"/>
            </a:lnRef>
            <a:fillRef idx="0">
              <a:scrgbClr r="0" g="0" b="0"/>
            </a:fillRef>
            <a:effectRef idx="0">
              <a:scrgbClr r="0" g="0" b="0"/>
            </a:effectRef>
            <a:fontRef idx="minor"/>
          </p:style>
        </p:sp>
        <p:sp>
          <p:nvSpPr>
            <p:cNvPr id="130" name="CustomShape 11">
              <a:extLst>
                <a:ext uri="{FF2B5EF4-FFF2-40B4-BE49-F238E27FC236}">
                  <a16:creationId xmlns:a16="http://schemas.microsoft.com/office/drawing/2014/main" id="{E49E131A-DDF2-428B-89DA-8AEFD31846DD}"/>
                </a:ext>
              </a:extLst>
            </p:cNvPr>
            <p:cNvSpPr/>
            <p:nvPr/>
          </p:nvSpPr>
          <p:spPr>
            <a:xfrm>
              <a:off x="1278000" y="3239280"/>
              <a:ext cx="499320" cy="360"/>
            </a:xfrm>
            <a:custGeom>
              <a:avLst/>
              <a:gdLst/>
              <a:ahLst/>
              <a:cxnLst/>
              <a:rect l="l" t="t" r="r" b="b"/>
              <a:pathLst>
                <a:path w="21600" h="21600">
                  <a:moveTo>
                    <a:pt x="0" y="0"/>
                  </a:moveTo>
                  <a:lnTo>
                    <a:pt x="21600" y="21600"/>
                  </a:lnTo>
                </a:path>
              </a:pathLst>
            </a:custGeom>
            <a:noFill/>
            <a:ln w="9360">
              <a:solidFill>
                <a:srgbClr val="0070C0"/>
              </a:solidFill>
              <a:round/>
              <a:tailEnd type="triangle" w="med" len="med"/>
            </a:ln>
          </p:spPr>
          <p:style>
            <a:lnRef idx="0">
              <a:scrgbClr r="0" g="0" b="0"/>
            </a:lnRef>
            <a:fillRef idx="0">
              <a:scrgbClr r="0" g="0" b="0"/>
            </a:fillRef>
            <a:effectRef idx="0">
              <a:scrgbClr r="0" g="0" b="0"/>
            </a:effectRef>
            <a:fontRef idx="minor"/>
          </p:style>
        </p:sp>
        <p:sp>
          <p:nvSpPr>
            <p:cNvPr id="131" name="CustomShape 12">
              <a:extLst>
                <a:ext uri="{FF2B5EF4-FFF2-40B4-BE49-F238E27FC236}">
                  <a16:creationId xmlns:a16="http://schemas.microsoft.com/office/drawing/2014/main" id="{748D0113-F7F1-4BEA-BF52-84599A445F6E}"/>
                </a:ext>
              </a:extLst>
            </p:cNvPr>
            <p:cNvSpPr/>
            <p:nvPr/>
          </p:nvSpPr>
          <p:spPr>
            <a:xfrm>
              <a:off x="1341000" y="3028680"/>
              <a:ext cx="313560" cy="2502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050" b="0" strike="noStrike" spc="-1">
                  <a:solidFill>
                    <a:srgbClr val="0070C0"/>
                  </a:solidFill>
                  <a:latin typeface="Arial"/>
                </a:rPr>
                <a:t>…</a:t>
              </a:r>
              <a:endParaRPr lang="de-DE" sz="1050" b="0" strike="noStrike" spc="-1">
                <a:latin typeface="Arial"/>
              </a:endParaRPr>
            </a:p>
          </p:txBody>
        </p:sp>
      </p:grpSp>
      <p:grpSp>
        <p:nvGrpSpPr>
          <p:cNvPr id="132" name="Group 13">
            <a:extLst>
              <a:ext uri="{FF2B5EF4-FFF2-40B4-BE49-F238E27FC236}">
                <a16:creationId xmlns:a16="http://schemas.microsoft.com/office/drawing/2014/main" id="{430B82B3-2250-457A-A2D8-2F97A35C537A}"/>
              </a:ext>
            </a:extLst>
          </p:cNvPr>
          <p:cNvGrpSpPr/>
          <p:nvPr/>
        </p:nvGrpSpPr>
        <p:grpSpPr>
          <a:xfrm>
            <a:off x="1858320" y="2710845"/>
            <a:ext cx="1039680" cy="478440"/>
            <a:chOff x="1858320" y="2853720"/>
            <a:chExt cx="1039680" cy="478440"/>
          </a:xfrm>
        </p:grpSpPr>
        <p:sp>
          <p:nvSpPr>
            <p:cNvPr id="133" name="CustomShape 14">
              <a:extLst>
                <a:ext uri="{FF2B5EF4-FFF2-40B4-BE49-F238E27FC236}">
                  <a16:creationId xmlns:a16="http://schemas.microsoft.com/office/drawing/2014/main" id="{24A5D16E-A303-4F56-8ADD-B29182E4CDC1}"/>
                </a:ext>
              </a:extLst>
            </p:cNvPr>
            <p:cNvSpPr/>
            <p:nvPr/>
          </p:nvSpPr>
          <p:spPr>
            <a:xfrm>
              <a:off x="1858320" y="2853720"/>
              <a:ext cx="1039680" cy="478440"/>
            </a:xfrm>
            <a:prstGeom prst="rect">
              <a:avLst/>
            </a:prstGeom>
            <a:solidFill>
              <a:srgbClr val="0070C0"/>
            </a:solidFill>
            <a:ln w="25560">
              <a:solidFill>
                <a:srgbClr val="FFFFFF"/>
              </a:solidFill>
              <a:round/>
            </a:ln>
            <a:effectLst>
              <a:glow rad="101520">
                <a:srgbClr val="0070C0">
                  <a:alpha val="60000"/>
                </a:srgbClr>
              </a:glow>
            </a:effectLst>
          </p:spPr>
          <p:style>
            <a:lnRef idx="0">
              <a:scrgbClr r="0" g="0" b="0"/>
            </a:lnRef>
            <a:fillRef idx="0">
              <a:scrgbClr r="0" g="0" b="0"/>
            </a:fillRef>
            <a:effectRef idx="0">
              <a:scrgbClr r="0" g="0" b="0"/>
            </a:effectRef>
            <a:fontRef idx="minor"/>
          </p:style>
        </p:sp>
        <p:sp>
          <p:nvSpPr>
            <p:cNvPr id="134" name="CustomShape 15">
              <a:extLst>
                <a:ext uri="{FF2B5EF4-FFF2-40B4-BE49-F238E27FC236}">
                  <a16:creationId xmlns:a16="http://schemas.microsoft.com/office/drawing/2014/main" id="{496BD4BF-5A86-4CC6-AAFB-AA072D66250D}"/>
                </a:ext>
              </a:extLst>
            </p:cNvPr>
            <p:cNvSpPr/>
            <p:nvPr/>
          </p:nvSpPr>
          <p:spPr>
            <a:xfrm>
              <a:off x="2052360" y="2883960"/>
              <a:ext cx="443520" cy="405720"/>
            </a:xfrm>
            <a:prstGeom prst="rect">
              <a:avLst/>
            </a:prstGeom>
            <a:solidFill>
              <a:srgbClr val="000000"/>
            </a:solidFill>
            <a:ln w="25560">
              <a:solidFill>
                <a:srgbClr val="A6A6A6"/>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700" b="0" strike="noStrike" spc="-1">
                  <a:solidFill>
                    <a:srgbClr val="FFFFFF"/>
                  </a:solidFill>
                  <a:latin typeface="Arial"/>
                </a:rPr>
                <a:t>FPGA</a:t>
              </a:r>
              <a:endParaRPr lang="de-DE" sz="700" b="0" strike="noStrike" spc="-1">
                <a:latin typeface="Arial"/>
              </a:endParaRPr>
            </a:p>
            <a:p>
              <a:pPr algn="ctr">
                <a:lnSpc>
                  <a:spcPct val="100000"/>
                </a:lnSpc>
              </a:pPr>
              <a:r>
                <a:rPr lang="en-GB" sz="900" b="0" strike="noStrike" spc="-1">
                  <a:solidFill>
                    <a:srgbClr val="FF0000"/>
                  </a:solidFill>
                  <a:latin typeface="Arial"/>
                </a:rPr>
                <a:t>AI</a:t>
              </a:r>
              <a:endParaRPr lang="de-DE" sz="900" b="0" strike="noStrike" spc="-1">
                <a:latin typeface="Arial"/>
              </a:endParaRPr>
            </a:p>
          </p:txBody>
        </p:sp>
        <p:sp>
          <p:nvSpPr>
            <p:cNvPr id="135" name="CustomShape 16">
              <a:extLst>
                <a:ext uri="{FF2B5EF4-FFF2-40B4-BE49-F238E27FC236}">
                  <a16:creationId xmlns:a16="http://schemas.microsoft.com/office/drawing/2014/main" id="{E4DDACE2-4878-4B71-B1CC-18D73F5F3FE3}"/>
                </a:ext>
              </a:extLst>
            </p:cNvPr>
            <p:cNvSpPr/>
            <p:nvPr/>
          </p:nvSpPr>
          <p:spPr>
            <a:xfrm>
              <a:off x="2654640" y="2941200"/>
              <a:ext cx="219600" cy="272160"/>
            </a:xfrm>
            <a:prstGeom prst="rect">
              <a:avLst/>
            </a:prstGeom>
            <a:solidFill>
              <a:srgbClr val="000000"/>
            </a:solidFill>
            <a:ln w="25560">
              <a:solidFill>
                <a:srgbClr val="A6A6A6"/>
              </a:solidFill>
              <a:round/>
            </a:ln>
          </p:spPr>
          <p:style>
            <a:lnRef idx="0">
              <a:scrgbClr r="0" g="0" b="0"/>
            </a:lnRef>
            <a:fillRef idx="0">
              <a:scrgbClr r="0" g="0" b="0"/>
            </a:fillRef>
            <a:effectRef idx="0">
              <a:scrgbClr r="0" g="0" b="0"/>
            </a:effectRef>
            <a:fontRef idx="minor"/>
          </p:style>
          <p:txBody>
            <a:bodyPr rot="16200000" lIns="90000" tIns="45000" rIns="90000" bIns="45000" anchor="ctr">
              <a:noAutofit/>
            </a:bodyPr>
            <a:lstStyle/>
            <a:p>
              <a:pPr algn="ctr">
                <a:lnSpc>
                  <a:spcPct val="100000"/>
                </a:lnSpc>
              </a:pPr>
              <a:r>
                <a:rPr lang="en-GB" sz="500" b="0" strike="noStrike" spc="-1">
                  <a:solidFill>
                    <a:srgbClr val="FFFFFF"/>
                  </a:solidFill>
                  <a:latin typeface="Arial"/>
                </a:rPr>
                <a:t>ETH</a:t>
              </a:r>
              <a:endParaRPr lang="de-DE" sz="500" b="0" strike="noStrike" spc="-1">
                <a:latin typeface="Arial"/>
              </a:endParaRPr>
            </a:p>
          </p:txBody>
        </p:sp>
      </p:grpSp>
      <p:grpSp>
        <p:nvGrpSpPr>
          <p:cNvPr id="151" name="Group 17">
            <a:extLst>
              <a:ext uri="{FF2B5EF4-FFF2-40B4-BE49-F238E27FC236}">
                <a16:creationId xmlns:a16="http://schemas.microsoft.com/office/drawing/2014/main" id="{91F8330E-97E1-4463-8D0B-E38945B53EED}"/>
              </a:ext>
            </a:extLst>
          </p:cNvPr>
          <p:cNvGrpSpPr/>
          <p:nvPr/>
        </p:nvGrpSpPr>
        <p:grpSpPr>
          <a:xfrm>
            <a:off x="1271880" y="3397005"/>
            <a:ext cx="509400" cy="338040"/>
            <a:chOff x="1271880" y="3539880"/>
            <a:chExt cx="509400" cy="338040"/>
          </a:xfrm>
        </p:grpSpPr>
        <p:sp>
          <p:nvSpPr>
            <p:cNvPr id="155" name="CustomShape 18">
              <a:extLst>
                <a:ext uri="{FF2B5EF4-FFF2-40B4-BE49-F238E27FC236}">
                  <a16:creationId xmlns:a16="http://schemas.microsoft.com/office/drawing/2014/main" id="{FCBC903C-E208-4BF2-B326-7550FADACA7F}"/>
                </a:ext>
              </a:extLst>
            </p:cNvPr>
            <p:cNvSpPr/>
            <p:nvPr/>
          </p:nvSpPr>
          <p:spPr>
            <a:xfrm>
              <a:off x="1281960" y="3539880"/>
              <a:ext cx="499320" cy="360"/>
            </a:xfrm>
            <a:custGeom>
              <a:avLst/>
              <a:gdLst/>
              <a:ahLst/>
              <a:cxnLst/>
              <a:rect l="l" t="t" r="r" b="b"/>
              <a:pathLst>
                <a:path w="21600" h="21600">
                  <a:moveTo>
                    <a:pt x="0" y="0"/>
                  </a:moveTo>
                  <a:lnTo>
                    <a:pt x="21600" y="21600"/>
                  </a:lnTo>
                </a:path>
              </a:pathLst>
            </a:custGeom>
            <a:noFill/>
            <a:ln w="9360">
              <a:solidFill>
                <a:srgbClr val="0070C0"/>
              </a:solidFill>
              <a:round/>
              <a:tailEnd type="triangle" w="med" len="med"/>
            </a:ln>
          </p:spPr>
          <p:style>
            <a:lnRef idx="0">
              <a:scrgbClr r="0" g="0" b="0"/>
            </a:lnRef>
            <a:fillRef idx="0">
              <a:scrgbClr r="0" g="0" b="0"/>
            </a:fillRef>
            <a:effectRef idx="0">
              <a:scrgbClr r="0" g="0" b="0"/>
            </a:effectRef>
            <a:fontRef idx="minor"/>
          </p:style>
        </p:sp>
        <p:sp>
          <p:nvSpPr>
            <p:cNvPr id="156" name="CustomShape 19">
              <a:extLst>
                <a:ext uri="{FF2B5EF4-FFF2-40B4-BE49-F238E27FC236}">
                  <a16:creationId xmlns:a16="http://schemas.microsoft.com/office/drawing/2014/main" id="{E3A66C36-79DF-4E9A-A65C-5E61D63C043C}"/>
                </a:ext>
              </a:extLst>
            </p:cNvPr>
            <p:cNvSpPr/>
            <p:nvPr/>
          </p:nvSpPr>
          <p:spPr>
            <a:xfrm>
              <a:off x="1276920" y="3639600"/>
              <a:ext cx="499320" cy="360"/>
            </a:xfrm>
            <a:custGeom>
              <a:avLst/>
              <a:gdLst/>
              <a:ahLst/>
              <a:cxnLst/>
              <a:rect l="l" t="t" r="r" b="b"/>
              <a:pathLst>
                <a:path w="21600" h="21600">
                  <a:moveTo>
                    <a:pt x="0" y="0"/>
                  </a:moveTo>
                  <a:lnTo>
                    <a:pt x="21600" y="21600"/>
                  </a:lnTo>
                </a:path>
              </a:pathLst>
            </a:custGeom>
            <a:noFill/>
            <a:ln w="9360">
              <a:solidFill>
                <a:srgbClr val="0070C0"/>
              </a:solidFill>
              <a:round/>
              <a:tailEnd type="triangle" w="med" len="med"/>
            </a:ln>
          </p:spPr>
          <p:style>
            <a:lnRef idx="0">
              <a:scrgbClr r="0" g="0" b="0"/>
            </a:lnRef>
            <a:fillRef idx="0">
              <a:scrgbClr r="0" g="0" b="0"/>
            </a:fillRef>
            <a:effectRef idx="0">
              <a:scrgbClr r="0" g="0" b="0"/>
            </a:effectRef>
            <a:fontRef idx="minor"/>
          </p:style>
        </p:sp>
        <p:sp>
          <p:nvSpPr>
            <p:cNvPr id="165" name="CustomShape 20">
              <a:extLst>
                <a:ext uri="{FF2B5EF4-FFF2-40B4-BE49-F238E27FC236}">
                  <a16:creationId xmlns:a16="http://schemas.microsoft.com/office/drawing/2014/main" id="{00371999-AD13-4F5D-B391-3371FF20AB66}"/>
                </a:ext>
              </a:extLst>
            </p:cNvPr>
            <p:cNvSpPr/>
            <p:nvPr/>
          </p:nvSpPr>
          <p:spPr>
            <a:xfrm>
              <a:off x="1276920" y="3741480"/>
              <a:ext cx="499320" cy="360"/>
            </a:xfrm>
            <a:custGeom>
              <a:avLst/>
              <a:gdLst/>
              <a:ahLst/>
              <a:cxnLst/>
              <a:rect l="l" t="t" r="r" b="b"/>
              <a:pathLst>
                <a:path w="21600" h="21600">
                  <a:moveTo>
                    <a:pt x="0" y="0"/>
                  </a:moveTo>
                  <a:lnTo>
                    <a:pt x="21600" y="21600"/>
                  </a:lnTo>
                </a:path>
              </a:pathLst>
            </a:custGeom>
            <a:noFill/>
            <a:ln w="9360">
              <a:solidFill>
                <a:srgbClr val="0070C0"/>
              </a:solidFill>
              <a:round/>
              <a:tailEnd type="triangle" w="med" len="med"/>
            </a:ln>
          </p:spPr>
          <p:style>
            <a:lnRef idx="0">
              <a:scrgbClr r="0" g="0" b="0"/>
            </a:lnRef>
            <a:fillRef idx="0">
              <a:scrgbClr r="0" g="0" b="0"/>
            </a:fillRef>
            <a:effectRef idx="0">
              <a:scrgbClr r="0" g="0" b="0"/>
            </a:effectRef>
            <a:fontRef idx="minor"/>
          </p:style>
        </p:sp>
        <p:sp>
          <p:nvSpPr>
            <p:cNvPr id="166" name="CustomShape 21">
              <a:extLst>
                <a:ext uri="{FF2B5EF4-FFF2-40B4-BE49-F238E27FC236}">
                  <a16:creationId xmlns:a16="http://schemas.microsoft.com/office/drawing/2014/main" id="{B27207D3-F558-4020-BE36-85B8AD4002FA}"/>
                </a:ext>
              </a:extLst>
            </p:cNvPr>
            <p:cNvSpPr/>
            <p:nvPr/>
          </p:nvSpPr>
          <p:spPr>
            <a:xfrm>
              <a:off x="1271880" y="3838320"/>
              <a:ext cx="499320" cy="360"/>
            </a:xfrm>
            <a:custGeom>
              <a:avLst/>
              <a:gdLst/>
              <a:ahLst/>
              <a:cxnLst/>
              <a:rect l="l" t="t" r="r" b="b"/>
              <a:pathLst>
                <a:path w="21600" h="21600">
                  <a:moveTo>
                    <a:pt x="0" y="0"/>
                  </a:moveTo>
                  <a:lnTo>
                    <a:pt x="21600" y="21600"/>
                  </a:lnTo>
                </a:path>
              </a:pathLst>
            </a:custGeom>
            <a:noFill/>
            <a:ln w="9360">
              <a:solidFill>
                <a:srgbClr val="0070C0"/>
              </a:solidFill>
              <a:round/>
              <a:tailEnd type="triangle" w="med" len="med"/>
            </a:ln>
          </p:spPr>
          <p:style>
            <a:lnRef idx="0">
              <a:scrgbClr r="0" g="0" b="0"/>
            </a:lnRef>
            <a:fillRef idx="0">
              <a:scrgbClr r="0" g="0" b="0"/>
            </a:fillRef>
            <a:effectRef idx="0">
              <a:scrgbClr r="0" g="0" b="0"/>
            </a:effectRef>
            <a:fontRef idx="minor"/>
          </p:style>
        </p:sp>
        <p:sp>
          <p:nvSpPr>
            <p:cNvPr id="167" name="CustomShape 22">
              <a:extLst>
                <a:ext uri="{FF2B5EF4-FFF2-40B4-BE49-F238E27FC236}">
                  <a16:creationId xmlns:a16="http://schemas.microsoft.com/office/drawing/2014/main" id="{E7AC9A2C-055C-47D1-9FE5-B72F9405BB4B}"/>
                </a:ext>
              </a:extLst>
            </p:cNvPr>
            <p:cNvSpPr/>
            <p:nvPr/>
          </p:nvSpPr>
          <p:spPr>
            <a:xfrm>
              <a:off x="1334520" y="3627720"/>
              <a:ext cx="313560" cy="2502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050" b="0" strike="noStrike" spc="-1">
                  <a:solidFill>
                    <a:srgbClr val="0070C0"/>
                  </a:solidFill>
                  <a:latin typeface="Arial"/>
                </a:rPr>
                <a:t>…</a:t>
              </a:r>
              <a:endParaRPr lang="de-DE" sz="1050" b="0" strike="noStrike" spc="-1">
                <a:latin typeface="Arial"/>
              </a:endParaRPr>
            </a:p>
          </p:txBody>
        </p:sp>
      </p:grpSp>
      <p:grpSp>
        <p:nvGrpSpPr>
          <p:cNvPr id="168" name="Group 23">
            <a:extLst>
              <a:ext uri="{FF2B5EF4-FFF2-40B4-BE49-F238E27FC236}">
                <a16:creationId xmlns:a16="http://schemas.microsoft.com/office/drawing/2014/main" id="{5CBCD171-AFFB-4BC0-9DAA-D0DB14CE487B}"/>
              </a:ext>
            </a:extLst>
          </p:cNvPr>
          <p:cNvGrpSpPr/>
          <p:nvPr/>
        </p:nvGrpSpPr>
        <p:grpSpPr>
          <a:xfrm>
            <a:off x="1852200" y="3309885"/>
            <a:ext cx="1039680" cy="478440"/>
            <a:chOff x="1852200" y="3452760"/>
            <a:chExt cx="1039680" cy="478440"/>
          </a:xfrm>
        </p:grpSpPr>
        <p:sp>
          <p:nvSpPr>
            <p:cNvPr id="169" name="CustomShape 24">
              <a:extLst>
                <a:ext uri="{FF2B5EF4-FFF2-40B4-BE49-F238E27FC236}">
                  <a16:creationId xmlns:a16="http://schemas.microsoft.com/office/drawing/2014/main" id="{C51C7C07-E8C9-4578-A426-B11DE106DAA5}"/>
                </a:ext>
              </a:extLst>
            </p:cNvPr>
            <p:cNvSpPr/>
            <p:nvPr/>
          </p:nvSpPr>
          <p:spPr>
            <a:xfrm>
              <a:off x="1852200" y="3452760"/>
              <a:ext cx="1039680" cy="478440"/>
            </a:xfrm>
            <a:prstGeom prst="rect">
              <a:avLst/>
            </a:prstGeom>
            <a:solidFill>
              <a:srgbClr val="0070C0"/>
            </a:solidFill>
            <a:ln w="25560">
              <a:solidFill>
                <a:srgbClr val="FFFFFF"/>
              </a:solidFill>
              <a:round/>
            </a:ln>
            <a:effectLst>
              <a:glow rad="101520">
                <a:srgbClr val="0070C0">
                  <a:alpha val="60000"/>
                </a:srgbClr>
              </a:glow>
            </a:effectLst>
          </p:spPr>
          <p:style>
            <a:lnRef idx="0">
              <a:scrgbClr r="0" g="0" b="0"/>
            </a:lnRef>
            <a:fillRef idx="0">
              <a:scrgbClr r="0" g="0" b="0"/>
            </a:fillRef>
            <a:effectRef idx="0">
              <a:scrgbClr r="0" g="0" b="0"/>
            </a:effectRef>
            <a:fontRef idx="minor"/>
          </p:style>
        </p:sp>
        <p:sp>
          <p:nvSpPr>
            <p:cNvPr id="170" name="CustomShape 25">
              <a:extLst>
                <a:ext uri="{FF2B5EF4-FFF2-40B4-BE49-F238E27FC236}">
                  <a16:creationId xmlns:a16="http://schemas.microsoft.com/office/drawing/2014/main" id="{F277E16F-74E8-49D1-8459-7D86D8F46DF5}"/>
                </a:ext>
              </a:extLst>
            </p:cNvPr>
            <p:cNvSpPr/>
            <p:nvPr/>
          </p:nvSpPr>
          <p:spPr>
            <a:xfrm>
              <a:off x="2046240" y="3483000"/>
              <a:ext cx="450000" cy="405720"/>
            </a:xfrm>
            <a:prstGeom prst="rect">
              <a:avLst/>
            </a:prstGeom>
            <a:solidFill>
              <a:srgbClr val="000000"/>
            </a:solidFill>
            <a:ln w="25560">
              <a:solidFill>
                <a:srgbClr val="A6A6A6"/>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700" b="0" strike="noStrike" spc="-1">
                  <a:solidFill>
                    <a:srgbClr val="FFFFFF"/>
                  </a:solidFill>
                  <a:latin typeface="Arial"/>
                </a:rPr>
                <a:t>FPGA</a:t>
              </a:r>
              <a:endParaRPr lang="de-DE" sz="700" b="0" strike="noStrike" spc="-1">
                <a:latin typeface="Arial"/>
              </a:endParaRPr>
            </a:p>
            <a:p>
              <a:pPr algn="ctr">
                <a:lnSpc>
                  <a:spcPct val="100000"/>
                </a:lnSpc>
              </a:pPr>
              <a:r>
                <a:rPr lang="en-GB" sz="800" b="0" strike="noStrike" spc="-1">
                  <a:solidFill>
                    <a:srgbClr val="FF0000"/>
                  </a:solidFill>
                  <a:latin typeface="Arial"/>
                </a:rPr>
                <a:t>AI</a:t>
              </a:r>
              <a:endParaRPr lang="de-DE" sz="800" b="0" strike="noStrike" spc="-1">
                <a:latin typeface="Arial"/>
              </a:endParaRPr>
            </a:p>
          </p:txBody>
        </p:sp>
        <p:sp>
          <p:nvSpPr>
            <p:cNvPr id="171" name="CustomShape 26">
              <a:extLst>
                <a:ext uri="{FF2B5EF4-FFF2-40B4-BE49-F238E27FC236}">
                  <a16:creationId xmlns:a16="http://schemas.microsoft.com/office/drawing/2014/main" id="{5880E5A1-EDFE-44D0-8FBD-573BC495F06B}"/>
                </a:ext>
              </a:extLst>
            </p:cNvPr>
            <p:cNvSpPr/>
            <p:nvPr/>
          </p:nvSpPr>
          <p:spPr>
            <a:xfrm>
              <a:off x="2648160" y="3539880"/>
              <a:ext cx="219600" cy="272160"/>
            </a:xfrm>
            <a:prstGeom prst="rect">
              <a:avLst/>
            </a:prstGeom>
            <a:solidFill>
              <a:srgbClr val="000000"/>
            </a:solidFill>
            <a:ln w="25560">
              <a:solidFill>
                <a:srgbClr val="A6A6A6"/>
              </a:solidFill>
              <a:round/>
            </a:ln>
          </p:spPr>
          <p:style>
            <a:lnRef idx="0">
              <a:scrgbClr r="0" g="0" b="0"/>
            </a:lnRef>
            <a:fillRef idx="0">
              <a:scrgbClr r="0" g="0" b="0"/>
            </a:fillRef>
            <a:effectRef idx="0">
              <a:scrgbClr r="0" g="0" b="0"/>
            </a:effectRef>
            <a:fontRef idx="minor"/>
          </p:style>
          <p:txBody>
            <a:bodyPr rot="16200000" lIns="90000" tIns="45000" rIns="90000" bIns="45000" anchor="ctr">
              <a:noAutofit/>
            </a:bodyPr>
            <a:lstStyle/>
            <a:p>
              <a:pPr algn="ctr">
                <a:lnSpc>
                  <a:spcPct val="100000"/>
                </a:lnSpc>
              </a:pPr>
              <a:r>
                <a:rPr lang="en-GB" sz="500" b="0" strike="noStrike" spc="-1">
                  <a:solidFill>
                    <a:srgbClr val="FFFFFF"/>
                  </a:solidFill>
                  <a:latin typeface="Arial"/>
                </a:rPr>
                <a:t>ETH</a:t>
              </a:r>
              <a:endParaRPr lang="de-DE" sz="500" b="0" strike="noStrike" spc="-1">
                <a:latin typeface="Arial"/>
              </a:endParaRPr>
            </a:p>
          </p:txBody>
        </p:sp>
      </p:grpSp>
      <p:grpSp>
        <p:nvGrpSpPr>
          <p:cNvPr id="172" name="Group 27">
            <a:extLst>
              <a:ext uri="{FF2B5EF4-FFF2-40B4-BE49-F238E27FC236}">
                <a16:creationId xmlns:a16="http://schemas.microsoft.com/office/drawing/2014/main" id="{9422AC71-1DB9-4DD6-9091-865662BBAEA2}"/>
              </a:ext>
            </a:extLst>
          </p:cNvPr>
          <p:cNvGrpSpPr/>
          <p:nvPr/>
        </p:nvGrpSpPr>
        <p:grpSpPr>
          <a:xfrm>
            <a:off x="1261440" y="4045725"/>
            <a:ext cx="509400" cy="337680"/>
            <a:chOff x="1261440" y="4188600"/>
            <a:chExt cx="509400" cy="337680"/>
          </a:xfrm>
        </p:grpSpPr>
        <p:sp>
          <p:nvSpPr>
            <p:cNvPr id="173" name="CustomShape 28">
              <a:extLst>
                <a:ext uri="{FF2B5EF4-FFF2-40B4-BE49-F238E27FC236}">
                  <a16:creationId xmlns:a16="http://schemas.microsoft.com/office/drawing/2014/main" id="{B2280504-E7DF-4709-9578-2948527C1665}"/>
                </a:ext>
              </a:extLst>
            </p:cNvPr>
            <p:cNvSpPr/>
            <p:nvPr/>
          </p:nvSpPr>
          <p:spPr>
            <a:xfrm>
              <a:off x="1271520" y="4188600"/>
              <a:ext cx="499320" cy="360"/>
            </a:xfrm>
            <a:custGeom>
              <a:avLst/>
              <a:gdLst/>
              <a:ahLst/>
              <a:cxnLst/>
              <a:rect l="l" t="t" r="r" b="b"/>
              <a:pathLst>
                <a:path w="21600" h="21600">
                  <a:moveTo>
                    <a:pt x="0" y="0"/>
                  </a:moveTo>
                  <a:lnTo>
                    <a:pt x="21600" y="21600"/>
                  </a:lnTo>
                </a:path>
              </a:pathLst>
            </a:custGeom>
            <a:noFill/>
            <a:ln w="9360">
              <a:solidFill>
                <a:srgbClr val="0070C0"/>
              </a:solidFill>
              <a:round/>
              <a:tailEnd type="triangle" w="med" len="med"/>
            </a:ln>
          </p:spPr>
          <p:style>
            <a:lnRef idx="0">
              <a:scrgbClr r="0" g="0" b="0"/>
            </a:lnRef>
            <a:fillRef idx="0">
              <a:scrgbClr r="0" g="0" b="0"/>
            </a:fillRef>
            <a:effectRef idx="0">
              <a:scrgbClr r="0" g="0" b="0"/>
            </a:effectRef>
            <a:fontRef idx="minor"/>
          </p:style>
        </p:sp>
        <p:sp>
          <p:nvSpPr>
            <p:cNvPr id="174" name="CustomShape 29">
              <a:extLst>
                <a:ext uri="{FF2B5EF4-FFF2-40B4-BE49-F238E27FC236}">
                  <a16:creationId xmlns:a16="http://schemas.microsoft.com/office/drawing/2014/main" id="{7022A78B-3C5D-4D48-9612-6B779FDA5BF0}"/>
                </a:ext>
              </a:extLst>
            </p:cNvPr>
            <p:cNvSpPr/>
            <p:nvPr/>
          </p:nvSpPr>
          <p:spPr>
            <a:xfrm>
              <a:off x="1266480" y="4287960"/>
              <a:ext cx="499320" cy="360"/>
            </a:xfrm>
            <a:custGeom>
              <a:avLst/>
              <a:gdLst/>
              <a:ahLst/>
              <a:cxnLst/>
              <a:rect l="l" t="t" r="r" b="b"/>
              <a:pathLst>
                <a:path w="21600" h="21600">
                  <a:moveTo>
                    <a:pt x="0" y="0"/>
                  </a:moveTo>
                  <a:lnTo>
                    <a:pt x="21600" y="21600"/>
                  </a:lnTo>
                </a:path>
              </a:pathLst>
            </a:custGeom>
            <a:noFill/>
            <a:ln w="9360">
              <a:solidFill>
                <a:srgbClr val="0070C0"/>
              </a:solidFill>
              <a:round/>
              <a:tailEnd type="triangle" w="med" len="med"/>
            </a:ln>
          </p:spPr>
          <p:style>
            <a:lnRef idx="0">
              <a:scrgbClr r="0" g="0" b="0"/>
            </a:lnRef>
            <a:fillRef idx="0">
              <a:scrgbClr r="0" g="0" b="0"/>
            </a:fillRef>
            <a:effectRef idx="0">
              <a:scrgbClr r="0" g="0" b="0"/>
            </a:effectRef>
            <a:fontRef idx="minor"/>
          </p:style>
        </p:sp>
        <p:sp>
          <p:nvSpPr>
            <p:cNvPr id="175" name="CustomShape 30">
              <a:extLst>
                <a:ext uri="{FF2B5EF4-FFF2-40B4-BE49-F238E27FC236}">
                  <a16:creationId xmlns:a16="http://schemas.microsoft.com/office/drawing/2014/main" id="{8665FEF2-82B8-4D89-9395-0074A5A91D84}"/>
                </a:ext>
              </a:extLst>
            </p:cNvPr>
            <p:cNvSpPr/>
            <p:nvPr/>
          </p:nvSpPr>
          <p:spPr>
            <a:xfrm>
              <a:off x="1266480" y="4390200"/>
              <a:ext cx="499320" cy="360"/>
            </a:xfrm>
            <a:custGeom>
              <a:avLst/>
              <a:gdLst/>
              <a:ahLst/>
              <a:cxnLst/>
              <a:rect l="l" t="t" r="r" b="b"/>
              <a:pathLst>
                <a:path w="21600" h="21600">
                  <a:moveTo>
                    <a:pt x="0" y="0"/>
                  </a:moveTo>
                  <a:lnTo>
                    <a:pt x="21600" y="21600"/>
                  </a:lnTo>
                </a:path>
              </a:pathLst>
            </a:custGeom>
            <a:noFill/>
            <a:ln w="9360">
              <a:solidFill>
                <a:srgbClr val="0070C0"/>
              </a:solidFill>
              <a:round/>
              <a:tailEnd type="triangle" w="med" len="med"/>
            </a:ln>
          </p:spPr>
          <p:style>
            <a:lnRef idx="0">
              <a:scrgbClr r="0" g="0" b="0"/>
            </a:lnRef>
            <a:fillRef idx="0">
              <a:scrgbClr r="0" g="0" b="0"/>
            </a:fillRef>
            <a:effectRef idx="0">
              <a:scrgbClr r="0" g="0" b="0"/>
            </a:effectRef>
            <a:fontRef idx="minor"/>
          </p:style>
        </p:sp>
        <p:sp>
          <p:nvSpPr>
            <p:cNvPr id="176" name="CustomShape 31">
              <a:extLst>
                <a:ext uri="{FF2B5EF4-FFF2-40B4-BE49-F238E27FC236}">
                  <a16:creationId xmlns:a16="http://schemas.microsoft.com/office/drawing/2014/main" id="{0509DFF5-984F-43A4-B730-EB46FE4817BD}"/>
                </a:ext>
              </a:extLst>
            </p:cNvPr>
            <p:cNvSpPr/>
            <p:nvPr/>
          </p:nvSpPr>
          <p:spPr>
            <a:xfrm>
              <a:off x="1261440" y="4486680"/>
              <a:ext cx="499320" cy="360"/>
            </a:xfrm>
            <a:custGeom>
              <a:avLst/>
              <a:gdLst/>
              <a:ahLst/>
              <a:cxnLst/>
              <a:rect l="l" t="t" r="r" b="b"/>
              <a:pathLst>
                <a:path w="21600" h="21600">
                  <a:moveTo>
                    <a:pt x="0" y="0"/>
                  </a:moveTo>
                  <a:lnTo>
                    <a:pt x="21600" y="21600"/>
                  </a:lnTo>
                </a:path>
              </a:pathLst>
            </a:custGeom>
            <a:noFill/>
            <a:ln w="9360">
              <a:solidFill>
                <a:srgbClr val="0070C0"/>
              </a:solidFill>
              <a:round/>
              <a:tailEnd type="triangle" w="med" len="med"/>
            </a:ln>
          </p:spPr>
          <p:style>
            <a:lnRef idx="0">
              <a:scrgbClr r="0" g="0" b="0"/>
            </a:lnRef>
            <a:fillRef idx="0">
              <a:scrgbClr r="0" g="0" b="0"/>
            </a:fillRef>
            <a:effectRef idx="0">
              <a:scrgbClr r="0" g="0" b="0"/>
            </a:effectRef>
            <a:fontRef idx="minor"/>
          </p:style>
        </p:sp>
        <p:sp>
          <p:nvSpPr>
            <p:cNvPr id="177" name="CustomShape 32">
              <a:extLst>
                <a:ext uri="{FF2B5EF4-FFF2-40B4-BE49-F238E27FC236}">
                  <a16:creationId xmlns:a16="http://schemas.microsoft.com/office/drawing/2014/main" id="{EE3C98A2-F503-4318-B7CD-513358EA3A4B}"/>
                </a:ext>
              </a:extLst>
            </p:cNvPr>
            <p:cNvSpPr/>
            <p:nvPr/>
          </p:nvSpPr>
          <p:spPr>
            <a:xfrm>
              <a:off x="1324440" y="4276080"/>
              <a:ext cx="313560" cy="2502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050" b="0" strike="noStrike" spc="-1">
                  <a:solidFill>
                    <a:srgbClr val="0070C0"/>
                  </a:solidFill>
                  <a:latin typeface="Arial"/>
                </a:rPr>
                <a:t>…</a:t>
              </a:r>
              <a:endParaRPr lang="de-DE" sz="1050" b="0" strike="noStrike" spc="-1">
                <a:latin typeface="Arial"/>
              </a:endParaRPr>
            </a:p>
          </p:txBody>
        </p:sp>
      </p:grpSp>
      <p:grpSp>
        <p:nvGrpSpPr>
          <p:cNvPr id="178" name="Group 33">
            <a:extLst>
              <a:ext uri="{FF2B5EF4-FFF2-40B4-BE49-F238E27FC236}">
                <a16:creationId xmlns:a16="http://schemas.microsoft.com/office/drawing/2014/main" id="{FC4A88B6-3ADE-4460-81A4-60202335E6C0}"/>
              </a:ext>
            </a:extLst>
          </p:cNvPr>
          <p:cNvGrpSpPr/>
          <p:nvPr/>
        </p:nvGrpSpPr>
        <p:grpSpPr>
          <a:xfrm>
            <a:off x="1841760" y="3958245"/>
            <a:ext cx="1039680" cy="478440"/>
            <a:chOff x="1841760" y="4101120"/>
            <a:chExt cx="1039680" cy="478440"/>
          </a:xfrm>
        </p:grpSpPr>
        <p:sp>
          <p:nvSpPr>
            <p:cNvPr id="179" name="CustomShape 34">
              <a:extLst>
                <a:ext uri="{FF2B5EF4-FFF2-40B4-BE49-F238E27FC236}">
                  <a16:creationId xmlns:a16="http://schemas.microsoft.com/office/drawing/2014/main" id="{7CCF55C5-04DE-43CE-84A5-A7FA69523ADA}"/>
                </a:ext>
              </a:extLst>
            </p:cNvPr>
            <p:cNvSpPr/>
            <p:nvPr/>
          </p:nvSpPr>
          <p:spPr>
            <a:xfrm>
              <a:off x="1841760" y="4101120"/>
              <a:ext cx="1039680" cy="478440"/>
            </a:xfrm>
            <a:prstGeom prst="rect">
              <a:avLst/>
            </a:prstGeom>
            <a:solidFill>
              <a:srgbClr val="0070C0"/>
            </a:solidFill>
            <a:ln w="25560">
              <a:solidFill>
                <a:srgbClr val="FFFFFF"/>
              </a:solidFill>
              <a:round/>
            </a:ln>
            <a:effectLst>
              <a:glow rad="101520">
                <a:srgbClr val="0070C0">
                  <a:alpha val="60000"/>
                </a:srgbClr>
              </a:glow>
            </a:effectLst>
          </p:spPr>
          <p:style>
            <a:lnRef idx="0">
              <a:scrgbClr r="0" g="0" b="0"/>
            </a:lnRef>
            <a:fillRef idx="0">
              <a:scrgbClr r="0" g="0" b="0"/>
            </a:fillRef>
            <a:effectRef idx="0">
              <a:scrgbClr r="0" g="0" b="0"/>
            </a:effectRef>
            <a:fontRef idx="minor"/>
          </p:style>
        </p:sp>
        <p:sp>
          <p:nvSpPr>
            <p:cNvPr id="180" name="CustomShape 35">
              <a:extLst>
                <a:ext uri="{FF2B5EF4-FFF2-40B4-BE49-F238E27FC236}">
                  <a16:creationId xmlns:a16="http://schemas.microsoft.com/office/drawing/2014/main" id="{C76BBE4C-9BD4-4ECE-BCFA-208C016A5576}"/>
                </a:ext>
              </a:extLst>
            </p:cNvPr>
            <p:cNvSpPr/>
            <p:nvPr/>
          </p:nvSpPr>
          <p:spPr>
            <a:xfrm>
              <a:off x="2035800" y="4131360"/>
              <a:ext cx="431280" cy="405720"/>
            </a:xfrm>
            <a:prstGeom prst="rect">
              <a:avLst/>
            </a:prstGeom>
            <a:solidFill>
              <a:srgbClr val="000000"/>
            </a:solidFill>
            <a:ln w="25560">
              <a:solidFill>
                <a:srgbClr val="A6A6A6"/>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700" b="0" strike="noStrike" spc="-1">
                  <a:solidFill>
                    <a:srgbClr val="FFFFFF"/>
                  </a:solidFill>
                  <a:latin typeface="Arial"/>
                </a:rPr>
                <a:t>FPGA</a:t>
              </a:r>
              <a:endParaRPr lang="de-DE" sz="700" b="0" strike="noStrike" spc="-1">
                <a:latin typeface="Arial"/>
              </a:endParaRPr>
            </a:p>
            <a:p>
              <a:pPr algn="ctr">
                <a:lnSpc>
                  <a:spcPct val="100000"/>
                </a:lnSpc>
              </a:pPr>
              <a:r>
                <a:rPr lang="en-GB" sz="900" b="0" strike="noStrike" spc="-1">
                  <a:solidFill>
                    <a:srgbClr val="FF0000"/>
                  </a:solidFill>
                  <a:latin typeface="Arial"/>
                </a:rPr>
                <a:t>AI</a:t>
              </a:r>
              <a:endParaRPr lang="de-DE" sz="900" b="0" strike="noStrike" spc="-1">
                <a:latin typeface="Arial"/>
              </a:endParaRPr>
            </a:p>
          </p:txBody>
        </p:sp>
        <p:sp>
          <p:nvSpPr>
            <p:cNvPr id="182" name="CustomShape 36">
              <a:extLst>
                <a:ext uri="{FF2B5EF4-FFF2-40B4-BE49-F238E27FC236}">
                  <a16:creationId xmlns:a16="http://schemas.microsoft.com/office/drawing/2014/main" id="{D35D5800-502A-4247-BB63-BC909CC7B040}"/>
                </a:ext>
              </a:extLst>
            </p:cNvPr>
            <p:cNvSpPr/>
            <p:nvPr/>
          </p:nvSpPr>
          <p:spPr>
            <a:xfrm>
              <a:off x="2638080" y="4188600"/>
              <a:ext cx="219600" cy="272160"/>
            </a:xfrm>
            <a:prstGeom prst="rect">
              <a:avLst/>
            </a:prstGeom>
            <a:solidFill>
              <a:srgbClr val="000000"/>
            </a:solidFill>
            <a:ln w="25560">
              <a:solidFill>
                <a:srgbClr val="A6A6A6"/>
              </a:solidFill>
              <a:round/>
            </a:ln>
          </p:spPr>
          <p:style>
            <a:lnRef idx="0">
              <a:scrgbClr r="0" g="0" b="0"/>
            </a:lnRef>
            <a:fillRef idx="0">
              <a:scrgbClr r="0" g="0" b="0"/>
            </a:fillRef>
            <a:effectRef idx="0">
              <a:scrgbClr r="0" g="0" b="0"/>
            </a:effectRef>
            <a:fontRef idx="minor"/>
          </p:style>
          <p:txBody>
            <a:bodyPr rot="16200000" lIns="90000" tIns="45000" rIns="90000" bIns="45000" anchor="ctr">
              <a:noAutofit/>
            </a:bodyPr>
            <a:lstStyle/>
            <a:p>
              <a:pPr algn="ctr">
                <a:lnSpc>
                  <a:spcPct val="100000"/>
                </a:lnSpc>
              </a:pPr>
              <a:r>
                <a:rPr lang="en-GB" sz="500" b="0" strike="noStrike" spc="-1">
                  <a:solidFill>
                    <a:srgbClr val="FFFFFF"/>
                  </a:solidFill>
                  <a:latin typeface="Arial"/>
                </a:rPr>
                <a:t>ETH</a:t>
              </a:r>
              <a:endParaRPr lang="de-DE" sz="500" b="0" strike="noStrike" spc="-1">
                <a:latin typeface="Arial"/>
              </a:endParaRPr>
            </a:p>
          </p:txBody>
        </p:sp>
      </p:grpSp>
      <p:sp>
        <p:nvSpPr>
          <p:cNvPr id="183" name="CustomShape 37">
            <a:extLst>
              <a:ext uri="{FF2B5EF4-FFF2-40B4-BE49-F238E27FC236}">
                <a16:creationId xmlns:a16="http://schemas.microsoft.com/office/drawing/2014/main" id="{B39B8E70-CFC8-4BD0-8DB0-B55186247D72}"/>
              </a:ext>
            </a:extLst>
          </p:cNvPr>
          <p:cNvSpPr/>
          <p:nvPr/>
        </p:nvSpPr>
        <p:spPr>
          <a:xfrm>
            <a:off x="1196640" y="2317005"/>
            <a:ext cx="2638080"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GB" sz="1400" spc="-1" dirty="0">
                <a:solidFill>
                  <a:srgbClr val="0A2D6E"/>
                </a:solidFill>
              </a:rPr>
              <a:t>MVD Multiplexer Board (MMB)</a:t>
            </a:r>
            <a:endParaRPr lang="de-DE" sz="1400" b="0" strike="noStrike" spc="-1" dirty="0">
              <a:solidFill>
                <a:srgbClr val="0A2D6E"/>
              </a:solidFill>
              <a:latin typeface="Arial"/>
            </a:endParaRPr>
          </a:p>
        </p:txBody>
      </p:sp>
      <p:sp>
        <p:nvSpPr>
          <p:cNvPr id="185" name="CustomShape 38">
            <a:extLst>
              <a:ext uri="{FF2B5EF4-FFF2-40B4-BE49-F238E27FC236}">
                <a16:creationId xmlns:a16="http://schemas.microsoft.com/office/drawing/2014/main" id="{16118C95-6EE4-42E4-821E-F783DBE2CC34}"/>
              </a:ext>
            </a:extLst>
          </p:cNvPr>
          <p:cNvSpPr/>
          <p:nvPr/>
        </p:nvSpPr>
        <p:spPr>
          <a:xfrm>
            <a:off x="4282200" y="3272445"/>
            <a:ext cx="104364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strike="noStrike" spc="-1">
                <a:solidFill>
                  <a:srgbClr val="0070C0"/>
                </a:solidFill>
                <a:latin typeface="Arial"/>
              </a:rPr>
              <a:t>Ethernet</a:t>
            </a:r>
            <a:endParaRPr lang="de-DE" sz="1800" b="0" strike="noStrike" spc="-1">
              <a:latin typeface="Arial"/>
            </a:endParaRPr>
          </a:p>
        </p:txBody>
      </p:sp>
      <p:grpSp>
        <p:nvGrpSpPr>
          <p:cNvPr id="186" name="Group 39">
            <a:extLst>
              <a:ext uri="{FF2B5EF4-FFF2-40B4-BE49-F238E27FC236}">
                <a16:creationId xmlns:a16="http://schemas.microsoft.com/office/drawing/2014/main" id="{F1E0A044-E0C6-42DD-80BD-AABF9986F709}"/>
              </a:ext>
            </a:extLst>
          </p:cNvPr>
          <p:cNvGrpSpPr/>
          <p:nvPr/>
        </p:nvGrpSpPr>
        <p:grpSpPr>
          <a:xfrm>
            <a:off x="2917800" y="2798325"/>
            <a:ext cx="1414080" cy="268560"/>
            <a:chOff x="2917800" y="2941200"/>
            <a:chExt cx="1414080" cy="268560"/>
          </a:xfrm>
        </p:grpSpPr>
        <p:sp>
          <p:nvSpPr>
            <p:cNvPr id="187" name="CustomShape 40">
              <a:extLst>
                <a:ext uri="{FF2B5EF4-FFF2-40B4-BE49-F238E27FC236}">
                  <a16:creationId xmlns:a16="http://schemas.microsoft.com/office/drawing/2014/main" id="{7BE7857C-632D-43E9-9317-D7AA6193A236}"/>
                </a:ext>
              </a:extLst>
            </p:cNvPr>
            <p:cNvSpPr/>
            <p:nvPr/>
          </p:nvSpPr>
          <p:spPr>
            <a:xfrm>
              <a:off x="2917800" y="3063960"/>
              <a:ext cx="1414080" cy="145800"/>
            </a:xfrm>
            <a:custGeom>
              <a:avLst/>
              <a:gdLst/>
              <a:ahLst/>
              <a:cxnLst/>
              <a:rect l="l" t="t" r="r" b="b"/>
              <a:pathLst>
                <a:path w="1939925" h="146050">
                  <a:moveTo>
                    <a:pt x="0" y="0"/>
                  </a:moveTo>
                  <a:lnTo>
                    <a:pt x="1260475" y="15875"/>
                  </a:lnTo>
                  <a:cubicBezTo>
                    <a:pt x="1583796" y="40217"/>
                    <a:pt x="1761860" y="93133"/>
                    <a:pt x="1939925" y="146050"/>
                  </a:cubicBezTo>
                </a:path>
              </a:pathLst>
            </a:custGeom>
            <a:noFill/>
            <a:ln w="25560">
              <a:solidFill>
                <a:srgbClr val="FF6600"/>
              </a:solidFill>
              <a:round/>
              <a:tailEnd type="triangle" w="med" len="med"/>
            </a:ln>
          </p:spPr>
          <p:style>
            <a:lnRef idx="0">
              <a:scrgbClr r="0" g="0" b="0"/>
            </a:lnRef>
            <a:fillRef idx="0">
              <a:scrgbClr r="0" g="0" b="0"/>
            </a:fillRef>
            <a:effectRef idx="0">
              <a:scrgbClr r="0" g="0" b="0"/>
            </a:effectRef>
            <a:fontRef idx="minor"/>
          </p:style>
        </p:sp>
        <p:sp>
          <p:nvSpPr>
            <p:cNvPr id="188" name="CustomShape 41">
              <a:extLst>
                <a:ext uri="{FF2B5EF4-FFF2-40B4-BE49-F238E27FC236}">
                  <a16:creationId xmlns:a16="http://schemas.microsoft.com/office/drawing/2014/main" id="{3E4963D6-F256-49BC-AD4F-6E44331E959E}"/>
                </a:ext>
              </a:extLst>
            </p:cNvPr>
            <p:cNvSpPr/>
            <p:nvPr/>
          </p:nvSpPr>
          <p:spPr>
            <a:xfrm>
              <a:off x="3457080" y="2941200"/>
              <a:ext cx="105120" cy="128520"/>
            </a:xfrm>
            <a:prstGeom prst="ellipse">
              <a:avLst/>
            </a:prstGeom>
            <a:noFill/>
            <a:ln w="12600">
              <a:solidFill>
                <a:srgbClr val="FF6600"/>
              </a:solidFill>
              <a:round/>
            </a:ln>
          </p:spPr>
          <p:style>
            <a:lnRef idx="0">
              <a:scrgbClr r="0" g="0" b="0"/>
            </a:lnRef>
            <a:fillRef idx="0">
              <a:scrgbClr r="0" g="0" b="0"/>
            </a:fillRef>
            <a:effectRef idx="0">
              <a:scrgbClr r="0" g="0" b="0"/>
            </a:effectRef>
            <a:fontRef idx="minor"/>
          </p:style>
        </p:sp>
      </p:grpSp>
      <p:grpSp>
        <p:nvGrpSpPr>
          <p:cNvPr id="189" name="Group 42">
            <a:extLst>
              <a:ext uri="{FF2B5EF4-FFF2-40B4-BE49-F238E27FC236}">
                <a16:creationId xmlns:a16="http://schemas.microsoft.com/office/drawing/2014/main" id="{648DEF70-9BFA-4BD6-B8DF-56CF71928598}"/>
              </a:ext>
            </a:extLst>
          </p:cNvPr>
          <p:cNvGrpSpPr/>
          <p:nvPr/>
        </p:nvGrpSpPr>
        <p:grpSpPr>
          <a:xfrm>
            <a:off x="2898360" y="3464685"/>
            <a:ext cx="1258560" cy="151920"/>
            <a:chOff x="2898360" y="3607560"/>
            <a:chExt cx="1258560" cy="151920"/>
          </a:xfrm>
        </p:grpSpPr>
        <p:sp>
          <p:nvSpPr>
            <p:cNvPr id="190" name="CustomShape 43">
              <a:extLst>
                <a:ext uri="{FF2B5EF4-FFF2-40B4-BE49-F238E27FC236}">
                  <a16:creationId xmlns:a16="http://schemas.microsoft.com/office/drawing/2014/main" id="{E3FBF96D-7316-4A3C-9ADA-833A0CE777D8}"/>
                </a:ext>
              </a:extLst>
            </p:cNvPr>
            <p:cNvSpPr/>
            <p:nvPr/>
          </p:nvSpPr>
          <p:spPr>
            <a:xfrm>
              <a:off x="2898360" y="3713040"/>
              <a:ext cx="1258560" cy="46440"/>
            </a:xfrm>
            <a:custGeom>
              <a:avLst/>
              <a:gdLst/>
              <a:ahLst/>
              <a:cxnLst/>
              <a:rect l="l" t="t" r="r" b="b"/>
              <a:pathLst>
                <a:path w="1771650" h="38100">
                  <a:moveTo>
                    <a:pt x="0" y="0"/>
                  </a:moveTo>
                  <a:lnTo>
                    <a:pt x="1771650" y="38100"/>
                  </a:lnTo>
                </a:path>
              </a:pathLst>
            </a:custGeom>
            <a:noFill/>
            <a:ln w="25560">
              <a:solidFill>
                <a:srgbClr val="FF6600"/>
              </a:solidFill>
              <a:round/>
              <a:tailEnd type="triangle" w="med" len="med"/>
            </a:ln>
          </p:spPr>
          <p:style>
            <a:lnRef idx="0">
              <a:scrgbClr r="0" g="0" b="0"/>
            </a:lnRef>
            <a:fillRef idx="0">
              <a:scrgbClr r="0" g="0" b="0"/>
            </a:fillRef>
            <a:effectRef idx="0">
              <a:scrgbClr r="0" g="0" b="0"/>
            </a:effectRef>
            <a:fontRef idx="minor"/>
          </p:style>
        </p:sp>
        <p:sp>
          <p:nvSpPr>
            <p:cNvPr id="191" name="CustomShape 44">
              <a:extLst>
                <a:ext uri="{FF2B5EF4-FFF2-40B4-BE49-F238E27FC236}">
                  <a16:creationId xmlns:a16="http://schemas.microsoft.com/office/drawing/2014/main" id="{FF6D4310-899A-4C9C-9E92-097105D98783}"/>
                </a:ext>
              </a:extLst>
            </p:cNvPr>
            <p:cNvSpPr/>
            <p:nvPr/>
          </p:nvSpPr>
          <p:spPr>
            <a:xfrm>
              <a:off x="3423960" y="3607560"/>
              <a:ext cx="102600" cy="112320"/>
            </a:xfrm>
            <a:prstGeom prst="ellipse">
              <a:avLst/>
            </a:prstGeom>
            <a:noFill/>
            <a:ln w="12600">
              <a:solidFill>
                <a:srgbClr val="FF6600"/>
              </a:solidFill>
              <a:round/>
            </a:ln>
          </p:spPr>
          <p:style>
            <a:lnRef idx="0">
              <a:scrgbClr r="0" g="0" b="0"/>
            </a:lnRef>
            <a:fillRef idx="0">
              <a:scrgbClr r="0" g="0" b="0"/>
            </a:fillRef>
            <a:effectRef idx="0">
              <a:scrgbClr r="0" g="0" b="0"/>
            </a:effectRef>
            <a:fontRef idx="minor"/>
          </p:style>
        </p:sp>
      </p:grpSp>
      <p:grpSp>
        <p:nvGrpSpPr>
          <p:cNvPr id="192" name="Group 45">
            <a:extLst>
              <a:ext uri="{FF2B5EF4-FFF2-40B4-BE49-F238E27FC236}">
                <a16:creationId xmlns:a16="http://schemas.microsoft.com/office/drawing/2014/main" id="{FEAD769D-1C7C-4E61-9122-A12202CE286F}"/>
              </a:ext>
            </a:extLst>
          </p:cNvPr>
          <p:cNvGrpSpPr/>
          <p:nvPr/>
        </p:nvGrpSpPr>
        <p:grpSpPr>
          <a:xfrm>
            <a:off x="2891880" y="4068765"/>
            <a:ext cx="1444320" cy="113400"/>
            <a:chOff x="2891880" y="4211640"/>
            <a:chExt cx="1444320" cy="113400"/>
          </a:xfrm>
        </p:grpSpPr>
        <p:sp>
          <p:nvSpPr>
            <p:cNvPr id="193" name="CustomShape 46">
              <a:extLst>
                <a:ext uri="{FF2B5EF4-FFF2-40B4-BE49-F238E27FC236}">
                  <a16:creationId xmlns:a16="http://schemas.microsoft.com/office/drawing/2014/main" id="{DF0C9802-09B7-45E4-84F3-19396217377D}"/>
                </a:ext>
              </a:extLst>
            </p:cNvPr>
            <p:cNvSpPr/>
            <p:nvPr/>
          </p:nvSpPr>
          <p:spPr>
            <a:xfrm flipV="1">
              <a:off x="2891880" y="4210920"/>
              <a:ext cx="1444320" cy="113400"/>
            </a:xfrm>
            <a:custGeom>
              <a:avLst/>
              <a:gdLst/>
              <a:ahLst/>
              <a:cxnLst/>
              <a:rect l="l" t="t" r="r" b="b"/>
              <a:pathLst>
                <a:path w="1939925" h="146050">
                  <a:moveTo>
                    <a:pt x="0" y="0"/>
                  </a:moveTo>
                  <a:lnTo>
                    <a:pt x="1260475" y="15875"/>
                  </a:lnTo>
                  <a:cubicBezTo>
                    <a:pt x="1583796" y="40217"/>
                    <a:pt x="1761860" y="93133"/>
                    <a:pt x="1939925" y="146050"/>
                  </a:cubicBezTo>
                </a:path>
              </a:pathLst>
            </a:custGeom>
            <a:noFill/>
            <a:ln w="25560">
              <a:solidFill>
                <a:srgbClr val="FF6600"/>
              </a:solidFill>
              <a:round/>
              <a:tailEnd type="triangle" w="med" len="med"/>
            </a:ln>
          </p:spPr>
          <p:style>
            <a:lnRef idx="0">
              <a:scrgbClr r="0" g="0" b="0"/>
            </a:lnRef>
            <a:fillRef idx="0">
              <a:scrgbClr r="0" g="0" b="0"/>
            </a:fillRef>
            <a:effectRef idx="0">
              <a:scrgbClr r="0" g="0" b="0"/>
            </a:effectRef>
            <a:fontRef idx="minor"/>
          </p:style>
        </p:sp>
        <p:sp>
          <p:nvSpPr>
            <p:cNvPr id="194" name="CustomShape 47">
              <a:extLst>
                <a:ext uri="{FF2B5EF4-FFF2-40B4-BE49-F238E27FC236}">
                  <a16:creationId xmlns:a16="http://schemas.microsoft.com/office/drawing/2014/main" id="{E8A07D53-7DBB-4CEF-B1F1-D865A17B0FA3}"/>
                </a:ext>
              </a:extLst>
            </p:cNvPr>
            <p:cNvSpPr/>
            <p:nvPr/>
          </p:nvSpPr>
          <p:spPr>
            <a:xfrm flipV="1">
              <a:off x="3443040" y="4218480"/>
              <a:ext cx="107640" cy="100080"/>
            </a:xfrm>
            <a:prstGeom prst="ellipse">
              <a:avLst/>
            </a:prstGeom>
            <a:noFill/>
            <a:ln w="12600">
              <a:solidFill>
                <a:srgbClr val="FF6600"/>
              </a:solidFill>
              <a:round/>
            </a:ln>
          </p:spPr>
          <p:style>
            <a:lnRef idx="0">
              <a:scrgbClr r="0" g="0" b="0"/>
            </a:lnRef>
            <a:fillRef idx="0">
              <a:scrgbClr r="0" g="0" b="0"/>
            </a:fillRef>
            <a:effectRef idx="0">
              <a:scrgbClr r="0" g="0" b="0"/>
            </a:effectRef>
            <a:fontRef idx="minor"/>
          </p:style>
        </p:sp>
      </p:grpSp>
      <p:sp>
        <p:nvSpPr>
          <p:cNvPr id="195" name="CustomShape 48">
            <a:extLst>
              <a:ext uri="{FF2B5EF4-FFF2-40B4-BE49-F238E27FC236}">
                <a16:creationId xmlns:a16="http://schemas.microsoft.com/office/drawing/2014/main" id="{E47B8C71-EE0C-409F-A41E-98E8E36CFFFF}"/>
              </a:ext>
            </a:extLst>
          </p:cNvPr>
          <p:cNvSpPr/>
          <p:nvPr/>
        </p:nvSpPr>
        <p:spPr>
          <a:xfrm>
            <a:off x="5451120" y="3332205"/>
            <a:ext cx="739440" cy="520920"/>
          </a:xfrm>
          <a:prstGeom prst="rightArrow">
            <a:avLst>
              <a:gd name="adj1" fmla="val 50000"/>
              <a:gd name="adj2" fmla="val 50000"/>
            </a:avLst>
          </a:prstGeom>
          <a:solidFill>
            <a:srgbClr val="0A2D6E"/>
          </a:solidFill>
          <a:ln w="25560">
            <a:noFill/>
          </a:ln>
          <a:effectLst>
            <a:softEdge rad="50760"/>
          </a:effectLst>
        </p:spPr>
        <p:style>
          <a:lnRef idx="0">
            <a:scrgbClr r="0" g="0" b="0"/>
          </a:lnRef>
          <a:fillRef idx="0">
            <a:scrgbClr r="0" g="0" b="0"/>
          </a:fillRef>
          <a:effectRef idx="0">
            <a:scrgbClr r="0" g="0" b="0"/>
          </a:effectRef>
          <a:fontRef idx="minor"/>
        </p:style>
      </p:sp>
      <p:sp>
        <p:nvSpPr>
          <p:cNvPr id="196" name="CustomShape 49">
            <a:extLst>
              <a:ext uri="{FF2B5EF4-FFF2-40B4-BE49-F238E27FC236}">
                <a16:creationId xmlns:a16="http://schemas.microsoft.com/office/drawing/2014/main" id="{159D69AC-0DFD-4EF7-844E-556FA0F785AD}"/>
              </a:ext>
            </a:extLst>
          </p:cNvPr>
          <p:cNvSpPr/>
          <p:nvPr/>
        </p:nvSpPr>
        <p:spPr>
          <a:xfrm rot="5400000">
            <a:off x="6310800" y="-14757"/>
            <a:ext cx="179280" cy="5206320"/>
          </a:xfrm>
          <a:prstGeom prst="leftBrace">
            <a:avLst>
              <a:gd name="adj1" fmla="val 8333"/>
              <a:gd name="adj2" fmla="val 50134"/>
            </a:avLst>
          </a:prstGeom>
          <a:noFill/>
          <a:ln w="9360">
            <a:solidFill>
              <a:srgbClr val="072B6D"/>
            </a:solidFill>
            <a:round/>
          </a:ln>
        </p:spPr>
        <p:style>
          <a:lnRef idx="0">
            <a:scrgbClr r="0" g="0" b="0"/>
          </a:lnRef>
          <a:fillRef idx="0">
            <a:scrgbClr r="0" g="0" b="0"/>
          </a:fillRef>
          <a:effectRef idx="0">
            <a:scrgbClr r="0" g="0" b="0"/>
          </a:effectRef>
          <a:fontRef idx="minor"/>
        </p:style>
      </p:sp>
      <p:sp>
        <p:nvSpPr>
          <p:cNvPr id="197" name="CustomShape 50">
            <a:extLst>
              <a:ext uri="{FF2B5EF4-FFF2-40B4-BE49-F238E27FC236}">
                <a16:creationId xmlns:a16="http://schemas.microsoft.com/office/drawing/2014/main" id="{85F7D441-F3F1-45E3-ADA1-F16AE78F0CA2}"/>
              </a:ext>
            </a:extLst>
          </p:cNvPr>
          <p:cNvSpPr/>
          <p:nvPr/>
        </p:nvSpPr>
        <p:spPr>
          <a:xfrm>
            <a:off x="3182760" y="3691845"/>
            <a:ext cx="40968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strike="noStrike" spc="-1">
                <a:solidFill>
                  <a:srgbClr val="FF6600"/>
                </a:solidFill>
                <a:latin typeface="Arial"/>
              </a:rPr>
              <a:t>…</a:t>
            </a:r>
            <a:endParaRPr lang="de-DE" sz="1800" b="0" strike="noStrike" spc="-1">
              <a:latin typeface="Arial"/>
            </a:endParaRPr>
          </a:p>
        </p:txBody>
      </p:sp>
      <p:cxnSp>
        <p:nvCxnSpPr>
          <p:cNvPr id="198" name="Line 52">
            <a:extLst>
              <a:ext uri="{FF2B5EF4-FFF2-40B4-BE49-F238E27FC236}">
                <a16:creationId xmlns:a16="http://schemas.microsoft.com/office/drawing/2014/main" id="{453128C1-D32B-4C07-99FF-05FFB9A2BC88}"/>
              </a:ext>
            </a:extLst>
          </p:cNvPr>
          <p:cNvCxnSpPr/>
          <p:nvPr/>
        </p:nvCxnSpPr>
        <p:spPr>
          <a:xfrm flipH="1">
            <a:off x="2984400" y="4019085"/>
            <a:ext cx="2723400" cy="656280"/>
          </a:xfrm>
          <a:prstGeom prst="curvedConnector3">
            <a:avLst/>
          </a:prstGeom>
          <a:ln w="38160">
            <a:solidFill>
              <a:srgbClr val="FF860D"/>
            </a:solidFill>
            <a:custDash>
              <a:ds d="600000" sp="300000"/>
            </a:custDash>
            <a:round/>
            <a:tailEnd type="triangle" w="med" len="med"/>
          </a:ln>
        </p:spPr>
      </p:cxnSp>
      <p:pic>
        <p:nvPicPr>
          <p:cNvPr id="199" name="Grafik 6_4" descr="Ein Bild, das Text, ClipArt enthält.&#10;&#10;Automatisch generierte Beschreibung">
            <a:extLst>
              <a:ext uri="{FF2B5EF4-FFF2-40B4-BE49-F238E27FC236}">
                <a16:creationId xmlns:a16="http://schemas.microsoft.com/office/drawing/2014/main" id="{E0FA9740-F693-4A73-BFE8-932052F4BAAB}"/>
              </a:ext>
            </a:extLst>
          </p:cNvPr>
          <p:cNvPicPr/>
          <p:nvPr/>
        </p:nvPicPr>
        <p:blipFill>
          <a:blip r:embed="rId5"/>
          <a:stretch/>
        </p:blipFill>
        <p:spPr>
          <a:xfrm>
            <a:off x="4422960" y="3665565"/>
            <a:ext cx="902880" cy="334800"/>
          </a:xfrm>
          <a:prstGeom prst="rect">
            <a:avLst/>
          </a:prstGeom>
          <a:ln w="0">
            <a:noFill/>
          </a:ln>
        </p:spPr>
      </p:pic>
      <p:sp>
        <p:nvSpPr>
          <p:cNvPr id="200" name="CustomShape 53">
            <a:extLst>
              <a:ext uri="{FF2B5EF4-FFF2-40B4-BE49-F238E27FC236}">
                <a16:creationId xmlns:a16="http://schemas.microsoft.com/office/drawing/2014/main" id="{10B3553A-8B1E-445E-A5C8-2E09C524E74A}"/>
              </a:ext>
            </a:extLst>
          </p:cNvPr>
          <p:cNvSpPr/>
          <p:nvPr/>
        </p:nvSpPr>
        <p:spPr>
          <a:xfrm rot="5400000">
            <a:off x="4042080" y="3028005"/>
            <a:ext cx="1532520" cy="1263600"/>
          </a:xfrm>
          <a:prstGeom prst="cloud">
            <a:avLst/>
          </a:prstGeom>
          <a:noFill/>
          <a:ln w="25560">
            <a:solidFill>
              <a:srgbClr val="0070C0"/>
            </a:solidFill>
            <a:round/>
          </a:ln>
        </p:spPr>
        <p:style>
          <a:lnRef idx="0">
            <a:scrgbClr r="0" g="0" b="0"/>
          </a:lnRef>
          <a:fillRef idx="0">
            <a:scrgbClr r="0" g="0" b="0"/>
          </a:fillRef>
          <a:effectRef idx="0">
            <a:scrgbClr r="0" g="0" b="0"/>
          </a:effectRef>
          <a:fontRef idx="minor"/>
        </p:style>
      </p:sp>
      <p:sp>
        <p:nvSpPr>
          <p:cNvPr id="201" name="CustomShape 54">
            <a:extLst>
              <a:ext uri="{FF2B5EF4-FFF2-40B4-BE49-F238E27FC236}">
                <a16:creationId xmlns:a16="http://schemas.microsoft.com/office/drawing/2014/main" id="{E5E86D64-AD60-4680-9C42-DC361A1D285E}"/>
              </a:ext>
            </a:extLst>
          </p:cNvPr>
          <p:cNvSpPr/>
          <p:nvPr/>
        </p:nvSpPr>
        <p:spPr>
          <a:xfrm>
            <a:off x="1680046" y="4505985"/>
            <a:ext cx="1363107"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400" b="0" strike="noStrike" spc="-1" dirty="0">
                <a:solidFill>
                  <a:srgbClr val="0070C0"/>
                </a:solidFill>
                <a:latin typeface="Arial"/>
              </a:rPr>
              <a:t>Fast Feedback</a:t>
            </a:r>
            <a:endParaRPr lang="de-DE" sz="1400" b="0" strike="noStrike" spc="-1" dirty="0">
              <a:latin typeface="Arial"/>
            </a:endParaRPr>
          </a:p>
        </p:txBody>
      </p:sp>
      <p:pic>
        <p:nvPicPr>
          <p:cNvPr id="202" name="Picture 10">
            <a:extLst>
              <a:ext uri="{FF2B5EF4-FFF2-40B4-BE49-F238E27FC236}">
                <a16:creationId xmlns:a16="http://schemas.microsoft.com/office/drawing/2014/main" id="{A980BA8D-F1A4-4742-AA50-766661C8066D}"/>
              </a:ext>
            </a:extLst>
          </p:cNvPr>
          <p:cNvPicPr/>
          <p:nvPr/>
        </p:nvPicPr>
        <p:blipFill>
          <a:blip r:embed="rId6"/>
          <a:stretch/>
        </p:blipFill>
        <p:spPr>
          <a:xfrm>
            <a:off x="6147720" y="2759085"/>
            <a:ext cx="1297080" cy="867600"/>
          </a:xfrm>
          <a:prstGeom prst="rect">
            <a:avLst/>
          </a:prstGeom>
          <a:ln w="0">
            <a:noFill/>
          </a:ln>
          <a:effectLst>
            <a:softEdge rad="112680"/>
          </a:effectLst>
        </p:spPr>
      </p:pic>
      <p:pic>
        <p:nvPicPr>
          <p:cNvPr id="203" name="Picture 11">
            <a:extLst>
              <a:ext uri="{FF2B5EF4-FFF2-40B4-BE49-F238E27FC236}">
                <a16:creationId xmlns:a16="http://schemas.microsoft.com/office/drawing/2014/main" id="{56273E1C-8D33-4B5D-913D-105205EB7F76}"/>
              </a:ext>
            </a:extLst>
          </p:cNvPr>
          <p:cNvPicPr/>
          <p:nvPr/>
        </p:nvPicPr>
        <p:blipFill>
          <a:blip r:embed="rId6"/>
          <a:stretch/>
        </p:blipFill>
        <p:spPr>
          <a:xfrm>
            <a:off x="6417360" y="2871405"/>
            <a:ext cx="1297080" cy="867600"/>
          </a:xfrm>
          <a:prstGeom prst="rect">
            <a:avLst/>
          </a:prstGeom>
          <a:ln w="0">
            <a:noFill/>
          </a:ln>
          <a:effectLst>
            <a:softEdge rad="112680"/>
          </a:effectLst>
        </p:spPr>
      </p:pic>
      <p:sp>
        <p:nvSpPr>
          <p:cNvPr id="204" name="CustomShape 55">
            <a:extLst>
              <a:ext uri="{FF2B5EF4-FFF2-40B4-BE49-F238E27FC236}">
                <a16:creationId xmlns:a16="http://schemas.microsoft.com/office/drawing/2014/main" id="{9C06ABDE-1DDC-4860-ACB8-93533602494E}"/>
              </a:ext>
            </a:extLst>
          </p:cNvPr>
          <p:cNvSpPr/>
          <p:nvPr/>
        </p:nvSpPr>
        <p:spPr>
          <a:xfrm>
            <a:off x="8040127" y="2611125"/>
            <a:ext cx="822240" cy="455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2400" b="1" i="1" strike="noStrike" spc="-1" dirty="0">
                <a:solidFill>
                  <a:srgbClr val="000000"/>
                </a:solidFill>
                <a:latin typeface="Arial"/>
                <a:ea typeface="DejaVu Sans"/>
              </a:rPr>
              <a:t>HPC</a:t>
            </a:r>
            <a:endParaRPr lang="de-DE" sz="2400" b="0" strike="noStrike" spc="-1" dirty="0">
              <a:latin typeface="Arial"/>
            </a:endParaRPr>
          </a:p>
        </p:txBody>
      </p:sp>
      <p:sp>
        <p:nvSpPr>
          <p:cNvPr id="205" name="CustomShape 56">
            <a:extLst>
              <a:ext uri="{FF2B5EF4-FFF2-40B4-BE49-F238E27FC236}">
                <a16:creationId xmlns:a16="http://schemas.microsoft.com/office/drawing/2014/main" id="{A90DB9BC-99D2-4C6F-8238-9C74E90C4F90}"/>
              </a:ext>
            </a:extLst>
          </p:cNvPr>
          <p:cNvSpPr/>
          <p:nvPr/>
        </p:nvSpPr>
        <p:spPr>
          <a:xfrm>
            <a:off x="5872680" y="2677365"/>
            <a:ext cx="3130560" cy="1782360"/>
          </a:xfrm>
          <a:prstGeom prst="roundRect">
            <a:avLst>
              <a:gd name="adj" fmla="val 16667"/>
            </a:avLst>
          </a:prstGeom>
          <a:noFill/>
          <a:ln w="25560">
            <a:solidFill>
              <a:srgbClr val="0A2D6E"/>
            </a:solidFill>
            <a:prstDash val="dash"/>
            <a:round/>
          </a:ln>
        </p:spPr>
        <p:style>
          <a:lnRef idx="0">
            <a:scrgbClr r="0" g="0" b="0"/>
          </a:lnRef>
          <a:fillRef idx="0">
            <a:scrgbClr r="0" g="0" b="0"/>
          </a:fillRef>
          <a:effectRef idx="0">
            <a:scrgbClr r="0" g="0" b="0"/>
          </a:effectRef>
          <a:fontRef idx="minor"/>
        </p:style>
      </p:sp>
      <p:sp>
        <p:nvSpPr>
          <p:cNvPr id="206" name="CustomShape 57">
            <a:extLst>
              <a:ext uri="{FF2B5EF4-FFF2-40B4-BE49-F238E27FC236}">
                <a16:creationId xmlns:a16="http://schemas.microsoft.com/office/drawing/2014/main" id="{0018C4CC-2434-43FA-A0F9-6D63123B9AED}"/>
              </a:ext>
            </a:extLst>
          </p:cNvPr>
          <p:cNvSpPr/>
          <p:nvPr/>
        </p:nvSpPr>
        <p:spPr>
          <a:xfrm>
            <a:off x="7548480" y="3003885"/>
            <a:ext cx="660543"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400" b="0" strike="noStrike" spc="-1" dirty="0">
                <a:solidFill>
                  <a:srgbClr val="000000"/>
                </a:solidFill>
                <a:latin typeface="Arial"/>
                <a:ea typeface="DejaVu Sans"/>
              </a:rPr>
              <a:t>GPUs</a:t>
            </a:r>
            <a:endParaRPr lang="de-DE" sz="1400" b="0" strike="noStrike" spc="-1" dirty="0">
              <a:latin typeface="Arial"/>
            </a:endParaRPr>
          </a:p>
        </p:txBody>
      </p:sp>
      <p:sp>
        <p:nvSpPr>
          <p:cNvPr id="207" name="CustomShape 58">
            <a:extLst>
              <a:ext uri="{FF2B5EF4-FFF2-40B4-BE49-F238E27FC236}">
                <a16:creationId xmlns:a16="http://schemas.microsoft.com/office/drawing/2014/main" id="{B71356D7-8BF9-47A3-A6C4-DEBFBFAF1743}"/>
              </a:ext>
            </a:extLst>
          </p:cNvPr>
          <p:cNvSpPr/>
          <p:nvPr/>
        </p:nvSpPr>
        <p:spPr>
          <a:xfrm>
            <a:off x="6260760" y="3431205"/>
            <a:ext cx="409320" cy="36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1" strike="noStrike" spc="-1">
                <a:solidFill>
                  <a:srgbClr val="FF0000"/>
                </a:solidFill>
                <a:latin typeface="Arial"/>
                <a:ea typeface="DejaVu Sans"/>
              </a:rPr>
              <a:t>AI</a:t>
            </a:r>
            <a:endParaRPr lang="de-DE" sz="1800" b="0" strike="noStrike" spc="-1">
              <a:latin typeface="Arial"/>
            </a:endParaRPr>
          </a:p>
        </p:txBody>
      </p:sp>
      <p:grpSp>
        <p:nvGrpSpPr>
          <p:cNvPr id="208" name="Group 59">
            <a:extLst>
              <a:ext uri="{FF2B5EF4-FFF2-40B4-BE49-F238E27FC236}">
                <a16:creationId xmlns:a16="http://schemas.microsoft.com/office/drawing/2014/main" id="{9032ABAC-897B-4BD0-AED3-CECEBFB5786F}"/>
              </a:ext>
            </a:extLst>
          </p:cNvPr>
          <p:cNvGrpSpPr/>
          <p:nvPr/>
        </p:nvGrpSpPr>
        <p:grpSpPr>
          <a:xfrm>
            <a:off x="7224840" y="3259485"/>
            <a:ext cx="1720397" cy="728640"/>
            <a:chOff x="7224840" y="3402360"/>
            <a:chExt cx="1720397" cy="728640"/>
          </a:xfrm>
        </p:grpSpPr>
        <p:pic>
          <p:nvPicPr>
            <p:cNvPr id="209" name="Picture 13" descr="https://www.xilinx.com/content/dam/xilinx/imgs/products/alveo/alveo.png">
              <a:extLst>
                <a:ext uri="{FF2B5EF4-FFF2-40B4-BE49-F238E27FC236}">
                  <a16:creationId xmlns:a16="http://schemas.microsoft.com/office/drawing/2014/main" id="{7421177F-76FB-45C1-92AA-49194BABCDC3}"/>
                </a:ext>
              </a:extLst>
            </p:cNvPr>
            <p:cNvPicPr/>
            <p:nvPr/>
          </p:nvPicPr>
          <p:blipFill>
            <a:blip r:embed="rId7"/>
            <a:stretch/>
          </p:blipFill>
          <p:spPr>
            <a:xfrm>
              <a:off x="7224840" y="3535200"/>
              <a:ext cx="922320" cy="595800"/>
            </a:xfrm>
            <a:prstGeom prst="rect">
              <a:avLst/>
            </a:prstGeom>
            <a:ln w="0">
              <a:noFill/>
            </a:ln>
          </p:spPr>
        </p:pic>
        <p:pic>
          <p:nvPicPr>
            <p:cNvPr id="210" name="Picture 15" descr="https://www.xilinx.com/content/dam/xilinx/imgs/products/alveo/alveo.png">
              <a:extLst>
                <a:ext uri="{FF2B5EF4-FFF2-40B4-BE49-F238E27FC236}">
                  <a16:creationId xmlns:a16="http://schemas.microsoft.com/office/drawing/2014/main" id="{7B8A02A1-FD07-4894-9D7E-5F4559365ED0}"/>
                </a:ext>
              </a:extLst>
            </p:cNvPr>
            <p:cNvPicPr/>
            <p:nvPr/>
          </p:nvPicPr>
          <p:blipFill>
            <a:blip r:embed="rId7"/>
            <a:stretch/>
          </p:blipFill>
          <p:spPr>
            <a:xfrm>
              <a:off x="7499160" y="3533040"/>
              <a:ext cx="922320" cy="595800"/>
            </a:xfrm>
            <a:prstGeom prst="rect">
              <a:avLst/>
            </a:prstGeom>
            <a:ln w="0">
              <a:noFill/>
            </a:ln>
          </p:spPr>
        </p:pic>
        <p:sp>
          <p:nvSpPr>
            <p:cNvPr id="211" name="CustomShape 60">
              <a:extLst>
                <a:ext uri="{FF2B5EF4-FFF2-40B4-BE49-F238E27FC236}">
                  <a16:creationId xmlns:a16="http://schemas.microsoft.com/office/drawing/2014/main" id="{95A11182-DB34-44BE-8C7A-683CD93A5672}"/>
                </a:ext>
              </a:extLst>
            </p:cNvPr>
            <p:cNvSpPr/>
            <p:nvPr/>
          </p:nvSpPr>
          <p:spPr>
            <a:xfrm>
              <a:off x="8315280" y="3402360"/>
              <a:ext cx="629957"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400" b="0" strike="noStrike" spc="-1">
                  <a:solidFill>
                    <a:srgbClr val="000000"/>
                  </a:solidFill>
                  <a:latin typeface="Arial"/>
                  <a:ea typeface="DejaVu Sans"/>
                </a:rPr>
                <a:t>Alveo</a:t>
              </a:r>
              <a:endParaRPr lang="de-DE" sz="1400" b="0" strike="noStrike" spc="-1">
                <a:latin typeface="Arial"/>
              </a:endParaRPr>
            </a:p>
          </p:txBody>
        </p:sp>
        <p:sp>
          <p:nvSpPr>
            <p:cNvPr id="212" name="CustomShape 61">
              <a:extLst>
                <a:ext uri="{FF2B5EF4-FFF2-40B4-BE49-F238E27FC236}">
                  <a16:creationId xmlns:a16="http://schemas.microsoft.com/office/drawing/2014/main" id="{EDF8542A-1707-415B-A7B2-292BF07DEB89}"/>
                </a:ext>
              </a:extLst>
            </p:cNvPr>
            <p:cNvSpPr/>
            <p:nvPr/>
          </p:nvSpPr>
          <p:spPr>
            <a:xfrm>
              <a:off x="8339400" y="3716640"/>
              <a:ext cx="361038"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400" b="1" strike="noStrike" spc="-1">
                  <a:solidFill>
                    <a:srgbClr val="FF0000"/>
                  </a:solidFill>
                  <a:latin typeface="Arial"/>
                  <a:ea typeface="DejaVu Sans"/>
                </a:rPr>
                <a:t>AI</a:t>
              </a:r>
              <a:endParaRPr lang="de-DE" sz="1400" b="0" strike="noStrike" spc="-1">
                <a:latin typeface="Arial"/>
              </a:endParaRPr>
            </a:p>
          </p:txBody>
        </p:sp>
      </p:grpSp>
      <p:pic>
        <p:nvPicPr>
          <p:cNvPr id="213" name="图片 33">
            <a:extLst>
              <a:ext uri="{FF2B5EF4-FFF2-40B4-BE49-F238E27FC236}">
                <a16:creationId xmlns:a16="http://schemas.microsoft.com/office/drawing/2014/main" id="{980B1E85-86D6-402E-99A6-8B8D7B414738}"/>
              </a:ext>
            </a:extLst>
          </p:cNvPr>
          <p:cNvPicPr/>
          <p:nvPr/>
        </p:nvPicPr>
        <p:blipFill>
          <a:blip r:embed="rId8"/>
          <a:stretch/>
        </p:blipFill>
        <p:spPr>
          <a:xfrm>
            <a:off x="5932080" y="3685365"/>
            <a:ext cx="1382040" cy="816120"/>
          </a:xfrm>
          <a:prstGeom prst="rect">
            <a:avLst/>
          </a:prstGeom>
          <a:ln w="0">
            <a:noFill/>
          </a:ln>
          <a:effectLst>
            <a:softEdge rad="112680"/>
          </a:effectLst>
        </p:spPr>
      </p:pic>
      <p:sp>
        <p:nvSpPr>
          <p:cNvPr id="214" name="CustomShape 62">
            <a:extLst>
              <a:ext uri="{FF2B5EF4-FFF2-40B4-BE49-F238E27FC236}">
                <a16:creationId xmlns:a16="http://schemas.microsoft.com/office/drawing/2014/main" id="{1034217B-D580-4C77-9BAD-FBFBC603FA2A}"/>
              </a:ext>
            </a:extLst>
          </p:cNvPr>
          <p:cNvSpPr/>
          <p:nvPr/>
        </p:nvSpPr>
        <p:spPr>
          <a:xfrm>
            <a:off x="7203240" y="4054365"/>
            <a:ext cx="937221"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400" b="0" strike="noStrike" spc="-1">
                <a:solidFill>
                  <a:srgbClr val="000000"/>
                </a:solidFill>
                <a:latin typeface="Arial"/>
                <a:ea typeface="DejaVu Sans"/>
              </a:rPr>
              <a:t>HighFlex </a:t>
            </a:r>
            <a:endParaRPr lang="de-DE" sz="1400" b="0" strike="noStrike" spc="-1">
              <a:latin typeface="Arial"/>
            </a:endParaRPr>
          </a:p>
        </p:txBody>
      </p:sp>
      <p:sp>
        <p:nvSpPr>
          <p:cNvPr id="215" name="CustomShape 63">
            <a:extLst>
              <a:ext uri="{FF2B5EF4-FFF2-40B4-BE49-F238E27FC236}">
                <a16:creationId xmlns:a16="http://schemas.microsoft.com/office/drawing/2014/main" id="{78CF3F2B-A00B-40B6-A62F-A7B844084A44}"/>
              </a:ext>
            </a:extLst>
          </p:cNvPr>
          <p:cNvSpPr/>
          <p:nvPr/>
        </p:nvSpPr>
        <p:spPr>
          <a:xfrm>
            <a:off x="6644520" y="3920085"/>
            <a:ext cx="409320" cy="36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1" strike="noStrike" spc="-1">
                <a:solidFill>
                  <a:srgbClr val="FF0000"/>
                </a:solidFill>
                <a:latin typeface="Arial"/>
                <a:ea typeface="DejaVu Sans"/>
              </a:rPr>
              <a:t>AI</a:t>
            </a:r>
            <a:endParaRPr lang="de-DE" sz="1800" b="0" strike="noStrike" spc="-1">
              <a:latin typeface="Arial"/>
            </a:endParaRPr>
          </a:p>
        </p:txBody>
      </p:sp>
      <p:sp>
        <p:nvSpPr>
          <p:cNvPr id="216" name="CustomShape 6">
            <a:extLst>
              <a:ext uri="{FF2B5EF4-FFF2-40B4-BE49-F238E27FC236}">
                <a16:creationId xmlns:a16="http://schemas.microsoft.com/office/drawing/2014/main" id="{4E09334F-D1B5-4A62-8FDA-FFF3323044FA}"/>
              </a:ext>
            </a:extLst>
          </p:cNvPr>
          <p:cNvSpPr/>
          <p:nvPr/>
        </p:nvSpPr>
        <p:spPr>
          <a:xfrm>
            <a:off x="4801987" y="2230032"/>
            <a:ext cx="2765350" cy="26015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100" b="0" i="1" strike="noStrike" spc="-1" dirty="0">
                <a:solidFill>
                  <a:srgbClr val="005AA0"/>
                </a:solidFill>
                <a:latin typeface="Arial"/>
              </a:rPr>
              <a:t>On-line</a:t>
            </a:r>
            <a:r>
              <a:rPr lang="en-GB" sz="1100" b="0" strike="noStrike" spc="-1" dirty="0">
                <a:solidFill>
                  <a:srgbClr val="005AA0"/>
                </a:solidFill>
                <a:latin typeface="Arial"/>
              </a:rPr>
              <a:t> </a:t>
            </a:r>
            <a:r>
              <a:rPr lang="en-GB" sz="900" b="0" strike="noStrike" spc="-1" dirty="0">
                <a:solidFill>
                  <a:srgbClr val="005AA0"/>
                </a:solidFill>
                <a:latin typeface="Arial"/>
              </a:rPr>
              <a:t>data</a:t>
            </a:r>
            <a:r>
              <a:rPr lang="en-GB" sz="1100" b="0" strike="noStrike" spc="-1" dirty="0">
                <a:solidFill>
                  <a:srgbClr val="005AA0"/>
                </a:solidFill>
                <a:latin typeface="Arial"/>
              </a:rPr>
              <a:t> path (by commercial devices)</a:t>
            </a:r>
            <a:endParaRPr lang="de-DE" sz="1100" b="0" strike="noStrike" spc="-1" dirty="0">
              <a:latin typeface="Arial"/>
            </a:endParaRPr>
          </a:p>
        </p:txBody>
      </p:sp>
    </p:spTree>
    <p:extLst>
      <p:ext uri="{BB962C8B-B14F-4D97-AF65-F5344CB8AC3E}">
        <p14:creationId xmlns:p14="http://schemas.microsoft.com/office/powerpoint/2010/main" val="1582541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DB9E84-F4B7-4B45-9416-E2148740CECD}"/>
              </a:ext>
            </a:extLst>
          </p:cNvPr>
          <p:cNvSpPr>
            <a:spLocks noGrp="1"/>
          </p:cNvSpPr>
          <p:nvPr>
            <p:ph type="sldNum" sz="quarter" idx="12"/>
          </p:nvPr>
        </p:nvSpPr>
        <p:spPr/>
        <p:txBody>
          <a:bodyPr/>
          <a:lstStyle/>
          <a:p>
            <a:fld id="{61696EC4-B4CF-4701-AD06-A8439D6D8E12}" type="slidenum">
              <a:rPr lang="en-US" noProof="0" smtClean="0"/>
              <a:t>14</a:t>
            </a:fld>
            <a:endParaRPr lang="en-US" noProof="0" dirty="0"/>
          </a:p>
        </p:txBody>
      </p:sp>
      <p:sp>
        <p:nvSpPr>
          <p:cNvPr id="4" name="Title 3">
            <a:extLst>
              <a:ext uri="{FF2B5EF4-FFF2-40B4-BE49-F238E27FC236}">
                <a16:creationId xmlns:a16="http://schemas.microsoft.com/office/drawing/2014/main" id="{2F71A9D6-5EB0-4B30-BDE9-7225C93ABCC7}"/>
              </a:ext>
            </a:extLst>
          </p:cNvPr>
          <p:cNvSpPr>
            <a:spLocks noGrp="1"/>
          </p:cNvSpPr>
          <p:nvPr>
            <p:ph type="title"/>
          </p:nvPr>
        </p:nvSpPr>
        <p:spPr/>
        <p:txBody>
          <a:bodyPr/>
          <a:lstStyle/>
          <a:p>
            <a:r>
              <a:rPr lang="en-GB" dirty="0"/>
              <a:t>BMBF structure &amp; Milestones </a:t>
            </a:r>
          </a:p>
        </p:txBody>
      </p:sp>
      <p:sp>
        <p:nvSpPr>
          <p:cNvPr id="6" name="Rectangle 5">
            <a:extLst>
              <a:ext uri="{FF2B5EF4-FFF2-40B4-BE49-F238E27FC236}">
                <a16:creationId xmlns:a16="http://schemas.microsoft.com/office/drawing/2014/main" id="{942964DA-3DFD-45FF-9879-E93C8DB09498}"/>
              </a:ext>
            </a:extLst>
          </p:cNvPr>
          <p:cNvSpPr/>
          <p:nvPr/>
        </p:nvSpPr>
        <p:spPr>
          <a:xfrm>
            <a:off x="162693" y="1012015"/>
            <a:ext cx="8536114" cy="1002006"/>
          </a:xfrm>
          <a:prstGeom prst="rect">
            <a:avLst/>
          </a:prstGeom>
        </p:spPr>
        <p:txBody>
          <a:bodyPr wrap="square">
            <a:spAutoFit/>
          </a:bodyPr>
          <a:lstStyle/>
          <a:p>
            <a:pPr marL="470423" lvl="1" indent="-203652" defTabSz="685983">
              <a:lnSpc>
                <a:spcPts val="2100"/>
              </a:lnSpc>
              <a:spcBef>
                <a:spcPts val="600"/>
              </a:spcBef>
              <a:spcAft>
                <a:spcPts val="400"/>
              </a:spcAft>
              <a:buSzPct val="88000"/>
              <a:buBlip>
                <a:blip r:embed="rId2"/>
              </a:buBlip>
            </a:pPr>
            <a:r>
              <a:rPr lang="en-GB" sz="1400" dirty="0"/>
              <a:t>WP 1 – Development of the MDC ASIC in sub-</a:t>
            </a:r>
            <a:r>
              <a:rPr lang="en-GB" sz="1400" dirty="0" err="1"/>
              <a:t>micrometer</a:t>
            </a:r>
            <a:r>
              <a:rPr lang="en-GB" sz="1400" dirty="0"/>
              <a:t> CMOS technology</a:t>
            </a:r>
          </a:p>
          <a:p>
            <a:pPr marL="470423" lvl="1" indent="-203652" defTabSz="685983">
              <a:lnSpc>
                <a:spcPts val="2100"/>
              </a:lnSpc>
              <a:spcBef>
                <a:spcPts val="600"/>
              </a:spcBef>
              <a:spcAft>
                <a:spcPts val="400"/>
              </a:spcAft>
              <a:buSzPct val="88000"/>
              <a:buBlip>
                <a:blip r:embed="rId2"/>
              </a:buBlip>
            </a:pPr>
            <a:r>
              <a:rPr lang="en-GB" sz="1400" dirty="0"/>
              <a:t>WP 2 – Development and production of an MVD Multiplexer Board and development of a test procedure and characterization of both pixel and microstrip detectors </a:t>
            </a:r>
          </a:p>
        </p:txBody>
      </p:sp>
      <p:pic>
        <p:nvPicPr>
          <p:cNvPr id="14" name="Picture 13">
            <a:extLst>
              <a:ext uri="{FF2B5EF4-FFF2-40B4-BE49-F238E27FC236}">
                <a16:creationId xmlns:a16="http://schemas.microsoft.com/office/drawing/2014/main" id="{0B9B715B-5AE2-4E55-A87E-3B987BE5D263}"/>
              </a:ext>
            </a:extLst>
          </p:cNvPr>
          <p:cNvPicPr>
            <a:picLocks noChangeAspect="1"/>
          </p:cNvPicPr>
          <p:nvPr/>
        </p:nvPicPr>
        <p:blipFill>
          <a:blip r:embed="rId3"/>
          <a:stretch>
            <a:fillRect/>
          </a:stretch>
        </p:blipFill>
        <p:spPr>
          <a:xfrm>
            <a:off x="640340" y="2219389"/>
            <a:ext cx="7408736" cy="2109663"/>
          </a:xfrm>
          <a:prstGeom prst="rect">
            <a:avLst/>
          </a:prstGeom>
        </p:spPr>
      </p:pic>
    </p:spTree>
    <p:extLst>
      <p:ext uri="{BB962C8B-B14F-4D97-AF65-F5344CB8AC3E}">
        <p14:creationId xmlns:p14="http://schemas.microsoft.com/office/powerpoint/2010/main" val="516329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1AA84D-901A-45AC-B9F9-19A265CD18EB}"/>
              </a:ext>
            </a:extLst>
          </p:cNvPr>
          <p:cNvSpPr>
            <a:spLocks noGrp="1"/>
          </p:cNvSpPr>
          <p:nvPr>
            <p:ph type="sldNum" sz="quarter" idx="12"/>
          </p:nvPr>
        </p:nvSpPr>
        <p:spPr/>
        <p:txBody>
          <a:bodyPr/>
          <a:lstStyle/>
          <a:p>
            <a:fld id="{61696EC4-B4CF-4701-AD06-A8439D6D8E12}" type="slidenum">
              <a:rPr lang="en-US" noProof="0" smtClean="0"/>
              <a:t>15</a:t>
            </a:fld>
            <a:endParaRPr lang="en-US" noProof="0" dirty="0"/>
          </a:p>
        </p:txBody>
      </p:sp>
      <p:sp>
        <p:nvSpPr>
          <p:cNvPr id="4" name="Title 3">
            <a:extLst>
              <a:ext uri="{FF2B5EF4-FFF2-40B4-BE49-F238E27FC236}">
                <a16:creationId xmlns:a16="http://schemas.microsoft.com/office/drawing/2014/main" id="{55583BF9-039E-43E1-AE40-C61D128ABB2F}"/>
              </a:ext>
            </a:extLst>
          </p:cNvPr>
          <p:cNvSpPr>
            <a:spLocks noGrp="1"/>
          </p:cNvSpPr>
          <p:nvPr>
            <p:ph type="title"/>
          </p:nvPr>
        </p:nvSpPr>
        <p:spPr/>
        <p:txBody>
          <a:bodyPr/>
          <a:lstStyle/>
          <a:p>
            <a:r>
              <a:rPr lang="en-GB" dirty="0"/>
              <a:t>PANDA members &amp; people </a:t>
            </a:r>
          </a:p>
        </p:txBody>
      </p:sp>
      <p:sp>
        <p:nvSpPr>
          <p:cNvPr id="5" name="Rectangle 4">
            <a:extLst>
              <a:ext uri="{FF2B5EF4-FFF2-40B4-BE49-F238E27FC236}">
                <a16:creationId xmlns:a16="http://schemas.microsoft.com/office/drawing/2014/main" id="{011C1880-34E9-4AA4-B4B4-FFAEB6151A54}"/>
              </a:ext>
            </a:extLst>
          </p:cNvPr>
          <p:cNvSpPr/>
          <p:nvPr/>
        </p:nvSpPr>
        <p:spPr>
          <a:xfrm>
            <a:off x="315351" y="1251286"/>
            <a:ext cx="5147235" cy="3585597"/>
          </a:xfrm>
          <a:prstGeom prst="rect">
            <a:avLst/>
          </a:prstGeom>
        </p:spPr>
        <p:txBody>
          <a:bodyPr wrap="square">
            <a:spAutoFit/>
          </a:bodyPr>
          <a:lstStyle/>
          <a:p>
            <a:pPr marL="314280" indent="-312840">
              <a:spcBef>
                <a:spcPts val="600"/>
              </a:spcBef>
              <a:buSzPct val="100000"/>
              <a:buBlip>
                <a:blip r:embed="rId2"/>
              </a:buBlip>
            </a:pPr>
            <a:r>
              <a:rPr lang="en-US" sz="1400" dirty="0"/>
              <a:t>Member of PANDA (IPE):</a:t>
            </a:r>
          </a:p>
          <a:p>
            <a:pPr marL="771480" lvl="1" indent="-312840">
              <a:spcBef>
                <a:spcPts val="600"/>
              </a:spcBef>
              <a:buSzPct val="100000"/>
              <a:buBlip>
                <a:blip r:embed="rId2"/>
              </a:buBlip>
            </a:pPr>
            <a:r>
              <a:rPr lang="en-US" sz="1400" dirty="0"/>
              <a:t>Staff: </a:t>
            </a:r>
            <a:r>
              <a:rPr lang="en-US" sz="1400" i="1" dirty="0"/>
              <a:t>M. Caselle</a:t>
            </a:r>
            <a:r>
              <a:rPr lang="en-US" sz="1400" dirty="0"/>
              <a:t>, </a:t>
            </a:r>
            <a:r>
              <a:rPr lang="en-US" sz="1400" i="1" dirty="0"/>
              <a:t>A. Kopmann and S. Chilingaryan</a:t>
            </a:r>
          </a:p>
          <a:p>
            <a:pPr marL="915840" lvl="2">
              <a:spcBef>
                <a:spcPts val="600"/>
              </a:spcBef>
              <a:buSzPct val="100000"/>
            </a:pPr>
            <a:r>
              <a:rPr lang="en-US" sz="1400" dirty="0"/>
              <a:t> </a:t>
            </a:r>
            <a:endParaRPr lang="de-DE" sz="1400" dirty="0"/>
          </a:p>
          <a:p>
            <a:pPr marL="314280" indent="-312840">
              <a:spcBef>
                <a:spcPts val="600"/>
              </a:spcBef>
              <a:buSzPct val="100000"/>
              <a:buBlip>
                <a:blip r:embed="rId2"/>
              </a:buBlip>
            </a:pPr>
            <a:r>
              <a:rPr lang="en-US" sz="1400" dirty="0"/>
              <a:t>PhDs (IPE): </a:t>
            </a:r>
          </a:p>
          <a:p>
            <a:pPr marL="771480" lvl="1" indent="-312840">
              <a:spcBef>
                <a:spcPts val="600"/>
              </a:spcBef>
              <a:buSzPct val="100000"/>
              <a:buBlip>
                <a:blip r:embed="rId2"/>
              </a:buBlip>
            </a:pPr>
            <a:r>
              <a:rPr lang="en-US" sz="1400" i="1" dirty="0"/>
              <a:t>PhD s</a:t>
            </a:r>
            <a:r>
              <a:rPr lang="en-US" sz="1400" dirty="0"/>
              <a:t>tudent: </a:t>
            </a:r>
            <a:r>
              <a:rPr lang="en-US" sz="1400" i="1" dirty="0"/>
              <a:t>T. Dritschler </a:t>
            </a:r>
            <a:endParaRPr lang="en-US" sz="1400" dirty="0"/>
          </a:p>
          <a:p>
            <a:pPr marL="771480" lvl="1" indent="-312840">
              <a:spcBef>
                <a:spcPts val="600"/>
              </a:spcBef>
              <a:buSzPct val="100000"/>
              <a:buBlip>
                <a:blip r:embed="rId2"/>
              </a:buBlip>
            </a:pPr>
            <a:r>
              <a:rPr lang="en-US" sz="1400" i="1" dirty="0"/>
              <a:t>Olena Manzhura</a:t>
            </a:r>
            <a:r>
              <a:rPr lang="en-US" sz="1400" dirty="0"/>
              <a:t>: Development of the DAQ for PANDA</a:t>
            </a:r>
            <a:endParaRPr lang="en-US" sz="1400" i="1" dirty="0"/>
          </a:p>
          <a:p>
            <a:pPr marL="771480" lvl="1" indent="-312840">
              <a:spcBef>
                <a:spcPts val="600"/>
              </a:spcBef>
              <a:buSzPct val="100000"/>
              <a:buBlip>
                <a:blip r:embed="rId2"/>
              </a:buBlip>
            </a:pPr>
            <a:r>
              <a:rPr lang="en-US" sz="1400" i="1" dirty="0"/>
              <a:t>New PhD: </a:t>
            </a:r>
            <a:r>
              <a:rPr lang="en-US" sz="1400" dirty="0"/>
              <a:t>ASIC development of the MDC for the µstrip detector</a:t>
            </a:r>
          </a:p>
          <a:p>
            <a:pPr marL="314280" indent="-312840">
              <a:spcBef>
                <a:spcPts val="600"/>
              </a:spcBef>
              <a:buSzPct val="100000"/>
              <a:buBlip>
                <a:blip r:embed="rId2"/>
              </a:buBlip>
            </a:pPr>
            <a:r>
              <a:rPr lang="en-US" sz="1400" dirty="0"/>
              <a:t>Student (IPE)</a:t>
            </a:r>
          </a:p>
          <a:p>
            <a:pPr marL="771480" lvl="1" indent="-312840">
              <a:spcBef>
                <a:spcPts val="600"/>
              </a:spcBef>
              <a:buSzPct val="100000"/>
              <a:buBlip>
                <a:blip r:embed="rId2"/>
              </a:buBlip>
            </a:pPr>
            <a:r>
              <a:rPr lang="en-US" sz="1400" dirty="0"/>
              <a:t>Greta Heine (physics): fast-track reconstruction by AI (PANDA) </a:t>
            </a:r>
          </a:p>
          <a:p>
            <a:pPr marL="771480" lvl="1" indent="-312840">
              <a:spcBef>
                <a:spcPts val="600"/>
              </a:spcBef>
              <a:buSzPct val="100000"/>
              <a:buBlip>
                <a:blip r:embed="rId2"/>
              </a:buBlip>
            </a:pPr>
            <a:endParaRPr lang="en-US" sz="1400" dirty="0"/>
          </a:p>
        </p:txBody>
      </p:sp>
      <p:pic>
        <p:nvPicPr>
          <p:cNvPr id="6" name="Picture 5">
            <a:extLst>
              <a:ext uri="{FF2B5EF4-FFF2-40B4-BE49-F238E27FC236}">
                <a16:creationId xmlns:a16="http://schemas.microsoft.com/office/drawing/2014/main" id="{F7F5FD5B-B67B-4913-9CA2-858ECCA65B85}"/>
              </a:ext>
            </a:extLst>
          </p:cNvPr>
          <p:cNvPicPr>
            <a:picLocks noChangeAspect="1"/>
          </p:cNvPicPr>
          <p:nvPr/>
        </p:nvPicPr>
        <p:blipFill rotWithShape="1">
          <a:blip r:embed="rId3"/>
          <a:srcRect l="27259" t="611" r="22297" b="34212"/>
          <a:stretch/>
        </p:blipFill>
        <p:spPr>
          <a:xfrm>
            <a:off x="6675530" y="864449"/>
            <a:ext cx="856344" cy="1106486"/>
          </a:xfrm>
          <a:prstGeom prst="rect">
            <a:avLst/>
          </a:prstGeom>
          <a:ln>
            <a:noFill/>
          </a:ln>
          <a:effectLst>
            <a:softEdge rad="112500"/>
          </a:effectLst>
        </p:spPr>
      </p:pic>
      <p:pic>
        <p:nvPicPr>
          <p:cNvPr id="7" name="Grafik 3">
            <a:extLst>
              <a:ext uri="{FF2B5EF4-FFF2-40B4-BE49-F238E27FC236}">
                <a16:creationId xmlns:a16="http://schemas.microsoft.com/office/drawing/2014/main" id="{32553116-B7ED-4B98-AF83-A47B7E1B44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705" t="15947" r="22804" b="15973"/>
          <a:stretch/>
        </p:blipFill>
        <p:spPr>
          <a:xfrm rot="16200000">
            <a:off x="7260088" y="963756"/>
            <a:ext cx="1106485" cy="875818"/>
          </a:xfrm>
          <a:prstGeom prst="rect">
            <a:avLst/>
          </a:prstGeom>
          <a:ln>
            <a:noFill/>
          </a:ln>
          <a:effectLst>
            <a:softEdge rad="112500"/>
          </a:effectLst>
        </p:spPr>
      </p:pic>
      <p:pic>
        <p:nvPicPr>
          <p:cNvPr id="8" name="Picture 2" descr="See the source image">
            <a:extLst>
              <a:ext uri="{FF2B5EF4-FFF2-40B4-BE49-F238E27FC236}">
                <a16:creationId xmlns:a16="http://schemas.microsoft.com/office/drawing/2014/main" id="{4E283DAD-E6BE-4E00-A61D-F5769A9E47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5530" y="2341745"/>
            <a:ext cx="1077813" cy="10778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e the source image">
            <a:extLst>
              <a:ext uri="{FF2B5EF4-FFF2-40B4-BE49-F238E27FC236}">
                <a16:creationId xmlns:a16="http://schemas.microsoft.com/office/drawing/2014/main" id="{6187221D-4505-4948-B01C-76E3B0C005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4157" y="2325114"/>
            <a:ext cx="1084529" cy="10845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6364BAA-06EE-4F19-9BC7-9C5F33D23AE6}"/>
              </a:ext>
            </a:extLst>
          </p:cNvPr>
          <p:cNvSpPr txBox="1"/>
          <p:nvPr/>
        </p:nvSpPr>
        <p:spPr>
          <a:xfrm>
            <a:off x="6675736" y="2581290"/>
            <a:ext cx="1210589" cy="646331"/>
          </a:xfrm>
          <a:prstGeom prst="rect">
            <a:avLst/>
          </a:prstGeom>
          <a:noFill/>
        </p:spPr>
        <p:txBody>
          <a:bodyPr wrap="none" rtlCol="0">
            <a:spAutoFit/>
          </a:bodyPr>
          <a:lstStyle/>
          <a:p>
            <a:pPr algn="ctr"/>
            <a:r>
              <a:rPr lang="en-GB" dirty="0">
                <a:latin typeface="+mj-lt"/>
                <a:ea typeface="Verdana" panose="020B0604030504040204" pitchFamily="34" charset="0"/>
                <a:cs typeface="Verdana" panose="020B0604030504040204" pitchFamily="34" charset="0"/>
              </a:rPr>
              <a:t>Olena </a:t>
            </a:r>
          </a:p>
          <a:p>
            <a:pPr algn="ctr"/>
            <a:r>
              <a:rPr lang="en-GB" dirty="0">
                <a:latin typeface="+mj-lt"/>
                <a:ea typeface="Verdana" panose="020B0604030504040204" pitchFamily="34" charset="0"/>
                <a:cs typeface="Verdana" panose="020B0604030504040204" pitchFamily="34" charset="0"/>
              </a:rPr>
              <a:t>Manzhura</a:t>
            </a:r>
          </a:p>
        </p:txBody>
      </p:sp>
      <p:sp>
        <p:nvSpPr>
          <p:cNvPr id="12" name="TextBox 11">
            <a:extLst>
              <a:ext uri="{FF2B5EF4-FFF2-40B4-BE49-F238E27FC236}">
                <a16:creationId xmlns:a16="http://schemas.microsoft.com/office/drawing/2014/main" id="{180EF361-80E0-483F-98A4-41070014A9D0}"/>
              </a:ext>
            </a:extLst>
          </p:cNvPr>
          <p:cNvSpPr txBox="1"/>
          <p:nvPr/>
        </p:nvSpPr>
        <p:spPr>
          <a:xfrm>
            <a:off x="5688438" y="2642657"/>
            <a:ext cx="825867" cy="369332"/>
          </a:xfrm>
          <a:prstGeom prst="rect">
            <a:avLst/>
          </a:prstGeom>
          <a:noFill/>
        </p:spPr>
        <p:txBody>
          <a:bodyPr wrap="none" rtlCol="0">
            <a:spAutoFit/>
          </a:bodyPr>
          <a:lstStyle/>
          <a:p>
            <a:pPr algn="ctr"/>
            <a:r>
              <a:rPr lang="en-GB" dirty="0">
                <a:latin typeface="+mj-lt"/>
                <a:ea typeface="Verdana" panose="020B0604030504040204" pitchFamily="34" charset="0"/>
                <a:cs typeface="Verdana" panose="020B0604030504040204" pitchFamily="34" charset="0"/>
              </a:rPr>
              <a:t>PhD ?</a:t>
            </a:r>
          </a:p>
        </p:txBody>
      </p:sp>
      <p:pic>
        <p:nvPicPr>
          <p:cNvPr id="13" name="Picture 12">
            <a:extLst>
              <a:ext uri="{FF2B5EF4-FFF2-40B4-BE49-F238E27FC236}">
                <a16:creationId xmlns:a16="http://schemas.microsoft.com/office/drawing/2014/main" id="{FC564885-9FB3-4E79-BBD6-3014D03E19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66" t="4215" r="10302" b="25376"/>
          <a:stretch/>
        </p:blipFill>
        <p:spPr>
          <a:xfrm>
            <a:off x="7897150" y="2267834"/>
            <a:ext cx="794665" cy="1018458"/>
          </a:xfrm>
          <a:prstGeom prst="rect">
            <a:avLst/>
          </a:prstGeom>
          <a:ln>
            <a:noFill/>
          </a:ln>
          <a:effectLst>
            <a:softEdge rad="112500"/>
          </a:effectLst>
        </p:spPr>
      </p:pic>
      <p:pic>
        <p:nvPicPr>
          <p:cNvPr id="14" name="Picture 13">
            <a:extLst>
              <a:ext uri="{FF2B5EF4-FFF2-40B4-BE49-F238E27FC236}">
                <a16:creationId xmlns:a16="http://schemas.microsoft.com/office/drawing/2014/main" id="{887B1E5F-47EE-4C94-8D27-C7AD025859F4}"/>
              </a:ext>
            </a:extLst>
          </p:cNvPr>
          <p:cNvPicPr>
            <a:picLocks noChangeAspect="1"/>
          </p:cNvPicPr>
          <p:nvPr/>
        </p:nvPicPr>
        <p:blipFill rotWithShape="1">
          <a:blip r:embed="rId7">
            <a:extLst>
              <a:ext uri="{28A0092B-C50C-407E-A947-70E740481C1C}">
                <a14:useLocalDpi xmlns:a14="http://schemas.microsoft.com/office/drawing/2010/main" val="0"/>
              </a:ext>
            </a:extLst>
          </a:blip>
          <a:srcRect l="7101" t="2420" r="18928" b="7145"/>
          <a:stretch/>
        </p:blipFill>
        <p:spPr>
          <a:xfrm>
            <a:off x="8192597" y="908494"/>
            <a:ext cx="864000" cy="1056301"/>
          </a:xfrm>
          <a:prstGeom prst="rect">
            <a:avLst/>
          </a:prstGeom>
          <a:ln>
            <a:noFill/>
          </a:ln>
          <a:effectLst>
            <a:softEdge rad="88900"/>
          </a:effectLst>
        </p:spPr>
      </p:pic>
      <p:sp>
        <p:nvSpPr>
          <p:cNvPr id="15" name="TextBox 14">
            <a:extLst>
              <a:ext uri="{FF2B5EF4-FFF2-40B4-BE49-F238E27FC236}">
                <a16:creationId xmlns:a16="http://schemas.microsoft.com/office/drawing/2014/main" id="{71A3B8FD-2C8B-4EB9-B3A7-3105988FD02D}"/>
              </a:ext>
            </a:extLst>
          </p:cNvPr>
          <p:cNvSpPr txBox="1"/>
          <p:nvPr/>
        </p:nvSpPr>
        <p:spPr>
          <a:xfrm>
            <a:off x="6759927" y="1884945"/>
            <a:ext cx="670376" cy="215444"/>
          </a:xfrm>
          <a:prstGeom prst="rect">
            <a:avLst/>
          </a:prstGeom>
          <a:noFill/>
        </p:spPr>
        <p:txBody>
          <a:bodyPr wrap="none" rtlCol="0">
            <a:spAutoFit/>
          </a:bodyPr>
          <a:lstStyle/>
          <a:p>
            <a:pPr algn="ctr"/>
            <a:r>
              <a:rPr lang="en-GB" sz="800" dirty="0">
                <a:latin typeface="+mj-lt"/>
                <a:ea typeface="Verdana" panose="020B0604030504040204" pitchFamily="34" charset="0"/>
                <a:cs typeface="Verdana" panose="020B0604030504040204" pitchFamily="34" charset="0"/>
              </a:rPr>
              <a:t>M. Caselle</a:t>
            </a:r>
          </a:p>
        </p:txBody>
      </p:sp>
      <p:sp>
        <p:nvSpPr>
          <p:cNvPr id="16" name="TextBox 15">
            <a:extLst>
              <a:ext uri="{FF2B5EF4-FFF2-40B4-BE49-F238E27FC236}">
                <a16:creationId xmlns:a16="http://schemas.microsoft.com/office/drawing/2014/main" id="{BCC8BC0F-B33D-4EF7-B1CC-3B9D3F9E3D2B}"/>
              </a:ext>
            </a:extLst>
          </p:cNvPr>
          <p:cNvSpPr txBox="1"/>
          <p:nvPr/>
        </p:nvSpPr>
        <p:spPr>
          <a:xfrm>
            <a:off x="7395022" y="1884945"/>
            <a:ext cx="753731" cy="215444"/>
          </a:xfrm>
          <a:prstGeom prst="rect">
            <a:avLst/>
          </a:prstGeom>
          <a:noFill/>
        </p:spPr>
        <p:txBody>
          <a:bodyPr wrap="none" rtlCol="0">
            <a:spAutoFit/>
          </a:bodyPr>
          <a:lstStyle/>
          <a:p>
            <a:pPr algn="ctr"/>
            <a:r>
              <a:rPr lang="en-US" sz="800" i="1" dirty="0"/>
              <a:t>A. Kopmann</a:t>
            </a:r>
            <a:endParaRPr lang="en-GB" sz="800" dirty="0">
              <a:latin typeface="+mj-lt"/>
              <a:ea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5CF55897-E00D-4183-828D-72FA13BCDADE}"/>
              </a:ext>
            </a:extLst>
          </p:cNvPr>
          <p:cNvSpPr txBox="1"/>
          <p:nvPr/>
        </p:nvSpPr>
        <p:spPr>
          <a:xfrm>
            <a:off x="8148136" y="1884945"/>
            <a:ext cx="912429" cy="215444"/>
          </a:xfrm>
          <a:prstGeom prst="rect">
            <a:avLst/>
          </a:prstGeom>
          <a:noFill/>
        </p:spPr>
        <p:txBody>
          <a:bodyPr wrap="none" rtlCol="0">
            <a:spAutoFit/>
          </a:bodyPr>
          <a:lstStyle/>
          <a:p>
            <a:pPr algn="ctr"/>
            <a:r>
              <a:rPr lang="en-US" sz="800" i="1" dirty="0"/>
              <a:t>S. </a:t>
            </a:r>
            <a:r>
              <a:rPr lang="en-US" sz="800" i="1" dirty="0" err="1"/>
              <a:t>Chilingaryan</a:t>
            </a:r>
            <a:r>
              <a:rPr lang="en-US" sz="800" i="1" dirty="0"/>
              <a:t> </a:t>
            </a:r>
            <a:endParaRPr lang="en-GB" sz="800" dirty="0">
              <a:latin typeface="+mj-lt"/>
              <a:ea typeface="Verdana" panose="020B0604030504040204" pitchFamily="34" charset="0"/>
              <a:cs typeface="Verdana" panose="020B0604030504040204" pitchFamily="34" charset="0"/>
            </a:endParaRPr>
          </a:p>
        </p:txBody>
      </p:sp>
      <p:sp>
        <p:nvSpPr>
          <p:cNvPr id="19" name="Rectangle 18">
            <a:extLst>
              <a:ext uri="{FF2B5EF4-FFF2-40B4-BE49-F238E27FC236}">
                <a16:creationId xmlns:a16="http://schemas.microsoft.com/office/drawing/2014/main" id="{95E3C73B-551A-40EF-B6C0-DE1C3D813D05}"/>
              </a:ext>
            </a:extLst>
          </p:cNvPr>
          <p:cNvSpPr/>
          <p:nvPr/>
        </p:nvSpPr>
        <p:spPr>
          <a:xfrm>
            <a:off x="7950838" y="3290454"/>
            <a:ext cx="737702" cy="215444"/>
          </a:xfrm>
          <a:prstGeom prst="rect">
            <a:avLst/>
          </a:prstGeom>
        </p:spPr>
        <p:txBody>
          <a:bodyPr wrap="none">
            <a:spAutoFit/>
          </a:bodyPr>
          <a:lstStyle/>
          <a:p>
            <a:r>
              <a:rPr lang="en-US" sz="800" i="1" dirty="0"/>
              <a:t>T. </a:t>
            </a:r>
            <a:r>
              <a:rPr lang="en-US" sz="800" i="1" dirty="0" err="1"/>
              <a:t>Dritschler</a:t>
            </a:r>
            <a:endParaRPr lang="en-GB" sz="800" dirty="0"/>
          </a:p>
        </p:txBody>
      </p:sp>
      <p:pic>
        <p:nvPicPr>
          <p:cNvPr id="18" name="Picture 2" descr="See the source image">
            <a:extLst>
              <a:ext uri="{FF2B5EF4-FFF2-40B4-BE49-F238E27FC236}">
                <a16:creationId xmlns:a16="http://schemas.microsoft.com/office/drawing/2014/main" id="{C3C75737-FE41-410D-8778-273723A707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3343" y="3603527"/>
            <a:ext cx="1077813" cy="10778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C39DFFF-8EFE-4E33-9EED-7FB32068FADF}"/>
              </a:ext>
            </a:extLst>
          </p:cNvPr>
          <p:cNvSpPr txBox="1"/>
          <p:nvPr/>
        </p:nvSpPr>
        <p:spPr>
          <a:xfrm>
            <a:off x="7933086" y="3843072"/>
            <a:ext cx="851515" cy="646331"/>
          </a:xfrm>
          <a:prstGeom prst="rect">
            <a:avLst/>
          </a:prstGeom>
          <a:noFill/>
        </p:spPr>
        <p:txBody>
          <a:bodyPr wrap="none" rtlCol="0">
            <a:spAutoFit/>
          </a:bodyPr>
          <a:lstStyle/>
          <a:p>
            <a:pPr algn="ctr"/>
            <a:r>
              <a:rPr lang="en-GB" dirty="0">
                <a:latin typeface="+mj-lt"/>
                <a:ea typeface="Verdana" panose="020B0604030504040204" pitchFamily="34" charset="0"/>
                <a:cs typeface="Verdana" panose="020B0604030504040204" pitchFamily="34" charset="0"/>
              </a:rPr>
              <a:t>Greta </a:t>
            </a:r>
          </a:p>
          <a:p>
            <a:pPr algn="ctr"/>
            <a:r>
              <a:rPr lang="en-GB" dirty="0">
                <a:latin typeface="+mj-lt"/>
                <a:ea typeface="Verdana" panose="020B0604030504040204" pitchFamily="34" charset="0"/>
                <a:cs typeface="Verdana" panose="020B0604030504040204" pitchFamily="34" charset="0"/>
              </a:rPr>
              <a:t>Heine </a:t>
            </a:r>
          </a:p>
        </p:txBody>
      </p:sp>
    </p:spTree>
    <p:extLst>
      <p:ext uri="{BB962C8B-B14F-4D97-AF65-F5344CB8AC3E}">
        <p14:creationId xmlns:p14="http://schemas.microsoft.com/office/powerpoint/2010/main" val="3606050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D9B1A7-1C12-4857-BF7F-66C21CB893FA}"/>
              </a:ext>
            </a:extLst>
          </p:cNvPr>
          <p:cNvSpPr>
            <a:spLocks noGrp="1"/>
          </p:cNvSpPr>
          <p:nvPr>
            <p:ph idx="1"/>
          </p:nvPr>
        </p:nvSpPr>
        <p:spPr>
          <a:xfrm>
            <a:off x="379184" y="1065288"/>
            <a:ext cx="8343900" cy="3365893"/>
          </a:xfrm>
        </p:spPr>
        <p:txBody>
          <a:bodyPr>
            <a:normAutofit/>
          </a:bodyPr>
          <a:lstStyle/>
          <a:p>
            <a:r>
              <a:rPr lang="en-GB" sz="1600" dirty="0"/>
              <a:t>First implementation based on </a:t>
            </a:r>
            <a:r>
              <a:rPr lang="en-US" sz="1600" dirty="0"/>
              <a:t>Unsupervised (</a:t>
            </a:r>
            <a:r>
              <a:rPr lang="de-DE" sz="1600" i="1" dirty="0"/>
              <a:t>K</a:t>
            </a:r>
            <a:r>
              <a:rPr lang="de-DE" sz="1600" dirty="0"/>
              <a:t>-</a:t>
            </a:r>
            <a:r>
              <a:rPr lang="de-DE" sz="1600" dirty="0" err="1"/>
              <a:t>means</a:t>
            </a:r>
            <a:r>
              <a:rPr lang="de-DE" sz="1600" dirty="0"/>
              <a:t>) </a:t>
            </a:r>
            <a:r>
              <a:rPr lang="en-US" sz="1600" dirty="0"/>
              <a:t>and supervised (recurrent neural network) learning</a:t>
            </a:r>
            <a:endParaRPr lang="en-GB" sz="1600" dirty="0"/>
          </a:p>
        </p:txBody>
      </p:sp>
      <p:sp>
        <p:nvSpPr>
          <p:cNvPr id="3" name="Slide Number Placeholder 2">
            <a:extLst>
              <a:ext uri="{FF2B5EF4-FFF2-40B4-BE49-F238E27FC236}">
                <a16:creationId xmlns:a16="http://schemas.microsoft.com/office/drawing/2014/main" id="{31800979-E506-47CE-AA6A-142EF9BB12F7}"/>
              </a:ext>
            </a:extLst>
          </p:cNvPr>
          <p:cNvSpPr>
            <a:spLocks noGrp="1"/>
          </p:cNvSpPr>
          <p:nvPr>
            <p:ph type="sldNum" sz="quarter" idx="12"/>
          </p:nvPr>
        </p:nvSpPr>
        <p:spPr/>
        <p:txBody>
          <a:bodyPr/>
          <a:lstStyle/>
          <a:p>
            <a:fld id="{61696EC4-B4CF-4701-AD06-A8439D6D8E12}" type="slidenum">
              <a:rPr lang="en-US" noProof="0" smtClean="0"/>
              <a:t>16</a:t>
            </a:fld>
            <a:endParaRPr lang="en-US" noProof="0" dirty="0"/>
          </a:p>
        </p:txBody>
      </p:sp>
      <p:sp>
        <p:nvSpPr>
          <p:cNvPr id="4" name="Title 3">
            <a:extLst>
              <a:ext uri="{FF2B5EF4-FFF2-40B4-BE49-F238E27FC236}">
                <a16:creationId xmlns:a16="http://schemas.microsoft.com/office/drawing/2014/main" id="{44F45F94-21DE-4B23-A1B9-9984534C3AC7}"/>
              </a:ext>
            </a:extLst>
          </p:cNvPr>
          <p:cNvSpPr>
            <a:spLocks noGrp="1"/>
          </p:cNvSpPr>
          <p:nvPr>
            <p:ph type="title"/>
          </p:nvPr>
        </p:nvSpPr>
        <p:spPr/>
        <p:txBody>
          <a:bodyPr/>
          <a:lstStyle/>
          <a:p>
            <a:r>
              <a:rPr lang="en-GB" dirty="0"/>
              <a:t>Fast tracking reconstruction </a:t>
            </a:r>
          </a:p>
        </p:txBody>
      </p:sp>
      <p:pic>
        <p:nvPicPr>
          <p:cNvPr id="5" name="Content Placeholder 1">
            <a:extLst>
              <a:ext uri="{FF2B5EF4-FFF2-40B4-BE49-F238E27FC236}">
                <a16:creationId xmlns:a16="http://schemas.microsoft.com/office/drawing/2014/main" id="{6EA77EDA-7D8A-4939-96D1-C76506B952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8955" y="1588139"/>
            <a:ext cx="3530849" cy="2320193"/>
          </a:xfrm>
          <a:prstGeom prst="rect">
            <a:avLst/>
          </a:prstGeom>
          <a:ln>
            <a:noFill/>
          </a:ln>
          <a:effectLst>
            <a:softEdge rad="112500"/>
          </a:effectLst>
        </p:spPr>
      </p:pic>
      <p:sp>
        <p:nvSpPr>
          <p:cNvPr id="7" name="Up Arrow 7">
            <a:extLst>
              <a:ext uri="{FF2B5EF4-FFF2-40B4-BE49-F238E27FC236}">
                <a16:creationId xmlns:a16="http://schemas.microsoft.com/office/drawing/2014/main" id="{1307AA3C-D16C-4172-9DAF-294135BA6871}"/>
              </a:ext>
            </a:extLst>
          </p:cNvPr>
          <p:cNvSpPr/>
          <p:nvPr/>
        </p:nvSpPr>
        <p:spPr>
          <a:xfrm>
            <a:off x="6770607" y="2833999"/>
            <a:ext cx="274215" cy="397773"/>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8" name="Up Arrow 10">
            <a:extLst>
              <a:ext uri="{FF2B5EF4-FFF2-40B4-BE49-F238E27FC236}">
                <a16:creationId xmlns:a16="http://schemas.microsoft.com/office/drawing/2014/main" id="{8D903020-C4EB-40BD-B19C-5892F1836A57}"/>
              </a:ext>
            </a:extLst>
          </p:cNvPr>
          <p:cNvSpPr/>
          <p:nvPr/>
        </p:nvSpPr>
        <p:spPr>
          <a:xfrm>
            <a:off x="7196456" y="2683074"/>
            <a:ext cx="274215" cy="397773"/>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solidFill>
                <a:srgbClr val="00B050"/>
              </a:solidFill>
            </a:endParaRPr>
          </a:p>
        </p:txBody>
      </p:sp>
      <p:grpSp>
        <p:nvGrpSpPr>
          <p:cNvPr id="9" name="Group 8">
            <a:extLst>
              <a:ext uri="{FF2B5EF4-FFF2-40B4-BE49-F238E27FC236}">
                <a16:creationId xmlns:a16="http://schemas.microsoft.com/office/drawing/2014/main" id="{0D57E24D-153B-4499-9B03-F42E7E1345B0}"/>
              </a:ext>
            </a:extLst>
          </p:cNvPr>
          <p:cNvGrpSpPr/>
          <p:nvPr/>
        </p:nvGrpSpPr>
        <p:grpSpPr>
          <a:xfrm>
            <a:off x="6244432" y="2817708"/>
            <a:ext cx="775405" cy="1197286"/>
            <a:chOff x="5501482" y="1824030"/>
            <a:chExt cx="775405" cy="1197286"/>
          </a:xfrm>
        </p:grpSpPr>
        <p:sp>
          <p:nvSpPr>
            <p:cNvPr id="10" name="Up Arrow 3">
              <a:extLst>
                <a:ext uri="{FF2B5EF4-FFF2-40B4-BE49-F238E27FC236}">
                  <a16:creationId xmlns:a16="http://schemas.microsoft.com/office/drawing/2014/main" id="{3298A79D-C0D5-4DEB-9207-EF29CA25636F}"/>
                </a:ext>
              </a:extLst>
            </p:cNvPr>
            <p:cNvSpPr/>
            <p:nvPr/>
          </p:nvSpPr>
          <p:spPr>
            <a:xfrm>
              <a:off x="5696016" y="1824030"/>
              <a:ext cx="274215" cy="976111"/>
            </a:xfrm>
            <a:prstGeom prst="upArrow">
              <a:avLst>
                <a:gd name="adj1" fmla="val 45114"/>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1" name="Rectangle 10">
              <a:extLst>
                <a:ext uri="{FF2B5EF4-FFF2-40B4-BE49-F238E27FC236}">
                  <a16:creationId xmlns:a16="http://schemas.microsoft.com/office/drawing/2014/main" id="{C64EC57A-616A-4C28-8502-8052C2EC336D}"/>
                </a:ext>
              </a:extLst>
            </p:cNvPr>
            <p:cNvSpPr/>
            <p:nvPr/>
          </p:nvSpPr>
          <p:spPr>
            <a:xfrm>
              <a:off x="5501482" y="2744317"/>
              <a:ext cx="775405" cy="276999"/>
            </a:xfrm>
            <a:prstGeom prst="rect">
              <a:avLst/>
            </a:prstGeom>
            <a:solidFill>
              <a:schemeClr val="bg1"/>
            </a:solidFill>
            <a:effectLst>
              <a:softEdge rad="31750"/>
            </a:effectLst>
          </p:spPr>
          <p:txBody>
            <a:bodyPr wrap="none">
              <a:spAutoFit/>
            </a:bodyPr>
            <a:lstStyle/>
            <a:p>
              <a:pPr indent="0">
                <a:lnSpc>
                  <a:spcPct val="100000"/>
                </a:lnSpc>
                <a:spcAft>
                  <a:spcPts val="0"/>
                </a:spcAft>
                <a:buSzPct val="100000"/>
                <a:buNone/>
              </a:pPr>
              <a:r>
                <a:rPr lang="en-US" sz="1200" b="1" spc="-1" dirty="0">
                  <a:solidFill>
                    <a:srgbClr val="FF0000"/>
                  </a:solidFill>
                  <a:uFill>
                    <a:solidFill>
                      <a:srgbClr val="FFFFFF"/>
                    </a:solidFill>
                  </a:uFill>
                  <a:latin typeface="+mn-lt"/>
                  <a:cs typeface="Times New Roman" panose="02020603050405020304" pitchFamily="18" charset="0"/>
                </a:rPr>
                <a:t>FT</a:t>
              </a:r>
              <a:r>
                <a:rPr lang="en-US" sz="1200" b="1" spc="-1" baseline="-25000" dirty="0">
                  <a:solidFill>
                    <a:srgbClr val="FF0000"/>
                  </a:solidFill>
                  <a:uFill>
                    <a:solidFill>
                      <a:srgbClr val="FFFFFF"/>
                    </a:solidFill>
                  </a:uFill>
                  <a:latin typeface="+mn-lt"/>
                  <a:cs typeface="Times New Roman" panose="02020603050405020304" pitchFamily="18" charset="0"/>
                </a:rPr>
                <a:t>1</a:t>
              </a:r>
              <a:r>
                <a:rPr lang="en-US" sz="1200" b="1" spc="-1" dirty="0">
                  <a:solidFill>
                    <a:srgbClr val="FF0000"/>
                  </a:solidFill>
                  <a:uFill>
                    <a:solidFill>
                      <a:srgbClr val="FFFFFF"/>
                    </a:solidFill>
                  </a:uFill>
                  <a:latin typeface="+mn-lt"/>
                  <a:cs typeface="Times New Roman" panose="02020603050405020304" pitchFamily="18" charset="0"/>
                </a:rPr>
                <a:t>+FT</a:t>
              </a:r>
              <a:r>
                <a:rPr lang="en-US" sz="1200" b="1" spc="-1" baseline="-25000" dirty="0">
                  <a:solidFill>
                    <a:srgbClr val="FF0000"/>
                  </a:solidFill>
                  <a:uFill>
                    <a:solidFill>
                      <a:srgbClr val="FFFFFF"/>
                    </a:solidFill>
                  </a:uFill>
                  <a:latin typeface="+mn-lt"/>
                  <a:cs typeface="Times New Roman" panose="02020603050405020304" pitchFamily="18" charset="0"/>
                </a:rPr>
                <a:t>2</a:t>
              </a:r>
              <a:endParaRPr lang="en-US" sz="1200" spc="-1" baseline="-25000" dirty="0">
                <a:solidFill>
                  <a:srgbClr val="000000"/>
                </a:solidFill>
                <a:uFill>
                  <a:solidFill>
                    <a:srgbClr val="FFFFFF"/>
                  </a:solidFill>
                </a:uFill>
                <a:latin typeface="+mn-lt"/>
                <a:cs typeface="Times New Roman" panose="02020603050405020304" pitchFamily="18" charset="0"/>
              </a:endParaRPr>
            </a:p>
          </p:txBody>
        </p:sp>
      </p:grpSp>
      <p:sp>
        <p:nvSpPr>
          <p:cNvPr id="12" name="Rectangle 11">
            <a:extLst>
              <a:ext uri="{FF2B5EF4-FFF2-40B4-BE49-F238E27FC236}">
                <a16:creationId xmlns:a16="http://schemas.microsoft.com/office/drawing/2014/main" id="{7907DC5D-8526-4EB5-A9D1-507816B8C4D4}"/>
              </a:ext>
            </a:extLst>
          </p:cNvPr>
          <p:cNvSpPr/>
          <p:nvPr/>
        </p:nvSpPr>
        <p:spPr>
          <a:xfrm>
            <a:off x="6720430" y="3271808"/>
            <a:ext cx="767390" cy="276999"/>
          </a:xfrm>
          <a:prstGeom prst="rect">
            <a:avLst/>
          </a:prstGeom>
          <a:solidFill>
            <a:schemeClr val="bg1"/>
          </a:solidFill>
          <a:effectLst>
            <a:softEdge rad="31750"/>
          </a:effectLst>
        </p:spPr>
        <p:txBody>
          <a:bodyPr wrap="none">
            <a:spAutoFit/>
          </a:bodyPr>
          <a:lstStyle/>
          <a:p>
            <a:r>
              <a:rPr lang="en-US" sz="1200" b="1" spc="-1" dirty="0">
                <a:solidFill>
                  <a:srgbClr val="0070C0"/>
                </a:solidFill>
                <a:uFill>
                  <a:solidFill>
                    <a:srgbClr val="FFFFFF"/>
                  </a:solidFill>
                </a:uFill>
                <a:latin typeface="Arial" panose="020B0604020202020204" pitchFamily="34" charset="0"/>
                <a:cs typeface="Arial" panose="020B0604020202020204" pitchFamily="34" charset="0"/>
              </a:rPr>
              <a:t>FT</a:t>
            </a:r>
            <a:r>
              <a:rPr lang="en-US" sz="1200" b="1" spc="-1" baseline="-25000" dirty="0">
                <a:solidFill>
                  <a:srgbClr val="0070C0"/>
                </a:solidFill>
                <a:uFill>
                  <a:solidFill>
                    <a:srgbClr val="FFFFFF"/>
                  </a:solidFill>
                </a:uFill>
                <a:latin typeface="Arial" panose="020B0604020202020204" pitchFamily="34" charset="0"/>
                <a:cs typeface="Arial" panose="020B0604020202020204" pitchFamily="34" charset="0"/>
              </a:rPr>
              <a:t>3</a:t>
            </a:r>
            <a:r>
              <a:rPr lang="en-US" sz="1200" b="1" spc="-1" dirty="0">
                <a:solidFill>
                  <a:srgbClr val="0070C0"/>
                </a:solidFill>
                <a:uFill>
                  <a:solidFill>
                    <a:srgbClr val="FFFFFF"/>
                  </a:solidFill>
                </a:uFill>
                <a:latin typeface="Arial" panose="020B0604020202020204" pitchFamily="34" charset="0"/>
                <a:cs typeface="Arial" panose="020B0604020202020204" pitchFamily="34" charset="0"/>
              </a:rPr>
              <a:t>+FT</a:t>
            </a:r>
            <a:r>
              <a:rPr lang="en-US" sz="1200" b="1" spc="-1" baseline="-25000" dirty="0">
                <a:solidFill>
                  <a:srgbClr val="0070C0"/>
                </a:solidFill>
                <a:uFill>
                  <a:solidFill>
                    <a:srgbClr val="FFFFFF"/>
                  </a:solidFill>
                </a:uFill>
                <a:latin typeface="Arial" panose="020B0604020202020204" pitchFamily="34" charset="0"/>
                <a:cs typeface="Arial" panose="020B0604020202020204" pitchFamily="34" charset="0"/>
              </a:rPr>
              <a:t>4</a:t>
            </a:r>
            <a:endParaRPr lang="en-GB" sz="1200" baseline="-25000" dirty="0">
              <a:solidFill>
                <a:srgbClr val="0070C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5C10C40-C454-41AE-BE42-3B7EB73DCADC}"/>
              </a:ext>
            </a:extLst>
          </p:cNvPr>
          <p:cNvSpPr/>
          <p:nvPr/>
        </p:nvSpPr>
        <p:spPr>
          <a:xfrm>
            <a:off x="7281218" y="3048289"/>
            <a:ext cx="837793" cy="276999"/>
          </a:xfrm>
          <a:prstGeom prst="rect">
            <a:avLst/>
          </a:prstGeom>
        </p:spPr>
        <p:txBody>
          <a:bodyPr wrap="none">
            <a:spAutoFit/>
          </a:bodyPr>
          <a:lstStyle/>
          <a:p>
            <a:r>
              <a:rPr lang="en-US" sz="1200" b="1" spc="-1" dirty="0">
                <a:solidFill>
                  <a:srgbClr val="00B050"/>
                </a:solidFill>
                <a:uFill>
                  <a:solidFill>
                    <a:srgbClr val="FFFFFF"/>
                  </a:solidFill>
                </a:uFill>
                <a:latin typeface="+mn-lt"/>
                <a:cs typeface="Times New Roman" panose="02020603050405020304" pitchFamily="18" charset="0"/>
              </a:rPr>
              <a:t>FT5+FT6</a:t>
            </a:r>
            <a:endParaRPr lang="en-GB" sz="1200" dirty="0">
              <a:latin typeface="+mn-lt"/>
            </a:endParaRPr>
          </a:p>
        </p:txBody>
      </p:sp>
      <p:sp>
        <p:nvSpPr>
          <p:cNvPr id="15" name="TextBox 14">
            <a:extLst>
              <a:ext uri="{FF2B5EF4-FFF2-40B4-BE49-F238E27FC236}">
                <a16:creationId xmlns:a16="http://schemas.microsoft.com/office/drawing/2014/main" id="{8EA13372-176B-4F9C-AA5E-E23B465B5A8E}"/>
              </a:ext>
            </a:extLst>
          </p:cNvPr>
          <p:cNvSpPr txBox="1"/>
          <p:nvPr/>
        </p:nvSpPr>
        <p:spPr>
          <a:xfrm>
            <a:off x="5403505" y="3953397"/>
            <a:ext cx="3401239" cy="523220"/>
          </a:xfrm>
          <a:prstGeom prst="rect">
            <a:avLst/>
          </a:prstGeom>
          <a:noFill/>
        </p:spPr>
        <p:txBody>
          <a:bodyPr wrap="square" rtlCol="0">
            <a:spAutoFit/>
          </a:bodyPr>
          <a:lstStyle/>
          <a:p>
            <a:pPr algn="ctr"/>
            <a:r>
              <a:rPr lang="en-GB" sz="1400" dirty="0"/>
              <a:t>Forward tracker detectors based on straw tube detectors </a:t>
            </a:r>
          </a:p>
        </p:txBody>
      </p:sp>
      <p:sp>
        <p:nvSpPr>
          <p:cNvPr id="16" name="TextBox 15">
            <a:extLst>
              <a:ext uri="{FF2B5EF4-FFF2-40B4-BE49-F238E27FC236}">
                <a16:creationId xmlns:a16="http://schemas.microsoft.com/office/drawing/2014/main" id="{549D534E-0C11-4CFC-9442-3AA893ADA549}"/>
              </a:ext>
            </a:extLst>
          </p:cNvPr>
          <p:cNvSpPr txBox="1"/>
          <p:nvPr/>
        </p:nvSpPr>
        <p:spPr>
          <a:xfrm>
            <a:off x="3942985" y="4476617"/>
            <a:ext cx="5082775" cy="261610"/>
          </a:xfrm>
          <a:prstGeom prst="rect">
            <a:avLst/>
          </a:prstGeom>
          <a:noFill/>
        </p:spPr>
        <p:txBody>
          <a:bodyPr wrap="square" rtlCol="0">
            <a:spAutoFit/>
          </a:bodyPr>
          <a:lstStyle/>
          <a:p>
            <a:r>
              <a:rPr lang="en-GB" sz="1100" b="1" i="1" dirty="0">
                <a:solidFill>
                  <a:srgbClr val="00B050"/>
                </a:solidFill>
                <a:latin typeface="+mn-lt"/>
                <a:ea typeface="Verdana" panose="020B0604030504040204" pitchFamily="34" charset="0"/>
                <a:cs typeface="Verdana" panose="020B0604030504040204" pitchFamily="34" charset="0"/>
              </a:rPr>
              <a:t>Courtesy: Waleed </a:t>
            </a:r>
            <a:r>
              <a:rPr lang="en-GB" sz="1100" b="1" i="1" dirty="0" err="1">
                <a:solidFill>
                  <a:srgbClr val="00B050"/>
                </a:solidFill>
                <a:latin typeface="+mn-lt"/>
                <a:ea typeface="Verdana" panose="020B0604030504040204" pitchFamily="34" charset="0"/>
                <a:cs typeface="Verdana" panose="020B0604030504040204" pitchFamily="34" charset="0"/>
              </a:rPr>
              <a:t>Esmail</a:t>
            </a:r>
            <a:r>
              <a:rPr lang="en-GB" sz="1100" b="1" i="1" dirty="0">
                <a:solidFill>
                  <a:srgbClr val="00B050"/>
                </a:solidFill>
                <a:latin typeface="+mn-lt"/>
                <a:ea typeface="Verdana" panose="020B0604030504040204" pitchFamily="34" charset="0"/>
                <a:cs typeface="Verdana" panose="020B0604030504040204" pitchFamily="34" charset="0"/>
              </a:rPr>
              <a:t> (</a:t>
            </a:r>
            <a:r>
              <a:rPr lang="en-GB" sz="1100" b="1" i="1" dirty="0" err="1">
                <a:solidFill>
                  <a:srgbClr val="00B050"/>
                </a:solidFill>
                <a:latin typeface="+mn-lt"/>
                <a:ea typeface="Verdana" panose="020B0604030504040204" pitchFamily="34" charset="0"/>
                <a:cs typeface="Verdana" panose="020B0604030504040204" pitchFamily="34" charset="0"/>
              </a:rPr>
              <a:t>Forschungszentrum</a:t>
            </a:r>
            <a:r>
              <a:rPr lang="en-GB" sz="1100" b="1" i="1" dirty="0">
                <a:solidFill>
                  <a:srgbClr val="00B050"/>
                </a:solidFill>
                <a:latin typeface="+mn-lt"/>
                <a:ea typeface="Verdana" panose="020B0604030504040204" pitchFamily="34" charset="0"/>
                <a:cs typeface="Verdana" panose="020B0604030504040204" pitchFamily="34" charset="0"/>
              </a:rPr>
              <a:t> </a:t>
            </a:r>
            <a:r>
              <a:rPr lang="en-GB" sz="1100" b="1" i="1" dirty="0" err="1">
                <a:solidFill>
                  <a:srgbClr val="00B050"/>
                </a:solidFill>
                <a:latin typeface="+mn-lt"/>
                <a:ea typeface="Verdana" panose="020B0604030504040204" pitchFamily="34" charset="0"/>
                <a:cs typeface="Verdana" panose="020B0604030504040204" pitchFamily="34" charset="0"/>
              </a:rPr>
              <a:t>Jülich</a:t>
            </a:r>
            <a:r>
              <a:rPr lang="en-GB" sz="1100" b="1" i="1" dirty="0">
                <a:solidFill>
                  <a:srgbClr val="00B050"/>
                </a:solidFill>
                <a:latin typeface="+mn-lt"/>
                <a:ea typeface="Verdana" panose="020B0604030504040204" pitchFamily="34" charset="0"/>
                <a:cs typeface="Verdana" panose="020B0604030504040204" pitchFamily="34" charset="0"/>
              </a:rPr>
              <a:t>) and </a:t>
            </a:r>
            <a:r>
              <a:rPr lang="en-GB" sz="1100" b="1" i="1" dirty="0" err="1">
                <a:solidFill>
                  <a:srgbClr val="00B050"/>
                </a:solidFill>
                <a:latin typeface="+mn-lt"/>
                <a:ea typeface="Verdana" panose="020B0604030504040204" pitchFamily="34" charset="0"/>
                <a:cs typeface="Verdana" panose="020B0604030504040204" pitchFamily="34" charset="0"/>
              </a:rPr>
              <a:t>Weijia</a:t>
            </a:r>
            <a:r>
              <a:rPr lang="en-GB" sz="1100" b="1" i="1" dirty="0">
                <a:solidFill>
                  <a:srgbClr val="00B050"/>
                </a:solidFill>
                <a:latin typeface="+mn-lt"/>
                <a:ea typeface="Verdana" panose="020B0604030504040204" pitchFamily="34" charset="0"/>
                <a:cs typeface="Verdana" panose="020B0604030504040204" pitchFamily="34" charset="0"/>
              </a:rPr>
              <a:t> Wang</a:t>
            </a:r>
          </a:p>
        </p:txBody>
      </p:sp>
    </p:spTree>
    <p:extLst>
      <p:ext uri="{BB962C8B-B14F-4D97-AF65-F5344CB8AC3E}">
        <p14:creationId xmlns:p14="http://schemas.microsoft.com/office/powerpoint/2010/main" val="1627124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D9B1A7-1C12-4857-BF7F-66C21CB893FA}"/>
              </a:ext>
            </a:extLst>
          </p:cNvPr>
          <p:cNvSpPr>
            <a:spLocks noGrp="1"/>
          </p:cNvSpPr>
          <p:nvPr>
            <p:ph idx="1"/>
          </p:nvPr>
        </p:nvSpPr>
        <p:spPr>
          <a:xfrm>
            <a:off x="379184" y="1065288"/>
            <a:ext cx="8343900" cy="3365893"/>
          </a:xfrm>
        </p:spPr>
        <p:txBody>
          <a:bodyPr>
            <a:normAutofit/>
          </a:bodyPr>
          <a:lstStyle/>
          <a:p>
            <a:r>
              <a:rPr lang="en-GB" sz="1600" dirty="0"/>
              <a:t>First implementation based on </a:t>
            </a:r>
            <a:r>
              <a:rPr lang="en-US" sz="1600" dirty="0"/>
              <a:t>Unsupervised (</a:t>
            </a:r>
            <a:r>
              <a:rPr lang="de-DE" sz="1600" i="1" dirty="0"/>
              <a:t>K</a:t>
            </a:r>
            <a:r>
              <a:rPr lang="de-DE" sz="1600" dirty="0"/>
              <a:t>-</a:t>
            </a:r>
            <a:r>
              <a:rPr lang="de-DE" sz="1600" dirty="0" err="1"/>
              <a:t>means</a:t>
            </a:r>
            <a:r>
              <a:rPr lang="de-DE" sz="1600" dirty="0"/>
              <a:t>) </a:t>
            </a:r>
            <a:r>
              <a:rPr lang="en-US" sz="1600" dirty="0"/>
              <a:t>and supervised (recurrent neural network) learning</a:t>
            </a:r>
            <a:endParaRPr lang="en-GB" sz="1600" dirty="0"/>
          </a:p>
        </p:txBody>
      </p:sp>
      <p:sp>
        <p:nvSpPr>
          <p:cNvPr id="3" name="Slide Number Placeholder 2">
            <a:extLst>
              <a:ext uri="{FF2B5EF4-FFF2-40B4-BE49-F238E27FC236}">
                <a16:creationId xmlns:a16="http://schemas.microsoft.com/office/drawing/2014/main" id="{31800979-E506-47CE-AA6A-142EF9BB12F7}"/>
              </a:ext>
            </a:extLst>
          </p:cNvPr>
          <p:cNvSpPr>
            <a:spLocks noGrp="1"/>
          </p:cNvSpPr>
          <p:nvPr>
            <p:ph type="sldNum" sz="quarter" idx="12"/>
          </p:nvPr>
        </p:nvSpPr>
        <p:spPr/>
        <p:txBody>
          <a:bodyPr/>
          <a:lstStyle/>
          <a:p>
            <a:fld id="{61696EC4-B4CF-4701-AD06-A8439D6D8E12}" type="slidenum">
              <a:rPr lang="en-US" noProof="0" smtClean="0"/>
              <a:t>17</a:t>
            </a:fld>
            <a:endParaRPr lang="en-US" noProof="0" dirty="0"/>
          </a:p>
        </p:txBody>
      </p:sp>
      <p:sp>
        <p:nvSpPr>
          <p:cNvPr id="4" name="Title 3">
            <a:extLst>
              <a:ext uri="{FF2B5EF4-FFF2-40B4-BE49-F238E27FC236}">
                <a16:creationId xmlns:a16="http://schemas.microsoft.com/office/drawing/2014/main" id="{44F45F94-21DE-4B23-A1B9-9984534C3AC7}"/>
              </a:ext>
            </a:extLst>
          </p:cNvPr>
          <p:cNvSpPr>
            <a:spLocks noGrp="1"/>
          </p:cNvSpPr>
          <p:nvPr>
            <p:ph type="title"/>
          </p:nvPr>
        </p:nvSpPr>
        <p:spPr/>
        <p:txBody>
          <a:bodyPr/>
          <a:lstStyle/>
          <a:p>
            <a:r>
              <a:rPr lang="en-GB" dirty="0"/>
              <a:t>Fast tracking reconstruction </a:t>
            </a:r>
          </a:p>
        </p:txBody>
      </p:sp>
      <p:pic>
        <p:nvPicPr>
          <p:cNvPr id="5" name="Content Placeholder 1">
            <a:extLst>
              <a:ext uri="{FF2B5EF4-FFF2-40B4-BE49-F238E27FC236}">
                <a16:creationId xmlns:a16="http://schemas.microsoft.com/office/drawing/2014/main" id="{6EA77EDA-7D8A-4939-96D1-C76506B952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8955" y="1588139"/>
            <a:ext cx="3530849" cy="2320193"/>
          </a:xfrm>
          <a:prstGeom prst="rect">
            <a:avLst/>
          </a:prstGeom>
          <a:ln>
            <a:noFill/>
          </a:ln>
          <a:effectLst>
            <a:softEdge rad="112500"/>
          </a:effectLst>
        </p:spPr>
      </p:pic>
      <p:sp>
        <p:nvSpPr>
          <p:cNvPr id="7" name="Up Arrow 7">
            <a:extLst>
              <a:ext uri="{FF2B5EF4-FFF2-40B4-BE49-F238E27FC236}">
                <a16:creationId xmlns:a16="http://schemas.microsoft.com/office/drawing/2014/main" id="{1307AA3C-D16C-4172-9DAF-294135BA6871}"/>
              </a:ext>
            </a:extLst>
          </p:cNvPr>
          <p:cNvSpPr/>
          <p:nvPr/>
        </p:nvSpPr>
        <p:spPr>
          <a:xfrm>
            <a:off x="6770607" y="2833999"/>
            <a:ext cx="274215" cy="397773"/>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8" name="Up Arrow 10">
            <a:extLst>
              <a:ext uri="{FF2B5EF4-FFF2-40B4-BE49-F238E27FC236}">
                <a16:creationId xmlns:a16="http://schemas.microsoft.com/office/drawing/2014/main" id="{8D903020-C4EB-40BD-B19C-5892F1836A57}"/>
              </a:ext>
            </a:extLst>
          </p:cNvPr>
          <p:cNvSpPr/>
          <p:nvPr/>
        </p:nvSpPr>
        <p:spPr>
          <a:xfrm>
            <a:off x="7196456" y="2683074"/>
            <a:ext cx="274215" cy="397773"/>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solidFill>
                <a:srgbClr val="00B050"/>
              </a:solidFill>
            </a:endParaRPr>
          </a:p>
        </p:txBody>
      </p:sp>
      <p:grpSp>
        <p:nvGrpSpPr>
          <p:cNvPr id="9" name="Group 8">
            <a:extLst>
              <a:ext uri="{FF2B5EF4-FFF2-40B4-BE49-F238E27FC236}">
                <a16:creationId xmlns:a16="http://schemas.microsoft.com/office/drawing/2014/main" id="{0D57E24D-153B-4499-9B03-F42E7E1345B0}"/>
              </a:ext>
            </a:extLst>
          </p:cNvPr>
          <p:cNvGrpSpPr/>
          <p:nvPr/>
        </p:nvGrpSpPr>
        <p:grpSpPr>
          <a:xfrm>
            <a:off x="6244432" y="2817708"/>
            <a:ext cx="775405" cy="1197286"/>
            <a:chOff x="5501482" y="1824030"/>
            <a:chExt cx="775405" cy="1197286"/>
          </a:xfrm>
        </p:grpSpPr>
        <p:sp>
          <p:nvSpPr>
            <p:cNvPr id="10" name="Up Arrow 3">
              <a:extLst>
                <a:ext uri="{FF2B5EF4-FFF2-40B4-BE49-F238E27FC236}">
                  <a16:creationId xmlns:a16="http://schemas.microsoft.com/office/drawing/2014/main" id="{3298A79D-C0D5-4DEB-9207-EF29CA25636F}"/>
                </a:ext>
              </a:extLst>
            </p:cNvPr>
            <p:cNvSpPr/>
            <p:nvPr/>
          </p:nvSpPr>
          <p:spPr>
            <a:xfrm>
              <a:off x="5696016" y="1824030"/>
              <a:ext cx="274215" cy="976111"/>
            </a:xfrm>
            <a:prstGeom prst="upArrow">
              <a:avLst>
                <a:gd name="adj1" fmla="val 45114"/>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1" name="Rectangle 10">
              <a:extLst>
                <a:ext uri="{FF2B5EF4-FFF2-40B4-BE49-F238E27FC236}">
                  <a16:creationId xmlns:a16="http://schemas.microsoft.com/office/drawing/2014/main" id="{C64EC57A-616A-4C28-8502-8052C2EC336D}"/>
                </a:ext>
              </a:extLst>
            </p:cNvPr>
            <p:cNvSpPr/>
            <p:nvPr/>
          </p:nvSpPr>
          <p:spPr>
            <a:xfrm>
              <a:off x="5501482" y="2744317"/>
              <a:ext cx="775405" cy="276999"/>
            </a:xfrm>
            <a:prstGeom prst="rect">
              <a:avLst/>
            </a:prstGeom>
            <a:solidFill>
              <a:schemeClr val="bg1"/>
            </a:solidFill>
            <a:effectLst>
              <a:softEdge rad="31750"/>
            </a:effectLst>
          </p:spPr>
          <p:txBody>
            <a:bodyPr wrap="none">
              <a:spAutoFit/>
            </a:bodyPr>
            <a:lstStyle/>
            <a:p>
              <a:pPr indent="0">
                <a:lnSpc>
                  <a:spcPct val="100000"/>
                </a:lnSpc>
                <a:spcAft>
                  <a:spcPts val="0"/>
                </a:spcAft>
                <a:buSzPct val="100000"/>
                <a:buNone/>
              </a:pPr>
              <a:r>
                <a:rPr lang="en-US" sz="1200" b="1" spc="-1" dirty="0">
                  <a:solidFill>
                    <a:srgbClr val="FF0000"/>
                  </a:solidFill>
                  <a:uFill>
                    <a:solidFill>
                      <a:srgbClr val="FFFFFF"/>
                    </a:solidFill>
                  </a:uFill>
                  <a:latin typeface="+mn-lt"/>
                  <a:cs typeface="Times New Roman" panose="02020603050405020304" pitchFamily="18" charset="0"/>
                </a:rPr>
                <a:t>FT</a:t>
              </a:r>
              <a:r>
                <a:rPr lang="en-US" sz="1200" b="1" spc="-1" baseline="-25000" dirty="0">
                  <a:solidFill>
                    <a:srgbClr val="FF0000"/>
                  </a:solidFill>
                  <a:uFill>
                    <a:solidFill>
                      <a:srgbClr val="FFFFFF"/>
                    </a:solidFill>
                  </a:uFill>
                  <a:latin typeface="+mn-lt"/>
                  <a:cs typeface="Times New Roman" panose="02020603050405020304" pitchFamily="18" charset="0"/>
                </a:rPr>
                <a:t>1</a:t>
              </a:r>
              <a:r>
                <a:rPr lang="en-US" sz="1200" b="1" spc="-1" dirty="0">
                  <a:solidFill>
                    <a:srgbClr val="FF0000"/>
                  </a:solidFill>
                  <a:uFill>
                    <a:solidFill>
                      <a:srgbClr val="FFFFFF"/>
                    </a:solidFill>
                  </a:uFill>
                  <a:latin typeface="+mn-lt"/>
                  <a:cs typeface="Times New Roman" panose="02020603050405020304" pitchFamily="18" charset="0"/>
                </a:rPr>
                <a:t>+FT</a:t>
              </a:r>
              <a:r>
                <a:rPr lang="en-US" sz="1200" b="1" spc="-1" baseline="-25000" dirty="0">
                  <a:solidFill>
                    <a:srgbClr val="FF0000"/>
                  </a:solidFill>
                  <a:uFill>
                    <a:solidFill>
                      <a:srgbClr val="FFFFFF"/>
                    </a:solidFill>
                  </a:uFill>
                  <a:latin typeface="+mn-lt"/>
                  <a:cs typeface="Times New Roman" panose="02020603050405020304" pitchFamily="18" charset="0"/>
                </a:rPr>
                <a:t>2</a:t>
              </a:r>
              <a:endParaRPr lang="en-US" sz="1200" spc="-1" baseline="-25000" dirty="0">
                <a:solidFill>
                  <a:srgbClr val="000000"/>
                </a:solidFill>
                <a:uFill>
                  <a:solidFill>
                    <a:srgbClr val="FFFFFF"/>
                  </a:solidFill>
                </a:uFill>
                <a:latin typeface="+mn-lt"/>
                <a:cs typeface="Times New Roman" panose="02020603050405020304" pitchFamily="18" charset="0"/>
              </a:endParaRPr>
            </a:p>
          </p:txBody>
        </p:sp>
      </p:grpSp>
      <p:sp>
        <p:nvSpPr>
          <p:cNvPr id="12" name="Rectangle 11">
            <a:extLst>
              <a:ext uri="{FF2B5EF4-FFF2-40B4-BE49-F238E27FC236}">
                <a16:creationId xmlns:a16="http://schemas.microsoft.com/office/drawing/2014/main" id="{7907DC5D-8526-4EB5-A9D1-507816B8C4D4}"/>
              </a:ext>
            </a:extLst>
          </p:cNvPr>
          <p:cNvSpPr/>
          <p:nvPr/>
        </p:nvSpPr>
        <p:spPr>
          <a:xfrm>
            <a:off x="6720430" y="3271808"/>
            <a:ext cx="767390" cy="276999"/>
          </a:xfrm>
          <a:prstGeom prst="rect">
            <a:avLst/>
          </a:prstGeom>
          <a:solidFill>
            <a:schemeClr val="bg1"/>
          </a:solidFill>
          <a:effectLst>
            <a:softEdge rad="31750"/>
          </a:effectLst>
        </p:spPr>
        <p:txBody>
          <a:bodyPr wrap="none">
            <a:spAutoFit/>
          </a:bodyPr>
          <a:lstStyle/>
          <a:p>
            <a:r>
              <a:rPr lang="en-US" sz="1200" b="1" spc="-1" dirty="0">
                <a:solidFill>
                  <a:srgbClr val="0070C0"/>
                </a:solidFill>
                <a:uFill>
                  <a:solidFill>
                    <a:srgbClr val="FFFFFF"/>
                  </a:solidFill>
                </a:uFill>
                <a:latin typeface="Arial" panose="020B0604020202020204" pitchFamily="34" charset="0"/>
                <a:cs typeface="Arial" panose="020B0604020202020204" pitchFamily="34" charset="0"/>
              </a:rPr>
              <a:t>FT</a:t>
            </a:r>
            <a:r>
              <a:rPr lang="en-US" sz="1200" b="1" spc="-1" baseline="-25000" dirty="0">
                <a:solidFill>
                  <a:srgbClr val="0070C0"/>
                </a:solidFill>
                <a:uFill>
                  <a:solidFill>
                    <a:srgbClr val="FFFFFF"/>
                  </a:solidFill>
                </a:uFill>
                <a:latin typeface="Arial" panose="020B0604020202020204" pitchFamily="34" charset="0"/>
                <a:cs typeface="Arial" panose="020B0604020202020204" pitchFamily="34" charset="0"/>
              </a:rPr>
              <a:t>3</a:t>
            </a:r>
            <a:r>
              <a:rPr lang="en-US" sz="1200" b="1" spc="-1" dirty="0">
                <a:solidFill>
                  <a:srgbClr val="0070C0"/>
                </a:solidFill>
                <a:uFill>
                  <a:solidFill>
                    <a:srgbClr val="FFFFFF"/>
                  </a:solidFill>
                </a:uFill>
                <a:latin typeface="Arial" panose="020B0604020202020204" pitchFamily="34" charset="0"/>
                <a:cs typeface="Arial" panose="020B0604020202020204" pitchFamily="34" charset="0"/>
              </a:rPr>
              <a:t>+FT</a:t>
            </a:r>
            <a:r>
              <a:rPr lang="en-US" sz="1200" b="1" spc="-1" baseline="-25000" dirty="0">
                <a:solidFill>
                  <a:srgbClr val="0070C0"/>
                </a:solidFill>
                <a:uFill>
                  <a:solidFill>
                    <a:srgbClr val="FFFFFF"/>
                  </a:solidFill>
                </a:uFill>
                <a:latin typeface="Arial" panose="020B0604020202020204" pitchFamily="34" charset="0"/>
                <a:cs typeface="Arial" panose="020B0604020202020204" pitchFamily="34" charset="0"/>
              </a:rPr>
              <a:t>4</a:t>
            </a:r>
            <a:endParaRPr lang="en-GB" sz="1200" baseline="-25000" dirty="0">
              <a:solidFill>
                <a:srgbClr val="0070C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5C10C40-C454-41AE-BE42-3B7EB73DCADC}"/>
              </a:ext>
            </a:extLst>
          </p:cNvPr>
          <p:cNvSpPr/>
          <p:nvPr/>
        </p:nvSpPr>
        <p:spPr>
          <a:xfrm>
            <a:off x="7281218" y="3048289"/>
            <a:ext cx="837793" cy="276999"/>
          </a:xfrm>
          <a:prstGeom prst="rect">
            <a:avLst/>
          </a:prstGeom>
        </p:spPr>
        <p:txBody>
          <a:bodyPr wrap="none">
            <a:spAutoFit/>
          </a:bodyPr>
          <a:lstStyle/>
          <a:p>
            <a:r>
              <a:rPr lang="en-US" sz="1200" b="1" spc="-1" dirty="0">
                <a:solidFill>
                  <a:srgbClr val="00B050"/>
                </a:solidFill>
                <a:uFill>
                  <a:solidFill>
                    <a:srgbClr val="FFFFFF"/>
                  </a:solidFill>
                </a:uFill>
                <a:latin typeface="+mn-lt"/>
                <a:cs typeface="Times New Roman" panose="02020603050405020304" pitchFamily="18" charset="0"/>
              </a:rPr>
              <a:t>FT5+FT6</a:t>
            </a:r>
            <a:endParaRPr lang="en-GB" sz="1200" dirty="0">
              <a:latin typeface="+mn-lt"/>
            </a:endParaRPr>
          </a:p>
        </p:txBody>
      </p:sp>
      <p:sp>
        <p:nvSpPr>
          <p:cNvPr id="15" name="TextBox 14">
            <a:extLst>
              <a:ext uri="{FF2B5EF4-FFF2-40B4-BE49-F238E27FC236}">
                <a16:creationId xmlns:a16="http://schemas.microsoft.com/office/drawing/2014/main" id="{8EA13372-176B-4F9C-AA5E-E23B465B5A8E}"/>
              </a:ext>
            </a:extLst>
          </p:cNvPr>
          <p:cNvSpPr txBox="1"/>
          <p:nvPr/>
        </p:nvSpPr>
        <p:spPr>
          <a:xfrm>
            <a:off x="5403505" y="3953397"/>
            <a:ext cx="3401239" cy="523220"/>
          </a:xfrm>
          <a:prstGeom prst="rect">
            <a:avLst/>
          </a:prstGeom>
          <a:noFill/>
        </p:spPr>
        <p:txBody>
          <a:bodyPr wrap="square" rtlCol="0">
            <a:spAutoFit/>
          </a:bodyPr>
          <a:lstStyle/>
          <a:p>
            <a:pPr algn="ctr"/>
            <a:r>
              <a:rPr lang="en-GB" sz="1400" dirty="0"/>
              <a:t>Forward tracker detectors based on straw tube detectors </a:t>
            </a:r>
          </a:p>
        </p:txBody>
      </p:sp>
      <p:sp>
        <p:nvSpPr>
          <p:cNvPr id="16" name="TextBox 15">
            <a:extLst>
              <a:ext uri="{FF2B5EF4-FFF2-40B4-BE49-F238E27FC236}">
                <a16:creationId xmlns:a16="http://schemas.microsoft.com/office/drawing/2014/main" id="{549D534E-0C11-4CFC-9442-3AA893ADA549}"/>
              </a:ext>
            </a:extLst>
          </p:cNvPr>
          <p:cNvSpPr txBox="1"/>
          <p:nvPr/>
        </p:nvSpPr>
        <p:spPr>
          <a:xfrm>
            <a:off x="3942985" y="4476617"/>
            <a:ext cx="5082775" cy="261610"/>
          </a:xfrm>
          <a:prstGeom prst="rect">
            <a:avLst/>
          </a:prstGeom>
          <a:noFill/>
        </p:spPr>
        <p:txBody>
          <a:bodyPr wrap="square" rtlCol="0">
            <a:spAutoFit/>
          </a:bodyPr>
          <a:lstStyle/>
          <a:p>
            <a:r>
              <a:rPr lang="en-GB" sz="1100" b="1" i="1" dirty="0">
                <a:solidFill>
                  <a:srgbClr val="00B050"/>
                </a:solidFill>
                <a:latin typeface="+mn-lt"/>
                <a:ea typeface="Verdana" panose="020B0604030504040204" pitchFamily="34" charset="0"/>
                <a:cs typeface="Verdana" panose="020B0604030504040204" pitchFamily="34" charset="0"/>
              </a:rPr>
              <a:t>Courtesy: Waleed </a:t>
            </a:r>
            <a:r>
              <a:rPr lang="en-GB" sz="1100" b="1" i="1" dirty="0" err="1">
                <a:solidFill>
                  <a:srgbClr val="00B050"/>
                </a:solidFill>
                <a:latin typeface="+mn-lt"/>
                <a:ea typeface="Verdana" panose="020B0604030504040204" pitchFamily="34" charset="0"/>
                <a:cs typeface="Verdana" panose="020B0604030504040204" pitchFamily="34" charset="0"/>
              </a:rPr>
              <a:t>Esmail</a:t>
            </a:r>
            <a:r>
              <a:rPr lang="en-GB" sz="1100" b="1" i="1" dirty="0">
                <a:solidFill>
                  <a:srgbClr val="00B050"/>
                </a:solidFill>
                <a:latin typeface="+mn-lt"/>
                <a:ea typeface="Verdana" panose="020B0604030504040204" pitchFamily="34" charset="0"/>
                <a:cs typeface="Verdana" panose="020B0604030504040204" pitchFamily="34" charset="0"/>
              </a:rPr>
              <a:t> (</a:t>
            </a:r>
            <a:r>
              <a:rPr lang="en-GB" sz="1100" b="1" i="1" dirty="0" err="1">
                <a:solidFill>
                  <a:srgbClr val="00B050"/>
                </a:solidFill>
                <a:latin typeface="+mn-lt"/>
                <a:ea typeface="Verdana" panose="020B0604030504040204" pitchFamily="34" charset="0"/>
                <a:cs typeface="Verdana" panose="020B0604030504040204" pitchFamily="34" charset="0"/>
              </a:rPr>
              <a:t>Forschungszentrum</a:t>
            </a:r>
            <a:r>
              <a:rPr lang="en-GB" sz="1100" b="1" i="1" dirty="0">
                <a:solidFill>
                  <a:srgbClr val="00B050"/>
                </a:solidFill>
                <a:latin typeface="+mn-lt"/>
                <a:ea typeface="Verdana" panose="020B0604030504040204" pitchFamily="34" charset="0"/>
                <a:cs typeface="Verdana" panose="020B0604030504040204" pitchFamily="34" charset="0"/>
              </a:rPr>
              <a:t> </a:t>
            </a:r>
            <a:r>
              <a:rPr lang="en-GB" sz="1100" b="1" i="1" dirty="0" err="1">
                <a:solidFill>
                  <a:srgbClr val="00B050"/>
                </a:solidFill>
                <a:latin typeface="+mn-lt"/>
                <a:ea typeface="Verdana" panose="020B0604030504040204" pitchFamily="34" charset="0"/>
                <a:cs typeface="Verdana" panose="020B0604030504040204" pitchFamily="34" charset="0"/>
              </a:rPr>
              <a:t>Jülich</a:t>
            </a:r>
            <a:r>
              <a:rPr lang="en-GB" sz="1100" b="1" i="1" dirty="0">
                <a:solidFill>
                  <a:srgbClr val="00B050"/>
                </a:solidFill>
                <a:latin typeface="+mn-lt"/>
                <a:ea typeface="Verdana" panose="020B0604030504040204" pitchFamily="34" charset="0"/>
                <a:cs typeface="Verdana" panose="020B0604030504040204" pitchFamily="34" charset="0"/>
              </a:rPr>
              <a:t>) and </a:t>
            </a:r>
            <a:r>
              <a:rPr lang="en-GB" sz="1100" b="1" i="1" dirty="0" err="1">
                <a:solidFill>
                  <a:srgbClr val="00B050"/>
                </a:solidFill>
                <a:latin typeface="+mn-lt"/>
                <a:ea typeface="Verdana" panose="020B0604030504040204" pitchFamily="34" charset="0"/>
                <a:cs typeface="Verdana" panose="020B0604030504040204" pitchFamily="34" charset="0"/>
              </a:rPr>
              <a:t>Weijia</a:t>
            </a:r>
            <a:r>
              <a:rPr lang="en-GB" sz="1100" b="1" i="1" dirty="0">
                <a:solidFill>
                  <a:srgbClr val="00B050"/>
                </a:solidFill>
                <a:latin typeface="+mn-lt"/>
                <a:ea typeface="Verdana" panose="020B0604030504040204" pitchFamily="34" charset="0"/>
                <a:cs typeface="Verdana" panose="020B0604030504040204" pitchFamily="34" charset="0"/>
              </a:rPr>
              <a:t> Wang</a:t>
            </a:r>
          </a:p>
        </p:txBody>
      </p:sp>
      <p:grpSp>
        <p:nvGrpSpPr>
          <p:cNvPr id="6" name="Group 5">
            <a:extLst>
              <a:ext uri="{FF2B5EF4-FFF2-40B4-BE49-F238E27FC236}">
                <a16:creationId xmlns:a16="http://schemas.microsoft.com/office/drawing/2014/main" id="{05F19090-A43D-4F11-81F9-4212836BF49C}"/>
              </a:ext>
            </a:extLst>
          </p:cNvPr>
          <p:cNvGrpSpPr/>
          <p:nvPr/>
        </p:nvGrpSpPr>
        <p:grpSpPr>
          <a:xfrm>
            <a:off x="4958626" y="1368317"/>
            <a:ext cx="3548368" cy="2629514"/>
            <a:chOff x="5463795" y="1052269"/>
            <a:chExt cx="3548368" cy="2629514"/>
          </a:xfrm>
        </p:grpSpPr>
        <p:pic>
          <p:nvPicPr>
            <p:cNvPr id="18" name="Picture 17">
              <a:extLst>
                <a:ext uri="{FF2B5EF4-FFF2-40B4-BE49-F238E27FC236}">
                  <a16:creationId xmlns:a16="http://schemas.microsoft.com/office/drawing/2014/main" id="{5535D922-7A07-4AAB-97C8-78B2A30F2C65}"/>
                </a:ext>
              </a:extLst>
            </p:cNvPr>
            <p:cNvPicPr>
              <a:picLocks noChangeAspect="1"/>
            </p:cNvPicPr>
            <p:nvPr/>
          </p:nvPicPr>
          <p:blipFill rotWithShape="1">
            <a:blip r:embed="rId3">
              <a:extLst>
                <a:ext uri="{28A0092B-C50C-407E-A947-70E740481C1C}">
                  <a14:useLocalDpi xmlns:a14="http://schemas.microsoft.com/office/drawing/2010/main" val="0"/>
                </a:ext>
              </a:extLst>
            </a:blip>
            <a:srcRect t="7344" r="9395"/>
            <a:stretch/>
          </p:blipFill>
          <p:spPr>
            <a:xfrm>
              <a:off x="5463795" y="1052269"/>
              <a:ext cx="3428420" cy="2629514"/>
            </a:xfrm>
            <a:prstGeom prst="rect">
              <a:avLst/>
            </a:prstGeom>
          </p:spPr>
        </p:pic>
        <p:sp>
          <p:nvSpPr>
            <p:cNvPr id="19" name="Rectangle 18">
              <a:extLst>
                <a:ext uri="{FF2B5EF4-FFF2-40B4-BE49-F238E27FC236}">
                  <a16:creationId xmlns:a16="http://schemas.microsoft.com/office/drawing/2014/main" id="{F24A7A2D-A36E-44FD-ADB8-600AB48EB736}"/>
                </a:ext>
              </a:extLst>
            </p:cNvPr>
            <p:cNvSpPr/>
            <p:nvPr/>
          </p:nvSpPr>
          <p:spPr>
            <a:xfrm>
              <a:off x="5891947" y="1537858"/>
              <a:ext cx="775405" cy="276999"/>
            </a:xfrm>
            <a:prstGeom prst="rect">
              <a:avLst/>
            </a:prstGeom>
          </p:spPr>
          <p:txBody>
            <a:bodyPr wrap="none">
              <a:spAutoFit/>
            </a:bodyPr>
            <a:lstStyle/>
            <a:p>
              <a:pPr indent="0">
                <a:lnSpc>
                  <a:spcPct val="100000"/>
                </a:lnSpc>
                <a:spcAft>
                  <a:spcPts val="0"/>
                </a:spcAft>
                <a:buSzPct val="100000"/>
                <a:buNone/>
              </a:pPr>
              <a:r>
                <a:rPr lang="en-US" sz="1200" b="1" spc="-1" dirty="0">
                  <a:solidFill>
                    <a:srgbClr val="FF0000"/>
                  </a:solidFill>
                  <a:uFill>
                    <a:solidFill>
                      <a:srgbClr val="FFFFFF"/>
                    </a:solidFill>
                  </a:uFill>
                  <a:latin typeface="+mn-lt"/>
                  <a:cs typeface="Times New Roman" panose="02020603050405020304" pitchFamily="18" charset="0"/>
                </a:rPr>
                <a:t>FT</a:t>
              </a:r>
              <a:r>
                <a:rPr lang="en-US" sz="1200" b="1" spc="-1" baseline="-25000" dirty="0">
                  <a:solidFill>
                    <a:srgbClr val="FF0000"/>
                  </a:solidFill>
                  <a:uFill>
                    <a:solidFill>
                      <a:srgbClr val="FFFFFF"/>
                    </a:solidFill>
                  </a:uFill>
                  <a:latin typeface="+mn-lt"/>
                  <a:cs typeface="Times New Roman" panose="02020603050405020304" pitchFamily="18" charset="0"/>
                </a:rPr>
                <a:t>1</a:t>
              </a:r>
              <a:r>
                <a:rPr lang="en-US" sz="1200" b="1" spc="-1" dirty="0">
                  <a:solidFill>
                    <a:srgbClr val="FF0000"/>
                  </a:solidFill>
                  <a:uFill>
                    <a:solidFill>
                      <a:srgbClr val="FFFFFF"/>
                    </a:solidFill>
                  </a:uFill>
                  <a:latin typeface="+mn-lt"/>
                  <a:cs typeface="Times New Roman" panose="02020603050405020304" pitchFamily="18" charset="0"/>
                </a:rPr>
                <a:t>+FT</a:t>
              </a:r>
              <a:r>
                <a:rPr lang="en-US" sz="1200" b="1" spc="-1" baseline="-25000" dirty="0">
                  <a:solidFill>
                    <a:srgbClr val="FF0000"/>
                  </a:solidFill>
                  <a:uFill>
                    <a:solidFill>
                      <a:srgbClr val="FFFFFF"/>
                    </a:solidFill>
                  </a:uFill>
                  <a:latin typeface="+mn-lt"/>
                  <a:cs typeface="Times New Roman" panose="02020603050405020304" pitchFamily="18" charset="0"/>
                </a:rPr>
                <a:t>2</a:t>
              </a:r>
              <a:endParaRPr lang="en-US" sz="1200" spc="-1" baseline="-25000" dirty="0">
                <a:solidFill>
                  <a:srgbClr val="000000"/>
                </a:solidFill>
                <a:uFill>
                  <a:solidFill>
                    <a:srgbClr val="FFFFFF"/>
                  </a:solidFill>
                </a:uFill>
                <a:latin typeface="+mn-lt"/>
                <a:cs typeface="Times New Roman" panose="02020603050405020304" pitchFamily="18" charset="0"/>
              </a:endParaRPr>
            </a:p>
          </p:txBody>
        </p:sp>
        <p:sp>
          <p:nvSpPr>
            <p:cNvPr id="20" name="Rectangle 19">
              <a:extLst>
                <a:ext uri="{FF2B5EF4-FFF2-40B4-BE49-F238E27FC236}">
                  <a16:creationId xmlns:a16="http://schemas.microsoft.com/office/drawing/2014/main" id="{5C98B147-B901-4A9B-BA0C-04E3B0600D46}"/>
                </a:ext>
              </a:extLst>
            </p:cNvPr>
            <p:cNvSpPr/>
            <p:nvPr/>
          </p:nvSpPr>
          <p:spPr>
            <a:xfrm>
              <a:off x="6775139" y="1260859"/>
              <a:ext cx="869854" cy="276999"/>
            </a:xfrm>
            <a:prstGeom prst="rect">
              <a:avLst/>
            </a:prstGeom>
          </p:spPr>
          <p:txBody>
            <a:bodyPr wrap="none">
              <a:spAutoFit/>
            </a:bodyPr>
            <a:lstStyle/>
            <a:p>
              <a:r>
                <a:rPr lang="en-US" sz="1200" b="1" spc="-1" dirty="0">
                  <a:solidFill>
                    <a:srgbClr val="0070C0"/>
                  </a:solidFill>
                  <a:uFill>
                    <a:solidFill>
                      <a:srgbClr val="FFFFFF"/>
                    </a:solidFill>
                  </a:uFill>
                  <a:latin typeface="Bell MT" panose="02020503060305020303" pitchFamily="18" charset="0"/>
                  <a:cs typeface="Times New Roman" panose="02020603050405020304" pitchFamily="18" charset="0"/>
                </a:rPr>
                <a:t>FT3+FT4</a:t>
              </a:r>
              <a:endParaRPr lang="en-GB" sz="1200" dirty="0">
                <a:solidFill>
                  <a:srgbClr val="0070C0"/>
                </a:solidFill>
              </a:endParaRPr>
            </a:p>
          </p:txBody>
        </p:sp>
        <p:sp>
          <p:nvSpPr>
            <p:cNvPr id="21" name="Rectangle 20">
              <a:extLst>
                <a:ext uri="{FF2B5EF4-FFF2-40B4-BE49-F238E27FC236}">
                  <a16:creationId xmlns:a16="http://schemas.microsoft.com/office/drawing/2014/main" id="{128B0141-B05F-4937-A5C3-A3172DA8294F}"/>
                </a:ext>
              </a:extLst>
            </p:cNvPr>
            <p:cNvSpPr/>
            <p:nvPr/>
          </p:nvSpPr>
          <p:spPr>
            <a:xfrm>
              <a:off x="8142309" y="1853828"/>
              <a:ext cx="869854" cy="276999"/>
            </a:xfrm>
            <a:prstGeom prst="rect">
              <a:avLst/>
            </a:prstGeom>
          </p:spPr>
          <p:txBody>
            <a:bodyPr wrap="none">
              <a:spAutoFit/>
            </a:bodyPr>
            <a:lstStyle/>
            <a:p>
              <a:r>
                <a:rPr lang="en-US" sz="1200" b="1" spc="-1" dirty="0">
                  <a:solidFill>
                    <a:srgbClr val="00B050"/>
                  </a:solidFill>
                  <a:uFill>
                    <a:solidFill>
                      <a:srgbClr val="FFFFFF"/>
                    </a:solidFill>
                  </a:uFill>
                  <a:latin typeface="Bell MT" panose="02020503060305020303" pitchFamily="18" charset="0"/>
                  <a:cs typeface="Times New Roman" panose="02020603050405020304" pitchFamily="18" charset="0"/>
                </a:rPr>
                <a:t>FT5+FT6</a:t>
              </a:r>
              <a:endParaRPr lang="en-GB" sz="1200" dirty="0"/>
            </a:p>
          </p:txBody>
        </p:sp>
        <p:sp>
          <p:nvSpPr>
            <p:cNvPr id="22" name="Oval 21">
              <a:extLst>
                <a:ext uri="{FF2B5EF4-FFF2-40B4-BE49-F238E27FC236}">
                  <a16:creationId xmlns:a16="http://schemas.microsoft.com/office/drawing/2014/main" id="{C0EFC7F0-0916-4658-9383-914E4D1345AD}"/>
                </a:ext>
              </a:extLst>
            </p:cNvPr>
            <p:cNvSpPr/>
            <p:nvPr/>
          </p:nvSpPr>
          <p:spPr>
            <a:xfrm rot="20858255">
              <a:off x="6010275" y="1872720"/>
              <a:ext cx="561975" cy="185737"/>
            </a:xfrm>
            <a:prstGeom prst="ellipse">
              <a:avLst/>
            </a:prstGeom>
            <a:noFill/>
            <a:ln>
              <a:solidFill>
                <a:srgbClr val="FF0000"/>
              </a:solidFill>
            </a:ln>
          </p:spPr>
          <p:txBody>
            <a:bodyPr wrap="square" rtlCol="0" anchor="ctr">
              <a:noAutofit/>
            </a:bodyPr>
            <a:lstStyle/>
            <a:p>
              <a:pPr algn="ctr"/>
              <a:endParaRPr lang="en-GB" sz="1200" dirty="0">
                <a:latin typeface="+mn-lt"/>
                <a:ea typeface="Verdana" panose="020B0604030504040204" pitchFamily="34" charset="0"/>
                <a:cs typeface="Verdana" panose="020B0604030504040204" pitchFamily="34" charset="0"/>
              </a:endParaRPr>
            </a:p>
          </p:txBody>
        </p:sp>
        <p:sp>
          <p:nvSpPr>
            <p:cNvPr id="23" name="Oval 22">
              <a:extLst>
                <a:ext uri="{FF2B5EF4-FFF2-40B4-BE49-F238E27FC236}">
                  <a16:creationId xmlns:a16="http://schemas.microsoft.com/office/drawing/2014/main" id="{681E84B9-2037-49E3-A245-DFAE566C53BD}"/>
                </a:ext>
              </a:extLst>
            </p:cNvPr>
            <p:cNvSpPr/>
            <p:nvPr/>
          </p:nvSpPr>
          <p:spPr>
            <a:xfrm rot="20994938">
              <a:off x="6766529" y="1707389"/>
              <a:ext cx="876161" cy="185737"/>
            </a:xfrm>
            <a:prstGeom prst="ellipse">
              <a:avLst/>
            </a:prstGeom>
            <a:noFill/>
            <a:ln>
              <a:solidFill>
                <a:srgbClr val="0070C0"/>
              </a:solidFill>
            </a:ln>
          </p:spPr>
          <p:txBody>
            <a:bodyPr wrap="square" rtlCol="0" anchor="ctr">
              <a:noAutofit/>
            </a:bodyPr>
            <a:lstStyle/>
            <a:p>
              <a:pPr algn="ctr"/>
              <a:endParaRPr lang="en-GB" sz="1200" dirty="0">
                <a:latin typeface="+mn-lt"/>
                <a:ea typeface="Verdana" panose="020B0604030504040204" pitchFamily="34" charset="0"/>
                <a:cs typeface="Verdana" panose="020B0604030504040204" pitchFamily="34" charset="0"/>
              </a:endParaRPr>
            </a:p>
          </p:txBody>
        </p:sp>
        <p:sp>
          <p:nvSpPr>
            <p:cNvPr id="24" name="Oval 23">
              <a:extLst>
                <a:ext uri="{FF2B5EF4-FFF2-40B4-BE49-F238E27FC236}">
                  <a16:creationId xmlns:a16="http://schemas.microsoft.com/office/drawing/2014/main" id="{534E3D0F-DD13-4E23-878D-F1E91757BA99}"/>
                </a:ext>
              </a:extLst>
            </p:cNvPr>
            <p:cNvSpPr/>
            <p:nvPr/>
          </p:nvSpPr>
          <p:spPr>
            <a:xfrm rot="20994938">
              <a:off x="8413803" y="1482606"/>
              <a:ext cx="481325" cy="185737"/>
            </a:xfrm>
            <a:prstGeom prst="ellipse">
              <a:avLst/>
            </a:prstGeom>
            <a:noFill/>
            <a:ln>
              <a:solidFill>
                <a:srgbClr val="00B050"/>
              </a:solidFill>
            </a:ln>
          </p:spPr>
          <p:txBody>
            <a:bodyPr wrap="square" rtlCol="0" anchor="ctr">
              <a:noAutofit/>
            </a:bodyPr>
            <a:lstStyle/>
            <a:p>
              <a:pPr algn="ctr"/>
              <a:endParaRPr lang="en-GB" sz="1200" dirty="0">
                <a:latin typeface="+mn-lt"/>
                <a:ea typeface="Verdana" panose="020B0604030504040204" pitchFamily="34" charset="0"/>
                <a:cs typeface="Verdana" panose="020B0604030504040204" pitchFamily="34" charset="0"/>
              </a:endParaRPr>
            </a:p>
          </p:txBody>
        </p:sp>
      </p:grpSp>
      <p:sp>
        <p:nvSpPr>
          <p:cNvPr id="25" name="Rectangle 24">
            <a:extLst>
              <a:ext uri="{FF2B5EF4-FFF2-40B4-BE49-F238E27FC236}">
                <a16:creationId xmlns:a16="http://schemas.microsoft.com/office/drawing/2014/main" id="{5766C4B0-C665-4694-B5C7-9B73A035148E}"/>
              </a:ext>
            </a:extLst>
          </p:cNvPr>
          <p:cNvSpPr/>
          <p:nvPr/>
        </p:nvSpPr>
        <p:spPr>
          <a:xfrm>
            <a:off x="301177" y="2342871"/>
            <a:ext cx="4799143" cy="738664"/>
          </a:xfrm>
          <a:prstGeom prst="rect">
            <a:avLst/>
          </a:prstGeom>
        </p:spPr>
        <p:txBody>
          <a:bodyPr wrap="square">
            <a:spAutoFit/>
          </a:bodyPr>
          <a:lstStyle/>
          <a:p>
            <a:pPr marL="314325" lvl="1" indent="-314325">
              <a:spcBef>
                <a:spcPts val="600"/>
              </a:spcBef>
              <a:spcAft>
                <a:spcPts val="600"/>
              </a:spcAft>
              <a:buSzPct val="100000"/>
              <a:buBlip>
                <a:blip r:embed="rId4"/>
              </a:buBlip>
            </a:pPr>
            <a:r>
              <a:rPr lang="en-US" sz="1400" b="1" dirty="0">
                <a:latin typeface="+mn-lt"/>
              </a:rPr>
              <a:t>STEP 2</a:t>
            </a:r>
            <a:r>
              <a:rPr lang="en-US" sz="1400" dirty="0">
                <a:latin typeface="+mn-lt"/>
              </a:rPr>
              <a:t>: interpolate the track segments from the different parts of the FTS to form a full track candidate, it is based on a Recurrent Neural Network </a:t>
            </a:r>
            <a:r>
              <a:rPr lang="en-GB" sz="1400" dirty="0">
                <a:latin typeface="+mn-lt"/>
              </a:rPr>
              <a:t>(RNN)</a:t>
            </a:r>
            <a:endParaRPr lang="en-US" sz="1400" dirty="0">
              <a:latin typeface="+mn-lt"/>
            </a:endParaRPr>
          </a:p>
        </p:txBody>
      </p:sp>
      <p:pic>
        <p:nvPicPr>
          <p:cNvPr id="26" name="Graphic 25">
            <a:extLst>
              <a:ext uri="{FF2B5EF4-FFF2-40B4-BE49-F238E27FC236}">
                <a16:creationId xmlns:a16="http://schemas.microsoft.com/office/drawing/2014/main" id="{8D271E1E-4403-4934-9174-20CEE8EC69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526" y="3081774"/>
            <a:ext cx="4588304" cy="1529435"/>
          </a:xfrm>
          <a:prstGeom prst="rect">
            <a:avLst/>
          </a:prstGeom>
        </p:spPr>
      </p:pic>
      <p:sp>
        <p:nvSpPr>
          <p:cNvPr id="27" name="Rectangle 26">
            <a:extLst>
              <a:ext uri="{FF2B5EF4-FFF2-40B4-BE49-F238E27FC236}">
                <a16:creationId xmlns:a16="http://schemas.microsoft.com/office/drawing/2014/main" id="{40671156-F8AB-4573-AA7A-599E79C819E7}"/>
              </a:ext>
            </a:extLst>
          </p:cNvPr>
          <p:cNvSpPr/>
          <p:nvPr/>
        </p:nvSpPr>
        <p:spPr>
          <a:xfrm>
            <a:off x="309644" y="1581906"/>
            <a:ext cx="4741096" cy="523220"/>
          </a:xfrm>
          <a:prstGeom prst="rect">
            <a:avLst/>
          </a:prstGeom>
        </p:spPr>
        <p:txBody>
          <a:bodyPr wrap="square">
            <a:spAutoFit/>
          </a:bodyPr>
          <a:lstStyle/>
          <a:p>
            <a:pPr marL="314325" lvl="1" indent="-314325">
              <a:spcBef>
                <a:spcPts val="600"/>
              </a:spcBef>
              <a:spcAft>
                <a:spcPts val="600"/>
              </a:spcAft>
              <a:buSzPct val="100000"/>
              <a:buBlip>
                <a:blip r:embed="rId4"/>
              </a:buBlip>
            </a:pPr>
            <a:r>
              <a:rPr lang="en-US" sz="1400" b="1" dirty="0">
                <a:latin typeface="+mn-lt"/>
              </a:rPr>
              <a:t>STEP 1</a:t>
            </a:r>
            <a:r>
              <a:rPr lang="en-US" sz="1400" dirty="0">
                <a:latin typeface="+mn-lt"/>
              </a:rPr>
              <a:t>: Create </a:t>
            </a:r>
            <a:r>
              <a:rPr lang="en-US" sz="1400" i="1" dirty="0">
                <a:latin typeface="+mn-lt"/>
              </a:rPr>
              <a:t>Track Segments </a:t>
            </a:r>
            <a:r>
              <a:rPr lang="en-US" sz="1400" dirty="0">
                <a:latin typeface="+mn-lt"/>
              </a:rPr>
              <a:t>by using K-means clustering algorithm</a:t>
            </a:r>
            <a:endParaRPr lang="en-US" sz="1400" i="1" dirty="0">
              <a:latin typeface="+mn-lt"/>
            </a:endParaRPr>
          </a:p>
        </p:txBody>
      </p:sp>
    </p:spTree>
    <p:extLst>
      <p:ext uri="{BB962C8B-B14F-4D97-AF65-F5344CB8AC3E}">
        <p14:creationId xmlns:p14="http://schemas.microsoft.com/office/powerpoint/2010/main" val="70788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9BA9D4-41C1-482D-896E-8818CC1D31D6}"/>
              </a:ext>
            </a:extLst>
          </p:cNvPr>
          <p:cNvSpPr>
            <a:spLocks noGrp="1"/>
          </p:cNvSpPr>
          <p:nvPr>
            <p:ph idx="1"/>
          </p:nvPr>
        </p:nvSpPr>
        <p:spPr>
          <a:xfrm>
            <a:off x="400050" y="1127582"/>
            <a:ext cx="8343900" cy="3365893"/>
          </a:xfrm>
        </p:spPr>
        <p:txBody>
          <a:bodyPr>
            <a:noAutofit/>
          </a:bodyPr>
          <a:lstStyle/>
          <a:p>
            <a:pPr>
              <a:lnSpc>
                <a:spcPts val="2100"/>
              </a:lnSpc>
              <a:spcBef>
                <a:spcPts val="1200"/>
              </a:spcBef>
            </a:pPr>
            <a:r>
              <a:rPr lang="en-GB" sz="1400" i="1" dirty="0"/>
              <a:t>KIT-Expression Of Interest</a:t>
            </a:r>
            <a:r>
              <a:rPr lang="en-GB" sz="1400" dirty="0"/>
              <a:t> (M. Caselle, A. Kopmann, M. Weber), March 2020 </a:t>
            </a:r>
          </a:p>
          <a:p>
            <a:pPr lvl="1">
              <a:lnSpc>
                <a:spcPts val="2100"/>
              </a:lnSpc>
              <a:spcBef>
                <a:spcPts val="0"/>
              </a:spcBef>
            </a:pPr>
            <a:r>
              <a:rPr lang="en-GB" sz="1200" dirty="0"/>
              <a:t>Hardware development of a “common readout card” for PANDA –DAQ </a:t>
            </a:r>
          </a:p>
          <a:p>
            <a:pPr lvl="1">
              <a:lnSpc>
                <a:spcPts val="2100"/>
              </a:lnSpc>
              <a:spcBef>
                <a:spcPts val="0"/>
              </a:spcBef>
            </a:pPr>
            <a:r>
              <a:rPr lang="en-GB" sz="1200" dirty="0"/>
              <a:t>Fast track-reconstruction on FPGA based on Machine Learning </a:t>
            </a:r>
          </a:p>
          <a:p>
            <a:pPr>
              <a:lnSpc>
                <a:spcPts val="2100"/>
              </a:lnSpc>
              <a:spcBef>
                <a:spcPts val="1200"/>
              </a:spcBef>
            </a:pPr>
            <a:r>
              <a:rPr lang="en-GB" sz="1400" i="1" dirty="0"/>
              <a:t>Technical Design Report </a:t>
            </a:r>
            <a:r>
              <a:rPr lang="en-GB" sz="1400" dirty="0"/>
              <a:t>– PANDA Data Acquisition and Event Filtering” (M. Caselle, A Kopmann and S. Chilingaryan), August 2020</a:t>
            </a:r>
            <a:r>
              <a:rPr lang="en-GB" sz="1400" dirty="0">
                <a:solidFill>
                  <a:srgbClr val="00B050"/>
                </a:solidFill>
              </a:rPr>
              <a:t> </a:t>
            </a:r>
            <a:r>
              <a:rPr lang="en-GB" sz="1400" dirty="0">
                <a:solidFill>
                  <a:srgbClr val="00B050"/>
                </a:solidFill>
                <a:sym typeface="Wingdings" panose="05000000000000000000" pitchFamily="2" charset="2"/>
              </a:rPr>
              <a:t> Approved </a:t>
            </a:r>
          </a:p>
          <a:p>
            <a:pPr lvl="1">
              <a:lnSpc>
                <a:spcPts val="2100"/>
              </a:lnSpc>
              <a:spcBef>
                <a:spcPts val="0"/>
              </a:spcBef>
            </a:pPr>
            <a:r>
              <a:rPr lang="en-GB" sz="1200" i="1" dirty="0">
                <a:sym typeface="Wingdings" panose="05000000000000000000" pitchFamily="2" charset="2"/>
              </a:rPr>
              <a:t> reference: tdr-daqt_v2.pdf (</a:t>
            </a:r>
            <a:r>
              <a:rPr lang="en-GB" sz="1200" i="1" dirty="0" err="1">
                <a:sym typeface="Wingdings" panose="05000000000000000000" pitchFamily="2" charset="2"/>
              </a:rPr>
              <a:t>pag</a:t>
            </a:r>
            <a:r>
              <a:rPr lang="en-GB" sz="1200" i="1" dirty="0">
                <a:sym typeface="Wingdings" panose="05000000000000000000" pitchFamily="2" charset="2"/>
              </a:rPr>
              <a:t>. 25-28 and 40 -41)</a:t>
            </a:r>
          </a:p>
          <a:p>
            <a:pPr>
              <a:lnSpc>
                <a:spcPts val="2100"/>
              </a:lnSpc>
              <a:spcBef>
                <a:spcPts val="1200"/>
              </a:spcBef>
            </a:pPr>
            <a:r>
              <a:rPr lang="en-GB" sz="1400" dirty="0">
                <a:sym typeface="Wingdings" panose="05000000000000000000" pitchFamily="2" charset="2"/>
              </a:rPr>
              <a:t>BMBF (</a:t>
            </a:r>
            <a:r>
              <a:rPr lang="en-GB" sz="1400" dirty="0"/>
              <a:t>Acronym: PANDA_MDC_KIT) title:</a:t>
            </a:r>
            <a:r>
              <a:rPr lang="en-GB" sz="1400" dirty="0">
                <a:sym typeface="Wingdings" panose="05000000000000000000" pitchFamily="2" charset="2"/>
              </a:rPr>
              <a:t> Development of the “Module data concentrator” to establish a high-speed DAQ system for the Micro Vertex Detector of PANDA”</a:t>
            </a:r>
          </a:p>
          <a:p>
            <a:pPr marL="0" indent="0">
              <a:lnSpc>
                <a:spcPts val="2100"/>
              </a:lnSpc>
              <a:spcBef>
                <a:spcPts val="600"/>
              </a:spcBef>
              <a:buNone/>
            </a:pPr>
            <a:r>
              <a:rPr lang="en-GB" sz="1400" dirty="0">
                <a:sym typeface="Wingdings" panose="05000000000000000000" pitchFamily="2" charset="2"/>
              </a:rPr>
              <a:t>	December 2020</a:t>
            </a:r>
            <a:endParaRPr lang="en-GB" sz="1200" dirty="0">
              <a:sym typeface="Wingdings" panose="05000000000000000000" pitchFamily="2" charset="2"/>
            </a:endParaRPr>
          </a:p>
        </p:txBody>
      </p:sp>
      <p:sp>
        <p:nvSpPr>
          <p:cNvPr id="3" name="Slide Number Placeholder 2">
            <a:extLst>
              <a:ext uri="{FF2B5EF4-FFF2-40B4-BE49-F238E27FC236}">
                <a16:creationId xmlns:a16="http://schemas.microsoft.com/office/drawing/2014/main" id="{7AEC83E4-80F6-4FAD-833F-EE567DF78D8B}"/>
              </a:ext>
            </a:extLst>
          </p:cNvPr>
          <p:cNvSpPr>
            <a:spLocks noGrp="1"/>
          </p:cNvSpPr>
          <p:nvPr>
            <p:ph type="sldNum" sz="quarter" idx="12"/>
          </p:nvPr>
        </p:nvSpPr>
        <p:spPr/>
        <p:txBody>
          <a:bodyPr/>
          <a:lstStyle/>
          <a:p>
            <a:fld id="{61696EC4-B4CF-4701-AD06-A8439D6D8E12}" type="slidenum">
              <a:rPr lang="en-US" noProof="0" smtClean="0"/>
              <a:t>2</a:t>
            </a:fld>
            <a:endParaRPr lang="en-US" noProof="0" dirty="0"/>
          </a:p>
        </p:txBody>
      </p:sp>
      <p:sp>
        <p:nvSpPr>
          <p:cNvPr id="4" name="Title 3">
            <a:extLst>
              <a:ext uri="{FF2B5EF4-FFF2-40B4-BE49-F238E27FC236}">
                <a16:creationId xmlns:a16="http://schemas.microsoft.com/office/drawing/2014/main" id="{D5559540-6964-4F66-A9BD-65A9D17818F8}"/>
              </a:ext>
            </a:extLst>
          </p:cNvPr>
          <p:cNvSpPr>
            <a:spLocks noGrp="1"/>
          </p:cNvSpPr>
          <p:nvPr>
            <p:ph type="title"/>
          </p:nvPr>
        </p:nvSpPr>
        <p:spPr/>
        <p:txBody>
          <a:bodyPr/>
          <a:lstStyle/>
          <a:p>
            <a:r>
              <a:rPr lang="en-GB" dirty="0"/>
              <a:t>Briefly overview from 2020 to n</a:t>
            </a:r>
            <a:r>
              <a:rPr lang="en-GB" dirty="0">
                <a:sym typeface="Wingdings" panose="05000000000000000000" pitchFamily="2" charset="2"/>
              </a:rPr>
              <a:t>ow</a:t>
            </a:r>
            <a:r>
              <a:rPr lang="en-GB" dirty="0"/>
              <a:t> </a:t>
            </a:r>
          </a:p>
        </p:txBody>
      </p:sp>
      <p:pic>
        <p:nvPicPr>
          <p:cNvPr id="5" name="Content Placeholder 4">
            <a:extLst>
              <a:ext uri="{FF2B5EF4-FFF2-40B4-BE49-F238E27FC236}">
                <a16:creationId xmlns:a16="http://schemas.microsoft.com/office/drawing/2014/main" id="{C903B63D-F8AF-4924-91BD-ED32D3BEB6C0}"/>
              </a:ext>
            </a:extLst>
          </p:cNvPr>
          <p:cNvPicPr>
            <a:picLocks noChangeAspect="1"/>
          </p:cNvPicPr>
          <p:nvPr/>
        </p:nvPicPr>
        <p:blipFill rotWithShape="1">
          <a:blip r:embed="rId2"/>
          <a:srcRect l="20444" t="21804" r="34835" b="42056"/>
          <a:stretch/>
        </p:blipFill>
        <p:spPr>
          <a:xfrm>
            <a:off x="5750023" y="3602252"/>
            <a:ext cx="3393977" cy="1542836"/>
          </a:xfrm>
          <a:prstGeom prst="rect">
            <a:avLst/>
          </a:prstGeom>
          <a:ln w="22225">
            <a:solidFill>
              <a:srgbClr val="0070C0"/>
            </a:solidFill>
          </a:ln>
          <a:effectLst>
            <a:glow rad="63500">
              <a:schemeClr val="accent1">
                <a:satMod val="175000"/>
                <a:alpha val="40000"/>
              </a:schemeClr>
            </a:glow>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AF5A5813-0523-4404-BFA9-F1969FD3154F}"/>
              </a:ext>
            </a:extLst>
          </p:cNvPr>
          <p:cNvSpPr/>
          <p:nvPr/>
        </p:nvSpPr>
        <p:spPr>
          <a:xfrm>
            <a:off x="516838" y="4048100"/>
            <a:ext cx="4739217" cy="415498"/>
          </a:xfrm>
          <a:prstGeom prst="rect">
            <a:avLst/>
          </a:prstGeom>
        </p:spPr>
        <p:txBody>
          <a:bodyPr wrap="square">
            <a:spAutoFit/>
          </a:bodyPr>
          <a:lstStyle/>
          <a:p>
            <a:pPr algn="ctr"/>
            <a:r>
              <a:rPr lang="en-GB" sz="1050" dirty="0"/>
              <a:t>Prof. </a:t>
            </a:r>
            <a:r>
              <a:rPr lang="en-GB" sz="1050" dirty="0" err="1"/>
              <a:t>Dr.</a:t>
            </a:r>
            <a:r>
              <a:rPr lang="en-GB" sz="1050" dirty="0"/>
              <a:t>-Ing. </a:t>
            </a:r>
            <a:r>
              <a:rPr lang="en-GB" sz="1050" dirty="0" err="1"/>
              <a:t>Dr.</a:t>
            </a:r>
            <a:r>
              <a:rPr lang="en-GB" sz="1050" dirty="0"/>
              <a:t> h. c. Jürgen Becker, </a:t>
            </a:r>
            <a:r>
              <a:rPr lang="en-GB" sz="1050" dirty="0" err="1"/>
              <a:t>Dr.</a:t>
            </a:r>
            <a:r>
              <a:rPr lang="en-GB" sz="1050" dirty="0"/>
              <a:t>-Ing. Michele Caselle (Coordinator), </a:t>
            </a:r>
            <a:r>
              <a:rPr lang="en-GB" sz="1050" dirty="0" err="1"/>
              <a:t>Dr.</a:t>
            </a:r>
            <a:r>
              <a:rPr lang="en-GB" sz="1050" dirty="0"/>
              <a:t>-Ing. Andreas </a:t>
            </a:r>
            <a:r>
              <a:rPr lang="de-DE" sz="1050" dirty="0"/>
              <a:t>Kopmann, Dr.-Ing. Bähr Steffen (KIT - ITIV and IPE)</a:t>
            </a:r>
            <a:endParaRPr lang="en-GB" sz="1050" dirty="0"/>
          </a:p>
        </p:txBody>
      </p:sp>
      <p:sp>
        <p:nvSpPr>
          <p:cNvPr id="7" name="TextBox 6">
            <a:extLst>
              <a:ext uri="{FF2B5EF4-FFF2-40B4-BE49-F238E27FC236}">
                <a16:creationId xmlns:a16="http://schemas.microsoft.com/office/drawing/2014/main" id="{80A7CBA6-6C9A-4F97-8BF7-8E277A1EE270}"/>
              </a:ext>
            </a:extLst>
          </p:cNvPr>
          <p:cNvSpPr txBox="1"/>
          <p:nvPr/>
        </p:nvSpPr>
        <p:spPr>
          <a:xfrm rot="20318061">
            <a:off x="7607645" y="3536091"/>
            <a:ext cx="1503938" cy="461665"/>
          </a:xfrm>
          <a:prstGeom prst="rect">
            <a:avLst/>
          </a:prstGeom>
          <a:solidFill>
            <a:schemeClr val="bg1"/>
          </a:solidFill>
          <a:ln>
            <a:solidFill>
              <a:schemeClr val="tx2"/>
            </a:solidFill>
          </a:ln>
          <a:effectLst>
            <a:glow rad="63500">
              <a:schemeClr val="accent1">
                <a:satMod val="175000"/>
                <a:alpha val="40000"/>
              </a:schemeClr>
            </a:glow>
            <a:outerShdw blurRad="50800" dist="38100" dir="2700000" algn="tl" rotWithShape="0">
              <a:prstClr val="black">
                <a:alpha val="40000"/>
              </a:prstClr>
            </a:outerShdw>
          </a:effectLst>
        </p:spPr>
        <p:txBody>
          <a:bodyPr wrap="none" rtlCol="0">
            <a:spAutoFit/>
          </a:bodyPr>
          <a:lstStyle/>
          <a:p>
            <a:r>
              <a:rPr lang="en-GB" sz="2400" dirty="0">
                <a:solidFill>
                  <a:srgbClr val="00B050"/>
                </a:solidFill>
              </a:rPr>
              <a:t>Approved</a:t>
            </a:r>
          </a:p>
        </p:txBody>
      </p:sp>
      <p:pic>
        <p:nvPicPr>
          <p:cNvPr id="8" name="Picture 7">
            <a:extLst>
              <a:ext uri="{FF2B5EF4-FFF2-40B4-BE49-F238E27FC236}">
                <a16:creationId xmlns:a16="http://schemas.microsoft.com/office/drawing/2014/main" id="{AC4B58C8-7871-4129-978E-47B3217066FB}"/>
              </a:ext>
            </a:extLst>
          </p:cNvPr>
          <p:cNvPicPr>
            <a:picLocks noChangeAspect="1"/>
          </p:cNvPicPr>
          <p:nvPr/>
        </p:nvPicPr>
        <p:blipFill>
          <a:blip r:embed="rId3"/>
          <a:stretch>
            <a:fillRect/>
          </a:stretch>
        </p:blipFill>
        <p:spPr>
          <a:xfrm>
            <a:off x="5750022" y="4610216"/>
            <a:ext cx="915647" cy="566829"/>
          </a:xfrm>
          <a:prstGeom prst="rect">
            <a:avLst/>
          </a:prstGeom>
        </p:spPr>
      </p:pic>
    </p:spTree>
    <p:extLst>
      <p:ext uri="{BB962C8B-B14F-4D97-AF65-F5344CB8AC3E}">
        <p14:creationId xmlns:p14="http://schemas.microsoft.com/office/powerpoint/2010/main" val="3871263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C11CF3-1786-41F4-B737-460A2FD779E5}"/>
              </a:ext>
            </a:extLst>
          </p:cNvPr>
          <p:cNvSpPr>
            <a:spLocks noGrp="1"/>
          </p:cNvSpPr>
          <p:nvPr>
            <p:ph type="sldNum" sz="quarter" idx="12"/>
          </p:nvPr>
        </p:nvSpPr>
        <p:spPr/>
        <p:txBody>
          <a:bodyPr/>
          <a:lstStyle/>
          <a:p>
            <a:fld id="{61696EC4-B4CF-4701-AD06-A8439D6D8E12}" type="slidenum">
              <a:rPr lang="en-US" noProof="0" smtClean="0"/>
              <a:t>3</a:t>
            </a:fld>
            <a:endParaRPr lang="en-US" noProof="0" dirty="0"/>
          </a:p>
        </p:txBody>
      </p:sp>
      <p:sp>
        <p:nvSpPr>
          <p:cNvPr id="4" name="Title 3">
            <a:extLst>
              <a:ext uri="{FF2B5EF4-FFF2-40B4-BE49-F238E27FC236}">
                <a16:creationId xmlns:a16="http://schemas.microsoft.com/office/drawing/2014/main" id="{95E68E35-FFD3-43A1-959A-045CA49BCBCF}"/>
              </a:ext>
            </a:extLst>
          </p:cNvPr>
          <p:cNvSpPr>
            <a:spLocks noGrp="1"/>
          </p:cNvSpPr>
          <p:nvPr>
            <p:ph type="title"/>
          </p:nvPr>
        </p:nvSpPr>
        <p:spPr>
          <a:xfrm>
            <a:off x="396000" y="296244"/>
            <a:ext cx="6869178" cy="575989"/>
          </a:xfrm>
        </p:spPr>
        <p:txBody>
          <a:bodyPr/>
          <a:lstStyle/>
          <a:p>
            <a:r>
              <a:rPr lang="en-GB" dirty="0"/>
              <a:t>PANDA – Micro-Vertex Detector</a:t>
            </a:r>
          </a:p>
        </p:txBody>
      </p:sp>
      <p:pic>
        <p:nvPicPr>
          <p:cNvPr id="5" name="Picture 4">
            <a:extLst>
              <a:ext uri="{FF2B5EF4-FFF2-40B4-BE49-F238E27FC236}">
                <a16:creationId xmlns:a16="http://schemas.microsoft.com/office/drawing/2014/main" id="{FAC7E49D-7A22-49A9-A594-8347C3B90DFF}"/>
              </a:ext>
            </a:extLst>
          </p:cNvPr>
          <p:cNvPicPr>
            <a:picLocks noChangeAspect="1"/>
          </p:cNvPicPr>
          <p:nvPr/>
        </p:nvPicPr>
        <p:blipFill rotWithShape="1">
          <a:blip r:embed="rId2"/>
          <a:srcRect l="30917" t="34503" r="33416" b="15868"/>
          <a:stretch/>
        </p:blipFill>
        <p:spPr>
          <a:xfrm>
            <a:off x="216000" y="1631950"/>
            <a:ext cx="3200400" cy="2504986"/>
          </a:xfrm>
          <a:prstGeom prst="rect">
            <a:avLst/>
          </a:prstGeom>
        </p:spPr>
      </p:pic>
      <p:sp>
        <p:nvSpPr>
          <p:cNvPr id="18" name="TextBox 17">
            <a:extLst>
              <a:ext uri="{FF2B5EF4-FFF2-40B4-BE49-F238E27FC236}">
                <a16:creationId xmlns:a16="http://schemas.microsoft.com/office/drawing/2014/main" id="{586AF6F2-1C5B-4FC9-9159-7E0E3EC78E9C}"/>
              </a:ext>
            </a:extLst>
          </p:cNvPr>
          <p:cNvSpPr txBox="1"/>
          <p:nvPr/>
        </p:nvSpPr>
        <p:spPr>
          <a:xfrm>
            <a:off x="4132314" y="1422010"/>
            <a:ext cx="4795686" cy="3046988"/>
          </a:xfrm>
          <a:prstGeom prst="rect">
            <a:avLst/>
          </a:prstGeom>
          <a:noFill/>
        </p:spPr>
        <p:txBody>
          <a:bodyPr wrap="square" rtlCol="0">
            <a:spAutoFit/>
          </a:bodyPr>
          <a:lstStyle/>
          <a:p>
            <a:pPr algn="just"/>
            <a:r>
              <a:rPr lang="en-GB" sz="1600" dirty="0"/>
              <a:t>The PANDA (</a:t>
            </a:r>
            <a:r>
              <a:rPr lang="en-GB" sz="1600" dirty="0" err="1"/>
              <a:t>antiProton</a:t>
            </a:r>
            <a:r>
              <a:rPr lang="en-GB" sz="1600" dirty="0"/>
              <a:t> </a:t>
            </a:r>
            <a:r>
              <a:rPr lang="en-GB" sz="1600" dirty="0" err="1"/>
              <a:t>ANnihilation</a:t>
            </a:r>
            <a:r>
              <a:rPr lang="en-GB" sz="1600" dirty="0"/>
              <a:t> at </a:t>
            </a:r>
            <a:r>
              <a:rPr lang="en-GB" sz="1600" dirty="0" err="1"/>
              <a:t>DArmstadt</a:t>
            </a:r>
            <a:r>
              <a:rPr lang="en-GB" sz="1600" dirty="0"/>
              <a:t>) experiment will study the strong interaction in annihilation reactions between an antiproton beam and a gas cluster jet target. The detector will comprise different sub-detectors for tracking,  particle identification and calorimetry.</a:t>
            </a:r>
          </a:p>
          <a:p>
            <a:pPr algn="just"/>
            <a:endParaRPr lang="en-GB" sz="1600" dirty="0"/>
          </a:p>
          <a:p>
            <a:pPr algn="just"/>
            <a:r>
              <a:rPr lang="en-GB" sz="1600" dirty="0"/>
              <a:t>The Micro-Vertex Detector (MVD) as the innermost part of the tracking system will enable precise tracking and detection of primary and secondary vertices. It is equipped with both silicon pixel and strip sensors. </a:t>
            </a:r>
          </a:p>
        </p:txBody>
      </p:sp>
    </p:spTree>
    <p:extLst>
      <p:ext uri="{BB962C8B-B14F-4D97-AF65-F5344CB8AC3E}">
        <p14:creationId xmlns:p14="http://schemas.microsoft.com/office/powerpoint/2010/main" val="2889584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C11CF3-1786-41F4-B737-460A2FD779E5}"/>
              </a:ext>
            </a:extLst>
          </p:cNvPr>
          <p:cNvSpPr>
            <a:spLocks noGrp="1"/>
          </p:cNvSpPr>
          <p:nvPr>
            <p:ph type="sldNum" sz="quarter" idx="12"/>
          </p:nvPr>
        </p:nvSpPr>
        <p:spPr/>
        <p:txBody>
          <a:bodyPr/>
          <a:lstStyle/>
          <a:p>
            <a:fld id="{61696EC4-B4CF-4701-AD06-A8439D6D8E12}" type="slidenum">
              <a:rPr lang="en-US" noProof="0" smtClean="0"/>
              <a:t>4</a:t>
            </a:fld>
            <a:endParaRPr lang="en-US" noProof="0" dirty="0"/>
          </a:p>
        </p:txBody>
      </p:sp>
      <p:sp>
        <p:nvSpPr>
          <p:cNvPr id="4" name="Title 3">
            <a:extLst>
              <a:ext uri="{FF2B5EF4-FFF2-40B4-BE49-F238E27FC236}">
                <a16:creationId xmlns:a16="http://schemas.microsoft.com/office/drawing/2014/main" id="{95E68E35-FFD3-43A1-959A-045CA49BCBCF}"/>
              </a:ext>
            </a:extLst>
          </p:cNvPr>
          <p:cNvSpPr>
            <a:spLocks noGrp="1"/>
          </p:cNvSpPr>
          <p:nvPr>
            <p:ph type="title"/>
          </p:nvPr>
        </p:nvSpPr>
        <p:spPr/>
        <p:txBody>
          <a:bodyPr/>
          <a:lstStyle/>
          <a:p>
            <a:r>
              <a:rPr lang="en-GB" dirty="0"/>
              <a:t>PANDA – Micro-Vertex Detector</a:t>
            </a:r>
          </a:p>
        </p:txBody>
      </p:sp>
      <p:pic>
        <p:nvPicPr>
          <p:cNvPr id="5" name="Picture 4">
            <a:extLst>
              <a:ext uri="{FF2B5EF4-FFF2-40B4-BE49-F238E27FC236}">
                <a16:creationId xmlns:a16="http://schemas.microsoft.com/office/drawing/2014/main" id="{FAC7E49D-7A22-49A9-A594-8347C3B90DFF}"/>
              </a:ext>
            </a:extLst>
          </p:cNvPr>
          <p:cNvPicPr>
            <a:picLocks noChangeAspect="1"/>
          </p:cNvPicPr>
          <p:nvPr/>
        </p:nvPicPr>
        <p:blipFill rotWithShape="1">
          <a:blip r:embed="rId2"/>
          <a:srcRect l="30917" t="34503" r="33416" b="15868"/>
          <a:stretch/>
        </p:blipFill>
        <p:spPr>
          <a:xfrm>
            <a:off x="216000" y="1631950"/>
            <a:ext cx="3200400" cy="2504986"/>
          </a:xfrm>
          <a:prstGeom prst="rect">
            <a:avLst/>
          </a:prstGeom>
        </p:spPr>
      </p:pic>
      <p:pic>
        <p:nvPicPr>
          <p:cNvPr id="6" name="Picture 5">
            <a:extLst>
              <a:ext uri="{FF2B5EF4-FFF2-40B4-BE49-F238E27FC236}">
                <a16:creationId xmlns:a16="http://schemas.microsoft.com/office/drawing/2014/main" id="{03C73C74-E10B-4632-A14D-8E565B9E7030}"/>
              </a:ext>
            </a:extLst>
          </p:cNvPr>
          <p:cNvPicPr>
            <a:picLocks noChangeAspect="1"/>
          </p:cNvPicPr>
          <p:nvPr/>
        </p:nvPicPr>
        <p:blipFill>
          <a:blip r:embed="rId3"/>
          <a:stretch>
            <a:fillRect/>
          </a:stretch>
        </p:blipFill>
        <p:spPr>
          <a:xfrm>
            <a:off x="3854060" y="2010524"/>
            <a:ext cx="1855952" cy="1747838"/>
          </a:xfrm>
          <a:prstGeom prst="rect">
            <a:avLst/>
          </a:prstGeom>
        </p:spPr>
      </p:pic>
      <p:sp>
        <p:nvSpPr>
          <p:cNvPr id="11" name="TextBox 10">
            <a:extLst>
              <a:ext uri="{FF2B5EF4-FFF2-40B4-BE49-F238E27FC236}">
                <a16:creationId xmlns:a16="http://schemas.microsoft.com/office/drawing/2014/main" id="{702C5066-FBA0-4834-B4C6-36BC2CF31DE1}"/>
              </a:ext>
            </a:extLst>
          </p:cNvPr>
          <p:cNvSpPr txBox="1"/>
          <p:nvPr/>
        </p:nvSpPr>
        <p:spPr>
          <a:xfrm>
            <a:off x="4039079" y="3987405"/>
            <a:ext cx="1763986" cy="523220"/>
          </a:xfrm>
          <a:prstGeom prst="rect">
            <a:avLst/>
          </a:prstGeom>
          <a:noFill/>
        </p:spPr>
        <p:txBody>
          <a:bodyPr wrap="square" rtlCol="0">
            <a:spAutoFit/>
          </a:bodyPr>
          <a:lstStyle/>
          <a:p>
            <a:pPr algn="ctr"/>
            <a:r>
              <a:rPr lang="en-GB" sz="1400" dirty="0"/>
              <a:t>MVD – </a:t>
            </a:r>
            <a:r>
              <a:rPr lang="en-GB" sz="1400" dirty="0" err="1"/>
              <a:t>Microvertex</a:t>
            </a:r>
            <a:r>
              <a:rPr lang="en-GB" sz="1400" dirty="0"/>
              <a:t> Detector</a:t>
            </a:r>
          </a:p>
        </p:txBody>
      </p:sp>
      <p:sp>
        <p:nvSpPr>
          <p:cNvPr id="14" name="Oval 13">
            <a:extLst>
              <a:ext uri="{FF2B5EF4-FFF2-40B4-BE49-F238E27FC236}">
                <a16:creationId xmlns:a16="http://schemas.microsoft.com/office/drawing/2014/main" id="{5C79423E-5456-4071-BF7A-1FE0A69A0A84}"/>
              </a:ext>
            </a:extLst>
          </p:cNvPr>
          <p:cNvSpPr/>
          <p:nvPr/>
        </p:nvSpPr>
        <p:spPr>
          <a:xfrm>
            <a:off x="1179871" y="2868560"/>
            <a:ext cx="457200" cy="42032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Rectangle with Corners Rounded 14">
            <a:extLst>
              <a:ext uri="{FF2B5EF4-FFF2-40B4-BE49-F238E27FC236}">
                <a16:creationId xmlns:a16="http://schemas.microsoft.com/office/drawing/2014/main" id="{DEA3F153-93FB-4864-9B5F-E114E523CC42}"/>
              </a:ext>
            </a:extLst>
          </p:cNvPr>
          <p:cNvSpPr/>
          <p:nvPr/>
        </p:nvSpPr>
        <p:spPr>
          <a:xfrm>
            <a:off x="3781759" y="2028059"/>
            <a:ext cx="2278626" cy="1747838"/>
          </a:xfrm>
          <a:prstGeom prst="wedgeRoundRectCallout">
            <a:avLst>
              <a:gd name="adj1" fmla="val -141545"/>
              <a:gd name="adj2" fmla="val 7653"/>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9256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C11CF3-1786-41F4-B737-460A2FD779E5}"/>
              </a:ext>
            </a:extLst>
          </p:cNvPr>
          <p:cNvSpPr>
            <a:spLocks noGrp="1"/>
          </p:cNvSpPr>
          <p:nvPr>
            <p:ph type="sldNum" sz="quarter" idx="12"/>
          </p:nvPr>
        </p:nvSpPr>
        <p:spPr/>
        <p:txBody>
          <a:bodyPr/>
          <a:lstStyle/>
          <a:p>
            <a:fld id="{61696EC4-B4CF-4701-AD06-A8439D6D8E12}" type="slidenum">
              <a:rPr lang="en-US" noProof="0" smtClean="0"/>
              <a:t>5</a:t>
            </a:fld>
            <a:endParaRPr lang="en-US" noProof="0" dirty="0"/>
          </a:p>
        </p:txBody>
      </p:sp>
      <p:sp>
        <p:nvSpPr>
          <p:cNvPr id="4" name="Title 3">
            <a:extLst>
              <a:ext uri="{FF2B5EF4-FFF2-40B4-BE49-F238E27FC236}">
                <a16:creationId xmlns:a16="http://schemas.microsoft.com/office/drawing/2014/main" id="{95E68E35-FFD3-43A1-959A-045CA49BCBCF}"/>
              </a:ext>
            </a:extLst>
          </p:cNvPr>
          <p:cNvSpPr>
            <a:spLocks noGrp="1"/>
          </p:cNvSpPr>
          <p:nvPr>
            <p:ph type="title"/>
          </p:nvPr>
        </p:nvSpPr>
        <p:spPr/>
        <p:txBody>
          <a:bodyPr/>
          <a:lstStyle/>
          <a:p>
            <a:r>
              <a:rPr lang="en-GB" dirty="0"/>
              <a:t>PANDA – Micro-Vertex Detector</a:t>
            </a:r>
          </a:p>
        </p:txBody>
      </p:sp>
      <p:pic>
        <p:nvPicPr>
          <p:cNvPr id="5" name="Picture 4">
            <a:extLst>
              <a:ext uri="{FF2B5EF4-FFF2-40B4-BE49-F238E27FC236}">
                <a16:creationId xmlns:a16="http://schemas.microsoft.com/office/drawing/2014/main" id="{FAC7E49D-7A22-49A9-A594-8347C3B90DFF}"/>
              </a:ext>
            </a:extLst>
          </p:cNvPr>
          <p:cNvPicPr>
            <a:picLocks noChangeAspect="1"/>
          </p:cNvPicPr>
          <p:nvPr/>
        </p:nvPicPr>
        <p:blipFill rotWithShape="1">
          <a:blip r:embed="rId2"/>
          <a:srcRect l="30917" t="34503" r="33416" b="15868"/>
          <a:stretch/>
        </p:blipFill>
        <p:spPr>
          <a:xfrm>
            <a:off x="216000" y="1631950"/>
            <a:ext cx="3200400" cy="2504986"/>
          </a:xfrm>
          <a:prstGeom prst="rect">
            <a:avLst/>
          </a:prstGeom>
        </p:spPr>
      </p:pic>
      <p:pic>
        <p:nvPicPr>
          <p:cNvPr id="6" name="Picture 5">
            <a:extLst>
              <a:ext uri="{FF2B5EF4-FFF2-40B4-BE49-F238E27FC236}">
                <a16:creationId xmlns:a16="http://schemas.microsoft.com/office/drawing/2014/main" id="{03C73C74-E10B-4632-A14D-8E565B9E7030}"/>
              </a:ext>
            </a:extLst>
          </p:cNvPr>
          <p:cNvPicPr>
            <a:picLocks noChangeAspect="1"/>
          </p:cNvPicPr>
          <p:nvPr/>
        </p:nvPicPr>
        <p:blipFill>
          <a:blip r:embed="rId3"/>
          <a:stretch>
            <a:fillRect/>
          </a:stretch>
        </p:blipFill>
        <p:spPr>
          <a:xfrm>
            <a:off x="3854060" y="2010524"/>
            <a:ext cx="1855952" cy="1747838"/>
          </a:xfrm>
          <a:prstGeom prst="rect">
            <a:avLst/>
          </a:prstGeom>
        </p:spPr>
      </p:pic>
      <p:sp>
        <p:nvSpPr>
          <p:cNvPr id="11" name="TextBox 10">
            <a:extLst>
              <a:ext uri="{FF2B5EF4-FFF2-40B4-BE49-F238E27FC236}">
                <a16:creationId xmlns:a16="http://schemas.microsoft.com/office/drawing/2014/main" id="{702C5066-FBA0-4834-B4C6-36BC2CF31DE1}"/>
              </a:ext>
            </a:extLst>
          </p:cNvPr>
          <p:cNvSpPr txBox="1"/>
          <p:nvPr/>
        </p:nvSpPr>
        <p:spPr>
          <a:xfrm>
            <a:off x="4039079" y="3987405"/>
            <a:ext cx="1763986" cy="523220"/>
          </a:xfrm>
          <a:prstGeom prst="rect">
            <a:avLst/>
          </a:prstGeom>
          <a:noFill/>
        </p:spPr>
        <p:txBody>
          <a:bodyPr wrap="square" rtlCol="0">
            <a:spAutoFit/>
          </a:bodyPr>
          <a:lstStyle/>
          <a:p>
            <a:pPr algn="ctr"/>
            <a:r>
              <a:rPr lang="en-GB" sz="1400" dirty="0"/>
              <a:t>MVD – </a:t>
            </a:r>
            <a:r>
              <a:rPr lang="en-GB" sz="1400" dirty="0" err="1"/>
              <a:t>Microvertex</a:t>
            </a:r>
            <a:r>
              <a:rPr lang="en-GB" sz="1400" dirty="0"/>
              <a:t> Detector</a:t>
            </a:r>
          </a:p>
        </p:txBody>
      </p:sp>
      <p:sp>
        <p:nvSpPr>
          <p:cNvPr id="12" name="TextBox 11">
            <a:extLst>
              <a:ext uri="{FF2B5EF4-FFF2-40B4-BE49-F238E27FC236}">
                <a16:creationId xmlns:a16="http://schemas.microsoft.com/office/drawing/2014/main" id="{071EC56C-C55E-4E6D-9EB6-7EE160CFEE8A}"/>
              </a:ext>
            </a:extLst>
          </p:cNvPr>
          <p:cNvSpPr txBox="1"/>
          <p:nvPr/>
        </p:nvSpPr>
        <p:spPr>
          <a:xfrm>
            <a:off x="6375313" y="4024263"/>
            <a:ext cx="2416046" cy="646331"/>
          </a:xfrm>
          <a:prstGeom prst="rect">
            <a:avLst/>
          </a:prstGeom>
          <a:noFill/>
        </p:spPr>
        <p:txBody>
          <a:bodyPr wrap="square" rtlCol="0">
            <a:spAutoFit/>
          </a:bodyPr>
          <a:lstStyle>
            <a:defPPr>
              <a:defRPr lang="en-US"/>
            </a:defPPr>
            <a:lvl1pPr algn="ctr">
              <a:defRPr sz="1400"/>
            </a:lvl1pPr>
          </a:lstStyle>
          <a:p>
            <a:r>
              <a:rPr lang="en-GB" dirty="0"/>
              <a:t>Microstrip detector</a:t>
            </a:r>
          </a:p>
          <a:p>
            <a:r>
              <a:rPr lang="en-GB" dirty="0"/>
              <a:t>Barrel and Disk Strips</a:t>
            </a:r>
          </a:p>
        </p:txBody>
      </p:sp>
      <p:sp>
        <p:nvSpPr>
          <p:cNvPr id="14" name="Oval 13">
            <a:extLst>
              <a:ext uri="{FF2B5EF4-FFF2-40B4-BE49-F238E27FC236}">
                <a16:creationId xmlns:a16="http://schemas.microsoft.com/office/drawing/2014/main" id="{5C79423E-5456-4071-BF7A-1FE0A69A0A84}"/>
              </a:ext>
            </a:extLst>
          </p:cNvPr>
          <p:cNvSpPr/>
          <p:nvPr/>
        </p:nvSpPr>
        <p:spPr>
          <a:xfrm>
            <a:off x="1179871" y="2868560"/>
            <a:ext cx="457200" cy="42032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Rectangle with Corners Rounded 14">
            <a:extLst>
              <a:ext uri="{FF2B5EF4-FFF2-40B4-BE49-F238E27FC236}">
                <a16:creationId xmlns:a16="http://schemas.microsoft.com/office/drawing/2014/main" id="{DEA3F153-93FB-4864-9B5F-E114E523CC42}"/>
              </a:ext>
            </a:extLst>
          </p:cNvPr>
          <p:cNvSpPr/>
          <p:nvPr/>
        </p:nvSpPr>
        <p:spPr>
          <a:xfrm>
            <a:off x="3781759" y="2028059"/>
            <a:ext cx="2278626" cy="1747838"/>
          </a:xfrm>
          <a:prstGeom prst="wedgeRoundRectCallout">
            <a:avLst>
              <a:gd name="adj1" fmla="val -141545"/>
              <a:gd name="adj2" fmla="val 7653"/>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832B6D8-8181-4157-85F3-866E728177D7}"/>
              </a:ext>
            </a:extLst>
          </p:cNvPr>
          <p:cNvSpPr/>
          <p:nvPr/>
        </p:nvSpPr>
        <p:spPr>
          <a:xfrm rot="20613006">
            <a:off x="4687392" y="2500260"/>
            <a:ext cx="520009" cy="14456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Rectangle 16">
            <a:extLst>
              <a:ext uri="{FF2B5EF4-FFF2-40B4-BE49-F238E27FC236}">
                <a16:creationId xmlns:a16="http://schemas.microsoft.com/office/drawing/2014/main" id="{5360B07B-5A65-4F13-8211-BCC4419B1389}"/>
              </a:ext>
            </a:extLst>
          </p:cNvPr>
          <p:cNvSpPr/>
          <p:nvPr/>
        </p:nvSpPr>
        <p:spPr>
          <a:xfrm>
            <a:off x="6334432" y="1631950"/>
            <a:ext cx="2809568" cy="2283747"/>
          </a:xfrm>
          <a:prstGeom prst="wedgeRectCallout">
            <a:avLst>
              <a:gd name="adj1" fmla="val -89074"/>
              <a:gd name="adj2" fmla="val -13058"/>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2A5AA4E-680E-4B49-B273-1867360C989E}"/>
              </a:ext>
            </a:extLst>
          </p:cNvPr>
          <p:cNvPicPr>
            <a:picLocks noChangeAspect="1"/>
          </p:cNvPicPr>
          <p:nvPr/>
        </p:nvPicPr>
        <p:blipFill rotWithShape="1">
          <a:blip r:embed="rId4"/>
          <a:srcRect l="3464" t="4498" r="3169" b="4334"/>
          <a:stretch/>
        </p:blipFill>
        <p:spPr>
          <a:xfrm>
            <a:off x="6425744" y="1662894"/>
            <a:ext cx="2589543" cy="2205961"/>
          </a:xfrm>
          <a:prstGeom prst="rect">
            <a:avLst/>
          </a:prstGeom>
        </p:spPr>
      </p:pic>
    </p:spTree>
    <p:extLst>
      <p:ext uri="{BB962C8B-B14F-4D97-AF65-F5344CB8AC3E}">
        <p14:creationId xmlns:p14="http://schemas.microsoft.com/office/powerpoint/2010/main" val="3737423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A68911C-E8C7-457E-B5E9-A5477F185B7B}"/>
              </a:ext>
            </a:extLst>
          </p:cNvPr>
          <p:cNvPicPr>
            <a:picLocks noChangeAspect="1"/>
          </p:cNvPicPr>
          <p:nvPr/>
        </p:nvPicPr>
        <p:blipFill>
          <a:blip r:embed="rId2"/>
          <a:stretch>
            <a:fillRect/>
          </a:stretch>
        </p:blipFill>
        <p:spPr>
          <a:xfrm>
            <a:off x="1351444" y="1389049"/>
            <a:ext cx="6098400" cy="3208013"/>
          </a:xfrm>
          <a:prstGeom prst="rect">
            <a:avLst/>
          </a:prstGeom>
        </p:spPr>
      </p:pic>
      <p:sp>
        <p:nvSpPr>
          <p:cNvPr id="3" name="Slide Number Placeholder 2">
            <a:extLst>
              <a:ext uri="{FF2B5EF4-FFF2-40B4-BE49-F238E27FC236}">
                <a16:creationId xmlns:a16="http://schemas.microsoft.com/office/drawing/2014/main" id="{794A43E1-F49E-4FC0-834A-097B914A78A9}"/>
              </a:ext>
            </a:extLst>
          </p:cNvPr>
          <p:cNvSpPr>
            <a:spLocks noGrp="1"/>
          </p:cNvSpPr>
          <p:nvPr>
            <p:ph type="sldNum" sz="quarter" idx="12"/>
          </p:nvPr>
        </p:nvSpPr>
        <p:spPr/>
        <p:txBody>
          <a:bodyPr/>
          <a:lstStyle/>
          <a:p>
            <a:fld id="{61696EC4-B4CF-4701-AD06-A8439D6D8E12}" type="slidenum">
              <a:rPr lang="en-US" noProof="0" smtClean="0"/>
              <a:t>6</a:t>
            </a:fld>
            <a:endParaRPr lang="en-US" noProof="0" dirty="0"/>
          </a:p>
        </p:txBody>
      </p:sp>
      <p:sp>
        <p:nvSpPr>
          <p:cNvPr id="4" name="Title 3">
            <a:extLst>
              <a:ext uri="{FF2B5EF4-FFF2-40B4-BE49-F238E27FC236}">
                <a16:creationId xmlns:a16="http://schemas.microsoft.com/office/drawing/2014/main" id="{04F226BF-86F1-4506-AFA8-0B85051C6005}"/>
              </a:ext>
            </a:extLst>
          </p:cNvPr>
          <p:cNvSpPr>
            <a:spLocks noGrp="1"/>
          </p:cNvSpPr>
          <p:nvPr>
            <p:ph type="title"/>
          </p:nvPr>
        </p:nvSpPr>
        <p:spPr>
          <a:xfrm>
            <a:off x="138662" y="65971"/>
            <a:ext cx="6869178" cy="575989"/>
          </a:xfrm>
        </p:spPr>
        <p:txBody>
          <a:bodyPr/>
          <a:lstStyle/>
          <a:p>
            <a:r>
              <a:rPr lang="en-GB" dirty="0"/>
              <a:t>On-line data path of MVD </a:t>
            </a:r>
          </a:p>
        </p:txBody>
      </p:sp>
      <p:sp>
        <p:nvSpPr>
          <p:cNvPr id="7" name="TextBox 6">
            <a:extLst>
              <a:ext uri="{FF2B5EF4-FFF2-40B4-BE49-F238E27FC236}">
                <a16:creationId xmlns:a16="http://schemas.microsoft.com/office/drawing/2014/main" id="{7B01A952-7764-4BF3-89A5-324B0E5DF3B4}"/>
              </a:ext>
            </a:extLst>
          </p:cNvPr>
          <p:cNvSpPr txBox="1"/>
          <p:nvPr/>
        </p:nvSpPr>
        <p:spPr>
          <a:xfrm>
            <a:off x="67309" y="2577524"/>
            <a:ext cx="1128252" cy="276999"/>
          </a:xfrm>
          <a:prstGeom prst="rect">
            <a:avLst/>
          </a:prstGeom>
          <a:noFill/>
        </p:spPr>
        <p:txBody>
          <a:bodyPr wrap="square" rtlCol="0">
            <a:spAutoFit/>
          </a:bodyPr>
          <a:lstStyle/>
          <a:p>
            <a:pPr algn="ctr"/>
            <a:r>
              <a:rPr lang="en-GB" sz="1200" dirty="0">
                <a:solidFill>
                  <a:srgbClr val="0070C0"/>
                </a:solidFill>
              </a:rPr>
              <a:t>Sensors</a:t>
            </a:r>
          </a:p>
        </p:txBody>
      </p:sp>
      <p:sp>
        <p:nvSpPr>
          <p:cNvPr id="8" name="TextBox 7">
            <a:extLst>
              <a:ext uri="{FF2B5EF4-FFF2-40B4-BE49-F238E27FC236}">
                <a16:creationId xmlns:a16="http://schemas.microsoft.com/office/drawing/2014/main" id="{5BA1C8E9-EE92-42F3-A65A-978F68C3069A}"/>
              </a:ext>
            </a:extLst>
          </p:cNvPr>
          <p:cNvSpPr txBox="1"/>
          <p:nvPr/>
        </p:nvSpPr>
        <p:spPr>
          <a:xfrm>
            <a:off x="1956714" y="1141256"/>
            <a:ext cx="1303177" cy="276999"/>
          </a:xfrm>
          <a:prstGeom prst="rect">
            <a:avLst/>
          </a:prstGeom>
          <a:noFill/>
        </p:spPr>
        <p:txBody>
          <a:bodyPr wrap="square" rtlCol="0">
            <a:spAutoFit/>
          </a:bodyPr>
          <a:lstStyle/>
          <a:p>
            <a:pPr algn="ctr"/>
            <a:r>
              <a:rPr lang="en-GB" sz="1200" dirty="0">
                <a:solidFill>
                  <a:srgbClr val="0070C0"/>
                </a:solidFill>
              </a:rPr>
              <a:t>FEE- ASICs</a:t>
            </a:r>
          </a:p>
        </p:txBody>
      </p:sp>
      <p:sp>
        <p:nvSpPr>
          <p:cNvPr id="10" name="TextBox 9">
            <a:extLst>
              <a:ext uri="{FF2B5EF4-FFF2-40B4-BE49-F238E27FC236}">
                <a16:creationId xmlns:a16="http://schemas.microsoft.com/office/drawing/2014/main" id="{CAA99B2A-1418-4A9A-94D9-35004D2E43BF}"/>
              </a:ext>
            </a:extLst>
          </p:cNvPr>
          <p:cNvSpPr txBox="1"/>
          <p:nvPr/>
        </p:nvSpPr>
        <p:spPr>
          <a:xfrm>
            <a:off x="2981308" y="1009515"/>
            <a:ext cx="1714804" cy="276999"/>
          </a:xfrm>
          <a:prstGeom prst="rect">
            <a:avLst/>
          </a:prstGeom>
          <a:noFill/>
        </p:spPr>
        <p:txBody>
          <a:bodyPr wrap="square" rtlCol="0">
            <a:spAutoFit/>
          </a:bodyPr>
          <a:lstStyle/>
          <a:p>
            <a:pPr algn="ctr"/>
            <a:r>
              <a:rPr lang="en-GB" sz="1200" dirty="0">
                <a:solidFill>
                  <a:srgbClr val="0070C0"/>
                </a:solidFill>
              </a:rPr>
              <a:t>Local controller ASICs</a:t>
            </a:r>
          </a:p>
        </p:txBody>
      </p:sp>
      <p:sp>
        <p:nvSpPr>
          <p:cNvPr id="11" name="TextBox 10">
            <a:extLst>
              <a:ext uri="{FF2B5EF4-FFF2-40B4-BE49-F238E27FC236}">
                <a16:creationId xmlns:a16="http://schemas.microsoft.com/office/drawing/2014/main" id="{24C5AE83-4473-46B7-A8E2-450045F3255C}"/>
              </a:ext>
            </a:extLst>
          </p:cNvPr>
          <p:cNvSpPr txBox="1"/>
          <p:nvPr/>
        </p:nvSpPr>
        <p:spPr>
          <a:xfrm>
            <a:off x="4607950" y="1009515"/>
            <a:ext cx="1919684" cy="276999"/>
          </a:xfrm>
          <a:prstGeom prst="rect">
            <a:avLst/>
          </a:prstGeom>
          <a:noFill/>
        </p:spPr>
        <p:txBody>
          <a:bodyPr wrap="square" rtlCol="0">
            <a:spAutoFit/>
          </a:bodyPr>
          <a:lstStyle/>
          <a:p>
            <a:pPr algn="ctr"/>
            <a:r>
              <a:rPr lang="en-GB" sz="1200" dirty="0">
                <a:solidFill>
                  <a:srgbClr val="0070C0"/>
                </a:solidFill>
              </a:rPr>
              <a:t>Electro/optical data links</a:t>
            </a:r>
          </a:p>
        </p:txBody>
      </p:sp>
      <p:sp>
        <p:nvSpPr>
          <p:cNvPr id="12" name="TextBox 11">
            <a:extLst>
              <a:ext uri="{FF2B5EF4-FFF2-40B4-BE49-F238E27FC236}">
                <a16:creationId xmlns:a16="http://schemas.microsoft.com/office/drawing/2014/main" id="{6213BF49-3DAD-4C0F-BE51-E12DC5B239F2}"/>
              </a:ext>
            </a:extLst>
          </p:cNvPr>
          <p:cNvSpPr txBox="1"/>
          <p:nvPr/>
        </p:nvSpPr>
        <p:spPr>
          <a:xfrm>
            <a:off x="6655349" y="1046865"/>
            <a:ext cx="1813766" cy="276999"/>
          </a:xfrm>
          <a:prstGeom prst="rect">
            <a:avLst/>
          </a:prstGeom>
          <a:noFill/>
        </p:spPr>
        <p:txBody>
          <a:bodyPr wrap="none" rtlCol="0">
            <a:spAutoFit/>
          </a:bodyPr>
          <a:lstStyle/>
          <a:p>
            <a:r>
              <a:rPr lang="en-GB" sz="1200" dirty="0">
                <a:solidFill>
                  <a:srgbClr val="0070C0"/>
                </a:solidFill>
              </a:rPr>
              <a:t>Off-detector electronics </a:t>
            </a:r>
          </a:p>
        </p:txBody>
      </p:sp>
      <p:sp>
        <p:nvSpPr>
          <p:cNvPr id="13" name="TextBox 12">
            <a:extLst>
              <a:ext uri="{FF2B5EF4-FFF2-40B4-BE49-F238E27FC236}">
                <a16:creationId xmlns:a16="http://schemas.microsoft.com/office/drawing/2014/main" id="{93E7A310-9D30-46EC-BDDF-6EB60B2A7C13}"/>
              </a:ext>
            </a:extLst>
          </p:cNvPr>
          <p:cNvSpPr txBox="1"/>
          <p:nvPr/>
        </p:nvSpPr>
        <p:spPr>
          <a:xfrm>
            <a:off x="7696936" y="3552713"/>
            <a:ext cx="1027845" cy="276999"/>
          </a:xfrm>
          <a:prstGeom prst="rect">
            <a:avLst/>
          </a:prstGeom>
          <a:noFill/>
        </p:spPr>
        <p:txBody>
          <a:bodyPr wrap="none" rtlCol="0">
            <a:spAutoFit/>
          </a:bodyPr>
          <a:lstStyle/>
          <a:p>
            <a:r>
              <a:rPr lang="en-GB" sz="1200" dirty="0">
                <a:solidFill>
                  <a:srgbClr val="7030A0"/>
                </a:solidFill>
              </a:rPr>
              <a:t>Slow-control</a:t>
            </a:r>
          </a:p>
        </p:txBody>
      </p:sp>
      <p:sp>
        <p:nvSpPr>
          <p:cNvPr id="14" name="TextBox 13">
            <a:extLst>
              <a:ext uri="{FF2B5EF4-FFF2-40B4-BE49-F238E27FC236}">
                <a16:creationId xmlns:a16="http://schemas.microsoft.com/office/drawing/2014/main" id="{E9AFC059-E7D0-4FC3-898B-E2041D9885E9}"/>
              </a:ext>
            </a:extLst>
          </p:cNvPr>
          <p:cNvSpPr txBox="1"/>
          <p:nvPr/>
        </p:nvSpPr>
        <p:spPr>
          <a:xfrm>
            <a:off x="7273760" y="2115123"/>
            <a:ext cx="1721793" cy="646331"/>
          </a:xfrm>
          <a:prstGeom prst="rect">
            <a:avLst/>
          </a:prstGeom>
          <a:noFill/>
        </p:spPr>
        <p:txBody>
          <a:bodyPr wrap="square" rtlCol="0">
            <a:spAutoFit/>
          </a:bodyPr>
          <a:lstStyle/>
          <a:p>
            <a:r>
              <a:rPr lang="en-GB" sz="1200" dirty="0">
                <a:solidFill>
                  <a:srgbClr val="0070C0"/>
                </a:solidFill>
              </a:rPr>
              <a:t>Compute node in the counting room (experimental area)</a:t>
            </a:r>
          </a:p>
        </p:txBody>
      </p:sp>
      <p:cxnSp>
        <p:nvCxnSpPr>
          <p:cNvPr id="16" name="Straight Arrow Connector 15">
            <a:extLst>
              <a:ext uri="{FF2B5EF4-FFF2-40B4-BE49-F238E27FC236}">
                <a16:creationId xmlns:a16="http://schemas.microsoft.com/office/drawing/2014/main" id="{63F70361-6D9F-4AF8-B858-3AA2F42A1CB8}"/>
              </a:ext>
            </a:extLst>
          </p:cNvPr>
          <p:cNvCxnSpPr>
            <a:cxnSpLocks/>
          </p:cNvCxnSpPr>
          <p:nvPr/>
        </p:nvCxnSpPr>
        <p:spPr>
          <a:xfrm flipV="1">
            <a:off x="1009343" y="2241277"/>
            <a:ext cx="458413" cy="50315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16008E1-A7AA-4C21-B68E-F2515BC64EB0}"/>
              </a:ext>
            </a:extLst>
          </p:cNvPr>
          <p:cNvCxnSpPr>
            <a:cxnSpLocks/>
          </p:cNvCxnSpPr>
          <p:nvPr/>
        </p:nvCxnSpPr>
        <p:spPr>
          <a:xfrm>
            <a:off x="1024091" y="2785768"/>
            <a:ext cx="443665" cy="58557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3F48A30-8AD6-4790-84B2-37C6B9CF5D9F}"/>
              </a:ext>
            </a:extLst>
          </p:cNvPr>
          <p:cNvCxnSpPr>
            <a:cxnSpLocks/>
          </p:cNvCxnSpPr>
          <p:nvPr/>
        </p:nvCxnSpPr>
        <p:spPr>
          <a:xfrm>
            <a:off x="2701248" y="1389049"/>
            <a:ext cx="159017" cy="21975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83FAB47-7952-4861-AB37-A03E7DFB933B}"/>
              </a:ext>
            </a:extLst>
          </p:cNvPr>
          <p:cNvCxnSpPr>
            <a:cxnSpLocks/>
            <a:stCxn id="10" idx="2"/>
          </p:cNvCxnSpPr>
          <p:nvPr/>
        </p:nvCxnSpPr>
        <p:spPr>
          <a:xfrm>
            <a:off x="3838710" y="1286514"/>
            <a:ext cx="9412" cy="23460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0E79D7B-A04A-4B26-94FA-22F6B4AF706A}"/>
              </a:ext>
            </a:extLst>
          </p:cNvPr>
          <p:cNvCxnSpPr/>
          <p:nvPr/>
        </p:nvCxnSpPr>
        <p:spPr>
          <a:xfrm flipH="1">
            <a:off x="4876961" y="1287259"/>
            <a:ext cx="309717" cy="38598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EF55A81-5DE3-415F-80B2-A9E812CD29F4}"/>
              </a:ext>
            </a:extLst>
          </p:cNvPr>
          <p:cNvCxnSpPr>
            <a:cxnSpLocks/>
          </p:cNvCxnSpPr>
          <p:nvPr/>
        </p:nvCxnSpPr>
        <p:spPr>
          <a:xfrm flipH="1">
            <a:off x="6198951" y="1299383"/>
            <a:ext cx="496305" cy="27730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FA81DD-FEBB-4F2B-931C-922F0597E030}"/>
              </a:ext>
            </a:extLst>
          </p:cNvPr>
          <p:cNvCxnSpPr>
            <a:stCxn id="13" idx="1"/>
          </p:cNvCxnSpPr>
          <p:nvPr/>
        </p:nvCxnSpPr>
        <p:spPr>
          <a:xfrm flipH="1" flipV="1">
            <a:off x="6318744" y="2760978"/>
            <a:ext cx="1378192" cy="93023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13B09BC-5480-4141-8854-89A3D6BB404F}"/>
              </a:ext>
            </a:extLst>
          </p:cNvPr>
          <p:cNvSpPr txBox="1"/>
          <p:nvPr/>
        </p:nvSpPr>
        <p:spPr>
          <a:xfrm>
            <a:off x="1562474" y="4135573"/>
            <a:ext cx="2595582" cy="369332"/>
          </a:xfrm>
          <a:prstGeom prst="rect">
            <a:avLst/>
          </a:prstGeom>
          <a:solidFill>
            <a:schemeClr val="bg1"/>
          </a:solidFill>
        </p:spPr>
        <p:txBody>
          <a:bodyPr wrap="none" rtlCol="0">
            <a:spAutoFit/>
          </a:bodyPr>
          <a:lstStyle/>
          <a:p>
            <a:r>
              <a:rPr lang="en-GB" i="1" dirty="0">
                <a:solidFill>
                  <a:schemeClr val="bg1">
                    <a:lumMod val="65000"/>
                  </a:schemeClr>
                </a:solidFill>
              </a:rPr>
              <a:t>MVD detector modules </a:t>
            </a:r>
          </a:p>
        </p:txBody>
      </p:sp>
    </p:spTree>
    <p:extLst>
      <p:ext uri="{BB962C8B-B14F-4D97-AF65-F5344CB8AC3E}">
        <p14:creationId xmlns:p14="http://schemas.microsoft.com/office/powerpoint/2010/main" val="169779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A68911C-E8C7-457E-B5E9-A5477F185B7B}"/>
              </a:ext>
            </a:extLst>
          </p:cNvPr>
          <p:cNvPicPr>
            <a:picLocks noChangeAspect="1"/>
          </p:cNvPicPr>
          <p:nvPr/>
        </p:nvPicPr>
        <p:blipFill>
          <a:blip r:embed="rId2"/>
          <a:stretch>
            <a:fillRect/>
          </a:stretch>
        </p:blipFill>
        <p:spPr>
          <a:xfrm>
            <a:off x="1351444" y="1389049"/>
            <a:ext cx="6098400" cy="3208013"/>
          </a:xfrm>
          <a:prstGeom prst="rect">
            <a:avLst/>
          </a:prstGeom>
        </p:spPr>
      </p:pic>
      <p:sp>
        <p:nvSpPr>
          <p:cNvPr id="3" name="Slide Number Placeholder 2">
            <a:extLst>
              <a:ext uri="{FF2B5EF4-FFF2-40B4-BE49-F238E27FC236}">
                <a16:creationId xmlns:a16="http://schemas.microsoft.com/office/drawing/2014/main" id="{794A43E1-F49E-4FC0-834A-097B914A78A9}"/>
              </a:ext>
            </a:extLst>
          </p:cNvPr>
          <p:cNvSpPr>
            <a:spLocks noGrp="1"/>
          </p:cNvSpPr>
          <p:nvPr>
            <p:ph type="sldNum" sz="quarter" idx="12"/>
          </p:nvPr>
        </p:nvSpPr>
        <p:spPr/>
        <p:txBody>
          <a:bodyPr/>
          <a:lstStyle/>
          <a:p>
            <a:fld id="{61696EC4-B4CF-4701-AD06-A8439D6D8E12}" type="slidenum">
              <a:rPr lang="en-US" noProof="0" smtClean="0"/>
              <a:t>7</a:t>
            </a:fld>
            <a:endParaRPr lang="en-US" noProof="0" dirty="0"/>
          </a:p>
        </p:txBody>
      </p:sp>
      <p:sp>
        <p:nvSpPr>
          <p:cNvPr id="4" name="Title 3">
            <a:extLst>
              <a:ext uri="{FF2B5EF4-FFF2-40B4-BE49-F238E27FC236}">
                <a16:creationId xmlns:a16="http://schemas.microsoft.com/office/drawing/2014/main" id="{04F226BF-86F1-4506-AFA8-0B85051C6005}"/>
              </a:ext>
            </a:extLst>
          </p:cNvPr>
          <p:cNvSpPr>
            <a:spLocks noGrp="1"/>
          </p:cNvSpPr>
          <p:nvPr>
            <p:ph type="title"/>
          </p:nvPr>
        </p:nvSpPr>
        <p:spPr>
          <a:xfrm>
            <a:off x="138662" y="65971"/>
            <a:ext cx="6869178" cy="575989"/>
          </a:xfrm>
        </p:spPr>
        <p:txBody>
          <a:bodyPr/>
          <a:lstStyle/>
          <a:p>
            <a:r>
              <a:rPr lang="en-GB" dirty="0"/>
              <a:t>On-line data path of MVD </a:t>
            </a:r>
          </a:p>
        </p:txBody>
      </p:sp>
      <p:sp>
        <p:nvSpPr>
          <p:cNvPr id="7" name="TextBox 6">
            <a:extLst>
              <a:ext uri="{FF2B5EF4-FFF2-40B4-BE49-F238E27FC236}">
                <a16:creationId xmlns:a16="http://schemas.microsoft.com/office/drawing/2014/main" id="{7B01A952-7764-4BF3-89A5-324B0E5DF3B4}"/>
              </a:ext>
            </a:extLst>
          </p:cNvPr>
          <p:cNvSpPr txBox="1"/>
          <p:nvPr/>
        </p:nvSpPr>
        <p:spPr>
          <a:xfrm>
            <a:off x="67309" y="2577524"/>
            <a:ext cx="1128252" cy="276999"/>
          </a:xfrm>
          <a:prstGeom prst="rect">
            <a:avLst/>
          </a:prstGeom>
          <a:noFill/>
        </p:spPr>
        <p:txBody>
          <a:bodyPr wrap="square" rtlCol="0">
            <a:spAutoFit/>
          </a:bodyPr>
          <a:lstStyle/>
          <a:p>
            <a:pPr algn="ctr"/>
            <a:r>
              <a:rPr lang="en-GB" sz="1200" dirty="0">
                <a:solidFill>
                  <a:srgbClr val="0070C0"/>
                </a:solidFill>
              </a:rPr>
              <a:t>Sensors</a:t>
            </a:r>
          </a:p>
        </p:txBody>
      </p:sp>
      <p:sp>
        <p:nvSpPr>
          <p:cNvPr id="8" name="TextBox 7">
            <a:extLst>
              <a:ext uri="{FF2B5EF4-FFF2-40B4-BE49-F238E27FC236}">
                <a16:creationId xmlns:a16="http://schemas.microsoft.com/office/drawing/2014/main" id="{5BA1C8E9-EE92-42F3-A65A-978F68C3069A}"/>
              </a:ext>
            </a:extLst>
          </p:cNvPr>
          <p:cNvSpPr txBox="1"/>
          <p:nvPr/>
        </p:nvSpPr>
        <p:spPr>
          <a:xfrm>
            <a:off x="1956714" y="1141256"/>
            <a:ext cx="1303177" cy="276999"/>
          </a:xfrm>
          <a:prstGeom prst="rect">
            <a:avLst/>
          </a:prstGeom>
          <a:noFill/>
        </p:spPr>
        <p:txBody>
          <a:bodyPr wrap="square" rtlCol="0">
            <a:spAutoFit/>
          </a:bodyPr>
          <a:lstStyle/>
          <a:p>
            <a:pPr algn="ctr"/>
            <a:r>
              <a:rPr lang="en-GB" sz="1200" dirty="0">
                <a:solidFill>
                  <a:srgbClr val="0070C0"/>
                </a:solidFill>
              </a:rPr>
              <a:t>FEE- ASICs</a:t>
            </a:r>
          </a:p>
        </p:txBody>
      </p:sp>
      <p:sp>
        <p:nvSpPr>
          <p:cNvPr id="10" name="TextBox 9">
            <a:extLst>
              <a:ext uri="{FF2B5EF4-FFF2-40B4-BE49-F238E27FC236}">
                <a16:creationId xmlns:a16="http://schemas.microsoft.com/office/drawing/2014/main" id="{CAA99B2A-1418-4A9A-94D9-35004D2E43BF}"/>
              </a:ext>
            </a:extLst>
          </p:cNvPr>
          <p:cNvSpPr txBox="1"/>
          <p:nvPr/>
        </p:nvSpPr>
        <p:spPr>
          <a:xfrm>
            <a:off x="2981308" y="1009515"/>
            <a:ext cx="1714804" cy="276999"/>
          </a:xfrm>
          <a:prstGeom prst="rect">
            <a:avLst/>
          </a:prstGeom>
          <a:noFill/>
        </p:spPr>
        <p:txBody>
          <a:bodyPr wrap="square" rtlCol="0">
            <a:spAutoFit/>
          </a:bodyPr>
          <a:lstStyle/>
          <a:p>
            <a:pPr algn="ctr"/>
            <a:r>
              <a:rPr lang="en-GB" sz="1200" dirty="0">
                <a:solidFill>
                  <a:srgbClr val="0070C0"/>
                </a:solidFill>
              </a:rPr>
              <a:t>Local controller ASICs</a:t>
            </a:r>
          </a:p>
        </p:txBody>
      </p:sp>
      <p:sp>
        <p:nvSpPr>
          <p:cNvPr id="11" name="TextBox 10">
            <a:extLst>
              <a:ext uri="{FF2B5EF4-FFF2-40B4-BE49-F238E27FC236}">
                <a16:creationId xmlns:a16="http://schemas.microsoft.com/office/drawing/2014/main" id="{24C5AE83-4473-46B7-A8E2-450045F3255C}"/>
              </a:ext>
            </a:extLst>
          </p:cNvPr>
          <p:cNvSpPr txBox="1"/>
          <p:nvPr/>
        </p:nvSpPr>
        <p:spPr>
          <a:xfrm>
            <a:off x="4607950" y="1009515"/>
            <a:ext cx="1919684" cy="276999"/>
          </a:xfrm>
          <a:prstGeom prst="rect">
            <a:avLst/>
          </a:prstGeom>
          <a:noFill/>
        </p:spPr>
        <p:txBody>
          <a:bodyPr wrap="square" rtlCol="0">
            <a:spAutoFit/>
          </a:bodyPr>
          <a:lstStyle/>
          <a:p>
            <a:pPr algn="ctr"/>
            <a:r>
              <a:rPr lang="en-GB" sz="1200" dirty="0">
                <a:solidFill>
                  <a:srgbClr val="0070C0"/>
                </a:solidFill>
              </a:rPr>
              <a:t>Electro/optical data links</a:t>
            </a:r>
          </a:p>
        </p:txBody>
      </p:sp>
      <p:sp>
        <p:nvSpPr>
          <p:cNvPr id="12" name="TextBox 11">
            <a:extLst>
              <a:ext uri="{FF2B5EF4-FFF2-40B4-BE49-F238E27FC236}">
                <a16:creationId xmlns:a16="http://schemas.microsoft.com/office/drawing/2014/main" id="{6213BF49-3DAD-4C0F-BE51-E12DC5B239F2}"/>
              </a:ext>
            </a:extLst>
          </p:cNvPr>
          <p:cNvSpPr txBox="1"/>
          <p:nvPr/>
        </p:nvSpPr>
        <p:spPr>
          <a:xfrm>
            <a:off x="6655349" y="1046865"/>
            <a:ext cx="1813766" cy="276999"/>
          </a:xfrm>
          <a:prstGeom prst="rect">
            <a:avLst/>
          </a:prstGeom>
          <a:noFill/>
        </p:spPr>
        <p:txBody>
          <a:bodyPr wrap="none" rtlCol="0">
            <a:spAutoFit/>
          </a:bodyPr>
          <a:lstStyle/>
          <a:p>
            <a:r>
              <a:rPr lang="en-GB" sz="1200" dirty="0">
                <a:solidFill>
                  <a:srgbClr val="0070C0"/>
                </a:solidFill>
              </a:rPr>
              <a:t>Off-detector electronics </a:t>
            </a:r>
          </a:p>
        </p:txBody>
      </p:sp>
      <p:sp>
        <p:nvSpPr>
          <p:cNvPr id="13" name="TextBox 12">
            <a:extLst>
              <a:ext uri="{FF2B5EF4-FFF2-40B4-BE49-F238E27FC236}">
                <a16:creationId xmlns:a16="http://schemas.microsoft.com/office/drawing/2014/main" id="{93E7A310-9D30-46EC-BDDF-6EB60B2A7C13}"/>
              </a:ext>
            </a:extLst>
          </p:cNvPr>
          <p:cNvSpPr txBox="1"/>
          <p:nvPr/>
        </p:nvSpPr>
        <p:spPr>
          <a:xfrm>
            <a:off x="7696936" y="3552713"/>
            <a:ext cx="1027845" cy="276999"/>
          </a:xfrm>
          <a:prstGeom prst="rect">
            <a:avLst/>
          </a:prstGeom>
          <a:noFill/>
        </p:spPr>
        <p:txBody>
          <a:bodyPr wrap="none" rtlCol="0">
            <a:spAutoFit/>
          </a:bodyPr>
          <a:lstStyle/>
          <a:p>
            <a:r>
              <a:rPr lang="en-GB" sz="1200" dirty="0">
                <a:solidFill>
                  <a:srgbClr val="7030A0"/>
                </a:solidFill>
              </a:rPr>
              <a:t>Slow-control</a:t>
            </a:r>
          </a:p>
        </p:txBody>
      </p:sp>
      <p:sp>
        <p:nvSpPr>
          <p:cNvPr id="14" name="TextBox 13">
            <a:extLst>
              <a:ext uri="{FF2B5EF4-FFF2-40B4-BE49-F238E27FC236}">
                <a16:creationId xmlns:a16="http://schemas.microsoft.com/office/drawing/2014/main" id="{E9AFC059-E7D0-4FC3-898B-E2041D9885E9}"/>
              </a:ext>
            </a:extLst>
          </p:cNvPr>
          <p:cNvSpPr txBox="1"/>
          <p:nvPr/>
        </p:nvSpPr>
        <p:spPr>
          <a:xfrm>
            <a:off x="7273760" y="2115123"/>
            <a:ext cx="1721793" cy="646331"/>
          </a:xfrm>
          <a:prstGeom prst="rect">
            <a:avLst/>
          </a:prstGeom>
          <a:noFill/>
        </p:spPr>
        <p:txBody>
          <a:bodyPr wrap="square" rtlCol="0">
            <a:spAutoFit/>
          </a:bodyPr>
          <a:lstStyle/>
          <a:p>
            <a:r>
              <a:rPr lang="en-GB" sz="1200" dirty="0">
                <a:solidFill>
                  <a:srgbClr val="0070C0"/>
                </a:solidFill>
              </a:rPr>
              <a:t>Compute node in the counting room (experimental area)</a:t>
            </a:r>
          </a:p>
        </p:txBody>
      </p:sp>
      <p:cxnSp>
        <p:nvCxnSpPr>
          <p:cNvPr id="16" name="Straight Arrow Connector 15">
            <a:extLst>
              <a:ext uri="{FF2B5EF4-FFF2-40B4-BE49-F238E27FC236}">
                <a16:creationId xmlns:a16="http://schemas.microsoft.com/office/drawing/2014/main" id="{63F70361-6D9F-4AF8-B858-3AA2F42A1CB8}"/>
              </a:ext>
            </a:extLst>
          </p:cNvPr>
          <p:cNvCxnSpPr>
            <a:cxnSpLocks/>
          </p:cNvCxnSpPr>
          <p:nvPr/>
        </p:nvCxnSpPr>
        <p:spPr>
          <a:xfrm flipV="1">
            <a:off x="1009343" y="2241277"/>
            <a:ext cx="458413" cy="50315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16008E1-A7AA-4C21-B68E-F2515BC64EB0}"/>
              </a:ext>
            </a:extLst>
          </p:cNvPr>
          <p:cNvCxnSpPr>
            <a:cxnSpLocks/>
          </p:cNvCxnSpPr>
          <p:nvPr/>
        </p:nvCxnSpPr>
        <p:spPr>
          <a:xfrm>
            <a:off x="1024091" y="2785768"/>
            <a:ext cx="443665" cy="58557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3F48A30-8AD6-4790-84B2-37C6B9CF5D9F}"/>
              </a:ext>
            </a:extLst>
          </p:cNvPr>
          <p:cNvCxnSpPr>
            <a:cxnSpLocks/>
          </p:cNvCxnSpPr>
          <p:nvPr/>
        </p:nvCxnSpPr>
        <p:spPr>
          <a:xfrm>
            <a:off x="2701248" y="1389049"/>
            <a:ext cx="159017" cy="21975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83FAB47-7952-4861-AB37-A03E7DFB933B}"/>
              </a:ext>
            </a:extLst>
          </p:cNvPr>
          <p:cNvCxnSpPr>
            <a:cxnSpLocks/>
            <a:stCxn id="10" idx="2"/>
          </p:cNvCxnSpPr>
          <p:nvPr/>
        </p:nvCxnSpPr>
        <p:spPr>
          <a:xfrm>
            <a:off x="3838710" y="1286514"/>
            <a:ext cx="9412" cy="23460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0E79D7B-A04A-4B26-94FA-22F6B4AF706A}"/>
              </a:ext>
            </a:extLst>
          </p:cNvPr>
          <p:cNvCxnSpPr/>
          <p:nvPr/>
        </p:nvCxnSpPr>
        <p:spPr>
          <a:xfrm flipH="1">
            <a:off x="4876961" y="1287259"/>
            <a:ext cx="309717" cy="38598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EF55A81-5DE3-415F-80B2-A9E812CD29F4}"/>
              </a:ext>
            </a:extLst>
          </p:cNvPr>
          <p:cNvCxnSpPr>
            <a:cxnSpLocks/>
          </p:cNvCxnSpPr>
          <p:nvPr/>
        </p:nvCxnSpPr>
        <p:spPr>
          <a:xfrm flipH="1">
            <a:off x="6198951" y="1299383"/>
            <a:ext cx="496305" cy="27730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FA81DD-FEBB-4F2B-931C-922F0597E030}"/>
              </a:ext>
            </a:extLst>
          </p:cNvPr>
          <p:cNvCxnSpPr>
            <a:stCxn id="13" idx="1"/>
          </p:cNvCxnSpPr>
          <p:nvPr/>
        </p:nvCxnSpPr>
        <p:spPr>
          <a:xfrm flipH="1" flipV="1">
            <a:off x="6318744" y="2760978"/>
            <a:ext cx="1378192" cy="93023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13B09BC-5480-4141-8854-89A3D6BB404F}"/>
              </a:ext>
            </a:extLst>
          </p:cNvPr>
          <p:cNvSpPr txBox="1"/>
          <p:nvPr/>
        </p:nvSpPr>
        <p:spPr>
          <a:xfrm>
            <a:off x="1562474" y="4135573"/>
            <a:ext cx="2595582" cy="369332"/>
          </a:xfrm>
          <a:prstGeom prst="rect">
            <a:avLst/>
          </a:prstGeom>
          <a:solidFill>
            <a:schemeClr val="bg1"/>
          </a:solidFill>
        </p:spPr>
        <p:txBody>
          <a:bodyPr wrap="none" rtlCol="0">
            <a:spAutoFit/>
          </a:bodyPr>
          <a:lstStyle/>
          <a:p>
            <a:r>
              <a:rPr lang="en-GB" i="1" dirty="0">
                <a:solidFill>
                  <a:schemeClr val="bg1">
                    <a:lumMod val="65000"/>
                  </a:schemeClr>
                </a:solidFill>
              </a:rPr>
              <a:t>MVD detector modules </a:t>
            </a:r>
          </a:p>
        </p:txBody>
      </p:sp>
      <p:cxnSp>
        <p:nvCxnSpPr>
          <p:cNvPr id="5" name="Straight Connector 4">
            <a:extLst>
              <a:ext uri="{FF2B5EF4-FFF2-40B4-BE49-F238E27FC236}">
                <a16:creationId xmlns:a16="http://schemas.microsoft.com/office/drawing/2014/main" id="{32388B5F-249E-4555-BB61-47E6A1E247A8}"/>
              </a:ext>
            </a:extLst>
          </p:cNvPr>
          <p:cNvCxnSpPr/>
          <p:nvPr/>
        </p:nvCxnSpPr>
        <p:spPr>
          <a:xfrm flipV="1">
            <a:off x="1516798" y="2936334"/>
            <a:ext cx="3465127" cy="13021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7600634-B8D0-4A6C-8040-E5AEB5FA9B2C}"/>
              </a:ext>
            </a:extLst>
          </p:cNvPr>
          <p:cNvSpPr txBox="1"/>
          <p:nvPr/>
        </p:nvSpPr>
        <p:spPr>
          <a:xfrm>
            <a:off x="514032" y="4262967"/>
            <a:ext cx="4968027" cy="369332"/>
          </a:xfrm>
          <a:prstGeom prst="rect">
            <a:avLst/>
          </a:prstGeom>
          <a:solidFill>
            <a:schemeClr val="bg1"/>
          </a:solidFill>
          <a:ln>
            <a:solidFill>
              <a:srgbClr val="FF0000"/>
            </a:solidFill>
          </a:ln>
        </p:spPr>
        <p:txBody>
          <a:bodyPr wrap="none" rtlCol="0">
            <a:spAutoFit/>
          </a:bodyPr>
          <a:lstStyle/>
          <a:p>
            <a:r>
              <a:rPr lang="en-GB" dirty="0">
                <a:solidFill>
                  <a:srgbClr val="FF0000"/>
                </a:solidFill>
              </a:rPr>
              <a:t>Pixel detector will be not integrated (phase 1)</a:t>
            </a:r>
          </a:p>
        </p:txBody>
      </p:sp>
      <p:cxnSp>
        <p:nvCxnSpPr>
          <p:cNvPr id="23" name="Straight Connector 22">
            <a:extLst>
              <a:ext uri="{FF2B5EF4-FFF2-40B4-BE49-F238E27FC236}">
                <a16:creationId xmlns:a16="http://schemas.microsoft.com/office/drawing/2014/main" id="{2B10C0AD-DC95-4077-9316-5CF7361B032A}"/>
              </a:ext>
            </a:extLst>
          </p:cNvPr>
          <p:cNvCxnSpPr>
            <a:cxnSpLocks/>
          </p:cNvCxnSpPr>
          <p:nvPr/>
        </p:nvCxnSpPr>
        <p:spPr>
          <a:xfrm>
            <a:off x="1384627" y="2901660"/>
            <a:ext cx="3465127" cy="13021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87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A68911C-E8C7-457E-B5E9-A5477F185B7B}"/>
              </a:ext>
            </a:extLst>
          </p:cNvPr>
          <p:cNvPicPr>
            <a:picLocks noChangeAspect="1"/>
          </p:cNvPicPr>
          <p:nvPr/>
        </p:nvPicPr>
        <p:blipFill>
          <a:blip r:embed="rId2"/>
          <a:stretch>
            <a:fillRect/>
          </a:stretch>
        </p:blipFill>
        <p:spPr>
          <a:xfrm>
            <a:off x="1351444" y="1389049"/>
            <a:ext cx="6098400" cy="3208013"/>
          </a:xfrm>
          <a:prstGeom prst="rect">
            <a:avLst/>
          </a:prstGeom>
        </p:spPr>
      </p:pic>
      <p:sp>
        <p:nvSpPr>
          <p:cNvPr id="3" name="Slide Number Placeholder 2">
            <a:extLst>
              <a:ext uri="{FF2B5EF4-FFF2-40B4-BE49-F238E27FC236}">
                <a16:creationId xmlns:a16="http://schemas.microsoft.com/office/drawing/2014/main" id="{794A43E1-F49E-4FC0-834A-097B914A78A9}"/>
              </a:ext>
            </a:extLst>
          </p:cNvPr>
          <p:cNvSpPr>
            <a:spLocks noGrp="1"/>
          </p:cNvSpPr>
          <p:nvPr>
            <p:ph type="sldNum" sz="quarter" idx="12"/>
          </p:nvPr>
        </p:nvSpPr>
        <p:spPr/>
        <p:txBody>
          <a:bodyPr/>
          <a:lstStyle/>
          <a:p>
            <a:fld id="{61696EC4-B4CF-4701-AD06-A8439D6D8E12}" type="slidenum">
              <a:rPr lang="en-US" noProof="0" smtClean="0"/>
              <a:t>8</a:t>
            </a:fld>
            <a:endParaRPr lang="en-US" noProof="0" dirty="0"/>
          </a:p>
        </p:txBody>
      </p:sp>
      <p:sp>
        <p:nvSpPr>
          <p:cNvPr id="4" name="Title 3">
            <a:extLst>
              <a:ext uri="{FF2B5EF4-FFF2-40B4-BE49-F238E27FC236}">
                <a16:creationId xmlns:a16="http://schemas.microsoft.com/office/drawing/2014/main" id="{04F226BF-86F1-4506-AFA8-0B85051C6005}"/>
              </a:ext>
            </a:extLst>
          </p:cNvPr>
          <p:cNvSpPr>
            <a:spLocks noGrp="1"/>
          </p:cNvSpPr>
          <p:nvPr>
            <p:ph type="title"/>
          </p:nvPr>
        </p:nvSpPr>
        <p:spPr>
          <a:xfrm>
            <a:off x="138662" y="65971"/>
            <a:ext cx="6869178" cy="575989"/>
          </a:xfrm>
        </p:spPr>
        <p:txBody>
          <a:bodyPr/>
          <a:lstStyle/>
          <a:p>
            <a:r>
              <a:rPr lang="en-GB" dirty="0"/>
              <a:t>On-line data path of MVD </a:t>
            </a:r>
          </a:p>
        </p:txBody>
      </p:sp>
      <p:sp>
        <p:nvSpPr>
          <p:cNvPr id="7" name="TextBox 6">
            <a:extLst>
              <a:ext uri="{FF2B5EF4-FFF2-40B4-BE49-F238E27FC236}">
                <a16:creationId xmlns:a16="http://schemas.microsoft.com/office/drawing/2014/main" id="{7B01A952-7764-4BF3-89A5-324B0E5DF3B4}"/>
              </a:ext>
            </a:extLst>
          </p:cNvPr>
          <p:cNvSpPr txBox="1"/>
          <p:nvPr/>
        </p:nvSpPr>
        <p:spPr>
          <a:xfrm>
            <a:off x="67309" y="2577524"/>
            <a:ext cx="1128252" cy="276999"/>
          </a:xfrm>
          <a:prstGeom prst="rect">
            <a:avLst/>
          </a:prstGeom>
          <a:noFill/>
        </p:spPr>
        <p:txBody>
          <a:bodyPr wrap="square" rtlCol="0">
            <a:spAutoFit/>
          </a:bodyPr>
          <a:lstStyle/>
          <a:p>
            <a:pPr algn="ctr"/>
            <a:r>
              <a:rPr lang="en-GB" sz="1200" dirty="0">
                <a:solidFill>
                  <a:srgbClr val="0070C0"/>
                </a:solidFill>
              </a:rPr>
              <a:t>Sensors</a:t>
            </a:r>
          </a:p>
        </p:txBody>
      </p:sp>
      <p:sp>
        <p:nvSpPr>
          <p:cNvPr id="8" name="TextBox 7">
            <a:extLst>
              <a:ext uri="{FF2B5EF4-FFF2-40B4-BE49-F238E27FC236}">
                <a16:creationId xmlns:a16="http://schemas.microsoft.com/office/drawing/2014/main" id="{5BA1C8E9-EE92-42F3-A65A-978F68C3069A}"/>
              </a:ext>
            </a:extLst>
          </p:cNvPr>
          <p:cNvSpPr txBox="1"/>
          <p:nvPr/>
        </p:nvSpPr>
        <p:spPr>
          <a:xfrm>
            <a:off x="1956714" y="1141256"/>
            <a:ext cx="1303177" cy="276999"/>
          </a:xfrm>
          <a:prstGeom prst="rect">
            <a:avLst/>
          </a:prstGeom>
          <a:noFill/>
        </p:spPr>
        <p:txBody>
          <a:bodyPr wrap="square" rtlCol="0">
            <a:spAutoFit/>
          </a:bodyPr>
          <a:lstStyle/>
          <a:p>
            <a:pPr algn="ctr"/>
            <a:r>
              <a:rPr lang="en-GB" sz="1200" dirty="0">
                <a:solidFill>
                  <a:srgbClr val="0070C0"/>
                </a:solidFill>
              </a:rPr>
              <a:t>FEE- ASICs</a:t>
            </a:r>
          </a:p>
        </p:txBody>
      </p:sp>
      <p:sp>
        <p:nvSpPr>
          <p:cNvPr id="10" name="TextBox 9">
            <a:extLst>
              <a:ext uri="{FF2B5EF4-FFF2-40B4-BE49-F238E27FC236}">
                <a16:creationId xmlns:a16="http://schemas.microsoft.com/office/drawing/2014/main" id="{CAA99B2A-1418-4A9A-94D9-35004D2E43BF}"/>
              </a:ext>
            </a:extLst>
          </p:cNvPr>
          <p:cNvSpPr txBox="1"/>
          <p:nvPr/>
        </p:nvSpPr>
        <p:spPr>
          <a:xfrm>
            <a:off x="2981308" y="1009515"/>
            <a:ext cx="1714804" cy="276999"/>
          </a:xfrm>
          <a:prstGeom prst="rect">
            <a:avLst/>
          </a:prstGeom>
          <a:noFill/>
        </p:spPr>
        <p:txBody>
          <a:bodyPr wrap="square" rtlCol="0">
            <a:spAutoFit/>
          </a:bodyPr>
          <a:lstStyle/>
          <a:p>
            <a:pPr algn="ctr"/>
            <a:r>
              <a:rPr lang="en-GB" sz="1200" dirty="0">
                <a:solidFill>
                  <a:srgbClr val="0070C0"/>
                </a:solidFill>
              </a:rPr>
              <a:t>Local controller ASICs</a:t>
            </a:r>
          </a:p>
        </p:txBody>
      </p:sp>
      <p:sp>
        <p:nvSpPr>
          <p:cNvPr id="11" name="TextBox 10">
            <a:extLst>
              <a:ext uri="{FF2B5EF4-FFF2-40B4-BE49-F238E27FC236}">
                <a16:creationId xmlns:a16="http://schemas.microsoft.com/office/drawing/2014/main" id="{24C5AE83-4473-46B7-A8E2-450045F3255C}"/>
              </a:ext>
            </a:extLst>
          </p:cNvPr>
          <p:cNvSpPr txBox="1"/>
          <p:nvPr/>
        </p:nvSpPr>
        <p:spPr>
          <a:xfrm>
            <a:off x="4607950" y="1009515"/>
            <a:ext cx="1919684" cy="276999"/>
          </a:xfrm>
          <a:prstGeom prst="rect">
            <a:avLst/>
          </a:prstGeom>
          <a:noFill/>
        </p:spPr>
        <p:txBody>
          <a:bodyPr wrap="square" rtlCol="0">
            <a:spAutoFit/>
          </a:bodyPr>
          <a:lstStyle/>
          <a:p>
            <a:pPr algn="ctr"/>
            <a:r>
              <a:rPr lang="en-GB" sz="1200" dirty="0">
                <a:solidFill>
                  <a:srgbClr val="0070C0"/>
                </a:solidFill>
              </a:rPr>
              <a:t>Electro/optical data links</a:t>
            </a:r>
          </a:p>
        </p:txBody>
      </p:sp>
      <p:sp>
        <p:nvSpPr>
          <p:cNvPr id="12" name="TextBox 11">
            <a:extLst>
              <a:ext uri="{FF2B5EF4-FFF2-40B4-BE49-F238E27FC236}">
                <a16:creationId xmlns:a16="http://schemas.microsoft.com/office/drawing/2014/main" id="{6213BF49-3DAD-4C0F-BE51-E12DC5B239F2}"/>
              </a:ext>
            </a:extLst>
          </p:cNvPr>
          <p:cNvSpPr txBox="1"/>
          <p:nvPr/>
        </p:nvSpPr>
        <p:spPr>
          <a:xfrm>
            <a:off x="6655349" y="1046865"/>
            <a:ext cx="1813766" cy="276999"/>
          </a:xfrm>
          <a:prstGeom prst="rect">
            <a:avLst/>
          </a:prstGeom>
          <a:noFill/>
        </p:spPr>
        <p:txBody>
          <a:bodyPr wrap="none" rtlCol="0">
            <a:spAutoFit/>
          </a:bodyPr>
          <a:lstStyle/>
          <a:p>
            <a:r>
              <a:rPr lang="en-GB" sz="1200" dirty="0">
                <a:solidFill>
                  <a:srgbClr val="0070C0"/>
                </a:solidFill>
              </a:rPr>
              <a:t>Off-detector electronics </a:t>
            </a:r>
          </a:p>
        </p:txBody>
      </p:sp>
      <p:sp>
        <p:nvSpPr>
          <p:cNvPr id="13" name="TextBox 12">
            <a:extLst>
              <a:ext uri="{FF2B5EF4-FFF2-40B4-BE49-F238E27FC236}">
                <a16:creationId xmlns:a16="http://schemas.microsoft.com/office/drawing/2014/main" id="{93E7A310-9D30-46EC-BDDF-6EB60B2A7C13}"/>
              </a:ext>
            </a:extLst>
          </p:cNvPr>
          <p:cNvSpPr txBox="1"/>
          <p:nvPr/>
        </p:nvSpPr>
        <p:spPr>
          <a:xfrm>
            <a:off x="7696936" y="3552713"/>
            <a:ext cx="1027845" cy="276999"/>
          </a:xfrm>
          <a:prstGeom prst="rect">
            <a:avLst/>
          </a:prstGeom>
          <a:noFill/>
        </p:spPr>
        <p:txBody>
          <a:bodyPr wrap="none" rtlCol="0">
            <a:spAutoFit/>
          </a:bodyPr>
          <a:lstStyle/>
          <a:p>
            <a:r>
              <a:rPr lang="en-GB" sz="1200" dirty="0">
                <a:solidFill>
                  <a:srgbClr val="7030A0"/>
                </a:solidFill>
              </a:rPr>
              <a:t>Slow-control</a:t>
            </a:r>
          </a:p>
        </p:txBody>
      </p:sp>
      <p:sp>
        <p:nvSpPr>
          <p:cNvPr id="14" name="TextBox 13">
            <a:extLst>
              <a:ext uri="{FF2B5EF4-FFF2-40B4-BE49-F238E27FC236}">
                <a16:creationId xmlns:a16="http://schemas.microsoft.com/office/drawing/2014/main" id="{E9AFC059-E7D0-4FC3-898B-E2041D9885E9}"/>
              </a:ext>
            </a:extLst>
          </p:cNvPr>
          <p:cNvSpPr txBox="1"/>
          <p:nvPr/>
        </p:nvSpPr>
        <p:spPr>
          <a:xfrm>
            <a:off x="7273760" y="2115123"/>
            <a:ext cx="1721793" cy="646331"/>
          </a:xfrm>
          <a:prstGeom prst="rect">
            <a:avLst/>
          </a:prstGeom>
          <a:noFill/>
        </p:spPr>
        <p:txBody>
          <a:bodyPr wrap="square" rtlCol="0">
            <a:spAutoFit/>
          </a:bodyPr>
          <a:lstStyle/>
          <a:p>
            <a:r>
              <a:rPr lang="en-GB" sz="1200" dirty="0">
                <a:solidFill>
                  <a:srgbClr val="0070C0"/>
                </a:solidFill>
              </a:rPr>
              <a:t>Compute node in the counting room (experimental area)</a:t>
            </a:r>
          </a:p>
        </p:txBody>
      </p:sp>
      <p:cxnSp>
        <p:nvCxnSpPr>
          <p:cNvPr id="16" name="Straight Arrow Connector 15">
            <a:extLst>
              <a:ext uri="{FF2B5EF4-FFF2-40B4-BE49-F238E27FC236}">
                <a16:creationId xmlns:a16="http://schemas.microsoft.com/office/drawing/2014/main" id="{63F70361-6D9F-4AF8-B858-3AA2F42A1CB8}"/>
              </a:ext>
            </a:extLst>
          </p:cNvPr>
          <p:cNvCxnSpPr>
            <a:cxnSpLocks/>
          </p:cNvCxnSpPr>
          <p:nvPr/>
        </p:nvCxnSpPr>
        <p:spPr>
          <a:xfrm flipV="1">
            <a:off x="1009343" y="2241277"/>
            <a:ext cx="458413" cy="50315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16008E1-A7AA-4C21-B68E-F2515BC64EB0}"/>
              </a:ext>
            </a:extLst>
          </p:cNvPr>
          <p:cNvCxnSpPr>
            <a:cxnSpLocks/>
          </p:cNvCxnSpPr>
          <p:nvPr/>
        </p:nvCxnSpPr>
        <p:spPr>
          <a:xfrm>
            <a:off x="1024091" y="2785768"/>
            <a:ext cx="443665" cy="58557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3F48A30-8AD6-4790-84B2-37C6B9CF5D9F}"/>
              </a:ext>
            </a:extLst>
          </p:cNvPr>
          <p:cNvCxnSpPr>
            <a:cxnSpLocks/>
          </p:cNvCxnSpPr>
          <p:nvPr/>
        </p:nvCxnSpPr>
        <p:spPr>
          <a:xfrm>
            <a:off x="2701248" y="1389049"/>
            <a:ext cx="159017" cy="21975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83FAB47-7952-4861-AB37-A03E7DFB933B}"/>
              </a:ext>
            </a:extLst>
          </p:cNvPr>
          <p:cNvCxnSpPr>
            <a:cxnSpLocks/>
            <a:stCxn id="10" idx="2"/>
          </p:cNvCxnSpPr>
          <p:nvPr/>
        </p:nvCxnSpPr>
        <p:spPr>
          <a:xfrm>
            <a:off x="3838710" y="1286514"/>
            <a:ext cx="9412" cy="23460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0E79D7B-A04A-4B26-94FA-22F6B4AF706A}"/>
              </a:ext>
            </a:extLst>
          </p:cNvPr>
          <p:cNvCxnSpPr/>
          <p:nvPr/>
        </p:nvCxnSpPr>
        <p:spPr>
          <a:xfrm flipH="1">
            <a:off x="4876961" y="1287259"/>
            <a:ext cx="309717" cy="38598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EF55A81-5DE3-415F-80B2-A9E812CD29F4}"/>
              </a:ext>
            </a:extLst>
          </p:cNvPr>
          <p:cNvCxnSpPr>
            <a:cxnSpLocks/>
          </p:cNvCxnSpPr>
          <p:nvPr/>
        </p:nvCxnSpPr>
        <p:spPr>
          <a:xfrm flipH="1">
            <a:off x="6198951" y="1299383"/>
            <a:ext cx="496305" cy="27730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FA81DD-FEBB-4F2B-931C-922F0597E030}"/>
              </a:ext>
            </a:extLst>
          </p:cNvPr>
          <p:cNvCxnSpPr>
            <a:stCxn id="13" idx="1"/>
          </p:cNvCxnSpPr>
          <p:nvPr/>
        </p:nvCxnSpPr>
        <p:spPr>
          <a:xfrm flipH="1" flipV="1">
            <a:off x="6318744" y="2760978"/>
            <a:ext cx="1378192" cy="93023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13B09BC-5480-4141-8854-89A3D6BB404F}"/>
              </a:ext>
            </a:extLst>
          </p:cNvPr>
          <p:cNvSpPr txBox="1"/>
          <p:nvPr/>
        </p:nvSpPr>
        <p:spPr>
          <a:xfrm>
            <a:off x="1562474" y="4135573"/>
            <a:ext cx="2595582" cy="369332"/>
          </a:xfrm>
          <a:prstGeom prst="rect">
            <a:avLst/>
          </a:prstGeom>
          <a:solidFill>
            <a:schemeClr val="bg1"/>
          </a:solidFill>
        </p:spPr>
        <p:txBody>
          <a:bodyPr wrap="none" rtlCol="0">
            <a:spAutoFit/>
          </a:bodyPr>
          <a:lstStyle/>
          <a:p>
            <a:r>
              <a:rPr lang="en-GB" i="1" dirty="0">
                <a:solidFill>
                  <a:schemeClr val="bg1">
                    <a:lumMod val="65000"/>
                  </a:schemeClr>
                </a:solidFill>
              </a:rPr>
              <a:t>MVD detector modules </a:t>
            </a:r>
          </a:p>
        </p:txBody>
      </p:sp>
      <p:cxnSp>
        <p:nvCxnSpPr>
          <p:cNvPr id="5" name="Straight Connector 4">
            <a:extLst>
              <a:ext uri="{FF2B5EF4-FFF2-40B4-BE49-F238E27FC236}">
                <a16:creationId xmlns:a16="http://schemas.microsoft.com/office/drawing/2014/main" id="{32388B5F-249E-4555-BB61-47E6A1E247A8}"/>
              </a:ext>
            </a:extLst>
          </p:cNvPr>
          <p:cNvCxnSpPr/>
          <p:nvPr/>
        </p:nvCxnSpPr>
        <p:spPr>
          <a:xfrm flipV="1">
            <a:off x="1516798" y="2936334"/>
            <a:ext cx="3465127" cy="13021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7600634-B8D0-4A6C-8040-E5AEB5FA9B2C}"/>
              </a:ext>
            </a:extLst>
          </p:cNvPr>
          <p:cNvSpPr txBox="1"/>
          <p:nvPr/>
        </p:nvSpPr>
        <p:spPr>
          <a:xfrm>
            <a:off x="514032" y="4262967"/>
            <a:ext cx="4968027" cy="369332"/>
          </a:xfrm>
          <a:prstGeom prst="rect">
            <a:avLst/>
          </a:prstGeom>
          <a:solidFill>
            <a:schemeClr val="bg1"/>
          </a:solidFill>
          <a:ln>
            <a:solidFill>
              <a:srgbClr val="FF0000"/>
            </a:solidFill>
          </a:ln>
        </p:spPr>
        <p:txBody>
          <a:bodyPr wrap="none" rtlCol="0">
            <a:spAutoFit/>
          </a:bodyPr>
          <a:lstStyle/>
          <a:p>
            <a:r>
              <a:rPr lang="en-GB" dirty="0">
                <a:solidFill>
                  <a:srgbClr val="FF0000"/>
                </a:solidFill>
              </a:rPr>
              <a:t>Pixel detector will be not integrated (phase 1)</a:t>
            </a:r>
          </a:p>
        </p:txBody>
      </p:sp>
      <p:cxnSp>
        <p:nvCxnSpPr>
          <p:cNvPr id="23" name="Straight Connector 22">
            <a:extLst>
              <a:ext uri="{FF2B5EF4-FFF2-40B4-BE49-F238E27FC236}">
                <a16:creationId xmlns:a16="http://schemas.microsoft.com/office/drawing/2014/main" id="{2B10C0AD-DC95-4077-9316-5CF7361B032A}"/>
              </a:ext>
            </a:extLst>
          </p:cNvPr>
          <p:cNvCxnSpPr>
            <a:cxnSpLocks/>
          </p:cNvCxnSpPr>
          <p:nvPr/>
        </p:nvCxnSpPr>
        <p:spPr>
          <a:xfrm>
            <a:off x="1384627" y="2901660"/>
            <a:ext cx="3465127" cy="13021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9117671-CFEB-4950-B343-D1F975F123CA}"/>
              </a:ext>
            </a:extLst>
          </p:cNvPr>
          <p:cNvSpPr txBox="1"/>
          <p:nvPr/>
        </p:nvSpPr>
        <p:spPr>
          <a:xfrm>
            <a:off x="2058487" y="974884"/>
            <a:ext cx="3634328" cy="369332"/>
          </a:xfrm>
          <a:prstGeom prst="rect">
            <a:avLst/>
          </a:prstGeom>
          <a:solidFill>
            <a:schemeClr val="bg1"/>
          </a:solidFill>
          <a:ln>
            <a:solidFill>
              <a:srgbClr val="0070C0"/>
            </a:solidFill>
          </a:ln>
        </p:spPr>
        <p:txBody>
          <a:bodyPr wrap="none" rtlCol="0">
            <a:spAutoFit/>
          </a:bodyPr>
          <a:lstStyle/>
          <a:p>
            <a:r>
              <a:rPr lang="en-GB" dirty="0">
                <a:solidFill>
                  <a:srgbClr val="0070C0"/>
                </a:solidFill>
              </a:rPr>
              <a:t>Strip detector is </a:t>
            </a:r>
            <a:r>
              <a:rPr lang="en-GB" dirty="0">
                <a:solidFill>
                  <a:srgbClr val="0070C0"/>
                </a:solidFill>
                <a:sym typeface="Wingdings" panose="05000000000000000000" pitchFamily="2" charset="2"/>
              </a:rPr>
              <a:t>vital for</a:t>
            </a:r>
            <a:r>
              <a:rPr lang="en-GB" dirty="0">
                <a:solidFill>
                  <a:srgbClr val="0070C0"/>
                </a:solidFill>
              </a:rPr>
              <a:t> (phase 1)</a:t>
            </a:r>
          </a:p>
        </p:txBody>
      </p:sp>
    </p:spTree>
    <p:extLst>
      <p:ext uri="{BB962C8B-B14F-4D97-AF65-F5344CB8AC3E}">
        <p14:creationId xmlns:p14="http://schemas.microsoft.com/office/powerpoint/2010/main" val="61769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A68911C-E8C7-457E-B5E9-A5477F185B7B}"/>
              </a:ext>
            </a:extLst>
          </p:cNvPr>
          <p:cNvPicPr>
            <a:picLocks noChangeAspect="1"/>
          </p:cNvPicPr>
          <p:nvPr/>
        </p:nvPicPr>
        <p:blipFill>
          <a:blip r:embed="rId2"/>
          <a:stretch>
            <a:fillRect/>
          </a:stretch>
        </p:blipFill>
        <p:spPr>
          <a:xfrm>
            <a:off x="1351444" y="1293954"/>
            <a:ext cx="6098400" cy="3208013"/>
          </a:xfrm>
          <a:prstGeom prst="rect">
            <a:avLst/>
          </a:prstGeom>
        </p:spPr>
      </p:pic>
      <p:sp>
        <p:nvSpPr>
          <p:cNvPr id="3" name="Slide Number Placeholder 2">
            <a:extLst>
              <a:ext uri="{FF2B5EF4-FFF2-40B4-BE49-F238E27FC236}">
                <a16:creationId xmlns:a16="http://schemas.microsoft.com/office/drawing/2014/main" id="{794A43E1-F49E-4FC0-834A-097B914A78A9}"/>
              </a:ext>
            </a:extLst>
          </p:cNvPr>
          <p:cNvSpPr>
            <a:spLocks noGrp="1"/>
          </p:cNvSpPr>
          <p:nvPr>
            <p:ph type="sldNum" sz="quarter" idx="12"/>
          </p:nvPr>
        </p:nvSpPr>
        <p:spPr/>
        <p:txBody>
          <a:bodyPr/>
          <a:lstStyle/>
          <a:p>
            <a:fld id="{61696EC4-B4CF-4701-AD06-A8439D6D8E12}" type="slidenum">
              <a:rPr lang="en-US" noProof="0" smtClean="0"/>
              <a:t>9</a:t>
            </a:fld>
            <a:endParaRPr lang="en-US" noProof="0" dirty="0"/>
          </a:p>
        </p:txBody>
      </p:sp>
      <p:sp>
        <p:nvSpPr>
          <p:cNvPr id="4" name="Title 3">
            <a:extLst>
              <a:ext uri="{FF2B5EF4-FFF2-40B4-BE49-F238E27FC236}">
                <a16:creationId xmlns:a16="http://schemas.microsoft.com/office/drawing/2014/main" id="{04F226BF-86F1-4506-AFA8-0B85051C6005}"/>
              </a:ext>
            </a:extLst>
          </p:cNvPr>
          <p:cNvSpPr>
            <a:spLocks noGrp="1"/>
          </p:cNvSpPr>
          <p:nvPr>
            <p:ph type="title"/>
          </p:nvPr>
        </p:nvSpPr>
        <p:spPr>
          <a:xfrm>
            <a:off x="138662" y="65971"/>
            <a:ext cx="6869178" cy="575989"/>
          </a:xfrm>
        </p:spPr>
        <p:txBody>
          <a:bodyPr/>
          <a:lstStyle/>
          <a:p>
            <a:r>
              <a:rPr lang="en-GB" dirty="0"/>
              <a:t>On-line data path of MVD </a:t>
            </a:r>
          </a:p>
        </p:txBody>
      </p:sp>
      <p:sp>
        <p:nvSpPr>
          <p:cNvPr id="8" name="TextBox 7">
            <a:extLst>
              <a:ext uri="{FF2B5EF4-FFF2-40B4-BE49-F238E27FC236}">
                <a16:creationId xmlns:a16="http://schemas.microsoft.com/office/drawing/2014/main" id="{5BA1C8E9-EE92-42F3-A65A-978F68C3069A}"/>
              </a:ext>
            </a:extLst>
          </p:cNvPr>
          <p:cNvSpPr txBox="1"/>
          <p:nvPr/>
        </p:nvSpPr>
        <p:spPr>
          <a:xfrm>
            <a:off x="1956714" y="1046161"/>
            <a:ext cx="1303177" cy="276999"/>
          </a:xfrm>
          <a:prstGeom prst="rect">
            <a:avLst/>
          </a:prstGeom>
          <a:noFill/>
        </p:spPr>
        <p:txBody>
          <a:bodyPr wrap="square" rtlCol="0">
            <a:spAutoFit/>
          </a:bodyPr>
          <a:lstStyle/>
          <a:p>
            <a:pPr algn="ctr"/>
            <a:r>
              <a:rPr lang="en-GB" sz="1200" dirty="0">
                <a:solidFill>
                  <a:srgbClr val="0070C0"/>
                </a:solidFill>
              </a:rPr>
              <a:t>FEE- ASICs</a:t>
            </a:r>
          </a:p>
        </p:txBody>
      </p:sp>
      <p:sp>
        <p:nvSpPr>
          <p:cNvPr id="10" name="TextBox 9">
            <a:extLst>
              <a:ext uri="{FF2B5EF4-FFF2-40B4-BE49-F238E27FC236}">
                <a16:creationId xmlns:a16="http://schemas.microsoft.com/office/drawing/2014/main" id="{CAA99B2A-1418-4A9A-94D9-35004D2E43BF}"/>
              </a:ext>
            </a:extLst>
          </p:cNvPr>
          <p:cNvSpPr txBox="1"/>
          <p:nvPr/>
        </p:nvSpPr>
        <p:spPr>
          <a:xfrm>
            <a:off x="2981308" y="914420"/>
            <a:ext cx="1714804" cy="276999"/>
          </a:xfrm>
          <a:prstGeom prst="rect">
            <a:avLst/>
          </a:prstGeom>
          <a:noFill/>
        </p:spPr>
        <p:txBody>
          <a:bodyPr wrap="square" rtlCol="0">
            <a:spAutoFit/>
          </a:bodyPr>
          <a:lstStyle/>
          <a:p>
            <a:pPr algn="ctr"/>
            <a:r>
              <a:rPr lang="en-GB" sz="1200" dirty="0">
                <a:solidFill>
                  <a:srgbClr val="0070C0"/>
                </a:solidFill>
              </a:rPr>
              <a:t>Local controller ASICs</a:t>
            </a:r>
          </a:p>
        </p:txBody>
      </p:sp>
      <p:sp>
        <p:nvSpPr>
          <p:cNvPr id="11" name="TextBox 10">
            <a:extLst>
              <a:ext uri="{FF2B5EF4-FFF2-40B4-BE49-F238E27FC236}">
                <a16:creationId xmlns:a16="http://schemas.microsoft.com/office/drawing/2014/main" id="{24C5AE83-4473-46B7-A8E2-450045F3255C}"/>
              </a:ext>
            </a:extLst>
          </p:cNvPr>
          <p:cNvSpPr txBox="1"/>
          <p:nvPr/>
        </p:nvSpPr>
        <p:spPr>
          <a:xfrm>
            <a:off x="4607950" y="914420"/>
            <a:ext cx="1919684" cy="276999"/>
          </a:xfrm>
          <a:prstGeom prst="rect">
            <a:avLst/>
          </a:prstGeom>
          <a:noFill/>
        </p:spPr>
        <p:txBody>
          <a:bodyPr wrap="square" rtlCol="0">
            <a:spAutoFit/>
          </a:bodyPr>
          <a:lstStyle/>
          <a:p>
            <a:pPr algn="ctr"/>
            <a:r>
              <a:rPr lang="en-GB" sz="1200" dirty="0">
                <a:solidFill>
                  <a:srgbClr val="0070C0"/>
                </a:solidFill>
              </a:rPr>
              <a:t>Electro/optical data links</a:t>
            </a:r>
          </a:p>
        </p:txBody>
      </p:sp>
      <p:sp>
        <p:nvSpPr>
          <p:cNvPr id="14" name="TextBox 13">
            <a:extLst>
              <a:ext uri="{FF2B5EF4-FFF2-40B4-BE49-F238E27FC236}">
                <a16:creationId xmlns:a16="http://schemas.microsoft.com/office/drawing/2014/main" id="{E9AFC059-E7D0-4FC3-898B-E2041D9885E9}"/>
              </a:ext>
            </a:extLst>
          </p:cNvPr>
          <p:cNvSpPr txBox="1"/>
          <p:nvPr/>
        </p:nvSpPr>
        <p:spPr>
          <a:xfrm>
            <a:off x="7273760" y="2020028"/>
            <a:ext cx="1721793" cy="646331"/>
          </a:xfrm>
          <a:prstGeom prst="rect">
            <a:avLst/>
          </a:prstGeom>
          <a:noFill/>
        </p:spPr>
        <p:txBody>
          <a:bodyPr wrap="square" rtlCol="0">
            <a:spAutoFit/>
          </a:bodyPr>
          <a:lstStyle/>
          <a:p>
            <a:r>
              <a:rPr lang="en-GB" sz="1200" dirty="0">
                <a:solidFill>
                  <a:srgbClr val="0070C0"/>
                </a:solidFill>
              </a:rPr>
              <a:t>Compute node in the counting room (experimental area)</a:t>
            </a:r>
          </a:p>
        </p:txBody>
      </p:sp>
      <p:cxnSp>
        <p:nvCxnSpPr>
          <p:cNvPr id="22" name="Straight Arrow Connector 21">
            <a:extLst>
              <a:ext uri="{FF2B5EF4-FFF2-40B4-BE49-F238E27FC236}">
                <a16:creationId xmlns:a16="http://schemas.microsoft.com/office/drawing/2014/main" id="{483FAB47-7952-4861-AB37-A03E7DFB933B}"/>
              </a:ext>
            </a:extLst>
          </p:cNvPr>
          <p:cNvCxnSpPr>
            <a:cxnSpLocks/>
            <a:stCxn id="10" idx="2"/>
          </p:cNvCxnSpPr>
          <p:nvPr/>
        </p:nvCxnSpPr>
        <p:spPr>
          <a:xfrm>
            <a:off x="3838710" y="1191419"/>
            <a:ext cx="9412" cy="234607"/>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EF55A81-5DE3-415F-80B2-A9E812CD29F4}"/>
              </a:ext>
            </a:extLst>
          </p:cNvPr>
          <p:cNvCxnSpPr>
            <a:cxnSpLocks/>
          </p:cNvCxnSpPr>
          <p:nvPr/>
        </p:nvCxnSpPr>
        <p:spPr>
          <a:xfrm flipH="1">
            <a:off x="6198951" y="1204288"/>
            <a:ext cx="496305" cy="277304"/>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EDDB459-F5BD-4B15-BCF2-598ACC4BDAB3}"/>
              </a:ext>
            </a:extLst>
          </p:cNvPr>
          <p:cNvSpPr/>
          <p:nvPr/>
        </p:nvSpPr>
        <p:spPr>
          <a:xfrm>
            <a:off x="3710023" y="1439212"/>
            <a:ext cx="557017" cy="646331"/>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8A23AA7A-2288-44F8-8D59-2918D050ECA9}"/>
              </a:ext>
            </a:extLst>
          </p:cNvPr>
          <p:cNvSpPr/>
          <p:nvPr/>
        </p:nvSpPr>
        <p:spPr>
          <a:xfrm>
            <a:off x="3710023" y="2085543"/>
            <a:ext cx="557017" cy="646331"/>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BDAF5FA-31DB-478D-A771-C2017F56A232}"/>
              </a:ext>
            </a:extLst>
          </p:cNvPr>
          <p:cNvSpPr/>
          <p:nvPr/>
        </p:nvSpPr>
        <p:spPr>
          <a:xfrm>
            <a:off x="5639732" y="1525677"/>
            <a:ext cx="768383" cy="494352"/>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92016B15-F3C5-4106-BD70-36F6F7BF1438}"/>
              </a:ext>
            </a:extLst>
          </p:cNvPr>
          <p:cNvSpPr txBox="1"/>
          <p:nvPr/>
        </p:nvSpPr>
        <p:spPr>
          <a:xfrm>
            <a:off x="1378505" y="873885"/>
            <a:ext cx="6635213" cy="369332"/>
          </a:xfrm>
          <a:prstGeom prst="rect">
            <a:avLst/>
          </a:prstGeom>
          <a:solidFill>
            <a:schemeClr val="bg1"/>
          </a:solidFill>
          <a:ln>
            <a:solidFill>
              <a:srgbClr val="FF6600"/>
            </a:solidFill>
          </a:ln>
        </p:spPr>
        <p:txBody>
          <a:bodyPr wrap="square" rtlCol="0">
            <a:spAutoFit/>
          </a:bodyPr>
          <a:lstStyle/>
          <a:p>
            <a:r>
              <a:rPr lang="en-GB" dirty="0">
                <a:solidFill>
                  <a:srgbClr val="FF6600"/>
                </a:solidFill>
              </a:rPr>
              <a:t>MDC and MMB devices are missing and not covered in PANDA</a:t>
            </a:r>
          </a:p>
        </p:txBody>
      </p:sp>
    </p:spTree>
    <p:extLst>
      <p:ext uri="{BB962C8B-B14F-4D97-AF65-F5344CB8AC3E}">
        <p14:creationId xmlns:p14="http://schemas.microsoft.com/office/powerpoint/2010/main" val="4203251426"/>
      </p:ext>
    </p:extLst>
  </p:cSld>
  <p:clrMapOvr>
    <a:masterClrMapping/>
  </p:clrMapOvr>
</p:sld>
</file>

<file path=ppt/theme/theme1.xml><?xml version="1.0" encoding="utf-8"?>
<a:theme xmlns:a="http://schemas.openxmlformats.org/drawingml/2006/main" name="Design1">
  <a:themeElements>
    <a:clrScheme name="KIT">
      <a:dk1>
        <a:sysClr val="windowText" lastClr="000000"/>
      </a:dk1>
      <a:lt1>
        <a:sysClr val="window" lastClr="FFFFFF"/>
      </a:lt1>
      <a:dk2>
        <a:srgbClr val="009682"/>
      </a:dk2>
      <a:lt2>
        <a:srgbClr val="D9D9D9"/>
      </a:lt2>
      <a:accent1>
        <a:srgbClr val="009682"/>
      </a:accent1>
      <a:accent2>
        <a:srgbClr val="4664AA"/>
      </a:accent2>
      <a:accent3>
        <a:srgbClr val="D9D9D9"/>
      </a:accent3>
      <a:accent4>
        <a:srgbClr val="4CB5A7"/>
      </a:accent4>
      <a:accent5>
        <a:srgbClr val="7D92C3"/>
      </a:accent5>
      <a:accent6>
        <a:srgbClr val="7FCAC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1" id="{D385F135-4BB1-4144-883F-BD663B3FA4BF}" vid="{9BD07EEE-6672-4655-8F7E-3FE0E154673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Design1</Template>
  <TotalTime>0</TotalTime>
  <Words>1226</Words>
  <Application>Microsoft Office PowerPoint</Application>
  <PresentationFormat>Custom</PresentationFormat>
  <Paragraphs>193</Paragraphs>
  <Slides>17</Slides>
  <Notes>2</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MS PGothic</vt:lpstr>
      <vt:lpstr>SimHei</vt:lpstr>
      <vt:lpstr>Arial</vt:lpstr>
      <vt:lpstr>Bell MT</vt:lpstr>
      <vt:lpstr>Calibri</vt:lpstr>
      <vt:lpstr>DejaVu Sans</vt:lpstr>
      <vt:lpstr>Times New Roman</vt:lpstr>
      <vt:lpstr>Verdana</vt:lpstr>
      <vt:lpstr>Wingdings</vt:lpstr>
      <vt:lpstr>Design1</vt:lpstr>
      <vt:lpstr>PowerPoint Presentation</vt:lpstr>
      <vt:lpstr>Briefly overview from 2020 to now </vt:lpstr>
      <vt:lpstr>PANDA – Micro-Vertex Detector</vt:lpstr>
      <vt:lpstr>PANDA – Micro-Vertex Detector</vt:lpstr>
      <vt:lpstr>PANDA – Micro-Vertex Detector</vt:lpstr>
      <vt:lpstr>On-line data path of MVD </vt:lpstr>
      <vt:lpstr>On-line data path of MVD </vt:lpstr>
      <vt:lpstr>On-line data path of MVD </vt:lpstr>
      <vt:lpstr>On-line data path of MVD </vt:lpstr>
      <vt:lpstr>On-line data path of MVD </vt:lpstr>
      <vt:lpstr>Module Data Concentrator (MDC) -  ASICS </vt:lpstr>
      <vt:lpstr>MVD Multiplexer Board (MMB) – DAQ card </vt:lpstr>
      <vt:lpstr>Proposed DAQ of PANDA</vt:lpstr>
      <vt:lpstr>BMBF structure &amp; Milestones </vt:lpstr>
      <vt:lpstr>PANDA members &amp; people </vt:lpstr>
      <vt:lpstr>Fast tracking reconstruction </vt:lpstr>
      <vt:lpstr>Fast tracking reconstruction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Franzi</dc:creator>
  <cp:lastModifiedBy>Caselle, Michele (IPE)</cp:lastModifiedBy>
  <cp:revision>881</cp:revision>
  <cp:lastPrinted>2020-10-28T10:46:49Z</cp:lastPrinted>
  <dcterms:created xsi:type="dcterms:W3CDTF">2017-12-07T14:50:50Z</dcterms:created>
  <dcterms:modified xsi:type="dcterms:W3CDTF">2021-09-29T15:23:19Z</dcterms:modified>
</cp:coreProperties>
</file>