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9"/>
  </p:notesMasterIdLst>
  <p:sldIdLst>
    <p:sldId id="256" r:id="rId2"/>
    <p:sldId id="299" r:id="rId3"/>
    <p:sldId id="298" r:id="rId4"/>
    <p:sldId id="302" r:id="rId5"/>
    <p:sldId id="300" r:id="rId6"/>
    <p:sldId id="304" r:id="rId7"/>
    <p:sldId id="307" r:id="rId8"/>
    <p:sldId id="305" r:id="rId9"/>
    <p:sldId id="303" r:id="rId10"/>
    <p:sldId id="308" r:id="rId11"/>
    <p:sldId id="309" r:id="rId12"/>
    <p:sldId id="311" r:id="rId13"/>
    <p:sldId id="319" r:id="rId14"/>
    <p:sldId id="318" r:id="rId15"/>
    <p:sldId id="313" r:id="rId16"/>
    <p:sldId id="310" r:id="rId17"/>
    <p:sldId id="312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00"/>
    <a:srgbClr val="FFB49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77" autoAdjust="0"/>
    <p:restoredTop sz="96807" autoAdjust="0"/>
  </p:normalViewPr>
  <p:slideViewPr>
    <p:cSldViewPr snapToGrid="0">
      <p:cViewPr varScale="1">
        <p:scale>
          <a:sx n="64" d="100"/>
          <a:sy n="64" d="100"/>
        </p:scale>
        <p:origin x="318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16.09.2021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Add some numerical properties of the experiment</a:t>
            </a:r>
            <a:endParaRPr lang="en-GB" dirty="0"/>
          </a:p>
          <a:p>
            <a:endParaRPr lang="en-GB" dirty="0"/>
          </a:p>
          <a:p>
            <a:r>
              <a:rPr lang="en-GB" dirty="0"/>
              <a:t>Pictures of closed roof on CBM cave</a:t>
            </a:r>
          </a:p>
          <a:p>
            <a:endParaRPr lang="en-GB" dirty="0"/>
          </a:p>
          <a:p>
            <a:r>
              <a:rPr lang="en-GB" dirty="0"/>
              <a:t>PANDA and CBM are </a:t>
            </a:r>
            <a:r>
              <a:rPr lang="en-GB" dirty="0" err="1"/>
              <a:t>monolythic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&lt;FAIR </a:t>
            </a:r>
            <a:r>
              <a:rPr lang="en-DE" sz="1200" dirty="0"/>
              <a:t>Phase 0 (mCBM) ongoing now</a:t>
            </a:r>
            <a:r>
              <a:rPr lang="en-GB" sz="1200" dirty="0"/>
              <a:t> on SIS18&gt;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700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DAQ and TFC requirements</a:t>
            </a:r>
            <a:endParaRPr lang="en-GB" dirty="0"/>
          </a:p>
          <a:p>
            <a:endParaRPr lang="en-GB" dirty="0"/>
          </a:p>
          <a:p>
            <a:r>
              <a:rPr lang="en-GB" dirty="0"/>
              <a:t>Free-running DAQ, platform boards</a:t>
            </a:r>
          </a:p>
          <a:p>
            <a:r>
              <a:rPr lang="en-GB" dirty="0"/>
              <a:t>Long-term goal of TFC</a:t>
            </a:r>
          </a:p>
          <a:p>
            <a:r>
              <a:rPr lang="en-GB" dirty="0"/>
              <a:t>Short-term essential requirements for the beam-time</a:t>
            </a:r>
          </a:p>
          <a:p>
            <a:endParaRPr lang="en-GB" dirty="0"/>
          </a:p>
          <a:p>
            <a:r>
              <a:rPr lang="en-GB" dirty="0"/>
              <a:t>Beam intensity plot:</a:t>
            </a:r>
          </a:p>
          <a:p>
            <a:r>
              <a:rPr lang="en-GB" dirty="0"/>
              <a:t>HADES 2019</a:t>
            </a:r>
          </a:p>
          <a:p>
            <a:endParaRPr lang="en-GB" dirty="0"/>
          </a:p>
          <a:p>
            <a:r>
              <a:rPr lang="en-GB" dirty="0"/>
              <a:t>GBT links:</a:t>
            </a:r>
          </a:p>
          <a:p>
            <a:r>
              <a:rPr lang="en-GB" dirty="0"/>
              <a:t>STS – 1728 links</a:t>
            </a:r>
          </a:p>
          <a:p>
            <a:r>
              <a:rPr lang="en-GB" dirty="0"/>
              <a:t>TRD – 1152 links</a:t>
            </a:r>
          </a:p>
          <a:p>
            <a:r>
              <a:rPr lang="en-GB" dirty="0"/>
              <a:t>TOF – 632 links</a:t>
            </a:r>
          </a:p>
          <a:p>
            <a:endParaRPr lang="en-GB" dirty="0"/>
          </a:p>
          <a:p>
            <a:r>
              <a:rPr lang="en-GB" dirty="0"/>
              <a:t>~5k links total</a:t>
            </a:r>
          </a:p>
          <a:p>
            <a:endParaRPr lang="en-GB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882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\\tiv130\d$\Büro\Designs\montage.jpg">
            <a:extLst>
              <a:ext uri="{FF2B5EF4-FFF2-40B4-BE49-F238E27FC236}">
                <a16:creationId xmlns:a16="http://schemas.microsoft.com/office/drawing/2014/main" id="{ECA7DDC4-903D-4314-B091-DE8BEE91FA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4" y="3373901"/>
            <a:ext cx="12040236" cy="3202236"/>
          </a:xfrm>
          <a:prstGeom prst="rect">
            <a:avLst/>
          </a:prstGeom>
          <a:noFill/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4A4FA1F-572C-4F3C-AB2C-552C89D6A7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 Box 21">
            <a:extLst>
              <a:ext uri="{FF2B5EF4-FFF2-40B4-BE49-F238E27FC236}">
                <a16:creationId xmlns:a16="http://schemas.microsoft.com/office/drawing/2014/main" id="{06FC442B-9238-4D7D-AE83-C3F29F1B7A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5582" y="3343438"/>
            <a:ext cx="7705997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>
              <a:defRPr/>
            </a:pPr>
            <a:r>
              <a:rPr lang="en-US" sz="1340" noProof="0" dirty="0">
                <a:solidFill>
                  <a:schemeClr val="bg1"/>
                </a:solidFill>
              </a:rPr>
              <a:t>Institute for Information Processing Technologies (ITIV)</a:t>
            </a:r>
          </a:p>
        </p:txBody>
      </p:sp>
      <p:sp>
        <p:nvSpPr>
          <p:cNvPr id="28" name="Text Box 14">
            <a:extLst>
              <a:ext uri="{FF2B5EF4-FFF2-40B4-BE49-F238E27FC236}">
                <a16:creationId xmlns:a16="http://schemas.microsoft.com/office/drawing/2014/main" id="{8B90B0AC-C3A4-45BF-ABCA-1F7E06B019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5581" y="6525686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/>
              <a:t>KIT – The Research University in the Helmholtz Association</a:t>
            </a: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F16E5C71-17DC-4E14-A36D-AE67CD44D7A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71099" y="6417776"/>
            <a:ext cx="2006600" cy="35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en-US" sz="2300" b="1" noProof="0" dirty="0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E7FAE6E8-CB82-46A3-9770-79BEAA8CB8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1" y="458359"/>
            <a:ext cx="2162066" cy="1001397"/>
          </a:xfrm>
          <a:prstGeom prst="rect">
            <a:avLst/>
          </a:prstGeom>
        </p:spPr>
      </p:pic>
      <p:pic>
        <p:nvPicPr>
          <p:cNvPr id="13" name="Picture 14" descr="ITIV-logo_color_small">
            <a:extLst>
              <a:ext uri="{FF2B5EF4-FFF2-40B4-BE49-F238E27FC236}">
                <a16:creationId xmlns:a16="http://schemas.microsoft.com/office/drawing/2014/main" id="{7CA18ED4-AF96-4587-BE74-1CABB2328C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53892" y="3221707"/>
            <a:ext cx="430288" cy="44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3724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EED28-0813-48F9-AD7B-C3F474617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266842F-36EC-49E9-AC66-9EB007252349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52B680-CC44-46FC-A93F-4E9655E72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520D94-8011-4067-9EDC-3FAEFF22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EDB1EB-D75B-4E65-881E-575F416549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49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B59FA6F-E1AA-4777-A938-29505698E50D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029700" y="323850"/>
            <a:ext cx="2628900" cy="5853113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89F0E4A-734C-478B-A5C1-DC36FE4AD363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323850"/>
            <a:ext cx="8343900" cy="585311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EC746F-EE53-4616-80E6-53E7FAE0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7B5C8F-8341-4F40-8C12-2C5925AD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6FFFB1-07ED-4571-AEAB-34479FDFA59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013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9FAF4A-98FA-4066-8B9E-CA0D85F230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C87942-EC3B-41F9-B423-824D3C3745B6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F56D4-B4CC-394A-8F2E-8101E68D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AF0BE-54F5-0F45-9E15-11E23576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45C9D-EBAA-8041-B815-47E93E98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4773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38482-A4C7-42DF-9634-E3B98975D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05314"/>
            <a:ext cx="10515600" cy="1757362"/>
          </a:xfrm>
        </p:spPr>
        <p:txBody>
          <a:bodyPr anchor="t"/>
          <a:lstStyle>
            <a:lvl1pPr>
              <a:defRPr sz="5500" cap="all" baseline="0"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CEB0C6-0D9E-4ADD-B029-512526865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4550" y="2843213"/>
            <a:ext cx="105156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6EB9CB1-6B6D-894A-A1C9-EB412799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F9B1CB7-BCCF-EE45-92AC-A180D7BB0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4E7D0CA-FF85-2347-B410-DDE53063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614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14A50-2840-4153-8ACA-21DDA7417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C76C89-8E8C-4A66-8B31-797AD514354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24664" y="1266825"/>
            <a:ext cx="5495136" cy="4829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A0CBC72-16DA-4743-A938-06A0A3121E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266825"/>
            <a:ext cx="5495136" cy="48291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052146-C0D0-AF41-A313-01F636D6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70ED1B2-D635-3D45-B656-933E53C6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91424B-D877-1741-ADD2-126867B6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7572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6C1A6E-EDD8-422C-9528-06F9CBF8D51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664" y="1250546"/>
            <a:ext cx="547291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7BC53E-907B-434C-B849-6EB9897B4BA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24664" y="2152650"/>
            <a:ext cx="5472911" cy="40370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479D9E-3156-4950-B7AC-7F88AF33311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250546"/>
            <a:ext cx="549513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FEC748-198E-476C-A61F-8533DBE171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152650"/>
            <a:ext cx="5495136" cy="403701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40AC501-5695-4386-935B-DB83960E7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D3C1AA5-42FD-4D92-B65E-F992356AC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04BAF94-C42F-462E-82C0-763E495FC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664" y="435984"/>
            <a:ext cx="9178008" cy="62782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8DA6DF0-C703-42E1-94B0-C12A76BE8C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047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56C626-8132-477C-94F0-A8B5D6D3A4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master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A9F8FE1-C692-4F56-934A-4141099A0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3A87BF-61DB-4C5B-BDC1-0B1DEC742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2396DD-329B-41F8-AE0D-CA83B391A0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63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DE91BA8-F339-42A0-BF2B-D7754B12C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F3F036-A58A-460E-A412-F07557135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B98071-245A-426B-A5BA-52E2C02C46C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87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224A74-2B50-4671-B7C8-F6B84532D1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1258887"/>
            <a:ext cx="648414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  <a:p>
            <a:pPr lvl="2"/>
            <a:r>
              <a:rPr lang="de-DE" dirty="0"/>
              <a:t>Third </a:t>
            </a:r>
            <a:r>
              <a:rPr lang="de-DE" dirty="0" err="1"/>
              <a:t>level</a:t>
            </a:r>
            <a:endParaRPr lang="de-DE" dirty="0"/>
          </a:p>
          <a:p>
            <a:pPr lvl="3"/>
            <a:r>
              <a:rPr lang="de-DE" dirty="0" err="1"/>
              <a:t>Fourth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  <a:p>
            <a:pPr lvl="4"/>
            <a:r>
              <a:rPr lang="de-DE" dirty="0" err="1"/>
              <a:t>Fifth</a:t>
            </a:r>
            <a:r>
              <a:rPr lang="de-DE" dirty="0"/>
              <a:t>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7ABDF8E-853E-40DA-9E40-4DF3ECF080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24664" y="1266825"/>
            <a:ext cx="4247361" cy="48466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E42AD4C-CB86-40D0-A87F-685806730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0E594F-F0BE-4E57-97AE-D237D023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3977C42-FB14-40A6-80E5-05347C2E8D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664" y="435984"/>
            <a:ext cx="9178008" cy="62782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73D1390-0D84-480A-8448-CF7BCCDBFB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E6374B-9795-430B-A495-F423F92A5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073" y="4633573"/>
            <a:ext cx="7191375" cy="6796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de-DE" dirty="0"/>
              <a:t>Click to add title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36DF784-93EB-4084-94D8-502B41B59022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2505074" y="635000"/>
            <a:ext cx="7191376" cy="385261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Add </a:t>
            </a:r>
            <a:r>
              <a:rPr lang="de-DE" dirty="0" err="1"/>
              <a:t>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F41D6B1-CAC9-43B5-8288-F21476CE26C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505074" y="5386184"/>
            <a:ext cx="7191374" cy="9204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24A9041-3C06-495E-AF4A-4221DC9C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A3ED597-52C7-4BAE-989E-C3C6448F5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06D917-86C6-4086-9494-47E470C136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31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A379F1C-2660-4789-9972-53B64D55CC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EB8BAE8-97B4-4801-B1D8-A8524D74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64" y="444005"/>
            <a:ext cx="9178008" cy="62782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altLang="de-DE" dirty="0"/>
              <a:t>Click to add title</a:t>
            </a:r>
            <a:endParaRPr lang="en-US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E77A8F-6878-4E61-BC0E-2E4E240C9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664" y="1269206"/>
            <a:ext cx="11142672" cy="48502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CCE978-AE43-463A-92DA-4CC1B1673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5378" y="6452596"/>
            <a:ext cx="1700463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3F00E4-276F-4732-91E8-B5F61756D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9993" y="6452596"/>
            <a:ext cx="435385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6" name="Fußzeilenplatzhalter 4">
            <a:extLst>
              <a:ext uri="{FF2B5EF4-FFF2-40B4-BE49-F238E27FC236}">
                <a16:creationId xmlns:a16="http://schemas.microsoft.com/office/drawing/2014/main" id="{93D1C25E-2C0F-4541-AA98-2C41C9CFAF34}"/>
              </a:ext>
            </a:extLst>
          </p:cNvPr>
          <p:cNvSpPr txBox="1">
            <a:spLocks/>
          </p:cNvSpPr>
          <p:nvPr userDrawn="1"/>
        </p:nvSpPr>
        <p:spPr>
          <a:xfrm>
            <a:off x="7543800" y="6452596"/>
            <a:ext cx="412394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noProof="0" dirty="0"/>
              <a:t>Institute for Information Processing Technologies (ITIV)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78C3E26-950C-419E-9861-927999F4FC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36" y="327823"/>
            <a:ext cx="1439999" cy="66696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80EE838-2CDD-49D6-956D-8898A0998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7168" y="6455664"/>
            <a:ext cx="4974336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>
              <a:defRPr lang="en-US" sz="1200" dirty="0"/>
            </a:lvl1pPr>
          </a:lstStyle>
          <a:p>
            <a:r>
              <a:rPr lang="en-US"/>
              <a:t>Vladimir Sidorenko "Timing and Fast Control @ ITIV"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06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04975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650" indent="-361950" algn="l" defTabSz="914400" rtl="0" eaLnBrk="1" latinLnBrk="0" hangingPunct="1">
        <a:lnSpc>
          <a:spcPct val="90000"/>
        </a:lnSpc>
        <a:spcBef>
          <a:spcPts val="600"/>
        </a:spcBef>
        <a:buSzPct val="88000"/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618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92B401D3-9C9F-457C-B31F-B21C8B9F3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85" y="1581150"/>
            <a:ext cx="8389937" cy="87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lnSpc>
                <a:spcPct val="90000"/>
              </a:lnSpc>
            </a:pPr>
            <a:r>
              <a:rPr lang="en-GB" altLang="de-DE" sz="3000" b="1" dirty="0"/>
              <a:t>Timing and Fast Control @ ITIV</a:t>
            </a:r>
            <a:endParaRPr lang="en-US" altLang="de-DE" sz="3000" b="1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A697FBC9-DE87-47E6-AB36-F4F0B38DC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7622" y="2532558"/>
            <a:ext cx="3018628" cy="465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b="1" dirty="0">
                <a:solidFill>
                  <a:srgbClr val="000000"/>
                </a:solidFill>
              </a:rPr>
              <a:t>Vladimir Sidorenko</a:t>
            </a:r>
          </a:p>
          <a:p>
            <a:endParaRPr lang="de-DE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17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CA595-6149-4010-8A3F-312E21045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TFC1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C6ADA-74F6-4757-88BF-67C69A49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DCFDA-B89F-47B2-809F-09563C8A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FA063-0AF6-47E4-BCD1-0F552C8FB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10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F33D0-47B7-481C-AAB1-3AB27A7D5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160"/>
            <a:ext cx="5196882" cy="2799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2FF43C-54C0-4276-AAB5-A4A524C4B921}"/>
              </a:ext>
            </a:extLst>
          </p:cNvPr>
          <p:cNvSpPr txBox="1"/>
          <p:nvPr/>
        </p:nvSpPr>
        <p:spPr>
          <a:xfrm>
            <a:off x="994900" y="1637561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Timestamp synchronisation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0FF43-A224-4729-A15E-C0F00BB234C1}"/>
              </a:ext>
            </a:extLst>
          </p:cNvPr>
          <p:cNvSpPr txBox="1"/>
          <p:nvPr/>
        </p:nvSpPr>
        <p:spPr>
          <a:xfrm>
            <a:off x="7250734" y="163412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Link access unit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14BA499-51CC-4191-9394-6C16F11CB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67" y="2397532"/>
            <a:ext cx="6196248" cy="260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49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F61C2-5794-4F8B-BE32-CAF4B680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 (global)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EE614-7710-41D0-A529-8BCB74BA8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GBT transport interface for out-of-box latency optimisation and determinism</a:t>
            </a:r>
          </a:p>
          <a:p>
            <a:r>
              <a:rPr lang="en-GB" dirty="0"/>
              <a:t>Integrate negotiation-based timestamp synchronisation</a:t>
            </a:r>
          </a:p>
          <a:p>
            <a:r>
              <a:rPr lang="en-GB" dirty="0"/>
              <a:t>Evaluate </a:t>
            </a:r>
            <a:r>
              <a:rPr lang="en-GB" dirty="0" err="1"/>
              <a:t>TClink</a:t>
            </a:r>
            <a:r>
              <a:rPr lang="en-GB" dirty="0"/>
              <a:t> for fine phase shift tuning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E6C4F-2E38-4393-91B1-DDFAA47A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40DFB-7B0D-42A5-9C5D-E63E0F6DE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851C5-68E4-4056-AF67-67D1D6BB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11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6937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8DEE8F-10F7-456B-9112-0BFA7971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F9B6B6-D639-46A9-8CCB-F759BDABD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E255-41A4-4051-BED7-C2CE62BC2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82941-4C02-4A21-89FD-6517E9B52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D15C0-A68E-4B84-B5D3-AA652DBE8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12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72549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2E9D5-E55D-1344-86CA-628DB3566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CBM Experiment</a:t>
            </a:r>
            <a:r>
              <a:rPr lang="en-GB" dirty="0"/>
              <a:t> @ FAIR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904D2-6299-4541-B008-7599EFB3F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21,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AB11B-9B42-5C4A-A5BB-6A1A6A102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Vladimir Sidorenko on behalf of CBM collaboration "Prototype Design of a Timing and Fast Control system in the CBM Experiment" for TWEPP2021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EE11C-2BEB-3E4A-878F-C306F129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13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6A3A2F-FC6D-4491-9E46-539261B9A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25" y="1265000"/>
            <a:ext cx="10234321" cy="49913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2BE1F-5C0D-2E46-A388-F8F06EB09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690" y="1357370"/>
            <a:ext cx="5248709" cy="1328910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/>
              <a:t>Pre-series and series production has started</a:t>
            </a:r>
          </a:p>
          <a:p>
            <a:r>
              <a:rPr lang="en-GB" sz="1800" dirty="0"/>
              <a:t>Experiment commissioning to start in 2025</a:t>
            </a:r>
          </a:p>
          <a:p>
            <a:endParaRPr lang="en-GB" sz="1800" dirty="0"/>
          </a:p>
          <a:p>
            <a:r>
              <a:rPr lang="en-GB" sz="1800" dirty="0"/>
              <a:t>CBM full system test setup: </a:t>
            </a:r>
            <a:r>
              <a:rPr lang="en-GB" sz="1800" dirty="0" err="1"/>
              <a:t>mCBM</a:t>
            </a:r>
            <a:r>
              <a:rPr lang="en-GB" sz="1800" dirty="0"/>
              <a:t> experiment at SIS18 is ongoing at FAIR phase 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C0E917-7D7C-4EEF-B006-41D77D6C5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699" y="180346"/>
            <a:ext cx="862973" cy="11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5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1DAA4-1485-C942-A465-0E8F7880F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Acquisition System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E8D5B-3EA0-ED45-AC3D-0AF8B5DA91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93" y="1347783"/>
            <a:ext cx="5111861" cy="1555721"/>
          </a:xfrm>
        </p:spPr>
        <p:txBody>
          <a:bodyPr/>
          <a:lstStyle/>
          <a:p>
            <a:r>
              <a:rPr lang="en-GB" sz="2000" dirty="0"/>
              <a:t>Free-running DAQ (1 TB/s expected)</a:t>
            </a:r>
          </a:p>
          <a:p>
            <a:r>
              <a:rPr lang="en-GB" sz="2000" dirty="0"/>
              <a:t>Self-triggered timestamping front-end</a:t>
            </a:r>
          </a:p>
          <a:p>
            <a:r>
              <a:rPr lang="en-GB" sz="2000" dirty="0"/>
              <a:t>Occasional experimental </a:t>
            </a:r>
            <a:r>
              <a:rPr lang="en-GB" sz="2000"/>
              <a:t>data spikes</a:t>
            </a:r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3EF60-A9D2-694B-86A8-1E050C28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21,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E8983-FA24-DF4F-934F-1E106D56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Vladimir Sidorenko on behalf of CBM collaboration "Prototype Design of a Timing and Fast Control system in the CBM Experiment" for TWEPP2021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108B4-AF26-5847-A8F8-74C3AE0A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14</a:t>
            </a:fld>
            <a:endParaRPr lang="en-US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90CB4FF-8B21-4692-8D56-39A5BED2CA66}"/>
              </a:ext>
            </a:extLst>
          </p:cNvPr>
          <p:cNvSpPr txBox="1">
            <a:spLocks/>
          </p:cNvSpPr>
          <p:nvPr/>
        </p:nvSpPr>
        <p:spPr>
          <a:xfrm>
            <a:off x="279993" y="3388329"/>
            <a:ext cx="4292007" cy="13360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619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962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4975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2650" indent="-36195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8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Throttling (study done by X. Gao):</a:t>
            </a:r>
          </a:p>
          <a:p>
            <a:r>
              <a:rPr lang="en-GB" sz="2000" dirty="0"/>
              <a:t>Versatile fast control network required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8DE613-AFFA-406B-B065-EBD1702C0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774" y="1347783"/>
            <a:ext cx="5691979" cy="4321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0CA9E8-6BD3-48AA-81E1-3C4611A02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699" y="180346"/>
            <a:ext cx="862973" cy="116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97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B3FF78-93F7-49B7-8181-C8C46B6FB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6E31C-43EB-4419-AF23-82E88328A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0449D-9EF3-4071-8518-5C859CF62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ECF84-477E-4C13-925D-A4E32C28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15</a:t>
            </a:fld>
            <a:endParaRPr lang="en-US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EF1042-5D70-49E9-B1F2-AF7AFBA129A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41" y="1840841"/>
            <a:ext cx="6570257" cy="3839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956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DE5F-50A6-4298-B5B3-30E91EE3C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TFC1 beam test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7660A-E6A7-4076-9D2E-C9962B2F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05137-E0DC-48EA-A315-B6DB1617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D03CC-112C-4DA3-8371-4079D212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16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9B0C2-F5EC-42C9-8417-63884EE1B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64" y="1599949"/>
            <a:ext cx="5894182" cy="40830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4FCB0-2C16-47B3-BE5C-D57DED99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0552" y="1387468"/>
            <a:ext cx="2546830" cy="45080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AD4388-BD2E-4F7D-8E47-7A7F0338744E}"/>
              </a:ext>
            </a:extLst>
          </p:cNvPr>
          <p:cNvSpPr txBox="1"/>
          <p:nvPr/>
        </p:nvSpPr>
        <p:spPr>
          <a:xfrm>
            <a:off x="8306464" y="5748932"/>
            <a:ext cx="1883232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DAQ+TFC rack</a:t>
            </a:r>
          </a:p>
        </p:txBody>
      </p:sp>
    </p:spTree>
    <p:extLst>
      <p:ext uri="{BB962C8B-B14F-4D97-AF65-F5344CB8AC3E}">
        <p14:creationId xmlns:p14="http://schemas.microsoft.com/office/powerpoint/2010/main" val="4217335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33B43-5F9A-4D7E-821A-277029DC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92211-7BFA-4724-9895-38B80934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7B19F-CDBC-450C-9CFE-668F6D6F9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17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B0B97-7151-4E15-BFF4-241B2281E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41" y="1438268"/>
            <a:ext cx="7200900" cy="44481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7D5B827-214C-48A2-B6AE-16652D888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64" y="444005"/>
            <a:ext cx="9178008" cy="627829"/>
          </a:xfrm>
        </p:spPr>
        <p:txBody>
          <a:bodyPr/>
          <a:lstStyle/>
          <a:p>
            <a:r>
              <a:rPr lang="en-GB" dirty="0"/>
              <a:t>TFC1 beam test</a:t>
            </a:r>
          </a:p>
        </p:txBody>
      </p:sp>
    </p:spTree>
    <p:extLst>
      <p:ext uri="{BB962C8B-B14F-4D97-AF65-F5344CB8AC3E}">
        <p14:creationId xmlns:p14="http://schemas.microsoft.com/office/powerpoint/2010/main" val="2642471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FD02-F306-459B-B48E-076674062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TFC - mission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17AA0-9365-4EC0-87E0-FA3BC00A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EF5DE-255E-4029-9E2B-2B1713EB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507C-2B17-4DF3-A70C-34FE38329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741A9E8-70F6-4E76-B6C8-44A994D6E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576"/>
            <a:ext cx="10515600" cy="4351338"/>
          </a:xfrm>
        </p:spPr>
        <p:txBody>
          <a:bodyPr>
            <a:normAutofit/>
          </a:bodyPr>
          <a:lstStyle/>
          <a:p>
            <a:r>
              <a:rPr lang="en-GB" sz="2000" dirty="0"/>
              <a:t>(Re)synchronise data acquisition hardware with ~1 ns accuracy</a:t>
            </a:r>
          </a:p>
          <a:p>
            <a:r>
              <a:rPr lang="en-GB" sz="2000" dirty="0"/>
              <a:t>Perform system-wide flow control with round trip latency &lt;10 us</a:t>
            </a:r>
            <a:endParaRPr lang="en-US" sz="2000" dirty="0"/>
          </a:p>
          <a:p>
            <a:r>
              <a:rPr lang="de-DE" sz="2000" dirty="0" err="1"/>
              <a:t>Scalable</a:t>
            </a:r>
            <a:r>
              <a:rPr lang="de-DE" sz="2000" dirty="0"/>
              <a:t> </a:t>
            </a:r>
            <a:r>
              <a:rPr lang="en-GB" sz="2000" dirty="0"/>
              <a:t>- &gt;&gt; 100 nodes</a:t>
            </a:r>
            <a:endParaRPr lang="de-DE" sz="20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FCE2660-D466-465C-95C8-D6F19D5C6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609" y="2356050"/>
            <a:ext cx="8242200" cy="373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77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4DF7787-6558-4C76-A009-BA34CC58201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26693" y="2248681"/>
          <a:ext cx="2880000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4203596148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lvl="1"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Clock and timing synchronisation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862936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pPr marL="0" lvl="1" algn="l"/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66FFFF"/>
                        </a:gs>
                        <a:gs pos="5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207256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1A4CD68-C413-4287-8CE9-8AD34CE27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 structure</a:t>
            </a:r>
            <a:endParaRPr lang="de-DE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5F42031-6A25-4DA0-916D-3AF16D749CA3}"/>
              </a:ext>
            </a:extLst>
          </p:cNvPr>
          <p:cNvSpPr/>
          <p:nvPr/>
        </p:nvSpPr>
        <p:spPr>
          <a:xfrm>
            <a:off x="2281672" y="4300383"/>
            <a:ext cx="1970042" cy="627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Phase / frequency alignment</a:t>
            </a:r>
            <a:endParaRPr lang="de-DE" sz="1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B06FCA5-51E9-4DAE-AE67-D379B9723FC4}"/>
              </a:ext>
            </a:extLst>
          </p:cNvPr>
          <p:cNvSpPr/>
          <p:nvPr/>
        </p:nvSpPr>
        <p:spPr>
          <a:xfrm>
            <a:off x="2281672" y="3328086"/>
            <a:ext cx="1970042" cy="627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Timestamp sync</a:t>
            </a:r>
            <a:endParaRPr lang="de-DE" sz="1600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CED483F-3AB7-4C7D-97C2-7633CCE0BA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96393" y="2248681"/>
          <a:ext cx="5229561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9561">
                  <a:extLst>
                    <a:ext uri="{9D8B030D-6E8A-4147-A177-3AD203B41FA5}">
                      <a16:colId xmlns:a16="http://schemas.microsoft.com/office/drawing/2014/main" val="4203596148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marL="0" lvl="1" algn="ctr"/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Low-latency networking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862936"/>
                  </a:ext>
                </a:extLst>
              </a:tr>
              <a:tr h="2304000">
                <a:tc>
                  <a:txBody>
                    <a:bodyPr/>
                    <a:lstStyle/>
                    <a:p>
                      <a:pPr marL="0" lvl="1" algn="l"/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66FFFF"/>
                        </a:gs>
                        <a:gs pos="5000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22072565"/>
                  </a:ext>
                </a:extLst>
              </a:tr>
            </a:tbl>
          </a:graphicData>
        </a:graphic>
      </p:graphicFrame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762DB6-CDA8-4E71-8467-2D917C6E1BAD}"/>
              </a:ext>
            </a:extLst>
          </p:cNvPr>
          <p:cNvSpPr/>
          <p:nvPr/>
        </p:nvSpPr>
        <p:spPr>
          <a:xfrm>
            <a:off x="9038663" y="3328085"/>
            <a:ext cx="1970042" cy="627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Upstream packet switching</a:t>
            </a:r>
            <a:endParaRPr lang="de-DE" sz="16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2760E65-0561-4D57-BFB3-43ADD1F1573D}"/>
              </a:ext>
            </a:extLst>
          </p:cNvPr>
          <p:cNvSpPr/>
          <p:nvPr/>
        </p:nvSpPr>
        <p:spPr>
          <a:xfrm>
            <a:off x="6651373" y="3328086"/>
            <a:ext cx="1970042" cy="627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Traffic prioritisation</a:t>
            </a:r>
            <a:endParaRPr lang="de-DE" sz="16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1E9AD3-A428-461A-A397-A8A09B3D8326}"/>
              </a:ext>
            </a:extLst>
          </p:cNvPr>
          <p:cNvSpPr/>
          <p:nvPr/>
        </p:nvSpPr>
        <p:spPr>
          <a:xfrm>
            <a:off x="6651373" y="4300382"/>
            <a:ext cx="1970042" cy="6278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600" dirty="0"/>
              <a:t>Low latency </a:t>
            </a:r>
            <a:r>
              <a:rPr lang="en-GB" sz="1600"/>
              <a:t>link access</a:t>
            </a:r>
            <a:endParaRPr lang="de-DE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99ABD4-910C-44F0-A048-0C4C0901B05B}"/>
              </a:ext>
            </a:extLst>
          </p:cNvPr>
          <p:cNvSpPr txBox="1"/>
          <p:nvPr/>
        </p:nvSpPr>
        <p:spPr>
          <a:xfrm>
            <a:off x="6562838" y="5660259"/>
            <a:ext cx="3005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Requires a completely original solution</a:t>
            </a:r>
            <a:endParaRPr lang="de-DE" sz="12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020C76C-D78A-4CE1-9F8D-990B1AD89354}"/>
              </a:ext>
            </a:extLst>
          </p:cNvPr>
          <p:cNvSpPr/>
          <p:nvPr/>
        </p:nvSpPr>
        <p:spPr>
          <a:xfrm>
            <a:off x="2415728" y="1367866"/>
            <a:ext cx="7839426" cy="62782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Bringing it all together in one architecture</a:t>
            </a:r>
            <a:endParaRPr lang="de-DE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B1524-2898-5F4D-A366-96E324DBE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9A8F4C-3807-FF41-BBE2-4738005DD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6807041-A33F-FF41-8264-FFE3B26C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3</a:t>
            </a:fld>
            <a:endParaRPr lang="en-US" noProof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E022952-3961-4A16-9B84-530EBDB2EFC2}"/>
              </a:ext>
            </a:extLst>
          </p:cNvPr>
          <p:cNvSpPr/>
          <p:nvPr/>
        </p:nvSpPr>
        <p:spPr>
          <a:xfrm>
            <a:off x="2623576" y="5576649"/>
            <a:ext cx="454793" cy="4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A1F8AF-51A3-42F9-A630-9A285CF3822F}"/>
              </a:ext>
            </a:extLst>
          </p:cNvPr>
          <p:cNvSpPr txBox="1"/>
          <p:nvPr/>
        </p:nvSpPr>
        <p:spPr>
          <a:xfrm>
            <a:off x="3078369" y="5576649"/>
            <a:ext cx="255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Expertise from other projects can be reused </a:t>
            </a:r>
            <a:r>
              <a:rPr lang="en-GB" sz="1200" b="1" dirty="0"/>
              <a:t>with modifications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342498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50F1-747C-41C8-A09B-52C931F5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pre-TFC1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16FF2-E9A8-49F5-8D73-5256904E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85F4A-04B5-4F71-8EBC-020CF0BDE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61C97-5CAE-4664-B8F4-7A6BCC85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4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C33732-031B-44D8-B6B1-C50EA7881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228" y="1498494"/>
            <a:ext cx="4562475" cy="45243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5D3DBC-D639-43B2-A412-478703794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79755"/>
            <a:ext cx="5262563" cy="1837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Features:</a:t>
            </a:r>
          </a:p>
          <a:p>
            <a:r>
              <a:rPr lang="en-GB" sz="2000" dirty="0"/>
              <a:t>Flexible Soft-PLL with accurate all-digital phase measurement</a:t>
            </a:r>
          </a:p>
          <a:p>
            <a:r>
              <a:rPr lang="en-GB" sz="2000" dirty="0"/>
              <a:t>Dual PI controller for parallel frequency and phase lock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CE03C-08D5-4170-8F7D-60D28664E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17050"/>
            <a:ext cx="4232176" cy="3022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AED867-7344-42D2-8BAF-FBC336664214}"/>
              </a:ext>
            </a:extLst>
          </p:cNvPr>
          <p:cNvSpPr txBox="1"/>
          <p:nvPr/>
        </p:nvSpPr>
        <p:spPr>
          <a:xfrm>
            <a:off x="10223500" y="3391349"/>
            <a:ext cx="1774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Platform: AFCK</a:t>
            </a:r>
          </a:p>
          <a:p>
            <a:r>
              <a:rPr lang="en-GB" dirty="0"/>
              <a:t>(Kintex-7)</a:t>
            </a:r>
          </a:p>
        </p:txBody>
      </p:sp>
    </p:spTree>
    <p:extLst>
      <p:ext uri="{BB962C8B-B14F-4D97-AF65-F5344CB8AC3E}">
        <p14:creationId xmlns:p14="http://schemas.microsoft.com/office/powerpoint/2010/main" val="2653771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8855-9A8D-40AA-9587-8598987D3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SoftPLL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F52AB-5832-4689-8763-D573C7F95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63" y="1269207"/>
            <a:ext cx="8095229" cy="2042706"/>
          </a:xfrm>
        </p:spPr>
        <p:txBody>
          <a:bodyPr/>
          <a:lstStyle/>
          <a:p>
            <a:r>
              <a:rPr lang="en-GB" dirty="0"/>
              <a:t>Allows for easy implementation of complex control algorithms in 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00DE5-A7E6-4400-9593-4D925BC1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BF74B-4884-4DA9-B6C3-A233BBD5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77A3C-9951-4EC3-9312-DDDCF77E8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5</a:t>
            </a:fld>
            <a:endParaRPr lang="en-US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EF0DB3-BF43-4A27-84C6-5FF8BE640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93" y="2714685"/>
            <a:ext cx="6205613" cy="28310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888A8F-769F-4903-AAE8-9259EFDF0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381" y="1830937"/>
            <a:ext cx="5496626" cy="17674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B02FB9-54BC-4E57-851E-FA234073C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755" y="3550909"/>
            <a:ext cx="4998103" cy="1545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2F48A6-35B4-46D9-BDED-851A0568C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5536" y="5096714"/>
            <a:ext cx="2264664" cy="79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96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2AEC9-0EA6-4359-81E4-2819D60A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pre-TFC2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7394F-7F4B-4799-B91F-F43C20D28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49F82-A733-4A64-9CDA-BAAABB9DE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37B34-5BEC-4AC1-BA76-84DF9DEF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6</a:t>
            </a:fld>
            <a:endParaRPr lang="en-US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1D94B2-6966-4768-829D-17546175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79755"/>
            <a:ext cx="5262563" cy="1837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Features:</a:t>
            </a:r>
          </a:p>
          <a:p>
            <a:r>
              <a:rPr lang="en-GB" sz="2000" dirty="0"/>
              <a:t>Hard-PLL for frequency and phase alignment</a:t>
            </a:r>
          </a:p>
          <a:p>
            <a:r>
              <a:rPr lang="en-GB" sz="2000" dirty="0"/>
              <a:t>Original link access unit design for prioritised link access with no dead time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4719CED9-041D-4821-9E5A-192B4590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48" y="1201057"/>
            <a:ext cx="4563929" cy="4684486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2C5AB8AB-C6D3-4E1F-9158-709FC86E6E07}"/>
              </a:ext>
            </a:extLst>
          </p:cNvPr>
          <p:cNvSpPr/>
          <p:nvPr/>
        </p:nvSpPr>
        <p:spPr>
          <a:xfrm>
            <a:off x="6332971" y="4031734"/>
            <a:ext cx="4788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Traffic prioritisation in Link Access Unit (LAU)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4F8E9F5-A203-4F15-A4B8-0101E2FD1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366" y="4401066"/>
            <a:ext cx="5883827" cy="18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2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4CD4-9E67-4E72-8291-668AB6388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pre-TFC2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C1985-2BE4-4692-B7CE-4BA2E5BBF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1F9BF-8263-45EC-BFAE-F0BA57436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87F78-D980-4457-8414-D320D643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7</a:t>
            </a:fld>
            <a:endParaRPr lang="en-US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59EB14-F8E7-4C60-8DB8-46D4286AC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342" y="1215483"/>
            <a:ext cx="4074415" cy="51093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01F262-0FCA-4029-B1C1-47A088BA5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4" y="3691053"/>
            <a:ext cx="5932685" cy="210200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DCE091E-9995-40C8-847B-207BFD55C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85" y="1577539"/>
            <a:ext cx="6355107" cy="1607808"/>
          </a:xfrm>
        </p:spPr>
        <p:txBody>
          <a:bodyPr>
            <a:normAutofit/>
          </a:bodyPr>
          <a:lstStyle/>
          <a:p>
            <a:r>
              <a:rPr lang="en-GB" sz="2400" dirty="0"/>
              <a:t>Negotiation-based timestamp synchronisation (delay-compensated)</a:t>
            </a:r>
            <a:endParaRPr lang="en-GB" sz="2400" dirty="0">
              <a:solidFill>
                <a:srgbClr val="009400"/>
              </a:solidFill>
            </a:endParaRPr>
          </a:p>
          <a:p>
            <a:r>
              <a:rPr lang="en-GB" sz="2400" dirty="0"/>
              <a:t>Cascaded clock recovery</a:t>
            </a:r>
          </a:p>
        </p:txBody>
      </p:sp>
    </p:spTree>
    <p:extLst>
      <p:ext uri="{BB962C8B-B14F-4D97-AF65-F5344CB8AC3E}">
        <p14:creationId xmlns:p14="http://schemas.microsoft.com/office/powerpoint/2010/main" val="3126458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2AEC9-0EA6-4359-81E4-2819D60A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pre-TFC2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7394F-7F4B-4799-B91F-F43C20D28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49F82-A733-4A64-9CDA-BAAABB9DE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37B34-5BEC-4AC1-BA76-84DF9DEFC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8</a:t>
            </a:fld>
            <a:endParaRPr lang="en-US" noProof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1D94B2-6966-4768-829D-175461750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79755"/>
            <a:ext cx="5262563" cy="1837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Features:</a:t>
            </a:r>
          </a:p>
          <a:p>
            <a:r>
              <a:rPr lang="en-GB" sz="2000" dirty="0"/>
              <a:t>Hard-PLL for frequency and phase alignment</a:t>
            </a:r>
          </a:p>
          <a:p>
            <a:r>
              <a:rPr lang="en-GB" sz="2000" dirty="0"/>
              <a:t>Original link access unit design for prioritised link access with no dead time</a:t>
            </a:r>
          </a:p>
        </p:txBody>
      </p:sp>
      <p:pic>
        <p:nvPicPr>
          <p:cNvPr id="60" name="Content Placeholder 6">
            <a:extLst>
              <a:ext uri="{FF2B5EF4-FFF2-40B4-BE49-F238E27FC236}">
                <a16:creationId xmlns:a16="http://schemas.microsoft.com/office/drawing/2014/main" id="{0D0DDDDE-3890-4654-8DC1-A117A288D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64" y="1894662"/>
            <a:ext cx="5065129" cy="379642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4B8E4B1-DB94-4FF8-AFE3-A1AA4CCFEE1B}"/>
              </a:ext>
            </a:extLst>
          </p:cNvPr>
          <p:cNvSpPr txBox="1"/>
          <p:nvPr/>
        </p:nvSpPr>
        <p:spPr>
          <a:xfrm>
            <a:off x="440898" y="1556108"/>
            <a:ext cx="2614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/>
              <a:t>Prototype setup (Zynq-US)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E792A15C-1F4E-45D1-B49C-95DF5B157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393" y="4083858"/>
            <a:ext cx="3008782" cy="160723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4F72087-12C4-4494-A54D-EA9BEFBD1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981" y="4083858"/>
            <a:ext cx="3008782" cy="160723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D1804283-B532-4817-B40D-06E680DD72BE}"/>
              </a:ext>
            </a:extLst>
          </p:cNvPr>
          <p:cNvSpPr txBox="1"/>
          <p:nvPr/>
        </p:nvSpPr>
        <p:spPr>
          <a:xfrm>
            <a:off x="5766393" y="3701374"/>
            <a:ext cx="6282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/>
              <a:t>First synchronisation and latency measurements (latency ~ 200 ns)</a:t>
            </a:r>
          </a:p>
        </p:txBody>
      </p:sp>
    </p:spTree>
    <p:extLst>
      <p:ext uri="{BB962C8B-B14F-4D97-AF65-F5344CB8AC3E}">
        <p14:creationId xmlns:p14="http://schemas.microsoft.com/office/powerpoint/2010/main" val="2557488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C5FA0-ABC9-4AEE-9C36-9552F9F30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TFC1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DCA12-B2BC-4C2B-96B3-42F834593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16, 2021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3F3E7-84C7-4944-A6FB-B2321BAF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Vladimir Sidorenko "Timing and Fast Control @ ITIV"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BC5FD-F2E3-4A3B-8B84-88C0AC5EB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pPr/>
              <a:t>9</a:t>
            </a:fld>
            <a:endParaRPr lang="en-US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8632B0-E8F0-4957-A31B-CA988C70A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64" y="1269207"/>
            <a:ext cx="6355107" cy="2286794"/>
          </a:xfrm>
        </p:spPr>
        <p:txBody>
          <a:bodyPr>
            <a:normAutofit/>
          </a:bodyPr>
          <a:lstStyle/>
          <a:p>
            <a:r>
              <a:rPr lang="en-GB" sz="2400" dirty="0"/>
              <a:t>Timestamp broadcast scheme</a:t>
            </a:r>
          </a:p>
          <a:p>
            <a:r>
              <a:rPr lang="en-GB" sz="2400" dirty="0">
                <a:solidFill>
                  <a:srgbClr val="009400"/>
                </a:solidFill>
              </a:rPr>
              <a:t>Cascaded clock recovery (hardware PLL)</a:t>
            </a:r>
          </a:p>
          <a:p>
            <a:r>
              <a:rPr lang="en-GB" sz="2400" dirty="0"/>
              <a:t>Rx and Tx FIFOs used</a:t>
            </a:r>
          </a:p>
          <a:p>
            <a:r>
              <a:rPr lang="en-GB" sz="2400" dirty="0">
                <a:solidFill>
                  <a:srgbClr val="009400"/>
                </a:solidFill>
              </a:rPr>
              <a:t>Fully integrated into experimental infrastructure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EA7BB5-5F5F-4A9A-8232-4B447D6B2247}"/>
              </a:ext>
            </a:extLst>
          </p:cNvPr>
          <p:cNvGrpSpPr/>
          <p:nvPr/>
        </p:nvGrpSpPr>
        <p:grpSpPr>
          <a:xfrm>
            <a:off x="732794" y="4117432"/>
            <a:ext cx="4241542" cy="1970743"/>
            <a:chOff x="-181506" y="7515388"/>
            <a:chExt cx="4241542" cy="19707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A5480A0-86D2-4B3F-BA4A-4019BCC84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506" y="7806067"/>
              <a:ext cx="4241542" cy="16800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47CDE6-7283-4698-8DDB-DB4A32EFCBFE}"/>
                </a:ext>
              </a:extLst>
            </p:cNvPr>
            <p:cNvSpPr txBox="1"/>
            <p:nvPr/>
          </p:nvSpPr>
          <p:spPr>
            <a:xfrm>
              <a:off x="-181506" y="7515388"/>
              <a:ext cx="35718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u="sng" dirty="0"/>
                <a:t>Platform board: BNL-712 (</a:t>
              </a:r>
              <a:r>
                <a:rPr lang="en-GB" sz="1600" u="sng" dirty="0" err="1"/>
                <a:t>Kintex</a:t>
              </a:r>
              <a:r>
                <a:rPr lang="en-GB" sz="1600" u="sng" dirty="0"/>
                <a:t>-US)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E6D02A3-1179-4294-BD07-3C5D31E4E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08" y="2063754"/>
            <a:ext cx="6719374" cy="41919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92EE56-408A-4BB2-BF05-E24A0438640B}"/>
              </a:ext>
            </a:extLst>
          </p:cNvPr>
          <p:cNvSpPr txBox="1"/>
          <p:nvPr/>
        </p:nvSpPr>
        <p:spPr>
          <a:xfrm>
            <a:off x="7796875" y="1755977"/>
            <a:ext cx="2670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sng" dirty="0"/>
              <a:t>Prototype firmware architecture</a:t>
            </a:r>
          </a:p>
        </p:txBody>
      </p:sp>
    </p:spTree>
    <p:extLst>
      <p:ext uri="{BB962C8B-B14F-4D97-AF65-F5344CB8AC3E}">
        <p14:creationId xmlns:p14="http://schemas.microsoft.com/office/powerpoint/2010/main" val="1666878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KIT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009682"/>
      </a:accent1>
      <a:accent2>
        <a:srgbClr val="4664AA"/>
      </a:accent2>
      <a:accent3>
        <a:srgbClr val="D9D9D9"/>
      </a:accent3>
      <a:accent4>
        <a:srgbClr val="4CB5A7"/>
      </a:accent4>
      <a:accent5>
        <a:srgbClr val="7D92C3"/>
      </a:accent5>
      <a:accent6>
        <a:srgbClr val="7FCAC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satz Vorlage_16x9_EN_2019.07.25.pptx" id="{39082742-9F1A-498B-AF07-37C9F50B75C2}" vid="{932D4B9C-71B6-4B93-83E4-C02ED87FA0A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682</Words>
  <Application>Microsoft Office PowerPoint</Application>
  <PresentationFormat>Widescreen</PresentationFormat>
  <Paragraphs>141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</vt:lpstr>
      <vt:lpstr>PowerPoint Presentation</vt:lpstr>
      <vt:lpstr>TFC - mission</vt:lpstr>
      <vt:lpstr>Problem structure</vt:lpstr>
      <vt:lpstr>pre-TFC1</vt:lpstr>
      <vt:lpstr>SoftPLL</vt:lpstr>
      <vt:lpstr>pre-TFC2</vt:lpstr>
      <vt:lpstr>pre-TFC2</vt:lpstr>
      <vt:lpstr>pre-TFC2</vt:lpstr>
      <vt:lpstr>TFC1</vt:lpstr>
      <vt:lpstr>TFC1</vt:lpstr>
      <vt:lpstr>Next steps (global)</vt:lpstr>
      <vt:lpstr>Backup</vt:lpstr>
      <vt:lpstr>CBM Experiment @ FAIR</vt:lpstr>
      <vt:lpstr>Data Acquisition System</vt:lpstr>
      <vt:lpstr>Topology</vt:lpstr>
      <vt:lpstr>TFC1 beam test</vt:lpstr>
      <vt:lpstr>TFC1 beam test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2020-08-31T11:58:44Z</dcterms:created>
  <dcterms:modified xsi:type="dcterms:W3CDTF">2021-09-16T14:37:55Z</dcterms:modified>
</cp:coreProperties>
</file>