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14"/>
  </p:notesMasterIdLst>
  <p:sldIdLst>
    <p:sldId id="342" r:id="rId2"/>
    <p:sldId id="260" r:id="rId3"/>
    <p:sldId id="378" r:id="rId4"/>
    <p:sldId id="379" r:id="rId5"/>
    <p:sldId id="337" r:id="rId6"/>
    <p:sldId id="380" r:id="rId7"/>
    <p:sldId id="381" r:id="rId8"/>
    <p:sldId id="382" r:id="rId9"/>
    <p:sldId id="383" r:id="rId10"/>
    <p:sldId id="384" r:id="rId11"/>
    <p:sldId id="385" r:id="rId12"/>
    <p:sldId id="386" r:id="rId13"/>
  </p:sldIdLst>
  <p:sldSz cx="9144000" cy="5145088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5D2AA4-9676-45C6-9B2F-D22B51C45D3C}">
          <p14:sldIdLst>
            <p14:sldId id="342"/>
            <p14:sldId id="260"/>
            <p14:sldId id="378"/>
            <p14:sldId id="379"/>
            <p14:sldId id="337"/>
            <p14:sldId id="380"/>
            <p14:sldId id="381"/>
            <p14:sldId id="382"/>
            <p14:sldId id="383"/>
            <p14:sldId id="384"/>
            <p14:sldId id="385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89" userDrawn="1">
          <p15:clr>
            <a:srgbClr val="A4A3A4"/>
          </p15:clr>
        </p15:guide>
        <p15:guide id="2" pos="68">
          <p15:clr>
            <a:srgbClr val="A4A3A4"/>
          </p15:clr>
        </p15:guide>
        <p15:guide id="3" pos="29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elle, Michele (IPE)" initials="CM(" lastIdx="1" clrIdx="0">
    <p:extLst>
      <p:ext uri="{19B8F6BF-5375-455C-9EA6-DF929625EA0E}">
        <p15:presenceInfo xmlns:p15="http://schemas.microsoft.com/office/powerpoint/2012/main" userId="S-1-5-21-1202744845-3101423955-345487624-1143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3108"/>
    <a:srgbClr val="ED7D31"/>
    <a:srgbClr val="FFC000"/>
    <a:srgbClr val="70AD47"/>
    <a:srgbClr val="4472C4"/>
    <a:srgbClr val="FF6600"/>
    <a:srgbClr val="FF99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–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0" autoAdjust="0"/>
    <p:restoredTop sz="90940" autoAdjust="0"/>
  </p:normalViewPr>
  <p:slideViewPr>
    <p:cSldViewPr snapToGrid="0">
      <p:cViewPr varScale="1">
        <p:scale>
          <a:sx n="144" d="100"/>
          <a:sy n="144" d="100"/>
        </p:scale>
        <p:origin x="774" y="114"/>
      </p:cViewPr>
      <p:guideLst>
        <p:guide orient="horz" pos="1689"/>
        <p:guide pos="68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30.09.2021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6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0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0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7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Good afternoon everyone. My name is Andrea Santamaria Garcia, I’m a research associate here at KIT and </a:t>
            </a:r>
            <a:r>
              <a:rPr lang="en-GB" dirty="0"/>
              <a:t>I</a:t>
            </a:r>
            <a:r>
              <a:rPr lang="en-ES" dirty="0"/>
              <a:t> will be presenting our artificial intelligence activities for accelerators.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608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5443" y="1445896"/>
            <a:ext cx="8524557" cy="2851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600" b="1"/>
            </a:lvl1pPr>
            <a:lvl2pPr marL="355600" indent="0">
              <a:buFont typeface="Arial" panose="020B0604020202020204" pitchFamily="34" charset="0"/>
              <a:buNone/>
              <a:defRPr sz="2600" b="1"/>
            </a:lvl2pPr>
            <a:lvl3pPr marL="717550" indent="0">
              <a:buFont typeface="Arial" panose="020B0604020202020204" pitchFamily="34" charset="0"/>
              <a:buNone/>
              <a:defRPr sz="2600" b="1"/>
            </a:lvl3pPr>
            <a:lvl4pPr marL="1073150" indent="0">
              <a:buFont typeface="Arial" panose="020B0604020202020204" pitchFamily="34" charset="0"/>
              <a:buNone/>
              <a:defRPr sz="2600" b="1"/>
            </a:lvl4pPr>
            <a:lvl5pPr marL="1435100" indent="0">
              <a:buFont typeface="Arial" panose="020B0604020202020204" pitchFamily="34" charset="0"/>
              <a:buNone/>
              <a:defRPr sz="2600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0675" y="1979930"/>
            <a:ext cx="8515675" cy="5099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baseline="0"/>
            </a:lvl1pPr>
            <a:lvl2pPr marL="355600" indent="0">
              <a:buFont typeface="Arial" panose="020B0604020202020204" pitchFamily="34" charset="0"/>
              <a:buNone/>
              <a:defRPr sz="1800" b="1" i="0"/>
            </a:lvl2pPr>
            <a:lvl3pPr marL="717550" indent="0">
              <a:buFont typeface="Arial" panose="020B0604020202020204" pitchFamily="34" charset="0"/>
              <a:buNone/>
              <a:defRPr sz="1800" b="1" i="0"/>
            </a:lvl3pPr>
            <a:lvl4pPr marL="1073150" indent="0">
              <a:buFont typeface="Arial" panose="020B0604020202020204" pitchFamily="34" charset="0"/>
              <a:buNone/>
              <a:defRPr sz="1800" b="1" i="0"/>
            </a:lvl4pPr>
            <a:lvl5pPr marL="1435100" indent="0">
              <a:buFont typeface="Arial" panose="020B0604020202020204" pitchFamily="34" charset="0"/>
              <a:buNone/>
              <a:defRPr sz="1800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00" y="4895776"/>
            <a:ext cx="3606670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825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4826105"/>
            <a:ext cx="172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1621550" cy="7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/>
              <a:t>Click to add text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en-US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Rectangle 77">
            <a:extLst>
              <a:ext uri="{FF2B5EF4-FFF2-40B4-BE49-F238E27FC236}">
                <a16:creationId xmlns:a16="http://schemas.microsoft.com/office/drawing/2014/main" id="{2FF9C292-D46F-4039-816C-F4EDDDC8F6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06254" y="4791403"/>
            <a:ext cx="4465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Tx/>
              <a:buNone/>
            </a:pPr>
            <a:r>
              <a:rPr lang="en-US" altLang="zh-CN" sz="900" b="0" i="1" kern="12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IPE</a:t>
            </a:r>
            <a:endParaRPr lang="en-GB" altLang="en-US" sz="900" b="0" i="1" kern="1200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21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/>
              <a:t>Click to add text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en-US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28445C2-E62E-47C3-8D64-D96326339E4C}"/>
              </a:ext>
            </a:extLst>
          </p:cNvPr>
          <p:cNvSpPr/>
          <p:nvPr userDrawn="1"/>
        </p:nvSpPr>
        <p:spPr>
          <a:xfrm>
            <a:off x="1690549" y="4848844"/>
            <a:ext cx="7189291" cy="173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77">
            <a:extLst>
              <a:ext uri="{FF2B5EF4-FFF2-40B4-BE49-F238E27FC236}">
                <a16:creationId xmlns:a16="http://schemas.microsoft.com/office/drawing/2014/main" id="{89BA6319-56FF-4B7E-A7A3-D5297D41F7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2938" y="4816118"/>
            <a:ext cx="67348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900" i="1" dirty="0">
                <a:latin typeface="Arial" pitchFamily="34" charset="0"/>
                <a:ea typeface="MS PGothic" pitchFamily="34" charset="-128"/>
              </a:rPr>
              <a:t>PANDA-MDC-KIT Meeting (ITIV-IPE) September, 30</a:t>
            </a:r>
            <a:r>
              <a:rPr lang="en-GB" sz="900" i="1" baseline="30000" dirty="0">
                <a:latin typeface="Arial" pitchFamily="34" charset="0"/>
                <a:ea typeface="MS PGothic" pitchFamily="34" charset="-128"/>
              </a:rPr>
              <a:t>th</a:t>
            </a:r>
            <a:r>
              <a:rPr lang="en-GB" sz="900" i="1" dirty="0">
                <a:latin typeface="Arial" pitchFamily="34" charset="0"/>
                <a:ea typeface="MS PGothic" pitchFamily="34" charset="-128"/>
              </a:rPr>
              <a:t> (2021) </a:t>
            </a:r>
            <a:r>
              <a:rPr lang="en-US" altLang="en-US" sz="900" b="0" i="1" kern="12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	                  M. Caselle</a:t>
            </a:r>
            <a:endParaRPr lang="en-GB" altLang="en-US" sz="900" b="0" i="1" kern="1200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2" name="Rectangle 77">
            <a:extLst>
              <a:ext uri="{FF2B5EF4-FFF2-40B4-BE49-F238E27FC236}">
                <a16:creationId xmlns:a16="http://schemas.microsoft.com/office/drawing/2014/main" id="{2FF9C292-D46F-4039-816C-F4EDDDC8F6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06254" y="4791403"/>
            <a:ext cx="4465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Tx/>
              <a:buNone/>
            </a:pPr>
            <a:r>
              <a:rPr lang="en-US" altLang="zh-CN" sz="900" b="0" i="1" kern="12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IPE</a:t>
            </a:r>
            <a:endParaRPr lang="en-GB" altLang="en-US" sz="900" b="0" i="1" kern="1200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28445C2-E62E-47C3-8D64-D96326339E4C}"/>
              </a:ext>
            </a:extLst>
          </p:cNvPr>
          <p:cNvSpPr/>
          <p:nvPr userDrawn="1"/>
        </p:nvSpPr>
        <p:spPr>
          <a:xfrm>
            <a:off x="1690549" y="4848844"/>
            <a:ext cx="7189291" cy="173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7">
            <a:extLst>
              <a:ext uri="{FF2B5EF4-FFF2-40B4-BE49-F238E27FC236}">
                <a16:creationId xmlns:a16="http://schemas.microsoft.com/office/drawing/2014/main" id="{91FFDCC0-6AA3-4BD0-95D9-81AFFB8432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2938" y="4816118"/>
            <a:ext cx="67348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900" i="1" dirty="0">
                <a:latin typeface="Arial" pitchFamily="34" charset="0"/>
                <a:ea typeface="MS PGothic" pitchFamily="34" charset="-128"/>
              </a:rPr>
              <a:t>PANDA-MDC-KIT Meeting (ITIV-IPE) September, 30</a:t>
            </a:r>
            <a:r>
              <a:rPr lang="en-GB" sz="900" i="1" baseline="30000" dirty="0">
                <a:latin typeface="Arial" pitchFamily="34" charset="0"/>
                <a:ea typeface="MS PGothic" pitchFamily="34" charset="-128"/>
              </a:rPr>
              <a:t>th</a:t>
            </a:r>
            <a:r>
              <a:rPr lang="en-GB" sz="900" i="1" dirty="0">
                <a:latin typeface="Arial" pitchFamily="34" charset="0"/>
                <a:ea typeface="MS PGothic" pitchFamily="34" charset="-128"/>
              </a:rPr>
              <a:t> (2021) </a:t>
            </a:r>
            <a:r>
              <a:rPr lang="en-US" altLang="en-US" sz="900" b="0" i="1" kern="12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	                  M. Caselle</a:t>
            </a:r>
            <a:endParaRPr lang="en-GB" altLang="en-US" sz="900" b="0" i="1" kern="1200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3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28445C2-E62E-47C3-8D64-D96326339E4C}"/>
              </a:ext>
            </a:extLst>
          </p:cNvPr>
          <p:cNvSpPr/>
          <p:nvPr userDrawn="1"/>
        </p:nvSpPr>
        <p:spPr>
          <a:xfrm>
            <a:off x="1690549" y="4848844"/>
            <a:ext cx="7189291" cy="173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7">
            <a:extLst>
              <a:ext uri="{FF2B5EF4-FFF2-40B4-BE49-F238E27FC236}">
                <a16:creationId xmlns:a16="http://schemas.microsoft.com/office/drawing/2014/main" id="{5AB6CE3D-101F-472D-B26F-35979CF452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2938" y="4816118"/>
            <a:ext cx="67348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900" i="1" dirty="0">
                <a:latin typeface="Arial" pitchFamily="34" charset="0"/>
                <a:ea typeface="MS PGothic" pitchFamily="34" charset="-128"/>
              </a:rPr>
              <a:t>PANDA-MDC-KIT Meeting (ITIV-IPE) September, 30</a:t>
            </a:r>
            <a:r>
              <a:rPr lang="en-GB" sz="900" i="1" baseline="30000" dirty="0">
                <a:latin typeface="Arial" pitchFamily="34" charset="0"/>
                <a:ea typeface="MS PGothic" pitchFamily="34" charset="-128"/>
              </a:rPr>
              <a:t>th</a:t>
            </a:r>
            <a:r>
              <a:rPr lang="en-GB" sz="900" i="1" dirty="0">
                <a:latin typeface="Arial" pitchFamily="34" charset="0"/>
                <a:ea typeface="MS PGothic" pitchFamily="34" charset="-128"/>
              </a:rPr>
              <a:t> (2021) </a:t>
            </a:r>
            <a:r>
              <a:rPr lang="en-US" altLang="en-US" sz="900" b="0" i="1" kern="12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	                  M. Caselle</a:t>
            </a:r>
            <a:endParaRPr lang="en-GB" altLang="en-US" sz="900" b="0" i="1" kern="1200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21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28445C2-E62E-47C3-8D64-D96326339E4C}"/>
              </a:ext>
            </a:extLst>
          </p:cNvPr>
          <p:cNvSpPr/>
          <p:nvPr userDrawn="1"/>
        </p:nvSpPr>
        <p:spPr>
          <a:xfrm>
            <a:off x="1690549" y="4848844"/>
            <a:ext cx="7189291" cy="173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7">
            <a:extLst>
              <a:ext uri="{FF2B5EF4-FFF2-40B4-BE49-F238E27FC236}">
                <a16:creationId xmlns:a16="http://schemas.microsoft.com/office/drawing/2014/main" id="{00380BF1-7934-4A39-BEE2-C767284BB4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2938" y="4816118"/>
            <a:ext cx="67348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900" i="1" dirty="0">
                <a:latin typeface="Arial" pitchFamily="34" charset="0"/>
                <a:ea typeface="MS PGothic" pitchFamily="34" charset="-128"/>
              </a:rPr>
              <a:t>PANDA-MDC-KIT Meeting (ITIV-IPE) September, 30</a:t>
            </a:r>
            <a:r>
              <a:rPr lang="en-GB" sz="900" i="1" baseline="30000" dirty="0">
                <a:latin typeface="Arial" pitchFamily="34" charset="0"/>
                <a:ea typeface="MS PGothic" pitchFamily="34" charset="-128"/>
              </a:rPr>
              <a:t>th</a:t>
            </a:r>
            <a:r>
              <a:rPr lang="en-GB" sz="900" i="1" dirty="0">
                <a:latin typeface="Arial" pitchFamily="34" charset="0"/>
                <a:ea typeface="MS PGothic" pitchFamily="34" charset="-128"/>
              </a:rPr>
              <a:t> (2021) </a:t>
            </a:r>
            <a:r>
              <a:rPr lang="en-US" altLang="en-US" sz="900" b="0" i="1" kern="12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	                  M. Caselle</a:t>
            </a:r>
            <a:endParaRPr lang="en-GB" altLang="en-US" sz="900" b="0" i="1" kern="1200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4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1BF2A7-198D-4BCD-8375-CAC66677F609}" type="datetime1">
              <a:rPr lang="de-DE" smtClean="0"/>
              <a:t>30.09.2021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43915" y="468662"/>
            <a:ext cx="5471285" cy="3112861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5E89BE91-4B1C-4025-AE57-60317864A3F3}" type="datetime1">
              <a:rPr lang="de-DE" smtClean="0"/>
              <a:t>30.09.2021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4" y="3628492"/>
            <a:ext cx="5468677" cy="4252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522" y="4099062"/>
            <a:ext cx="5468677" cy="57736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068308"/>
            <a:ext cx="8343900" cy="351266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3AD15D93-083F-4B89-951E-D5F35A1BBEC8}" type="datetime1">
              <a:rPr lang="de-DE" smtClean="0"/>
              <a:t>30.09.2021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70387" y="273928"/>
            <a:ext cx="1971675" cy="4360224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1940" y="273928"/>
            <a:ext cx="6225572" cy="436022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90C3E158-F33A-4782-AFB5-03A3FD6F0AB2}" type="datetime1">
              <a:rPr lang="de-DE" smtClean="0"/>
              <a:t>30.09.2021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0" y="1187341"/>
            <a:ext cx="8351999" cy="33936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07947" y="4741374"/>
            <a:ext cx="8928107" cy="745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331200"/>
            <a:ext cx="1079999" cy="500374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5505450" y="4748824"/>
            <a:ext cx="3245053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/>
              <a:t>LAS/IBPT</a:t>
            </a:r>
          </a:p>
        </p:txBody>
      </p:sp>
      <p:sp>
        <p:nvSpPr>
          <p:cNvPr id="10" name="Rectangle 77">
            <a:extLst>
              <a:ext uri="{FF2B5EF4-FFF2-40B4-BE49-F238E27FC236}">
                <a16:creationId xmlns:a16="http://schemas.microsoft.com/office/drawing/2014/main" id="{95CEBEC9-7FD9-43B0-A706-721A7228E0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2938" y="4816118"/>
            <a:ext cx="67348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spcBef>
                <a:spcPct val="20000"/>
              </a:spcBef>
              <a:buBlip>
                <a:blip r:embed="rId13"/>
              </a:buBlip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Blip>
                <a:blip r:embed="rId14"/>
              </a:buBlip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900" i="1" dirty="0">
                <a:latin typeface="Arial" pitchFamily="34" charset="0"/>
                <a:ea typeface="MS PGothic" pitchFamily="34" charset="-128"/>
              </a:rPr>
              <a:t>PANDA-MDC-KIT Meeting (ITIV-IPE) September, 30</a:t>
            </a:r>
            <a:r>
              <a:rPr lang="en-GB" sz="900" i="1" baseline="30000" dirty="0">
                <a:latin typeface="Arial" pitchFamily="34" charset="0"/>
                <a:ea typeface="MS PGothic" pitchFamily="34" charset="-128"/>
              </a:rPr>
              <a:t>th</a:t>
            </a:r>
            <a:r>
              <a:rPr lang="en-GB" sz="900" i="1" dirty="0">
                <a:latin typeface="Arial" pitchFamily="34" charset="0"/>
                <a:ea typeface="MS PGothic" pitchFamily="34" charset="-128"/>
              </a:rPr>
              <a:t> (2021) </a:t>
            </a:r>
            <a:r>
              <a:rPr lang="en-US" altLang="en-US" sz="900" b="0" i="1" kern="12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	                  M. Caselle</a:t>
            </a:r>
            <a:endParaRPr lang="en-GB" altLang="en-US" sz="900" b="0" i="1" kern="1200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0" r:id="rId3"/>
    <p:sldLayoutId id="2147483691" r:id="rId4"/>
    <p:sldLayoutId id="2147483692" r:id="rId5"/>
    <p:sldLayoutId id="2147483679" r:id="rId6"/>
    <p:sldLayoutId id="2147483682" r:id="rId7"/>
    <p:sldLayoutId id="2147483683" r:id="rId8"/>
    <p:sldLayoutId id="2147483684" r:id="rId9"/>
    <p:sldLayoutId id="2147483693" r:id="rId10"/>
  </p:sldLayoutIdLst>
  <p:hf hdr="0" ftr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03652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0423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7194" indent="-198888" algn="l" defTabSz="67407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729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5500" indent="-198888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6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3" orient="horz" pos="464" userDrawn="1">
          <p15:clr>
            <a:srgbClr val="F26B43"/>
          </p15:clr>
        </p15:guide>
        <p15:guide id="4" pos="4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a.gsi.de/system/files/user_uploads/k.goetzen/IN-REP-2014-001.pdf" TargetMode="External"/><Relationship Id="rId2" Type="http://schemas.openxmlformats.org/officeDocument/2006/relationships/hyperlink" Target="https://sf.gsi.de/f/b834d39993804432b60a/?dl=1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hyperlink" Target="mailto:torben.ferber@kit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tmrg.web.cern.ch/tm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6D676C-9A03-4052-B52A-70A34C71F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ts val="2000"/>
              </a:lnSpc>
              <a:spcBef>
                <a:spcPts val="1200"/>
              </a:spcBef>
              <a:buNone/>
            </a:pPr>
            <a:r>
              <a:rPr lang="en-GB" dirty="0"/>
              <a:t>Agenda</a:t>
            </a:r>
          </a:p>
          <a:p>
            <a:pPr lvl="1">
              <a:lnSpc>
                <a:spcPts val="2100"/>
              </a:lnSpc>
              <a:spcBef>
                <a:spcPts val="1800"/>
              </a:spcBef>
            </a:pPr>
            <a:r>
              <a:rPr lang="en-GB" sz="1400" dirty="0" err="1"/>
              <a:t>ToASt</a:t>
            </a:r>
            <a:r>
              <a:rPr lang="en-GB" sz="1400" dirty="0"/>
              <a:t> readout chip and firmware development (Michele) </a:t>
            </a:r>
          </a:p>
          <a:p>
            <a:pPr lvl="1">
              <a:lnSpc>
                <a:spcPts val="2100"/>
              </a:lnSpc>
              <a:spcBef>
                <a:spcPts val="1800"/>
              </a:spcBef>
            </a:pPr>
            <a:r>
              <a:rPr lang="en-GB" sz="1400" dirty="0"/>
              <a:t>News from </a:t>
            </a:r>
            <a:r>
              <a:rPr lang="de-DE" sz="1400" dirty="0"/>
              <a:t>Klaus Götzen &lt;k.goetzen@gsi.de&gt;</a:t>
            </a:r>
            <a:endParaRPr lang="en-GB" sz="1400" dirty="0"/>
          </a:p>
          <a:p>
            <a:pPr lvl="1">
              <a:lnSpc>
                <a:spcPts val="2100"/>
              </a:lnSpc>
              <a:spcBef>
                <a:spcPts val="1800"/>
              </a:spcBef>
            </a:pPr>
            <a:r>
              <a:rPr lang="en-GB" sz="1400" dirty="0"/>
              <a:t>Open discussion </a:t>
            </a:r>
          </a:p>
          <a:p>
            <a:pPr lvl="1">
              <a:lnSpc>
                <a:spcPts val="2100"/>
              </a:lnSpc>
              <a:spcBef>
                <a:spcPts val="1800"/>
              </a:spcBef>
            </a:pPr>
            <a:r>
              <a:rPr lang="en-GB" sz="1400" dirty="0"/>
              <a:t>Conclusions and what’s next</a:t>
            </a:r>
          </a:p>
          <a:p>
            <a:pPr>
              <a:lnSpc>
                <a:spcPts val="2000"/>
              </a:lnSpc>
              <a:spcBef>
                <a:spcPts val="1200"/>
              </a:spcBef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32354-B61B-406B-9ADF-DD3656DE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E67BDD-16B8-439B-BBB0-624DE0F6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PANDA_MDC_KIT meeting (30 Sept. 2021)</a:t>
            </a:r>
          </a:p>
        </p:txBody>
      </p:sp>
    </p:spTree>
    <p:extLst>
      <p:ext uri="{BB962C8B-B14F-4D97-AF65-F5344CB8AC3E}">
        <p14:creationId xmlns:p14="http://schemas.microsoft.com/office/powerpoint/2010/main" val="3943071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FA38C-DF4F-4BA5-B58F-1FA889F8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7FEA35D-2D38-453D-AEA7-3EB23F865148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Optical communication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EE49A078-40DF-4E5B-B7AE-1AAD6345C00E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 err="1">
                <a:solidFill>
                  <a:srgbClr val="009682"/>
                </a:solidFill>
              </a:rPr>
              <a:t>GPTx</a:t>
            </a:r>
            <a:r>
              <a:rPr lang="en-GB" altLang="zh-CN" dirty="0">
                <a:solidFill>
                  <a:srgbClr val="009682"/>
                </a:solidFill>
              </a:rPr>
              <a:t> + Versatile link from Turin 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14D71-2FA8-4165-80B2-81ADD3511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8" b="4268"/>
          <a:stretch/>
        </p:blipFill>
        <p:spPr>
          <a:xfrm>
            <a:off x="542368" y="1417320"/>
            <a:ext cx="2888477" cy="1242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9FCC2-C75C-4818-B946-620C55FBE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4" b="23089"/>
          <a:stretch/>
        </p:blipFill>
        <p:spPr>
          <a:xfrm>
            <a:off x="542368" y="2880360"/>
            <a:ext cx="2888477" cy="1011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08F2A1-205B-433D-B9A3-85A7999F932D}"/>
              </a:ext>
            </a:extLst>
          </p:cNvPr>
          <p:cNvSpPr txBox="1"/>
          <p:nvPr/>
        </p:nvSpPr>
        <p:spPr>
          <a:xfrm>
            <a:off x="4038600" y="2026920"/>
            <a:ext cx="422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have also the schematic</a:t>
            </a:r>
          </a:p>
          <a:p>
            <a:r>
              <a:rPr lang="en-GB" dirty="0"/>
              <a:t>The card will be available at IPE, soon  </a:t>
            </a:r>
          </a:p>
        </p:txBody>
      </p:sp>
    </p:spTree>
    <p:extLst>
      <p:ext uri="{BB962C8B-B14F-4D97-AF65-F5344CB8AC3E}">
        <p14:creationId xmlns:p14="http://schemas.microsoft.com/office/powerpoint/2010/main" val="314435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4F7393-86BA-4A62-BB27-8ECCDC509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F43F525-9198-4004-BA0E-712073B4D56A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Readout chain demonstrator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E6CC38BC-C982-48D5-84F8-CAB18EBF1C06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>
                <a:solidFill>
                  <a:srgbClr val="009682"/>
                </a:solidFill>
              </a:rPr>
              <a:t>Test Bench and test beam at COSY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3792E92-6F04-4C19-8739-F6E2E8CDAEC0}"/>
              </a:ext>
            </a:extLst>
          </p:cNvPr>
          <p:cNvGrpSpPr/>
          <p:nvPr/>
        </p:nvGrpSpPr>
        <p:grpSpPr>
          <a:xfrm>
            <a:off x="644494" y="1548751"/>
            <a:ext cx="484338" cy="615950"/>
            <a:chOff x="1758950" y="1552575"/>
            <a:chExt cx="739775" cy="61595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051B4D6-598A-413F-82A8-283F2BCBDC2C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1E53C55-C7C1-4F68-AC04-C4725901BBD6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89F14A-3E1A-45C4-A755-C89472B5AD53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B28EFF1-D0B1-478C-9676-0AD264F618A1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67FC32-D59D-4506-BE8D-03BA28C71B26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C3E1A79-C5CB-41EE-B555-CE28C2EFD211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EBBDB13-D899-4D68-9305-3DBCA34CD95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69F4DA-C8B7-4175-8297-D677AB359C8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5E39804-3559-4F63-B3AA-7C83ED8DDC1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D4DB557-EF26-42B7-8C99-C57F8785A272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B195A39-C6C7-472D-9EEF-EAA1C271CE5E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37F7230-588E-4B7A-A860-ADA33FF9E2D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41DAF21-285B-490B-AC9B-9DBA907F3F9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536C6FA5-4E62-4C58-B728-45C8F273C058}"/>
              </a:ext>
            </a:extLst>
          </p:cNvPr>
          <p:cNvSpPr/>
          <p:nvPr/>
        </p:nvSpPr>
        <p:spPr>
          <a:xfrm>
            <a:off x="1223313" y="1542872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EAB25-F752-418F-9AEF-2065FB5B0CE1}"/>
              </a:ext>
            </a:extLst>
          </p:cNvPr>
          <p:cNvSpPr/>
          <p:nvPr/>
        </p:nvSpPr>
        <p:spPr>
          <a:xfrm>
            <a:off x="1226606" y="1768496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C88CEDF-E900-4DA8-88F4-5C2B083D0182}"/>
              </a:ext>
            </a:extLst>
          </p:cNvPr>
          <p:cNvSpPr/>
          <p:nvPr/>
        </p:nvSpPr>
        <p:spPr>
          <a:xfrm>
            <a:off x="1223313" y="2010423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1D59FF-7EC1-488B-9897-081C3B8D8254}"/>
              </a:ext>
            </a:extLst>
          </p:cNvPr>
          <p:cNvSpPr txBox="1"/>
          <p:nvPr/>
        </p:nvSpPr>
        <p:spPr>
          <a:xfrm>
            <a:off x="1349462" y="1809528"/>
            <a:ext cx="268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…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899708-3AEB-4AE9-8D85-D5B5D74B1CB2}"/>
              </a:ext>
            </a:extLst>
          </p:cNvPr>
          <p:cNvGrpSpPr/>
          <p:nvPr/>
        </p:nvGrpSpPr>
        <p:grpSpPr>
          <a:xfrm>
            <a:off x="1129813" y="1600926"/>
            <a:ext cx="96037" cy="59521"/>
            <a:chOff x="1228799" y="1403976"/>
            <a:chExt cx="96037" cy="5952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DA29730-B85F-42EB-B2BE-BE8CAB2C7ECC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5447EE-161A-41CE-9ABA-21BB5337B9B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B354757-B526-4D81-A4F5-365208337B82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340A56-237F-4E00-9C29-9271DB2D8CC7}"/>
              </a:ext>
            </a:extLst>
          </p:cNvPr>
          <p:cNvGrpSpPr/>
          <p:nvPr/>
        </p:nvGrpSpPr>
        <p:grpSpPr>
          <a:xfrm>
            <a:off x="1132166" y="1804931"/>
            <a:ext cx="96037" cy="59521"/>
            <a:chOff x="1228799" y="1403976"/>
            <a:chExt cx="96037" cy="59521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A62D57-5415-47B7-AEF0-E2E775E9244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2A5A5FE-B298-4AA5-B0DB-C904F5BC1EB9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7E4C32A-FE48-4EBA-8415-93E8497B36E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52D0E15-31CB-4C7E-A9E8-E1BE48C1FE39}"/>
              </a:ext>
            </a:extLst>
          </p:cNvPr>
          <p:cNvGrpSpPr/>
          <p:nvPr/>
        </p:nvGrpSpPr>
        <p:grpSpPr>
          <a:xfrm>
            <a:off x="1126498" y="2073736"/>
            <a:ext cx="96037" cy="59521"/>
            <a:chOff x="1228799" y="1403976"/>
            <a:chExt cx="96037" cy="59521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460316-8D58-450D-8842-10FCC20667D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78D7D13-C136-4A12-8DD2-C388D4DE8A63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392E24F-31C4-4F8D-A441-1DE21B305DDD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785E4C91-A238-41D9-8957-E90A2D76400C}"/>
              </a:ext>
            </a:extLst>
          </p:cNvPr>
          <p:cNvCxnSpPr>
            <a:stCxn id="51" idx="3"/>
          </p:cNvCxnSpPr>
          <p:nvPr/>
        </p:nvCxnSpPr>
        <p:spPr>
          <a:xfrm>
            <a:off x="1755013" y="1631103"/>
            <a:ext cx="188071" cy="122002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5DE2DA15-DEBB-424E-BCC7-3B8DD2C4C8F7}"/>
              </a:ext>
            </a:extLst>
          </p:cNvPr>
          <p:cNvCxnSpPr>
            <a:cxnSpLocks/>
            <a:stCxn id="53" idx="3"/>
          </p:cNvCxnSpPr>
          <p:nvPr/>
        </p:nvCxnSpPr>
        <p:spPr>
          <a:xfrm flipV="1">
            <a:off x="1755013" y="1981616"/>
            <a:ext cx="188071" cy="117038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F932A9E-47AB-4ED0-89C7-A174926A4033}"/>
              </a:ext>
            </a:extLst>
          </p:cNvPr>
          <p:cNvCxnSpPr>
            <a:cxnSpLocks/>
          </p:cNvCxnSpPr>
          <p:nvPr/>
        </p:nvCxnSpPr>
        <p:spPr>
          <a:xfrm>
            <a:off x="1761981" y="1871875"/>
            <a:ext cx="19165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C42DB2A-80F1-4893-BD69-35226F6F36C1}"/>
              </a:ext>
            </a:extLst>
          </p:cNvPr>
          <p:cNvSpPr/>
          <p:nvPr/>
        </p:nvSpPr>
        <p:spPr>
          <a:xfrm>
            <a:off x="4276976" y="1868607"/>
            <a:ext cx="468645" cy="26481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GBT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D5644-035D-40EC-9C7E-4752478547F5}"/>
              </a:ext>
            </a:extLst>
          </p:cNvPr>
          <p:cNvSpPr txBox="1"/>
          <p:nvPr/>
        </p:nvSpPr>
        <p:spPr>
          <a:xfrm>
            <a:off x="3742892" y="1404821"/>
            <a:ext cx="916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e-links (320Mb/s)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AC2EF5A-8BFD-48E8-8959-A62D118A33E4}"/>
              </a:ext>
            </a:extLst>
          </p:cNvPr>
          <p:cNvSpPr txBox="1"/>
          <p:nvPr/>
        </p:nvSpPr>
        <p:spPr>
          <a:xfrm>
            <a:off x="508000" y="221129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Baby module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0A2C863-09DE-4636-ADF0-0E391183F26C}"/>
              </a:ext>
            </a:extLst>
          </p:cNvPr>
          <p:cNvSpPr/>
          <p:nvPr/>
        </p:nvSpPr>
        <p:spPr>
          <a:xfrm rot="16200000">
            <a:off x="1631138" y="1804078"/>
            <a:ext cx="952500" cy="264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FMC</a:t>
            </a:r>
          </a:p>
        </p:txBody>
      </p:sp>
      <p:pic>
        <p:nvPicPr>
          <p:cNvPr id="90" name="Content Placeholder 6">
            <a:extLst>
              <a:ext uri="{FF2B5EF4-FFF2-40B4-BE49-F238E27FC236}">
                <a16:creationId xmlns:a16="http://schemas.microsoft.com/office/drawing/2014/main" id="{10CDC72A-734E-4EAB-9B7C-CB3629033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 r="5021" b="16455"/>
          <a:stretch/>
        </p:blipFill>
        <p:spPr>
          <a:xfrm>
            <a:off x="2170306" y="1545410"/>
            <a:ext cx="1565644" cy="85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4A5A4A-611E-4BC4-911C-2E06AE62D8EB}"/>
              </a:ext>
            </a:extLst>
          </p:cNvPr>
          <p:cNvCxnSpPr>
            <a:cxnSpLocks/>
          </p:cNvCxnSpPr>
          <p:nvPr/>
        </p:nvCxnSpPr>
        <p:spPr>
          <a:xfrm flipH="1" flipV="1">
            <a:off x="2856240" y="1996025"/>
            <a:ext cx="1436374" cy="4991"/>
          </a:xfrm>
          <a:prstGeom prst="line">
            <a:avLst/>
          </a:prstGeom>
          <a:ln w="28575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12B16CB-BEDB-48F5-8799-1FA081D49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8" b="4268"/>
          <a:stretch/>
        </p:blipFill>
        <p:spPr>
          <a:xfrm>
            <a:off x="988139" y="2874049"/>
            <a:ext cx="2302706" cy="990854"/>
          </a:xfrm>
          <a:prstGeom prst="rect">
            <a:avLst/>
          </a:prstGeom>
        </p:spPr>
      </p:pic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142479A-EF0C-46CD-A46B-5D1A9338DF1B}"/>
              </a:ext>
            </a:extLst>
          </p:cNvPr>
          <p:cNvCxnSpPr>
            <a:cxnSpLocks/>
          </p:cNvCxnSpPr>
          <p:nvPr/>
        </p:nvCxnSpPr>
        <p:spPr>
          <a:xfrm flipV="1">
            <a:off x="2663673" y="2164701"/>
            <a:ext cx="1705203" cy="639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328B1CF-DB1E-4FF0-B087-84B5FCB079CF}"/>
              </a:ext>
            </a:extLst>
          </p:cNvPr>
          <p:cNvSpPr txBox="1"/>
          <p:nvPr/>
        </p:nvSpPr>
        <p:spPr>
          <a:xfrm>
            <a:off x="3180525" y="2566828"/>
            <a:ext cx="928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From Turin</a:t>
            </a:r>
          </a:p>
        </p:txBody>
      </p:sp>
      <p:pic>
        <p:nvPicPr>
          <p:cNvPr id="102" name="Content Placeholder 6">
            <a:extLst>
              <a:ext uri="{FF2B5EF4-FFF2-40B4-BE49-F238E27FC236}">
                <a16:creationId xmlns:a16="http://schemas.microsoft.com/office/drawing/2014/main" id="{80C8E507-D2CF-484B-894C-53CFFB912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 r="5021" b="16455"/>
          <a:stretch/>
        </p:blipFill>
        <p:spPr>
          <a:xfrm>
            <a:off x="5307239" y="1569995"/>
            <a:ext cx="1565644" cy="85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B65D476-A90A-406B-9D5A-734CE7679684}"/>
              </a:ext>
            </a:extLst>
          </p:cNvPr>
          <p:cNvCxnSpPr>
            <a:cxnSpLocks/>
            <a:stCxn id="102" idx="1"/>
            <a:endCxn id="10" idx="3"/>
          </p:cNvCxnSpPr>
          <p:nvPr/>
        </p:nvCxnSpPr>
        <p:spPr>
          <a:xfrm flipH="1">
            <a:off x="4745621" y="1995273"/>
            <a:ext cx="561618" cy="5742"/>
          </a:xfrm>
          <a:prstGeom prst="line">
            <a:avLst/>
          </a:prstGeom>
          <a:ln w="28575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2DF2B42-5272-4FFA-B0DD-7EB5B759451B}"/>
              </a:ext>
            </a:extLst>
          </p:cNvPr>
          <p:cNvSpPr txBox="1"/>
          <p:nvPr/>
        </p:nvSpPr>
        <p:spPr>
          <a:xfrm>
            <a:off x="5026430" y="2355207"/>
            <a:ext cx="2227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Second HighFlex2 or Xilinx eval. based on US+ Zynq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CF683D-45BF-4CEB-86A2-3D050589A9DA}"/>
              </a:ext>
            </a:extLst>
          </p:cNvPr>
          <p:cNvSpPr txBox="1"/>
          <p:nvPr/>
        </p:nvSpPr>
        <p:spPr>
          <a:xfrm>
            <a:off x="5210754" y="768868"/>
            <a:ext cx="20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 mimic the MMB</a:t>
            </a:r>
          </a:p>
        </p:txBody>
      </p:sp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861A64A6-2025-4DA9-BD11-0D76D52A8A7D}"/>
              </a:ext>
            </a:extLst>
          </p:cNvPr>
          <p:cNvCxnSpPr>
            <a:cxnSpLocks/>
            <a:stCxn id="102" idx="3"/>
          </p:cNvCxnSpPr>
          <p:nvPr/>
        </p:nvCxnSpPr>
        <p:spPr>
          <a:xfrm>
            <a:off x="6872883" y="1995273"/>
            <a:ext cx="1096367" cy="1605153"/>
          </a:xfrm>
          <a:prstGeom prst="bentConnector2">
            <a:avLst/>
          </a:prstGeom>
          <a:ln w="285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C64FB3EA-7052-49F8-989A-7EBEB7A88EA8}"/>
              </a:ext>
            </a:extLst>
          </p:cNvPr>
          <p:cNvSpPr txBox="1"/>
          <p:nvPr/>
        </p:nvSpPr>
        <p:spPr>
          <a:xfrm>
            <a:off x="3894167" y="3245954"/>
            <a:ext cx="317366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Two possible options: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dirty="0" err="1"/>
              <a:t>DirectGPU</a:t>
            </a:r>
            <a:r>
              <a:rPr lang="en-GB" sz="1200" dirty="0"/>
              <a:t> technology already available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dirty="0" err="1"/>
              <a:t>RoCE</a:t>
            </a:r>
            <a:r>
              <a:rPr lang="en-GB" sz="1200" dirty="0"/>
              <a:t> (Xilinx PG332) 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E2C8B68-9F64-4D94-B237-6602E560C1A0}"/>
              </a:ext>
            </a:extLst>
          </p:cNvPr>
          <p:cNvCxnSpPr>
            <a:cxnSpLocks/>
            <a:stCxn id="106" idx="2"/>
            <a:endCxn id="102" idx="0"/>
          </p:cNvCxnSpPr>
          <p:nvPr/>
        </p:nvCxnSpPr>
        <p:spPr>
          <a:xfrm flipH="1">
            <a:off x="6090061" y="1138200"/>
            <a:ext cx="162036" cy="431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17EE6F9C-F2CD-49AC-BCF7-F2B7269314F6}"/>
              </a:ext>
            </a:extLst>
          </p:cNvPr>
          <p:cNvSpPr txBox="1"/>
          <p:nvPr/>
        </p:nvSpPr>
        <p:spPr>
          <a:xfrm rot="5400000">
            <a:off x="7555504" y="256682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InfiniBand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75B4C68B-C8B9-4F4E-98E8-DDD636B0371D}"/>
              </a:ext>
            </a:extLst>
          </p:cNvPr>
          <p:cNvSpPr/>
          <p:nvPr/>
        </p:nvSpPr>
        <p:spPr>
          <a:xfrm>
            <a:off x="7520222" y="3636679"/>
            <a:ext cx="898056" cy="423838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Server node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4D6EAC1-85C4-4C53-97AC-3FED1C3511DA}"/>
              </a:ext>
            </a:extLst>
          </p:cNvPr>
          <p:cNvSpPr/>
          <p:nvPr/>
        </p:nvSpPr>
        <p:spPr>
          <a:xfrm>
            <a:off x="3959312" y="42274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200" dirty="0"/>
              <a:t>Server nodes equipped with commercial and powerful hardware (CPU/GPU/FPGA)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51764551-B790-4515-A9DC-BDBA3B168FC5}"/>
              </a:ext>
            </a:extLst>
          </p:cNvPr>
          <p:cNvCxnSpPr/>
          <p:nvPr/>
        </p:nvCxnSpPr>
        <p:spPr>
          <a:xfrm flipV="1">
            <a:off x="7038975" y="3041233"/>
            <a:ext cx="838200" cy="343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9A976768-05C7-4AB5-9453-EC54DC8F70F2}"/>
              </a:ext>
            </a:extLst>
          </p:cNvPr>
          <p:cNvSpPr txBox="1"/>
          <p:nvPr/>
        </p:nvSpPr>
        <p:spPr>
          <a:xfrm>
            <a:off x="2286190" y="1011548"/>
            <a:ext cx="206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 mimic the MDC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F9038FF-70DA-4D1B-A016-9BD843727CBC}"/>
              </a:ext>
            </a:extLst>
          </p:cNvPr>
          <p:cNvCxnSpPr>
            <a:cxnSpLocks/>
          </p:cNvCxnSpPr>
          <p:nvPr/>
        </p:nvCxnSpPr>
        <p:spPr>
          <a:xfrm flipH="1">
            <a:off x="2887961" y="1323015"/>
            <a:ext cx="522103" cy="337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37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F9F559-0675-492E-AD73-8B11029A0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1800" dirty="0"/>
              <a:t> Group leader: </a:t>
            </a:r>
            <a:r>
              <a:rPr lang="de-DE" sz="1800" dirty="0"/>
              <a:t>Klaus Götzen &lt;k.goetzen@gsi.de&gt;</a:t>
            </a:r>
            <a:endParaRPr lang="en-GB" sz="1800" dirty="0"/>
          </a:p>
          <a:p>
            <a:pPr lvl="1">
              <a:spcBef>
                <a:spcPts val="1200"/>
              </a:spcBef>
            </a:pPr>
            <a:r>
              <a:rPr lang="en-GB" sz="1600" dirty="0"/>
              <a:t>getting started here is a talk of my last comprehensive summary:</a:t>
            </a:r>
          </a:p>
          <a:p>
            <a:pPr lvl="1">
              <a:spcBef>
                <a:spcPts val="1200"/>
              </a:spcBef>
            </a:pPr>
            <a:r>
              <a:rPr lang="en-GB" sz="1600" u="sng" dirty="0">
                <a:hlinkClick r:id="rId2"/>
              </a:rPr>
              <a:t>https://sf.gsi.de/f/b834d39993804432b60a/?dl=1</a:t>
            </a:r>
            <a:endParaRPr lang="en-GB" sz="1600" u="sng" dirty="0"/>
          </a:p>
          <a:p>
            <a:pPr lvl="1">
              <a:spcBef>
                <a:spcPts val="1200"/>
              </a:spcBef>
            </a:pPr>
            <a:r>
              <a:rPr lang="en-GB" sz="1600" dirty="0"/>
              <a:t>Event selection with Deep Machine Learning. He actually compared directly to our first proof-of-principle study with 10 channels (see </a:t>
            </a:r>
            <a:r>
              <a:rPr lang="en-GB" sz="1600" u="sng" dirty="0">
                <a:hlinkClick r:id="rId3"/>
              </a:rPr>
              <a:t>https://panda.gsi.de/system/files/user_uploads/k.goetzen/IN-REP-2014-001.pdf</a:t>
            </a:r>
            <a:r>
              <a:rPr lang="en-GB" sz="1600" dirty="0"/>
              <a:t>)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Greta Heide has master student at IPE</a:t>
            </a:r>
          </a:p>
          <a:p>
            <a:pPr lvl="1">
              <a:spcBef>
                <a:spcPts val="1200"/>
              </a:spcBef>
            </a:pPr>
            <a:r>
              <a:rPr lang="en-GB" sz="1600" dirty="0"/>
              <a:t>Prof. </a:t>
            </a:r>
            <a:r>
              <a:rPr lang="de-DE" sz="1600" dirty="0"/>
              <a:t>Ferber, Torben (ETP) </a:t>
            </a:r>
            <a:r>
              <a:rPr lang="de-DE" sz="1600" dirty="0">
                <a:hlinkClick r:id="rId4"/>
              </a:rPr>
              <a:t>torben.ferber@kit.edu</a:t>
            </a:r>
            <a:endParaRPr lang="de-DE" sz="1600" dirty="0"/>
          </a:p>
          <a:p>
            <a:pPr lvl="1">
              <a:spcBef>
                <a:spcPts val="1200"/>
              </a:spcBef>
            </a:pPr>
            <a:r>
              <a:rPr lang="en-GB" sz="1600" dirty="0"/>
              <a:t>Second ad. Michele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0986B-889E-49FA-A827-F8B0B5BD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467126-6E16-4C97-AE81-903F45EBF619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Fast-tracking and event discrimination by AI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9AA0AEBB-2C14-4BD9-ABBB-E199840D004D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>
                <a:solidFill>
                  <a:srgbClr val="009682"/>
                </a:solidFill>
              </a:rPr>
              <a:t>Collaboration with software-trigger group of PANDA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E8746-3D65-453F-8C0F-95193234B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54" t="23064" r="33645" b="18905"/>
          <a:stretch/>
        </p:blipFill>
        <p:spPr>
          <a:xfrm>
            <a:off x="6200982" y="3258740"/>
            <a:ext cx="2466975" cy="1789510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81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13CB04B0-2E17-4EB5-A698-A78C61560714}"/>
              </a:ext>
            </a:extLst>
          </p:cNvPr>
          <p:cNvSpPr txBox="1"/>
          <p:nvPr/>
        </p:nvSpPr>
        <p:spPr>
          <a:xfrm>
            <a:off x="123929" y="1577703"/>
            <a:ext cx="8295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altLang="zh-CN" sz="2400" b="1" dirty="0" err="1"/>
              <a:t>ToASt</a:t>
            </a:r>
            <a:r>
              <a:rPr lang="en-GB" altLang="zh-CN" sz="2400" b="1" dirty="0"/>
              <a:t> readout chip and firmware development </a:t>
            </a:r>
            <a:endParaRPr lang="en-US" altLang="zh-CN" sz="2400" b="1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69703" y="2259137"/>
            <a:ext cx="7791611" cy="229249"/>
          </a:xfrm>
        </p:spPr>
        <p:txBody>
          <a:bodyPr>
            <a:noAutofit/>
          </a:bodyPr>
          <a:lstStyle/>
          <a:p>
            <a:pPr algn="just"/>
            <a:r>
              <a:rPr lang="en-US" altLang="zh-CN" sz="1400" b="0" dirty="0"/>
              <a:t>Michele Caselle</a:t>
            </a:r>
            <a:endParaRPr lang="de-DE" sz="14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945CD0-82F5-45AE-9D7D-97A433A3355B}"/>
              </a:ext>
            </a:extLst>
          </p:cNvPr>
          <p:cNvSpPr/>
          <p:nvPr/>
        </p:nvSpPr>
        <p:spPr>
          <a:xfrm>
            <a:off x="4331113" y="649887"/>
            <a:ext cx="4899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latin typeface="Arial" pitchFamily="34" charset="0"/>
                <a:ea typeface="MS PGothic" pitchFamily="34" charset="-128"/>
              </a:rPr>
              <a:t>PANDA-MDC-KIT Sept. 30</a:t>
            </a:r>
            <a:r>
              <a:rPr lang="en-GB" sz="1400" i="1" baseline="30000" dirty="0">
                <a:latin typeface="Arial" pitchFamily="34" charset="0"/>
                <a:ea typeface="MS PGothic" pitchFamily="34" charset="-128"/>
              </a:rPr>
              <a:t>th</a:t>
            </a:r>
            <a:r>
              <a:rPr lang="en-GB" sz="1400" i="1" dirty="0">
                <a:latin typeface="Arial" pitchFamily="34" charset="0"/>
                <a:ea typeface="MS PGothic" pitchFamily="34" charset="-128"/>
              </a:rPr>
              <a:t> (2021)</a:t>
            </a:r>
          </a:p>
        </p:txBody>
      </p:sp>
      <p:pic>
        <p:nvPicPr>
          <p:cNvPr id="9" name="Bild 7">
            <a:extLst>
              <a:ext uri="{FF2B5EF4-FFF2-40B4-BE49-F238E27FC236}">
                <a16:creationId xmlns:a16="http://schemas.microsoft.com/office/drawing/2014/main" id="{8F1FA9D6-DA16-4F0A-97DC-8643667D7F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221" y="2572543"/>
            <a:ext cx="8371557" cy="225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2058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21DFC29A-4C85-4C93-8A39-37A8EDFDA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" t="4498" r="3169" b="4334"/>
          <a:stretch/>
        </p:blipFill>
        <p:spPr>
          <a:xfrm>
            <a:off x="83936" y="1733365"/>
            <a:ext cx="2232118" cy="19014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8A4AF-461D-44E3-8A4B-5C25E92A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24D2262-292F-4D7B-971C-5B07235B1DD6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Strip Detector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A91AA-CACC-41BA-AB9E-65867089D1FA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>
                <a:solidFill>
                  <a:srgbClr val="009682"/>
                </a:solidFill>
              </a:rPr>
              <a:t>Readout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1ECDF-6052-4B52-8737-DE6703B51541}"/>
              </a:ext>
            </a:extLst>
          </p:cNvPr>
          <p:cNvSpPr txBox="1"/>
          <p:nvPr/>
        </p:nvSpPr>
        <p:spPr>
          <a:xfrm>
            <a:off x="2212669" y="4405076"/>
            <a:ext cx="1303177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l"/>
            <a:r>
              <a:rPr lang="en-GB" dirty="0"/>
              <a:t>FEE- ASICs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FBDD5-EC02-458D-8EA9-AF4EC2558B76}"/>
              </a:ext>
            </a:extLst>
          </p:cNvPr>
          <p:cNvSpPr txBox="1"/>
          <p:nvPr/>
        </p:nvSpPr>
        <p:spPr>
          <a:xfrm>
            <a:off x="3677875" y="4413302"/>
            <a:ext cx="1714804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l"/>
            <a:r>
              <a:rPr lang="en-GB" dirty="0"/>
              <a:t>Local controller ASICs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2EA4F7-9ED8-4732-A522-61012E21279C}"/>
              </a:ext>
            </a:extLst>
          </p:cNvPr>
          <p:cNvCxnSpPr>
            <a:cxnSpLocks/>
          </p:cNvCxnSpPr>
          <p:nvPr/>
        </p:nvCxnSpPr>
        <p:spPr>
          <a:xfrm flipH="1" flipV="1">
            <a:off x="4079471" y="4068169"/>
            <a:ext cx="95785" cy="3148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2F78DD-04B7-44F6-BDAB-8B7F29C11B06}"/>
              </a:ext>
            </a:extLst>
          </p:cNvPr>
          <p:cNvSpPr txBox="1"/>
          <p:nvPr/>
        </p:nvSpPr>
        <p:spPr>
          <a:xfrm>
            <a:off x="2246307" y="965676"/>
            <a:ext cx="2353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Double-sided strip modules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8B4BD42E-684E-4A14-B7F8-DDAED8E87BB3}"/>
              </a:ext>
            </a:extLst>
          </p:cNvPr>
          <p:cNvGrpSpPr/>
          <p:nvPr/>
        </p:nvGrpSpPr>
        <p:grpSpPr>
          <a:xfrm>
            <a:off x="2395166" y="1385679"/>
            <a:ext cx="3344801" cy="1334929"/>
            <a:chOff x="743480" y="1345922"/>
            <a:chExt cx="3344801" cy="133492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8A6F02A-7E3F-438A-B6F3-52756108FF00}"/>
                </a:ext>
              </a:extLst>
            </p:cNvPr>
            <p:cNvGrpSpPr/>
            <p:nvPr/>
          </p:nvGrpSpPr>
          <p:grpSpPr>
            <a:xfrm>
              <a:off x="743480" y="1345922"/>
              <a:ext cx="1911346" cy="644012"/>
              <a:chOff x="743480" y="1345922"/>
              <a:chExt cx="1911346" cy="64401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1CBDBAB-1F52-4ECA-87F3-B5139B9A2A1F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ECB256C-E0A1-4584-9829-1AFDCBDAE2BC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AAC0E161-7948-4C49-B548-A59522B2F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EFB5A34-8069-4B01-BB05-1465AEDC91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B05EB0E-88C7-4178-9A3A-1126723804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20536D9-6D49-445D-95FB-676FC26FF5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A545FAB-C171-44B0-8AD3-C59392E6E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A87ED0D-F516-4FD4-9EC7-2B8BA622F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DBFB0E19-F4AD-489E-9AB4-FB8ECC2409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93F64E5-E516-405E-9D0C-65C3F5D70F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BE1B4FD-542B-438D-A05B-CCF833D3C6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CF378AB-7208-4A5D-992C-B9F7465185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7351786-157F-4412-93D8-53FDCD897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0C0DC113-8020-418A-BF6E-CDFE697A52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3A8571B-B6D5-4E21-860E-9C1F9CE7667C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DDA59E3-84DD-458A-BD3B-D5E25F9001C5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177C5DF-9291-40CF-A1D7-B042A27EA784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2155CD3-0A22-448C-8D59-385390916AED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B02A615-4635-4D6A-A36D-D8476F291CC3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4247214-C41F-4CE8-8873-2D06D7D3D8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94A595A0-5AFB-4C88-95DF-5319A2EE98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F9FBC49-E2C3-4793-A89B-9C5200C814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7BC82A8-D238-46C9-8C01-E19F00EF504B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410C3764-FBAA-4F12-8FF1-E881E8C77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7780C398-EC4C-4DE3-97EE-DC4FC5BDA5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3ACA88D-459B-46BB-B245-AA02605EF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3EDC389-907B-4773-8F4F-A8892838D423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8608389-498C-42CA-8105-D38771E12A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C9E9E0E-0F46-4624-B1B5-27973F4C09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771CB57-34F1-4FBF-898C-2B7DF83E44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FBD2B3B-6148-4DF4-9856-CE036812F680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63" name="Connector: Elbow 62">
                <a:extLst>
                  <a:ext uri="{FF2B5EF4-FFF2-40B4-BE49-F238E27FC236}">
                    <a16:creationId xmlns:a16="http://schemas.microsoft.com/office/drawing/2014/main" id="{758AE505-C954-4F25-9240-6722CE39854F}"/>
                  </a:ext>
                </a:extLst>
              </p:cNvPr>
              <p:cNvCxnSpPr>
                <a:stCxn id="40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or: Elbow 63">
                <a:extLst>
                  <a:ext uri="{FF2B5EF4-FFF2-40B4-BE49-F238E27FC236}">
                    <a16:creationId xmlns:a16="http://schemas.microsoft.com/office/drawing/2014/main" id="{E5296DA6-5607-41D9-B9E4-552E158FB74A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92C4275-8B40-466D-849C-83BE47F0CD3F}"/>
                  </a:ext>
                </a:extLst>
              </p:cNvPr>
              <p:cNvCxnSpPr>
                <a:endCxn id="61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C313E6BE-3E4E-4833-99FF-B7FAAAAC83BA}"/>
                </a:ext>
              </a:extLst>
            </p:cNvPr>
            <p:cNvGrpSpPr/>
            <p:nvPr/>
          </p:nvGrpSpPr>
          <p:grpSpPr>
            <a:xfrm>
              <a:off x="743480" y="2036839"/>
              <a:ext cx="1911346" cy="644012"/>
              <a:chOff x="743480" y="1345922"/>
              <a:chExt cx="1911346" cy="644012"/>
            </a:xfrm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11C2C22D-94B1-49CF-BB78-CDC5EF3CB05D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EADC330A-5556-4241-A117-268C5D95E01B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B4ED666F-DDAA-4D90-9626-35F9BA14AB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281CC928-9B52-4474-8902-9BDC8A7E9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9E29897C-A2DE-4788-B7EA-9EE49FD2A4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AE157AA5-9F9B-454C-9709-BEF5AB1841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2EA945BD-A51D-44AD-B5CF-BED8492C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9B6E0160-F203-4959-9D7C-AFC618436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09082E38-8310-4FD5-B547-67BDFFFB43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897C0931-CD10-45AA-8E73-D058162CA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70B464CA-9F71-494D-ABA7-335E7A84C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64565381-D96F-4F58-B68A-FD403A12F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04E5F2EC-E6F4-4EEA-AE49-8643FFC020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C8D3E440-E7AE-4289-8198-B979527C8A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4A68568-BD67-4545-B26C-E256617C9508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C7779311-1E38-49AA-9248-D455413C247D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6372695D-9372-4DEC-87EB-6359C01A537D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D4416B1-89BF-44B3-B3D7-3C0DC165F5DC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55AE3C02-4A30-43A1-A2D9-BE6F12633F38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B65A06FE-8C93-4A74-8254-82E4B8F5A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86A55DFB-C52A-49B0-8BAD-B0474FB0E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A9CEC92-CF8D-4783-88EA-FCACAC7D50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9E90C6A8-CF09-4FEE-BC1C-55D46A62DE02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D89CB682-2702-45F6-A6B0-333FC1077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473E7ABC-0FCF-4524-AB24-F6026E73F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A734E63C-2010-4236-AB5F-46C6A8B09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1E3662AB-58C3-4B5E-B671-1161D12E1834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49BE7A93-D505-4695-A776-C5397683E2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17DE49E8-2739-4933-8BDC-1D4FF2E275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32A5B85-109B-49C8-9D23-062F77F1C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04518536-F846-414A-B2AC-38B3C3356D32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188" name="Connector: Elbow 187">
                <a:extLst>
                  <a:ext uri="{FF2B5EF4-FFF2-40B4-BE49-F238E27FC236}">
                    <a16:creationId xmlns:a16="http://schemas.microsoft.com/office/drawing/2014/main" id="{36FA36E8-FA8F-45B6-AF48-B57882C3185D}"/>
                  </a:ext>
                </a:extLst>
              </p:cNvPr>
              <p:cNvCxnSpPr>
                <a:stCxn id="180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or: Elbow 188">
                <a:extLst>
                  <a:ext uri="{FF2B5EF4-FFF2-40B4-BE49-F238E27FC236}">
                    <a16:creationId xmlns:a16="http://schemas.microsoft.com/office/drawing/2014/main" id="{DB1404A7-D28A-4540-9B10-CB978D59F12A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B27CA49-F622-4A0E-9063-450BFD0263C1}"/>
                  </a:ext>
                </a:extLst>
              </p:cNvPr>
              <p:cNvCxnSpPr>
                <a:endCxn id="187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E7643-94B9-4CB5-BF21-4FDFD853EF0B}"/>
                </a:ext>
              </a:extLst>
            </p:cNvPr>
            <p:cNvSpPr/>
            <p:nvPr/>
          </p:nvSpPr>
          <p:spPr>
            <a:xfrm>
              <a:off x="3619636" y="1891366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5AB4CC30-4CA0-4F51-8095-8C58ABD931F9}"/>
                </a:ext>
              </a:extLst>
            </p:cNvPr>
            <p:cNvCxnSpPr>
              <a:cxnSpLocks/>
              <a:stCxn id="213" idx="1"/>
              <a:endCxn id="61" idx="3"/>
            </p:cNvCxnSpPr>
            <p:nvPr/>
          </p:nvCxnSpPr>
          <p:spPr>
            <a:xfrm flipH="1" flipV="1">
              <a:off x="2654826" y="1659777"/>
              <a:ext cx="964810" cy="363997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230D415-F0C6-416D-99AB-D586B88144B7}"/>
                </a:ext>
              </a:extLst>
            </p:cNvPr>
            <p:cNvSpPr txBox="1"/>
            <p:nvPr/>
          </p:nvSpPr>
          <p:spPr>
            <a:xfrm>
              <a:off x="2678837" y="1458825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44E187EE-E258-40D6-80D8-7464B55AC724}"/>
                </a:ext>
              </a:extLst>
            </p:cNvPr>
            <p:cNvSpPr/>
            <p:nvPr/>
          </p:nvSpPr>
          <p:spPr>
            <a:xfrm>
              <a:off x="3613693" y="2247072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36191F19-B302-4867-80F6-DC2FAA1DDCB9}"/>
                </a:ext>
              </a:extLst>
            </p:cNvPr>
            <p:cNvCxnSpPr>
              <a:cxnSpLocks/>
              <a:stCxn id="223" idx="1"/>
            </p:cNvCxnSpPr>
            <p:nvPr/>
          </p:nvCxnSpPr>
          <p:spPr>
            <a:xfrm flipH="1">
              <a:off x="2654826" y="2379480"/>
              <a:ext cx="958867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4B9D1B37-8F79-4A82-A37A-4A9845A903AE}"/>
                </a:ext>
              </a:extLst>
            </p:cNvPr>
            <p:cNvSpPr txBox="1"/>
            <p:nvPr/>
          </p:nvSpPr>
          <p:spPr>
            <a:xfrm>
              <a:off x="2678837" y="2189285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C7812A61-7B01-4689-A404-352A9B0A21DE}"/>
              </a:ext>
            </a:extLst>
          </p:cNvPr>
          <p:cNvGrpSpPr/>
          <p:nvPr/>
        </p:nvGrpSpPr>
        <p:grpSpPr>
          <a:xfrm>
            <a:off x="2395166" y="2856114"/>
            <a:ext cx="3338858" cy="1334929"/>
            <a:chOff x="743480" y="1345922"/>
            <a:chExt cx="3338858" cy="1334929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ECD27E3F-1DA3-41B9-8A03-47F06AC5289A}"/>
                </a:ext>
              </a:extLst>
            </p:cNvPr>
            <p:cNvGrpSpPr/>
            <p:nvPr/>
          </p:nvGrpSpPr>
          <p:grpSpPr>
            <a:xfrm>
              <a:off x="743480" y="1345922"/>
              <a:ext cx="1911346" cy="644012"/>
              <a:chOff x="743480" y="1345922"/>
              <a:chExt cx="1911346" cy="644012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52BF75A-7BDE-47D2-A696-498BC2A6E696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72CAFCC2-9B34-42D6-9278-0B99E65D310A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2A3B234B-9A6A-4555-B1F7-6EAAC4A108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50C3E360-59C6-436F-A890-AD7BE11148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3EC7571B-B3B6-4BDB-BD65-D224B84E68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39BF0D33-A0BE-4E29-91D3-FB8E90D4F3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AB773A78-7FB6-48C1-97F6-DF60A0614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30A97681-CEB3-4989-90BB-F7328E06C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F25AA182-57DB-4CC4-8987-40180C133C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C23B4467-C10C-4A28-BDC3-3CCB3FF66B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9766AA85-8A99-4303-A0CE-010604748C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3D19B25C-C98F-477E-A022-756A3D2757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C8D90E06-9C59-40D0-A90C-530EDC2556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2984330B-2A7D-4BF2-A3DD-856B9412D5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85D6D19-3D76-488F-9F97-04C5AA424C68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D179895F-298D-42F3-9071-7EC92D706C37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5BFE610-0078-4B14-8197-28CB954B71EF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61B6F738-8B26-49D2-A74D-197FB134135C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E6B9526B-237F-4D38-A0C8-92F2E9FC201F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2AEC1DD8-038F-48E7-96D4-D236C181F1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>
                  <a:extLst>
                    <a:ext uri="{FF2B5EF4-FFF2-40B4-BE49-F238E27FC236}">
                      <a16:creationId xmlns:a16="http://schemas.microsoft.com/office/drawing/2014/main" id="{59068DD3-F02C-49A5-BC65-985D0ECAD5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16BFAD6B-2AD9-4087-838E-7DC6A5DFC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CDE51E3B-5406-407D-B84B-F5E9E2A28F20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AD203157-D283-4D7E-A758-51B4EBA123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A0A76C05-EFC7-4E48-8384-B3121FB04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9D5B3F30-2F27-406A-AA5C-B40E727730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B3B3A8D5-F0E1-4B75-9F36-6CF3118A850E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C003D4C7-CA3E-4584-A302-074C1486E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5FD362CD-6600-41DD-AC11-E6D62B9B7A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94285A61-F272-4654-B79F-589960463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DA7C5EDA-7D62-457C-8421-960DDDDEEE8C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279" name="Connector: Elbow 278">
                <a:extLst>
                  <a:ext uri="{FF2B5EF4-FFF2-40B4-BE49-F238E27FC236}">
                    <a16:creationId xmlns:a16="http://schemas.microsoft.com/office/drawing/2014/main" id="{8C7991ED-C6C9-4A3A-8C04-5C7777D3CF68}"/>
                  </a:ext>
                </a:extLst>
              </p:cNvPr>
              <p:cNvCxnSpPr>
                <a:stCxn id="271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Connector: Elbow 279">
                <a:extLst>
                  <a:ext uri="{FF2B5EF4-FFF2-40B4-BE49-F238E27FC236}">
                    <a16:creationId xmlns:a16="http://schemas.microsoft.com/office/drawing/2014/main" id="{41F516CA-722F-4260-BB02-31850F265AA4}"/>
                  </a:ext>
                </a:extLst>
              </p:cNvPr>
              <p:cNvCxnSpPr>
                <a:cxnSpLocks/>
                <a:stCxn id="273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507A7514-2595-423C-8F13-F72DC4A043ED}"/>
                  </a:ext>
                </a:extLst>
              </p:cNvPr>
              <p:cNvCxnSpPr>
                <a:endCxn id="278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261CC165-2188-4C99-B8DB-5CEF266C143D}"/>
                </a:ext>
              </a:extLst>
            </p:cNvPr>
            <p:cNvGrpSpPr/>
            <p:nvPr/>
          </p:nvGrpSpPr>
          <p:grpSpPr>
            <a:xfrm>
              <a:off x="743480" y="2036839"/>
              <a:ext cx="1911346" cy="644012"/>
              <a:chOff x="743480" y="1345922"/>
              <a:chExt cx="1911346" cy="644012"/>
            </a:xfrm>
          </p:grpSpPr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CED2B01-9675-4686-BA4F-650FFA610974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CB0D242B-56F7-4CCC-8451-44DDB8690E81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6D61EA08-9F1E-4464-970E-071309028E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6F9B1228-E14B-426F-AEDC-8F89B392F4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8443A252-9F67-4981-B786-B5A5BD9B49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C7FA623D-B26E-41A6-A926-5A3E2D1D16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D5FAD864-C390-42D2-B8A7-A66435406B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1AEA9D5F-542A-4243-A71A-DF87BF4CF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EEB70105-6568-4020-BA91-DBC0EAC36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66967E90-0A17-43C4-9E39-643C45A81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D5E3BBE9-B331-47B3-B7A7-5FD6564A9B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23A515E4-A6EC-42A9-8841-B2A80A1BF9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BC06E2B4-8C58-4A90-B18E-21D202203F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73A791C0-3D59-4464-BDDA-32E0561586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4E5B496-3F37-4C3F-92F0-E821CAD22106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90BA3FA7-8A52-4158-8353-D2066D0369BB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D88B9C9A-A7B1-4D14-94C4-721B057F440E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94F6F716-D92F-41D1-A2BE-826D2CA1B1E9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16DB05D3-79DE-47D6-8E8B-7D4C55581F10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AD4B3409-8972-431A-9883-F64F482E35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B0AE6385-E04B-4E5E-AFC3-6C6BC204A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55CA626B-5F2E-4A0F-9845-806D72B887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94DE5CD6-1513-4953-A2A6-6F7A25B72853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C2987A14-D19A-468F-B478-6F81A45DF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3B84CB3C-E1AE-4A63-9E22-597C01C2E2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356F9789-FF89-4EDB-8B4C-E2243D9C77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176647B1-B8D0-47E1-A907-8A806D4B59A0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0A0402E1-FE11-48BB-9AB4-8FC1BCEBD4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DA215E24-0A09-47A6-A9B7-220B30C2BE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88D661E6-5C0D-48D9-A373-4D50CFF96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91FE2DD4-B307-4640-9622-1771F32C38AB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245" name="Connector: Elbow 244">
                <a:extLst>
                  <a:ext uri="{FF2B5EF4-FFF2-40B4-BE49-F238E27FC236}">
                    <a16:creationId xmlns:a16="http://schemas.microsoft.com/office/drawing/2014/main" id="{936DD226-EF39-4501-8FE2-4ABA938F0730}"/>
                  </a:ext>
                </a:extLst>
              </p:cNvPr>
              <p:cNvCxnSpPr>
                <a:stCxn id="237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nector: Elbow 245">
                <a:extLst>
                  <a:ext uri="{FF2B5EF4-FFF2-40B4-BE49-F238E27FC236}">
                    <a16:creationId xmlns:a16="http://schemas.microsoft.com/office/drawing/2014/main" id="{3B43CB0D-8B82-4735-993E-BB9B0AC2E51C}"/>
                  </a:ext>
                </a:extLst>
              </p:cNvPr>
              <p:cNvCxnSpPr>
                <a:cxnSpLocks/>
                <a:stCxn id="239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BF6B4682-5FC9-4492-9BE7-44EA9B147F9B}"/>
                  </a:ext>
                </a:extLst>
              </p:cNvPr>
              <p:cNvCxnSpPr>
                <a:endCxn id="244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AB9DFF7-2FA0-41ED-BD5E-4050912A75AD}"/>
                </a:ext>
              </a:extLst>
            </p:cNvPr>
            <p:cNvSpPr/>
            <p:nvPr/>
          </p:nvSpPr>
          <p:spPr>
            <a:xfrm>
              <a:off x="3613693" y="1516612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D4994EEA-7930-464E-B25B-D92ACDF9E426}"/>
                </a:ext>
              </a:extLst>
            </p:cNvPr>
            <p:cNvCxnSpPr>
              <a:cxnSpLocks/>
              <a:stCxn id="230" idx="1"/>
              <a:endCxn id="278" idx="3"/>
            </p:cNvCxnSpPr>
            <p:nvPr/>
          </p:nvCxnSpPr>
          <p:spPr>
            <a:xfrm flipH="1">
              <a:off x="2654826" y="1649020"/>
              <a:ext cx="958867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E3323EC4-91D7-49D9-AF0A-1B2ED6178A36}"/>
                </a:ext>
              </a:extLst>
            </p:cNvPr>
            <p:cNvSpPr txBox="1"/>
            <p:nvPr/>
          </p:nvSpPr>
          <p:spPr>
            <a:xfrm>
              <a:off x="2694077" y="1458825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0E071D17-B9A6-48E0-B1BA-0E7B133C336D}"/>
                </a:ext>
              </a:extLst>
            </p:cNvPr>
            <p:cNvSpPr/>
            <p:nvPr/>
          </p:nvSpPr>
          <p:spPr>
            <a:xfrm>
              <a:off x="3613693" y="1899737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B59B9278-D489-40EC-A416-16B32A6A4359}"/>
                </a:ext>
              </a:extLst>
            </p:cNvPr>
            <p:cNvCxnSpPr>
              <a:cxnSpLocks/>
              <a:stCxn id="233" idx="1"/>
            </p:cNvCxnSpPr>
            <p:nvPr/>
          </p:nvCxnSpPr>
          <p:spPr>
            <a:xfrm flipH="1">
              <a:off x="2654826" y="2032145"/>
              <a:ext cx="958867" cy="333556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6B2FA32-DEA9-46DE-90EB-9599845D7F6E}"/>
                </a:ext>
              </a:extLst>
            </p:cNvPr>
            <p:cNvSpPr txBox="1"/>
            <p:nvPr/>
          </p:nvSpPr>
          <p:spPr>
            <a:xfrm>
              <a:off x="2674083" y="2026251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</p:grpSp>
      <p:sp>
        <p:nvSpPr>
          <p:cNvPr id="304" name="TextBox 303">
            <a:extLst>
              <a:ext uri="{FF2B5EF4-FFF2-40B4-BE49-F238E27FC236}">
                <a16:creationId xmlns:a16="http://schemas.microsoft.com/office/drawing/2014/main" id="{A613177D-C8EA-4257-A8AC-E5FE3A0BA796}"/>
              </a:ext>
            </a:extLst>
          </p:cNvPr>
          <p:cNvSpPr txBox="1"/>
          <p:nvPr/>
        </p:nvSpPr>
        <p:spPr>
          <a:xfrm rot="16200000">
            <a:off x="1846924" y="3500429"/>
            <a:ext cx="870712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l"/>
            <a:r>
              <a:rPr lang="en-GB" dirty="0"/>
              <a:t>Sensor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03F8BAB6-5BAD-4226-A73E-FD8220C54250}"/>
              </a:ext>
            </a:extLst>
          </p:cNvPr>
          <p:cNvSpPr txBox="1"/>
          <p:nvPr/>
        </p:nvSpPr>
        <p:spPr>
          <a:xfrm>
            <a:off x="2764651" y="400021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…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B78BE8D9-068A-4BA0-8248-E20FD303DF5B}"/>
              </a:ext>
            </a:extLst>
          </p:cNvPr>
          <p:cNvSpPr/>
          <p:nvPr/>
        </p:nvSpPr>
        <p:spPr>
          <a:xfrm>
            <a:off x="2261289" y="1394571"/>
            <a:ext cx="2150309" cy="2892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2242497C-7F76-4076-BF1F-DD3871A450CD}"/>
              </a:ext>
            </a:extLst>
          </p:cNvPr>
          <p:cNvSpPr txBox="1"/>
          <p:nvPr/>
        </p:nvSpPr>
        <p:spPr>
          <a:xfrm>
            <a:off x="2913261" y="92020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…</a:t>
            </a:r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D7E77F73-D8FB-4EE0-BD8E-403EA2B29C6B}"/>
              </a:ext>
            </a:extLst>
          </p:cNvPr>
          <p:cNvCxnSpPr>
            <a:cxnSpLocks/>
          </p:cNvCxnSpPr>
          <p:nvPr/>
        </p:nvCxnSpPr>
        <p:spPr>
          <a:xfrm>
            <a:off x="4877637" y="981353"/>
            <a:ext cx="0" cy="3456000"/>
          </a:xfrm>
          <a:prstGeom prst="line">
            <a:avLst/>
          </a:prstGeom>
          <a:ln>
            <a:solidFill>
              <a:schemeClr val="accent3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TextBox 311">
            <a:extLst>
              <a:ext uri="{FF2B5EF4-FFF2-40B4-BE49-F238E27FC236}">
                <a16:creationId xmlns:a16="http://schemas.microsoft.com/office/drawing/2014/main" id="{EF5C9470-52CF-40DE-BED1-FAAB4CF93BBF}"/>
              </a:ext>
            </a:extLst>
          </p:cNvPr>
          <p:cNvSpPr txBox="1"/>
          <p:nvPr/>
        </p:nvSpPr>
        <p:spPr>
          <a:xfrm>
            <a:off x="4831967" y="965676"/>
            <a:ext cx="19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Outside active volume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A849437E-C4B9-49FB-9FE0-DE9489ABCD81}"/>
              </a:ext>
            </a:extLst>
          </p:cNvPr>
          <p:cNvCxnSpPr>
            <a:cxnSpLocks/>
          </p:cNvCxnSpPr>
          <p:nvPr/>
        </p:nvCxnSpPr>
        <p:spPr>
          <a:xfrm flipV="1">
            <a:off x="1145115" y="1734765"/>
            <a:ext cx="1194950" cy="638331"/>
          </a:xfrm>
          <a:prstGeom prst="bentConnector3">
            <a:avLst>
              <a:gd name="adj1" fmla="val 1203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0177E22-D7C3-4B95-9541-42D776385DE6}"/>
              </a:ext>
            </a:extLst>
          </p:cNvPr>
          <p:cNvCxnSpPr>
            <a:cxnSpLocks/>
          </p:cNvCxnSpPr>
          <p:nvPr/>
        </p:nvCxnSpPr>
        <p:spPr>
          <a:xfrm>
            <a:off x="1281496" y="3046094"/>
            <a:ext cx="1686565" cy="163124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DD70B39C-FF05-4440-92FE-E1098B8D7D3A}"/>
              </a:ext>
            </a:extLst>
          </p:cNvPr>
          <p:cNvCxnSpPr>
            <a:cxnSpLocks/>
            <a:endCxn id="18" idx="4"/>
          </p:cNvCxnSpPr>
          <p:nvPr/>
        </p:nvCxnSpPr>
        <p:spPr>
          <a:xfrm flipV="1">
            <a:off x="975775" y="2445001"/>
            <a:ext cx="3036633" cy="194209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673E419-07CC-4651-9310-41F2A4CA8AF6}"/>
              </a:ext>
            </a:extLst>
          </p:cNvPr>
          <p:cNvSpPr/>
          <p:nvPr/>
        </p:nvSpPr>
        <p:spPr>
          <a:xfrm>
            <a:off x="3900426" y="2239183"/>
            <a:ext cx="223964" cy="2058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76A4184-F9C8-4990-8E87-EBE2A53C0822}"/>
              </a:ext>
            </a:extLst>
          </p:cNvPr>
          <p:cNvSpPr txBox="1"/>
          <p:nvPr/>
        </p:nvSpPr>
        <p:spPr>
          <a:xfrm>
            <a:off x="6769415" y="871636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Counting room</a:t>
            </a:r>
          </a:p>
          <a:p>
            <a:pPr algn="ctr"/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(Real-time)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1D500515-A0BC-4F8D-BACE-52C8BA2B1630}"/>
              </a:ext>
            </a:extLst>
          </p:cNvPr>
          <p:cNvCxnSpPr>
            <a:cxnSpLocks/>
          </p:cNvCxnSpPr>
          <p:nvPr/>
        </p:nvCxnSpPr>
        <p:spPr>
          <a:xfrm>
            <a:off x="5612338" y="2077213"/>
            <a:ext cx="934828" cy="64667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AD05DBA2-9DDE-4245-B777-BD95977BD51E}"/>
              </a:ext>
            </a:extLst>
          </p:cNvPr>
          <p:cNvCxnSpPr>
            <a:cxnSpLocks/>
          </p:cNvCxnSpPr>
          <p:nvPr/>
        </p:nvCxnSpPr>
        <p:spPr>
          <a:xfrm flipV="1">
            <a:off x="5606395" y="2304618"/>
            <a:ext cx="955016" cy="128301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0812B570-1C75-4A76-9D26-A78FFF858223}"/>
              </a:ext>
            </a:extLst>
          </p:cNvPr>
          <p:cNvCxnSpPr>
            <a:cxnSpLocks/>
          </p:cNvCxnSpPr>
          <p:nvPr/>
        </p:nvCxnSpPr>
        <p:spPr>
          <a:xfrm>
            <a:off x="5606395" y="3172894"/>
            <a:ext cx="966360" cy="81495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C46EF31F-9191-4FCD-817E-482A87E0EBD7}"/>
              </a:ext>
            </a:extLst>
          </p:cNvPr>
          <p:cNvCxnSpPr>
            <a:cxnSpLocks/>
          </p:cNvCxnSpPr>
          <p:nvPr/>
        </p:nvCxnSpPr>
        <p:spPr>
          <a:xfrm flipV="1">
            <a:off x="5606395" y="3445659"/>
            <a:ext cx="976780" cy="110360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714DC869-7BE4-4F5C-BF4F-3D1946BC9F88}"/>
              </a:ext>
            </a:extLst>
          </p:cNvPr>
          <p:cNvCxnSpPr>
            <a:cxnSpLocks/>
          </p:cNvCxnSpPr>
          <p:nvPr/>
        </p:nvCxnSpPr>
        <p:spPr>
          <a:xfrm>
            <a:off x="5729622" y="1812067"/>
            <a:ext cx="843133" cy="210845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C35D3543-AA45-4F8B-8837-F41216088E9F}"/>
              </a:ext>
            </a:extLst>
          </p:cNvPr>
          <p:cNvCxnSpPr/>
          <p:nvPr/>
        </p:nvCxnSpPr>
        <p:spPr>
          <a:xfrm>
            <a:off x="6600500" y="1041876"/>
            <a:ext cx="0" cy="3456000"/>
          </a:xfrm>
          <a:prstGeom prst="line">
            <a:avLst/>
          </a:prstGeom>
          <a:ln>
            <a:solidFill>
              <a:schemeClr val="accent3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498FA0D4-8FD5-4BF8-93D6-0497A7B9D858}"/>
              </a:ext>
            </a:extLst>
          </p:cNvPr>
          <p:cNvSpPr txBox="1"/>
          <p:nvPr/>
        </p:nvSpPr>
        <p:spPr>
          <a:xfrm>
            <a:off x="5986291" y="252324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AD47"/>
                </a:solidFill>
              </a:rPr>
              <a:t>…</a:t>
            </a:r>
          </a:p>
        </p:txBody>
      </p: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275A7F2E-0531-480D-8DEE-EB31293DB67A}"/>
              </a:ext>
            </a:extLst>
          </p:cNvPr>
          <p:cNvCxnSpPr>
            <a:cxnSpLocks/>
          </p:cNvCxnSpPr>
          <p:nvPr/>
        </p:nvCxnSpPr>
        <p:spPr>
          <a:xfrm>
            <a:off x="5729622" y="2903186"/>
            <a:ext cx="843133" cy="210845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TextBox 309">
            <a:extLst>
              <a:ext uri="{FF2B5EF4-FFF2-40B4-BE49-F238E27FC236}">
                <a16:creationId xmlns:a16="http://schemas.microsoft.com/office/drawing/2014/main" id="{D4FF33BD-74E9-434A-AE7D-FB7F56026BC7}"/>
              </a:ext>
            </a:extLst>
          </p:cNvPr>
          <p:cNvSpPr txBox="1"/>
          <p:nvPr/>
        </p:nvSpPr>
        <p:spPr>
          <a:xfrm>
            <a:off x="6008669" y="363810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AD47"/>
                </a:solidFill>
              </a:rPr>
              <a:t>…</a:t>
            </a:r>
          </a:p>
        </p:txBody>
      </p: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CA9E2F82-4A0D-4A97-BFFE-C247D7135B37}"/>
              </a:ext>
            </a:extLst>
          </p:cNvPr>
          <p:cNvCxnSpPr>
            <a:cxnSpLocks/>
          </p:cNvCxnSpPr>
          <p:nvPr/>
        </p:nvCxnSpPr>
        <p:spPr>
          <a:xfrm flipV="1">
            <a:off x="5829457" y="3637728"/>
            <a:ext cx="726703" cy="185044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Rectangle 312">
            <a:extLst>
              <a:ext uri="{FF2B5EF4-FFF2-40B4-BE49-F238E27FC236}">
                <a16:creationId xmlns:a16="http://schemas.microsoft.com/office/drawing/2014/main" id="{CD1ED742-C29F-41DA-BE5D-3BF824E13C06}"/>
              </a:ext>
            </a:extLst>
          </p:cNvPr>
          <p:cNvSpPr/>
          <p:nvPr/>
        </p:nvSpPr>
        <p:spPr>
          <a:xfrm>
            <a:off x="6708647" y="3962798"/>
            <a:ext cx="1238782" cy="342760"/>
          </a:xfrm>
          <a:prstGeom prst="rect">
            <a:avLst/>
          </a:prstGeom>
          <a:solidFill>
            <a:srgbClr val="BD92DE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SODANET</a:t>
            </a:r>
          </a:p>
        </p:txBody>
      </p:sp>
      <p:sp>
        <p:nvSpPr>
          <p:cNvPr id="314" name="Arrow: Down 313">
            <a:extLst>
              <a:ext uri="{FF2B5EF4-FFF2-40B4-BE49-F238E27FC236}">
                <a16:creationId xmlns:a16="http://schemas.microsoft.com/office/drawing/2014/main" id="{8F368B8A-7CF6-4742-BEFF-CB9930CEB09C}"/>
              </a:ext>
            </a:extLst>
          </p:cNvPr>
          <p:cNvSpPr/>
          <p:nvPr/>
        </p:nvSpPr>
        <p:spPr>
          <a:xfrm rot="10800000">
            <a:off x="7157458" y="2457493"/>
            <a:ext cx="414960" cy="1749357"/>
          </a:xfrm>
          <a:prstGeom prst="downArrow">
            <a:avLst/>
          </a:prstGeom>
          <a:solidFill>
            <a:srgbClr val="BD92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755C53A5-734B-4F01-9CAD-698833760A1E}"/>
              </a:ext>
            </a:extLst>
          </p:cNvPr>
          <p:cNvSpPr/>
          <p:nvPr/>
        </p:nvSpPr>
        <p:spPr>
          <a:xfrm>
            <a:off x="6681312" y="1847552"/>
            <a:ext cx="1318280" cy="627711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MMB </a:t>
            </a:r>
          </a:p>
          <a:p>
            <a:pPr algn="ctr"/>
            <a:r>
              <a:rPr lang="en-GB" sz="1100" dirty="0"/>
              <a:t>(MVD Multiplexer Board)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9F4267B9-7C98-455D-A13F-F68FE512B226}"/>
              </a:ext>
            </a:extLst>
          </p:cNvPr>
          <p:cNvSpPr/>
          <p:nvPr/>
        </p:nvSpPr>
        <p:spPr>
          <a:xfrm>
            <a:off x="6687153" y="3131804"/>
            <a:ext cx="1318280" cy="627711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MMB </a:t>
            </a:r>
          </a:p>
          <a:p>
            <a:pPr algn="ctr"/>
            <a:r>
              <a:rPr lang="en-GB" sz="1100" dirty="0"/>
              <a:t>(MVD Multiplexer Board)</a:t>
            </a:r>
          </a:p>
        </p:txBody>
      </p:sp>
      <p:cxnSp>
        <p:nvCxnSpPr>
          <p:cNvPr id="317" name="Straight Arrow Connector 316">
            <a:extLst>
              <a:ext uri="{FF2B5EF4-FFF2-40B4-BE49-F238E27FC236}">
                <a16:creationId xmlns:a16="http://schemas.microsoft.com/office/drawing/2014/main" id="{90914F60-0195-4CCE-9A2D-2FF633115A85}"/>
              </a:ext>
            </a:extLst>
          </p:cNvPr>
          <p:cNvCxnSpPr>
            <a:cxnSpLocks/>
          </p:cNvCxnSpPr>
          <p:nvPr/>
        </p:nvCxnSpPr>
        <p:spPr>
          <a:xfrm flipV="1">
            <a:off x="5824248" y="2475946"/>
            <a:ext cx="726703" cy="185044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Oval 317">
            <a:extLst>
              <a:ext uri="{FF2B5EF4-FFF2-40B4-BE49-F238E27FC236}">
                <a16:creationId xmlns:a16="http://schemas.microsoft.com/office/drawing/2014/main" id="{F7704202-8014-4DD8-B7B7-6DB37E431418}"/>
              </a:ext>
            </a:extLst>
          </p:cNvPr>
          <p:cNvSpPr/>
          <p:nvPr/>
        </p:nvSpPr>
        <p:spPr>
          <a:xfrm>
            <a:off x="5863507" y="2022003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20ADAEF7-FCBC-439D-B369-6BB5CB86F4E8}"/>
              </a:ext>
            </a:extLst>
          </p:cNvPr>
          <p:cNvSpPr/>
          <p:nvPr/>
        </p:nvSpPr>
        <p:spPr>
          <a:xfrm>
            <a:off x="5883087" y="2316870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DD48E5A2-041C-4EA6-8523-97944F81DF32}"/>
              </a:ext>
            </a:extLst>
          </p:cNvPr>
          <p:cNvSpPr/>
          <p:nvPr/>
        </p:nvSpPr>
        <p:spPr>
          <a:xfrm>
            <a:off x="5849878" y="3122568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2ABBA718-9D46-41EA-9E93-20D857518DC5}"/>
              </a:ext>
            </a:extLst>
          </p:cNvPr>
          <p:cNvSpPr/>
          <p:nvPr/>
        </p:nvSpPr>
        <p:spPr>
          <a:xfrm>
            <a:off x="5882779" y="3444879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1F58AB4F-CC57-4FF7-A0E8-400175BC801B}"/>
              </a:ext>
            </a:extLst>
          </p:cNvPr>
          <p:cNvSpPr/>
          <p:nvPr/>
        </p:nvSpPr>
        <p:spPr>
          <a:xfrm>
            <a:off x="6003550" y="3693703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08C6E97B-FED0-4252-B43E-59A93D3B4063}"/>
              </a:ext>
            </a:extLst>
          </p:cNvPr>
          <p:cNvSpPr/>
          <p:nvPr/>
        </p:nvSpPr>
        <p:spPr>
          <a:xfrm>
            <a:off x="5898502" y="2883317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DB58B543-CF78-4E27-BB07-E4BB7DAA3231}"/>
              </a:ext>
            </a:extLst>
          </p:cNvPr>
          <p:cNvSpPr/>
          <p:nvPr/>
        </p:nvSpPr>
        <p:spPr>
          <a:xfrm>
            <a:off x="5915891" y="2550191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4569D821-2FA3-4769-A64E-6834C15929ED}"/>
              </a:ext>
            </a:extLst>
          </p:cNvPr>
          <p:cNvSpPr/>
          <p:nvPr/>
        </p:nvSpPr>
        <p:spPr>
          <a:xfrm>
            <a:off x="5858210" y="1783943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9F6DAC95-1FFA-4A6B-8793-A64D7281ECB3}"/>
              </a:ext>
            </a:extLst>
          </p:cNvPr>
          <p:cNvSpPr txBox="1"/>
          <p:nvPr/>
        </p:nvSpPr>
        <p:spPr>
          <a:xfrm>
            <a:off x="6061555" y="2528725"/>
            <a:ext cx="883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optical link</a:t>
            </a:r>
          </a:p>
        </p:txBody>
      </p: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BBC305C0-37E2-4F78-9103-A4257EF38AE1}"/>
              </a:ext>
            </a:extLst>
          </p:cNvPr>
          <p:cNvCxnSpPr/>
          <p:nvPr/>
        </p:nvCxnSpPr>
        <p:spPr>
          <a:xfrm>
            <a:off x="8265470" y="1057573"/>
            <a:ext cx="0" cy="3456000"/>
          </a:xfrm>
          <a:prstGeom prst="line">
            <a:avLst/>
          </a:prstGeom>
          <a:ln>
            <a:solidFill>
              <a:schemeClr val="accent3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EFFABD66-E2F2-453F-94CA-355700EBFD68}"/>
              </a:ext>
            </a:extLst>
          </p:cNvPr>
          <p:cNvGrpSpPr/>
          <p:nvPr/>
        </p:nvGrpSpPr>
        <p:grpSpPr>
          <a:xfrm>
            <a:off x="7929679" y="2037524"/>
            <a:ext cx="586630" cy="262455"/>
            <a:chOff x="6354641" y="1984085"/>
            <a:chExt cx="586630" cy="262455"/>
          </a:xfrm>
        </p:grpSpPr>
        <p:cxnSp>
          <p:nvCxnSpPr>
            <p:cNvPr id="329" name="Straight Arrow Connector 328">
              <a:extLst>
                <a:ext uri="{FF2B5EF4-FFF2-40B4-BE49-F238E27FC236}">
                  <a16:creationId xmlns:a16="http://schemas.microsoft.com/office/drawing/2014/main" id="{61B8DBBA-EE53-45A2-B736-074485C494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4641" y="2246539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6E33297A-D26C-4F13-BB20-9B95F0A22F89}"/>
                </a:ext>
              </a:extLst>
            </p:cNvPr>
            <p:cNvSpPr/>
            <p:nvPr/>
          </p:nvSpPr>
          <p:spPr>
            <a:xfrm>
              <a:off x="6424554" y="1984085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31739A64-D71D-4B9E-9597-31EE736DD5EC}"/>
              </a:ext>
            </a:extLst>
          </p:cNvPr>
          <p:cNvGrpSpPr/>
          <p:nvPr/>
        </p:nvGrpSpPr>
        <p:grpSpPr>
          <a:xfrm>
            <a:off x="8010234" y="3338718"/>
            <a:ext cx="586630" cy="123884"/>
            <a:chOff x="6475535" y="1984085"/>
            <a:chExt cx="586630" cy="123884"/>
          </a:xfrm>
        </p:grpSpPr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2478B618-92F3-460C-BA21-910D811DD61E}"/>
                </a:ext>
              </a:extLst>
            </p:cNvPr>
            <p:cNvCxnSpPr/>
            <p:nvPr/>
          </p:nvCxnSpPr>
          <p:spPr>
            <a:xfrm flipV="1">
              <a:off x="6475535" y="2107968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884C584E-6029-4704-A00A-A6F1B17120B4}"/>
                </a:ext>
              </a:extLst>
            </p:cNvPr>
            <p:cNvSpPr/>
            <p:nvPr/>
          </p:nvSpPr>
          <p:spPr>
            <a:xfrm>
              <a:off x="6667438" y="1984085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88430C3F-C762-432D-B897-6961DC7374A6}"/>
              </a:ext>
            </a:extLst>
          </p:cNvPr>
          <p:cNvGrpSpPr/>
          <p:nvPr/>
        </p:nvGrpSpPr>
        <p:grpSpPr>
          <a:xfrm>
            <a:off x="7995318" y="3800963"/>
            <a:ext cx="586630" cy="133410"/>
            <a:chOff x="6475535" y="1974559"/>
            <a:chExt cx="586630" cy="133410"/>
          </a:xfrm>
        </p:grpSpPr>
        <p:cxnSp>
          <p:nvCxnSpPr>
            <p:cNvPr id="335" name="Straight Arrow Connector 334">
              <a:extLst>
                <a:ext uri="{FF2B5EF4-FFF2-40B4-BE49-F238E27FC236}">
                  <a16:creationId xmlns:a16="http://schemas.microsoft.com/office/drawing/2014/main" id="{63553EC0-A79F-484E-9165-C4DDE53D8B70}"/>
                </a:ext>
              </a:extLst>
            </p:cNvPr>
            <p:cNvCxnSpPr/>
            <p:nvPr/>
          </p:nvCxnSpPr>
          <p:spPr>
            <a:xfrm flipV="1">
              <a:off x="6475535" y="2107968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01CEAC01-AF5D-4AC0-AB12-8B5A27B9C51D}"/>
                </a:ext>
              </a:extLst>
            </p:cNvPr>
            <p:cNvSpPr/>
            <p:nvPr/>
          </p:nvSpPr>
          <p:spPr>
            <a:xfrm>
              <a:off x="6686490" y="1974559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97EE3B93-452E-4A68-8F96-21CBA4E9C766}"/>
              </a:ext>
            </a:extLst>
          </p:cNvPr>
          <p:cNvGrpSpPr/>
          <p:nvPr/>
        </p:nvGrpSpPr>
        <p:grpSpPr>
          <a:xfrm>
            <a:off x="7918386" y="1604894"/>
            <a:ext cx="586630" cy="123884"/>
            <a:chOff x="6475535" y="1984085"/>
            <a:chExt cx="586630" cy="123884"/>
          </a:xfrm>
        </p:grpSpPr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0DAFADC4-EDF3-4CC8-96E5-076899A6A6F8}"/>
                </a:ext>
              </a:extLst>
            </p:cNvPr>
            <p:cNvCxnSpPr/>
            <p:nvPr/>
          </p:nvCxnSpPr>
          <p:spPr>
            <a:xfrm flipV="1">
              <a:off x="6475535" y="2107968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75D19CF-C928-4A8D-9E78-77654F30A14F}"/>
                </a:ext>
              </a:extLst>
            </p:cNvPr>
            <p:cNvSpPr/>
            <p:nvPr/>
          </p:nvSpPr>
          <p:spPr>
            <a:xfrm>
              <a:off x="6738881" y="1984085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1028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21DFC29A-4C85-4C93-8A39-37A8EDFDA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" t="4498" r="3169" b="4334"/>
          <a:stretch/>
        </p:blipFill>
        <p:spPr>
          <a:xfrm>
            <a:off x="83936" y="1733365"/>
            <a:ext cx="2232118" cy="19014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8A4AF-461D-44E3-8A4B-5C25E92A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24D2262-292F-4D7B-971C-5B07235B1DD6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Strip Detector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A91AA-CACC-41BA-AB9E-65867089D1FA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>
                <a:solidFill>
                  <a:srgbClr val="009682"/>
                </a:solidFill>
              </a:rPr>
              <a:t>Readout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1ECDF-6052-4B52-8737-DE6703B51541}"/>
              </a:ext>
            </a:extLst>
          </p:cNvPr>
          <p:cNvSpPr txBox="1"/>
          <p:nvPr/>
        </p:nvSpPr>
        <p:spPr>
          <a:xfrm>
            <a:off x="2212669" y="4405076"/>
            <a:ext cx="1303177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l"/>
            <a:r>
              <a:rPr lang="en-GB" dirty="0"/>
              <a:t>FEE- ASICs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FBDD5-EC02-458D-8EA9-AF4EC2558B76}"/>
              </a:ext>
            </a:extLst>
          </p:cNvPr>
          <p:cNvSpPr txBox="1"/>
          <p:nvPr/>
        </p:nvSpPr>
        <p:spPr>
          <a:xfrm>
            <a:off x="3677875" y="4413302"/>
            <a:ext cx="1714804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l"/>
            <a:r>
              <a:rPr lang="en-GB" dirty="0"/>
              <a:t>Local controller ASICs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2EA4F7-9ED8-4732-A522-61012E21279C}"/>
              </a:ext>
            </a:extLst>
          </p:cNvPr>
          <p:cNvCxnSpPr>
            <a:cxnSpLocks/>
          </p:cNvCxnSpPr>
          <p:nvPr/>
        </p:nvCxnSpPr>
        <p:spPr>
          <a:xfrm flipH="1" flipV="1">
            <a:off x="4079471" y="4068169"/>
            <a:ext cx="95785" cy="3148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2F78DD-04B7-44F6-BDAB-8B7F29C11B06}"/>
              </a:ext>
            </a:extLst>
          </p:cNvPr>
          <p:cNvSpPr txBox="1"/>
          <p:nvPr/>
        </p:nvSpPr>
        <p:spPr>
          <a:xfrm>
            <a:off x="2246307" y="965676"/>
            <a:ext cx="2353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Double-sided strip modules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8B4BD42E-684E-4A14-B7F8-DDAED8E87BB3}"/>
              </a:ext>
            </a:extLst>
          </p:cNvPr>
          <p:cNvGrpSpPr/>
          <p:nvPr/>
        </p:nvGrpSpPr>
        <p:grpSpPr>
          <a:xfrm>
            <a:off x="2395166" y="1385679"/>
            <a:ext cx="3344801" cy="1334929"/>
            <a:chOff x="743480" y="1345922"/>
            <a:chExt cx="3344801" cy="133492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8A6F02A-7E3F-438A-B6F3-52756108FF00}"/>
                </a:ext>
              </a:extLst>
            </p:cNvPr>
            <p:cNvGrpSpPr/>
            <p:nvPr/>
          </p:nvGrpSpPr>
          <p:grpSpPr>
            <a:xfrm>
              <a:off x="743480" y="1345922"/>
              <a:ext cx="1911346" cy="644012"/>
              <a:chOff x="743480" y="1345922"/>
              <a:chExt cx="1911346" cy="64401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1CBDBAB-1F52-4ECA-87F3-B5139B9A2A1F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ECB256C-E0A1-4584-9829-1AFDCBDAE2BC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AAC0E161-7948-4C49-B548-A59522B2F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EFB5A34-8069-4B01-BB05-1465AEDC91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B05EB0E-88C7-4178-9A3A-1126723804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20536D9-6D49-445D-95FB-676FC26FF5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A545FAB-C171-44B0-8AD3-C59392E6E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A87ED0D-F516-4FD4-9EC7-2B8BA622F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DBFB0E19-F4AD-489E-9AB4-FB8ECC2409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93F64E5-E516-405E-9D0C-65C3F5D70F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BE1B4FD-542B-438D-A05B-CCF833D3C6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CF378AB-7208-4A5D-992C-B9F7465185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7351786-157F-4412-93D8-53FDCD897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0C0DC113-8020-418A-BF6E-CDFE697A52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3A8571B-B6D5-4E21-860E-9C1F9CE7667C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DDA59E3-84DD-458A-BD3B-D5E25F9001C5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177C5DF-9291-40CF-A1D7-B042A27EA784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2155CD3-0A22-448C-8D59-385390916AED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B02A615-4635-4D6A-A36D-D8476F291CC3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4247214-C41F-4CE8-8873-2D06D7D3D8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94A595A0-5AFB-4C88-95DF-5319A2EE98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F9FBC49-E2C3-4793-A89B-9C5200C814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7BC82A8-D238-46C9-8C01-E19F00EF504B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410C3764-FBAA-4F12-8FF1-E881E8C77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7780C398-EC4C-4DE3-97EE-DC4FC5BDA5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3ACA88D-459B-46BB-B245-AA02605EF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3EDC389-907B-4773-8F4F-A8892838D423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8608389-498C-42CA-8105-D38771E12A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C9E9E0E-0F46-4624-B1B5-27973F4C09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771CB57-34F1-4FBF-898C-2B7DF83E44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FBD2B3B-6148-4DF4-9856-CE036812F680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63" name="Connector: Elbow 62">
                <a:extLst>
                  <a:ext uri="{FF2B5EF4-FFF2-40B4-BE49-F238E27FC236}">
                    <a16:creationId xmlns:a16="http://schemas.microsoft.com/office/drawing/2014/main" id="{758AE505-C954-4F25-9240-6722CE39854F}"/>
                  </a:ext>
                </a:extLst>
              </p:cNvPr>
              <p:cNvCxnSpPr>
                <a:stCxn id="40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or: Elbow 63">
                <a:extLst>
                  <a:ext uri="{FF2B5EF4-FFF2-40B4-BE49-F238E27FC236}">
                    <a16:creationId xmlns:a16="http://schemas.microsoft.com/office/drawing/2014/main" id="{E5296DA6-5607-41D9-B9E4-552E158FB74A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92C4275-8B40-466D-849C-83BE47F0CD3F}"/>
                  </a:ext>
                </a:extLst>
              </p:cNvPr>
              <p:cNvCxnSpPr>
                <a:endCxn id="61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C313E6BE-3E4E-4833-99FF-B7FAAAAC83BA}"/>
                </a:ext>
              </a:extLst>
            </p:cNvPr>
            <p:cNvGrpSpPr/>
            <p:nvPr/>
          </p:nvGrpSpPr>
          <p:grpSpPr>
            <a:xfrm>
              <a:off x="743480" y="2036839"/>
              <a:ext cx="1911346" cy="644012"/>
              <a:chOff x="743480" y="1345922"/>
              <a:chExt cx="1911346" cy="644012"/>
            </a:xfrm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11C2C22D-94B1-49CF-BB78-CDC5EF3CB05D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EADC330A-5556-4241-A117-268C5D95E01B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B4ED666F-DDAA-4D90-9626-35F9BA14AB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281CC928-9B52-4474-8902-9BDC8A7E9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9E29897C-A2DE-4788-B7EA-9EE49FD2A4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AE157AA5-9F9B-454C-9709-BEF5AB1841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2EA945BD-A51D-44AD-B5CF-BED8492C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9B6E0160-F203-4959-9D7C-AFC618436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09082E38-8310-4FD5-B547-67BDFFFB43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897C0931-CD10-45AA-8E73-D058162CA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70B464CA-9F71-494D-ABA7-335E7A84C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64565381-D96F-4F58-B68A-FD403A12F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04E5F2EC-E6F4-4EEA-AE49-8643FFC020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C8D3E440-E7AE-4289-8198-B979527C8A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4A68568-BD67-4545-B26C-E256617C9508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C7779311-1E38-49AA-9248-D455413C247D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6372695D-9372-4DEC-87EB-6359C01A537D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D4416B1-89BF-44B3-B3D7-3C0DC165F5DC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55AE3C02-4A30-43A1-A2D9-BE6F12633F38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B65A06FE-8C93-4A74-8254-82E4B8F5A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86A55DFB-C52A-49B0-8BAD-B0474FB0E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A9CEC92-CF8D-4783-88EA-FCACAC7D50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9E90C6A8-CF09-4FEE-BC1C-55D46A62DE02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D89CB682-2702-45F6-A6B0-333FC1077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473E7ABC-0FCF-4524-AB24-F6026E73F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A734E63C-2010-4236-AB5F-46C6A8B09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1E3662AB-58C3-4B5E-B671-1161D12E1834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49BE7A93-D505-4695-A776-C5397683E2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17DE49E8-2739-4933-8BDC-1D4FF2E275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32A5B85-109B-49C8-9D23-062F77F1C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04518536-F846-414A-B2AC-38B3C3356D32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188" name="Connector: Elbow 187">
                <a:extLst>
                  <a:ext uri="{FF2B5EF4-FFF2-40B4-BE49-F238E27FC236}">
                    <a16:creationId xmlns:a16="http://schemas.microsoft.com/office/drawing/2014/main" id="{36FA36E8-FA8F-45B6-AF48-B57882C3185D}"/>
                  </a:ext>
                </a:extLst>
              </p:cNvPr>
              <p:cNvCxnSpPr>
                <a:stCxn id="180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or: Elbow 188">
                <a:extLst>
                  <a:ext uri="{FF2B5EF4-FFF2-40B4-BE49-F238E27FC236}">
                    <a16:creationId xmlns:a16="http://schemas.microsoft.com/office/drawing/2014/main" id="{DB1404A7-D28A-4540-9B10-CB978D59F12A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B27CA49-F622-4A0E-9063-450BFD0263C1}"/>
                  </a:ext>
                </a:extLst>
              </p:cNvPr>
              <p:cNvCxnSpPr>
                <a:endCxn id="187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E7643-94B9-4CB5-BF21-4FDFD853EF0B}"/>
                </a:ext>
              </a:extLst>
            </p:cNvPr>
            <p:cNvSpPr/>
            <p:nvPr/>
          </p:nvSpPr>
          <p:spPr>
            <a:xfrm>
              <a:off x="3619636" y="1891366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5AB4CC30-4CA0-4F51-8095-8C58ABD931F9}"/>
                </a:ext>
              </a:extLst>
            </p:cNvPr>
            <p:cNvCxnSpPr>
              <a:cxnSpLocks/>
              <a:stCxn id="213" idx="1"/>
              <a:endCxn id="61" idx="3"/>
            </p:cNvCxnSpPr>
            <p:nvPr/>
          </p:nvCxnSpPr>
          <p:spPr>
            <a:xfrm flipH="1" flipV="1">
              <a:off x="2654826" y="1659777"/>
              <a:ext cx="964810" cy="363997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230D415-F0C6-416D-99AB-D586B88144B7}"/>
                </a:ext>
              </a:extLst>
            </p:cNvPr>
            <p:cNvSpPr txBox="1"/>
            <p:nvPr/>
          </p:nvSpPr>
          <p:spPr>
            <a:xfrm>
              <a:off x="2678837" y="1458825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44E187EE-E258-40D6-80D8-7464B55AC724}"/>
                </a:ext>
              </a:extLst>
            </p:cNvPr>
            <p:cNvSpPr/>
            <p:nvPr/>
          </p:nvSpPr>
          <p:spPr>
            <a:xfrm>
              <a:off x="3613693" y="2247072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36191F19-B302-4867-80F6-DC2FAA1DDCB9}"/>
                </a:ext>
              </a:extLst>
            </p:cNvPr>
            <p:cNvCxnSpPr>
              <a:cxnSpLocks/>
              <a:stCxn id="223" idx="1"/>
            </p:cNvCxnSpPr>
            <p:nvPr/>
          </p:nvCxnSpPr>
          <p:spPr>
            <a:xfrm flipH="1">
              <a:off x="2654826" y="2379480"/>
              <a:ext cx="958867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4B9D1B37-8F79-4A82-A37A-4A9845A903AE}"/>
                </a:ext>
              </a:extLst>
            </p:cNvPr>
            <p:cNvSpPr txBox="1"/>
            <p:nvPr/>
          </p:nvSpPr>
          <p:spPr>
            <a:xfrm>
              <a:off x="2678837" y="2189285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C7812A61-7B01-4689-A404-352A9B0A21DE}"/>
              </a:ext>
            </a:extLst>
          </p:cNvPr>
          <p:cNvGrpSpPr/>
          <p:nvPr/>
        </p:nvGrpSpPr>
        <p:grpSpPr>
          <a:xfrm>
            <a:off x="2395166" y="2856114"/>
            <a:ext cx="3338858" cy="1334929"/>
            <a:chOff x="743480" y="1345922"/>
            <a:chExt cx="3338858" cy="1334929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ECD27E3F-1DA3-41B9-8A03-47F06AC5289A}"/>
                </a:ext>
              </a:extLst>
            </p:cNvPr>
            <p:cNvGrpSpPr/>
            <p:nvPr/>
          </p:nvGrpSpPr>
          <p:grpSpPr>
            <a:xfrm>
              <a:off x="743480" y="1345922"/>
              <a:ext cx="1911346" cy="644012"/>
              <a:chOff x="743480" y="1345922"/>
              <a:chExt cx="1911346" cy="644012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52BF75A-7BDE-47D2-A696-498BC2A6E696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72CAFCC2-9B34-42D6-9278-0B99E65D310A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2A3B234B-9A6A-4555-B1F7-6EAAC4A108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50C3E360-59C6-436F-A890-AD7BE11148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3EC7571B-B3B6-4BDB-BD65-D224B84E68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39BF0D33-A0BE-4E29-91D3-FB8E90D4F3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AB773A78-7FB6-48C1-97F6-DF60A0614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30A97681-CEB3-4989-90BB-F7328E06C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F25AA182-57DB-4CC4-8987-40180C133C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C23B4467-C10C-4A28-BDC3-3CCB3FF66B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9766AA85-8A99-4303-A0CE-010604748C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3D19B25C-C98F-477E-A022-756A3D2757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C8D90E06-9C59-40D0-A90C-530EDC2556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2984330B-2A7D-4BF2-A3DD-856B9412D5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85D6D19-3D76-488F-9F97-04C5AA424C68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D179895F-298D-42F3-9071-7EC92D706C37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5BFE610-0078-4B14-8197-28CB954B71EF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61B6F738-8B26-49D2-A74D-197FB134135C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E6B9526B-237F-4D38-A0C8-92F2E9FC201F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2AEC1DD8-038F-48E7-96D4-D236C181F1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>
                  <a:extLst>
                    <a:ext uri="{FF2B5EF4-FFF2-40B4-BE49-F238E27FC236}">
                      <a16:creationId xmlns:a16="http://schemas.microsoft.com/office/drawing/2014/main" id="{59068DD3-F02C-49A5-BC65-985D0ECAD5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16BFAD6B-2AD9-4087-838E-7DC6A5DFC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CDE51E3B-5406-407D-B84B-F5E9E2A28F20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AD203157-D283-4D7E-A758-51B4EBA123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A0A76C05-EFC7-4E48-8384-B3121FB04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9D5B3F30-2F27-406A-AA5C-B40E727730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B3B3A8D5-F0E1-4B75-9F36-6CF3118A850E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C003D4C7-CA3E-4584-A302-074C1486E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5FD362CD-6600-41DD-AC11-E6D62B9B7A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94285A61-F272-4654-B79F-589960463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DA7C5EDA-7D62-457C-8421-960DDDDEEE8C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279" name="Connector: Elbow 278">
                <a:extLst>
                  <a:ext uri="{FF2B5EF4-FFF2-40B4-BE49-F238E27FC236}">
                    <a16:creationId xmlns:a16="http://schemas.microsoft.com/office/drawing/2014/main" id="{8C7991ED-C6C9-4A3A-8C04-5C7777D3CF68}"/>
                  </a:ext>
                </a:extLst>
              </p:cNvPr>
              <p:cNvCxnSpPr>
                <a:stCxn id="271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Connector: Elbow 279">
                <a:extLst>
                  <a:ext uri="{FF2B5EF4-FFF2-40B4-BE49-F238E27FC236}">
                    <a16:creationId xmlns:a16="http://schemas.microsoft.com/office/drawing/2014/main" id="{41F516CA-722F-4260-BB02-31850F265AA4}"/>
                  </a:ext>
                </a:extLst>
              </p:cNvPr>
              <p:cNvCxnSpPr>
                <a:cxnSpLocks/>
                <a:stCxn id="273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507A7514-2595-423C-8F13-F72DC4A043ED}"/>
                  </a:ext>
                </a:extLst>
              </p:cNvPr>
              <p:cNvCxnSpPr>
                <a:endCxn id="278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261CC165-2188-4C99-B8DB-5CEF266C143D}"/>
                </a:ext>
              </a:extLst>
            </p:cNvPr>
            <p:cNvGrpSpPr/>
            <p:nvPr/>
          </p:nvGrpSpPr>
          <p:grpSpPr>
            <a:xfrm>
              <a:off x="743480" y="2036839"/>
              <a:ext cx="1911346" cy="644012"/>
              <a:chOff x="743480" y="1345922"/>
              <a:chExt cx="1911346" cy="644012"/>
            </a:xfrm>
          </p:grpSpPr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CED2B01-9675-4686-BA4F-650FFA610974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CB0D242B-56F7-4CCC-8451-44DDB8690E81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6D61EA08-9F1E-4464-970E-071309028E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6F9B1228-E14B-426F-AEDC-8F89B392F4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8443A252-9F67-4981-B786-B5A5BD9B49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C7FA623D-B26E-41A6-A926-5A3E2D1D16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D5FAD864-C390-42D2-B8A7-A66435406B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1AEA9D5F-542A-4243-A71A-DF87BF4CF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EEB70105-6568-4020-BA91-DBC0EAC36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66967E90-0A17-43C4-9E39-643C45A81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D5E3BBE9-B331-47B3-B7A7-5FD6564A9B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23A515E4-A6EC-42A9-8841-B2A80A1BF9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BC06E2B4-8C58-4A90-B18E-21D202203F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73A791C0-3D59-4464-BDDA-32E0561586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4E5B496-3F37-4C3F-92F0-E821CAD22106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90BA3FA7-8A52-4158-8353-D2066D0369BB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D88B9C9A-A7B1-4D14-94C4-721B057F440E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94F6F716-D92F-41D1-A2BE-826D2CA1B1E9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16DB05D3-79DE-47D6-8E8B-7D4C55581F10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AD4B3409-8972-431A-9883-F64F482E35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B0AE6385-E04B-4E5E-AFC3-6C6BC204A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55CA626B-5F2E-4A0F-9845-806D72B887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94DE5CD6-1513-4953-A2A6-6F7A25B72853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C2987A14-D19A-468F-B478-6F81A45DF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3B84CB3C-E1AE-4A63-9E22-597C01C2E2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356F9789-FF89-4EDB-8B4C-E2243D9C77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176647B1-B8D0-47E1-A907-8A806D4B59A0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0A0402E1-FE11-48BB-9AB4-8FC1BCEBD4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DA215E24-0A09-47A6-A9B7-220B30C2BE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88D661E6-5C0D-48D9-A373-4D50CFF96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91FE2DD4-B307-4640-9622-1771F32C38AB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245" name="Connector: Elbow 244">
                <a:extLst>
                  <a:ext uri="{FF2B5EF4-FFF2-40B4-BE49-F238E27FC236}">
                    <a16:creationId xmlns:a16="http://schemas.microsoft.com/office/drawing/2014/main" id="{936DD226-EF39-4501-8FE2-4ABA938F0730}"/>
                  </a:ext>
                </a:extLst>
              </p:cNvPr>
              <p:cNvCxnSpPr>
                <a:stCxn id="237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nector: Elbow 245">
                <a:extLst>
                  <a:ext uri="{FF2B5EF4-FFF2-40B4-BE49-F238E27FC236}">
                    <a16:creationId xmlns:a16="http://schemas.microsoft.com/office/drawing/2014/main" id="{3B43CB0D-8B82-4735-993E-BB9B0AC2E51C}"/>
                  </a:ext>
                </a:extLst>
              </p:cNvPr>
              <p:cNvCxnSpPr>
                <a:cxnSpLocks/>
                <a:stCxn id="239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BF6B4682-5FC9-4492-9BE7-44EA9B147F9B}"/>
                  </a:ext>
                </a:extLst>
              </p:cNvPr>
              <p:cNvCxnSpPr>
                <a:endCxn id="244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AB9DFF7-2FA0-41ED-BD5E-4050912A75AD}"/>
                </a:ext>
              </a:extLst>
            </p:cNvPr>
            <p:cNvSpPr/>
            <p:nvPr/>
          </p:nvSpPr>
          <p:spPr>
            <a:xfrm>
              <a:off x="3613693" y="1516612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D4994EEA-7930-464E-B25B-D92ACDF9E426}"/>
                </a:ext>
              </a:extLst>
            </p:cNvPr>
            <p:cNvCxnSpPr>
              <a:cxnSpLocks/>
              <a:stCxn id="230" idx="1"/>
              <a:endCxn id="278" idx="3"/>
            </p:cNvCxnSpPr>
            <p:nvPr/>
          </p:nvCxnSpPr>
          <p:spPr>
            <a:xfrm flipH="1">
              <a:off x="2654826" y="1649020"/>
              <a:ext cx="958867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E3323EC4-91D7-49D9-AF0A-1B2ED6178A36}"/>
                </a:ext>
              </a:extLst>
            </p:cNvPr>
            <p:cNvSpPr txBox="1"/>
            <p:nvPr/>
          </p:nvSpPr>
          <p:spPr>
            <a:xfrm>
              <a:off x="2694077" y="1458825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0E071D17-B9A6-48E0-B1BA-0E7B133C336D}"/>
                </a:ext>
              </a:extLst>
            </p:cNvPr>
            <p:cNvSpPr/>
            <p:nvPr/>
          </p:nvSpPr>
          <p:spPr>
            <a:xfrm>
              <a:off x="3613693" y="1899737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B59B9278-D489-40EC-A416-16B32A6A4359}"/>
                </a:ext>
              </a:extLst>
            </p:cNvPr>
            <p:cNvCxnSpPr>
              <a:cxnSpLocks/>
              <a:stCxn id="233" idx="1"/>
            </p:cNvCxnSpPr>
            <p:nvPr/>
          </p:nvCxnSpPr>
          <p:spPr>
            <a:xfrm flipH="1">
              <a:off x="2654826" y="2032145"/>
              <a:ext cx="958867" cy="333556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6B2FA32-DEA9-46DE-90EB-9599845D7F6E}"/>
                </a:ext>
              </a:extLst>
            </p:cNvPr>
            <p:cNvSpPr txBox="1"/>
            <p:nvPr/>
          </p:nvSpPr>
          <p:spPr>
            <a:xfrm>
              <a:off x="2674083" y="2026251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</p:grpSp>
      <p:sp>
        <p:nvSpPr>
          <p:cNvPr id="304" name="TextBox 303">
            <a:extLst>
              <a:ext uri="{FF2B5EF4-FFF2-40B4-BE49-F238E27FC236}">
                <a16:creationId xmlns:a16="http://schemas.microsoft.com/office/drawing/2014/main" id="{A613177D-C8EA-4257-A8AC-E5FE3A0BA796}"/>
              </a:ext>
            </a:extLst>
          </p:cNvPr>
          <p:cNvSpPr txBox="1"/>
          <p:nvPr/>
        </p:nvSpPr>
        <p:spPr>
          <a:xfrm rot="16200000">
            <a:off x="1846924" y="3522204"/>
            <a:ext cx="870712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l"/>
            <a:r>
              <a:rPr lang="en-GB" dirty="0"/>
              <a:t>Sensor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03F8BAB6-5BAD-4226-A73E-FD8220C54250}"/>
              </a:ext>
            </a:extLst>
          </p:cNvPr>
          <p:cNvSpPr txBox="1"/>
          <p:nvPr/>
        </p:nvSpPr>
        <p:spPr>
          <a:xfrm>
            <a:off x="2764651" y="400021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…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B78BE8D9-068A-4BA0-8248-E20FD303DF5B}"/>
              </a:ext>
            </a:extLst>
          </p:cNvPr>
          <p:cNvSpPr/>
          <p:nvPr/>
        </p:nvSpPr>
        <p:spPr>
          <a:xfrm>
            <a:off x="2261289" y="1394571"/>
            <a:ext cx="2150309" cy="2892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2242497C-7F76-4076-BF1F-DD3871A450CD}"/>
              </a:ext>
            </a:extLst>
          </p:cNvPr>
          <p:cNvSpPr txBox="1"/>
          <p:nvPr/>
        </p:nvSpPr>
        <p:spPr>
          <a:xfrm>
            <a:off x="2913261" y="92020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…</a:t>
            </a:r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D7E77F73-D8FB-4EE0-BD8E-403EA2B29C6B}"/>
              </a:ext>
            </a:extLst>
          </p:cNvPr>
          <p:cNvCxnSpPr>
            <a:cxnSpLocks/>
          </p:cNvCxnSpPr>
          <p:nvPr/>
        </p:nvCxnSpPr>
        <p:spPr>
          <a:xfrm>
            <a:off x="4877637" y="981353"/>
            <a:ext cx="0" cy="3456000"/>
          </a:xfrm>
          <a:prstGeom prst="line">
            <a:avLst/>
          </a:prstGeom>
          <a:ln>
            <a:solidFill>
              <a:schemeClr val="accent3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TextBox 311">
            <a:extLst>
              <a:ext uri="{FF2B5EF4-FFF2-40B4-BE49-F238E27FC236}">
                <a16:creationId xmlns:a16="http://schemas.microsoft.com/office/drawing/2014/main" id="{EF5C9470-52CF-40DE-BED1-FAAB4CF93BBF}"/>
              </a:ext>
            </a:extLst>
          </p:cNvPr>
          <p:cNvSpPr txBox="1"/>
          <p:nvPr/>
        </p:nvSpPr>
        <p:spPr>
          <a:xfrm>
            <a:off x="4831967" y="965676"/>
            <a:ext cx="19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Outside active volume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A849437E-C4B9-49FB-9FE0-DE9489ABCD81}"/>
              </a:ext>
            </a:extLst>
          </p:cNvPr>
          <p:cNvCxnSpPr>
            <a:cxnSpLocks/>
          </p:cNvCxnSpPr>
          <p:nvPr/>
        </p:nvCxnSpPr>
        <p:spPr>
          <a:xfrm flipV="1">
            <a:off x="1145115" y="1734765"/>
            <a:ext cx="1194950" cy="638331"/>
          </a:xfrm>
          <a:prstGeom prst="bentConnector3">
            <a:avLst>
              <a:gd name="adj1" fmla="val 1203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0177E22-D7C3-4B95-9541-42D776385DE6}"/>
              </a:ext>
            </a:extLst>
          </p:cNvPr>
          <p:cNvCxnSpPr>
            <a:cxnSpLocks/>
          </p:cNvCxnSpPr>
          <p:nvPr/>
        </p:nvCxnSpPr>
        <p:spPr>
          <a:xfrm>
            <a:off x="1281496" y="3046094"/>
            <a:ext cx="1686565" cy="163124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DD70B39C-FF05-4440-92FE-E1098B8D7D3A}"/>
              </a:ext>
            </a:extLst>
          </p:cNvPr>
          <p:cNvCxnSpPr>
            <a:cxnSpLocks/>
            <a:endCxn id="18" idx="4"/>
          </p:cNvCxnSpPr>
          <p:nvPr/>
        </p:nvCxnSpPr>
        <p:spPr>
          <a:xfrm flipV="1">
            <a:off x="975775" y="2445001"/>
            <a:ext cx="3036633" cy="194209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673E419-07CC-4651-9310-41F2A4CA8AF6}"/>
              </a:ext>
            </a:extLst>
          </p:cNvPr>
          <p:cNvSpPr/>
          <p:nvPr/>
        </p:nvSpPr>
        <p:spPr>
          <a:xfrm>
            <a:off x="3900426" y="2239183"/>
            <a:ext cx="223964" cy="2058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76A4184-F9C8-4990-8E87-EBE2A53C0822}"/>
              </a:ext>
            </a:extLst>
          </p:cNvPr>
          <p:cNvSpPr txBox="1"/>
          <p:nvPr/>
        </p:nvSpPr>
        <p:spPr>
          <a:xfrm>
            <a:off x="6769415" y="871636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Counting room</a:t>
            </a:r>
          </a:p>
          <a:p>
            <a:pPr algn="ctr"/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(Real-time)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1D500515-A0BC-4F8D-BACE-52C8BA2B1630}"/>
              </a:ext>
            </a:extLst>
          </p:cNvPr>
          <p:cNvCxnSpPr>
            <a:cxnSpLocks/>
          </p:cNvCxnSpPr>
          <p:nvPr/>
        </p:nvCxnSpPr>
        <p:spPr>
          <a:xfrm>
            <a:off x="5612338" y="2077213"/>
            <a:ext cx="934828" cy="64667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AD05DBA2-9DDE-4245-B777-BD95977BD51E}"/>
              </a:ext>
            </a:extLst>
          </p:cNvPr>
          <p:cNvCxnSpPr>
            <a:cxnSpLocks/>
          </p:cNvCxnSpPr>
          <p:nvPr/>
        </p:nvCxnSpPr>
        <p:spPr>
          <a:xfrm flipV="1">
            <a:off x="5606395" y="2304618"/>
            <a:ext cx="955016" cy="128301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0812B570-1C75-4A76-9D26-A78FFF858223}"/>
              </a:ext>
            </a:extLst>
          </p:cNvPr>
          <p:cNvCxnSpPr>
            <a:cxnSpLocks/>
          </p:cNvCxnSpPr>
          <p:nvPr/>
        </p:nvCxnSpPr>
        <p:spPr>
          <a:xfrm>
            <a:off x="5606395" y="3172894"/>
            <a:ext cx="966360" cy="81495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C46EF31F-9191-4FCD-817E-482A87E0EBD7}"/>
              </a:ext>
            </a:extLst>
          </p:cNvPr>
          <p:cNvCxnSpPr>
            <a:cxnSpLocks/>
          </p:cNvCxnSpPr>
          <p:nvPr/>
        </p:nvCxnSpPr>
        <p:spPr>
          <a:xfrm flipV="1">
            <a:off x="5606395" y="3445659"/>
            <a:ext cx="976780" cy="110360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714DC869-7BE4-4F5C-BF4F-3D1946BC9F88}"/>
              </a:ext>
            </a:extLst>
          </p:cNvPr>
          <p:cNvCxnSpPr>
            <a:cxnSpLocks/>
          </p:cNvCxnSpPr>
          <p:nvPr/>
        </p:nvCxnSpPr>
        <p:spPr>
          <a:xfrm>
            <a:off x="5729622" y="1812067"/>
            <a:ext cx="843133" cy="210845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C35D3543-AA45-4F8B-8837-F41216088E9F}"/>
              </a:ext>
            </a:extLst>
          </p:cNvPr>
          <p:cNvCxnSpPr/>
          <p:nvPr/>
        </p:nvCxnSpPr>
        <p:spPr>
          <a:xfrm>
            <a:off x="6600500" y="1041876"/>
            <a:ext cx="0" cy="3456000"/>
          </a:xfrm>
          <a:prstGeom prst="line">
            <a:avLst/>
          </a:prstGeom>
          <a:ln>
            <a:solidFill>
              <a:schemeClr val="accent3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498FA0D4-8FD5-4BF8-93D6-0497A7B9D858}"/>
              </a:ext>
            </a:extLst>
          </p:cNvPr>
          <p:cNvSpPr txBox="1"/>
          <p:nvPr/>
        </p:nvSpPr>
        <p:spPr>
          <a:xfrm>
            <a:off x="5986291" y="252324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AD47"/>
                </a:solidFill>
              </a:rPr>
              <a:t>…</a:t>
            </a:r>
          </a:p>
        </p:txBody>
      </p: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275A7F2E-0531-480D-8DEE-EB31293DB67A}"/>
              </a:ext>
            </a:extLst>
          </p:cNvPr>
          <p:cNvCxnSpPr>
            <a:cxnSpLocks/>
          </p:cNvCxnSpPr>
          <p:nvPr/>
        </p:nvCxnSpPr>
        <p:spPr>
          <a:xfrm>
            <a:off x="5729622" y="2903186"/>
            <a:ext cx="843133" cy="210845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TextBox 309">
            <a:extLst>
              <a:ext uri="{FF2B5EF4-FFF2-40B4-BE49-F238E27FC236}">
                <a16:creationId xmlns:a16="http://schemas.microsoft.com/office/drawing/2014/main" id="{D4FF33BD-74E9-434A-AE7D-FB7F56026BC7}"/>
              </a:ext>
            </a:extLst>
          </p:cNvPr>
          <p:cNvSpPr txBox="1"/>
          <p:nvPr/>
        </p:nvSpPr>
        <p:spPr>
          <a:xfrm>
            <a:off x="6008669" y="363810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AD47"/>
                </a:solidFill>
              </a:rPr>
              <a:t>…</a:t>
            </a:r>
          </a:p>
        </p:txBody>
      </p: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CA9E2F82-4A0D-4A97-BFFE-C247D7135B37}"/>
              </a:ext>
            </a:extLst>
          </p:cNvPr>
          <p:cNvCxnSpPr>
            <a:cxnSpLocks/>
          </p:cNvCxnSpPr>
          <p:nvPr/>
        </p:nvCxnSpPr>
        <p:spPr>
          <a:xfrm flipV="1">
            <a:off x="5829457" y="3637728"/>
            <a:ext cx="726703" cy="185044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Rectangle 312">
            <a:extLst>
              <a:ext uri="{FF2B5EF4-FFF2-40B4-BE49-F238E27FC236}">
                <a16:creationId xmlns:a16="http://schemas.microsoft.com/office/drawing/2014/main" id="{CD1ED742-C29F-41DA-BE5D-3BF824E13C06}"/>
              </a:ext>
            </a:extLst>
          </p:cNvPr>
          <p:cNvSpPr/>
          <p:nvPr/>
        </p:nvSpPr>
        <p:spPr>
          <a:xfrm>
            <a:off x="6708647" y="3962798"/>
            <a:ext cx="1238782" cy="342760"/>
          </a:xfrm>
          <a:prstGeom prst="rect">
            <a:avLst/>
          </a:prstGeom>
          <a:solidFill>
            <a:srgbClr val="BD92DE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SODANET</a:t>
            </a:r>
          </a:p>
        </p:txBody>
      </p:sp>
      <p:sp>
        <p:nvSpPr>
          <p:cNvPr id="314" name="Arrow: Down 313">
            <a:extLst>
              <a:ext uri="{FF2B5EF4-FFF2-40B4-BE49-F238E27FC236}">
                <a16:creationId xmlns:a16="http://schemas.microsoft.com/office/drawing/2014/main" id="{8F368B8A-7CF6-4742-BEFF-CB9930CEB09C}"/>
              </a:ext>
            </a:extLst>
          </p:cNvPr>
          <p:cNvSpPr/>
          <p:nvPr/>
        </p:nvSpPr>
        <p:spPr>
          <a:xfrm rot="10800000">
            <a:off x="7157458" y="2457493"/>
            <a:ext cx="414960" cy="1749357"/>
          </a:xfrm>
          <a:prstGeom prst="downArrow">
            <a:avLst/>
          </a:prstGeom>
          <a:solidFill>
            <a:srgbClr val="BD92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755C53A5-734B-4F01-9CAD-698833760A1E}"/>
              </a:ext>
            </a:extLst>
          </p:cNvPr>
          <p:cNvSpPr/>
          <p:nvPr/>
        </p:nvSpPr>
        <p:spPr>
          <a:xfrm>
            <a:off x="6681312" y="1847552"/>
            <a:ext cx="1318280" cy="627711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MMB </a:t>
            </a:r>
          </a:p>
          <a:p>
            <a:pPr algn="ctr"/>
            <a:r>
              <a:rPr lang="en-GB" sz="1100" dirty="0"/>
              <a:t>(MVD Multiplexer Board)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9F4267B9-7C98-455D-A13F-F68FE512B226}"/>
              </a:ext>
            </a:extLst>
          </p:cNvPr>
          <p:cNvSpPr/>
          <p:nvPr/>
        </p:nvSpPr>
        <p:spPr>
          <a:xfrm>
            <a:off x="6687153" y="3131804"/>
            <a:ext cx="1318280" cy="627711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MMB </a:t>
            </a:r>
          </a:p>
          <a:p>
            <a:pPr algn="ctr"/>
            <a:r>
              <a:rPr lang="en-GB" sz="1100" dirty="0"/>
              <a:t>(MVD Multiplexer Board)</a:t>
            </a:r>
          </a:p>
        </p:txBody>
      </p:sp>
      <p:cxnSp>
        <p:nvCxnSpPr>
          <p:cNvPr id="317" name="Straight Arrow Connector 316">
            <a:extLst>
              <a:ext uri="{FF2B5EF4-FFF2-40B4-BE49-F238E27FC236}">
                <a16:creationId xmlns:a16="http://schemas.microsoft.com/office/drawing/2014/main" id="{90914F60-0195-4CCE-9A2D-2FF633115A85}"/>
              </a:ext>
            </a:extLst>
          </p:cNvPr>
          <p:cNvCxnSpPr>
            <a:cxnSpLocks/>
          </p:cNvCxnSpPr>
          <p:nvPr/>
        </p:nvCxnSpPr>
        <p:spPr>
          <a:xfrm flipV="1">
            <a:off x="5824248" y="2475946"/>
            <a:ext cx="726703" cy="185044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Oval 317">
            <a:extLst>
              <a:ext uri="{FF2B5EF4-FFF2-40B4-BE49-F238E27FC236}">
                <a16:creationId xmlns:a16="http://schemas.microsoft.com/office/drawing/2014/main" id="{F7704202-8014-4DD8-B7B7-6DB37E431418}"/>
              </a:ext>
            </a:extLst>
          </p:cNvPr>
          <p:cNvSpPr/>
          <p:nvPr/>
        </p:nvSpPr>
        <p:spPr>
          <a:xfrm>
            <a:off x="5863507" y="2022003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20ADAEF7-FCBC-439D-B369-6BB5CB86F4E8}"/>
              </a:ext>
            </a:extLst>
          </p:cNvPr>
          <p:cNvSpPr/>
          <p:nvPr/>
        </p:nvSpPr>
        <p:spPr>
          <a:xfrm>
            <a:off x="5883087" y="2316870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DD48E5A2-041C-4EA6-8523-97944F81DF32}"/>
              </a:ext>
            </a:extLst>
          </p:cNvPr>
          <p:cNvSpPr/>
          <p:nvPr/>
        </p:nvSpPr>
        <p:spPr>
          <a:xfrm>
            <a:off x="5849878" y="3122568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2ABBA718-9D46-41EA-9E93-20D857518DC5}"/>
              </a:ext>
            </a:extLst>
          </p:cNvPr>
          <p:cNvSpPr/>
          <p:nvPr/>
        </p:nvSpPr>
        <p:spPr>
          <a:xfrm>
            <a:off x="5882779" y="3444879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1F58AB4F-CC57-4FF7-A0E8-400175BC801B}"/>
              </a:ext>
            </a:extLst>
          </p:cNvPr>
          <p:cNvSpPr/>
          <p:nvPr/>
        </p:nvSpPr>
        <p:spPr>
          <a:xfrm>
            <a:off x="6003550" y="3693703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08C6E97B-FED0-4252-B43E-59A93D3B4063}"/>
              </a:ext>
            </a:extLst>
          </p:cNvPr>
          <p:cNvSpPr/>
          <p:nvPr/>
        </p:nvSpPr>
        <p:spPr>
          <a:xfrm>
            <a:off x="5898502" y="2883317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DB58B543-CF78-4E27-BB07-E4BB7DAA3231}"/>
              </a:ext>
            </a:extLst>
          </p:cNvPr>
          <p:cNvSpPr/>
          <p:nvPr/>
        </p:nvSpPr>
        <p:spPr>
          <a:xfrm>
            <a:off x="5915891" y="2550191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4569D821-2FA3-4769-A64E-6834C15929ED}"/>
              </a:ext>
            </a:extLst>
          </p:cNvPr>
          <p:cNvSpPr/>
          <p:nvPr/>
        </p:nvSpPr>
        <p:spPr>
          <a:xfrm>
            <a:off x="5858210" y="1783943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9F6DAC95-1FFA-4A6B-8793-A64D7281ECB3}"/>
              </a:ext>
            </a:extLst>
          </p:cNvPr>
          <p:cNvSpPr txBox="1"/>
          <p:nvPr/>
        </p:nvSpPr>
        <p:spPr>
          <a:xfrm>
            <a:off x="6061555" y="2528725"/>
            <a:ext cx="883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optical link</a:t>
            </a:r>
          </a:p>
        </p:txBody>
      </p: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BBC305C0-37E2-4F78-9103-A4257EF38AE1}"/>
              </a:ext>
            </a:extLst>
          </p:cNvPr>
          <p:cNvCxnSpPr/>
          <p:nvPr/>
        </p:nvCxnSpPr>
        <p:spPr>
          <a:xfrm>
            <a:off x="8265470" y="1057573"/>
            <a:ext cx="0" cy="3456000"/>
          </a:xfrm>
          <a:prstGeom prst="line">
            <a:avLst/>
          </a:prstGeom>
          <a:ln>
            <a:solidFill>
              <a:schemeClr val="accent3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EFFABD66-E2F2-453F-94CA-355700EBFD68}"/>
              </a:ext>
            </a:extLst>
          </p:cNvPr>
          <p:cNvGrpSpPr/>
          <p:nvPr/>
        </p:nvGrpSpPr>
        <p:grpSpPr>
          <a:xfrm>
            <a:off x="7929679" y="2037524"/>
            <a:ext cx="586630" cy="262455"/>
            <a:chOff x="6354641" y="1984085"/>
            <a:chExt cx="586630" cy="262455"/>
          </a:xfrm>
        </p:grpSpPr>
        <p:cxnSp>
          <p:nvCxnSpPr>
            <p:cNvPr id="329" name="Straight Arrow Connector 328">
              <a:extLst>
                <a:ext uri="{FF2B5EF4-FFF2-40B4-BE49-F238E27FC236}">
                  <a16:creationId xmlns:a16="http://schemas.microsoft.com/office/drawing/2014/main" id="{61B8DBBA-EE53-45A2-B736-074485C494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4641" y="2246539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6E33297A-D26C-4F13-BB20-9B95F0A22F89}"/>
                </a:ext>
              </a:extLst>
            </p:cNvPr>
            <p:cNvSpPr/>
            <p:nvPr/>
          </p:nvSpPr>
          <p:spPr>
            <a:xfrm>
              <a:off x="6424554" y="1984085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31739A64-D71D-4B9E-9597-31EE736DD5EC}"/>
              </a:ext>
            </a:extLst>
          </p:cNvPr>
          <p:cNvGrpSpPr/>
          <p:nvPr/>
        </p:nvGrpSpPr>
        <p:grpSpPr>
          <a:xfrm>
            <a:off x="8010234" y="3338718"/>
            <a:ext cx="586630" cy="123884"/>
            <a:chOff x="6475535" y="1984085"/>
            <a:chExt cx="586630" cy="123884"/>
          </a:xfrm>
        </p:grpSpPr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2478B618-92F3-460C-BA21-910D811DD61E}"/>
                </a:ext>
              </a:extLst>
            </p:cNvPr>
            <p:cNvCxnSpPr/>
            <p:nvPr/>
          </p:nvCxnSpPr>
          <p:spPr>
            <a:xfrm flipV="1">
              <a:off x="6475535" y="2107968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884C584E-6029-4704-A00A-A6F1B17120B4}"/>
                </a:ext>
              </a:extLst>
            </p:cNvPr>
            <p:cNvSpPr/>
            <p:nvPr/>
          </p:nvSpPr>
          <p:spPr>
            <a:xfrm>
              <a:off x="6667438" y="1984085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88430C3F-C762-432D-B897-6961DC7374A6}"/>
              </a:ext>
            </a:extLst>
          </p:cNvPr>
          <p:cNvGrpSpPr/>
          <p:nvPr/>
        </p:nvGrpSpPr>
        <p:grpSpPr>
          <a:xfrm>
            <a:off x="7995318" y="3800963"/>
            <a:ext cx="586630" cy="133410"/>
            <a:chOff x="6475535" y="1974559"/>
            <a:chExt cx="586630" cy="133410"/>
          </a:xfrm>
        </p:grpSpPr>
        <p:cxnSp>
          <p:nvCxnSpPr>
            <p:cNvPr id="335" name="Straight Arrow Connector 334">
              <a:extLst>
                <a:ext uri="{FF2B5EF4-FFF2-40B4-BE49-F238E27FC236}">
                  <a16:creationId xmlns:a16="http://schemas.microsoft.com/office/drawing/2014/main" id="{63553EC0-A79F-484E-9165-C4DDE53D8B70}"/>
                </a:ext>
              </a:extLst>
            </p:cNvPr>
            <p:cNvCxnSpPr/>
            <p:nvPr/>
          </p:nvCxnSpPr>
          <p:spPr>
            <a:xfrm flipV="1">
              <a:off x="6475535" y="2107968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01CEAC01-AF5D-4AC0-AB12-8B5A27B9C51D}"/>
                </a:ext>
              </a:extLst>
            </p:cNvPr>
            <p:cNvSpPr/>
            <p:nvPr/>
          </p:nvSpPr>
          <p:spPr>
            <a:xfrm>
              <a:off x="6686490" y="1974559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97EE3B93-452E-4A68-8F96-21CBA4E9C766}"/>
              </a:ext>
            </a:extLst>
          </p:cNvPr>
          <p:cNvGrpSpPr/>
          <p:nvPr/>
        </p:nvGrpSpPr>
        <p:grpSpPr>
          <a:xfrm>
            <a:off x="7918386" y="1604894"/>
            <a:ext cx="586630" cy="123884"/>
            <a:chOff x="6475535" y="1984085"/>
            <a:chExt cx="586630" cy="123884"/>
          </a:xfrm>
        </p:grpSpPr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0DAFADC4-EDF3-4CC8-96E5-076899A6A6F8}"/>
                </a:ext>
              </a:extLst>
            </p:cNvPr>
            <p:cNvCxnSpPr/>
            <p:nvPr/>
          </p:nvCxnSpPr>
          <p:spPr>
            <a:xfrm flipV="1">
              <a:off x="6475535" y="2107968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75D19CF-C928-4A8D-9E78-77654F30A14F}"/>
                </a:ext>
              </a:extLst>
            </p:cNvPr>
            <p:cNvSpPr/>
            <p:nvPr/>
          </p:nvSpPr>
          <p:spPr>
            <a:xfrm>
              <a:off x="6738881" y="1984085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0" name="TextBox 339">
            <a:extLst>
              <a:ext uri="{FF2B5EF4-FFF2-40B4-BE49-F238E27FC236}">
                <a16:creationId xmlns:a16="http://schemas.microsoft.com/office/drawing/2014/main" id="{CE2D6A4A-00C9-4F04-B311-02E488177D63}"/>
              </a:ext>
            </a:extLst>
          </p:cNvPr>
          <p:cNvSpPr txBox="1"/>
          <p:nvPr/>
        </p:nvSpPr>
        <p:spPr>
          <a:xfrm>
            <a:off x="4450849" y="1791443"/>
            <a:ext cx="4591929" cy="675634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3223" indent="-203652" defTabSz="685983">
              <a:lnSpc>
                <a:spcPts val="2100"/>
              </a:lnSpc>
              <a:spcBef>
                <a:spcPts val="600"/>
              </a:spcBef>
              <a:buSzPct val="88000"/>
              <a:buBlip>
                <a:blip r:embed="rId3"/>
              </a:buBlip>
            </a:pPr>
            <a:r>
              <a:rPr lang="en-GB" sz="1200" dirty="0"/>
              <a:t>First step is the development of the MDC ASICs</a:t>
            </a:r>
          </a:p>
          <a:p>
            <a:pPr marL="266771" lvl="1" defTabSz="685983">
              <a:lnSpc>
                <a:spcPts val="2100"/>
              </a:lnSpc>
              <a:spcBef>
                <a:spcPts val="600"/>
              </a:spcBef>
              <a:buSzPct val="88000"/>
            </a:pPr>
            <a:endParaRPr lang="en-GB" sz="1200" dirty="0">
              <a:sym typeface="Wingdings" panose="05000000000000000000" pitchFamily="2" charset="2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0437E4-C6C9-4110-BAF9-F7512185623E}"/>
              </a:ext>
            </a:extLst>
          </p:cNvPr>
          <p:cNvSpPr/>
          <p:nvPr/>
        </p:nvSpPr>
        <p:spPr>
          <a:xfrm>
            <a:off x="3527660" y="2061987"/>
            <a:ext cx="910056" cy="6383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06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58B4CA-9745-4A4C-9461-6FEBB50D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538" y="1061837"/>
            <a:ext cx="6019686" cy="1345188"/>
          </a:xfrm>
        </p:spPr>
        <p:txBody>
          <a:bodyPr>
            <a:normAutofit/>
          </a:bodyPr>
          <a:lstStyle/>
          <a:p>
            <a:pPr lvl="1">
              <a:lnSpc>
                <a:spcPts val="2100"/>
              </a:lnSpc>
              <a:spcBef>
                <a:spcPts val="600"/>
              </a:spcBef>
            </a:pPr>
            <a:r>
              <a:rPr lang="en-GB" sz="1400" dirty="0"/>
              <a:t>Developed in UMC 110 nm with rad-hard layout</a:t>
            </a:r>
          </a:p>
          <a:p>
            <a:pPr lvl="1">
              <a:lnSpc>
                <a:spcPts val="2100"/>
              </a:lnSpc>
              <a:spcBef>
                <a:spcPts val="600"/>
              </a:spcBef>
            </a:pPr>
            <a:r>
              <a:rPr lang="en-GB" sz="1400" dirty="0"/>
              <a:t>Digital logic based on </a:t>
            </a:r>
            <a:r>
              <a:rPr lang="en-GB" sz="1400" i="1" dirty="0"/>
              <a:t>Triplicated Modular Redundancy </a:t>
            </a:r>
            <a:r>
              <a:rPr lang="en-GB" sz="1400" dirty="0"/>
              <a:t>(TRM) for Single Event Upset mitigation</a:t>
            </a:r>
          </a:p>
          <a:p>
            <a:pPr lvl="1">
              <a:lnSpc>
                <a:spcPts val="2100"/>
              </a:lnSpc>
              <a:spcBef>
                <a:spcPts val="600"/>
              </a:spcBef>
            </a:pPr>
            <a:r>
              <a:rPr lang="en-GB" sz="1400" dirty="0"/>
              <a:t>First implementation on FPGA to prove </a:t>
            </a:r>
            <a:r>
              <a:rPr lang="en-GB" sz="1400" dirty="0">
                <a:sym typeface="Wingdings" panose="05000000000000000000" pitchFamily="2" charset="2"/>
              </a:rPr>
              <a:t>the digital behaviour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0FE714-2264-453A-9A04-1E896D20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DB9BE6-0A95-40DD-86C5-FC7F6B91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8542"/>
            <a:ext cx="6869178" cy="575989"/>
          </a:xfrm>
        </p:spPr>
        <p:txBody>
          <a:bodyPr/>
          <a:lstStyle/>
          <a:p>
            <a:r>
              <a:rPr lang="en-GB" dirty="0"/>
              <a:t>Module Data Concentrator (MDC) -  ASICS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6CF477-C5AB-4F3B-856C-DA510CB3EF8E}"/>
              </a:ext>
            </a:extLst>
          </p:cNvPr>
          <p:cNvGrpSpPr/>
          <p:nvPr/>
        </p:nvGrpSpPr>
        <p:grpSpPr>
          <a:xfrm>
            <a:off x="542368" y="2795369"/>
            <a:ext cx="6884567" cy="1916960"/>
            <a:chOff x="216000" y="2640594"/>
            <a:chExt cx="6884567" cy="19169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87AF1B-3586-4A16-9EB3-F8FE5B440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6682" y="2640594"/>
              <a:ext cx="4619180" cy="19169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98B8ED-DE5A-4747-B37B-8DF850AB97F1}"/>
                </a:ext>
              </a:extLst>
            </p:cNvPr>
            <p:cNvSpPr txBox="1"/>
            <p:nvPr/>
          </p:nvSpPr>
          <p:spPr>
            <a:xfrm>
              <a:off x="216000" y="3198001"/>
              <a:ext cx="1585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70C0"/>
                  </a:solidFill>
                </a:rPr>
                <a:t>PASTA </a:t>
              </a:r>
            </a:p>
            <a:p>
              <a:pPr algn="ctr"/>
              <a:r>
                <a:rPr lang="en-GB" sz="1400" dirty="0">
                  <a:solidFill>
                    <a:srgbClr val="0070C0"/>
                  </a:solidFill>
                </a:rPr>
                <a:t>front-end ASICs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917803-6CA2-4294-8D32-EC6A849D573E}"/>
                </a:ext>
              </a:extLst>
            </p:cNvPr>
            <p:cNvSpPr txBox="1"/>
            <p:nvPr/>
          </p:nvSpPr>
          <p:spPr>
            <a:xfrm>
              <a:off x="6428588" y="341440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OUT</a:t>
              </a:r>
            </a:p>
          </p:txBody>
        </p: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8CE21D2C-1A45-45EC-A90B-3E7007C5F357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rot="5400000" flipH="1" flipV="1">
              <a:off x="1440689" y="2479690"/>
              <a:ext cx="286526" cy="1150096"/>
            </a:xfrm>
            <a:prstGeom prst="bentConnector2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7387FB25-09F4-40B1-B7DC-26EBBBAF7B13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1801807" y="3282950"/>
              <a:ext cx="385768" cy="176661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9EBBB3C6-2393-422B-AC82-4077F77BE972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rot="16200000" flipH="1">
              <a:off x="1299850" y="3430274"/>
              <a:ext cx="596779" cy="1178671"/>
            </a:xfrm>
            <a:prstGeom prst="bentConnector2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9C2E1F0-E059-4DDD-B955-1E7291A7AEA7}"/>
              </a:ext>
            </a:extLst>
          </p:cNvPr>
          <p:cNvGrpSpPr/>
          <p:nvPr/>
        </p:nvGrpSpPr>
        <p:grpSpPr>
          <a:xfrm>
            <a:off x="6679909" y="942374"/>
            <a:ext cx="2310248" cy="1590490"/>
            <a:chOff x="6064249" y="-1113088"/>
            <a:chExt cx="3079751" cy="2207331"/>
          </a:xfrm>
        </p:grpSpPr>
        <p:pic>
          <p:nvPicPr>
            <p:cNvPr id="11" name="Picture 4" descr="D:\KALYPSO\gotthard V2\dig.png">
              <a:extLst>
                <a:ext uri="{FF2B5EF4-FFF2-40B4-BE49-F238E27FC236}">
                  <a16:creationId xmlns:a16="http://schemas.microsoft.com/office/drawing/2014/main" id="{8853364B-96DA-41F7-8188-3946BCC241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" t="-1" r="3718" b="4662"/>
            <a:stretch/>
          </p:blipFill>
          <p:spPr bwMode="auto">
            <a:xfrm>
              <a:off x="6064250" y="-1113088"/>
              <a:ext cx="3079750" cy="219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F81EBA-F5AE-421A-A4F9-890A606EC38F}"/>
                </a:ext>
              </a:extLst>
            </p:cNvPr>
            <p:cNvSpPr txBox="1"/>
            <p:nvPr/>
          </p:nvSpPr>
          <p:spPr>
            <a:xfrm>
              <a:off x="6064249" y="293352"/>
              <a:ext cx="2972904" cy="80089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Hardening by layout</a:t>
              </a:r>
              <a:r>
                <a:rPr lang="en-GB" sz="105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: </a:t>
              </a:r>
            </a:p>
            <a:p>
              <a:r>
                <a:rPr lang="en-GB" sz="105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Enclosed Layout Transistor (ELT) </a:t>
              </a:r>
            </a:p>
            <a:p>
              <a:r>
                <a:rPr lang="en-GB" sz="105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r>
                <a:rPr lang="en-GB" sz="1050" baseline="300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+ </a:t>
              </a:r>
              <a:r>
                <a:rPr lang="en-GB" sz="105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guarding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77364-731D-445C-B4D9-0F9C881A01E3}"/>
                </a:ext>
              </a:extLst>
            </p:cNvPr>
            <p:cNvSpPr txBox="1"/>
            <p:nvPr/>
          </p:nvSpPr>
          <p:spPr>
            <a:xfrm>
              <a:off x="6077060" y="-1099057"/>
              <a:ext cx="1314642" cy="36307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r>
                <a:rPr lang="en-GB" sz="1050" baseline="300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+ </a:t>
              </a:r>
              <a:r>
                <a:rPr lang="en-GB" sz="1050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Guardring</a:t>
              </a:r>
              <a:endParaRPr lang="en-GB" sz="105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0E64547-F0A7-44BB-919E-502FC42DE35F}"/>
              </a:ext>
            </a:extLst>
          </p:cNvPr>
          <p:cNvSpPr txBox="1"/>
          <p:nvPr/>
        </p:nvSpPr>
        <p:spPr>
          <a:xfrm>
            <a:off x="6689519" y="2532864"/>
            <a:ext cx="2310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Rad-hard logic</a:t>
            </a:r>
          </a:p>
          <a:p>
            <a:pPr algn="ctr"/>
            <a:r>
              <a:rPr lang="en-GB" sz="1200" dirty="0"/>
              <a:t>Gotthard chip developed at KIT</a:t>
            </a:r>
          </a:p>
        </p:txBody>
      </p:sp>
    </p:spTree>
    <p:extLst>
      <p:ext uri="{BB962C8B-B14F-4D97-AF65-F5344CB8AC3E}">
        <p14:creationId xmlns:p14="http://schemas.microsoft.com/office/powerpoint/2010/main" val="54220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308">
            <a:extLst>
              <a:ext uri="{FF2B5EF4-FFF2-40B4-BE49-F238E27FC236}">
                <a16:creationId xmlns:a16="http://schemas.microsoft.com/office/drawing/2014/main" id="{B78BE8D9-068A-4BA0-8248-E20FD303DF5B}"/>
              </a:ext>
            </a:extLst>
          </p:cNvPr>
          <p:cNvSpPr/>
          <p:nvPr/>
        </p:nvSpPr>
        <p:spPr>
          <a:xfrm>
            <a:off x="2261289" y="1394571"/>
            <a:ext cx="2150309" cy="2892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8A4AF-461D-44E3-8A4B-5C25E92A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24D2262-292F-4D7B-971C-5B07235B1DD6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Strip Detector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A91AA-CACC-41BA-AB9E-65867089D1FA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>
                <a:solidFill>
                  <a:srgbClr val="009682"/>
                </a:solidFill>
              </a:rPr>
              <a:t>Readout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1ECDF-6052-4B52-8737-DE6703B51541}"/>
              </a:ext>
            </a:extLst>
          </p:cNvPr>
          <p:cNvSpPr txBox="1"/>
          <p:nvPr/>
        </p:nvSpPr>
        <p:spPr>
          <a:xfrm>
            <a:off x="2212669" y="4405076"/>
            <a:ext cx="1303177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l"/>
            <a:r>
              <a:rPr lang="en-GB" dirty="0"/>
              <a:t>FEE- ASICs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FBDD5-EC02-458D-8EA9-AF4EC2558B76}"/>
              </a:ext>
            </a:extLst>
          </p:cNvPr>
          <p:cNvSpPr txBox="1"/>
          <p:nvPr/>
        </p:nvSpPr>
        <p:spPr>
          <a:xfrm>
            <a:off x="3677875" y="4413302"/>
            <a:ext cx="1714804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l"/>
            <a:r>
              <a:rPr lang="en-GB" dirty="0"/>
              <a:t>Local controller ASICs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2EA4F7-9ED8-4732-A522-61012E21279C}"/>
              </a:ext>
            </a:extLst>
          </p:cNvPr>
          <p:cNvCxnSpPr>
            <a:cxnSpLocks/>
          </p:cNvCxnSpPr>
          <p:nvPr/>
        </p:nvCxnSpPr>
        <p:spPr>
          <a:xfrm flipH="1" flipV="1">
            <a:off x="4079471" y="4068169"/>
            <a:ext cx="95785" cy="3148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2F78DD-04B7-44F6-BDAB-8B7F29C11B06}"/>
              </a:ext>
            </a:extLst>
          </p:cNvPr>
          <p:cNvSpPr txBox="1"/>
          <p:nvPr/>
        </p:nvSpPr>
        <p:spPr>
          <a:xfrm>
            <a:off x="2246307" y="965676"/>
            <a:ext cx="2353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Double-sided strip modules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8B4BD42E-684E-4A14-B7F8-DDAED8E87BB3}"/>
              </a:ext>
            </a:extLst>
          </p:cNvPr>
          <p:cNvGrpSpPr/>
          <p:nvPr/>
        </p:nvGrpSpPr>
        <p:grpSpPr>
          <a:xfrm>
            <a:off x="2395166" y="1385679"/>
            <a:ext cx="3344801" cy="1334929"/>
            <a:chOff x="743480" y="1345922"/>
            <a:chExt cx="3344801" cy="133492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8A6F02A-7E3F-438A-B6F3-52756108FF00}"/>
                </a:ext>
              </a:extLst>
            </p:cNvPr>
            <p:cNvGrpSpPr/>
            <p:nvPr/>
          </p:nvGrpSpPr>
          <p:grpSpPr>
            <a:xfrm>
              <a:off x="743480" y="1345922"/>
              <a:ext cx="1911346" cy="644012"/>
              <a:chOff x="743480" y="1345922"/>
              <a:chExt cx="1911346" cy="64401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1CBDBAB-1F52-4ECA-87F3-B5139B9A2A1F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ECB256C-E0A1-4584-9829-1AFDCBDAE2BC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AAC0E161-7948-4C49-B548-A59522B2F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EFB5A34-8069-4B01-BB05-1465AEDC91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B05EB0E-88C7-4178-9A3A-1126723804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20536D9-6D49-445D-95FB-676FC26FF5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A545FAB-C171-44B0-8AD3-C59392E6E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A87ED0D-F516-4FD4-9EC7-2B8BA622F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DBFB0E19-F4AD-489E-9AB4-FB8ECC2409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93F64E5-E516-405E-9D0C-65C3F5D70F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BE1B4FD-542B-438D-A05B-CCF833D3C6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CF378AB-7208-4A5D-992C-B9F7465185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7351786-157F-4412-93D8-53FDCD897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0C0DC113-8020-418A-BF6E-CDFE697A52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3A8571B-B6D5-4E21-860E-9C1F9CE7667C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DDA59E3-84DD-458A-BD3B-D5E25F9001C5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177C5DF-9291-40CF-A1D7-B042A27EA784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2155CD3-0A22-448C-8D59-385390916AED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B02A615-4635-4D6A-A36D-D8476F291CC3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4247214-C41F-4CE8-8873-2D06D7D3D8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94A595A0-5AFB-4C88-95DF-5319A2EE98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F9FBC49-E2C3-4793-A89B-9C5200C814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7BC82A8-D238-46C9-8C01-E19F00EF504B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410C3764-FBAA-4F12-8FF1-E881E8C77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7780C398-EC4C-4DE3-97EE-DC4FC5BDA5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3ACA88D-459B-46BB-B245-AA02605EF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3EDC389-907B-4773-8F4F-A8892838D423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8608389-498C-42CA-8105-D38771E12A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C9E9E0E-0F46-4624-B1B5-27973F4C09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771CB57-34F1-4FBF-898C-2B7DF83E44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FBD2B3B-6148-4DF4-9856-CE036812F680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63" name="Connector: Elbow 62">
                <a:extLst>
                  <a:ext uri="{FF2B5EF4-FFF2-40B4-BE49-F238E27FC236}">
                    <a16:creationId xmlns:a16="http://schemas.microsoft.com/office/drawing/2014/main" id="{758AE505-C954-4F25-9240-6722CE39854F}"/>
                  </a:ext>
                </a:extLst>
              </p:cNvPr>
              <p:cNvCxnSpPr>
                <a:stCxn id="40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or: Elbow 63">
                <a:extLst>
                  <a:ext uri="{FF2B5EF4-FFF2-40B4-BE49-F238E27FC236}">
                    <a16:creationId xmlns:a16="http://schemas.microsoft.com/office/drawing/2014/main" id="{E5296DA6-5607-41D9-B9E4-552E158FB74A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92C4275-8B40-466D-849C-83BE47F0CD3F}"/>
                  </a:ext>
                </a:extLst>
              </p:cNvPr>
              <p:cNvCxnSpPr>
                <a:endCxn id="61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C313E6BE-3E4E-4833-99FF-B7FAAAAC83BA}"/>
                </a:ext>
              </a:extLst>
            </p:cNvPr>
            <p:cNvGrpSpPr/>
            <p:nvPr/>
          </p:nvGrpSpPr>
          <p:grpSpPr>
            <a:xfrm>
              <a:off x="743480" y="2036839"/>
              <a:ext cx="1911346" cy="644012"/>
              <a:chOff x="743480" y="1345922"/>
              <a:chExt cx="1911346" cy="644012"/>
            </a:xfrm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11C2C22D-94B1-49CF-BB78-CDC5EF3CB05D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EADC330A-5556-4241-A117-268C5D95E01B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B4ED666F-DDAA-4D90-9626-35F9BA14AB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281CC928-9B52-4474-8902-9BDC8A7E9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9E29897C-A2DE-4788-B7EA-9EE49FD2A4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AE157AA5-9F9B-454C-9709-BEF5AB1841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2EA945BD-A51D-44AD-B5CF-BED8492C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9B6E0160-F203-4959-9D7C-AFC618436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09082E38-8310-4FD5-B547-67BDFFFB43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897C0931-CD10-45AA-8E73-D058162CA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70B464CA-9F71-494D-ABA7-335E7A84C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64565381-D96F-4F58-B68A-FD403A12F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04E5F2EC-E6F4-4EEA-AE49-8643FFC020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C8D3E440-E7AE-4289-8198-B979527C8A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4A68568-BD67-4545-B26C-E256617C9508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C7779311-1E38-49AA-9248-D455413C247D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6372695D-9372-4DEC-87EB-6359C01A537D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D4416B1-89BF-44B3-B3D7-3C0DC165F5DC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55AE3C02-4A30-43A1-A2D9-BE6F12633F38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B65A06FE-8C93-4A74-8254-82E4B8F5A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86A55DFB-C52A-49B0-8BAD-B0474FB0E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A9CEC92-CF8D-4783-88EA-FCACAC7D50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9E90C6A8-CF09-4FEE-BC1C-55D46A62DE02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D89CB682-2702-45F6-A6B0-333FC1077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473E7ABC-0FCF-4524-AB24-F6026E73F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A734E63C-2010-4236-AB5F-46C6A8B09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1E3662AB-58C3-4B5E-B671-1161D12E1834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49BE7A93-D505-4695-A776-C5397683E2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17DE49E8-2739-4933-8BDC-1D4FF2E275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32A5B85-109B-49C8-9D23-062F77F1C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04518536-F846-414A-B2AC-38B3C3356D32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188" name="Connector: Elbow 187">
                <a:extLst>
                  <a:ext uri="{FF2B5EF4-FFF2-40B4-BE49-F238E27FC236}">
                    <a16:creationId xmlns:a16="http://schemas.microsoft.com/office/drawing/2014/main" id="{36FA36E8-FA8F-45B6-AF48-B57882C3185D}"/>
                  </a:ext>
                </a:extLst>
              </p:cNvPr>
              <p:cNvCxnSpPr>
                <a:stCxn id="180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or: Elbow 188">
                <a:extLst>
                  <a:ext uri="{FF2B5EF4-FFF2-40B4-BE49-F238E27FC236}">
                    <a16:creationId xmlns:a16="http://schemas.microsoft.com/office/drawing/2014/main" id="{DB1404A7-D28A-4540-9B10-CB978D59F12A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B27CA49-F622-4A0E-9063-450BFD0263C1}"/>
                  </a:ext>
                </a:extLst>
              </p:cNvPr>
              <p:cNvCxnSpPr>
                <a:endCxn id="187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E7643-94B9-4CB5-BF21-4FDFD853EF0B}"/>
                </a:ext>
              </a:extLst>
            </p:cNvPr>
            <p:cNvSpPr/>
            <p:nvPr/>
          </p:nvSpPr>
          <p:spPr>
            <a:xfrm>
              <a:off x="3619636" y="1891366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5AB4CC30-4CA0-4F51-8095-8C58ABD931F9}"/>
                </a:ext>
              </a:extLst>
            </p:cNvPr>
            <p:cNvCxnSpPr>
              <a:cxnSpLocks/>
              <a:stCxn id="213" idx="1"/>
              <a:endCxn id="61" idx="3"/>
            </p:cNvCxnSpPr>
            <p:nvPr/>
          </p:nvCxnSpPr>
          <p:spPr>
            <a:xfrm flipH="1" flipV="1">
              <a:off x="2654826" y="1659777"/>
              <a:ext cx="964810" cy="363997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230D415-F0C6-416D-99AB-D586B88144B7}"/>
                </a:ext>
              </a:extLst>
            </p:cNvPr>
            <p:cNvSpPr txBox="1"/>
            <p:nvPr/>
          </p:nvSpPr>
          <p:spPr>
            <a:xfrm>
              <a:off x="2678837" y="1458825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44E187EE-E258-40D6-80D8-7464B55AC724}"/>
                </a:ext>
              </a:extLst>
            </p:cNvPr>
            <p:cNvSpPr/>
            <p:nvPr/>
          </p:nvSpPr>
          <p:spPr>
            <a:xfrm>
              <a:off x="3613693" y="2247072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36191F19-B302-4867-80F6-DC2FAA1DDCB9}"/>
                </a:ext>
              </a:extLst>
            </p:cNvPr>
            <p:cNvCxnSpPr>
              <a:cxnSpLocks/>
              <a:stCxn id="223" idx="1"/>
            </p:cNvCxnSpPr>
            <p:nvPr/>
          </p:nvCxnSpPr>
          <p:spPr>
            <a:xfrm flipH="1">
              <a:off x="2654826" y="2379480"/>
              <a:ext cx="958867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4B9D1B37-8F79-4A82-A37A-4A9845A903AE}"/>
                </a:ext>
              </a:extLst>
            </p:cNvPr>
            <p:cNvSpPr txBox="1"/>
            <p:nvPr/>
          </p:nvSpPr>
          <p:spPr>
            <a:xfrm>
              <a:off x="2678837" y="2189285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C7812A61-7B01-4689-A404-352A9B0A21DE}"/>
              </a:ext>
            </a:extLst>
          </p:cNvPr>
          <p:cNvGrpSpPr/>
          <p:nvPr/>
        </p:nvGrpSpPr>
        <p:grpSpPr>
          <a:xfrm>
            <a:off x="2395166" y="2856114"/>
            <a:ext cx="3338858" cy="1334929"/>
            <a:chOff x="743480" y="1345922"/>
            <a:chExt cx="3338858" cy="1334929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ECD27E3F-1DA3-41B9-8A03-47F06AC5289A}"/>
                </a:ext>
              </a:extLst>
            </p:cNvPr>
            <p:cNvGrpSpPr/>
            <p:nvPr/>
          </p:nvGrpSpPr>
          <p:grpSpPr>
            <a:xfrm>
              <a:off x="743480" y="1345922"/>
              <a:ext cx="1911346" cy="644012"/>
              <a:chOff x="743480" y="1345922"/>
              <a:chExt cx="1911346" cy="644012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52BF75A-7BDE-47D2-A696-498BC2A6E696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72CAFCC2-9B34-42D6-9278-0B99E65D310A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2A3B234B-9A6A-4555-B1F7-6EAAC4A108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50C3E360-59C6-436F-A890-AD7BE11148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3EC7571B-B3B6-4BDB-BD65-D224B84E68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39BF0D33-A0BE-4E29-91D3-FB8E90D4F3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AB773A78-7FB6-48C1-97F6-DF60A0614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30A97681-CEB3-4989-90BB-F7328E06C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F25AA182-57DB-4CC4-8987-40180C133C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C23B4467-C10C-4A28-BDC3-3CCB3FF66B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9766AA85-8A99-4303-A0CE-010604748C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3D19B25C-C98F-477E-A022-756A3D2757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C8D90E06-9C59-40D0-A90C-530EDC2556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2984330B-2A7D-4BF2-A3DD-856B9412D5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85D6D19-3D76-488F-9F97-04C5AA424C68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D179895F-298D-42F3-9071-7EC92D706C37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5BFE610-0078-4B14-8197-28CB954B71EF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61B6F738-8B26-49D2-A74D-197FB134135C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E6B9526B-237F-4D38-A0C8-92F2E9FC201F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2AEC1DD8-038F-48E7-96D4-D236C181F1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>
                  <a:extLst>
                    <a:ext uri="{FF2B5EF4-FFF2-40B4-BE49-F238E27FC236}">
                      <a16:creationId xmlns:a16="http://schemas.microsoft.com/office/drawing/2014/main" id="{59068DD3-F02C-49A5-BC65-985D0ECAD5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16BFAD6B-2AD9-4087-838E-7DC6A5DFC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CDE51E3B-5406-407D-B84B-F5E9E2A28F20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AD203157-D283-4D7E-A758-51B4EBA123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A0A76C05-EFC7-4E48-8384-B3121FB04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9D5B3F30-2F27-406A-AA5C-B40E727730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B3B3A8D5-F0E1-4B75-9F36-6CF3118A850E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C003D4C7-CA3E-4584-A302-074C1486E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5FD362CD-6600-41DD-AC11-E6D62B9B7A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94285A61-F272-4654-B79F-589960463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DA7C5EDA-7D62-457C-8421-960DDDDEEE8C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279" name="Connector: Elbow 278">
                <a:extLst>
                  <a:ext uri="{FF2B5EF4-FFF2-40B4-BE49-F238E27FC236}">
                    <a16:creationId xmlns:a16="http://schemas.microsoft.com/office/drawing/2014/main" id="{8C7991ED-C6C9-4A3A-8C04-5C7777D3CF68}"/>
                  </a:ext>
                </a:extLst>
              </p:cNvPr>
              <p:cNvCxnSpPr>
                <a:stCxn id="271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Connector: Elbow 279">
                <a:extLst>
                  <a:ext uri="{FF2B5EF4-FFF2-40B4-BE49-F238E27FC236}">
                    <a16:creationId xmlns:a16="http://schemas.microsoft.com/office/drawing/2014/main" id="{41F516CA-722F-4260-BB02-31850F265AA4}"/>
                  </a:ext>
                </a:extLst>
              </p:cNvPr>
              <p:cNvCxnSpPr>
                <a:cxnSpLocks/>
                <a:stCxn id="273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507A7514-2595-423C-8F13-F72DC4A043ED}"/>
                  </a:ext>
                </a:extLst>
              </p:cNvPr>
              <p:cNvCxnSpPr>
                <a:endCxn id="278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261CC165-2188-4C99-B8DB-5CEF266C143D}"/>
                </a:ext>
              </a:extLst>
            </p:cNvPr>
            <p:cNvGrpSpPr/>
            <p:nvPr/>
          </p:nvGrpSpPr>
          <p:grpSpPr>
            <a:xfrm>
              <a:off x="743480" y="2036839"/>
              <a:ext cx="1911346" cy="644012"/>
              <a:chOff x="743480" y="1345922"/>
              <a:chExt cx="1911346" cy="644012"/>
            </a:xfrm>
          </p:grpSpPr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CED2B01-9675-4686-BA4F-650FFA610974}"/>
                  </a:ext>
                </a:extLst>
              </p:cNvPr>
              <p:cNvGrpSpPr/>
              <p:nvPr/>
            </p:nvGrpSpPr>
            <p:grpSpPr>
              <a:xfrm>
                <a:off x="743480" y="1351801"/>
                <a:ext cx="484338" cy="615950"/>
                <a:chOff x="1758950" y="1552575"/>
                <a:chExt cx="739775" cy="615950"/>
              </a:xfrm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CB0D242B-56F7-4CCC-8451-44DDB8690E81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6D61EA08-9F1E-4464-970E-071309028E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6F9B1228-E14B-426F-AEDC-8F89B392F4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8443A252-9F67-4981-B786-B5A5BD9B49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C7FA623D-B26E-41A6-A926-5A3E2D1D16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D5FAD864-C390-42D2-B8A7-A66435406B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1AEA9D5F-542A-4243-A71A-DF87BF4CF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EEB70105-6568-4020-BA91-DBC0EAC36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66967E90-0A17-43C4-9E39-643C45A81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D5E3BBE9-B331-47B3-B7A7-5FD6564A9B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23A515E4-A6EC-42A9-8841-B2A80A1BF9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BC06E2B4-8C58-4A90-B18E-21D202203F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73A791C0-3D59-4464-BDDA-32E0561586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4E5B496-3F37-4C3F-92F0-E821CAD22106}"/>
                  </a:ext>
                </a:extLst>
              </p:cNvPr>
              <p:cNvSpPr/>
              <p:nvPr/>
            </p:nvSpPr>
            <p:spPr>
              <a:xfrm>
                <a:off x="1322299" y="1345922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90BA3FA7-8A52-4158-8353-D2066D0369BB}"/>
                  </a:ext>
                </a:extLst>
              </p:cNvPr>
              <p:cNvSpPr/>
              <p:nvPr/>
            </p:nvSpPr>
            <p:spPr>
              <a:xfrm>
                <a:off x="1325592" y="1571546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D88B9C9A-A7B1-4D14-94C4-721B057F440E}"/>
                  </a:ext>
                </a:extLst>
              </p:cNvPr>
              <p:cNvSpPr/>
              <p:nvPr/>
            </p:nvSpPr>
            <p:spPr>
              <a:xfrm>
                <a:off x="1322299" y="1813473"/>
                <a:ext cx="531700" cy="176461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 err="1"/>
                  <a:t>ToASt</a:t>
                </a:r>
                <a:endParaRPr lang="en-GB" sz="900" dirty="0"/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94F6F716-D92F-41D1-A2BE-826D2CA1B1E9}"/>
                  </a:ext>
                </a:extLst>
              </p:cNvPr>
              <p:cNvSpPr txBox="1"/>
              <p:nvPr/>
            </p:nvSpPr>
            <p:spPr>
              <a:xfrm>
                <a:off x="1448448" y="1612578"/>
                <a:ext cx="26859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/>
                  <a:t>…</a:t>
                </a:r>
              </a:p>
            </p:txBody>
          </p: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16DB05D3-79DE-47D6-8E8B-7D4C55581F10}"/>
                  </a:ext>
                </a:extLst>
              </p:cNvPr>
              <p:cNvGrpSpPr/>
              <p:nvPr/>
            </p:nvGrpSpPr>
            <p:grpSpPr>
              <a:xfrm>
                <a:off x="1228799" y="140397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AD4B3409-8972-431A-9883-F64F482E35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B0AE6385-E04B-4E5E-AFC3-6C6BC204A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55CA626B-5F2E-4A0F-9845-806D72B887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94DE5CD6-1513-4953-A2A6-6F7A25B72853}"/>
                  </a:ext>
                </a:extLst>
              </p:cNvPr>
              <p:cNvGrpSpPr/>
              <p:nvPr/>
            </p:nvGrpSpPr>
            <p:grpSpPr>
              <a:xfrm>
                <a:off x="1231152" y="1607981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C2987A14-D19A-468F-B478-6F81A45DF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3B84CB3C-E1AE-4A63-9E22-597C01C2E2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356F9789-FF89-4EDB-8B4C-E2243D9C77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176647B1-B8D0-47E1-A907-8A806D4B59A0}"/>
                  </a:ext>
                </a:extLst>
              </p:cNvPr>
              <p:cNvGrpSpPr/>
              <p:nvPr/>
            </p:nvGrpSpPr>
            <p:grpSpPr>
              <a:xfrm>
                <a:off x="1225484" y="1876786"/>
                <a:ext cx="96037" cy="59521"/>
                <a:chOff x="1228799" y="1403976"/>
                <a:chExt cx="96037" cy="59521"/>
              </a:xfrm>
            </p:grpSpPr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0A0402E1-FE11-48BB-9AB4-8FC1BCEBD4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0397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DA215E24-0A09-47A6-A9B7-220B30C2BE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33736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88D661E6-5C0D-48D9-A373-4D50CFF96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8799" y="1463497"/>
                  <a:ext cx="960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91FE2DD4-B307-4640-9622-1771F32C38AB}"/>
                  </a:ext>
                </a:extLst>
              </p:cNvPr>
              <p:cNvSpPr/>
              <p:nvPr/>
            </p:nvSpPr>
            <p:spPr>
              <a:xfrm>
                <a:off x="2052523" y="1461645"/>
                <a:ext cx="602303" cy="3962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schemeClr val="tx1"/>
                    </a:solidFill>
                  </a:rPr>
                  <a:t>MDC</a:t>
                </a:r>
              </a:p>
              <a:p>
                <a:pPr algn="ctr"/>
                <a:r>
                  <a:rPr lang="en-GB" sz="500" dirty="0">
                    <a:solidFill>
                      <a:schemeClr val="tx1"/>
                    </a:solidFill>
                  </a:rPr>
                  <a:t>(Module data Concentrator)</a:t>
                </a:r>
              </a:p>
            </p:txBody>
          </p:sp>
          <p:cxnSp>
            <p:nvCxnSpPr>
              <p:cNvPr id="245" name="Connector: Elbow 244">
                <a:extLst>
                  <a:ext uri="{FF2B5EF4-FFF2-40B4-BE49-F238E27FC236}">
                    <a16:creationId xmlns:a16="http://schemas.microsoft.com/office/drawing/2014/main" id="{936DD226-EF39-4501-8FE2-4ABA938F0730}"/>
                  </a:ext>
                </a:extLst>
              </p:cNvPr>
              <p:cNvCxnSpPr>
                <a:stCxn id="237" idx="3"/>
              </p:cNvCxnSpPr>
              <p:nvPr/>
            </p:nvCxnSpPr>
            <p:spPr>
              <a:xfrm>
                <a:off x="1853999" y="1434153"/>
                <a:ext cx="188071" cy="122002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nector: Elbow 245">
                <a:extLst>
                  <a:ext uri="{FF2B5EF4-FFF2-40B4-BE49-F238E27FC236}">
                    <a16:creationId xmlns:a16="http://schemas.microsoft.com/office/drawing/2014/main" id="{3B43CB0D-8B82-4735-993E-BB9B0AC2E51C}"/>
                  </a:ext>
                </a:extLst>
              </p:cNvPr>
              <p:cNvCxnSpPr>
                <a:cxnSpLocks/>
                <a:stCxn id="239" idx="3"/>
              </p:cNvCxnSpPr>
              <p:nvPr/>
            </p:nvCxnSpPr>
            <p:spPr>
              <a:xfrm flipV="1">
                <a:off x="1853999" y="1784666"/>
                <a:ext cx="188071" cy="117038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BF6B4682-5FC9-4492-9BE7-44EA9B147F9B}"/>
                  </a:ext>
                </a:extLst>
              </p:cNvPr>
              <p:cNvCxnSpPr>
                <a:endCxn id="244" idx="1"/>
              </p:cNvCxnSpPr>
              <p:nvPr/>
            </p:nvCxnSpPr>
            <p:spPr>
              <a:xfrm>
                <a:off x="1860872" y="1659776"/>
                <a:ext cx="19165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AB9DFF7-2FA0-41ED-BD5E-4050912A75AD}"/>
                </a:ext>
              </a:extLst>
            </p:cNvPr>
            <p:cNvSpPr/>
            <p:nvPr/>
          </p:nvSpPr>
          <p:spPr>
            <a:xfrm>
              <a:off x="3613693" y="1516612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D4994EEA-7930-464E-B25B-D92ACDF9E426}"/>
                </a:ext>
              </a:extLst>
            </p:cNvPr>
            <p:cNvCxnSpPr>
              <a:cxnSpLocks/>
              <a:stCxn id="230" idx="1"/>
              <a:endCxn id="278" idx="3"/>
            </p:cNvCxnSpPr>
            <p:nvPr/>
          </p:nvCxnSpPr>
          <p:spPr>
            <a:xfrm flipH="1">
              <a:off x="2654826" y="1649020"/>
              <a:ext cx="958867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E3323EC4-91D7-49D9-AF0A-1B2ED6178A36}"/>
                </a:ext>
              </a:extLst>
            </p:cNvPr>
            <p:cNvSpPr txBox="1"/>
            <p:nvPr/>
          </p:nvSpPr>
          <p:spPr>
            <a:xfrm>
              <a:off x="2694077" y="1458825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0E071D17-B9A6-48E0-B1BA-0E7B133C336D}"/>
                </a:ext>
              </a:extLst>
            </p:cNvPr>
            <p:cNvSpPr/>
            <p:nvPr/>
          </p:nvSpPr>
          <p:spPr>
            <a:xfrm>
              <a:off x="3613693" y="1899737"/>
              <a:ext cx="468645" cy="2648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GBT</a:t>
              </a:r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B59B9278-D489-40EC-A416-16B32A6A4359}"/>
                </a:ext>
              </a:extLst>
            </p:cNvPr>
            <p:cNvCxnSpPr>
              <a:cxnSpLocks/>
              <a:stCxn id="233" idx="1"/>
            </p:cNvCxnSpPr>
            <p:nvPr/>
          </p:nvCxnSpPr>
          <p:spPr>
            <a:xfrm flipH="1">
              <a:off x="2654826" y="2032145"/>
              <a:ext cx="958867" cy="333556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6B2FA32-DEA9-46DE-90EB-9599845D7F6E}"/>
                </a:ext>
              </a:extLst>
            </p:cNvPr>
            <p:cNvSpPr txBox="1"/>
            <p:nvPr/>
          </p:nvSpPr>
          <p:spPr>
            <a:xfrm>
              <a:off x="2674083" y="2026251"/>
              <a:ext cx="554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e-links</a:t>
              </a:r>
            </a:p>
          </p:txBody>
        </p:sp>
      </p:grpSp>
      <p:sp>
        <p:nvSpPr>
          <p:cNvPr id="304" name="TextBox 303">
            <a:extLst>
              <a:ext uri="{FF2B5EF4-FFF2-40B4-BE49-F238E27FC236}">
                <a16:creationId xmlns:a16="http://schemas.microsoft.com/office/drawing/2014/main" id="{A613177D-C8EA-4257-A8AC-E5FE3A0BA796}"/>
              </a:ext>
            </a:extLst>
          </p:cNvPr>
          <p:cNvSpPr txBox="1"/>
          <p:nvPr/>
        </p:nvSpPr>
        <p:spPr>
          <a:xfrm rot="16200000">
            <a:off x="1846924" y="2527977"/>
            <a:ext cx="870712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l"/>
            <a:r>
              <a:rPr lang="en-GB" dirty="0"/>
              <a:t>Sensor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03F8BAB6-5BAD-4226-A73E-FD8220C54250}"/>
              </a:ext>
            </a:extLst>
          </p:cNvPr>
          <p:cNvSpPr txBox="1"/>
          <p:nvPr/>
        </p:nvSpPr>
        <p:spPr>
          <a:xfrm>
            <a:off x="2764651" y="400021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…</a:t>
            </a: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2242497C-7F76-4076-BF1F-DD3871A450CD}"/>
              </a:ext>
            </a:extLst>
          </p:cNvPr>
          <p:cNvSpPr txBox="1"/>
          <p:nvPr/>
        </p:nvSpPr>
        <p:spPr>
          <a:xfrm>
            <a:off x="2913261" y="92020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…</a:t>
            </a:r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D7E77F73-D8FB-4EE0-BD8E-403EA2B29C6B}"/>
              </a:ext>
            </a:extLst>
          </p:cNvPr>
          <p:cNvCxnSpPr>
            <a:cxnSpLocks/>
          </p:cNvCxnSpPr>
          <p:nvPr/>
        </p:nvCxnSpPr>
        <p:spPr>
          <a:xfrm>
            <a:off x="4877637" y="981353"/>
            <a:ext cx="0" cy="3456000"/>
          </a:xfrm>
          <a:prstGeom prst="line">
            <a:avLst/>
          </a:prstGeom>
          <a:ln>
            <a:solidFill>
              <a:schemeClr val="accent3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TextBox 311">
            <a:extLst>
              <a:ext uri="{FF2B5EF4-FFF2-40B4-BE49-F238E27FC236}">
                <a16:creationId xmlns:a16="http://schemas.microsoft.com/office/drawing/2014/main" id="{EF5C9470-52CF-40DE-BED1-FAAB4CF93BBF}"/>
              </a:ext>
            </a:extLst>
          </p:cNvPr>
          <p:cNvSpPr txBox="1"/>
          <p:nvPr/>
        </p:nvSpPr>
        <p:spPr>
          <a:xfrm>
            <a:off x="4831967" y="965676"/>
            <a:ext cx="19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Outside active volume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21DFC29A-4C85-4C93-8A39-37A8EDFDA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" t="4498" r="3169" b="4334"/>
          <a:stretch/>
        </p:blipFill>
        <p:spPr>
          <a:xfrm>
            <a:off x="83936" y="1733365"/>
            <a:ext cx="2232118" cy="1901480"/>
          </a:xfrm>
          <a:prstGeom prst="rect">
            <a:avLst/>
          </a:prstGeom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A849437E-C4B9-49FB-9FE0-DE9489ABCD81}"/>
              </a:ext>
            </a:extLst>
          </p:cNvPr>
          <p:cNvCxnSpPr>
            <a:cxnSpLocks/>
          </p:cNvCxnSpPr>
          <p:nvPr/>
        </p:nvCxnSpPr>
        <p:spPr>
          <a:xfrm flipV="1">
            <a:off x="1145115" y="1734765"/>
            <a:ext cx="1194950" cy="638331"/>
          </a:xfrm>
          <a:prstGeom prst="bentConnector3">
            <a:avLst>
              <a:gd name="adj1" fmla="val 1203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0177E22-D7C3-4B95-9541-42D776385DE6}"/>
              </a:ext>
            </a:extLst>
          </p:cNvPr>
          <p:cNvCxnSpPr>
            <a:cxnSpLocks/>
          </p:cNvCxnSpPr>
          <p:nvPr/>
        </p:nvCxnSpPr>
        <p:spPr>
          <a:xfrm>
            <a:off x="1281496" y="3046094"/>
            <a:ext cx="1686565" cy="163124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DD70B39C-FF05-4440-92FE-E1098B8D7D3A}"/>
              </a:ext>
            </a:extLst>
          </p:cNvPr>
          <p:cNvCxnSpPr>
            <a:cxnSpLocks/>
            <a:endCxn id="18" idx="4"/>
          </p:cNvCxnSpPr>
          <p:nvPr/>
        </p:nvCxnSpPr>
        <p:spPr>
          <a:xfrm flipV="1">
            <a:off x="975775" y="2445001"/>
            <a:ext cx="3036633" cy="194209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673E419-07CC-4651-9310-41F2A4CA8AF6}"/>
              </a:ext>
            </a:extLst>
          </p:cNvPr>
          <p:cNvSpPr/>
          <p:nvPr/>
        </p:nvSpPr>
        <p:spPr>
          <a:xfrm>
            <a:off x="3900426" y="2239183"/>
            <a:ext cx="223964" cy="2058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76A4184-F9C8-4990-8E87-EBE2A53C0822}"/>
              </a:ext>
            </a:extLst>
          </p:cNvPr>
          <p:cNvSpPr txBox="1"/>
          <p:nvPr/>
        </p:nvSpPr>
        <p:spPr>
          <a:xfrm>
            <a:off x="6769415" y="871636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Counting room</a:t>
            </a:r>
          </a:p>
          <a:p>
            <a:pPr algn="ctr"/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(Real-time)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1D500515-A0BC-4F8D-BACE-52C8BA2B1630}"/>
              </a:ext>
            </a:extLst>
          </p:cNvPr>
          <p:cNvCxnSpPr>
            <a:cxnSpLocks/>
          </p:cNvCxnSpPr>
          <p:nvPr/>
        </p:nvCxnSpPr>
        <p:spPr>
          <a:xfrm>
            <a:off x="5612338" y="2077213"/>
            <a:ext cx="934828" cy="64667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AD05DBA2-9DDE-4245-B777-BD95977BD51E}"/>
              </a:ext>
            </a:extLst>
          </p:cNvPr>
          <p:cNvCxnSpPr>
            <a:cxnSpLocks/>
          </p:cNvCxnSpPr>
          <p:nvPr/>
        </p:nvCxnSpPr>
        <p:spPr>
          <a:xfrm flipV="1">
            <a:off x="5606395" y="2304618"/>
            <a:ext cx="955016" cy="128301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0812B570-1C75-4A76-9D26-A78FFF858223}"/>
              </a:ext>
            </a:extLst>
          </p:cNvPr>
          <p:cNvCxnSpPr>
            <a:cxnSpLocks/>
          </p:cNvCxnSpPr>
          <p:nvPr/>
        </p:nvCxnSpPr>
        <p:spPr>
          <a:xfrm>
            <a:off x="5606395" y="3172894"/>
            <a:ext cx="966360" cy="81495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C46EF31F-9191-4FCD-817E-482A87E0EBD7}"/>
              </a:ext>
            </a:extLst>
          </p:cNvPr>
          <p:cNvCxnSpPr>
            <a:cxnSpLocks/>
          </p:cNvCxnSpPr>
          <p:nvPr/>
        </p:nvCxnSpPr>
        <p:spPr>
          <a:xfrm flipV="1">
            <a:off x="5606395" y="3445659"/>
            <a:ext cx="976780" cy="110360"/>
          </a:xfrm>
          <a:prstGeom prst="straightConnector1">
            <a:avLst/>
          </a:prstGeom>
          <a:ln w="9525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714DC869-7BE4-4F5C-BF4F-3D1946BC9F88}"/>
              </a:ext>
            </a:extLst>
          </p:cNvPr>
          <p:cNvCxnSpPr>
            <a:cxnSpLocks/>
          </p:cNvCxnSpPr>
          <p:nvPr/>
        </p:nvCxnSpPr>
        <p:spPr>
          <a:xfrm>
            <a:off x="5729622" y="1812067"/>
            <a:ext cx="843133" cy="210845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C35D3543-AA45-4F8B-8837-F41216088E9F}"/>
              </a:ext>
            </a:extLst>
          </p:cNvPr>
          <p:cNvCxnSpPr/>
          <p:nvPr/>
        </p:nvCxnSpPr>
        <p:spPr>
          <a:xfrm>
            <a:off x="6600500" y="1041876"/>
            <a:ext cx="0" cy="3456000"/>
          </a:xfrm>
          <a:prstGeom prst="line">
            <a:avLst/>
          </a:prstGeom>
          <a:ln>
            <a:solidFill>
              <a:schemeClr val="accent3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498FA0D4-8FD5-4BF8-93D6-0497A7B9D858}"/>
              </a:ext>
            </a:extLst>
          </p:cNvPr>
          <p:cNvSpPr txBox="1"/>
          <p:nvPr/>
        </p:nvSpPr>
        <p:spPr>
          <a:xfrm>
            <a:off x="5986291" y="252324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AD47"/>
                </a:solidFill>
              </a:rPr>
              <a:t>…</a:t>
            </a:r>
          </a:p>
        </p:txBody>
      </p: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275A7F2E-0531-480D-8DEE-EB31293DB67A}"/>
              </a:ext>
            </a:extLst>
          </p:cNvPr>
          <p:cNvCxnSpPr>
            <a:cxnSpLocks/>
          </p:cNvCxnSpPr>
          <p:nvPr/>
        </p:nvCxnSpPr>
        <p:spPr>
          <a:xfrm>
            <a:off x="5729622" y="2903186"/>
            <a:ext cx="843133" cy="210845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TextBox 309">
            <a:extLst>
              <a:ext uri="{FF2B5EF4-FFF2-40B4-BE49-F238E27FC236}">
                <a16:creationId xmlns:a16="http://schemas.microsoft.com/office/drawing/2014/main" id="{D4FF33BD-74E9-434A-AE7D-FB7F56026BC7}"/>
              </a:ext>
            </a:extLst>
          </p:cNvPr>
          <p:cNvSpPr txBox="1"/>
          <p:nvPr/>
        </p:nvSpPr>
        <p:spPr>
          <a:xfrm>
            <a:off x="6008669" y="363810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AD47"/>
                </a:solidFill>
              </a:rPr>
              <a:t>…</a:t>
            </a:r>
          </a:p>
        </p:txBody>
      </p: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CA9E2F82-4A0D-4A97-BFFE-C247D7135B37}"/>
              </a:ext>
            </a:extLst>
          </p:cNvPr>
          <p:cNvCxnSpPr>
            <a:cxnSpLocks/>
          </p:cNvCxnSpPr>
          <p:nvPr/>
        </p:nvCxnSpPr>
        <p:spPr>
          <a:xfrm flipV="1">
            <a:off x="5829457" y="3637728"/>
            <a:ext cx="726703" cy="185044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Rectangle 312">
            <a:extLst>
              <a:ext uri="{FF2B5EF4-FFF2-40B4-BE49-F238E27FC236}">
                <a16:creationId xmlns:a16="http://schemas.microsoft.com/office/drawing/2014/main" id="{CD1ED742-C29F-41DA-BE5D-3BF824E13C06}"/>
              </a:ext>
            </a:extLst>
          </p:cNvPr>
          <p:cNvSpPr/>
          <p:nvPr/>
        </p:nvSpPr>
        <p:spPr>
          <a:xfrm>
            <a:off x="6708647" y="3962798"/>
            <a:ext cx="1238782" cy="342760"/>
          </a:xfrm>
          <a:prstGeom prst="rect">
            <a:avLst/>
          </a:prstGeom>
          <a:solidFill>
            <a:srgbClr val="BD92DE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SODANET</a:t>
            </a:r>
          </a:p>
        </p:txBody>
      </p:sp>
      <p:sp>
        <p:nvSpPr>
          <p:cNvPr id="314" name="Arrow: Down 313">
            <a:extLst>
              <a:ext uri="{FF2B5EF4-FFF2-40B4-BE49-F238E27FC236}">
                <a16:creationId xmlns:a16="http://schemas.microsoft.com/office/drawing/2014/main" id="{8F368B8A-7CF6-4742-BEFF-CB9930CEB09C}"/>
              </a:ext>
            </a:extLst>
          </p:cNvPr>
          <p:cNvSpPr/>
          <p:nvPr/>
        </p:nvSpPr>
        <p:spPr>
          <a:xfrm rot="10800000">
            <a:off x="7157458" y="2457493"/>
            <a:ext cx="414960" cy="1749357"/>
          </a:xfrm>
          <a:prstGeom prst="downArrow">
            <a:avLst/>
          </a:prstGeom>
          <a:solidFill>
            <a:srgbClr val="BD92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755C53A5-734B-4F01-9CAD-698833760A1E}"/>
              </a:ext>
            </a:extLst>
          </p:cNvPr>
          <p:cNvSpPr/>
          <p:nvPr/>
        </p:nvSpPr>
        <p:spPr>
          <a:xfrm>
            <a:off x="6681312" y="1847552"/>
            <a:ext cx="1318280" cy="627711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MMB </a:t>
            </a:r>
          </a:p>
          <a:p>
            <a:pPr algn="ctr"/>
            <a:r>
              <a:rPr lang="en-GB" sz="1100" dirty="0"/>
              <a:t>(MVD Multiplexer Board)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9F4267B9-7C98-455D-A13F-F68FE512B226}"/>
              </a:ext>
            </a:extLst>
          </p:cNvPr>
          <p:cNvSpPr/>
          <p:nvPr/>
        </p:nvSpPr>
        <p:spPr>
          <a:xfrm>
            <a:off x="6687153" y="3131804"/>
            <a:ext cx="1318280" cy="627711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MMB </a:t>
            </a:r>
          </a:p>
          <a:p>
            <a:pPr algn="ctr"/>
            <a:r>
              <a:rPr lang="en-GB" sz="1100" dirty="0"/>
              <a:t>(MVD Multiplexer Board)</a:t>
            </a:r>
          </a:p>
        </p:txBody>
      </p:sp>
      <p:cxnSp>
        <p:nvCxnSpPr>
          <p:cNvPr id="317" name="Straight Arrow Connector 316">
            <a:extLst>
              <a:ext uri="{FF2B5EF4-FFF2-40B4-BE49-F238E27FC236}">
                <a16:creationId xmlns:a16="http://schemas.microsoft.com/office/drawing/2014/main" id="{90914F60-0195-4CCE-9A2D-2FF633115A85}"/>
              </a:ext>
            </a:extLst>
          </p:cNvPr>
          <p:cNvCxnSpPr>
            <a:cxnSpLocks/>
          </p:cNvCxnSpPr>
          <p:nvPr/>
        </p:nvCxnSpPr>
        <p:spPr>
          <a:xfrm flipV="1">
            <a:off x="5824248" y="2475946"/>
            <a:ext cx="726703" cy="185044"/>
          </a:xfrm>
          <a:prstGeom prst="straightConnector1">
            <a:avLst/>
          </a:prstGeom>
          <a:ln w="9525"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Oval 317">
            <a:extLst>
              <a:ext uri="{FF2B5EF4-FFF2-40B4-BE49-F238E27FC236}">
                <a16:creationId xmlns:a16="http://schemas.microsoft.com/office/drawing/2014/main" id="{F7704202-8014-4DD8-B7B7-6DB37E431418}"/>
              </a:ext>
            </a:extLst>
          </p:cNvPr>
          <p:cNvSpPr/>
          <p:nvPr/>
        </p:nvSpPr>
        <p:spPr>
          <a:xfrm>
            <a:off x="5863507" y="2022003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20ADAEF7-FCBC-439D-B369-6BB5CB86F4E8}"/>
              </a:ext>
            </a:extLst>
          </p:cNvPr>
          <p:cNvSpPr/>
          <p:nvPr/>
        </p:nvSpPr>
        <p:spPr>
          <a:xfrm>
            <a:off x="5883087" y="2316870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DD48E5A2-041C-4EA6-8523-97944F81DF32}"/>
              </a:ext>
            </a:extLst>
          </p:cNvPr>
          <p:cNvSpPr/>
          <p:nvPr/>
        </p:nvSpPr>
        <p:spPr>
          <a:xfrm>
            <a:off x="5849878" y="3122568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2ABBA718-9D46-41EA-9E93-20D857518DC5}"/>
              </a:ext>
            </a:extLst>
          </p:cNvPr>
          <p:cNvSpPr/>
          <p:nvPr/>
        </p:nvSpPr>
        <p:spPr>
          <a:xfrm>
            <a:off x="5882779" y="3444879"/>
            <a:ext cx="88036" cy="73093"/>
          </a:xfrm>
          <a:prstGeom prst="ellipse">
            <a:avLst/>
          </a:prstGeom>
          <a:ln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1F58AB4F-CC57-4FF7-A0E8-400175BC801B}"/>
              </a:ext>
            </a:extLst>
          </p:cNvPr>
          <p:cNvSpPr/>
          <p:nvPr/>
        </p:nvSpPr>
        <p:spPr>
          <a:xfrm>
            <a:off x="6003550" y="3693703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08C6E97B-FED0-4252-B43E-59A93D3B4063}"/>
              </a:ext>
            </a:extLst>
          </p:cNvPr>
          <p:cNvSpPr/>
          <p:nvPr/>
        </p:nvSpPr>
        <p:spPr>
          <a:xfrm>
            <a:off x="5898502" y="2883317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DB58B543-CF78-4E27-BB07-E4BB7DAA3231}"/>
              </a:ext>
            </a:extLst>
          </p:cNvPr>
          <p:cNvSpPr/>
          <p:nvPr/>
        </p:nvSpPr>
        <p:spPr>
          <a:xfrm>
            <a:off x="5915891" y="2550191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4569D821-2FA3-4769-A64E-6834C15929ED}"/>
              </a:ext>
            </a:extLst>
          </p:cNvPr>
          <p:cNvSpPr/>
          <p:nvPr/>
        </p:nvSpPr>
        <p:spPr>
          <a:xfrm>
            <a:off x="5858210" y="1783943"/>
            <a:ext cx="88036" cy="73093"/>
          </a:xfrm>
          <a:prstGeom prst="ellipse">
            <a:avLst/>
          </a:prstGeom>
          <a:ln>
            <a:solidFill>
              <a:srgbClr val="70AD4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9F6DAC95-1FFA-4A6B-8793-A64D7281ECB3}"/>
              </a:ext>
            </a:extLst>
          </p:cNvPr>
          <p:cNvSpPr txBox="1"/>
          <p:nvPr/>
        </p:nvSpPr>
        <p:spPr>
          <a:xfrm>
            <a:off x="6061555" y="2528725"/>
            <a:ext cx="883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optical link</a:t>
            </a:r>
          </a:p>
        </p:txBody>
      </p: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BBC305C0-37E2-4F78-9103-A4257EF38AE1}"/>
              </a:ext>
            </a:extLst>
          </p:cNvPr>
          <p:cNvCxnSpPr/>
          <p:nvPr/>
        </p:nvCxnSpPr>
        <p:spPr>
          <a:xfrm>
            <a:off x="8265470" y="1057573"/>
            <a:ext cx="0" cy="3456000"/>
          </a:xfrm>
          <a:prstGeom prst="line">
            <a:avLst/>
          </a:prstGeom>
          <a:ln>
            <a:solidFill>
              <a:schemeClr val="accent3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EFFABD66-E2F2-453F-94CA-355700EBFD68}"/>
              </a:ext>
            </a:extLst>
          </p:cNvPr>
          <p:cNvGrpSpPr/>
          <p:nvPr/>
        </p:nvGrpSpPr>
        <p:grpSpPr>
          <a:xfrm>
            <a:off x="7929679" y="2037524"/>
            <a:ext cx="586630" cy="262455"/>
            <a:chOff x="6354641" y="1984085"/>
            <a:chExt cx="586630" cy="262455"/>
          </a:xfrm>
        </p:grpSpPr>
        <p:cxnSp>
          <p:nvCxnSpPr>
            <p:cNvPr id="329" name="Straight Arrow Connector 328">
              <a:extLst>
                <a:ext uri="{FF2B5EF4-FFF2-40B4-BE49-F238E27FC236}">
                  <a16:creationId xmlns:a16="http://schemas.microsoft.com/office/drawing/2014/main" id="{61B8DBBA-EE53-45A2-B736-074485C494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4641" y="2246539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6E33297A-D26C-4F13-BB20-9B95F0A22F89}"/>
                </a:ext>
              </a:extLst>
            </p:cNvPr>
            <p:cNvSpPr/>
            <p:nvPr/>
          </p:nvSpPr>
          <p:spPr>
            <a:xfrm>
              <a:off x="6424554" y="1984085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31739A64-D71D-4B9E-9597-31EE736DD5EC}"/>
              </a:ext>
            </a:extLst>
          </p:cNvPr>
          <p:cNvGrpSpPr/>
          <p:nvPr/>
        </p:nvGrpSpPr>
        <p:grpSpPr>
          <a:xfrm>
            <a:off x="8010234" y="3338718"/>
            <a:ext cx="586630" cy="123884"/>
            <a:chOff x="6475535" y="1984085"/>
            <a:chExt cx="586630" cy="123884"/>
          </a:xfrm>
        </p:grpSpPr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2478B618-92F3-460C-BA21-910D811DD61E}"/>
                </a:ext>
              </a:extLst>
            </p:cNvPr>
            <p:cNvCxnSpPr/>
            <p:nvPr/>
          </p:nvCxnSpPr>
          <p:spPr>
            <a:xfrm flipV="1">
              <a:off x="6475535" y="2107968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884C584E-6029-4704-A00A-A6F1B17120B4}"/>
                </a:ext>
              </a:extLst>
            </p:cNvPr>
            <p:cNvSpPr/>
            <p:nvPr/>
          </p:nvSpPr>
          <p:spPr>
            <a:xfrm>
              <a:off x="6667438" y="1984085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88430C3F-C762-432D-B897-6961DC7374A6}"/>
              </a:ext>
            </a:extLst>
          </p:cNvPr>
          <p:cNvGrpSpPr/>
          <p:nvPr/>
        </p:nvGrpSpPr>
        <p:grpSpPr>
          <a:xfrm>
            <a:off x="7995318" y="3800963"/>
            <a:ext cx="586630" cy="133410"/>
            <a:chOff x="6475535" y="1974559"/>
            <a:chExt cx="586630" cy="133410"/>
          </a:xfrm>
        </p:grpSpPr>
        <p:cxnSp>
          <p:nvCxnSpPr>
            <p:cNvPr id="335" name="Straight Arrow Connector 334">
              <a:extLst>
                <a:ext uri="{FF2B5EF4-FFF2-40B4-BE49-F238E27FC236}">
                  <a16:creationId xmlns:a16="http://schemas.microsoft.com/office/drawing/2014/main" id="{63553EC0-A79F-484E-9165-C4DDE53D8B70}"/>
                </a:ext>
              </a:extLst>
            </p:cNvPr>
            <p:cNvCxnSpPr/>
            <p:nvPr/>
          </p:nvCxnSpPr>
          <p:spPr>
            <a:xfrm flipV="1">
              <a:off x="6475535" y="2107968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01CEAC01-AF5D-4AC0-AB12-8B5A27B9C51D}"/>
                </a:ext>
              </a:extLst>
            </p:cNvPr>
            <p:cNvSpPr/>
            <p:nvPr/>
          </p:nvSpPr>
          <p:spPr>
            <a:xfrm>
              <a:off x="6686490" y="1974559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97EE3B93-452E-4A68-8F96-21CBA4E9C766}"/>
              </a:ext>
            </a:extLst>
          </p:cNvPr>
          <p:cNvGrpSpPr/>
          <p:nvPr/>
        </p:nvGrpSpPr>
        <p:grpSpPr>
          <a:xfrm>
            <a:off x="7918386" y="1604894"/>
            <a:ext cx="586630" cy="123884"/>
            <a:chOff x="6475535" y="1984085"/>
            <a:chExt cx="586630" cy="123884"/>
          </a:xfrm>
        </p:grpSpPr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0DAFADC4-EDF3-4CC8-96E5-076899A6A6F8}"/>
                </a:ext>
              </a:extLst>
            </p:cNvPr>
            <p:cNvCxnSpPr/>
            <p:nvPr/>
          </p:nvCxnSpPr>
          <p:spPr>
            <a:xfrm flipV="1">
              <a:off x="6475535" y="2107968"/>
              <a:ext cx="586630" cy="1"/>
            </a:xfrm>
            <a:prstGeom prst="straightConnector1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75D19CF-C928-4A8D-9E78-77654F30A14F}"/>
                </a:ext>
              </a:extLst>
            </p:cNvPr>
            <p:cNvSpPr/>
            <p:nvPr/>
          </p:nvSpPr>
          <p:spPr>
            <a:xfrm>
              <a:off x="6738881" y="1984085"/>
              <a:ext cx="128731" cy="123883"/>
            </a:xfrm>
            <a:prstGeom prst="ellipse">
              <a:avLst/>
            </a:prstGeom>
            <a:ln w="19050">
              <a:solidFill>
                <a:srgbClr val="4472C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19DE2F8-028C-4203-949C-F3BB0A931458}"/>
              </a:ext>
            </a:extLst>
          </p:cNvPr>
          <p:cNvSpPr txBox="1"/>
          <p:nvPr/>
        </p:nvSpPr>
        <p:spPr>
          <a:xfrm>
            <a:off x="4450849" y="1791443"/>
            <a:ext cx="4591929" cy="2329933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3223" indent="-203652" defTabSz="685983">
              <a:lnSpc>
                <a:spcPts val="2100"/>
              </a:lnSpc>
              <a:spcBef>
                <a:spcPts val="600"/>
              </a:spcBef>
              <a:buSzPct val="88000"/>
              <a:buBlip>
                <a:blip r:embed="rId3"/>
              </a:buBlip>
            </a:pPr>
            <a:r>
              <a:rPr lang="en-GB" sz="1200" dirty="0"/>
              <a:t>First step is the development of the MDC ASICs</a:t>
            </a:r>
          </a:p>
          <a:p>
            <a:pPr marL="470423" lvl="1" indent="-203652" defTabSz="685983">
              <a:lnSpc>
                <a:spcPts val="2100"/>
              </a:lnSpc>
              <a:spcBef>
                <a:spcPts val="600"/>
              </a:spcBef>
              <a:buSzPct val="88000"/>
              <a:buBlip>
                <a:blip r:embed="rId3"/>
              </a:buBlip>
            </a:pPr>
            <a:r>
              <a:rPr lang="en-GB" sz="1200" dirty="0"/>
              <a:t>1) development of the MDC on FPGA </a:t>
            </a:r>
          </a:p>
          <a:p>
            <a:pPr marL="470423" lvl="1" indent="-203652" defTabSz="685983">
              <a:lnSpc>
                <a:spcPts val="2100"/>
              </a:lnSpc>
              <a:spcBef>
                <a:spcPts val="600"/>
              </a:spcBef>
              <a:buSzPct val="88000"/>
              <a:buBlip>
                <a:blip r:embed="rId3"/>
              </a:buBlip>
            </a:pPr>
            <a:r>
              <a:rPr lang="en-GB" sz="1200" dirty="0"/>
              <a:t>2) qualification of the digital behaviour </a:t>
            </a:r>
          </a:p>
          <a:p>
            <a:pPr marL="470423" lvl="1" indent="-203652" defTabSz="685983">
              <a:lnSpc>
                <a:spcPts val="2100"/>
              </a:lnSpc>
              <a:spcBef>
                <a:spcPts val="600"/>
              </a:spcBef>
              <a:buSzPct val="88000"/>
              <a:buBlip>
                <a:blip r:embed="rId3"/>
              </a:buBlip>
            </a:pPr>
            <a:r>
              <a:rPr lang="en-GB" sz="1200" dirty="0"/>
              <a:t>3) Appling the Triple modular redundancy (TMR) SEU logic protection by </a:t>
            </a:r>
            <a:r>
              <a:rPr lang="en-GB" sz="1200" dirty="0">
                <a:hlinkClick r:id="rId4"/>
              </a:rPr>
              <a:t>https://tmrg.web.cern.ch/tmrg/</a:t>
            </a:r>
            <a:endParaRPr lang="en-GB" sz="1200" dirty="0"/>
          </a:p>
          <a:p>
            <a:pPr marL="470423" lvl="1" indent="-203652" defTabSz="685983">
              <a:lnSpc>
                <a:spcPts val="2100"/>
              </a:lnSpc>
              <a:spcBef>
                <a:spcPts val="600"/>
              </a:spcBef>
              <a:buSzPct val="88000"/>
              <a:buBlip>
                <a:blip r:embed="rId3"/>
              </a:buBlip>
            </a:pPr>
            <a:r>
              <a:rPr lang="en-GB" sz="1200" dirty="0"/>
              <a:t> 4) final validation of the logic behaviour </a:t>
            </a:r>
          </a:p>
          <a:p>
            <a:pPr marL="470423" lvl="1" indent="-203652" defTabSz="685983">
              <a:lnSpc>
                <a:spcPts val="2100"/>
              </a:lnSpc>
              <a:spcBef>
                <a:spcPts val="600"/>
              </a:spcBef>
              <a:buSzPct val="88000"/>
              <a:buBlip>
                <a:blip r:embed="rId3"/>
              </a:buBlip>
            </a:pPr>
            <a:r>
              <a:rPr lang="en-GB" sz="1200" dirty="0"/>
              <a:t>5) migration of the netlist </a:t>
            </a:r>
            <a:r>
              <a:rPr lang="en-GB" sz="1200" dirty="0">
                <a:sym typeface="Wingdings" panose="05000000000000000000" pitchFamily="2" charset="2"/>
              </a:rPr>
              <a:t> CADENCE virtuoso</a:t>
            </a:r>
          </a:p>
        </p:txBody>
      </p:sp>
      <p:sp>
        <p:nvSpPr>
          <p:cNvPr id="340" name="Oval 339">
            <a:extLst>
              <a:ext uri="{FF2B5EF4-FFF2-40B4-BE49-F238E27FC236}">
                <a16:creationId xmlns:a16="http://schemas.microsoft.com/office/drawing/2014/main" id="{8AE6CC75-77B9-4827-92CB-DEA6842C49BD}"/>
              </a:ext>
            </a:extLst>
          </p:cNvPr>
          <p:cNvSpPr/>
          <p:nvPr/>
        </p:nvSpPr>
        <p:spPr>
          <a:xfrm>
            <a:off x="3527660" y="2061987"/>
            <a:ext cx="910056" cy="6383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83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0386B-70A5-41DA-B8A1-3731F2F3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19D10EE-CBAF-4DA9-8E99-C73F6407E1AC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front-end chip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D0F005CF-2110-4D8F-BA1C-6EE18C5CF8F0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>
                <a:solidFill>
                  <a:srgbClr val="009682"/>
                </a:solidFill>
              </a:rPr>
              <a:t>ASIC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623B0F-4944-4D6F-A4C8-F52FFF71D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99" y="1151778"/>
            <a:ext cx="3534154" cy="2841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AFA88-CE1C-436A-B1E2-19E099706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4" b="381"/>
          <a:stretch/>
        </p:blipFill>
        <p:spPr>
          <a:xfrm>
            <a:off x="8012558" y="2566813"/>
            <a:ext cx="1131442" cy="1550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613B441-BD6A-4467-8CBC-C2EF8ACD2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320" y="1027552"/>
            <a:ext cx="4518042" cy="336589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1600" dirty="0" err="1"/>
              <a:t>ToASt</a:t>
            </a:r>
            <a:r>
              <a:rPr lang="en-GB" sz="1600" dirty="0"/>
              <a:t> = </a:t>
            </a:r>
            <a:r>
              <a:rPr lang="en-GB" sz="1600" u="sng" dirty="0"/>
              <a:t>To</a:t>
            </a:r>
            <a:r>
              <a:rPr lang="en-GB" sz="1600" dirty="0"/>
              <a:t>rino </a:t>
            </a:r>
            <a:r>
              <a:rPr lang="en-GB" sz="1600" u="sng" dirty="0"/>
              <a:t>A</a:t>
            </a:r>
            <a:r>
              <a:rPr lang="en-GB" sz="1600" dirty="0"/>
              <a:t>mplifier for </a:t>
            </a:r>
            <a:r>
              <a:rPr lang="en-GB" sz="1600" u="sng" dirty="0"/>
              <a:t>St</a:t>
            </a:r>
            <a:r>
              <a:rPr lang="en-GB" sz="1600" dirty="0"/>
              <a:t>rip Detectors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64 input channels </a:t>
            </a:r>
          </a:p>
          <a:p>
            <a:pPr lvl="1">
              <a:spcBef>
                <a:spcPts val="600"/>
              </a:spcBef>
            </a:pPr>
            <a:r>
              <a:rPr lang="en-GB" sz="1400" dirty="0"/>
              <a:t>Organized in 8 regions (local FIFO) </a:t>
            </a:r>
          </a:p>
          <a:p>
            <a:pPr lvl="1">
              <a:spcBef>
                <a:spcPts val="600"/>
              </a:spcBef>
            </a:pPr>
            <a:r>
              <a:rPr lang="en-GB" sz="1400" dirty="0"/>
              <a:t>Second level FIFO buffering for the 8 regions</a:t>
            </a:r>
          </a:p>
          <a:p>
            <a:pPr lvl="1">
              <a:spcBef>
                <a:spcPts val="600"/>
              </a:spcBef>
            </a:pPr>
            <a:endParaRPr lang="en-GB" sz="1400" dirty="0"/>
          </a:p>
          <a:p>
            <a:pPr>
              <a:spcBef>
                <a:spcPts val="600"/>
              </a:spcBef>
            </a:pPr>
            <a:r>
              <a:rPr lang="en-GB" sz="1600" dirty="0"/>
              <a:t>Master clock: 160 MHz 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Two output serial links @ 160 Mb/s </a:t>
            </a:r>
          </a:p>
          <a:p>
            <a:pPr>
              <a:spcBef>
                <a:spcPts val="600"/>
              </a:spcBef>
            </a:pPr>
            <a:endParaRPr lang="en-GB" sz="1600" dirty="0"/>
          </a:p>
          <a:p>
            <a:pPr>
              <a:spcBef>
                <a:spcPts val="600"/>
              </a:spcBef>
            </a:pPr>
            <a:r>
              <a:rPr lang="en-GB" sz="1600" dirty="0"/>
              <a:t>Configurations and slow-control </a:t>
            </a:r>
          </a:p>
          <a:p>
            <a:pPr lvl="1">
              <a:spcBef>
                <a:spcPts val="600"/>
              </a:spcBef>
            </a:pPr>
            <a:r>
              <a:rPr lang="en-GB" sz="1400" dirty="0"/>
              <a:t>Global configuration unit </a:t>
            </a:r>
          </a:p>
          <a:p>
            <a:pPr lvl="1">
              <a:spcBef>
                <a:spcPts val="600"/>
              </a:spcBef>
            </a:pPr>
            <a:r>
              <a:rPr lang="en-GB" sz="1400" dirty="0"/>
              <a:t>Local configuration unit </a:t>
            </a:r>
          </a:p>
          <a:p>
            <a:pPr>
              <a:spcBef>
                <a:spcPts val="600"/>
              </a:spcBef>
            </a:pPr>
            <a:endParaRPr lang="en-GB" sz="1600" dirty="0"/>
          </a:p>
          <a:p>
            <a:pPr>
              <a:spcBef>
                <a:spcPts val="600"/>
              </a:spcBef>
            </a:pPr>
            <a:endParaRPr lang="en-GB" sz="1600" dirty="0"/>
          </a:p>
          <a:p>
            <a:pPr marL="0" indent="0">
              <a:spcBef>
                <a:spcPts val="600"/>
              </a:spcBef>
              <a:buNone/>
            </a:pP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6F93C-D465-49AC-8B53-F831DD334A72}"/>
              </a:ext>
            </a:extLst>
          </p:cNvPr>
          <p:cNvSpPr txBox="1"/>
          <p:nvPr/>
        </p:nvSpPr>
        <p:spPr>
          <a:xfrm>
            <a:off x="806569" y="4300000"/>
            <a:ext cx="5468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Talk: Gianni Mazza @  </a:t>
            </a:r>
            <a:r>
              <a:rPr lang="en-US" sz="1400" i="1" dirty="0"/>
              <a:t>The PANDA DAQ Workshop (06 - 07.10) 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24080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0D58F2-5BFE-466D-87DE-E1C1353CB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8343900" cy="365382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GB" dirty="0"/>
              <a:t>We got the </a:t>
            </a:r>
            <a:r>
              <a:rPr lang="en-GB" dirty="0" err="1"/>
              <a:t>ToASt</a:t>
            </a:r>
            <a:r>
              <a:rPr lang="en-GB" dirty="0"/>
              <a:t> documentation/manual</a:t>
            </a:r>
          </a:p>
          <a:p>
            <a:pPr>
              <a:spcBef>
                <a:spcPts val="600"/>
              </a:spcBef>
            </a:pPr>
            <a:r>
              <a:rPr lang="en-GB" dirty="0"/>
              <a:t>Gianni is preparing the HDL behaviour of the </a:t>
            </a:r>
            <a:r>
              <a:rPr lang="en-GB" dirty="0" err="1"/>
              <a:t>ToASt</a:t>
            </a:r>
            <a:endParaRPr lang="en-GB" dirty="0"/>
          </a:p>
          <a:p>
            <a:pPr marL="0" indent="0">
              <a:spcBef>
                <a:spcPts val="600"/>
              </a:spcBef>
              <a:buNone/>
            </a:pPr>
            <a:r>
              <a:rPr lang="en-GB" dirty="0"/>
              <a:t> 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Configuration &amp; slow-control 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Development of the Input SERDES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Resets and clocks distribution</a:t>
            </a:r>
          </a:p>
          <a:p>
            <a:pPr marL="266771" lvl="1" indent="0">
              <a:spcBef>
                <a:spcPts val="600"/>
              </a:spcBef>
              <a:buNone/>
            </a:pPr>
            <a:endParaRPr lang="en-GB" dirty="0"/>
          </a:p>
          <a:p>
            <a:pPr marL="266771" lvl="1" indent="0">
              <a:spcBef>
                <a:spcPts val="600"/>
              </a:spcBef>
              <a:buNone/>
            </a:pPr>
            <a:endParaRPr lang="en-GB" dirty="0"/>
          </a:p>
          <a:p>
            <a:pPr marL="266771" lvl="1" indent="0">
              <a:spcBef>
                <a:spcPts val="600"/>
              </a:spcBef>
              <a:buNone/>
            </a:pPr>
            <a:endParaRPr lang="en-GB" dirty="0"/>
          </a:p>
          <a:p>
            <a:pPr marL="266771" lvl="1" indent="0">
              <a:spcBef>
                <a:spcPts val="600"/>
              </a:spcBef>
              <a:buNone/>
            </a:pPr>
            <a:endParaRPr lang="en-GB" dirty="0"/>
          </a:p>
          <a:p>
            <a:pPr>
              <a:spcBef>
                <a:spcPts val="600"/>
              </a:spcBef>
            </a:pPr>
            <a:r>
              <a:rPr lang="en-GB" dirty="0"/>
              <a:t>Development of the firmware in </a:t>
            </a:r>
            <a:r>
              <a:rPr lang="en-GB" i="1" dirty="0"/>
              <a:t>pure HDL code,</a:t>
            </a:r>
            <a:r>
              <a:rPr lang="en-GB" dirty="0"/>
              <a:t> </a:t>
            </a:r>
            <a:r>
              <a:rPr lang="en-GB" b="1" i="1" dirty="0">
                <a:solidFill>
                  <a:srgbClr val="FF0000"/>
                </a:solidFill>
              </a:rPr>
              <a:t>NO any IP-cores</a:t>
            </a:r>
            <a:endParaRPr lang="en-GB" b="1" i="1" dirty="0"/>
          </a:p>
          <a:p>
            <a:pPr>
              <a:spcBef>
                <a:spcPts val="600"/>
              </a:spcBef>
            </a:pPr>
            <a:endParaRPr lang="en-GB" dirty="0"/>
          </a:p>
          <a:p>
            <a:pPr>
              <a:spcBef>
                <a:spcPts val="600"/>
              </a:spcBef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52211A-A025-4C62-B78C-DC02A724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E3B215A-B973-42CC-935A-856A43F394FF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front-end chip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0B17B864-1FE4-46E0-9BBE-1D27C20AE8C3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>
                <a:solidFill>
                  <a:srgbClr val="009682"/>
                </a:solidFill>
              </a:rPr>
              <a:t>ASIC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699AD-0B64-409F-B392-0F9322F46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5" t="28318" r="31979" b="13423"/>
          <a:stretch/>
        </p:blipFill>
        <p:spPr>
          <a:xfrm>
            <a:off x="5753100" y="1885950"/>
            <a:ext cx="3211131" cy="222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40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CB8962-45C4-4B4F-ACDA-42EA9E269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 r="5021" b="16455"/>
          <a:stretch/>
        </p:blipFill>
        <p:spPr>
          <a:xfrm>
            <a:off x="4640670" y="2006075"/>
            <a:ext cx="4264025" cy="231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E8776-860B-4639-9A2B-AE45598E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841BE0E-05DD-4127-AC9E-32A8A9F4C3AD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FPGA platform &amp; test bench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C8CF0E33-9409-4358-9E52-31CE60C0C7D2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>
                <a:solidFill>
                  <a:srgbClr val="009682"/>
                </a:solidFill>
              </a:rPr>
              <a:t>FPGA platform for the MDC and the prototyping of the full readout chain  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5CF8D56-0563-4F06-AB6E-8356C28DFE12}"/>
              </a:ext>
            </a:extLst>
          </p:cNvPr>
          <p:cNvSpPr txBox="1">
            <a:spLocks/>
          </p:cNvSpPr>
          <p:nvPr/>
        </p:nvSpPr>
        <p:spPr>
          <a:xfrm>
            <a:off x="400050" y="1202514"/>
            <a:ext cx="4911090" cy="33658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400" dirty="0"/>
              <a:t>HighFlex2 </a:t>
            </a:r>
            <a:r>
              <a:rPr lang="en-GB" sz="1400" dirty="0" err="1"/>
              <a:t>vers</a:t>
            </a:r>
            <a:r>
              <a:rPr lang="en-GB" sz="1400" dirty="0"/>
              <a:t>. 2 </a:t>
            </a:r>
          </a:p>
          <a:p>
            <a:pPr>
              <a:spcBef>
                <a:spcPts val="600"/>
              </a:spcBef>
            </a:pPr>
            <a:r>
              <a:rPr lang="en-GB" sz="1400" dirty="0"/>
              <a:t>FPGA platform selected for the beam test at COSY</a:t>
            </a:r>
          </a:p>
          <a:p>
            <a:pPr>
              <a:spcBef>
                <a:spcPts val="600"/>
              </a:spcBef>
            </a:pPr>
            <a:endParaRPr lang="en-GB" sz="1400" dirty="0"/>
          </a:p>
          <a:p>
            <a:pPr>
              <a:spcBef>
                <a:spcPts val="600"/>
              </a:spcBef>
            </a:pPr>
            <a:r>
              <a:rPr lang="en-GB" sz="1400" dirty="0"/>
              <a:t>US+ Zynq</a:t>
            </a:r>
          </a:p>
          <a:p>
            <a:pPr>
              <a:spcBef>
                <a:spcPts val="600"/>
              </a:spcBef>
            </a:pPr>
            <a:r>
              <a:rPr lang="en-GB" sz="1400" dirty="0"/>
              <a:t>12x Firefly optical connections (full-duplex)</a:t>
            </a:r>
          </a:p>
          <a:p>
            <a:pPr>
              <a:spcBef>
                <a:spcPts val="600"/>
              </a:spcBef>
            </a:pPr>
            <a:r>
              <a:rPr lang="en-GB" sz="1400" dirty="0"/>
              <a:t>FMC+ fully populated </a:t>
            </a:r>
          </a:p>
          <a:p>
            <a:pPr>
              <a:spcBef>
                <a:spcPts val="600"/>
              </a:spcBef>
            </a:pPr>
            <a:r>
              <a:rPr lang="en-GB" sz="1400" dirty="0"/>
              <a:t>PCIe gen 3 x 16 lanes </a:t>
            </a:r>
          </a:p>
          <a:p>
            <a:pPr>
              <a:spcBef>
                <a:spcPts val="600"/>
              </a:spcBef>
            </a:pPr>
            <a:r>
              <a:rPr lang="en-GB" sz="1400" dirty="0"/>
              <a:t>ETH, USB and UART, </a:t>
            </a:r>
            <a:r>
              <a:rPr lang="en-GB" sz="1400" dirty="0" err="1"/>
              <a:t>SDCard</a:t>
            </a:r>
            <a:r>
              <a:rPr lang="en-GB" sz="1400" dirty="0"/>
              <a:t> by PS </a:t>
            </a:r>
          </a:p>
          <a:p>
            <a:pPr>
              <a:spcBef>
                <a:spcPts val="600"/>
              </a:spcBef>
            </a:pPr>
            <a:r>
              <a:rPr lang="en-GB" sz="1400" dirty="0"/>
              <a:t>Possible #2 SATA (SSD) </a:t>
            </a:r>
          </a:p>
          <a:p>
            <a:pPr>
              <a:spcBef>
                <a:spcPts val="600"/>
              </a:spcBef>
            </a:pPr>
            <a:r>
              <a:rPr lang="en-GB" sz="1400" dirty="0"/>
              <a:t>etc… </a:t>
            </a:r>
          </a:p>
        </p:txBody>
      </p:sp>
    </p:spTree>
    <p:extLst>
      <p:ext uri="{BB962C8B-B14F-4D97-AF65-F5344CB8AC3E}">
        <p14:creationId xmlns:p14="http://schemas.microsoft.com/office/powerpoint/2010/main" val="4129999796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917</Words>
  <Application>Microsoft Office PowerPoint</Application>
  <PresentationFormat>Custom</PresentationFormat>
  <Paragraphs>268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MS PGothic</vt:lpstr>
      <vt:lpstr>SimHei</vt:lpstr>
      <vt:lpstr>Arial</vt:lpstr>
      <vt:lpstr>Calibri</vt:lpstr>
      <vt:lpstr>Verdana</vt:lpstr>
      <vt:lpstr>Wingdings</vt:lpstr>
      <vt:lpstr>Design1</vt:lpstr>
      <vt:lpstr>PANDA_MDC_KIT meeting (30 Sept. 2021)</vt:lpstr>
      <vt:lpstr>PowerPoint Presentation</vt:lpstr>
      <vt:lpstr>PowerPoint Presentation</vt:lpstr>
      <vt:lpstr>PowerPoint Presentation</vt:lpstr>
      <vt:lpstr>Module Data Concentrator (MDC) -  ASICS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Caselle, Michele (IPE)</cp:lastModifiedBy>
  <cp:revision>915</cp:revision>
  <cp:lastPrinted>2020-10-28T10:46:49Z</cp:lastPrinted>
  <dcterms:created xsi:type="dcterms:W3CDTF">2017-12-07T14:50:50Z</dcterms:created>
  <dcterms:modified xsi:type="dcterms:W3CDTF">2021-09-30T15:03:57Z</dcterms:modified>
</cp:coreProperties>
</file>