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6"/>
  </p:notesMasterIdLst>
  <p:sldIdLst>
    <p:sldId id="256" r:id="rId6"/>
    <p:sldId id="262" r:id="rId7"/>
    <p:sldId id="263" r:id="rId8"/>
    <p:sldId id="522" r:id="rId9"/>
    <p:sldId id="265" r:id="rId10"/>
    <p:sldId id="544" r:id="rId11"/>
    <p:sldId id="260" r:id="rId12"/>
    <p:sldId id="257" r:id="rId13"/>
    <p:sldId id="261" r:id="rId14"/>
    <p:sldId id="545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88" autoAdjust="0"/>
    <p:restoredTop sz="94694"/>
  </p:normalViewPr>
  <p:slideViewPr>
    <p:cSldViewPr snapToGrid="0" snapToObjects="1" showGuides="1">
      <p:cViewPr varScale="1">
        <p:scale>
          <a:sx n="144" d="100"/>
          <a:sy n="144" d="100"/>
        </p:scale>
        <p:origin x="80" y="5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FD488-2374-4294-8785-4D650A9B816D}" type="datetimeFigureOut">
              <a:rPr lang="de-DE" smtClean="0"/>
              <a:t>10.11.2021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A8534-7CC5-4F47-B9E9-6544FB575B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260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CA1177-784E-4BD8-A906-17278D8927B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927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CA1177-784E-4BD8-A906-17278D8927B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379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Variant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88B3C831-8866-5943-A72E-21EE02F5F1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8962" y="769946"/>
            <a:ext cx="2387763" cy="834433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876245AA-47CC-454F-8D70-4AF314E801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654387"/>
            <a:ext cx="12192000" cy="41145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D5CFD05-35E4-BE48-9780-F37E258F70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850" y="2312989"/>
            <a:ext cx="7666740" cy="909896"/>
          </a:xfrm>
        </p:spPr>
        <p:txBody>
          <a:bodyPr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Titel &gt;48 PT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D065A2-84F7-4A46-888E-2EAF252985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7850" y="3252993"/>
            <a:ext cx="7659245" cy="824328"/>
          </a:xfrm>
        </p:spPr>
        <p:txBody>
          <a:bodyPr lIns="0" tIns="0" rIns="0" bIns="0" anchor="ctr" anchorCtr="0">
            <a:noAutofit/>
          </a:bodyPr>
          <a:lstStyle>
            <a:lvl1pPr marL="9525" indent="0" algn="l">
              <a:buNone/>
              <a:tabLst/>
              <a:defRPr sz="48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SUBLINE TITEL &gt;48. PT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469358C-AFC1-E348-8CAF-F23864F8A9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50" y="4601460"/>
            <a:ext cx="5118100" cy="696912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Datum oder URL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39342A-D696-D848-B695-C854852575E8}"/>
              </a:ext>
            </a:extLst>
          </p:cNvPr>
          <p:cNvSpPr/>
          <p:nvPr userDrawn="1"/>
        </p:nvSpPr>
        <p:spPr>
          <a:xfrm>
            <a:off x="8811428" y="4616450"/>
            <a:ext cx="1656184" cy="16561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A62D41E-01CF-9143-B59D-F54FCE1AC7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486283">
            <a:off x="8965939" y="5172737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A95DE50F-DDE3-4F4D-A7DC-4B39C15135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486283">
            <a:off x="8923467" y="5606684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FBD8F71-8D1F-DA43-9AE3-DC718A13110D}"/>
              </a:ext>
            </a:extLst>
          </p:cNvPr>
          <p:cNvSpPr/>
          <p:nvPr userDrawn="1"/>
        </p:nvSpPr>
        <p:spPr>
          <a:xfrm>
            <a:off x="578369" y="5768975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4E27168-E58C-8041-961E-3402811858C2}"/>
              </a:ext>
            </a:extLst>
          </p:cNvPr>
          <p:cNvSpPr/>
          <p:nvPr userDrawn="1"/>
        </p:nvSpPr>
        <p:spPr>
          <a:xfrm>
            <a:off x="1010369" y="5768975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AF41899-2BAA-7E42-BE72-A0C2927BD9AD}"/>
              </a:ext>
            </a:extLst>
          </p:cNvPr>
          <p:cNvSpPr/>
          <p:nvPr userDrawn="1"/>
        </p:nvSpPr>
        <p:spPr>
          <a:xfrm>
            <a:off x="1442069" y="5768975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83742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Variante 02 Kommunik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91441AE-FE67-604E-941F-9A4CBD1224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53096"/>
            <a:ext cx="12192000" cy="411587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D5CFD05-35E4-BE48-9780-F37E258F70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850" y="2312989"/>
            <a:ext cx="7666740" cy="909896"/>
          </a:xfrm>
        </p:spPr>
        <p:txBody>
          <a:bodyPr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Titel &gt;48 PT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D065A2-84F7-4A46-888E-2EAF252985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7850" y="3252993"/>
            <a:ext cx="7659245" cy="824328"/>
          </a:xfrm>
        </p:spPr>
        <p:txBody>
          <a:bodyPr lIns="0" tIns="0" rIns="0" bIns="0" anchor="ctr" anchorCtr="0">
            <a:noAutofit/>
          </a:bodyPr>
          <a:lstStyle>
            <a:lvl1pPr marL="9525" indent="0" algn="l">
              <a:buNone/>
              <a:tabLst/>
              <a:defRPr sz="48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SUBLINE TITEL &gt;48. PT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469358C-AFC1-E348-8CAF-F23864F8A9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50" y="4601460"/>
            <a:ext cx="5118100" cy="696912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Datum oder URL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39342A-D696-D848-B695-C854852575E8}"/>
              </a:ext>
            </a:extLst>
          </p:cNvPr>
          <p:cNvSpPr/>
          <p:nvPr userDrawn="1"/>
        </p:nvSpPr>
        <p:spPr>
          <a:xfrm>
            <a:off x="8811428" y="4616450"/>
            <a:ext cx="1656184" cy="16561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A62D41E-01CF-9143-B59D-F54FCE1AC7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486283">
            <a:off x="8965939" y="5172737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A95DE50F-DDE3-4F4D-A7DC-4B39C15135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486283">
            <a:off x="8923467" y="5606684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F221191-A6E8-9242-8605-B99EB79D1860}"/>
              </a:ext>
            </a:extLst>
          </p:cNvPr>
          <p:cNvSpPr/>
          <p:nvPr userDrawn="1"/>
        </p:nvSpPr>
        <p:spPr>
          <a:xfrm>
            <a:off x="577850" y="5768975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37BCAFE-08E1-EE44-A49D-24E49CA43D21}"/>
              </a:ext>
            </a:extLst>
          </p:cNvPr>
          <p:cNvSpPr/>
          <p:nvPr userDrawn="1"/>
        </p:nvSpPr>
        <p:spPr>
          <a:xfrm>
            <a:off x="1009850" y="5768975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BB6F81E-C2CD-B94E-9603-A85C0E56A54D}"/>
              </a:ext>
            </a:extLst>
          </p:cNvPr>
          <p:cNvSpPr/>
          <p:nvPr userDrawn="1"/>
        </p:nvSpPr>
        <p:spPr>
          <a:xfrm>
            <a:off x="1441550" y="5768975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DAE9631-A010-4A4E-9B91-981C681DEB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08962" y="769946"/>
            <a:ext cx="2387763" cy="8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75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 Variante 01 Struk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EE32FFC-2EE3-8D40-80AD-1FC61FD432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53940"/>
            <a:ext cx="12192000" cy="411503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D5CFD05-35E4-BE48-9780-F37E258F70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850" y="2312989"/>
            <a:ext cx="7666740" cy="909896"/>
          </a:xfrm>
        </p:spPr>
        <p:txBody>
          <a:bodyPr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Titel &gt;48 PT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D065A2-84F7-4A46-888E-2EAF252985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7850" y="3252993"/>
            <a:ext cx="7659245" cy="824328"/>
          </a:xfrm>
        </p:spPr>
        <p:txBody>
          <a:bodyPr lIns="0" tIns="0" rIns="0" bIns="0" anchor="ctr" anchorCtr="0">
            <a:noAutofit/>
          </a:bodyPr>
          <a:lstStyle>
            <a:lvl1pPr marL="9525" indent="0" algn="l">
              <a:buNone/>
              <a:tabLst/>
              <a:defRPr sz="48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SUBLINE TITEL &gt;48. PT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469358C-AFC1-E348-8CAF-F23864F8A9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50" y="4601460"/>
            <a:ext cx="5118100" cy="696912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Datum oder URL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39342A-D696-D848-B695-C854852575E8}"/>
              </a:ext>
            </a:extLst>
          </p:cNvPr>
          <p:cNvSpPr/>
          <p:nvPr userDrawn="1"/>
        </p:nvSpPr>
        <p:spPr>
          <a:xfrm>
            <a:off x="8811428" y="4616450"/>
            <a:ext cx="1656184" cy="16561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A62D41E-01CF-9143-B59D-F54FCE1AC7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486283">
            <a:off x="8965939" y="5172737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A95DE50F-DDE3-4F4D-A7DC-4B39C15135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486283">
            <a:off x="8923467" y="5606684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AE48A55-E0B8-424B-95B6-3A0D0D91BD32}"/>
              </a:ext>
            </a:extLst>
          </p:cNvPr>
          <p:cNvSpPr/>
          <p:nvPr userDrawn="1"/>
        </p:nvSpPr>
        <p:spPr>
          <a:xfrm>
            <a:off x="577850" y="5768975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0B4CF61-3B5A-354C-8E1F-15368B511F76}"/>
              </a:ext>
            </a:extLst>
          </p:cNvPr>
          <p:cNvSpPr/>
          <p:nvPr userDrawn="1"/>
        </p:nvSpPr>
        <p:spPr>
          <a:xfrm>
            <a:off x="1009850" y="5768975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4F70FFA-A043-4244-B922-187E97E17A9F}"/>
              </a:ext>
            </a:extLst>
          </p:cNvPr>
          <p:cNvSpPr/>
          <p:nvPr userDrawn="1"/>
        </p:nvSpPr>
        <p:spPr>
          <a:xfrm>
            <a:off x="1441550" y="5768975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D9F57E8-BB47-A240-A36F-B10767DD9A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08962" y="769946"/>
            <a:ext cx="2387763" cy="8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014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 Variante 01 So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Licht enthält.&#10;&#10;Automatisch generierte Beschreibung">
            <a:extLst>
              <a:ext uri="{FF2B5EF4-FFF2-40B4-BE49-F238E27FC236}">
                <a16:creationId xmlns:a16="http://schemas.microsoft.com/office/drawing/2014/main" id="{94EB1320-19FF-3D41-AE84-0C3E9E22E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53096"/>
            <a:ext cx="12192000" cy="411587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D5CFD05-35E4-BE48-9780-F37E258F70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850" y="2312989"/>
            <a:ext cx="7666740" cy="909896"/>
          </a:xfrm>
        </p:spPr>
        <p:txBody>
          <a:bodyPr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Titel &gt;48 PT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D065A2-84F7-4A46-888E-2EAF252985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7850" y="3252993"/>
            <a:ext cx="7659245" cy="824328"/>
          </a:xfrm>
        </p:spPr>
        <p:txBody>
          <a:bodyPr lIns="0" tIns="0" rIns="0" bIns="0" anchor="ctr" anchorCtr="0">
            <a:noAutofit/>
          </a:bodyPr>
          <a:lstStyle>
            <a:lvl1pPr marL="9525" indent="0" algn="l">
              <a:buNone/>
              <a:tabLst/>
              <a:defRPr sz="48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SUBLINE TITEL &gt;48. PT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469358C-AFC1-E348-8CAF-F23864F8A9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50" y="4601460"/>
            <a:ext cx="5118100" cy="696912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Datum oder URL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39342A-D696-D848-B695-C854852575E8}"/>
              </a:ext>
            </a:extLst>
          </p:cNvPr>
          <p:cNvSpPr/>
          <p:nvPr userDrawn="1"/>
        </p:nvSpPr>
        <p:spPr>
          <a:xfrm>
            <a:off x="8811428" y="4616450"/>
            <a:ext cx="1656184" cy="16561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A62D41E-01CF-9143-B59D-F54FCE1AC7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486283">
            <a:off x="8965939" y="5172737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A95DE50F-DDE3-4F4D-A7DC-4B39C15135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486283">
            <a:off x="8923467" y="5606684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1093FA7-221D-4247-A390-7D91E96268DA}"/>
              </a:ext>
            </a:extLst>
          </p:cNvPr>
          <p:cNvSpPr/>
          <p:nvPr userDrawn="1"/>
        </p:nvSpPr>
        <p:spPr>
          <a:xfrm>
            <a:off x="577850" y="5768975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2579C8D-1662-814A-94CF-0A5B0BF035D7}"/>
              </a:ext>
            </a:extLst>
          </p:cNvPr>
          <p:cNvSpPr/>
          <p:nvPr userDrawn="1"/>
        </p:nvSpPr>
        <p:spPr>
          <a:xfrm>
            <a:off x="1009850" y="5768975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72B1721-16DB-DF4B-A164-13A0CB2D9EFF}"/>
              </a:ext>
            </a:extLst>
          </p:cNvPr>
          <p:cNvSpPr/>
          <p:nvPr userDrawn="1"/>
        </p:nvSpPr>
        <p:spPr>
          <a:xfrm>
            <a:off x="1441550" y="5768975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2E8E623-C457-3F4D-BE8F-ABE02B6C60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08962" y="769946"/>
            <a:ext cx="2387763" cy="8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61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 Variante 01 BES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>
            <a:extLst>
              <a:ext uri="{FF2B5EF4-FFF2-40B4-BE49-F238E27FC236}">
                <a16:creationId xmlns:a16="http://schemas.microsoft.com/office/drawing/2014/main" id="{FB4AF119-5F77-D642-9D24-84E7BE44D6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2167"/>
            <a:ext cx="12192000" cy="409680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D5CFD05-35E4-BE48-9780-F37E258F70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850" y="2312989"/>
            <a:ext cx="7666740" cy="909896"/>
          </a:xfrm>
        </p:spPr>
        <p:txBody>
          <a:bodyPr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Titel &gt;48 PT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D065A2-84F7-4A46-888E-2EAF252985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7850" y="3252993"/>
            <a:ext cx="7659245" cy="824328"/>
          </a:xfrm>
        </p:spPr>
        <p:txBody>
          <a:bodyPr lIns="0" tIns="0" rIns="0" bIns="0" anchor="ctr" anchorCtr="0">
            <a:noAutofit/>
          </a:bodyPr>
          <a:lstStyle>
            <a:lvl1pPr marL="9525" indent="0" algn="l">
              <a:buNone/>
              <a:tabLst/>
              <a:defRPr sz="48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SUBLINE TITEL &gt;48. PT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469358C-AFC1-E348-8CAF-F23864F8A9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50" y="4601460"/>
            <a:ext cx="5118100" cy="696912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Datum oder URL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39342A-D696-D848-B695-C854852575E8}"/>
              </a:ext>
            </a:extLst>
          </p:cNvPr>
          <p:cNvSpPr/>
          <p:nvPr userDrawn="1"/>
        </p:nvSpPr>
        <p:spPr>
          <a:xfrm>
            <a:off x="8811428" y="4616450"/>
            <a:ext cx="1656184" cy="16561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A62D41E-01CF-9143-B59D-F54FCE1AC7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486283">
            <a:off x="8965939" y="5172737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A95DE50F-DDE3-4F4D-A7DC-4B39C15135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486283">
            <a:off x="8923467" y="5606684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7FA7762-F342-2C42-9BD3-2E72F449704D}"/>
              </a:ext>
            </a:extLst>
          </p:cNvPr>
          <p:cNvSpPr/>
          <p:nvPr userDrawn="1"/>
        </p:nvSpPr>
        <p:spPr>
          <a:xfrm>
            <a:off x="577850" y="5768975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8060C6F-56DB-7942-B148-CB0C6D5D61D5}"/>
              </a:ext>
            </a:extLst>
          </p:cNvPr>
          <p:cNvSpPr/>
          <p:nvPr userDrawn="1"/>
        </p:nvSpPr>
        <p:spPr>
          <a:xfrm>
            <a:off x="1009850" y="5768975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D1BBFEB-3E67-FD4F-807A-43BFE1BD67F4}"/>
              </a:ext>
            </a:extLst>
          </p:cNvPr>
          <p:cNvSpPr/>
          <p:nvPr userDrawn="1"/>
        </p:nvSpPr>
        <p:spPr>
          <a:xfrm>
            <a:off x="1441550" y="5768975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A2510BD-8190-1D47-B0B8-3BA6E71606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08962" y="769946"/>
            <a:ext cx="2387763" cy="8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634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Variant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rafik 50">
            <a:extLst>
              <a:ext uri="{FF2B5EF4-FFF2-40B4-BE49-F238E27FC236}">
                <a16:creationId xmlns:a16="http://schemas.microsoft.com/office/drawing/2014/main" id="{876245AA-47CC-454F-8D70-4AF314E801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54387"/>
            <a:ext cx="12192000" cy="4114588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EE39342A-D696-D848-B695-C854852575E8}"/>
              </a:ext>
            </a:extLst>
          </p:cNvPr>
          <p:cNvSpPr/>
          <p:nvPr userDrawn="1"/>
        </p:nvSpPr>
        <p:spPr>
          <a:xfrm>
            <a:off x="8811428" y="4616450"/>
            <a:ext cx="1656184" cy="16561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A62D41E-01CF-9143-B59D-F54FCE1AC7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486283">
            <a:off x="8965939" y="5172737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A95DE50F-DDE3-4F4D-A7DC-4B39C15135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486283">
            <a:off x="8923467" y="5606684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4DC9A74-9A58-6040-989B-7157C94340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849" y="1623438"/>
            <a:ext cx="8870951" cy="2313562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0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Titel &lt;40 PT 2 bis 3-zeilig</a:t>
            </a:r>
            <a:br>
              <a:rPr lang="de-DE" dirty="0"/>
            </a:br>
            <a:r>
              <a:rPr lang="de-DE" dirty="0"/>
              <a:t>in Minuskeln, Größe kann </a:t>
            </a:r>
            <a:r>
              <a:rPr lang="de-DE" dirty="0" err="1"/>
              <a:t>varieren</a:t>
            </a:r>
            <a:endParaRPr lang="de-DE" dirty="0"/>
          </a:p>
        </p:txBody>
      </p:sp>
      <p:sp>
        <p:nvSpPr>
          <p:cNvPr id="14" name="Textplatzhalter 15">
            <a:extLst>
              <a:ext uri="{FF2B5EF4-FFF2-40B4-BE49-F238E27FC236}">
                <a16:creationId xmlns:a16="http://schemas.microsoft.com/office/drawing/2014/main" id="{F8F8316E-E582-934A-BAA0-3FB020EC8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550" y="4639560"/>
            <a:ext cx="5118100" cy="696912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Datum oder URL</a:t>
            </a:r>
          </a:p>
        </p:txBody>
      </p:sp>
      <p:sp>
        <p:nvSpPr>
          <p:cNvPr id="15" name="Textplatzhalter 22">
            <a:extLst>
              <a:ext uri="{FF2B5EF4-FFF2-40B4-BE49-F238E27FC236}">
                <a16:creationId xmlns:a16="http://schemas.microsoft.com/office/drawing/2014/main" id="{1DBC66D2-3E1D-474C-B73F-E6E58D0DE1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3152775"/>
            <a:ext cx="7877175" cy="981075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50% von Headline kann auch </a:t>
            </a:r>
            <a:r>
              <a:rPr lang="de-DE" dirty="0" err="1"/>
              <a:t>mehrzeiligsein</a:t>
            </a:r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BD9E304-4BF1-4846-9F94-976E38EFF647}"/>
              </a:ext>
            </a:extLst>
          </p:cNvPr>
          <p:cNvSpPr/>
          <p:nvPr userDrawn="1"/>
        </p:nvSpPr>
        <p:spPr>
          <a:xfrm>
            <a:off x="577850" y="5768975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8D0C2E3-CF31-5248-93F1-1D3F2FFCD8ED}"/>
              </a:ext>
            </a:extLst>
          </p:cNvPr>
          <p:cNvSpPr/>
          <p:nvPr userDrawn="1"/>
        </p:nvSpPr>
        <p:spPr>
          <a:xfrm>
            <a:off x="1009850" y="5768975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C90FDFE-2A79-1A4E-86D5-BDB2C9470DC3}"/>
              </a:ext>
            </a:extLst>
          </p:cNvPr>
          <p:cNvSpPr/>
          <p:nvPr userDrawn="1"/>
        </p:nvSpPr>
        <p:spPr>
          <a:xfrm>
            <a:off x="1441550" y="5768975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2301FB7-9EE7-434F-ADEA-214EA98FBA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08962" y="769946"/>
            <a:ext cx="2387763" cy="8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23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 Variante 02 Kommunik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91441AE-FE67-604E-941F-9A4CBD1224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53096"/>
            <a:ext cx="12192000" cy="4115879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EE39342A-D696-D848-B695-C854852575E8}"/>
              </a:ext>
            </a:extLst>
          </p:cNvPr>
          <p:cNvSpPr/>
          <p:nvPr userDrawn="1"/>
        </p:nvSpPr>
        <p:spPr>
          <a:xfrm>
            <a:off x="8811428" y="4616450"/>
            <a:ext cx="1656184" cy="16561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A62D41E-01CF-9143-B59D-F54FCE1AC7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486283">
            <a:off x="8965939" y="5172737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A95DE50F-DDE3-4F4D-A7DC-4B39C15135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486283">
            <a:off x="8923467" y="5606684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33D1A84A-3A74-0049-B8B2-4FDE1E3681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849" y="1623438"/>
            <a:ext cx="8870951" cy="2313562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0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Titel &lt;40 PT 2 bis 3-zeilig</a:t>
            </a:r>
            <a:br>
              <a:rPr lang="de-DE" dirty="0"/>
            </a:br>
            <a:r>
              <a:rPr lang="de-DE" dirty="0"/>
              <a:t>in Minuskeln, Größe kann </a:t>
            </a:r>
            <a:r>
              <a:rPr lang="de-DE" dirty="0" err="1"/>
              <a:t>varieren</a:t>
            </a:r>
            <a:endParaRPr lang="de-DE" dirty="0"/>
          </a:p>
        </p:txBody>
      </p:sp>
      <p:sp>
        <p:nvSpPr>
          <p:cNvPr id="14" name="Textplatzhalter 15">
            <a:extLst>
              <a:ext uri="{FF2B5EF4-FFF2-40B4-BE49-F238E27FC236}">
                <a16:creationId xmlns:a16="http://schemas.microsoft.com/office/drawing/2014/main" id="{7093588D-F929-F647-9CF9-F051E2F185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550" y="4639560"/>
            <a:ext cx="5118100" cy="696912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Datum oder URL</a:t>
            </a:r>
          </a:p>
        </p:txBody>
      </p:sp>
      <p:sp>
        <p:nvSpPr>
          <p:cNvPr id="15" name="Textplatzhalter 22">
            <a:extLst>
              <a:ext uri="{FF2B5EF4-FFF2-40B4-BE49-F238E27FC236}">
                <a16:creationId xmlns:a16="http://schemas.microsoft.com/office/drawing/2014/main" id="{1499207F-A36E-924D-B0FE-6ED3E0E069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3152775"/>
            <a:ext cx="7877175" cy="981075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50% von Headline kann auch </a:t>
            </a:r>
            <a:r>
              <a:rPr lang="de-DE" dirty="0" err="1"/>
              <a:t>mehrzeiligsein</a:t>
            </a:r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4767EDA-7041-A447-8CB1-F8A8DB28126E}"/>
              </a:ext>
            </a:extLst>
          </p:cNvPr>
          <p:cNvSpPr/>
          <p:nvPr userDrawn="1"/>
        </p:nvSpPr>
        <p:spPr>
          <a:xfrm>
            <a:off x="577850" y="5768975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AE028D9-B78C-314C-885B-8D9556EBB619}"/>
              </a:ext>
            </a:extLst>
          </p:cNvPr>
          <p:cNvSpPr/>
          <p:nvPr userDrawn="1"/>
        </p:nvSpPr>
        <p:spPr>
          <a:xfrm>
            <a:off x="1009850" y="5768975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E96DD6C-525B-1A4E-9909-F676FEABE105}"/>
              </a:ext>
            </a:extLst>
          </p:cNvPr>
          <p:cNvSpPr/>
          <p:nvPr userDrawn="1"/>
        </p:nvSpPr>
        <p:spPr>
          <a:xfrm>
            <a:off x="1441550" y="5768975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F120CAA-B384-0F4C-AB0B-F4867B5007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08962" y="769946"/>
            <a:ext cx="2387763" cy="8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6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 Variante 01 Struk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EE32FFC-2EE3-8D40-80AD-1FC61FD432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53940"/>
            <a:ext cx="12192000" cy="411503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EE39342A-D696-D848-B695-C854852575E8}"/>
              </a:ext>
            </a:extLst>
          </p:cNvPr>
          <p:cNvSpPr/>
          <p:nvPr userDrawn="1"/>
        </p:nvSpPr>
        <p:spPr>
          <a:xfrm>
            <a:off x="8811428" y="4616450"/>
            <a:ext cx="1656184" cy="16561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A62D41E-01CF-9143-B59D-F54FCE1AC7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486283">
            <a:off x="8965939" y="5172737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A95DE50F-DDE3-4F4D-A7DC-4B39C15135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486283">
            <a:off x="8923467" y="5606684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88F92C1-ED7A-B044-B855-9C85D82968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849" y="1623438"/>
            <a:ext cx="8870951" cy="2313562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0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Titel &lt;40 PT 2 bis 3-zeilig</a:t>
            </a:r>
            <a:br>
              <a:rPr lang="de-DE" dirty="0"/>
            </a:br>
            <a:r>
              <a:rPr lang="de-DE" dirty="0"/>
              <a:t>in Minuskeln, Größe kann </a:t>
            </a:r>
            <a:r>
              <a:rPr lang="de-DE" dirty="0" err="1"/>
              <a:t>varieren</a:t>
            </a:r>
            <a:endParaRPr lang="de-DE" dirty="0"/>
          </a:p>
        </p:txBody>
      </p:sp>
      <p:sp>
        <p:nvSpPr>
          <p:cNvPr id="14" name="Textplatzhalter 15">
            <a:extLst>
              <a:ext uri="{FF2B5EF4-FFF2-40B4-BE49-F238E27FC236}">
                <a16:creationId xmlns:a16="http://schemas.microsoft.com/office/drawing/2014/main" id="{F070CD44-E214-C04B-B59B-A9E5F94FA4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550" y="4639560"/>
            <a:ext cx="5118100" cy="696912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Datum oder URL</a:t>
            </a:r>
          </a:p>
        </p:txBody>
      </p:sp>
      <p:sp>
        <p:nvSpPr>
          <p:cNvPr id="15" name="Textplatzhalter 22">
            <a:extLst>
              <a:ext uri="{FF2B5EF4-FFF2-40B4-BE49-F238E27FC236}">
                <a16:creationId xmlns:a16="http://schemas.microsoft.com/office/drawing/2014/main" id="{DFA84BFB-3C40-494D-865D-74231817AD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3152775"/>
            <a:ext cx="7877175" cy="981075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50% von Headline kann auch </a:t>
            </a:r>
            <a:r>
              <a:rPr lang="de-DE" dirty="0" err="1"/>
              <a:t>mehrzeiligsein</a:t>
            </a:r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D4558E2-3E0F-7B4D-986D-4BBBE694644F}"/>
              </a:ext>
            </a:extLst>
          </p:cNvPr>
          <p:cNvSpPr/>
          <p:nvPr userDrawn="1"/>
        </p:nvSpPr>
        <p:spPr>
          <a:xfrm>
            <a:off x="577850" y="5768975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A20CCB3-6D05-A64A-98D9-A3F9F0BD8B3E}"/>
              </a:ext>
            </a:extLst>
          </p:cNvPr>
          <p:cNvSpPr/>
          <p:nvPr userDrawn="1"/>
        </p:nvSpPr>
        <p:spPr>
          <a:xfrm>
            <a:off x="1009850" y="5768975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CC27E568-4EB2-0B4D-8F31-26EA4D263C0D}"/>
              </a:ext>
            </a:extLst>
          </p:cNvPr>
          <p:cNvSpPr/>
          <p:nvPr userDrawn="1"/>
        </p:nvSpPr>
        <p:spPr>
          <a:xfrm>
            <a:off x="1441550" y="5768975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66475FB-9447-A34D-9F89-0FF3947163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08962" y="769946"/>
            <a:ext cx="2387763" cy="8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418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 Variante 01 So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Licht enthält.&#10;&#10;Automatisch generierte Beschreibung">
            <a:extLst>
              <a:ext uri="{FF2B5EF4-FFF2-40B4-BE49-F238E27FC236}">
                <a16:creationId xmlns:a16="http://schemas.microsoft.com/office/drawing/2014/main" id="{94EB1320-19FF-3D41-AE84-0C3E9E22E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53096"/>
            <a:ext cx="12192000" cy="4115879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EE39342A-D696-D848-B695-C854852575E8}"/>
              </a:ext>
            </a:extLst>
          </p:cNvPr>
          <p:cNvSpPr/>
          <p:nvPr userDrawn="1"/>
        </p:nvSpPr>
        <p:spPr>
          <a:xfrm>
            <a:off x="8811428" y="4616450"/>
            <a:ext cx="1656184" cy="16561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A62D41E-01CF-9143-B59D-F54FCE1AC7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486283">
            <a:off x="8965939" y="5172737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A95DE50F-DDE3-4F4D-A7DC-4B39C15135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486283">
            <a:off x="8923467" y="5606684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D01C216-A861-B34B-BE30-B2B6F4F607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849" y="1623438"/>
            <a:ext cx="8870951" cy="2313562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0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Titel &lt;40 PT 2 bis 3-zeilig</a:t>
            </a:r>
            <a:br>
              <a:rPr lang="de-DE" dirty="0"/>
            </a:br>
            <a:r>
              <a:rPr lang="de-DE" dirty="0"/>
              <a:t>in Minuskeln, Größe kann </a:t>
            </a:r>
            <a:r>
              <a:rPr lang="de-DE" dirty="0" err="1"/>
              <a:t>varieren</a:t>
            </a:r>
            <a:endParaRPr lang="de-DE" dirty="0"/>
          </a:p>
        </p:txBody>
      </p:sp>
      <p:sp>
        <p:nvSpPr>
          <p:cNvPr id="14" name="Textplatzhalter 15">
            <a:extLst>
              <a:ext uri="{FF2B5EF4-FFF2-40B4-BE49-F238E27FC236}">
                <a16:creationId xmlns:a16="http://schemas.microsoft.com/office/drawing/2014/main" id="{46565DCF-6250-AD45-8AC9-A3DF93267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550" y="4639560"/>
            <a:ext cx="5118100" cy="696912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Datum oder URL</a:t>
            </a:r>
          </a:p>
        </p:txBody>
      </p:sp>
      <p:sp>
        <p:nvSpPr>
          <p:cNvPr id="15" name="Textplatzhalter 22">
            <a:extLst>
              <a:ext uri="{FF2B5EF4-FFF2-40B4-BE49-F238E27FC236}">
                <a16:creationId xmlns:a16="http://schemas.microsoft.com/office/drawing/2014/main" id="{A5A0C93D-3CAA-EC40-8EA9-F4A2B11AD2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3152775"/>
            <a:ext cx="7877175" cy="981075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50% von Headline kann auch </a:t>
            </a:r>
            <a:r>
              <a:rPr lang="de-DE" dirty="0" err="1"/>
              <a:t>mehrzeiligsein</a:t>
            </a:r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B4F5C9C-65A2-C54F-A5A0-6E0CE99ED8BF}"/>
              </a:ext>
            </a:extLst>
          </p:cNvPr>
          <p:cNvSpPr/>
          <p:nvPr userDrawn="1"/>
        </p:nvSpPr>
        <p:spPr>
          <a:xfrm>
            <a:off x="577850" y="5768975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0C9F5DD4-9193-D541-877D-D32AFFC24805}"/>
              </a:ext>
            </a:extLst>
          </p:cNvPr>
          <p:cNvSpPr/>
          <p:nvPr userDrawn="1"/>
        </p:nvSpPr>
        <p:spPr>
          <a:xfrm>
            <a:off x="1009850" y="5768975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816E4B05-3FB2-7A4D-B3C1-A33BF9B75CAE}"/>
              </a:ext>
            </a:extLst>
          </p:cNvPr>
          <p:cNvSpPr/>
          <p:nvPr userDrawn="1"/>
        </p:nvSpPr>
        <p:spPr>
          <a:xfrm>
            <a:off x="1441550" y="5768975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4C01044-2ED8-5A4A-A588-8D8CB511DD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08962" y="769946"/>
            <a:ext cx="2387763" cy="8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516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 Variante 01 BES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>
            <a:extLst>
              <a:ext uri="{FF2B5EF4-FFF2-40B4-BE49-F238E27FC236}">
                <a16:creationId xmlns:a16="http://schemas.microsoft.com/office/drawing/2014/main" id="{FB4AF119-5F77-D642-9D24-84E7BE44D6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2167"/>
            <a:ext cx="12192000" cy="4096808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EE39342A-D696-D848-B695-C854852575E8}"/>
              </a:ext>
            </a:extLst>
          </p:cNvPr>
          <p:cNvSpPr/>
          <p:nvPr userDrawn="1"/>
        </p:nvSpPr>
        <p:spPr>
          <a:xfrm>
            <a:off x="8811428" y="4616450"/>
            <a:ext cx="1656184" cy="16561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A62D41E-01CF-9143-B59D-F54FCE1AC7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486283">
            <a:off x="8965939" y="5172737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A95DE50F-DDE3-4F4D-A7DC-4B39C15135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486283">
            <a:off x="8923467" y="5606684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954DE49-7371-4D4F-B552-07D668AA06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849" y="1623438"/>
            <a:ext cx="8870951" cy="2313562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0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Titel &lt;40 PT 2 bis 3-zeilig</a:t>
            </a:r>
            <a:br>
              <a:rPr lang="de-DE" dirty="0"/>
            </a:br>
            <a:r>
              <a:rPr lang="de-DE" dirty="0"/>
              <a:t>in Minuskeln, Größe kann </a:t>
            </a:r>
            <a:r>
              <a:rPr lang="de-DE" dirty="0" err="1"/>
              <a:t>varieren</a:t>
            </a:r>
            <a:endParaRPr lang="de-DE" dirty="0"/>
          </a:p>
        </p:txBody>
      </p:sp>
      <p:sp>
        <p:nvSpPr>
          <p:cNvPr id="14" name="Textplatzhalter 15">
            <a:extLst>
              <a:ext uri="{FF2B5EF4-FFF2-40B4-BE49-F238E27FC236}">
                <a16:creationId xmlns:a16="http://schemas.microsoft.com/office/drawing/2014/main" id="{39251EA5-8489-704C-8235-BF6782A14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550" y="4639560"/>
            <a:ext cx="5118100" cy="696912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Datum oder URL</a:t>
            </a:r>
          </a:p>
        </p:txBody>
      </p:sp>
      <p:sp>
        <p:nvSpPr>
          <p:cNvPr id="15" name="Textplatzhalter 22">
            <a:extLst>
              <a:ext uri="{FF2B5EF4-FFF2-40B4-BE49-F238E27FC236}">
                <a16:creationId xmlns:a16="http://schemas.microsoft.com/office/drawing/2014/main" id="{00EDDBB1-3774-E147-A2FE-BF389DE0AF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3152775"/>
            <a:ext cx="7877175" cy="981075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50% von Headline kann auch </a:t>
            </a:r>
            <a:r>
              <a:rPr lang="de-DE" dirty="0" err="1"/>
              <a:t>mehrzeiligsein</a:t>
            </a:r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AD56469-2121-D849-82C5-DBA0F8883348}"/>
              </a:ext>
            </a:extLst>
          </p:cNvPr>
          <p:cNvSpPr/>
          <p:nvPr userDrawn="1"/>
        </p:nvSpPr>
        <p:spPr>
          <a:xfrm>
            <a:off x="577850" y="5768975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4353D75A-64F7-E341-A0FE-509FC6236A44}"/>
              </a:ext>
            </a:extLst>
          </p:cNvPr>
          <p:cNvSpPr/>
          <p:nvPr userDrawn="1"/>
        </p:nvSpPr>
        <p:spPr>
          <a:xfrm>
            <a:off x="1009850" y="5768975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6FEC29B-EA12-7C48-A818-A717D44AA722}"/>
              </a:ext>
            </a:extLst>
          </p:cNvPr>
          <p:cNvSpPr/>
          <p:nvPr userDrawn="1"/>
        </p:nvSpPr>
        <p:spPr>
          <a:xfrm>
            <a:off x="1441550" y="5768975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EEF0E7D-EAC1-4F4D-86CE-8D1744D86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08962" y="769946"/>
            <a:ext cx="2387763" cy="8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273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1" y="253372"/>
            <a:ext cx="8141163" cy="439718"/>
          </a:xfrm>
        </p:spPr>
        <p:txBody>
          <a:bodyPr lIns="0" tIns="0" rIns="0" bIns="0"/>
          <a:lstStyle>
            <a:lvl1pPr>
              <a:defRPr sz="2100" cap="none"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09500" y="980728"/>
            <a:ext cx="10287035" cy="2286780"/>
          </a:xfrm>
        </p:spPr>
        <p:txBody>
          <a:bodyPr>
            <a:spAutoFit/>
          </a:bodyPr>
          <a:lstStyle>
            <a:lvl1pPr marL="285750" indent="-285750" defTabSz="595313"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  <a:tabLst/>
              <a:defRPr sz="1800" b="0" i="0" cap="none" baseline="0">
                <a:solidFill>
                  <a:schemeClr val="tx1"/>
                </a:solidFill>
                <a:latin typeface="+mj-lt"/>
              </a:defRPr>
            </a:lvl1pPr>
            <a:lvl2pPr marL="719138" indent="-269875" defTabSz="595313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Font typeface="Arial" pitchFamily="34" charset="0"/>
              <a:buChar char="•"/>
              <a:tabLst/>
              <a:defRPr>
                <a:latin typeface="+mj-lt"/>
              </a:defRPr>
            </a:lvl2pPr>
            <a:lvl3pPr marL="1168400" indent="-268288" defTabSz="595313">
              <a:lnSpc>
                <a:spcPts val="2400"/>
              </a:lnSpc>
              <a:spcBef>
                <a:spcPts val="0"/>
              </a:spcBef>
              <a:buClr>
                <a:srgbClr val="00B0F0"/>
              </a:buClr>
              <a:tabLst/>
              <a:defRPr b="0">
                <a:latin typeface="+mj-lt"/>
              </a:defRPr>
            </a:lvl3pPr>
            <a:lvl4pPr marL="1611313" indent="-268288" defTabSz="595313">
              <a:lnSpc>
                <a:spcPts val="2400"/>
              </a:lnSpc>
              <a:spcBef>
                <a:spcPts val="0"/>
              </a:spcBef>
              <a:buClr>
                <a:srgbClr val="00B0F0"/>
              </a:buClr>
              <a:buFont typeface="Arial" pitchFamily="34" charset="0"/>
              <a:buChar char="•"/>
              <a:tabLst/>
              <a:defRPr>
                <a:latin typeface="+mj-lt"/>
              </a:defRPr>
            </a:lvl4pPr>
            <a:lvl5pPr marL="2060575" indent="-268288" defTabSz="595313">
              <a:lnSpc>
                <a:spcPts val="2400"/>
              </a:lnSpc>
              <a:spcBef>
                <a:spcPts val="0"/>
              </a:spcBef>
              <a:buClr>
                <a:srgbClr val="00B0F0"/>
              </a:buClr>
              <a:buFont typeface="Arial" pitchFamily="34" charset="0"/>
              <a:buChar char="•"/>
              <a:tabLst/>
              <a:defRPr>
                <a:latin typeface="+mj-lt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de-DE" dirty="0"/>
              <a:t>Text durch Klicken hinzufügen</a:t>
            </a:r>
          </a:p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/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65E00-D6FC-4180-BDCE-4CDD809E75C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S. Keckert, 01.11.2021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1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Var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96CCC77F-9184-834F-94BB-65A77A303564}"/>
              </a:ext>
            </a:extLst>
          </p:cNvPr>
          <p:cNvSpPr/>
          <p:nvPr userDrawn="1"/>
        </p:nvSpPr>
        <p:spPr>
          <a:xfrm>
            <a:off x="0" y="1615931"/>
            <a:ext cx="12192000" cy="4153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5CFD05-35E4-BE48-9780-F37E258F70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849" y="1623438"/>
            <a:ext cx="8870951" cy="2313562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0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Titel &lt;40 PT 2 bis 3-zeilig</a:t>
            </a:r>
            <a:br>
              <a:rPr lang="de-DE" dirty="0"/>
            </a:br>
            <a:r>
              <a:rPr lang="de-DE" dirty="0"/>
              <a:t>in Minuskeln, Größe kann </a:t>
            </a:r>
            <a:r>
              <a:rPr lang="de-DE" dirty="0" err="1"/>
              <a:t>varieren</a:t>
            </a:r>
            <a:endParaRPr lang="de-DE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469358C-AFC1-E348-8CAF-F23864F8A9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550" y="4639560"/>
            <a:ext cx="5118100" cy="696912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Datum oder URL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39342A-D696-D848-B695-C854852575E8}"/>
              </a:ext>
            </a:extLst>
          </p:cNvPr>
          <p:cNvSpPr/>
          <p:nvPr userDrawn="1"/>
        </p:nvSpPr>
        <p:spPr>
          <a:xfrm>
            <a:off x="8811428" y="4616450"/>
            <a:ext cx="1656184" cy="16561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A62D41E-01CF-9143-B59D-F54FCE1AC7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486283">
            <a:off x="8965939" y="5172737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A95DE50F-DDE3-4F4D-A7DC-4B39C15135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486283">
            <a:off x="8923467" y="5606684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4019FB14-7253-3C45-B457-58627D062E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3152775"/>
            <a:ext cx="7877175" cy="981075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50% von Headline kann auch </a:t>
            </a:r>
            <a:r>
              <a:rPr lang="de-DE" dirty="0" err="1"/>
              <a:t>mehrzeiligsein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CD8B890-6558-464D-910F-C155A0C8B31A}"/>
              </a:ext>
            </a:extLst>
          </p:cNvPr>
          <p:cNvSpPr/>
          <p:nvPr userDrawn="1"/>
        </p:nvSpPr>
        <p:spPr>
          <a:xfrm>
            <a:off x="578369" y="5768975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179FF9D-CAB4-A34F-8F9E-C225142A800B}"/>
              </a:ext>
            </a:extLst>
          </p:cNvPr>
          <p:cNvSpPr/>
          <p:nvPr userDrawn="1"/>
        </p:nvSpPr>
        <p:spPr>
          <a:xfrm>
            <a:off x="1010369" y="5768975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72B70AD-1A85-924B-9CEA-8E9274046E3F}"/>
              </a:ext>
            </a:extLst>
          </p:cNvPr>
          <p:cNvSpPr/>
          <p:nvPr userDrawn="1"/>
        </p:nvSpPr>
        <p:spPr>
          <a:xfrm>
            <a:off x="1442069" y="5768975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A48C1D8-199C-7640-B8B4-2F5B8128EE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8962" y="769946"/>
            <a:ext cx="2387763" cy="8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74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Var03 z.B. BES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AB38E91-AAE6-6643-86D1-EE5CEB74B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410" y="764619"/>
            <a:ext cx="2603500" cy="825500"/>
          </a:xfrm>
          <a:prstGeom prst="rect">
            <a:avLst/>
          </a:prstGeom>
        </p:spPr>
      </p:pic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BEF23178-630A-874F-9CB2-FB6BFF2EE8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8926" y="4616450"/>
            <a:ext cx="11614150" cy="19446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35EF8A3F-99D4-0E4F-A11C-D6DCB358D1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8926" y="1612900"/>
            <a:ext cx="11614150" cy="3284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6CCC77F-9184-834F-94BB-65A77A303564}"/>
              </a:ext>
            </a:extLst>
          </p:cNvPr>
          <p:cNvSpPr/>
          <p:nvPr userDrawn="1"/>
        </p:nvSpPr>
        <p:spPr>
          <a:xfrm>
            <a:off x="0" y="1941342"/>
            <a:ext cx="12192000" cy="2675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469358C-AFC1-E348-8CAF-F23864F8A9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50" y="3249612"/>
            <a:ext cx="11036300" cy="547688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50% von Headline kann auch mehrzeilig sein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8B68C694-BBB6-1847-A5CC-ED5BB5EC0B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850" y="1941512"/>
            <a:ext cx="11036300" cy="1868487"/>
          </a:xfrm>
        </p:spPr>
        <p:txBody>
          <a:bodyPr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Titel &gt;48 PT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39342A-D696-D848-B695-C854852575E8}"/>
              </a:ext>
            </a:extLst>
          </p:cNvPr>
          <p:cNvSpPr/>
          <p:nvPr userDrawn="1"/>
        </p:nvSpPr>
        <p:spPr>
          <a:xfrm>
            <a:off x="8827666" y="3854450"/>
            <a:ext cx="1656184" cy="165618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A62D41E-01CF-9143-B59D-F54FCE1AC7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486283">
            <a:off x="8940539" y="4410737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A95DE50F-DDE3-4F4D-A7DC-4B39C15135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486283">
            <a:off x="8872667" y="4844684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3544949-F749-CB48-BC8D-DCF4F8DE65FC}"/>
              </a:ext>
            </a:extLst>
          </p:cNvPr>
          <p:cNvSpPr/>
          <p:nvPr userDrawn="1"/>
        </p:nvSpPr>
        <p:spPr>
          <a:xfrm>
            <a:off x="577850" y="4616450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C3E6ED63-906E-E043-ABF7-0EAB54F027B8}"/>
              </a:ext>
            </a:extLst>
          </p:cNvPr>
          <p:cNvSpPr/>
          <p:nvPr userDrawn="1"/>
        </p:nvSpPr>
        <p:spPr>
          <a:xfrm>
            <a:off x="1009850" y="4616450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1C1BE680-5E65-2B4D-AB30-5DE75588709B}"/>
              </a:ext>
            </a:extLst>
          </p:cNvPr>
          <p:cNvSpPr/>
          <p:nvPr userDrawn="1"/>
        </p:nvSpPr>
        <p:spPr>
          <a:xfrm>
            <a:off x="1441550" y="4616450"/>
            <a:ext cx="432000" cy="10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54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tieg T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29FA98-C856-E044-BFF5-2A740457D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850" y="836613"/>
            <a:ext cx="11036300" cy="1476375"/>
          </a:xfrm>
        </p:spPr>
        <p:txBody>
          <a:bodyPr/>
          <a:lstStyle>
            <a:lvl1pPr algn="ctr">
              <a:defRPr cap="none" baseline="0">
                <a:solidFill>
                  <a:schemeClr val="accent2">
                    <a:alpha val="69875"/>
                  </a:schemeClr>
                </a:solidFill>
              </a:defRPr>
            </a:lvl1pPr>
          </a:lstStyle>
          <a:p>
            <a:r>
              <a:rPr lang="de-DE" dirty="0"/>
              <a:t>Headline 02 Kapitelüberschrift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A781B0-9769-D341-B617-179DA74B8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50" y="2692399"/>
            <a:ext cx="11036300" cy="3484563"/>
          </a:xfrm>
        </p:spPr>
        <p:txBody>
          <a:bodyPr lIns="0" tIns="0" rIns="0" bIns="0"/>
          <a:lstStyle>
            <a:lvl1pPr marL="0" indent="0" algn="ctr">
              <a:buFontTx/>
              <a:buNone/>
              <a:defRPr sz="2400"/>
            </a:lvl1pPr>
            <a:lvl2pPr marL="457200" indent="0" algn="ctr">
              <a:buFontTx/>
              <a:buNone/>
              <a:defRPr b="1" i="0">
                <a:solidFill>
                  <a:schemeClr val="accent3"/>
                </a:solidFill>
                <a:latin typeface="Source Sans Pro" panose="020B0503030403020204" pitchFamily="34" charset="77"/>
              </a:defRPr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5F1D1B-6D06-BE44-A7FB-22DA9AA4E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0950" y="6356350"/>
            <a:ext cx="2743200" cy="365125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Source Sans Pro Semibold" panose="020B0503030403020204" pitchFamily="34" charset="77"/>
              </a:defRPr>
            </a:lvl1pPr>
          </a:lstStyle>
          <a:p>
            <a:fld id="{259DF1E7-7728-684B-896D-8CFDB8DC33E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E2AD197-4354-804D-A1E7-59F2E7372B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288926"/>
            <a:ext cx="1398661" cy="224546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THEMA HIER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646730D-D583-C94D-B95A-27110E684F13}"/>
              </a:ext>
            </a:extLst>
          </p:cNvPr>
          <p:cNvSpPr/>
          <p:nvPr userDrawn="1"/>
        </p:nvSpPr>
        <p:spPr>
          <a:xfrm>
            <a:off x="577850" y="0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5EBD504-B8B4-9347-9CED-32AA328E963C}"/>
              </a:ext>
            </a:extLst>
          </p:cNvPr>
          <p:cNvSpPr/>
          <p:nvPr userDrawn="1"/>
        </p:nvSpPr>
        <p:spPr>
          <a:xfrm>
            <a:off x="1009850" y="0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974DF12-08C6-654E-9569-4C87E78C33CF}"/>
              </a:ext>
            </a:extLst>
          </p:cNvPr>
          <p:cNvSpPr/>
          <p:nvPr userDrawn="1"/>
        </p:nvSpPr>
        <p:spPr>
          <a:xfrm>
            <a:off x="1441550" y="0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DACBE141-0C44-46FC-B307-5DD4D83A3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2AF6F7F-B79C-8544-A6B1-4221C5C09F90}" type="datetimeFigureOut">
              <a:rPr lang="de-DE" smtClean="0"/>
              <a:pPr/>
              <a:t>10.11.2021</a:t>
            </a:fld>
            <a:endParaRPr lang="de-DE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02EFD144-390B-4650-9295-18F74A8E5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A. Neumann, </a:t>
            </a:r>
            <a:r>
              <a:rPr lang="en-US" dirty="0" err="1"/>
              <a:t>Innovea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166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 mit Bild und Her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0C42AE-97C8-B14D-B96E-C0E491150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850" y="836613"/>
            <a:ext cx="5518150" cy="446087"/>
          </a:xfrm>
        </p:spPr>
        <p:txBody>
          <a:bodyPr anchor="b"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Headline 1.1. blau 24 PT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01CC29-DC3E-4E4A-897B-EC9B6FECC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850" y="1489472"/>
            <a:ext cx="5518150" cy="190103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EEE79E-EEAC-BE47-94DE-05DFEF228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0950" y="6356350"/>
            <a:ext cx="2743200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</a:lstStyle>
          <a:p>
            <a:fld id="{259DF1E7-7728-684B-896D-8CFDB8DC33E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47B437D-28A8-E744-8B2C-38B3F959A1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850" y="4616450"/>
            <a:ext cx="5518150" cy="828675"/>
          </a:xfrm>
        </p:spPr>
        <p:txBody>
          <a:bodyPr lIns="0" tIns="0" rIns="0" bIns="0"/>
          <a:lstStyle>
            <a:lvl1pPr marL="0" indent="0">
              <a:buFontTx/>
              <a:buNone/>
              <a:defRPr sz="2400" b="1" i="0">
                <a:solidFill>
                  <a:schemeClr val="accent3"/>
                </a:solidFill>
                <a:latin typeface="Source Sans Pro" panose="020B0503030403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D6AE1CAD-EEB0-414C-BAC5-0672F1BA05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836614"/>
            <a:ext cx="5518150" cy="524668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0EC40868-FCD5-CE4C-B669-67310C7F37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850" y="288926"/>
            <a:ext cx="1398661" cy="224546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THEMA HIER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6A5265E-3CC6-A04A-B1CC-40476DC6B738}"/>
              </a:ext>
            </a:extLst>
          </p:cNvPr>
          <p:cNvSpPr/>
          <p:nvPr userDrawn="1"/>
        </p:nvSpPr>
        <p:spPr>
          <a:xfrm>
            <a:off x="577850" y="0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4BE76F8-64BC-F840-B7AD-6F40956F78F3}"/>
              </a:ext>
            </a:extLst>
          </p:cNvPr>
          <p:cNvSpPr/>
          <p:nvPr userDrawn="1"/>
        </p:nvSpPr>
        <p:spPr>
          <a:xfrm>
            <a:off x="1009850" y="0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C46DC99-ACC9-3E41-AE07-30C42F1A20EB}"/>
              </a:ext>
            </a:extLst>
          </p:cNvPr>
          <p:cNvSpPr/>
          <p:nvPr userDrawn="1"/>
        </p:nvSpPr>
        <p:spPr>
          <a:xfrm>
            <a:off x="1441550" y="0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A4DBC58B-4704-4A88-A595-E9105E336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2AF6F7F-B79C-8544-A6B1-4221C5C09F90}" type="datetimeFigureOut">
              <a:rPr lang="de-DE" smtClean="0"/>
              <a:pPr/>
              <a:t>10.11.2021</a:t>
            </a:fld>
            <a:endParaRPr lang="de-DE" dirty="0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8DC18A71-39CA-4577-AA52-519BEE136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A. Neumann, </a:t>
            </a:r>
            <a:r>
              <a:rPr lang="en-US" dirty="0" err="1"/>
              <a:t>Innovea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915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, Texte, Aufzählung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0C42AE-97C8-B14D-B96E-C0E491150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850" y="836613"/>
            <a:ext cx="5340350" cy="446087"/>
          </a:xfrm>
        </p:spPr>
        <p:txBody>
          <a:bodyPr anchor="b"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Headline 1.1. blau 24 PT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01CC29-DC3E-4E4A-897B-EC9B6FECC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850" y="1502172"/>
            <a:ext cx="5314950" cy="4708128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>
                <a:solidFill>
                  <a:schemeClr val="tx1"/>
                </a:solidFill>
                <a:latin typeface="Source Sans Pro Semibold" panose="020B0503030403020204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0"/>
            <a:r>
              <a:rPr lang="de-DE" dirty="0"/>
              <a:t>L </a:t>
            </a:r>
            <a:r>
              <a:rPr lang="de-DE" dirty="0" err="1"/>
              <a:t>sdfasödlfasdf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EEE79E-EEAC-BE47-94DE-05DFEF228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0950" y="6356350"/>
            <a:ext cx="2743200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</a:lstStyle>
          <a:p>
            <a:fld id="{259DF1E7-7728-684B-896D-8CFDB8DC33E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D6AE1CAD-EEB0-414C-BAC5-0672F1BA05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836614"/>
            <a:ext cx="5518150" cy="377983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0AA9CCE-EA4A-BE49-8BD2-AFBE569827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4737100"/>
            <a:ext cx="5276850" cy="1485900"/>
          </a:xfrm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120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Hier eine Bildunterschrift</a:t>
            </a:r>
          </a:p>
          <a:p>
            <a:pPr lvl="1"/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BA25D584-1671-5444-81B4-DC10487C32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288926"/>
            <a:ext cx="1398661" cy="224546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THEMA HIER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EF35810-44AF-0840-83B1-2D91259F44AB}"/>
              </a:ext>
            </a:extLst>
          </p:cNvPr>
          <p:cNvSpPr/>
          <p:nvPr userDrawn="1"/>
        </p:nvSpPr>
        <p:spPr>
          <a:xfrm>
            <a:off x="577850" y="0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53E7EE6-F204-5D4F-B230-BAFF77E5CF8B}"/>
              </a:ext>
            </a:extLst>
          </p:cNvPr>
          <p:cNvSpPr/>
          <p:nvPr userDrawn="1"/>
        </p:nvSpPr>
        <p:spPr>
          <a:xfrm>
            <a:off x="1009850" y="0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E2FD814-93AA-4342-B25F-53DEB6D1EC35}"/>
              </a:ext>
            </a:extLst>
          </p:cNvPr>
          <p:cNvSpPr/>
          <p:nvPr userDrawn="1"/>
        </p:nvSpPr>
        <p:spPr>
          <a:xfrm>
            <a:off x="1441550" y="0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660367DE-769A-4CC0-BF47-EB4D4CC779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2AF6F7F-B79C-8544-A6B1-4221C5C09F90}" type="datetimeFigureOut">
              <a:rPr lang="de-DE" smtClean="0"/>
              <a:pPr/>
              <a:t>10.11.2021</a:t>
            </a:fld>
            <a:endParaRPr lang="de-DE" dirty="0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8545435D-0198-4A6E-8E3D-B201EE972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A. Neumann, </a:t>
            </a:r>
            <a:r>
              <a:rPr lang="en-US" dirty="0" err="1"/>
              <a:t>Innovea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357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Text, Aufzählung,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CEA8D11C-DAF2-994C-8FA2-681908273A2A}"/>
              </a:ext>
            </a:extLst>
          </p:cNvPr>
          <p:cNvSpPr/>
          <p:nvPr userDrawn="1"/>
        </p:nvSpPr>
        <p:spPr>
          <a:xfrm>
            <a:off x="6096000" y="836613"/>
            <a:ext cx="5518150" cy="4932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0C42AE-97C8-B14D-B96E-C0E491150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850" y="836613"/>
            <a:ext cx="5340350" cy="446087"/>
          </a:xfrm>
        </p:spPr>
        <p:txBody>
          <a:bodyPr anchor="b">
            <a:noAutofit/>
          </a:bodyPr>
          <a:lstStyle>
            <a:lvl1pPr>
              <a:defRPr sz="1600" b="1" i="0" cap="none" baseline="0">
                <a:solidFill>
                  <a:schemeClr val="tx2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de-DE" dirty="0"/>
              <a:t>Headline 2 mit Minuskeln blau 16 PT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EEE79E-EEAC-BE47-94DE-05DFEF228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0950" y="6356350"/>
            <a:ext cx="2743200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</a:lstStyle>
          <a:p>
            <a:fld id="{259DF1E7-7728-684B-896D-8CFDB8DC33E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0AA9CCE-EA4A-BE49-8BD2-AFBE569827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0650" y="4616450"/>
            <a:ext cx="4743450" cy="920750"/>
          </a:xfr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200" b="0" i="1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Hier eine Grafikunterschrift</a:t>
            </a:r>
          </a:p>
          <a:p>
            <a:pPr lvl="1"/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C2F7728-3828-E148-8689-E032CF69B6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7850" y="1752600"/>
            <a:ext cx="5327650" cy="45847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500"/>
              </a:lnSpc>
              <a:buFontTx/>
              <a:buNone/>
              <a:defRPr sz="1600"/>
            </a:lvl1pPr>
            <a:lvl2pPr marL="342900" indent="-342900">
              <a:lnSpc>
                <a:spcPts val="2500"/>
              </a:lnSpc>
              <a:buFont typeface="+mj-lt"/>
              <a:buAutoNum type="arabicPeriod"/>
              <a:tabLst/>
              <a:defRPr sz="1600" b="1" i="0">
                <a:latin typeface="Source Sans Pro Semibold" panose="020B0503030403020204" pitchFamily="34" charset="77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 err="1"/>
              <a:t>sldöfjasd</a:t>
            </a:r>
            <a:endParaRPr lang="de-DE" dirty="0"/>
          </a:p>
        </p:txBody>
      </p:sp>
      <p:sp>
        <p:nvSpPr>
          <p:cNvPr id="13" name="Diagrammplatzhalter 12">
            <a:extLst>
              <a:ext uri="{FF2B5EF4-FFF2-40B4-BE49-F238E27FC236}">
                <a16:creationId xmlns:a16="http://schemas.microsoft.com/office/drawing/2014/main" id="{D940472C-04D3-C542-AA05-7E986A7A905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438900" y="1663700"/>
            <a:ext cx="4775200" cy="2730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FFC399EE-FEF3-4B4E-BD82-85157F5349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57950" y="1136650"/>
            <a:ext cx="4743450" cy="336550"/>
          </a:xfrm>
        </p:spPr>
        <p:txBody>
          <a:bodyPr lIns="0" tIns="0" rIns="0" bIns="0"/>
          <a:lstStyle>
            <a:lvl1pPr marL="0" indent="0" algn="ctr">
              <a:lnSpc>
                <a:spcPts val="1800"/>
              </a:lnSpc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i="0"/>
            </a:lvl2pPr>
          </a:lstStyle>
          <a:p>
            <a:pPr lvl="0"/>
            <a:r>
              <a:rPr lang="de-DE" dirty="0"/>
              <a:t>HEADLINE DIAGRAMM</a:t>
            </a:r>
          </a:p>
          <a:p>
            <a:pPr lvl="1"/>
            <a:endParaRPr lang="de-DE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A2C33FF2-865D-9D40-A3B2-4DA66009AB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288926"/>
            <a:ext cx="1398661" cy="224546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THEMA HIER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D4D4094-91AD-BE41-8EE5-3435EE6AB5BA}"/>
              </a:ext>
            </a:extLst>
          </p:cNvPr>
          <p:cNvSpPr/>
          <p:nvPr userDrawn="1"/>
        </p:nvSpPr>
        <p:spPr>
          <a:xfrm>
            <a:off x="577850" y="0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7D737D6-7FDC-4946-B7F5-66DA1F55057B}"/>
              </a:ext>
            </a:extLst>
          </p:cNvPr>
          <p:cNvSpPr/>
          <p:nvPr userDrawn="1"/>
        </p:nvSpPr>
        <p:spPr>
          <a:xfrm>
            <a:off x="1009850" y="0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A1ED672-BA78-7C47-8CF6-65C2C729133F}"/>
              </a:ext>
            </a:extLst>
          </p:cNvPr>
          <p:cNvSpPr/>
          <p:nvPr userDrawn="1"/>
        </p:nvSpPr>
        <p:spPr>
          <a:xfrm>
            <a:off x="1441550" y="0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Datumsplatzhalter 3">
            <a:extLst>
              <a:ext uri="{FF2B5EF4-FFF2-40B4-BE49-F238E27FC236}">
                <a16:creationId xmlns:a16="http://schemas.microsoft.com/office/drawing/2014/main" id="{27C3AB45-8040-491B-84BC-2FF7F7ACAD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2AF6F7F-B79C-8544-A6B1-4221C5C09F90}" type="datetimeFigureOut">
              <a:rPr lang="de-DE" smtClean="0"/>
              <a:pPr/>
              <a:t>10.11.2021</a:t>
            </a:fld>
            <a:endParaRPr lang="de-DE" dirty="0"/>
          </a:p>
        </p:txBody>
      </p:sp>
      <p:sp>
        <p:nvSpPr>
          <p:cNvPr id="20" name="Fußzeilenplatzhalter 4">
            <a:extLst>
              <a:ext uri="{FF2B5EF4-FFF2-40B4-BE49-F238E27FC236}">
                <a16:creationId xmlns:a16="http://schemas.microsoft.com/office/drawing/2014/main" id="{D62AED8E-B63D-4D92-8CFC-6ACCB2DACE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A. Neumann, </a:t>
            </a:r>
            <a:r>
              <a:rPr lang="en-US" dirty="0" err="1"/>
              <a:t>Innovea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013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Text 2 Spal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0C42AE-97C8-B14D-B96E-C0E491150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850" y="836613"/>
            <a:ext cx="5340350" cy="446087"/>
          </a:xfrm>
        </p:spPr>
        <p:txBody>
          <a:bodyPr anchor="b">
            <a:noAutofit/>
          </a:bodyPr>
          <a:lstStyle>
            <a:lvl1pPr>
              <a:defRPr sz="1600" b="1" i="0" cap="none" baseline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de-DE" dirty="0"/>
              <a:t>Headline 2 mit Minuskeln 16 PT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EEE79E-EEAC-BE47-94DE-05DFEF228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0950" y="6356350"/>
            <a:ext cx="2743200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</a:lstStyle>
          <a:p>
            <a:fld id="{259DF1E7-7728-684B-896D-8CFDB8DC33E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25EA07E5-A9A7-0441-BACA-1C7D4DD5E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850" y="1489472"/>
            <a:ext cx="5340350" cy="197604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F812D9D2-1609-244F-BA78-890B029A8E3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489472"/>
            <a:ext cx="5518150" cy="197604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Bildplatzhalter 9">
            <a:extLst>
              <a:ext uri="{FF2B5EF4-FFF2-40B4-BE49-F238E27FC236}">
                <a16:creationId xmlns:a16="http://schemas.microsoft.com/office/drawing/2014/main" id="{F8BB7806-351D-5A4B-B164-75DA39BB84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7850" y="3787775"/>
            <a:ext cx="5359400" cy="1981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1" name="Bildplatzhalter 9">
            <a:extLst>
              <a:ext uri="{FF2B5EF4-FFF2-40B4-BE49-F238E27FC236}">
                <a16:creationId xmlns:a16="http://schemas.microsoft.com/office/drawing/2014/main" id="{EAD8A5D9-3277-4B43-BDFE-7A137AA6DC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787775"/>
            <a:ext cx="5518150" cy="1981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03750731-1FE8-2145-BCB0-17004C4817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7850" y="288926"/>
            <a:ext cx="1398661" cy="224546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THEMA HIER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C56BF9B-C4EC-5345-B638-4B51EB946753}"/>
              </a:ext>
            </a:extLst>
          </p:cNvPr>
          <p:cNvSpPr/>
          <p:nvPr userDrawn="1"/>
        </p:nvSpPr>
        <p:spPr>
          <a:xfrm>
            <a:off x="577850" y="0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6A9D78A-23F6-9943-A0C5-A1F77BA1F8ED}"/>
              </a:ext>
            </a:extLst>
          </p:cNvPr>
          <p:cNvSpPr/>
          <p:nvPr userDrawn="1"/>
        </p:nvSpPr>
        <p:spPr>
          <a:xfrm>
            <a:off x="1009850" y="0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4E1F823-F785-7A47-9C2B-F278ECA10181}"/>
              </a:ext>
            </a:extLst>
          </p:cNvPr>
          <p:cNvSpPr/>
          <p:nvPr userDrawn="1"/>
        </p:nvSpPr>
        <p:spPr>
          <a:xfrm>
            <a:off x="1441550" y="0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FFFBE204-B0A1-4602-A7EB-E3833FDD4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2AF6F7F-B79C-8544-A6B1-4221C5C09F90}" type="datetimeFigureOut">
              <a:rPr lang="de-DE" smtClean="0"/>
              <a:pPr/>
              <a:t>10.11.2021</a:t>
            </a:fld>
            <a:endParaRPr lang="de-DE" dirty="0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E5F01C63-8529-40F3-A5B9-F3480A89EA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A. Neumann, </a:t>
            </a:r>
            <a:r>
              <a:rPr lang="en-US" dirty="0" err="1"/>
              <a:t>Innovea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541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osses Foto mit 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EEE79E-EEAC-BE47-94DE-05DFEF228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3916" y="6356350"/>
            <a:ext cx="2743200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</a:lstStyle>
          <a:p>
            <a:fld id="{259DF1E7-7728-684B-896D-8CFDB8DC33E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Bildplatzhalter 9">
            <a:extLst>
              <a:ext uri="{FF2B5EF4-FFF2-40B4-BE49-F238E27FC236}">
                <a16:creationId xmlns:a16="http://schemas.microsoft.com/office/drawing/2014/main" id="{F8BB7806-351D-5A4B-B164-75DA39BB84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7850" y="836613"/>
            <a:ext cx="11036300" cy="493236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0BECBC40-12B4-6544-9137-FC724FA0D0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6482" y="5892800"/>
            <a:ext cx="11036300" cy="393700"/>
          </a:xfrm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HL FOTO Hier eine Bildunterschrift 16 PT</a:t>
            </a:r>
          </a:p>
          <a:p>
            <a:pPr lvl="1"/>
            <a:endParaRPr lang="de-DE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ACC11A70-984F-604F-A0EF-DD019FBD9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288926"/>
            <a:ext cx="1398661" cy="224546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THEMA HIER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DF22E1C-5236-DC4A-823A-B224459910F6}"/>
              </a:ext>
            </a:extLst>
          </p:cNvPr>
          <p:cNvSpPr/>
          <p:nvPr userDrawn="1"/>
        </p:nvSpPr>
        <p:spPr>
          <a:xfrm>
            <a:off x="577850" y="0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AB87BA0-F04B-304A-A8E2-4691A896BF5B}"/>
              </a:ext>
            </a:extLst>
          </p:cNvPr>
          <p:cNvSpPr/>
          <p:nvPr userDrawn="1"/>
        </p:nvSpPr>
        <p:spPr>
          <a:xfrm>
            <a:off x="1009850" y="0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335503D-3101-704A-A8D5-00B06CF32DC5}"/>
              </a:ext>
            </a:extLst>
          </p:cNvPr>
          <p:cNvSpPr/>
          <p:nvPr userDrawn="1"/>
        </p:nvSpPr>
        <p:spPr>
          <a:xfrm>
            <a:off x="1441550" y="0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975DD7AC-6F62-4DD3-BCC4-3882CEDB4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2AF6F7F-B79C-8544-A6B1-4221C5C09F90}" type="datetimeFigureOut">
              <a:rPr lang="de-DE" smtClean="0"/>
              <a:pPr/>
              <a:t>10.11.2021</a:t>
            </a:fld>
            <a:endParaRPr lang="de-DE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5F0FF435-5FA0-4FEF-871F-DB1E8CA68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A. Neumann, </a:t>
            </a:r>
            <a:r>
              <a:rPr lang="en-US" dirty="0" err="1"/>
              <a:t>Innovea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174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9751980-83CB-1643-BA70-568A79691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B9FB86-B7F2-0B45-90CD-EF690A68C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F44F69-732F-B74F-945A-CBDADE829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2AF6F7F-B79C-8544-A6B1-4221C5C09F90}" type="datetimeFigureOut">
              <a:rPr lang="de-DE" smtClean="0"/>
              <a:pPr/>
              <a:t>10.11.2021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C750C6-0F28-DD4E-ABB0-AE06DA556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A. Neumann, </a:t>
            </a:r>
            <a:r>
              <a:rPr lang="en-US" dirty="0" err="1"/>
              <a:t>Innovea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230171-9C22-6342-A988-40172D895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DF1E7-7728-684B-896D-8CFDB8DC33E7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3E64365-23B6-AE43-A8B0-AA3407368BBC}"/>
              </a:ext>
            </a:extLst>
          </p:cNvPr>
          <p:cNvSpPr txBox="1"/>
          <p:nvPr userDrawn="1"/>
        </p:nvSpPr>
        <p:spPr>
          <a:xfrm>
            <a:off x="509155" y="18807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721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50" r:id="rId4"/>
    <p:sldLayoutId id="2147483651" r:id="rId5"/>
    <p:sldLayoutId id="2147483662" r:id="rId6"/>
    <p:sldLayoutId id="2147483663" r:id="rId7"/>
    <p:sldLayoutId id="2147483664" r:id="rId8"/>
    <p:sldLayoutId id="2147483665" r:id="rId9"/>
    <p:sldLayoutId id="2147483667" r:id="rId10"/>
    <p:sldLayoutId id="2147483669" r:id="rId11"/>
    <p:sldLayoutId id="2147483668" r:id="rId12"/>
    <p:sldLayoutId id="2147483666" r:id="rId13"/>
    <p:sldLayoutId id="2147483674" r:id="rId14"/>
    <p:sldLayoutId id="2147483670" r:id="rId15"/>
    <p:sldLayoutId id="2147483671" r:id="rId16"/>
    <p:sldLayoutId id="2147483672" r:id="rId17"/>
    <p:sldLayoutId id="2147483673" r:id="rId18"/>
    <p:sldLayoutId id="214748367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 baseline="0">
          <a:solidFill>
            <a:schemeClr val="tx1"/>
          </a:solidFill>
          <a:latin typeface="Source Sans Pro" panose="020B0503030403020204" pitchFamily="34" charset="77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urce Sans Pro" panose="020B0503030403020204" pitchFamily="34" charset="77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Sans Pro" panose="020B0503030403020204" pitchFamily="34" charset="77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urce Sans Pro" panose="020B0503030403020204" pitchFamily="34" charset="77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Pro" panose="020B0503030403020204" pitchFamily="34" charset="77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Pro" panose="020B0503030403020204" pitchFamily="34" charset="77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33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457" userDrawn="1">
          <p15:clr>
            <a:srgbClr val="F26B43"/>
          </p15:clr>
        </p15:guide>
        <p15:guide id="4" orient="horz" pos="2183" userDrawn="1">
          <p15:clr>
            <a:srgbClr val="F26B43"/>
          </p15:clr>
        </p15:guide>
        <p15:guide id="5" orient="horz" pos="2908" userDrawn="1">
          <p15:clr>
            <a:srgbClr val="F26B43"/>
          </p15:clr>
        </p15:guide>
        <p15:guide id="6" orient="horz" pos="3634" userDrawn="1">
          <p15:clr>
            <a:srgbClr val="F26B43"/>
          </p15:clr>
        </p15:guide>
        <p15:guide id="7" orient="horz" pos="182" userDrawn="1">
          <p15:clr>
            <a:srgbClr val="F26B43"/>
          </p15:clr>
        </p15:guide>
        <p15:guide id="8" pos="182" userDrawn="1">
          <p15:clr>
            <a:srgbClr val="F26B43"/>
          </p15:clr>
        </p15:guide>
        <p15:guide id="9" pos="7498" userDrawn="1">
          <p15:clr>
            <a:srgbClr val="F26B43"/>
          </p15:clr>
        </p15:guide>
        <p15:guide id="10" pos="7316" userDrawn="1">
          <p15:clr>
            <a:srgbClr val="F26B43"/>
          </p15:clr>
        </p15:guide>
        <p15:guide id="11" pos="364" userDrawn="1">
          <p15:clr>
            <a:srgbClr val="F26B43"/>
          </p15:clr>
        </p15:guide>
        <p15:guide id="12" orient="horz" pos="5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27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2BF68-9D67-1742-9239-72676964F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850" y="2312989"/>
            <a:ext cx="11036300" cy="909896"/>
          </a:xfrm>
        </p:spPr>
        <p:txBody>
          <a:bodyPr/>
          <a:lstStyle/>
          <a:p>
            <a:r>
              <a:rPr lang="en-US" dirty="0"/>
              <a:t>INNOVEEA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9BB73E2-DDB1-6A45-91FD-42460CE85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850" y="3252993"/>
            <a:ext cx="7659245" cy="1144440"/>
          </a:xfrm>
        </p:spPr>
        <p:txBody>
          <a:bodyPr/>
          <a:lstStyle/>
          <a:p>
            <a:r>
              <a:rPr lang="en-US" dirty="0"/>
              <a:t>Activities at HZB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7086CFD-5B14-AA44-A67D-58FA1D5BA6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Annual INNOVEEA meeting  10</a:t>
            </a:r>
            <a:r>
              <a:rPr lang="en-US" baseline="30000" dirty="0"/>
              <a:t>th</a:t>
            </a:r>
            <a:r>
              <a:rPr lang="en-US" dirty="0"/>
              <a:t> Nov 2021</a:t>
            </a:r>
          </a:p>
          <a:p>
            <a:r>
              <a:rPr lang="en-US" dirty="0"/>
              <a:t>O. Kugeler, HZB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1FD6FE0-08C3-42EE-88F8-8D3DD2FFDF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486283">
            <a:off x="8992065" y="5081296"/>
            <a:ext cx="1386591" cy="324584"/>
          </a:xfrm>
        </p:spPr>
        <p:txBody>
          <a:bodyPr/>
          <a:lstStyle/>
          <a:p>
            <a:r>
              <a:rPr lang="de-DE" dirty="0"/>
              <a:t>WP2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E706D373-ECD5-4532-B4ED-84CABFDB9A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486283">
            <a:off x="8949593" y="5515243"/>
            <a:ext cx="1386591" cy="324584"/>
          </a:xfrm>
        </p:spPr>
        <p:txBody>
          <a:bodyPr/>
          <a:lstStyle/>
          <a:p>
            <a:r>
              <a:rPr lang="de-DE" dirty="0"/>
              <a:t>SRF </a:t>
            </a:r>
            <a:r>
              <a:rPr lang="de-DE" dirty="0" err="1"/>
              <a:t>technology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94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A1653-470E-48D6-B7F7-03FB63DCB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A456F6-C3C9-41E2-9305-6C16EAAF9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Acknowledgement</a:t>
            </a:r>
            <a:endParaRPr lang="de-DE" dirty="0"/>
          </a:p>
          <a:p>
            <a:r>
              <a:rPr lang="de-DE" dirty="0" err="1"/>
              <a:t>Contributions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:</a:t>
            </a:r>
          </a:p>
          <a:p>
            <a:r>
              <a:rPr lang="de-DE" dirty="0"/>
              <a:t>Oleksandr </a:t>
            </a:r>
            <a:r>
              <a:rPr lang="de-DE" dirty="0" err="1"/>
              <a:t>Hryhorenko</a:t>
            </a:r>
            <a:r>
              <a:rPr lang="de-DE" dirty="0"/>
              <a:t>, Dmitry Tikhonov, Axel Neumann, Sebastian Keckert</a:t>
            </a:r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BE9DAA-A790-46AD-8B0E-E878541F49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INNOVEEA</a:t>
            </a:r>
          </a:p>
        </p:txBody>
      </p:sp>
    </p:spTree>
    <p:extLst>
      <p:ext uri="{BB962C8B-B14F-4D97-AF65-F5344CB8AC3E}">
        <p14:creationId xmlns:p14="http://schemas.microsoft.com/office/powerpoint/2010/main" val="315984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27434F01-B886-40A8-9C9F-5F049EB5C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836614"/>
            <a:ext cx="11036300" cy="659678"/>
          </a:xfrm>
        </p:spPr>
        <p:txBody>
          <a:bodyPr>
            <a:normAutofit/>
          </a:bodyPr>
          <a:lstStyle/>
          <a:p>
            <a:r>
              <a:rPr lang="en" dirty="0"/>
              <a:t>Sustainability goal: Efficient SRF operation in cw mode</a:t>
            </a: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8FE7D0A9-DC08-47ED-9B59-B6F3D64F9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50" y="1819434"/>
            <a:ext cx="11036300" cy="4464540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Improve </a:t>
            </a:r>
            <a:r>
              <a:rPr lang="en-US" b="1" dirty="0"/>
              <a:t>sustainability</a:t>
            </a:r>
            <a:r>
              <a:rPr lang="en-US" dirty="0"/>
              <a:t> of niobium cavities for </a:t>
            </a:r>
            <a:r>
              <a:rPr lang="en-US" u="sng" dirty="0"/>
              <a:t>2-K operation</a:t>
            </a:r>
          </a:p>
          <a:p>
            <a:pPr marL="457200" lvl="0" indent="-342900" algn="l">
              <a:spcBef>
                <a:spcPts val="1200"/>
              </a:spcBef>
              <a:spcAft>
                <a:spcPts val="600"/>
              </a:spcAft>
              <a:buSzPts val="1800"/>
              <a:buChar char="●"/>
            </a:pPr>
            <a:r>
              <a:rPr lang="en-US" dirty="0"/>
              <a:t>Eliminate / reduce hazardous HF treatment</a:t>
            </a:r>
          </a:p>
          <a:p>
            <a:pPr marL="457200" lvl="0" indent="-342900" algn="l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en-US" dirty="0"/>
              <a:t>Reducing the RF surface resistance: e.g. nitrogen infusion</a:t>
            </a:r>
          </a:p>
          <a:p>
            <a:pPr lvl="0" algn="l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Develop systems for </a:t>
            </a:r>
            <a:r>
              <a:rPr lang="en-US" u="sng" dirty="0"/>
              <a:t>4-K+ operation</a:t>
            </a:r>
          </a:p>
          <a:p>
            <a:pPr marL="457200" lvl="0" indent="-342900" algn="l">
              <a:spcBef>
                <a:spcPts val="1200"/>
              </a:spcBef>
              <a:spcAft>
                <a:spcPts val="600"/>
              </a:spcAft>
              <a:buSzPts val="1800"/>
              <a:buChar char="●"/>
            </a:pPr>
            <a:r>
              <a:rPr lang="en-US" dirty="0"/>
              <a:t>conduction cooling of SRF cavities rather than </a:t>
            </a:r>
            <a:r>
              <a:rPr lang="en-US" dirty="0" err="1"/>
              <a:t>LHe</a:t>
            </a:r>
            <a:endParaRPr lang="en-US" dirty="0"/>
          </a:p>
          <a:p>
            <a:pPr marL="457200" lvl="0" indent="-342900" algn="l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en-US" dirty="0"/>
              <a:t>proof-of-principle experiments, on samples</a:t>
            </a:r>
          </a:p>
          <a:p>
            <a:pPr marL="457200" lvl="0" indent="-342900" algn="l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en-US" dirty="0"/>
              <a:t>proof-of-principle experiments with simple cavity and some RF</a:t>
            </a:r>
          </a:p>
          <a:p>
            <a:pPr marL="457200" indent="-342900" algn="l">
              <a:spcBef>
                <a:spcPts val="0"/>
              </a:spcBef>
              <a:spcAft>
                <a:spcPts val="600"/>
              </a:spcAft>
              <a:buSzPts val="1800"/>
              <a:buFontTx/>
              <a:buChar char="●"/>
            </a:pPr>
            <a:r>
              <a:rPr lang="en-US" dirty="0"/>
              <a:t>use of new superconductors … development as part of collaborations, </a:t>
            </a:r>
            <a:br>
              <a:rPr lang="en-US" dirty="0"/>
            </a:br>
            <a:r>
              <a:rPr lang="en-US" dirty="0"/>
              <a:t>i.e. EU-ARIES, BMBF-SMART, EU-IFAST, BMBF-NOVALIS (proposed) </a:t>
            </a:r>
          </a:p>
          <a:p>
            <a:pPr marL="457200" lvl="0" indent="-342900" algn="l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en-US" dirty="0"/>
              <a:t>complimentary to in-house research (QPR)</a:t>
            </a:r>
          </a:p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0248482-F890-4239-ADA2-B4DC64B342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INNOVEEA</a:t>
            </a:r>
          </a:p>
        </p:txBody>
      </p:sp>
    </p:spTree>
    <p:extLst>
      <p:ext uri="{BB962C8B-B14F-4D97-AF65-F5344CB8AC3E}">
        <p14:creationId xmlns:p14="http://schemas.microsoft.com/office/powerpoint/2010/main" val="379620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B3D542-7C4D-4E81-8B62-713C29C65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836613"/>
            <a:ext cx="11036300" cy="759431"/>
          </a:xfrm>
        </p:spPr>
        <p:txBody>
          <a:bodyPr/>
          <a:lstStyle/>
          <a:p>
            <a:r>
              <a:rPr lang="de-DE" dirty="0"/>
              <a:t>Tasks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17370F-A7FB-42A1-9C56-D448063FA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50" y="1919185"/>
            <a:ext cx="11036300" cy="3542277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" sz="3200" dirty="0"/>
              <a:t>Electrodeposition of copper onto Nb </a:t>
            </a:r>
            <a:br>
              <a:rPr lang="en" sz="3200" dirty="0"/>
            </a:br>
            <a:r>
              <a:rPr lang="en" sz="3200" dirty="0"/>
              <a:t>(</a:t>
            </a:r>
            <a:r>
              <a:rPr lang="de-DE" sz="3200" dirty="0" err="1"/>
              <a:t>talk</a:t>
            </a:r>
            <a:r>
              <a:rPr lang="de-DE" sz="3200" dirty="0"/>
              <a:t> Alena </a:t>
            </a:r>
            <a:r>
              <a:rPr lang="de-DE" sz="3200" dirty="0" err="1"/>
              <a:t>Prudnikava</a:t>
            </a:r>
            <a:r>
              <a:rPr lang="de-DE" sz="3200" dirty="0"/>
              <a:t>)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" sz="3200" dirty="0"/>
              <a:t>HF free etching of Nb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de-DE" sz="3200" dirty="0"/>
              <a:t>C</a:t>
            </a:r>
            <a:r>
              <a:rPr lang="en" sz="3200" dirty="0"/>
              <a:t>onductive cooling </a:t>
            </a:r>
            <a:r>
              <a:rPr lang="de-DE" sz="3200" dirty="0" err="1"/>
              <a:t>with</a:t>
            </a:r>
            <a:r>
              <a:rPr lang="en" sz="3200" dirty="0"/>
              <a:t> Cu plated Nb</a:t>
            </a:r>
            <a:br>
              <a:rPr lang="en" sz="3200" dirty="0"/>
            </a:br>
            <a:r>
              <a:rPr lang="en" sz="3200" dirty="0"/>
              <a:t>(</a:t>
            </a:r>
            <a:r>
              <a:rPr lang="de-DE" sz="3200" dirty="0" err="1"/>
              <a:t>joint</a:t>
            </a:r>
            <a:r>
              <a:rPr lang="de-DE" sz="3200" dirty="0"/>
              <a:t> </a:t>
            </a:r>
            <a:r>
              <a:rPr lang="de-DE" sz="3200" dirty="0" err="1"/>
              <a:t>effort</a:t>
            </a:r>
            <a:r>
              <a:rPr lang="de-DE" sz="3200" dirty="0"/>
              <a:t> </a:t>
            </a:r>
            <a:r>
              <a:rPr lang="de-DE" sz="3200" dirty="0" err="1"/>
              <a:t>with</a:t>
            </a:r>
            <a:r>
              <a:rPr lang="de-DE" sz="3200" dirty="0"/>
              <a:t> KIT)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89790E-CB43-4C24-94BD-2FD7C7ACB3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793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4604" y="647472"/>
            <a:ext cx="3193605" cy="556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992" y="598830"/>
            <a:ext cx="6367808" cy="692987"/>
          </a:xfrm>
        </p:spPr>
        <p:txBody>
          <a:bodyPr/>
          <a:lstStyle/>
          <a:p>
            <a:pPr algn="ctr"/>
            <a:r>
              <a:rPr lang="de-DE" sz="3600" cap="none" dirty="0">
                <a:solidFill>
                  <a:schemeClr val="accent2">
                    <a:alpha val="69875"/>
                  </a:schemeClr>
                </a:solidFill>
              </a:rPr>
              <a:t>Task 2:</a:t>
            </a:r>
            <a:br>
              <a:rPr lang="de-DE" sz="3600" cap="none" dirty="0">
                <a:solidFill>
                  <a:schemeClr val="accent2">
                    <a:alpha val="69875"/>
                  </a:schemeClr>
                </a:solidFill>
              </a:rPr>
            </a:br>
            <a:r>
              <a:rPr lang="de-DE" sz="3600" cap="none" dirty="0">
                <a:solidFill>
                  <a:schemeClr val="accent2">
                    <a:alpha val="69875"/>
                  </a:schemeClr>
                </a:solidFill>
              </a:rPr>
              <a:t>Quadrupole Resonator (QPR)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platzhalter 30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77850" y="1489471"/>
                <a:ext cx="5087941" cy="4767219"/>
              </a:xfrm>
            </p:spPr>
            <p:txBody>
              <a:bodyPr/>
              <a:lstStyle/>
              <a:p>
                <a:r>
                  <a:rPr lang="de-DE" dirty="0"/>
                  <a:t>Tool at HZB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characterise</a:t>
                </a:r>
                <a:r>
                  <a:rPr lang="de-DE" dirty="0"/>
                  <a:t> RF </a:t>
                </a:r>
                <a:r>
                  <a:rPr lang="de-DE" dirty="0" err="1"/>
                  <a:t>performance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flat </a:t>
                </a:r>
                <a:r>
                  <a:rPr lang="de-DE" dirty="0" err="1"/>
                  <a:t>samples</a:t>
                </a:r>
                <a:r>
                  <a:rPr lang="de-DE" dirty="0"/>
                  <a:t> (415, 845, 1285 MHz)</a:t>
                </a:r>
              </a:p>
              <a:p>
                <a:r>
                  <a:rPr lang="de-DE" dirty="0" err="1"/>
                  <a:t>Operated</a:t>
                </a:r>
                <a:r>
                  <a:rPr lang="de-DE" dirty="0"/>
                  <a:t> in </a:t>
                </a:r>
                <a:r>
                  <a:rPr lang="de-DE" dirty="0" err="1"/>
                  <a:t>vertical</a:t>
                </a:r>
                <a:r>
                  <a:rPr lang="de-DE" dirty="0"/>
                  <a:t> </a:t>
                </a:r>
                <a:r>
                  <a:rPr lang="de-DE" dirty="0" err="1"/>
                  <a:t>cryostat</a:t>
                </a:r>
                <a:endParaRPr lang="de-DE" dirty="0"/>
              </a:p>
              <a:p>
                <a:pPr lvl="1"/>
                <a:r>
                  <a:rPr lang="de-DE" dirty="0" err="1">
                    <a:sym typeface="Wingdings" panose="05000000000000000000" pitchFamily="2" charset="2"/>
                  </a:rPr>
                  <a:t>LHe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bath</a:t>
                </a:r>
                <a:r>
                  <a:rPr lang="de-DE" dirty="0">
                    <a:sym typeface="Wingdings" panose="05000000000000000000" pitchFamily="2" charset="2"/>
                  </a:rPr>
                  <a:t> at 1.8 K</a:t>
                </a:r>
              </a:p>
              <a:p>
                <a:r>
                  <a:rPr lang="de-DE" dirty="0" err="1"/>
                  <a:t>Coaxial</a:t>
                </a:r>
                <a:r>
                  <a:rPr lang="de-DE" dirty="0"/>
                  <a:t> </a:t>
                </a:r>
                <a:r>
                  <a:rPr lang="de-DE" dirty="0" err="1"/>
                  <a:t>structure</a:t>
                </a:r>
                <a:endParaRPr lang="de-DE" dirty="0"/>
              </a:p>
              <a:p>
                <a:pPr lvl="1">
                  <a:buFont typeface="Wingdings" panose="05000000000000000000" pitchFamily="2" charset="2"/>
                  <a:buChar char="à"/>
                </a:pPr>
                <a:r>
                  <a:rPr lang="de-DE" dirty="0">
                    <a:sym typeface="Wingdings" panose="05000000000000000000" pitchFamily="2" charset="2"/>
                  </a:rPr>
                  <a:t>thermal </a:t>
                </a:r>
                <a:r>
                  <a:rPr lang="de-DE" dirty="0" err="1">
                    <a:sym typeface="Wingdings" panose="05000000000000000000" pitchFamily="2" charset="2"/>
                  </a:rPr>
                  <a:t>decoupling</a:t>
                </a:r>
                <a:endParaRPr lang="de-DE" dirty="0">
                  <a:sym typeface="Wingdings" panose="05000000000000000000" pitchFamily="2" charset="2"/>
                </a:endParaRPr>
              </a:p>
              <a:p>
                <a:pPr lvl="1">
                  <a:buFont typeface="Wingdings" panose="05000000000000000000" pitchFamily="2" charset="2"/>
                  <a:buChar char="à"/>
                </a:pPr>
                <a:r>
                  <a:rPr lang="de-DE" dirty="0" err="1"/>
                  <a:t>calorimetric</a:t>
                </a:r>
                <a:r>
                  <a:rPr lang="de-DE" dirty="0"/>
                  <a:t> </a:t>
                </a:r>
                <a:r>
                  <a:rPr lang="de-DE" dirty="0" err="1"/>
                  <a:t>measurement</a:t>
                </a:r>
                <a:br>
                  <a:rPr lang="de-DE" dirty="0"/>
                </a:b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surface</a:t>
                </a:r>
                <a:r>
                  <a:rPr lang="de-DE" dirty="0"/>
                  <a:t> </a:t>
                </a:r>
                <a:r>
                  <a:rPr lang="de-DE" dirty="0" err="1"/>
                  <a:t>resistance</a:t>
                </a:r>
                <a:endParaRPr lang="de-DE" dirty="0"/>
              </a:p>
              <a:p>
                <a:r>
                  <a:rPr lang="de-DE" dirty="0"/>
                  <a:t>T</a:t>
                </a:r>
                <a:r>
                  <a:rPr lang="de-DE" baseline="-25000" dirty="0" err="1"/>
                  <a:t>Sample</a:t>
                </a:r>
                <a:r>
                  <a:rPr lang="de-DE" dirty="0"/>
                  <a:t> = 1.8 K … &gt; 20 K</a:t>
                </a:r>
              </a:p>
              <a:p>
                <a:r>
                  <a:rPr lang="de-DE" dirty="0" err="1"/>
                  <a:t>B</a:t>
                </a:r>
                <a:r>
                  <a:rPr lang="de-DE" baseline="-25000" dirty="0" err="1"/>
                  <a:t>Sample</a:t>
                </a:r>
                <a:r>
                  <a:rPr lang="de-DE" baseline="-25000" dirty="0"/>
                  <a:t>, </a:t>
                </a:r>
                <a:r>
                  <a:rPr lang="de-DE" baseline="-25000" dirty="0" err="1"/>
                  <a:t>max</a:t>
                </a:r>
                <a:r>
                  <a:rPr lang="de-DE" dirty="0"/>
                  <a:t> 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≈120 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</a:rPr>
                      <m:t>mT</m:t>
                    </m:r>
                  </m:oMath>
                </a14:m>
                <a:r>
                  <a:rPr lang="de-DE" dirty="0"/>
                  <a:t> (415 MHz)</a:t>
                </a:r>
                <a:r>
                  <a:rPr lang="de-DE" dirty="0">
                    <a:sym typeface="Wingdings" panose="05000000000000000000" pitchFamily="2" charset="2"/>
                  </a:rPr>
                  <a:t> ~</a:t>
                </a:r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30 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MV</m:t>
                    </m:r>
                    <m:r>
                      <a:rPr lang="de-DE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/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m</m:t>
                    </m:r>
                  </m:oMath>
                </a14:m>
                <a:r>
                  <a:rPr lang="de-DE" dirty="0"/>
                  <a:t> (TESLA)</a:t>
                </a:r>
              </a:p>
              <a:p>
                <a:endParaRPr lang="de-DE" dirty="0"/>
              </a:p>
              <a:p>
                <a:endParaRPr lang="de-DE" dirty="0"/>
              </a:p>
              <a:p>
                <a:pPr marL="449263" lvl="1" indent="0">
                  <a:buNone/>
                </a:pPr>
                <a:r>
                  <a:rPr lang="de-DE" dirty="0">
                    <a:sym typeface="Wingdings" panose="05000000000000000000" pitchFamily="2" charset="2"/>
                  </a:rPr>
                  <a:t>		</a:t>
                </a:r>
                <a:endParaRPr lang="de-DE" dirty="0"/>
              </a:p>
            </p:txBody>
          </p:sp>
        </mc:Choice>
        <mc:Fallback>
          <p:sp>
            <p:nvSpPr>
              <p:cNvPr id="31" name="Textplatzhalter 3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77850" y="1489471"/>
                <a:ext cx="5087941" cy="4767219"/>
              </a:xfrm>
              <a:blipFill>
                <a:blip r:embed="rId5"/>
                <a:stretch>
                  <a:fillRect l="-2518" t="-2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8D1CFE-6F85-4186-839A-82DA20E63FFA}" type="slidenum">
              <a:rPr lang="de-DE" noProof="0" smtClean="0"/>
              <a:pPr lvl="0"/>
              <a:t>4</a:t>
            </a:fld>
            <a:endParaRPr lang="de-DE" noProof="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EEEDEA9-6B12-48FE-8E7D-879C68258D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INNOVEEA</a:t>
            </a:r>
          </a:p>
        </p:txBody>
      </p:sp>
      <p:sp>
        <p:nvSpPr>
          <p:cNvPr id="11" name="Textfeld 5"/>
          <p:cNvSpPr txBox="1">
            <a:spLocks noChangeArrowheads="1"/>
          </p:cNvSpPr>
          <p:nvPr/>
        </p:nvSpPr>
        <p:spPr bwMode="auto">
          <a:xfrm>
            <a:off x="10062093" y="513184"/>
            <a:ext cx="13227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dirty="0" err="1">
                <a:solidFill>
                  <a:prstClr val="black"/>
                </a:solidFill>
                <a:latin typeface="Calibri"/>
              </a:rPr>
              <a:t>Pumping</a:t>
            </a:r>
            <a:r>
              <a:rPr lang="de-DE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1600" dirty="0" err="1">
                <a:solidFill>
                  <a:prstClr val="black"/>
                </a:solidFill>
                <a:latin typeface="Calibri"/>
              </a:rPr>
              <a:t>port</a:t>
            </a:r>
            <a:endParaRPr lang="de-DE" sz="1600" dirty="0">
              <a:solidFill>
                <a:prstClr val="black"/>
              </a:solidFill>
              <a:latin typeface="Calibri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dirty="0" err="1">
                <a:solidFill>
                  <a:prstClr val="black"/>
                </a:solidFill>
                <a:latin typeface="Calibri"/>
              </a:rPr>
              <a:t>Coupler</a:t>
            </a:r>
            <a:r>
              <a:rPr lang="de-DE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1600" dirty="0" err="1">
                <a:solidFill>
                  <a:prstClr val="black"/>
                </a:solidFill>
                <a:latin typeface="Calibri"/>
              </a:rPr>
              <a:t>ports</a:t>
            </a:r>
            <a:endParaRPr lang="de-DE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feld 7"/>
          <p:cNvSpPr txBox="1">
            <a:spLocks noChangeArrowheads="1"/>
          </p:cNvSpPr>
          <p:nvPr/>
        </p:nvSpPr>
        <p:spPr bwMode="auto">
          <a:xfrm>
            <a:off x="6203165" y="5918136"/>
            <a:ext cx="19495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dirty="0" err="1">
                <a:solidFill>
                  <a:prstClr val="black"/>
                </a:solidFill>
                <a:latin typeface="Calibri"/>
              </a:rPr>
              <a:t>Calorimetry</a:t>
            </a:r>
            <a:r>
              <a:rPr lang="de-DE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1600" dirty="0" err="1">
                <a:solidFill>
                  <a:prstClr val="black"/>
                </a:solidFill>
                <a:latin typeface="Calibri"/>
              </a:rPr>
              <a:t>chamber</a:t>
            </a:r>
            <a:endParaRPr lang="de-DE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feld 8"/>
          <p:cNvSpPr txBox="1">
            <a:spLocks noChangeArrowheads="1"/>
          </p:cNvSpPr>
          <p:nvPr/>
        </p:nvSpPr>
        <p:spPr bwMode="auto">
          <a:xfrm>
            <a:off x="6352473" y="2313384"/>
            <a:ext cx="1008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dirty="0">
                <a:solidFill>
                  <a:prstClr val="black"/>
                </a:solidFill>
                <a:latin typeface="Calibri"/>
              </a:rPr>
              <a:t>4 </a:t>
            </a:r>
            <a:r>
              <a:rPr lang="de-DE" sz="1600" dirty="0" err="1">
                <a:solidFill>
                  <a:prstClr val="black"/>
                </a:solidFill>
                <a:latin typeface="Calibri"/>
              </a:rPr>
              <a:t>hollow</a:t>
            </a:r>
            <a:endParaRPr lang="de-DE" sz="1600" dirty="0">
              <a:solidFill>
                <a:prstClr val="black"/>
              </a:solidFill>
              <a:latin typeface="Calibri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dirty="0" err="1">
                <a:solidFill>
                  <a:prstClr val="black"/>
                </a:solidFill>
                <a:latin typeface="Calibri"/>
              </a:rPr>
              <a:t>rods</a:t>
            </a:r>
            <a:r>
              <a:rPr lang="de-DE" sz="1600" dirty="0">
                <a:solidFill>
                  <a:prstClr val="black"/>
                </a:solidFill>
                <a:latin typeface="Calibri"/>
              </a:rPr>
              <a:t> (</a:t>
            </a:r>
            <a:r>
              <a:rPr lang="de-DE" sz="1600" dirty="0" err="1">
                <a:solidFill>
                  <a:prstClr val="black"/>
                </a:solidFill>
                <a:latin typeface="Calibri"/>
              </a:rPr>
              <a:t>Nb</a:t>
            </a:r>
            <a:r>
              <a:rPr lang="de-DE" sz="16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14" name="Textfeld 10"/>
          <p:cNvSpPr txBox="1">
            <a:spLocks noChangeArrowheads="1"/>
          </p:cNvSpPr>
          <p:nvPr/>
        </p:nvSpPr>
        <p:spPr bwMode="auto">
          <a:xfrm>
            <a:off x="7938647" y="543378"/>
            <a:ext cx="5020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dirty="0" err="1">
                <a:solidFill>
                  <a:prstClr val="black"/>
                </a:solidFill>
                <a:latin typeface="Calibri"/>
              </a:rPr>
              <a:t>LHe</a:t>
            </a:r>
            <a:endParaRPr lang="de-DE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feld 11"/>
          <p:cNvSpPr txBox="1">
            <a:spLocks noChangeArrowheads="1"/>
          </p:cNvSpPr>
          <p:nvPr/>
        </p:nvSpPr>
        <p:spPr bwMode="auto">
          <a:xfrm>
            <a:off x="6203165" y="1623498"/>
            <a:ext cx="1157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dirty="0" err="1">
                <a:solidFill>
                  <a:prstClr val="black"/>
                </a:solidFill>
                <a:latin typeface="Calibri"/>
              </a:rPr>
              <a:t>Cavity</a:t>
            </a:r>
            <a:r>
              <a:rPr lang="de-DE" sz="1600" dirty="0">
                <a:solidFill>
                  <a:prstClr val="black"/>
                </a:solidFill>
                <a:latin typeface="Calibri"/>
              </a:rPr>
              <a:t> (Nb)</a:t>
            </a:r>
          </a:p>
        </p:txBody>
      </p:sp>
      <p:cxnSp>
        <p:nvCxnSpPr>
          <p:cNvPr id="16" name="Gerade Verbindung mit Pfeil 15"/>
          <p:cNvCxnSpPr>
            <a:stCxn id="15" idx="3"/>
          </p:cNvCxnSpPr>
          <p:nvPr/>
        </p:nvCxnSpPr>
        <p:spPr>
          <a:xfrm flipV="1">
            <a:off x="7360585" y="1749607"/>
            <a:ext cx="471454" cy="4316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13" idx="3"/>
          </p:cNvCxnSpPr>
          <p:nvPr/>
        </p:nvCxnSpPr>
        <p:spPr>
          <a:xfrm flipV="1">
            <a:off x="7360585" y="2457399"/>
            <a:ext cx="1440160" cy="14837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11" idx="1"/>
          </p:cNvCxnSpPr>
          <p:nvPr/>
        </p:nvCxnSpPr>
        <p:spPr>
          <a:xfrm flipH="1">
            <a:off x="9342013" y="805572"/>
            <a:ext cx="720080" cy="7636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8409151" y="803384"/>
            <a:ext cx="898148" cy="64125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V="1">
            <a:off x="8146060" y="5472622"/>
            <a:ext cx="868275" cy="50449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10"/>
          <p:cNvSpPr txBox="1">
            <a:spLocks noChangeArrowheads="1"/>
          </p:cNvSpPr>
          <p:nvPr/>
        </p:nvSpPr>
        <p:spPr bwMode="auto">
          <a:xfrm>
            <a:off x="10722533" y="5058399"/>
            <a:ext cx="7425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dirty="0">
                <a:solidFill>
                  <a:prstClr val="black"/>
                </a:solidFill>
                <a:latin typeface="Calibri"/>
              </a:rPr>
              <a:t>Frame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dirty="0">
                <a:solidFill>
                  <a:prstClr val="black"/>
                </a:solidFill>
                <a:latin typeface="Calibri"/>
              </a:rPr>
              <a:t>(SS, </a:t>
            </a:r>
            <a:r>
              <a:rPr lang="de-DE" sz="1600" dirty="0" err="1">
                <a:solidFill>
                  <a:prstClr val="black"/>
                </a:solidFill>
                <a:latin typeface="Calibri"/>
              </a:rPr>
              <a:t>Ti</a:t>
            </a:r>
            <a:r>
              <a:rPr lang="de-DE" sz="16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cxnSp>
        <p:nvCxnSpPr>
          <p:cNvPr id="22" name="Gerade Verbindung mit Pfeil 21"/>
          <p:cNvCxnSpPr>
            <a:stCxn id="21" idx="1"/>
          </p:cNvCxnSpPr>
          <p:nvPr/>
        </p:nvCxnSpPr>
        <p:spPr>
          <a:xfrm flipH="1" flipV="1">
            <a:off x="10520000" y="5058400"/>
            <a:ext cx="202530" cy="29238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21" idx="1"/>
          </p:cNvCxnSpPr>
          <p:nvPr/>
        </p:nvCxnSpPr>
        <p:spPr>
          <a:xfrm flipH="1">
            <a:off x="9850786" y="5350787"/>
            <a:ext cx="871744" cy="29238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7"/>
          <p:cNvSpPr txBox="1">
            <a:spLocks noChangeArrowheads="1"/>
          </p:cNvSpPr>
          <p:nvPr/>
        </p:nvSpPr>
        <p:spPr bwMode="auto">
          <a:xfrm>
            <a:off x="6640508" y="4698356"/>
            <a:ext cx="11215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dirty="0" err="1">
                <a:solidFill>
                  <a:prstClr val="black"/>
                </a:solidFill>
                <a:latin typeface="Calibri"/>
              </a:rPr>
              <a:t>Coaxial</a:t>
            </a:r>
            <a:r>
              <a:rPr lang="de-DE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1600" dirty="0" err="1">
                <a:solidFill>
                  <a:prstClr val="black"/>
                </a:solidFill>
                <a:latin typeface="Calibri"/>
              </a:rPr>
              <a:t>gap</a:t>
            </a:r>
            <a:endParaRPr lang="de-DE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5" name="Gerade Verbindung mit Pfeil 24"/>
          <p:cNvCxnSpPr>
            <a:stCxn id="24" idx="3"/>
          </p:cNvCxnSpPr>
          <p:nvPr/>
        </p:nvCxnSpPr>
        <p:spPr>
          <a:xfrm>
            <a:off x="7762033" y="4867636"/>
            <a:ext cx="902975" cy="11322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7"/>
          <p:cNvSpPr txBox="1">
            <a:spLocks noChangeArrowheads="1"/>
          </p:cNvSpPr>
          <p:nvPr/>
        </p:nvSpPr>
        <p:spPr bwMode="auto">
          <a:xfrm>
            <a:off x="6143411" y="4194302"/>
            <a:ext cx="9717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000" b="1" dirty="0">
                <a:solidFill>
                  <a:srgbClr val="00589C"/>
                </a:solidFill>
                <a:latin typeface="Calibri"/>
              </a:rPr>
              <a:t>Sample</a:t>
            </a:r>
            <a:endParaRPr lang="de-DE" sz="1600" b="1" dirty="0">
              <a:solidFill>
                <a:srgbClr val="00589C"/>
              </a:solidFill>
              <a:latin typeface="Calibri"/>
            </a:endParaRPr>
          </a:p>
        </p:txBody>
      </p:sp>
      <p:cxnSp>
        <p:nvCxnSpPr>
          <p:cNvPr id="27" name="Gerade Verbindung mit Pfeil 26"/>
          <p:cNvCxnSpPr>
            <a:stCxn id="26" idx="3"/>
          </p:cNvCxnSpPr>
          <p:nvPr/>
        </p:nvCxnSpPr>
        <p:spPr>
          <a:xfrm>
            <a:off x="7115151" y="4394357"/>
            <a:ext cx="1613586" cy="284374"/>
          </a:xfrm>
          <a:prstGeom prst="straightConnector1">
            <a:avLst/>
          </a:prstGeom>
          <a:ln w="38100">
            <a:solidFill>
              <a:srgbClr val="00589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8"/>
          <p:cNvSpPr txBox="1">
            <a:spLocks noChangeArrowheads="1"/>
          </p:cNvSpPr>
          <p:nvPr/>
        </p:nvSpPr>
        <p:spPr bwMode="auto">
          <a:xfrm>
            <a:off x="6136452" y="3474220"/>
            <a:ext cx="10702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dirty="0">
                <a:solidFill>
                  <a:prstClr val="black"/>
                </a:solidFill>
                <a:latin typeface="Calibri"/>
              </a:rPr>
              <a:t>Pole </a:t>
            </a:r>
            <a:r>
              <a:rPr lang="de-DE" sz="1600" dirty="0" err="1">
                <a:solidFill>
                  <a:prstClr val="black"/>
                </a:solidFill>
                <a:latin typeface="Calibri"/>
              </a:rPr>
              <a:t>shoes</a:t>
            </a:r>
            <a:endParaRPr lang="de-DE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5" name="Gerade Verbindung mit Pfeil 34"/>
          <p:cNvCxnSpPr>
            <a:stCxn id="34" idx="3"/>
          </p:cNvCxnSpPr>
          <p:nvPr/>
        </p:nvCxnSpPr>
        <p:spPr>
          <a:xfrm>
            <a:off x="7206678" y="3643497"/>
            <a:ext cx="1807654" cy="94292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03700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DC7EAA-7350-416C-9559-FE4FCBF8D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836613"/>
            <a:ext cx="11036300" cy="706961"/>
          </a:xfrm>
        </p:spPr>
        <p:txBody>
          <a:bodyPr/>
          <a:lstStyle/>
          <a:p>
            <a:r>
              <a:rPr lang="de-DE" dirty="0"/>
              <a:t>WP2: HF </a:t>
            </a:r>
            <a:r>
              <a:rPr lang="de-DE" dirty="0" err="1"/>
              <a:t>free</a:t>
            </a:r>
            <a:r>
              <a:rPr lang="de-DE" dirty="0"/>
              <a:t> </a:t>
            </a:r>
            <a:r>
              <a:rPr lang="de-DE" dirty="0" err="1"/>
              <a:t>etching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Nb 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6CB428-3F0E-4AC6-B43C-F99B1AF81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50" y="1866715"/>
            <a:ext cx="11036300" cy="3484563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de-DE" dirty="0" err="1"/>
              <a:t>Investigating</a:t>
            </a:r>
            <a:r>
              <a:rPr lang="de-DE" dirty="0"/>
              <a:t> </a:t>
            </a:r>
            <a:r>
              <a:rPr lang="de-DE" dirty="0" err="1"/>
              <a:t>metallographic</a:t>
            </a:r>
            <a:r>
              <a:rPr lang="de-DE" dirty="0"/>
              <a:t> </a:t>
            </a:r>
            <a:r>
              <a:rPr lang="de-DE" dirty="0" err="1"/>
              <a:t>polishing</a:t>
            </a:r>
            <a:r>
              <a:rPr lang="de-DE" dirty="0"/>
              <a:t> in </a:t>
            </a:r>
            <a:r>
              <a:rPr lang="de-DE" dirty="0" err="1"/>
              <a:t>collaboration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CEA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evaluate</a:t>
            </a:r>
            <a:r>
              <a:rPr lang="de-DE" dirty="0"/>
              <a:t> </a:t>
            </a:r>
            <a:r>
              <a:rPr lang="de-DE" dirty="0" err="1"/>
              <a:t>possibility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omitting</a:t>
            </a:r>
            <a:r>
              <a:rPr lang="de-DE" dirty="0"/>
              <a:t> </a:t>
            </a:r>
            <a:r>
              <a:rPr lang="de-DE" dirty="0" err="1"/>
              <a:t>electrochemistry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cavity</a:t>
            </a:r>
            <a:r>
              <a:rPr lang="de-DE" dirty="0"/>
              <a:t> </a:t>
            </a:r>
            <a:r>
              <a:rPr lang="de-DE" dirty="0" err="1"/>
              <a:t>surface</a:t>
            </a:r>
            <a:r>
              <a:rPr lang="de-DE" dirty="0"/>
              <a:t> </a:t>
            </a:r>
            <a:r>
              <a:rPr lang="de-DE" dirty="0" err="1"/>
              <a:t>preparation</a:t>
            </a:r>
            <a:r>
              <a:rPr lang="de-DE" dirty="0"/>
              <a:t> recipe.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endParaRPr lang="de-DE" dirty="0"/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6FEBC2C-456F-4A0A-BA94-BB156D237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INNOVEEA</a:t>
            </a:r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9B1D4052-DF28-404B-9B3A-B77B6472FD6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29" y="3176905"/>
            <a:ext cx="1919605" cy="1439545"/>
          </a:xfrm>
          <a:prstGeom prst="rect">
            <a:avLst/>
          </a:prstGeom>
        </p:spPr>
      </p:pic>
      <p:pic>
        <p:nvPicPr>
          <p:cNvPr id="6" name="picture">
            <a:extLst>
              <a:ext uri="{FF2B5EF4-FFF2-40B4-BE49-F238E27FC236}">
                <a16:creationId xmlns:a16="http://schemas.microsoft.com/office/drawing/2014/main" id="{4B509882-4874-405D-8DF8-3AD77F13A73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2696735" y="2947525"/>
            <a:ext cx="1916430" cy="143954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E4124F73-31A3-4A54-9E72-EECAB6EA3BBF}"/>
              </a:ext>
            </a:extLst>
          </p:cNvPr>
          <p:cNvSpPr/>
          <p:nvPr/>
        </p:nvSpPr>
        <p:spPr>
          <a:xfrm>
            <a:off x="1219774" y="6376472"/>
            <a:ext cx="3946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Pictures </a:t>
            </a:r>
            <a:r>
              <a:rPr lang="de-DE" dirty="0" err="1"/>
              <a:t>courtesy</a:t>
            </a:r>
            <a:r>
              <a:rPr lang="de-DE" dirty="0"/>
              <a:t> Oleksandr Hryhorenko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CFBD76F-B655-4EA2-B4A3-02ED79890A99}"/>
              </a:ext>
            </a:extLst>
          </p:cNvPr>
          <p:cNvSpPr txBox="1"/>
          <p:nvPr/>
        </p:nvSpPr>
        <p:spPr>
          <a:xfrm>
            <a:off x="433237" y="4663546"/>
            <a:ext cx="21757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QPR sample </a:t>
            </a:r>
            <a:r>
              <a:rPr lang="de-DE" dirty="0" err="1"/>
              <a:t>milled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ASTM0 large </a:t>
            </a:r>
            <a:r>
              <a:rPr lang="de-DE" dirty="0" err="1"/>
              <a:t>grain</a:t>
            </a:r>
            <a:r>
              <a:rPr lang="de-DE" dirty="0"/>
              <a:t> material </a:t>
            </a:r>
          </a:p>
          <a:p>
            <a:r>
              <a:rPr lang="de-DE" dirty="0"/>
              <a:t>S</a:t>
            </a:r>
            <a:r>
              <a:rPr lang="de-DE" baseline="-25000" dirty="0"/>
              <a:t>a</a:t>
            </a:r>
            <a:r>
              <a:rPr lang="de-DE" dirty="0"/>
              <a:t> = 7 µm</a:t>
            </a:r>
          </a:p>
          <a:p>
            <a:r>
              <a:rPr lang="de-DE" dirty="0"/>
              <a:t>Poor RF </a:t>
            </a:r>
            <a:r>
              <a:rPr lang="de-DE" dirty="0" err="1"/>
              <a:t>performance</a:t>
            </a:r>
            <a:endParaRPr lang="de-DE" dirty="0"/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B4A34172-AEEA-40ED-A770-F8D5A6228DB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575" y="2654164"/>
            <a:ext cx="4036241" cy="26971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DF18DCF9-FDDF-4B1C-8B33-8A79405FEA3C}"/>
              </a:ext>
            </a:extLst>
          </p:cNvPr>
          <p:cNvSpPr/>
          <p:nvPr/>
        </p:nvSpPr>
        <p:spPr>
          <a:xfrm>
            <a:off x="2835120" y="4663546"/>
            <a:ext cx="16710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Mirror </a:t>
            </a:r>
            <a:r>
              <a:rPr lang="de-DE" dirty="0" err="1"/>
              <a:t>polishing</a:t>
            </a:r>
            <a:r>
              <a:rPr lang="de-DE" dirty="0"/>
              <a:t> at </a:t>
            </a:r>
            <a:r>
              <a:rPr lang="de-DE" dirty="0" err="1"/>
              <a:t>IJCLab</a:t>
            </a:r>
            <a:endParaRPr lang="de-DE" dirty="0"/>
          </a:p>
          <a:p>
            <a:r>
              <a:rPr lang="de-DE" dirty="0"/>
              <a:t>S</a:t>
            </a:r>
            <a:r>
              <a:rPr lang="de-DE" baseline="-25000" dirty="0"/>
              <a:t>a</a:t>
            </a:r>
            <a:r>
              <a:rPr lang="de-DE" dirty="0"/>
              <a:t> = 0.5 µm</a:t>
            </a:r>
          </a:p>
          <a:p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E51B78E-F8D3-4936-B97C-21202E862809}"/>
              </a:ext>
            </a:extLst>
          </p:cNvPr>
          <p:cNvSpPr/>
          <p:nvPr/>
        </p:nvSpPr>
        <p:spPr>
          <a:xfrm>
            <a:off x="7611486" y="5509884"/>
            <a:ext cx="4036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Great RF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baseline</a:t>
            </a:r>
            <a:r>
              <a:rPr lang="de-DE" dirty="0"/>
              <a:t> sample</a:t>
            </a:r>
          </a:p>
          <a:p>
            <a:r>
              <a:rPr lang="de-DE" dirty="0"/>
              <a:t>(9 Ohm residual </a:t>
            </a:r>
            <a:r>
              <a:rPr lang="de-DE" dirty="0" err="1"/>
              <a:t>resistance</a:t>
            </a:r>
            <a:r>
              <a:rPr lang="de-DE" dirty="0"/>
              <a:t> at 416 MHz) </a:t>
            </a:r>
          </a:p>
        </p:txBody>
      </p:sp>
      <p:pic>
        <p:nvPicPr>
          <p:cNvPr id="12" name="picture">
            <a:extLst>
              <a:ext uri="{FF2B5EF4-FFF2-40B4-BE49-F238E27FC236}">
                <a16:creationId xmlns:a16="http://schemas.microsoft.com/office/drawing/2014/main" id="{BEFA83C9-F364-404A-8904-3590B8BABB3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5048347" y="2936875"/>
            <a:ext cx="1919605" cy="14395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F5994F43-E852-473D-B207-50C2A22FFA29}"/>
              </a:ext>
            </a:extLst>
          </p:cNvPr>
          <p:cNvSpPr/>
          <p:nvPr/>
        </p:nvSpPr>
        <p:spPr>
          <a:xfrm>
            <a:off x="5157570" y="4625513"/>
            <a:ext cx="16710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After EP 150 µm + annealed at 900°C under vacuum + EP 20 µm at CEA</a:t>
            </a:r>
          </a:p>
          <a:p>
            <a:r>
              <a:rPr lang="de-DE" dirty="0"/>
              <a:t>S</a:t>
            </a:r>
            <a:r>
              <a:rPr lang="de-DE" baseline="-25000" dirty="0"/>
              <a:t>a</a:t>
            </a:r>
            <a:r>
              <a:rPr lang="de-DE" dirty="0"/>
              <a:t> = 1 µm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E2185D6C-0450-4042-BA94-BEDEEC68B5F2}"/>
              </a:ext>
            </a:extLst>
          </p:cNvPr>
          <p:cNvGrpSpPr/>
          <p:nvPr/>
        </p:nvGrpSpPr>
        <p:grpSpPr>
          <a:xfrm>
            <a:off x="4991450" y="2768367"/>
            <a:ext cx="2096739" cy="3498209"/>
            <a:chOff x="4991450" y="2768367"/>
            <a:chExt cx="2096739" cy="3498209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8625C3BB-57E6-4A16-B16C-AC07D6ED8BA7}"/>
                </a:ext>
              </a:extLst>
            </p:cNvPr>
            <p:cNvCxnSpPr/>
            <p:nvPr/>
          </p:nvCxnSpPr>
          <p:spPr>
            <a:xfrm>
              <a:off x="4991450" y="2768367"/>
              <a:ext cx="2088858" cy="349820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7131D06-AFBF-4092-9E03-533058EE7E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40585" y="2768367"/>
              <a:ext cx="1947604" cy="343276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feld 20">
            <a:extLst>
              <a:ext uri="{FF2B5EF4-FFF2-40B4-BE49-F238E27FC236}">
                <a16:creationId xmlns:a16="http://schemas.microsoft.com/office/drawing/2014/main" id="{614D06D1-1491-4D79-B831-E2EE7A7F417E}"/>
              </a:ext>
            </a:extLst>
          </p:cNvPr>
          <p:cNvSpPr txBox="1"/>
          <p:nvPr/>
        </p:nvSpPr>
        <p:spPr>
          <a:xfrm>
            <a:off x="6994759" y="6338098"/>
            <a:ext cx="428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Omit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this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step</a:t>
            </a:r>
            <a:r>
              <a:rPr lang="de-DE" dirty="0">
                <a:solidFill>
                  <a:srgbClr val="FF0000"/>
                </a:solidFill>
              </a:rPr>
              <a:t> and </a:t>
            </a:r>
            <a:r>
              <a:rPr lang="de-DE" dirty="0" err="1">
                <a:solidFill>
                  <a:srgbClr val="FF0000"/>
                </a:solidFill>
              </a:rPr>
              <a:t>re-evaluate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performance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1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0951498"/>
                  </p:ext>
                </p:extLst>
              </p:nvPr>
            </p:nvGraphicFramePr>
            <p:xfrm>
              <a:off x="653089" y="4879167"/>
              <a:ext cx="10618971" cy="14833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20768">
                      <a:extLst>
                        <a:ext uri="{9D8B030D-6E8A-4147-A177-3AD203B41FA5}">
                          <a16:colId xmlns:a16="http://schemas.microsoft.com/office/drawing/2014/main" val="4022900063"/>
                        </a:ext>
                      </a:extLst>
                    </a:gridCol>
                    <a:gridCol w="1320768">
                      <a:extLst>
                        <a:ext uri="{9D8B030D-6E8A-4147-A177-3AD203B41FA5}">
                          <a16:colId xmlns:a16="http://schemas.microsoft.com/office/drawing/2014/main" val="3392992737"/>
                        </a:ext>
                      </a:extLst>
                    </a:gridCol>
                    <a:gridCol w="1426429">
                      <a:extLst>
                        <a:ext uri="{9D8B030D-6E8A-4147-A177-3AD203B41FA5}">
                          <a16:colId xmlns:a16="http://schemas.microsoft.com/office/drawing/2014/main" val="1222858054"/>
                        </a:ext>
                      </a:extLst>
                    </a:gridCol>
                    <a:gridCol w="1463616">
                      <a:extLst>
                        <a:ext uri="{9D8B030D-6E8A-4147-A177-3AD203B41FA5}">
                          <a16:colId xmlns:a16="http://schemas.microsoft.com/office/drawing/2014/main" val="3712749830"/>
                        </a:ext>
                      </a:extLst>
                    </a:gridCol>
                    <a:gridCol w="1177920">
                      <a:extLst>
                        <a:ext uri="{9D8B030D-6E8A-4147-A177-3AD203B41FA5}">
                          <a16:colId xmlns:a16="http://schemas.microsoft.com/office/drawing/2014/main" val="3693645240"/>
                        </a:ext>
                      </a:extLst>
                    </a:gridCol>
                    <a:gridCol w="1954735">
                      <a:extLst>
                        <a:ext uri="{9D8B030D-6E8A-4147-A177-3AD203B41FA5}">
                          <a16:colId xmlns:a16="http://schemas.microsoft.com/office/drawing/2014/main" val="204058063"/>
                        </a:ext>
                      </a:extLst>
                    </a:gridCol>
                    <a:gridCol w="1954735">
                      <a:extLst>
                        <a:ext uri="{9D8B030D-6E8A-4147-A177-3AD203B41FA5}">
                          <a16:colId xmlns:a16="http://schemas.microsoft.com/office/drawing/2014/main" val="12106876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</a:t>
                          </a:r>
                          <a:r>
                            <a:rPr lang="en-US" baseline="-25000" dirty="0"/>
                            <a:t>BCS</a:t>
                          </a:r>
                          <a:r>
                            <a:rPr lang="en-US" baseline="0" dirty="0"/>
                            <a:t> @ 1.8 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</a:t>
                          </a:r>
                          <a:r>
                            <a:rPr lang="en-US" baseline="-25000" dirty="0"/>
                            <a:t>BCS</a:t>
                          </a:r>
                          <a:r>
                            <a:rPr lang="en-US" baseline="0" dirty="0"/>
                            <a:t> @ 4.2 K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1648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Nb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9.25 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1.5 </a:t>
                          </a:r>
                          <a:r>
                            <a:rPr lang="en-US" dirty="0" err="1"/>
                            <a:t>meV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39 nm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32 nm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 n</a:t>
                          </a:r>
                          <a:r>
                            <a:rPr lang="el-GR" dirty="0"/>
                            <a:t>Ω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763 n</a:t>
                          </a:r>
                          <a:r>
                            <a:rPr lang="el-GR" dirty="0"/>
                            <a:t>Ω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80831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Nb</a:t>
                          </a:r>
                          <a:r>
                            <a:rPr lang="en-US" baseline="-25000" dirty="0"/>
                            <a:t>3</a:t>
                          </a:r>
                          <a:r>
                            <a:rPr lang="en-US" baseline="0" dirty="0"/>
                            <a:t>Sn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18 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3.4 </a:t>
                          </a:r>
                          <a:r>
                            <a:rPr lang="en-US" dirty="0" err="1"/>
                            <a:t>meV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90 nm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 nm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&lt;&lt; 1 n</a:t>
                          </a:r>
                          <a:r>
                            <a:rPr lang="el-GR" dirty="0"/>
                            <a:t>Ω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≤ 12 n</a:t>
                          </a:r>
                          <a:r>
                            <a:rPr lang="el-GR" dirty="0"/>
                            <a:t>Ω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80315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NbTiN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17.3 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2.8</a:t>
                          </a:r>
                          <a:r>
                            <a:rPr lang="en-US" baseline="0" dirty="0"/>
                            <a:t> </a:t>
                          </a:r>
                          <a:r>
                            <a:rPr lang="en-US" baseline="0" dirty="0" err="1"/>
                            <a:t>meV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150 -200 nm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 nm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&lt;&lt; 1 n</a:t>
                          </a:r>
                          <a:r>
                            <a:rPr lang="el-GR" dirty="0"/>
                            <a:t>Ω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≤ 60 n</a:t>
                          </a:r>
                          <a:r>
                            <a:rPr lang="el-GR" dirty="0"/>
                            <a:t>Ω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49527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0951498"/>
                  </p:ext>
                </p:extLst>
              </p:nvPr>
            </p:nvGraphicFramePr>
            <p:xfrm>
              <a:off x="653089" y="4879167"/>
              <a:ext cx="10618971" cy="14833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20768">
                      <a:extLst>
                        <a:ext uri="{9D8B030D-6E8A-4147-A177-3AD203B41FA5}">
                          <a16:colId xmlns:a16="http://schemas.microsoft.com/office/drawing/2014/main" val="4022900063"/>
                        </a:ext>
                      </a:extLst>
                    </a:gridCol>
                    <a:gridCol w="1320768">
                      <a:extLst>
                        <a:ext uri="{9D8B030D-6E8A-4147-A177-3AD203B41FA5}">
                          <a16:colId xmlns:a16="http://schemas.microsoft.com/office/drawing/2014/main" val="3392992737"/>
                        </a:ext>
                      </a:extLst>
                    </a:gridCol>
                    <a:gridCol w="1426429">
                      <a:extLst>
                        <a:ext uri="{9D8B030D-6E8A-4147-A177-3AD203B41FA5}">
                          <a16:colId xmlns:a16="http://schemas.microsoft.com/office/drawing/2014/main" val="1222858054"/>
                        </a:ext>
                      </a:extLst>
                    </a:gridCol>
                    <a:gridCol w="1463616">
                      <a:extLst>
                        <a:ext uri="{9D8B030D-6E8A-4147-A177-3AD203B41FA5}">
                          <a16:colId xmlns:a16="http://schemas.microsoft.com/office/drawing/2014/main" val="3712749830"/>
                        </a:ext>
                      </a:extLst>
                    </a:gridCol>
                    <a:gridCol w="1177920">
                      <a:extLst>
                        <a:ext uri="{9D8B030D-6E8A-4147-A177-3AD203B41FA5}">
                          <a16:colId xmlns:a16="http://schemas.microsoft.com/office/drawing/2014/main" val="3693645240"/>
                        </a:ext>
                      </a:extLst>
                    </a:gridCol>
                    <a:gridCol w="1954735">
                      <a:extLst>
                        <a:ext uri="{9D8B030D-6E8A-4147-A177-3AD203B41FA5}">
                          <a16:colId xmlns:a16="http://schemas.microsoft.com/office/drawing/2014/main" val="204058063"/>
                        </a:ext>
                      </a:extLst>
                    </a:gridCol>
                    <a:gridCol w="1954735">
                      <a:extLst>
                        <a:ext uri="{9D8B030D-6E8A-4147-A177-3AD203B41FA5}">
                          <a16:colId xmlns:a16="http://schemas.microsoft.com/office/drawing/2014/main" val="12106876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00461" t="-8197" r="-605069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85897" t="-8197" r="-461111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278750" t="-8197" r="-349583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470984" t="-8197" r="-334715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</a:t>
                          </a:r>
                          <a:r>
                            <a:rPr lang="en-US" baseline="-25000" dirty="0"/>
                            <a:t>BCS</a:t>
                          </a:r>
                          <a:r>
                            <a:rPr lang="en-US" baseline="0" dirty="0"/>
                            <a:t> @ 1.8 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</a:t>
                          </a:r>
                          <a:r>
                            <a:rPr lang="en-US" baseline="-25000" dirty="0"/>
                            <a:t>BCS</a:t>
                          </a:r>
                          <a:r>
                            <a:rPr lang="en-US" baseline="0" dirty="0"/>
                            <a:t> @ 4.2 K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1648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Nb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9.25 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1.5 </a:t>
                          </a:r>
                          <a:r>
                            <a:rPr lang="en-US" dirty="0" err="1"/>
                            <a:t>meV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39 nm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32 nm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 n</a:t>
                          </a:r>
                          <a:r>
                            <a:rPr lang="el-GR" dirty="0"/>
                            <a:t>Ω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763 n</a:t>
                          </a:r>
                          <a:r>
                            <a:rPr lang="el-GR" dirty="0"/>
                            <a:t>Ω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80831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Nb</a:t>
                          </a:r>
                          <a:r>
                            <a:rPr lang="en-US" baseline="-25000" dirty="0"/>
                            <a:t>3</a:t>
                          </a:r>
                          <a:r>
                            <a:rPr lang="en-US" baseline="0" dirty="0"/>
                            <a:t>Sn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18 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3.4 </a:t>
                          </a:r>
                          <a:r>
                            <a:rPr lang="en-US" dirty="0" err="1"/>
                            <a:t>meV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90 nm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 nm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&lt;&lt; 1 n</a:t>
                          </a:r>
                          <a:r>
                            <a:rPr lang="el-GR" dirty="0"/>
                            <a:t>Ω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≤ 12 n</a:t>
                          </a:r>
                          <a:r>
                            <a:rPr lang="el-GR" dirty="0"/>
                            <a:t>Ω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80315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NbTiN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17.3 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2.8</a:t>
                          </a:r>
                          <a:r>
                            <a:rPr lang="en-US" baseline="0" dirty="0"/>
                            <a:t> </a:t>
                          </a:r>
                          <a:r>
                            <a:rPr lang="en-US" baseline="0" dirty="0" err="1"/>
                            <a:t>meV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150 -200 nm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 nm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&lt;&lt; 1 n</a:t>
                          </a:r>
                          <a:r>
                            <a:rPr lang="el-GR" dirty="0"/>
                            <a:t>Ω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≤ 60 n</a:t>
                          </a:r>
                          <a:r>
                            <a:rPr lang="el-GR" dirty="0"/>
                            <a:t>Ω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495276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1757" y="177693"/>
            <a:ext cx="7675348" cy="546759"/>
          </a:xfrm>
        </p:spPr>
        <p:txBody>
          <a:bodyPr/>
          <a:lstStyle/>
          <a:p>
            <a:r>
              <a:rPr lang="en-US" sz="3600" cap="none" dirty="0">
                <a:solidFill>
                  <a:schemeClr val="accent2">
                    <a:alpha val="69875"/>
                  </a:schemeClr>
                </a:solidFill>
              </a:rPr>
              <a:t>Task 3: Beyond the limits of niobium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77850" y="1760475"/>
                <a:ext cx="5314950" cy="2970075"/>
              </a:xfrm>
            </p:spPr>
            <p:txBody>
              <a:bodyPr/>
              <a:lstStyle/>
              <a:p>
                <a:r>
                  <a:rPr lang="en-US" dirty="0">
                    <a:latin typeface="Source Sans Pro Semibold" panose="020B0603030403020204" pitchFamily="34" charset="0"/>
                    <a:ea typeface="Source Sans Pro Semibold" panose="020B0603030403020204" pitchFamily="34" charset="0"/>
                  </a:rPr>
                  <a:t>New materials:</a:t>
                </a:r>
                <a:br>
                  <a:rPr lang="en-US" dirty="0">
                    <a:latin typeface="Source Sans Pro Semibold" panose="020B0603030403020204" pitchFamily="34" charset="0"/>
                    <a:ea typeface="Source Sans Pro Semibold" panose="020B0603030403020204" pitchFamily="34" charset="0"/>
                  </a:rPr>
                </a:br>
                <a:r>
                  <a:rPr lang="en-US" dirty="0">
                    <a:latin typeface="Source Sans Pro Semibold" panose="020B0603030403020204" pitchFamily="34" charset="0"/>
                    <a:ea typeface="Source Sans Pro Semibold" panose="020B0603030403020204" pitchFamily="34" charset="0"/>
                  </a:rPr>
                  <a:t>Large </a:t>
                </a:r>
                <a:r>
                  <a:rPr lang="en-US" dirty="0" err="1">
                    <a:latin typeface="Source Sans Pro Semibold" panose="020B0603030403020204" pitchFamily="34" charset="0"/>
                    <a:ea typeface="Source Sans Pro Semibold" panose="020B0603030403020204" pitchFamily="34" charset="0"/>
                  </a:rPr>
                  <a:t>sc</a:t>
                </a:r>
                <a:r>
                  <a:rPr lang="en-US" dirty="0">
                    <a:latin typeface="Source Sans Pro Semibold" panose="020B0603030403020204" pitchFamily="34" charset="0"/>
                    <a:ea typeface="Source Sans Pro Semibold" panose="020B0603030403020204" pitchFamily="34" charset="0"/>
                  </a:rPr>
                  <a:t> energy gap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>
                    <a:latin typeface="Source Sans Pro Semibold" panose="020B0603030403020204" pitchFamily="34" charset="0"/>
                    <a:ea typeface="Source Sans Pro Semibold" panose="020B0603030403020204" pitchFamily="34" charset="0"/>
                  </a:rPr>
                  <a:t>,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endParaRPr lang="en-US" sz="1400" dirty="0">
                  <a:latin typeface="Source Sans Pro Semibold" panose="020B0603030403020204" pitchFamily="34" charset="0"/>
                  <a:ea typeface="Source Sans Pro Semibold" panose="020B0603030403020204" pitchFamily="34" charset="0"/>
                </a:endParaRPr>
              </a:p>
              <a:p>
                <a:pPr lvl="1"/>
                <a:endParaRPr lang="en-US" sz="1100" dirty="0">
                  <a:latin typeface="Source Sans Pro Semibold" panose="020B0603030403020204" pitchFamily="34" charset="0"/>
                  <a:ea typeface="Source Sans Pro Semibold" panose="020B0603030403020204" pitchFamily="34" charset="0"/>
                </a:endParaRPr>
              </a:p>
              <a:p>
                <a:r>
                  <a:rPr lang="en-US" dirty="0">
                    <a:latin typeface="Source Sans Pro Semibold" panose="020B0603030403020204" pitchFamily="34" charset="0"/>
                    <a:ea typeface="Source Sans Pro Semibold" panose="020B0603030403020204" pitchFamily="34" charset="0"/>
                  </a:rPr>
                  <a:t>Control residual resistance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res</m:t>
                        </m:r>
                      </m:sub>
                    </m:sSub>
                  </m:oMath>
                </a14:m>
                <a:endParaRPr lang="en-US" dirty="0">
                  <a:latin typeface="Source Sans Pro Semibold" panose="020B0603030403020204" pitchFamily="34" charset="0"/>
                  <a:ea typeface="Source Sans Pro Semibold" panose="020B0603030403020204" pitchFamily="34" charset="0"/>
                </a:endParaRPr>
              </a:p>
              <a:p>
                <a:pPr lvl="1"/>
                <a:r>
                  <a:rPr lang="en-US" sz="1600" dirty="0">
                    <a:latin typeface="Source Sans Pro Semibold" panose="020B0603030403020204" pitchFamily="34" charset="0"/>
                    <a:ea typeface="Source Sans Pro Semibold" panose="020B0603030403020204" pitchFamily="34" charset="0"/>
                  </a:rPr>
                  <a:t>Intrinsic contribution?</a:t>
                </a:r>
              </a:p>
              <a:p>
                <a:pPr lvl="1"/>
                <a:r>
                  <a:rPr lang="en-US" sz="1600" dirty="0">
                    <a:latin typeface="Source Sans Pro Semibold" panose="020B0603030403020204" pitchFamily="34" charset="0"/>
                    <a:ea typeface="Source Sans Pro Semibold" panose="020B0603030403020204" pitchFamily="34" charset="0"/>
                  </a:rPr>
                  <a:t>Cooling conditions, trapped flux</a:t>
                </a:r>
              </a:p>
              <a:p>
                <a:pPr lvl="1"/>
                <a:endParaRPr lang="en-US" sz="1100" dirty="0">
                  <a:latin typeface="Source Sans Pro Semibold" panose="020B0603030403020204" pitchFamily="34" charset="0"/>
                  <a:ea typeface="Source Sans Pro Semibold" panose="020B0603030403020204" pitchFamily="34" charset="0"/>
                </a:endParaRPr>
              </a:p>
              <a:p>
                <a:pPr lvl="0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Source Sans Pro Semibold" panose="020B0603030403020204" pitchFamily="34" charset="0"/>
                    <a:ea typeface="Source Sans Pro Semibold" panose="020B0603030403020204" pitchFamily="34" charset="0"/>
                  </a:rPr>
                  <a:t>Prevent early vortex penetration</a:t>
                </a:r>
              </a:p>
              <a:p>
                <a:pPr lvl="1">
                  <a:defRPr/>
                </a:pPr>
                <a:r>
                  <a:rPr lang="en-US" sz="1600" dirty="0">
                    <a:solidFill>
                      <a:prstClr val="black"/>
                    </a:solidFill>
                    <a:latin typeface="Source Sans Pro Semibold" panose="020B0603030403020204" pitchFamily="34" charset="0"/>
                    <a:ea typeface="Source Sans Pro Semibold" panose="020B0603030403020204" pitchFamily="34" charset="0"/>
                  </a:rPr>
                  <a:t>Multilayer structures</a:t>
                </a:r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77850" y="1760475"/>
                <a:ext cx="5314950" cy="2970075"/>
              </a:xfrm>
              <a:blipFill>
                <a:blip r:embed="rId4"/>
                <a:stretch>
                  <a:fillRect l="-2179" t="-6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65E00-D6FC-4180-BDCE-4CDD809E75C9}" type="slidenum">
              <a:rPr lang="de-DE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Reducing the RF surface resistance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  <a:cs typeface="Arial" charset="0"/>
              </a:rPr>
              <a:t>S. Keckert, 01.11.2021</a:t>
            </a:r>
            <a:endParaRPr lang="en-US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29721" y="938486"/>
                <a:ext cx="3253968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res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21" y="938486"/>
                <a:ext cx="3253968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DD28EA9-7246-4A6C-840D-ACD4FCFF754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655200"/>
            <a:ext cx="5256000" cy="394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E6E3B9-4C5B-48EF-A250-A25D100AE78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655200"/>
            <a:ext cx="5256000" cy="3942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C0FD6FE-7206-4136-8AC2-3756431DED7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655200"/>
            <a:ext cx="5256000" cy="3942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1B3DFB-BA1D-480E-9200-E4411B314FA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655200"/>
            <a:ext cx="5256000" cy="39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5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7C44B4-DB73-4727-A8C7-A76118A25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515585"/>
            <a:ext cx="11036300" cy="882058"/>
          </a:xfrm>
        </p:spPr>
        <p:txBody>
          <a:bodyPr/>
          <a:lstStyle/>
          <a:p>
            <a:r>
              <a:rPr lang="en-US" dirty="0"/>
              <a:t>Task 3: Conduction cooling of SRF cavities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C87CFFF-D07F-4F8D-A87F-0CACF29511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InnoveEa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A800E99-F93D-4BEC-8A37-94BDA91B8E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08" t="902" r="26678" b="2735"/>
          <a:stretch/>
        </p:blipFill>
        <p:spPr>
          <a:xfrm>
            <a:off x="1114382" y="2058781"/>
            <a:ext cx="5268664" cy="392576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7F7AD3B-356C-4FC0-A644-0193793D9223}"/>
              </a:ext>
            </a:extLst>
          </p:cNvPr>
          <p:cNvSpPr txBox="1"/>
          <p:nvPr/>
        </p:nvSpPr>
        <p:spPr>
          <a:xfrm>
            <a:off x="6513099" y="4681376"/>
            <a:ext cx="317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Vacuum (Beam) +RF eigenmode</a:t>
            </a:r>
            <a:endParaRPr lang="de-DE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DE342B1-ABA1-4869-A2A6-AFAB9C47B741}"/>
              </a:ext>
            </a:extLst>
          </p:cNvPr>
          <p:cNvSpPr txBox="1"/>
          <p:nvPr/>
        </p:nvSpPr>
        <p:spPr>
          <a:xfrm>
            <a:off x="6504700" y="4331772"/>
            <a:ext cx="3354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Nb</a:t>
            </a:r>
            <a:r>
              <a:rPr lang="en-US" baseline="-250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Sn or other SRF material layer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C15A47E-9C09-4377-B796-6FE96B5FE432}"/>
              </a:ext>
            </a:extLst>
          </p:cNvPr>
          <p:cNvSpPr txBox="1"/>
          <p:nvPr/>
        </p:nvSpPr>
        <p:spPr>
          <a:xfrm>
            <a:off x="6504699" y="3982168"/>
            <a:ext cx="441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Nb host cavity (should be avoided if possible)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D68BECD-8C93-4C96-813F-2C21ED55C1F0}"/>
              </a:ext>
            </a:extLst>
          </p:cNvPr>
          <p:cNvSpPr txBox="1"/>
          <p:nvPr/>
        </p:nvSpPr>
        <p:spPr>
          <a:xfrm>
            <a:off x="6504699" y="3652332"/>
            <a:ext cx="2893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CC00"/>
                </a:solidFill>
              </a:rPr>
              <a:t>Cu coating for heat transport</a:t>
            </a:r>
            <a:endParaRPr lang="de-DE" dirty="0">
              <a:solidFill>
                <a:srgbClr val="CCCC00"/>
              </a:solidFill>
            </a:endParaRPr>
          </a:p>
        </p:txBody>
      </p:sp>
      <p:sp>
        <p:nvSpPr>
          <p:cNvPr id="12" name="Pfeil: nach rechts gekrümmt 11">
            <a:extLst>
              <a:ext uri="{FF2B5EF4-FFF2-40B4-BE49-F238E27FC236}">
                <a16:creationId xmlns:a16="http://schemas.microsoft.com/office/drawing/2014/main" id="{D876492D-54B8-45CD-840F-8749DE82F44C}"/>
              </a:ext>
            </a:extLst>
          </p:cNvPr>
          <p:cNvSpPr/>
          <p:nvPr/>
        </p:nvSpPr>
        <p:spPr>
          <a:xfrm flipH="1" flipV="1">
            <a:off x="10875015" y="4104613"/>
            <a:ext cx="332912" cy="421689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" name="Pfeil: nach rechts gekrümmt 12">
            <a:extLst>
              <a:ext uri="{FF2B5EF4-FFF2-40B4-BE49-F238E27FC236}">
                <a16:creationId xmlns:a16="http://schemas.microsoft.com/office/drawing/2014/main" id="{1A73B2ED-9DD2-4FF2-82AA-C772F3B35A69}"/>
              </a:ext>
            </a:extLst>
          </p:cNvPr>
          <p:cNvSpPr/>
          <p:nvPr/>
        </p:nvSpPr>
        <p:spPr>
          <a:xfrm flipH="1" flipV="1">
            <a:off x="10897417" y="3621701"/>
            <a:ext cx="332912" cy="421689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EA2D6C8-DBC2-4ECD-9849-098B398763C2}"/>
              </a:ext>
            </a:extLst>
          </p:cNvPr>
          <p:cNvSpPr txBox="1"/>
          <p:nvPr/>
        </p:nvSpPr>
        <p:spPr>
          <a:xfrm>
            <a:off x="10609846" y="4588876"/>
            <a:ext cx="1196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2x thermal</a:t>
            </a:r>
          </a:p>
          <a:p>
            <a:r>
              <a:rPr lang="en-US" dirty="0"/>
              <a:t>contacts</a:t>
            </a:r>
            <a:endParaRPr lang="de-DE" dirty="0"/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ED463014-CDCC-4F7B-8D0B-E01D381D835D}"/>
              </a:ext>
            </a:extLst>
          </p:cNvPr>
          <p:cNvCxnSpPr/>
          <p:nvPr/>
        </p:nvCxnSpPr>
        <p:spPr>
          <a:xfrm flipH="1">
            <a:off x="5038078" y="2268245"/>
            <a:ext cx="798990" cy="54597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AFEC93C4-9662-4FEC-BFBD-5EECB36CC1D9}"/>
              </a:ext>
            </a:extLst>
          </p:cNvPr>
          <p:cNvCxnSpPr>
            <a:cxnSpLocks/>
          </p:cNvCxnSpPr>
          <p:nvPr/>
        </p:nvCxnSpPr>
        <p:spPr>
          <a:xfrm flipH="1">
            <a:off x="5933921" y="2549157"/>
            <a:ext cx="235827" cy="125820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3AC822F0-1957-4D91-835F-A3C885583906}"/>
              </a:ext>
            </a:extLst>
          </p:cNvPr>
          <p:cNvSpPr txBox="1"/>
          <p:nvPr/>
        </p:nvSpPr>
        <p:spPr>
          <a:xfrm>
            <a:off x="6209930" y="2072936"/>
            <a:ext cx="37882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Transition to cooling media: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Braze or weld connection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Transition/contact between cooling</a:t>
            </a:r>
            <a:br>
              <a:rPr lang="en-US" dirty="0"/>
            </a:br>
            <a:r>
              <a:rPr lang="en-US" dirty="0"/>
              <a:t>media and e.g. pipe/surface</a:t>
            </a:r>
            <a:endParaRPr lang="de-DE" dirty="0"/>
          </a:p>
        </p:txBody>
      </p:sp>
      <p:sp>
        <p:nvSpPr>
          <p:cNvPr id="21" name="Pfeil: nach rechts gekrümmt 20">
            <a:extLst>
              <a:ext uri="{FF2B5EF4-FFF2-40B4-BE49-F238E27FC236}">
                <a16:creationId xmlns:a16="http://schemas.microsoft.com/office/drawing/2014/main" id="{4B5AA34B-84C6-42C8-9CFB-78A74E25C5E5}"/>
              </a:ext>
            </a:extLst>
          </p:cNvPr>
          <p:cNvSpPr/>
          <p:nvPr/>
        </p:nvSpPr>
        <p:spPr>
          <a:xfrm flipH="1" flipV="1">
            <a:off x="10077504" y="2899340"/>
            <a:ext cx="332912" cy="421689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2" name="Pfeil: nach rechts gekrümmt 21">
            <a:extLst>
              <a:ext uri="{FF2B5EF4-FFF2-40B4-BE49-F238E27FC236}">
                <a16:creationId xmlns:a16="http://schemas.microsoft.com/office/drawing/2014/main" id="{3BBC3723-05A8-4465-B3A8-D73154EAB593}"/>
              </a:ext>
            </a:extLst>
          </p:cNvPr>
          <p:cNvSpPr/>
          <p:nvPr/>
        </p:nvSpPr>
        <p:spPr>
          <a:xfrm flipH="1" flipV="1">
            <a:off x="10099906" y="2416428"/>
            <a:ext cx="332912" cy="421689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2C2A711-D80E-4AFE-99A7-DAE7D1C119E5}"/>
              </a:ext>
            </a:extLst>
          </p:cNvPr>
          <p:cNvSpPr txBox="1"/>
          <p:nvPr/>
        </p:nvSpPr>
        <p:spPr>
          <a:xfrm>
            <a:off x="10443390" y="2514951"/>
            <a:ext cx="1196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2x thermal</a:t>
            </a:r>
          </a:p>
          <a:p>
            <a:r>
              <a:rPr lang="en-US" dirty="0"/>
              <a:t>contacts</a:t>
            </a:r>
            <a:endParaRPr lang="de-DE" dirty="0"/>
          </a:p>
        </p:txBody>
      </p:sp>
      <p:sp>
        <p:nvSpPr>
          <p:cNvPr id="24" name="Pfeil: nach rechts 23">
            <a:extLst>
              <a:ext uri="{FF2B5EF4-FFF2-40B4-BE49-F238E27FC236}">
                <a16:creationId xmlns:a16="http://schemas.microsoft.com/office/drawing/2014/main" id="{CF0ECF04-C0E0-43A9-9C0D-2F7449A17325}"/>
              </a:ext>
            </a:extLst>
          </p:cNvPr>
          <p:cNvSpPr/>
          <p:nvPr/>
        </p:nvSpPr>
        <p:spPr>
          <a:xfrm>
            <a:off x="5038078" y="5726097"/>
            <a:ext cx="1016493" cy="289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F4F45B7-11EE-428A-BBED-8A6B0D059ACA}"/>
              </a:ext>
            </a:extLst>
          </p:cNvPr>
          <p:cNvSpPr txBox="1"/>
          <p:nvPr/>
        </p:nvSpPr>
        <p:spPr>
          <a:xfrm>
            <a:off x="6054571" y="5492227"/>
            <a:ext cx="4961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worst case 4 thermal contacts/transitions, which</a:t>
            </a:r>
            <a:br>
              <a:rPr lang="en-US" dirty="0"/>
            </a:br>
            <a:r>
              <a:rPr lang="en-US" dirty="0"/>
              <a:t>might hinder the heat transport before</a:t>
            </a:r>
            <a:br>
              <a:rPr lang="en-US" dirty="0"/>
            </a:br>
            <a:r>
              <a:rPr lang="en-US" dirty="0"/>
              <a:t>reaching steady state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4990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D3F07764-A8C7-4CCD-8F52-046D8F98D4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36"/>
          <a:stretch/>
        </p:blipFill>
        <p:spPr>
          <a:xfrm>
            <a:off x="1735576" y="1186443"/>
            <a:ext cx="8097718" cy="2400143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A0CAF437-15C9-468C-9BC4-ED1E25762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362" y="129922"/>
            <a:ext cx="11036300" cy="1476375"/>
          </a:xfrm>
        </p:spPr>
        <p:txBody>
          <a:bodyPr/>
          <a:lstStyle/>
          <a:p>
            <a:r>
              <a:rPr lang="en-US" dirty="0"/>
              <a:t>Surface RF losses in SRF Cavities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9B17CD2-7A72-428C-A591-2757E5DC63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InnovEea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B7D656E-0AB2-4D26-ACF5-C0696B5B3A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44"/>
          <a:stretch/>
        </p:blipFill>
        <p:spPr>
          <a:xfrm>
            <a:off x="2193189" y="3611819"/>
            <a:ext cx="6780385" cy="237627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2DF0BDE-E5CC-4481-A450-EFAED0A93D8C}"/>
              </a:ext>
            </a:extLst>
          </p:cNvPr>
          <p:cNvSpPr txBox="1"/>
          <p:nvPr/>
        </p:nvSpPr>
        <p:spPr>
          <a:xfrm>
            <a:off x="9225009" y="3774222"/>
            <a:ext cx="773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µW/cm²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1ACB9E5-FA7E-41F5-B2C7-5344F0D8313D}"/>
              </a:ext>
            </a:extLst>
          </p:cNvPr>
          <p:cNvSpPr txBox="1"/>
          <p:nvPr/>
        </p:nvSpPr>
        <p:spPr>
          <a:xfrm>
            <a:off x="681404" y="5798785"/>
            <a:ext cx="11087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Parameter:</a:t>
            </a:r>
            <a:r>
              <a:rPr lang="de-DE" dirty="0"/>
              <a:t> Maximum </a:t>
            </a:r>
            <a:r>
              <a:rPr lang="de-DE" dirty="0" err="1"/>
              <a:t>field</a:t>
            </a:r>
            <a:r>
              <a:rPr lang="de-DE" dirty="0"/>
              <a:t> on beam </a:t>
            </a:r>
            <a:r>
              <a:rPr lang="de-DE" dirty="0" err="1"/>
              <a:t>axes</a:t>
            </a:r>
            <a:r>
              <a:rPr lang="de-DE" dirty="0"/>
              <a:t> 28 MV/m, </a:t>
            </a:r>
            <a:r>
              <a:rPr lang="de-DE" dirty="0" err="1"/>
              <a:t>peak</a:t>
            </a:r>
            <a:r>
              <a:rPr lang="de-DE" dirty="0"/>
              <a:t> </a:t>
            </a:r>
            <a:r>
              <a:rPr lang="de-DE" dirty="0" err="1"/>
              <a:t>surface</a:t>
            </a:r>
            <a:r>
              <a:rPr lang="de-DE" dirty="0"/>
              <a:t> </a:t>
            </a:r>
            <a:r>
              <a:rPr lang="de-DE" dirty="0" err="1"/>
              <a:t>magnetic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 60 </a:t>
            </a:r>
            <a:r>
              <a:rPr lang="de-DE" dirty="0" err="1"/>
              <a:t>mT</a:t>
            </a:r>
            <a:br>
              <a:rPr lang="de-DE" dirty="0"/>
            </a:br>
            <a:r>
              <a:rPr lang="de-DE" dirty="0" err="1"/>
              <a:t>Superconducting</a:t>
            </a:r>
            <a:r>
              <a:rPr lang="de-DE" dirty="0"/>
              <a:t> </a:t>
            </a:r>
            <a:r>
              <a:rPr lang="de-DE" dirty="0" err="1"/>
              <a:t>surface</a:t>
            </a:r>
            <a:r>
              <a:rPr lang="de-DE" dirty="0"/>
              <a:t> </a:t>
            </a:r>
            <a:r>
              <a:rPr lang="de-DE" dirty="0" err="1"/>
              <a:t>resistance</a:t>
            </a:r>
            <a:r>
              <a:rPr lang="de-DE" dirty="0"/>
              <a:t> 12.3 </a:t>
            </a:r>
            <a:r>
              <a:rPr lang="de-DE" dirty="0" err="1"/>
              <a:t>n</a:t>
            </a:r>
            <a:r>
              <a:rPr lang="de-DE" dirty="0" err="1">
                <a:latin typeface="Symbol" panose="05050102010706020507" pitchFamily="18" charset="2"/>
              </a:rPr>
              <a:t>W</a:t>
            </a:r>
            <a:r>
              <a:rPr lang="de-DE" dirty="0"/>
              <a:t> at 1.8 K, total </a:t>
            </a:r>
            <a:r>
              <a:rPr lang="de-DE" dirty="0" err="1"/>
              <a:t>dissipated</a:t>
            </a:r>
            <a:r>
              <a:rPr lang="de-DE" dirty="0"/>
              <a:t> power 1.1 W </a:t>
            </a:r>
            <a:r>
              <a:rPr lang="de-DE" dirty="0">
                <a:sym typeface="Wingdings" panose="05000000000000000000" pitchFamily="2" charset="2"/>
              </a:rPr>
              <a:t> Q</a:t>
            </a:r>
            <a:r>
              <a:rPr lang="de-DE" baseline="-25000" dirty="0">
                <a:sym typeface="Wingdings" panose="05000000000000000000" pitchFamily="2" charset="2"/>
              </a:rPr>
              <a:t>0</a:t>
            </a:r>
            <a:r>
              <a:rPr lang="de-DE" dirty="0">
                <a:sym typeface="Wingdings" panose="05000000000000000000" pitchFamily="2" charset="2"/>
              </a:rPr>
              <a:t>=2.2e10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 err="1">
                <a:sym typeface="Wingdings" panose="05000000000000000000" pitchFamily="2" charset="2"/>
              </a:rPr>
              <a:t>Stored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energy</a:t>
            </a:r>
            <a:r>
              <a:rPr lang="de-DE" dirty="0">
                <a:sym typeface="Wingdings" panose="05000000000000000000" pitchFamily="2" charset="2"/>
              </a:rPr>
              <a:t> in </a:t>
            </a:r>
            <a:r>
              <a:rPr lang="de-DE" dirty="0" err="1">
                <a:sym typeface="Wingdings" panose="05000000000000000000" pitchFamily="2" charset="2"/>
              </a:rPr>
              <a:t>mode</a:t>
            </a:r>
            <a:r>
              <a:rPr lang="de-DE" dirty="0">
                <a:sym typeface="Wingdings" panose="05000000000000000000" pitchFamily="2" charset="2"/>
              </a:rPr>
              <a:t> 3.05 Joule, but </a:t>
            </a:r>
            <a:r>
              <a:rPr lang="de-DE" dirty="0" err="1">
                <a:sym typeface="Wingdings" panose="05000000000000000000" pitchFamily="2" charset="2"/>
              </a:rPr>
              <a:t>there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more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about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it</a:t>
            </a:r>
            <a:r>
              <a:rPr lang="de-DE" dirty="0">
                <a:sym typeface="Wingdings" panose="05000000000000000000" pitchFamily="2" charset="2"/>
              </a:rPr>
              <a:t>…..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C441D34-5956-48FA-B4DB-D24C65214FE0}"/>
              </a:ext>
            </a:extLst>
          </p:cNvPr>
          <p:cNvSpPr txBox="1"/>
          <p:nvPr/>
        </p:nvSpPr>
        <p:spPr>
          <a:xfrm>
            <a:off x="126565" y="1524764"/>
            <a:ext cx="23099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TM</a:t>
            </a:r>
            <a:r>
              <a:rPr lang="en-US" baseline="-25000" dirty="0"/>
              <a:t>010</a:t>
            </a:r>
            <a:r>
              <a:rPr lang="en-US" dirty="0"/>
              <a:t> type of RF</a:t>
            </a:r>
          </a:p>
          <a:p>
            <a:r>
              <a:rPr lang="en-US" dirty="0"/>
              <a:t>Eigenmode with</a:t>
            </a:r>
            <a:br>
              <a:rPr lang="en-US" dirty="0"/>
            </a:br>
            <a:r>
              <a:rPr lang="en-US" dirty="0"/>
              <a:t>axial symmetry in</a:t>
            </a:r>
          </a:p>
          <a:p>
            <a:r>
              <a:rPr lang="en-US" dirty="0"/>
              <a:t>azimuthal direction:</a:t>
            </a:r>
            <a:br>
              <a:rPr lang="en-US" dirty="0"/>
            </a:br>
            <a:r>
              <a:rPr lang="en-US" dirty="0">
                <a:solidFill>
                  <a:schemeClr val="tx2"/>
                </a:solidFill>
              </a:rPr>
              <a:t>Main mode applied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in particle accelerators</a:t>
            </a:r>
          </a:p>
        </p:txBody>
      </p:sp>
      <p:pic>
        <p:nvPicPr>
          <p:cNvPr id="16" name="Grafik 15" descr="Ein Bild, das Text, Haushaltsgerät enthält.&#10;&#10;Automatisch generierte Beschreibung">
            <a:extLst>
              <a:ext uri="{FF2B5EF4-FFF2-40B4-BE49-F238E27FC236}">
                <a16:creationId xmlns:a16="http://schemas.microsoft.com/office/drawing/2014/main" id="{566F41F3-748E-44C2-B062-1D8FEBD892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22" r="16705"/>
          <a:stretch/>
        </p:blipFill>
        <p:spPr>
          <a:xfrm>
            <a:off x="9995192" y="3575801"/>
            <a:ext cx="1899138" cy="106008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A00DA51-A073-4A56-BDF6-DCC6354740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005" r="32687"/>
          <a:stretch/>
        </p:blipFill>
        <p:spPr>
          <a:xfrm>
            <a:off x="10132381" y="4713465"/>
            <a:ext cx="1308098" cy="106008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B3F91891-7F54-4A4A-BC61-30C40060F4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977" r="39680"/>
          <a:stretch/>
        </p:blipFill>
        <p:spPr>
          <a:xfrm>
            <a:off x="9998811" y="2000801"/>
            <a:ext cx="1245868" cy="106008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9363DB10-7B6E-4AA3-8570-6A6304B84BD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862" r="22588"/>
          <a:stretch/>
        </p:blipFill>
        <p:spPr>
          <a:xfrm>
            <a:off x="9906882" y="845868"/>
            <a:ext cx="1759095" cy="1060087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B5A3FA08-4C24-4833-AB96-F90E0A167C43}"/>
              </a:ext>
            </a:extLst>
          </p:cNvPr>
          <p:cNvSpPr txBox="1"/>
          <p:nvPr/>
        </p:nvSpPr>
        <p:spPr>
          <a:xfrm>
            <a:off x="10256227" y="424776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TM</a:t>
            </a:r>
            <a:r>
              <a:rPr lang="en-US" baseline="-25000" dirty="0"/>
              <a:t>010 </a:t>
            </a:r>
            <a:r>
              <a:rPr lang="en-US" dirty="0"/>
              <a:t>E-field</a:t>
            </a:r>
            <a:endParaRPr lang="de-DE" baseline="-250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9ACED53-41D7-420F-9BE2-2A522082F75C}"/>
              </a:ext>
            </a:extLst>
          </p:cNvPr>
          <p:cNvSpPr txBox="1"/>
          <p:nvPr/>
        </p:nvSpPr>
        <p:spPr>
          <a:xfrm>
            <a:off x="10294526" y="3119947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TM</a:t>
            </a:r>
            <a:r>
              <a:rPr lang="en-US" baseline="-25000" dirty="0"/>
              <a:t>110 </a:t>
            </a:r>
            <a:r>
              <a:rPr lang="en-US" dirty="0"/>
              <a:t>E-field</a:t>
            </a:r>
            <a:endParaRPr lang="de-DE" baseline="-25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96406AB-B63F-48E0-AAC6-9D697212C44B}"/>
              </a:ext>
            </a:extLst>
          </p:cNvPr>
          <p:cNvSpPr txBox="1"/>
          <p:nvPr/>
        </p:nvSpPr>
        <p:spPr>
          <a:xfrm>
            <a:off x="7039920" y="1559728"/>
            <a:ext cx="197406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Power </a:t>
            </a:r>
            <a:r>
              <a:rPr lang="de-DE" sz="1400" dirty="0" err="1">
                <a:solidFill>
                  <a:schemeClr val="bg1"/>
                </a:solidFill>
              </a:rPr>
              <a:t>density</a:t>
            </a:r>
            <a:r>
              <a:rPr lang="de-DE" sz="1400" dirty="0">
                <a:solidFill>
                  <a:schemeClr val="bg1"/>
                </a:solidFill>
              </a:rPr>
              <a:t> [µW/cm</a:t>
            </a:r>
            <a:r>
              <a:rPr lang="de-DE" sz="1400" baseline="30000" dirty="0">
                <a:solidFill>
                  <a:schemeClr val="bg1"/>
                </a:solidFill>
              </a:rPr>
              <a:t>2</a:t>
            </a:r>
            <a:r>
              <a:rPr lang="de-DE" sz="1400" dirty="0">
                <a:solidFill>
                  <a:schemeClr val="bg1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8785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A6D1C3-0293-4457-9925-CBE556555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126560"/>
            <a:ext cx="11036300" cy="1476375"/>
          </a:xfrm>
        </p:spPr>
        <p:txBody>
          <a:bodyPr/>
          <a:lstStyle/>
          <a:p>
            <a:r>
              <a:rPr lang="en-US" dirty="0"/>
              <a:t>How to cool? Some ideas and basic studies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84DB68E-ACB3-4C23-A817-8348E93139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InnoveEa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9B4B8B6-DCC5-4DAB-B466-0DDB07B9D4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5" t="4722" r="38647" b="-4722"/>
          <a:stretch/>
        </p:blipFill>
        <p:spPr>
          <a:xfrm>
            <a:off x="5096402" y="4395902"/>
            <a:ext cx="1663877" cy="160930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CFFB34D-7012-4777-8724-FC28640872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1" b="10101"/>
          <a:stretch/>
        </p:blipFill>
        <p:spPr>
          <a:xfrm>
            <a:off x="7352525" y="2179618"/>
            <a:ext cx="2852719" cy="144676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B32B17B-39AC-4BA1-B77C-B61511E52D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" y="1306254"/>
            <a:ext cx="3942437" cy="160930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4E26677-C701-468C-9473-9E4E50185B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98" y="4395759"/>
            <a:ext cx="3942787" cy="160944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6AC0E25-E142-4CCA-B9D4-CD2F47FE8A84}"/>
              </a:ext>
            </a:extLst>
          </p:cNvPr>
          <p:cNvSpPr txBox="1"/>
          <p:nvPr/>
        </p:nvSpPr>
        <p:spPr>
          <a:xfrm>
            <a:off x="279708" y="1125990"/>
            <a:ext cx="6750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1</a:t>
            </a:r>
            <a:r>
              <a:rPr lang="en-US" baseline="30000" dirty="0">
                <a:solidFill>
                  <a:schemeClr val="accent3">
                    <a:lumMod val="75000"/>
                  </a:schemeClr>
                </a:solidFill>
              </a:rPr>
              <a:t>st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case:  </a:t>
            </a:r>
            <a:r>
              <a:rPr lang="en-US" dirty="0"/>
              <a:t>Only 0.75 mm Cu thick (!) coating and beam tube end flange </a:t>
            </a:r>
            <a:br>
              <a:rPr lang="en-US" dirty="0"/>
            </a:br>
            <a:r>
              <a:rPr lang="en-US" dirty="0"/>
              <a:t>cooling to 4.2 K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CBEAB61-011D-4136-A791-3D7D45FF66FB}"/>
              </a:ext>
            </a:extLst>
          </p:cNvPr>
          <p:cNvSpPr txBox="1"/>
          <p:nvPr/>
        </p:nvSpPr>
        <p:spPr>
          <a:xfrm>
            <a:off x="3249647" y="2379675"/>
            <a:ext cx="3198633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 Losses increase by factor of 3</a:t>
            </a:r>
          </a:p>
          <a:p>
            <a:r>
              <a:rPr lang="en-US" dirty="0">
                <a:sym typeface="Wingdings" panose="05000000000000000000" pitchFamily="2" charset="2"/>
              </a:rPr>
              <a:t> Thermal runaway?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4F69305-C25F-444E-9191-78B3BA8DEEC2}"/>
              </a:ext>
            </a:extLst>
          </p:cNvPr>
          <p:cNvSpPr txBox="1"/>
          <p:nvPr/>
        </p:nvSpPr>
        <p:spPr>
          <a:xfrm>
            <a:off x="7352525" y="1112706"/>
            <a:ext cx="37504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baseline="30000" dirty="0">
                <a:solidFill>
                  <a:schemeClr val="accent5">
                    <a:lumMod val="50000"/>
                  </a:schemeClr>
                </a:solidFill>
              </a:rPr>
              <a:t>nd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case: </a:t>
            </a:r>
            <a:r>
              <a:rPr lang="en-US" dirty="0"/>
              <a:t>“End-cooling” and additional</a:t>
            </a:r>
          </a:p>
          <a:p>
            <a:r>
              <a:rPr lang="en-US" dirty="0"/>
              <a:t>Cooling at stiffening ring position,</a:t>
            </a:r>
            <a:br>
              <a:rPr lang="en-US" dirty="0"/>
            </a:br>
            <a:r>
              <a:rPr lang="en-US" dirty="0"/>
              <a:t>Cu coating (0.75mm) only between</a:t>
            </a:r>
          </a:p>
          <a:p>
            <a:r>
              <a:rPr lang="en-US" dirty="0"/>
              <a:t>Cooling rings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A30788D-5B0F-4BE3-A006-0A5AF1F7443D}"/>
              </a:ext>
            </a:extLst>
          </p:cNvPr>
          <p:cNvSpPr txBox="1"/>
          <p:nvPr/>
        </p:nvSpPr>
        <p:spPr>
          <a:xfrm>
            <a:off x="10354499" y="1968578"/>
            <a:ext cx="1342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en-US" sz="2000" baseline="-25000" dirty="0" err="1">
                <a:solidFill>
                  <a:schemeClr val="accent5">
                    <a:lumMod val="50000"/>
                  </a:schemeClr>
                </a:solidFill>
              </a:rPr>
              <a:t>max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~ 4.3 K</a:t>
            </a:r>
            <a:endParaRPr lang="de-DE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A8291D1-C0E5-4AD0-85A6-49B68277A230}"/>
              </a:ext>
            </a:extLst>
          </p:cNvPr>
          <p:cNvSpPr txBox="1"/>
          <p:nvPr/>
        </p:nvSpPr>
        <p:spPr>
          <a:xfrm>
            <a:off x="291185" y="3250073"/>
            <a:ext cx="556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Dissipated average power total surface 4.3 W in all cases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64511A4-55B3-42A3-B7FD-65ADCC2F399C}"/>
              </a:ext>
            </a:extLst>
          </p:cNvPr>
          <p:cNvSpPr txBox="1"/>
          <p:nvPr/>
        </p:nvSpPr>
        <p:spPr>
          <a:xfrm>
            <a:off x="382465" y="3667222"/>
            <a:ext cx="6206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3</a:t>
            </a:r>
            <a:r>
              <a:rPr lang="en-US" baseline="30000" dirty="0">
                <a:solidFill>
                  <a:srgbClr val="FFC000"/>
                </a:solidFill>
              </a:rPr>
              <a:t>rd</a:t>
            </a:r>
            <a:r>
              <a:rPr lang="en-US" dirty="0">
                <a:solidFill>
                  <a:srgbClr val="FFC000"/>
                </a:solidFill>
              </a:rPr>
              <a:t> case</a:t>
            </a:r>
            <a:r>
              <a:rPr lang="en-US" dirty="0"/>
              <a:t>: “End-cooling” plus some 2 mm diameter Cu connectors</a:t>
            </a:r>
          </a:p>
          <a:p>
            <a:r>
              <a:rPr lang="en-US" dirty="0"/>
              <a:t>to 4.3 K ring every 45 degree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6D62E55-E929-4EF5-978C-F18907C26AA8}"/>
              </a:ext>
            </a:extLst>
          </p:cNvPr>
          <p:cNvSpPr txBox="1"/>
          <p:nvPr/>
        </p:nvSpPr>
        <p:spPr>
          <a:xfrm>
            <a:off x="382465" y="4563148"/>
            <a:ext cx="1226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T</a:t>
            </a:r>
            <a:r>
              <a:rPr lang="en-US" sz="2000" baseline="-25000" dirty="0">
                <a:solidFill>
                  <a:srgbClr val="FFC000"/>
                </a:solidFill>
              </a:rPr>
              <a:t>max</a:t>
            </a:r>
            <a:r>
              <a:rPr lang="en-US" sz="2000" dirty="0">
                <a:solidFill>
                  <a:srgbClr val="FFC000"/>
                </a:solidFill>
              </a:rPr>
              <a:t>~4.5 K</a:t>
            </a:r>
            <a:endParaRPr lang="de-DE" sz="2000" dirty="0">
              <a:solidFill>
                <a:srgbClr val="FFC000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5D5AAC2-5847-4EAA-BCA3-58719DF013BE}"/>
              </a:ext>
            </a:extLst>
          </p:cNvPr>
          <p:cNvSpPr txBox="1"/>
          <p:nvPr/>
        </p:nvSpPr>
        <p:spPr>
          <a:xfrm>
            <a:off x="331281" y="6174593"/>
            <a:ext cx="11529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Note: All simulations static, cooling boundaries fixed to 4 K, adiabatic boundaries to all directions, no thermal feedback</a:t>
            </a:r>
          </a:p>
          <a:p>
            <a:r>
              <a:rPr lang="en-US" b="1" dirty="0">
                <a:solidFill>
                  <a:schemeClr val="tx2"/>
                </a:solidFill>
              </a:rPr>
              <a:t>of dissipated power vs. surface resistance as a function of temperature, no assumption of thermal contact properties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5CBD8FE-4F98-4BD5-ACC5-3EF1C0751EBE}"/>
              </a:ext>
            </a:extLst>
          </p:cNvPr>
          <p:cNvSpPr txBox="1"/>
          <p:nvPr/>
        </p:nvSpPr>
        <p:spPr>
          <a:xfrm>
            <a:off x="6907297" y="4273582"/>
            <a:ext cx="29065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Equator cooling connectors</a:t>
            </a:r>
            <a:br>
              <a:rPr lang="en-US" dirty="0"/>
            </a:br>
            <a:r>
              <a:rPr lang="en-US" dirty="0"/>
              <a:t>might be flexible braids later</a:t>
            </a:r>
          </a:p>
          <a:p>
            <a:r>
              <a:rPr lang="en-US" dirty="0"/>
              <a:t>Cu coating (0.75 mm)</a:t>
            </a:r>
          </a:p>
          <a:p>
            <a:r>
              <a:rPr lang="en-US" dirty="0">
                <a:sym typeface="Wingdings" panose="05000000000000000000" pitchFamily="2" charset="2"/>
              </a:rPr>
              <a:t> Good enough for dynamic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response?</a:t>
            </a:r>
            <a:endParaRPr lang="de-DE" dirty="0"/>
          </a:p>
          <a:p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8F7C832-82FE-42A7-A7D0-3D781B3750AE}"/>
              </a:ext>
            </a:extLst>
          </p:cNvPr>
          <p:cNvSpPr txBox="1"/>
          <p:nvPr/>
        </p:nvSpPr>
        <p:spPr>
          <a:xfrm>
            <a:off x="495339" y="1968578"/>
            <a:ext cx="1226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T</a:t>
            </a:r>
            <a:r>
              <a:rPr lang="en-US" sz="2000" baseline="-25000" dirty="0">
                <a:solidFill>
                  <a:schemeClr val="accent3">
                    <a:lumMod val="75000"/>
                  </a:schemeClr>
                </a:solidFill>
              </a:rPr>
              <a:t>max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~5.6 K</a:t>
            </a:r>
            <a:endParaRPr lang="de-DE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0667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"/>
</p:tagLst>
</file>

<file path=ppt/theme/theme1.xml><?xml version="1.0" encoding="utf-8"?>
<a:theme xmlns:a="http://schemas.openxmlformats.org/drawingml/2006/main" name="Office">
  <a:themeElements>
    <a:clrScheme name="HZB FINALE FARBEN NEU">
      <a:dk1>
        <a:srgbClr val="000000"/>
      </a:dk1>
      <a:lt1>
        <a:srgbClr val="FFFFFF"/>
      </a:lt1>
      <a:dk2>
        <a:srgbClr val="004F84"/>
      </a:dk2>
      <a:lt2>
        <a:srgbClr val="E7E6E6"/>
      </a:lt2>
      <a:accent1>
        <a:srgbClr val="004F84"/>
      </a:accent1>
      <a:accent2>
        <a:srgbClr val="6CABE9"/>
      </a:accent2>
      <a:accent3>
        <a:srgbClr val="D15E57"/>
      </a:accent3>
      <a:accent4>
        <a:srgbClr val="9AC6F2"/>
      </a:accent4>
      <a:accent5>
        <a:srgbClr val="C6D970"/>
      </a:accent5>
      <a:accent6>
        <a:srgbClr val="BCD932"/>
      </a:accent6>
      <a:hlink>
        <a:srgbClr val="CB59C1"/>
      </a:hlink>
      <a:folHlink>
        <a:srgbClr val="67609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17B7A010989C243A2552D8549F9161C" ma:contentTypeVersion="0" ma:contentTypeDescription="Ein neues Dokument erstellen." ma:contentTypeScope="" ma:versionID="8349dce49d0db7e2a4e547c7e1d3c6b1">
  <xsd:schema xmlns:xsd="http://www.w3.org/2001/XMLSchema" xmlns:xs="http://www.w3.org/2001/XMLSchema" xmlns:p="http://schemas.microsoft.com/office/2006/metadata/properties" xmlns:ns2="167f32b1-d13f-44f5-bed4-4ea674042d94" targetNamespace="http://schemas.microsoft.com/office/2006/metadata/properties" ma:root="true" ma:fieldsID="73388a5bd2b0dc2a62b0863152e71fb6" ns2:_="">
    <xsd:import namespace="167f32b1-d13f-44f5-bed4-4ea674042d9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7f32b1-d13f-44f5-bed4-4ea674042d9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7f32b1-d13f-44f5-bed4-4ea674042d94">MF7FK4XQYYDW-363667196-27</_dlc_DocId>
    <_dlc_DocIdUrl xmlns="167f32b1-d13f-44f5-bed4-4ea674042d94">
      <Url>https://portal-hzb.helmholtz-berlin.de/fg/InnovEEA/_layouts/15/DocIdRedir.aspx?ID=MF7FK4XQYYDW-363667196-27</Url>
      <Description>MF7FK4XQYYDW-363667196-27</Description>
    </_dlc_DocIdUrl>
  </documentManagement>
</p:properties>
</file>

<file path=customXml/itemProps1.xml><?xml version="1.0" encoding="utf-8"?>
<ds:datastoreItem xmlns:ds="http://schemas.openxmlformats.org/officeDocument/2006/customXml" ds:itemID="{03D8598A-9DCD-4005-AE2C-DC46F469B81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16C677F-1363-4F91-8442-FB3CE4D46D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7f32b1-d13f-44f5-bed4-4ea674042d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2CF8D3-5B3C-497D-8AC9-2E2B5346F3D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FECA0FD-8680-4442-A5CF-B2776D088080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67f32b1-d13f-44f5-bed4-4ea674042d9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839</Words>
  <Application>Microsoft Office PowerPoint</Application>
  <PresentationFormat>Breitbild</PresentationFormat>
  <Paragraphs>151</Paragraphs>
  <Slides>10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Source Sans Pro</vt:lpstr>
      <vt:lpstr>Source Sans Pro Light</vt:lpstr>
      <vt:lpstr>Source Sans Pro Semibold</vt:lpstr>
      <vt:lpstr>Symbol</vt:lpstr>
      <vt:lpstr>Wingdings</vt:lpstr>
      <vt:lpstr>Office</vt:lpstr>
      <vt:lpstr>INNOVEEA</vt:lpstr>
      <vt:lpstr>Sustainability goal: Efficient SRF operation in cw mode</vt:lpstr>
      <vt:lpstr>Tasks</vt:lpstr>
      <vt:lpstr>Task 2: Quadrupole Resonator (QPR)</vt:lpstr>
      <vt:lpstr>WP2: HF free etching of Nb  </vt:lpstr>
      <vt:lpstr>Task 3: Beyond the limits of niobium</vt:lpstr>
      <vt:lpstr>Task 3: Conduction cooling of SRF cavities</vt:lpstr>
      <vt:lpstr>Surface RF losses in SRF Cavities</vt:lpstr>
      <vt:lpstr>How to cool? Some ideas and basic studies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Monica Mantel</dc:creator>
  <cp:lastModifiedBy>Oliver Kugeler</cp:lastModifiedBy>
  <cp:revision>134</cp:revision>
  <dcterms:created xsi:type="dcterms:W3CDTF">2021-07-30T13:31:34Z</dcterms:created>
  <dcterms:modified xsi:type="dcterms:W3CDTF">2021-11-10T10:25:27Z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0x010100917B7A010989C243A2552D8549F9161C</vt:lpwstr>
  </property>
  <property fmtid="{D5CDD505-2E9C-101B-9397-08002B2CF9AE}" pid="3" name="_dlc_DocIdItemGuid">
    <vt:lpwstr>f35886a4-c5b8-4b39-9f14-ca0a5535e781</vt:lpwstr>
  </property>
</Properties>
</file>