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3" r:id="rId1"/>
  </p:sldMasterIdLst>
  <p:notesMasterIdLst>
    <p:notesMasterId r:id="rId44"/>
  </p:notesMasterIdLst>
  <p:handoutMasterIdLst>
    <p:handoutMasterId r:id="rId45"/>
  </p:handoutMasterIdLst>
  <p:sldIdLst>
    <p:sldId id="256" r:id="rId2"/>
    <p:sldId id="606" r:id="rId3"/>
    <p:sldId id="626" r:id="rId4"/>
    <p:sldId id="627" r:id="rId5"/>
    <p:sldId id="628" r:id="rId6"/>
    <p:sldId id="629" r:id="rId7"/>
    <p:sldId id="585" r:id="rId8"/>
    <p:sldId id="586" r:id="rId9"/>
    <p:sldId id="607" r:id="rId10"/>
    <p:sldId id="588" r:id="rId11"/>
    <p:sldId id="612" r:id="rId12"/>
    <p:sldId id="611" r:id="rId13"/>
    <p:sldId id="613" r:id="rId14"/>
    <p:sldId id="590" r:id="rId15"/>
    <p:sldId id="616" r:id="rId16"/>
    <p:sldId id="615" r:id="rId17"/>
    <p:sldId id="617" r:id="rId18"/>
    <p:sldId id="621" r:id="rId19"/>
    <p:sldId id="622" r:id="rId20"/>
    <p:sldId id="620" r:id="rId21"/>
    <p:sldId id="592" r:id="rId22"/>
    <p:sldId id="618" r:id="rId23"/>
    <p:sldId id="623" r:id="rId24"/>
    <p:sldId id="624" r:id="rId25"/>
    <p:sldId id="630" r:id="rId26"/>
    <p:sldId id="631" r:id="rId27"/>
    <p:sldId id="633" r:id="rId28"/>
    <p:sldId id="634" r:id="rId29"/>
    <p:sldId id="632" r:id="rId30"/>
    <p:sldId id="635" r:id="rId31"/>
    <p:sldId id="636" r:id="rId32"/>
    <p:sldId id="638" r:id="rId33"/>
    <p:sldId id="639" r:id="rId34"/>
    <p:sldId id="637" r:id="rId35"/>
    <p:sldId id="640" r:id="rId36"/>
    <p:sldId id="641" r:id="rId37"/>
    <p:sldId id="643" r:id="rId38"/>
    <p:sldId id="597" r:id="rId39"/>
    <p:sldId id="644" r:id="rId40"/>
    <p:sldId id="645" r:id="rId41"/>
    <p:sldId id="648" r:id="rId42"/>
    <p:sldId id="600" r:id="rId4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070" autoAdjust="0"/>
    <p:restoredTop sz="96085" autoAdjust="0"/>
  </p:normalViewPr>
  <p:slideViewPr>
    <p:cSldViewPr snapToGrid="0">
      <p:cViewPr>
        <p:scale>
          <a:sx n="70" d="100"/>
          <a:sy n="70" d="100"/>
        </p:scale>
        <p:origin x="-1434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5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18/06/2015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9FFBE-C978-497E-9DE0-2B567888CA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87577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smtClean="0"/>
              <a:t>18/06/2015</a:t>
            </a: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93E7-6FB1-458E-8249-9F583AF30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459369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59825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30/09/2016                       J.-M.-Univ. Würzburg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792" y="6356350"/>
            <a:ext cx="457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M. Backes: Astronomy in Namibia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392" y="6352318"/>
            <a:ext cx="4953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12F5AEC-EFD2-4725-A33D-D6E439D8C4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08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59825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30/09/2016                       J.-M.-Univ. Würzburg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792" y="6356350"/>
            <a:ext cx="457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M. Backes: Astronomy in Namibia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392" y="6352318"/>
            <a:ext cx="4953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12F5AEC-EFD2-4725-A33D-D6E439D8C4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32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59825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30/09/2016                       J.-M.-Univ. Würzburg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792" y="6356350"/>
            <a:ext cx="457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M. Backes: Astronomy in Namibia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392" y="6352318"/>
            <a:ext cx="4953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12F5AEC-EFD2-4725-A33D-D6E439D8C4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447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66725" y="4800600"/>
            <a:ext cx="8132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de-DE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66579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59825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30/09/2016                       J.-M.-Univ. Würzburg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792" y="6356350"/>
            <a:ext cx="457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M. Backes: Astronomy in Namibia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392" y="6352318"/>
            <a:ext cx="4953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12F5AEC-EFD2-4725-A33D-D6E439D8C4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124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659825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30/09/2016                       J.-M.-Univ. Würzburg</a:t>
            </a: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792" y="6356350"/>
            <a:ext cx="457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M. Backes: Astronomy in Namibia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392" y="6352318"/>
            <a:ext cx="4953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12F5AEC-EFD2-4725-A33D-D6E439D8C4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18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59825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30/09/2016                       J.-M.-Univ. Würzburg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792" y="6356350"/>
            <a:ext cx="457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M. Backes: Astronomy in Namibia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392" y="6352318"/>
            <a:ext cx="4953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12F5AEC-EFD2-4725-A33D-D6E439D8C4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79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713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10"/>
          </p:nvPr>
        </p:nvSpPr>
        <p:spPr>
          <a:xfrm>
            <a:off x="659825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30/09/2016                       J.-M.-Univ. Würzburg</a:t>
            </a:r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43792" y="6356350"/>
            <a:ext cx="457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M. Backes: Astronomy in Namibia</a:t>
            </a:r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392" y="6352318"/>
            <a:ext cx="4953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12F5AEC-EFD2-4725-A33D-D6E439D8C4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955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849" y="-10011"/>
            <a:ext cx="8243501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659825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30/09/2016                       J.-M.-Univ. Würzburg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792" y="6356350"/>
            <a:ext cx="457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M. Backes: Astronomy in Namibia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392" y="6352318"/>
            <a:ext cx="4953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12F5AEC-EFD2-4725-A33D-D6E439D8C4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659825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30/09/2016                       J.-M.-Univ. Würzburg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792" y="6356350"/>
            <a:ext cx="457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M. Backes: Astronomy in Namibia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392" y="6352318"/>
            <a:ext cx="4953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12F5AEC-EFD2-4725-A33D-D6E439D8C4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780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59825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30/09/2016                       J.-M.-Univ. Würzburg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792" y="6356350"/>
            <a:ext cx="457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M. Backes: Astronomy in Namibia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392" y="6352318"/>
            <a:ext cx="4953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12F5AEC-EFD2-4725-A33D-D6E439D8C4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50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59825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30/09/2016                       J.-M.-Univ. Würzburg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792" y="6356350"/>
            <a:ext cx="457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M. Backes: Astronomy in Namibia</a:t>
            </a: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392" y="6352318"/>
            <a:ext cx="4953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12F5AEC-EFD2-4725-A33D-D6E439D8C4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435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98254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30/09/2016                       J.-M.-Univ. Würzburg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43792" y="6356350"/>
            <a:ext cx="45712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M. Backes: Astronomy in Namibia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392" y="6352318"/>
            <a:ext cx="4953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4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512F5AEC-EFD2-4725-A33D-D6E439D8C45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g"/><Relationship Id="rId4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37.jpeg"/><Relationship Id="rId4" Type="http://schemas.openxmlformats.org/officeDocument/2006/relationships/image" Target="../media/image4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371600" y="2115403"/>
            <a:ext cx="7772400" cy="3916907"/>
          </a:xfrm>
        </p:spPr>
        <p:txBody>
          <a:bodyPr/>
          <a:lstStyle/>
          <a:p>
            <a:pPr eaLnBrk="1" hangingPunct="1">
              <a:lnSpc>
                <a:spcPct val="100000"/>
              </a:lnSpc>
            </a:pPr>
            <a:r>
              <a:rPr lang="en-US" altLang="en-US" sz="4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The DWARF Network</a:t>
            </a:r>
            <a:r>
              <a:rPr lang="en-US" altLang="en-US" sz="2400" b="1" dirty="0">
                <a:solidFill>
                  <a:schemeClr val="bg1"/>
                </a:solidFill>
                <a:latin typeface="Gotham" panose="02000504050000020004" pitchFamily="2" charset="0"/>
              </a:rPr>
              <a:t/>
            </a:r>
            <a:br>
              <a:rPr lang="en-US" altLang="en-US" sz="2400" b="1" dirty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/>
            </a:r>
            <a:b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altLang="en-US" sz="2400" b="1" dirty="0">
                <a:solidFill>
                  <a:schemeClr val="bg1"/>
                </a:solidFill>
                <a:latin typeface="Gotham" panose="02000504050000020004" pitchFamily="2" charset="0"/>
              </a:rPr>
              <a:t/>
            </a:r>
            <a:br>
              <a:rPr lang="en-US" altLang="en-US" sz="2400" b="1" dirty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/>
            </a:r>
            <a:b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/>
            </a:r>
            <a:b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altLang="en-US" sz="2400" b="1" dirty="0">
                <a:solidFill>
                  <a:schemeClr val="bg1"/>
                </a:solidFill>
                <a:latin typeface="Gotham" panose="02000504050000020004" pitchFamily="2" charset="0"/>
              </a:rPr>
              <a:t/>
            </a:r>
            <a:br>
              <a:rPr lang="en-US" altLang="en-US" sz="2400" b="1" dirty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altLang="en-US" sz="30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Michael Backes</a:t>
            </a:r>
            <a:br>
              <a:rPr lang="en-US" altLang="en-US" sz="3000" b="1" dirty="0" smtClean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University of Namibia</a:t>
            </a:r>
            <a:b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Department of Physics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4708525" y="6142038"/>
            <a:ext cx="4435475" cy="47148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chemeClr val="bg1"/>
                </a:solidFill>
              </a:rPr>
              <a:t>9</a:t>
            </a:r>
            <a:r>
              <a:rPr lang="en-US" altLang="en-US" baseline="30000" dirty="0" smtClean="0">
                <a:solidFill>
                  <a:schemeClr val="bg1"/>
                </a:solidFill>
              </a:rPr>
              <a:t>th</a:t>
            </a:r>
            <a:r>
              <a:rPr lang="en-US" altLang="en-US" dirty="0" smtClean="0">
                <a:solidFill>
                  <a:schemeClr val="bg1"/>
                </a:solidFill>
              </a:rPr>
              <a:t> December 2016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4122738"/>
            <a:ext cx="246856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pPr eaLnBrk="1" hangingPunct="1"/>
            <a:r>
              <a:rPr lang="de-DE" altLang="en-US" dirty="0" smtClean="0"/>
              <a:t>BBHs in AGN II: Blazars</a:t>
            </a: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625725" y="1309688"/>
            <a:ext cx="6518275" cy="4427537"/>
          </a:xfrm>
        </p:spPr>
        <p:txBody>
          <a:bodyPr lIns="90000" tIns="46800" rIns="90000" bIns="46800"/>
          <a:lstStyle/>
          <a:p>
            <a:pPr marL="341313" indent="-341313" defTabSz="449263" eaLnBrk="1" hangingPunct="1">
              <a:buClr>
                <a:srgbClr val="84B818"/>
              </a:buClr>
            </a:pPr>
            <a:r>
              <a:rPr lang="de-DE" altLang="en-US" dirty="0" smtClean="0"/>
              <a:t>Theory: quasars=narrow BBHs </a:t>
            </a:r>
            <a:r>
              <a:rPr lang="de-DE" altLang="en-US" sz="1800" dirty="0" smtClean="0"/>
              <a:t>[Lobanov06]</a:t>
            </a:r>
          </a:p>
          <a:p>
            <a:pPr marL="341313" indent="-341313" defTabSz="449263" eaLnBrk="1" hangingPunct="1">
              <a:buClr>
                <a:srgbClr val="84B818"/>
              </a:buClr>
            </a:pPr>
            <a:r>
              <a:rPr lang="de-DE" altLang="en-US" dirty="0" smtClean="0"/>
              <a:t>Not resolvable </a:t>
            </a:r>
            <a:r>
              <a:rPr lang="de-DE" altLang="en-US" dirty="0" smtClean="0">
                <a:sym typeface="Wingdings" pitchFamily="2" charset="2"/>
              </a:rPr>
              <a:t> QPOs</a:t>
            </a:r>
          </a:p>
          <a:p>
            <a:pPr marL="341313" indent="-341313" defTabSz="449263" eaLnBrk="1" hangingPunct="1">
              <a:buClr>
                <a:srgbClr val="84B818"/>
              </a:buClr>
            </a:pPr>
            <a:r>
              <a:rPr lang="de-DE" altLang="en-US" dirty="0" smtClean="0"/>
              <a:t>OJ287: 12	yr optical </a:t>
            </a:r>
            <a:r>
              <a:rPr lang="de-DE" altLang="en-US" sz="1800" dirty="0" smtClean="0"/>
              <a:t>[Sillanpää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87, Fan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98, Wu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06]</a:t>
            </a:r>
          </a:p>
          <a:p>
            <a:pPr marL="341313" indent="-341313" defTabSz="449263" eaLnBrk="1" hangingPunct="1">
              <a:buClr>
                <a:srgbClr val="84B818"/>
              </a:buClr>
            </a:pPr>
            <a:r>
              <a:rPr lang="de-DE" altLang="en-US" dirty="0" smtClean="0"/>
              <a:t>Mkn501: TeV&amp; X-ray 23d   </a:t>
            </a:r>
            <a:r>
              <a:rPr lang="de-DE" altLang="en-US" sz="1800" dirty="0" smtClean="0"/>
              <a:t>[Kranich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99, Osone06]</a:t>
            </a:r>
            <a:r>
              <a:rPr lang="de-DE" altLang="en-US" dirty="0" smtClean="0"/>
              <a:t> optical: 100d </a:t>
            </a:r>
            <a:r>
              <a:rPr lang="de-DE" altLang="en-US" dirty="0"/>
              <a:t>	</a:t>
            </a:r>
            <a:r>
              <a:rPr lang="de-DE" altLang="en-US" sz="1800" dirty="0" smtClean="0"/>
              <a:t>[Yang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08]</a:t>
            </a:r>
            <a:r>
              <a:rPr lang="de-DE" altLang="en-US" dirty="0" smtClean="0"/>
              <a:t>         			      ‚ ‚new</a:t>
            </a:r>
            <a:r>
              <a:rPr lang="en-US" altLang="en-US" dirty="0" smtClean="0"/>
              <a:t>’ </a:t>
            </a:r>
            <a:r>
              <a:rPr lang="de-DE" altLang="en-US" dirty="0" smtClean="0"/>
              <a:t>TeV &amp; X-Ray: 23, 36 &amp; 72d </a:t>
            </a:r>
            <a:r>
              <a:rPr lang="de-DE" altLang="en-US" sz="1800" dirty="0" smtClean="0"/>
              <a:t>[Röding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09]</a:t>
            </a:r>
          </a:p>
          <a:p>
            <a:pPr marL="341313" indent="-341313" defTabSz="449263" eaLnBrk="1" hangingPunct="1">
              <a:buClr>
                <a:srgbClr val="84B818"/>
              </a:buClr>
            </a:pPr>
            <a:r>
              <a:rPr lang="de-DE" altLang="en-US" dirty="0" smtClean="0"/>
              <a:t>Interpretation of TeV-QPO as BBH</a:t>
            </a:r>
          </a:p>
          <a:p>
            <a:pPr marL="341313" indent="-341313" defTabSz="449263" eaLnBrk="1" hangingPunct="1">
              <a:spcBef>
                <a:spcPct val="0"/>
              </a:spcBef>
              <a:buClr>
                <a:srgbClr val="84B818"/>
              </a:buClr>
              <a:buFont typeface="Wingdings" pitchFamily="2" charset="2"/>
              <a:buNone/>
            </a:pPr>
            <a:r>
              <a:rPr lang="de-DE" altLang="en-US" dirty="0" smtClean="0"/>
              <a:t>				</a:t>
            </a:r>
            <a:r>
              <a:rPr lang="de-DE" altLang="en-US" sz="1800" dirty="0" smtClean="0"/>
              <a:t>[Rieger &amp; Mannheim00,									 	De Paolis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02, Rieger07]</a:t>
            </a:r>
          </a:p>
          <a:p>
            <a:pPr marL="341313" indent="-341313" defTabSz="449263" eaLnBrk="1" hangingPunct="1">
              <a:lnSpc>
                <a:spcPct val="101000"/>
              </a:lnSpc>
              <a:spcBef>
                <a:spcPts val="800"/>
              </a:spcBef>
              <a:buClr>
                <a:srgbClr val="84B818"/>
              </a:buClr>
              <a:buFont typeface="Wingdings" pitchFamily="2" charset="2"/>
              <a:buChar char="Ä"/>
            </a:pPr>
            <a:r>
              <a:rPr lang="de-DE" altLang="en-US" dirty="0" smtClean="0">
                <a:sym typeface="Wingdings" pitchFamily="2" charset="2"/>
              </a:rPr>
              <a:t>Extract mass &amp; distance</a:t>
            </a:r>
            <a:endParaRPr lang="de-DE" altLang="en-US" dirty="0" smtClean="0"/>
          </a:p>
          <a:p>
            <a:pPr lvl="1" defTabSz="449263" eaLnBrk="1" hangingPunct="1">
              <a:lnSpc>
                <a:spcPct val="101000"/>
              </a:lnSpc>
              <a:spcBef>
                <a:spcPts val="800"/>
              </a:spcBef>
              <a:buClr>
                <a:srgbClr val="84B818"/>
              </a:buClr>
              <a:buFont typeface="Wingdings" pitchFamily="2" charset="2"/>
              <a:buChar char="Ä"/>
            </a:pPr>
            <a:r>
              <a:rPr lang="de-DE" altLang="en-US" sz="2800" dirty="0" smtClean="0">
                <a:sym typeface="Wingdings" pitchFamily="2" charset="2"/>
              </a:rPr>
              <a:t>Calculate GW templates</a:t>
            </a:r>
            <a:endParaRPr lang="de-DE" altLang="en-US" sz="2800" dirty="0" smtClean="0"/>
          </a:p>
          <a:p>
            <a:pPr marL="341313" indent="-341313" defTabSz="449263" eaLnBrk="1" hangingPunct="1">
              <a:buClr>
                <a:srgbClr val="84B818"/>
              </a:buClr>
            </a:pPr>
            <a:endParaRPr lang="de-DE" altLang="en-US" dirty="0" smtClean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 r="49907"/>
          <a:stretch>
            <a:fillRect/>
          </a:stretch>
        </p:blipFill>
        <p:spPr bwMode="auto">
          <a:xfrm>
            <a:off x="153988" y="1411288"/>
            <a:ext cx="2433637" cy="235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04"/>
          <a:stretch>
            <a:fillRect/>
          </a:stretch>
        </p:blipFill>
        <p:spPr bwMode="auto">
          <a:xfrm>
            <a:off x="152400" y="3749675"/>
            <a:ext cx="2447925" cy="236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1422400" y="1498600"/>
            <a:ext cx="11938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>
                <a:effectLst/>
                <a:latin typeface="Akkurat" pitchFamily="2" charset="0"/>
              </a:rPr>
              <a:t>TeV (HEGRA)</a:t>
            </a:r>
          </a:p>
        </p:txBody>
      </p:sp>
      <p:sp>
        <p:nvSpPr>
          <p:cNvPr id="26635" name="Text Box 11"/>
          <p:cNvSpPr txBox="1">
            <a:spLocks noChangeArrowheads="1"/>
          </p:cNvSpPr>
          <p:nvPr/>
        </p:nvSpPr>
        <p:spPr bwMode="auto">
          <a:xfrm>
            <a:off x="1576388" y="4522788"/>
            <a:ext cx="107950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>
                <a:effectLst/>
                <a:latin typeface="Akkurat" pitchFamily="2" charset="0"/>
              </a:rPr>
              <a:t>X-ray (ASM)</a:t>
            </a:r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1079500" y="1455429"/>
            <a:ext cx="203200" cy="4699000"/>
          </a:xfrm>
          <a:prstGeom prst="rect">
            <a:avLst/>
          </a:prstGeom>
          <a:solidFill>
            <a:srgbClr val="84B818">
              <a:alpha val="34000"/>
            </a:srgbClr>
          </a:solidFill>
          <a:ln w="38100">
            <a:solidFill>
              <a:srgbClr val="84B818"/>
            </a:solidFill>
            <a:miter lim="800000"/>
            <a:headEnd/>
            <a:tailEnd/>
          </a:ln>
        </p:spPr>
        <p:txBody>
          <a:bodyPr wrap="none" anchor="ctr"/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endParaRPr lang="en-US" altLang="en-US">
              <a:solidFill>
                <a:schemeClr val="bg1"/>
              </a:solidFill>
              <a:effectLst/>
            </a:endParaRPr>
          </a:p>
        </p:txBody>
      </p:sp>
      <p:sp>
        <p:nvSpPr>
          <p:cNvPr id="26637" name="Text Box 13"/>
          <p:cNvSpPr txBox="1">
            <a:spLocks noChangeArrowheads="1"/>
          </p:cNvSpPr>
          <p:nvPr/>
        </p:nvSpPr>
        <p:spPr bwMode="auto">
          <a:xfrm>
            <a:off x="1257300" y="3810000"/>
            <a:ext cx="134620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2400" b="1">
                <a:solidFill>
                  <a:srgbClr val="84B818"/>
                </a:solidFill>
                <a:effectLst/>
                <a:latin typeface="Akkurat" pitchFamily="2" charset="0"/>
              </a:rPr>
              <a:t>23 days</a:t>
            </a:r>
          </a:p>
        </p:txBody>
      </p:sp>
    </p:spTree>
    <p:extLst>
      <p:ext uri="{BB962C8B-B14F-4D97-AF65-F5344CB8AC3E}">
        <p14:creationId xmlns:p14="http://schemas.microsoft.com/office/powerpoint/2010/main" val="370611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pPr eaLnBrk="1" hangingPunct="1"/>
            <a:r>
              <a:rPr lang="de-DE" altLang="en-US" dirty="0" smtClean="0"/>
              <a:t>BBHs in AGN II: Blazars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5" t="10158" r="11274" b="14257"/>
          <a:stretch/>
        </p:blipFill>
        <p:spPr bwMode="auto">
          <a:xfrm>
            <a:off x="1000126" y="1333637"/>
            <a:ext cx="7343774" cy="49686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1843677" y="5986927"/>
            <a:ext cx="6298584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borrowed </a:t>
            </a:r>
            <a:r>
              <a:rPr lang="en-US" dirty="0">
                <a:solidFill>
                  <a:schemeClr val="tx1"/>
                </a:solidFill>
              </a:rPr>
              <a:t>from </a:t>
            </a:r>
            <a:r>
              <a:rPr lang="en-US" dirty="0" smtClean="0">
                <a:solidFill>
                  <a:schemeClr val="tx1"/>
                </a:solidFill>
              </a:rPr>
              <a:t>Dave Thompson:</a:t>
            </a:r>
            <a:r>
              <a:rPr lang="en-US" i="1" dirty="0" smtClean="0">
                <a:solidFill>
                  <a:schemeClr val="tx1"/>
                </a:solidFill>
              </a:rPr>
              <a:t> Monitoring the High Energy Sky:</a:t>
            </a:r>
            <a:br>
              <a:rPr lang="en-US" i="1" dirty="0" smtClean="0">
                <a:solidFill>
                  <a:schemeClr val="tx1"/>
                </a:solidFill>
              </a:rPr>
            </a:br>
            <a:r>
              <a:rPr lang="en-US" i="1" dirty="0" smtClean="0">
                <a:solidFill>
                  <a:schemeClr val="tx1"/>
                </a:solidFill>
              </a:rPr>
              <a:t>The </a:t>
            </a:r>
            <a:r>
              <a:rPr lang="en-US" dirty="0" smtClean="0">
                <a:solidFill>
                  <a:schemeClr val="tx1"/>
                </a:solidFill>
              </a:rPr>
              <a:t>Fermi</a:t>
            </a:r>
            <a:r>
              <a:rPr lang="en-US" i="1" dirty="0" smtClean="0">
                <a:solidFill>
                  <a:schemeClr val="tx1"/>
                </a:solidFill>
              </a:rPr>
              <a:t> Experience,</a:t>
            </a:r>
            <a:r>
              <a:rPr lang="en-US" dirty="0" smtClean="0">
                <a:solidFill>
                  <a:schemeClr val="tx1"/>
                </a:solidFill>
              </a:rPr>
              <a:t> this workshop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849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pPr eaLnBrk="1" hangingPunct="1"/>
            <a:r>
              <a:rPr lang="de-DE" altLang="en-US" dirty="0" smtClean="0"/>
              <a:t>BBHs in AGN II: Blazars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399646"/>
            <a:ext cx="7658100" cy="4821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975303" y="5461888"/>
            <a:ext cx="5395323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borrowed </a:t>
            </a:r>
            <a:r>
              <a:rPr lang="en-US" dirty="0">
                <a:solidFill>
                  <a:schemeClr val="tx1"/>
                </a:solidFill>
              </a:rPr>
              <a:t>from Daniela </a:t>
            </a:r>
            <a:r>
              <a:rPr lang="en-US" dirty="0" err="1" smtClean="0">
                <a:solidFill>
                  <a:schemeClr val="tx1"/>
                </a:solidFill>
              </a:rPr>
              <a:t>Huppenkothen</a:t>
            </a:r>
            <a:r>
              <a:rPr lang="en-US" dirty="0" smtClean="0">
                <a:solidFill>
                  <a:schemeClr val="tx1"/>
                </a:solidFill>
              </a:rPr>
              <a:t>:</a:t>
            </a:r>
            <a:r>
              <a:rPr lang="en-US" i="1" dirty="0" smtClean="0">
                <a:solidFill>
                  <a:schemeClr val="tx1"/>
                </a:solidFill>
              </a:rPr>
              <a:t> Time </a:t>
            </a:r>
            <a:r>
              <a:rPr lang="en-US" i="1" dirty="0">
                <a:solidFill>
                  <a:schemeClr val="tx1"/>
                </a:solidFill>
              </a:rPr>
              <a:t>Series</a:t>
            </a:r>
          </a:p>
          <a:p>
            <a:pPr algn="ctr"/>
            <a:r>
              <a:rPr lang="en-US" i="1" dirty="0">
                <a:solidFill>
                  <a:schemeClr val="tx1"/>
                </a:solidFill>
              </a:rPr>
              <a:t>for </a:t>
            </a:r>
            <a:r>
              <a:rPr lang="en-US" i="1" dirty="0" smtClean="0">
                <a:solidFill>
                  <a:schemeClr val="tx1"/>
                </a:solidFill>
              </a:rPr>
              <a:t>the Analysis Multi-wavelength future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this workshop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515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pPr eaLnBrk="1" hangingPunct="1"/>
            <a:r>
              <a:rPr lang="de-DE" altLang="en-US" dirty="0" smtClean="0"/>
              <a:t>BBHs in AGN II: Blazars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399646"/>
            <a:ext cx="7658100" cy="482176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Text Box 11"/>
          <p:cNvSpPr txBox="1">
            <a:spLocks noChangeArrowheads="1"/>
          </p:cNvSpPr>
          <p:nvPr/>
        </p:nvSpPr>
        <p:spPr bwMode="auto">
          <a:xfrm rot="20607763">
            <a:off x="1402532" y="2930802"/>
            <a:ext cx="6643736" cy="1466299"/>
          </a:xfrm>
          <a:prstGeom prst="rect">
            <a:avLst/>
          </a:prstGeom>
          <a:ln w="7620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4800" dirty="0">
                <a:solidFill>
                  <a:schemeClr val="accent1"/>
                </a:solidFill>
                <a:effectLst/>
                <a:latin typeface="+mn-lt"/>
              </a:rPr>
              <a:t>Observations of several periods mandatory!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75303" y="5461888"/>
            <a:ext cx="5395323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borrowed </a:t>
            </a:r>
            <a:r>
              <a:rPr lang="en-US" dirty="0">
                <a:solidFill>
                  <a:schemeClr val="tx1"/>
                </a:solidFill>
              </a:rPr>
              <a:t>from Daniela </a:t>
            </a:r>
            <a:r>
              <a:rPr lang="en-US" dirty="0" err="1" smtClean="0">
                <a:solidFill>
                  <a:schemeClr val="tx1"/>
                </a:solidFill>
              </a:rPr>
              <a:t>Huppenkothen</a:t>
            </a:r>
            <a:r>
              <a:rPr lang="en-US" dirty="0" smtClean="0">
                <a:solidFill>
                  <a:schemeClr val="tx1"/>
                </a:solidFill>
              </a:rPr>
              <a:t>: </a:t>
            </a:r>
            <a:r>
              <a:rPr lang="en-US" i="1" dirty="0" smtClean="0">
                <a:solidFill>
                  <a:schemeClr val="tx1"/>
                </a:solidFill>
              </a:rPr>
              <a:t>Time </a:t>
            </a:r>
            <a:r>
              <a:rPr lang="en-US" i="1" dirty="0">
                <a:solidFill>
                  <a:schemeClr val="tx1"/>
                </a:solidFill>
              </a:rPr>
              <a:t>Series</a:t>
            </a:r>
          </a:p>
          <a:p>
            <a:r>
              <a:rPr lang="en-US" i="1" dirty="0">
                <a:solidFill>
                  <a:schemeClr val="tx1"/>
                </a:solidFill>
              </a:rPr>
              <a:t>for </a:t>
            </a:r>
            <a:r>
              <a:rPr lang="en-US" i="1" dirty="0" smtClean="0">
                <a:solidFill>
                  <a:schemeClr val="tx1"/>
                </a:solidFill>
              </a:rPr>
              <a:t>the Analysis Multi-wavelength future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smtClean="0">
                <a:solidFill>
                  <a:schemeClr val="tx1"/>
                </a:solidFill>
              </a:rPr>
              <a:t>this workshop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4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17" name="Picture 1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4138613"/>
            <a:ext cx="3425825" cy="202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918" name="Picture 1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403350"/>
            <a:ext cx="3275012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919" name="Picture 14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659063"/>
            <a:ext cx="35083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920" name="Rectangle 144"/>
          <p:cNvSpPr>
            <a:spLocks noChangeArrowheads="1"/>
          </p:cNvSpPr>
          <p:nvPr/>
        </p:nvSpPr>
        <p:spPr bwMode="auto">
          <a:xfrm>
            <a:off x="1152525" y="1409700"/>
            <a:ext cx="142875" cy="1143000"/>
          </a:xfrm>
          <a:prstGeom prst="rect">
            <a:avLst/>
          </a:prstGeom>
          <a:solidFill>
            <a:srgbClr val="84B818">
              <a:alpha val="34000"/>
            </a:srgbClr>
          </a:solidFill>
          <a:ln w="38100">
            <a:solidFill>
              <a:srgbClr val="84B8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21" name="Rectangle 145"/>
          <p:cNvSpPr>
            <a:spLocks noChangeArrowheads="1"/>
          </p:cNvSpPr>
          <p:nvPr/>
        </p:nvSpPr>
        <p:spPr bwMode="auto">
          <a:xfrm>
            <a:off x="2692400" y="2663825"/>
            <a:ext cx="219075" cy="1333500"/>
          </a:xfrm>
          <a:prstGeom prst="rect">
            <a:avLst/>
          </a:prstGeom>
          <a:solidFill>
            <a:srgbClr val="84B818">
              <a:alpha val="34000"/>
            </a:srgbClr>
          </a:solidFill>
          <a:ln w="38100">
            <a:solidFill>
              <a:srgbClr val="84B8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22" name="Rectangle 146"/>
          <p:cNvSpPr>
            <a:spLocks noChangeArrowheads="1"/>
          </p:cNvSpPr>
          <p:nvPr/>
        </p:nvSpPr>
        <p:spPr bwMode="auto">
          <a:xfrm>
            <a:off x="554038" y="4159250"/>
            <a:ext cx="1214437" cy="2022475"/>
          </a:xfrm>
          <a:prstGeom prst="rect">
            <a:avLst/>
          </a:prstGeom>
          <a:solidFill>
            <a:srgbClr val="84B818">
              <a:alpha val="34000"/>
            </a:srgbClr>
          </a:solidFill>
          <a:ln w="38100">
            <a:solidFill>
              <a:srgbClr val="84B8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3762375" y="1293813"/>
            <a:ext cx="4913313" cy="5208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kkurat-Light" pitchFamily="2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kkurat-Light" pitchFamily="2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kkurat-Light" pitchFamily="2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kkurat-Light" pitchFamily="2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kkurat-Light" pitchFamily="2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kkurat-Light" pitchFamily="2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kkurat-Light" pitchFamily="2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kkurat-Light" pitchFamily="2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kkurat-Light" pitchFamily="2" charset="0"/>
              </a:defRPr>
            </a:lvl9pPr>
          </a:lstStyle>
          <a:p>
            <a:pPr eaLnBrk="1" hangingPunct="1">
              <a:buClr>
                <a:srgbClr val="84B818"/>
              </a:buClr>
            </a:pPr>
            <a:r>
              <a:rPr lang="de-DE" altLang="en-US" sz="2800" dirty="0">
                <a:effectLst/>
                <a:latin typeface="+mn-lt"/>
              </a:rPr>
              <a:t>Orphan TeV flare in 2002 of 1ES1959+650</a:t>
            </a:r>
            <a:r>
              <a:rPr lang="de-DE" altLang="en-US" sz="2400" dirty="0">
                <a:effectLst/>
                <a:latin typeface="+mn-lt"/>
              </a:rPr>
              <a:t>	</a:t>
            </a:r>
            <a:r>
              <a:rPr lang="de-DE" altLang="en-US" sz="2400" dirty="0" smtClean="0">
                <a:effectLst/>
                <a:latin typeface="+mn-lt"/>
              </a:rPr>
              <a:t>  	</a:t>
            </a:r>
            <a:r>
              <a:rPr lang="de-DE" altLang="en-US" dirty="0" smtClean="0">
                <a:effectLst/>
                <a:latin typeface="+mn-lt"/>
              </a:rPr>
              <a:t>[</a:t>
            </a:r>
            <a:r>
              <a:rPr lang="de-DE" altLang="en-US" dirty="0">
                <a:effectLst/>
                <a:latin typeface="+mn-lt"/>
              </a:rPr>
              <a:t>Krawczynski</a:t>
            </a:r>
            <a:r>
              <a:rPr lang="de-DE" altLang="en-US" baseline="30000" dirty="0">
                <a:effectLst/>
                <a:latin typeface="+mn-lt"/>
              </a:rPr>
              <a:t>+</a:t>
            </a:r>
            <a:r>
              <a:rPr lang="de-DE" altLang="en-US" dirty="0">
                <a:effectLst/>
                <a:latin typeface="+mn-lt"/>
              </a:rPr>
              <a:t>04]</a:t>
            </a:r>
          </a:p>
          <a:p>
            <a:pPr eaLnBrk="1" hangingPunct="1">
              <a:buClr>
                <a:srgbClr val="84B818"/>
              </a:buClr>
              <a:buFont typeface="Wingdings" pitchFamily="2" charset="2"/>
              <a:buNone/>
            </a:pPr>
            <a:endParaRPr lang="de-DE" altLang="en-US" dirty="0">
              <a:effectLst/>
              <a:latin typeface="+mn-lt"/>
            </a:endParaRPr>
          </a:p>
          <a:p>
            <a:pPr eaLnBrk="1" hangingPunct="1">
              <a:buClr>
                <a:srgbClr val="84B818"/>
              </a:buClr>
            </a:pPr>
            <a:r>
              <a:rPr lang="de-DE" altLang="en-US" sz="2800" dirty="0" smtClean="0">
                <a:latin typeface="+mn-lt"/>
              </a:rPr>
              <a:t>„</a:t>
            </a:r>
            <a:r>
              <a:rPr lang="de-DE" altLang="en-US" sz="2800" dirty="0" smtClean="0">
                <a:effectLst/>
                <a:latin typeface="+mn-lt"/>
              </a:rPr>
              <a:t>Orphan</a:t>
            </a:r>
            <a:r>
              <a:rPr lang="de-DE" altLang="en-US" sz="2800" dirty="0">
                <a:effectLst/>
                <a:latin typeface="+mn-lt"/>
              </a:rPr>
              <a:t>“ TeV flare in 2004 of Mkn </a:t>
            </a:r>
            <a:r>
              <a:rPr lang="de-DE" altLang="en-US" sz="2800" dirty="0" smtClean="0">
                <a:effectLst/>
                <a:latin typeface="+mn-lt"/>
              </a:rPr>
              <a:t>421</a:t>
            </a:r>
            <a:r>
              <a:rPr lang="de-DE" altLang="en-US" sz="2400" dirty="0" smtClean="0">
                <a:effectLst/>
                <a:latin typeface="+mn-lt"/>
              </a:rPr>
              <a:t> </a:t>
            </a:r>
            <a:r>
              <a:rPr lang="de-DE" altLang="en-US" sz="2400" dirty="0">
                <a:effectLst/>
                <a:latin typeface="+mn-lt"/>
              </a:rPr>
              <a:t>		    </a:t>
            </a:r>
            <a:r>
              <a:rPr lang="de-DE" altLang="en-US" sz="2400" dirty="0" smtClean="0">
                <a:effectLst/>
                <a:latin typeface="+mn-lt"/>
              </a:rPr>
              <a:t>		</a:t>
            </a:r>
            <a:r>
              <a:rPr lang="de-DE" altLang="en-US" dirty="0" smtClean="0">
                <a:effectLst/>
                <a:latin typeface="+mn-lt"/>
              </a:rPr>
              <a:t>[</a:t>
            </a:r>
            <a:r>
              <a:rPr lang="de-DE" altLang="en-US" dirty="0">
                <a:effectLst/>
                <a:latin typeface="+mn-lt"/>
              </a:rPr>
              <a:t>Blazejowski</a:t>
            </a:r>
            <a:r>
              <a:rPr lang="de-DE" altLang="en-US" baseline="30000" dirty="0">
                <a:effectLst/>
                <a:latin typeface="+mn-lt"/>
              </a:rPr>
              <a:t>+</a:t>
            </a:r>
            <a:r>
              <a:rPr lang="de-DE" altLang="en-US" dirty="0">
                <a:effectLst/>
                <a:latin typeface="+mn-lt"/>
              </a:rPr>
              <a:t>05]</a:t>
            </a:r>
          </a:p>
          <a:p>
            <a:pPr eaLnBrk="1" hangingPunct="1">
              <a:buClr>
                <a:srgbClr val="84B818"/>
              </a:buClr>
              <a:buFont typeface="Wingdings" pitchFamily="2" charset="2"/>
              <a:buNone/>
            </a:pPr>
            <a:endParaRPr lang="de-DE" altLang="en-US" dirty="0">
              <a:effectLst/>
              <a:latin typeface="+mn-lt"/>
            </a:endParaRPr>
          </a:p>
          <a:p>
            <a:pPr eaLnBrk="1" hangingPunct="1">
              <a:buClr>
                <a:srgbClr val="84B818"/>
              </a:buClr>
            </a:pPr>
            <a:r>
              <a:rPr lang="de-DE" altLang="en-US" sz="2800" dirty="0">
                <a:effectLst/>
                <a:latin typeface="+mn-lt"/>
              </a:rPr>
              <a:t>PKS 2155-304: GeV lightcurve compatible with constant while in TeV highly </a:t>
            </a:r>
            <a:r>
              <a:rPr lang="de-DE" altLang="en-US" sz="2800" dirty="0" smtClean="0">
                <a:effectLst/>
                <a:latin typeface="+mn-lt"/>
              </a:rPr>
              <a:t>variable</a:t>
            </a:r>
            <a:r>
              <a:rPr lang="de-DE" altLang="en-US" dirty="0">
                <a:effectLst/>
                <a:latin typeface="+mn-lt"/>
              </a:rPr>
              <a:t>				</a:t>
            </a:r>
            <a:r>
              <a:rPr lang="de-DE" altLang="en-US" dirty="0" smtClean="0">
                <a:effectLst/>
                <a:latin typeface="+mn-lt"/>
              </a:rPr>
              <a:t>				   [</a:t>
            </a:r>
            <a:r>
              <a:rPr lang="de-DE" altLang="en-US" dirty="0">
                <a:effectLst/>
                <a:latin typeface="+mn-lt"/>
              </a:rPr>
              <a:t>Aharonian</a:t>
            </a:r>
            <a:r>
              <a:rPr lang="de-DE" altLang="en-US" baseline="30000" dirty="0">
                <a:effectLst/>
                <a:latin typeface="+mn-lt"/>
              </a:rPr>
              <a:t>+</a:t>
            </a:r>
            <a:r>
              <a:rPr lang="de-DE" altLang="en-US" dirty="0">
                <a:effectLst/>
                <a:latin typeface="+mn-lt"/>
              </a:rPr>
              <a:t>09]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Hadronic jets in AGN?</a:t>
            </a:r>
          </a:p>
        </p:txBody>
      </p:sp>
    </p:spTree>
    <p:extLst>
      <p:ext uri="{BB962C8B-B14F-4D97-AF65-F5344CB8AC3E}">
        <p14:creationId xmlns:p14="http://schemas.microsoft.com/office/powerpoint/2010/main" val="1831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18" name="Picture 14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403350"/>
            <a:ext cx="3275012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919" name="Picture 14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2659063"/>
            <a:ext cx="3508375" cy="151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920" name="Rectangle 144"/>
          <p:cNvSpPr>
            <a:spLocks noChangeArrowheads="1"/>
          </p:cNvSpPr>
          <p:nvPr/>
        </p:nvSpPr>
        <p:spPr bwMode="auto">
          <a:xfrm>
            <a:off x="1152525" y="1409700"/>
            <a:ext cx="142875" cy="1143000"/>
          </a:xfrm>
          <a:prstGeom prst="rect">
            <a:avLst/>
          </a:prstGeom>
          <a:solidFill>
            <a:srgbClr val="84B818">
              <a:alpha val="34000"/>
            </a:srgbClr>
          </a:solidFill>
          <a:ln w="38100">
            <a:solidFill>
              <a:srgbClr val="84B8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21" name="Rectangle 145"/>
          <p:cNvSpPr>
            <a:spLocks noChangeArrowheads="1"/>
          </p:cNvSpPr>
          <p:nvPr/>
        </p:nvSpPr>
        <p:spPr bwMode="auto">
          <a:xfrm>
            <a:off x="2692400" y="2663825"/>
            <a:ext cx="219075" cy="1333500"/>
          </a:xfrm>
          <a:prstGeom prst="rect">
            <a:avLst/>
          </a:prstGeom>
          <a:solidFill>
            <a:srgbClr val="84B818">
              <a:alpha val="34000"/>
            </a:srgbClr>
          </a:solidFill>
          <a:ln w="38100">
            <a:solidFill>
              <a:srgbClr val="84B8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3762375" y="1293813"/>
            <a:ext cx="4913313" cy="507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marL="341313" indent="-341313" defTabSz="449263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kkurat-Light" pitchFamily="2" charset="0"/>
              </a:defRPr>
            </a:lvl1pPr>
            <a:lvl2pPr marL="742950" indent="-285750" defTabSz="449263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kkurat-Light" pitchFamily="2" charset="0"/>
              </a:defRPr>
            </a:lvl2pPr>
            <a:lvl3pPr marL="1143000" indent="-228600" defTabSz="449263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kkurat-Light" pitchFamily="2" charset="0"/>
              </a:defRPr>
            </a:lvl3pPr>
            <a:lvl4pPr marL="1600200" indent="-228600" defTabSz="449263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kkurat-Light" pitchFamily="2" charset="0"/>
              </a:defRPr>
            </a:lvl4pPr>
            <a:lvl5pPr marL="2057400" indent="-228600" defTabSz="449263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kkurat-Light" pitchFamily="2" charset="0"/>
              </a:defRPr>
            </a:lvl5pPr>
            <a:lvl6pPr marL="25146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kkurat-Light" pitchFamily="2" charset="0"/>
              </a:defRPr>
            </a:lvl6pPr>
            <a:lvl7pPr marL="29718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kkurat-Light" pitchFamily="2" charset="0"/>
              </a:defRPr>
            </a:lvl7pPr>
            <a:lvl8pPr marL="34290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kkurat-Light" pitchFamily="2" charset="0"/>
              </a:defRPr>
            </a:lvl8pPr>
            <a:lvl9pPr marL="3886200" indent="-22860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kkurat-Light" pitchFamily="2" charset="0"/>
              </a:defRPr>
            </a:lvl9pPr>
          </a:lstStyle>
          <a:p>
            <a:pPr eaLnBrk="1" hangingPunct="1">
              <a:buClr>
                <a:srgbClr val="84B818"/>
              </a:buClr>
            </a:pPr>
            <a:r>
              <a:rPr lang="de-DE" altLang="en-US" sz="2800" dirty="0">
                <a:effectLst/>
                <a:latin typeface="+mn-lt"/>
              </a:rPr>
              <a:t>Orphan TeV flare in 2002 of </a:t>
            </a:r>
            <a:r>
              <a:rPr lang="de-DE" altLang="en-US" sz="2800" dirty="0" smtClean="0">
                <a:effectLst/>
                <a:latin typeface="+mn-lt"/>
              </a:rPr>
              <a:t>1ES1959+650</a:t>
            </a:r>
            <a:r>
              <a:rPr lang="de-DE" altLang="en-US" dirty="0" smtClean="0">
                <a:latin typeface="+mn-lt"/>
              </a:rPr>
              <a:t>		</a:t>
            </a:r>
            <a:r>
              <a:rPr lang="de-DE" altLang="en-US" dirty="0" smtClean="0">
                <a:effectLst/>
                <a:latin typeface="+mn-lt"/>
              </a:rPr>
              <a:t>[Krawczynski</a:t>
            </a:r>
            <a:r>
              <a:rPr lang="de-DE" altLang="en-US" baseline="30000" dirty="0" smtClean="0">
                <a:effectLst/>
                <a:latin typeface="+mn-lt"/>
              </a:rPr>
              <a:t>+</a:t>
            </a:r>
            <a:r>
              <a:rPr lang="de-DE" altLang="en-US" dirty="0" smtClean="0">
                <a:effectLst/>
                <a:latin typeface="+mn-lt"/>
              </a:rPr>
              <a:t>04</a:t>
            </a:r>
            <a:r>
              <a:rPr lang="de-DE" altLang="en-US" dirty="0">
                <a:effectLst/>
                <a:latin typeface="+mn-lt"/>
              </a:rPr>
              <a:t>]</a:t>
            </a:r>
          </a:p>
          <a:p>
            <a:pPr eaLnBrk="1" hangingPunct="1">
              <a:buClr>
                <a:srgbClr val="84B818"/>
              </a:buClr>
              <a:buFont typeface="Wingdings" pitchFamily="2" charset="2"/>
              <a:buNone/>
            </a:pPr>
            <a:endParaRPr lang="de-DE" altLang="en-US" dirty="0">
              <a:effectLst/>
              <a:latin typeface="+mn-lt"/>
            </a:endParaRPr>
          </a:p>
          <a:p>
            <a:pPr eaLnBrk="1" hangingPunct="1">
              <a:buClr>
                <a:srgbClr val="84B818"/>
              </a:buClr>
            </a:pPr>
            <a:r>
              <a:rPr lang="de-DE" altLang="en-US" sz="2800" dirty="0">
                <a:effectLst/>
                <a:latin typeface="+mn-lt"/>
              </a:rPr>
              <a:t>„Orphan“ TeV flare in 2004 of Mkn 421</a:t>
            </a:r>
            <a:r>
              <a:rPr lang="de-DE" altLang="en-US" sz="2400" dirty="0">
                <a:effectLst/>
                <a:latin typeface="+mn-lt"/>
              </a:rPr>
              <a:t>	 		    </a:t>
            </a:r>
            <a:r>
              <a:rPr lang="de-DE" altLang="en-US" sz="2400" dirty="0" smtClean="0">
                <a:effectLst/>
                <a:latin typeface="+mn-lt"/>
              </a:rPr>
              <a:t>	</a:t>
            </a:r>
            <a:r>
              <a:rPr lang="de-DE" altLang="en-US" dirty="0" smtClean="0">
                <a:effectLst/>
                <a:latin typeface="+mn-lt"/>
              </a:rPr>
              <a:t>[</a:t>
            </a:r>
            <a:r>
              <a:rPr lang="de-DE" altLang="en-US" dirty="0">
                <a:effectLst/>
                <a:latin typeface="+mn-lt"/>
              </a:rPr>
              <a:t>Blazejowski</a:t>
            </a:r>
            <a:r>
              <a:rPr lang="de-DE" altLang="en-US" baseline="30000" dirty="0">
                <a:effectLst/>
                <a:latin typeface="+mn-lt"/>
              </a:rPr>
              <a:t>+</a:t>
            </a:r>
            <a:r>
              <a:rPr lang="de-DE" altLang="en-US" dirty="0">
                <a:effectLst/>
                <a:latin typeface="+mn-lt"/>
              </a:rPr>
              <a:t>05]</a:t>
            </a:r>
          </a:p>
          <a:p>
            <a:pPr eaLnBrk="1" hangingPunct="1">
              <a:buClr>
                <a:srgbClr val="84B818"/>
              </a:buClr>
              <a:buFont typeface="Wingdings" pitchFamily="2" charset="2"/>
              <a:buNone/>
            </a:pPr>
            <a:endParaRPr lang="de-DE" altLang="en-US" dirty="0">
              <a:effectLst/>
              <a:latin typeface="+mn-lt"/>
            </a:endParaRPr>
          </a:p>
          <a:p>
            <a:pPr eaLnBrk="1" hangingPunct="1">
              <a:buClr>
                <a:srgbClr val="84B818"/>
              </a:buClr>
            </a:pPr>
            <a:r>
              <a:rPr lang="de-DE" altLang="en-US" sz="2800" dirty="0">
                <a:effectLst/>
                <a:latin typeface="+mn-lt"/>
              </a:rPr>
              <a:t>PKS 2155-304: GeV lightcurve compatible with constant while in TeV highly </a:t>
            </a:r>
            <a:r>
              <a:rPr lang="de-DE" altLang="en-US" sz="2800" dirty="0" smtClean="0">
                <a:effectLst/>
                <a:latin typeface="+mn-lt"/>
              </a:rPr>
              <a:t>variable</a:t>
            </a:r>
            <a:r>
              <a:rPr lang="de-DE" altLang="en-US" dirty="0">
                <a:effectLst/>
                <a:latin typeface="+mn-lt"/>
              </a:rPr>
              <a:t>				</a:t>
            </a:r>
            <a:r>
              <a:rPr lang="de-DE" altLang="en-US" dirty="0" smtClean="0">
                <a:effectLst/>
                <a:latin typeface="+mn-lt"/>
              </a:rPr>
              <a:t>				   [</a:t>
            </a:r>
            <a:r>
              <a:rPr lang="de-DE" altLang="en-US" dirty="0">
                <a:effectLst/>
                <a:latin typeface="+mn-lt"/>
              </a:rPr>
              <a:t>Aharonian</a:t>
            </a:r>
            <a:r>
              <a:rPr lang="de-DE" altLang="en-US" baseline="30000" dirty="0">
                <a:effectLst/>
                <a:latin typeface="+mn-lt"/>
              </a:rPr>
              <a:t>+</a:t>
            </a:r>
            <a:r>
              <a:rPr lang="de-DE" altLang="en-US" dirty="0">
                <a:effectLst/>
                <a:latin typeface="+mn-lt"/>
              </a:rPr>
              <a:t>09</a:t>
            </a:r>
            <a:r>
              <a:rPr lang="de-DE" altLang="en-US" dirty="0" smtClean="0">
                <a:effectLst/>
                <a:latin typeface="+mn-lt"/>
              </a:rPr>
              <a:t>]</a:t>
            </a:r>
          </a:p>
          <a:p>
            <a:pPr eaLnBrk="1" hangingPunct="1">
              <a:buClr>
                <a:srgbClr val="84B818"/>
              </a:buClr>
            </a:pPr>
            <a:r>
              <a:rPr lang="de-DE" altLang="en-US" sz="2800" dirty="0" smtClean="0">
                <a:latin typeface="+mn-lt"/>
              </a:rPr>
              <a:t>1ES1959+650: indication of different zones 			</a:t>
            </a:r>
            <a:r>
              <a:rPr lang="de-DE" altLang="en-US" dirty="0" smtClean="0">
                <a:latin typeface="+mn-lt"/>
              </a:rPr>
              <a:t>[Backes</a:t>
            </a:r>
            <a:r>
              <a:rPr lang="de-DE" altLang="en-US" baseline="30000" dirty="0" smtClean="0">
                <a:latin typeface="+mn-lt"/>
              </a:rPr>
              <a:t>+</a:t>
            </a:r>
            <a:r>
              <a:rPr lang="de-DE" altLang="en-US" dirty="0" smtClean="0">
                <a:latin typeface="+mn-lt"/>
              </a:rPr>
              <a:t>12]</a:t>
            </a:r>
            <a:endParaRPr lang="de-DE" altLang="en-US" dirty="0">
              <a:effectLst/>
              <a:latin typeface="+mn-lt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Hadronic jets in AGN?</a:t>
            </a:r>
          </a:p>
        </p:txBody>
      </p:sp>
      <p:grpSp>
        <p:nvGrpSpPr>
          <p:cNvPr id="12" name="Group 23"/>
          <p:cNvGrpSpPr>
            <a:grpSpLocks/>
          </p:cNvGrpSpPr>
          <p:nvPr/>
        </p:nvGrpSpPr>
        <p:grpSpPr bwMode="auto">
          <a:xfrm>
            <a:off x="209230" y="4171950"/>
            <a:ext cx="3614737" cy="2212302"/>
            <a:chOff x="14220" y="18935"/>
            <a:chExt cx="4325" cy="2647"/>
          </a:xfrm>
        </p:grpSpPr>
        <p:pic>
          <p:nvPicPr>
            <p:cNvPr id="13" name="Picture 24" descr="1959SED_2zon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38"/>
            <a:stretch>
              <a:fillRect/>
            </a:stretch>
          </p:blipFill>
          <p:spPr bwMode="auto">
            <a:xfrm>
              <a:off x="14220" y="18935"/>
              <a:ext cx="4325" cy="26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 Box 25"/>
            <p:cNvSpPr txBox="1">
              <a:spLocks noChangeArrowheads="1"/>
            </p:cNvSpPr>
            <p:nvPr/>
          </p:nvSpPr>
          <p:spPr bwMode="auto">
            <a:xfrm>
              <a:off x="16604" y="19196"/>
              <a:ext cx="1756" cy="3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defTabSz="41767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defTabSz="41767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defTabSz="41767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defTabSz="41767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defTabSz="4176713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defTabSz="417671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en-US" altLang="en-US" b="1" dirty="0">
                  <a:solidFill>
                    <a:srgbClr val="84B818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PRELIMINARY</a:t>
              </a:r>
            </a:p>
          </p:txBody>
        </p:sp>
      </p:grpSp>
      <p:sp>
        <p:nvSpPr>
          <p:cNvPr id="75922" name="Rectangle 146"/>
          <p:cNvSpPr>
            <a:spLocks noChangeArrowheads="1"/>
          </p:cNvSpPr>
          <p:nvPr/>
        </p:nvSpPr>
        <p:spPr bwMode="auto">
          <a:xfrm>
            <a:off x="2692400" y="4348129"/>
            <a:ext cx="284079" cy="2022475"/>
          </a:xfrm>
          <a:prstGeom prst="rect">
            <a:avLst/>
          </a:prstGeom>
          <a:solidFill>
            <a:srgbClr val="84B818">
              <a:alpha val="34000"/>
            </a:srgbClr>
          </a:solidFill>
          <a:ln w="38100">
            <a:solidFill>
              <a:srgbClr val="84B8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550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Hadronic jets in AGN?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4" t="21120" r="23421" b="9914"/>
          <a:stretch/>
        </p:blipFill>
        <p:spPr bwMode="auto">
          <a:xfrm>
            <a:off x="1292772" y="1315552"/>
            <a:ext cx="6558456" cy="4858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2356559" y="5568279"/>
            <a:ext cx="5911298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borrowed </a:t>
            </a:r>
            <a:r>
              <a:rPr lang="en-US" dirty="0"/>
              <a:t>from Michael </a:t>
            </a:r>
            <a:r>
              <a:rPr lang="en-US" dirty="0" smtClean="0"/>
              <a:t>Zacharias:</a:t>
            </a:r>
            <a:r>
              <a:rPr lang="en-US" i="1" dirty="0" smtClean="0"/>
              <a:t> Monitoring </a:t>
            </a:r>
            <a:r>
              <a:rPr lang="en-US" i="1" dirty="0"/>
              <a:t>of VHE blazars</a:t>
            </a:r>
          </a:p>
          <a:p>
            <a:pPr algn="ctr"/>
            <a:r>
              <a:rPr lang="en-US" i="1" dirty="0"/>
              <a:t>with H.E.S.S.</a:t>
            </a:r>
            <a:r>
              <a:rPr lang="en-US" dirty="0"/>
              <a:t>, </a:t>
            </a:r>
            <a:r>
              <a:rPr lang="en-US" dirty="0" smtClean="0"/>
              <a:t>this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484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Hadronic jets in AGN?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34" t="21120" r="23421" b="9914"/>
          <a:stretch/>
        </p:blipFill>
        <p:spPr bwMode="auto">
          <a:xfrm>
            <a:off x="1292772" y="1315552"/>
            <a:ext cx="6558456" cy="48581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2" name="TextBox 11"/>
          <p:cNvSpPr txBox="1"/>
          <p:nvPr/>
        </p:nvSpPr>
        <p:spPr>
          <a:xfrm>
            <a:off x="2356559" y="5568279"/>
            <a:ext cx="5911298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borrowed </a:t>
            </a:r>
            <a:r>
              <a:rPr lang="en-US" dirty="0"/>
              <a:t>from Michael </a:t>
            </a:r>
            <a:r>
              <a:rPr lang="en-US" dirty="0" smtClean="0"/>
              <a:t>Zacharias:</a:t>
            </a:r>
            <a:r>
              <a:rPr lang="en-US" i="1" dirty="0" smtClean="0"/>
              <a:t> Monitoring </a:t>
            </a:r>
            <a:r>
              <a:rPr lang="en-US" i="1" dirty="0"/>
              <a:t>of VHE blazars</a:t>
            </a:r>
          </a:p>
          <a:p>
            <a:pPr algn="ctr"/>
            <a:r>
              <a:rPr lang="en-US" i="1" dirty="0"/>
              <a:t>with H.E.S.S.</a:t>
            </a:r>
            <a:r>
              <a:rPr lang="en-US" dirty="0"/>
              <a:t>, </a:t>
            </a:r>
            <a:r>
              <a:rPr lang="en-US" dirty="0" smtClean="0"/>
              <a:t>this workshop</a:t>
            </a:r>
            <a:endParaRPr lang="en-US" dirty="0"/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 rot="20330091">
            <a:off x="1128785" y="2405098"/>
            <a:ext cx="6912160" cy="2153282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4800" dirty="0" smtClean="0">
                <a:solidFill>
                  <a:schemeClr val="accent1"/>
                </a:solidFill>
                <a:effectLst/>
                <a:latin typeface="+mn-lt"/>
              </a:rPr>
              <a:t>GeV monitoring not (neccesarily) sensitive </a:t>
            </a:r>
            <a:r>
              <a:rPr lang="de-DE" altLang="en-US" sz="4800" dirty="0">
                <a:solidFill>
                  <a:schemeClr val="accent1"/>
                </a:solidFill>
                <a:effectLst/>
                <a:latin typeface="+mn-lt"/>
              </a:rPr>
              <a:t>to </a:t>
            </a:r>
            <a:r>
              <a:rPr lang="de-DE" altLang="en-US" sz="4800" dirty="0" smtClean="0">
                <a:solidFill>
                  <a:schemeClr val="accent1"/>
                </a:solidFill>
                <a:effectLst/>
                <a:latin typeface="+mn-lt"/>
              </a:rPr>
              <a:t>orphan </a:t>
            </a:r>
            <a:r>
              <a:rPr lang="de-DE" altLang="en-US" sz="4800" dirty="0">
                <a:solidFill>
                  <a:schemeClr val="accent1"/>
                </a:solidFill>
                <a:effectLst/>
                <a:latin typeface="+mn-lt"/>
              </a:rPr>
              <a:t>flares!</a:t>
            </a:r>
          </a:p>
        </p:txBody>
      </p:sp>
    </p:spTree>
    <p:extLst>
      <p:ext uri="{BB962C8B-B14F-4D97-AF65-F5344CB8AC3E}">
        <p14:creationId xmlns:p14="http://schemas.microsoft.com/office/powerpoint/2010/main" val="22442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05251" y="1538288"/>
            <a:ext cx="4770438" cy="3802062"/>
          </a:xfrm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70000"/>
                  </a:srgbClr>
                </a:solidFill>
              </a14:hiddenFill>
            </a:ext>
          </a:extLst>
        </p:spPr>
        <p:txBody>
          <a:bodyPr lIns="90000" tIns="46800" rIns="90000" bIns="46800"/>
          <a:lstStyle/>
          <a:p>
            <a:pPr marL="341313" indent="-341313" defTabSz="449263" eaLnBrk="1" hangingPunct="1">
              <a:buClr>
                <a:srgbClr val="84B818"/>
              </a:buClr>
            </a:pPr>
            <a:r>
              <a:rPr lang="de-DE" altLang="en-US" dirty="0" smtClean="0"/>
              <a:t>2 </a:t>
            </a:r>
            <a:r>
              <a:rPr lang="de-DE" altLang="en-US" dirty="0" smtClean="0">
                <a:latin typeface="Symbol" pitchFamily="18" charset="2"/>
              </a:rPr>
              <a:t>n</a:t>
            </a:r>
            <a:r>
              <a:rPr lang="de-DE" altLang="en-US" dirty="0" smtClean="0"/>
              <a:t> within 66 days, 1 coincid. with orphan flare</a:t>
            </a:r>
            <a:r>
              <a:rPr lang="de-DE" altLang="en-US" sz="1800" dirty="0"/>
              <a:t>	</a:t>
            </a:r>
            <a:r>
              <a:rPr lang="de-DE" altLang="en-US" sz="1800" dirty="0" smtClean="0"/>
              <a:t>      [Resconi05]</a:t>
            </a:r>
          </a:p>
          <a:p>
            <a:pPr marL="341313" indent="-341313" defTabSz="449263" eaLnBrk="1" hangingPunct="1">
              <a:buClr>
                <a:srgbClr val="84B818"/>
              </a:buClr>
            </a:pPr>
            <a:endParaRPr lang="de-DE" altLang="en-US" sz="900" dirty="0" smtClean="0"/>
          </a:p>
          <a:p>
            <a:pPr marL="341313" indent="-341313" defTabSz="449263" eaLnBrk="1" hangingPunct="1">
              <a:buClr>
                <a:srgbClr val="84B818"/>
              </a:buClr>
            </a:pPr>
            <a:r>
              <a:rPr lang="de-DE" altLang="en-US" dirty="0" smtClean="0"/>
              <a:t>1-2 atm bg </a:t>
            </a:r>
            <a:r>
              <a:rPr lang="de-DE" altLang="en-US" dirty="0" smtClean="0">
                <a:latin typeface="Symbol" pitchFamily="18" charset="2"/>
              </a:rPr>
              <a:t>n</a:t>
            </a:r>
            <a:r>
              <a:rPr lang="de-DE" altLang="en-US" dirty="0" smtClean="0"/>
              <a:t>/yr/km³/deg²</a:t>
            </a:r>
            <a:r>
              <a:rPr lang="de-DE" altLang="en-US" sz="1800" dirty="0" smtClean="0"/>
              <a:t>    						            [Halzen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06]</a:t>
            </a:r>
          </a:p>
          <a:p>
            <a:pPr marL="341313" indent="-341313" defTabSz="449263" eaLnBrk="1" hangingPunct="1">
              <a:buClr>
                <a:srgbClr val="84B818"/>
              </a:buClr>
            </a:pPr>
            <a:r>
              <a:rPr lang="de-DE" altLang="en-US" b="1" dirty="0" smtClean="0"/>
              <a:t>2</a:t>
            </a:r>
            <a:r>
              <a:rPr lang="de-DE" altLang="en-US" dirty="0" smtClean="0"/>
              <a:t>crab flare in </a:t>
            </a:r>
            <a:r>
              <a:rPr lang="de-DE" altLang="en-US" b="1" dirty="0" smtClean="0"/>
              <a:t>1h</a:t>
            </a:r>
            <a:r>
              <a:rPr lang="de-DE" altLang="en-US" dirty="0" smtClean="0"/>
              <a:t> with </a:t>
            </a:r>
            <a:r>
              <a:rPr lang="de-DE" altLang="en-US" b="1" dirty="0" smtClean="0"/>
              <a:t>1</a:t>
            </a:r>
            <a:r>
              <a:rPr lang="de-DE" altLang="en-US" b="1" dirty="0" smtClean="0">
                <a:latin typeface="Symbol" pitchFamily="18" charset="2"/>
              </a:rPr>
              <a:t>n</a:t>
            </a:r>
            <a:r>
              <a:rPr lang="de-DE" altLang="en-US" dirty="0" smtClean="0"/>
              <a:t> or </a:t>
            </a:r>
            <a:r>
              <a:rPr lang="de-DE" altLang="en-US" b="1" dirty="0" smtClean="0"/>
              <a:t>1</a:t>
            </a:r>
            <a:r>
              <a:rPr lang="de-DE" altLang="en-US" dirty="0" smtClean="0"/>
              <a:t>crab flare in </a:t>
            </a:r>
            <a:r>
              <a:rPr lang="de-DE" altLang="en-US" b="1" dirty="0" smtClean="0"/>
              <a:t>1d</a:t>
            </a:r>
            <a:r>
              <a:rPr lang="de-DE" altLang="en-US" dirty="0" smtClean="0"/>
              <a:t> with </a:t>
            </a:r>
            <a:r>
              <a:rPr lang="de-DE" altLang="en-US" b="1" dirty="0" smtClean="0"/>
              <a:t>2</a:t>
            </a:r>
            <a:r>
              <a:rPr lang="de-DE" altLang="en-US" b="1" dirty="0" smtClean="0">
                <a:latin typeface="Symbol" pitchFamily="18" charset="2"/>
              </a:rPr>
              <a:t>n</a:t>
            </a:r>
            <a:r>
              <a:rPr lang="de-DE" altLang="en-US" dirty="0" smtClean="0"/>
              <a:t> &gt;</a:t>
            </a:r>
            <a:r>
              <a:rPr lang="de-DE" altLang="en-US" b="1" dirty="0" smtClean="0"/>
              <a:t>4</a:t>
            </a:r>
            <a:r>
              <a:rPr lang="de-DE" altLang="en-US" b="1" dirty="0" smtClean="0">
                <a:latin typeface="Symbol" pitchFamily="18" charset="2"/>
              </a:rPr>
              <a:t>s</a:t>
            </a:r>
            <a:r>
              <a:rPr lang="de-DE" altLang="en-US" sz="1800" dirty="0" smtClean="0"/>
              <a:t>							   [Godman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07]</a:t>
            </a:r>
          </a:p>
          <a:p>
            <a:pPr marL="341313" indent="-341313" defTabSz="449263" eaLnBrk="1" hangingPunct="1">
              <a:buClr>
                <a:srgbClr val="84B818"/>
              </a:buClr>
            </a:pPr>
            <a:r>
              <a:rPr lang="de-DE" altLang="en-US" dirty="0" smtClean="0">
                <a:sym typeface="Wingdings" pitchFamily="2" charset="2"/>
              </a:rPr>
              <a:t>Completeness of </a:t>
            </a:r>
            <a:r>
              <a:rPr lang="de-DE" altLang="en-US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de-DE" altLang="en-US" dirty="0" smtClean="0">
                <a:sym typeface="Wingdings" pitchFamily="2" charset="2"/>
              </a:rPr>
              <a:t>-data statistically crucial</a:t>
            </a:r>
            <a:r>
              <a:rPr lang="de-DE" altLang="en-US" sz="1800" dirty="0" smtClean="0">
                <a:sym typeface="Wingdings" pitchFamily="2" charset="2"/>
              </a:rPr>
              <a:t> 	      </a:t>
            </a:r>
            <a:r>
              <a:rPr lang="de-DE" altLang="en-US" sz="1800" dirty="0" smtClean="0"/>
              <a:t>[Leier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06]</a:t>
            </a:r>
          </a:p>
        </p:txBody>
      </p:sp>
      <p:pic>
        <p:nvPicPr>
          <p:cNvPr id="7682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403350"/>
            <a:ext cx="3275012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26" name="Rectangle 26"/>
          <p:cNvSpPr>
            <a:spLocks noChangeArrowheads="1"/>
          </p:cNvSpPr>
          <p:nvPr/>
        </p:nvSpPr>
        <p:spPr bwMode="auto">
          <a:xfrm>
            <a:off x="1152525" y="1409700"/>
            <a:ext cx="142875" cy="1143000"/>
          </a:xfrm>
          <a:prstGeom prst="rect">
            <a:avLst/>
          </a:prstGeom>
          <a:solidFill>
            <a:srgbClr val="84B818">
              <a:alpha val="34000"/>
            </a:srgbClr>
          </a:solidFill>
          <a:ln w="38100">
            <a:solidFill>
              <a:srgbClr val="84B8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9" name="Rectangle 29"/>
          <p:cNvSpPr>
            <a:spLocks noChangeArrowheads="1"/>
          </p:cNvSpPr>
          <p:nvPr/>
        </p:nvSpPr>
        <p:spPr bwMode="auto">
          <a:xfrm>
            <a:off x="1997075" y="1398588"/>
            <a:ext cx="142875" cy="1143000"/>
          </a:xfrm>
          <a:prstGeom prst="rect">
            <a:avLst/>
          </a:prstGeom>
          <a:solidFill>
            <a:srgbClr val="84B818">
              <a:alpha val="34000"/>
            </a:srgbClr>
          </a:solidFill>
          <a:ln w="38100">
            <a:solidFill>
              <a:srgbClr val="84B8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>
            <a:off x="3525838" y="2560638"/>
            <a:ext cx="4953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554038" y="2622550"/>
            <a:ext cx="3082925" cy="3559175"/>
            <a:chOff x="1774" y="674"/>
            <a:chExt cx="2239" cy="2584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480"/>
            <a:stretch>
              <a:fillRect/>
            </a:stretch>
          </p:blipFill>
          <p:spPr bwMode="auto">
            <a:xfrm>
              <a:off x="1774" y="674"/>
              <a:ext cx="2163" cy="2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531" y="1002"/>
              <a:ext cx="434" cy="1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3638" y="771"/>
              <a:ext cx="375" cy="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>
                <a:latin typeface="Symbol" panose="05050102010706020507" pitchFamily="18" charset="2"/>
              </a:rPr>
              <a:t>n</a:t>
            </a:r>
            <a:r>
              <a:rPr lang="de-DE" altLang="en-US" dirty="0" smtClean="0"/>
              <a:t>‘s as smoking gun for hadronic acceleration</a:t>
            </a:r>
          </a:p>
        </p:txBody>
      </p:sp>
    </p:spTree>
    <p:extLst>
      <p:ext uri="{BB962C8B-B14F-4D97-AF65-F5344CB8AC3E}">
        <p14:creationId xmlns:p14="http://schemas.microsoft.com/office/powerpoint/2010/main" val="222465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6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3905251" y="1538288"/>
            <a:ext cx="4770438" cy="3802062"/>
          </a:xfrm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70000"/>
                  </a:srgbClr>
                </a:solidFill>
              </a14:hiddenFill>
            </a:ext>
          </a:extLst>
        </p:spPr>
        <p:txBody>
          <a:bodyPr lIns="90000" tIns="46800" rIns="90000" bIns="46800"/>
          <a:lstStyle/>
          <a:p>
            <a:pPr marL="341313" indent="-341313" defTabSz="449263" eaLnBrk="1" hangingPunct="1">
              <a:buClr>
                <a:srgbClr val="84B818"/>
              </a:buClr>
            </a:pPr>
            <a:r>
              <a:rPr lang="de-DE" altLang="en-US" dirty="0" smtClean="0"/>
              <a:t>2 </a:t>
            </a:r>
            <a:r>
              <a:rPr lang="de-DE" altLang="en-US" dirty="0" smtClean="0">
                <a:latin typeface="Symbol" pitchFamily="18" charset="2"/>
              </a:rPr>
              <a:t>n</a:t>
            </a:r>
            <a:r>
              <a:rPr lang="de-DE" altLang="en-US" dirty="0" smtClean="0"/>
              <a:t> within 66 days, 1 coincid. with orphan flare</a:t>
            </a:r>
            <a:r>
              <a:rPr lang="de-DE" altLang="en-US" sz="1800" dirty="0"/>
              <a:t>	</a:t>
            </a:r>
            <a:r>
              <a:rPr lang="de-DE" altLang="en-US" sz="1800" dirty="0" smtClean="0"/>
              <a:t>      [Resconi05]</a:t>
            </a:r>
          </a:p>
          <a:p>
            <a:pPr marL="341313" indent="-341313" defTabSz="449263" eaLnBrk="1" hangingPunct="1">
              <a:buClr>
                <a:srgbClr val="84B818"/>
              </a:buClr>
            </a:pPr>
            <a:endParaRPr lang="de-DE" altLang="en-US" sz="900" dirty="0" smtClean="0"/>
          </a:p>
          <a:p>
            <a:pPr marL="341313" indent="-341313" defTabSz="449263" eaLnBrk="1" hangingPunct="1">
              <a:buClr>
                <a:srgbClr val="84B818"/>
              </a:buClr>
            </a:pPr>
            <a:r>
              <a:rPr lang="de-DE" altLang="en-US" dirty="0" smtClean="0"/>
              <a:t>1-2 atm bg </a:t>
            </a:r>
            <a:r>
              <a:rPr lang="de-DE" altLang="en-US" dirty="0" smtClean="0">
                <a:latin typeface="Symbol" pitchFamily="18" charset="2"/>
              </a:rPr>
              <a:t>n</a:t>
            </a:r>
            <a:r>
              <a:rPr lang="de-DE" altLang="en-US" dirty="0" smtClean="0"/>
              <a:t>/yr/km³/deg²</a:t>
            </a:r>
            <a:r>
              <a:rPr lang="de-DE" altLang="en-US" sz="1800" dirty="0" smtClean="0"/>
              <a:t>    						            [Halzen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06]</a:t>
            </a:r>
          </a:p>
          <a:p>
            <a:pPr marL="341313" indent="-341313" defTabSz="449263" eaLnBrk="1" hangingPunct="1">
              <a:buClr>
                <a:srgbClr val="84B818"/>
              </a:buClr>
            </a:pPr>
            <a:r>
              <a:rPr lang="de-DE" altLang="en-US" b="1" dirty="0" smtClean="0"/>
              <a:t>2</a:t>
            </a:r>
            <a:r>
              <a:rPr lang="de-DE" altLang="en-US" dirty="0" smtClean="0"/>
              <a:t>crab flare in </a:t>
            </a:r>
            <a:r>
              <a:rPr lang="de-DE" altLang="en-US" b="1" dirty="0" smtClean="0"/>
              <a:t>1h</a:t>
            </a:r>
            <a:r>
              <a:rPr lang="de-DE" altLang="en-US" dirty="0" smtClean="0"/>
              <a:t> with </a:t>
            </a:r>
            <a:r>
              <a:rPr lang="de-DE" altLang="en-US" b="1" dirty="0" smtClean="0"/>
              <a:t>1</a:t>
            </a:r>
            <a:r>
              <a:rPr lang="de-DE" altLang="en-US" b="1" dirty="0" smtClean="0">
                <a:latin typeface="Symbol" pitchFamily="18" charset="2"/>
              </a:rPr>
              <a:t>n</a:t>
            </a:r>
            <a:r>
              <a:rPr lang="de-DE" altLang="en-US" dirty="0" smtClean="0"/>
              <a:t> or </a:t>
            </a:r>
            <a:r>
              <a:rPr lang="de-DE" altLang="en-US" b="1" dirty="0" smtClean="0"/>
              <a:t>1</a:t>
            </a:r>
            <a:r>
              <a:rPr lang="de-DE" altLang="en-US" dirty="0" smtClean="0"/>
              <a:t>crab flare in </a:t>
            </a:r>
            <a:r>
              <a:rPr lang="de-DE" altLang="en-US" b="1" dirty="0" smtClean="0"/>
              <a:t>1d</a:t>
            </a:r>
            <a:r>
              <a:rPr lang="de-DE" altLang="en-US" dirty="0" smtClean="0"/>
              <a:t> with </a:t>
            </a:r>
            <a:r>
              <a:rPr lang="de-DE" altLang="en-US" b="1" dirty="0" smtClean="0"/>
              <a:t>2</a:t>
            </a:r>
            <a:r>
              <a:rPr lang="de-DE" altLang="en-US" b="1" dirty="0" smtClean="0">
                <a:latin typeface="Symbol" pitchFamily="18" charset="2"/>
              </a:rPr>
              <a:t>n</a:t>
            </a:r>
            <a:r>
              <a:rPr lang="de-DE" altLang="en-US" dirty="0" smtClean="0"/>
              <a:t> &gt;</a:t>
            </a:r>
            <a:r>
              <a:rPr lang="de-DE" altLang="en-US" b="1" dirty="0" smtClean="0"/>
              <a:t>4</a:t>
            </a:r>
            <a:r>
              <a:rPr lang="de-DE" altLang="en-US" b="1" dirty="0" smtClean="0">
                <a:latin typeface="Symbol" pitchFamily="18" charset="2"/>
              </a:rPr>
              <a:t>s</a:t>
            </a:r>
            <a:r>
              <a:rPr lang="de-DE" altLang="en-US" sz="1800" dirty="0" smtClean="0"/>
              <a:t>							   [Godman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07]</a:t>
            </a:r>
          </a:p>
          <a:p>
            <a:pPr marL="341313" indent="-341313" defTabSz="449263" eaLnBrk="1" hangingPunct="1">
              <a:buClr>
                <a:srgbClr val="84B818"/>
              </a:buClr>
            </a:pPr>
            <a:r>
              <a:rPr lang="de-DE" altLang="en-US" dirty="0" smtClean="0">
                <a:sym typeface="Wingdings" pitchFamily="2" charset="2"/>
              </a:rPr>
              <a:t>Completeness of </a:t>
            </a:r>
            <a:r>
              <a:rPr lang="de-DE" altLang="en-US" dirty="0" smtClean="0">
                <a:latin typeface="Symbol" pitchFamily="18" charset="2"/>
                <a:sym typeface="Wingdings" pitchFamily="2" charset="2"/>
              </a:rPr>
              <a:t>g</a:t>
            </a:r>
            <a:r>
              <a:rPr lang="de-DE" altLang="en-US" dirty="0" smtClean="0">
                <a:sym typeface="Wingdings" pitchFamily="2" charset="2"/>
              </a:rPr>
              <a:t>-data statistically crucial</a:t>
            </a:r>
            <a:r>
              <a:rPr lang="de-DE" altLang="en-US" sz="1800" dirty="0" smtClean="0">
                <a:sym typeface="Wingdings" pitchFamily="2" charset="2"/>
              </a:rPr>
              <a:t> 	      </a:t>
            </a:r>
            <a:r>
              <a:rPr lang="de-DE" altLang="en-US" sz="1800" dirty="0" smtClean="0"/>
              <a:t>[Leier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06]</a:t>
            </a:r>
          </a:p>
        </p:txBody>
      </p:sp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4103688" y="5510212"/>
            <a:ext cx="4559300" cy="1038225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3200" dirty="0">
                <a:solidFill>
                  <a:schemeClr val="accent1"/>
                </a:solidFill>
                <a:effectLst/>
              </a:rPr>
              <a:t>Fulltime observations mandatory!</a:t>
            </a:r>
          </a:p>
        </p:txBody>
      </p:sp>
      <p:pic>
        <p:nvPicPr>
          <p:cNvPr id="76825" name="Picture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1403350"/>
            <a:ext cx="3275012" cy="112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826" name="Rectangle 26"/>
          <p:cNvSpPr>
            <a:spLocks noChangeArrowheads="1"/>
          </p:cNvSpPr>
          <p:nvPr/>
        </p:nvSpPr>
        <p:spPr bwMode="auto">
          <a:xfrm>
            <a:off x="1152525" y="1409700"/>
            <a:ext cx="142875" cy="1143000"/>
          </a:xfrm>
          <a:prstGeom prst="rect">
            <a:avLst/>
          </a:prstGeom>
          <a:solidFill>
            <a:srgbClr val="84B818">
              <a:alpha val="34000"/>
            </a:srgbClr>
          </a:solidFill>
          <a:ln w="38100">
            <a:solidFill>
              <a:srgbClr val="84B8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29" name="Rectangle 29"/>
          <p:cNvSpPr>
            <a:spLocks noChangeArrowheads="1"/>
          </p:cNvSpPr>
          <p:nvPr/>
        </p:nvSpPr>
        <p:spPr bwMode="auto">
          <a:xfrm>
            <a:off x="1997075" y="1398588"/>
            <a:ext cx="142875" cy="1143000"/>
          </a:xfrm>
          <a:prstGeom prst="rect">
            <a:avLst/>
          </a:prstGeom>
          <a:solidFill>
            <a:srgbClr val="84B818">
              <a:alpha val="34000"/>
            </a:srgbClr>
          </a:solidFill>
          <a:ln w="38100">
            <a:solidFill>
              <a:srgbClr val="84B81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830" name="Line 30"/>
          <p:cNvSpPr>
            <a:spLocks noChangeShapeType="1"/>
          </p:cNvSpPr>
          <p:nvPr/>
        </p:nvSpPr>
        <p:spPr bwMode="auto">
          <a:xfrm>
            <a:off x="3525838" y="2560638"/>
            <a:ext cx="49530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2"/>
          <p:cNvGrpSpPr>
            <a:grpSpLocks/>
          </p:cNvGrpSpPr>
          <p:nvPr/>
        </p:nvGrpSpPr>
        <p:grpSpPr bwMode="auto">
          <a:xfrm>
            <a:off x="554038" y="2622550"/>
            <a:ext cx="3082925" cy="3559175"/>
            <a:chOff x="1774" y="674"/>
            <a:chExt cx="2239" cy="2584"/>
          </a:xfrm>
        </p:grpSpPr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480"/>
            <a:stretch>
              <a:fillRect/>
            </a:stretch>
          </p:blipFill>
          <p:spPr bwMode="auto">
            <a:xfrm>
              <a:off x="1774" y="674"/>
              <a:ext cx="2163" cy="25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Rectangle 4"/>
            <p:cNvSpPr>
              <a:spLocks noChangeArrowheads="1"/>
            </p:cNvSpPr>
            <p:nvPr/>
          </p:nvSpPr>
          <p:spPr bwMode="auto">
            <a:xfrm>
              <a:off x="3531" y="1002"/>
              <a:ext cx="434" cy="13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5"/>
            <p:cNvSpPr>
              <a:spLocks noChangeArrowheads="1"/>
            </p:cNvSpPr>
            <p:nvPr/>
          </p:nvSpPr>
          <p:spPr bwMode="auto">
            <a:xfrm>
              <a:off x="3638" y="771"/>
              <a:ext cx="375" cy="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>
                <a:latin typeface="Symbol" panose="05050102010706020507" pitchFamily="18" charset="2"/>
              </a:rPr>
              <a:t>n</a:t>
            </a:r>
            <a:r>
              <a:rPr lang="de-DE" altLang="en-US" dirty="0" smtClean="0"/>
              <a:t>‘s as smoking gun for hadronic acceleration</a:t>
            </a:r>
          </a:p>
        </p:txBody>
      </p:sp>
    </p:spTree>
    <p:extLst>
      <p:ext uri="{BB962C8B-B14F-4D97-AF65-F5344CB8AC3E}">
        <p14:creationId xmlns:p14="http://schemas.microsoft.com/office/powerpoint/2010/main" val="67338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1371600" y="2115403"/>
            <a:ext cx="7772400" cy="3916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en-US" altLang="en-US" sz="4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The DWARF Network</a:t>
            </a:r>
            <a: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/>
            </a:r>
            <a:b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/>
            </a:r>
            <a:b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/>
            </a:r>
            <a:b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/>
            </a:r>
            <a:b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/>
            </a:r>
            <a:b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/>
            </a:r>
            <a:b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altLang="en-US" sz="30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Michael Backes</a:t>
            </a:r>
            <a:br>
              <a:rPr lang="en-US" altLang="en-US" sz="3000" b="1" dirty="0" smtClean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University of Namibia</a:t>
            </a:r>
            <a:b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</a:br>
            <a:r>
              <a:rPr lang="en-US" altLang="en-US" sz="2400" b="1" dirty="0" smtClean="0">
                <a:solidFill>
                  <a:schemeClr val="bg1"/>
                </a:solidFill>
                <a:latin typeface="Gotham" panose="02000504050000020004" pitchFamily="2" charset="0"/>
              </a:rPr>
              <a:t>Department of Physics</a:t>
            </a: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4708525" y="6142038"/>
            <a:ext cx="4435475" cy="471487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bg1"/>
                </a:solidFill>
              </a:rPr>
              <a:t>9</a:t>
            </a:r>
            <a:r>
              <a:rPr lang="en-US" altLang="en-US" baseline="30000" dirty="0">
                <a:solidFill>
                  <a:schemeClr val="bg1"/>
                </a:solidFill>
              </a:rPr>
              <a:t>th</a:t>
            </a:r>
            <a:r>
              <a:rPr lang="en-US" altLang="en-US" dirty="0">
                <a:solidFill>
                  <a:schemeClr val="bg1"/>
                </a:solidFill>
              </a:rPr>
              <a:t> December 2016</a:t>
            </a:r>
          </a:p>
        </p:txBody>
      </p:sp>
      <p:pic>
        <p:nvPicPr>
          <p:cNvPr id="4" name="Picture 15" descr="tud_logo_rgb_15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323" y="3143252"/>
            <a:ext cx="4614954" cy="838200"/>
          </a:xfrm>
          <a:prstGeom prst="rect">
            <a:avLst/>
          </a:prstGeom>
          <a:noFill/>
          <a:ln w="7620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453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4508500"/>
            <a:ext cx="8785225" cy="792163"/>
          </a:xfrm>
        </p:spPr>
        <p:txBody>
          <a:bodyPr lIns="90000" tIns="46800" rIns="90000" bIns="46800"/>
          <a:lstStyle/>
          <a:p>
            <a:pPr defTabSz="449263" eaLnBrk="1" hangingPunct="1">
              <a:lnSpc>
                <a:spcPct val="80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de-DE" altLang="en-US" sz="1400" smtClean="0">
              <a:solidFill>
                <a:srgbClr val="000000"/>
              </a:solidFill>
              <a:latin typeface="Times New Roman" pitchFamily="18" charset="0"/>
            </a:endParaRPr>
          </a:p>
          <a:p>
            <a:pPr defTabSz="449263" eaLnBrk="1" hangingPunct="1">
              <a:lnSpc>
                <a:spcPct val="80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de-DE" altLang="en-US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/>
              <a:t>Monitoring with </a:t>
            </a:r>
            <a:r>
              <a:rPr lang="de-DE" altLang="en-US" dirty="0" smtClean="0"/>
              <a:t>future </a:t>
            </a:r>
            <a:r>
              <a:rPr lang="de-DE" altLang="en-US" dirty="0"/>
              <a:t>IACTs?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7" r="13178"/>
          <a:stretch/>
        </p:blipFill>
        <p:spPr bwMode="auto">
          <a:xfrm>
            <a:off x="1447800" y="1315552"/>
            <a:ext cx="6286500" cy="47457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5" name="TextBox 44"/>
          <p:cNvSpPr txBox="1"/>
          <p:nvPr/>
        </p:nvSpPr>
        <p:spPr>
          <a:xfrm>
            <a:off x="1142798" y="6045698"/>
            <a:ext cx="6896503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borrowed </a:t>
            </a:r>
            <a:r>
              <a:rPr lang="en-US" dirty="0"/>
              <a:t>from </a:t>
            </a:r>
            <a:r>
              <a:rPr lang="en-US" dirty="0" smtClean="0"/>
              <a:t>Elina Lindfors:</a:t>
            </a:r>
            <a:r>
              <a:rPr lang="en-US" i="1" dirty="0"/>
              <a:t> CTA blazar monitoring </a:t>
            </a:r>
          </a:p>
          <a:p>
            <a:pPr algn="ctr"/>
            <a:r>
              <a:rPr lang="en-US" i="1" dirty="0"/>
              <a:t>program and the </a:t>
            </a:r>
            <a:r>
              <a:rPr lang="en-US" i="1" dirty="0" smtClean="0"/>
              <a:t>supporting </a:t>
            </a:r>
            <a:r>
              <a:rPr lang="en-US" i="1" dirty="0"/>
              <a:t>optical </a:t>
            </a:r>
            <a:r>
              <a:rPr lang="en-US" i="1" dirty="0" smtClean="0"/>
              <a:t>monitoring program</a:t>
            </a:r>
            <a:r>
              <a:rPr lang="en-US" dirty="0" smtClean="0"/>
              <a:t>, this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90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68313" y="1319589"/>
            <a:ext cx="8207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2400" dirty="0">
                <a:effectLst/>
                <a:latin typeface="Akkurat-Light" pitchFamily="2" charset="0"/>
              </a:rPr>
              <a:t>High sensitivity with threshold energies around 100 GeV</a:t>
            </a:r>
          </a:p>
          <a:p>
            <a:pPr>
              <a:lnSpc>
                <a:spcPct val="93000"/>
              </a:lnSpc>
              <a:buClr>
                <a:srgbClr val="84B818"/>
              </a:buClr>
              <a:buSzPct val="100000"/>
              <a:buFont typeface="Wingdings" pitchFamily="2" charset="2"/>
              <a:buChar char="Ä"/>
            </a:pPr>
            <a:r>
              <a:rPr lang="de-DE" altLang="en-US" sz="2400" dirty="0">
                <a:effectLst/>
                <a:latin typeface="Akkurat-Light" pitchFamily="2" charset="0"/>
              </a:rPr>
              <a:t> many observation targets: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4508500"/>
            <a:ext cx="8785225" cy="792163"/>
          </a:xfrm>
        </p:spPr>
        <p:txBody>
          <a:bodyPr lIns="90000" tIns="46800" rIns="90000" bIns="46800"/>
          <a:lstStyle/>
          <a:p>
            <a:pPr defTabSz="449263" eaLnBrk="1" hangingPunct="1">
              <a:lnSpc>
                <a:spcPct val="80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de-DE" altLang="en-US" sz="1400" smtClean="0">
              <a:solidFill>
                <a:srgbClr val="000000"/>
              </a:solidFill>
              <a:latin typeface="Times New Roman" pitchFamily="18" charset="0"/>
            </a:endParaRPr>
          </a:p>
          <a:p>
            <a:pPr defTabSz="449263" eaLnBrk="1" hangingPunct="1">
              <a:lnSpc>
                <a:spcPct val="80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de-DE" altLang="en-US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29030" name="Group 6"/>
          <p:cNvGraphicFramePr>
            <a:graphicFrameLocks noGrp="1"/>
          </p:cNvGraphicFramePr>
          <p:nvPr>
            <p:ph sz="half" idx="4294967295"/>
          </p:nvPr>
        </p:nvGraphicFramePr>
        <p:xfrm>
          <a:off x="323850" y="2205038"/>
          <a:ext cx="8424863" cy="2160588"/>
        </p:xfrm>
        <a:graphic>
          <a:graphicData uri="http://schemas.openxmlformats.org/drawingml/2006/table">
            <a:tbl>
              <a:tblPr/>
              <a:tblGrid>
                <a:gridCol w="4079875"/>
                <a:gridCol w="4344988"/>
              </a:tblGrid>
              <a:tr h="2160588">
                <a:tc>
                  <a:txBody>
                    <a:bodyPr/>
                    <a:lstStyle>
                      <a:lvl1pPr marL="342900" indent="-342900"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1pPr>
                      <a:lvl2pPr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9pPr>
                    </a:lstStyle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Pulsar-Wind-Nebel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Supernova Reste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Mikroquasare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Galaxienhaufen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Radiogalaxien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1pPr>
                      <a:lvl2pPr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9pPr>
                    </a:lstStyle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Pulsare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Gamma-Ray-Bursts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Blazare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Galaktische Surveys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64" name="Text Box 15"/>
          <p:cNvSpPr txBox="1">
            <a:spLocks noChangeArrowheads="1"/>
          </p:cNvSpPr>
          <p:nvPr/>
        </p:nvSpPr>
        <p:spPr bwMode="auto">
          <a:xfrm>
            <a:off x="930274" y="4627563"/>
            <a:ext cx="7745413" cy="9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3000"/>
              </a:lnSpc>
              <a:spcBef>
                <a:spcPct val="50000"/>
              </a:spcBef>
              <a:buClr>
                <a:srgbClr val="84B818"/>
              </a:buClr>
            </a:pPr>
            <a:r>
              <a:rPr lang="de-DE" altLang="en-US" sz="2400" dirty="0" smtClean="0">
                <a:latin typeface="Akkurat-Light" pitchFamily="2" charset="0"/>
              </a:rPr>
              <a:t>Few tens-hundreds of hours for AGN monitoring</a:t>
            </a:r>
            <a:endParaRPr lang="de-DE" altLang="en-US" sz="2400" dirty="0" smtClean="0">
              <a:effectLst/>
              <a:latin typeface="Akkurat-Light" pitchFamily="2" charset="0"/>
            </a:endParaRPr>
          </a:p>
          <a:p>
            <a:pPr>
              <a:lnSpc>
                <a:spcPct val="93000"/>
              </a:lnSpc>
              <a:spcBef>
                <a:spcPct val="50000"/>
              </a:spcBef>
              <a:buClr>
                <a:srgbClr val="84B818"/>
              </a:buClr>
              <a:buFont typeface="Wingdings" pitchFamily="2" charset="2"/>
              <a:buChar char="Ä"/>
            </a:pPr>
            <a:r>
              <a:rPr lang="de-DE" altLang="en-US" sz="2400" dirty="0" smtClean="0">
                <a:effectLst/>
                <a:latin typeface="Akkurat-Light" pitchFamily="2" charset="0"/>
              </a:rPr>
              <a:t> </a:t>
            </a:r>
            <a:r>
              <a:rPr lang="de-DE" altLang="en-US" sz="2400" dirty="0">
                <a:effectLst/>
                <a:latin typeface="Akkurat-Light" pitchFamily="2" charset="0"/>
              </a:rPr>
              <a:t>no cost efficient way for 24/7 monitoring</a:t>
            </a:r>
          </a:p>
        </p:txBody>
      </p:sp>
      <p:grpSp>
        <p:nvGrpSpPr>
          <p:cNvPr id="45065" name="Group 16"/>
          <p:cNvGrpSpPr>
            <a:grpSpLocks/>
          </p:cNvGrpSpPr>
          <p:nvPr/>
        </p:nvGrpSpPr>
        <p:grpSpPr bwMode="auto">
          <a:xfrm>
            <a:off x="158750" y="1857375"/>
            <a:ext cx="8845550" cy="2679700"/>
            <a:chOff x="102" y="1154"/>
            <a:chExt cx="5572" cy="1688"/>
          </a:xfrm>
        </p:grpSpPr>
        <p:pic>
          <p:nvPicPr>
            <p:cNvPr id="45066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2067"/>
              <a:ext cx="2676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67" name="Group 18"/>
            <p:cNvGrpSpPr>
              <a:grpSpLocks/>
            </p:cNvGrpSpPr>
            <p:nvPr/>
          </p:nvGrpSpPr>
          <p:grpSpPr bwMode="auto">
            <a:xfrm>
              <a:off x="2827" y="1395"/>
              <a:ext cx="911" cy="911"/>
              <a:chOff x="2208" y="432"/>
              <a:chExt cx="911" cy="911"/>
            </a:xfrm>
          </p:grpSpPr>
          <p:grpSp>
            <p:nvGrpSpPr>
              <p:cNvPr id="45068" name="Group 19"/>
              <p:cNvGrpSpPr>
                <a:grpSpLocks/>
              </p:cNvGrpSpPr>
              <p:nvPr/>
            </p:nvGrpSpPr>
            <p:grpSpPr bwMode="auto">
              <a:xfrm>
                <a:off x="2208" y="432"/>
                <a:ext cx="911" cy="911"/>
                <a:chOff x="2208" y="432"/>
                <a:chExt cx="911" cy="911"/>
              </a:xfrm>
            </p:grpSpPr>
            <p:pic>
              <p:nvPicPr>
                <p:cNvPr id="45069" name="Picture 2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8" y="432"/>
                  <a:ext cx="912" cy="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70" name="AutoShape 21"/>
                <p:cNvSpPr>
                  <a:spLocks noChangeArrowheads="1"/>
                </p:cNvSpPr>
                <p:nvPr/>
              </p:nvSpPr>
              <p:spPr bwMode="auto">
                <a:xfrm>
                  <a:off x="2208" y="432"/>
                  <a:ext cx="912" cy="912"/>
                </a:xfrm>
                <a:prstGeom prst="roundRect">
                  <a:avLst>
                    <a:gd name="adj" fmla="val 106"/>
                  </a:avLst>
                </a:prstGeom>
                <a:noFill/>
                <a:ln w="936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FFFFFF"/>
                    </a:buClr>
                    <a:buSzPct val="100000"/>
                    <a:buFont typeface="Arial" charset="0"/>
                    <a:buNone/>
                  </a:pPr>
                  <a:endParaRPr lang="en-US" altLang="en-US"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sp>
            <p:nvSpPr>
              <p:cNvPr id="45071" name="AutoShape 22"/>
              <p:cNvSpPr>
                <a:spLocks noChangeArrowheads="1"/>
              </p:cNvSpPr>
              <p:nvPr/>
            </p:nvSpPr>
            <p:spPr bwMode="auto">
              <a:xfrm>
                <a:off x="2372" y="1085"/>
                <a:ext cx="564" cy="231"/>
              </a:xfrm>
              <a:prstGeom prst="roundRect">
                <a:avLst>
                  <a:gd name="adj" fmla="val 38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</a:pPr>
                <a:r>
                  <a:rPr lang="en-GB" altLang="en-US" sz="200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pulsar</a:t>
                </a:r>
              </a:p>
            </p:txBody>
          </p:sp>
        </p:grpSp>
        <p:grpSp>
          <p:nvGrpSpPr>
            <p:cNvPr id="45072" name="Group 23"/>
            <p:cNvGrpSpPr>
              <a:grpSpLocks/>
            </p:cNvGrpSpPr>
            <p:nvPr/>
          </p:nvGrpSpPr>
          <p:grpSpPr bwMode="auto">
            <a:xfrm>
              <a:off x="1933" y="1354"/>
              <a:ext cx="890" cy="959"/>
              <a:chOff x="1296" y="432"/>
              <a:chExt cx="890" cy="959"/>
            </a:xfrm>
          </p:grpSpPr>
          <p:grpSp>
            <p:nvGrpSpPr>
              <p:cNvPr id="45073" name="Group 24"/>
              <p:cNvGrpSpPr>
                <a:grpSpLocks/>
              </p:cNvGrpSpPr>
              <p:nvPr/>
            </p:nvGrpSpPr>
            <p:grpSpPr bwMode="auto">
              <a:xfrm>
                <a:off x="1296" y="470"/>
                <a:ext cx="890" cy="921"/>
                <a:chOff x="1296" y="470"/>
                <a:chExt cx="890" cy="921"/>
              </a:xfrm>
            </p:grpSpPr>
            <p:pic>
              <p:nvPicPr>
                <p:cNvPr id="45074" name="Picture 2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470"/>
                  <a:ext cx="891" cy="9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75" name="AutoShape 26"/>
                <p:cNvSpPr>
                  <a:spLocks noChangeArrowheads="1"/>
                </p:cNvSpPr>
                <p:nvPr/>
              </p:nvSpPr>
              <p:spPr bwMode="auto">
                <a:xfrm>
                  <a:off x="1296" y="470"/>
                  <a:ext cx="891" cy="922"/>
                </a:xfrm>
                <a:prstGeom prst="roundRect">
                  <a:avLst>
                    <a:gd name="adj" fmla="val 111"/>
                  </a:avLst>
                </a:prstGeom>
                <a:noFill/>
                <a:ln w="648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FFFFFF"/>
                    </a:buClr>
                    <a:buSzPct val="100000"/>
                    <a:buFont typeface="Arial" charset="0"/>
                    <a:buNone/>
                  </a:pPr>
                  <a:endParaRPr lang="en-US" altLang="en-US"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sp>
            <p:nvSpPr>
              <p:cNvPr id="129051" name="AutoShape 27"/>
              <p:cNvSpPr>
                <a:spLocks noChangeArrowheads="1"/>
              </p:cNvSpPr>
              <p:nvPr/>
            </p:nvSpPr>
            <p:spPr bwMode="auto">
              <a:xfrm>
                <a:off x="1361" y="432"/>
                <a:ext cx="803" cy="231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ymbol" pitchFamily="18" charset="2"/>
                  </a:rPr>
                  <a:t></a:t>
                </a:r>
                <a:r>
                  <a:rPr lang="en-GB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-quasar</a:t>
                </a:r>
              </a:p>
            </p:txBody>
          </p:sp>
        </p:grpSp>
        <p:grpSp>
          <p:nvGrpSpPr>
            <p:cNvPr id="45077" name="Group 28"/>
            <p:cNvGrpSpPr>
              <a:grpSpLocks/>
            </p:cNvGrpSpPr>
            <p:nvPr/>
          </p:nvGrpSpPr>
          <p:grpSpPr bwMode="auto">
            <a:xfrm>
              <a:off x="1015" y="1395"/>
              <a:ext cx="911" cy="918"/>
              <a:chOff x="0" y="1632"/>
              <a:chExt cx="911" cy="918"/>
            </a:xfrm>
          </p:grpSpPr>
          <p:grpSp>
            <p:nvGrpSpPr>
              <p:cNvPr id="45078" name="Group 29"/>
              <p:cNvGrpSpPr>
                <a:grpSpLocks/>
              </p:cNvGrpSpPr>
              <p:nvPr/>
            </p:nvGrpSpPr>
            <p:grpSpPr bwMode="auto">
              <a:xfrm>
                <a:off x="0" y="1632"/>
                <a:ext cx="911" cy="911"/>
                <a:chOff x="0" y="1632"/>
                <a:chExt cx="911" cy="911"/>
              </a:xfrm>
            </p:grpSpPr>
            <p:pic>
              <p:nvPicPr>
                <p:cNvPr id="45079" name="Picture 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632"/>
                  <a:ext cx="912" cy="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80" name="AutoShape 31"/>
                <p:cNvSpPr>
                  <a:spLocks noChangeArrowheads="1"/>
                </p:cNvSpPr>
                <p:nvPr/>
              </p:nvSpPr>
              <p:spPr bwMode="auto">
                <a:xfrm>
                  <a:off x="0" y="1632"/>
                  <a:ext cx="912" cy="912"/>
                </a:xfrm>
                <a:prstGeom prst="roundRect">
                  <a:avLst>
                    <a:gd name="adj" fmla="val 106"/>
                  </a:avLst>
                </a:prstGeom>
                <a:noFill/>
                <a:ln w="648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FFFFFF"/>
                    </a:buClr>
                    <a:buSzPct val="100000"/>
                    <a:buFont typeface="Arial" charset="0"/>
                    <a:buNone/>
                  </a:pPr>
                  <a:endParaRPr lang="en-US" altLang="en-US"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sp>
            <p:nvSpPr>
              <p:cNvPr id="45081" name="AutoShape 32"/>
              <p:cNvSpPr>
                <a:spLocks noChangeArrowheads="1"/>
              </p:cNvSpPr>
              <p:nvPr/>
            </p:nvSpPr>
            <p:spPr bwMode="auto">
              <a:xfrm>
                <a:off x="71" y="2243"/>
                <a:ext cx="792" cy="307"/>
              </a:xfrm>
              <a:prstGeom prst="roundRect">
                <a:avLst>
                  <a:gd name="adj" fmla="val 28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60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</a:pPr>
                <a:r>
                  <a:rPr lang="en-GB" altLang="en-US" sz="200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shelltype</a:t>
                </a:r>
              </a:p>
              <a:p>
                <a:pPr algn="ctr" eaLnBrk="1" hangingPunct="1">
                  <a:lnSpc>
                    <a:spcPct val="49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</a:pPr>
                <a:r>
                  <a:rPr lang="en-GB" altLang="en-US" sz="200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SNR</a:t>
                </a:r>
              </a:p>
            </p:txBody>
          </p:sp>
        </p:grpSp>
        <p:grpSp>
          <p:nvGrpSpPr>
            <p:cNvPr id="45082" name="Group 33"/>
            <p:cNvGrpSpPr>
              <a:grpSpLocks/>
            </p:cNvGrpSpPr>
            <p:nvPr/>
          </p:nvGrpSpPr>
          <p:grpSpPr bwMode="auto">
            <a:xfrm>
              <a:off x="4815" y="1154"/>
              <a:ext cx="853" cy="911"/>
              <a:chOff x="3168" y="480"/>
              <a:chExt cx="853" cy="911"/>
            </a:xfrm>
          </p:grpSpPr>
          <p:grpSp>
            <p:nvGrpSpPr>
              <p:cNvPr id="45083" name="Group 34"/>
              <p:cNvGrpSpPr>
                <a:grpSpLocks/>
              </p:cNvGrpSpPr>
              <p:nvPr/>
            </p:nvGrpSpPr>
            <p:grpSpPr bwMode="auto">
              <a:xfrm>
                <a:off x="3168" y="480"/>
                <a:ext cx="853" cy="911"/>
                <a:chOff x="3168" y="480"/>
                <a:chExt cx="853" cy="911"/>
              </a:xfrm>
            </p:grpSpPr>
            <p:pic>
              <p:nvPicPr>
                <p:cNvPr id="45084" name="Picture 3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480"/>
                  <a:ext cx="854" cy="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85" name="AutoShape 36"/>
                <p:cNvSpPr>
                  <a:spLocks noChangeArrowheads="1"/>
                </p:cNvSpPr>
                <p:nvPr/>
              </p:nvSpPr>
              <p:spPr bwMode="auto">
                <a:xfrm>
                  <a:off x="3168" y="480"/>
                  <a:ext cx="854" cy="912"/>
                </a:xfrm>
                <a:prstGeom prst="roundRect">
                  <a:avLst>
                    <a:gd name="adj" fmla="val 116"/>
                  </a:avLst>
                </a:prstGeom>
                <a:noFill/>
                <a:ln w="936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FFFFFF"/>
                    </a:buClr>
                    <a:buSzPct val="100000"/>
                    <a:buFont typeface="Arial" charset="0"/>
                    <a:buNone/>
                  </a:pPr>
                  <a:endParaRPr lang="en-US" altLang="en-US"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sp>
            <p:nvSpPr>
              <p:cNvPr id="45086" name="AutoShape 37"/>
              <p:cNvSpPr>
                <a:spLocks noChangeArrowheads="1"/>
              </p:cNvSpPr>
              <p:nvPr/>
            </p:nvSpPr>
            <p:spPr bwMode="auto">
              <a:xfrm>
                <a:off x="3244" y="1008"/>
                <a:ext cx="691" cy="350"/>
              </a:xfrm>
              <a:prstGeom prst="roundRect">
                <a:avLst>
                  <a:gd name="adj" fmla="val 25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</a:pPr>
                <a:r>
                  <a:rPr lang="en-GB" altLang="en-US" sz="200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galactic</a:t>
                </a:r>
              </a:p>
              <a:p>
                <a:pPr algn="ctr" eaLnBrk="1" hangingPunct="1">
                  <a:lnSpc>
                    <a:spcPct val="41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</a:pPr>
                <a:r>
                  <a:rPr lang="en-GB" altLang="en-US" sz="200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center</a:t>
                </a:r>
              </a:p>
            </p:txBody>
          </p:sp>
        </p:grpSp>
        <p:grpSp>
          <p:nvGrpSpPr>
            <p:cNvPr id="45087" name="Group 38"/>
            <p:cNvGrpSpPr>
              <a:grpSpLocks/>
            </p:cNvGrpSpPr>
            <p:nvPr/>
          </p:nvGrpSpPr>
          <p:grpSpPr bwMode="auto">
            <a:xfrm>
              <a:off x="102" y="1395"/>
              <a:ext cx="958" cy="922"/>
              <a:chOff x="384" y="816"/>
              <a:chExt cx="958" cy="922"/>
            </a:xfrm>
          </p:grpSpPr>
          <p:grpSp>
            <p:nvGrpSpPr>
              <p:cNvPr id="45088" name="Group 39"/>
              <p:cNvGrpSpPr>
                <a:grpSpLocks/>
              </p:cNvGrpSpPr>
              <p:nvPr/>
            </p:nvGrpSpPr>
            <p:grpSpPr bwMode="auto">
              <a:xfrm>
                <a:off x="384" y="816"/>
                <a:ext cx="911" cy="911"/>
                <a:chOff x="384" y="816"/>
                <a:chExt cx="911" cy="911"/>
              </a:xfrm>
            </p:grpSpPr>
            <p:pic>
              <p:nvPicPr>
                <p:cNvPr id="45089" name="Picture 4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" y="816"/>
                  <a:ext cx="912" cy="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90" name="AutoShape 41"/>
                <p:cNvSpPr>
                  <a:spLocks noChangeArrowheads="1"/>
                </p:cNvSpPr>
                <p:nvPr/>
              </p:nvSpPr>
              <p:spPr bwMode="auto">
                <a:xfrm>
                  <a:off x="384" y="816"/>
                  <a:ext cx="912" cy="912"/>
                </a:xfrm>
                <a:prstGeom prst="roundRect">
                  <a:avLst>
                    <a:gd name="adj" fmla="val 106"/>
                  </a:avLst>
                </a:prstGeom>
                <a:noFill/>
                <a:ln w="12600">
                  <a:solidFill>
                    <a:srgbClr val="FFFF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FFFFFF"/>
                    </a:buClr>
                    <a:buSzPct val="100000"/>
                    <a:buFont typeface="Arial" charset="0"/>
                    <a:buNone/>
                  </a:pPr>
                  <a:endParaRPr lang="en-US" altLang="en-US"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sp>
            <p:nvSpPr>
              <p:cNvPr id="45091" name="AutoShape 42"/>
              <p:cNvSpPr>
                <a:spLocks noChangeArrowheads="1"/>
              </p:cNvSpPr>
              <p:nvPr/>
            </p:nvSpPr>
            <p:spPr bwMode="auto">
              <a:xfrm>
                <a:off x="398" y="1450"/>
                <a:ext cx="944" cy="288"/>
              </a:xfrm>
              <a:prstGeom prst="roundRect">
                <a:avLst>
                  <a:gd name="adj" fmla="val 30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60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</a:pPr>
                <a:r>
                  <a:rPr lang="en-GB" altLang="en-US" sz="200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pulsar wind</a:t>
                </a:r>
                <a:br>
                  <a:rPr lang="en-GB" altLang="en-US" sz="200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</a:br>
                <a:r>
                  <a:rPr lang="en-GB" altLang="en-US" sz="200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nebula</a:t>
                </a:r>
              </a:p>
            </p:txBody>
          </p:sp>
        </p:grpSp>
        <p:grpSp>
          <p:nvGrpSpPr>
            <p:cNvPr id="45092" name="Group 43"/>
            <p:cNvGrpSpPr>
              <a:grpSpLocks/>
            </p:cNvGrpSpPr>
            <p:nvPr/>
          </p:nvGrpSpPr>
          <p:grpSpPr bwMode="auto">
            <a:xfrm>
              <a:off x="3718" y="1238"/>
              <a:ext cx="1097" cy="827"/>
              <a:chOff x="4781" y="1613"/>
              <a:chExt cx="978" cy="738"/>
            </a:xfrm>
          </p:grpSpPr>
          <p:grpSp>
            <p:nvGrpSpPr>
              <p:cNvPr id="45093" name="Group 44"/>
              <p:cNvGrpSpPr>
                <a:grpSpLocks/>
              </p:cNvGrpSpPr>
              <p:nvPr/>
            </p:nvGrpSpPr>
            <p:grpSpPr bwMode="auto">
              <a:xfrm>
                <a:off x="4800" y="1659"/>
                <a:ext cx="959" cy="692"/>
                <a:chOff x="4800" y="1659"/>
                <a:chExt cx="959" cy="692"/>
              </a:xfrm>
            </p:grpSpPr>
            <p:pic>
              <p:nvPicPr>
                <p:cNvPr id="45094" name="Picture 45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0" y="1659"/>
                  <a:ext cx="960" cy="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95" name="AutoShape 46"/>
                <p:cNvSpPr>
                  <a:spLocks noChangeArrowheads="1"/>
                </p:cNvSpPr>
                <p:nvPr/>
              </p:nvSpPr>
              <p:spPr bwMode="auto">
                <a:xfrm>
                  <a:off x="4800" y="1659"/>
                  <a:ext cx="960" cy="693"/>
                </a:xfrm>
                <a:prstGeom prst="roundRect">
                  <a:avLst>
                    <a:gd name="adj" fmla="val 144"/>
                  </a:avLst>
                </a:prstGeom>
                <a:noFill/>
                <a:ln w="126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FFFFFF"/>
                    </a:buClr>
                    <a:buSzPct val="100000"/>
                    <a:buFont typeface="Arial" charset="0"/>
                    <a:buNone/>
                  </a:pPr>
                  <a:endParaRPr lang="en-US" altLang="en-US"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sp>
            <p:nvSpPr>
              <p:cNvPr id="45096" name="AutoShape 47"/>
              <p:cNvSpPr>
                <a:spLocks noChangeArrowheads="1"/>
              </p:cNvSpPr>
              <p:nvPr/>
            </p:nvSpPr>
            <p:spPr bwMode="auto">
              <a:xfrm>
                <a:off x="4781" y="1613"/>
                <a:ext cx="449" cy="206"/>
              </a:xfrm>
              <a:prstGeom prst="roundRect">
                <a:avLst>
                  <a:gd name="adj" fmla="val 38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</a:pPr>
                <a:r>
                  <a:rPr lang="en-GB" altLang="en-US" sz="2000" b="1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GRBs</a:t>
                </a:r>
              </a:p>
            </p:txBody>
          </p:sp>
        </p:grpSp>
        <p:grpSp>
          <p:nvGrpSpPr>
            <p:cNvPr id="45097" name="Group 48"/>
            <p:cNvGrpSpPr>
              <a:grpSpLocks/>
            </p:cNvGrpSpPr>
            <p:nvPr/>
          </p:nvGrpSpPr>
          <p:grpSpPr bwMode="auto">
            <a:xfrm>
              <a:off x="2237" y="2058"/>
              <a:ext cx="840" cy="784"/>
              <a:chOff x="4416" y="672"/>
              <a:chExt cx="993" cy="927"/>
            </a:xfrm>
          </p:grpSpPr>
          <p:grpSp>
            <p:nvGrpSpPr>
              <p:cNvPr id="45098" name="Group 49"/>
              <p:cNvGrpSpPr>
                <a:grpSpLocks/>
              </p:cNvGrpSpPr>
              <p:nvPr/>
            </p:nvGrpSpPr>
            <p:grpSpPr bwMode="auto">
              <a:xfrm>
                <a:off x="4416" y="672"/>
                <a:ext cx="911" cy="910"/>
                <a:chOff x="4416" y="672"/>
                <a:chExt cx="911" cy="910"/>
              </a:xfrm>
            </p:grpSpPr>
            <p:pic>
              <p:nvPicPr>
                <p:cNvPr id="45099" name="Picture 50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" y="672"/>
                  <a:ext cx="912" cy="9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100" name="AutoShape 51"/>
                <p:cNvSpPr>
                  <a:spLocks noChangeArrowheads="1"/>
                </p:cNvSpPr>
                <p:nvPr/>
              </p:nvSpPr>
              <p:spPr bwMode="auto">
                <a:xfrm>
                  <a:off x="4416" y="672"/>
                  <a:ext cx="912" cy="911"/>
                </a:xfrm>
                <a:prstGeom prst="roundRect">
                  <a:avLst>
                    <a:gd name="adj" fmla="val 106"/>
                  </a:avLst>
                </a:prstGeom>
                <a:noFill/>
                <a:ln w="936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FFFFFF"/>
                    </a:buClr>
                    <a:buSzPct val="100000"/>
                    <a:buFont typeface="Arial" charset="0"/>
                    <a:buNone/>
                  </a:pPr>
                  <a:endParaRPr lang="en-US" altLang="en-US"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sp>
            <p:nvSpPr>
              <p:cNvPr id="45101" name="AutoShape 52"/>
              <p:cNvSpPr>
                <a:spLocks noChangeArrowheads="1"/>
              </p:cNvSpPr>
              <p:nvPr/>
            </p:nvSpPr>
            <p:spPr bwMode="auto">
              <a:xfrm>
                <a:off x="4853" y="1326"/>
                <a:ext cx="556" cy="273"/>
              </a:xfrm>
              <a:prstGeom prst="roundRect">
                <a:avLst>
                  <a:gd name="adj" fmla="val 38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</a:pPr>
                <a:r>
                  <a:rPr lang="en-GB" altLang="en-US" sz="20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AGN</a:t>
                </a:r>
              </a:p>
            </p:txBody>
          </p:sp>
        </p:grpSp>
      </p:grp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Monitoring with current IACTs?</a:t>
            </a:r>
          </a:p>
        </p:txBody>
      </p:sp>
    </p:spTree>
    <p:extLst>
      <p:ext uri="{BB962C8B-B14F-4D97-AF65-F5344CB8AC3E}">
        <p14:creationId xmlns:p14="http://schemas.microsoft.com/office/powerpoint/2010/main" val="301311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468313" y="1319589"/>
            <a:ext cx="8207375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2400" dirty="0">
                <a:effectLst/>
                <a:latin typeface="Akkurat-Light" pitchFamily="2" charset="0"/>
              </a:rPr>
              <a:t>High sensitivity with threshold energies around 100 GeV</a:t>
            </a:r>
          </a:p>
          <a:p>
            <a:pPr>
              <a:lnSpc>
                <a:spcPct val="93000"/>
              </a:lnSpc>
              <a:buClr>
                <a:srgbClr val="84B818"/>
              </a:buClr>
              <a:buSzPct val="100000"/>
              <a:buFont typeface="Wingdings" pitchFamily="2" charset="2"/>
              <a:buChar char="Ä"/>
            </a:pPr>
            <a:r>
              <a:rPr lang="de-DE" altLang="en-US" sz="2400" dirty="0">
                <a:effectLst/>
                <a:latin typeface="Akkurat-Light" pitchFamily="2" charset="0"/>
              </a:rPr>
              <a:t> many observation targets: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4508500"/>
            <a:ext cx="8785225" cy="792163"/>
          </a:xfrm>
        </p:spPr>
        <p:txBody>
          <a:bodyPr lIns="90000" tIns="46800" rIns="90000" bIns="46800"/>
          <a:lstStyle/>
          <a:p>
            <a:pPr defTabSz="449263" eaLnBrk="1" hangingPunct="1">
              <a:lnSpc>
                <a:spcPct val="80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de-DE" altLang="en-US" sz="1400" smtClean="0">
              <a:solidFill>
                <a:srgbClr val="000000"/>
              </a:solidFill>
              <a:latin typeface="Times New Roman" pitchFamily="18" charset="0"/>
            </a:endParaRPr>
          </a:p>
          <a:p>
            <a:pPr defTabSz="449263" eaLnBrk="1" hangingPunct="1">
              <a:lnSpc>
                <a:spcPct val="80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de-DE" altLang="en-US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graphicFrame>
        <p:nvGraphicFramePr>
          <p:cNvPr id="129030" name="Group 6"/>
          <p:cNvGraphicFramePr>
            <a:graphicFrameLocks noGrp="1"/>
          </p:cNvGraphicFramePr>
          <p:nvPr>
            <p:ph sz="half" idx="4294967295"/>
          </p:nvPr>
        </p:nvGraphicFramePr>
        <p:xfrm>
          <a:off x="323850" y="2205038"/>
          <a:ext cx="8424863" cy="2160588"/>
        </p:xfrm>
        <a:graphic>
          <a:graphicData uri="http://schemas.openxmlformats.org/drawingml/2006/table">
            <a:tbl>
              <a:tblPr/>
              <a:tblGrid>
                <a:gridCol w="4079875"/>
                <a:gridCol w="4344988"/>
              </a:tblGrid>
              <a:tr h="2160588">
                <a:tc>
                  <a:txBody>
                    <a:bodyPr/>
                    <a:lstStyle>
                      <a:lvl1pPr marL="342900" indent="-342900"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1pPr>
                      <a:lvl2pPr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9pPr>
                    </a:lstStyle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Pulsar-Wind-Nebel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Supernova Reste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Mikroquasare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Galaxienhaufen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Radiogalaxien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1pPr>
                      <a:lvl2pPr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4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2pPr>
                      <a:lvl3pPr marL="1143000" indent="-228600"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3pPr>
                      <a:lvl4pPr marL="1600200" indent="-228600"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4pPr>
                      <a:lvl5pPr marL="2057400" indent="-228600" defTabSz="449263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5pPr>
                      <a:lvl6pPr marL="25146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6pPr>
                      <a:lvl7pPr marL="29718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7pPr>
                      <a:lvl8pPr marL="34290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8pPr>
                      <a:lvl9pPr marL="3886200" indent="-228600" defTabSz="44926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Font typeface="Wingdings" pitchFamily="2" charset="2"/>
                        <a:defRPr sz="1200">
                          <a:solidFill>
                            <a:schemeClr val="tx1"/>
                          </a:solidFill>
                          <a:latin typeface="Akkurat-Light" pitchFamily="2" charset="0"/>
                        </a:defRPr>
                      </a:lvl9pPr>
                    </a:lstStyle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Pulsare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Gamma-Ray-Bursts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Blazare</a:t>
                      </a:r>
                    </a:p>
                    <a:p>
                      <a:pPr marL="457200" marR="0" lvl="1" indent="0" algn="l" defTabSz="449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de-DE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C4C3AA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Akkurat-Light" pitchFamily="2" charset="0"/>
                        </a:rPr>
                        <a:t>Galaktische Surveys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64" name="Text Box 15"/>
          <p:cNvSpPr txBox="1">
            <a:spLocks noChangeArrowheads="1"/>
          </p:cNvSpPr>
          <p:nvPr/>
        </p:nvSpPr>
        <p:spPr bwMode="auto">
          <a:xfrm>
            <a:off x="930274" y="4627563"/>
            <a:ext cx="7745413" cy="9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3000"/>
              </a:lnSpc>
              <a:spcBef>
                <a:spcPct val="50000"/>
              </a:spcBef>
              <a:buClr>
                <a:srgbClr val="84B818"/>
              </a:buClr>
            </a:pPr>
            <a:r>
              <a:rPr lang="de-DE" altLang="en-US" sz="2400" dirty="0" smtClean="0">
                <a:latin typeface="Akkurat-Light" pitchFamily="2" charset="0"/>
              </a:rPr>
              <a:t>Few tens-hundreds of hours for AGN monitoring</a:t>
            </a:r>
            <a:endParaRPr lang="de-DE" altLang="en-US" sz="2400" dirty="0" smtClean="0">
              <a:effectLst/>
              <a:latin typeface="Akkurat-Light" pitchFamily="2" charset="0"/>
            </a:endParaRPr>
          </a:p>
          <a:p>
            <a:pPr>
              <a:lnSpc>
                <a:spcPct val="93000"/>
              </a:lnSpc>
              <a:spcBef>
                <a:spcPct val="50000"/>
              </a:spcBef>
              <a:buClr>
                <a:srgbClr val="84B818"/>
              </a:buClr>
              <a:buFont typeface="Wingdings" pitchFamily="2" charset="2"/>
              <a:buChar char="Ä"/>
            </a:pPr>
            <a:r>
              <a:rPr lang="de-DE" altLang="en-US" sz="2400" dirty="0" smtClean="0">
                <a:effectLst/>
                <a:latin typeface="Akkurat-Light" pitchFamily="2" charset="0"/>
              </a:rPr>
              <a:t> </a:t>
            </a:r>
            <a:r>
              <a:rPr lang="de-DE" altLang="en-US" sz="2400" dirty="0">
                <a:effectLst/>
                <a:latin typeface="Akkurat-Light" pitchFamily="2" charset="0"/>
              </a:rPr>
              <a:t>no cost efficient way for 24/7 monitoring</a:t>
            </a:r>
          </a:p>
        </p:txBody>
      </p:sp>
      <p:grpSp>
        <p:nvGrpSpPr>
          <p:cNvPr id="45065" name="Group 16"/>
          <p:cNvGrpSpPr>
            <a:grpSpLocks/>
          </p:cNvGrpSpPr>
          <p:nvPr/>
        </p:nvGrpSpPr>
        <p:grpSpPr bwMode="auto">
          <a:xfrm>
            <a:off x="158750" y="1857375"/>
            <a:ext cx="8845550" cy="2679700"/>
            <a:chOff x="102" y="1154"/>
            <a:chExt cx="5572" cy="1688"/>
          </a:xfrm>
        </p:grpSpPr>
        <p:pic>
          <p:nvPicPr>
            <p:cNvPr id="45066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8" y="2067"/>
              <a:ext cx="2676" cy="7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45067" name="Group 18"/>
            <p:cNvGrpSpPr>
              <a:grpSpLocks/>
            </p:cNvGrpSpPr>
            <p:nvPr/>
          </p:nvGrpSpPr>
          <p:grpSpPr bwMode="auto">
            <a:xfrm>
              <a:off x="2827" y="1395"/>
              <a:ext cx="911" cy="911"/>
              <a:chOff x="2208" y="432"/>
              <a:chExt cx="911" cy="911"/>
            </a:xfrm>
          </p:grpSpPr>
          <p:grpSp>
            <p:nvGrpSpPr>
              <p:cNvPr id="45068" name="Group 19"/>
              <p:cNvGrpSpPr>
                <a:grpSpLocks/>
              </p:cNvGrpSpPr>
              <p:nvPr/>
            </p:nvGrpSpPr>
            <p:grpSpPr bwMode="auto">
              <a:xfrm>
                <a:off x="2208" y="432"/>
                <a:ext cx="911" cy="911"/>
                <a:chOff x="2208" y="432"/>
                <a:chExt cx="911" cy="911"/>
              </a:xfrm>
            </p:grpSpPr>
            <p:pic>
              <p:nvPicPr>
                <p:cNvPr id="45069" name="Picture 2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08" y="432"/>
                  <a:ext cx="912" cy="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70" name="AutoShape 21"/>
                <p:cNvSpPr>
                  <a:spLocks noChangeArrowheads="1"/>
                </p:cNvSpPr>
                <p:nvPr/>
              </p:nvSpPr>
              <p:spPr bwMode="auto">
                <a:xfrm>
                  <a:off x="2208" y="432"/>
                  <a:ext cx="912" cy="912"/>
                </a:xfrm>
                <a:prstGeom prst="roundRect">
                  <a:avLst>
                    <a:gd name="adj" fmla="val 106"/>
                  </a:avLst>
                </a:prstGeom>
                <a:noFill/>
                <a:ln w="936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FFFFFF"/>
                    </a:buClr>
                    <a:buSzPct val="100000"/>
                    <a:buFont typeface="Arial" charset="0"/>
                    <a:buNone/>
                  </a:pPr>
                  <a:endParaRPr lang="en-US" altLang="en-US"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sp>
            <p:nvSpPr>
              <p:cNvPr id="45071" name="AutoShape 22"/>
              <p:cNvSpPr>
                <a:spLocks noChangeArrowheads="1"/>
              </p:cNvSpPr>
              <p:nvPr/>
            </p:nvSpPr>
            <p:spPr bwMode="auto">
              <a:xfrm>
                <a:off x="2372" y="1085"/>
                <a:ext cx="564" cy="231"/>
              </a:xfrm>
              <a:prstGeom prst="roundRect">
                <a:avLst>
                  <a:gd name="adj" fmla="val 38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</a:pPr>
                <a:r>
                  <a:rPr lang="en-GB" altLang="en-US" sz="200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pulsar</a:t>
                </a:r>
              </a:p>
            </p:txBody>
          </p:sp>
        </p:grpSp>
        <p:grpSp>
          <p:nvGrpSpPr>
            <p:cNvPr id="45072" name="Group 23"/>
            <p:cNvGrpSpPr>
              <a:grpSpLocks/>
            </p:cNvGrpSpPr>
            <p:nvPr/>
          </p:nvGrpSpPr>
          <p:grpSpPr bwMode="auto">
            <a:xfrm>
              <a:off x="1933" y="1354"/>
              <a:ext cx="890" cy="959"/>
              <a:chOff x="1296" y="432"/>
              <a:chExt cx="890" cy="959"/>
            </a:xfrm>
          </p:grpSpPr>
          <p:grpSp>
            <p:nvGrpSpPr>
              <p:cNvPr id="45073" name="Group 24"/>
              <p:cNvGrpSpPr>
                <a:grpSpLocks/>
              </p:cNvGrpSpPr>
              <p:nvPr/>
            </p:nvGrpSpPr>
            <p:grpSpPr bwMode="auto">
              <a:xfrm>
                <a:off x="1296" y="470"/>
                <a:ext cx="890" cy="921"/>
                <a:chOff x="1296" y="470"/>
                <a:chExt cx="890" cy="921"/>
              </a:xfrm>
            </p:grpSpPr>
            <p:pic>
              <p:nvPicPr>
                <p:cNvPr id="45074" name="Picture 25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96" y="470"/>
                  <a:ext cx="891" cy="92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75" name="AutoShape 26"/>
                <p:cNvSpPr>
                  <a:spLocks noChangeArrowheads="1"/>
                </p:cNvSpPr>
                <p:nvPr/>
              </p:nvSpPr>
              <p:spPr bwMode="auto">
                <a:xfrm>
                  <a:off x="1296" y="470"/>
                  <a:ext cx="891" cy="922"/>
                </a:xfrm>
                <a:prstGeom prst="roundRect">
                  <a:avLst>
                    <a:gd name="adj" fmla="val 111"/>
                  </a:avLst>
                </a:prstGeom>
                <a:noFill/>
                <a:ln w="648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FFFFFF"/>
                    </a:buClr>
                    <a:buSzPct val="100000"/>
                    <a:buFont typeface="Arial" charset="0"/>
                    <a:buNone/>
                  </a:pPr>
                  <a:endParaRPr lang="en-US" altLang="en-US"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sp>
            <p:nvSpPr>
              <p:cNvPr id="129051" name="AutoShape 27"/>
              <p:cNvSpPr>
                <a:spLocks noChangeArrowheads="1"/>
              </p:cNvSpPr>
              <p:nvPr/>
            </p:nvSpPr>
            <p:spPr bwMode="auto">
              <a:xfrm>
                <a:off x="1361" y="432"/>
                <a:ext cx="803" cy="231"/>
              </a:xfrm>
              <a:prstGeom prst="roundRect">
                <a:avLst>
                  <a:gd name="adj" fmla="val 384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lIns="90000" tIns="46800" rIns="90000" bIns="46800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/>
                </a:pPr>
                <a:r>
                  <a:rPr lang="en-GB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Symbol" pitchFamily="18" charset="2"/>
                  </a:rPr>
                  <a:t></a:t>
                </a:r>
                <a:r>
                  <a:rPr lang="en-GB" sz="2000" b="1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omic Sans MS" pitchFamily="66" charset="0"/>
                  </a:rPr>
                  <a:t>-quasar</a:t>
                </a:r>
              </a:p>
            </p:txBody>
          </p:sp>
        </p:grpSp>
        <p:grpSp>
          <p:nvGrpSpPr>
            <p:cNvPr id="45077" name="Group 28"/>
            <p:cNvGrpSpPr>
              <a:grpSpLocks/>
            </p:cNvGrpSpPr>
            <p:nvPr/>
          </p:nvGrpSpPr>
          <p:grpSpPr bwMode="auto">
            <a:xfrm>
              <a:off x="1015" y="1395"/>
              <a:ext cx="911" cy="918"/>
              <a:chOff x="0" y="1632"/>
              <a:chExt cx="911" cy="918"/>
            </a:xfrm>
          </p:grpSpPr>
          <p:grpSp>
            <p:nvGrpSpPr>
              <p:cNvPr id="45078" name="Group 29"/>
              <p:cNvGrpSpPr>
                <a:grpSpLocks/>
              </p:cNvGrpSpPr>
              <p:nvPr/>
            </p:nvGrpSpPr>
            <p:grpSpPr bwMode="auto">
              <a:xfrm>
                <a:off x="0" y="1632"/>
                <a:ext cx="911" cy="911"/>
                <a:chOff x="0" y="1632"/>
                <a:chExt cx="911" cy="911"/>
              </a:xfrm>
            </p:grpSpPr>
            <p:pic>
              <p:nvPicPr>
                <p:cNvPr id="45079" name="Picture 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1632"/>
                  <a:ext cx="912" cy="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80" name="AutoShape 31"/>
                <p:cNvSpPr>
                  <a:spLocks noChangeArrowheads="1"/>
                </p:cNvSpPr>
                <p:nvPr/>
              </p:nvSpPr>
              <p:spPr bwMode="auto">
                <a:xfrm>
                  <a:off x="0" y="1632"/>
                  <a:ext cx="912" cy="912"/>
                </a:xfrm>
                <a:prstGeom prst="roundRect">
                  <a:avLst>
                    <a:gd name="adj" fmla="val 106"/>
                  </a:avLst>
                </a:prstGeom>
                <a:noFill/>
                <a:ln w="648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FFFFFF"/>
                    </a:buClr>
                    <a:buSzPct val="100000"/>
                    <a:buFont typeface="Arial" charset="0"/>
                    <a:buNone/>
                  </a:pPr>
                  <a:endParaRPr lang="en-US" altLang="en-US"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sp>
            <p:nvSpPr>
              <p:cNvPr id="45081" name="AutoShape 32"/>
              <p:cNvSpPr>
                <a:spLocks noChangeArrowheads="1"/>
              </p:cNvSpPr>
              <p:nvPr/>
            </p:nvSpPr>
            <p:spPr bwMode="auto">
              <a:xfrm>
                <a:off x="71" y="2243"/>
                <a:ext cx="792" cy="307"/>
              </a:xfrm>
              <a:prstGeom prst="roundRect">
                <a:avLst>
                  <a:gd name="adj" fmla="val 287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60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</a:pPr>
                <a:r>
                  <a:rPr lang="en-GB" altLang="en-US" sz="200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shelltype</a:t>
                </a:r>
              </a:p>
              <a:p>
                <a:pPr algn="ctr" eaLnBrk="1" hangingPunct="1">
                  <a:lnSpc>
                    <a:spcPct val="49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</a:pPr>
                <a:r>
                  <a:rPr lang="en-GB" altLang="en-US" sz="200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SNR</a:t>
                </a:r>
              </a:p>
            </p:txBody>
          </p:sp>
        </p:grpSp>
        <p:grpSp>
          <p:nvGrpSpPr>
            <p:cNvPr id="45082" name="Group 33"/>
            <p:cNvGrpSpPr>
              <a:grpSpLocks/>
            </p:cNvGrpSpPr>
            <p:nvPr/>
          </p:nvGrpSpPr>
          <p:grpSpPr bwMode="auto">
            <a:xfrm>
              <a:off x="4815" y="1154"/>
              <a:ext cx="853" cy="911"/>
              <a:chOff x="3168" y="480"/>
              <a:chExt cx="853" cy="911"/>
            </a:xfrm>
          </p:grpSpPr>
          <p:grpSp>
            <p:nvGrpSpPr>
              <p:cNvPr id="45083" name="Group 34"/>
              <p:cNvGrpSpPr>
                <a:grpSpLocks/>
              </p:cNvGrpSpPr>
              <p:nvPr/>
            </p:nvGrpSpPr>
            <p:grpSpPr bwMode="auto">
              <a:xfrm>
                <a:off x="3168" y="480"/>
                <a:ext cx="853" cy="911"/>
                <a:chOff x="3168" y="480"/>
                <a:chExt cx="853" cy="911"/>
              </a:xfrm>
            </p:grpSpPr>
            <p:pic>
              <p:nvPicPr>
                <p:cNvPr id="45084" name="Picture 3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168" y="480"/>
                  <a:ext cx="854" cy="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85" name="AutoShape 36"/>
                <p:cNvSpPr>
                  <a:spLocks noChangeArrowheads="1"/>
                </p:cNvSpPr>
                <p:nvPr/>
              </p:nvSpPr>
              <p:spPr bwMode="auto">
                <a:xfrm>
                  <a:off x="3168" y="480"/>
                  <a:ext cx="854" cy="912"/>
                </a:xfrm>
                <a:prstGeom prst="roundRect">
                  <a:avLst>
                    <a:gd name="adj" fmla="val 116"/>
                  </a:avLst>
                </a:prstGeom>
                <a:noFill/>
                <a:ln w="936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FFFFFF"/>
                    </a:buClr>
                    <a:buSzPct val="100000"/>
                    <a:buFont typeface="Arial" charset="0"/>
                    <a:buNone/>
                  </a:pPr>
                  <a:endParaRPr lang="en-US" altLang="en-US"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sp>
            <p:nvSpPr>
              <p:cNvPr id="45086" name="AutoShape 37"/>
              <p:cNvSpPr>
                <a:spLocks noChangeArrowheads="1"/>
              </p:cNvSpPr>
              <p:nvPr/>
            </p:nvSpPr>
            <p:spPr bwMode="auto">
              <a:xfrm>
                <a:off x="3244" y="1008"/>
                <a:ext cx="691" cy="350"/>
              </a:xfrm>
              <a:prstGeom prst="roundRect">
                <a:avLst>
                  <a:gd name="adj" fmla="val 255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</a:pPr>
                <a:r>
                  <a:rPr lang="en-GB" altLang="en-US" sz="200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galactic</a:t>
                </a:r>
              </a:p>
              <a:p>
                <a:pPr algn="ctr" eaLnBrk="1" hangingPunct="1">
                  <a:lnSpc>
                    <a:spcPct val="41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</a:pPr>
                <a:r>
                  <a:rPr lang="en-GB" altLang="en-US" sz="200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center</a:t>
                </a:r>
              </a:p>
            </p:txBody>
          </p:sp>
        </p:grpSp>
        <p:grpSp>
          <p:nvGrpSpPr>
            <p:cNvPr id="45087" name="Group 38"/>
            <p:cNvGrpSpPr>
              <a:grpSpLocks/>
            </p:cNvGrpSpPr>
            <p:nvPr/>
          </p:nvGrpSpPr>
          <p:grpSpPr bwMode="auto">
            <a:xfrm>
              <a:off x="102" y="1395"/>
              <a:ext cx="958" cy="922"/>
              <a:chOff x="384" y="816"/>
              <a:chExt cx="958" cy="922"/>
            </a:xfrm>
          </p:grpSpPr>
          <p:grpSp>
            <p:nvGrpSpPr>
              <p:cNvPr id="45088" name="Group 39"/>
              <p:cNvGrpSpPr>
                <a:grpSpLocks/>
              </p:cNvGrpSpPr>
              <p:nvPr/>
            </p:nvGrpSpPr>
            <p:grpSpPr bwMode="auto">
              <a:xfrm>
                <a:off x="384" y="816"/>
                <a:ext cx="911" cy="911"/>
                <a:chOff x="384" y="816"/>
                <a:chExt cx="911" cy="911"/>
              </a:xfrm>
            </p:grpSpPr>
            <p:pic>
              <p:nvPicPr>
                <p:cNvPr id="45089" name="Picture 40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4" y="816"/>
                  <a:ext cx="912" cy="91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90" name="AutoShape 41"/>
                <p:cNvSpPr>
                  <a:spLocks noChangeArrowheads="1"/>
                </p:cNvSpPr>
                <p:nvPr/>
              </p:nvSpPr>
              <p:spPr bwMode="auto">
                <a:xfrm>
                  <a:off x="384" y="816"/>
                  <a:ext cx="912" cy="912"/>
                </a:xfrm>
                <a:prstGeom prst="roundRect">
                  <a:avLst>
                    <a:gd name="adj" fmla="val 106"/>
                  </a:avLst>
                </a:prstGeom>
                <a:noFill/>
                <a:ln w="12600">
                  <a:solidFill>
                    <a:srgbClr val="FFFF99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FFFFFF"/>
                    </a:buClr>
                    <a:buSzPct val="100000"/>
                    <a:buFont typeface="Arial" charset="0"/>
                    <a:buNone/>
                  </a:pPr>
                  <a:endParaRPr lang="en-US" altLang="en-US"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sp>
            <p:nvSpPr>
              <p:cNvPr id="45091" name="AutoShape 42"/>
              <p:cNvSpPr>
                <a:spLocks noChangeArrowheads="1"/>
              </p:cNvSpPr>
              <p:nvPr/>
            </p:nvSpPr>
            <p:spPr bwMode="auto">
              <a:xfrm>
                <a:off x="398" y="1450"/>
                <a:ext cx="944" cy="288"/>
              </a:xfrm>
              <a:prstGeom prst="roundRect">
                <a:avLst>
                  <a:gd name="adj" fmla="val 306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60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</a:pPr>
                <a:r>
                  <a:rPr lang="en-GB" altLang="en-US" sz="200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pulsar wind</a:t>
                </a:r>
                <a:br>
                  <a:rPr lang="en-GB" altLang="en-US" sz="200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</a:br>
                <a:r>
                  <a:rPr lang="en-GB" altLang="en-US" sz="2000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nebula</a:t>
                </a:r>
              </a:p>
            </p:txBody>
          </p:sp>
        </p:grpSp>
        <p:grpSp>
          <p:nvGrpSpPr>
            <p:cNvPr id="45092" name="Group 43"/>
            <p:cNvGrpSpPr>
              <a:grpSpLocks/>
            </p:cNvGrpSpPr>
            <p:nvPr/>
          </p:nvGrpSpPr>
          <p:grpSpPr bwMode="auto">
            <a:xfrm>
              <a:off x="3718" y="1238"/>
              <a:ext cx="1097" cy="827"/>
              <a:chOff x="4781" y="1613"/>
              <a:chExt cx="978" cy="738"/>
            </a:xfrm>
          </p:grpSpPr>
          <p:grpSp>
            <p:nvGrpSpPr>
              <p:cNvPr id="45093" name="Group 44"/>
              <p:cNvGrpSpPr>
                <a:grpSpLocks/>
              </p:cNvGrpSpPr>
              <p:nvPr/>
            </p:nvGrpSpPr>
            <p:grpSpPr bwMode="auto">
              <a:xfrm>
                <a:off x="4800" y="1659"/>
                <a:ext cx="959" cy="692"/>
                <a:chOff x="4800" y="1659"/>
                <a:chExt cx="959" cy="692"/>
              </a:xfrm>
            </p:grpSpPr>
            <p:pic>
              <p:nvPicPr>
                <p:cNvPr id="45094" name="Picture 45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00" y="1659"/>
                  <a:ext cx="960" cy="6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095" name="AutoShape 46"/>
                <p:cNvSpPr>
                  <a:spLocks noChangeArrowheads="1"/>
                </p:cNvSpPr>
                <p:nvPr/>
              </p:nvSpPr>
              <p:spPr bwMode="auto">
                <a:xfrm>
                  <a:off x="4800" y="1659"/>
                  <a:ext cx="960" cy="693"/>
                </a:xfrm>
                <a:prstGeom prst="roundRect">
                  <a:avLst>
                    <a:gd name="adj" fmla="val 144"/>
                  </a:avLst>
                </a:prstGeom>
                <a:noFill/>
                <a:ln w="1260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FFFFFF"/>
                    </a:buClr>
                    <a:buSzPct val="100000"/>
                    <a:buFont typeface="Arial" charset="0"/>
                    <a:buNone/>
                  </a:pPr>
                  <a:endParaRPr lang="en-US" altLang="en-US"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sp>
            <p:nvSpPr>
              <p:cNvPr id="45096" name="AutoShape 47"/>
              <p:cNvSpPr>
                <a:spLocks noChangeArrowheads="1"/>
              </p:cNvSpPr>
              <p:nvPr/>
            </p:nvSpPr>
            <p:spPr bwMode="auto">
              <a:xfrm>
                <a:off x="4781" y="1613"/>
                <a:ext cx="449" cy="206"/>
              </a:xfrm>
              <a:prstGeom prst="roundRect">
                <a:avLst>
                  <a:gd name="adj" fmla="val 38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</a:pPr>
                <a:r>
                  <a:rPr lang="en-GB" altLang="en-US" sz="2000" b="1">
                    <a:solidFill>
                      <a:srgbClr val="000000"/>
                    </a:solidFill>
                    <a:effectLst/>
                    <a:latin typeface="Comic Sans MS" pitchFamily="66" charset="0"/>
                  </a:rPr>
                  <a:t>GRBs</a:t>
                </a:r>
              </a:p>
            </p:txBody>
          </p:sp>
        </p:grpSp>
        <p:grpSp>
          <p:nvGrpSpPr>
            <p:cNvPr id="45097" name="Group 48"/>
            <p:cNvGrpSpPr>
              <a:grpSpLocks/>
            </p:cNvGrpSpPr>
            <p:nvPr/>
          </p:nvGrpSpPr>
          <p:grpSpPr bwMode="auto">
            <a:xfrm>
              <a:off x="2237" y="2058"/>
              <a:ext cx="840" cy="784"/>
              <a:chOff x="4416" y="672"/>
              <a:chExt cx="993" cy="927"/>
            </a:xfrm>
          </p:grpSpPr>
          <p:grpSp>
            <p:nvGrpSpPr>
              <p:cNvPr id="45098" name="Group 49"/>
              <p:cNvGrpSpPr>
                <a:grpSpLocks/>
              </p:cNvGrpSpPr>
              <p:nvPr/>
            </p:nvGrpSpPr>
            <p:grpSpPr bwMode="auto">
              <a:xfrm>
                <a:off x="4416" y="672"/>
                <a:ext cx="911" cy="910"/>
                <a:chOff x="4416" y="672"/>
                <a:chExt cx="911" cy="910"/>
              </a:xfrm>
            </p:grpSpPr>
            <p:pic>
              <p:nvPicPr>
                <p:cNvPr id="45099" name="Picture 50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16" y="672"/>
                  <a:ext cx="912" cy="91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5100" name="AutoShape 51"/>
                <p:cNvSpPr>
                  <a:spLocks noChangeArrowheads="1"/>
                </p:cNvSpPr>
                <p:nvPr/>
              </p:nvSpPr>
              <p:spPr bwMode="auto">
                <a:xfrm>
                  <a:off x="4416" y="672"/>
                  <a:ext cx="912" cy="911"/>
                </a:xfrm>
                <a:prstGeom prst="roundRect">
                  <a:avLst>
                    <a:gd name="adj" fmla="val 106"/>
                  </a:avLst>
                </a:prstGeom>
                <a:noFill/>
                <a:ln w="9360">
                  <a:solidFill>
                    <a:srgbClr val="FFFF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defTabSz="449263" eaLnBrk="0" hangingPunct="0">
                    <a:defRPr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defTabSz="4492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lnSpc>
                      <a:spcPct val="93000"/>
                    </a:lnSpc>
                    <a:buClr>
                      <a:srgbClr val="FFFFFF"/>
                    </a:buClr>
                    <a:buSzPct val="100000"/>
                    <a:buFont typeface="Arial" charset="0"/>
                    <a:buNone/>
                  </a:pPr>
                  <a:endParaRPr lang="en-US" altLang="en-US">
                    <a:solidFill>
                      <a:schemeClr val="bg1"/>
                    </a:solidFill>
                    <a:effectLst/>
                  </a:endParaRPr>
                </a:p>
              </p:txBody>
            </p:sp>
          </p:grpSp>
          <p:sp>
            <p:nvSpPr>
              <p:cNvPr id="45101" name="AutoShape 52"/>
              <p:cNvSpPr>
                <a:spLocks noChangeArrowheads="1"/>
              </p:cNvSpPr>
              <p:nvPr/>
            </p:nvSpPr>
            <p:spPr bwMode="auto">
              <a:xfrm>
                <a:off x="4853" y="1326"/>
                <a:ext cx="556" cy="273"/>
              </a:xfrm>
              <a:prstGeom prst="roundRect">
                <a:avLst>
                  <a:gd name="adj" fmla="val 384"/>
                </a:avLst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0000" tIns="46800" rIns="90000" bIns="46800">
                <a:spAutoFit/>
              </a:bodyPr>
              <a:lstStyle>
                <a:lvl1pPr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tabLst>
                    <a:tab pos="0" algn="l"/>
                    <a:tab pos="914400" algn="l"/>
                    <a:tab pos="1828800" algn="l"/>
                    <a:tab pos="2743200" algn="l"/>
                    <a:tab pos="3657600" algn="l"/>
                    <a:tab pos="4572000" algn="l"/>
                    <a:tab pos="5486400" algn="l"/>
                    <a:tab pos="6400800" algn="l"/>
                    <a:tab pos="7315200" algn="l"/>
                    <a:tab pos="8229600" algn="l"/>
                    <a:tab pos="9144000" algn="l"/>
                    <a:tab pos="10058400" algn="l"/>
                  </a:tabLs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066FF"/>
                  </a:buClr>
                  <a:buSzPct val="75000"/>
                  <a:buFont typeface="Monotype Sorts" charset="2"/>
                  <a:buNone/>
                </a:pPr>
                <a:r>
                  <a:rPr lang="en-GB" altLang="en-US" sz="2000" b="1">
                    <a:solidFill>
                      <a:srgbClr val="FFFFFF"/>
                    </a:solidFill>
                    <a:effectLst/>
                    <a:latin typeface="Comic Sans MS" pitchFamily="66" charset="0"/>
                  </a:rPr>
                  <a:t>AGN</a:t>
                </a:r>
              </a:p>
            </p:txBody>
          </p:sp>
        </p:grpSp>
      </p:grpSp>
      <p:sp>
        <p:nvSpPr>
          <p:cNvPr id="46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/>
              <a:t>Monitoring with current IACTs?</a:t>
            </a:r>
          </a:p>
        </p:txBody>
      </p:sp>
      <p:pic>
        <p:nvPicPr>
          <p:cNvPr id="4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75" y="2081831"/>
            <a:ext cx="8724900" cy="24955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8" name="TextBox 47"/>
          <p:cNvSpPr txBox="1"/>
          <p:nvPr/>
        </p:nvSpPr>
        <p:spPr>
          <a:xfrm>
            <a:off x="1137849" y="2763815"/>
            <a:ext cx="7171920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borrowed </a:t>
            </a:r>
            <a:r>
              <a:rPr lang="en-US" dirty="0"/>
              <a:t>from </a:t>
            </a:r>
            <a:r>
              <a:rPr lang="en-US" dirty="0" smtClean="0"/>
              <a:t>Stephan O’Brien:</a:t>
            </a:r>
            <a:r>
              <a:rPr lang="en-US" i="1" dirty="0" smtClean="0"/>
              <a:t> VERITAS observations of Active Galactic Nuclei</a:t>
            </a:r>
            <a:r>
              <a:rPr lang="en-US" dirty="0" smtClean="0"/>
              <a:t>, this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67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t="-658" r="31164" b="658"/>
          <a:stretch/>
        </p:blipFill>
        <p:spPr bwMode="auto">
          <a:xfrm>
            <a:off x="1231910" y="1149827"/>
            <a:ext cx="6349990" cy="53192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Grafik 7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4505" y="1725297"/>
            <a:ext cx="2908400" cy="10452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820945" y="6059465"/>
            <a:ext cx="7171920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borrowed </a:t>
            </a:r>
            <a:r>
              <a:rPr lang="en-US" dirty="0"/>
              <a:t>from </a:t>
            </a:r>
            <a:r>
              <a:rPr lang="en-US" dirty="0" smtClean="0"/>
              <a:t>Jens </a:t>
            </a:r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Buß</a:t>
            </a:r>
            <a:r>
              <a:rPr lang="en-US" dirty="0" smtClean="0"/>
              <a:t>:</a:t>
            </a:r>
            <a:r>
              <a:rPr lang="en-US" i="1" dirty="0" smtClean="0"/>
              <a:t> Blazar Monitoring with FACT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this workshop</a:t>
            </a:r>
            <a:endParaRPr lang="en-US" dirty="0"/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FACT telescope</a:t>
            </a:r>
          </a:p>
        </p:txBody>
      </p:sp>
    </p:spTree>
    <p:extLst>
      <p:ext uri="{BB962C8B-B14F-4D97-AF65-F5344CB8AC3E}">
        <p14:creationId xmlns:p14="http://schemas.microsoft.com/office/powerpoint/2010/main" val="2715018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0945" y="6059465"/>
            <a:ext cx="7171920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borrowed </a:t>
            </a:r>
            <a:r>
              <a:rPr lang="en-US" dirty="0"/>
              <a:t>from </a:t>
            </a:r>
            <a:r>
              <a:rPr lang="en-US" dirty="0" smtClean="0"/>
              <a:t>Jens </a:t>
            </a:r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Buß</a:t>
            </a:r>
            <a:r>
              <a:rPr lang="en-US" dirty="0" smtClean="0"/>
              <a:t>:</a:t>
            </a:r>
            <a:r>
              <a:rPr lang="en-US" i="1" dirty="0" smtClean="0"/>
              <a:t> Blazar Monitoring with FACT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this workshop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r="5418"/>
          <a:stretch/>
        </p:blipFill>
        <p:spPr bwMode="auto">
          <a:xfrm>
            <a:off x="820945" y="1460915"/>
            <a:ext cx="7171920" cy="45221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Monitoring with FACT</a:t>
            </a:r>
          </a:p>
        </p:txBody>
      </p:sp>
    </p:spTree>
    <p:extLst>
      <p:ext uri="{BB962C8B-B14F-4D97-AF65-F5344CB8AC3E}">
        <p14:creationId xmlns:p14="http://schemas.microsoft.com/office/powerpoint/2010/main" val="691414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820945" y="6059465"/>
            <a:ext cx="7171920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borrowed </a:t>
            </a:r>
            <a:r>
              <a:rPr lang="en-US" dirty="0"/>
              <a:t>from </a:t>
            </a:r>
            <a:r>
              <a:rPr lang="en-US" dirty="0" smtClean="0"/>
              <a:t>Jens </a:t>
            </a:r>
            <a:r>
              <a:rPr lang="en-US" dirty="0" err="1" smtClean="0"/>
              <a:t>Björn</a:t>
            </a:r>
            <a:r>
              <a:rPr lang="en-US" dirty="0" smtClean="0"/>
              <a:t> </a:t>
            </a:r>
            <a:r>
              <a:rPr lang="en-US" dirty="0" err="1" smtClean="0"/>
              <a:t>Buß</a:t>
            </a:r>
            <a:r>
              <a:rPr lang="en-US" dirty="0" smtClean="0"/>
              <a:t>:</a:t>
            </a:r>
            <a:r>
              <a:rPr lang="en-US" i="1" dirty="0" smtClean="0"/>
              <a:t> Blazar Monitoring with FACT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this workshop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8" r="5418"/>
          <a:stretch/>
        </p:blipFill>
        <p:spPr bwMode="auto">
          <a:xfrm>
            <a:off x="820945" y="1460915"/>
            <a:ext cx="7171920" cy="452219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Monitoring with FACT</a:t>
            </a:r>
          </a:p>
        </p:txBody>
      </p:sp>
      <p:sp>
        <p:nvSpPr>
          <p:cNvPr id="9" name="Rectangle 52"/>
          <p:cNvSpPr>
            <a:spLocks noChangeArrowheads="1"/>
          </p:cNvSpPr>
          <p:nvPr/>
        </p:nvSpPr>
        <p:spPr bwMode="auto">
          <a:xfrm rot="20490328">
            <a:off x="1645444" y="3581925"/>
            <a:ext cx="5853113" cy="1218387"/>
          </a:xfrm>
          <a:prstGeom prst="rect">
            <a:avLst/>
          </a:prstGeom>
          <a:ln w="57150"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0000" tIns="46800" rIns="90000" bIns="46800"/>
          <a:lstStyle>
            <a:lvl1pPr marL="341313" indent="-341313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 eaLnBrk="1" hangingPunct="1">
              <a:lnSpc>
                <a:spcPct val="91000"/>
              </a:lnSpc>
              <a:spcBef>
                <a:spcPts val="800"/>
              </a:spcBef>
              <a:buClr>
                <a:srgbClr val="84B818"/>
              </a:buClr>
              <a:buSzPct val="90000"/>
            </a:pPr>
            <a:r>
              <a:rPr lang="de-DE" altLang="en-US" sz="3800" b="1" dirty="0">
                <a:solidFill>
                  <a:schemeClr val="accent1"/>
                </a:solidFill>
                <a:latin typeface="+mn-lt"/>
              </a:rPr>
              <a:t>D</a:t>
            </a:r>
            <a:r>
              <a:rPr lang="de-DE" altLang="en-US" sz="3800" b="1" dirty="0">
                <a:latin typeface="+mn-lt"/>
              </a:rPr>
              <a:t>edicated </a:t>
            </a:r>
            <a:r>
              <a:rPr lang="de-DE" altLang="en-US" sz="3800" b="1" dirty="0">
                <a:solidFill>
                  <a:schemeClr val="accent1"/>
                </a:solidFill>
                <a:latin typeface="+mn-lt"/>
              </a:rPr>
              <a:t>W</a:t>
            </a:r>
            <a:r>
              <a:rPr lang="de-DE" altLang="en-US" sz="3800" b="1" dirty="0">
                <a:latin typeface="+mn-lt"/>
              </a:rPr>
              <a:t>orldwide </a:t>
            </a:r>
            <a:r>
              <a:rPr lang="de-DE" altLang="en-US" sz="3800" b="1" dirty="0">
                <a:solidFill>
                  <a:schemeClr val="accent1"/>
                </a:solidFill>
                <a:latin typeface="+mn-lt"/>
              </a:rPr>
              <a:t>A</a:t>
            </a:r>
            <a:r>
              <a:rPr lang="de-DE" altLang="en-US" sz="3800" b="1" dirty="0">
                <a:latin typeface="+mn-lt"/>
              </a:rPr>
              <a:t>gn </a:t>
            </a:r>
            <a:r>
              <a:rPr lang="de-DE" altLang="en-US" sz="3800" b="1" dirty="0">
                <a:solidFill>
                  <a:schemeClr val="accent1"/>
                </a:solidFill>
                <a:latin typeface="+mn-lt"/>
              </a:rPr>
              <a:t>R</a:t>
            </a:r>
            <a:r>
              <a:rPr lang="de-DE" altLang="en-US" sz="3800" b="1" dirty="0">
                <a:latin typeface="+mn-lt"/>
              </a:rPr>
              <a:t>esearch </a:t>
            </a:r>
            <a:r>
              <a:rPr lang="de-DE" altLang="en-US" sz="3800" b="1" dirty="0">
                <a:solidFill>
                  <a:schemeClr val="accent1"/>
                </a:solidFill>
                <a:latin typeface="+mn-lt"/>
              </a:rPr>
              <a:t>F</a:t>
            </a:r>
            <a:r>
              <a:rPr lang="de-DE" altLang="en-US" sz="3800" b="1" dirty="0">
                <a:latin typeface="+mn-lt"/>
              </a:rPr>
              <a:t>acility (</a:t>
            </a:r>
            <a:r>
              <a:rPr lang="de-DE" altLang="en-US" sz="3800" b="1" dirty="0">
                <a:solidFill>
                  <a:schemeClr val="accent1"/>
                </a:solidFill>
                <a:latin typeface="+mn-lt"/>
              </a:rPr>
              <a:t>DWARF</a:t>
            </a:r>
            <a:r>
              <a:rPr lang="de-DE" altLang="en-US" sz="3800" b="1" dirty="0">
                <a:latin typeface="+mn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4221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/>
              <a:t>DWARF – </a:t>
            </a:r>
            <a:r>
              <a:rPr lang="de-DE" altLang="en-US" dirty="0" smtClean="0"/>
              <a:t>history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9" y="1369288"/>
            <a:ext cx="8869141" cy="824456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890" y="1872796"/>
            <a:ext cx="911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[Lorentz</a:t>
            </a:r>
            <a:r>
              <a:rPr lang="en-US" dirty="0"/>
              <a:t>: </a:t>
            </a:r>
            <a:r>
              <a:rPr lang="en-US" i="1" dirty="0" smtClean="0"/>
              <a:t>Ideas on long-term observations with small Cherenkov telescopes</a:t>
            </a:r>
            <a:r>
              <a:rPr lang="en-US" dirty="0" smtClean="0"/>
              <a:t>, KAT </a:t>
            </a:r>
            <a:r>
              <a:rPr lang="en-US" dirty="0" err="1" smtClean="0"/>
              <a:t>Zeuthen</a:t>
            </a:r>
            <a:r>
              <a:rPr lang="en-US" dirty="0" smtClean="0"/>
              <a:t>, 2005]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44221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/>
              <a:t>DWARF – </a:t>
            </a:r>
            <a:r>
              <a:rPr lang="de-DE" altLang="en-US" dirty="0" smtClean="0"/>
              <a:t>history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9" y="1369288"/>
            <a:ext cx="8869141" cy="824456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890" y="1872796"/>
            <a:ext cx="911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[Lorentz</a:t>
            </a:r>
            <a:r>
              <a:rPr lang="en-US" dirty="0"/>
              <a:t>: </a:t>
            </a:r>
            <a:r>
              <a:rPr lang="en-US" i="1" dirty="0" smtClean="0"/>
              <a:t>Ideas on long-term observations with small Cherenkov telescopes</a:t>
            </a:r>
            <a:r>
              <a:rPr lang="en-US" dirty="0" smtClean="0"/>
              <a:t>, KAT </a:t>
            </a:r>
            <a:r>
              <a:rPr lang="en-US" dirty="0" err="1" smtClean="0"/>
              <a:t>Zeuthen</a:t>
            </a:r>
            <a:r>
              <a:rPr lang="en-US" dirty="0" smtClean="0"/>
              <a:t>, 2005]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141510" y="2325291"/>
            <a:ext cx="886914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/>
              <a:t>Future extensions </a:t>
            </a:r>
            <a:r>
              <a:rPr lang="en-US" sz="2400" dirty="0" smtClean="0"/>
              <a:t>(…) Therefore </a:t>
            </a:r>
            <a:r>
              <a:rPr lang="en-US" sz="2400" dirty="0"/>
              <a:t>we propose a </a:t>
            </a:r>
            <a:r>
              <a:rPr lang="en-US" sz="2400" dirty="0" smtClean="0"/>
              <a:t>worldwide network of (&lt; </a:t>
            </a:r>
            <a:r>
              <a:rPr lang="en-US" sz="2400" dirty="0"/>
              <a:t>10) small scale Cherenkov </a:t>
            </a:r>
            <a:r>
              <a:rPr lang="en-US" sz="2400" dirty="0" smtClean="0"/>
              <a:t>telescopes </a:t>
            </a:r>
            <a:r>
              <a:rPr lang="en-US" sz="2400" dirty="0"/>
              <a:t>to be build in the future allowing 24h </a:t>
            </a:r>
            <a:r>
              <a:rPr lang="en-US" sz="2400" dirty="0" smtClean="0"/>
              <a:t>monitoring </a:t>
            </a:r>
            <a:r>
              <a:rPr lang="en-US" sz="2400" dirty="0"/>
              <a:t>of the bright AGNs. Such a system is so </a:t>
            </a:r>
            <a:r>
              <a:rPr lang="en-US" sz="2400" dirty="0" smtClean="0"/>
              <a:t>far completely </a:t>
            </a:r>
            <a:r>
              <a:rPr lang="en-US" sz="2400" dirty="0"/>
              <a:t>unique in this energy range.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149" y="3818751"/>
            <a:ext cx="861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[Bretz, Backes, Rhode, Mannheim, Becker, Dorner, </a:t>
            </a:r>
            <a:r>
              <a:rPr lang="en-US" i="1" dirty="0" smtClean="0"/>
              <a:t>et al.</a:t>
            </a:r>
            <a:r>
              <a:rPr lang="en-US" dirty="0" smtClean="0"/>
              <a:t>:</a:t>
            </a:r>
          </a:p>
          <a:p>
            <a:pPr algn="r"/>
            <a:r>
              <a:rPr lang="en-US" i="1" dirty="0" smtClean="0"/>
              <a:t>Long-term </a:t>
            </a:r>
            <a:r>
              <a:rPr lang="en-US" i="1" dirty="0"/>
              <a:t>VHE γ-ray monitoring of bright blazars with a dedicated </a:t>
            </a:r>
            <a:r>
              <a:rPr lang="en-US" i="1" dirty="0" smtClean="0"/>
              <a:t>Cherenkov Telescope </a:t>
            </a:r>
            <a:r>
              <a:rPr lang="en-US" dirty="0" smtClean="0"/>
              <a:t> Proc. ICRC 2007, Mérida (Mexico)]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95358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/>
              <a:t>DWARF – </a:t>
            </a:r>
            <a:r>
              <a:rPr lang="de-DE" altLang="en-US" dirty="0" smtClean="0"/>
              <a:t>history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09" y="1369288"/>
            <a:ext cx="8869141" cy="824456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0890" y="1872796"/>
            <a:ext cx="9116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smtClean="0"/>
              <a:t>[Lorentz</a:t>
            </a:r>
            <a:r>
              <a:rPr lang="en-US" dirty="0"/>
              <a:t>: </a:t>
            </a:r>
            <a:r>
              <a:rPr lang="en-US" i="1" dirty="0" smtClean="0"/>
              <a:t>Ideas on long-term observations with small Cherenkov telescopes</a:t>
            </a:r>
            <a:r>
              <a:rPr lang="en-US" dirty="0" smtClean="0"/>
              <a:t>, KAT </a:t>
            </a:r>
            <a:r>
              <a:rPr lang="en-US" dirty="0" err="1" smtClean="0"/>
              <a:t>Zeuthen</a:t>
            </a:r>
            <a:r>
              <a:rPr lang="en-US" dirty="0" smtClean="0"/>
              <a:t>, 2005]</a:t>
            </a:r>
            <a:endParaRPr lang="en-US" i="1" dirty="0"/>
          </a:p>
        </p:txBody>
      </p:sp>
      <p:sp>
        <p:nvSpPr>
          <p:cNvPr id="3" name="Rectangle 2"/>
          <p:cNvSpPr/>
          <p:nvPr/>
        </p:nvSpPr>
        <p:spPr>
          <a:xfrm>
            <a:off x="141510" y="2325291"/>
            <a:ext cx="886914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/>
              <a:t>Future extensions </a:t>
            </a:r>
            <a:r>
              <a:rPr lang="en-US" sz="2400" dirty="0" smtClean="0"/>
              <a:t>(…) Therefore </a:t>
            </a:r>
            <a:r>
              <a:rPr lang="en-US" sz="2400" dirty="0"/>
              <a:t>we propose a </a:t>
            </a:r>
            <a:r>
              <a:rPr lang="en-US" sz="2400" dirty="0" smtClean="0"/>
              <a:t>worldwide network of (&lt; </a:t>
            </a:r>
            <a:r>
              <a:rPr lang="en-US" sz="2400" dirty="0"/>
              <a:t>10) small scale Cherenkov </a:t>
            </a:r>
            <a:r>
              <a:rPr lang="en-US" sz="2400" dirty="0" smtClean="0"/>
              <a:t>telescopes </a:t>
            </a:r>
            <a:r>
              <a:rPr lang="en-US" sz="2400" dirty="0"/>
              <a:t>to be build in the future allowing 24h </a:t>
            </a:r>
            <a:r>
              <a:rPr lang="en-US" sz="2400" dirty="0" smtClean="0"/>
              <a:t>monitoring </a:t>
            </a:r>
            <a:r>
              <a:rPr lang="en-US" sz="2400" dirty="0"/>
              <a:t>of the bright AGNs. Such a system is so </a:t>
            </a:r>
            <a:r>
              <a:rPr lang="en-US" sz="2400" dirty="0" smtClean="0"/>
              <a:t>far completely </a:t>
            </a:r>
            <a:r>
              <a:rPr lang="en-US" sz="2400" dirty="0"/>
              <a:t>unique in this energy range.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38149" y="3818751"/>
            <a:ext cx="86106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[Bretz, Backes, Rhode, Mannheim, Becker, Dorner, </a:t>
            </a:r>
            <a:r>
              <a:rPr lang="en-US" i="1" dirty="0" smtClean="0"/>
              <a:t>et al.</a:t>
            </a:r>
            <a:r>
              <a:rPr lang="en-US" dirty="0" smtClean="0"/>
              <a:t>:</a:t>
            </a:r>
          </a:p>
          <a:p>
            <a:pPr algn="r"/>
            <a:r>
              <a:rPr lang="en-US" i="1" dirty="0" smtClean="0"/>
              <a:t>Long-term </a:t>
            </a:r>
            <a:r>
              <a:rPr lang="en-US" i="1" dirty="0"/>
              <a:t>VHE γ-ray monitoring of bright blazars with a dedicated </a:t>
            </a:r>
            <a:r>
              <a:rPr lang="en-US" i="1" dirty="0" smtClean="0"/>
              <a:t>Cherenkov Telescope </a:t>
            </a:r>
            <a:r>
              <a:rPr lang="en-US" dirty="0" smtClean="0"/>
              <a:t> Proc. ICRC 2007, Mérida (Mexico)]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457199" y="6211669"/>
            <a:ext cx="8610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[Backes, </a:t>
            </a:r>
            <a:r>
              <a:rPr lang="en-US" i="1" dirty="0" smtClean="0"/>
              <a:t>et al.</a:t>
            </a:r>
            <a:r>
              <a:rPr lang="en-US" dirty="0" smtClean="0"/>
              <a:t>: </a:t>
            </a:r>
            <a:r>
              <a:rPr lang="en-US" i="1" dirty="0" smtClean="0"/>
              <a:t>Long-term </a:t>
            </a:r>
            <a:r>
              <a:rPr lang="en-US" i="1" dirty="0"/>
              <a:t>monitoring of blazars – the DWARF </a:t>
            </a:r>
            <a:r>
              <a:rPr lang="en-US" i="1" dirty="0" smtClean="0"/>
              <a:t>network</a:t>
            </a:r>
          </a:p>
          <a:p>
            <a:pPr algn="r"/>
            <a:r>
              <a:rPr lang="en-US" dirty="0" smtClean="0"/>
              <a:t>Proc. ICRC 2009, Lodz (Poland)]</a:t>
            </a:r>
            <a:endParaRPr lang="en-US" i="1" dirty="0"/>
          </a:p>
        </p:txBody>
      </p:sp>
      <p:sp>
        <p:nvSpPr>
          <p:cNvPr id="4" name="Rectangle 3"/>
          <p:cNvSpPr/>
          <p:nvPr/>
        </p:nvSpPr>
        <p:spPr>
          <a:xfrm>
            <a:off x="141510" y="4710142"/>
            <a:ext cx="8869140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 smtClean="0"/>
              <a:t>[W]e </a:t>
            </a:r>
            <a:r>
              <a:rPr lang="en-US" sz="2400" dirty="0"/>
              <a:t>intend to initiate a </a:t>
            </a:r>
            <a:r>
              <a:rPr lang="en-US" sz="2400" dirty="0" smtClean="0"/>
              <a:t>global network </a:t>
            </a:r>
            <a:r>
              <a:rPr lang="en-US" sz="2400" dirty="0"/>
              <a:t>of Cherenkov telescopes, operated in a </a:t>
            </a:r>
            <a:r>
              <a:rPr lang="en-US" sz="2400" dirty="0" smtClean="0"/>
              <a:t>coordinated </a:t>
            </a:r>
            <a:r>
              <a:rPr lang="en-US" sz="2400" dirty="0"/>
              <a:t>way for monitoring observations of </a:t>
            </a:r>
            <a:r>
              <a:rPr lang="en-US" sz="2400" dirty="0" smtClean="0"/>
              <a:t>nearby blazars </a:t>
            </a:r>
            <a:r>
              <a:rPr lang="en-US" sz="2400" dirty="0"/>
              <a:t>– the DWARF (Dedicated Worldwide AGN </a:t>
            </a:r>
            <a:r>
              <a:rPr lang="en-US" sz="2400" dirty="0" smtClean="0"/>
              <a:t>Research </a:t>
            </a:r>
            <a:r>
              <a:rPr lang="en-US" sz="2400" dirty="0"/>
              <a:t>Facility) Network</a:t>
            </a:r>
            <a:r>
              <a:rPr lang="en-US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3587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DWARF – history: Whipple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6204"/>
            <a:ext cx="9144000" cy="5271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974275"/>
            <a:ext cx="3886200" cy="363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50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pPr eaLnBrk="1" hangingPunct="1"/>
            <a:r>
              <a:rPr lang="de-DE" altLang="en-US" dirty="0" smtClean="0"/>
              <a:t>Monitoring workshop 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4" t="21094" r="9371" b="39453"/>
          <a:stretch/>
        </p:blipFill>
        <p:spPr bwMode="auto">
          <a:xfrm>
            <a:off x="216466" y="1676401"/>
            <a:ext cx="8844418" cy="315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808011">
            <a:off x="6343650" y="2133599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20/10/2009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71802" y="4143226"/>
            <a:ext cx="190308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Place???</a:t>
            </a:r>
          </a:p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Date???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68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10166" r="45999" b="658"/>
          <a:stretch/>
        </p:blipFill>
        <p:spPr bwMode="auto">
          <a:xfrm>
            <a:off x="4678056" y="1900312"/>
            <a:ext cx="1659929" cy="2357363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674528" y="4277005"/>
            <a:ext cx="178933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form. HEGRA</a:t>
            </a:r>
            <a:endParaRPr lang="de-DE" altLang="en-US" dirty="0">
              <a:effectLst/>
              <a:latin typeface="+mn-lt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La Palma (E)</a:t>
            </a:r>
          </a:p>
          <a:p>
            <a:pPr>
              <a:buClr>
                <a:srgbClr val="84B818"/>
              </a:buClr>
            </a:pPr>
            <a:r>
              <a:rPr lang="de-DE" altLang="en-US" dirty="0" smtClean="0">
                <a:effectLst/>
                <a:latin typeface="+mn-lt"/>
              </a:rPr>
              <a:t> 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2200m a.s.l.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E</a:t>
            </a:r>
            <a:r>
              <a:rPr lang="de-DE" altLang="en-US" baseline="-25000" dirty="0" smtClean="0">
                <a:effectLst/>
                <a:latin typeface="+mn-lt"/>
              </a:rPr>
              <a:t>th</a:t>
            </a:r>
            <a:r>
              <a:rPr lang="de-DE" altLang="en-US" dirty="0" smtClean="0">
                <a:latin typeface="+mn-lt"/>
              </a:rPr>
              <a:t>~700GeV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+mn-lt"/>
              </a:rPr>
              <a:t> </a:t>
            </a:r>
            <a:r>
              <a:rPr lang="de-DE" altLang="en-US" dirty="0" smtClean="0">
                <a:latin typeface="+mn-lt"/>
              </a:rPr>
              <a:t>Ongoing monitoring</a:t>
            </a:r>
            <a:br>
              <a:rPr lang="de-DE" altLang="en-US" dirty="0" smtClean="0">
                <a:latin typeface="+mn-lt"/>
              </a:rPr>
            </a:br>
            <a:r>
              <a:rPr lang="de-DE" altLang="en-US" dirty="0" smtClean="0">
                <a:latin typeface="+mn-lt"/>
              </a:rPr>
              <a:t>  [Anderhub</a:t>
            </a:r>
            <a:r>
              <a:rPr lang="de-DE" altLang="en-US" baseline="30000" dirty="0" smtClean="0">
                <a:latin typeface="+mn-lt"/>
              </a:rPr>
              <a:t>+</a:t>
            </a:r>
            <a:r>
              <a:rPr lang="de-DE" altLang="en-US" dirty="0" smtClean="0">
                <a:latin typeface="+mn-lt"/>
              </a:rPr>
              <a:t>13] </a:t>
            </a:r>
            <a:endParaRPr lang="de-DE" altLang="en-US" dirty="0">
              <a:effectLst/>
              <a:latin typeface="+mn-lt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80470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DWARF – current possible network</a:t>
            </a: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166688" y="1533525"/>
            <a:ext cx="8509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1pPr>
            <a:lvl2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2pPr>
            <a:lvl3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3pPr>
            <a:lvl4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4pPr>
            <a:lvl5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9pPr>
          </a:lstStyle>
          <a:p>
            <a:pPr eaLnBrk="1" hangingPunct="1"/>
            <a:r>
              <a:rPr lang="de-DE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de-DE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</a:t>
            </a:r>
            <a:r>
              <a:rPr lang="de-DE" altLang="en-US" sz="2400" dirty="0" smtClean="0">
                <a:solidFill>
                  <a:schemeClr val="bg1"/>
                </a:solidFill>
                <a:latin typeface="+mn-lt"/>
              </a:rPr>
              <a:t>M@te</a:t>
            </a:r>
            <a:r>
              <a:rPr lang="de-DE" altLang="en-US" sz="2400" dirty="0">
                <a:solidFill>
                  <a:schemeClr val="bg1"/>
                </a:solidFill>
                <a:latin typeface="+mn-lt"/>
              </a:rPr>
              <a:t>	</a:t>
            </a:r>
            <a:r>
              <a:rPr lang="de-DE" altLang="en-US" sz="2400" dirty="0" smtClean="0">
                <a:solidFill>
                  <a:schemeClr val="bg1"/>
                </a:solidFill>
                <a:latin typeface="+mn-lt"/>
              </a:rPr>
              <a:t>	OMEGA	   </a:t>
            </a:r>
            <a:r>
              <a:rPr lang="de-DE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FACT</a:t>
            </a:r>
            <a:r>
              <a:rPr lang="de-DE" altLang="en-US" sz="2400" dirty="0" smtClean="0">
                <a:solidFill>
                  <a:schemeClr val="bg1"/>
                </a:solidFill>
                <a:latin typeface="+mn-lt"/>
              </a:rPr>
              <a:t>	TACTIC</a:t>
            </a:r>
            <a:endParaRPr lang="de-DE" altLang="en-US" sz="24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717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2"/>
          <a:stretch>
            <a:fillRect/>
          </a:stretch>
        </p:blipFill>
        <p:spPr bwMode="auto">
          <a:xfrm>
            <a:off x="6178550" y="1895755"/>
            <a:ext cx="17954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337985" y="4222750"/>
            <a:ext cx="165984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1 </a:t>
            </a:r>
            <a:r>
              <a:rPr lang="de-DE" altLang="en-US" dirty="0">
                <a:effectLst/>
                <a:latin typeface="+mn-lt"/>
              </a:rPr>
              <a:t>telescope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Mt</a:t>
            </a:r>
            <a:r>
              <a:rPr lang="de-DE" altLang="en-US" dirty="0">
                <a:effectLst/>
                <a:latin typeface="+mn-lt"/>
              </a:rPr>
              <a:t>. Abu (</a:t>
            </a:r>
            <a:r>
              <a:rPr lang="de-DE" altLang="en-US" dirty="0" smtClean="0">
                <a:effectLst/>
                <a:latin typeface="+mn-lt"/>
              </a:rPr>
              <a:t>IN)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endParaRPr lang="de-DE" altLang="en-US" dirty="0" smtClean="0">
              <a:effectLst/>
              <a:latin typeface="+mn-lt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latin typeface="+mn-lt"/>
              </a:rPr>
              <a:t> 1300m a.s.l.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+mn-lt"/>
              </a:rPr>
              <a:t> E</a:t>
            </a:r>
            <a:r>
              <a:rPr lang="de-DE" altLang="en-US" baseline="-25000" dirty="0">
                <a:latin typeface="+mn-lt"/>
              </a:rPr>
              <a:t>th</a:t>
            </a:r>
            <a:r>
              <a:rPr lang="de-DE" altLang="en-US" dirty="0">
                <a:latin typeface="+mn-lt"/>
              </a:rPr>
              <a:t> ~ 1TeV</a:t>
            </a:r>
            <a:endParaRPr lang="de-DE" altLang="en-US" dirty="0">
              <a:effectLst/>
              <a:latin typeface="+mn-lt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Ongoing monitoring</a:t>
            </a:r>
            <a:br>
              <a:rPr lang="de-DE" altLang="en-US" dirty="0" smtClean="0">
                <a:effectLst/>
                <a:latin typeface="+mn-lt"/>
              </a:rPr>
            </a:br>
            <a:r>
              <a:rPr lang="de-DE" altLang="en-US" dirty="0" smtClean="0">
                <a:effectLst/>
                <a:latin typeface="+mn-lt"/>
              </a:rPr>
              <a:t>        [Koul</a:t>
            </a:r>
            <a:r>
              <a:rPr lang="de-DE" altLang="en-US" baseline="30000" dirty="0" smtClean="0">
                <a:effectLst/>
                <a:latin typeface="+mn-lt"/>
              </a:rPr>
              <a:t>+</a:t>
            </a:r>
            <a:r>
              <a:rPr lang="de-DE" altLang="en-US" dirty="0" smtClean="0">
                <a:effectLst/>
                <a:latin typeface="+mn-lt"/>
              </a:rPr>
              <a:t>07]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+mn-lt"/>
              </a:rPr>
              <a:t> </a:t>
            </a:r>
            <a:r>
              <a:rPr lang="de-DE" altLang="en-US" dirty="0" smtClean="0">
                <a:latin typeface="+mn-lt"/>
              </a:rPr>
              <a:t>New </a:t>
            </a:r>
            <a:r>
              <a:rPr lang="de-DE" altLang="en-US" dirty="0">
                <a:latin typeface="+mn-lt"/>
              </a:rPr>
              <a:t>camera</a:t>
            </a:r>
          </a:p>
          <a:p>
            <a:pPr>
              <a:buClr>
                <a:srgbClr val="84B818"/>
              </a:buClr>
              <a:buFont typeface="Wingdings" pitchFamily="2" charset="2"/>
              <a:buNone/>
            </a:pPr>
            <a:endParaRPr lang="de-DE" altLang="en-US" dirty="0">
              <a:effectLst/>
              <a:latin typeface="+mn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10166" r="45999" b="658"/>
          <a:stretch/>
        </p:blipFill>
        <p:spPr bwMode="auto">
          <a:xfrm>
            <a:off x="4678056" y="1900312"/>
            <a:ext cx="1659929" cy="2357363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674528" y="4277005"/>
            <a:ext cx="178933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form. HEGRA</a:t>
            </a:r>
            <a:endParaRPr lang="de-DE" altLang="en-US" dirty="0">
              <a:effectLst/>
              <a:latin typeface="+mn-lt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La Palma (E)</a:t>
            </a:r>
          </a:p>
          <a:p>
            <a:pPr>
              <a:buClr>
                <a:srgbClr val="84B818"/>
              </a:buClr>
            </a:pPr>
            <a:r>
              <a:rPr lang="de-DE" altLang="en-US" dirty="0" smtClean="0">
                <a:effectLst/>
                <a:latin typeface="+mn-lt"/>
              </a:rPr>
              <a:t> 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2200m a.s.l.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E</a:t>
            </a:r>
            <a:r>
              <a:rPr lang="de-DE" altLang="en-US" baseline="-25000" dirty="0" smtClean="0">
                <a:effectLst/>
                <a:latin typeface="+mn-lt"/>
              </a:rPr>
              <a:t>th</a:t>
            </a:r>
            <a:r>
              <a:rPr lang="de-DE" altLang="en-US" dirty="0" smtClean="0">
                <a:latin typeface="+mn-lt"/>
              </a:rPr>
              <a:t>~700GeV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+mn-lt"/>
              </a:rPr>
              <a:t> </a:t>
            </a:r>
            <a:r>
              <a:rPr lang="de-DE" altLang="en-US" dirty="0" smtClean="0">
                <a:latin typeface="+mn-lt"/>
              </a:rPr>
              <a:t>Ongoing monitoring</a:t>
            </a:r>
            <a:br>
              <a:rPr lang="de-DE" altLang="en-US" dirty="0" smtClean="0">
                <a:latin typeface="+mn-lt"/>
              </a:rPr>
            </a:br>
            <a:r>
              <a:rPr lang="de-DE" altLang="en-US" dirty="0" smtClean="0">
                <a:latin typeface="+mn-lt"/>
              </a:rPr>
              <a:t>  [Anderhub</a:t>
            </a:r>
            <a:r>
              <a:rPr lang="de-DE" altLang="en-US" baseline="30000" dirty="0" smtClean="0">
                <a:latin typeface="+mn-lt"/>
              </a:rPr>
              <a:t>+</a:t>
            </a:r>
            <a:r>
              <a:rPr lang="de-DE" altLang="en-US" dirty="0" smtClean="0">
                <a:latin typeface="+mn-lt"/>
              </a:rPr>
              <a:t>13] </a:t>
            </a:r>
            <a:endParaRPr lang="de-DE" altLang="en-US" dirty="0">
              <a:effectLst/>
              <a:latin typeface="+mn-lt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80470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DWARF – current possible network</a:t>
            </a: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66688" y="1533525"/>
            <a:ext cx="8509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1pPr>
            <a:lvl2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2pPr>
            <a:lvl3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3pPr>
            <a:lvl4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4pPr>
            <a:lvl5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9pPr>
          </a:lstStyle>
          <a:p>
            <a:pPr eaLnBrk="1" hangingPunct="1"/>
            <a:r>
              <a:rPr lang="de-DE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de-DE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</a:t>
            </a:r>
            <a:r>
              <a:rPr lang="de-DE" altLang="en-US" sz="2400" dirty="0" smtClean="0">
                <a:solidFill>
                  <a:schemeClr val="bg1"/>
                </a:solidFill>
                <a:latin typeface="+mn-lt"/>
              </a:rPr>
              <a:t>M@te</a:t>
            </a:r>
            <a:r>
              <a:rPr lang="de-DE" altLang="en-US" sz="2400" dirty="0">
                <a:solidFill>
                  <a:schemeClr val="bg1"/>
                </a:solidFill>
                <a:latin typeface="+mn-lt"/>
              </a:rPr>
              <a:t>	</a:t>
            </a:r>
            <a:r>
              <a:rPr lang="de-DE" altLang="en-US" sz="2400" dirty="0" smtClean="0">
                <a:solidFill>
                  <a:schemeClr val="bg1"/>
                </a:solidFill>
                <a:latin typeface="+mn-lt"/>
              </a:rPr>
              <a:t>	OMEGA	   </a:t>
            </a:r>
            <a:r>
              <a:rPr lang="de-DE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FACT		TACTIC</a:t>
            </a:r>
            <a:endParaRPr lang="de-DE" alt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1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2"/>
          <a:stretch>
            <a:fillRect/>
          </a:stretch>
        </p:blipFill>
        <p:spPr bwMode="auto">
          <a:xfrm>
            <a:off x="6178550" y="1895755"/>
            <a:ext cx="17954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337985" y="4222750"/>
            <a:ext cx="165984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Akkurat-Light" pitchFamily="2" charset="0"/>
              </a:rPr>
              <a:t> </a:t>
            </a:r>
            <a:r>
              <a:rPr lang="de-DE" altLang="en-US" dirty="0" smtClean="0">
                <a:effectLst/>
                <a:latin typeface="Akkurat-Light" pitchFamily="2" charset="0"/>
              </a:rPr>
              <a:t>1 </a:t>
            </a:r>
            <a:r>
              <a:rPr lang="de-DE" altLang="en-US" dirty="0">
                <a:effectLst/>
                <a:latin typeface="Akkurat-Light" pitchFamily="2" charset="0"/>
              </a:rPr>
              <a:t>telescope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Akkurat-Light" pitchFamily="2" charset="0"/>
              </a:rPr>
              <a:t> </a:t>
            </a:r>
            <a:r>
              <a:rPr lang="de-DE" altLang="en-US" dirty="0" smtClean="0">
                <a:effectLst/>
                <a:latin typeface="Akkurat-Light" pitchFamily="2" charset="0"/>
              </a:rPr>
              <a:t>Mt</a:t>
            </a:r>
            <a:r>
              <a:rPr lang="de-DE" altLang="en-US" dirty="0">
                <a:effectLst/>
                <a:latin typeface="Akkurat-Light" pitchFamily="2" charset="0"/>
              </a:rPr>
              <a:t>. Abu (</a:t>
            </a:r>
            <a:r>
              <a:rPr lang="de-DE" altLang="en-US" dirty="0" smtClean="0">
                <a:effectLst/>
                <a:latin typeface="Akkurat-Light" pitchFamily="2" charset="0"/>
              </a:rPr>
              <a:t>IN)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endParaRPr lang="de-DE" altLang="en-US" dirty="0" smtClean="0">
              <a:effectLst/>
              <a:latin typeface="Akkurat-Light" pitchFamily="2" charset="0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latin typeface="Akkurat-Light" pitchFamily="2" charset="0"/>
              </a:rPr>
              <a:t>1300m a.s.l.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kkurat-Light" pitchFamily="2" charset="0"/>
              </a:rPr>
              <a:t> E</a:t>
            </a:r>
            <a:r>
              <a:rPr lang="de-DE" altLang="en-US" baseline="-25000" dirty="0">
                <a:latin typeface="Akkurat-Light" pitchFamily="2" charset="0"/>
              </a:rPr>
              <a:t>th</a:t>
            </a:r>
            <a:r>
              <a:rPr lang="de-DE" altLang="en-US" dirty="0">
                <a:latin typeface="Akkurat-Light" pitchFamily="2" charset="0"/>
              </a:rPr>
              <a:t> ~ 1TeV</a:t>
            </a:r>
            <a:endParaRPr lang="de-DE" altLang="en-US" dirty="0">
              <a:effectLst/>
              <a:latin typeface="Akkurat-Light" pitchFamily="2" charset="0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Akkurat-Light" pitchFamily="2" charset="0"/>
              </a:rPr>
              <a:t> Ongoing monitoring</a:t>
            </a:r>
            <a:br>
              <a:rPr lang="de-DE" altLang="en-US" dirty="0" smtClean="0">
                <a:effectLst/>
                <a:latin typeface="Akkurat-Light" pitchFamily="2" charset="0"/>
              </a:rPr>
            </a:br>
            <a:r>
              <a:rPr lang="de-DE" altLang="en-US" dirty="0" smtClean="0">
                <a:effectLst/>
                <a:latin typeface="Akkurat-Light" pitchFamily="2" charset="0"/>
              </a:rPr>
              <a:t>        [Koul</a:t>
            </a:r>
            <a:r>
              <a:rPr lang="de-DE" altLang="en-US" baseline="30000" dirty="0" smtClean="0">
                <a:effectLst/>
                <a:latin typeface="Akkurat-Light" pitchFamily="2" charset="0"/>
              </a:rPr>
              <a:t>+</a:t>
            </a:r>
            <a:r>
              <a:rPr lang="de-DE" altLang="en-US" dirty="0" smtClean="0">
                <a:effectLst/>
                <a:latin typeface="Akkurat-Light" pitchFamily="2" charset="0"/>
              </a:rPr>
              <a:t>07]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kkurat-Light" pitchFamily="2" charset="0"/>
              </a:rPr>
              <a:t> </a:t>
            </a:r>
            <a:r>
              <a:rPr lang="de-DE" altLang="en-US" dirty="0" smtClean="0">
                <a:latin typeface="Akkurat-Light" pitchFamily="2" charset="0"/>
              </a:rPr>
              <a:t>New </a:t>
            </a:r>
            <a:r>
              <a:rPr lang="de-DE" altLang="en-US" dirty="0">
                <a:latin typeface="Akkurat-Light" pitchFamily="2" charset="0"/>
              </a:rPr>
              <a:t>camera</a:t>
            </a:r>
          </a:p>
          <a:p>
            <a:pPr>
              <a:buClr>
                <a:srgbClr val="84B818"/>
              </a:buClr>
              <a:buFont typeface="Wingdings" pitchFamily="2" charset="2"/>
              <a:buNone/>
            </a:pPr>
            <a:endParaRPr lang="de-DE" altLang="en-US" dirty="0">
              <a:effectLst/>
              <a:latin typeface="Akkurat-Light" pitchFamily="2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6688" y="1533525"/>
            <a:ext cx="8509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1pPr>
            <a:lvl2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2pPr>
            <a:lvl3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3pPr>
            <a:lvl4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4pPr>
            <a:lvl5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9pPr>
          </a:lstStyle>
          <a:p>
            <a:pPr eaLnBrk="1" hangingPunct="1"/>
            <a:r>
              <a:rPr lang="de-DE" altLang="en-US" sz="2400" dirty="0" smtClean="0">
                <a:solidFill>
                  <a:schemeClr val="bg1"/>
                </a:solidFill>
              </a:rPr>
              <a:t>M@te</a:t>
            </a:r>
            <a:r>
              <a:rPr lang="de-DE" altLang="en-US" sz="2400" dirty="0">
                <a:solidFill>
                  <a:schemeClr val="bg1"/>
                </a:solidFill>
              </a:rPr>
              <a:t>	 </a:t>
            </a:r>
            <a:r>
              <a:rPr lang="de-DE" altLang="en-US" sz="2400" dirty="0" smtClean="0">
                <a:solidFill>
                  <a:schemeClr val="bg1"/>
                </a:solidFill>
              </a:rPr>
              <a:t>		OMEGA</a:t>
            </a:r>
            <a:r>
              <a:rPr lang="de-DE" alt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	FACT		TACTIC</a:t>
            </a:r>
            <a:endParaRPr lang="de-DE" altLang="en-US" sz="24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10166" r="45999" b="658"/>
          <a:stretch/>
        </p:blipFill>
        <p:spPr bwMode="auto">
          <a:xfrm>
            <a:off x="4678056" y="1900312"/>
            <a:ext cx="1659929" cy="2357363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674528" y="4277005"/>
            <a:ext cx="178933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Akkurat-Light" pitchFamily="2" charset="0"/>
              </a:rPr>
              <a:t> </a:t>
            </a:r>
            <a:r>
              <a:rPr lang="de-DE" altLang="en-US" dirty="0" smtClean="0">
                <a:effectLst/>
                <a:latin typeface="Akkurat-Light" pitchFamily="2" charset="0"/>
              </a:rPr>
              <a:t>form. HEGRA</a:t>
            </a:r>
            <a:endParaRPr lang="de-DE" altLang="en-US" dirty="0">
              <a:effectLst/>
              <a:latin typeface="Akkurat-Light" pitchFamily="2" charset="0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Akkurat-Light" pitchFamily="2" charset="0"/>
              </a:rPr>
              <a:t> </a:t>
            </a:r>
            <a:r>
              <a:rPr lang="de-DE" altLang="en-US" dirty="0" smtClean="0">
                <a:effectLst/>
                <a:latin typeface="Akkurat-Light" pitchFamily="2" charset="0"/>
              </a:rPr>
              <a:t>La Palma (E)</a:t>
            </a:r>
          </a:p>
          <a:p>
            <a:pPr>
              <a:buClr>
                <a:srgbClr val="84B818"/>
              </a:buClr>
            </a:pPr>
            <a:r>
              <a:rPr lang="de-DE" altLang="en-US" dirty="0" smtClean="0">
                <a:effectLst/>
                <a:latin typeface="Akkurat" pitchFamily="2" charset="0"/>
              </a:rPr>
              <a:t> 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Akkurat" pitchFamily="2" charset="0"/>
              </a:rPr>
              <a:t>2200m a.s.l.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Akkurat-Light" pitchFamily="2" charset="0"/>
              </a:rPr>
              <a:t> E</a:t>
            </a:r>
            <a:r>
              <a:rPr lang="de-DE" altLang="en-US" baseline="-25000" dirty="0" smtClean="0">
                <a:effectLst/>
                <a:latin typeface="Akkurat-Light" pitchFamily="2" charset="0"/>
              </a:rPr>
              <a:t>th</a:t>
            </a:r>
            <a:r>
              <a:rPr lang="de-DE" altLang="en-US" dirty="0" smtClean="0">
                <a:latin typeface="Akkurat-Light" pitchFamily="2" charset="0"/>
              </a:rPr>
              <a:t>~700GeV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Akkurat-Light" pitchFamily="2" charset="0"/>
              </a:rPr>
              <a:t> </a:t>
            </a:r>
            <a:r>
              <a:rPr lang="de-DE" altLang="en-US" dirty="0" smtClean="0">
                <a:latin typeface="Akkurat-Light" pitchFamily="2" charset="0"/>
              </a:rPr>
              <a:t>Ongoing monitoring</a:t>
            </a:r>
            <a:br>
              <a:rPr lang="de-DE" altLang="en-US" dirty="0" smtClean="0">
                <a:latin typeface="Akkurat-Light" pitchFamily="2" charset="0"/>
              </a:rPr>
            </a:br>
            <a:r>
              <a:rPr lang="de-DE" altLang="en-US" dirty="0" smtClean="0">
                <a:latin typeface="Akkurat-Light" pitchFamily="2" charset="0"/>
              </a:rPr>
              <a:t>  [Anderhub</a:t>
            </a:r>
            <a:r>
              <a:rPr lang="de-DE" altLang="en-US" baseline="30000" dirty="0" smtClean="0">
                <a:latin typeface="Akkurat-Light" pitchFamily="2" charset="0"/>
              </a:rPr>
              <a:t>+</a:t>
            </a:r>
            <a:r>
              <a:rPr lang="de-DE" altLang="en-US" dirty="0" smtClean="0">
                <a:latin typeface="Akkurat-Light" pitchFamily="2" charset="0"/>
              </a:rPr>
              <a:t>13] </a:t>
            </a:r>
            <a:endParaRPr lang="de-DE" altLang="en-US" dirty="0">
              <a:effectLst/>
              <a:latin typeface="Akkurat" pitchFamily="2" charset="0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80470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DWARF – TACTIC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15" y="1205033"/>
            <a:ext cx="8697889" cy="50518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TextBox 9"/>
          <p:cNvSpPr txBox="1"/>
          <p:nvPr/>
        </p:nvSpPr>
        <p:spPr>
          <a:xfrm>
            <a:off x="1897038" y="6318775"/>
            <a:ext cx="6932376" cy="369332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Supplied by Amit Shukla, FACT Meeting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04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2"/>
          <a:stretch>
            <a:fillRect/>
          </a:stretch>
        </p:blipFill>
        <p:spPr bwMode="auto">
          <a:xfrm>
            <a:off x="6178550" y="1895755"/>
            <a:ext cx="17954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337985" y="4222750"/>
            <a:ext cx="165984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1 </a:t>
            </a:r>
            <a:r>
              <a:rPr lang="de-DE" altLang="en-US" dirty="0">
                <a:effectLst/>
                <a:latin typeface="+mn-lt"/>
              </a:rPr>
              <a:t>telescope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Mt</a:t>
            </a:r>
            <a:r>
              <a:rPr lang="de-DE" altLang="en-US" dirty="0">
                <a:effectLst/>
                <a:latin typeface="+mn-lt"/>
              </a:rPr>
              <a:t>. Abu (</a:t>
            </a:r>
            <a:r>
              <a:rPr lang="de-DE" altLang="en-US" dirty="0" smtClean="0">
                <a:effectLst/>
                <a:latin typeface="+mn-lt"/>
              </a:rPr>
              <a:t>IN)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endParaRPr lang="de-DE" altLang="en-US" dirty="0" smtClean="0">
              <a:effectLst/>
              <a:latin typeface="+mn-lt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latin typeface="+mn-lt"/>
              </a:rPr>
              <a:t> 1300m a.s.l.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+mn-lt"/>
              </a:rPr>
              <a:t> E</a:t>
            </a:r>
            <a:r>
              <a:rPr lang="de-DE" altLang="en-US" baseline="-25000" dirty="0">
                <a:latin typeface="+mn-lt"/>
              </a:rPr>
              <a:t>th</a:t>
            </a:r>
            <a:r>
              <a:rPr lang="de-DE" altLang="en-US" dirty="0">
                <a:latin typeface="+mn-lt"/>
              </a:rPr>
              <a:t> ~ 1TeV</a:t>
            </a:r>
            <a:endParaRPr lang="de-DE" altLang="en-US" dirty="0">
              <a:effectLst/>
              <a:latin typeface="+mn-lt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Ongoing monitoring</a:t>
            </a:r>
            <a:br>
              <a:rPr lang="de-DE" altLang="en-US" dirty="0" smtClean="0">
                <a:effectLst/>
                <a:latin typeface="+mn-lt"/>
              </a:rPr>
            </a:br>
            <a:r>
              <a:rPr lang="de-DE" altLang="en-US" dirty="0" smtClean="0">
                <a:effectLst/>
                <a:latin typeface="+mn-lt"/>
              </a:rPr>
              <a:t>        [Koul</a:t>
            </a:r>
            <a:r>
              <a:rPr lang="de-DE" altLang="en-US" baseline="30000" dirty="0" smtClean="0">
                <a:effectLst/>
                <a:latin typeface="+mn-lt"/>
              </a:rPr>
              <a:t>+</a:t>
            </a:r>
            <a:r>
              <a:rPr lang="de-DE" altLang="en-US" dirty="0" smtClean="0">
                <a:effectLst/>
                <a:latin typeface="+mn-lt"/>
              </a:rPr>
              <a:t>07]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+mn-lt"/>
              </a:rPr>
              <a:t> </a:t>
            </a:r>
            <a:r>
              <a:rPr lang="de-DE" altLang="en-US" dirty="0" smtClean="0">
                <a:latin typeface="+mn-lt"/>
              </a:rPr>
              <a:t>New </a:t>
            </a:r>
            <a:r>
              <a:rPr lang="de-DE" altLang="en-US" dirty="0">
                <a:latin typeface="+mn-lt"/>
              </a:rPr>
              <a:t>camera</a:t>
            </a:r>
          </a:p>
          <a:p>
            <a:pPr>
              <a:buClr>
                <a:srgbClr val="84B818"/>
              </a:buClr>
              <a:buFont typeface="Wingdings" pitchFamily="2" charset="2"/>
              <a:buNone/>
            </a:pPr>
            <a:endParaRPr lang="de-DE" altLang="en-US" dirty="0">
              <a:effectLst/>
              <a:latin typeface="+mn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10166" r="45999" b="658"/>
          <a:stretch/>
        </p:blipFill>
        <p:spPr bwMode="auto">
          <a:xfrm>
            <a:off x="4678056" y="1900312"/>
            <a:ext cx="1659929" cy="2357363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674528" y="4277005"/>
            <a:ext cx="178933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form. HEGRA</a:t>
            </a:r>
            <a:endParaRPr lang="de-DE" altLang="en-US" dirty="0">
              <a:effectLst/>
              <a:latin typeface="+mn-lt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La Palma (E)</a:t>
            </a:r>
          </a:p>
          <a:p>
            <a:pPr>
              <a:buClr>
                <a:srgbClr val="84B818"/>
              </a:buClr>
            </a:pPr>
            <a:r>
              <a:rPr lang="de-DE" altLang="en-US" dirty="0" smtClean="0">
                <a:effectLst/>
                <a:latin typeface="+mn-lt"/>
              </a:rPr>
              <a:t> 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2200m a.s.l.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E</a:t>
            </a:r>
            <a:r>
              <a:rPr lang="de-DE" altLang="en-US" baseline="-25000" dirty="0" smtClean="0">
                <a:effectLst/>
                <a:latin typeface="+mn-lt"/>
              </a:rPr>
              <a:t>th</a:t>
            </a:r>
            <a:r>
              <a:rPr lang="de-DE" altLang="en-US" dirty="0" smtClean="0">
                <a:latin typeface="+mn-lt"/>
              </a:rPr>
              <a:t>~700GeV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+mn-lt"/>
              </a:rPr>
              <a:t> </a:t>
            </a:r>
            <a:r>
              <a:rPr lang="de-DE" altLang="en-US" dirty="0" smtClean="0">
                <a:latin typeface="+mn-lt"/>
              </a:rPr>
              <a:t>Ongoing monitoring</a:t>
            </a:r>
            <a:br>
              <a:rPr lang="de-DE" altLang="en-US" dirty="0" smtClean="0">
                <a:latin typeface="+mn-lt"/>
              </a:rPr>
            </a:br>
            <a:r>
              <a:rPr lang="de-DE" altLang="en-US" dirty="0" smtClean="0">
                <a:latin typeface="+mn-lt"/>
              </a:rPr>
              <a:t>  [Anderhub</a:t>
            </a:r>
            <a:r>
              <a:rPr lang="de-DE" altLang="en-US" baseline="30000" dirty="0" smtClean="0">
                <a:latin typeface="+mn-lt"/>
              </a:rPr>
              <a:t>+</a:t>
            </a:r>
            <a:r>
              <a:rPr lang="de-DE" altLang="en-US" dirty="0" smtClean="0">
                <a:latin typeface="+mn-lt"/>
              </a:rPr>
              <a:t>13] </a:t>
            </a:r>
            <a:endParaRPr lang="de-DE" altLang="en-US" dirty="0">
              <a:effectLst/>
              <a:latin typeface="+mn-lt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80470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DWARF – current possible network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166688" y="1533525"/>
            <a:ext cx="8509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1pPr>
            <a:lvl2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2pPr>
            <a:lvl3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3pPr>
            <a:lvl4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4pPr>
            <a:lvl5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9pPr>
          </a:lstStyle>
          <a:p>
            <a:pPr eaLnBrk="1" hangingPunct="1"/>
            <a:r>
              <a:rPr lang="de-DE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de-DE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</a:t>
            </a:r>
            <a:r>
              <a:rPr lang="de-DE" altLang="en-US" sz="2400" dirty="0" smtClean="0">
                <a:solidFill>
                  <a:schemeClr val="bg1"/>
                </a:solidFill>
                <a:latin typeface="+mn-lt"/>
              </a:rPr>
              <a:t>M@te</a:t>
            </a:r>
            <a:r>
              <a:rPr lang="de-DE" altLang="en-US" sz="2400" dirty="0">
                <a:solidFill>
                  <a:schemeClr val="bg1"/>
                </a:solidFill>
                <a:latin typeface="+mn-lt"/>
              </a:rPr>
              <a:t>	</a:t>
            </a:r>
            <a:r>
              <a:rPr lang="de-DE" altLang="en-US" sz="2400" dirty="0" smtClean="0">
                <a:solidFill>
                  <a:schemeClr val="bg1"/>
                </a:solidFill>
                <a:latin typeface="+mn-lt"/>
              </a:rPr>
              <a:t>	OMEGA	   </a:t>
            </a:r>
            <a:r>
              <a:rPr lang="de-DE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FACT		TACTIC</a:t>
            </a:r>
            <a:endParaRPr lang="de-DE" alt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2710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7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2"/>
          <a:stretch>
            <a:fillRect/>
          </a:stretch>
        </p:blipFill>
        <p:spPr bwMode="auto">
          <a:xfrm>
            <a:off x="6178550" y="1895755"/>
            <a:ext cx="17954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337985" y="4222750"/>
            <a:ext cx="165984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1 </a:t>
            </a:r>
            <a:r>
              <a:rPr lang="de-DE" altLang="en-US" dirty="0">
                <a:effectLst/>
                <a:latin typeface="+mn-lt"/>
              </a:rPr>
              <a:t>telescope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Mt</a:t>
            </a:r>
            <a:r>
              <a:rPr lang="de-DE" altLang="en-US" dirty="0">
                <a:effectLst/>
                <a:latin typeface="+mn-lt"/>
              </a:rPr>
              <a:t>. Abu (</a:t>
            </a:r>
            <a:r>
              <a:rPr lang="de-DE" altLang="en-US" dirty="0" smtClean="0">
                <a:effectLst/>
                <a:latin typeface="+mn-lt"/>
              </a:rPr>
              <a:t>IN)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endParaRPr lang="de-DE" altLang="en-US" dirty="0" smtClean="0">
              <a:effectLst/>
              <a:latin typeface="+mn-lt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latin typeface="+mn-lt"/>
              </a:rPr>
              <a:t> 1300m a.s.l.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+mn-lt"/>
              </a:rPr>
              <a:t> E</a:t>
            </a:r>
            <a:r>
              <a:rPr lang="de-DE" altLang="en-US" baseline="-25000" dirty="0">
                <a:latin typeface="+mn-lt"/>
              </a:rPr>
              <a:t>th</a:t>
            </a:r>
            <a:r>
              <a:rPr lang="de-DE" altLang="en-US" dirty="0">
                <a:latin typeface="+mn-lt"/>
              </a:rPr>
              <a:t> ~ 1TeV</a:t>
            </a:r>
            <a:endParaRPr lang="de-DE" altLang="en-US" dirty="0">
              <a:effectLst/>
              <a:latin typeface="+mn-lt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Ongoing monitoring</a:t>
            </a:r>
            <a:br>
              <a:rPr lang="de-DE" altLang="en-US" dirty="0" smtClean="0">
                <a:effectLst/>
                <a:latin typeface="+mn-lt"/>
              </a:rPr>
            </a:br>
            <a:r>
              <a:rPr lang="de-DE" altLang="en-US" dirty="0" smtClean="0">
                <a:effectLst/>
                <a:latin typeface="+mn-lt"/>
              </a:rPr>
              <a:t>        [Koul</a:t>
            </a:r>
            <a:r>
              <a:rPr lang="de-DE" altLang="en-US" baseline="30000" dirty="0" smtClean="0">
                <a:effectLst/>
                <a:latin typeface="+mn-lt"/>
              </a:rPr>
              <a:t>+</a:t>
            </a:r>
            <a:r>
              <a:rPr lang="de-DE" altLang="en-US" dirty="0" smtClean="0">
                <a:effectLst/>
                <a:latin typeface="+mn-lt"/>
              </a:rPr>
              <a:t>07]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+mn-lt"/>
              </a:rPr>
              <a:t> </a:t>
            </a:r>
            <a:r>
              <a:rPr lang="de-DE" altLang="en-US" dirty="0" smtClean="0">
                <a:latin typeface="+mn-lt"/>
              </a:rPr>
              <a:t>New </a:t>
            </a:r>
            <a:r>
              <a:rPr lang="de-DE" altLang="en-US" dirty="0">
                <a:latin typeface="+mn-lt"/>
              </a:rPr>
              <a:t>camera</a:t>
            </a:r>
          </a:p>
          <a:p>
            <a:pPr>
              <a:buClr>
                <a:srgbClr val="84B818"/>
              </a:buClr>
              <a:buFont typeface="Wingdings" pitchFamily="2" charset="2"/>
              <a:buNone/>
            </a:pPr>
            <a:endParaRPr lang="de-DE" altLang="en-US" dirty="0">
              <a:effectLst/>
              <a:latin typeface="+mn-lt"/>
            </a:endParaRPr>
          </a:p>
        </p:txBody>
      </p:sp>
      <p:pic>
        <p:nvPicPr>
          <p:cNvPr id="62475" name="Picture 8" descr="HAWC tanks on sit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51"/>
          <a:stretch>
            <a:fillRect/>
          </a:stretch>
        </p:blipFill>
        <p:spPr bwMode="auto">
          <a:xfrm>
            <a:off x="2418557" y="1888503"/>
            <a:ext cx="2280006" cy="238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6" name="Group 9"/>
          <p:cNvGrpSpPr>
            <a:grpSpLocks/>
          </p:cNvGrpSpPr>
          <p:nvPr/>
        </p:nvGrpSpPr>
        <p:grpSpPr bwMode="auto">
          <a:xfrm>
            <a:off x="3550443" y="3441700"/>
            <a:ext cx="69850" cy="104775"/>
            <a:chOff x="178" y="3850"/>
            <a:chExt cx="211" cy="348"/>
          </a:xfrm>
        </p:grpSpPr>
        <p:sp>
          <p:nvSpPr>
            <p:cNvPr id="62477" name="AutoShape 10"/>
            <p:cNvSpPr>
              <a:spLocks noChangeArrowheads="1"/>
            </p:cNvSpPr>
            <p:nvPr/>
          </p:nvSpPr>
          <p:spPr bwMode="auto">
            <a:xfrm rot="19046448" flipV="1">
              <a:off x="178" y="3850"/>
              <a:ext cx="211" cy="240"/>
            </a:xfrm>
            <a:custGeom>
              <a:avLst/>
              <a:gdLst>
                <a:gd name="T0" fmla="*/ 106 w 21600"/>
                <a:gd name="T1" fmla="*/ 0 h 21600"/>
                <a:gd name="T2" fmla="*/ 26 w 21600"/>
                <a:gd name="T3" fmla="*/ 120 h 21600"/>
                <a:gd name="T4" fmla="*/ 106 w 21600"/>
                <a:gd name="T5" fmla="*/ 60 h 21600"/>
                <a:gd name="T6" fmla="*/ 185 w 21600"/>
                <a:gd name="T7" fmla="*/ 12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cxnSp>
          <p:nvCxnSpPr>
            <p:cNvPr id="62478" name="AutoShape 11"/>
            <p:cNvCxnSpPr>
              <a:cxnSpLocks noChangeShapeType="1"/>
            </p:cNvCxnSpPr>
            <p:nvPr/>
          </p:nvCxnSpPr>
          <p:spPr bwMode="auto">
            <a:xfrm flipH="1" flipV="1">
              <a:off x="364" y="4032"/>
              <a:ext cx="20" cy="166"/>
            </a:xfrm>
            <a:prstGeom prst="straightConnector1">
              <a:avLst/>
            </a:prstGeom>
            <a:noFill/>
            <a:ln w="1016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483" name="Line 16"/>
          <p:cNvSpPr>
            <a:spLocks noChangeShapeType="1"/>
          </p:cNvSpPr>
          <p:nvPr/>
        </p:nvSpPr>
        <p:spPr bwMode="auto">
          <a:xfrm>
            <a:off x="3074193" y="3055938"/>
            <a:ext cx="482600" cy="404812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2380456" y="4249302"/>
            <a:ext cx="231810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 </a:t>
            </a:r>
            <a:r>
              <a:rPr lang="de-DE" altLang="en-US" dirty="0" smtClean="0">
                <a:effectLst/>
                <a:latin typeface="+mn-lt"/>
              </a:rPr>
              <a:t>1 former </a:t>
            </a:r>
            <a:r>
              <a:rPr lang="de-DE" altLang="en-US" dirty="0">
                <a:effectLst/>
                <a:latin typeface="+mn-lt"/>
              </a:rPr>
              <a:t>HEGRA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 Sierra </a:t>
            </a:r>
            <a:r>
              <a:rPr lang="de-DE" altLang="en-US" dirty="0" smtClean="0">
                <a:effectLst/>
                <a:latin typeface="+mn-lt"/>
              </a:rPr>
              <a:t>Negra</a:t>
            </a:r>
            <a:br>
              <a:rPr lang="de-DE" altLang="en-US" dirty="0" smtClean="0">
                <a:effectLst/>
                <a:latin typeface="+mn-lt"/>
              </a:rPr>
            </a:br>
            <a:r>
              <a:rPr lang="de-DE" altLang="en-US" dirty="0" smtClean="0">
                <a:effectLst/>
                <a:latin typeface="+mn-lt"/>
              </a:rPr>
              <a:t>    (MEX</a:t>
            </a:r>
            <a:r>
              <a:rPr lang="de-DE" altLang="en-US" dirty="0">
                <a:effectLst/>
                <a:latin typeface="+mn-lt"/>
              </a:rPr>
              <a:t>)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 4100m a.s.l.</a:t>
            </a:r>
          </a:p>
          <a:p>
            <a:pPr>
              <a:buClr>
                <a:srgbClr val="84B818"/>
              </a:buClr>
              <a:buFont typeface="Wingdings" pitchFamily="2" charset="2"/>
              <a:buChar char="Ä"/>
            </a:pPr>
            <a:r>
              <a:rPr lang="de-DE" altLang="en-US" dirty="0" smtClean="0">
                <a:effectLst/>
                <a:latin typeface="+mn-lt"/>
              </a:rPr>
              <a:t>E</a:t>
            </a:r>
            <a:r>
              <a:rPr lang="de-DE" altLang="en-US" baseline="-25000" dirty="0" smtClean="0">
                <a:effectLst/>
                <a:latin typeface="+mn-lt"/>
              </a:rPr>
              <a:t>th</a:t>
            </a:r>
            <a:r>
              <a:rPr lang="de-DE" altLang="en-US" dirty="0" smtClean="0">
                <a:effectLst/>
                <a:latin typeface="+mn-lt"/>
              </a:rPr>
              <a:t>~700GeV</a:t>
            </a:r>
            <a:r>
              <a:rPr lang="de-DE" altLang="en-US" dirty="0">
                <a:effectLst/>
                <a:latin typeface="+mn-lt"/>
                <a:sym typeface="Wingdings" pitchFamily="2" charset="2"/>
              </a:rPr>
              <a:t></a:t>
            </a:r>
            <a:r>
              <a:rPr lang="de-DE" altLang="en-US" dirty="0" smtClean="0">
                <a:effectLst/>
                <a:latin typeface="+mn-lt"/>
              </a:rPr>
              <a:t>???</a:t>
            </a:r>
          </a:p>
          <a:p>
            <a:pPr marL="285750" indent="-285750"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latin typeface="+mn-lt"/>
              </a:rPr>
              <a:t>Test bed for new GAPD camera</a:t>
            </a:r>
            <a:br>
              <a:rPr lang="de-DE" altLang="en-US" dirty="0" smtClean="0">
                <a:latin typeface="+mn-lt"/>
              </a:rPr>
            </a:br>
            <a:r>
              <a:rPr lang="de-DE" altLang="en-US" dirty="0">
                <a:latin typeface="+mn-lt"/>
              </a:rPr>
              <a:t> 	 [Ruben</a:t>
            </a:r>
            <a:r>
              <a:rPr lang="de-DE" altLang="en-US" baseline="30000" dirty="0">
                <a:latin typeface="+mn-lt"/>
              </a:rPr>
              <a:t>+</a:t>
            </a:r>
            <a:r>
              <a:rPr lang="de-DE" altLang="en-US" dirty="0">
                <a:latin typeface="+mn-lt"/>
              </a:rPr>
              <a:t>09</a:t>
            </a:r>
            <a:r>
              <a:rPr lang="de-DE" altLang="en-US" dirty="0" smtClean="0">
                <a:latin typeface="+mn-lt"/>
              </a:rPr>
              <a:t>]</a:t>
            </a:r>
            <a:endParaRPr lang="de-DE" altLang="en-US" dirty="0">
              <a:latin typeface="+mn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10166" r="45999" b="658"/>
          <a:stretch/>
        </p:blipFill>
        <p:spPr bwMode="auto">
          <a:xfrm>
            <a:off x="4678056" y="1900312"/>
            <a:ext cx="1659929" cy="2357363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Shape 1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22212" y="1891958"/>
            <a:ext cx="1765894" cy="12327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674528" y="4277005"/>
            <a:ext cx="178933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form. HEGRA</a:t>
            </a:r>
            <a:endParaRPr lang="de-DE" altLang="en-US" dirty="0">
              <a:effectLst/>
              <a:latin typeface="+mn-lt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La Palma (E)</a:t>
            </a:r>
          </a:p>
          <a:p>
            <a:pPr>
              <a:buClr>
                <a:srgbClr val="84B818"/>
              </a:buClr>
            </a:pPr>
            <a:r>
              <a:rPr lang="de-DE" altLang="en-US" dirty="0" smtClean="0">
                <a:effectLst/>
                <a:latin typeface="+mn-lt"/>
              </a:rPr>
              <a:t> 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2200m a.s.l.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E</a:t>
            </a:r>
            <a:r>
              <a:rPr lang="de-DE" altLang="en-US" baseline="-25000" dirty="0" smtClean="0">
                <a:effectLst/>
                <a:latin typeface="+mn-lt"/>
              </a:rPr>
              <a:t>th</a:t>
            </a:r>
            <a:r>
              <a:rPr lang="de-DE" altLang="en-US" dirty="0" smtClean="0">
                <a:latin typeface="+mn-lt"/>
              </a:rPr>
              <a:t>~700GeV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+mn-lt"/>
              </a:rPr>
              <a:t> </a:t>
            </a:r>
            <a:r>
              <a:rPr lang="de-DE" altLang="en-US" dirty="0" smtClean="0">
                <a:latin typeface="+mn-lt"/>
              </a:rPr>
              <a:t>Ongoing monitoring</a:t>
            </a:r>
            <a:br>
              <a:rPr lang="de-DE" altLang="en-US" dirty="0" smtClean="0">
                <a:latin typeface="+mn-lt"/>
              </a:rPr>
            </a:br>
            <a:r>
              <a:rPr lang="de-DE" altLang="en-US" dirty="0" smtClean="0">
                <a:latin typeface="+mn-lt"/>
              </a:rPr>
              <a:t>  [Anderhub</a:t>
            </a:r>
            <a:r>
              <a:rPr lang="de-DE" altLang="en-US" baseline="30000" dirty="0" smtClean="0">
                <a:latin typeface="+mn-lt"/>
              </a:rPr>
              <a:t>+</a:t>
            </a:r>
            <a:r>
              <a:rPr lang="de-DE" altLang="en-US" dirty="0" smtClean="0">
                <a:latin typeface="+mn-lt"/>
              </a:rPr>
              <a:t>13] </a:t>
            </a:r>
            <a:endParaRPr lang="de-DE" altLang="en-US" dirty="0">
              <a:effectLst/>
              <a:latin typeface="+mn-lt"/>
            </a:endParaRP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80470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DWARF – current possible network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66688" y="1533525"/>
            <a:ext cx="8509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1pPr>
            <a:lvl2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2pPr>
            <a:lvl3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3pPr>
            <a:lvl4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4pPr>
            <a:lvl5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9pPr>
          </a:lstStyle>
          <a:p>
            <a:pPr eaLnBrk="1" hangingPunct="1"/>
            <a:r>
              <a:rPr lang="de-DE" altLang="en-US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de-DE" altLang="en-US" sz="2400" dirty="0" smtClean="0">
                <a:solidFill>
                  <a:schemeClr val="bg1"/>
                </a:solidFill>
                <a:latin typeface="+mn-lt"/>
              </a:rPr>
              <a:t>   M@te</a:t>
            </a:r>
            <a:r>
              <a:rPr lang="de-DE" altLang="en-US" sz="2400" dirty="0">
                <a:solidFill>
                  <a:schemeClr val="bg1"/>
                </a:solidFill>
                <a:latin typeface="+mn-lt"/>
              </a:rPr>
              <a:t>	</a:t>
            </a:r>
            <a:r>
              <a:rPr lang="de-DE" altLang="en-US" sz="240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de-DE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OMEGA	   FACT		TACTIC</a:t>
            </a:r>
            <a:endParaRPr lang="de-DE" alt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9519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25" y="1879124"/>
            <a:ext cx="2927179" cy="239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2"/>
          <a:stretch>
            <a:fillRect/>
          </a:stretch>
        </p:blipFill>
        <p:spPr bwMode="auto">
          <a:xfrm>
            <a:off x="6178550" y="1895755"/>
            <a:ext cx="17954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337985" y="4222750"/>
            <a:ext cx="165984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1 </a:t>
            </a:r>
            <a:r>
              <a:rPr lang="de-DE" altLang="en-US" dirty="0">
                <a:effectLst/>
                <a:latin typeface="+mn-lt"/>
              </a:rPr>
              <a:t>telescope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Mt</a:t>
            </a:r>
            <a:r>
              <a:rPr lang="de-DE" altLang="en-US" dirty="0">
                <a:effectLst/>
                <a:latin typeface="+mn-lt"/>
              </a:rPr>
              <a:t>. Abu (</a:t>
            </a:r>
            <a:r>
              <a:rPr lang="de-DE" altLang="en-US" dirty="0" smtClean="0">
                <a:effectLst/>
                <a:latin typeface="+mn-lt"/>
              </a:rPr>
              <a:t>IN)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endParaRPr lang="de-DE" altLang="en-US" dirty="0" smtClean="0">
              <a:effectLst/>
              <a:latin typeface="+mn-lt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latin typeface="+mn-lt"/>
              </a:rPr>
              <a:t> 1300m a.s.l.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+mn-lt"/>
              </a:rPr>
              <a:t> E</a:t>
            </a:r>
            <a:r>
              <a:rPr lang="de-DE" altLang="en-US" baseline="-25000" dirty="0">
                <a:latin typeface="+mn-lt"/>
              </a:rPr>
              <a:t>th</a:t>
            </a:r>
            <a:r>
              <a:rPr lang="de-DE" altLang="en-US" dirty="0">
                <a:latin typeface="+mn-lt"/>
              </a:rPr>
              <a:t> ~ 1TeV</a:t>
            </a:r>
            <a:endParaRPr lang="de-DE" altLang="en-US" dirty="0">
              <a:effectLst/>
              <a:latin typeface="+mn-lt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Ongoing monitoring</a:t>
            </a:r>
            <a:br>
              <a:rPr lang="de-DE" altLang="en-US" dirty="0" smtClean="0">
                <a:effectLst/>
                <a:latin typeface="+mn-lt"/>
              </a:rPr>
            </a:br>
            <a:r>
              <a:rPr lang="de-DE" altLang="en-US" dirty="0" smtClean="0">
                <a:effectLst/>
                <a:latin typeface="+mn-lt"/>
              </a:rPr>
              <a:t>        [Koul</a:t>
            </a:r>
            <a:r>
              <a:rPr lang="de-DE" altLang="en-US" baseline="30000" dirty="0" smtClean="0">
                <a:effectLst/>
                <a:latin typeface="+mn-lt"/>
              </a:rPr>
              <a:t>+</a:t>
            </a:r>
            <a:r>
              <a:rPr lang="de-DE" altLang="en-US" dirty="0" smtClean="0">
                <a:effectLst/>
                <a:latin typeface="+mn-lt"/>
              </a:rPr>
              <a:t>07]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+mn-lt"/>
              </a:rPr>
              <a:t> </a:t>
            </a:r>
            <a:r>
              <a:rPr lang="de-DE" altLang="en-US" dirty="0" smtClean="0">
                <a:latin typeface="+mn-lt"/>
              </a:rPr>
              <a:t>New </a:t>
            </a:r>
            <a:r>
              <a:rPr lang="de-DE" altLang="en-US" dirty="0">
                <a:latin typeface="+mn-lt"/>
              </a:rPr>
              <a:t>camera</a:t>
            </a:r>
          </a:p>
          <a:p>
            <a:pPr>
              <a:buClr>
                <a:srgbClr val="84B818"/>
              </a:buClr>
              <a:buFont typeface="Wingdings" pitchFamily="2" charset="2"/>
              <a:buNone/>
            </a:pPr>
            <a:endParaRPr lang="de-DE" altLang="en-US" dirty="0">
              <a:effectLst/>
              <a:latin typeface="+mn-lt"/>
            </a:endParaRPr>
          </a:p>
        </p:txBody>
      </p:sp>
      <p:pic>
        <p:nvPicPr>
          <p:cNvPr id="62475" name="Picture 8" descr="HAWC tanks on sit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51"/>
          <a:stretch>
            <a:fillRect/>
          </a:stretch>
        </p:blipFill>
        <p:spPr bwMode="auto">
          <a:xfrm>
            <a:off x="2418557" y="1888503"/>
            <a:ext cx="2280006" cy="238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6" name="Group 9"/>
          <p:cNvGrpSpPr>
            <a:grpSpLocks/>
          </p:cNvGrpSpPr>
          <p:nvPr/>
        </p:nvGrpSpPr>
        <p:grpSpPr bwMode="auto">
          <a:xfrm>
            <a:off x="3550443" y="3441700"/>
            <a:ext cx="69850" cy="104775"/>
            <a:chOff x="178" y="3850"/>
            <a:chExt cx="211" cy="348"/>
          </a:xfrm>
        </p:grpSpPr>
        <p:sp>
          <p:nvSpPr>
            <p:cNvPr id="62477" name="AutoShape 10"/>
            <p:cNvSpPr>
              <a:spLocks noChangeArrowheads="1"/>
            </p:cNvSpPr>
            <p:nvPr/>
          </p:nvSpPr>
          <p:spPr bwMode="auto">
            <a:xfrm rot="19046448" flipV="1">
              <a:off x="178" y="3850"/>
              <a:ext cx="211" cy="240"/>
            </a:xfrm>
            <a:custGeom>
              <a:avLst/>
              <a:gdLst>
                <a:gd name="T0" fmla="*/ 106 w 21600"/>
                <a:gd name="T1" fmla="*/ 0 h 21600"/>
                <a:gd name="T2" fmla="*/ 26 w 21600"/>
                <a:gd name="T3" fmla="*/ 120 h 21600"/>
                <a:gd name="T4" fmla="*/ 106 w 21600"/>
                <a:gd name="T5" fmla="*/ 60 h 21600"/>
                <a:gd name="T6" fmla="*/ 185 w 21600"/>
                <a:gd name="T7" fmla="*/ 12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cxnSp>
          <p:nvCxnSpPr>
            <p:cNvPr id="62478" name="AutoShape 11"/>
            <p:cNvCxnSpPr>
              <a:cxnSpLocks noChangeShapeType="1"/>
            </p:cNvCxnSpPr>
            <p:nvPr/>
          </p:nvCxnSpPr>
          <p:spPr bwMode="auto">
            <a:xfrm flipH="1" flipV="1">
              <a:off x="364" y="4032"/>
              <a:ext cx="20" cy="166"/>
            </a:xfrm>
            <a:prstGeom prst="straightConnector1">
              <a:avLst/>
            </a:prstGeom>
            <a:noFill/>
            <a:ln w="1016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483" name="Line 16"/>
          <p:cNvSpPr>
            <a:spLocks noChangeShapeType="1"/>
          </p:cNvSpPr>
          <p:nvPr/>
        </p:nvSpPr>
        <p:spPr bwMode="auto">
          <a:xfrm>
            <a:off x="3074193" y="3055938"/>
            <a:ext cx="482600" cy="404812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2380456" y="4249302"/>
            <a:ext cx="231810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 </a:t>
            </a:r>
            <a:r>
              <a:rPr lang="de-DE" altLang="en-US" dirty="0" smtClean="0">
                <a:effectLst/>
                <a:latin typeface="+mn-lt"/>
              </a:rPr>
              <a:t>1 former </a:t>
            </a:r>
            <a:r>
              <a:rPr lang="de-DE" altLang="en-US" dirty="0">
                <a:effectLst/>
                <a:latin typeface="+mn-lt"/>
              </a:rPr>
              <a:t>HEGRA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 Sierra </a:t>
            </a:r>
            <a:r>
              <a:rPr lang="de-DE" altLang="en-US" dirty="0" smtClean="0">
                <a:effectLst/>
                <a:latin typeface="+mn-lt"/>
              </a:rPr>
              <a:t>Negra</a:t>
            </a:r>
            <a:br>
              <a:rPr lang="de-DE" altLang="en-US" dirty="0" smtClean="0">
                <a:effectLst/>
                <a:latin typeface="+mn-lt"/>
              </a:rPr>
            </a:br>
            <a:r>
              <a:rPr lang="de-DE" altLang="en-US" dirty="0" smtClean="0">
                <a:effectLst/>
                <a:latin typeface="+mn-lt"/>
              </a:rPr>
              <a:t>    (MEX</a:t>
            </a:r>
            <a:r>
              <a:rPr lang="de-DE" altLang="en-US" dirty="0">
                <a:effectLst/>
                <a:latin typeface="+mn-lt"/>
              </a:rPr>
              <a:t>)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 4100m a.s.l.</a:t>
            </a:r>
          </a:p>
          <a:p>
            <a:pPr>
              <a:buClr>
                <a:srgbClr val="84B818"/>
              </a:buClr>
              <a:buFont typeface="Wingdings" pitchFamily="2" charset="2"/>
              <a:buChar char="Ä"/>
            </a:pPr>
            <a:r>
              <a:rPr lang="de-DE" altLang="en-US" dirty="0" smtClean="0">
                <a:effectLst/>
                <a:latin typeface="+mn-lt"/>
              </a:rPr>
              <a:t>E</a:t>
            </a:r>
            <a:r>
              <a:rPr lang="de-DE" altLang="en-US" baseline="-25000" dirty="0" smtClean="0">
                <a:effectLst/>
                <a:latin typeface="+mn-lt"/>
              </a:rPr>
              <a:t>th</a:t>
            </a:r>
            <a:r>
              <a:rPr lang="de-DE" altLang="en-US" dirty="0" smtClean="0">
                <a:effectLst/>
                <a:latin typeface="+mn-lt"/>
              </a:rPr>
              <a:t>~700GeV</a:t>
            </a:r>
            <a:r>
              <a:rPr lang="de-DE" altLang="en-US" dirty="0">
                <a:effectLst/>
                <a:latin typeface="+mn-lt"/>
                <a:sym typeface="Wingdings" pitchFamily="2" charset="2"/>
              </a:rPr>
              <a:t></a:t>
            </a:r>
            <a:r>
              <a:rPr lang="de-DE" altLang="en-US" dirty="0" smtClean="0">
                <a:effectLst/>
                <a:latin typeface="+mn-lt"/>
              </a:rPr>
              <a:t>???</a:t>
            </a:r>
          </a:p>
          <a:p>
            <a:pPr marL="285750" indent="-285750"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latin typeface="+mn-lt"/>
              </a:rPr>
              <a:t>Test bed for new GAPD camera</a:t>
            </a:r>
            <a:br>
              <a:rPr lang="de-DE" altLang="en-US" dirty="0" smtClean="0">
                <a:latin typeface="+mn-lt"/>
              </a:rPr>
            </a:br>
            <a:r>
              <a:rPr lang="de-DE" altLang="en-US" dirty="0">
                <a:latin typeface="+mn-lt"/>
              </a:rPr>
              <a:t> 	 [Ruben</a:t>
            </a:r>
            <a:r>
              <a:rPr lang="de-DE" altLang="en-US" baseline="30000" dirty="0">
                <a:latin typeface="+mn-lt"/>
              </a:rPr>
              <a:t>+</a:t>
            </a:r>
            <a:r>
              <a:rPr lang="de-DE" altLang="en-US" dirty="0">
                <a:latin typeface="+mn-lt"/>
              </a:rPr>
              <a:t>09</a:t>
            </a:r>
            <a:r>
              <a:rPr lang="de-DE" altLang="en-US" dirty="0" smtClean="0">
                <a:latin typeface="+mn-lt"/>
              </a:rPr>
              <a:t>]</a:t>
            </a:r>
            <a:endParaRPr lang="de-DE" altLang="en-US" dirty="0">
              <a:latin typeface="+mn-lt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66688" y="1533525"/>
            <a:ext cx="8509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1pPr>
            <a:lvl2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2pPr>
            <a:lvl3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3pPr>
            <a:lvl4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4pPr>
            <a:lvl5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9pPr>
          </a:lstStyle>
          <a:p>
            <a:pPr eaLnBrk="1" hangingPunct="1"/>
            <a:r>
              <a:rPr lang="de-DE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de-DE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M@te</a:t>
            </a:r>
            <a:r>
              <a:rPr lang="de-DE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</a:t>
            </a:r>
            <a:r>
              <a:rPr lang="de-DE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OMEGA	   FACT		TACTIC</a:t>
            </a:r>
            <a:endParaRPr lang="de-DE" alt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10166" r="45999" b="658"/>
          <a:stretch/>
        </p:blipFill>
        <p:spPr bwMode="auto">
          <a:xfrm>
            <a:off x="4678056" y="1900312"/>
            <a:ext cx="1659929" cy="2357363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Shape 1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2212" y="1891958"/>
            <a:ext cx="1765894" cy="12327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674528" y="4277005"/>
            <a:ext cx="178933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form. HEGRA</a:t>
            </a:r>
            <a:endParaRPr lang="de-DE" altLang="en-US" dirty="0">
              <a:effectLst/>
              <a:latin typeface="+mn-lt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La Palma (E)</a:t>
            </a:r>
          </a:p>
          <a:p>
            <a:pPr>
              <a:buClr>
                <a:srgbClr val="84B818"/>
              </a:buClr>
            </a:pPr>
            <a:r>
              <a:rPr lang="de-DE" altLang="en-US" dirty="0" smtClean="0">
                <a:effectLst/>
                <a:latin typeface="+mn-lt"/>
              </a:rPr>
              <a:t> 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2200m a.s.l.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E</a:t>
            </a:r>
            <a:r>
              <a:rPr lang="de-DE" altLang="en-US" baseline="-25000" dirty="0" smtClean="0">
                <a:effectLst/>
                <a:latin typeface="+mn-lt"/>
              </a:rPr>
              <a:t>th</a:t>
            </a:r>
            <a:r>
              <a:rPr lang="de-DE" altLang="en-US" dirty="0" smtClean="0">
                <a:latin typeface="+mn-lt"/>
              </a:rPr>
              <a:t>~700GeV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+mn-lt"/>
              </a:rPr>
              <a:t> </a:t>
            </a:r>
            <a:r>
              <a:rPr lang="de-DE" altLang="en-US" dirty="0" smtClean="0">
                <a:latin typeface="+mn-lt"/>
              </a:rPr>
              <a:t>Ongoing monitoring</a:t>
            </a:r>
            <a:br>
              <a:rPr lang="de-DE" altLang="en-US" dirty="0" smtClean="0">
                <a:latin typeface="+mn-lt"/>
              </a:rPr>
            </a:br>
            <a:r>
              <a:rPr lang="de-DE" altLang="en-US" dirty="0" smtClean="0">
                <a:latin typeface="+mn-lt"/>
              </a:rPr>
              <a:t>  [Anderhub</a:t>
            </a:r>
            <a:r>
              <a:rPr lang="de-DE" altLang="en-US" baseline="30000" dirty="0" smtClean="0">
                <a:latin typeface="+mn-lt"/>
              </a:rPr>
              <a:t>+</a:t>
            </a:r>
            <a:r>
              <a:rPr lang="de-DE" altLang="en-US" dirty="0" smtClean="0">
                <a:latin typeface="+mn-lt"/>
              </a:rPr>
              <a:t>13] </a:t>
            </a:r>
            <a:endParaRPr lang="de-DE" altLang="en-US" dirty="0">
              <a:effectLst/>
              <a:latin typeface="+mn-lt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62349" y="4246060"/>
            <a:ext cx="2318107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 </a:t>
            </a:r>
            <a:r>
              <a:rPr lang="de-DE" altLang="en-US" dirty="0" smtClean="0">
                <a:effectLst/>
                <a:latin typeface="+mn-lt"/>
              </a:rPr>
              <a:t>1 former </a:t>
            </a:r>
            <a:r>
              <a:rPr lang="de-DE" altLang="en-US" dirty="0">
                <a:effectLst/>
                <a:latin typeface="+mn-lt"/>
              </a:rPr>
              <a:t>HEGRA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 </a:t>
            </a:r>
            <a:r>
              <a:rPr lang="de-DE" altLang="en-US" dirty="0" smtClean="0">
                <a:effectLst/>
                <a:latin typeface="+mn-lt"/>
              </a:rPr>
              <a:t>San Pedro Martir</a:t>
            </a:r>
            <a:br>
              <a:rPr lang="de-DE" altLang="en-US" dirty="0" smtClean="0">
                <a:effectLst/>
                <a:latin typeface="+mn-lt"/>
              </a:rPr>
            </a:br>
            <a:r>
              <a:rPr lang="de-DE" altLang="en-US" dirty="0" smtClean="0">
                <a:effectLst/>
                <a:latin typeface="+mn-lt"/>
              </a:rPr>
              <a:t>    (MEX</a:t>
            </a:r>
            <a:r>
              <a:rPr lang="de-DE" altLang="en-US" dirty="0">
                <a:effectLst/>
                <a:latin typeface="+mn-lt"/>
              </a:rPr>
              <a:t>)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 </a:t>
            </a:r>
            <a:r>
              <a:rPr lang="de-DE" altLang="en-US" dirty="0" smtClean="0">
                <a:latin typeface="+mn-lt"/>
              </a:rPr>
              <a:t>28</a:t>
            </a:r>
            <a:r>
              <a:rPr lang="de-DE" altLang="en-US" dirty="0" smtClean="0">
                <a:effectLst/>
                <a:latin typeface="+mn-lt"/>
              </a:rPr>
              <a:t>00m </a:t>
            </a:r>
            <a:r>
              <a:rPr lang="de-DE" altLang="en-US" dirty="0">
                <a:effectLst/>
                <a:latin typeface="+mn-lt"/>
              </a:rPr>
              <a:t>a.s.l</a:t>
            </a:r>
            <a:r>
              <a:rPr lang="de-DE" altLang="en-US" dirty="0" smtClean="0">
                <a:effectLst/>
                <a:latin typeface="+mn-lt"/>
              </a:rPr>
              <a:t>.</a:t>
            </a:r>
          </a:p>
          <a:p>
            <a:pPr>
              <a:buClr>
                <a:srgbClr val="84B818"/>
              </a:buClr>
              <a:buFont typeface="Wingdings" pitchFamily="2" charset="2"/>
              <a:buChar char="Ä"/>
            </a:pPr>
            <a:r>
              <a:rPr lang="de-DE" altLang="en-US" dirty="0" smtClean="0">
                <a:effectLst/>
                <a:latin typeface="+mn-lt"/>
              </a:rPr>
              <a:t>E</a:t>
            </a:r>
            <a:r>
              <a:rPr lang="de-DE" altLang="en-US" baseline="-25000" dirty="0" smtClean="0">
                <a:effectLst/>
                <a:latin typeface="+mn-lt"/>
              </a:rPr>
              <a:t>th</a:t>
            </a:r>
            <a:r>
              <a:rPr lang="de-DE" altLang="en-US" dirty="0" smtClean="0">
                <a:effectLst/>
                <a:latin typeface="+mn-lt"/>
              </a:rPr>
              <a:t>~700GeV</a:t>
            </a:r>
            <a:r>
              <a:rPr lang="de-DE" altLang="en-US" dirty="0">
                <a:effectLst/>
                <a:latin typeface="+mn-lt"/>
                <a:sym typeface="Wingdings" pitchFamily="2" charset="2"/>
              </a:rPr>
              <a:t></a:t>
            </a:r>
            <a:r>
              <a:rPr lang="de-DE" altLang="en-US" dirty="0" smtClean="0">
                <a:effectLst/>
                <a:latin typeface="+mn-lt"/>
              </a:rPr>
              <a:t>???</a:t>
            </a:r>
          </a:p>
          <a:p>
            <a:pPr marL="285750" indent="-285750"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latin typeface="+mn-lt"/>
              </a:rPr>
              <a:t>GAPD camera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80470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DWARF – current possible network</a:t>
            </a:r>
          </a:p>
        </p:txBody>
      </p:sp>
    </p:spTree>
    <p:extLst>
      <p:ext uri="{BB962C8B-B14F-4D97-AF65-F5344CB8AC3E}">
        <p14:creationId xmlns:p14="http://schemas.microsoft.com/office/powerpoint/2010/main" val="206310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925" y="1879124"/>
            <a:ext cx="2927179" cy="239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92"/>
          <a:stretch>
            <a:fillRect/>
          </a:stretch>
        </p:blipFill>
        <p:spPr bwMode="auto">
          <a:xfrm>
            <a:off x="6178550" y="1895755"/>
            <a:ext cx="1795463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Rectangle 9"/>
          <p:cNvSpPr>
            <a:spLocks noChangeArrowheads="1"/>
          </p:cNvSpPr>
          <p:nvPr/>
        </p:nvSpPr>
        <p:spPr bwMode="auto">
          <a:xfrm>
            <a:off x="6337985" y="4222750"/>
            <a:ext cx="165984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1 </a:t>
            </a:r>
            <a:r>
              <a:rPr lang="de-DE" altLang="en-US" dirty="0">
                <a:effectLst/>
                <a:latin typeface="+mn-lt"/>
              </a:rPr>
              <a:t>telescope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Mt</a:t>
            </a:r>
            <a:r>
              <a:rPr lang="de-DE" altLang="en-US" dirty="0">
                <a:effectLst/>
                <a:latin typeface="+mn-lt"/>
              </a:rPr>
              <a:t>. Abu (</a:t>
            </a:r>
            <a:r>
              <a:rPr lang="de-DE" altLang="en-US" dirty="0" smtClean="0">
                <a:effectLst/>
                <a:latin typeface="+mn-lt"/>
              </a:rPr>
              <a:t>IN)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endParaRPr lang="de-DE" altLang="en-US" dirty="0" smtClean="0">
              <a:effectLst/>
              <a:latin typeface="+mn-lt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latin typeface="+mn-lt"/>
              </a:rPr>
              <a:t> 1300m a.s.l.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+mn-lt"/>
              </a:rPr>
              <a:t> E</a:t>
            </a:r>
            <a:r>
              <a:rPr lang="de-DE" altLang="en-US" baseline="-25000" dirty="0">
                <a:latin typeface="+mn-lt"/>
              </a:rPr>
              <a:t>th</a:t>
            </a:r>
            <a:r>
              <a:rPr lang="de-DE" altLang="en-US" dirty="0">
                <a:latin typeface="+mn-lt"/>
              </a:rPr>
              <a:t> ~ 1TeV</a:t>
            </a:r>
            <a:endParaRPr lang="de-DE" altLang="en-US" dirty="0">
              <a:effectLst/>
              <a:latin typeface="+mn-lt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Ongoing monitoring</a:t>
            </a:r>
            <a:br>
              <a:rPr lang="de-DE" altLang="en-US" dirty="0" smtClean="0">
                <a:effectLst/>
                <a:latin typeface="+mn-lt"/>
              </a:rPr>
            </a:br>
            <a:r>
              <a:rPr lang="de-DE" altLang="en-US" dirty="0" smtClean="0">
                <a:effectLst/>
                <a:latin typeface="+mn-lt"/>
              </a:rPr>
              <a:t>        [Koul</a:t>
            </a:r>
            <a:r>
              <a:rPr lang="de-DE" altLang="en-US" baseline="30000" dirty="0" smtClean="0">
                <a:effectLst/>
                <a:latin typeface="+mn-lt"/>
              </a:rPr>
              <a:t>+</a:t>
            </a:r>
            <a:r>
              <a:rPr lang="de-DE" altLang="en-US" dirty="0" smtClean="0">
                <a:effectLst/>
                <a:latin typeface="+mn-lt"/>
              </a:rPr>
              <a:t>07]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+mn-lt"/>
              </a:rPr>
              <a:t> </a:t>
            </a:r>
            <a:r>
              <a:rPr lang="de-DE" altLang="en-US" dirty="0" smtClean="0">
                <a:latin typeface="+mn-lt"/>
              </a:rPr>
              <a:t>New </a:t>
            </a:r>
            <a:r>
              <a:rPr lang="de-DE" altLang="en-US" dirty="0">
                <a:latin typeface="+mn-lt"/>
              </a:rPr>
              <a:t>camera</a:t>
            </a:r>
          </a:p>
          <a:p>
            <a:pPr>
              <a:buClr>
                <a:srgbClr val="84B818"/>
              </a:buClr>
              <a:buFont typeface="Wingdings" pitchFamily="2" charset="2"/>
              <a:buNone/>
            </a:pPr>
            <a:endParaRPr lang="de-DE" altLang="en-US" dirty="0">
              <a:effectLst/>
              <a:latin typeface="+mn-lt"/>
            </a:endParaRPr>
          </a:p>
        </p:txBody>
      </p:sp>
      <p:pic>
        <p:nvPicPr>
          <p:cNvPr id="62475" name="Picture 8" descr="HAWC tanks on site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51"/>
          <a:stretch>
            <a:fillRect/>
          </a:stretch>
        </p:blipFill>
        <p:spPr bwMode="auto">
          <a:xfrm>
            <a:off x="2418557" y="1888503"/>
            <a:ext cx="2280006" cy="2388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476" name="Group 9"/>
          <p:cNvGrpSpPr>
            <a:grpSpLocks/>
          </p:cNvGrpSpPr>
          <p:nvPr/>
        </p:nvGrpSpPr>
        <p:grpSpPr bwMode="auto">
          <a:xfrm>
            <a:off x="3550443" y="3441700"/>
            <a:ext cx="69850" cy="104775"/>
            <a:chOff x="178" y="3850"/>
            <a:chExt cx="211" cy="348"/>
          </a:xfrm>
        </p:grpSpPr>
        <p:sp>
          <p:nvSpPr>
            <p:cNvPr id="62477" name="AutoShape 10"/>
            <p:cNvSpPr>
              <a:spLocks noChangeArrowheads="1"/>
            </p:cNvSpPr>
            <p:nvPr/>
          </p:nvSpPr>
          <p:spPr bwMode="auto">
            <a:xfrm rot="19046448" flipV="1">
              <a:off x="178" y="3850"/>
              <a:ext cx="211" cy="240"/>
            </a:xfrm>
            <a:custGeom>
              <a:avLst/>
              <a:gdLst>
                <a:gd name="T0" fmla="*/ 106 w 21600"/>
                <a:gd name="T1" fmla="*/ 0 h 21600"/>
                <a:gd name="T2" fmla="*/ 26 w 21600"/>
                <a:gd name="T3" fmla="*/ 120 h 21600"/>
                <a:gd name="T4" fmla="*/ 106 w 21600"/>
                <a:gd name="T5" fmla="*/ 60 h 21600"/>
                <a:gd name="T6" fmla="*/ 185 w 21600"/>
                <a:gd name="T7" fmla="*/ 12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1600"/>
                <a:gd name="T13" fmla="*/ 0 h 21600"/>
                <a:gd name="T14" fmla="*/ 21600 w 21600"/>
                <a:gd name="T15" fmla="*/ 774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400" y="10800"/>
                  </a:moveTo>
                  <a:cubicBezTo>
                    <a:pt x="5400" y="7817"/>
                    <a:pt x="7817" y="5400"/>
                    <a:pt x="10800" y="5400"/>
                  </a:cubicBezTo>
                  <a:cubicBezTo>
                    <a:pt x="13782" y="5399"/>
                    <a:pt x="16199" y="7817"/>
                    <a:pt x="16200" y="10799"/>
                  </a:cubicBezTo>
                  <a:lnTo>
                    <a:pt x="21600" y="10800"/>
                  </a:lnTo>
                  <a:cubicBezTo>
                    <a:pt x="21600" y="4835"/>
                    <a:pt x="16764" y="0"/>
                    <a:pt x="10800" y="0"/>
                  </a:cubicBezTo>
                  <a:cubicBezTo>
                    <a:pt x="4835" y="0"/>
                    <a:pt x="0" y="4835"/>
                    <a:pt x="0" y="108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>
              <a:lvl1pPr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49263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  <a:effectLst/>
                <a:latin typeface="+mn-lt"/>
              </a:endParaRPr>
            </a:p>
          </p:txBody>
        </p:sp>
        <p:cxnSp>
          <p:nvCxnSpPr>
            <p:cNvPr id="62478" name="AutoShape 11"/>
            <p:cNvCxnSpPr>
              <a:cxnSpLocks noChangeShapeType="1"/>
            </p:cNvCxnSpPr>
            <p:nvPr/>
          </p:nvCxnSpPr>
          <p:spPr bwMode="auto">
            <a:xfrm flipH="1" flipV="1">
              <a:off x="364" y="4032"/>
              <a:ext cx="20" cy="166"/>
            </a:xfrm>
            <a:prstGeom prst="straightConnector1">
              <a:avLst/>
            </a:prstGeom>
            <a:noFill/>
            <a:ln w="1016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2483" name="Line 16"/>
          <p:cNvSpPr>
            <a:spLocks noChangeShapeType="1"/>
          </p:cNvSpPr>
          <p:nvPr/>
        </p:nvSpPr>
        <p:spPr bwMode="auto">
          <a:xfrm>
            <a:off x="3074193" y="3055938"/>
            <a:ext cx="482600" cy="404812"/>
          </a:xfrm>
          <a:prstGeom prst="line">
            <a:avLst/>
          </a:prstGeom>
          <a:noFill/>
          <a:ln w="508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62486" name="Rectangle 22"/>
          <p:cNvSpPr>
            <a:spLocks noChangeArrowheads="1"/>
          </p:cNvSpPr>
          <p:nvPr/>
        </p:nvSpPr>
        <p:spPr bwMode="auto">
          <a:xfrm>
            <a:off x="2380456" y="4249302"/>
            <a:ext cx="231810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 </a:t>
            </a:r>
            <a:r>
              <a:rPr lang="de-DE" altLang="en-US" dirty="0" smtClean="0">
                <a:effectLst/>
                <a:latin typeface="+mn-lt"/>
              </a:rPr>
              <a:t>1 former </a:t>
            </a:r>
            <a:r>
              <a:rPr lang="de-DE" altLang="en-US" dirty="0">
                <a:effectLst/>
                <a:latin typeface="+mn-lt"/>
              </a:rPr>
              <a:t>HEGRA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 Sierra </a:t>
            </a:r>
            <a:r>
              <a:rPr lang="de-DE" altLang="en-US" dirty="0" smtClean="0">
                <a:effectLst/>
                <a:latin typeface="+mn-lt"/>
              </a:rPr>
              <a:t>Negra</a:t>
            </a:r>
            <a:br>
              <a:rPr lang="de-DE" altLang="en-US" dirty="0" smtClean="0">
                <a:effectLst/>
                <a:latin typeface="+mn-lt"/>
              </a:rPr>
            </a:br>
            <a:r>
              <a:rPr lang="de-DE" altLang="en-US" dirty="0" smtClean="0">
                <a:effectLst/>
                <a:latin typeface="+mn-lt"/>
              </a:rPr>
              <a:t>    (MEX</a:t>
            </a:r>
            <a:r>
              <a:rPr lang="de-DE" altLang="en-US" dirty="0">
                <a:effectLst/>
                <a:latin typeface="+mn-lt"/>
              </a:rPr>
              <a:t>)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 4100m a.s.l.</a:t>
            </a:r>
          </a:p>
          <a:p>
            <a:pPr>
              <a:buClr>
                <a:srgbClr val="84B818"/>
              </a:buClr>
              <a:buFont typeface="Wingdings" pitchFamily="2" charset="2"/>
              <a:buChar char="Ä"/>
            </a:pPr>
            <a:r>
              <a:rPr lang="de-DE" altLang="en-US" dirty="0" smtClean="0">
                <a:effectLst/>
                <a:latin typeface="+mn-lt"/>
              </a:rPr>
              <a:t>E</a:t>
            </a:r>
            <a:r>
              <a:rPr lang="de-DE" altLang="en-US" baseline="-25000" dirty="0" smtClean="0">
                <a:effectLst/>
                <a:latin typeface="+mn-lt"/>
              </a:rPr>
              <a:t>th</a:t>
            </a:r>
            <a:r>
              <a:rPr lang="de-DE" altLang="en-US" dirty="0" smtClean="0">
                <a:effectLst/>
                <a:latin typeface="+mn-lt"/>
              </a:rPr>
              <a:t>~700GeV</a:t>
            </a:r>
            <a:r>
              <a:rPr lang="de-DE" altLang="en-US" dirty="0">
                <a:effectLst/>
                <a:latin typeface="+mn-lt"/>
                <a:sym typeface="Wingdings" pitchFamily="2" charset="2"/>
              </a:rPr>
              <a:t></a:t>
            </a:r>
            <a:r>
              <a:rPr lang="de-DE" altLang="en-US" dirty="0" smtClean="0">
                <a:effectLst/>
                <a:latin typeface="+mn-lt"/>
              </a:rPr>
              <a:t>???</a:t>
            </a:r>
          </a:p>
          <a:p>
            <a:pPr marL="285750" indent="-285750"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latin typeface="+mn-lt"/>
              </a:rPr>
              <a:t>Test bed for new GAPD camera</a:t>
            </a:r>
            <a:br>
              <a:rPr lang="de-DE" altLang="en-US" dirty="0" smtClean="0">
                <a:latin typeface="+mn-lt"/>
              </a:rPr>
            </a:br>
            <a:r>
              <a:rPr lang="de-DE" altLang="en-US" dirty="0">
                <a:latin typeface="+mn-lt"/>
              </a:rPr>
              <a:t> 	 [Ruben</a:t>
            </a:r>
            <a:r>
              <a:rPr lang="de-DE" altLang="en-US" baseline="30000" dirty="0">
                <a:latin typeface="+mn-lt"/>
              </a:rPr>
              <a:t>+</a:t>
            </a:r>
            <a:r>
              <a:rPr lang="de-DE" altLang="en-US" dirty="0">
                <a:latin typeface="+mn-lt"/>
              </a:rPr>
              <a:t>09</a:t>
            </a:r>
            <a:r>
              <a:rPr lang="de-DE" altLang="en-US" dirty="0" smtClean="0">
                <a:latin typeface="+mn-lt"/>
              </a:rPr>
              <a:t>]</a:t>
            </a:r>
            <a:endParaRPr lang="de-DE" altLang="en-US" dirty="0">
              <a:latin typeface="+mn-lt"/>
            </a:endParaRPr>
          </a:p>
        </p:txBody>
      </p:sp>
      <p:sp>
        <p:nvSpPr>
          <p:cNvPr id="62492" name="Rectangle 28"/>
          <p:cNvSpPr>
            <a:spLocks noChangeArrowheads="1"/>
          </p:cNvSpPr>
          <p:nvPr/>
        </p:nvSpPr>
        <p:spPr bwMode="auto">
          <a:xfrm>
            <a:off x="7993063" y="1906588"/>
            <a:ext cx="1150937" cy="2351087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 anchor="ctr" anchorCtr="1"/>
          <a:lstStyle/>
          <a:p>
            <a:pPr algn="ctr">
              <a:buClr>
                <a:srgbClr val="84B818"/>
              </a:buClr>
              <a:buFont typeface="Wingdings" pitchFamily="2" charset="2"/>
              <a:buNone/>
            </a:pPr>
            <a:r>
              <a:rPr lang="de-DE" altLang="en-US" sz="2400" dirty="0">
                <a:solidFill>
                  <a:schemeClr val="accent1"/>
                </a:solidFill>
                <a:effectLst/>
                <a:latin typeface="+mn-lt"/>
              </a:rPr>
              <a:t>…</a:t>
            </a:r>
          </a:p>
          <a:p>
            <a:pPr algn="ctr">
              <a:buClr>
                <a:srgbClr val="84B818"/>
              </a:buClr>
              <a:buFont typeface="Wingdings" pitchFamily="2" charset="2"/>
              <a:buNone/>
            </a:pPr>
            <a:r>
              <a:rPr lang="de-DE" altLang="en-US" sz="2400" dirty="0">
                <a:solidFill>
                  <a:schemeClr val="accent1"/>
                </a:solidFill>
                <a:effectLst/>
                <a:latin typeface="+mn-lt"/>
              </a:rPr>
              <a:t>more</a:t>
            </a:r>
          </a:p>
          <a:p>
            <a:pPr algn="ctr">
              <a:buClr>
                <a:srgbClr val="84B818"/>
              </a:buClr>
              <a:buFont typeface="Wingdings" pitchFamily="2" charset="2"/>
              <a:buNone/>
            </a:pPr>
            <a:r>
              <a:rPr lang="de-DE" altLang="en-US" sz="2400" dirty="0">
                <a:solidFill>
                  <a:schemeClr val="accent1"/>
                </a:solidFill>
                <a:effectLst/>
                <a:latin typeface="+mn-lt"/>
              </a:rPr>
              <a:t>to</a:t>
            </a:r>
          </a:p>
          <a:p>
            <a:pPr algn="ctr">
              <a:buClr>
                <a:srgbClr val="84B818"/>
              </a:buClr>
              <a:buFont typeface="Wingdings" pitchFamily="2" charset="2"/>
              <a:buNone/>
            </a:pPr>
            <a:r>
              <a:rPr lang="de-DE" altLang="en-US" sz="2400" dirty="0">
                <a:solidFill>
                  <a:schemeClr val="accent1"/>
                </a:solidFill>
                <a:effectLst/>
                <a:latin typeface="+mn-lt"/>
              </a:rPr>
              <a:t>come!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98" t="10166" r="45999" b="658"/>
          <a:stretch/>
        </p:blipFill>
        <p:spPr bwMode="auto">
          <a:xfrm>
            <a:off x="4678056" y="1900312"/>
            <a:ext cx="1659929" cy="2357363"/>
          </a:xfrm>
          <a:prstGeom prst="snip2DiagRect">
            <a:avLst>
              <a:gd name="adj1" fmla="val 0"/>
              <a:gd name="adj2" fmla="val 0"/>
            </a:avLst>
          </a:prstGeom>
          <a:solidFill>
            <a:srgbClr val="FFFFFF">
              <a:shade val="85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3" name="Shape 1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422212" y="1891958"/>
            <a:ext cx="1765894" cy="1232722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Rectangle 22"/>
          <p:cNvSpPr>
            <a:spLocks noChangeArrowheads="1"/>
          </p:cNvSpPr>
          <p:nvPr/>
        </p:nvSpPr>
        <p:spPr bwMode="auto">
          <a:xfrm>
            <a:off x="4674528" y="4277005"/>
            <a:ext cx="1789334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form. HEGRA</a:t>
            </a:r>
            <a:endParaRPr lang="de-DE" altLang="en-US" dirty="0">
              <a:effectLst/>
              <a:latin typeface="+mn-lt"/>
            </a:endParaRP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</a:t>
            </a:r>
            <a:r>
              <a:rPr lang="de-DE" altLang="en-US" dirty="0" smtClean="0">
                <a:effectLst/>
                <a:latin typeface="+mn-lt"/>
              </a:rPr>
              <a:t>La Palma (E)</a:t>
            </a:r>
          </a:p>
          <a:p>
            <a:pPr>
              <a:buClr>
                <a:srgbClr val="84B818"/>
              </a:buClr>
            </a:pPr>
            <a:r>
              <a:rPr lang="de-DE" altLang="en-US" dirty="0" smtClean="0">
                <a:effectLst/>
                <a:latin typeface="+mn-lt"/>
              </a:rPr>
              <a:t> 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2200m a.s.l.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effectLst/>
                <a:latin typeface="+mn-lt"/>
              </a:rPr>
              <a:t> E</a:t>
            </a:r>
            <a:r>
              <a:rPr lang="de-DE" altLang="en-US" baseline="-25000" dirty="0" smtClean="0">
                <a:effectLst/>
                <a:latin typeface="+mn-lt"/>
              </a:rPr>
              <a:t>th</a:t>
            </a:r>
            <a:r>
              <a:rPr lang="de-DE" altLang="en-US" dirty="0" smtClean="0">
                <a:latin typeface="+mn-lt"/>
              </a:rPr>
              <a:t>~700GeV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latin typeface="+mn-lt"/>
              </a:rPr>
              <a:t> </a:t>
            </a:r>
            <a:r>
              <a:rPr lang="de-DE" altLang="en-US" dirty="0" smtClean="0">
                <a:latin typeface="+mn-lt"/>
              </a:rPr>
              <a:t>Ongoing monitoring</a:t>
            </a:r>
            <a:br>
              <a:rPr lang="de-DE" altLang="en-US" dirty="0" smtClean="0">
                <a:latin typeface="+mn-lt"/>
              </a:rPr>
            </a:br>
            <a:r>
              <a:rPr lang="de-DE" altLang="en-US" dirty="0" smtClean="0">
                <a:latin typeface="+mn-lt"/>
              </a:rPr>
              <a:t>  [Anderhub</a:t>
            </a:r>
            <a:r>
              <a:rPr lang="de-DE" altLang="en-US" baseline="30000" dirty="0" smtClean="0">
                <a:latin typeface="+mn-lt"/>
              </a:rPr>
              <a:t>+</a:t>
            </a:r>
            <a:r>
              <a:rPr lang="de-DE" altLang="en-US" dirty="0" smtClean="0">
                <a:latin typeface="+mn-lt"/>
              </a:rPr>
              <a:t>13] </a:t>
            </a:r>
            <a:endParaRPr lang="de-DE" altLang="en-US" dirty="0">
              <a:effectLst/>
              <a:latin typeface="+mn-lt"/>
            </a:endParaRPr>
          </a:p>
        </p:txBody>
      </p:sp>
      <p:sp>
        <p:nvSpPr>
          <p:cNvPr id="27" name="Rectangle 22"/>
          <p:cNvSpPr>
            <a:spLocks noChangeArrowheads="1"/>
          </p:cNvSpPr>
          <p:nvPr/>
        </p:nvSpPr>
        <p:spPr bwMode="auto">
          <a:xfrm>
            <a:off x="62349" y="4246060"/>
            <a:ext cx="2318107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 </a:t>
            </a:r>
            <a:r>
              <a:rPr lang="de-DE" altLang="en-US" dirty="0" smtClean="0">
                <a:effectLst/>
                <a:latin typeface="+mn-lt"/>
              </a:rPr>
              <a:t>1 former </a:t>
            </a:r>
            <a:r>
              <a:rPr lang="de-DE" altLang="en-US" dirty="0">
                <a:effectLst/>
                <a:latin typeface="+mn-lt"/>
              </a:rPr>
              <a:t>HEGRA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 </a:t>
            </a:r>
            <a:r>
              <a:rPr lang="de-DE" altLang="en-US" dirty="0" smtClean="0">
                <a:effectLst/>
                <a:latin typeface="+mn-lt"/>
              </a:rPr>
              <a:t>San Pedro Martir</a:t>
            </a:r>
            <a:br>
              <a:rPr lang="de-DE" altLang="en-US" dirty="0" smtClean="0">
                <a:effectLst/>
                <a:latin typeface="+mn-lt"/>
              </a:rPr>
            </a:br>
            <a:r>
              <a:rPr lang="de-DE" altLang="en-US" dirty="0" smtClean="0">
                <a:effectLst/>
                <a:latin typeface="+mn-lt"/>
              </a:rPr>
              <a:t>    (MEX</a:t>
            </a:r>
            <a:r>
              <a:rPr lang="de-DE" altLang="en-US" dirty="0">
                <a:effectLst/>
                <a:latin typeface="+mn-lt"/>
              </a:rPr>
              <a:t>)</a:t>
            </a:r>
          </a:p>
          <a:p>
            <a:pPr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>
                <a:effectLst/>
                <a:latin typeface="+mn-lt"/>
              </a:rPr>
              <a:t>  </a:t>
            </a:r>
            <a:r>
              <a:rPr lang="de-DE" altLang="en-US" dirty="0" smtClean="0">
                <a:latin typeface="+mn-lt"/>
              </a:rPr>
              <a:t>28</a:t>
            </a:r>
            <a:r>
              <a:rPr lang="de-DE" altLang="en-US" dirty="0" smtClean="0">
                <a:effectLst/>
                <a:latin typeface="+mn-lt"/>
              </a:rPr>
              <a:t>00m </a:t>
            </a:r>
            <a:r>
              <a:rPr lang="de-DE" altLang="en-US" dirty="0">
                <a:effectLst/>
                <a:latin typeface="+mn-lt"/>
              </a:rPr>
              <a:t>a.s.l</a:t>
            </a:r>
            <a:r>
              <a:rPr lang="de-DE" altLang="en-US" dirty="0" smtClean="0">
                <a:effectLst/>
                <a:latin typeface="+mn-lt"/>
              </a:rPr>
              <a:t>.</a:t>
            </a:r>
          </a:p>
          <a:p>
            <a:pPr>
              <a:buClr>
                <a:srgbClr val="84B818"/>
              </a:buClr>
              <a:buFont typeface="Wingdings" pitchFamily="2" charset="2"/>
              <a:buChar char="Ä"/>
            </a:pPr>
            <a:r>
              <a:rPr lang="de-DE" altLang="en-US" dirty="0" smtClean="0">
                <a:effectLst/>
                <a:latin typeface="+mn-lt"/>
              </a:rPr>
              <a:t>E</a:t>
            </a:r>
            <a:r>
              <a:rPr lang="de-DE" altLang="en-US" baseline="-25000" dirty="0" smtClean="0">
                <a:effectLst/>
                <a:latin typeface="+mn-lt"/>
              </a:rPr>
              <a:t>th</a:t>
            </a:r>
            <a:r>
              <a:rPr lang="de-DE" altLang="en-US" dirty="0" smtClean="0">
                <a:effectLst/>
                <a:latin typeface="+mn-lt"/>
              </a:rPr>
              <a:t>~700GeV</a:t>
            </a:r>
            <a:r>
              <a:rPr lang="de-DE" altLang="en-US" dirty="0">
                <a:effectLst/>
                <a:latin typeface="+mn-lt"/>
                <a:sym typeface="Wingdings" pitchFamily="2" charset="2"/>
              </a:rPr>
              <a:t></a:t>
            </a:r>
            <a:r>
              <a:rPr lang="de-DE" altLang="en-US" dirty="0" smtClean="0">
                <a:effectLst/>
                <a:latin typeface="+mn-lt"/>
              </a:rPr>
              <a:t>???</a:t>
            </a:r>
          </a:p>
          <a:p>
            <a:pPr marL="285750" indent="-285750">
              <a:buClr>
                <a:srgbClr val="84B818"/>
              </a:buClr>
              <a:buFont typeface="Wingdings" pitchFamily="2" charset="2"/>
              <a:buChar char="§"/>
            </a:pPr>
            <a:r>
              <a:rPr lang="de-DE" altLang="en-US" dirty="0" smtClean="0">
                <a:latin typeface="+mn-lt"/>
              </a:rPr>
              <a:t>GAPD camera</a:t>
            </a:r>
          </a:p>
        </p:txBody>
      </p:sp>
      <p:sp>
        <p:nvSpPr>
          <p:cNvPr id="28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80470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DWARF – current possible network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66688" y="1533525"/>
            <a:ext cx="8509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1pPr>
            <a:lvl2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2pPr>
            <a:lvl3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3pPr>
            <a:lvl4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4pPr>
            <a:lvl5pPr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9pPr>
          </a:lstStyle>
          <a:p>
            <a:pPr eaLnBrk="1" hangingPunct="1"/>
            <a:r>
              <a:rPr lang="de-DE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de-DE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  M@te</a:t>
            </a:r>
            <a:r>
              <a:rPr lang="de-DE" altLang="en-US" sz="2400" dirty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</a:t>
            </a:r>
            <a:r>
              <a:rPr lang="de-DE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	OMEGA	   FACT		TACTIC</a:t>
            </a:r>
            <a:endParaRPr lang="de-DE" altLang="en-US" sz="2400" dirty="0">
              <a:solidFill>
                <a:schemeClr val="accent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310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1823" b="58027"/>
          <a:stretch/>
        </p:blipFill>
        <p:spPr bwMode="auto">
          <a:xfrm>
            <a:off x="190613" y="1392072"/>
            <a:ext cx="8762773" cy="2680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80470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DWARF – M</a:t>
            </a:r>
            <a:r>
              <a:rPr lang="en-US" altLang="en-US" dirty="0" smtClean="0"/>
              <a:t>@</a:t>
            </a:r>
            <a:r>
              <a:rPr lang="en-US" altLang="en-US" dirty="0" err="1" smtClean="0"/>
              <a:t>te</a:t>
            </a:r>
            <a:endParaRPr lang="de-DE" alt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20945" y="4154076"/>
            <a:ext cx="7667962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borrowed </a:t>
            </a:r>
            <a:r>
              <a:rPr lang="en-US" dirty="0"/>
              <a:t>from </a:t>
            </a:r>
            <a:r>
              <a:rPr lang="en-US" dirty="0" smtClean="0"/>
              <a:t>Magdalena González </a:t>
            </a:r>
            <a:r>
              <a:rPr lang="en-US" i="1" dirty="0" smtClean="0"/>
              <a:t>et al.</a:t>
            </a:r>
            <a:r>
              <a:rPr lang="en-US" dirty="0" smtClean="0"/>
              <a:t>:</a:t>
            </a:r>
            <a:r>
              <a:rPr lang="en-US" i="1" dirty="0" smtClean="0"/>
              <a:t> Monitoring at </a:t>
            </a:r>
            <a:r>
              <a:rPr lang="en-US" i="1" dirty="0" err="1" smtClean="0"/>
              <a:t>TeV</a:t>
            </a:r>
            <a:r>
              <a:rPr lang="en-US" i="1" dirty="0" smtClean="0"/>
              <a:t> Energies – </a:t>
            </a:r>
            <a:r>
              <a:rPr lang="en-US" i="1" dirty="0" err="1" smtClean="0"/>
              <a:t>M@te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this workshop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99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" t="1823" b="58027"/>
          <a:stretch/>
        </p:blipFill>
        <p:spPr bwMode="auto">
          <a:xfrm>
            <a:off x="190613" y="1392072"/>
            <a:ext cx="8762773" cy="26801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10" y="2791189"/>
            <a:ext cx="5786650" cy="392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80470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DWARF – M</a:t>
            </a:r>
            <a:r>
              <a:rPr lang="en-US" altLang="en-US" dirty="0" smtClean="0"/>
              <a:t>@</a:t>
            </a:r>
            <a:r>
              <a:rPr lang="en-US" altLang="en-US" dirty="0" err="1" smtClean="0"/>
              <a:t>te</a:t>
            </a:r>
            <a:endParaRPr lang="de-D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0119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51" name="Rectangle 355"/>
          <p:cNvSpPr>
            <a:spLocks noChangeArrowheads="1"/>
          </p:cNvSpPr>
          <p:nvPr/>
        </p:nvSpPr>
        <p:spPr bwMode="auto">
          <a:xfrm>
            <a:off x="0" y="5892800"/>
            <a:ext cx="9144000" cy="9652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 defTabSz="449263">
              <a:lnSpc>
                <a:spcPct val="91000"/>
              </a:lnSpc>
              <a:spcBef>
                <a:spcPts val="800"/>
              </a:spcBef>
              <a:buClr>
                <a:srgbClr val="FF0000"/>
              </a:buClr>
              <a:buSzPct val="90000"/>
              <a:buFont typeface="Wingdings" pitchFamily="2" charset="2"/>
              <a:buNone/>
              <a:defRPr/>
            </a:pPr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</a:t>
            </a:r>
            <a:r>
              <a:rPr lang="de-DE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edicated </a:t>
            </a:r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de-DE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orldwide </a:t>
            </a:r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</a:t>
            </a:r>
            <a:r>
              <a:rPr lang="de-DE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gn </a:t>
            </a:r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de-DE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esearch </a:t>
            </a:r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</a:t>
            </a:r>
            <a:r>
              <a:rPr lang="de-DE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acility </a:t>
            </a:r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DWARF</a:t>
            </a:r>
            <a:endParaRPr lang="de-DE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7950" y="1568187"/>
            <a:ext cx="8928100" cy="4289425"/>
            <a:chOff x="68" y="1104"/>
            <a:chExt cx="5624" cy="270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" t="30945" r="18526" b="7306"/>
            <a:stretch>
              <a:fillRect/>
            </a:stretch>
          </p:blipFill>
          <p:spPr bwMode="auto">
            <a:xfrm>
              <a:off x="68" y="1104"/>
              <a:ext cx="5624" cy="2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163" t="30945" r="18526" b="7306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635" y="3714"/>
              <a:ext cx="57" cy="79"/>
            </a:xfrm>
            <a:prstGeom prst="rect">
              <a:avLst/>
            </a:prstGeom>
            <a:solidFill>
              <a:srgbClr val="000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359400" y="2863587"/>
            <a:ext cx="266700" cy="476250"/>
            <a:chOff x="2385" y="3172"/>
            <a:chExt cx="313" cy="55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686550" y="3523987"/>
            <a:ext cx="266700" cy="476250"/>
            <a:chOff x="2385" y="3172"/>
            <a:chExt cx="313" cy="556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58"/>
          <p:cNvGrpSpPr>
            <a:grpSpLocks/>
          </p:cNvGrpSpPr>
          <p:nvPr/>
        </p:nvGrpSpPr>
        <p:grpSpPr bwMode="auto">
          <a:xfrm>
            <a:off x="5364163" y="4705087"/>
            <a:ext cx="361950" cy="647700"/>
            <a:chOff x="2385" y="3172"/>
            <a:chExt cx="313" cy="556"/>
          </a:xfrm>
          <a:solidFill>
            <a:schemeClr val="accent2"/>
          </a:solidFill>
        </p:grpSpPr>
        <p:sp>
          <p:nvSpPr>
            <p:cNvPr id="34" name="Oval 59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60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AutoShape 62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63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4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65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66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67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8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69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70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71"/>
          <p:cNvGrpSpPr>
            <a:grpSpLocks/>
          </p:cNvGrpSpPr>
          <p:nvPr/>
        </p:nvGrpSpPr>
        <p:grpSpPr bwMode="auto">
          <a:xfrm>
            <a:off x="4356100" y="3049324"/>
            <a:ext cx="463550" cy="822325"/>
            <a:chOff x="2385" y="3172"/>
            <a:chExt cx="313" cy="556"/>
          </a:xfrm>
          <a:solidFill>
            <a:schemeClr val="accent2"/>
          </a:solidFill>
        </p:grpSpPr>
        <p:sp>
          <p:nvSpPr>
            <p:cNvPr id="47" name="Oval 72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73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74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AutoShape 75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76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77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78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AutoShape 79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80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81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82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83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84"/>
          <p:cNvGrpSpPr>
            <a:grpSpLocks/>
          </p:cNvGrpSpPr>
          <p:nvPr/>
        </p:nvGrpSpPr>
        <p:grpSpPr bwMode="auto">
          <a:xfrm>
            <a:off x="4500563" y="3409687"/>
            <a:ext cx="266700" cy="476250"/>
            <a:chOff x="2385" y="3172"/>
            <a:chExt cx="313" cy="556"/>
          </a:xfrm>
        </p:grpSpPr>
        <p:sp>
          <p:nvSpPr>
            <p:cNvPr id="60" name="Oval 85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86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87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AutoShape 88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89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90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91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AutoShape 92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3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94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95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96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97"/>
          <p:cNvGrpSpPr>
            <a:grpSpLocks/>
          </p:cNvGrpSpPr>
          <p:nvPr/>
        </p:nvGrpSpPr>
        <p:grpSpPr bwMode="auto">
          <a:xfrm>
            <a:off x="2124075" y="3049324"/>
            <a:ext cx="361950" cy="647700"/>
            <a:chOff x="2385" y="3172"/>
            <a:chExt cx="313" cy="556"/>
          </a:xfrm>
          <a:solidFill>
            <a:schemeClr val="accent2"/>
          </a:solidFill>
        </p:grpSpPr>
        <p:sp>
          <p:nvSpPr>
            <p:cNvPr id="73" name="Oval 98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99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00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76" name="AutoShape 101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02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03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04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AutoShape 105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06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07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08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09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123"/>
          <p:cNvGrpSpPr>
            <a:grpSpLocks/>
          </p:cNvGrpSpPr>
          <p:nvPr/>
        </p:nvGrpSpPr>
        <p:grpSpPr bwMode="auto">
          <a:xfrm>
            <a:off x="2073275" y="3394139"/>
            <a:ext cx="266700" cy="476250"/>
            <a:chOff x="2385" y="3172"/>
            <a:chExt cx="313" cy="556"/>
          </a:xfrm>
        </p:grpSpPr>
        <p:sp>
          <p:nvSpPr>
            <p:cNvPr id="86" name="Oval 124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25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26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89" name="AutoShape 127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28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29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30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AutoShape 131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32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33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34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35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Text Box 136"/>
          <p:cNvSpPr txBox="1">
            <a:spLocks noChangeArrowheads="1"/>
          </p:cNvSpPr>
          <p:nvPr/>
        </p:nvSpPr>
        <p:spPr bwMode="auto">
          <a:xfrm>
            <a:off x="2339975" y="2904862"/>
            <a:ext cx="10080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>
                <a:solidFill>
                  <a:schemeClr val="accent2"/>
                </a:solidFill>
              </a:rPr>
              <a:t>VERITAS</a:t>
            </a:r>
          </a:p>
        </p:txBody>
      </p:sp>
      <p:sp>
        <p:nvSpPr>
          <p:cNvPr id="99" name="Text Box 137"/>
          <p:cNvSpPr txBox="1">
            <a:spLocks noChangeArrowheads="1"/>
          </p:cNvSpPr>
          <p:nvPr/>
        </p:nvSpPr>
        <p:spPr bwMode="auto">
          <a:xfrm>
            <a:off x="3707113" y="3193216"/>
            <a:ext cx="1008903" cy="49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 smtClean="0">
                <a:solidFill>
                  <a:schemeClr val="accent2"/>
                </a:solidFill>
              </a:rPr>
              <a:t>MAGIC</a:t>
            </a:r>
            <a:br>
              <a:rPr lang="de-DE" altLang="en-US" sz="1400" b="1" dirty="0" smtClean="0">
                <a:solidFill>
                  <a:schemeClr val="accent2"/>
                </a:solidFill>
              </a:rPr>
            </a:br>
            <a:r>
              <a:rPr lang="de-DE" altLang="en-US" sz="1400" b="1" dirty="0" smtClean="0">
                <a:solidFill>
                  <a:schemeClr val="accent2"/>
                </a:solidFill>
              </a:rPr>
              <a:t>CTA-N</a:t>
            </a:r>
            <a:endParaRPr lang="de-DE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00" name="Text Box 138"/>
          <p:cNvSpPr txBox="1">
            <a:spLocks noChangeArrowheads="1"/>
          </p:cNvSpPr>
          <p:nvPr/>
        </p:nvSpPr>
        <p:spPr bwMode="auto">
          <a:xfrm>
            <a:off x="4572000" y="5136887"/>
            <a:ext cx="9366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>
                <a:solidFill>
                  <a:schemeClr val="accent2"/>
                </a:solidFill>
              </a:rPr>
              <a:t>H.E.S.S.</a:t>
            </a:r>
          </a:p>
        </p:txBody>
      </p:sp>
      <p:sp>
        <p:nvSpPr>
          <p:cNvPr id="101" name="Text Box 140"/>
          <p:cNvSpPr txBox="1">
            <a:spLocks noChangeArrowheads="1"/>
          </p:cNvSpPr>
          <p:nvPr/>
        </p:nvSpPr>
        <p:spPr bwMode="auto">
          <a:xfrm>
            <a:off x="4211638" y="3911337"/>
            <a:ext cx="652486" cy="2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 smtClean="0">
                <a:solidFill>
                  <a:srgbClr val="FF0000"/>
                </a:solidFill>
              </a:rPr>
              <a:t>FACT</a:t>
            </a:r>
            <a:endParaRPr lang="de-DE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2" name="Line 141"/>
          <p:cNvSpPr>
            <a:spLocks noChangeShapeType="1"/>
          </p:cNvSpPr>
          <p:nvPr/>
        </p:nvSpPr>
        <p:spPr bwMode="auto">
          <a:xfrm flipV="1">
            <a:off x="4643438" y="3366824"/>
            <a:ext cx="860425" cy="546100"/>
          </a:xfrm>
          <a:prstGeom prst="line">
            <a:avLst/>
          </a:prstGeom>
          <a:noFill/>
          <a:ln w="3175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42"/>
          <p:cNvSpPr>
            <a:spLocks noChangeShapeType="1"/>
          </p:cNvSpPr>
          <p:nvPr/>
        </p:nvSpPr>
        <p:spPr bwMode="auto">
          <a:xfrm>
            <a:off x="5532438" y="3366824"/>
            <a:ext cx="1303337" cy="623888"/>
          </a:xfrm>
          <a:prstGeom prst="line">
            <a:avLst/>
          </a:prstGeom>
          <a:noFill/>
          <a:ln w="3175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43"/>
          <p:cNvSpPr>
            <a:spLocks noChangeShapeType="1"/>
          </p:cNvSpPr>
          <p:nvPr/>
        </p:nvSpPr>
        <p:spPr bwMode="auto">
          <a:xfrm flipH="1">
            <a:off x="6816724" y="3919292"/>
            <a:ext cx="2174082" cy="99994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144"/>
          <p:cNvSpPr>
            <a:spLocks noChangeShapeType="1"/>
          </p:cNvSpPr>
          <p:nvPr/>
        </p:nvSpPr>
        <p:spPr bwMode="auto">
          <a:xfrm flipV="1">
            <a:off x="107950" y="3895736"/>
            <a:ext cx="2085238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46"/>
          <p:cNvSpPr>
            <a:spLocks noChangeShapeType="1"/>
          </p:cNvSpPr>
          <p:nvPr/>
        </p:nvSpPr>
        <p:spPr bwMode="auto">
          <a:xfrm>
            <a:off x="7596188" y="3149143"/>
            <a:ext cx="1439863" cy="762194"/>
          </a:xfrm>
          <a:prstGeom prst="line">
            <a:avLst/>
          </a:prstGeom>
          <a:noFill/>
          <a:ln w="3175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47"/>
          <p:cNvSpPr>
            <a:spLocks noChangeShapeType="1"/>
          </p:cNvSpPr>
          <p:nvPr/>
        </p:nvSpPr>
        <p:spPr bwMode="auto">
          <a:xfrm flipV="1">
            <a:off x="2770788" y="3912924"/>
            <a:ext cx="1872650" cy="316232"/>
          </a:xfrm>
          <a:prstGeom prst="line">
            <a:avLst/>
          </a:prstGeom>
          <a:noFill/>
          <a:ln w="31750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Text Box 148"/>
          <p:cNvSpPr txBox="1">
            <a:spLocks noChangeArrowheads="1"/>
          </p:cNvSpPr>
          <p:nvPr/>
        </p:nvSpPr>
        <p:spPr bwMode="auto">
          <a:xfrm>
            <a:off x="179388" y="4344724"/>
            <a:ext cx="28797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</a:t>
            </a:r>
            <a:r>
              <a:rPr lang="de-DE" alt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edicated </a:t>
            </a:r>
            <a:r>
              <a:rPr lang="de-DE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</a:t>
            </a:r>
            <a:r>
              <a:rPr lang="de-DE" alt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orldwide </a:t>
            </a:r>
            <a:r>
              <a:rPr lang="de-DE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</a:t>
            </a:r>
            <a:r>
              <a:rPr lang="de-DE" alt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gn </a:t>
            </a:r>
            <a:r>
              <a:rPr lang="de-DE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</a:t>
            </a:r>
            <a:r>
              <a:rPr lang="de-DE" alt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esearch </a:t>
            </a:r>
            <a:r>
              <a:rPr lang="de-DE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</a:t>
            </a:r>
            <a:r>
              <a:rPr lang="de-DE" alt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acility (</a:t>
            </a:r>
            <a:r>
              <a:rPr lang="de-DE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DWARF</a:t>
            </a:r>
            <a:r>
              <a:rPr lang="de-DE" alt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</a:t>
            </a:r>
          </a:p>
        </p:txBody>
      </p:sp>
      <p:sp>
        <p:nvSpPr>
          <p:cNvPr id="109" name="Line 149"/>
          <p:cNvSpPr>
            <a:spLocks noChangeShapeType="1"/>
          </p:cNvSpPr>
          <p:nvPr/>
        </p:nvSpPr>
        <p:spPr bwMode="auto">
          <a:xfrm flipH="1">
            <a:off x="6816725" y="3120762"/>
            <a:ext cx="779463" cy="898525"/>
          </a:xfrm>
          <a:prstGeom prst="line">
            <a:avLst/>
          </a:prstGeom>
          <a:noFill/>
          <a:ln w="3175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" name="Group 150"/>
          <p:cNvGrpSpPr>
            <a:grpSpLocks/>
          </p:cNvGrpSpPr>
          <p:nvPr/>
        </p:nvGrpSpPr>
        <p:grpSpPr bwMode="auto">
          <a:xfrm>
            <a:off x="7473950" y="2644512"/>
            <a:ext cx="266700" cy="476250"/>
            <a:chOff x="2385" y="3172"/>
            <a:chExt cx="313" cy="55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1" name="Oval 151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152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153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14" name="AutoShape 154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55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56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57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AutoShape 158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59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60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61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62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" name="Group 163"/>
          <p:cNvGrpSpPr>
            <a:grpSpLocks/>
          </p:cNvGrpSpPr>
          <p:nvPr/>
        </p:nvGrpSpPr>
        <p:grpSpPr bwMode="auto">
          <a:xfrm>
            <a:off x="2594998" y="3752906"/>
            <a:ext cx="266700" cy="476250"/>
            <a:chOff x="2385" y="3172"/>
            <a:chExt cx="313" cy="556"/>
          </a:xfrm>
        </p:grpSpPr>
        <p:sp>
          <p:nvSpPr>
            <p:cNvPr id="124" name="Oval 164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165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166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27" name="AutoShape 167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68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69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70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AutoShape 171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172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73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74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75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" name="Line 176"/>
          <p:cNvSpPr>
            <a:spLocks noChangeShapeType="1"/>
          </p:cNvSpPr>
          <p:nvPr/>
        </p:nvSpPr>
        <p:spPr bwMode="auto">
          <a:xfrm>
            <a:off x="2216780" y="3895735"/>
            <a:ext cx="513792" cy="345007"/>
          </a:xfrm>
          <a:prstGeom prst="line">
            <a:avLst/>
          </a:prstGeom>
          <a:noFill/>
          <a:ln w="31750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Text Box 177"/>
          <p:cNvSpPr txBox="1">
            <a:spLocks noChangeArrowheads="1"/>
          </p:cNvSpPr>
          <p:nvPr/>
        </p:nvSpPr>
        <p:spPr bwMode="auto">
          <a:xfrm>
            <a:off x="6372225" y="4071674"/>
            <a:ext cx="8350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>
                <a:solidFill>
                  <a:srgbClr val="FF0000"/>
                </a:solidFill>
              </a:rPr>
              <a:t>TACTIC</a:t>
            </a:r>
          </a:p>
        </p:txBody>
      </p:sp>
      <p:sp>
        <p:nvSpPr>
          <p:cNvPr id="138" name="Text Box 178"/>
          <p:cNvSpPr txBox="1">
            <a:spLocks noChangeArrowheads="1"/>
          </p:cNvSpPr>
          <p:nvPr/>
        </p:nvSpPr>
        <p:spPr bwMode="auto">
          <a:xfrm>
            <a:off x="5534025" y="3128699"/>
            <a:ext cx="932628" cy="2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 smtClean="0">
                <a:solidFill>
                  <a:srgbClr val="FF0000"/>
                </a:solidFill>
              </a:rPr>
              <a:t>Roman CT</a:t>
            </a:r>
            <a:endParaRPr lang="de-DE" altLang="en-US" sz="1400" b="1" dirty="0">
              <a:solidFill>
                <a:srgbClr val="FF0000"/>
              </a:solidFill>
            </a:endParaRPr>
          </a:p>
        </p:txBody>
      </p:sp>
      <p:sp>
        <p:nvSpPr>
          <p:cNvPr id="139" name="Text Box 179"/>
          <p:cNvSpPr txBox="1">
            <a:spLocks noChangeArrowheads="1"/>
          </p:cNvSpPr>
          <p:nvPr/>
        </p:nvSpPr>
        <p:spPr bwMode="auto">
          <a:xfrm>
            <a:off x="1384550" y="3553256"/>
            <a:ext cx="667170" cy="2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 smtClean="0">
                <a:solidFill>
                  <a:srgbClr val="FF0000"/>
                </a:solidFill>
              </a:rPr>
              <a:t>M@te</a:t>
            </a:r>
            <a:endParaRPr lang="de-DE" altLang="en-US" sz="1400" b="1" dirty="0">
              <a:solidFill>
                <a:srgbClr val="FF0000"/>
              </a:solidFill>
            </a:endParaRPr>
          </a:p>
        </p:txBody>
      </p:sp>
      <p:sp>
        <p:nvSpPr>
          <p:cNvPr id="140" name="Text Box 180"/>
          <p:cNvSpPr txBox="1">
            <a:spLocks noChangeArrowheads="1"/>
          </p:cNvSpPr>
          <p:nvPr/>
        </p:nvSpPr>
        <p:spPr bwMode="auto">
          <a:xfrm>
            <a:off x="6610350" y="2728649"/>
            <a:ext cx="862352" cy="2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 smtClean="0">
                <a:solidFill>
                  <a:srgbClr val="FF0000"/>
                </a:solidFill>
              </a:rPr>
              <a:t>TAIGA CT</a:t>
            </a:r>
            <a:endParaRPr lang="de-DE" altLang="en-US" sz="1400" b="1" dirty="0">
              <a:solidFill>
                <a:srgbClr val="FF0000"/>
              </a:solidFill>
            </a:endParaRPr>
          </a:p>
        </p:txBody>
      </p:sp>
      <p:sp>
        <p:nvSpPr>
          <p:cNvPr id="142" name="Line 143"/>
          <p:cNvSpPr>
            <a:spLocks noChangeShapeType="1"/>
          </p:cNvSpPr>
          <p:nvPr/>
        </p:nvSpPr>
        <p:spPr bwMode="auto">
          <a:xfrm flipH="1" flipV="1">
            <a:off x="4653187" y="3921646"/>
            <a:ext cx="2182587" cy="9764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144"/>
          <p:cNvSpPr>
            <a:spLocks noChangeShapeType="1"/>
          </p:cNvSpPr>
          <p:nvPr/>
        </p:nvSpPr>
        <p:spPr bwMode="auto">
          <a:xfrm>
            <a:off x="2193187" y="3894066"/>
            <a:ext cx="2460000" cy="17271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4" name="Group 58"/>
          <p:cNvGrpSpPr>
            <a:grpSpLocks/>
          </p:cNvGrpSpPr>
          <p:nvPr/>
        </p:nvGrpSpPr>
        <p:grpSpPr bwMode="auto">
          <a:xfrm>
            <a:off x="3167063" y="4690272"/>
            <a:ext cx="361950" cy="647700"/>
            <a:chOff x="2385" y="3172"/>
            <a:chExt cx="313" cy="556"/>
          </a:xfrm>
          <a:solidFill>
            <a:schemeClr val="accent2"/>
          </a:solidFill>
        </p:grpSpPr>
        <p:sp>
          <p:nvSpPr>
            <p:cNvPr id="145" name="Oval 59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Oval 60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Oval 61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48" name="AutoShape 62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Line 63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4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5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AutoShape 66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67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8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9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" name="Text Box 138"/>
          <p:cNvSpPr txBox="1">
            <a:spLocks noChangeArrowheads="1"/>
          </p:cNvSpPr>
          <p:nvPr/>
        </p:nvSpPr>
        <p:spPr bwMode="auto">
          <a:xfrm>
            <a:off x="3536770" y="4793145"/>
            <a:ext cx="9366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 smtClean="0">
                <a:solidFill>
                  <a:schemeClr val="accent2"/>
                </a:solidFill>
              </a:rPr>
              <a:t>CTA-S</a:t>
            </a:r>
            <a:endParaRPr lang="de-DE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58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80470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DWARF Network</a:t>
            </a:r>
          </a:p>
        </p:txBody>
      </p:sp>
      <p:sp>
        <p:nvSpPr>
          <p:cNvPr id="159" name="Text Box 179"/>
          <p:cNvSpPr txBox="1">
            <a:spLocks noChangeArrowheads="1"/>
          </p:cNvSpPr>
          <p:nvPr/>
        </p:nvSpPr>
        <p:spPr bwMode="auto">
          <a:xfrm>
            <a:off x="1683019" y="4052015"/>
            <a:ext cx="771942" cy="2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 smtClean="0">
                <a:solidFill>
                  <a:srgbClr val="FF0000"/>
                </a:solidFill>
              </a:rPr>
              <a:t>OMEGA</a:t>
            </a:r>
            <a:endParaRPr lang="de-DE" alt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94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pPr eaLnBrk="1" hangingPunct="1"/>
            <a:r>
              <a:rPr lang="de-DE" altLang="en-US" dirty="0" smtClean="0"/>
              <a:t>Monitoring workshop 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04" t="21094" r="9371" b="39453"/>
          <a:stretch/>
        </p:blipFill>
        <p:spPr bwMode="auto">
          <a:xfrm>
            <a:off x="216466" y="1676401"/>
            <a:ext cx="8844418" cy="3152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808011">
            <a:off x="6343650" y="2133599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20/10/2009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0" t="12500" r="16546" b="50000"/>
          <a:stretch/>
        </p:blipFill>
        <p:spPr bwMode="auto">
          <a:xfrm>
            <a:off x="0" y="4114800"/>
            <a:ext cx="9137084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67050" y="5962650"/>
            <a:ext cx="5993834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37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51" name="Rectangle 355"/>
          <p:cNvSpPr>
            <a:spLocks noChangeArrowheads="1"/>
          </p:cNvSpPr>
          <p:nvPr/>
        </p:nvSpPr>
        <p:spPr bwMode="auto">
          <a:xfrm>
            <a:off x="0" y="5892800"/>
            <a:ext cx="9144000" cy="965200"/>
          </a:xfrm>
          <a:prstGeom prst="rect">
            <a:avLst/>
          </a:prstGeom>
          <a:solidFill>
            <a:schemeClr val="tx1"/>
          </a:solidFill>
          <a:ln w="38100">
            <a:solidFill>
              <a:schemeClr val="accent1"/>
            </a:solidFill>
            <a:round/>
            <a:headEnd/>
            <a:tailEnd/>
          </a:ln>
        </p:spPr>
        <p:txBody>
          <a:bodyPr lIns="90000" tIns="46800" rIns="90000" bIns="46800"/>
          <a:lstStyle/>
          <a:p>
            <a:pPr marL="341313" indent="-341313" algn="ctr" defTabSz="449263">
              <a:lnSpc>
                <a:spcPct val="91000"/>
              </a:lnSpc>
              <a:spcBef>
                <a:spcPts val="800"/>
              </a:spcBef>
              <a:buClr>
                <a:srgbClr val="FF0000"/>
              </a:buClr>
              <a:buSzPct val="90000"/>
              <a:buFont typeface="Wingdings" pitchFamily="2" charset="2"/>
              <a:buNone/>
              <a:defRPr/>
            </a:pPr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</a:t>
            </a:r>
            <a:r>
              <a:rPr lang="de-DE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edicated </a:t>
            </a:r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W</a:t>
            </a:r>
            <a:r>
              <a:rPr lang="de-DE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orldwide </a:t>
            </a:r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</a:t>
            </a:r>
            <a:r>
              <a:rPr lang="de-DE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gn </a:t>
            </a:r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R</a:t>
            </a:r>
            <a:r>
              <a:rPr lang="de-DE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esearch </a:t>
            </a:r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F</a:t>
            </a:r>
            <a:r>
              <a:rPr lang="de-DE" sz="36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acility </a:t>
            </a:r>
            <a:r>
              <a:rPr lang="de-DE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DWARF</a:t>
            </a:r>
            <a:endParaRPr lang="de-DE" sz="3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07950" y="1568187"/>
            <a:ext cx="8928100" cy="4289425"/>
            <a:chOff x="68" y="1104"/>
            <a:chExt cx="5624" cy="2702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" t="30945" r="18526" b="7306"/>
            <a:stretch>
              <a:fillRect/>
            </a:stretch>
          </p:blipFill>
          <p:spPr bwMode="auto">
            <a:xfrm>
              <a:off x="68" y="1104"/>
              <a:ext cx="5624" cy="27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 l="1163" t="30945" r="18526" b="7306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5635" y="3714"/>
              <a:ext cx="57" cy="79"/>
            </a:xfrm>
            <a:prstGeom prst="rect">
              <a:avLst/>
            </a:prstGeom>
            <a:solidFill>
              <a:srgbClr val="00006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5359400" y="2863587"/>
            <a:ext cx="266700" cy="476250"/>
            <a:chOff x="2385" y="3172"/>
            <a:chExt cx="313" cy="55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6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7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8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6686550" y="3523987"/>
            <a:ext cx="266700" cy="476250"/>
            <a:chOff x="2385" y="3172"/>
            <a:chExt cx="313" cy="556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1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24" name="AutoShape 23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AutoShape 27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3" name="Group 58"/>
          <p:cNvGrpSpPr>
            <a:grpSpLocks/>
          </p:cNvGrpSpPr>
          <p:nvPr/>
        </p:nvGrpSpPr>
        <p:grpSpPr bwMode="auto">
          <a:xfrm>
            <a:off x="5364163" y="4705087"/>
            <a:ext cx="361950" cy="647700"/>
            <a:chOff x="2385" y="3172"/>
            <a:chExt cx="313" cy="556"/>
          </a:xfrm>
          <a:solidFill>
            <a:schemeClr val="accent2"/>
          </a:solidFill>
        </p:grpSpPr>
        <p:sp>
          <p:nvSpPr>
            <p:cNvPr id="34" name="Oval 59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60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Oval 61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37" name="AutoShape 62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Line 63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64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65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AutoShape 66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" name="Line 67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68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69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70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6" name="Group 71"/>
          <p:cNvGrpSpPr>
            <a:grpSpLocks/>
          </p:cNvGrpSpPr>
          <p:nvPr/>
        </p:nvGrpSpPr>
        <p:grpSpPr bwMode="auto">
          <a:xfrm>
            <a:off x="4356100" y="3049324"/>
            <a:ext cx="463550" cy="822325"/>
            <a:chOff x="2385" y="3172"/>
            <a:chExt cx="313" cy="556"/>
          </a:xfrm>
          <a:solidFill>
            <a:schemeClr val="accent2"/>
          </a:solidFill>
        </p:grpSpPr>
        <p:sp>
          <p:nvSpPr>
            <p:cNvPr id="47" name="Oval 72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8" name="Oval 73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9" name="Oval 74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50" name="AutoShape 75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" name="Line 76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Line 77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Line 78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AutoShape 79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80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Line 81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Line 82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Line 83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9" name="Group 84"/>
          <p:cNvGrpSpPr>
            <a:grpSpLocks/>
          </p:cNvGrpSpPr>
          <p:nvPr/>
        </p:nvGrpSpPr>
        <p:grpSpPr bwMode="auto">
          <a:xfrm>
            <a:off x="4500563" y="3409687"/>
            <a:ext cx="266700" cy="476250"/>
            <a:chOff x="2385" y="3172"/>
            <a:chExt cx="313" cy="556"/>
          </a:xfrm>
        </p:grpSpPr>
        <p:sp>
          <p:nvSpPr>
            <p:cNvPr id="60" name="Oval 85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Oval 86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Oval 87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63" name="AutoShape 88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89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Line 90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Line 91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AutoShape 92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93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Line 94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Line 95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Line 96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2" name="Group 97"/>
          <p:cNvGrpSpPr>
            <a:grpSpLocks/>
          </p:cNvGrpSpPr>
          <p:nvPr/>
        </p:nvGrpSpPr>
        <p:grpSpPr bwMode="auto">
          <a:xfrm>
            <a:off x="2124075" y="3049324"/>
            <a:ext cx="361950" cy="647700"/>
            <a:chOff x="2385" y="3172"/>
            <a:chExt cx="313" cy="556"/>
          </a:xfrm>
          <a:solidFill>
            <a:schemeClr val="accent2"/>
          </a:solidFill>
        </p:grpSpPr>
        <p:sp>
          <p:nvSpPr>
            <p:cNvPr id="73" name="Oval 98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Oval 99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Oval 100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76" name="AutoShape 101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Line 102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Line 103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04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AutoShape 105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106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Line 107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Line 108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Line 109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" name="Group 123"/>
          <p:cNvGrpSpPr>
            <a:grpSpLocks/>
          </p:cNvGrpSpPr>
          <p:nvPr/>
        </p:nvGrpSpPr>
        <p:grpSpPr bwMode="auto">
          <a:xfrm>
            <a:off x="2073275" y="3394139"/>
            <a:ext cx="266700" cy="476250"/>
            <a:chOff x="2385" y="3172"/>
            <a:chExt cx="313" cy="556"/>
          </a:xfrm>
        </p:grpSpPr>
        <p:sp>
          <p:nvSpPr>
            <p:cNvPr id="86" name="Oval 124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Oval 125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Oval 126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89" name="AutoShape 127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28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Line 129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Line 130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AutoShape 131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132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Line 133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34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35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8" name="Text Box 136"/>
          <p:cNvSpPr txBox="1">
            <a:spLocks noChangeArrowheads="1"/>
          </p:cNvSpPr>
          <p:nvPr/>
        </p:nvSpPr>
        <p:spPr bwMode="auto">
          <a:xfrm>
            <a:off x="2339975" y="2904862"/>
            <a:ext cx="100806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>
                <a:solidFill>
                  <a:schemeClr val="accent2"/>
                </a:solidFill>
              </a:rPr>
              <a:t>VERITAS</a:t>
            </a:r>
          </a:p>
        </p:txBody>
      </p:sp>
      <p:sp>
        <p:nvSpPr>
          <p:cNvPr id="99" name="Text Box 137"/>
          <p:cNvSpPr txBox="1">
            <a:spLocks noChangeArrowheads="1"/>
          </p:cNvSpPr>
          <p:nvPr/>
        </p:nvSpPr>
        <p:spPr bwMode="auto">
          <a:xfrm>
            <a:off x="3707113" y="3193216"/>
            <a:ext cx="1008903" cy="49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 smtClean="0">
                <a:solidFill>
                  <a:schemeClr val="accent2"/>
                </a:solidFill>
              </a:rPr>
              <a:t>MAGIC</a:t>
            </a:r>
            <a:br>
              <a:rPr lang="de-DE" altLang="en-US" sz="1400" b="1" dirty="0" smtClean="0">
                <a:solidFill>
                  <a:schemeClr val="accent2"/>
                </a:solidFill>
              </a:rPr>
            </a:br>
            <a:r>
              <a:rPr lang="de-DE" altLang="en-US" sz="1400" b="1" dirty="0" smtClean="0">
                <a:solidFill>
                  <a:schemeClr val="accent2"/>
                </a:solidFill>
              </a:rPr>
              <a:t>CTA-N</a:t>
            </a:r>
            <a:endParaRPr lang="de-DE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00" name="Text Box 138"/>
          <p:cNvSpPr txBox="1">
            <a:spLocks noChangeArrowheads="1"/>
          </p:cNvSpPr>
          <p:nvPr/>
        </p:nvSpPr>
        <p:spPr bwMode="auto">
          <a:xfrm>
            <a:off x="4572000" y="5136887"/>
            <a:ext cx="9366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>
                <a:solidFill>
                  <a:schemeClr val="accent2"/>
                </a:solidFill>
              </a:rPr>
              <a:t>H.E.S.S.</a:t>
            </a:r>
          </a:p>
        </p:txBody>
      </p:sp>
      <p:sp>
        <p:nvSpPr>
          <p:cNvPr id="101" name="Text Box 140"/>
          <p:cNvSpPr txBox="1">
            <a:spLocks noChangeArrowheads="1"/>
          </p:cNvSpPr>
          <p:nvPr/>
        </p:nvSpPr>
        <p:spPr bwMode="auto">
          <a:xfrm>
            <a:off x="4211638" y="3911337"/>
            <a:ext cx="652486" cy="2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 smtClean="0">
                <a:solidFill>
                  <a:srgbClr val="FF0000"/>
                </a:solidFill>
              </a:rPr>
              <a:t>FACT</a:t>
            </a:r>
            <a:endParaRPr lang="de-DE" altLang="en-US" sz="1400" b="1" dirty="0">
              <a:solidFill>
                <a:srgbClr val="FF0000"/>
              </a:solidFill>
            </a:endParaRPr>
          </a:p>
        </p:txBody>
      </p:sp>
      <p:sp>
        <p:nvSpPr>
          <p:cNvPr id="102" name="Line 141"/>
          <p:cNvSpPr>
            <a:spLocks noChangeShapeType="1"/>
          </p:cNvSpPr>
          <p:nvPr/>
        </p:nvSpPr>
        <p:spPr bwMode="auto">
          <a:xfrm flipV="1">
            <a:off x="4643438" y="3366824"/>
            <a:ext cx="860425" cy="546100"/>
          </a:xfrm>
          <a:prstGeom prst="line">
            <a:avLst/>
          </a:prstGeom>
          <a:noFill/>
          <a:ln w="3175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" name="Line 142"/>
          <p:cNvSpPr>
            <a:spLocks noChangeShapeType="1"/>
          </p:cNvSpPr>
          <p:nvPr/>
        </p:nvSpPr>
        <p:spPr bwMode="auto">
          <a:xfrm>
            <a:off x="5532438" y="3366824"/>
            <a:ext cx="1303337" cy="623888"/>
          </a:xfrm>
          <a:prstGeom prst="line">
            <a:avLst/>
          </a:prstGeom>
          <a:noFill/>
          <a:ln w="3175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4" name="Line 143"/>
          <p:cNvSpPr>
            <a:spLocks noChangeShapeType="1"/>
          </p:cNvSpPr>
          <p:nvPr/>
        </p:nvSpPr>
        <p:spPr bwMode="auto">
          <a:xfrm flipH="1">
            <a:off x="6816724" y="3919292"/>
            <a:ext cx="2174082" cy="99994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" name="Line 144"/>
          <p:cNvSpPr>
            <a:spLocks noChangeShapeType="1"/>
          </p:cNvSpPr>
          <p:nvPr/>
        </p:nvSpPr>
        <p:spPr bwMode="auto">
          <a:xfrm flipV="1">
            <a:off x="107950" y="3895736"/>
            <a:ext cx="2085238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6" name="Line 146"/>
          <p:cNvSpPr>
            <a:spLocks noChangeShapeType="1"/>
          </p:cNvSpPr>
          <p:nvPr/>
        </p:nvSpPr>
        <p:spPr bwMode="auto">
          <a:xfrm>
            <a:off x="7596188" y="3149143"/>
            <a:ext cx="1439863" cy="762194"/>
          </a:xfrm>
          <a:prstGeom prst="line">
            <a:avLst/>
          </a:prstGeom>
          <a:noFill/>
          <a:ln w="3175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" name="Line 147"/>
          <p:cNvSpPr>
            <a:spLocks noChangeShapeType="1"/>
          </p:cNvSpPr>
          <p:nvPr/>
        </p:nvSpPr>
        <p:spPr bwMode="auto">
          <a:xfrm flipV="1">
            <a:off x="2770788" y="3912924"/>
            <a:ext cx="1872650" cy="316232"/>
          </a:xfrm>
          <a:prstGeom prst="line">
            <a:avLst/>
          </a:prstGeom>
          <a:noFill/>
          <a:ln w="31750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8" name="Text Box 148"/>
          <p:cNvSpPr txBox="1">
            <a:spLocks noChangeArrowheads="1"/>
          </p:cNvSpPr>
          <p:nvPr/>
        </p:nvSpPr>
        <p:spPr bwMode="auto">
          <a:xfrm>
            <a:off x="179388" y="4344724"/>
            <a:ext cx="2879725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fol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</a:t>
            </a:r>
            <a:r>
              <a:rPr lang="de-DE" alt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edicated </a:t>
            </a:r>
            <a:r>
              <a:rPr lang="de-DE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W</a:t>
            </a:r>
            <a:r>
              <a:rPr lang="de-DE" alt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orldwide </a:t>
            </a:r>
            <a:r>
              <a:rPr lang="de-DE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</a:t>
            </a:r>
            <a:r>
              <a:rPr lang="de-DE" alt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gn </a:t>
            </a:r>
            <a:r>
              <a:rPr lang="de-DE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R</a:t>
            </a:r>
            <a:r>
              <a:rPr lang="de-DE" alt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esearch </a:t>
            </a:r>
            <a:r>
              <a:rPr lang="de-DE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F</a:t>
            </a:r>
            <a:r>
              <a:rPr lang="de-DE" alt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acility (</a:t>
            </a:r>
            <a:r>
              <a:rPr lang="de-DE" altLang="en-US" sz="21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DWARF</a:t>
            </a:r>
            <a:r>
              <a:rPr lang="de-DE" altLang="en-US" sz="210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)</a:t>
            </a:r>
          </a:p>
        </p:txBody>
      </p:sp>
      <p:sp>
        <p:nvSpPr>
          <p:cNvPr id="109" name="Line 149"/>
          <p:cNvSpPr>
            <a:spLocks noChangeShapeType="1"/>
          </p:cNvSpPr>
          <p:nvPr/>
        </p:nvSpPr>
        <p:spPr bwMode="auto">
          <a:xfrm flipH="1">
            <a:off x="6816725" y="3120762"/>
            <a:ext cx="779463" cy="898525"/>
          </a:xfrm>
          <a:prstGeom prst="line">
            <a:avLst/>
          </a:prstGeom>
          <a:noFill/>
          <a:ln w="31750">
            <a:solidFill>
              <a:schemeClr val="accent1">
                <a:lumMod val="40000"/>
                <a:lumOff val="60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0" name="Group 150"/>
          <p:cNvGrpSpPr>
            <a:grpSpLocks/>
          </p:cNvGrpSpPr>
          <p:nvPr/>
        </p:nvGrpSpPr>
        <p:grpSpPr bwMode="auto">
          <a:xfrm>
            <a:off x="7473950" y="2644512"/>
            <a:ext cx="266700" cy="476250"/>
            <a:chOff x="2385" y="3172"/>
            <a:chExt cx="313" cy="556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grpSpPr>
        <p:sp>
          <p:nvSpPr>
            <p:cNvPr id="111" name="Oval 151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" name="Oval 152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3" name="Oval 153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14" name="AutoShape 154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5" name="Line 155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6" name="Line 156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7" name="Line 157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8" name="AutoShape 158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9" name="Line 159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0" name="Line 160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1" name="Line 161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162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grpFill/>
            <a:ln w="9525"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" name="Group 163"/>
          <p:cNvGrpSpPr>
            <a:grpSpLocks/>
          </p:cNvGrpSpPr>
          <p:nvPr/>
        </p:nvGrpSpPr>
        <p:grpSpPr bwMode="auto">
          <a:xfrm>
            <a:off x="2594998" y="3752906"/>
            <a:ext cx="266700" cy="476250"/>
            <a:chOff x="2385" y="3172"/>
            <a:chExt cx="313" cy="556"/>
          </a:xfrm>
        </p:grpSpPr>
        <p:sp>
          <p:nvSpPr>
            <p:cNvPr id="124" name="Oval 164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5" name="Oval 165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6" name="Oval 166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27" name="AutoShape 167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8" name="Line 168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9" name="Line 169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0" name="Line 170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" name="AutoShape 171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2" name="Line 172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" name="Line 173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4" name="Line 174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5" name="Line 175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" name="Line 176"/>
          <p:cNvSpPr>
            <a:spLocks noChangeShapeType="1"/>
          </p:cNvSpPr>
          <p:nvPr/>
        </p:nvSpPr>
        <p:spPr bwMode="auto">
          <a:xfrm>
            <a:off x="2216780" y="3895735"/>
            <a:ext cx="513792" cy="345007"/>
          </a:xfrm>
          <a:prstGeom prst="line">
            <a:avLst/>
          </a:prstGeom>
          <a:noFill/>
          <a:ln w="31750">
            <a:solidFill>
              <a:schemeClr val="accent1">
                <a:lumMod val="40000"/>
                <a:lumOff val="60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" name="Text Box 177"/>
          <p:cNvSpPr txBox="1">
            <a:spLocks noChangeArrowheads="1"/>
          </p:cNvSpPr>
          <p:nvPr/>
        </p:nvSpPr>
        <p:spPr bwMode="auto">
          <a:xfrm>
            <a:off x="6372225" y="4071674"/>
            <a:ext cx="835025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>
                <a:solidFill>
                  <a:srgbClr val="FF0000"/>
                </a:solidFill>
              </a:rPr>
              <a:t>TACTIC</a:t>
            </a:r>
          </a:p>
        </p:txBody>
      </p:sp>
      <p:sp>
        <p:nvSpPr>
          <p:cNvPr id="138" name="Text Box 178"/>
          <p:cNvSpPr txBox="1">
            <a:spLocks noChangeArrowheads="1"/>
          </p:cNvSpPr>
          <p:nvPr/>
        </p:nvSpPr>
        <p:spPr bwMode="auto">
          <a:xfrm>
            <a:off x="5534025" y="3128699"/>
            <a:ext cx="932628" cy="2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 smtClean="0">
                <a:solidFill>
                  <a:srgbClr val="FF0000"/>
                </a:solidFill>
              </a:rPr>
              <a:t>Roman CT</a:t>
            </a:r>
            <a:endParaRPr lang="de-DE" altLang="en-US" sz="1400" b="1" dirty="0">
              <a:solidFill>
                <a:srgbClr val="FF0000"/>
              </a:solidFill>
            </a:endParaRPr>
          </a:p>
        </p:txBody>
      </p:sp>
      <p:sp>
        <p:nvSpPr>
          <p:cNvPr id="139" name="Text Box 179"/>
          <p:cNvSpPr txBox="1">
            <a:spLocks noChangeArrowheads="1"/>
          </p:cNvSpPr>
          <p:nvPr/>
        </p:nvSpPr>
        <p:spPr bwMode="auto">
          <a:xfrm>
            <a:off x="1384550" y="3553256"/>
            <a:ext cx="667170" cy="2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 smtClean="0">
                <a:solidFill>
                  <a:srgbClr val="FF0000"/>
                </a:solidFill>
              </a:rPr>
              <a:t>M@te</a:t>
            </a:r>
            <a:endParaRPr lang="de-DE" altLang="en-US" sz="1400" b="1" dirty="0">
              <a:solidFill>
                <a:srgbClr val="FF0000"/>
              </a:solidFill>
            </a:endParaRPr>
          </a:p>
        </p:txBody>
      </p:sp>
      <p:sp>
        <p:nvSpPr>
          <p:cNvPr id="140" name="Text Box 180"/>
          <p:cNvSpPr txBox="1">
            <a:spLocks noChangeArrowheads="1"/>
          </p:cNvSpPr>
          <p:nvPr/>
        </p:nvSpPr>
        <p:spPr bwMode="auto">
          <a:xfrm>
            <a:off x="6610350" y="2728649"/>
            <a:ext cx="862352" cy="2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 smtClean="0">
                <a:solidFill>
                  <a:srgbClr val="FF0000"/>
                </a:solidFill>
              </a:rPr>
              <a:t>TAIGA CT</a:t>
            </a:r>
            <a:endParaRPr lang="de-DE" altLang="en-US" sz="1400" b="1" dirty="0">
              <a:solidFill>
                <a:srgbClr val="FF0000"/>
              </a:solidFill>
            </a:endParaRPr>
          </a:p>
        </p:txBody>
      </p:sp>
      <p:sp>
        <p:nvSpPr>
          <p:cNvPr id="141" name="Text Box 179"/>
          <p:cNvSpPr txBox="1">
            <a:spLocks noChangeArrowheads="1"/>
          </p:cNvSpPr>
          <p:nvPr/>
        </p:nvSpPr>
        <p:spPr bwMode="auto">
          <a:xfrm>
            <a:off x="1683019" y="4052015"/>
            <a:ext cx="771942" cy="2927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r" eaLnBrk="0" hangingPunct="0"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 smtClean="0">
                <a:solidFill>
                  <a:srgbClr val="FF0000"/>
                </a:solidFill>
              </a:rPr>
              <a:t>OMEGA</a:t>
            </a:r>
            <a:endParaRPr lang="de-DE" altLang="en-US" sz="1400" b="1" dirty="0">
              <a:solidFill>
                <a:srgbClr val="FF0000"/>
              </a:solidFill>
            </a:endParaRPr>
          </a:p>
        </p:txBody>
      </p:sp>
      <p:sp>
        <p:nvSpPr>
          <p:cNvPr id="142" name="Line 143"/>
          <p:cNvSpPr>
            <a:spLocks noChangeShapeType="1"/>
          </p:cNvSpPr>
          <p:nvPr/>
        </p:nvSpPr>
        <p:spPr bwMode="auto">
          <a:xfrm flipH="1" flipV="1">
            <a:off x="4653187" y="3921646"/>
            <a:ext cx="2182587" cy="9764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" name="Line 144"/>
          <p:cNvSpPr>
            <a:spLocks noChangeShapeType="1"/>
          </p:cNvSpPr>
          <p:nvPr/>
        </p:nvSpPr>
        <p:spPr bwMode="auto">
          <a:xfrm>
            <a:off x="2193187" y="3894066"/>
            <a:ext cx="2460000" cy="17271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44" name="Group 58"/>
          <p:cNvGrpSpPr>
            <a:grpSpLocks/>
          </p:cNvGrpSpPr>
          <p:nvPr/>
        </p:nvGrpSpPr>
        <p:grpSpPr bwMode="auto">
          <a:xfrm>
            <a:off x="3167063" y="4690272"/>
            <a:ext cx="361950" cy="647700"/>
            <a:chOff x="2385" y="3172"/>
            <a:chExt cx="313" cy="556"/>
          </a:xfrm>
          <a:solidFill>
            <a:schemeClr val="accent2"/>
          </a:solidFill>
        </p:grpSpPr>
        <p:sp>
          <p:nvSpPr>
            <p:cNvPr id="145" name="Oval 59"/>
            <p:cNvSpPr>
              <a:spLocks noChangeArrowheads="1"/>
            </p:cNvSpPr>
            <p:nvPr/>
          </p:nvSpPr>
          <p:spPr bwMode="auto">
            <a:xfrm rot="-38004">
              <a:off x="2445" y="3552"/>
              <a:ext cx="209" cy="43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6" name="Oval 60"/>
            <p:cNvSpPr>
              <a:spLocks noChangeArrowheads="1"/>
            </p:cNvSpPr>
            <p:nvPr/>
          </p:nvSpPr>
          <p:spPr bwMode="auto">
            <a:xfrm rot="-38004">
              <a:off x="2414" y="3525"/>
              <a:ext cx="266" cy="58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7" name="Oval 61"/>
            <p:cNvSpPr>
              <a:spLocks noChangeArrowheads="1"/>
            </p:cNvSpPr>
            <p:nvPr/>
          </p:nvSpPr>
          <p:spPr bwMode="auto">
            <a:xfrm rot="-38004">
              <a:off x="2390" y="3519"/>
              <a:ext cx="308" cy="52"/>
            </a:xfrm>
            <a:prstGeom prst="ellips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lnSpc>
                  <a:spcPct val="93000"/>
                </a:lnSpc>
                <a:buClr>
                  <a:srgbClr val="FFFFFF"/>
                </a:buClr>
                <a:buSzPct val="100000"/>
                <a:buFont typeface="Arial" charset="0"/>
                <a:buNone/>
              </a:pPr>
              <a:endParaRPr lang="en-US" altLang="en-US">
                <a:solidFill>
                  <a:schemeClr val="bg1"/>
                </a:solidFill>
              </a:endParaRPr>
            </a:p>
          </p:txBody>
        </p:sp>
        <p:sp>
          <p:nvSpPr>
            <p:cNvPr id="148" name="AutoShape 62"/>
            <p:cNvSpPr>
              <a:spLocks noChangeArrowheads="1"/>
            </p:cNvSpPr>
            <p:nvPr/>
          </p:nvSpPr>
          <p:spPr bwMode="auto">
            <a:xfrm rot="-38004">
              <a:off x="2504" y="3172"/>
              <a:ext cx="89" cy="67"/>
            </a:xfrm>
            <a:prstGeom prst="can">
              <a:avLst>
                <a:gd name="adj" fmla="val 25000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9" name="Line 63"/>
            <p:cNvSpPr>
              <a:spLocks noChangeShapeType="1"/>
            </p:cNvSpPr>
            <p:nvPr/>
          </p:nvSpPr>
          <p:spPr bwMode="auto">
            <a:xfrm rot="21561996" flipV="1">
              <a:off x="2385" y="3226"/>
              <a:ext cx="119" cy="318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0" name="Line 64"/>
            <p:cNvSpPr>
              <a:spLocks noChangeShapeType="1"/>
            </p:cNvSpPr>
            <p:nvPr/>
          </p:nvSpPr>
          <p:spPr bwMode="auto">
            <a:xfrm rot="-38004" flipH="1" flipV="1">
              <a:off x="2546" y="3230"/>
              <a:ext cx="1" cy="340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1" name="Line 65"/>
            <p:cNvSpPr>
              <a:spLocks noChangeShapeType="1"/>
            </p:cNvSpPr>
            <p:nvPr/>
          </p:nvSpPr>
          <p:spPr bwMode="auto">
            <a:xfrm rot="-38004" flipH="1" flipV="1">
              <a:off x="2593" y="3233"/>
              <a:ext cx="103" cy="305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2" name="AutoShape 66"/>
            <p:cNvSpPr>
              <a:spLocks noChangeArrowheads="1"/>
            </p:cNvSpPr>
            <p:nvPr/>
          </p:nvSpPr>
          <p:spPr bwMode="auto">
            <a:xfrm>
              <a:off x="2432" y="3643"/>
              <a:ext cx="243" cy="85"/>
            </a:xfrm>
            <a:prstGeom prst="can">
              <a:avLst>
                <a:gd name="adj" fmla="val 50000"/>
              </a:avLst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3" name="Line 67"/>
            <p:cNvSpPr>
              <a:spLocks noChangeShapeType="1"/>
            </p:cNvSpPr>
            <p:nvPr/>
          </p:nvSpPr>
          <p:spPr bwMode="auto">
            <a:xfrm flipV="1">
              <a:off x="2498" y="3581"/>
              <a:ext cx="54" cy="104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" name="Line 68"/>
            <p:cNvSpPr>
              <a:spLocks noChangeShapeType="1"/>
            </p:cNvSpPr>
            <p:nvPr/>
          </p:nvSpPr>
          <p:spPr bwMode="auto">
            <a:xfrm>
              <a:off x="2555" y="3584"/>
              <a:ext cx="47" cy="99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5" name="Line 69"/>
            <p:cNvSpPr>
              <a:spLocks noChangeShapeType="1"/>
            </p:cNvSpPr>
            <p:nvPr/>
          </p:nvSpPr>
          <p:spPr bwMode="auto">
            <a:xfrm flipV="1">
              <a:off x="2492" y="3606"/>
              <a:ext cx="22" cy="37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6" name="Line 70"/>
            <p:cNvSpPr>
              <a:spLocks noChangeShapeType="1"/>
            </p:cNvSpPr>
            <p:nvPr/>
          </p:nvSpPr>
          <p:spPr bwMode="auto">
            <a:xfrm flipH="1" flipV="1">
              <a:off x="2582" y="3588"/>
              <a:ext cx="30" cy="51"/>
            </a:xfrm>
            <a:prstGeom prst="line">
              <a:avLst/>
            </a:prstGeom>
            <a:grp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57" name="Text Box 138"/>
          <p:cNvSpPr txBox="1">
            <a:spLocks noChangeArrowheads="1"/>
          </p:cNvSpPr>
          <p:nvPr/>
        </p:nvSpPr>
        <p:spPr bwMode="auto">
          <a:xfrm>
            <a:off x="3536770" y="4793145"/>
            <a:ext cx="93662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400" b="1" dirty="0" smtClean="0">
                <a:solidFill>
                  <a:schemeClr val="accent2"/>
                </a:solidFill>
              </a:rPr>
              <a:t>CTA-S</a:t>
            </a:r>
            <a:endParaRPr lang="de-DE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58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80470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DWARF Network South</a:t>
            </a:r>
          </a:p>
        </p:txBody>
      </p:sp>
      <p:sp>
        <p:nvSpPr>
          <p:cNvPr id="2" name="Rectangle 1"/>
          <p:cNvSpPr/>
          <p:nvPr/>
        </p:nvSpPr>
        <p:spPr>
          <a:xfrm>
            <a:off x="100413" y="1557358"/>
            <a:ext cx="8928100" cy="277653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Line 144"/>
          <p:cNvSpPr>
            <a:spLocks noChangeShapeType="1"/>
          </p:cNvSpPr>
          <p:nvPr/>
        </p:nvSpPr>
        <p:spPr bwMode="auto">
          <a:xfrm>
            <a:off x="3357288" y="5361422"/>
            <a:ext cx="2253742" cy="0"/>
          </a:xfrm>
          <a:prstGeom prst="line">
            <a:avLst/>
          </a:prstGeom>
          <a:noFill/>
          <a:ln w="3175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5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 bwMode="auto">
          <a:xfrm>
            <a:off x="4187803" y="3000288"/>
            <a:ext cx="2908558" cy="116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smtClean="0">
                <a:latin typeface="Gotham" panose="02000504050000020004" pitchFamily="2" charset="0"/>
              </a:rPr>
              <a:t>Any questions?</a:t>
            </a:r>
            <a:endParaRPr lang="en-US" altLang="en-US" sz="3600" b="1" dirty="0">
              <a:latin typeface="Gotham" panose="0200050405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21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80" name="Text Box 20"/>
          <p:cNvSpPr txBox="1">
            <a:spLocks noChangeArrowheads="1"/>
          </p:cNvSpPr>
          <p:nvPr/>
        </p:nvSpPr>
        <p:spPr bwMode="auto">
          <a:xfrm>
            <a:off x="1337481" y="5673041"/>
            <a:ext cx="7338208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7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93000"/>
              </a:lnSpc>
              <a:spcBef>
                <a:spcPct val="50000"/>
              </a:spcBef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2400" dirty="0">
                <a:effectLst/>
                <a:latin typeface="Akkurat" pitchFamily="2" charset="0"/>
              </a:rPr>
              <a:t>Mkn 501, Mkn 421, 1ES 1959+650, 1ES 2344+514</a:t>
            </a:r>
            <a:r>
              <a:rPr lang="de-DE" altLang="en-US" sz="2400" dirty="0" smtClean="0">
                <a:effectLst/>
                <a:latin typeface="Akkurat" pitchFamily="2" charset="0"/>
              </a:rPr>
              <a:t>,</a:t>
            </a:r>
            <a:br>
              <a:rPr lang="de-DE" altLang="en-US" sz="2400" dirty="0" smtClean="0">
                <a:effectLst/>
                <a:latin typeface="Akkurat" pitchFamily="2" charset="0"/>
              </a:rPr>
            </a:br>
            <a:r>
              <a:rPr lang="de-DE" altLang="en-US" sz="2400" dirty="0" smtClean="0">
                <a:effectLst/>
                <a:latin typeface="Akkurat" pitchFamily="2" charset="0"/>
              </a:rPr>
              <a:t>H1426+428</a:t>
            </a:r>
            <a:r>
              <a:rPr lang="de-DE" altLang="en-US" sz="2400" dirty="0">
                <a:effectLst/>
                <a:latin typeface="Akkurat" pitchFamily="2" charset="0"/>
              </a:rPr>
              <a:t>, PKS 2155-304</a:t>
            </a:r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79388" y="4658628"/>
            <a:ext cx="8785225" cy="792163"/>
          </a:xfrm>
        </p:spPr>
        <p:txBody>
          <a:bodyPr lIns="90000" tIns="46800" rIns="90000" bIns="46800"/>
          <a:lstStyle/>
          <a:p>
            <a:pPr defTabSz="449263" eaLnBrk="1" hangingPunct="1">
              <a:lnSpc>
                <a:spcPct val="80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de-DE" altLang="en-US" sz="1400" smtClean="0">
              <a:solidFill>
                <a:srgbClr val="000000"/>
              </a:solidFill>
              <a:latin typeface="Times New Roman" pitchFamily="18" charset="0"/>
            </a:endParaRPr>
          </a:p>
          <a:p>
            <a:pPr defTabSz="449263" eaLnBrk="1" hangingPunct="1">
              <a:lnSpc>
                <a:spcPct val="80000"/>
              </a:lnSpc>
              <a:buClr>
                <a:srgbClr val="000000"/>
              </a:buClr>
              <a:buFont typeface="Times New Roman" pitchFamily="18" charset="0"/>
              <a:buNone/>
            </a:pPr>
            <a:endParaRPr lang="de-DE" altLang="en-US" sz="1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56325" name="Picture 17" descr="TeV_Skymap_dwarf_exg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536016"/>
            <a:ext cx="8802687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28650" y="-10011"/>
            <a:ext cx="80470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/>
            <a:r>
              <a:rPr lang="de-DE" altLang="en-US" dirty="0" smtClean="0"/>
              <a:t>DWARF </a:t>
            </a:r>
            <a:r>
              <a:rPr lang="de-DE" altLang="en-US" dirty="0" smtClean="0"/>
              <a:t>Sources</a:t>
            </a:r>
            <a:endParaRPr lang="de-DE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189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pPr eaLnBrk="1" hangingPunct="1"/>
            <a:r>
              <a:rPr lang="de-DE" altLang="en-US" dirty="0" smtClean="0"/>
              <a:t>Monitoring workshop II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7050" y="5962650"/>
            <a:ext cx="5993834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7" t="23438" r="8784" b="13802"/>
          <a:stretch/>
        </p:blipFill>
        <p:spPr bwMode="auto">
          <a:xfrm>
            <a:off x="0" y="1619250"/>
            <a:ext cx="9144000" cy="503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808011">
            <a:off x="6343650" y="1607561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20/10/2009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58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pPr eaLnBrk="1" hangingPunct="1"/>
            <a:r>
              <a:rPr lang="de-DE" altLang="en-US" dirty="0" smtClean="0"/>
              <a:t>Monitoring workshop II</a:t>
            </a:r>
          </a:p>
        </p:txBody>
      </p:sp>
      <p:sp>
        <p:nvSpPr>
          <p:cNvPr id="3" name="Rectangle 2"/>
          <p:cNvSpPr/>
          <p:nvPr/>
        </p:nvSpPr>
        <p:spPr>
          <a:xfrm>
            <a:off x="3067050" y="5962650"/>
            <a:ext cx="5993834" cy="3429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87" t="23438" r="8784" b="13802"/>
          <a:stretch/>
        </p:blipFill>
        <p:spPr bwMode="auto">
          <a:xfrm>
            <a:off x="0" y="1619250"/>
            <a:ext cx="9144000" cy="503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 rot="808011">
            <a:off x="6343650" y="1607561"/>
            <a:ext cx="2332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20/10/2009</a:t>
            </a:r>
            <a:endParaRPr lang="en-US" sz="28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1314450" y="2335515"/>
            <a:ext cx="1295400" cy="14731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314450" y="3021315"/>
            <a:ext cx="1295400" cy="14731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314450" y="3194000"/>
            <a:ext cx="1295400" cy="14731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314450" y="3549625"/>
            <a:ext cx="1295400" cy="14731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1314450" y="4236468"/>
            <a:ext cx="1295400" cy="14731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314450" y="4754865"/>
            <a:ext cx="1295400" cy="14731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314450" y="5962650"/>
            <a:ext cx="1295400" cy="14731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33500" y="6126465"/>
            <a:ext cx="1295400" cy="14731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762250" y="2335515"/>
            <a:ext cx="3009900" cy="14731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762250" y="3021315"/>
            <a:ext cx="1295400" cy="14731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705100" y="4061238"/>
            <a:ext cx="1295400" cy="14731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705100" y="4569455"/>
            <a:ext cx="1295400" cy="14731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28900" y="5612115"/>
            <a:ext cx="1295400" cy="147310"/>
          </a:xfrm>
          <a:prstGeom prst="ellipse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87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IT-Homep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987" y="5278602"/>
            <a:ext cx="17907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468313" y="1052513"/>
            <a:ext cx="8207375" cy="1393825"/>
          </a:xfrm>
        </p:spPr>
        <p:txBody>
          <a:bodyPr/>
          <a:lstStyle/>
          <a:p>
            <a:pPr algn="ctr" eaLnBrk="1" hangingPunct="1"/>
            <a:r>
              <a:rPr lang="de-DE" altLang="en-US" sz="3200" b="1" dirty="0" smtClean="0"/>
              <a:t>Long-term monitoring of Blazars –</a:t>
            </a:r>
            <a:br>
              <a:rPr lang="de-DE" altLang="en-US" sz="3200" b="1" dirty="0" smtClean="0"/>
            </a:br>
            <a:r>
              <a:rPr lang="de-DE" altLang="en-US" sz="3200" b="1" dirty="0" smtClean="0"/>
              <a:t>the DWARF network</a:t>
            </a:r>
          </a:p>
        </p:txBody>
      </p:sp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554038" y="4502150"/>
            <a:ext cx="8207375" cy="1966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1pPr>
            <a:lvl2pPr algn="ctr"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2pPr>
            <a:lvl3pPr algn="ctr"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3pPr>
            <a:lvl4pPr algn="ctr"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4pPr>
            <a:lvl5pPr algn="ctr"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9pPr>
          </a:lstStyle>
          <a:p>
            <a:pPr eaLnBrk="1" hangingPunct="1"/>
            <a:r>
              <a:rPr lang="de-DE" altLang="en-US" sz="2800" b="1" dirty="0">
                <a:solidFill>
                  <a:schemeClr val="tx1"/>
                </a:solidFill>
                <a:effectLst/>
                <a:latin typeface="+mn-lt"/>
              </a:rPr>
              <a:t>Michael Backes</a:t>
            </a:r>
            <a:br>
              <a:rPr lang="de-DE" altLang="en-US" sz="2800" b="1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de-DE" altLang="en-US" sz="1800" dirty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de-DE" altLang="en-US" sz="18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de-DE" altLang="en-US" sz="1800" dirty="0">
                <a:solidFill>
                  <a:schemeClr val="tx1"/>
                </a:solidFill>
                <a:effectLst/>
                <a:latin typeface="+mn-lt"/>
              </a:rPr>
              <a:t>Acknowledging support </a:t>
            </a:r>
            <a:r>
              <a:rPr lang="de-DE" altLang="en-US" sz="1800" dirty="0" smtClean="0">
                <a:solidFill>
                  <a:schemeClr val="tx1"/>
                </a:solidFill>
                <a:effectLst/>
                <a:latin typeface="+mn-lt"/>
              </a:rPr>
              <a:t>of</a:t>
            </a:r>
          </a:p>
          <a:p>
            <a:pPr eaLnBrk="1" hangingPunct="1"/>
            <a:r>
              <a:rPr lang="de-DE" altLang="en-US" sz="1800" dirty="0" smtClean="0">
                <a:solidFill>
                  <a:schemeClr val="tx1"/>
                </a:solidFill>
                <a:latin typeface="+mn-lt"/>
              </a:rPr>
              <a:t>HELMHOLT</a:t>
            </a:r>
            <a:r>
              <a:rPr lang="en-US" altLang="en-US" sz="1800" dirty="0" smtClean="0">
                <a:solidFill>
                  <a:schemeClr val="tx1"/>
                </a:solidFill>
                <a:latin typeface="+mn-lt"/>
              </a:rPr>
              <a:t>Z</a:t>
            </a:r>
            <a:r>
              <a:rPr lang="de-DE" altLang="en-US" sz="1800" dirty="0" smtClean="0">
                <a:solidFill>
                  <a:schemeClr val="tx1"/>
                </a:solidFill>
                <a:latin typeface="+mn-lt"/>
              </a:rPr>
              <a:t> Alliance </a:t>
            </a:r>
            <a:r>
              <a:rPr lang="de-DE" altLang="en-US" sz="1800" dirty="0" smtClean="0">
                <a:solidFill>
                  <a:schemeClr val="tx1"/>
                </a:solidFill>
                <a:latin typeface="+mn-lt"/>
              </a:rPr>
              <a:t>for Astroparticle Physics (HAP)</a:t>
            </a:r>
            <a:br>
              <a:rPr lang="de-DE" altLang="en-US" sz="1800" dirty="0" smtClean="0">
                <a:solidFill>
                  <a:schemeClr val="tx1"/>
                </a:solidFill>
                <a:latin typeface="+mn-lt"/>
              </a:rPr>
            </a:br>
            <a:r>
              <a:rPr lang="de-DE" altLang="en-US" sz="1800" dirty="0" smtClean="0">
                <a:solidFill>
                  <a:schemeClr val="tx1"/>
                </a:solidFill>
                <a:latin typeface="+mn-lt"/>
              </a:rPr>
              <a:t>Astronomische </a:t>
            </a:r>
            <a:r>
              <a:rPr lang="de-DE" altLang="en-US" sz="1800" dirty="0" smtClean="0">
                <a:solidFill>
                  <a:schemeClr val="tx1"/>
                </a:solidFill>
                <a:latin typeface="+mn-lt"/>
              </a:rPr>
              <a:t>Gesellschaft (AG</a:t>
            </a:r>
            <a:r>
              <a:rPr lang="de-DE" altLang="en-US" sz="1800" dirty="0" smtClean="0">
                <a:solidFill>
                  <a:schemeClr val="tx1"/>
                </a:solidFill>
                <a:latin typeface="+mn-lt"/>
              </a:rPr>
              <a:t>)</a:t>
            </a:r>
            <a:endParaRPr lang="de-DE" altLang="en-US" sz="1800" dirty="0" smtClean="0">
              <a:solidFill>
                <a:schemeClr val="tx1"/>
              </a:solidFill>
              <a:latin typeface="+mn-lt"/>
            </a:endParaRPr>
          </a:p>
          <a:p>
            <a:pPr eaLnBrk="1" hangingPunct="1"/>
            <a:r>
              <a:rPr lang="de-DE" altLang="en-US" sz="1800" dirty="0" smtClean="0">
                <a:solidFill>
                  <a:schemeClr val="tx1"/>
                </a:solidFill>
                <a:effectLst/>
                <a:latin typeface="+mn-lt"/>
              </a:rPr>
              <a:t>...all previous presenters, I borrowed slides from!</a:t>
            </a:r>
            <a:endParaRPr lang="de-DE" altLang="en-US" sz="18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078" name="Rectangle 4"/>
          <p:cNvSpPr>
            <a:spLocks noChangeArrowheads="1"/>
          </p:cNvSpPr>
          <p:nvPr/>
        </p:nvSpPr>
        <p:spPr bwMode="auto">
          <a:xfrm>
            <a:off x="468313" y="2232025"/>
            <a:ext cx="820737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marL="342900" indent="-342900" algn="ctr"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1pPr>
            <a:lvl2pPr marL="342900" indent="-342900" algn="ctr"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2pPr>
            <a:lvl3pPr marL="342900" indent="-342900" algn="ctr"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3pPr>
            <a:lvl4pPr marL="342900" indent="-342900" algn="ctr"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4pPr>
            <a:lvl5pPr marL="342900" indent="-342900" algn="ctr" eaLnBrk="0" hangingPunct="0">
              <a:defRPr sz="2200">
                <a:solidFill>
                  <a:srgbClr val="84B818"/>
                </a:solidFill>
                <a:latin typeface="Akkurat" pitchFamily="2" charset="0"/>
              </a:defRPr>
            </a:lvl5pPr>
            <a:lvl6pPr marL="8001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6pPr>
            <a:lvl7pPr marL="12573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7pPr>
            <a:lvl8pPr marL="17145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8pPr>
            <a:lvl9pPr marL="2171700" indent="-342900" algn="ctr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rgbClr val="84B818"/>
                </a:solidFill>
                <a:latin typeface="Akkurat" pitchFamily="2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84B818"/>
              </a:buClr>
              <a:buFont typeface="Wingdings" pitchFamily="2" charset="2"/>
              <a:buNone/>
            </a:pPr>
            <a:r>
              <a:rPr lang="de-DE" altLang="en-US" sz="2400" dirty="0">
                <a:solidFill>
                  <a:schemeClr val="tx1"/>
                </a:solidFill>
                <a:effectLst/>
                <a:latin typeface="+mn-lt"/>
              </a:rPr>
              <a:t>       Blazars hosting Binary Black Holes?</a:t>
            </a:r>
            <a:br>
              <a:rPr lang="de-DE" altLang="en-US" sz="24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de-DE" altLang="en-US" sz="2400" dirty="0">
                <a:solidFill>
                  <a:schemeClr val="tx1"/>
                </a:solidFill>
                <a:effectLst/>
                <a:latin typeface="+mn-lt"/>
              </a:rPr>
              <a:t>Blazars as hadronic accelerators?</a:t>
            </a:r>
            <a:br>
              <a:rPr lang="de-DE" altLang="en-US" sz="24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de-DE" altLang="en-US" sz="2400" dirty="0">
                <a:solidFill>
                  <a:schemeClr val="tx1"/>
                </a:solidFill>
                <a:effectLst/>
                <a:latin typeface="+mn-lt"/>
              </a:rPr>
              <a:t>Monitoring with state of the art IACTs?</a:t>
            </a:r>
            <a:br>
              <a:rPr lang="de-DE" altLang="en-US" sz="2400" dirty="0">
                <a:solidFill>
                  <a:schemeClr val="tx1"/>
                </a:solidFill>
                <a:effectLst/>
                <a:latin typeface="+mn-lt"/>
              </a:rPr>
            </a:br>
            <a:r>
              <a:rPr lang="de-DE" altLang="en-US" sz="2400" dirty="0">
                <a:solidFill>
                  <a:schemeClr val="tx1"/>
                </a:solidFill>
                <a:effectLst/>
                <a:latin typeface="+mn-lt"/>
              </a:rPr>
              <a:t>DWARF:  A global IACT network</a:t>
            </a:r>
            <a:br>
              <a:rPr lang="de-DE" altLang="en-US" sz="2400" dirty="0">
                <a:solidFill>
                  <a:schemeClr val="tx1"/>
                </a:solidFill>
                <a:effectLst/>
                <a:latin typeface="+mn-lt"/>
              </a:rPr>
            </a:br>
            <a:endParaRPr lang="de-DE" altLang="en-US" sz="240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" name="Picture 15" descr="tud_logo_rgb_150d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4963"/>
            <a:ext cx="3024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stronomische Gesellschaft e.V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5278602"/>
            <a:ext cx="1619250" cy="10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369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pPr eaLnBrk="1" hangingPunct="1"/>
            <a:r>
              <a:rPr lang="de-DE" altLang="en-US" dirty="0" smtClean="0"/>
              <a:t>Binary BHs in AGN I: Evidences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873500" y="1447800"/>
            <a:ext cx="5270500" cy="4745038"/>
          </a:xfrm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70000"/>
                  </a:srgbClr>
                </a:solidFill>
              </a14:hiddenFill>
            </a:ext>
          </a:extLst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ct val="91000"/>
              </a:lnSpc>
              <a:buClr>
                <a:srgbClr val="84B818"/>
              </a:buClr>
            </a:pPr>
            <a:r>
              <a:rPr lang="de-DE" altLang="en-US" dirty="0" smtClean="0"/>
              <a:t>Natural expectation of hierarchical galaxy formation</a:t>
            </a:r>
            <a:r>
              <a:rPr lang="de-DE" altLang="en-US" sz="1800" dirty="0" smtClean="0"/>
              <a:t>	       [e.g. Begelman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80]</a:t>
            </a:r>
          </a:p>
          <a:p>
            <a:pPr marL="341313" indent="-341313" defTabSz="449263" eaLnBrk="1" hangingPunct="1">
              <a:lnSpc>
                <a:spcPct val="91000"/>
              </a:lnSpc>
              <a:buClr>
                <a:srgbClr val="84B818"/>
              </a:buClr>
            </a:pPr>
            <a:r>
              <a:rPr lang="de-DE" altLang="en-US" dirty="0" smtClean="0"/>
              <a:t>Discovery</a:t>
            </a:r>
            <a:r>
              <a:rPr lang="de-DE" altLang="en-US" b="1" dirty="0" smtClean="0"/>
              <a:t> wide</a:t>
            </a:r>
            <a:r>
              <a:rPr lang="de-DE" altLang="en-US" dirty="0" smtClean="0"/>
              <a:t> BBHs (left)</a:t>
            </a:r>
          </a:p>
          <a:p>
            <a:pPr marL="341313" indent="-341313" defTabSz="449263" eaLnBrk="1" hangingPunct="1">
              <a:lnSpc>
                <a:spcPct val="91000"/>
              </a:lnSpc>
              <a:buClr>
                <a:srgbClr val="84B818"/>
              </a:buClr>
            </a:pPr>
            <a:r>
              <a:rPr lang="de-DE" altLang="en-US" dirty="0" smtClean="0"/>
              <a:t>Merger kick-off by asymmetric graviatational wave emission</a:t>
            </a:r>
            <a:r>
              <a:rPr lang="de-DE" altLang="en-US" sz="1800" dirty="0" smtClean="0"/>
              <a:t>							 		         [Komossa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08]</a:t>
            </a:r>
          </a:p>
          <a:p>
            <a:pPr marL="341313" indent="-341313" defTabSz="449263" eaLnBrk="1" hangingPunct="1">
              <a:lnSpc>
                <a:spcPct val="91000"/>
              </a:lnSpc>
              <a:buClr>
                <a:srgbClr val="84B818"/>
              </a:buClr>
            </a:pPr>
            <a:r>
              <a:rPr lang="de-DE" altLang="en-US" dirty="0" smtClean="0"/>
              <a:t>Discovery of </a:t>
            </a:r>
            <a:r>
              <a:rPr lang="de-DE" altLang="en-US" b="1" dirty="0" smtClean="0"/>
              <a:t>1</a:t>
            </a:r>
            <a:r>
              <a:rPr lang="de-DE" altLang="en-US" dirty="0" smtClean="0"/>
              <a:t> narrow BBH (7pc) </a:t>
            </a:r>
            <a:r>
              <a:rPr lang="de-DE" altLang="en-US" sz="1800" dirty="0"/>
              <a:t>	</a:t>
            </a:r>
            <a:r>
              <a:rPr lang="de-DE" altLang="en-US" sz="1800" dirty="0" smtClean="0"/>
              <a:t>							[Rodriguez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09]</a:t>
            </a:r>
          </a:p>
          <a:p>
            <a:pPr marL="341313" indent="-341313" defTabSz="449263" eaLnBrk="1" hangingPunct="1">
              <a:lnSpc>
                <a:spcPct val="91000"/>
              </a:lnSpc>
              <a:buClr>
                <a:srgbClr val="84B818"/>
              </a:buClr>
            </a:pPr>
            <a:endParaRPr lang="de-DE" altLang="en-US" dirty="0" smtClean="0"/>
          </a:p>
          <a:p>
            <a:pPr marL="341313" indent="-341313" defTabSz="449263" eaLnBrk="1" hangingPunct="1">
              <a:lnSpc>
                <a:spcPct val="91000"/>
              </a:lnSpc>
              <a:buClr>
                <a:srgbClr val="84B818"/>
              </a:buClr>
            </a:pPr>
            <a:r>
              <a:rPr lang="de-DE" altLang="en-US" dirty="0" smtClean="0"/>
              <a:t>Are there close to coalescense sub-pc scale BBHs?</a:t>
            </a:r>
          </a:p>
        </p:txBody>
      </p:sp>
      <p:pic>
        <p:nvPicPr>
          <p:cNvPr id="25608" name="Picture 5" descr="komos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2075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95250" y="4784725"/>
            <a:ext cx="38004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solidFill>
                  <a:schemeClr val="bg1"/>
                </a:solidFill>
                <a:effectLst/>
                <a:latin typeface="+mn-lt"/>
                <a:ea typeface="MS PGothic" pitchFamily="34" charset="-128"/>
              </a:rPr>
              <a:t>Chandra: </a:t>
            </a:r>
          </a:p>
          <a:p>
            <a:r>
              <a:rPr lang="en-US" altLang="en-US" sz="2400" b="1" dirty="0" smtClean="0">
                <a:effectLst/>
                <a:latin typeface="+mn-lt"/>
                <a:ea typeface="MS PGothic" pitchFamily="34" charset="-128"/>
              </a:rPr>
              <a:t>		NGC </a:t>
            </a:r>
            <a:r>
              <a:rPr lang="en-US" altLang="en-US" sz="2400" b="1" dirty="0">
                <a:effectLst/>
                <a:latin typeface="+mn-lt"/>
                <a:ea typeface="MS PGothic" pitchFamily="34" charset="-128"/>
              </a:rPr>
              <a:t>6240: z=0.024;          </a:t>
            </a:r>
            <a:r>
              <a:rPr lang="en-US" altLang="en-US" sz="2400" b="1" dirty="0" smtClean="0">
                <a:effectLst/>
                <a:latin typeface="+mn-lt"/>
                <a:ea typeface="MS PGothic" pitchFamily="34" charset="-128"/>
              </a:rPr>
              <a:t>		d~1.4kpc</a:t>
            </a:r>
            <a:r>
              <a:rPr lang="en-US" altLang="en-US" sz="2400" b="1" dirty="0">
                <a:effectLst/>
                <a:latin typeface="+mn-lt"/>
                <a:ea typeface="MS PGothic" pitchFamily="34" charset="-128"/>
              </a:rPr>
              <a:t>, 2 </a:t>
            </a:r>
            <a:r>
              <a:rPr lang="en-US" altLang="en-US" sz="2400" b="1" dirty="0" smtClean="0">
                <a:effectLst/>
                <a:latin typeface="+mn-lt"/>
                <a:ea typeface="MS PGothic" pitchFamily="34" charset="-128"/>
              </a:rPr>
              <a:t>active 				Nuclei</a:t>
            </a:r>
            <a:r>
              <a:rPr lang="en-US" altLang="en-US" sz="2000" dirty="0" smtClean="0">
                <a:effectLst/>
                <a:latin typeface="+mn-lt"/>
              </a:rPr>
              <a:t> </a:t>
            </a:r>
            <a:r>
              <a:rPr lang="en-US" altLang="en-US" dirty="0">
                <a:effectLst/>
                <a:latin typeface="+mn-lt"/>
              </a:rPr>
              <a:t>[</a:t>
            </a:r>
            <a:r>
              <a:rPr lang="en-US" altLang="en-US" dirty="0" err="1">
                <a:effectLst/>
                <a:latin typeface="+mn-lt"/>
              </a:rPr>
              <a:t>Komossa</a:t>
            </a:r>
            <a:r>
              <a:rPr lang="de-DE" altLang="en-US" baseline="30000" dirty="0">
                <a:effectLst/>
                <a:latin typeface="+mn-lt"/>
              </a:rPr>
              <a:t>+</a:t>
            </a:r>
            <a:r>
              <a:rPr lang="en-US" altLang="en-US" dirty="0">
                <a:effectLst/>
                <a:latin typeface="+mn-lt"/>
              </a:rPr>
              <a:t>03]</a:t>
            </a:r>
          </a:p>
        </p:txBody>
      </p:sp>
    </p:spTree>
    <p:extLst>
      <p:ext uri="{BB962C8B-B14F-4D97-AF65-F5344CB8AC3E}">
        <p14:creationId xmlns:p14="http://schemas.microsoft.com/office/powerpoint/2010/main" val="371444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lIns="90000" tIns="46800" rIns="90000" bIns="46800"/>
          <a:lstStyle/>
          <a:p>
            <a:pPr eaLnBrk="1" hangingPunct="1"/>
            <a:r>
              <a:rPr lang="de-DE" altLang="en-US" dirty="0" smtClean="0"/>
              <a:t>Binary BHs in AGN I: Evidences</a:t>
            </a:r>
          </a:p>
        </p:txBody>
      </p:sp>
      <p:sp>
        <p:nvSpPr>
          <p:cNvPr id="196614" name="Rectangle 6"/>
          <p:cNvSpPr>
            <a:spLocks noGrp="1" noChangeArrowheads="1"/>
          </p:cNvSpPr>
          <p:nvPr>
            <p:ph type="body" idx="4294967295"/>
          </p:nvPr>
        </p:nvSpPr>
        <p:spPr>
          <a:xfrm>
            <a:off x="3873500" y="1447800"/>
            <a:ext cx="5270500" cy="4745038"/>
          </a:xfrm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70000"/>
                  </a:srgbClr>
                </a:solidFill>
              </a14:hiddenFill>
            </a:ext>
          </a:extLst>
        </p:spPr>
        <p:txBody>
          <a:bodyPr lIns="90000" tIns="46800" rIns="90000" bIns="46800"/>
          <a:lstStyle/>
          <a:p>
            <a:pPr marL="341313" indent="-341313" defTabSz="449263" eaLnBrk="1" hangingPunct="1">
              <a:lnSpc>
                <a:spcPct val="91000"/>
              </a:lnSpc>
              <a:buClr>
                <a:srgbClr val="84B818"/>
              </a:buClr>
            </a:pPr>
            <a:r>
              <a:rPr lang="de-DE" altLang="en-US" dirty="0" smtClean="0"/>
              <a:t>Natural expectation of hierarchical galaxy formation</a:t>
            </a:r>
            <a:r>
              <a:rPr lang="de-DE" altLang="en-US" sz="1800" dirty="0" smtClean="0"/>
              <a:t>	       [e.g. Begelman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80]</a:t>
            </a:r>
          </a:p>
          <a:p>
            <a:pPr marL="341313" indent="-341313" defTabSz="449263" eaLnBrk="1" hangingPunct="1">
              <a:lnSpc>
                <a:spcPct val="91000"/>
              </a:lnSpc>
              <a:buClr>
                <a:srgbClr val="84B818"/>
              </a:buClr>
            </a:pPr>
            <a:r>
              <a:rPr lang="de-DE" altLang="en-US" dirty="0" smtClean="0"/>
              <a:t>Discovery</a:t>
            </a:r>
            <a:r>
              <a:rPr lang="de-DE" altLang="en-US" b="1" dirty="0" smtClean="0"/>
              <a:t> wide</a:t>
            </a:r>
            <a:r>
              <a:rPr lang="de-DE" altLang="en-US" dirty="0" smtClean="0"/>
              <a:t> BBHs (left)</a:t>
            </a:r>
          </a:p>
          <a:p>
            <a:pPr marL="341313" indent="-341313" defTabSz="449263" eaLnBrk="1" hangingPunct="1">
              <a:lnSpc>
                <a:spcPct val="91000"/>
              </a:lnSpc>
              <a:buClr>
                <a:srgbClr val="84B818"/>
              </a:buClr>
            </a:pPr>
            <a:r>
              <a:rPr lang="de-DE" altLang="en-US" dirty="0" smtClean="0"/>
              <a:t>Merger kick-off by asymmetric graviatational wave emission</a:t>
            </a:r>
            <a:r>
              <a:rPr lang="de-DE" altLang="en-US" sz="1800" dirty="0" smtClean="0"/>
              <a:t>							 		         [Komossa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08]</a:t>
            </a:r>
          </a:p>
          <a:p>
            <a:pPr marL="341313" indent="-341313" defTabSz="449263" eaLnBrk="1" hangingPunct="1">
              <a:lnSpc>
                <a:spcPct val="91000"/>
              </a:lnSpc>
              <a:buClr>
                <a:srgbClr val="84B818"/>
              </a:buClr>
            </a:pPr>
            <a:r>
              <a:rPr lang="de-DE" altLang="en-US" dirty="0" smtClean="0"/>
              <a:t>Discovery of </a:t>
            </a:r>
            <a:r>
              <a:rPr lang="de-DE" altLang="en-US" b="1" dirty="0" smtClean="0"/>
              <a:t>1</a:t>
            </a:r>
            <a:r>
              <a:rPr lang="de-DE" altLang="en-US" dirty="0" smtClean="0"/>
              <a:t> narrow BBH (7pc) </a:t>
            </a:r>
            <a:r>
              <a:rPr lang="de-DE" altLang="en-US" sz="1800" dirty="0"/>
              <a:t>	</a:t>
            </a:r>
            <a:r>
              <a:rPr lang="de-DE" altLang="en-US" sz="1800" dirty="0" smtClean="0"/>
              <a:t>							[Rodriguez</a:t>
            </a:r>
            <a:r>
              <a:rPr lang="de-DE" altLang="en-US" sz="1800" baseline="30000" dirty="0" smtClean="0"/>
              <a:t>+</a:t>
            </a:r>
            <a:r>
              <a:rPr lang="de-DE" altLang="en-US" sz="1800" dirty="0" smtClean="0"/>
              <a:t>09]</a:t>
            </a:r>
          </a:p>
          <a:p>
            <a:pPr marL="341313" indent="-341313" defTabSz="449263" eaLnBrk="1" hangingPunct="1">
              <a:lnSpc>
                <a:spcPct val="91000"/>
              </a:lnSpc>
              <a:buClr>
                <a:srgbClr val="84B818"/>
              </a:buClr>
            </a:pPr>
            <a:endParaRPr lang="de-DE" altLang="en-US" dirty="0" smtClean="0"/>
          </a:p>
          <a:p>
            <a:pPr marL="341313" indent="-341313" defTabSz="449263" eaLnBrk="1" hangingPunct="1">
              <a:lnSpc>
                <a:spcPct val="91000"/>
              </a:lnSpc>
              <a:buClr>
                <a:srgbClr val="84B818"/>
              </a:buClr>
            </a:pPr>
            <a:r>
              <a:rPr lang="de-DE" altLang="en-US" dirty="0" smtClean="0"/>
              <a:t>Are there close to coalescense sub-pc scale BBHs?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" t="1677"/>
          <a:stretch>
            <a:fillRect/>
          </a:stretch>
        </p:blipFill>
        <p:spPr bwMode="auto">
          <a:xfrm>
            <a:off x="0" y="1379538"/>
            <a:ext cx="3759200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111125" y="5484813"/>
            <a:ext cx="393382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2400" b="1" dirty="0">
                <a:latin typeface="+mn-lt"/>
                <a:ea typeface="MS PGothic" pitchFamily="34" charset="-128"/>
              </a:rPr>
              <a:t>VLBI: HI-velocity</a:t>
            </a:r>
            <a:endParaRPr lang="en-US" altLang="en-US" sz="2400" b="1" dirty="0">
              <a:solidFill>
                <a:schemeClr val="bg1"/>
              </a:solidFill>
              <a:latin typeface="+mn-lt"/>
              <a:ea typeface="MS PGothic" pitchFamily="34" charset="-128"/>
            </a:endParaRPr>
          </a:p>
          <a:p>
            <a:r>
              <a:rPr lang="en-US" altLang="en-US" sz="2400" b="1" dirty="0">
                <a:latin typeface="+mn-lt"/>
                <a:ea typeface="MS PGothic" pitchFamily="34" charset="-128"/>
              </a:rPr>
              <a:t>0402+379: z=0.055; d~7pc</a:t>
            </a:r>
            <a:endParaRPr lang="en-US" altLang="en-US" sz="2400" b="1" dirty="0">
              <a:latin typeface="+mn-lt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73025" y="1311275"/>
            <a:ext cx="7572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49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93000"/>
              </a:lnSpc>
              <a:buClr>
                <a:srgbClr val="FFFFFF"/>
              </a:buClr>
              <a:buSzPct val="100000"/>
              <a:buFont typeface="Arial" charset="0"/>
              <a:buNone/>
            </a:pPr>
            <a:r>
              <a:rPr lang="de-DE" altLang="en-US" sz="1200" b="1" i="1">
                <a:effectLst/>
                <a:latin typeface="Akkurat-Light" pitchFamily="2" charset="0"/>
              </a:rPr>
              <a:t>V </a:t>
            </a:r>
            <a:r>
              <a:rPr lang="de-DE" altLang="en-US" sz="1200">
                <a:effectLst/>
                <a:latin typeface="Akkurat-Light" pitchFamily="2" charset="0"/>
              </a:rPr>
              <a:t>[</a:t>
            </a:r>
            <a:r>
              <a:rPr lang="de-DE" altLang="en-US" sz="1200" b="1">
                <a:effectLst/>
                <a:latin typeface="Akkurat-Light" pitchFamily="2" charset="0"/>
              </a:rPr>
              <a:t>km/s</a:t>
            </a:r>
            <a:r>
              <a:rPr lang="de-DE" altLang="en-US" sz="1200">
                <a:effectLst/>
                <a:latin typeface="Akkurat-Light" pitchFamily="2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2863242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NAM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A291C"/>
      </a:accent1>
      <a:accent2>
        <a:srgbClr val="FFB81C"/>
      </a:accent2>
      <a:accent3>
        <a:srgbClr val="8C857B"/>
      </a:accent3>
      <a:accent4>
        <a:srgbClr val="000000"/>
      </a:accent4>
      <a:accent5>
        <a:srgbClr val="000000"/>
      </a:accent5>
      <a:accent6>
        <a:srgbClr val="000000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UNAM Powerpoint Presentation  [Compatibility Mode]" id="{B3727DFD-9C20-43F3-806B-8B4FBA40DC49}" vid="{8B0CE34C-2FE4-4338-B2A8-A526A4FC714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6941</TotalTime>
  <Words>1238</Words>
  <Application>Microsoft Office PowerPoint</Application>
  <PresentationFormat>On-screen Show (4:3)</PresentationFormat>
  <Paragraphs>326</Paragraphs>
  <Slides>42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The DWARF Network      Michael Backes University of Namibia Department of Physics</vt:lpstr>
      <vt:lpstr>PowerPoint Presentation</vt:lpstr>
      <vt:lpstr>Monitoring workshop I</vt:lpstr>
      <vt:lpstr>Monitoring workshop I</vt:lpstr>
      <vt:lpstr>Monitoring workshop II</vt:lpstr>
      <vt:lpstr>Monitoring workshop II</vt:lpstr>
      <vt:lpstr>Long-term monitoring of Blazars – the DWARF network</vt:lpstr>
      <vt:lpstr>Binary BHs in AGN I: Evidences</vt:lpstr>
      <vt:lpstr>Binary BHs in AGN I: Evidences</vt:lpstr>
      <vt:lpstr>BBHs in AGN II: Blazars</vt:lpstr>
      <vt:lpstr>BBHs in AGN II: Blazars</vt:lpstr>
      <vt:lpstr>BBHs in AGN II: Blazars</vt:lpstr>
      <vt:lpstr>BBHs in AGN II: Blazars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Communications &amp; Marketing PowerPoint Template</dc:title>
  <dc:creator>Rittmann, John</dc:creator>
  <cp:lastModifiedBy>Backes, Michael</cp:lastModifiedBy>
  <cp:revision>246</cp:revision>
  <dcterms:created xsi:type="dcterms:W3CDTF">2015-02-09T12:48:18Z</dcterms:created>
  <dcterms:modified xsi:type="dcterms:W3CDTF">2016-12-14T22:21:04Z</dcterms:modified>
</cp:coreProperties>
</file>