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  <p:sldMasterId id="2147483738" r:id="rId2"/>
  </p:sldMasterIdLst>
  <p:notesMasterIdLst>
    <p:notesMasterId r:id="rId25"/>
  </p:notesMasterIdLst>
  <p:sldIdLst>
    <p:sldId id="256" r:id="rId3"/>
    <p:sldId id="343" r:id="rId4"/>
    <p:sldId id="344" r:id="rId5"/>
    <p:sldId id="324" r:id="rId6"/>
    <p:sldId id="335" r:id="rId7"/>
    <p:sldId id="342" r:id="rId8"/>
    <p:sldId id="333" r:id="rId9"/>
    <p:sldId id="330" r:id="rId10"/>
    <p:sldId id="345" r:id="rId11"/>
    <p:sldId id="313" r:id="rId12"/>
    <p:sldId id="338" r:id="rId13"/>
    <p:sldId id="353" r:id="rId14"/>
    <p:sldId id="355" r:id="rId15"/>
    <p:sldId id="354" r:id="rId16"/>
    <p:sldId id="332" r:id="rId17"/>
    <p:sldId id="305" r:id="rId18"/>
    <p:sldId id="316" r:id="rId19"/>
    <p:sldId id="356" r:id="rId20"/>
    <p:sldId id="348" r:id="rId21"/>
    <p:sldId id="352" r:id="rId22"/>
    <p:sldId id="346" r:id="rId23"/>
    <p:sldId id="358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SA Us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2F1A"/>
    <a:srgbClr val="F9FEFF"/>
    <a:srgbClr val="29DEF7"/>
    <a:srgbClr val="368CAD"/>
    <a:srgbClr val="140786"/>
    <a:srgbClr val="0916B4"/>
    <a:srgbClr val="FF51EB"/>
    <a:srgbClr val="FFDE17"/>
    <a:srgbClr val="08D06C"/>
    <a:srgbClr val="216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15" autoAdjust="0"/>
    <p:restoredTop sz="91240" autoAdjust="0"/>
  </p:normalViewPr>
  <p:slideViewPr>
    <p:cSldViewPr>
      <p:cViewPr>
        <p:scale>
          <a:sx n="100" d="100"/>
          <a:sy n="100" d="100"/>
        </p:scale>
        <p:origin x="-1160" y="-10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1-08T15:47:49.903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CE39207-E6EA-8440-B8E0-29910BA86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287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97F2F-DAE0-F442-B7D8-8310847C98FF}" type="slidenum">
              <a:rPr lang="en-US"/>
              <a:pPr/>
              <a:t>1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Explain three frequencies,</a:t>
            </a:r>
            <a:r>
              <a:rPr lang="en-US" baseline="0" dirty="0" smtClean="0"/>
              <a:t> nearly continuous activity. MAGIC DETECTION early 2006 Dent first detections 1962-1965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39207-E6EA-8440-B8E0-29910BA86AC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30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4AAAA9-5617-9A4A-84DC-BB00458D087B}" type="slidenum">
              <a:rPr lang="en-US" sz="1200">
                <a:latin typeface="Calibri" charset="0"/>
              </a:rPr>
              <a:pPr eaLnBrk="1" hangingPunct="1"/>
              <a:t>12</a:t>
            </a:fld>
            <a:endParaRPr lang="en-US" sz="1200">
              <a:latin typeface="Calibri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Mention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that only one source modeled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so far.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D53A96-2B23-2F47-8641-80F659E87358}" type="slidenum">
              <a:rPr lang="en-US" sz="1200">
                <a:latin typeface="Calibri" charset="0"/>
              </a:rPr>
              <a:pPr eaLnBrk="1" hangingPunct="1"/>
              <a:t>13</a:t>
            </a:fld>
            <a:endParaRPr lang="en-US" sz="1200">
              <a:latin typeface="Calibri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5AF152-DE4E-FA46-8526-00E84AC828B3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9BC68C-624A-4046-88B0-12FAF527F714}" type="slidenum">
              <a:rPr lang="en-US"/>
              <a:pPr/>
              <a:t>15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Quiescent jet flow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Describe MOJAVE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39207-E6EA-8440-B8E0-29910BA86AC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74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A9AE2-0D6B-EF48-A60F-C83F4203FE0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303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Arrows mark </a:t>
            </a:r>
            <a:r>
              <a:rPr lang="en-US" smtClean="0"/>
              <a:t>shock onsets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A9AE2-0D6B-EF48-A60F-C83F4203FE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44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A9AE2-0D6B-EF48-A60F-C83F4203FE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39207-E6EA-8440-B8E0-29910BA86AC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39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39207-E6EA-8440-B8E0-29910BA86AC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43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Turbulent</a:t>
            </a:r>
            <a:r>
              <a:rPr lang="en-US" baseline="0" dirty="0" smtClean="0"/>
              <a:t> B field suggested by low degrees of LP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73B2-D4C1-2942-A9BA-09D3019DCA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97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Operated under automatic computer control since approximately 1977</a:t>
            </a:r>
          </a:p>
          <a:p>
            <a:r>
              <a:rPr lang="en-US" dirty="0" smtClean="0"/>
              <a:t>Cannot observe some interesting HE and VHE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39207-E6EA-8440-B8E0-29910BA86AC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74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569AD2-8B55-7843-AAC1-6BC6F507F19E}" type="slidenum">
              <a:rPr lang="en-US"/>
              <a:pPr/>
              <a:t>5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A9AE2-0D6B-EF48-A60F-C83F4203FE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09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</a:t>
            </a:r>
            <a:r>
              <a:rPr lang="en-US" baseline="0" dirty="0" smtClean="0"/>
              <a:t> that these are not orbital periods </a:t>
            </a:r>
            <a:r>
              <a:rPr lang="en-US" baseline="0" smtClean="0"/>
              <a:t>but oscillations within the flow.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39207-E6EA-8440-B8E0-29910BA86AC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2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Variability</a:t>
            </a:r>
            <a:r>
              <a:rPr lang="en-US" baseline="0" dirty="0" smtClean="0"/>
              <a:t> timescales and amplitudes  are </a:t>
            </a:r>
            <a:r>
              <a:rPr lang="en-US" baseline="0" dirty="0" err="1" smtClean="0"/>
              <a:t>diffferent</a:t>
            </a:r>
            <a:r>
              <a:rPr lang="en-US" baseline="0" dirty="0" smtClean="0"/>
              <a:t>: UMRAO included in 5 and 15 GHZ (plus </a:t>
            </a:r>
            <a:r>
              <a:rPr lang="en-US" baseline="0" dirty="0" err="1" smtClean="0"/>
              <a:t>Medecino</a:t>
            </a:r>
            <a:r>
              <a:rPr lang="en-US" baseline="0" dirty="0" smtClean="0"/>
              <a:t> and OVRO)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39207-E6EA-8440-B8E0-29910BA86AC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11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lags and relative amplitudes</a:t>
            </a:r>
            <a:r>
              <a:rPr lang="en-US" baseline="0" dirty="0" smtClean="0"/>
              <a:t> to test localization and </a:t>
            </a:r>
            <a:r>
              <a:rPr lang="en-US" baseline="0" smtClean="0"/>
              <a:t>emission mechanism.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39207-E6EA-8440-B8E0-29910BA86AC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 marL="0" indent="0" algn="ctr">
              <a:buFont typeface="Wingdings" pitchFamily="-107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8ED60C-13F1-3247-A1A3-67A41A35B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C47B98B-3318-E049-AB0C-0DB018E01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2860CF-565E-6040-B41A-2DC163761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28600" y="6400800"/>
            <a:ext cx="85344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72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B99A-DD64-9341-A525-22E8CC3E41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BC3-F125-7949-A875-2BC38B13B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2231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B99A-DD64-9341-A525-22E8CC3E41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BC3-F125-7949-A875-2BC38B13B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156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B99A-DD64-9341-A525-22E8CC3E41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BC3-F125-7949-A875-2BC38B13B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6992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B99A-DD64-9341-A525-22E8CC3E41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BC3-F125-7949-A875-2BC38B13B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2389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B99A-DD64-9341-A525-22E8CC3E41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BC3-F125-7949-A875-2BC38B13B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2028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B99A-DD64-9341-A525-22E8CC3E41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BC3-F125-7949-A875-2BC38B13B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348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B99A-DD64-9341-A525-22E8CC3E41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BC3-F125-7949-A875-2BC38B13B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47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6245EF-1378-F945-B19F-AA09B7D0B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B99A-DD64-9341-A525-22E8CC3E41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BC3-F125-7949-A875-2BC38B13B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334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B99A-DD64-9341-A525-22E8CC3E41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BC3-F125-7949-A875-2BC38B13B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344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B99A-DD64-9341-A525-22E8CC3E41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BC3-F125-7949-A875-2BC38B13B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678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B99A-DD64-9341-A525-22E8CC3E41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BC3-F125-7949-A875-2BC38B13B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560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6F41AF-7C55-384F-A9A2-D7DFCD51B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88623D1-F6F1-EA48-A140-4CE5E01AD5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EBE84E5-C42B-9949-9CC8-68F9D7B28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E100217-E2D2-D843-BD81-98A3D7A56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F4126E6-F972-B447-B76A-8A09360B7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DF88F1B-22EE-7348-8259-B84E76FDA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7CF4A03-EB83-7940-AB09-C2A35F60B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7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8077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107" charset="2"/>
        <a:buChar char="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107" charset="2"/>
        <a:buChar char="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107" charset="2"/>
        <a:buChar char="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107" charset="2"/>
        <a:buChar char="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107" charset="2"/>
        <a:buChar char="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Font typeface="Wingdings" pitchFamily="-107" charset="2"/>
        <a:buChar char="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Font typeface="Wingdings" pitchFamily="-107" charset="2"/>
        <a:buChar char="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Font typeface="Wingdings" pitchFamily="-107" charset="2"/>
        <a:buChar char="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Font typeface="Wingdings" pitchFamily="-107" charset="2"/>
        <a:buChar char="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7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043B99A-DD64-9341-A525-22E8CC3E41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948DBC3-F125-7949-A875-2BC38B13B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48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gif"/><Relationship Id="rId5" Type="http://schemas.openxmlformats.org/officeDocument/2006/relationships/image" Target="../media/image17.jpg"/><Relationship Id="rId6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458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DE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The University of Michigan Centimeter-band </a:t>
            </a:r>
            <a:r>
              <a:rPr lang="en-US" sz="3200" b="1" dirty="0" err="1" smtClean="0">
                <a:solidFill>
                  <a:srgbClr val="FFDE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Blazar</a:t>
            </a:r>
            <a:r>
              <a:rPr lang="en-US" sz="3200" b="1" dirty="0" smtClean="0">
                <a:solidFill>
                  <a:srgbClr val="FFDE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 Monitoring Program</a:t>
            </a:r>
            <a:endParaRPr lang="en-US" sz="3200" b="1" i="0" dirty="0">
              <a:solidFill>
                <a:srgbClr val="FFDE17"/>
              </a:solidFill>
              <a:latin typeface="Calibri"/>
            </a:endParaRP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447800"/>
            <a:ext cx="7543800" cy="533400"/>
          </a:xfrm>
          <a:ln>
            <a:gradFill flip="none" rotWithShape="1">
              <a:gsLst>
                <a:gs pos="0">
                  <a:srgbClr val="FFFFFF"/>
                </a:gs>
                <a:gs pos="100000">
                  <a:prstClr val="white"/>
                </a:gs>
              </a:gsLst>
              <a:lin ang="60000" scaled="0"/>
              <a:tileRect/>
            </a:gra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b="1" i="1" dirty="0" smtClean="0">
                <a:solidFill>
                  <a:srgbClr val="FFDE17"/>
                </a:solidFill>
                <a:latin typeface="Calibri"/>
              </a:rPr>
              <a:t>M.F</a:t>
            </a:r>
            <a:r>
              <a:rPr lang="en-US" sz="2400" b="1" i="1" dirty="0">
                <a:solidFill>
                  <a:srgbClr val="FFDE17"/>
                </a:solidFill>
                <a:latin typeface="Calibri"/>
              </a:rPr>
              <a:t>. Aller,</a:t>
            </a:r>
            <a:r>
              <a:rPr lang="en-US" sz="2400" b="1" i="1" dirty="0" smtClean="0">
                <a:solidFill>
                  <a:srgbClr val="FFDE17"/>
                </a:solidFill>
                <a:latin typeface="Calibri"/>
              </a:rPr>
              <a:t> H.D. Aller, P.A. Hughes, &amp; G. E. Latimer</a:t>
            </a:r>
            <a:endParaRPr lang="en-US" sz="2400" b="1" i="1" dirty="0">
              <a:solidFill>
                <a:srgbClr val="FFDE17"/>
              </a:solidFill>
              <a:latin typeface="Calibri"/>
            </a:endParaRPr>
          </a:p>
        </p:txBody>
      </p:sp>
      <p:pic>
        <p:nvPicPr>
          <p:cNvPr id="2" name="Picture 1" descr="3C279_aug1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33600"/>
            <a:ext cx="6324600" cy="4401101"/>
          </a:xfrm>
          <a:prstGeom prst="rect">
            <a:avLst/>
          </a:prstGeom>
        </p:spPr>
      </p:pic>
      <p:pic>
        <p:nvPicPr>
          <p:cNvPr id="3" name="Picture 2" descr="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6933"/>
            <a:ext cx="647700" cy="647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60960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40786"/>
                </a:solidFill>
              </a:rPr>
              <a:t>Two-week averaged data</a:t>
            </a:r>
            <a:endParaRPr lang="en-US" sz="1600" b="1" dirty="0">
              <a:solidFill>
                <a:srgbClr val="14078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0" y="48768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First VHE detection of a FSRQ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3657600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140786"/>
                </a:solidFill>
              </a:rPr>
              <a:t>Linear Polarization</a:t>
            </a:r>
            <a:endParaRPr lang="en-US" sz="1000" b="1" dirty="0">
              <a:solidFill>
                <a:srgbClr val="14078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4876800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140786"/>
                </a:solidFill>
              </a:rPr>
              <a:t>Total flux density</a:t>
            </a:r>
            <a:endParaRPr lang="en-US" sz="1000" b="1" dirty="0">
              <a:solidFill>
                <a:srgbClr val="140786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6477000" y="5486400"/>
            <a:ext cx="12192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0" y="5257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First reported  QSO variability at radio band 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1219200" y="5562600"/>
            <a:ext cx="1143000" cy="152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152400"/>
            <a:ext cx="8915400" cy="1143000"/>
          </a:xfrm>
        </p:spPr>
        <p:txBody>
          <a:bodyPr/>
          <a:lstStyle/>
          <a:p>
            <a:r>
              <a:rPr lang="en-US" sz="2800" i="0" u="sng" dirty="0" smtClean="0">
                <a:solidFill>
                  <a:srgbClr val="29DEF7"/>
                </a:solidFill>
                <a:latin typeface="Calibri"/>
              </a:rPr>
              <a:t>Inherent Problems in Cross-Correlating Radio-band Flux Light Curves with X-ray and </a:t>
            </a:r>
            <a:r>
              <a:rPr lang="en-US" sz="2800" i="0" u="sng" dirty="0" err="1" smtClean="0">
                <a:solidFill>
                  <a:srgbClr val="29DEF7"/>
                </a:solidFill>
                <a:latin typeface="Calibri"/>
              </a:rPr>
              <a:t>γ</a:t>
            </a:r>
            <a:r>
              <a:rPr lang="en-US" sz="2800" i="0" u="sng" dirty="0" smtClean="0">
                <a:solidFill>
                  <a:srgbClr val="29DEF7"/>
                </a:solidFill>
                <a:latin typeface="Calibri"/>
              </a:rPr>
              <a:t>-ray Data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153400" cy="2057400"/>
          </a:xfrm>
          <a:ln w="28575">
            <a:solidFill>
              <a:srgbClr val="29DEF7">
                <a:alpha val="96000"/>
              </a:srgbClr>
            </a:solidFill>
          </a:ln>
        </p:spPr>
        <p:txBody>
          <a:bodyPr/>
          <a:lstStyle/>
          <a:p>
            <a:pPr>
              <a:buFont typeface="Wingdings" charset="2"/>
              <a:buChar char=""/>
            </a:pPr>
            <a:r>
              <a:rPr lang="en-US" sz="2400" dirty="0" smtClean="0">
                <a:solidFill>
                  <a:srgbClr val="F9FEFF"/>
                </a:solidFill>
                <a:latin typeface="Arial"/>
              </a:rPr>
              <a:t>Unambiguous identification of the SAME event is difficult except when the light curve is dominated by a single event (e.g. 0235+164) due to continuous activity.</a:t>
            </a:r>
          </a:p>
          <a:p>
            <a:pPr>
              <a:buFont typeface="Wingdings" charset="2"/>
              <a:buChar char=""/>
            </a:pPr>
            <a:r>
              <a:rPr lang="en-US" sz="2400" dirty="0" smtClean="0">
                <a:solidFill>
                  <a:srgbClr val="F9FEFF"/>
                </a:solidFill>
                <a:latin typeface="Arial"/>
              </a:rPr>
              <a:t>The variability timescales &amp; amplitudes are different in high and low energy flares/outbursts.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4953000"/>
            <a:ext cx="8382000" cy="1200328"/>
          </a:xfrm>
          <a:prstGeom prst="rect">
            <a:avLst/>
          </a:prstGeom>
          <a:noFill/>
          <a:ln w="28575">
            <a:solidFill>
              <a:srgbClr val="29DEF7">
                <a:alpha val="96000"/>
              </a:srgbClr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"/>
            </a:pPr>
            <a:r>
              <a:rPr lang="en-US" dirty="0" smtClean="0">
                <a:solidFill>
                  <a:srgbClr val="F9FEFF"/>
                </a:solidFill>
                <a:latin typeface="Arial"/>
              </a:rPr>
              <a:t>Opacity produces blending of the radio flares.</a:t>
            </a:r>
          </a:p>
          <a:p>
            <a:pPr>
              <a:buFont typeface="Wingdings" charset="2"/>
              <a:buChar char=""/>
            </a:pPr>
            <a:r>
              <a:rPr lang="en-US" dirty="0" smtClean="0">
                <a:solidFill>
                  <a:srgbClr val="F9FEFF"/>
                </a:solidFill>
                <a:latin typeface="Arial"/>
              </a:rPr>
              <a:t>Temporal changes in the jet parameters prevent a unique</a:t>
            </a:r>
          </a:p>
          <a:p>
            <a:r>
              <a:rPr lang="en-US" dirty="0" smtClean="0">
                <a:solidFill>
                  <a:srgbClr val="F9FEFF"/>
                </a:solidFill>
                <a:latin typeface="Arial"/>
              </a:rPr>
              <a:t>    signature over many outbursts.</a:t>
            </a:r>
            <a:endParaRPr lang="en-US" dirty="0">
              <a:solidFill>
                <a:srgbClr val="F9FEFF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13716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EFF"/>
                </a:solidFill>
              </a:rPr>
              <a:t>DATA</a:t>
            </a:r>
            <a:endParaRPr lang="en-US" dirty="0">
              <a:solidFill>
                <a:srgbClr val="F9FE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44196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EFF"/>
                </a:solidFill>
              </a:rPr>
              <a:t>FACTORS HAMPERING INTERPRETATION</a:t>
            </a:r>
            <a:endParaRPr lang="en-US" dirty="0">
              <a:solidFill>
                <a:srgbClr val="F9FE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400"/>
            <a:ext cx="8915400" cy="1143000"/>
          </a:xfrm>
        </p:spPr>
        <p:txBody>
          <a:bodyPr/>
          <a:lstStyle/>
          <a:p>
            <a:r>
              <a:rPr lang="en-US" sz="3200" i="0" u="sng" dirty="0" smtClean="0">
                <a:solidFill>
                  <a:srgbClr val="29DEF7"/>
                </a:solidFill>
                <a:latin typeface="Calibri"/>
              </a:rPr>
              <a:t>Linear Polarization: a potential way to localize the</a:t>
            </a:r>
            <a:br>
              <a:rPr lang="en-US" sz="3200" i="0" u="sng" dirty="0" smtClean="0">
                <a:solidFill>
                  <a:srgbClr val="29DEF7"/>
                </a:solidFill>
                <a:latin typeface="Calibri"/>
              </a:rPr>
            </a:br>
            <a:r>
              <a:rPr lang="en-US" sz="3200" i="0" u="sng" dirty="0" smtClean="0">
                <a:solidFill>
                  <a:srgbClr val="29DEF7"/>
                </a:solidFill>
                <a:latin typeface="Calibri"/>
              </a:rPr>
              <a:t>optical emission site: 1510-089 (FSRQ) </a:t>
            </a:r>
            <a:endParaRPr lang="en-US" sz="3200" i="0" u="sng" dirty="0">
              <a:solidFill>
                <a:srgbClr val="29DEF7"/>
              </a:solidFill>
              <a:latin typeface="Calibri"/>
            </a:endParaRPr>
          </a:p>
        </p:txBody>
      </p:sp>
      <p:pic>
        <p:nvPicPr>
          <p:cNvPr id="6" name="Content Placeholder 5" descr="Fig2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9" r="-4729"/>
          <a:stretch>
            <a:fillRect/>
          </a:stretch>
        </p:blipFill>
        <p:spPr>
          <a:xfrm>
            <a:off x="2209800" y="1143000"/>
            <a:ext cx="6858000" cy="5181600"/>
          </a:xfrm>
        </p:spPr>
      </p:pic>
      <p:sp>
        <p:nvSpPr>
          <p:cNvPr id="7" name="TextBox 6"/>
          <p:cNvSpPr txBox="1"/>
          <p:nvPr/>
        </p:nvSpPr>
        <p:spPr>
          <a:xfrm>
            <a:off x="2514600" y="64008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EFFFC"/>
                </a:solidFill>
                <a:latin typeface="Calibri"/>
              </a:rPr>
              <a:t>Aller et al. 2012</a:t>
            </a:r>
            <a:endParaRPr lang="en-US" sz="1400" b="1" dirty="0">
              <a:solidFill>
                <a:srgbClr val="FEFFFC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6019800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30303"/>
                </a:solidFill>
              </a:rPr>
              <a:t>2008.5</a:t>
            </a:r>
            <a:endParaRPr lang="en-US" sz="1100" b="1" dirty="0">
              <a:solidFill>
                <a:srgbClr val="03030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3400" y="6019800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30303"/>
                </a:solidFill>
              </a:rPr>
              <a:t>2012.5</a:t>
            </a:r>
            <a:endParaRPr lang="en-US" sz="1100" b="1" dirty="0">
              <a:solidFill>
                <a:srgbClr val="03030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50292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90"/>
                </a:solidFill>
              </a:rPr>
              <a:t>2009 events</a:t>
            </a:r>
            <a:endParaRPr lang="en-US" sz="10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828801"/>
            <a:ext cx="2209800" cy="461665"/>
          </a:xfrm>
          <a:prstGeom prst="rect">
            <a:avLst/>
          </a:prstGeom>
          <a:noFill/>
          <a:ln w="28575">
            <a:solidFill>
              <a:srgbClr val="F9FE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9FEFF"/>
                </a:solidFill>
              </a:rPr>
              <a:t>2009 events:</a:t>
            </a:r>
          </a:p>
          <a:p>
            <a:r>
              <a:rPr lang="en-US" sz="1200" dirty="0" smtClean="0">
                <a:solidFill>
                  <a:srgbClr val="F9FEFF"/>
                </a:solidFill>
              </a:rPr>
              <a:t> 14.5 &amp; optical EVPAs track</a:t>
            </a:r>
            <a:r>
              <a:rPr lang="en-US" sz="1200" dirty="0">
                <a:solidFill>
                  <a:srgbClr val="F9FEFF"/>
                </a:solidFill>
              </a:rPr>
              <a:t>.</a:t>
            </a:r>
            <a:endParaRPr lang="en-US" sz="1200" dirty="0" smtClean="0">
              <a:solidFill>
                <a:srgbClr val="F9FE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7010400" y="5105400"/>
            <a:ext cx="1219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934200" y="5105400"/>
            <a:ext cx="167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90"/>
                </a:solidFill>
              </a:rPr>
              <a:t>2011.5 2012 events</a:t>
            </a:r>
            <a:endParaRPr lang="en-US" sz="1000" b="1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2514600"/>
            <a:ext cx="2362200" cy="1015663"/>
          </a:xfrm>
          <a:prstGeom prst="rect">
            <a:avLst/>
          </a:prstGeom>
          <a:noFill/>
          <a:ln w="28575">
            <a:solidFill>
              <a:srgbClr val="F9FE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9FEFF"/>
                </a:solidFill>
              </a:rPr>
              <a:t>2011-2012 events:</a:t>
            </a:r>
          </a:p>
          <a:p>
            <a:r>
              <a:rPr lang="en-US" sz="1200" dirty="0" smtClean="0">
                <a:solidFill>
                  <a:srgbClr val="F9FEFF"/>
                </a:solidFill>
              </a:rPr>
              <a:t>Optical and radio EVPAs don</a:t>
            </a:r>
            <a:r>
              <a:rPr lang="fr-FR" sz="1200" dirty="0" smtClean="0">
                <a:solidFill>
                  <a:srgbClr val="F9FEFF"/>
                </a:solidFill>
              </a:rPr>
              <a:t>’</a:t>
            </a:r>
            <a:r>
              <a:rPr lang="en-US" sz="1200" dirty="0" smtClean="0">
                <a:solidFill>
                  <a:srgbClr val="F9FEFF"/>
                </a:solidFill>
              </a:rPr>
              <a:t>t track</a:t>
            </a:r>
            <a:r>
              <a:rPr lang="en-US" sz="1200" dirty="0">
                <a:solidFill>
                  <a:srgbClr val="F9FEFF"/>
                </a:solidFill>
              </a:rPr>
              <a:t> </a:t>
            </a:r>
            <a:r>
              <a:rPr lang="en-US" sz="1200" dirty="0" smtClean="0">
                <a:solidFill>
                  <a:srgbClr val="F9FEFF"/>
                </a:solidFill>
              </a:rPr>
              <a:t>even when allowing for 180° ambiguity in the radio EVPA determination.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4114800" y="1143000"/>
            <a:ext cx="685800" cy="304800"/>
          </a:xfrm>
          <a:prstGeom prst="ellipse">
            <a:avLst/>
          </a:prstGeom>
          <a:noFill/>
          <a:ln w="28575" cap="flat" cmpd="sng" algn="ctr">
            <a:solidFill>
              <a:srgbClr val="08D06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772400" y="1143000"/>
            <a:ext cx="685800" cy="304800"/>
          </a:xfrm>
          <a:prstGeom prst="ellipse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4343400"/>
            <a:ext cx="2286000" cy="830997"/>
          </a:xfrm>
          <a:prstGeom prst="rect">
            <a:avLst/>
          </a:prstGeom>
          <a:noFill/>
          <a:ln w="28575">
            <a:solidFill>
              <a:srgbClr val="FFDE1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DE17"/>
                </a:solidFill>
              </a:rPr>
              <a:t>Different jet location, or temporal changes in jet conditions.</a:t>
            </a:r>
            <a:endParaRPr lang="en-US" sz="1600" dirty="0">
              <a:solidFill>
                <a:srgbClr val="FFDE1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403860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DE17"/>
                </a:solidFill>
              </a:rPr>
              <a:t>WHY?</a:t>
            </a:r>
            <a:endParaRPr lang="en-US" sz="1600" dirty="0">
              <a:solidFill>
                <a:srgbClr val="FFDE17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6324600" y="1371600"/>
            <a:ext cx="0" cy="33528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140786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85966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"/>
            <a:ext cx="8915400" cy="990600"/>
          </a:xfrm>
        </p:spPr>
        <p:txBody>
          <a:bodyPr/>
          <a:lstStyle/>
          <a:p>
            <a:pPr eaLnBrk="1" hangingPunct="1"/>
            <a:r>
              <a:rPr lang="en-US" sz="3600" i="0" u="sng" dirty="0">
                <a:solidFill>
                  <a:srgbClr val="29DEF7"/>
                </a:solidFill>
                <a:latin typeface="Calibri" charset="0"/>
                <a:ea typeface="ＭＳ Ｐゴシック" charset="0"/>
                <a:cs typeface="ＭＳ Ｐゴシック" charset="0"/>
              </a:rPr>
              <a:t>Science Goals of the </a:t>
            </a:r>
            <a:r>
              <a:rPr lang="en-US" sz="3600" i="0" u="sng" dirty="0" smtClean="0">
                <a:solidFill>
                  <a:srgbClr val="29DEF7"/>
                </a:solidFill>
                <a:latin typeface="Calibri" charset="0"/>
                <a:ea typeface="ＭＳ Ｐゴシック" charset="0"/>
                <a:cs typeface="ＭＳ Ｐゴシック" charset="0"/>
              </a:rPr>
              <a:t>CP Program (2002-2012)</a:t>
            </a:r>
            <a:endParaRPr lang="en-US" sz="3600" i="0" u="sng" dirty="0">
              <a:solidFill>
                <a:srgbClr val="29DEF7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915400" cy="5105400"/>
          </a:xfrm>
        </p:spPr>
        <p:txBody>
          <a:bodyPr>
            <a:normAutofit/>
          </a:bodyPr>
          <a:lstStyle/>
          <a:p>
            <a:pPr marL="342900" lvl="4" indent="-342900" eaLnBrk="1" hangingPunct="1">
              <a:buFont typeface="Arial" charset="0"/>
              <a:buNone/>
            </a:pPr>
            <a:r>
              <a:rPr lang="en-US" sz="2400" dirty="0">
                <a:latin typeface="Calibri" charset="0"/>
                <a:ea typeface="ＭＳ Ｐゴシック" charset="0"/>
              </a:rPr>
              <a:t> </a:t>
            </a:r>
            <a:r>
              <a:rPr lang="en-US" sz="2400" dirty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From the  UMRAO data directly</a:t>
            </a:r>
            <a:r>
              <a:rPr lang="en-US" sz="2400" dirty="0" smtClean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:</a:t>
            </a:r>
            <a:endParaRPr lang="en-US" sz="1200" dirty="0">
              <a:solidFill>
                <a:srgbClr val="FF6600"/>
              </a:solidFill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2400" dirty="0">
                <a:solidFill>
                  <a:srgbClr val="D9D9D9"/>
                </a:solidFill>
                <a:latin typeface="Calibri" charset="0"/>
                <a:ea typeface="ＭＳ Ｐゴシック" charset="0"/>
                <a:cs typeface="ＭＳ Ｐゴシック" charset="0"/>
              </a:rPr>
              <a:t>Determine  the range of behavior of CP: amplitude and  timescale for variability in Stokes V; its relation to total flux density and linear polarization; and polarity--link between jet and central engine</a:t>
            </a:r>
            <a:r>
              <a:rPr lang="en-US" sz="2400" dirty="0" smtClean="0">
                <a:solidFill>
                  <a:srgbClr val="D9D9D9"/>
                </a:solidFill>
                <a:latin typeface="Calibri" charset="0"/>
                <a:ea typeface="ＭＳ Ｐゴシック" charset="0"/>
                <a:cs typeface="ＭＳ Ｐゴシック" charset="0"/>
              </a:rPr>
              <a:t>?</a:t>
            </a:r>
            <a:endParaRPr lang="en-US" sz="2400" dirty="0">
              <a:solidFill>
                <a:srgbClr val="D9D9D9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>
                <a:solidFill>
                  <a:srgbClr val="FF6600"/>
                </a:solidFill>
                <a:latin typeface="Calibri" charset="0"/>
                <a:ea typeface="ＭＳ Ｐゴシック" charset="0"/>
                <a:cs typeface="ＭＳ Ｐゴシック" charset="0"/>
              </a:rPr>
              <a:t>In combination with modeling &amp; complementary VLBA program</a:t>
            </a:r>
            <a:r>
              <a:rPr lang="en-US" sz="2400" baseline="30000" dirty="0">
                <a:solidFill>
                  <a:srgbClr val="FF6600"/>
                </a:solidFill>
                <a:latin typeface="Calibri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400" dirty="0">
                <a:solidFill>
                  <a:srgbClr val="FF6600"/>
                </a:solidFill>
                <a:latin typeface="Calibri" charset="0"/>
                <a:ea typeface="ＭＳ Ｐゴシック" charset="0"/>
                <a:cs typeface="ＭＳ Ｐゴシック" charset="0"/>
              </a:rPr>
              <a:t>: </a:t>
            </a:r>
            <a:endParaRPr lang="en-US" sz="2400" dirty="0" smtClean="0">
              <a:solidFill>
                <a:srgbClr val="FF66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>
                <a:solidFill>
                  <a:srgbClr val="FF66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smtClean="0">
                <a:solidFill>
                  <a:srgbClr val="FF6600"/>
                </a:solidFill>
                <a:latin typeface="Calibri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400" dirty="0" smtClean="0">
                <a:solidFill>
                  <a:srgbClr val="D9D9D9"/>
                </a:solidFill>
                <a:latin typeface="Calibri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400" dirty="0">
                <a:solidFill>
                  <a:srgbClr val="D9D9D9"/>
                </a:solidFill>
                <a:latin typeface="Calibri" charset="0"/>
                <a:ea typeface="ＭＳ Ｐゴシック" charset="0"/>
                <a:cs typeface="ＭＳ Ｐゴシック" charset="0"/>
              </a:rPr>
              <a:t>.  determine the particle distribution</a:t>
            </a:r>
            <a:r>
              <a:rPr lang="ja-JP" altLang="en-US" sz="2400" dirty="0">
                <a:solidFill>
                  <a:srgbClr val="D9D9D9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solidFill>
                  <a:srgbClr val="D9D9D9"/>
                </a:solidFill>
                <a:latin typeface="Calibri" charset="0"/>
                <a:ea typeface="ＭＳ Ｐゴシック" charset="0"/>
                <a:cs typeface="ＭＳ Ｐゴシック" charset="0"/>
              </a:rPr>
              <a:t>s low energy cutoff </a:t>
            </a:r>
            <a:r>
              <a:rPr lang="en-US" sz="1600" dirty="0">
                <a:solidFill>
                  <a:srgbClr val="EEFF61"/>
                </a:solidFill>
                <a:latin typeface="Calibri" charset="0"/>
                <a:ea typeface="ＭＳ Ｐゴシック" charset="0"/>
                <a:cs typeface="ＭＳ Ｐゴシック" charset="0"/>
              </a:rPr>
              <a:t>from the spectral info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>
                <a:solidFill>
                  <a:srgbClr val="D9D9D9"/>
                </a:solidFill>
                <a:latin typeface="Calibri" charset="0"/>
                <a:ea typeface="ＭＳ Ｐゴシック" charset="0"/>
                <a:cs typeface="ＭＳ Ｐゴシック" charset="0"/>
              </a:rPr>
              <a:t>    2. set limits on the jet</a:t>
            </a:r>
            <a:r>
              <a:rPr lang="ja-JP" altLang="en-US" sz="2400" dirty="0">
                <a:solidFill>
                  <a:srgbClr val="D9D9D9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solidFill>
                  <a:srgbClr val="D9D9D9"/>
                </a:solidFill>
                <a:latin typeface="Calibri" charset="0"/>
                <a:ea typeface="ＭＳ Ｐゴシック" charset="0"/>
                <a:cs typeface="ＭＳ Ｐゴシック" charset="0"/>
              </a:rPr>
              <a:t>s particle composition (electron/proton or electron/positron gas?) </a:t>
            </a:r>
            <a:r>
              <a:rPr lang="en-US" sz="1800" dirty="0">
                <a:solidFill>
                  <a:srgbClr val="EEFF61"/>
                </a:solidFill>
                <a:latin typeface="Calibri" charset="0"/>
                <a:ea typeface="ＭＳ Ｐゴシック" charset="0"/>
                <a:cs typeface="ＭＳ Ｐゴシック" charset="0"/>
              </a:rPr>
              <a:t>from the amount of Faraday rotation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>
                <a:solidFill>
                  <a:srgbClr val="D9D9D9"/>
                </a:solidFill>
                <a:latin typeface="Calibri" charset="0"/>
                <a:ea typeface="ＭＳ Ｐゴシック" charset="0"/>
                <a:cs typeface="ＭＳ Ｐゴシック" charset="0"/>
              </a:rPr>
              <a:t>    3. </a:t>
            </a:r>
            <a:r>
              <a:rPr lang="en-US" sz="2400" dirty="0" smtClean="0">
                <a:solidFill>
                  <a:srgbClr val="D9D9D9"/>
                </a:solidFill>
                <a:latin typeface="Calibri" charset="0"/>
                <a:ea typeface="ＭＳ Ｐゴシック" charset="0"/>
                <a:cs typeface="ＭＳ Ｐゴシック" charset="0"/>
              </a:rPr>
              <a:t>constrain the 3-D structure of the B field and </a:t>
            </a:r>
            <a:r>
              <a:rPr lang="en-US" sz="2400" dirty="0">
                <a:solidFill>
                  <a:srgbClr val="D9D9D9"/>
                </a:solidFill>
                <a:latin typeface="Calibri" charset="0"/>
                <a:ea typeface="ＭＳ Ｐゴシック" charset="0"/>
                <a:cs typeface="ＭＳ Ｐゴシック" charset="0"/>
              </a:rPr>
              <a:t>the fraction of energy in an ordered component of the field </a:t>
            </a:r>
            <a:r>
              <a:rPr lang="en-US" sz="2400" dirty="0">
                <a:solidFill>
                  <a:srgbClr val="EEFF61"/>
                </a:solidFill>
                <a:latin typeface="Calibri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1800" dirty="0">
                <a:solidFill>
                  <a:srgbClr val="EEFF61"/>
                </a:solidFill>
                <a:latin typeface="Calibri" charset="0"/>
                <a:ea typeface="ＭＳ Ｐゴシック" charset="0"/>
                <a:cs typeface="ＭＳ Ｐゴシック" charset="0"/>
              </a:rPr>
              <a:t>rom the sign and amplitude of Stokes V </a:t>
            </a:r>
            <a:r>
              <a:rPr lang="en-US" sz="1800" dirty="0" smtClean="0">
                <a:solidFill>
                  <a:srgbClr val="EEFF61"/>
                </a:solidFill>
                <a:latin typeface="Calibri" charset="0"/>
                <a:ea typeface="ＭＳ Ｐゴシック" charset="0"/>
                <a:cs typeface="ＭＳ Ｐゴシック" charset="0"/>
              </a:rPr>
              <a:t>respectively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304800" y="6019800"/>
            <a:ext cx="731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i="1" baseline="30000" dirty="0">
                <a:solidFill>
                  <a:srgbClr val="D9D9D9"/>
                </a:solidFill>
                <a:latin typeface="Calibri" charset="0"/>
              </a:rPr>
              <a:t>1</a:t>
            </a:r>
            <a:r>
              <a:rPr lang="en-US" sz="1400" b="1" i="1" dirty="0">
                <a:solidFill>
                  <a:srgbClr val="D9D9D9"/>
                </a:solidFill>
                <a:latin typeface="Calibri" charset="0"/>
              </a:rPr>
              <a:t>VLBA program: 6 frequency imaging in collaboration with Homan, Lister, and </a:t>
            </a:r>
            <a:r>
              <a:rPr lang="en-US" sz="1400" b="1" i="1" dirty="0" smtClean="0">
                <a:solidFill>
                  <a:srgbClr val="D9D9D9"/>
                </a:solidFill>
                <a:latin typeface="Calibri" charset="0"/>
              </a:rPr>
              <a:t>Wardle for a small sample of sources : analysis of 3C 279 published in Homan et al. 2009 </a:t>
            </a:r>
            <a:endParaRPr lang="en-US" sz="1400" b="1" i="1" dirty="0">
              <a:solidFill>
                <a:srgbClr val="D9D9D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52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458200" cy="687387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sz="3600" i="0" dirty="0" smtClean="0">
                <a:solidFill>
                  <a:srgbClr val="29DEF7"/>
                </a:solidFill>
                <a:latin typeface="Calibri" charset="0"/>
                <a:ea typeface="ＭＳ Ｐゴシック" charset="0"/>
                <a:cs typeface="ＭＳ Ｐゴシック" charset="0"/>
              </a:rPr>
              <a:t>Circular Polarization: source selection</a:t>
            </a:r>
            <a:endParaRPr lang="en-US" sz="3600" i="0" dirty="0">
              <a:solidFill>
                <a:srgbClr val="29DEF7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0185" name="Group 4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08827"/>
              </p:ext>
            </p:extLst>
          </p:nvPr>
        </p:nvGraphicFramePr>
        <p:xfrm>
          <a:off x="228600" y="1447800"/>
          <a:ext cx="8305800" cy="4195384"/>
        </p:xfrm>
        <a:graphic>
          <a:graphicData uri="http://schemas.openxmlformats.org/drawingml/2006/table">
            <a:tbl>
              <a:tblPr/>
              <a:tblGrid>
                <a:gridCol w="1473200"/>
                <a:gridCol w="1422400"/>
                <a:gridCol w="1235075"/>
                <a:gridCol w="1355725"/>
                <a:gridCol w="1447800"/>
                <a:gridCol w="1371600"/>
              </a:tblGrid>
              <a:tr h="457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0059+581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CCFFCC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3C 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0736+017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1156+295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1741-038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51EB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OX 161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</a:tr>
              <a:tr h="700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DA 55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0420-014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0748+126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3C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273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CFFCC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OT 081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sng" strike="noStrike" cap="none" normalizeH="0" baseline="0" dirty="0">
                        <a:ln>
                          <a:noFill/>
                        </a:ln>
                        <a:solidFill>
                          <a:srgbClr val="C91AC4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2145+067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</a:tr>
              <a:tr h="700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0235+641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51EB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0607-157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OJ 287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3C </a:t>
                      </a:r>
                      <a:r>
                        <a:rPr kumimoji="0" lang="en-US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279</a:t>
                      </a:r>
                      <a:endParaRPr kumimoji="0" lang="en-US" sz="1800" b="0" i="0" u="sng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91AC4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3C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380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CFFCC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CFFCC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BL Lac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</a:tr>
              <a:tr h="700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3C </a:t>
                      </a:r>
                      <a:r>
                        <a:rPr kumimoji="0" lang="en-US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84</a:t>
                      </a:r>
                      <a:endParaRPr kumimoji="0" lang="en-US" sz="1800" b="0" i="0" u="sng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51EB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0642+449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51EB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4C 39.25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91AC4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1335-127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90000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OV-236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52EFF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3C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446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CFFCC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</a:tr>
              <a:tr h="700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NRAO 150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0716+714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1055+018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90000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1510-089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51EB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1928+738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CTA 102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</a:tr>
              <a:tr h="700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3C 111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0727-115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1127-145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C90000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3C 345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52EFF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51EB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2134+004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90000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3C 454.3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7"/>
                    </a:solidFill>
                  </a:tcPr>
                </a:tc>
              </a:tr>
            </a:tbl>
          </a:graphicData>
        </a:graphic>
      </p:graphicFrame>
      <p:sp>
        <p:nvSpPr>
          <p:cNvPr id="31798" name="Text Box 490"/>
          <p:cNvSpPr txBox="1">
            <a:spLocks noChangeArrowheads="1"/>
          </p:cNvSpPr>
          <p:nvPr/>
        </p:nvSpPr>
        <p:spPr bwMode="auto">
          <a:xfrm>
            <a:off x="0" y="57150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BFBFBF"/>
                </a:solidFill>
                <a:latin typeface="Calibri" charset="0"/>
              </a:rPr>
              <a:t>Objects in </a:t>
            </a:r>
            <a:r>
              <a:rPr lang="en-US" sz="1800" u="sng" dirty="0">
                <a:solidFill>
                  <a:srgbClr val="FFE255"/>
                </a:solidFill>
                <a:latin typeface="Calibri" charset="0"/>
              </a:rPr>
              <a:t>yellow</a:t>
            </a:r>
            <a:r>
              <a:rPr lang="en-US" sz="1800" dirty="0">
                <a:solidFill>
                  <a:srgbClr val="BFBFBF"/>
                </a:solidFill>
                <a:latin typeface="Calibri" charset="0"/>
              </a:rPr>
              <a:t> </a:t>
            </a:r>
            <a:r>
              <a:rPr lang="en-US" sz="1800" dirty="0" smtClean="0">
                <a:solidFill>
                  <a:srgbClr val="BFBFBF"/>
                </a:solidFill>
                <a:latin typeface="Calibri" charset="0"/>
              </a:rPr>
              <a:t>are detected by both Fermi and by </a:t>
            </a:r>
            <a:r>
              <a:rPr lang="en-US" sz="1800" dirty="0" err="1" smtClean="0">
                <a:solidFill>
                  <a:srgbClr val="BFBFBF"/>
                </a:solidFill>
                <a:latin typeface="Calibri" charset="0"/>
              </a:rPr>
              <a:t>TeV</a:t>
            </a:r>
            <a:r>
              <a:rPr lang="en-US" sz="1800" dirty="0" smtClean="0">
                <a:solidFill>
                  <a:srgbClr val="BFBFBF"/>
                </a:solidFill>
                <a:latin typeface="Calibri" charset="0"/>
              </a:rPr>
              <a:t> instruments. Objects in </a:t>
            </a:r>
            <a:r>
              <a:rPr lang="en-US" sz="1800" dirty="0" smtClean="0">
                <a:solidFill>
                  <a:srgbClr val="CCFFCC"/>
                </a:solidFill>
                <a:latin typeface="Calibri" charset="0"/>
              </a:rPr>
              <a:t>green </a:t>
            </a:r>
            <a:r>
              <a:rPr lang="en-US" sz="1800" dirty="0" smtClean="0">
                <a:solidFill>
                  <a:srgbClr val="BFBFBF"/>
                </a:solidFill>
                <a:latin typeface="Calibri" charset="0"/>
              </a:rPr>
              <a:t>are detected by Fermi. Objects in </a:t>
            </a:r>
            <a:r>
              <a:rPr lang="en-US" sz="1800" dirty="0" smtClean="0">
                <a:solidFill>
                  <a:srgbClr val="FF51EB"/>
                </a:solidFill>
                <a:latin typeface="Calibri" charset="0"/>
              </a:rPr>
              <a:t>magenta</a:t>
            </a:r>
            <a:r>
              <a:rPr lang="en-US" sz="1800" dirty="0" smtClean="0">
                <a:solidFill>
                  <a:srgbClr val="BFBFBF"/>
                </a:solidFill>
                <a:latin typeface="Calibri" charset="0"/>
              </a:rPr>
              <a:t> are detected in neither the </a:t>
            </a:r>
            <a:r>
              <a:rPr lang="en-US" sz="1800" dirty="0" err="1" smtClean="0">
                <a:solidFill>
                  <a:srgbClr val="BFBFBF"/>
                </a:solidFill>
                <a:latin typeface="Calibri" charset="0"/>
              </a:rPr>
              <a:t>GeV</a:t>
            </a:r>
            <a:r>
              <a:rPr lang="en-US" sz="1800" dirty="0" smtClean="0">
                <a:solidFill>
                  <a:srgbClr val="BFBFBF"/>
                </a:solidFill>
                <a:latin typeface="Calibri" charset="0"/>
              </a:rPr>
              <a:t> or </a:t>
            </a:r>
            <a:r>
              <a:rPr lang="en-US" sz="1800" dirty="0" err="1" smtClean="0">
                <a:solidFill>
                  <a:srgbClr val="BFBFBF"/>
                </a:solidFill>
                <a:latin typeface="Calibri" charset="0"/>
              </a:rPr>
              <a:t>TeV</a:t>
            </a:r>
            <a:r>
              <a:rPr lang="en-US" sz="1800" dirty="0" smtClean="0">
                <a:solidFill>
                  <a:srgbClr val="BFBFBF"/>
                </a:solidFill>
                <a:latin typeface="Calibri" charset="0"/>
              </a:rPr>
              <a:t> bands.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68580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9FEFF"/>
                </a:solidFill>
              </a:rPr>
              <a:t>sample: 36 sources (positive/suspected detections,  S&gt;5Jy )</a:t>
            </a:r>
            <a:endParaRPr lang="en-US" sz="2000" dirty="0">
              <a:solidFill>
                <a:srgbClr val="F9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8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4"/>
          <p:cNvSpPr>
            <a:spLocks noGrp="1"/>
          </p:cNvSpPr>
          <p:nvPr>
            <p:ph type="title"/>
          </p:nvPr>
        </p:nvSpPr>
        <p:spPr>
          <a:xfrm>
            <a:off x="304800" y="152400"/>
            <a:ext cx="7924800" cy="1219200"/>
          </a:xfrm>
        </p:spPr>
        <p:txBody>
          <a:bodyPr/>
          <a:lstStyle/>
          <a:p>
            <a:pPr eaLnBrk="1" hangingPunct="1"/>
            <a:r>
              <a:rPr lang="en-US" sz="3200" i="0" u="sng" dirty="0">
                <a:solidFill>
                  <a:srgbClr val="29DEF7"/>
                </a:solidFill>
                <a:latin typeface="Calibri" charset="0"/>
                <a:ea typeface="ＭＳ Ｐゴシック" charset="0"/>
                <a:cs typeface="ＭＳ Ｐゴシック" charset="0"/>
              </a:rPr>
              <a:t>3C </a:t>
            </a:r>
            <a:r>
              <a:rPr lang="en-US" sz="3200" i="0" u="sng" dirty="0" smtClean="0">
                <a:solidFill>
                  <a:srgbClr val="29DEF7"/>
                </a:solidFill>
                <a:latin typeface="Calibri" charset="0"/>
                <a:ea typeface="ＭＳ Ｐゴシック" charset="0"/>
                <a:cs typeface="ＭＳ Ｐゴシック" charset="0"/>
              </a:rPr>
              <a:t>84 (NGC 1275): Polarity and amplitude</a:t>
            </a:r>
            <a:endParaRPr lang="en-US" sz="3200" i="0" u="sng" dirty="0">
              <a:solidFill>
                <a:srgbClr val="29DEF7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7" name="Picture 9" descr="Spectral_fig_cropped.tiff"/>
          <p:cNvSpPr>
            <a:spLocks noChangeAspect="1"/>
          </p:cNvSpPr>
          <p:nvPr/>
        </p:nvSpPr>
        <p:spPr bwMode="auto">
          <a:xfrm>
            <a:off x="6553200" y="1600200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TextBox 11"/>
          <p:cNvSpPr txBox="1">
            <a:spLocks noChangeArrowheads="1"/>
          </p:cNvSpPr>
          <p:nvPr/>
        </p:nvSpPr>
        <p:spPr bwMode="auto">
          <a:xfrm>
            <a:off x="6553200" y="2057400"/>
            <a:ext cx="1524000" cy="338554"/>
          </a:xfrm>
          <a:prstGeom prst="rect">
            <a:avLst/>
          </a:prstGeom>
          <a:noFill/>
          <a:ln w="28575">
            <a:solidFill>
              <a:srgbClr val="F9FE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smtClean="0">
                <a:solidFill>
                  <a:srgbClr val="F9FEFF"/>
                </a:solidFill>
                <a:latin typeface="Calibri" charset="0"/>
              </a:rPr>
              <a:t> </a:t>
            </a:r>
            <a:r>
              <a:rPr lang="en-US" sz="1600" b="1" dirty="0" smtClean="0">
                <a:solidFill>
                  <a:srgbClr val="F9FEFF"/>
                </a:solidFill>
                <a:latin typeface="Calibri" charset="0"/>
              </a:rPr>
              <a:t>Weak Stokes V</a:t>
            </a:r>
            <a:endParaRPr lang="en-US" sz="1600" b="1" dirty="0">
              <a:solidFill>
                <a:srgbClr val="F9FEFF"/>
              </a:solidFill>
              <a:latin typeface="Calibri" charset="0"/>
            </a:endParaRPr>
          </a:p>
        </p:txBody>
      </p:sp>
      <p:pic>
        <p:nvPicPr>
          <p:cNvPr id="41990" name="Picture 10" descr="3C84_mont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57912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1600200" y="2362200"/>
            <a:ext cx="4495800" cy="1588"/>
          </a:xfrm>
          <a:prstGeom prst="line">
            <a:avLst/>
          </a:prstGeom>
          <a:ln>
            <a:solidFill>
              <a:srgbClr val="29DEF7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828800" y="1981200"/>
            <a:ext cx="1143000" cy="8382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984807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93" name="TextBox 20"/>
          <p:cNvSpPr txBox="1">
            <a:spLocks noChangeArrowheads="1"/>
          </p:cNvSpPr>
          <p:nvPr/>
        </p:nvSpPr>
        <p:spPr bwMode="auto">
          <a:xfrm>
            <a:off x="2743200" y="2514600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smtClean="0">
                <a:solidFill>
                  <a:srgbClr val="140786"/>
                </a:solidFill>
                <a:latin typeface="Calibri" charset="0"/>
              </a:rPr>
              <a:t>Fractional Circular Polarization:</a:t>
            </a:r>
          </a:p>
          <a:p>
            <a:pPr eaLnBrk="1" hangingPunct="1"/>
            <a:r>
              <a:rPr lang="en-US" sz="1200" b="1" dirty="0" smtClean="0">
                <a:solidFill>
                  <a:srgbClr val="140786"/>
                </a:solidFill>
                <a:latin typeface="Calibri" charset="0"/>
              </a:rPr>
              <a:t>Mainly negative; sign change</a:t>
            </a:r>
            <a:endParaRPr lang="en-US" sz="1200" b="1" dirty="0">
              <a:solidFill>
                <a:srgbClr val="140786"/>
              </a:solidFill>
              <a:latin typeface="Calibri" charset="0"/>
            </a:endParaRPr>
          </a:p>
        </p:txBody>
      </p:sp>
      <p:sp>
        <p:nvSpPr>
          <p:cNvPr id="41994" name="TextBox 21"/>
          <p:cNvSpPr txBox="1">
            <a:spLocks noChangeArrowheads="1"/>
          </p:cNvSpPr>
          <p:nvPr/>
        </p:nvSpPr>
        <p:spPr bwMode="auto">
          <a:xfrm>
            <a:off x="4419600" y="5715000"/>
            <a:ext cx="152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90"/>
                </a:solidFill>
                <a:latin typeface="Calibri" charset="0"/>
              </a:rPr>
              <a:t>Monthly averages</a:t>
            </a:r>
          </a:p>
        </p:txBody>
      </p:sp>
      <p:sp>
        <p:nvSpPr>
          <p:cNvPr id="41995" name="TextBox 22"/>
          <p:cNvSpPr txBox="1">
            <a:spLocks noChangeArrowheads="1"/>
          </p:cNvSpPr>
          <p:nvPr/>
        </p:nvSpPr>
        <p:spPr bwMode="auto">
          <a:xfrm>
            <a:off x="2286000" y="3200400"/>
            <a:ext cx="2667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smtClean="0">
                <a:solidFill>
                  <a:srgbClr val="140786"/>
                </a:solidFill>
                <a:latin typeface="Calibri" charset="0"/>
              </a:rPr>
              <a:t>Fractional Linear Polarization: </a:t>
            </a:r>
            <a:r>
              <a:rPr lang="en-US" sz="1200" b="1" dirty="0">
                <a:solidFill>
                  <a:srgbClr val="140786"/>
                </a:solidFill>
                <a:latin typeface="Calibri" charset="0"/>
              </a:rPr>
              <a:t>LOW!</a:t>
            </a:r>
          </a:p>
        </p:txBody>
      </p:sp>
      <p:sp>
        <p:nvSpPr>
          <p:cNvPr id="41998" name="TextBox 25"/>
          <p:cNvSpPr txBox="1">
            <a:spLocks noChangeArrowheads="1"/>
          </p:cNvSpPr>
          <p:nvPr/>
        </p:nvSpPr>
        <p:spPr bwMode="auto">
          <a:xfrm>
            <a:off x="3962400" y="4419600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140786"/>
                </a:solidFill>
                <a:latin typeface="Calibri" charset="0"/>
              </a:rPr>
              <a:t>Simple light curve with a few </a:t>
            </a:r>
            <a:r>
              <a:rPr lang="en-US" sz="1200" b="1" dirty="0" smtClean="0">
                <a:solidFill>
                  <a:srgbClr val="140786"/>
                </a:solidFill>
                <a:latin typeface="Calibri" charset="0"/>
              </a:rPr>
              <a:t>long-term outbursts </a:t>
            </a:r>
            <a:endParaRPr lang="en-US" sz="1200" b="1" dirty="0">
              <a:solidFill>
                <a:srgbClr val="140786"/>
              </a:solidFill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2133600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29DEF7"/>
                </a:solidFill>
              </a:rPr>
              <a:t>RH</a:t>
            </a:r>
            <a:endParaRPr lang="en-US" sz="1100" dirty="0">
              <a:solidFill>
                <a:srgbClr val="29DEF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2362200"/>
            <a:ext cx="457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29DEF7"/>
                </a:solidFill>
              </a:rPr>
              <a:t>LH</a:t>
            </a:r>
            <a:endParaRPr lang="en-US" sz="1100" dirty="0">
              <a:solidFill>
                <a:srgbClr val="29DEF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3200400"/>
            <a:ext cx="2514600" cy="5847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9FEFF"/>
                </a:solidFill>
              </a:rPr>
              <a:t>No apparent correlation between P% &amp; V% 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3061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15400" cy="609600"/>
          </a:xfrm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 sz="3200" i="0" u="sng" dirty="0">
                <a:solidFill>
                  <a:srgbClr val="29DEF7"/>
                </a:solidFill>
                <a:latin typeface="Calibri"/>
              </a:rPr>
              <a:t>Evidence for Turbulent Magnetic Fields: Low P%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5105400" y="1676400"/>
            <a:ext cx="3048000" cy="400110"/>
          </a:xfrm>
          <a:prstGeom prst="rect">
            <a:avLst/>
          </a:prstGeom>
          <a:noFill/>
          <a:ln w="28575">
            <a:solidFill>
              <a:srgbClr val="F9FEFF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9FEFF"/>
                </a:solidFill>
              </a:rPr>
              <a:t>UMRAO BL Lac Sample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5257800" y="4343400"/>
            <a:ext cx="3048000" cy="400110"/>
          </a:xfrm>
          <a:prstGeom prst="rect">
            <a:avLst/>
          </a:prstGeom>
          <a:noFill/>
          <a:ln w="25400">
            <a:solidFill>
              <a:srgbClr val="FEFFFC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EFFFC"/>
                </a:solidFill>
                <a:latin typeface="Calibri"/>
              </a:rPr>
              <a:t>Pearson </a:t>
            </a:r>
            <a:r>
              <a:rPr lang="en-US" sz="2000" dirty="0" err="1">
                <a:solidFill>
                  <a:srgbClr val="FEFFFC"/>
                </a:solidFill>
                <a:latin typeface="Calibri"/>
              </a:rPr>
              <a:t>Readhead</a:t>
            </a:r>
            <a:r>
              <a:rPr lang="en-US" sz="2000" dirty="0">
                <a:solidFill>
                  <a:srgbClr val="FEFFFC"/>
                </a:solidFill>
                <a:latin typeface="Calibri"/>
              </a:rPr>
              <a:t> </a:t>
            </a:r>
            <a:r>
              <a:rPr lang="en-US" sz="2000" dirty="0" smtClean="0">
                <a:solidFill>
                  <a:srgbClr val="FEFFFC"/>
                </a:solidFill>
                <a:latin typeface="Calibri"/>
              </a:rPr>
              <a:t>Sample</a:t>
            </a:r>
            <a:endParaRPr lang="en-US" sz="2000" dirty="0">
              <a:solidFill>
                <a:srgbClr val="FEFFFC"/>
              </a:solidFill>
              <a:latin typeface="Calibri"/>
            </a:endParaRP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4876800" y="2209800"/>
            <a:ext cx="3352800" cy="677108"/>
          </a:xfrm>
          <a:prstGeom prst="rect">
            <a:avLst/>
          </a:prstGeom>
          <a:noFill/>
          <a:ln w="28575">
            <a:solidFill>
              <a:srgbClr val="F9FEFF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EFFFC"/>
                </a:solidFill>
              </a:rPr>
              <a:t> </a:t>
            </a:r>
            <a:r>
              <a:rPr lang="en-US" sz="1800" u="sng" dirty="0" smtClean="0">
                <a:solidFill>
                  <a:srgbClr val="FEFFFC"/>
                </a:solidFill>
              </a:rPr>
              <a:t>0&lt;P</a:t>
            </a:r>
            <a:r>
              <a:rPr lang="en-US" sz="1800" u="sng" dirty="0">
                <a:solidFill>
                  <a:srgbClr val="FEFFFC"/>
                </a:solidFill>
              </a:rPr>
              <a:t>≤9%: </a:t>
            </a:r>
            <a:r>
              <a:rPr lang="en-US" sz="1800" dirty="0">
                <a:solidFill>
                  <a:srgbClr val="FEFFFC"/>
                </a:solidFill>
              </a:rPr>
              <a:t>41 objects observed</a:t>
            </a:r>
            <a:r>
              <a:rPr lang="en-US" sz="1800" dirty="0" smtClean="0">
                <a:solidFill>
                  <a:srgbClr val="FEFFFC"/>
                </a:solidFill>
              </a:rPr>
              <a:t> beginning 1979</a:t>
            </a:r>
            <a:endParaRPr lang="en-US" sz="1800" dirty="0">
              <a:solidFill>
                <a:srgbClr val="FEFFFC"/>
              </a:solidFill>
            </a:endParaRP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4876800" y="5257800"/>
            <a:ext cx="3657600" cy="685800"/>
          </a:xfrm>
          <a:prstGeom prst="rect">
            <a:avLst/>
          </a:prstGeom>
          <a:noFill/>
          <a:ln w="28575">
            <a:solidFill>
              <a:srgbClr val="FEFFFC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15000"/>
              </a:spcBef>
            </a:pPr>
            <a:r>
              <a:rPr lang="en-US" sz="2000" dirty="0">
                <a:solidFill>
                  <a:srgbClr val="FEFFFC"/>
                </a:solidFill>
              </a:rPr>
              <a:t> </a:t>
            </a:r>
            <a:r>
              <a:rPr lang="en-US" sz="1900" u="sng" dirty="0" smtClean="0">
                <a:solidFill>
                  <a:srgbClr val="FEFFFC"/>
                </a:solidFill>
              </a:rPr>
              <a:t>0&lt;P</a:t>
            </a:r>
            <a:r>
              <a:rPr lang="en-US" sz="1900" u="sng" dirty="0">
                <a:solidFill>
                  <a:srgbClr val="FEFFFC"/>
                </a:solidFill>
              </a:rPr>
              <a:t>≤12%: </a:t>
            </a:r>
            <a:r>
              <a:rPr lang="en-US" sz="1900" dirty="0">
                <a:solidFill>
                  <a:srgbClr val="FEFFFC"/>
                </a:solidFill>
              </a:rPr>
              <a:t>62 sample members  monitored</a:t>
            </a:r>
            <a:r>
              <a:rPr lang="en-US" sz="1900" dirty="0" smtClean="0">
                <a:solidFill>
                  <a:srgbClr val="FEFFFC"/>
                </a:solidFill>
              </a:rPr>
              <a:t> beginning1984</a:t>
            </a:r>
            <a:endParaRPr lang="en-US" sz="1900" u="sng" dirty="0">
              <a:solidFill>
                <a:srgbClr val="FEFFFC"/>
              </a:solidFill>
            </a:endParaRP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 flipH="1">
            <a:off x="5715000" y="4876800"/>
            <a:ext cx="2209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EFFFC"/>
                </a:solidFill>
              </a:rPr>
              <a:t>Primarily Q, G classes</a:t>
            </a:r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1143000" y="685800"/>
            <a:ext cx="800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FFDE17"/>
                </a:solidFill>
              </a:rPr>
              <a:t>Histograms of &lt;P&gt; from time-averaged Q and U for two flux-limited samples</a:t>
            </a:r>
            <a:endParaRPr lang="en-US" dirty="0">
              <a:solidFill>
                <a:srgbClr val="FFDE17"/>
              </a:solidFill>
            </a:endParaRPr>
          </a:p>
        </p:txBody>
      </p:sp>
      <p:pic>
        <p:nvPicPr>
          <p:cNvPr id="61457" name="Picture 17" descr="P-a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19188"/>
            <a:ext cx="4097338" cy="5510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13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sz="2800" i="0" u="sng" dirty="0" smtClean="0">
                <a:solidFill>
                  <a:srgbClr val="29DEF7"/>
                </a:solidFill>
                <a:latin typeface="Calibri"/>
              </a:rPr>
              <a:t>SHOCKS: Time Sampling for Identification</a:t>
            </a:r>
            <a:endParaRPr lang="en-US" sz="2800" i="0" u="sng" dirty="0">
              <a:solidFill>
                <a:srgbClr val="29DEF7"/>
              </a:solidFill>
              <a:latin typeface="Calibri"/>
            </a:endParaRPr>
          </a:p>
        </p:txBody>
      </p:sp>
      <p:pic>
        <p:nvPicPr>
          <p:cNvPr id="8" name="Content Placeholder 7" descr="1502_Shock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25962" r="-125962"/>
          <a:stretch>
            <a:fillRect/>
          </a:stretch>
        </p:blipFill>
        <p:spPr>
          <a:xfrm rot="16200000">
            <a:off x="1865630" y="801370"/>
            <a:ext cx="9451340" cy="4648200"/>
          </a:xfrm>
        </p:spPr>
      </p:pic>
      <p:pic>
        <p:nvPicPr>
          <p:cNvPr id="55300" name="Picture 9" descr="1502_ltcurve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295400"/>
            <a:ext cx="33147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Box 10"/>
          <p:cNvSpPr txBox="1">
            <a:spLocks noChangeArrowheads="1"/>
          </p:cNvSpPr>
          <p:nvPr/>
        </p:nvSpPr>
        <p:spPr bwMode="auto">
          <a:xfrm>
            <a:off x="304800" y="914400"/>
            <a:ext cx="358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1" dirty="0">
                <a:solidFill>
                  <a:srgbClr val="54CFB7"/>
                </a:solidFill>
              </a:rPr>
              <a:t>August 2008 </a:t>
            </a:r>
            <a:r>
              <a:rPr lang="en-US" sz="1600" i="1" dirty="0" smtClean="0">
                <a:solidFill>
                  <a:srgbClr val="54CFB7"/>
                </a:solidFill>
              </a:rPr>
              <a:t>event: 1502+106</a:t>
            </a:r>
            <a:endParaRPr lang="en-US" sz="1600" i="1" dirty="0">
              <a:solidFill>
                <a:srgbClr val="54CFB7"/>
              </a:solidFill>
            </a:endParaRPr>
          </a:p>
        </p:txBody>
      </p:sp>
      <p:sp>
        <p:nvSpPr>
          <p:cNvPr id="55304" name="TextBox 15"/>
          <p:cNvSpPr txBox="1">
            <a:spLocks noChangeArrowheads="1"/>
          </p:cNvSpPr>
          <p:nvPr/>
        </p:nvSpPr>
        <p:spPr bwMode="auto">
          <a:xfrm>
            <a:off x="4724400" y="5029200"/>
            <a:ext cx="2438400" cy="1077218"/>
          </a:xfrm>
          <a:prstGeom prst="rect">
            <a:avLst/>
          </a:prstGeom>
          <a:noFill/>
          <a:ln w="28575">
            <a:solidFill>
              <a:srgbClr val="FFDE17">
                <a:alpha val="97000"/>
              </a:srgbClr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>
                <a:solidFill>
                  <a:srgbClr val="FFDE17"/>
                </a:solidFill>
              </a:rPr>
              <a:t>EVPA </a:t>
            </a:r>
            <a:r>
              <a:rPr lang="en-US" sz="1600" dirty="0" smtClean="0">
                <a:solidFill>
                  <a:srgbClr val="FFDE17"/>
                </a:solidFill>
              </a:rPr>
              <a:t>swing identified in VLBA data BUT time sampling insufficient to follow an event</a:t>
            </a:r>
            <a:endParaRPr lang="en-US" sz="1600" dirty="0">
              <a:solidFill>
                <a:srgbClr val="FFDE17"/>
              </a:solidFill>
            </a:endParaRPr>
          </a:p>
        </p:txBody>
      </p:sp>
      <p:sp>
        <p:nvSpPr>
          <p:cNvPr id="55306" name="TextBox 17"/>
          <p:cNvSpPr txBox="1">
            <a:spLocks noChangeArrowheads="1"/>
          </p:cNvSpPr>
          <p:nvPr/>
        </p:nvSpPr>
        <p:spPr bwMode="auto">
          <a:xfrm>
            <a:off x="7467600" y="6400800"/>
            <a:ext cx="167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i="1">
                <a:solidFill>
                  <a:srgbClr val="F4F4EA"/>
                </a:solidFill>
              </a:rPr>
              <a:t>Abdo et al. 2010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0" y="990600"/>
            <a:ext cx="434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54CFB7"/>
                </a:solidFill>
              </a:rPr>
              <a:t>Evidence for shocks during flaring from MOJAVE VLBP measurements: 1502+106</a:t>
            </a:r>
            <a:endParaRPr lang="en-US" sz="1600" i="1" dirty="0">
              <a:solidFill>
                <a:srgbClr val="54CFB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47244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9FEFF"/>
                </a:solidFill>
              </a:rPr>
              <a:t>Aug 07</a:t>
            </a:r>
            <a:endParaRPr lang="en-US" sz="1200" dirty="0">
              <a:solidFill>
                <a:srgbClr val="F9FE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800" y="46482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9FEFF"/>
                </a:solidFill>
              </a:rPr>
              <a:t>Jun 08</a:t>
            </a:r>
            <a:endParaRPr lang="en-US" sz="1200" dirty="0">
              <a:solidFill>
                <a:srgbClr val="F9FE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46482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9FEFF"/>
                </a:solidFill>
              </a:rPr>
              <a:t>Aug 08</a:t>
            </a:r>
            <a:endParaRPr lang="en-US" sz="1200" dirty="0">
              <a:solidFill>
                <a:srgbClr val="F9FE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rot="16200000" flipV="1">
            <a:off x="4991100" y="4152900"/>
            <a:ext cx="609600" cy="533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5600700" y="4305300"/>
            <a:ext cx="609600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2F1A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305800" cy="914400"/>
          </a:xfrm>
          <a:noFill/>
        </p:spPr>
        <p:txBody>
          <a:bodyPr/>
          <a:lstStyle/>
          <a:p>
            <a:r>
              <a:rPr lang="en-US" sz="2800" i="0" u="sng" dirty="0">
                <a:solidFill>
                  <a:srgbClr val="29DEF7"/>
                </a:solidFill>
                <a:latin typeface="Calibri"/>
              </a:rPr>
              <a:t>Example</a:t>
            </a:r>
            <a:r>
              <a:rPr lang="en-US" sz="2800" i="0" u="sng" dirty="0" smtClean="0">
                <a:solidFill>
                  <a:srgbClr val="29DEF7"/>
                </a:solidFill>
                <a:latin typeface="Calibri"/>
              </a:rPr>
              <a:t>  of Shock </a:t>
            </a:r>
            <a:r>
              <a:rPr lang="en-US" sz="2800" i="0" u="sng" dirty="0">
                <a:solidFill>
                  <a:srgbClr val="29DEF7"/>
                </a:solidFill>
                <a:latin typeface="Calibri"/>
              </a:rPr>
              <a:t>S</a:t>
            </a:r>
            <a:r>
              <a:rPr lang="en-US" sz="2800" i="0" u="sng" dirty="0" smtClean="0">
                <a:solidFill>
                  <a:srgbClr val="29DEF7"/>
                </a:solidFill>
                <a:latin typeface="Calibri"/>
              </a:rPr>
              <a:t>ignature </a:t>
            </a:r>
            <a:r>
              <a:rPr lang="en-US" sz="2800" i="0" u="sng" dirty="0">
                <a:solidFill>
                  <a:srgbClr val="29DEF7"/>
                </a:solidFill>
                <a:latin typeface="Calibri"/>
              </a:rPr>
              <a:t>in </a:t>
            </a:r>
            <a:r>
              <a:rPr lang="en-US" sz="2800" i="0" u="sng" dirty="0" smtClean="0">
                <a:solidFill>
                  <a:srgbClr val="29DEF7"/>
                </a:solidFill>
                <a:latin typeface="Calibri"/>
              </a:rPr>
              <a:t>Linear Polarization </a:t>
            </a:r>
            <a:r>
              <a:rPr lang="en-US" sz="2800" i="0" u="sng" dirty="0">
                <a:solidFill>
                  <a:srgbClr val="29DEF7"/>
                </a:solidFill>
                <a:latin typeface="Calibri"/>
              </a:rPr>
              <a:t>D</a:t>
            </a:r>
            <a:r>
              <a:rPr lang="en-US" sz="2800" i="0" u="sng" dirty="0" smtClean="0">
                <a:solidFill>
                  <a:srgbClr val="29DEF7"/>
                </a:solidFill>
                <a:latin typeface="Calibri"/>
              </a:rPr>
              <a:t>ata</a:t>
            </a:r>
            <a:endParaRPr lang="en-US" sz="2800" i="0" u="sng" dirty="0">
              <a:solidFill>
                <a:srgbClr val="29DEF7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3800" y="4572000"/>
            <a:ext cx="160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Fermi </a:t>
            </a:r>
            <a:r>
              <a:rPr lang="en-US" sz="1800" dirty="0" err="1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γ</a:t>
            </a:r>
            <a:r>
              <a:rPr lang="en-US" sz="18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-ray:</a:t>
            </a:r>
          </a:p>
          <a:p>
            <a:r>
              <a:rPr lang="en-US" sz="12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10</a:t>
            </a:r>
            <a:r>
              <a:rPr lang="en-US" sz="1200" baseline="30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-7 </a:t>
            </a:r>
            <a:r>
              <a:rPr lang="en-US" sz="12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photons/cm</a:t>
            </a:r>
            <a:r>
              <a:rPr lang="en-US" sz="1200" baseline="30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2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/sec</a:t>
            </a:r>
            <a:endParaRPr lang="en-US" sz="12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019800"/>
            <a:ext cx="90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DE17"/>
                </a:solidFill>
              </a:rPr>
              <a:t>Shock signature in several sources during large, contemporaneous radio &amp; </a:t>
            </a:r>
            <a:r>
              <a:rPr lang="en-US" sz="1800" dirty="0" err="1" smtClean="0">
                <a:solidFill>
                  <a:srgbClr val="FFDE17"/>
                </a:solidFill>
              </a:rPr>
              <a:t>γ</a:t>
            </a:r>
            <a:r>
              <a:rPr lang="en-US" sz="1800" dirty="0" smtClean="0">
                <a:solidFill>
                  <a:srgbClr val="FFDE17"/>
                </a:solidFill>
              </a:rPr>
              <a:t>-ray flares</a:t>
            </a:r>
            <a:endParaRPr lang="en-US" sz="1800" dirty="0">
              <a:solidFill>
                <a:srgbClr val="FFDE17"/>
              </a:solidFill>
            </a:endParaRPr>
          </a:p>
        </p:txBody>
      </p:sp>
      <p:pic>
        <p:nvPicPr>
          <p:cNvPr id="3" name="Picture 2" descr="OJ287.jp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066800"/>
            <a:ext cx="6303387" cy="4953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4191000" y="2819400"/>
            <a:ext cx="3429000" cy="152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4267200" y="1752600"/>
            <a:ext cx="3581400" cy="152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924800" y="27432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DE17"/>
                </a:solidFill>
              </a:rPr>
              <a:t>increase</a:t>
            </a:r>
            <a:endParaRPr lang="en-US" sz="1400" b="1" dirty="0">
              <a:solidFill>
                <a:srgbClr val="FFDE17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24800" y="20574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DE17"/>
                </a:solidFill>
              </a:rPr>
              <a:t>swing</a:t>
            </a:r>
            <a:endParaRPr lang="en-US" sz="1400" b="1" dirty="0">
              <a:solidFill>
                <a:srgbClr val="FFDE17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5200" y="647700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EFFFC"/>
                </a:solidFill>
              </a:rPr>
              <a:t>Aller et al. 2011</a:t>
            </a:r>
            <a:endParaRPr lang="en-US" sz="1200" b="1" dirty="0">
              <a:solidFill>
                <a:srgbClr val="FEFFF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38" y="155576"/>
            <a:ext cx="8861425" cy="741362"/>
          </a:xfrm>
        </p:spPr>
        <p:txBody>
          <a:bodyPr>
            <a:normAutofit/>
          </a:bodyPr>
          <a:lstStyle/>
          <a:p>
            <a:r>
              <a:rPr lang="en-US" sz="2800" u="sng" dirty="0" smtClean="0">
                <a:solidFill>
                  <a:srgbClr val="29DEF7"/>
                </a:solidFill>
                <a:latin typeface="Calibri"/>
              </a:rPr>
              <a:t>Free Parameters of Jet/Shock System &amp; Data Constraints</a:t>
            </a:r>
            <a:endParaRPr lang="en-US" sz="2800" u="sng" dirty="0">
              <a:solidFill>
                <a:srgbClr val="29DEF7"/>
              </a:solidFill>
              <a:latin typeface="Calibri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443705"/>
              </p:ext>
            </p:extLst>
          </p:nvPr>
        </p:nvGraphicFramePr>
        <p:xfrm>
          <a:off x="895214" y="1016000"/>
          <a:ext cx="5946911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0911"/>
                <a:gridCol w="3556000"/>
              </a:tblGrid>
              <a:tr h="272244"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r>
                        <a:rPr lang="en-US" dirty="0" smtClean="0">
                          <a:solidFill>
                            <a:srgbClr val="FFDE17"/>
                          </a:solidFill>
                        </a:rPr>
                        <a:t>MODEL PARAMETER</a:t>
                      </a:r>
                      <a:endParaRPr lang="en-US" dirty="0">
                        <a:solidFill>
                          <a:srgbClr val="FFDE17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DE17"/>
                          </a:solidFill>
                        </a:rPr>
                        <a:t>UMRAO DATA CONSTRAINT</a:t>
                      </a:r>
                      <a:endParaRPr lang="en-US" dirty="0">
                        <a:solidFill>
                          <a:srgbClr val="FFDE17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089" y="1410964"/>
            <a:ext cx="4915036" cy="2585323"/>
          </a:xfrm>
          <a:prstGeom prst="rect">
            <a:avLst/>
          </a:prstGeom>
          <a:noFill/>
          <a:ln w="28575">
            <a:solidFill>
              <a:srgbClr val="FFDE17"/>
            </a:solidFill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Low energy cutoff (</a:t>
            </a:r>
            <a:r>
              <a:rPr lang="en-US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γ</a:t>
            </a:r>
            <a:r>
              <a:rPr lang="en-US" sz="1800" b="1" baseline="-250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)         EVPA Spectral behavior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Axial B field  (</a:t>
            </a:r>
            <a:r>
              <a:rPr lang="en-US" sz="18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B</a:t>
            </a:r>
            <a:r>
              <a:rPr lang="en-US" sz="1800" b="1" baseline="-250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z</a:t>
            </a:r>
            <a:r>
              <a:rPr lang="en-US" sz="18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) </a:t>
            </a: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                 EVPA and P%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Bulk Lorentz Factor (</a:t>
            </a:r>
            <a:r>
              <a:rPr lang="en-US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γ</a:t>
            </a:r>
            <a:r>
              <a:rPr lang="en-US" sz="1800" b="1" baseline="-250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f</a:t>
            </a: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)       P%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Viewing Angle (</a:t>
            </a:r>
            <a:r>
              <a:rPr lang="en-US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θ</a:t>
            </a: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)                 P%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Shock obliquity (</a:t>
            </a:r>
            <a:r>
              <a:rPr lang="en-US" sz="1800" dirty="0" err="1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η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)                ΔEVPA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Shock compression (</a:t>
            </a:r>
            <a:r>
              <a:rPr lang="en-US" sz="1800" dirty="0" err="1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κ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)         ΔS </a:t>
            </a: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and P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%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Shock onset  (t</a:t>
            </a:r>
            <a:r>
              <a:rPr lang="en-US" sz="1800" baseline="-25000" dirty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o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)                    Start of flare in S or P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Shock length (l)                     Duration of flare in 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Shock sense (F or R)             Doppler Factor and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β</a:t>
            </a:r>
            <a:r>
              <a:rPr lang="en-US" sz="1800" b="1" baseline="-250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app</a:t>
            </a:r>
            <a:endParaRPr lang="en-US" sz="1800" b="1" baseline="-25000" dirty="0"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344128" y="1381760"/>
            <a:ext cx="0" cy="2614527"/>
          </a:xfrm>
          <a:prstGeom prst="line">
            <a:avLst/>
          </a:prstGeom>
          <a:ln>
            <a:solidFill>
              <a:srgbClr val="FFDE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ight Brace 5"/>
          <p:cNvSpPr/>
          <p:nvPr/>
        </p:nvSpPr>
        <p:spPr>
          <a:xfrm>
            <a:off x="5953125" y="2571752"/>
            <a:ext cx="587375" cy="1095373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9400" y="2895600"/>
            <a:ext cx="2303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T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he shock parameters</a:t>
            </a:r>
            <a:endParaRPr lang="en-US" sz="1800" dirty="0"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4572000"/>
            <a:ext cx="8247062" cy="1754327"/>
          </a:xfrm>
          <a:prstGeom prst="rect">
            <a:avLst/>
          </a:prstGeom>
          <a:noFill/>
          <a:ln w="25400">
            <a:solidFill>
              <a:srgbClr val="F9FEFF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800" dirty="0" smtClean="0">
                <a:solidFill>
                  <a:srgbClr val="F9FEFF"/>
                </a:solidFill>
              </a:rPr>
              <a:t>RT modeling allows for emission, absorption, intrinsic Faraday effects, mode conversion, relativistic aberration, &amp; Doppler boosting.</a:t>
            </a:r>
          </a:p>
          <a:p>
            <a:r>
              <a:rPr lang="en-US" sz="1800" dirty="0" smtClean="0">
                <a:solidFill>
                  <a:srgbClr val="F9FEFF"/>
                </a:solidFill>
              </a:rPr>
              <a:t>2)  The primary model constraint is the spectral evolution of the LP.</a:t>
            </a:r>
          </a:p>
          <a:p>
            <a:r>
              <a:rPr lang="en-US" sz="1800" dirty="0" smtClean="0">
                <a:solidFill>
                  <a:srgbClr val="F9FEFF"/>
                </a:solidFill>
              </a:rPr>
              <a:t>3) The modeling gives </a:t>
            </a:r>
            <a:r>
              <a:rPr lang="en-US" sz="1800" dirty="0">
                <a:solidFill>
                  <a:srgbClr val="F9FEFF"/>
                </a:solidFill>
              </a:rPr>
              <a:t>well</a:t>
            </a:r>
            <a:r>
              <a:rPr lang="en-US" sz="1800" dirty="0" smtClean="0">
                <a:solidFill>
                  <a:srgbClr val="F9FEFF"/>
                </a:solidFill>
              </a:rPr>
              <a:t>-determined </a:t>
            </a:r>
            <a:r>
              <a:rPr lang="en-US" sz="1800" dirty="0">
                <a:solidFill>
                  <a:srgbClr val="F9FEFF"/>
                </a:solidFill>
              </a:rPr>
              <a:t>values for intrinsic parameters not observed directly. These include the degree of order of the B field, the shock orientation, and the viewing angle to the jet</a:t>
            </a:r>
            <a:r>
              <a:rPr lang="en-US" sz="1800" dirty="0" smtClean="0">
                <a:solidFill>
                  <a:srgbClr val="F9FEFF"/>
                </a:solidFill>
              </a:rPr>
              <a:t>.</a:t>
            </a:r>
            <a:endParaRPr lang="en-US" sz="1800" dirty="0">
              <a:solidFill>
                <a:srgbClr val="F9FEFF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5978589" y="1431925"/>
            <a:ext cx="490474" cy="914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69063" y="1662749"/>
            <a:ext cx="253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The free jet  parameters</a:t>
            </a:r>
            <a:endParaRPr lang="en-US" sz="1800" dirty="0"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42672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9FEFF"/>
                </a:solidFill>
              </a:rPr>
              <a:t>KEY POINTS</a:t>
            </a:r>
            <a:endParaRPr lang="en-US" sz="1600" b="1" dirty="0">
              <a:solidFill>
                <a:srgbClr val="F9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76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933"/>
            <a:ext cx="7772400" cy="914400"/>
          </a:xfrm>
        </p:spPr>
        <p:txBody>
          <a:bodyPr/>
          <a:lstStyle/>
          <a:p>
            <a:r>
              <a:rPr lang="en-US" sz="3200" i="0" u="sng" dirty="0" smtClean="0">
                <a:solidFill>
                  <a:srgbClr val="29DEF7"/>
                </a:solidFill>
                <a:latin typeface="Calibri"/>
              </a:rPr>
              <a:t>Temporal Changes in the flow: OT 081</a:t>
            </a:r>
            <a:endParaRPr lang="en-US" sz="3200" i="0" u="sng" dirty="0">
              <a:solidFill>
                <a:srgbClr val="29DEF7"/>
              </a:solidFill>
              <a:latin typeface="Calibri"/>
            </a:endParaRPr>
          </a:p>
        </p:txBody>
      </p:sp>
      <p:pic>
        <p:nvPicPr>
          <p:cNvPr id="6" name="Picture 5" descr="OT081_30day_PJy_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7188200" cy="5568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0800" y="42672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660066"/>
                </a:solidFill>
                <a:latin typeface="+mn-lt"/>
              </a:rPr>
              <a:t>T1985</a:t>
            </a:r>
            <a:endParaRPr lang="en-US" sz="12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4267200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660066"/>
                </a:solidFill>
                <a:latin typeface="+mn-lt"/>
              </a:rPr>
              <a:t>T1996+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4600" y="42672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660066"/>
                </a:solidFill>
                <a:latin typeface="+mn-lt"/>
              </a:rPr>
              <a:t>T2008</a:t>
            </a:r>
            <a:endParaRPr lang="en-US" sz="12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0" y="42672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660066"/>
                </a:solidFill>
                <a:latin typeface="+mn-lt"/>
              </a:rPr>
              <a:t>T2010</a:t>
            </a:r>
            <a:endParaRPr lang="en-US" sz="1200" b="1" dirty="0">
              <a:solidFill>
                <a:srgbClr val="66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462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"/>
            <a:ext cx="7772400" cy="1143000"/>
          </a:xfrm>
        </p:spPr>
        <p:txBody>
          <a:bodyPr/>
          <a:lstStyle/>
          <a:p>
            <a:r>
              <a:rPr lang="en-US" sz="3600" i="0" u="sng" dirty="0" smtClean="0">
                <a:solidFill>
                  <a:srgbClr val="29DEF7"/>
                </a:solidFill>
                <a:latin typeface="Calibri"/>
              </a:rPr>
              <a:t>Outline</a:t>
            </a:r>
            <a:endParaRPr lang="en-US" sz="3600" i="0" u="sng" dirty="0">
              <a:solidFill>
                <a:srgbClr val="29DEF7"/>
              </a:solidFill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181600"/>
          </a:xfrm>
        </p:spPr>
        <p:txBody>
          <a:bodyPr/>
          <a:lstStyle/>
          <a:p>
            <a:pPr>
              <a:buFont typeface="Wingdings" charset="2"/>
              <a:buChar char=""/>
            </a:pPr>
            <a:r>
              <a:rPr lang="en-US" sz="2800" dirty="0" smtClean="0">
                <a:solidFill>
                  <a:srgbClr val="F9FEFF"/>
                </a:solidFill>
                <a:latin typeface="Calibri"/>
              </a:rPr>
              <a:t>Description of the UMRAO </a:t>
            </a:r>
            <a:r>
              <a:rPr lang="en-US" sz="2800" dirty="0">
                <a:solidFill>
                  <a:srgbClr val="F9FEFF"/>
                </a:solidFill>
                <a:latin typeface="Calibri"/>
              </a:rPr>
              <a:t>o</a:t>
            </a:r>
            <a:r>
              <a:rPr lang="en-US" sz="2800" dirty="0" smtClean="0">
                <a:solidFill>
                  <a:srgbClr val="F9FEFF"/>
                </a:solidFill>
                <a:latin typeface="Calibri"/>
              </a:rPr>
              <a:t>bservations &amp; character of the radio-band variability</a:t>
            </a:r>
          </a:p>
          <a:p>
            <a:pPr>
              <a:buFont typeface="Wingdings" charset="2"/>
              <a:buChar char=""/>
            </a:pPr>
            <a:r>
              <a:rPr lang="en-US" sz="2800" dirty="0" smtClean="0">
                <a:solidFill>
                  <a:srgbClr val="F9FEFF"/>
                </a:solidFill>
                <a:latin typeface="Calibri"/>
              </a:rPr>
              <a:t>Radio-band variability for localization of </a:t>
            </a:r>
            <a:r>
              <a:rPr lang="en-US" sz="2800" dirty="0" err="1" smtClean="0">
                <a:solidFill>
                  <a:srgbClr val="F9FEFF"/>
                </a:solidFill>
                <a:latin typeface="Calibri"/>
              </a:rPr>
              <a:t>γ</a:t>
            </a:r>
            <a:r>
              <a:rPr lang="en-US" sz="2800" dirty="0" smtClean="0">
                <a:solidFill>
                  <a:srgbClr val="F9FEFF"/>
                </a:solidFill>
                <a:latin typeface="Calibri"/>
              </a:rPr>
              <a:t>-ray flaring and identification of the X-ray emission mechanism</a:t>
            </a:r>
          </a:p>
          <a:p>
            <a:pPr>
              <a:buFont typeface="Wingdings" charset="2"/>
              <a:buChar char=""/>
            </a:pPr>
            <a:r>
              <a:rPr lang="en-US" sz="2800" dirty="0" smtClean="0">
                <a:solidFill>
                  <a:srgbClr val="F9FEFF"/>
                </a:solidFill>
                <a:latin typeface="Calibri"/>
              </a:rPr>
              <a:t>Circular polarization variability: sign &amp; amplitude  </a:t>
            </a:r>
          </a:p>
          <a:p>
            <a:pPr>
              <a:buFont typeface="Wingdings" charset="2"/>
              <a:buChar char=""/>
            </a:pPr>
            <a:r>
              <a:rPr lang="en-US" sz="2800" dirty="0" smtClean="0">
                <a:solidFill>
                  <a:srgbClr val="F9FEFF"/>
                </a:solidFill>
                <a:latin typeface="Calibri"/>
              </a:rPr>
              <a:t>Multi-epoch RT modeling of the UMRAO data: jet evolution in OT 081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9FEFF"/>
                </a:solidFill>
                <a:latin typeface="Calibri"/>
              </a:rPr>
              <a:t> </a:t>
            </a:r>
            <a:r>
              <a:rPr lang="en-US" sz="1800" dirty="0" smtClean="0">
                <a:solidFill>
                  <a:srgbClr val="FEFFFC"/>
                </a:solidFill>
                <a:latin typeface="Calibri"/>
              </a:rPr>
              <a:t>Primary collaborators in high energy studies : T. </a:t>
            </a:r>
            <a:r>
              <a:rPr lang="en-US" sz="1800" dirty="0" err="1" smtClean="0">
                <a:solidFill>
                  <a:srgbClr val="FEFFFC"/>
                </a:solidFill>
                <a:latin typeface="Calibri"/>
              </a:rPr>
              <a:t>Hovatta</a:t>
            </a:r>
            <a:r>
              <a:rPr lang="en-US" sz="1800" dirty="0" smtClean="0">
                <a:solidFill>
                  <a:srgbClr val="FEFFFC"/>
                </a:solidFill>
                <a:latin typeface="Calibri"/>
              </a:rPr>
              <a:t>, S. </a:t>
            </a:r>
            <a:r>
              <a:rPr lang="en-US" sz="1800" dirty="0" err="1" smtClean="0">
                <a:solidFill>
                  <a:srgbClr val="FEFFFC"/>
                </a:solidFill>
                <a:latin typeface="Calibri"/>
              </a:rPr>
              <a:t>Jorstad</a:t>
            </a:r>
            <a:r>
              <a:rPr lang="en-US" sz="1800" dirty="0" smtClean="0">
                <a:solidFill>
                  <a:srgbClr val="FEFFFC"/>
                </a:solidFill>
                <a:latin typeface="Calibri"/>
              </a:rPr>
              <a:t> &amp; A. </a:t>
            </a:r>
            <a:r>
              <a:rPr lang="en-US" sz="1800" dirty="0" err="1" smtClean="0">
                <a:solidFill>
                  <a:srgbClr val="FEFFFC"/>
                </a:solidFill>
                <a:latin typeface="Calibri"/>
              </a:rPr>
              <a:t>Marscher</a:t>
            </a:r>
            <a:endParaRPr lang="en-US" sz="1800" dirty="0" smtClean="0">
              <a:solidFill>
                <a:srgbClr val="FEFFFC"/>
              </a:solidFill>
              <a:latin typeface="Calibri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8000"/>
                </a:solidFill>
              </a:rPr>
              <a:t> 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0899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654050"/>
          </a:xfrm>
        </p:spPr>
        <p:txBody>
          <a:bodyPr>
            <a:noAutofit/>
          </a:bodyPr>
          <a:lstStyle/>
          <a:p>
            <a:r>
              <a:rPr lang="en-US" sz="2400" i="0" u="sng" dirty="0" smtClean="0">
                <a:solidFill>
                  <a:srgbClr val="29DEF7"/>
                </a:solidFill>
                <a:latin typeface="+mn-lt"/>
              </a:rPr>
              <a:t>Variation in the Flow on Decadal Time Scales: OT 081</a:t>
            </a:r>
            <a:endParaRPr lang="en-US" sz="2400" i="0" u="sng" dirty="0">
              <a:solidFill>
                <a:srgbClr val="29DEF7"/>
              </a:solidFill>
              <a:latin typeface="+mn-lt"/>
            </a:endParaRPr>
          </a:p>
        </p:txBody>
      </p:sp>
      <p:pic>
        <p:nvPicPr>
          <p:cNvPr id="6" name="Picture 5" descr="OT_081_flare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990600"/>
            <a:ext cx="2809875" cy="2809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5200" y="990600"/>
            <a:ext cx="2895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</a:rPr>
              <a:t>Outburst 1985.0-1986.0: Simulation</a:t>
            </a:r>
            <a:endParaRPr lang="en-US" sz="1000" b="1" dirty="0">
              <a:solidFill>
                <a:srgbClr val="0000FF"/>
              </a:solidFill>
            </a:endParaRPr>
          </a:p>
        </p:txBody>
      </p:sp>
      <p:pic>
        <p:nvPicPr>
          <p:cNvPr id="8" name="Picture 7" descr="OT_081_flare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886200"/>
            <a:ext cx="2849562" cy="27622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1400" y="3886200"/>
            <a:ext cx="251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</a:rPr>
              <a:t>Outburst  2008.4-2010.7: Simulation</a:t>
            </a:r>
            <a:endParaRPr lang="en-US" sz="1000" b="1" dirty="0">
              <a:solidFill>
                <a:srgbClr val="0000FF"/>
              </a:solidFill>
            </a:endParaRPr>
          </a:p>
        </p:txBody>
      </p:sp>
      <p:pic>
        <p:nvPicPr>
          <p:cNvPr id="11" name="Picture 10" descr="Tx1749T2V5_UMRA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62400"/>
            <a:ext cx="3167064" cy="2605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200" y="1371600"/>
            <a:ext cx="2895600" cy="838200"/>
          </a:xfrm>
          <a:prstGeom prst="rect">
            <a:avLst/>
          </a:prstGeom>
          <a:noFill/>
          <a:ln w="28575">
            <a:solidFill>
              <a:srgbClr val="F9FE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9FEFF"/>
                </a:solidFill>
              </a:rPr>
              <a:t>S: spectral character &amp; max. amplitude</a:t>
            </a:r>
          </a:p>
          <a:p>
            <a:r>
              <a:rPr lang="en-US" sz="1200" dirty="0" smtClean="0">
                <a:solidFill>
                  <a:srgbClr val="F9FEFF"/>
                </a:solidFill>
              </a:rPr>
              <a:t>P: spectrum &amp; </a:t>
            </a:r>
            <a:r>
              <a:rPr lang="en-US" sz="1200" dirty="0" err="1" smtClean="0">
                <a:solidFill>
                  <a:srgbClr val="F9FEFF"/>
                </a:solidFill>
              </a:rPr>
              <a:t>Pmax</a:t>
            </a:r>
            <a:r>
              <a:rPr lang="en-US" sz="1200" dirty="0" smtClean="0">
                <a:solidFill>
                  <a:srgbClr val="F9FEFF"/>
                </a:solidFill>
              </a:rPr>
              <a:t> </a:t>
            </a:r>
          </a:p>
          <a:p>
            <a:r>
              <a:rPr lang="en-US" sz="1200" dirty="0" smtClean="0">
                <a:solidFill>
                  <a:srgbClr val="F9FEFF"/>
                </a:solidFill>
              </a:rPr>
              <a:t>EVPA: near constant value during most</a:t>
            </a:r>
          </a:p>
          <a:p>
            <a:r>
              <a:rPr lang="en-US" sz="1200" dirty="0" smtClean="0">
                <a:solidFill>
                  <a:srgbClr val="F9FEFF"/>
                </a:solidFill>
              </a:rPr>
              <a:t>   of modeled period; variability complex</a:t>
            </a:r>
            <a:endParaRPr lang="en-US" sz="1200" dirty="0">
              <a:solidFill>
                <a:srgbClr val="F9FE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4572000"/>
            <a:ext cx="2590800" cy="830997"/>
          </a:xfrm>
          <a:prstGeom prst="rect">
            <a:avLst/>
          </a:prstGeom>
          <a:noFill/>
          <a:ln w="25400">
            <a:solidFill>
              <a:srgbClr val="F9FE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9FEFF"/>
                </a:solidFill>
              </a:rPr>
              <a:t>S: spectral character &amp; max. </a:t>
            </a:r>
            <a:r>
              <a:rPr lang="en-US" sz="1200" dirty="0" err="1" smtClean="0">
                <a:solidFill>
                  <a:srgbClr val="F9FEFF"/>
                </a:solidFill>
              </a:rPr>
              <a:t>ampl</a:t>
            </a:r>
            <a:r>
              <a:rPr lang="en-US" sz="1200" dirty="0" smtClean="0">
                <a:solidFill>
                  <a:srgbClr val="F9FEFF"/>
                </a:solidFill>
              </a:rPr>
              <a:t>.</a:t>
            </a:r>
          </a:p>
          <a:p>
            <a:r>
              <a:rPr lang="en-US" sz="1200" dirty="0" smtClean="0">
                <a:solidFill>
                  <a:srgbClr val="F9FEFF"/>
                </a:solidFill>
              </a:rPr>
              <a:t>P: generally low levels (under 5%) </a:t>
            </a:r>
          </a:p>
          <a:p>
            <a:r>
              <a:rPr lang="en-US" sz="1200" dirty="0" smtClean="0">
                <a:solidFill>
                  <a:srgbClr val="F9FEFF"/>
                </a:solidFill>
              </a:rPr>
              <a:t>EVPA: flat spectrum &amp; complex </a:t>
            </a:r>
          </a:p>
          <a:p>
            <a:r>
              <a:rPr lang="en-US" sz="1200" dirty="0">
                <a:solidFill>
                  <a:srgbClr val="F9FEFF"/>
                </a:solidFill>
              </a:rPr>
              <a:t> </a:t>
            </a:r>
            <a:r>
              <a:rPr lang="en-US" sz="1200" dirty="0" smtClean="0">
                <a:solidFill>
                  <a:srgbClr val="F9FEFF"/>
                </a:solidFill>
              </a:rPr>
              <a:t>    variation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2200" y="2819400"/>
            <a:ext cx="2819400" cy="1077218"/>
          </a:xfrm>
          <a:prstGeom prst="rect">
            <a:avLst/>
          </a:prstGeom>
          <a:noFill/>
          <a:ln w="25400">
            <a:solidFill>
              <a:srgbClr val="FFDE1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DE17"/>
                </a:solidFill>
              </a:rPr>
              <a:t>Significant changes in the flow occurred. The variations are not self-similar; scaling does not reproduce the data.</a:t>
            </a:r>
            <a:endParaRPr lang="en-US" sz="1600" dirty="0">
              <a:solidFill>
                <a:srgbClr val="FFDE1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10668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9FEFF"/>
                </a:solidFill>
              </a:rPr>
              <a:t>Features reproduced</a:t>
            </a:r>
            <a:endParaRPr lang="en-US" sz="1600" dirty="0">
              <a:solidFill>
                <a:srgbClr val="F9FE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600" y="4267200"/>
            <a:ext cx="2516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9FEFF"/>
                </a:solidFill>
              </a:rPr>
              <a:t>Features reproduced</a:t>
            </a:r>
            <a:endParaRPr lang="en-US" sz="1600" dirty="0">
              <a:solidFill>
                <a:srgbClr val="F9FE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7620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9FEFF"/>
                </a:solidFill>
              </a:rPr>
              <a:t>T1985: DATA</a:t>
            </a:r>
            <a:endParaRPr lang="en-US" sz="1400" dirty="0">
              <a:solidFill>
                <a:srgbClr val="F9FE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6800" y="36576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9FEFF"/>
                </a:solidFill>
              </a:rPr>
              <a:t>T2008: DATA </a:t>
            </a:r>
            <a:endParaRPr lang="en-US" sz="1400" dirty="0">
              <a:solidFill>
                <a:srgbClr val="F9FE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4800" y="685800"/>
            <a:ext cx="12954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9FEFF"/>
                </a:solidFill>
              </a:rPr>
              <a:t>MODELS</a:t>
            </a:r>
            <a:endParaRPr lang="en-US" sz="1400" dirty="0">
              <a:solidFill>
                <a:srgbClr val="F9FEFF"/>
              </a:solidFill>
            </a:endParaRPr>
          </a:p>
        </p:txBody>
      </p:sp>
      <p:pic>
        <p:nvPicPr>
          <p:cNvPr id="19" name="Picture 18" descr="Tx1749T1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066800"/>
            <a:ext cx="3268382" cy="2667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3505200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660066"/>
                </a:solidFill>
              </a:rPr>
              <a:t>Arrows mark shock onset</a:t>
            </a:r>
            <a:endParaRPr lang="en-US" sz="10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6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05875" cy="558800"/>
          </a:xfrm>
        </p:spPr>
        <p:txBody>
          <a:bodyPr>
            <a:noAutofit/>
          </a:bodyPr>
          <a:lstStyle/>
          <a:p>
            <a:r>
              <a:rPr lang="en-US" sz="3200" i="0" u="sng" dirty="0" smtClean="0">
                <a:solidFill>
                  <a:srgbClr val="29DEF7"/>
                </a:solidFill>
                <a:latin typeface="Calibri"/>
              </a:rPr>
              <a:t>Evolution of the Flow From Modeling 4 Epochs</a:t>
            </a:r>
            <a:endParaRPr lang="en-US" sz="3200" i="0" u="sng" dirty="0">
              <a:solidFill>
                <a:srgbClr val="29DEF7"/>
              </a:solidFill>
              <a:latin typeface="Calibri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839874"/>
              </p:ext>
            </p:extLst>
          </p:nvPr>
        </p:nvGraphicFramePr>
        <p:xfrm>
          <a:off x="381000" y="990600"/>
          <a:ext cx="8534400" cy="39776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971800"/>
                <a:gridCol w="1371600"/>
                <a:gridCol w="1371600"/>
                <a:gridCol w="1447800"/>
                <a:gridCol w="1371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Parameter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T1985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T1996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T2008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T2010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Low</a:t>
                      </a:r>
                      <a:r>
                        <a:rPr lang="en-US" baseline="0" dirty="0" smtClean="0"/>
                        <a:t> energy cutoff (</a:t>
                      </a:r>
                      <a:r>
                        <a:rPr lang="en-US" baseline="0" dirty="0" err="1" smtClean="0"/>
                        <a:t>γ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Axial B: % of</a:t>
                      </a:r>
                      <a:r>
                        <a:rPr lang="en-US" baseline="0" dirty="0" smtClean="0"/>
                        <a:t> turbulent (energy density)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Bulk Lorentz factor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10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10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Viewing Angle (</a:t>
                      </a:r>
                      <a:r>
                        <a:rPr lang="en-US" dirty="0" err="1" smtClean="0"/>
                        <a:t>θ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30303"/>
                          </a:solidFill>
                        </a:rPr>
                        <a:t>1.7°</a:t>
                      </a:r>
                      <a:endParaRPr lang="en-US" dirty="0">
                        <a:solidFill>
                          <a:srgbClr val="03030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30303"/>
                          </a:solidFill>
                        </a:rPr>
                        <a:t>2.3°</a:t>
                      </a:r>
                      <a:endParaRPr lang="en-US" dirty="0">
                        <a:solidFill>
                          <a:srgbClr val="03030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30303"/>
                          </a:solidFill>
                        </a:rPr>
                        <a:t>1.4°</a:t>
                      </a:r>
                      <a:endParaRPr lang="en-US" dirty="0">
                        <a:solidFill>
                          <a:srgbClr val="03030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30303"/>
                          </a:solidFill>
                        </a:rPr>
                        <a:t>1.1°</a:t>
                      </a:r>
                      <a:endParaRPr lang="en-US" dirty="0">
                        <a:solidFill>
                          <a:srgbClr val="030303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Shock Sense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shocks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Shock Compression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0.28</a:t>
                      </a:r>
                      <a:r>
                        <a:rPr lang="en-US" baseline="0" dirty="0" smtClean="0">
                          <a:solidFill>
                            <a:srgbClr val="FF6600"/>
                          </a:solidFill>
                        </a:rPr>
                        <a:t>-0.40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0.20-0.30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0.35-0.65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0.30-0.40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Shock Lorentz</a:t>
                      </a:r>
                      <a:r>
                        <a:rPr lang="en-US" baseline="0" dirty="0" smtClean="0"/>
                        <a:t> Factor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30303"/>
                          </a:solidFill>
                        </a:rPr>
                        <a:t>14.5</a:t>
                      </a:r>
                      <a:endParaRPr lang="en-US" dirty="0">
                        <a:solidFill>
                          <a:srgbClr val="03030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30303"/>
                          </a:solidFill>
                        </a:rPr>
                        <a:t>17.6</a:t>
                      </a:r>
                      <a:endParaRPr lang="en-US" dirty="0">
                        <a:solidFill>
                          <a:srgbClr val="03030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30303"/>
                          </a:solidFill>
                        </a:rPr>
                        <a:t>24.7</a:t>
                      </a:r>
                      <a:endParaRPr lang="en-US" dirty="0">
                        <a:solidFill>
                          <a:srgbClr val="03030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30303"/>
                          </a:solidFill>
                        </a:rPr>
                        <a:t>27.3</a:t>
                      </a:r>
                      <a:endParaRPr lang="en-US" dirty="0">
                        <a:solidFill>
                          <a:srgbClr val="030303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Shock β</a:t>
                      </a:r>
                      <a:r>
                        <a:rPr lang="en-US" b="1" i="0" baseline="-25000" dirty="0" smtClean="0"/>
                        <a:t>app</a:t>
                      </a:r>
                      <a:endParaRPr lang="en-US" b="1" i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10.4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16.6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21.8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22.5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5562600"/>
            <a:ext cx="8839200" cy="923330"/>
          </a:xfrm>
          <a:prstGeom prst="rect">
            <a:avLst/>
          </a:prstGeom>
          <a:noFill/>
          <a:ln w="28575">
            <a:solidFill>
              <a:srgbClr val="FFDE17">
                <a:alpha val="96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DE17"/>
                </a:solidFill>
              </a:rPr>
              <a:t>Evidence for intrinsic changes on time scales of years to decades in a </a:t>
            </a:r>
            <a:r>
              <a:rPr lang="en-US" sz="1800" dirty="0">
                <a:solidFill>
                  <a:srgbClr val="FFDE17"/>
                </a:solidFill>
              </a:rPr>
              <a:t>B</a:t>
            </a:r>
            <a:r>
              <a:rPr lang="en-US" sz="1800" dirty="0" smtClean="0">
                <a:solidFill>
                  <a:srgbClr val="FFDE17"/>
                </a:solidFill>
              </a:rPr>
              <a:t>L Lac jet with extreme flow conditions, and strong and fast shocks. Detailed modeling completed for 5 </a:t>
            </a:r>
            <a:r>
              <a:rPr lang="en-US" sz="1800" dirty="0" err="1" smtClean="0">
                <a:solidFill>
                  <a:srgbClr val="FFDE17"/>
                </a:solidFill>
              </a:rPr>
              <a:t>γ</a:t>
            </a:r>
            <a:r>
              <a:rPr lang="en-US" sz="1800" dirty="0" smtClean="0">
                <a:solidFill>
                  <a:srgbClr val="FFDE17"/>
                </a:solidFill>
              </a:rPr>
              <a:t>-ray-bright </a:t>
            </a:r>
            <a:r>
              <a:rPr lang="en-US" sz="1800" dirty="0" err="1" smtClean="0">
                <a:solidFill>
                  <a:srgbClr val="FFDE17"/>
                </a:solidFill>
              </a:rPr>
              <a:t>blazars</a:t>
            </a:r>
            <a:r>
              <a:rPr lang="en-US" sz="1800" dirty="0" smtClean="0">
                <a:solidFill>
                  <a:srgbClr val="FFDE17"/>
                </a:solidFill>
              </a:rPr>
              <a:t>: 0716+714 and OT 081 are the most extreme.</a:t>
            </a:r>
            <a:endParaRPr lang="en-US" sz="1800" dirty="0">
              <a:solidFill>
                <a:srgbClr val="FFDE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192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772400" cy="838200"/>
          </a:xfrm>
        </p:spPr>
        <p:txBody>
          <a:bodyPr/>
          <a:lstStyle/>
          <a:p>
            <a:r>
              <a:rPr lang="en-US" sz="3600" i="0" u="sng" dirty="0" smtClean="0">
                <a:solidFill>
                  <a:srgbClr val="29DEF7"/>
                </a:solidFill>
                <a:latin typeface="Calibri"/>
              </a:rPr>
              <a:t>Summary</a:t>
            </a:r>
            <a:endParaRPr lang="en-US" sz="3600" i="0" u="sng" dirty="0">
              <a:solidFill>
                <a:srgbClr val="29DEF7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219200"/>
            <a:ext cx="8458200" cy="3170099"/>
          </a:xfrm>
          <a:prstGeom prst="rect">
            <a:avLst/>
          </a:prstGeom>
          <a:noFill/>
          <a:ln w="44450">
            <a:solidFill>
              <a:srgbClr val="FFDE17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"/>
            </a:pPr>
            <a:r>
              <a:rPr lang="en-US" sz="2000" dirty="0" smtClean="0">
                <a:solidFill>
                  <a:srgbClr val="F9FEFF"/>
                </a:solidFill>
              </a:rPr>
              <a:t>Multi-year observations are required to sample the range of the radio band variability</a:t>
            </a:r>
            <a:r>
              <a:rPr lang="en-US" sz="2000" dirty="0">
                <a:solidFill>
                  <a:srgbClr val="F9FEFF"/>
                </a:solidFill>
              </a:rPr>
              <a:t> </a:t>
            </a:r>
            <a:r>
              <a:rPr lang="en-US" sz="2000" dirty="0" smtClean="0">
                <a:solidFill>
                  <a:srgbClr val="F9FEFF"/>
                </a:solidFill>
              </a:rPr>
              <a:t>in flux and polarization.</a:t>
            </a:r>
          </a:p>
          <a:p>
            <a:pPr marL="342900" indent="-342900">
              <a:buFont typeface="Wingdings" charset="2"/>
              <a:buChar char=""/>
            </a:pPr>
            <a:r>
              <a:rPr lang="en-US" sz="2000" dirty="0" smtClean="0">
                <a:solidFill>
                  <a:srgbClr val="F9FEFF"/>
                </a:solidFill>
              </a:rPr>
              <a:t>Broadband flux correlations during strong flares are useful for localization &amp; for identifying the population of radiating particles.</a:t>
            </a:r>
          </a:p>
          <a:p>
            <a:pPr marL="342900" indent="-342900">
              <a:buFont typeface="Wingdings" charset="2"/>
              <a:buChar char=""/>
            </a:pPr>
            <a:r>
              <a:rPr lang="en-US" sz="2000" dirty="0" smtClean="0">
                <a:solidFill>
                  <a:srgbClr val="F9FEFF"/>
                </a:solidFill>
              </a:rPr>
              <a:t>The linear polarization is a powerful constraint on the modeling.</a:t>
            </a:r>
          </a:p>
          <a:p>
            <a:pPr marL="342900" indent="-342900">
              <a:buFont typeface="Wingdings" charset="2"/>
              <a:buChar char=""/>
            </a:pPr>
            <a:r>
              <a:rPr lang="en-US" sz="2000" dirty="0" smtClean="0">
                <a:solidFill>
                  <a:srgbClr val="F9FEFF"/>
                </a:solidFill>
              </a:rPr>
              <a:t>Circular polarization has promise, but the measurements and calibration are difficult.</a:t>
            </a:r>
            <a:endParaRPr lang="en-US" sz="2000" dirty="0">
              <a:solidFill>
                <a:srgbClr val="F9FEFF"/>
              </a:solidFill>
            </a:endParaRPr>
          </a:p>
          <a:p>
            <a:pPr marL="342900" indent="-342900">
              <a:buFont typeface="Wingdings" charset="2"/>
              <a:buChar char=""/>
            </a:pPr>
            <a:r>
              <a:rPr lang="en-US" sz="2000" dirty="0" smtClean="0">
                <a:solidFill>
                  <a:srgbClr val="F9FEFF"/>
                </a:solidFill>
              </a:rPr>
              <a:t> </a:t>
            </a:r>
            <a:r>
              <a:rPr lang="en-US" sz="2000" dirty="0" err="1" smtClean="0">
                <a:solidFill>
                  <a:srgbClr val="F9FEFF"/>
                </a:solidFill>
              </a:rPr>
              <a:t>Radiative</a:t>
            </a:r>
            <a:r>
              <a:rPr lang="en-US" sz="2000" dirty="0" smtClean="0">
                <a:solidFill>
                  <a:srgbClr val="F9FEFF"/>
                </a:solidFill>
              </a:rPr>
              <a:t> transfer modeling of </a:t>
            </a:r>
            <a:r>
              <a:rPr lang="en-US" sz="2000" u="sng" dirty="0" smtClean="0">
                <a:solidFill>
                  <a:srgbClr val="F9FEFF"/>
                </a:solidFill>
              </a:rPr>
              <a:t>multi-epoch </a:t>
            </a:r>
            <a:r>
              <a:rPr lang="en-US" sz="2000" dirty="0" smtClean="0">
                <a:solidFill>
                  <a:srgbClr val="F9FEFF"/>
                </a:solidFill>
              </a:rPr>
              <a:t>UMRAO data identifies extreme shock/jet conditions in the OT 081 jet and intrinsic changes on timescales of decades.</a:t>
            </a:r>
          </a:p>
        </p:txBody>
      </p:sp>
      <p:pic>
        <p:nvPicPr>
          <p:cNvPr id="3" name="Picture 2" descr="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524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68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42276" cy="806824"/>
          </a:xfrm>
        </p:spPr>
        <p:txBody>
          <a:bodyPr/>
          <a:lstStyle/>
          <a:p>
            <a:r>
              <a:rPr lang="en-US" sz="3200" i="0" u="sng" dirty="0" err="1" smtClean="0">
                <a:solidFill>
                  <a:srgbClr val="29DEF7"/>
                </a:solidFill>
                <a:latin typeface="Calibri"/>
              </a:rPr>
              <a:t>Marscher</a:t>
            </a:r>
            <a:r>
              <a:rPr lang="en-US" sz="3200" i="0" u="sng" dirty="0" smtClean="0">
                <a:solidFill>
                  <a:srgbClr val="29DEF7"/>
                </a:solidFill>
                <a:latin typeface="Calibri"/>
              </a:rPr>
              <a:t> Jet Schematic </a:t>
            </a:r>
            <a:endParaRPr lang="en-US" sz="3200" i="0" u="sng" dirty="0">
              <a:solidFill>
                <a:srgbClr val="29DEF7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6096000"/>
            <a:ext cx="7772400" cy="369332"/>
          </a:xfrm>
          <a:prstGeom prst="rect">
            <a:avLst/>
          </a:prstGeom>
          <a:noFill/>
          <a:ln w="28575">
            <a:solidFill>
              <a:srgbClr val="F9FEFF">
                <a:alpha val="99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9FEFF"/>
                </a:solidFill>
                <a:latin typeface="Calibri"/>
              </a:rPr>
              <a:t>The jet flow is relativistic: many intrinsic jet properties are not directly observed.</a:t>
            </a:r>
            <a:endParaRPr lang="en-US" sz="1800" dirty="0">
              <a:solidFill>
                <a:srgbClr val="F9FEFF"/>
              </a:solidFill>
              <a:latin typeface="Calibri"/>
            </a:endParaRPr>
          </a:p>
        </p:txBody>
      </p:sp>
      <p:pic>
        <p:nvPicPr>
          <p:cNvPr id="8" name="Picture 7" descr="Marsch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8200"/>
            <a:ext cx="6477000" cy="513691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3429000" y="2286000"/>
            <a:ext cx="1905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8306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077200" cy="1143000"/>
          </a:xfrm>
        </p:spPr>
        <p:txBody>
          <a:bodyPr/>
          <a:lstStyle/>
          <a:p>
            <a:r>
              <a:rPr lang="en-US" sz="3600" i="0" u="sng" dirty="0" smtClean="0">
                <a:solidFill>
                  <a:srgbClr val="29DEF7"/>
                </a:solidFill>
                <a:latin typeface="Calibri"/>
              </a:rPr>
              <a:t>The Observations</a:t>
            </a:r>
            <a:endParaRPr lang="en-US" sz="3600" i="0" u="sng" dirty="0">
              <a:solidFill>
                <a:srgbClr val="29DEF7"/>
              </a:solidFill>
              <a:latin typeface="Calibri"/>
            </a:endParaRPr>
          </a:p>
        </p:txBody>
      </p:sp>
      <p:pic>
        <p:nvPicPr>
          <p:cNvPr id="7" name="Content Placeholder 6" descr="umrao30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4" b="10694"/>
          <a:stretch>
            <a:fillRect/>
          </a:stretch>
        </p:blipFill>
        <p:spPr>
          <a:xfrm>
            <a:off x="685801" y="1219200"/>
            <a:ext cx="3944470" cy="2438400"/>
          </a:xfrm>
        </p:spPr>
      </p:pic>
      <p:sp>
        <p:nvSpPr>
          <p:cNvPr id="9" name="TextBox 8"/>
          <p:cNvSpPr txBox="1"/>
          <p:nvPr/>
        </p:nvSpPr>
        <p:spPr>
          <a:xfrm>
            <a:off x="4876800" y="16764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9FEFF"/>
                </a:solidFill>
              </a:rPr>
              <a:t>Equatorially mounted 26-m radio telescope located in Dexter, MI</a:t>
            </a:r>
            <a:endParaRPr lang="en-US" sz="1800" dirty="0">
              <a:solidFill>
                <a:srgbClr val="F9FE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114800"/>
            <a:ext cx="8077200" cy="2246769"/>
          </a:xfrm>
          <a:prstGeom prst="rect">
            <a:avLst/>
          </a:prstGeom>
          <a:noFill/>
          <a:ln w="2857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"/>
            </a:pPr>
            <a:r>
              <a:rPr lang="en-US" sz="2000" dirty="0">
                <a:solidFill>
                  <a:srgbClr val="F9FEFF"/>
                </a:solidFill>
                <a:latin typeface="Calibri"/>
              </a:rPr>
              <a:t>Type of Data: Flux and Polarization at 14.5, 8, &amp; 4.8 </a:t>
            </a:r>
            <a:r>
              <a:rPr lang="en-US" sz="2000" dirty="0" smtClean="0">
                <a:solidFill>
                  <a:srgbClr val="F9FEFF"/>
                </a:solidFill>
                <a:latin typeface="Calibri"/>
              </a:rPr>
              <a:t>GHz (2, 4, 6 cm)</a:t>
            </a:r>
          </a:p>
          <a:p>
            <a:pPr marL="342900" indent="-342900">
              <a:buFont typeface="Wingdings" charset="2"/>
              <a:buChar char=""/>
            </a:pPr>
            <a:r>
              <a:rPr lang="en-US" sz="2000" dirty="0">
                <a:solidFill>
                  <a:srgbClr val="F9FEFF"/>
                </a:solidFill>
                <a:latin typeface="Calibri"/>
              </a:rPr>
              <a:t>Timespan of Data: up to 4 </a:t>
            </a:r>
            <a:r>
              <a:rPr lang="en-US" sz="2000" dirty="0" smtClean="0">
                <a:solidFill>
                  <a:srgbClr val="F9FEFF"/>
                </a:solidFill>
                <a:latin typeface="Calibri"/>
              </a:rPr>
              <a:t>decades</a:t>
            </a:r>
            <a:endParaRPr lang="en-US" sz="2000" dirty="0">
              <a:solidFill>
                <a:srgbClr val="F9FEFF"/>
              </a:solidFill>
              <a:latin typeface="Calibri"/>
            </a:endParaRPr>
          </a:p>
          <a:p>
            <a:pPr marL="342900" indent="-342900">
              <a:buFont typeface="Wingdings" charset="2"/>
              <a:buChar char=""/>
            </a:pPr>
            <a:r>
              <a:rPr lang="en-US" sz="2000" dirty="0" smtClean="0">
                <a:solidFill>
                  <a:srgbClr val="F9FEFF"/>
                </a:solidFill>
                <a:latin typeface="Calibri"/>
              </a:rPr>
              <a:t>Sampling: 2x per week to trimonthly at each frequency</a:t>
            </a:r>
          </a:p>
          <a:p>
            <a:pPr marL="342900" indent="-342900">
              <a:buFont typeface="Wingdings" charset="2"/>
              <a:buChar char=""/>
            </a:pPr>
            <a:r>
              <a:rPr lang="en-US" sz="2000" dirty="0" smtClean="0">
                <a:solidFill>
                  <a:srgbClr val="F9FEFF"/>
                </a:solidFill>
                <a:latin typeface="Calibri"/>
              </a:rPr>
              <a:t>Duration of a typical measurement:  30-40 minutes (CP requires longer)</a:t>
            </a:r>
          </a:p>
          <a:p>
            <a:pPr marL="342900" indent="-342900">
              <a:buFont typeface="Wingdings" charset="2"/>
              <a:buChar char=""/>
            </a:pPr>
            <a:r>
              <a:rPr lang="en-US" sz="2000" dirty="0" smtClean="0">
                <a:solidFill>
                  <a:srgbClr val="F9FEFF"/>
                </a:solidFill>
                <a:latin typeface="Calibri"/>
              </a:rPr>
              <a:t>Number of Sources observed in 24h run : ~24 </a:t>
            </a:r>
          </a:p>
          <a:p>
            <a:pPr marL="342900" indent="-342900">
              <a:buFont typeface="Wingdings" charset="2"/>
              <a:buChar char=""/>
            </a:pPr>
            <a:r>
              <a:rPr lang="en-US" sz="2000" dirty="0" smtClean="0">
                <a:solidFill>
                  <a:srgbClr val="F9FEFF"/>
                </a:solidFill>
                <a:latin typeface="Calibri"/>
              </a:rPr>
              <a:t>Declination Range: +80° to -36° (southern limit for strong sources)</a:t>
            </a:r>
          </a:p>
          <a:p>
            <a:r>
              <a:rPr lang="en-US" sz="2000" dirty="0" smtClean="0">
                <a:solidFill>
                  <a:srgbClr val="F9FEFF"/>
                </a:solidFill>
                <a:latin typeface="Calibri"/>
              </a:rPr>
              <a:t>      Limits  set by the mechanical limits of the dish and pointing accuracy </a:t>
            </a:r>
            <a:endParaRPr lang="en-US" sz="2000" dirty="0">
              <a:solidFill>
                <a:srgbClr val="F9FE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725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609600"/>
          </a:xfrm>
        </p:spPr>
        <p:txBody>
          <a:bodyPr/>
          <a:lstStyle/>
          <a:p>
            <a:r>
              <a:rPr lang="en-US" sz="3000" i="0" u="sng" dirty="0" smtClean="0">
                <a:solidFill>
                  <a:srgbClr val="29DEF7"/>
                </a:solidFill>
                <a:latin typeface="Calibri"/>
              </a:rPr>
              <a:t>Sources Monitored: Flux and Linear Polarization</a:t>
            </a:r>
            <a:endParaRPr lang="en-US" sz="3000" i="0" u="sng" dirty="0">
              <a:solidFill>
                <a:srgbClr val="29DEF7"/>
              </a:solidFill>
              <a:latin typeface="Calibri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534400" cy="4724400"/>
          </a:xfrm>
          <a:ln>
            <a:solidFill>
              <a:schemeClr val="tx1">
                <a:lumMod val="40000"/>
                <a:lumOff val="60000"/>
              </a:schemeClr>
            </a:solidFill>
          </a:ln>
        </p:spPr>
        <p:txBody>
          <a:bodyPr/>
          <a:lstStyle/>
          <a:p>
            <a:pPr>
              <a:buFont typeface="Wingdings" charset="2"/>
              <a:buChar char=""/>
            </a:pPr>
            <a:r>
              <a:rPr lang="en-US" sz="2000" dirty="0" smtClean="0">
                <a:solidFill>
                  <a:srgbClr val="FFFF00"/>
                </a:solidFill>
                <a:latin typeface="Calibri"/>
              </a:rPr>
              <a:t>Ad hoc sources</a:t>
            </a:r>
            <a:r>
              <a:rPr lang="en-US" sz="2000" dirty="0" smtClean="0">
                <a:solidFill>
                  <a:srgbClr val="FEFFFC"/>
                </a:solidFill>
                <a:latin typeface="Calibri"/>
              </a:rPr>
              <a:t> (based on flaring, campaigns, requests)</a:t>
            </a:r>
          </a:p>
          <a:p>
            <a:pPr>
              <a:buFont typeface="Wingdings" charset="2"/>
              <a:buChar char=""/>
            </a:pPr>
            <a:r>
              <a:rPr lang="en-US" sz="2000" dirty="0">
                <a:solidFill>
                  <a:srgbClr val="FFDE17"/>
                </a:solidFill>
                <a:latin typeface="Calibri"/>
                <a:sym typeface="Symbol" charset="0"/>
              </a:rPr>
              <a:t>UMRAO BL </a:t>
            </a:r>
            <a:r>
              <a:rPr lang="en-US" sz="2000" dirty="0" smtClean="0">
                <a:solidFill>
                  <a:srgbClr val="FFDE17"/>
                </a:solidFill>
                <a:latin typeface="Calibri"/>
                <a:sym typeface="Symbol" charset="0"/>
              </a:rPr>
              <a:t>LAC flux-limited sample</a:t>
            </a:r>
            <a:endParaRPr lang="en-US" sz="2000" dirty="0">
              <a:solidFill>
                <a:srgbClr val="FFDE17"/>
              </a:solidFill>
              <a:latin typeface="Calibri"/>
              <a:sym typeface="Symbol" charset="0"/>
            </a:endParaRP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FEFFFC"/>
                </a:solidFill>
                <a:latin typeface="Calibri"/>
                <a:sym typeface="Symbol" charset="0"/>
              </a:rPr>
              <a:t>Flux limit: S0.4 </a:t>
            </a:r>
            <a:r>
              <a:rPr lang="en-US" sz="2000" dirty="0" err="1">
                <a:solidFill>
                  <a:srgbClr val="FEFFFC"/>
                </a:solidFill>
                <a:latin typeface="Calibri"/>
                <a:sym typeface="Symbol" charset="0"/>
              </a:rPr>
              <a:t>Jy</a:t>
            </a:r>
            <a:r>
              <a:rPr lang="en-US" sz="2000" dirty="0">
                <a:solidFill>
                  <a:srgbClr val="FEFFFC"/>
                </a:solidFill>
                <a:latin typeface="Calibri"/>
                <a:sym typeface="Symbol" charset="0"/>
              </a:rPr>
              <a:t> at 8 GHz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FEFFFC"/>
                </a:solidFill>
                <a:latin typeface="Calibri"/>
                <a:sym typeface="Symbol" charset="0"/>
              </a:rPr>
              <a:t>N=41; time window≥1979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FEFFFC"/>
                </a:solidFill>
                <a:latin typeface="Calibri"/>
                <a:sym typeface="Symbol" charset="0"/>
              </a:rPr>
              <a:t>All </a:t>
            </a:r>
            <a:r>
              <a:rPr lang="en-US" sz="2000" dirty="0" smtClean="0">
                <a:solidFill>
                  <a:srgbClr val="FEFFFC"/>
                </a:solidFill>
                <a:latin typeface="Calibri"/>
                <a:sym typeface="Symbol" charset="0"/>
              </a:rPr>
              <a:t>BL at time of survey start; </a:t>
            </a:r>
            <a:r>
              <a:rPr lang="en-US" sz="2000" dirty="0">
                <a:solidFill>
                  <a:srgbClr val="FEFFFC"/>
                </a:solidFill>
                <a:latin typeface="Calibri"/>
                <a:sym typeface="Symbol" charset="0"/>
              </a:rPr>
              <a:t>includes some </a:t>
            </a:r>
            <a:r>
              <a:rPr lang="en-US" sz="2000" dirty="0" smtClean="0">
                <a:solidFill>
                  <a:srgbClr val="FEFFFC"/>
                </a:solidFill>
                <a:latin typeface="Calibri"/>
                <a:sym typeface="Symbol" charset="0"/>
              </a:rPr>
              <a:t>HBLs/IBLs</a:t>
            </a:r>
            <a:endParaRPr lang="en-US" sz="2000" dirty="0" smtClean="0">
              <a:solidFill>
                <a:srgbClr val="FEFFFC"/>
              </a:solidFill>
              <a:latin typeface="Calibri"/>
            </a:endParaRPr>
          </a:p>
          <a:p>
            <a:pPr>
              <a:buFont typeface="Wingdings" charset="2"/>
              <a:buChar char=""/>
            </a:pPr>
            <a:r>
              <a:rPr lang="en-US" sz="2000" dirty="0" smtClean="0">
                <a:solidFill>
                  <a:srgbClr val="FFDE17"/>
                </a:solidFill>
                <a:latin typeface="Calibri"/>
                <a:sym typeface="Symbol" charset="0"/>
              </a:rPr>
              <a:t>Pearson </a:t>
            </a:r>
            <a:r>
              <a:rPr lang="en-US" sz="2000" dirty="0" err="1" smtClean="0">
                <a:solidFill>
                  <a:srgbClr val="FFDE17"/>
                </a:solidFill>
                <a:latin typeface="Calibri"/>
                <a:sym typeface="Symbol" charset="0"/>
              </a:rPr>
              <a:t>Readhead</a:t>
            </a:r>
            <a:r>
              <a:rPr lang="en-US" sz="2000" dirty="0" smtClean="0">
                <a:solidFill>
                  <a:srgbClr val="FFDE17"/>
                </a:solidFill>
                <a:latin typeface="Calibri"/>
                <a:sym typeface="Symbol" charset="0"/>
              </a:rPr>
              <a:t> sample</a:t>
            </a:r>
            <a:r>
              <a:rPr lang="en-US" sz="2000" dirty="0" smtClean="0">
                <a:solidFill>
                  <a:srgbClr val="FEFFFC"/>
                </a:solidFill>
                <a:latin typeface="Calibri"/>
                <a:sym typeface="Symbol" charset="0"/>
              </a:rPr>
              <a:t> </a:t>
            </a:r>
            <a:r>
              <a:rPr lang="en-US" sz="2000" dirty="0">
                <a:solidFill>
                  <a:srgbClr val="FEFFFC"/>
                </a:solidFill>
                <a:latin typeface="Calibri"/>
                <a:sym typeface="Symbol" charset="0"/>
              </a:rPr>
              <a:t>(</a:t>
            </a:r>
            <a:r>
              <a:rPr lang="en-US" sz="2000" dirty="0" smtClean="0">
                <a:solidFill>
                  <a:srgbClr val="FEFFFC"/>
                </a:solidFill>
                <a:latin typeface="Calibri"/>
                <a:sym typeface="Symbol" charset="0"/>
              </a:rPr>
              <a:t>VLBI</a:t>
            </a:r>
            <a:r>
              <a:rPr lang="en-US" sz="2000" dirty="0">
                <a:solidFill>
                  <a:srgbClr val="FEFFFC"/>
                </a:solidFill>
                <a:latin typeface="Calibri"/>
                <a:sym typeface="Symbol" charset="0"/>
              </a:rPr>
              <a:t> </a:t>
            </a:r>
            <a:r>
              <a:rPr lang="en-US" sz="2000" dirty="0" smtClean="0">
                <a:solidFill>
                  <a:srgbClr val="FEFFFC"/>
                </a:solidFill>
                <a:latin typeface="Calibri"/>
                <a:sym typeface="Symbol" charset="0"/>
              </a:rPr>
              <a:t>flux and position limited sample)</a:t>
            </a:r>
            <a:endParaRPr lang="en-US" sz="2000" dirty="0">
              <a:solidFill>
                <a:srgbClr val="FEFFFC"/>
              </a:solidFill>
              <a:latin typeface="Calibri"/>
              <a:sym typeface="Symbol" charset="0"/>
            </a:endParaRP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FEFFFC"/>
                </a:solidFill>
                <a:latin typeface="Calibri"/>
                <a:sym typeface="Symbol" charset="0"/>
              </a:rPr>
              <a:t>Flux limit: : S1.3 </a:t>
            </a:r>
            <a:r>
              <a:rPr lang="en-US" sz="2000" dirty="0" err="1">
                <a:solidFill>
                  <a:srgbClr val="FEFFFC"/>
                </a:solidFill>
                <a:latin typeface="Calibri"/>
                <a:sym typeface="Symbol" charset="0"/>
              </a:rPr>
              <a:t>Jy</a:t>
            </a:r>
            <a:r>
              <a:rPr lang="en-US" sz="2000" dirty="0">
                <a:solidFill>
                  <a:srgbClr val="FEFFFC"/>
                </a:solidFill>
                <a:latin typeface="Calibri"/>
                <a:sym typeface="Symbol" charset="0"/>
              </a:rPr>
              <a:t> at 5 GHz; flat &amp; steep spectrum objects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FEFFFC"/>
                </a:solidFill>
                <a:latin typeface="Calibri"/>
                <a:sym typeface="Symbol" charset="0"/>
              </a:rPr>
              <a:t>N=62/65;  time window≥1984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FEFFFC"/>
                </a:solidFill>
                <a:latin typeface="Calibri"/>
                <a:sym typeface="Symbol" charset="0"/>
              </a:rPr>
              <a:t>Distribution by Optical class: 8 BL, 29 Q, 25 G</a:t>
            </a:r>
          </a:p>
          <a:p>
            <a:pPr>
              <a:buFont typeface="Wingdings" charset="2"/>
              <a:buChar char=""/>
            </a:pPr>
            <a:r>
              <a:rPr lang="en-US" sz="2000" dirty="0" smtClean="0">
                <a:solidFill>
                  <a:srgbClr val="FFDE17"/>
                </a:solidFill>
                <a:latin typeface="Calibri"/>
              </a:rPr>
              <a:t>MOJAVE </a:t>
            </a:r>
            <a:r>
              <a:rPr lang="en-US" sz="2000" dirty="0">
                <a:solidFill>
                  <a:srgbClr val="FFDE17"/>
                </a:solidFill>
                <a:latin typeface="Calibri"/>
              </a:rPr>
              <a:t>(VLBI</a:t>
            </a:r>
            <a:r>
              <a:rPr lang="en-US" sz="2000" dirty="0" smtClean="0">
                <a:solidFill>
                  <a:srgbClr val="FFDE17"/>
                </a:solidFill>
                <a:latin typeface="Calibri"/>
              </a:rPr>
              <a:t>) flux-limited sample</a:t>
            </a:r>
            <a:r>
              <a:rPr lang="en-US" sz="2000" dirty="0" smtClean="0">
                <a:solidFill>
                  <a:srgbClr val="FEFFFC"/>
                </a:solidFill>
                <a:latin typeface="Calibri"/>
              </a:rPr>
              <a:t> (mainly core-dominated </a:t>
            </a:r>
            <a:r>
              <a:rPr lang="en-US" sz="2000" dirty="0" err="1" smtClean="0">
                <a:solidFill>
                  <a:srgbClr val="FEFFFC"/>
                </a:solidFill>
                <a:latin typeface="Calibri"/>
              </a:rPr>
              <a:t>blazars</a:t>
            </a:r>
            <a:r>
              <a:rPr lang="en-US" sz="2000" dirty="0" smtClean="0">
                <a:solidFill>
                  <a:srgbClr val="FEFFFC"/>
                </a:solidFill>
                <a:latin typeface="Calibri"/>
              </a:rPr>
              <a:t>) </a:t>
            </a:r>
            <a:endParaRPr lang="en-US" sz="2000" dirty="0">
              <a:solidFill>
                <a:srgbClr val="FEFFFC"/>
              </a:solidFill>
              <a:latin typeface="Calibri"/>
            </a:endParaRP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FEFFFC"/>
                </a:solidFill>
                <a:latin typeface="Calibri"/>
              </a:rPr>
              <a:t>Flux </a:t>
            </a:r>
            <a:r>
              <a:rPr lang="en-US" sz="2000" dirty="0">
                <a:solidFill>
                  <a:srgbClr val="FEFFFC"/>
                </a:solidFill>
                <a:latin typeface="Calibri"/>
              </a:rPr>
              <a:t>limit: S</a:t>
            </a:r>
            <a:r>
              <a:rPr lang="en-US" sz="2000" dirty="0">
                <a:solidFill>
                  <a:srgbClr val="FEFFFC"/>
                </a:solidFill>
                <a:latin typeface="Calibri"/>
                <a:sym typeface="Symbol" charset="0"/>
              </a:rPr>
              <a:t>1.5 </a:t>
            </a:r>
            <a:r>
              <a:rPr lang="en-US" sz="2000" dirty="0" err="1">
                <a:solidFill>
                  <a:srgbClr val="FEFFFC"/>
                </a:solidFill>
                <a:latin typeface="Calibri"/>
                <a:sym typeface="Symbol" charset="0"/>
              </a:rPr>
              <a:t>Jy</a:t>
            </a:r>
            <a:r>
              <a:rPr lang="en-US" sz="2000" dirty="0">
                <a:solidFill>
                  <a:srgbClr val="FEFFFC"/>
                </a:solidFill>
                <a:latin typeface="Calibri"/>
                <a:sym typeface="Symbol" charset="0"/>
              </a:rPr>
              <a:t> at 14.5 GHz (2 </a:t>
            </a:r>
            <a:r>
              <a:rPr lang="en-US" sz="2000" dirty="0" err="1">
                <a:solidFill>
                  <a:srgbClr val="FEFFFC"/>
                </a:solidFill>
                <a:latin typeface="Calibri"/>
                <a:sym typeface="Symbol" charset="0"/>
              </a:rPr>
              <a:t>Jy</a:t>
            </a:r>
            <a:r>
              <a:rPr lang="en-US" sz="2000" dirty="0">
                <a:solidFill>
                  <a:srgbClr val="FEFFFC"/>
                </a:solidFill>
                <a:latin typeface="Calibri"/>
                <a:sym typeface="Symbol" charset="0"/>
              </a:rPr>
              <a:t> for southern sources</a:t>
            </a:r>
            <a:r>
              <a:rPr lang="en-US" sz="2000" dirty="0" smtClean="0">
                <a:solidFill>
                  <a:srgbClr val="FEFFFC"/>
                </a:solidFill>
                <a:latin typeface="Calibri"/>
                <a:sym typeface="Symbol" charset="0"/>
              </a:rPr>
              <a:t>)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FEFFFC"/>
                </a:solidFill>
                <a:latin typeface="Calibri"/>
                <a:sym typeface="Symbol" charset="0"/>
              </a:rPr>
              <a:t>Original sample N=132/133 (but expanded); time window≥2002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FEFFFC"/>
                </a:solidFill>
                <a:latin typeface="Calibri"/>
                <a:sym typeface="Symbol" charset="0"/>
              </a:rPr>
              <a:t>Distribution by Optical class in MOJAVE I: 22 BL, 93 Q, 8 G, 9 U</a:t>
            </a:r>
          </a:p>
          <a:p>
            <a:pPr marL="457200" lvl="1" indent="0">
              <a:buNone/>
            </a:pPr>
            <a:endParaRPr lang="en-US" sz="2000" dirty="0">
              <a:solidFill>
                <a:srgbClr val="008000"/>
              </a:solidFill>
              <a:latin typeface="Arial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7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59" y="156543"/>
            <a:ext cx="8574941" cy="839054"/>
          </a:xfrm>
        </p:spPr>
        <p:txBody>
          <a:bodyPr>
            <a:noAutofit/>
          </a:bodyPr>
          <a:lstStyle/>
          <a:p>
            <a:r>
              <a:rPr lang="en-US" sz="3200" i="0" u="sng" dirty="0" smtClean="0">
                <a:solidFill>
                  <a:srgbClr val="29DEF7"/>
                </a:solidFill>
                <a:latin typeface="Calibri"/>
              </a:rPr>
              <a:t>Flux and Polarization: range of parameters</a:t>
            </a:r>
            <a:endParaRPr lang="en-US" sz="3200" i="0" u="sng" dirty="0">
              <a:solidFill>
                <a:srgbClr val="29DEF7"/>
              </a:solidFill>
              <a:latin typeface="Calibri"/>
            </a:endParaRPr>
          </a:p>
        </p:txBody>
      </p:sp>
      <p:pic>
        <p:nvPicPr>
          <p:cNvPr id="5" name="Picture 4" descr="OT081_30day_PJy_cro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99822"/>
            <a:ext cx="6172200" cy="4909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096001"/>
            <a:ext cx="723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9FEFF"/>
                </a:solidFill>
              </a:rPr>
              <a:t>Monthly-averaged,  3-frequency UMRAO Total Flux Density and Linear Polarization</a:t>
            </a:r>
            <a:endParaRPr lang="en-US" sz="1400" b="1" dirty="0">
              <a:solidFill>
                <a:srgbClr val="F9FE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1371600"/>
            <a:ext cx="2205161" cy="523220"/>
          </a:xfrm>
          <a:prstGeom prst="rect">
            <a:avLst/>
          </a:prstGeom>
          <a:noFill/>
          <a:ln w="25400">
            <a:solidFill>
              <a:srgbClr val="FEFFFC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9FEFF"/>
                </a:solidFill>
                <a:latin typeface="Calibri"/>
              </a:rPr>
              <a:t>EVPA:  gives information  on the orientation of B</a:t>
            </a:r>
            <a:endParaRPr lang="en-US" sz="1400" b="1" dirty="0">
              <a:solidFill>
                <a:srgbClr val="F9FEFF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2819400"/>
            <a:ext cx="2281362" cy="954107"/>
          </a:xfrm>
          <a:prstGeom prst="rect">
            <a:avLst/>
          </a:prstGeom>
          <a:noFill/>
          <a:ln w="25400">
            <a:solidFill>
              <a:srgbClr val="FEFFFC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EFFFC"/>
                </a:solidFill>
                <a:latin typeface="Calibri"/>
              </a:rPr>
              <a:t>Outbursts in Polarized Flux: </a:t>
            </a:r>
          </a:p>
          <a:p>
            <a:r>
              <a:rPr lang="en-US" sz="1400" b="1" dirty="0" smtClean="0">
                <a:solidFill>
                  <a:srgbClr val="FEFFFC"/>
                </a:solidFill>
                <a:latin typeface="Calibri"/>
              </a:rPr>
              <a:t>P% ranges from 1% to 15%.</a:t>
            </a:r>
          </a:p>
          <a:p>
            <a:r>
              <a:rPr lang="en-US" sz="1400" b="1" dirty="0" smtClean="0">
                <a:solidFill>
                  <a:srgbClr val="FEFFFC"/>
                </a:solidFill>
                <a:latin typeface="Calibri"/>
              </a:rPr>
              <a:t>Gives information on  the degree of order of B</a:t>
            </a:r>
            <a:endParaRPr lang="en-US" sz="1400" b="1" dirty="0">
              <a:solidFill>
                <a:srgbClr val="FEFFFC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9400" y="4495800"/>
            <a:ext cx="2438400" cy="1169551"/>
          </a:xfrm>
          <a:prstGeom prst="rect">
            <a:avLst/>
          </a:prstGeom>
          <a:noFill/>
          <a:ln w="25400">
            <a:solidFill>
              <a:srgbClr val="FEFFFC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EFFFC"/>
                </a:solidFill>
                <a:latin typeface="Calibri"/>
              </a:rPr>
              <a:t>S: Temporally well-separated outbursts (an envelope over individual flares) lasting for months to year, continuous active, non-repeating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, 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73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90600"/>
          </a:xfrm>
        </p:spPr>
        <p:txBody>
          <a:bodyPr/>
          <a:lstStyle/>
          <a:p>
            <a:r>
              <a:rPr lang="en-US" sz="3200" i="0" u="sng" dirty="0" smtClean="0">
                <a:solidFill>
                  <a:srgbClr val="29DEF7"/>
                </a:solidFill>
                <a:latin typeface="Calibri"/>
                <a:ea typeface="ＭＳ 明朝"/>
              </a:rPr>
              <a:t>Variability Properties from UMRAO Light Curves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382000" cy="5105400"/>
          </a:xfrm>
          <a:ln>
            <a:solidFill>
              <a:srgbClr val="FFDE17">
                <a:alpha val="96000"/>
              </a:srgbClr>
            </a:solidFill>
          </a:ln>
        </p:spPr>
        <p:txBody>
          <a:bodyPr/>
          <a:lstStyle/>
          <a:p>
            <a:pPr>
              <a:buFont typeface="Wingdings" pitchFamily="-107" charset="2"/>
              <a:buNone/>
            </a:pPr>
            <a:r>
              <a:rPr lang="en-US" sz="2400" dirty="0" smtClean="0">
                <a:solidFill>
                  <a:srgbClr val="FFDE17"/>
                </a:solidFill>
                <a:latin typeface="Calibri"/>
              </a:rPr>
              <a:t>        </a:t>
            </a:r>
            <a:r>
              <a:rPr lang="en-US" sz="2400" u="sng" dirty="0" smtClean="0">
                <a:solidFill>
                  <a:schemeClr val="tx1">
                    <a:lumMod val="75000"/>
                  </a:schemeClr>
                </a:solidFill>
                <a:latin typeface="Calibri"/>
              </a:rPr>
              <a:t>Source Property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                       </a:t>
            </a:r>
            <a:r>
              <a:rPr lang="en-US" sz="2400" u="sng" dirty="0" smtClean="0">
                <a:solidFill>
                  <a:schemeClr val="tx1">
                    <a:lumMod val="75000"/>
                  </a:schemeClr>
                </a:solidFill>
                <a:latin typeface="Calibri"/>
              </a:rPr>
              <a:t>Method</a:t>
            </a:r>
          </a:p>
          <a:p>
            <a:pPr>
              <a:buFont typeface="Wingdings" charset="2"/>
              <a:buChar char=""/>
            </a:pPr>
            <a:r>
              <a:rPr lang="en-US" sz="2200" dirty="0" smtClean="0">
                <a:solidFill>
                  <a:srgbClr val="F9FEFF"/>
                </a:solidFill>
                <a:latin typeface="Calibri"/>
              </a:rPr>
              <a:t>Time scales, noise process            structure functions</a:t>
            </a:r>
          </a:p>
          <a:p>
            <a:pPr>
              <a:buFont typeface="Wingdings" charset="2"/>
              <a:buChar char=""/>
            </a:pPr>
            <a:r>
              <a:rPr lang="en-US" sz="2200" dirty="0" smtClean="0">
                <a:solidFill>
                  <a:srgbClr val="F9FEFF"/>
                </a:solidFill>
                <a:latin typeface="Calibri"/>
              </a:rPr>
              <a:t>Degree of variability                       f</a:t>
            </a:r>
            <a:r>
              <a:rPr lang="en-US" sz="2200" dirty="0">
                <a:solidFill>
                  <a:srgbClr val="F9FEFF"/>
                </a:solidFill>
                <a:latin typeface="Calibri"/>
              </a:rPr>
              <a:t>l</a:t>
            </a:r>
            <a:r>
              <a:rPr lang="en-US" sz="2200" dirty="0" smtClean="0">
                <a:solidFill>
                  <a:srgbClr val="F9FEFF"/>
                </a:solidFill>
                <a:latin typeface="Calibri"/>
              </a:rPr>
              <a:t>uctuation index, variability index </a:t>
            </a:r>
          </a:p>
          <a:p>
            <a:pPr>
              <a:buFont typeface="Wingdings" charset="2"/>
              <a:buChar char=""/>
            </a:pPr>
            <a:r>
              <a:rPr lang="en-US" sz="2200" dirty="0" smtClean="0">
                <a:solidFill>
                  <a:srgbClr val="F9FEFF"/>
                </a:solidFill>
                <a:latin typeface="Calibri"/>
              </a:rPr>
              <a:t>Quasi-Periodicity                            cross-wavelets</a:t>
            </a:r>
          </a:p>
          <a:p>
            <a:pPr>
              <a:buFont typeface="Wingdings" charset="2"/>
              <a:buChar char=""/>
            </a:pPr>
            <a:r>
              <a:rPr lang="en-US" sz="2200" dirty="0" smtClean="0">
                <a:solidFill>
                  <a:srgbClr val="F9FEFF"/>
                </a:solidFill>
                <a:latin typeface="Calibri"/>
              </a:rPr>
              <a:t>Periodicity                                        Lomb-</a:t>
            </a:r>
            <a:r>
              <a:rPr lang="en-US" sz="2200" dirty="0" err="1" smtClean="0">
                <a:solidFill>
                  <a:srgbClr val="F9FEFF"/>
                </a:solidFill>
                <a:latin typeface="Calibri"/>
              </a:rPr>
              <a:t>Scargle</a:t>
            </a:r>
            <a:r>
              <a:rPr lang="en-US" sz="2200" dirty="0" smtClean="0">
                <a:solidFill>
                  <a:srgbClr val="F9FEFF"/>
                </a:solidFill>
                <a:latin typeface="Calibri"/>
              </a:rPr>
              <a:t> </a:t>
            </a:r>
            <a:r>
              <a:rPr lang="en-US" sz="2200" dirty="0" err="1" smtClean="0">
                <a:solidFill>
                  <a:srgbClr val="F9FEFF"/>
                </a:solidFill>
                <a:latin typeface="Calibri"/>
              </a:rPr>
              <a:t>periodograms</a:t>
            </a:r>
            <a:r>
              <a:rPr lang="en-US" sz="2200" dirty="0" smtClean="0">
                <a:solidFill>
                  <a:srgbClr val="F9FEFF"/>
                </a:solidFill>
                <a:latin typeface="Calibri"/>
              </a:rPr>
              <a:t> </a:t>
            </a:r>
            <a:endParaRPr lang="en-US" sz="2200" dirty="0">
              <a:solidFill>
                <a:srgbClr val="F9FEFF"/>
              </a:solidFill>
              <a:latin typeface="Calibri"/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FFFF00"/>
                </a:solidFill>
                <a:latin typeface="Calibri"/>
              </a:rPr>
              <a:t>                                  </a:t>
            </a:r>
            <a:r>
              <a:rPr lang="en-US" sz="2200" u="sng" dirty="0" smtClean="0">
                <a:solidFill>
                  <a:schemeClr val="tx1">
                    <a:lumMod val="75000"/>
                  </a:schemeClr>
                </a:solidFill>
                <a:latin typeface="Calibri"/>
              </a:rPr>
              <a:t>RESULTS</a:t>
            </a:r>
          </a:p>
          <a:p>
            <a:pPr>
              <a:buFont typeface="Wingdings" charset="2"/>
              <a:buChar char=""/>
            </a:pPr>
            <a:r>
              <a:rPr lang="en-US" sz="2200" dirty="0" smtClean="0">
                <a:solidFill>
                  <a:srgbClr val="F9FEFF"/>
                </a:solidFill>
                <a:latin typeface="Calibri"/>
              </a:rPr>
              <a:t>Time scale for correlated activity in S: ≈2 years</a:t>
            </a:r>
          </a:p>
          <a:p>
            <a:pPr>
              <a:buFont typeface="Wingdings" charset="2"/>
              <a:buChar char=""/>
            </a:pPr>
            <a:r>
              <a:rPr lang="en-US" sz="2200" dirty="0">
                <a:solidFill>
                  <a:srgbClr val="F9FEFF"/>
                </a:solidFill>
                <a:latin typeface="Calibri"/>
              </a:rPr>
              <a:t>Noise Process: generally shot noise except </a:t>
            </a:r>
            <a:r>
              <a:rPr lang="en-US" sz="2200" dirty="0" err="1">
                <a:solidFill>
                  <a:srgbClr val="F9FEFF"/>
                </a:solidFill>
                <a:latin typeface="Calibri"/>
              </a:rPr>
              <a:t>Mrk</a:t>
            </a:r>
            <a:r>
              <a:rPr lang="en-US" sz="2200" dirty="0">
                <a:solidFill>
                  <a:srgbClr val="F9FEFF"/>
                </a:solidFill>
                <a:latin typeface="Calibri"/>
              </a:rPr>
              <a:t> 421, </a:t>
            </a:r>
            <a:r>
              <a:rPr lang="en-US" sz="2200" dirty="0" err="1">
                <a:solidFill>
                  <a:srgbClr val="F9FEFF"/>
                </a:solidFill>
                <a:latin typeface="Calibri"/>
              </a:rPr>
              <a:t>Mrk</a:t>
            </a:r>
            <a:r>
              <a:rPr lang="en-US" sz="2200" dirty="0">
                <a:solidFill>
                  <a:srgbClr val="F9FEFF"/>
                </a:solidFill>
                <a:latin typeface="Calibri"/>
              </a:rPr>
              <a:t> </a:t>
            </a:r>
            <a:r>
              <a:rPr lang="en-US" sz="2200" dirty="0" smtClean="0">
                <a:solidFill>
                  <a:srgbClr val="F9FEFF"/>
                </a:solidFill>
                <a:latin typeface="Calibri"/>
              </a:rPr>
              <a:t>501</a:t>
            </a:r>
          </a:p>
          <a:p>
            <a:pPr>
              <a:buFont typeface="Wingdings" charset="2"/>
              <a:buChar char=""/>
            </a:pPr>
            <a:r>
              <a:rPr lang="en-US" sz="2200" dirty="0" smtClean="0">
                <a:solidFill>
                  <a:srgbClr val="F9FEFF"/>
                </a:solidFill>
                <a:latin typeface="Calibri"/>
              </a:rPr>
              <a:t>Evidence </a:t>
            </a:r>
            <a:r>
              <a:rPr lang="en-US" sz="2200" dirty="0">
                <a:solidFill>
                  <a:srgbClr val="F9FEFF"/>
                </a:solidFill>
                <a:latin typeface="Calibri"/>
              </a:rPr>
              <a:t>for time-dependent changes in characteristic </a:t>
            </a:r>
            <a:r>
              <a:rPr lang="en-US" sz="2200" dirty="0" smtClean="0">
                <a:solidFill>
                  <a:srgbClr val="F9FEFF"/>
                </a:solidFill>
                <a:latin typeface="Calibri"/>
              </a:rPr>
              <a:t>behavior (SF analysis </a:t>
            </a:r>
            <a:r>
              <a:rPr lang="en-US" sz="2200" dirty="0">
                <a:solidFill>
                  <a:srgbClr val="F9FEFF"/>
                </a:solidFill>
                <a:latin typeface="Calibri"/>
              </a:rPr>
              <a:t>of time </a:t>
            </a:r>
            <a:r>
              <a:rPr lang="en-US" sz="2200" dirty="0" smtClean="0">
                <a:solidFill>
                  <a:srgbClr val="F9FEFF"/>
                </a:solidFill>
                <a:latin typeface="Calibri"/>
              </a:rPr>
              <a:t>segments and/or visually) &amp; quasi-periodicity</a:t>
            </a:r>
          </a:p>
          <a:p>
            <a:pPr>
              <a:buFont typeface="Wingdings" charset="2"/>
              <a:buChar char=""/>
            </a:pPr>
            <a:r>
              <a:rPr lang="en-US" sz="2200" dirty="0" smtClean="0">
                <a:solidFill>
                  <a:srgbClr val="F9FEFF"/>
                </a:solidFill>
                <a:latin typeface="Calibri"/>
              </a:rPr>
              <a:t>Weak evidence for periodicity in OJ 287 with  P~1.6 years </a:t>
            </a:r>
            <a:r>
              <a:rPr lang="en-US" sz="2200" dirty="0">
                <a:solidFill>
                  <a:srgbClr val="F9FEFF"/>
                </a:solidFill>
                <a:latin typeface="Calibri"/>
              </a:rPr>
              <a:t> </a:t>
            </a:r>
            <a:r>
              <a:rPr lang="en-US" sz="2200" dirty="0" smtClean="0">
                <a:solidFill>
                  <a:srgbClr val="F9FEFF"/>
                </a:solidFill>
                <a:latin typeface="Calibri"/>
              </a:rPr>
              <a:t>from LS </a:t>
            </a:r>
            <a:r>
              <a:rPr lang="en-US" sz="2200" dirty="0" err="1" smtClean="0">
                <a:solidFill>
                  <a:srgbClr val="F9FEFF"/>
                </a:solidFill>
                <a:latin typeface="Calibri"/>
              </a:rPr>
              <a:t>periodograms</a:t>
            </a:r>
            <a:r>
              <a:rPr lang="en-US" sz="2200" dirty="0" smtClean="0">
                <a:solidFill>
                  <a:srgbClr val="F9FEFF"/>
                </a:solidFill>
                <a:latin typeface="Calibri"/>
              </a:rPr>
              <a:t> . Quasi-periodicity from wavelets: 1.12, 1.66 years.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9FEFF"/>
                </a:solidFill>
                <a:latin typeface="Calibri"/>
              </a:rPr>
              <a:t> </a:t>
            </a:r>
            <a:r>
              <a:rPr lang="en-US" sz="2200" dirty="0" smtClean="0">
                <a:solidFill>
                  <a:srgbClr val="F9FEFF"/>
                </a:solidFill>
                <a:latin typeface="Calibri"/>
              </a:rPr>
              <a:t>                 We require 5 cycles in periodicity analyses!</a:t>
            </a:r>
          </a:p>
          <a:p>
            <a:pPr>
              <a:buFont typeface="Wingdings" charset="2"/>
              <a:buChar char="v"/>
            </a:pPr>
            <a:endParaRPr lang="en-US" sz="2200" dirty="0" smtClean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6324600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9FEFF"/>
                </a:solidFill>
                <a:latin typeface="Calibri"/>
              </a:rPr>
              <a:t>Refs: Hughes, Aller &amp; Aller 1992; Kelly et al. 2003; Aller, Aller,&amp; Hughes 1996 </a:t>
            </a:r>
            <a:endParaRPr lang="en-US" sz="1400" b="1" dirty="0">
              <a:solidFill>
                <a:srgbClr val="F9FE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59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02700" cy="990600"/>
          </a:xfrm>
        </p:spPr>
        <p:txBody>
          <a:bodyPr/>
          <a:lstStyle/>
          <a:p>
            <a:r>
              <a:rPr lang="en-US" sz="2800" i="0" u="sng" dirty="0" smtClean="0">
                <a:solidFill>
                  <a:srgbClr val="29DEF7"/>
                </a:solidFill>
                <a:latin typeface="Calibri"/>
              </a:rPr>
              <a:t>Broadband activity is correlated (sometimes): 3C 279 </a:t>
            </a:r>
            <a:endParaRPr lang="en-US" sz="2800" i="0" u="sng" dirty="0">
              <a:solidFill>
                <a:srgbClr val="29DEF7"/>
              </a:solidFill>
              <a:latin typeface="Calibri"/>
            </a:endParaRPr>
          </a:p>
        </p:txBody>
      </p:sp>
      <p:pic>
        <p:nvPicPr>
          <p:cNvPr id="6" name="Content Placeholder 5" descr="hayashida12.jp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06" r="-15906"/>
          <a:stretch>
            <a:fillRect/>
          </a:stretch>
        </p:blipFill>
        <p:spPr>
          <a:xfrm>
            <a:off x="381000" y="990600"/>
            <a:ext cx="8153400" cy="5257800"/>
          </a:xfrm>
        </p:spPr>
      </p:pic>
      <p:sp>
        <p:nvSpPr>
          <p:cNvPr id="9" name="TextBox 8"/>
          <p:cNvSpPr txBox="1"/>
          <p:nvPr/>
        </p:nvSpPr>
        <p:spPr>
          <a:xfrm>
            <a:off x="2362200" y="6477001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EFFFC"/>
                </a:solidFill>
                <a:latin typeface="Calibri"/>
              </a:rPr>
              <a:t>Hayashida</a:t>
            </a:r>
            <a:r>
              <a:rPr lang="en-US" sz="1400" b="1" dirty="0" smtClean="0">
                <a:solidFill>
                  <a:srgbClr val="FEFFFC"/>
                </a:solidFill>
                <a:latin typeface="Calibri"/>
              </a:rPr>
              <a:t> et al. 2012 (2008 August – 2010 August)</a:t>
            </a:r>
            <a:endParaRPr lang="en-US" sz="1400" b="1" dirty="0">
              <a:solidFill>
                <a:srgbClr val="FEFFFC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0" y="5029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Radio</a:t>
            </a:r>
            <a:endParaRPr lang="en-US" sz="18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39624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Optical P</a:t>
            </a:r>
            <a:endParaRPr lang="en-US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572000" y="4724400"/>
            <a:ext cx="381000" cy="304800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6200" y="12954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GeV</a:t>
            </a:r>
            <a:endParaRPr lang="en-US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96200" y="2133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X-ray</a:t>
            </a:r>
            <a:endParaRPr lang="en-US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4876800"/>
            <a:ext cx="1219200" cy="1169551"/>
          </a:xfrm>
          <a:prstGeom prst="rect">
            <a:avLst/>
          </a:prstGeom>
          <a:noFill/>
          <a:ln w="28575">
            <a:solidFill>
              <a:srgbClr val="F9FE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9FEFF"/>
                </a:solidFill>
              </a:rPr>
              <a:t>Long time scale &amp; low amplitude compared to HE bands</a:t>
            </a:r>
            <a:endParaRPr lang="en-US" sz="1400" b="1" dirty="0">
              <a:solidFill>
                <a:srgbClr val="F9FEFF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191000" y="4724400"/>
            <a:ext cx="304800" cy="304800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2210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28600"/>
            <a:ext cx="8915400" cy="1143000"/>
          </a:xfrm>
        </p:spPr>
        <p:txBody>
          <a:bodyPr/>
          <a:lstStyle/>
          <a:p>
            <a:r>
              <a:rPr lang="en-US" sz="3200" i="0" u="sng" dirty="0" smtClean="0">
                <a:solidFill>
                  <a:srgbClr val="29DEF7"/>
                </a:solidFill>
                <a:latin typeface="Calibri"/>
              </a:rPr>
              <a:t>Time-dependent X-ray/radio behavior: 1510-089</a:t>
            </a:r>
            <a:endParaRPr lang="en-US" sz="3200" i="0" u="sng" dirty="0">
              <a:solidFill>
                <a:srgbClr val="29DEF7"/>
              </a:solidFill>
              <a:latin typeface="Calibri"/>
            </a:endParaRPr>
          </a:p>
        </p:txBody>
      </p:sp>
      <p:pic>
        <p:nvPicPr>
          <p:cNvPr id="6" name="Picture 5" descr="1510_RXT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4724400" cy="4939145"/>
          </a:xfrm>
          <a:prstGeom prst="rect">
            <a:avLst/>
          </a:prstGeom>
        </p:spPr>
      </p:pic>
      <p:pic>
        <p:nvPicPr>
          <p:cNvPr id="7" name="Picture 6" descr="1510_DCCF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98" y="914400"/>
            <a:ext cx="4066702" cy="3822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5867400"/>
            <a:ext cx="4648200" cy="830997"/>
          </a:xfrm>
          <a:prstGeom prst="rect">
            <a:avLst/>
          </a:prstGeom>
          <a:noFill/>
          <a:ln w="28575">
            <a:solidFill>
              <a:srgbClr val="F9FEFF">
                <a:alpha val="96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9FEFF"/>
                </a:solidFill>
                <a:latin typeface="Calibri"/>
              </a:rPr>
              <a:t>1997 X-ray and 14.5 GHz bursts well-correlated; timescales of the events are similar</a:t>
            </a:r>
          </a:p>
          <a:p>
            <a:r>
              <a:rPr lang="en-US" sz="1600" dirty="0" smtClean="0">
                <a:solidFill>
                  <a:srgbClr val="F9FEFF"/>
                </a:solidFill>
              </a:rPr>
              <a:t>BUT subsequent activity has lower correlation</a:t>
            </a:r>
            <a:endParaRPr lang="en-US" sz="1600" dirty="0">
              <a:solidFill>
                <a:srgbClr val="F9FE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4876800"/>
            <a:ext cx="3657600" cy="830997"/>
          </a:xfrm>
          <a:prstGeom prst="rect">
            <a:avLst/>
          </a:prstGeom>
          <a:noFill/>
          <a:ln w="28575">
            <a:solidFill>
              <a:srgbClr val="F9FEFF">
                <a:alpha val="95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9FEFF"/>
                </a:solidFill>
                <a:latin typeface="Calibri"/>
              </a:rPr>
              <a:t>DCCF: 1997: X-ray lags radio by 16d </a:t>
            </a:r>
          </a:p>
          <a:p>
            <a:r>
              <a:rPr lang="en-US" sz="1600" dirty="0">
                <a:solidFill>
                  <a:srgbClr val="F9FEFF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F9FEFF"/>
                </a:solidFill>
                <a:latin typeface="Calibri"/>
              </a:rPr>
              <a:t>         ≥1998: X-ray leads by 6d and</a:t>
            </a:r>
          </a:p>
          <a:p>
            <a:r>
              <a:rPr lang="en-US" sz="1600" dirty="0">
                <a:solidFill>
                  <a:srgbClr val="F9FEFF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F9FEFF"/>
                </a:solidFill>
                <a:latin typeface="Calibri"/>
              </a:rPr>
              <a:t>                  the correlation is weaker</a:t>
            </a:r>
            <a:endParaRPr lang="en-US" sz="1600" dirty="0">
              <a:solidFill>
                <a:srgbClr val="F9FEFF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58674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EFFFC"/>
                </a:solidFill>
                <a:latin typeface="Calibri"/>
              </a:rPr>
              <a:t>Aller, </a:t>
            </a:r>
            <a:r>
              <a:rPr lang="en-US" sz="1400" b="1" dirty="0" err="1" smtClean="0">
                <a:solidFill>
                  <a:srgbClr val="FEFFFC"/>
                </a:solidFill>
                <a:latin typeface="Calibri"/>
              </a:rPr>
              <a:t>Marscher</a:t>
            </a:r>
            <a:r>
              <a:rPr lang="en-US" sz="1400" b="1" dirty="0" smtClean="0">
                <a:solidFill>
                  <a:srgbClr val="FEFFFC"/>
                </a:solidFill>
                <a:latin typeface="Calibri"/>
              </a:rPr>
              <a:t>, </a:t>
            </a:r>
            <a:r>
              <a:rPr lang="en-US" sz="1400" b="1" dirty="0" err="1" smtClean="0">
                <a:solidFill>
                  <a:srgbClr val="FEFFFC"/>
                </a:solidFill>
                <a:latin typeface="Calibri"/>
              </a:rPr>
              <a:t>Marchenko-Jorstad</a:t>
            </a:r>
            <a:r>
              <a:rPr lang="en-US" sz="1400" b="1" dirty="0" smtClean="0">
                <a:solidFill>
                  <a:srgbClr val="FEFFFC"/>
                </a:solidFill>
                <a:latin typeface="Calibri"/>
              </a:rPr>
              <a:t>, </a:t>
            </a:r>
            <a:r>
              <a:rPr lang="en-US" sz="1400" b="1" dirty="0" err="1" smtClean="0">
                <a:solidFill>
                  <a:srgbClr val="FEFFFC"/>
                </a:solidFill>
                <a:latin typeface="Calibri"/>
              </a:rPr>
              <a:t>McHardy</a:t>
            </a:r>
            <a:r>
              <a:rPr lang="en-US" sz="1400" b="1" dirty="0" smtClean="0">
                <a:solidFill>
                  <a:srgbClr val="FEFFFC"/>
                </a:solidFill>
                <a:latin typeface="Calibri"/>
              </a:rPr>
              <a:t>, &amp; Aller 2000</a:t>
            </a:r>
            <a:endParaRPr lang="en-US" sz="1400" b="1" dirty="0">
              <a:solidFill>
                <a:srgbClr val="FEFFFC"/>
              </a:solidFill>
              <a:latin typeface="Calibri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533400" y="990600"/>
            <a:ext cx="1219200" cy="2667000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352800" y="1295400"/>
            <a:ext cx="457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362200" y="2743200"/>
            <a:ext cx="457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2514600" y="35814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140786"/>
                </a:solidFill>
              </a:rPr>
              <a:t>VLBA component ejections</a:t>
            </a:r>
            <a:endParaRPr lang="en-US" sz="1200" b="1" dirty="0">
              <a:solidFill>
                <a:srgbClr val="1407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72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eaf Veins">
  <a:themeElements>
    <a:clrScheme name="Custom 1">
      <a:dk1>
        <a:srgbClr val="5C1F00"/>
      </a:dk1>
      <a:lt1>
        <a:srgbClr val="FFDB96"/>
      </a:lt1>
      <a:dk2>
        <a:srgbClr val="37C4B6"/>
      </a:dk2>
      <a:lt2>
        <a:srgbClr val="FFDB96"/>
      </a:lt2>
      <a:accent1>
        <a:srgbClr val="713E39"/>
      </a:accent1>
      <a:accent2>
        <a:srgbClr val="BE7960"/>
      </a:accent2>
      <a:accent3>
        <a:srgbClr val="B7C7B6"/>
      </a:accent3>
      <a:accent4>
        <a:srgbClr val="DABB7F"/>
      </a:accent4>
      <a:accent5>
        <a:srgbClr val="BBAFAE"/>
      </a:accent5>
      <a:accent6>
        <a:srgbClr val="AC6D56"/>
      </a:accent6>
      <a:hlink>
        <a:srgbClr val="408000"/>
      </a:hlink>
      <a:folHlink>
        <a:srgbClr val="D3A219"/>
      </a:folHlink>
    </a:clrScheme>
    <a:fontScheme name="Leaf Veins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Leaf Veins 1">
        <a:dk1>
          <a:srgbClr val="5C1F00"/>
        </a:dk1>
        <a:lt1>
          <a:srgbClr val="FFDB96"/>
        </a:lt1>
        <a:dk2>
          <a:srgbClr val="62925E"/>
        </a:dk2>
        <a:lt2>
          <a:srgbClr val="FFDB96"/>
        </a:lt2>
        <a:accent1>
          <a:srgbClr val="713E39"/>
        </a:accent1>
        <a:accent2>
          <a:srgbClr val="BE7960"/>
        </a:accent2>
        <a:accent3>
          <a:srgbClr val="B7C7B6"/>
        </a:accent3>
        <a:accent4>
          <a:srgbClr val="DABB7F"/>
        </a:accent4>
        <a:accent5>
          <a:srgbClr val="BBAFAE"/>
        </a:accent5>
        <a:accent6>
          <a:srgbClr val="AC6D56"/>
        </a:accent6>
        <a:hlink>
          <a:srgbClr val="408000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af Veins 2">
        <a:dk1>
          <a:srgbClr val="2D2015"/>
        </a:dk1>
        <a:lt1>
          <a:srgbClr val="FFDB96"/>
        </a:lt1>
        <a:dk2>
          <a:srgbClr val="609060"/>
        </a:dk2>
        <a:lt2>
          <a:srgbClr val="FFDB96"/>
        </a:lt2>
        <a:accent1>
          <a:srgbClr val="8C7B70"/>
        </a:accent1>
        <a:accent2>
          <a:srgbClr val="8F5F2F"/>
        </a:accent2>
        <a:accent3>
          <a:srgbClr val="B6C6B6"/>
        </a:accent3>
        <a:accent4>
          <a:srgbClr val="DABB7F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7517</TotalTime>
  <Words>2145</Words>
  <Application>Microsoft Macintosh PowerPoint</Application>
  <PresentationFormat>On-screen Show (4:3)</PresentationFormat>
  <Paragraphs>302</Paragraphs>
  <Slides>22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Leaf Veins</vt:lpstr>
      <vt:lpstr>Office Theme</vt:lpstr>
      <vt:lpstr>The University of Michigan Centimeter-band Blazar Monitoring Program</vt:lpstr>
      <vt:lpstr>Outline</vt:lpstr>
      <vt:lpstr>Marscher Jet Schematic </vt:lpstr>
      <vt:lpstr>The Observations</vt:lpstr>
      <vt:lpstr>Sources Monitored: Flux and Linear Polarization</vt:lpstr>
      <vt:lpstr>Flux and Polarization: range of parameters</vt:lpstr>
      <vt:lpstr>Variability Properties from UMRAO Light Curves</vt:lpstr>
      <vt:lpstr>Broadband activity is correlated (sometimes): 3C 279 </vt:lpstr>
      <vt:lpstr>Time-dependent X-ray/radio behavior: 1510-089</vt:lpstr>
      <vt:lpstr>Inherent Problems in Cross-Correlating Radio-band Flux Light Curves with X-ray and γ-ray Data </vt:lpstr>
      <vt:lpstr>Linear Polarization: a potential way to localize the optical emission site: 1510-089 (FSRQ) </vt:lpstr>
      <vt:lpstr>Science Goals of the CP Program (2002-2012)</vt:lpstr>
      <vt:lpstr>Circular Polarization: source selection</vt:lpstr>
      <vt:lpstr>3C 84 (NGC 1275): Polarity and amplitude</vt:lpstr>
      <vt:lpstr>Evidence for Turbulent Magnetic Fields: Low P%</vt:lpstr>
      <vt:lpstr>SHOCKS: Time Sampling for Identification</vt:lpstr>
      <vt:lpstr>Example  of Shock Signature in Linear Polarization Data</vt:lpstr>
      <vt:lpstr>Free Parameters of Jet/Shock System &amp; Data Constraints</vt:lpstr>
      <vt:lpstr>Temporal Changes in the flow: OT 081</vt:lpstr>
      <vt:lpstr>Variation in the Flow on Decadal Time Scales: OT 081</vt:lpstr>
      <vt:lpstr>Evolution of the Flow From Modeling 4 Epochs</vt:lpstr>
      <vt:lpstr>Summary</vt:lpstr>
    </vt:vector>
  </TitlesOfParts>
  <Company>LSA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Single Dish Data in Understanding -ray Emission</dc:title>
  <cp:lastModifiedBy>LSA User</cp:lastModifiedBy>
  <cp:revision>718</cp:revision>
  <cp:lastPrinted>2016-11-11T20:58:37Z</cp:lastPrinted>
  <dcterms:created xsi:type="dcterms:W3CDTF">2010-06-09T16:32:45Z</dcterms:created>
  <dcterms:modified xsi:type="dcterms:W3CDTF">2016-11-28T20:46:37Z</dcterms:modified>
</cp:coreProperties>
</file>