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26" r:id="rId3"/>
    <p:sldId id="486" r:id="rId4"/>
    <p:sldId id="487" r:id="rId5"/>
    <p:sldId id="488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98" r:id="rId14"/>
    <p:sldId id="523" r:id="rId15"/>
    <p:sldId id="475" r:id="rId16"/>
    <p:sldId id="525" r:id="rId17"/>
    <p:sldId id="267" r:id="rId18"/>
    <p:sldId id="52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7BC333"/>
    <a:srgbClr val="FFCC00"/>
    <a:srgbClr val="88CE42"/>
    <a:srgbClr val="FF3300"/>
    <a:srgbClr val="00FF00"/>
    <a:srgbClr val="B88C00"/>
    <a:srgbClr val="800000"/>
    <a:srgbClr val="FFFF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4660"/>
  </p:normalViewPr>
  <p:slideViewPr>
    <p:cSldViewPr>
      <p:cViewPr varScale="1">
        <p:scale>
          <a:sx n="70" d="100"/>
          <a:sy n="70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4D58C-E08C-450E-A6EA-39745809AA2F}" type="datetimeFigureOut">
              <a:rPr lang="en-US" smtClean="0"/>
              <a:pPr/>
              <a:t>12/8/2016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F0E3D-509D-479E-A0BD-EA4C287176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84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4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73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992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9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49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9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33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53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5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5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3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3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49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4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F0E3D-509D-479E-A0BD-EA4C2871760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2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BD98B-94A6-4E4B-8E4F-ECAB81ED6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86214-EF36-4B17-99AC-1B4AD4EE4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4ED30-6B1B-4DB5-AFEE-261D5BB4A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88BF06-FEF1-4633-B7C0-B741B929D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798ADC-519B-46C4-8D0C-6B688099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FEECF-C883-4FE2-8520-8195F9E0B4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C0AA-0951-4348-B3B7-89726DF6B8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96C74-3265-443A-9806-8285C09CF4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2496B-7DE7-4DB3-99C1-4F0F5F7A8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A2844-A0CB-4C0F-88F8-8CA03E3D74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5A0DE-764D-4BCF-8121-D124D9DE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BDB7-66BF-4B83-AC0A-54A42F743C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E0CEB-E3DD-40AC-BEA7-D3E7D0777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F68F6D-F2F7-4DF3-97A4-AA1CC979C2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../../../../../Program%20Files/TurningPoint/2003/Questions.html" TargetMode="Externa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U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0124"/>
            <a:ext cx="9144000" cy="4217876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76200"/>
            <a:ext cx="8305800" cy="1447800"/>
          </a:xfrm>
        </p:spPr>
        <p:txBody>
          <a:bodyPr/>
          <a:lstStyle/>
          <a:p>
            <a:r>
              <a:rPr lang="en-US" sz="3600" b="1" u="sng" dirty="0" smtClean="0">
                <a:solidFill>
                  <a:schemeClr val="accent2"/>
                </a:solidFill>
              </a:rPr>
              <a:t>Polarization Variability in </a:t>
            </a:r>
            <a:r>
              <a:rPr lang="en-US" sz="3600" b="1" u="sng" dirty="0" err="1" smtClean="0">
                <a:solidFill>
                  <a:schemeClr val="accent2"/>
                </a:solidFill>
              </a:rPr>
              <a:t>Leptonic</a:t>
            </a:r>
            <a:r>
              <a:rPr lang="en-US" sz="3600" b="1" u="sng" dirty="0" smtClean="0">
                <a:solidFill>
                  <a:schemeClr val="accent2"/>
                </a:solidFill>
              </a:rPr>
              <a:t> and Hadronic Blazar Models</a:t>
            </a:r>
            <a:endParaRPr lang="en-US" sz="2800" b="1" u="sng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1752600"/>
            <a:ext cx="4267200" cy="2514600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</a:rPr>
              <a:t>Markus </a:t>
            </a:r>
            <a:r>
              <a:rPr lang="en-US" i="1" dirty="0" err="1">
                <a:solidFill>
                  <a:srgbClr val="C00000"/>
                </a:solidFill>
              </a:rPr>
              <a:t>B</a:t>
            </a:r>
            <a:r>
              <a:rPr lang="en-US" i="1" dirty="0" err="1">
                <a:solidFill>
                  <a:srgbClr val="C00000"/>
                </a:solidFill>
                <a:cs typeface="Arial" charset="0"/>
              </a:rPr>
              <a:t>öttcher</a:t>
            </a:r>
            <a:endParaRPr lang="en-US" i="1" dirty="0">
              <a:solidFill>
                <a:srgbClr val="C00000"/>
              </a:solidFill>
              <a:cs typeface="Arial" charset="0"/>
            </a:endParaRPr>
          </a:p>
          <a:p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North-West University</a:t>
            </a:r>
          </a:p>
          <a:p>
            <a:r>
              <a:rPr lang="en-US" i="1" dirty="0" smtClean="0">
                <a:solidFill>
                  <a:srgbClr val="7BC333"/>
                </a:solidFill>
                <a:cs typeface="Arial" charset="0"/>
              </a:rPr>
              <a:t>Potchefstroom</a:t>
            </a:r>
          </a:p>
          <a:p>
            <a:r>
              <a:rPr lang="en-US" i="1" dirty="0" smtClean="0">
                <a:solidFill>
                  <a:srgbClr val="7BC333"/>
                </a:solidFill>
                <a:cs typeface="Arial" charset="0"/>
              </a:rPr>
              <a:t>South Africa</a:t>
            </a:r>
            <a:endParaRPr lang="en-US" i="1" dirty="0">
              <a:solidFill>
                <a:srgbClr val="7BC333"/>
              </a:solidFill>
              <a:cs typeface="Arial" charset="0"/>
            </a:endParaRPr>
          </a:p>
        </p:txBody>
      </p:sp>
      <p:sp>
        <p:nvSpPr>
          <p:cNvPr id="2054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585847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Collaborators: </a:t>
            </a:r>
          </a:p>
          <a:p>
            <a:r>
              <a:rPr lang="en-US" dirty="0" err="1" smtClean="0"/>
              <a:t>Haocheng</a:t>
            </a:r>
            <a:r>
              <a:rPr lang="en-US" dirty="0" smtClean="0"/>
              <a:t> Zhang (UNM / LANL), </a:t>
            </a:r>
          </a:p>
          <a:p>
            <a:r>
              <a:rPr lang="en-US" dirty="0" smtClean="0"/>
              <a:t>Chris </a:t>
            </a:r>
            <a:r>
              <a:rPr lang="en-US" dirty="0" err="1" smtClean="0"/>
              <a:t>Diltz</a:t>
            </a:r>
            <a:r>
              <a:rPr lang="en-US" dirty="0" smtClean="0"/>
              <a:t> (Ohio University)</a:t>
            </a:r>
            <a:endParaRPr lang="en-ZA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Simulation Setup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448118"/>
            <a:ext cx="8915400" cy="4651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6400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2016a)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440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B-Field Evolution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06" y="838200"/>
            <a:ext cx="8821594" cy="4452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3528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High / moderate magnetization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Weak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elocity field strongly disturbed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B-field restored to its original topology after passage of the shock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18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2016a)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68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46" y="749485"/>
            <a:ext cx="8614054" cy="4660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B-Field Evolution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3528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Low magnetization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Strong 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elocity field almost undisturbed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B-field topology significantly altered after passage of the shock</a:t>
            </a:r>
            <a:endParaRPr lang="en-ZA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1170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807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1058"/>
            <a:ext cx="6019800" cy="613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Polarization Signatures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2016a)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1295400"/>
            <a:ext cx="3124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PA swings with PD recovering to its pre-flare level require high / moderate magnetization (</a:t>
            </a:r>
            <a:r>
              <a:rPr lang="en-US" sz="2000" dirty="0" smtClean="0">
                <a:latin typeface="Symbol" panose="05050102010706020507" pitchFamily="18" charset="2"/>
              </a:rPr>
              <a:t>s</a:t>
            </a:r>
            <a:r>
              <a:rPr lang="en-US" sz="2000" dirty="0" smtClean="0"/>
              <a:t> ≥ 1) - otherwise B-field is not restored to its original topology </a:t>
            </a:r>
          </a:p>
          <a:p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Significant flares require strong shocks, i.e., moderate / high shock speed and moderate / low magnetization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2114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The </a:t>
            </a:r>
            <a:r>
              <a:rPr lang="en-US" u="sng" dirty="0" err="1" smtClean="0">
                <a:solidFill>
                  <a:srgbClr val="002060"/>
                </a:solidFill>
              </a:rPr>
              <a:t>Lepto</a:t>
            </a:r>
            <a:r>
              <a:rPr lang="en-US" u="sng" dirty="0" smtClean="0">
                <a:solidFill>
                  <a:srgbClr val="002060"/>
                </a:solidFill>
              </a:rPr>
              <a:t>-Hadronic Version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5211763"/>
          </a:xfrm>
        </p:spPr>
        <p:txBody>
          <a:bodyPr/>
          <a:lstStyle/>
          <a:p>
            <a:r>
              <a:rPr lang="en-US" sz="2400" dirty="0" err="1" smtClean="0"/>
              <a:t>Lepto</a:t>
            </a:r>
            <a:r>
              <a:rPr lang="en-US" sz="2400" dirty="0" smtClean="0"/>
              <a:t>-hadronic (p-synchrotron dominated) 3D time- and polarization-dependent internal shock model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(Zhang,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Diltz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Böttcher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2016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US" sz="1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 smtClean="0"/>
              <a:t>Model setup as for </a:t>
            </a:r>
            <a:r>
              <a:rPr lang="en-US" sz="2400" dirty="0" err="1" smtClean="0"/>
              <a:t>leptonic</a:t>
            </a:r>
            <a:r>
              <a:rPr lang="en-US" sz="2400" dirty="0" smtClean="0"/>
              <a:t> (3DPol) </a:t>
            </a:r>
          </a:p>
          <a:p>
            <a:pPr marL="0" indent="0">
              <a:buNone/>
            </a:pPr>
            <a:r>
              <a:rPr lang="en-US" sz="2400" dirty="0" smtClean="0"/>
              <a:t>    model, but include injection of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dirty="0" err="1" smtClean="0"/>
              <a:t>ultrarelativistic</a:t>
            </a:r>
            <a:r>
              <a:rPr lang="en-US" sz="2400" dirty="0" smtClean="0"/>
              <a:t> protons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Electron + proton evolution with locally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isotropic Fokker-Planck equation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Fully time- and polarization-dependent</a:t>
            </a:r>
          </a:p>
          <a:p>
            <a:pPr marL="0" indent="0">
              <a:buNone/>
            </a:pPr>
            <a:r>
              <a:rPr lang="en-US" sz="2400" dirty="0" smtClean="0"/>
              <a:t>    ray tracing</a:t>
            </a:r>
          </a:p>
          <a:p>
            <a:endParaRPr lang="en-US" sz="2400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438400"/>
            <a:ext cx="2909946" cy="32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01762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3D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Lepto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-Hadronic Internal Shock model</a:t>
            </a:r>
            <a:endParaRPr lang="en-ZA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4" y="2507424"/>
            <a:ext cx="9231232" cy="3588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75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Example case: Magnetic energy dissipation (reducing B-field, additional e and p injection)</a:t>
            </a:r>
            <a:endParaRPr lang="en-Z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110748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Snap-Shot SEDs                   Pol. Deg. vs. Photon Energy</a:t>
            </a:r>
            <a:endParaRPr lang="en-ZA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583597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2016b)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54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82" y="1116754"/>
            <a:ext cx="8897970" cy="565275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3D </a:t>
            </a:r>
            <a:r>
              <a:rPr lang="en-US" u="sng" dirty="0" err="1" smtClean="0">
                <a:solidFill>
                  <a:schemeClr val="accent6">
                    <a:lumMod val="75000"/>
                  </a:schemeClr>
                </a:solidFill>
              </a:rPr>
              <a:t>Lepto</a:t>
            </a:r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</a:rPr>
              <a:t>-Hadronic Internal Shock model</a:t>
            </a:r>
            <a:endParaRPr lang="en-ZA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7644" y="1401096"/>
            <a:ext cx="289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accent6">
                    <a:lumMod val="75000"/>
                  </a:schemeClr>
                </a:solidFill>
              </a:rPr>
              <a:t>MW Light Curves</a:t>
            </a:r>
            <a:endParaRPr lang="en-ZA" sz="2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953000" y="1417638"/>
            <a:ext cx="236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chemeClr val="accent6">
                    <a:lumMod val="75000"/>
                  </a:schemeClr>
                </a:solidFill>
              </a:rPr>
              <a:t>Pol. vs. time</a:t>
            </a:r>
            <a:endParaRPr lang="en-ZA" sz="24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2564" y="2588340"/>
            <a:ext cx="3886200" cy="356973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TextBox 2"/>
          <p:cNvSpPr txBox="1"/>
          <p:nvPr/>
        </p:nvSpPr>
        <p:spPr>
          <a:xfrm>
            <a:off x="685800" y="2668012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High-energy (p-</a:t>
            </a:r>
            <a:r>
              <a:rPr lang="en-US" sz="2400" dirty="0" err="1" smtClean="0"/>
              <a:t>sy</a:t>
            </a:r>
            <a:r>
              <a:rPr lang="en-US" sz="2400" dirty="0" smtClean="0"/>
              <a:t>) polarization </a:t>
            </a:r>
            <a:r>
              <a:rPr lang="en-US" sz="2400" dirty="0"/>
              <a:t>s</a:t>
            </a:r>
            <a:r>
              <a:rPr lang="en-US" sz="2400" dirty="0" smtClean="0"/>
              <a:t>ignatures much more stable than low-energy (e-</a:t>
            </a:r>
            <a:r>
              <a:rPr lang="en-US" sz="2400" dirty="0" err="1" smtClean="0"/>
              <a:t>sy</a:t>
            </a:r>
            <a:r>
              <a:rPr lang="en-US" sz="2400" dirty="0" smtClean="0"/>
              <a:t>) signatures, due to slower p cooling: 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No PA swings in </a:t>
            </a:r>
          </a:p>
          <a:p>
            <a:pPr algn="ctr"/>
            <a:r>
              <a:rPr lang="en-US" sz="2400" dirty="0" smtClean="0"/>
              <a:t>X-rays – </a:t>
            </a:r>
            <a:r>
              <a:rPr lang="en-US" sz="2400" dirty="0" smtClean="0">
                <a:latin typeface="Symbol" panose="05050102010706020507" pitchFamily="18" charset="2"/>
              </a:rPr>
              <a:t>g</a:t>
            </a:r>
            <a:r>
              <a:rPr lang="en-US" sz="2400" dirty="0" smtClean="0"/>
              <a:t>-rays! </a:t>
            </a:r>
            <a:endParaRPr lang="en-Z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92416" y="6503107"/>
            <a:ext cx="225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</a:t>
            </a:r>
            <a:r>
              <a:rPr lang="en-US" dirty="0"/>
              <a:t>b</a:t>
            </a:r>
            <a:r>
              <a:rPr lang="en-US" dirty="0" smtClean="0"/>
              <a:t>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9741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WU_bott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640124"/>
            <a:ext cx="9144000" cy="4217876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200" y="-76200"/>
            <a:ext cx="43434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Summary</a:t>
            </a:r>
            <a:endParaRPr lang="en-US" sz="3600" u="sng" dirty="0">
              <a:solidFill>
                <a:srgbClr val="00206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652" y="762000"/>
            <a:ext cx="8839200" cy="3962400"/>
          </a:xfrm>
        </p:spPr>
        <p:txBody>
          <a:bodyPr/>
          <a:lstStyle/>
          <a:p>
            <a:pPr marL="609600" indent="-609600" algn="l">
              <a:lnSpc>
                <a:spcPct val="80000"/>
              </a:lnSpc>
              <a:buFontTx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Polarization-angle swings correlated with MW flares are possible with a straight jet, pervaded by a helical B field. Fit to 3C279 event suggests magnetic energy dissipation as driver of flaring activity.</a:t>
            </a:r>
          </a:p>
          <a:p>
            <a:pPr algn="l">
              <a:lnSpc>
                <a:spcPct val="80000"/>
              </a:lnSpc>
            </a:pPr>
            <a:endParaRPr lang="en-US" sz="1000" dirty="0" smtClean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 typeface="+mj-lt"/>
              <a:buAutoNum type="arabicPeriod" startAt="2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Coupling with MHD simulations → PA rotations with MW flares require moderate magnetizations (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s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~ 1) and strong (fast) shocks. </a:t>
            </a:r>
          </a:p>
          <a:p>
            <a:pPr marL="609600" indent="-609600" algn="l">
              <a:lnSpc>
                <a:spcPct val="80000"/>
              </a:lnSpc>
              <a:buFontTx/>
              <a:buAutoNum type="arabicPeriod" startAt="2"/>
            </a:pPr>
            <a:endParaRPr lang="en-US" sz="1000" dirty="0" smtClean="0">
              <a:solidFill>
                <a:srgbClr val="002060"/>
              </a:solidFill>
              <a:cs typeface="Arial" charset="0"/>
            </a:endParaRPr>
          </a:p>
          <a:p>
            <a:pPr marL="609600" indent="-609600" algn="l">
              <a:lnSpc>
                <a:spcPct val="80000"/>
              </a:lnSpc>
              <a:buFontTx/>
              <a:buAutoNum type="arabicPeriod" startAt="2"/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3D time- and polarization-dependent radiation transfer simulations for a proton-synchrotron dominated </a:t>
            </a:r>
            <a:r>
              <a:rPr lang="en-US" sz="2000" dirty="0" err="1" smtClean="0">
                <a:solidFill>
                  <a:srgbClr val="002060"/>
                </a:solidFill>
                <a:cs typeface="Arial" charset="0"/>
              </a:rPr>
              <a:t>lepto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-hadronic model: High-energy </a:t>
            </a:r>
          </a:p>
          <a:p>
            <a:pPr algn="l">
              <a:lnSpc>
                <a:spcPct val="80000"/>
              </a:lnSpc>
            </a:pP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 (X-ray/gamma-ray) polarization signatures are expected to be 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less variable than low-energy (e-synchrotron) ones.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PA swings in X-rays / </a:t>
            </a:r>
            <a:r>
              <a:rPr lang="en-US" sz="2000" dirty="0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g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-rays are unlikely if high-</a:t>
            </a:r>
          </a:p>
          <a:p>
            <a:pPr algn="l">
              <a:lnSpc>
                <a:spcPct val="80000"/>
              </a:lnSpc>
            </a:pPr>
            <a:r>
              <a:rPr lang="en-US" sz="2000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cs typeface="Arial" charset="0"/>
              </a:rPr>
              <a:t>        energy emission has hadronic origin.</a:t>
            </a:r>
          </a:p>
          <a:p>
            <a:pPr algn="l">
              <a:lnSpc>
                <a:spcPct val="80000"/>
              </a:lnSpc>
            </a:pPr>
            <a:endParaRPr lang="en-US" sz="2000" dirty="0" smtClean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9709" name="FlagCount" hidden="1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>
                <a:latin typeface="Tahoma" pitchFamily="34" charset="0"/>
              </a:rPr>
              <a:t>0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890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093" y="749578"/>
            <a:ext cx="4286707" cy="61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Optical Polarization Variability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60164"/>
            <a:ext cx="4419600" cy="429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Optical polarization degree and EVPA are rapidly </a:t>
            </a:r>
            <a:r>
              <a:rPr lang="en-US" dirty="0" err="1" smtClean="0">
                <a:solidFill>
                  <a:srgbClr val="002060"/>
                </a:solidFill>
              </a:rPr>
              <a:t>varialble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Sometimes Opt./</a:t>
            </a:r>
            <a:r>
              <a:rPr lang="en-US" dirty="0" smtClean="0">
                <a:solidFill>
                  <a:srgbClr val="002060"/>
                </a:solidFill>
                <a:latin typeface="Symbol" panose="05050102010706020507" pitchFamily="18" charset="2"/>
              </a:rPr>
              <a:t>g</a:t>
            </a:r>
            <a:r>
              <a:rPr lang="en-US" dirty="0" smtClean="0">
                <a:solidFill>
                  <a:srgbClr val="002060"/>
                </a:solidFill>
              </a:rPr>
              <a:t> flares correlated with </a:t>
            </a:r>
            <a:r>
              <a:rPr lang="en-US" dirty="0" smtClean="0">
                <a:solidFill>
                  <a:srgbClr val="FF0000"/>
                </a:solidFill>
              </a:rPr>
              <a:t>rapid changes in optical polarization and multiple rotations of the polarization angle (PA)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0" y="2315528"/>
            <a:ext cx="381000" cy="4009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6248400" y="4419600"/>
            <a:ext cx="2133600" cy="228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TextBox 8"/>
          <p:cNvSpPr txBox="1"/>
          <p:nvPr/>
        </p:nvSpPr>
        <p:spPr>
          <a:xfrm>
            <a:off x="17526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PKS 1510-089 (</a:t>
            </a:r>
            <a:r>
              <a:rPr lang="en-US" dirty="0" err="1" smtClean="0"/>
              <a:t>Marscher</a:t>
            </a:r>
            <a:r>
              <a:rPr lang="en-US" dirty="0" smtClean="0"/>
              <a:t> et al. 2010)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025235" y="311973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ymbol" panose="05050102010706020507" pitchFamily="18" charset="2"/>
              </a:rPr>
              <a:t>g</a:t>
            </a:r>
            <a:r>
              <a:rPr lang="en-US" sz="2400" dirty="0" smtClean="0">
                <a:solidFill>
                  <a:schemeClr val="accent2"/>
                </a:solidFill>
              </a:rPr>
              <a:t>-rays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(Fermi)</a:t>
            </a:r>
            <a:endParaRPr lang="en-ZA" sz="2400" dirty="0">
              <a:solidFill>
                <a:schemeClr val="accent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648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Optical</a:t>
            </a:r>
            <a:endParaRPr lang="en-ZA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912" y="1662138"/>
            <a:ext cx="3962400" cy="4961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 u="sng" dirty="0" smtClean="0">
                <a:solidFill>
                  <a:srgbClr val="002060"/>
                </a:solidFill>
              </a:rPr>
              <a:t>Proposed Models</a:t>
            </a:r>
            <a:endParaRPr lang="en-ZA" sz="3600" u="sng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" y="838200"/>
            <a:ext cx="9029701" cy="2239963"/>
          </a:xfrm>
        </p:spPr>
        <p:txBody>
          <a:bodyPr/>
          <a:lstStyle/>
          <a:p>
            <a:r>
              <a:rPr lang="en-US" sz="2400" dirty="0" smtClean="0">
                <a:solidFill>
                  <a:srgbClr val="002060"/>
                </a:solidFill>
              </a:rPr>
              <a:t>Helical magnetic fields in a bent jet (e.g., </a:t>
            </a:r>
            <a:r>
              <a:rPr lang="en-US" sz="2400" dirty="0" err="1" smtClean="0">
                <a:solidFill>
                  <a:srgbClr val="002060"/>
                </a:solidFill>
              </a:rPr>
              <a:t>Marscher</a:t>
            </a:r>
            <a:r>
              <a:rPr lang="en-US" sz="2400" dirty="0" smtClean="0">
                <a:solidFill>
                  <a:srgbClr val="002060"/>
                </a:solidFill>
              </a:rPr>
              <a:t> et al. 2010)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Helical streamlines, guided by a helical magnetic field (</a:t>
            </a:r>
            <a:r>
              <a:rPr lang="en-US" sz="2400" dirty="0" err="1" smtClean="0">
                <a:solidFill>
                  <a:srgbClr val="002060"/>
                </a:solidFill>
              </a:rPr>
              <a:t>Larionov</a:t>
            </a:r>
            <a:r>
              <a:rPr lang="en-US" sz="2400" dirty="0" smtClean="0">
                <a:solidFill>
                  <a:srgbClr val="002060"/>
                </a:solidFill>
              </a:rPr>
              <a:t> et al. 2013, 2016)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Turbulent Extreme Multi-Zone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    Model (</a:t>
            </a:r>
            <a:r>
              <a:rPr lang="en-US" sz="2400" dirty="0" err="1" smtClean="0">
                <a:solidFill>
                  <a:srgbClr val="002060"/>
                </a:solidFill>
              </a:rPr>
              <a:t>Marscher</a:t>
            </a:r>
            <a:r>
              <a:rPr lang="en-US" sz="2400" dirty="0" smtClean="0">
                <a:solidFill>
                  <a:srgbClr val="002060"/>
                </a:solidFill>
              </a:rPr>
              <a:t> 2014) </a:t>
            </a:r>
            <a:endParaRPr lang="en-ZA" sz="2400" dirty="0">
              <a:solidFill>
                <a:srgbClr val="002060"/>
              </a:solidFill>
            </a:endParaRPr>
          </a:p>
        </p:txBody>
      </p:sp>
      <p:pic>
        <p:nvPicPr>
          <p:cNvPr id="11" name="Picture 10" descr="polsime_bl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136" y="3157184"/>
            <a:ext cx="3543301" cy="34915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68242" y="6449954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Marscher</a:t>
            </a:r>
            <a:r>
              <a:rPr lang="en-US" dirty="0" smtClean="0"/>
              <a:t> 2014)</a:t>
            </a:r>
            <a:endParaRPr lang="en-ZA" dirty="0"/>
          </a:p>
        </p:txBody>
      </p:sp>
      <p:sp>
        <p:nvSpPr>
          <p:cNvPr id="13" name="TextBox 12"/>
          <p:cNvSpPr txBox="1"/>
          <p:nvPr/>
        </p:nvSpPr>
        <p:spPr>
          <a:xfrm>
            <a:off x="6705601" y="651819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Larionov</a:t>
            </a:r>
            <a:r>
              <a:rPr lang="en-US" dirty="0" smtClean="0"/>
              <a:t> et al. 2013)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054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14017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Tracing Synchrotron Polarization in the Internal Shock Model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2763" y="1676400"/>
            <a:ext cx="51400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2105890" y="4572000"/>
            <a:ext cx="609600" cy="1676400"/>
          </a:xfrm>
          <a:prstGeom prst="straightConnector1">
            <a:avLst/>
          </a:prstGeom>
          <a:ln w="381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-332510" y="3775364"/>
            <a:ext cx="2667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7381000">
            <a:off x="772626" y="4585950"/>
            <a:ext cx="2305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9900"/>
                </a:solidFill>
              </a:rPr>
              <a:t>Viewing direction in obs. Frame: </a:t>
            </a:r>
          </a:p>
          <a:p>
            <a:r>
              <a:rPr lang="en-US" sz="2000" dirty="0" smtClean="0">
                <a:solidFill>
                  <a:srgbClr val="009900"/>
                </a:solidFill>
                <a:latin typeface="Symbol" panose="05050102010706020507" pitchFamily="18" charset="2"/>
              </a:rPr>
              <a:t>q</a:t>
            </a:r>
            <a:r>
              <a:rPr lang="en-US" sz="2000" baseline="-25000" dirty="0" smtClean="0">
                <a:solidFill>
                  <a:srgbClr val="009900"/>
                </a:solidFill>
              </a:rPr>
              <a:t>obs</a:t>
            </a:r>
            <a:r>
              <a:rPr lang="en-US" sz="2000" dirty="0" smtClean="0">
                <a:solidFill>
                  <a:srgbClr val="009900"/>
                </a:solidFill>
              </a:rPr>
              <a:t> ~ 1/</a:t>
            </a:r>
            <a:r>
              <a:rPr lang="en-US" sz="2000" dirty="0" smtClean="0">
                <a:solidFill>
                  <a:srgbClr val="009900"/>
                </a:solidFill>
                <a:latin typeface="Symbol" panose="05050102010706020507" pitchFamily="18" charset="2"/>
              </a:rPr>
              <a:t>G</a:t>
            </a:r>
            <a:endParaRPr lang="en-ZA" sz="2000" dirty="0">
              <a:solidFill>
                <a:srgbClr val="009900"/>
              </a:solidFill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20" y="2743200"/>
            <a:ext cx="24340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Viewing direction in </a:t>
            </a:r>
            <a:r>
              <a:rPr lang="en-US" sz="2000" dirty="0" err="1" smtClean="0">
                <a:solidFill>
                  <a:srgbClr val="FF0000"/>
                </a:solidFill>
              </a:rPr>
              <a:t>comoving</a:t>
            </a:r>
            <a:r>
              <a:rPr lang="en-US" sz="2000" dirty="0" smtClean="0">
                <a:solidFill>
                  <a:srgbClr val="FF0000"/>
                </a:solidFill>
              </a:rPr>
              <a:t> frame:</a:t>
            </a:r>
          </a:p>
          <a:p>
            <a:r>
              <a:rPr lang="en-US" sz="2000" dirty="0">
                <a:solidFill>
                  <a:srgbClr val="FF0000"/>
                </a:solidFill>
                <a:latin typeface="Symbol" panose="05050102010706020507" pitchFamily="18" charset="2"/>
              </a:rPr>
              <a:t>q</a:t>
            </a:r>
            <a:r>
              <a:rPr lang="en-US" sz="2000" baseline="-25000" dirty="0" smtClean="0">
                <a:solidFill>
                  <a:srgbClr val="FF0000"/>
                </a:solidFill>
              </a:rPr>
              <a:t>obs</a:t>
            </a:r>
            <a:r>
              <a:rPr lang="en-US" sz="2000" dirty="0" smtClean="0">
                <a:solidFill>
                  <a:srgbClr val="FF0000"/>
                </a:solidFill>
              </a:rPr>
              <a:t> ~ 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/2</a:t>
            </a:r>
            <a:endParaRPr lang="en-ZA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0" y="2819400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3DPol</a:t>
            </a:r>
            <a:r>
              <a:rPr lang="en-US" u="sng" dirty="0" smtClean="0"/>
              <a:t> (Zhang et al.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Solve electron dynamics and (</a:t>
            </a:r>
            <a:r>
              <a:rPr lang="en-US" dirty="0" err="1" smtClean="0"/>
              <a:t>unpolarized</a:t>
            </a:r>
            <a:r>
              <a:rPr lang="en-US" dirty="0" smtClean="0"/>
              <a:t>) radiation transfer with Monte-Carlo / Fokker-Planck scheme (Chen et al. 2011,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Time-dependent, polarization-dependent ray tracing for polarization signatures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792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291" y="1026861"/>
            <a:ext cx="4725018" cy="52614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Light Travel Time Effects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324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Shock positions at equal photon-arrival times at the observer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819650" y="2256058"/>
            <a:ext cx="547816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Oval 6"/>
          <p:cNvSpPr/>
          <p:nvPr/>
        </p:nvSpPr>
        <p:spPr>
          <a:xfrm>
            <a:off x="5020540" y="2474268"/>
            <a:ext cx="136954" cy="114300"/>
          </a:xfrm>
          <a:prstGeom prst="ellipse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Oval 7"/>
          <p:cNvSpPr/>
          <p:nvPr/>
        </p:nvSpPr>
        <p:spPr>
          <a:xfrm>
            <a:off x="6077907" y="5029200"/>
            <a:ext cx="533400" cy="533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9" name="Straight Connector 8"/>
          <p:cNvCxnSpPr>
            <a:stCxn id="8" idx="1"/>
            <a:endCxn id="8" idx="5"/>
          </p:cNvCxnSpPr>
          <p:nvPr/>
        </p:nvCxnSpPr>
        <p:spPr>
          <a:xfrm>
            <a:off x="6156022" y="5107315"/>
            <a:ext cx="377170" cy="37717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8" idx="7"/>
          </p:cNvCxnSpPr>
          <p:nvPr/>
        </p:nvCxnSpPr>
        <p:spPr>
          <a:xfrm flipV="1">
            <a:off x="6154107" y="5107315"/>
            <a:ext cx="379085" cy="382915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638800" y="3609975"/>
            <a:ext cx="0" cy="733425"/>
          </a:xfrm>
          <a:prstGeom prst="straightConnector1">
            <a:avLst/>
          </a:prstGeom>
          <a:ln w="317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27212" y="2300585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3745854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2617" y="5065067"/>
            <a:ext cx="70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B</a:t>
            </a:r>
            <a:endParaRPr lang="en-ZA" sz="2400" dirty="0">
              <a:solidFill>
                <a:srgbClr val="0070C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057400" y="1742210"/>
            <a:ext cx="0" cy="343939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264467" y="316006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Shock propagation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5726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ZA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81800" y="3581400"/>
            <a:ext cx="1828491" cy="0"/>
          </a:xfrm>
          <a:prstGeom prst="straightConnector1">
            <a:avLst/>
          </a:prstGeom>
          <a:ln w="1270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86909" y="3043535"/>
            <a:ext cx="1599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LOS</a:t>
            </a:r>
            <a:endParaRPr lang="en-ZA" sz="2400" b="1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1026861"/>
            <a:ext cx="381000" cy="156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Rectangle 22"/>
          <p:cNvSpPr/>
          <p:nvPr/>
        </p:nvSpPr>
        <p:spPr>
          <a:xfrm>
            <a:off x="6705600" y="3696093"/>
            <a:ext cx="381000" cy="1561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157494" y="4724401"/>
            <a:ext cx="786106" cy="156393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020540" y="4724400"/>
            <a:ext cx="306672" cy="1600200"/>
          </a:xfrm>
          <a:prstGeom prst="straightConnector1">
            <a:avLst/>
          </a:prstGeom>
          <a:ln w="25400">
            <a:solidFill>
              <a:srgbClr val="7BC3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819650" y="3886200"/>
            <a:ext cx="105640" cy="2402139"/>
          </a:xfrm>
          <a:prstGeom prst="straightConnector1">
            <a:avLst/>
          </a:prstGeom>
          <a:ln w="254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5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429000" cy="20574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Application to the FSRQ 3C279</a:t>
            </a:r>
            <a:endParaRPr lang="en-ZA" u="sng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-1"/>
            <a:ext cx="5562601" cy="811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63201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(</a:t>
            </a:r>
            <a:r>
              <a:rPr lang="en-US" sz="2400" dirty="0" err="1" smtClean="0"/>
              <a:t>Abdo</a:t>
            </a:r>
            <a:r>
              <a:rPr lang="en-US" sz="2400" dirty="0" smtClean="0"/>
              <a:t> et al. 2009)</a:t>
            </a:r>
            <a:endParaRPr lang="en-ZA" sz="2400" dirty="0"/>
          </a:p>
        </p:txBody>
      </p:sp>
      <p:sp>
        <p:nvSpPr>
          <p:cNvPr id="6" name="Oval 5"/>
          <p:cNvSpPr/>
          <p:nvPr/>
        </p:nvSpPr>
        <p:spPr>
          <a:xfrm>
            <a:off x="6705600" y="-1"/>
            <a:ext cx="1143000" cy="62439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TextBox 6"/>
          <p:cNvSpPr txBox="1"/>
          <p:nvPr/>
        </p:nvSpPr>
        <p:spPr>
          <a:xfrm>
            <a:off x="488372" y="2743200"/>
            <a:ext cx="2909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Simultaneous optical + </a:t>
            </a:r>
            <a:r>
              <a:rPr lang="en-US" sz="2400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en-US" sz="2400" dirty="0" smtClean="0">
                <a:solidFill>
                  <a:srgbClr val="002060"/>
                </a:solidFill>
              </a:rPr>
              <a:t>-ray flare, correlated with a 180</a:t>
            </a:r>
            <a:r>
              <a:rPr lang="en-US" sz="2400" baseline="30000" dirty="0" smtClean="0">
                <a:solidFill>
                  <a:srgbClr val="002060"/>
                </a:solidFill>
              </a:rPr>
              <a:t>o</a:t>
            </a:r>
            <a:r>
              <a:rPr lang="en-US" sz="2400" dirty="0" smtClean="0">
                <a:solidFill>
                  <a:srgbClr val="002060"/>
                </a:solidFill>
              </a:rPr>
              <a:t> polarization-angle rotation .</a:t>
            </a:r>
            <a:endParaRPr lang="en-ZA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5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67" y="3161676"/>
            <a:ext cx="4397433" cy="36765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09" y="-326245"/>
            <a:ext cx="4579591" cy="3831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590800"/>
            <a:ext cx="5410200" cy="4273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1600" cy="868362"/>
          </a:xfrm>
        </p:spPr>
        <p:txBody>
          <a:bodyPr/>
          <a:lstStyle/>
          <a:p>
            <a:r>
              <a:rPr lang="en-US" sz="4000" u="sng" dirty="0" smtClean="0">
                <a:solidFill>
                  <a:srgbClr val="002060"/>
                </a:solidFill>
              </a:rPr>
              <a:t>Application to 3C279</a:t>
            </a:r>
            <a:endParaRPr lang="en-ZA" sz="4000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933271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Simultaneous fit to SEDs, light curves, polarization-degree and polarization-angle swing</a:t>
            </a:r>
            <a:endParaRPr lang="en-ZA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7414" y="2357735"/>
            <a:ext cx="3049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Fermi </a:t>
            </a:r>
            <a:r>
              <a:rPr lang="en-US" sz="2400" dirty="0" err="1" smtClean="0">
                <a:solidFill>
                  <a:srgbClr val="002060"/>
                </a:solidFill>
              </a:rPr>
              <a:t>Lightcurve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49389" y="5791200"/>
            <a:ext cx="3066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R-Band </a:t>
            </a:r>
            <a:r>
              <a:rPr lang="en-US" sz="2400" dirty="0" err="1" smtClean="0">
                <a:solidFill>
                  <a:srgbClr val="002060"/>
                </a:solidFill>
              </a:rPr>
              <a:t>Lightcurve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929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43" y="2693326"/>
            <a:ext cx="4914207" cy="40646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Application to 3C279</a:t>
            </a:r>
            <a:endParaRPr lang="en-ZA" u="sng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326" y="1129605"/>
            <a:ext cx="8001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Requires particle acceleration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and reduction of magnetic field,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as expected in magnetic reconnection! </a:t>
            </a:r>
            <a:endParaRPr lang="en-ZA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96150" y="4159625"/>
            <a:ext cx="2275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Polarization Angle</a:t>
            </a:r>
            <a:endParaRPr lang="en-ZA" sz="2400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49" y="2693326"/>
            <a:ext cx="4873316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8557" y="3328628"/>
            <a:ext cx="304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Degree of Polarization</a:t>
            </a:r>
            <a:endParaRPr lang="en-ZA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33800" y="64886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2015)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727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r>
              <a:rPr lang="en-US" u="sng" dirty="0" smtClean="0">
                <a:solidFill>
                  <a:srgbClr val="002060"/>
                </a:solidFill>
              </a:rPr>
              <a:t>Coupling to Realistic MHD Simulations</a:t>
            </a:r>
            <a:endParaRPr lang="en-ZA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828800"/>
                <a:ext cx="8229600" cy="4572000"/>
              </a:xfrm>
            </p:spPr>
            <p:txBody>
              <a:bodyPr/>
              <a:lstStyle/>
              <a:p>
                <a:r>
                  <a:rPr lang="en-US" sz="2400" dirty="0" smtClean="0"/>
                  <a:t>Ideal RMHD </a:t>
                </a:r>
                <a:r>
                  <a:rPr lang="en-US" sz="2400" dirty="0" err="1" smtClean="0"/>
                  <a:t>Simualtions</a:t>
                </a:r>
                <a:r>
                  <a:rPr lang="en-US" sz="2400" dirty="0" smtClean="0"/>
                  <a:t> (LA-COMPASS [LANL]) of relativistic shocks</a:t>
                </a:r>
              </a:p>
              <a:p>
                <a:pPr marL="0" indent="0">
                  <a:buNone/>
                </a:pPr>
                <a:endParaRPr lang="en-US" sz="1000" dirty="0" smtClean="0"/>
              </a:p>
              <a:p>
                <a:r>
                  <a:rPr lang="en-US" sz="2400" dirty="0" smtClean="0"/>
                  <a:t>Jets initially pervaded by purely helical B-fields with magnetization parameter 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ZA" sz="2400" dirty="0" smtClean="0"/>
                  <a:t>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𝑒𝑚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ZA" sz="2400" dirty="0" smtClean="0"/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400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−1</m:t>
                        </m:r>
                      </m:den>
                    </m:f>
                  </m:oMath>
                </a14:m>
                <a:endParaRPr lang="en-ZA" sz="2400" dirty="0" smtClean="0"/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Fixed fraction of liberated energy converted to the injection of power-law non-thermal electrons</a:t>
                </a:r>
              </a:p>
              <a:p>
                <a:endParaRPr lang="en-US" sz="1000" dirty="0" smtClean="0"/>
              </a:p>
              <a:p>
                <a:r>
                  <a:rPr lang="en-US" sz="2400" dirty="0" smtClean="0"/>
                  <a:t>Follow particle evolution, radiation, and time-dependent polarization signatures using 3DPol. </a:t>
                </a:r>
                <a:endParaRPr lang="en-ZA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828800"/>
                <a:ext cx="8229600" cy="4572000"/>
              </a:xfrm>
              <a:blipFill rotWithShape="0">
                <a:blip r:embed="rId3"/>
                <a:stretch>
                  <a:fillRect l="-1037" t="-933"/>
                </a:stretch>
              </a:blipFill>
            </p:spPr>
            <p:txBody>
              <a:bodyPr/>
              <a:lstStyle/>
              <a:p>
                <a:r>
                  <a:rPr lang="en-Z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705600" y="640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(Zhang et al. 2016a)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473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ANSWERNOWTEXT" val="Answer Now"/>
  <p:tag name="RESPTABLESTYLE" val="0"/>
  <p:tag name="ALLOWDUPLICATES" val="False"/>
  <p:tag name="AUTOADVANCE" val="False"/>
  <p:tag name="STDCHART" val="1"/>
  <p:tag name="BUBBLENAMEVISIBLE" val="True"/>
  <p:tag name="DEFAULTNUMTEAMS" val="5"/>
  <p:tag name="CUSTOMCELLBACKCOLOR2" val="-13395457"/>
  <p:tag name="DISPLAYNAME" val="True"/>
  <p:tag name="GRIDROTATIONINTERVAL" val="2"/>
  <p:tag name="POLLINGCYCLE" val="2"/>
  <p:tag name="INCLUDENONRESPONDERS" val="False"/>
  <p:tag name="ALLOWUSERFEEDBACK" val="True"/>
  <p:tag name="REALTIMEBACKUPPATH" val="(None)"/>
  <p:tag name="ADVANCEDSETTINGSVIEW" val="False"/>
  <p:tag name="FIBDISPLAYKEYWORDS" val="True"/>
  <p:tag name="USESECONDARYMONITOR" val="True"/>
  <p:tag name="RESPCOUNTERSTYLE" val="1"/>
  <p:tag name="NUMRESPONSES" val="1"/>
  <p:tag name="REVIEWONLY" val="False"/>
  <p:tag name="TEAMSINLEADERBOARD" val="5"/>
  <p:tag name="BUBBLEGROUPING" val="3"/>
  <p:tag name="CUSTOMCELLBACKCOLOR3" val="-268652"/>
  <p:tag name="DISPLAYDEVICEID" val="True"/>
  <p:tag name="GRIDPOSITION" val="1"/>
  <p:tag name="MULTIRESPDIVISOR" val="1"/>
  <p:tag name="INCORRECTPOINTVALUE" val="0"/>
  <p:tag name="CHARTSCALE" val="True"/>
  <p:tag name="TPVERSION" val="2008"/>
  <p:tag name="ANSWERNOWSTYLE" val="-1"/>
  <p:tag name="INPUTSOURCE" val="1"/>
  <p:tag name="ROTATIONINTERVAL" val="2"/>
  <p:tag name="BUBBLESIZEVISIBLE" val="True"/>
  <p:tag name="CUSTOMCELLBACKCOLOR1" val="-657956"/>
  <p:tag name="GRIDOPACITY" val="90"/>
  <p:tag name="CHARTLABELS" val="1"/>
  <p:tag name="CORRECTPOINTVALUE" val="100"/>
  <p:tag name="FIBDISPLAYRESULTS" val="True"/>
  <p:tag name="SHOWBARVISIBLE" val="True"/>
  <p:tag name="COUNTDOWNSECONDS" val="10"/>
  <p:tag name="AUTOUPDATEALIASES" val="True"/>
  <p:tag name="CUSTOMGRIDBACKCOLOR" val="-2830136"/>
  <p:tag name="DISPLAYDEVICENUMBER" val="True"/>
  <p:tag name="RESETCHARTS" val="True"/>
  <p:tag name="ZEROBASED" val="False"/>
  <p:tag name="POWERPOINTVERSION" val="10.0"/>
  <p:tag name="BACKUPSESSIONS" val="True"/>
  <p:tag name="MAXRESPONDERS" val="5"/>
  <p:tag name="USESCHEMECOLORS" val="True"/>
  <p:tag name="PARTLISTDEFAULT" val="0"/>
  <p:tag name="FIBNUMRESULTS" val="5"/>
  <p:tag name="RESPCOUNTERFORMAT" val="0"/>
  <p:tag name="BUBBLEVALUEFORMAT" val="0.0"/>
  <p:tag name="GRIDSIZE" val="{Width=800, Height=600}"/>
  <p:tag name="AUTOADJUSTPARTRANGE" val="True"/>
  <p:tag name="BACKUPMAINTENANCE" val="7"/>
  <p:tag name="CUSTOMCELLBACKCOLOR4" val="-8355712"/>
  <p:tag name="REALTIMEBACKUP" val="False"/>
  <p:tag name="CHARTVALUEFORMAT" val="0%"/>
  <p:tag name="CHARTCOLORS" val="2"/>
  <p:tag name="COUNTDOWNSTYLE" val="2"/>
  <p:tag name="INCLUDEPPT" val="True"/>
  <p:tag name="CUSTOMCELLFORECOLOR" val="-16777216"/>
  <p:tag name="PARTICIPANTSINLEADERBOARD" val="5"/>
  <p:tag name="AUTOSIZEGRID" val="True"/>
  <p:tag name="BULLETTYPE" val="3"/>
  <p:tag name="FIBINCLUDEOTHER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17498</TotalTime>
  <Words>740</Words>
  <Application>Microsoft Office PowerPoint</Application>
  <PresentationFormat>On-screen Show (4:3)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Tahoma</vt:lpstr>
      <vt:lpstr>Default Design</vt:lpstr>
      <vt:lpstr>Polarization Variability in Leptonic and Hadronic Blazar Models</vt:lpstr>
      <vt:lpstr>Optical Polarization Variability</vt:lpstr>
      <vt:lpstr>Proposed Models</vt:lpstr>
      <vt:lpstr>Tracing Synchrotron Polarization in the Internal Shock Model</vt:lpstr>
      <vt:lpstr>Light Travel Time Effects</vt:lpstr>
      <vt:lpstr>Application to the FSRQ 3C279</vt:lpstr>
      <vt:lpstr>Application to 3C279</vt:lpstr>
      <vt:lpstr>Application to 3C279</vt:lpstr>
      <vt:lpstr>Coupling to Realistic MHD Simulations</vt:lpstr>
      <vt:lpstr>Simulation Setup</vt:lpstr>
      <vt:lpstr>B-Field Evolution</vt:lpstr>
      <vt:lpstr>B-Field Evolution</vt:lpstr>
      <vt:lpstr>Polarization Signatures</vt:lpstr>
      <vt:lpstr>The Lepto-Hadronic Version</vt:lpstr>
      <vt:lpstr>3D Lepto-Hadronic Internal Shock model</vt:lpstr>
      <vt:lpstr>3D Lepto-Hadronic Internal Shock model</vt:lpstr>
      <vt:lpstr>Summary</vt:lpstr>
      <vt:lpstr>PowerPoint Presentation</vt:lpstr>
    </vt:vector>
  </TitlesOfParts>
  <Company>Ohio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Spectral Energy Distributions and Variability  of BL Lacertae in 2000</dc:title>
  <dc:creator>Markus Boettcher</dc:creator>
  <cp:lastModifiedBy>24420530</cp:lastModifiedBy>
  <cp:revision>1202</cp:revision>
  <dcterms:created xsi:type="dcterms:W3CDTF">2003-10-14T13:36:42Z</dcterms:created>
  <dcterms:modified xsi:type="dcterms:W3CDTF">2016-12-08T08:06:01Z</dcterms:modified>
</cp:coreProperties>
</file>