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</p:sldMasterIdLst>
  <p:notesMasterIdLst>
    <p:notesMasterId r:id="rId28"/>
  </p:notesMasterIdLst>
  <p:handoutMasterIdLst>
    <p:handoutMasterId r:id="rId29"/>
  </p:handoutMasterIdLst>
  <p:sldIdLst>
    <p:sldId id="1558" r:id="rId2"/>
    <p:sldId id="1542" r:id="rId3"/>
    <p:sldId id="1602" r:id="rId4"/>
    <p:sldId id="1612" r:id="rId5"/>
    <p:sldId id="1613" r:id="rId6"/>
    <p:sldId id="1614" r:id="rId7"/>
    <p:sldId id="1615" r:id="rId8"/>
    <p:sldId id="1616" r:id="rId9"/>
    <p:sldId id="1617" r:id="rId10"/>
    <p:sldId id="1618" r:id="rId11"/>
    <p:sldId id="1619" r:id="rId12"/>
    <p:sldId id="1592" r:id="rId13"/>
    <p:sldId id="1623" r:id="rId14"/>
    <p:sldId id="1624" r:id="rId15"/>
    <p:sldId id="1627" r:id="rId16"/>
    <p:sldId id="1625" r:id="rId17"/>
    <p:sldId id="1620" r:id="rId18"/>
    <p:sldId id="1628" r:id="rId19"/>
    <p:sldId id="1629" r:id="rId20"/>
    <p:sldId id="1611" r:id="rId21"/>
    <p:sldId id="1630" r:id="rId22"/>
    <p:sldId id="1631" r:id="rId23"/>
    <p:sldId id="1621" r:id="rId24"/>
    <p:sldId id="1622" r:id="rId25"/>
    <p:sldId id="1600" r:id="rId26"/>
    <p:sldId id="1632" r:id="rId27"/>
  </p:sldIdLst>
  <p:sldSz cx="9144000" cy="6858000" type="screen4x3"/>
  <p:notesSz cx="6992938" cy="92789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FFFF"/>
    <a:srgbClr val="CC99FF"/>
    <a:srgbClr val="FF8000"/>
    <a:srgbClr val="FF00FF"/>
    <a:srgbClr val="00FF00"/>
    <a:srgbClr val="996633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3" autoAdjust="0"/>
    <p:restoredTop sz="93564" autoAdjust="0"/>
  </p:normalViewPr>
  <p:slideViewPr>
    <p:cSldViewPr>
      <p:cViewPr>
        <p:scale>
          <a:sx n="100" d="100"/>
          <a:sy n="100" d="100"/>
        </p:scale>
        <p:origin x="-60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6280"/>
    </p:cViewPr>
  </p:sorterViewPr>
  <p:notesViewPr>
    <p:cSldViewPr>
      <p:cViewPr varScale="1">
        <p:scale>
          <a:sx n="66" d="100"/>
          <a:sy n="66" d="100"/>
        </p:scale>
        <p:origin x="53" y="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34" tIns="46566" rIns="93134" bIns="46566" numCol="1" anchor="t" anchorCtr="0" compatLnSpc="1">
            <a:prstTxWarp prst="textNoShape">
              <a:avLst/>
            </a:prstTxWarp>
          </a:bodyPr>
          <a:lstStyle>
            <a:lvl1pPr defTabSz="930275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273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34" tIns="46566" rIns="93134" bIns="4656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3800"/>
            <a:ext cx="30273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34" tIns="46566" rIns="93134" bIns="46566" numCol="1" anchor="b" anchorCtr="0" compatLnSpc="1">
            <a:prstTxWarp prst="textNoShape">
              <a:avLst/>
            </a:prstTxWarp>
          </a:bodyPr>
          <a:lstStyle>
            <a:lvl1pPr defTabSz="930275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13800"/>
            <a:ext cx="30273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34" tIns="46566" rIns="93134" bIns="4656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906532D-F921-EB44-8AB1-937AF415B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620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867" tIns="45933" rIns="91867" bIns="45933" numCol="1" anchor="t" anchorCtr="0" compatLnSpc="1">
            <a:prstTxWarp prst="textNoShape">
              <a:avLst/>
            </a:prstTxWarp>
          </a:bodyPr>
          <a:lstStyle>
            <a:lvl1pPr defTabSz="919163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289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867" tIns="45933" rIns="91867" bIns="45933" numCol="1" anchor="t" anchorCtr="0" compatLnSpc="1">
            <a:prstTxWarp prst="textNoShape">
              <a:avLst/>
            </a:prstTxWarp>
          </a:bodyPr>
          <a:lstStyle>
            <a:lvl1pPr algn="r" defTabSz="919163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0563"/>
            <a:ext cx="46212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387850"/>
            <a:ext cx="5148262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867" tIns="45933" rIns="91867" bIns="459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1900"/>
            <a:ext cx="30273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867" tIns="45933" rIns="91867" bIns="45933" numCol="1" anchor="b" anchorCtr="0" compatLnSpc="1">
            <a:prstTxWarp prst="textNoShape">
              <a:avLst/>
            </a:prstTxWarp>
          </a:bodyPr>
          <a:lstStyle>
            <a:lvl1pPr defTabSz="919163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51900"/>
            <a:ext cx="3028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867" tIns="45933" rIns="91867" bIns="45933" numCol="1" anchor="b" anchorCtr="0" compatLnSpc="1">
            <a:prstTxWarp prst="textNoShape">
              <a:avLst/>
            </a:prstTxWarp>
          </a:bodyPr>
          <a:lstStyle>
            <a:lvl1pPr algn="r" defTabSz="919163">
              <a:defRPr sz="11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CDDFF8B2-056C-2C47-8F26-74747676B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39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Fermi is a</a:t>
            </a:r>
            <a:r>
              <a:rPr lang="en-US" baseline="0" dirty="0" smtClean="0"/>
              <a:t> cutting edge observatory to explore the non-thermal universe, enabling the scientific productivity of a diverse and growing user community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B830A-EF81-5644-9D4F-BEF818F4690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10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Background-subtracted counts map. </a:t>
            </a:r>
            <a:endParaRPr lang="en-US" baseline="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11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Spatial, statistical, and spectral gains.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12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No claim this is a real counterpart.  About 5 such events per day with GBM.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1F52F-7D33-F644-AE19-0F73D889C01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71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At least one was seen by Fermi before it was seen in the optical (too close to the Sun)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1F52F-7D33-F644-AE19-0F73D889C01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71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15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Originally thought to be 25-year orbit with </a:t>
            </a:r>
            <a:r>
              <a:rPr lang="en-US" baseline="0" dirty="0" err="1" smtClean="0"/>
              <a:t>periastron</a:t>
            </a:r>
            <a:r>
              <a:rPr lang="en-US" baseline="0" dirty="0" smtClean="0"/>
              <a:t> in 2018.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1F52F-7D33-F644-AE19-0F73D889C01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71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17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18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19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2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Successor the the </a:t>
            </a:r>
            <a:r>
              <a:rPr lang="en-US" dirty="0" err="1" smtClean="0"/>
              <a:t>compton</a:t>
            </a:r>
            <a:r>
              <a:rPr lang="en-US" dirty="0" smtClean="0"/>
              <a:t> gamma-ray</a:t>
            </a:r>
            <a:r>
              <a:rPr lang="en-US" baseline="0" dirty="0" smtClean="0"/>
              <a:t> observatory, one of the great </a:t>
            </a:r>
            <a:r>
              <a:rPr lang="en-US" baseline="0" dirty="0" err="1" smtClean="0"/>
              <a:t>obseratories</a:t>
            </a:r>
            <a:endParaRPr lang="en-US" baseline="0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20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21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22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Meeting after the Fermi Symposium emphasized the community interest in the fastest possible releases of information.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936765" y="8853654"/>
            <a:ext cx="3027036" cy="46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882" tIns="45939" rIns="91882" bIns="45939" anchor="b"/>
          <a:lstStyle/>
          <a:p>
            <a:pPr algn="r" defTabSz="919160">
              <a:defRPr/>
            </a:pPr>
            <a:fld id="{5C78C529-ED5C-CD4C-8790-3B50227DF429}" type="slidenum">
              <a:rPr lang="en-US" sz="1100">
                <a:latin typeface="Times New Roman" charset="0"/>
                <a:cs typeface="+mn-cs"/>
              </a:rPr>
              <a:pPr algn="r" defTabSz="919160">
                <a:defRPr/>
              </a:pPr>
              <a:t>3</a:t>
            </a:fld>
            <a:endParaRPr lang="en-US" sz="1100">
              <a:latin typeface="Times New Roman" charset="0"/>
              <a:cs typeface="+mn-cs"/>
            </a:endParaRPr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8088" y="698500"/>
            <a:ext cx="4627562" cy="3470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392" y="4409108"/>
            <a:ext cx="5126536" cy="41465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937" tIns="43967" rIns="87937" bIns="43967"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Gamma-ray sources are essentially all non-thermal, so likely to be multiwavelength objects, and many of them are highly variable.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76338" y="690563"/>
            <a:ext cx="4618037" cy="3465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022" y="4387858"/>
            <a:ext cx="5149096" cy="423290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377" tIns="45688" rIns="91377" bIns="45688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5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6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7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8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ECE73-F17A-D94F-8DF2-6C1F150A69B7}" type="slidenum">
              <a:rPr lang="en-US"/>
              <a:pPr/>
              <a:t>9</a:t>
            </a:fld>
            <a:endParaRPr lang="en-US"/>
          </a:p>
        </p:txBody>
      </p:sp>
      <p:sp>
        <p:nvSpPr>
          <p:cNvPr id="3091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14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E9F16-05EF-E74D-9E56-8EE3627B4B04}" type="datetime2">
              <a:rPr lang="en-US" smtClean="0"/>
              <a:t>Monday, November 28,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0954-6FF7-E947-93FA-278F7AE4251E}" type="datetime2">
              <a:rPr lang="en-US" smtClean="0"/>
              <a:t>Monday, November 28, 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02941-3C30-844F-86AA-A02ABF7FCABE}" type="datetime2">
              <a:rPr lang="en-US" smtClean="0"/>
              <a:t>Monday, November 28, 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6F9DF-DC9A-EA4E-B2F2-E345B39A5E49}" type="datetime2">
              <a:rPr lang="en-US" smtClean="0"/>
              <a:t>Monday, November 28, 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386F-6159-FA42-A7B6-05A2C4AA5460}" type="datetime2">
              <a:rPr lang="en-US" smtClean="0"/>
              <a:t>Monday, November 28,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DBB55-9AB2-B84D-AF81-4085C9562E52}" type="datetime2">
              <a:rPr lang="en-US" smtClean="0"/>
              <a:t>Monday, November 28, 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1AB6A-CE78-9F43-BDDD-7C6914E2ED9F}" type="datetime2">
              <a:rPr lang="en-US" smtClean="0"/>
              <a:t>Monday, November 28,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1BEB-ADF0-BD4D-94BB-84DAAA11E35D}" type="datetime2">
              <a:rPr lang="en-US" smtClean="0"/>
              <a:t>Monday, November 28,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D56AA-04BC-0140-A468-0604C3720C2C}" type="datetime2">
              <a:rPr lang="en-US" smtClean="0"/>
              <a:t>Monday, November 28,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1E9D-0E61-2F42-B447-8F663D5376D7}" type="datetime2">
              <a:rPr lang="en-US" smtClean="0"/>
              <a:t>Monday, November 28, 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53E2-2336-EC43-AFA4-C5A07B3264F3}" type="datetime2">
              <a:rPr lang="en-US" smtClean="0"/>
              <a:t>Monday, November 28, 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1A0D-3D6E-0145-A57C-02D1E2A88E73}" type="datetime2">
              <a:rPr lang="en-US" smtClean="0"/>
              <a:t>Monday, November 28, 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B2DF2-4640-D64D-AC41-30F4935D631E}" type="datetime2">
              <a:rPr lang="en-US" smtClean="0"/>
              <a:t>Monday, November 28, 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E70B-9348-094A-93C1-6A2C6A8821B8}" type="datetime2">
              <a:rPr lang="en-US" smtClean="0"/>
              <a:t>Monday, November 28, 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67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defRPr>
            </a:lvl1pPr>
          </a:lstStyle>
          <a:p>
            <a:fld id="{3DE62859-448A-A943-88CF-369458E877E4}" type="datetime2">
              <a:rPr lang="en-US" smtClean="0"/>
              <a:t>Monday, November 28, 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Calibri"/>
          <a:ea typeface="+mj-ea"/>
          <a:cs typeface="Calibri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Arial"/>
        <a:buChar char="•"/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Calibri"/>
          <a:ea typeface="+mn-ea"/>
          <a:cs typeface="Calibri"/>
        </a:defRPr>
      </a:lvl1pPr>
      <a:lvl2pPr marL="685800" indent="-336550" algn="l" defTabSz="914400" rtl="0" eaLnBrk="1" latinLnBrk="0" hangingPunct="1">
        <a:spcBef>
          <a:spcPts val="600"/>
        </a:spcBef>
        <a:buFont typeface="Arial"/>
        <a:buChar char="•"/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Calibri"/>
          <a:ea typeface="+mn-ea"/>
          <a:cs typeface="Calibri"/>
        </a:defRPr>
      </a:lvl2pPr>
      <a:lvl3pPr marL="1035050" indent="-349250" algn="l" defTabSz="914400" rtl="0" eaLnBrk="1" latinLnBrk="0" hangingPunct="1"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Calibri"/>
          <a:ea typeface="+mn-ea"/>
          <a:cs typeface="Calibri"/>
        </a:defRPr>
      </a:lvl3pPr>
      <a:lvl4pPr marL="1371600" indent="-336550" algn="l" defTabSz="914400" rtl="0" eaLnBrk="1" latinLnBrk="0" hangingPunct="1"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Calibri"/>
          <a:ea typeface="+mn-ea"/>
          <a:cs typeface="Calibri"/>
        </a:defRPr>
      </a:lvl4pPr>
      <a:lvl5pPr marL="1720850" indent="-349250" algn="l" defTabSz="914400" rtl="0" eaLnBrk="1" latinLnBrk="0" hangingPunct="1"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Calibri"/>
          <a:ea typeface="+mn-ea"/>
          <a:cs typeface="Calibri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fermi.gsfc.nasa.gov/ssc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fermi.gsfc.nasa.gov/ssc/" TargetMode="External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gcn.gsfc.nasa.gov/fermi_lat_mon_trans.html" TargetMode="External"/><Relationship Id="rId4" Type="http://schemas.openxmlformats.org/officeDocument/2006/relationships/hyperlink" Target="https://lists.nasa.gov/mailman/listinfo/gammamw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stronomerstelegram.or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7.png"/><Relationship Id="rId1" Type="http://schemas.microsoft.com/office/2007/relationships/media" Target="file://localhost/Users/davidthompson/Documents/Fermi_GLAST/GLAST_General_Presentations/survey-tipped_30.avi" TargetMode="External"/><Relationship Id="rId2" Type="http://schemas.openxmlformats.org/officeDocument/2006/relationships/video" Target="file://localhost/Users/davidthompson/Documents/Fermi_GLAST/GLAST_General_Presentations/survey-tipped_30.avi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map_mol_36m_gt1000_front_0p1_trans.gif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1301" y="1622624"/>
            <a:ext cx="9801248" cy="4900624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81000" y="4343400"/>
            <a:ext cx="54102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400" b="1" dirty="0" smtClean="0">
                <a:solidFill>
                  <a:srgbClr val="FFFFFF"/>
                </a:solidFill>
                <a:latin typeface="Arial" pitchFamily="1" charset="0"/>
              </a:rPr>
              <a:t>Dave Thompson</a:t>
            </a:r>
          </a:p>
          <a:p>
            <a:pPr marL="457200" indent="-457200"/>
            <a:r>
              <a:rPr lang="en-US" sz="2400" b="1" dirty="0" smtClean="0">
                <a:solidFill>
                  <a:srgbClr val="FFFFFF"/>
                </a:solidFill>
                <a:latin typeface="Arial" pitchFamily="1" charset="0"/>
              </a:rPr>
              <a:t>NASA Goddard Space Flight Center</a:t>
            </a:r>
            <a:endParaRPr lang="en-US" sz="2400" b="1" dirty="0">
              <a:solidFill>
                <a:srgbClr val="FFFFFF"/>
              </a:solidFill>
              <a:latin typeface="Arial" pitchFamily="1" charset="0"/>
            </a:endParaRPr>
          </a:p>
          <a:p>
            <a:pPr marL="457200" indent="-457200"/>
            <a:r>
              <a:rPr lang="en-US" sz="2400" b="1" i="1" dirty="0">
                <a:solidFill>
                  <a:srgbClr val="FFFFFF"/>
                </a:solidFill>
                <a:latin typeface="Arial" pitchFamily="1" charset="0"/>
              </a:rPr>
              <a:t>Fermi</a:t>
            </a:r>
            <a:r>
              <a:rPr lang="en-US" sz="2400" b="1" dirty="0">
                <a:solidFill>
                  <a:srgbClr val="FFFFFF"/>
                </a:solidFill>
                <a:latin typeface="Arial" pitchFamily="1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Arial" pitchFamily="1" charset="0"/>
              </a:rPr>
              <a:t>Deputy Project Scientist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1" charset="0"/>
            </a:endParaRPr>
          </a:p>
          <a:p>
            <a:pPr marL="457200" indent="-457200" algn="l"/>
            <a:endParaRPr lang="en-US" sz="2000" b="1" dirty="0">
              <a:solidFill>
                <a:srgbClr val="FFFFFF"/>
              </a:solidFill>
              <a:latin typeface="Arial" pitchFamily="1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0827" y="282597"/>
            <a:ext cx="8993416" cy="147732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50800" dist="38100" dir="2700000">
              <a:srgbClr val="FFFFFF">
                <a:alpha val="43000"/>
              </a:srgbClr>
            </a:outerShdw>
          </a:effectLst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latin typeface="Arial"/>
                <a:cs typeface="Arial"/>
              </a:rPr>
              <a:t>Monitoring the High-Energy Sky:</a:t>
            </a:r>
          </a:p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-US" sz="3600" b="1" i="1" dirty="0" smtClean="0">
                <a:solidFill>
                  <a:srgbClr val="FFFFFF"/>
                </a:solidFill>
                <a:latin typeface="Arial"/>
                <a:cs typeface="Arial"/>
              </a:rPr>
              <a:t> Fermi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Experience</a:t>
            </a:r>
            <a:endParaRPr lang="en-US" sz="3600" b="1" dirty="0" smtClean="0">
              <a:solidFill>
                <a:srgbClr val="FFFFFF"/>
              </a:solidFill>
              <a:latin typeface="Arial" pitchFamily="1" charset="0"/>
            </a:endParaRPr>
          </a:p>
        </p:txBody>
      </p:sp>
      <p:pic>
        <p:nvPicPr>
          <p:cNvPr id="2" name="Picture 1" descr="fermi_s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280">
            <a:off x="3839954" y="3235685"/>
            <a:ext cx="5168900" cy="1549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15001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HAP Workshop: Monitoring the Non-thermal Universe</a:t>
            </a:r>
          </a:p>
          <a:p>
            <a:r>
              <a:rPr lang="en-US" sz="2000" b="1" dirty="0" err="1" smtClean="0">
                <a:latin typeface="Arial"/>
                <a:cs typeface="Arial"/>
              </a:rPr>
              <a:t>Cochem</a:t>
            </a:r>
            <a:r>
              <a:rPr lang="en-US" sz="2000" b="1" dirty="0" smtClean="0">
                <a:latin typeface="Arial"/>
                <a:cs typeface="Arial"/>
              </a:rPr>
              <a:t>, Germany</a:t>
            </a:r>
          </a:p>
          <a:p>
            <a:r>
              <a:rPr lang="en-US" sz="2000" b="1" dirty="0" smtClean="0">
                <a:latin typeface="Arial"/>
                <a:cs typeface="Arial"/>
              </a:rPr>
              <a:t>7-10 December, 2016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14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620000" cy="9779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Monitoring – Deeper Exposures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624840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Energy Range: E&gt;0.2 </a:t>
            </a:r>
            <a:r>
              <a:rPr lang="en-US" sz="2000" dirty="0" err="1" smtClean="0">
                <a:solidFill>
                  <a:srgbClr val="FFFFFF"/>
                </a:solidFill>
                <a:latin typeface="Calibri"/>
                <a:cs typeface="Calibri"/>
              </a:rPr>
              <a:t>GeV</a:t>
            </a:r>
            <a:r>
              <a:rPr lang="en-US"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 Duration: 6 years  Ackermann et al. 2016</a:t>
            </a:r>
          </a:p>
        </p:txBody>
      </p:sp>
      <p:pic>
        <p:nvPicPr>
          <p:cNvPr id="3" name="Picture 2" descr="fig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85800"/>
            <a:ext cx="5182949" cy="5334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0" y="1295400"/>
            <a:ext cx="2971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Long exposure revealed a number of point sources in the Large </a:t>
            </a:r>
            <a:r>
              <a:rPr lang="en-US" sz="2400" b="1" dirty="0" err="1" smtClean="0">
                <a:latin typeface="Calibri"/>
                <a:cs typeface="Calibri"/>
              </a:rPr>
              <a:t>Magellanic</a:t>
            </a:r>
            <a:r>
              <a:rPr lang="en-US" sz="2400" b="1" dirty="0" smtClean="0">
                <a:latin typeface="Calibri"/>
                <a:cs typeface="Calibri"/>
              </a:rPr>
              <a:t> Cloud in addition to the spatially extended emission. </a:t>
            </a:r>
          </a:p>
        </p:txBody>
      </p:sp>
    </p:spTree>
    <p:extLst>
      <p:ext uri="{BB962C8B-B14F-4D97-AF65-F5344CB8AC3E}">
        <p14:creationId xmlns:p14="http://schemas.microsoft.com/office/powerpoint/2010/main" val="33544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762001"/>
            <a:ext cx="457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Calibri"/>
                <a:cs typeface="Calibri"/>
              </a:rPr>
              <a:t>The source at the position of PSR J0540-6919 has a pulsar-like spectrum (and is a gamma-ray pulsar), while the spectrum of the source at the position of PSR J0537-6910 looks neither like a pulsar nor a pulsar wind nebula (Ackermann et al. 2016 – two papers). </a:t>
            </a:r>
          </a:p>
          <a:p>
            <a:r>
              <a:rPr lang="en-US" sz="2000" b="1" dirty="0" smtClean="0">
                <a:solidFill>
                  <a:srgbClr val="FFFFFF"/>
                </a:solidFill>
                <a:latin typeface="Calibri"/>
                <a:cs typeface="Calibri"/>
              </a:rPr>
              <a:t>A third LMC source turned out to be a high-mass gamma-ray binary (</a:t>
            </a:r>
            <a:r>
              <a:rPr lang="en-US" sz="2000" b="1" dirty="0" err="1" smtClean="0">
                <a:solidFill>
                  <a:srgbClr val="FFFFFF"/>
                </a:solidFill>
                <a:latin typeface="Calibri"/>
                <a:cs typeface="Calibri"/>
              </a:rPr>
              <a:t>Corbet</a:t>
            </a:r>
            <a:r>
              <a:rPr lang="en-US" sz="2000" b="1" dirty="0" smtClean="0">
                <a:solidFill>
                  <a:srgbClr val="FFFFFF"/>
                </a:solidFill>
                <a:latin typeface="Calibri"/>
                <a:cs typeface="Calibri"/>
              </a:rPr>
              <a:t> et al. 2016)</a:t>
            </a: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endParaRPr lang="en-US" sz="2000" b="1" dirty="0" smtClean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52400" y="12700"/>
            <a:ext cx="8839200" cy="8255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Resolving Sources in the LMC</a:t>
            </a:r>
            <a:endParaRPr lang="en-US" b="1" dirty="0">
              <a:solidFill>
                <a:srgbClr val="FFFF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76800" y="762000"/>
            <a:ext cx="4130040" cy="2950029"/>
            <a:chOff x="4800600" y="762000"/>
            <a:chExt cx="4130040" cy="2950029"/>
          </a:xfrm>
        </p:grpSpPr>
        <p:pic>
          <p:nvPicPr>
            <p:cNvPr id="4" name="Picture 3" descr="fig11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762000"/>
              <a:ext cx="4130040" cy="295002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10200" y="2819400"/>
              <a:ext cx="15240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Calibri"/>
                  <a:cs typeface="Calibri"/>
                </a:rPr>
                <a:t>PSR J0540-6919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76800" y="3733800"/>
            <a:ext cx="4160520" cy="2971800"/>
            <a:chOff x="4724400" y="3873500"/>
            <a:chExt cx="4160520" cy="2971800"/>
          </a:xfrm>
        </p:grpSpPr>
        <p:pic>
          <p:nvPicPr>
            <p:cNvPr id="5" name="Picture 4" descr="fig12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3873500"/>
              <a:ext cx="4160520" cy="29718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34000" y="5867400"/>
              <a:ext cx="236220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Calibri"/>
                  <a:cs typeface="Calibri"/>
                </a:rPr>
                <a:t>PSR J0537-6910/N157B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6200"/>
            <a:ext cx="472440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-76200"/>
            <a:ext cx="8763000" cy="8255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Monitoring and Time-Domain Astrophysics</a:t>
            </a:r>
            <a:endParaRPr lang="en-US" sz="3600" b="1" dirty="0"/>
          </a:p>
        </p:txBody>
      </p:sp>
      <p:pic>
        <p:nvPicPr>
          <p:cNvPr id="3" name="Picture 2" descr="tda_plo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762001"/>
            <a:ext cx="8800770" cy="58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2700"/>
            <a:ext cx="8686800" cy="1429871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effectLst/>
              </a:rPr>
              <a:t>Transients - Gravitational </a:t>
            </a:r>
            <a:r>
              <a:rPr lang="en-US" sz="4000" dirty="0">
                <a:solidFill>
                  <a:srgbClr val="FFFF00"/>
                </a:solidFill>
                <a:effectLst/>
              </a:rPr>
              <a:t>Wave </a:t>
            </a:r>
            <a:r>
              <a:rPr lang="en-US" sz="4000" dirty="0" smtClean="0">
                <a:solidFill>
                  <a:srgbClr val="FFFF00"/>
                </a:solidFill>
                <a:effectLst/>
              </a:rPr>
              <a:t>Event </a:t>
            </a:r>
            <a:r>
              <a:rPr lang="en-US" sz="4000" dirty="0">
                <a:solidFill>
                  <a:srgbClr val="FFFF00"/>
                </a:solidFill>
                <a:effectLst/>
              </a:rPr>
              <a:t>GW150914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E1FEC3-8823-1349-926D-AB6C326E7D5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8" descr="gbm-463917050.328-1.024-weightedlc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4572000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05400" y="1524000"/>
            <a:ext cx="3657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Weak signal seen by </a:t>
            </a:r>
            <a:r>
              <a:rPr lang="en-US" sz="2400" i="1" dirty="0" smtClean="0">
                <a:latin typeface="Arial"/>
                <a:cs typeface="Arial"/>
              </a:rPr>
              <a:t>Fermi</a:t>
            </a:r>
            <a:r>
              <a:rPr lang="en-US" sz="2400" dirty="0" smtClean="0">
                <a:latin typeface="Arial"/>
                <a:cs typeface="Arial"/>
              </a:rPr>
              <a:t> GBM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0.4 s after the LIGO trigger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False alarm probability for an event like this 0.0022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Arrival direction consistent with LIGO event, with large uncertainties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Unexpected for a black hole merger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56388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Connaughton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et al. 2016</a:t>
            </a:r>
          </a:p>
          <a:p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arXiv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  1602:03920</a:t>
            </a:r>
          </a:p>
        </p:txBody>
      </p:sp>
    </p:spTree>
    <p:extLst>
      <p:ext uri="{BB962C8B-B14F-4D97-AF65-F5344CB8AC3E}">
        <p14:creationId xmlns:p14="http://schemas.microsoft.com/office/powerpoint/2010/main" val="232089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1023"/>
            <a:ext cx="7696200" cy="86957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effectLst/>
              </a:rPr>
              <a:t>Transients - Gamma-ray Novae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E1FEC3-8823-1349-926D-AB6C326E7D5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57800" y="990600"/>
            <a:ext cx="3657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Discovered in </a:t>
            </a:r>
            <a:r>
              <a:rPr lang="en-US" sz="2400" i="1" dirty="0" smtClean="0">
                <a:latin typeface="Arial"/>
                <a:cs typeface="Arial"/>
              </a:rPr>
              <a:t>Fermi</a:t>
            </a:r>
            <a:r>
              <a:rPr lang="en-US" sz="2400" dirty="0" smtClean="0">
                <a:latin typeface="Arial"/>
                <a:cs typeface="Arial"/>
              </a:rPr>
              <a:t> LAT monitoring </a:t>
            </a:r>
            <a:r>
              <a:rPr lang="en-US" sz="2400" dirty="0" smtClean="0">
                <a:latin typeface="Arial"/>
                <a:cs typeface="Arial"/>
              </a:rPr>
              <a:t>data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Observable </a:t>
            </a:r>
            <a:r>
              <a:rPr lang="en-US" sz="2400" dirty="0" smtClean="0">
                <a:latin typeface="Arial"/>
                <a:cs typeface="Arial"/>
              </a:rPr>
              <a:t>for days to weeks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Unexpected source of particle acceleration. </a:t>
            </a:r>
            <a:endParaRPr lang="en-US" sz="2400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Typical rate is about one per year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Last month was the first time two were visible in the LAT data at the same </a:t>
            </a:r>
            <a:r>
              <a:rPr lang="en-US" sz="2400" dirty="0" smtClean="0">
                <a:latin typeface="Arial"/>
                <a:cs typeface="Arial"/>
              </a:rPr>
              <a:t>time </a:t>
            </a:r>
            <a:r>
              <a:rPr lang="en-US" sz="2400" dirty="0" smtClean="0">
                <a:latin typeface="Arial"/>
                <a:cs typeface="Arial"/>
              </a:rPr>
              <a:t>(</a:t>
            </a:r>
            <a:r>
              <a:rPr lang="en-US" sz="2400" dirty="0" err="1">
                <a:latin typeface="Arial"/>
                <a:cs typeface="Arial"/>
              </a:rPr>
              <a:t>ATels</a:t>
            </a:r>
            <a:r>
              <a:rPr lang="en-US" sz="2400" dirty="0">
                <a:latin typeface="Arial"/>
                <a:cs typeface="Arial"/>
              </a:rPr>
              <a:t> 9699, 9736</a:t>
            </a:r>
            <a:r>
              <a:rPr lang="en-US" sz="2400" dirty="0" smtClean="0">
                <a:latin typeface="Arial"/>
                <a:cs typeface="Arial"/>
              </a:rPr>
              <a:t>, 9771, </a:t>
            </a:r>
            <a:r>
              <a:rPr lang="en-US" sz="2400" dirty="0">
                <a:latin typeface="Arial"/>
                <a:cs typeface="Arial"/>
              </a:rPr>
              <a:t>Li et al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6019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Credit: Pierre Jean</a:t>
            </a:r>
          </a:p>
        </p:txBody>
      </p:sp>
      <p:pic>
        <p:nvPicPr>
          <p:cNvPr id="4" name="Picture 3" descr="map_smooth_NSgr2016_6-9Nov_300MeV_nmin12_2sr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4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41020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PSR J2032+4127 is a LAT-discovered pulsar also seen in radio, recently discovered to be in orbit around a Be star, with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cs typeface="Calibri"/>
              </a:rPr>
              <a:t>periastron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 every 45-50 years (Ho et al 2016).  Gamma-ray flaring activity may be expected near </a:t>
            </a:r>
            <a:r>
              <a:rPr lang="en-US" sz="2000" b="1" dirty="0" err="1" smtClean="0">
                <a:solidFill>
                  <a:srgbClr val="000000"/>
                </a:solidFill>
                <a:latin typeface="Calibri"/>
                <a:cs typeface="Calibri"/>
              </a:rPr>
              <a:t>periastron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 in late 2017.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8255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Long-term Monitoring – PSR J2032+4127 System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4" name="Picture 3" descr="fig5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r="6598"/>
          <a:stretch/>
        </p:blipFill>
        <p:spPr>
          <a:xfrm rot="5400000">
            <a:off x="2070538" y="-986030"/>
            <a:ext cx="4639632" cy="8135692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2438400" y="2819400"/>
            <a:ext cx="1524000" cy="533400"/>
          </a:xfrm>
          <a:prstGeom prst="wedgeRectCallout">
            <a:avLst>
              <a:gd name="adj1" fmla="val -67708"/>
              <a:gd name="adj2" fmla="val 98214"/>
            </a:avLst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DISCOVERY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4114800" y="3048000"/>
            <a:ext cx="838200" cy="533400"/>
          </a:xfrm>
          <a:prstGeom prst="wedgeRectCallout">
            <a:avLst>
              <a:gd name="adj1" fmla="val -28295"/>
              <a:gd name="adj2" fmla="val 108333"/>
            </a:avLst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2014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6324600" y="2286000"/>
            <a:ext cx="838200" cy="533400"/>
          </a:xfrm>
          <a:prstGeom prst="wedgeRectCallout">
            <a:avLst>
              <a:gd name="adj1" fmla="val 124736"/>
              <a:gd name="adj2" fmla="val -58334"/>
            </a:avLst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2017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50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1023"/>
            <a:ext cx="8839200" cy="86957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/>
              </a:rPr>
              <a:t>Long-Term Monitoring – 1510-089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E1FEC3-8823-1349-926D-AB6C326E7D5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00200" y="55626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Eight-year weekly light curve of this </a:t>
            </a:r>
            <a:r>
              <a:rPr lang="en-US" sz="2400" dirty="0" err="1" smtClean="0">
                <a:latin typeface="Arial"/>
                <a:cs typeface="Arial"/>
              </a:rPr>
              <a:t>blazar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906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4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219200"/>
            <a:ext cx="2362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Calibri"/>
                <a:cs typeface="Calibri"/>
              </a:rPr>
              <a:t>Fermi </a:t>
            </a:r>
            <a:r>
              <a:rPr lang="en-US" sz="2000" b="1" dirty="0" smtClean="0">
                <a:latin typeface="Calibri"/>
                <a:cs typeface="Calibri"/>
              </a:rPr>
              <a:t>LAT sees apparent quasi-periodic variability from BL Lac object PG 1553+113 (Ackermann et al 2015).  If this ~2-yr pattern continues, it might suggest a binary supermassive black hole system. </a:t>
            </a:r>
          </a:p>
          <a:p>
            <a:endParaRPr lang="en-US" sz="2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8255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Long-term Variability – Periodic </a:t>
            </a:r>
            <a:r>
              <a:rPr lang="en-US" sz="3600" b="1" dirty="0" err="1" smtClean="0">
                <a:solidFill>
                  <a:srgbClr val="FFFF00"/>
                </a:solidFill>
              </a:rPr>
              <a:t>Blazar</a:t>
            </a:r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836351" y="1592651"/>
            <a:ext cx="1604211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Flux &gt; 1 </a:t>
            </a:r>
            <a:r>
              <a:rPr lang="en-US" sz="2000" dirty="0" err="1" smtClean="0">
                <a:solidFill>
                  <a:srgbClr val="000000"/>
                </a:solidFill>
                <a:latin typeface="Calibri"/>
                <a:cs typeface="Calibri"/>
              </a:rPr>
              <a:t>GeV</a:t>
            </a:r>
            <a:endParaRPr lang="en-US" sz="20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539571" y="3870629"/>
            <a:ext cx="2350168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      Flux &gt; 100 MeV            </a:t>
            </a:r>
          </a:p>
        </p:txBody>
      </p:sp>
      <p:pic>
        <p:nvPicPr>
          <p:cNvPr id="13" name="Picture 12" descr="PG1553_lc_gamma_new2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t="7556" r="7570" b="8889"/>
          <a:stretch/>
        </p:blipFill>
        <p:spPr>
          <a:xfrm>
            <a:off x="2895330" y="990600"/>
            <a:ext cx="624867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0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3810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Optimizing the scientific return from the 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Fermi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instruments.  How we share information.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12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3810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Optimizing the scientific return from the 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Fermi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instruments.  How we share information.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429000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Two fairly obvious considerations: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Calibri"/>
                <a:cs typeface="Calibri"/>
              </a:rPr>
              <a:t>Gamma rays by themselves cannot answer all the scientific questions.  We really need multiwavelength/multimessenger partners.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Calibri"/>
                <a:cs typeface="Calibri"/>
              </a:rPr>
              <a:t>Although there are monitoring programs for some sources, there are few (if any) all-sky monitoring programs like </a:t>
            </a:r>
            <a:r>
              <a:rPr lang="en-US" sz="2400" i="1" dirty="0" smtClean="0">
                <a:latin typeface="Calibri"/>
                <a:cs typeface="Calibri"/>
              </a:rPr>
              <a:t>Fermi’s</a:t>
            </a:r>
            <a:r>
              <a:rPr lang="en-US" sz="2400" dirty="0" smtClean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534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838200"/>
            <a:ext cx="8915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Fermi Gamma-ray Space Telescope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characteristics and experience as an all-sky monitor from over 8 years in orbit. </a:t>
            </a:r>
          </a:p>
          <a:p>
            <a:pPr marL="171450" indent="-171450">
              <a:buFont typeface="Arial"/>
              <a:buChar char="•"/>
            </a:pPr>
            <a:endParaRPr lang="en-US" sz="1200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Some examples from 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Fermi’s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all-sky monitoring.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en-US" sz="3200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Optimizing the scientific return from the 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Fermi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instruments.  How we share information. </a:t>
            </a:r>
          </a:p>
          <a:p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  <a:p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Key idea: We learn more about any astrophysical phenomenon by multiwavelength/multimessenger observations. 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"/>
            <a:ext cx="7770813" cy="762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184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39200" cy="6324600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3200" b="1" dirty="0" smtClean="0">
                <a:solidFill>
                  <a:srgbClr val="FFFF00"/>
                </a:solidFill>
              </a:rPr>
              <a:t>Public High-Level </a:t>
            </a:r>
            <a:r>
              <a:rPr lang="en-US" sz="3200" b="1" i="1" dirty="0" smtClean="0">
                <a:solidFill>
                  <a:srgbClr val="FFFF00"/>
                </a:solidFill>
              </a:rPr>
              <a:t>Fermi</a:t>
            </a:r>
            <a:r>
              <a:rPr lang="en-US" sz="3200" b="1" dirty="0" smtClean="0">
                <a:solidFill>
                  <a:srgbClr val="FFFF00"/>
                </a:solidFill>
              </a:rPr>
              <a:t> Data Products - Examples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2400" b="1" dirty="0" smtClean="0">
                <a:solidFill>
                  <a:schemeClr val="tx1"/>
                </a:solidFill>
              </a:rPr>
              <a:t>Found at the </a:t>
            </a:r>
            <a:r>
              <a:rPr lang="en-US" sz="2400" b="1" i="1" dirty="0" smtClean="0">
                <a:solidFill>
                  <a:schemeClr val="tx1"/>
                </a:solidFill>
              </a:rPr>
              <a:t>Fermi</a:t>
            </a:r>
            <a:r>
              <a:rPr lang="en-US" sz="2400" b="1" dirty="0" smtClean="0">
                <a:solidFill>
                  <a:schemeClr val="tx1"/>
                </a:solidFill>
              </a:rPr>
              <a:t> Science Support Center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rgbClr val="FF6600"/>
                </a:solidFill>
                <a:hlinkClick r:id="rId3"/>
              </a:rPr>
              <a:t>http://fermi.gsfc.nasa.gov/ssc/</a:t>
            </a:r>
            <a:r>
              <a:rPr lang="en-US" sz="2400" b="1" dirty="0" smtClean="0">
                <a:solidFill>
                  <a:srgbClr val="FF6600"/>
                </a:solidFill>
              </a:rPr>
              <a:t> </a:t>
            </a:r>
            <a:br>
              <a:rPr lang="en-US" sz="2400" b="1" dirty="0" smtClean="0">
                <a:solidFill>
                  <a:srgbClr val="FF6600"/>
                </a:solidFill>
              </a:rPr>
            </a:br>
            <a:r>
              <a:rPr lang="en-US" sz="2400" b="1" dirty="0">
                <a:solidFill>
                  <a:srgbClr val="FF6600"/>
                </a:solidFill>
              </a:rPr>
              <a:t/>
            </a:r>
            <a:br>
              <a:rPr lang="en-US" sz="2400" b="1" dirty="0">
                <a:solidFill>
                  <a:srgbClr val="FF6600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>General</a:t>
            </a:r>
            <a:r>
              <a:rPr lang="en-US" sz="2400" b="1" dirty="0" smtClean="0">
                <a:solidFill>
                  <a:srgbClr val="FF6600"/>
                </a:solidFill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Catalogs – the next two catalogs (in 2017) will be </a:t>
            </a:r>
            <a:b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3FHL – more than 1500 sources seen above 10 </a:t>
            </a:r>
            <a:r>
              <a:rPr lang="en-US" sz="2400" b="1" dirty="0" err="1" smtClean="0">
                <a:solidFill>
                  <a:srgbClr val="FFFFFF"/>
                </a:solidFill>
                <a:latin typeface="Arial"/>
                <a:cs typeface="Arial"/>
              </a:rPr>
              <a:t>GeV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4FGL – all </a:t>
            </a:r>
            <a:r>
              <a:rPr lang="en-US" sz="2400" b="1" i="1" dirty="0" smtClean="0">
                <a:solidFill>
                  <a:srgbClr val="FFFFFF"/>
                </a:solidFill>
                <a:latin typeface="Arial"/>
                <a:cs typeface="Arial"/>
              </a:rPr>
              <a:t>Fermi</a:t>
            </a: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 LAT energies</a:t>
            </a:r>
            <a:b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Specialized catalogs – pulsars, gamma-ray bursts, others</a:t>
            </a:r>
            <a:b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Public automated light curves, such as the one shown earlier for 1510-089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7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39200" cy="6324600"/>
          </a:xfrm>
        </p:spPr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en-US" sz="3200" b="1" dirty="0" smtClean="0">
                <a:solidFill>
                  <a:srgbClr val="FFFF00"/>
                </a:solidFill>
              </a:rPr>
              <a:t>Public High-Level </a:t>
            </a:r>
            <a:r>
              <a:rPr lang="en-US" sz="3200" b="1" i="1" dirty="0" smtClean="0">
                <a:solidFill>
                  <a:srgbClr val="FFFF00"/>
                </a:solidFill>
              </a:rPr>
              <a:t>Fermi</a:t>
            </a:r>
            <a:r>
              <a:rPr lang="en-US" sz="3200" b="1" dirty="0" smtClean="0">
                <a:solidFill>
                  <a:srgbClr val="FFFF00"/>
                </a:solidFill>
              </a:rPr>
              <a:t> Data Products 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2400" b="1" dirty="0" smtClean="0">
                <a:solidFill>
                  <a:srgbClr val="FFFF00"/>
                </a:solidFill>
              </a:rPr>
              <a:t>Recent Addition – </a:t>
            </a:r>
            <a:r>
              <a:rPr lang="en-US" sz="2400" b="1" i="1" dirty="0" smtClean="0">
                <a:solidFill>
                  <a:srgbClr val="FFFF00"/>
                </a:solidFill>
              </a:rPr>
              <a:t>Fermi</a:t>
            </a:r>
            <a:r>
              <a:rPr lang="en-US" sz="2400" b="1" dirty="0" smtClean="0">
                <a:solidFill>
                  <a:srgbClr val="FFFF00"/>
                </a:solidFill>
              </a:rPr>
              <a:t> All-sky Variability Analysis (FAVA)</a:t>
            </a:r>
            <a:br>
              <a:rPr lang="en-US" sz="2400" b="1" dirty="0" smtClean="0">
                <a:solidFill>
                  <a:srgbClr val="FFFF00"/>
                </a:solidFill>
              </a:rPr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>
                <a:solidFill>
                  <a:schemeClr val="tx1"/>
                </a:solidFill>
              </a:rPr>
              <a:t>Found at the </a:t>
            </a:r>
            <a:r>
              <a:rPr lang="en-US" sz="2400" b="1" i="1" dirty="0" smtClean="0">
                <a:solidFill>
                  <a:schemeClr val="tx1"/>
                </a:solidFill>
              </a:rPr>
              <a:t>Fermi</a:t>
            </a:r>
            <a:r>
              <a:rPr lang="en-US" sz="2400" b="1" dirty="0" smtClean="0">
                <a:solidFill>
                  <a:schemeClr val="tx1"/>
                </a:solidFill>
              </a:rPr>
              <a:t> Science Support Center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rgbClr val="FF6600"/>
                </a:solidFill>
                <a:hlinkClick r:id="rId3"/>
              </a:rPr>
              <a:t>http://fermi.gsfc.nasa.gov/ssc/</a:t>
            </a:r>
            <a:r>
              <a:rPr lang="en-US" sz="2400" b="1" dirty="0" smtClean="0">
                <a:solidFill>
                  <a:srgbClr val="FF6600"/>
                </a:solidFill>
              </a:rPr>
              <a:t> </a:t>
            </a:r>
            <a:r>
              <a:rPr lang="en-US" sz="2400" b="1" dirty="0">
                <a:solidFill>
                  <a:srgbClr val="FF6600"/>
                </a:solidFill>
              </a:rPr>
              <a:t/>
            </a:r>
            <a:br>
              <a:rPr lang="en-US" sz="2400" b="1" dirty="0">
                <a:solidFill>
                  <a:srgbClr val="FF6600"/>
                </a:solidFill>
              </a:rPr>
            </a:br>
            <a:r>
              <a:rPr lang="en-US" sz="2400" b="1" dirty="0" smtClean="0">
                <a:solidFill>
                  <a:srgbClr val="FF6600"/>
                </a:solidFill>
              </a:rPr>
              <a:t/>
            </a:r>
            <a:br>
              <a:rPr lang="en-US" sz="2400" b="1" dirty="0" smtClean="0">
                <a:solidFill>
                  <a:srgbClr val="FF6600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>Basic idea: use the long-term </a:t>
            </a:r>
            <a:r>
              <a:rPr lang="en-US" sz="2400" b="1" i="1" dirty="0" smtClean="0">
                <a:solidFill>
                  <a:srgbClr val="FFFFFF"/>
                </a:solidFill>
              </a:rPr>
              <a:t>Fermi</a:t>
            </a:r>
            <a:r>
              <a:rPr lang="en-US" sz="2400" b="1" dirty="0" smtClean="0">
                <a:solidFill>
                  <a:srgbClr val="FFFFFF"/>
                </a:solidFill>
              </a:rPr>
              <a:t> LAT observations as a baseline for the “average” gamma-ray sky, then look for differences from that average.  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/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F6600"/>
                </a:solidFill>
              </a:rPr>
              <a:t/>
            </a:r>
            <a:br>
              <a:rPr lang="en-US" sz="2400" b="1" dirty="0" smtClean="0">
                <a:solidFill>
                  <a:srgbClr val="FF6600"/>
                </a:solidFill>
              </a:rPr>
            </a:br>
            <a:r>
              <a:rPr lang="en-US" sz="2400" b="1" dirty="0" smtClean="0">
                <a:solidFill>
                  <a:srgbClr val="FF6600"/>
                </a:solidFill>
              </a:rPr>
              <a:t>					</a:t>
            </a:r>
            <a:r>
              <a:rPr lang="en-US" sz="2400" b="1" dirty="0" smtClean="0">
                <a:solidFill>
                  <a:srgbClr val="FFFFFF"/>
                </a:solidFill>
              </a:rPr>
              <a:t>The FAVA map, updated 					            weekly, shows flares. 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/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/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/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>FAVA is also able to generate a relative gamma-ray light curve for any point on the sky. </a:t>
            </a:r>
            <a:endParaRPr lang="en-US" sz="4000" b="1" dirty="0">
              <a:solidFill>
                <a:srgbClr val="FFFFFF"/>
              </a:solidFill>
            </a:endParaRPr>
          </a:p>
        </p:txBody>
      </p:sp>
      <p:pic>
        <p:nvPicPr>
          <p:cNvPr id="5" name="Picture 4" descr="FAVA_map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5200"/>
            <a:ext cx="4337942" cy="21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8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9400" y="76200"/>
            <a:ext cx="8839200" cy="6324600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3200" b="1" dirty="0" smtClean="0">
                <a:solidFill>
                  <a:srgbClr val="FFFF00"/>
                </a:solidFill>
              </a:rPr>
              <a:t>Public High-Level </a:t>
            </a:r>
            <a:r>
              <a:rPr lang="en-US" sz="3200" b="1" i="1" dirty="0" smtClean="0">
                <a:solidFill>
                  <a:srgbClr val="FFFF00"/>
                </a:solidFill>
              </a:rPr>
              <a:t>Fermi</a:t>
            </a:r>
            <a:r>
              <a:rPr lang="en-US" sz="3200" b="1" dirty="0" smtClean="0">
                <a:solidFill>
                  <a:srgbClr val="FFFF00"/>
                </a:solidFill>
              </a:rPr>
              <a:t> Data Products 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3100" b="1" dirty="0" smtClean="0">
                <a:solidFill>
                  <a:srgbClr val="FFFF00"/>
                </a:solidFill>
              </a:rPr>
              <a:t>Rapid Releases</a:t>
            </a:r>
            <a:br>
              <a:rPr lang="en-US" sz="3100" b="1" dirty="0" smtClean="0">
                <a:solidFill>
                  <a:srgbClr val="FFFF00"/>
                </a:solidFill>
              </a:rPr>
            </a:b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2800" dirty="0" smtClean="0">
                <a:solidFill>
                  <a:srgbClr val="FFFFFF"/>
                </a:solidFill>
              </a:rPr>
              <a:t>Gamma-Ray Bursts (GRBs), inherently fast and bright, provide the fastest release of information from the </a:t>
            </a:r>
            <a:r>
              <a:rPr lang="en-US" sz="2800" i="1" dirty="0" smtClean="0">
                <a:solidFill>
                  <a:srgbClr val="FFFFFF"/>
                </a:solidFill>
              </a:rPr>
              <a:t>Fermi</a:t>
            </a:r>
            <a:r>
              <a:rPr lang="en-US" sz="2800" dirty="0" smtClean="0">
                <a:solidFill>
                  <a:srgbClr val="FFFFFF"/>
                </a:solidFill>
              </a:rPr>
              <a:t> instruments.  On-board analysis, followed by transmission through the TDRS System and the Gamma-ray Coordinates Network (GCN), allows burst alerts to be sent within seconds of the actual burst. 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/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No other gamma-ray sources are bright enough to allow on-board recognition. 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023"/>
            <a:ext cx="7770813" cy="1174377"/>
          </a:xfrm>
        </p:spPr>
        <p:txBody>
          <a:bodyPr/>
          <a:lstStyle/>
          <a:p>
            <a:pPr>
              <a:defRPr/>
            </a:pPr>
            <a:r>
              <a:rPr lang="en-US" b="1" i="1" dirty="0" smtClean="0">
                <a:solidFill>
                  <a:srgbClr val="FFFF00"/>
                </a:solidFill>
                <a:latin typeface="Arial"/>
                <a:cs typeface="Arial"/>
              </a:rPr>
              <a:t>Fermi</a:t>
            </a:r>
            <a: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  <a:t> LAT Data 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Latency</a:t>
            </a:r>
          </a:p>
        </p:txBody>
      </p:sp>
      <p:grpSp>
        <p:nvGrpSpPr>
          <p:cNvPr id="8194" name="Group 4"/>
          <p:cNvGrpSpPr>
            <a:grpSpLocks/>
          </p:cNvGrpSpPr>
          <p:nvPr/>
        </p:nvGrpSpPr>
        <p:grpSpPr bwMode="auto">
          <a:xfrm>
            <a:off x="3779838" y="2098675"/>
            <a:ext cx="1082675" cy="1036638"/>
            <a:chOff x="5981" y="2721"/>
            <a:chExt cx="1703" cy="1642"/>
          </a:xfrm>
        </p:grpSpPr>
        <p:sp>
          <p:nvSpPr>
            <p:cNvPr id="3323909" name="Rectangle 5"/>
            <p:cNvSpPr>
              <a:spLocks noChangeArrowheads="1"/>
            </p:cNvSpPr>
            <p:nvPr/>
          </p:nvSpPr>
          <p:spPr bwMode="auto">
            <a:xfrm>
              <a:off x="5981" y="2721"/>
              <a:ext cx="1703" cy="1199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tIns="91440" bIns="91440"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bg1"/>
                  </a:solidFill>
                  <a:latin typeface="Arial" charset="0"/>
                </a:rPr>
                <a:t>Mission Operation Center</a:t>
              </a:r>
              <a:endParaRPr lang="en-US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323910" name="Text Box 6"/>
            <p:cNvSpPr txBox="1">
              <a:spLocks noChangeArrowheads="1"/>
            </p:cNvSpPr>
            <p:nvPr/>
          </p:nvSpPr>
          <p:spPr bwMode="auto">
            <a:xfrm>
              <a:off x="6101" y="3953"/>
              <a:ext cx="1521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" charset="0"/>
                </a:rPr>
                <a:t>GSFC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8195" name="Group 7"/>
          <p:cNvGrpSpPr>
            <a:grpSpLocks/>
          </p:cNvGrpSpPr>
          <p:nvPr/>
        </p:nvGrpSpPr>
        <p:grpSpPr bwMode="auto">
          <a:xfrm>
            <a:off x="5197475" y="2098675"/>
            <a:ext cx="1376363" cy="1052513"/>
            <a:chOff x="8876" y="8983"/>
            <a:chExt cx="1629" cy="1599"/>
          </a:xfrm>
        </p:grpSpPr>
        <p:sp>
          <p:nvSpPr>
            <p:cNvPr id="3323912" name="Rectangle 8"/>
            <p:cNvSpPr>
              <a:spLocks noChangeArrowheads="1"/>
            </p:cNvSpPr>
            <p:nvPr/>
          </p:nvSpPr>
          <p:spPr bwMode="auto">
            <a:xfrm>
              <a:off x="8876" y="8983"/>
              <a:ext cx="1629" cy="1148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LAT Instrument Science Operations Center</a:t>
              </a:r>
              <a:endParaRPr lang="en-US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23913" name="Text Box 9"/>
            <p:cNvSpPr txBox="1">
              <a:spLocks noChangeArrowheads="1"/>
            </p:cNvSpPr>
            <p:nvPr/>
          </p:nvSpPr>
          <p:spPr bwMode="auto">
            <a:xfrm>
              <a:off x="9152" y="10208"/>
              <a:ext cx="862" cy="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" charset="0"/>
                </a:rPr>
                <a:t>SLAC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8196" name="Group 113"/>
          <p:cNvGrpSpPr>
            <a:grpSpLocks/>
          </p:cNvGrpSpPr>
          <p:nvPr/>
        </p:nvGrpSpPr>
        <p:grpSpPr bwMode="auto">
          <a:xfrm>
            <a:off x="1012825" y="2109788"/>
            <a:ext cx="1193800" cy="663575"/>
            <a:chOff x="706" y="2760"/>
            <a:chExt cx="1879" cy="1052"/>
          </a:xfrm>
        </p:grpSpPr>
        <p:grpSp>
          <p:nvGrpSpPr>
            <p:cNvPr id="8325" name="Group 114"/>
            <p:cNvGrpSpPr>
              <a:grpSpLocks/>
            </p:cNvGrpSpPr>
            <p:nvPr/>
          </p:nvGrpSpPr>
          <p:grpSpPr bwMode="auto">
            <a:xfrm>
              <a:off x="706" y="2760"/>
              <a:ext cx="1879" cy="666"/>
              <a:chOff x="2496" y="896"/>
              <a:chExt cx="1008" cy="352"/>
            </a:xfrm>
          </p:grpSpPr>
          <p:pic>
            <p:nvPicPr>
              <p:cNvPr id="8327" name="Picture 115" descr="GLAST Rende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77"/>
              <a:stretch>
                <a:fillRect/>
              </a:stretch>
            </p:blipFill>
            <p:spPr bwMode="auto">
              <a:xfrm>
                <a:off x="2496" y="896"/>
                <a:ext cx="1008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24020" name="Rectangle 116"/>
              <p:cNvSpPr>
                <a:spLocks noChangeArrowheads="1"/>
              </p:cNvSpPr>
              <p:nvPr/>
            </p:nvSpPr>
            <p:spPr bwMode="auto">
              <a:xfrm rot="-1241727">
                <a:off x="2879" y="1153"/>
                <a:ext cx="193" cy="9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8326" name="AutoShape 117"/>
            <p:cNvSpPr>
              <a:spLocks noChangeArrowheads="1"/>
            </p:cNvSpPr>
            <p:nvPr/>
          </p:nvSpPr>
          <p:spPr bwMode="auto">
            <a:xfrm>
              <a:off x="907" y="3275"/>
              <a:ext cx="1350" cy="537"/>
            </a:xfrm>
            <a:prstGeom prst="cube">
              <a:avLst>
                <a:gd name="adj" fmla="val 2410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900" dirty="0">
                  <a:latin typeface="Arial" charset="0"/>
                </a:rPr>
                <a:t>Fermi</a:t>
              </a:r>
              <a:endParaRPr lang="en-US" dirty="0">
                <a:latin typeface="Arial" charset="0"/>
              </a:endParaRPr>
            </a:p>
          </p:txBody>
        </p:sp>
      </p:grpSp>
      <p:grpSp>
        <p:nvGrpSpPr>
          <p:cNvPr id="8197" name="Group 118"/>
          <p:cNvGrpSpPr>
            <a:grpSpLocks/>
          </p:cNvGrpSpPr>
          <p:nvPr/>
        </p:nvGrpSpPr>
        <p:grpSpPr bwMode="auto">
          <a:xfrm>
            <a:off x="2571750" y="2109788"/>
            <a:ext cx="838200" cy="454025"/>
            <a:chOff x="3887" y="2058"/>
            <a:chExt cx="443" cy="238"/>
          </a:xfrm>
        </p:grpSpPr>
        <p:sp>
          <p:nvSpPr>
            <p:cNvPr id="3324023" name="Rectangle 119"/>
            <p:cNvSpPr>
              <a:spLocks noChangeArrowheads="1"/>
            </p:cNvSpPr>
            <p:nvPr/>
          </p:nvSpPr>
          <p:spPr bwMode="auto">
            <a:xfrm>
              <a:off x="3887" y="2165"/>
              <a:ext cx="161" cy="124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24" name="Rectangle 120"/>
            <p:cNvSpPr>
              <a:spLocks noChangeArrowheads="1"/>
            </p:cNvSpPr>
            <p:nvPr/>
          </p:nvSpPr>
          <p:spPr bwMode="auto">
            <a:xfrm>
              <a:off x="3891" y="2166"/>
              <a:ext cx="154" cy="121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25" name="Rectangle 121"/>
            <p:cNvSpPr>
              <a:spLocks noChangeArrowheads="1"/>
            </p:cNvSpPr>
            <p:nvPr/>
          </p:nvSpPr>
          <p:spPr bwMode="auto">
            <a:xfrm>
              <a:off x="3896" y="2176"/>
              <a:ext cx="7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26" name="Rectangle 122"/>
            <p:cNvSpPr>
              <a:spLocks noChangeArrowheads="1"/>
            </p:cNvSpPr>
            <p:nvPr/>
          </p:nvSpPr>
          <p:spPr bwMode="auto">
            <a:xfrm>
              <a:off x="3892" y="2178"/>
              <a:ext cx="14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27" name="Rectangle 123"/>
            <p:cNvSpPr>
              <a:spLocks noChangeArrowheads="1"/>
            </p:cNvSpPr>
            <p:nvPr/>
          </p:nvSpPr>
          <p:spPr bwMode="auto">
            <a:xfrm>
              <a:off x="3918" y="2176"/>
              <a:ext cx="7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28" name="Rectangle 124"/>
            <p:cNvSpPr>
              <a:spLocks noChangeArrowheads="1"/>
            </p:cNvSpPr>
            <p:nvPr/>
          </p:nvSpPr>
          <p:spPr bwMode="auto">
            <a:xfrm>
              <a:off x="3916" y="2178"/>
              <a:ext cx="11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29" name="Rectangle 125"/>
            <p:cNvSpPr>
              <a:spLocks noChangeArrowheads="1"/>
            </p:cNvSpPr>
            <p:nvPr/>
          </p:nvSpPr>
          <p:spPr bwMode="auto">
            <a:xfrm>
              <a:off x="3941" y="2176"/>
              <a:ext cx="8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30" name="Rectangle 126"/>
            <p:cNvSpPr>
              <a:spLocks noChangeArrowheads="1"/>
            </p:cNvSpPr>
            <p:nvPr/>
          </p:nvSpPr>
          <p:spPr bwMode="auto">
            <a:xfrm>
              <a:off x="3937" y="2178"/>
              <a:ext cx="13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31" name="Rectangle 127"/>
            <p:cNvSpPr>
              <a:spLocks noChangeArrowheads="1"/>
            </p:cNvSpPr>
            <p:nvPr/>
          </p:nvSpPr>
          <p:spPr bwMode="auto">
            <a:xfrm>
              <a:off x="3963" y="2176"/>
              <a:ext cx="6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32" name="Rectangle 128"/>
            <p:cNvSpPr>
              <a:spLocks noChangeArrowheads="1"/>
            </p:cNvSpPr>
            <p:nvPr/>
          </p:nvSpPr>
          <p:spPr bwMode="auto">
            <a:xfrm>
              <a:off x="3960" y="2178"/>
              <a:ext cx="12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33" name="Rectangle 129"/>
            <p:cNvSpPr>
              <a:spLocks noChangeArrowheads="1"/>
            </p:cNvSpPr>
            <p:nvPr/>
          </p:nvSpPr>
          <p:spPr bwMode="auto">
            <a:xfrm>
              <a:off x="3985" y="2176"/>
              <a:ext cx="6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34" name="Rectangle 130"/>
            <p:cNvSpPr>
              <a:spLocks noChangeArrowheads="1"/>
            </p:cNvSpPr>
            <p:nvPr/>
          </p:nvSpPr>
          <p:spPr bwMode="auto">
            <a:xfrm>
              <a:off x="3982" y="2178"/>
              <a:ext cx="13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35" name="Rectangle 131"/>
            <p:cNvSpPr>
              <a:spLocks noChangeArrowheads="1"/>
            </p:cNvSpPr>
            <p:nvPr/>
          </p:nvSpPr>
          <p:spPr bwMode="auto">
            <a:xfrm>
              <a:off x="4008" y="2176"/>
              <a:ext cx="6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36" name="Rectangle 132"/>
            <p:cNvSpPr>
              <a:spLocks noChangeArrowheads="1"/>
            </p:cNvSpPr>
            <p:nvPr/>
          </p:nvSpPr>
          <p:spPr bwMode="auto">
            <a:xfrm>
              <a:off x="4004" y="2178"/>
              <a:ext cx="14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37" name="Rectangle 133"/>
            <p:cNvSpPr>
              <a:spLocks noChangeArrowheads="1"/>
            </p:cNvSpPr>
            <p:nvPr/>
          </p:nvSpPr>
          <p:spPr bwMode="auto">
            <a:xfrm>
              <a:off x="4030" y="2176"/>
              <a:ext cx="8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38" name="Rectangle 134"/>
            <p:cNvSpPr>
              <a:spLocks noChangeArrowheads="1"/>
            </p:cNvSpPr>
            <p:nvPr/>
          </p:nvSpPr>
          <p:spPr bwMode="auto">
            <a:xfrm>
              <a:off x="4027" y="2178"/>
              <a:ext cx="13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39" name="Rectangle 135"/>
            <p:cNvSpPr>
              <a:spLocks noChangeArrowheads="1"/>
            </p:cNvSpPr>
            <p:nvPr/>
          </p:nvSpPr>
          <p:spPr bwMode="auto">
            <a:xfrm>
              <a:off x="3896" y="2233"/>
              <a:ext cx="10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40" name="Rectangle 136"/>
            <p:cNvSpPr>
              <a:spLocks noChangeArrowheads="1"/>
            </p:cNvSpPr>
            <p:nvPr/>
          </p:nvSpPr>
          <p:spPr bwMode="auto">
            <a:xfrm>
              <a:off x="3900" y="2234"/>
              <a:ext cx="3" cy="37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41" name="Rectangle 137"/>
            <p:cNvSpPr>
              <a:spLocks noChangeArrowheads="1"/>
            </p:cNvSpPr>
            <p:nvPr/>
          </p:nvSpPr>
          <p:spPr bwMode="auto">
            <a:xfrm>
              <a:off x="3918" y="2233"/>
              <a:ext cx="9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42" name="Rectangle 138"/>
            <p:cNvSpPr>
              <a:spLocks noChangeArrowheads="1"/>
            </p:cNvSpPr>
            <p:nvPr/>
          </p:nvSpPr>
          <p:spPr bwMode="auto">
            <a:xfrm>
              <a:off x="3916" y="2234"/>
              <a:ext cx="13" cy="37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43" name="Rectangle 139"/>
            <p:cNvSpPr>
              <a:spLocks noChangeArrowheads="1"/>
            </p:cNvSpPr>
            <p:nvPr/>
          </p:nvSpPr>
          <p:spPr bwMode="auto">
            <a:xfrm>
              <a:off x="3941" y="2233"/>
              <a:ext cx="10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44" name="Rectangle 140"/>
            <p:cNvSpPr>
              <a:spLocks noChangeArrowheads="1"/>
            </p:cNvSpPr>
            <p:nvPr/>
          </p:nvSpPr>
          <p:spPr bwMode="auto">
            <a:xfrm>
              <a:off x="3945" y="2234"/>
              <a:ext cx="1" cy="37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45" name="Rectangle 141"/>
            <p:cNvSpPr>
              <a:spLocks noChangeArrowheads="1"/>
            </p:cNvSpPr>
            <p:nvPr/>
          </p:nvSpPr>
          <p:spPr bwMode="auto">
            <a:xfrm>
              <a:off x="3963" y="2233"/>
              <a:ext cx="8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46" name="Rectangle 142"/>
            <p:cNvSpPr>
              <a:spLocks noChangeArrowheads="1"/>
            </p:cNvSpPr>
            <p:nvPr/>
          </p:nvSpPr>
          <p:spPr bwMode="auto">
            <a:xfrm>
              <a:off x="3960" y="2234"/>
              <a:ext cx="15" cy="37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47" name="Rectangle 143"/>
            <p:cNvSpPr>
              <a:spLocks noChangeArrowheads="1"/>
            </p:cNvSpPr>
            <p:nvPr/>
          </p:nvSpPr>
          <p:spPr bwMode="auto">
            <a:xfrm>
              <a:off x="3985" y="2233"/>
              <a:ext cx="9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48" name="Rectangle 144"/>
            <p:cNvSpPr>
              <a:spLocks noChangeArrowheads="1"/>
            </p:cNvSpPr>
            <p:nvPr/>
          </p:nvSpPr>
          <p:spPr bwMode="auto">
            <a:xfrm>
              <a:off x="3990" y="2234"/>
              <a:ext cx="1" cy="37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49" name="Rectangle 145"/>
            <p:cNvSpPr>
              <a:spLocks noChangeArrowheads="1"/>
            </p:cNvSpPr>
            <p:nvPr/>
          </p:nvSpPr>
          <p:spPr bwMode="auto">
            <a:xfrm>
              <a:off x="4008" y="2233"/>
              <a:ext cx="10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50" name="Rectangle 146"/>
            <p:cNvSpPr>
              <a:spLocks noChangeArrowheads="1"/>
            </p:cNvSpPr>
            <p:nvPr/>
          </p:nvSpPr>
          <p:spPr bwMode="auto">
            <a:xfrm>
              <a:off x="4012" y="2234"/>
              <a:ext cx="1" cy="37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51" name="Rectangle 147"/>
            <p:cNvSpPr>
              <a:spLocks noChangeArrowheads="1"/>
            </p:cNvSpPr>
            <p:nvPr/>
          </p:nvSpPr>
          <p:spPr bwMode="auto">
            <a:xfrm>
              <a:off x="4030" y="2233"/>
              <a:ext cx="10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52" name="Rectangle 148"/>
            <p:cNvSpPr>
              <a:spLocks noChangeArrowheads="1"/>
            </p:cNvSpPr>
            <p:nvPr/>
          </p:nvSpPr>
          <p:spPr bwMode="auto">
            <a:xfrm>
              <a:off x="4035" y="2234"/>
              <a:ext cx="3" cy="37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53" name="Rectangle 149"/>
            <p:cNvSpPr>
              <a:spLocks noChangeArrowheads="1"/>
            </p:cNvSpPr>
            <p:nvPr/>
          </p:nvSpPr>
          <p:spPr bwMode="auto">
            <a:xfrm>
              <a:off x="4239" y="2185"/>
              <a:ext cx="91" cy="9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54" name="Rectangle 150"/>
            <p:cNvSpPr>
              <a:spLocks noChangeArrowheads="1"/>
            </p:cNvSpPr>
            <p:nvPr/>
          </p:nvSpPr>
          <p:spPr bwMode="auto">
            <a:xfrm>
              <a:off x="4249" y="2196"/>
              <a:ext cx="3" cy="1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55" name="Rectangle 151"/>
            <p:cNvSpPr>
              <a:spLocks noChangeArrowheads="1"/>
            </p:cNvSpPr>
            <p:nvPr/>
          </p:nvSpPr>
          <p:spPr bwMode="auto">
            <a:xfrm>
              <a:off x="4265" y="2196"/>
              <a:ext cx="1" cy="1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56" name="Rectangle 152"/>
            <p:cNvSpPr>
              <a:spLocks noChangeArrowheads="1"/>
            </p:cNvSpPr>
            <p:nvPr/>
          </p:nvSpPr>
          <p:spPr bwMode="auto">
            <a:xfrm>
              <a:off x="4284" y="2196"/>
              <a:ext cx="3" cy="1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57" name="Rectangle 153"/>
            <p:cNvSpPr>
              <a:spLocks noChangeArrowheads="1"/>
            </p:cNvSpPr>
            <p:nvPr/>
          </p:nvSpPr>
          <p:spPr bwMode="auto">
            <a:xfrm>
              <a:off x="4298" y="2196"/>
              <a:ext cx="3" cy="1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58" name="Rectangle 154"/>
            <p:cNvSpPr>
              <a:spLocks noChangeArrowheads="1"/>
            </p:cNvSpPr>
            <p:nvPr/>
          </p:nvSpPr>
          <p:spPr bwMode="auto">
            <a:xfrm>
              <a:off x="4315" y="2196"/>
              <a:ext cx="3" cy="1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59" name="Rectangle 155"/>
            <p:cNvSpPr>
              <a:spLocks noChangeArrowheads="1"/>
            </p:cNvSpPr>
            <p:nvPr/>
          </p:nvSpPr>
          <p:spPr bwMode="auto">
            <a:xfrm>
              <a:off x="4249" y="2225"/>
              <a:ext cx="3" cy="7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60" name="Rectangle 156"/>
            <p:cNvSpPr>
              <a:spLocks noChangeArrowheads="1"/>
            </p:cNvSpPr>
            <p:nvPr/>
          </p:nvSpPr>
          <p:spPr bwMode="auto">
            <a:xfrm>
              <a:off x="4265" y="2225"/>
              <a:ext cx="1" cy="7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61" name="Rectangle 157"/>
            <p:cNvSpPr>
              <a:spLocks noChangeArrowheads="1"/>
            </p:cNvSpPr>
            <p:nvPr/>
          </p:nvSpPr>
          <p:spPr bwMode="auto">
            <a:xfrm>
              <a:off x="4284" y="2225"/>
              <a:ext cx="3" cy="7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62" name="Rectangle 158"/>
            <p:cNvSpPr>
              <a:spLocks noChangeArrowheads="1"/>
            </p:cNvSpPr>
            <p:nvPr/>
          </p:nvSpPr>
          <p:spPr bwMode="auto">
            <a:xfrm>
              <a:off x="4298" y="2225"/>
              <a:ext cx="3" cy="7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63" name="Rectangle 159"/>
            <p:cNvSpPr>
              <a:spLocks noChangeArrowheads="1"/>
            </p:cNvSpPr>
            <p:nvPr/>
          </p:nvSpPr>
          <p:spPr bwMode="auto">
            <a:xfrm>
              <a:off x="4315" y="2225"/>
              <a:ext cx="3" cy="7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64" name="Rectangle 160"/>
            <p:cNvSpPr>
              <a:spLocks noChangeArrowheads="1"/>
            </p:cNvSpPr>
            <p:nvPr/>
          </p:nvSpPr>
          <p:spPr bwMode="auto">
            <a:xfrm>
              <a:off x="4249" y="2259"/>
              <a:ext cx="3" cy="7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65" name="Rectangle 161"/>
            <p:cNvSpPr>
              <a:spLocks noChangeArrowheads="1"/>
            </p:cNvSpPr>
            <p:nvPr/>
          </p:nvSpPr>
          <p:spPr bwMode="auto">
            <a:xfrm>
              <a:off x="4263" y="2259"/>
              <a:ext cx="7" cy="7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66" name="Rectangle 162"/>
            <p:cNvSpPr>
              <a:spLocks noChangeArrowheads="1"/>
            </p:cNvSpPr>
            <p:nvPr/>
          </p:nvSpPr>
          <p:spPr bwMode="auto">
            <a:xfrm>
              <a:off x="4284" y="2259"/>
              <a:ext cx="3" cy="7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67" name="Rectangle 163"/>
            <p:cNvSpPr>
              <a:spLocks noChangeArrowheads="1"/>
            </p:cNvSpPr>
            <p:nvPr/>
          </p:nvSpPr>
          <p:spPr bwMode="auto">
            <a:xfrm>
              <a:off x="4298" y="2259"/>
              <a:ext cx="3" cy="7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68" name="Rectangle 164"/>
            <p:cNvSpPr>
              <a:spLocks noChangeArrowheads="1"/>
            </p:cNvSpPr>
            <p:nvPr/>
          </p:nvSpPr>
          <p:spPr bwMode="auto">
            <a:xfrm>
              <a:off x="4318" y="2259"/>
              <a:ext cx="3" cy="7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69" name="Rectangle 165"/>
            <p:cNvSpPr>
              <a:spLocks noChangeArrowheads="1"/>
            </p:cNvSpPr>
            <p:nvPr/>
          </p:nvSpPr>
          <p:spPr bwMode="auto">
            <a:xfrm>
              <a:off x="4181" y="2214"/>
              <a:ext cx="96" cy="7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70" name="Rectangle 166"/>
            <p:cNvSpPr>
              <a:spLocks noChangeArrowheads="1"/>
            </p:cNvSpPr>
            <p:nvPr/>
          </p:nvSpPr>
          <p:spPr bwMode="auto">
            <a:xfrm>
              <a:off x="4184" y="2225"/>
              <a:ext cx="6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71" name="Rectangle 167"/>
            <p:cNvSpPr>
              <a:spLocks noChangeArrowheads="1"/>
            </p:cNvSpPr>
            <p:nvPr/>
          </p:nvSpPr>
          <p:spPr bwMode="auto">
            <a:xfrm>
              <a:off x="4197" y="2225"/>
              <a:ext cx="8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72" name="Rectangle 168"/>
            <p:cNvSpPr>
              <a:spLocks noChangeArrowheads="1"/>
            </p:cNvSpPr>
            <p:nvPr/>
          </p:nvSpPr>
          <p:spPr bwMode="auto">
            <a:xfrm>
              <a:off x="4213" y="2225"/>
              <a:ext cx="1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73" name="Rectangle 169"/>
            <p:cNvSpPr>
              <a:spLocks noChangeArrowheads="1"/>
            </p:cNvSpPr>
            <p:nvPr/>
          </p:nvSpPr>
          <p:spPr bwMode="auto">
            <a:xfrm>
              <a:off x="4226" y="2225"/>
              <a:ext cx="2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74" name="Rectangle 170"/>
            <p:cNvSpPr>
              <a:spLocks noChangeArrowheads="1"/>
            </p:cNvSpPr>
            <p:nvPr/>
          </p:nvSpPr>
          <p:spPr bwMode="auto">
            <a:xfrm>
              <a:off x="4237" y="2225"/>
              <a:ext cx="5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75" name="Rectangle 171"/>
            <p:cNvSpPr>
              <a:spLocks noChangeArrowheads="1"/>
            </p:cNvSpPr>
            <p:nvPr/>
          </p:nvSpPr>
          <p:spPr bwMode="auto">
            <a:xfrm>
              <a:off x="4251" y="2225"/>
              <a:ext cx="3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76" name="Rectangle 172"/>
            <p:cNvSpPr>
              <a:spLocks noChangeArrowheads="1"/>
            </p:cNvSpPr>
            <p:nvPr/>
          </p:nvSpPr>
          <p:spPr bwMode="auto">
            <a:xfrm>
              <a:off x="4263" y="2225"/>
              <a:ext cx="7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77" name="Rectangle 173"/>
            <p:cNvSpPr>
              <a:spLocks noChangeArrowheads="1"/>
            </p:cNvSpPr>
            <p:nvPr/>
          </p:nvSpPr>
          <p:spPr bwMode="auto">
            <a:xfrm>
              <a:off x="4184" y="2259"/>
              <a:ext cx="6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78" name="Rectangle 174"/>
            <p:cNvSpPr>
              <a:spLocks noChangeArrowheads="1"/>
            </p:cNvSpPr>
            <p:nvPr/>
          </p:nvSpPr>
          <p:spPr bwMode="auto">
            <a:xfrm>
              <a:off x="4197" y="2259"/>
              <a:ext cx="8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79" name="Rectangle 175"/>
            <p:cNvSpPr>
              <a:spLocks noChangeArrowheads="1"/>
            </p:cNvSpPr>
            <p:nvPr/>
          </p:nvSpPr>
          <p:spPr bwMode="auto">
            <a:xfrm>
              <a:off x="4213" y="2259"/>
              <a:ext cx="1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80" name="Rectangle 176"/>
            <p:cNvSpPr>
              <a:spLocks noChangeArrowheads="1"/>
            </p:cNvSpPr>
            <p:nvPr/>
          </p:nvSpPr>
          <p:spPr bwMode="auto">
            <a:xfrm>
              <a:off x="4226" y="2259"/>
              <a:ext cx="2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81" name="Rectangle 177"/>
            <p:cNvSpPr>
              <a:spLocks noChangeArrowheads="1"/>
            </p:cNvSpPr>
            <p:nvPr/>
          </p:nvSpPr>
          <p:spPr bwMode="auto">
            <a:xfrm>
              <a:off x="4237" y="2259"/>
              <a:ext cx="5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82" name="Rectangle 178"/>
            <p:cNvSpPr>
              <a:spLocks noChangeArrowheads="1"/>
            </p:cNvSpPr>
            <p:nvPr/>
          </p:nvSpPr>
          <p:spPr bwMode="auto">
            <a:xfrm>
              <a:off x="4251" y="2259"/>
              <a:ext cx="3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83" name="Rectangle 179"/>
            <p:cNvSpPr>
              <a:spLocks noChangeArrowheads="1"/>
            </p:cNvSpPr>
            <p:nvPr/>
          </p:nvSpPr>
          <p:spPr bwMode="auto">
            <a:xfrm>
              <a:off x="4263" y="2259"/>
              <a:ext cx="7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84" name="Rectangle 180"/>
            <p:cNvSpPr>
              <a:spLocks noChangeArrowheads="1"/>
            </p:cNvSpPr>
            <p:nvPr/>
          </p:nvSpPr>
          <p:spPr bwMode="auto">
            <a:xfrm>
              <a:off x="4101" y="2192"/>
              <a:ext cx="24" cy="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85" name="Rectangle 181"/>
            <p:cNvSpPr>
              <a:spLocks noChangeArrowheads="1"/>
            </p:cNvSpPr>
            <p:nvPr/>
          </p:nvSpPr>
          <p:spPr bwMode="auto">
            <a:xfrm>
              <a:off x="4101" y="2192"/>
              <a:ext cx="24" cy="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86" name="Oval 182"/>
            <p:cNvSpPr>
              <a:spLocks noChangeArrowheads="1"/>
            </p:cNvSpPr>
            <p:nvPr/>
          </p:nvSpPr>
          <p:spPr bwMode="auto">
            <a:xfrm>
              <a:off x="4116" y="2215"/>
              <a:ext cx="24" cy="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87" name="Oval 183"/>
            <p:cNvSpPr>
              <a:spLocks noChangeArrowheads="1"/>
            </p:cNvSpPr>
            <p:nvPr/>
          </p:nvSpPr>
          <p:spPr bwMode="auto">
            <a:xfrm>
              <a:off x="4116" y="2215"/>
              <a:ext cx="24" cy="3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88" name="Oval 184"/>
            <p:cNvSpPr>
              <a:spLocks noChangeArrowheads="1"/>
            </p:cNvSpPr>
            <p:nvPr/>
          </p:nvSpPr>
          <p:spPr bwMode="auto">
            <a:xfrm>
              <a:off x="4087" y="2215"/>
              <a:ext cx="23" cy="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89" name="Oval 185"/>
            <p:cNvSpPr>
              <a:spLocks noChangeArrowheads="1"/>
            </p:cNvSpPr>
            <p:nvPr/>
          </p:nvSpPr>
          <p:spPr bwMode="auto">
            <a:xfrm>
              <a:off x="4087" y="2215"/>
              <a:ext cx="23" cy="3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90" name="Rectangle 186"/>
            <p:cNvSpPr>
              <a:spLocks noChangeArrowheads="1"/>
            </p:cNvSpPr>
            <p:nvPr/>
          </p:nvSpPr>
          <p:spPr bwMode="auto">
            <a:xfrm>
              <a:off x="4108" y="2202"/>
              <a:ext cx="13" cy="6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91" name="AutoShape 187"/>
            <p:cNvSpPr>
              <a:spLocks noChangeArrowheads="1"/>
            </p:cNvSpPr>
            <p:nvPr/>
          </p:nvSpPr>
          <p:spPr bwMode="auto">
            <a:xfrm>
              <a:off x="4098" y="2237"/>
              <a:ext cx="3" cy="9"/>
            </a:xfrm>
            <a:prstGeom prst="roundRect">
              <a:avLst>
                <a:gd name="adj" fmla="val 49995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92" name="AutoShape 188"/>
            <p:cNvSpPr>
              <a:spLocks noChangeArrowheads="1"/>
            </p:cNvSpPr>
            <p:nvPr/>
          </p:nvSpPr>
          <p:spPr bwMode="auto">
            <a:xfrm>
              <a:off x="4127" y="2237"/>
              <a:ext cx="1" cy="9"/>
            </a:xfrm>
            <a:prstGeom prst="roundRect">
              <a:avLst>
                <a:gd name="adj" fmla="val 49995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93" name="Oval 189"/>
            <p:cNvSpPr>
              <a:spLocks noChangeArrowheads="1"/>
            </p:cNvSpPr>
            <p:nvPr/>
          </p:nvSpPr>
          <p:spPr bwMode="auto">
            <a:xfrm>
              <a:off x="4031" y="2072"/>
              <a:ext cx="164" cy="12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94" name="Oval 190"/>
            <p:cNvSpPr>
              <a:spLocks noChangeArrowheads="1"/>
            </p:cNvSpPr>
            <p:nvPr/>
          </p:nvSpPr>
          <p:spPr bwMode="auto">
            <a:xfrm>
              <a:off x="4027" y="2079"/>
              <a:ext cx="169" cy="102"/>
            </a:xfrm>
            <a:prstGeom prst="ellipse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95" name="Oval 191"/>
            <p:cNvSpPr>
              <a:spLocks noChangeArrowheads="1"/>
            </p:cNvSpPr>
            <p:nvPr/>
          </p:nvSpPr>
          <p:spPr bwMode="auto">
            <a:xfrm>
              <a:off x="4027" y="2079"/>
              <a:ext cx="169" cy="10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96" name="Oval 192"/>
            <p:cNvSpPr>
              <a:spLocks noChangeArrowheads="1"/>
            </p:cNvSpPr>
            <p:nvPr/>
          </p:nvSpPr>
          <p:spPr bwMode="auto">
            <a:xfrm>
              <a:off x="4027" y="2103"/>
              <a:ext cx="169" cy="62"/>
            </a:xfrm>
            <a:prstGeom prst="ellipse">
              <a:avLst/>
            </a:prstGeom>
            <a:pattFill prst="pct50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97" name="Oval 193"/>
            <p:cNvSpPr>
              <a:spLocks noChangeArrowheads="1"/>
            </p:cNvSpPr>
            <p:nvPr/>
          </p:nvSpPr>
          <p:spPr bwMode="auto">
            <a:xfrm>
              <a:off x="4027" y="2103"/>
              <a:ext cx="169" cy="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98" name="Arc 194"/>
            <p:cNvSpPr>
              <a:spLocks/>
            </p:cNvSpPr>
            <p:nvPr/>
          </p:nvSpPr>
          <p:spPr bwMode="auto">
            <a:xfrm>
              <a:off x="4028" y="2059"/>
              <a:ext cx="85" cy="77"/>
            </a:xfrm>
            <a:custGeom>
              <a:avLst/>
              <a:gdLst>
                <a:gd name="G0" fmla="+- 21598 0 0"/>
                <a:gd name="G1" fmla="+- 21599 0 0"/>
                <a:gd name="G2" fmla="+- 21600 0 0"/>
                <a:gd name="T0" fmla="*/ 0 w 21598"/>
                <a:gd name="T1" fmla="*/ 21317 h 21599"/>
                <a:gd name="T2" fmla="*/ 21346 w 21598"/>
                <a:gd name="T3" fmla="*/ 0 h 21599"/>
                <a:gd name="T4" fmla="*/ 21598 w 21598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8" h="21599" fill="none" extrusionOk="0">
                  <a:moveTo>
                    <a:pt x="-1" y="21316"/>
                  </a:moveTo>
                  <a:cubicBezTo>
                    <a:pt x="152" y="9596"/>
                    <a:pt x="9625" y="137"/>
                    <a:pt x="21346" y="0"/>
                  </a:cubicBezTo>
                </a:path>
                <a:path w="21598" h="21599" stroke="0" extrusionOk="0">
                  <a:moveTo>
                    <a:pt x="-1" y="21316"/>
                  </a:moveTo>
                  <a:cubicBezTo>
                    <a:pt x="152" y="9596"/>
                    <a:pt x="9625" y="137"/>
                    <a:pt x="21346" y="0"/>
                  </a:cubicBezTo>
                  <a:lnTo>
                    <a:pt x="21598" y="215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099" name="Arc 195"/>
            <p:cNvSpPr>
              <a:spLocks/>
            </p:cNvSpPr>
            <p:nvPr/>
          </p:nvSpPr>
          <p:spPr bwMode="auto">
            <a:xfrm>
              <a:off x="4028" y="2059"/>
              <a:ext cx="85" cy="77"/>
            </a:xfrm>
            <a:custGeom>
              <a:avLst/>
              <a:gdLst>
                <a:gd name="G0" fmla="+- 21598 0 0"/>
                <a:gd name="G1" fmla="+- 21599 0 0"/>
                <a:gd name="G2" fmla="+- 21600 0 0"/>
                <a:gd name="T0" fmla="*/ 0 w 21598"/>
                <a:gd name="T1" fmla="*/ 21317 h 21599"/>
                <a:gd name="T2" fmla="*/ 21346 w 21598"/>
                <a:gd name="T3" fmla="*/ 0 h 21599"/>
                <a:gd name="T4" fmla="*/ 21598 w 21598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8" h="21599" fill="none" extrusionOk="0">
                  <a:moveTo>
                    <a:pt x="-1" y="21316"/>
                  </a:moveTo>
                  <a:cubicBezTo>
                    <a:pt x="152" y="9596"/>
                    <a:pt x="9625" y="137"/>
                    <a:pt x="21346" y="0"/>
                  </a:cubicBezTo>
                </a:path>
                <a:path w="21598" h="21599" stroke="0" extrusionOk="0">
                  <a:moveTo>
                    <a:pt x="-1" y="21316"/>
                  </a:moveTo>
                  <a:cubicBezTo>
                    <a:pt x="152" y="9596"/>
                    <a:pt x="9625" y="137"/>
                    <a:pt x="21346" y="0"/>
                  </a:cubicBezTo>
                  <a:lnTo>
                    <a:pt x="21598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100" name="Arc 196"/>
            <p:cNvSpPr>
              <a:spLocks/>
            </p:cNvSpPr>
            <p:nvPr/>
          </p:nvSpPr>
          <p:spPr bwMode="auto">
            <a:xfrm>
              <a:off x="4113" y="2058"/>
              <a:ext cx="87" cy="79"/>
            </a:xfrm>
            <a:custGeom>
              <a:avLst/>
              <a:gdLst>
                <a:gd name="G0" fmla="+- 251 0 0"/>
                <a:gd name="G1" fmla="+- 21600 0 0"/>
                <a:gd name="G2" fmla="+- 21600 0 0"/>
                <a:gd name="T0" fmla="*/ 0 w 21851"/>
                <a:gd name="T1" fmla="*/ 1 h 21600"/>
                <a:gd name="T2" fmla="*/ 21851 w 21851"/>
                <a:gd name="T3" fmla="*/ 21600 h 21600"/>
                <a:gd name="T4" fmla="*/ 251 w 2185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51" h="21600" fill="none" extrusionOk="0">
                  <a:moveTo>
                    <a:pt x="0" y="1"/>
                  </a:moveTo>
                  <a:cubicBezTo>
                    <a:pt x="83" y="0"/>
                    <a:pt x="167" y="-1"/>
                    <a:pt x="251" y="-1"/>
                  </a:cubicBezTo>
                  <a:cubicBezTo>
                    <a:pt x="12180" y="-1"/>
                    <a:pt x="21851" y="9670"/>
                    <a:pt x="21851" y="21600"/>
                  </a:cubicBezTo>
                </a:path>
                <a:path w="21851" h="21600" stroke="0" extrusionOk="0">
                  <a:moveTo>
                    <a:pt x="0" y="1"/>
                  </a:moveTo>
                  <a:cubicBezTo>
                    <a:pt x="83" y="0"/>
                    <a:pt x="167" y="-1"/>
                    <a:pt x="251" y="-1"/>
                  </a:cubicBezTo>
                  <a:cubicBezTo>
                    <a:pt x="12180" y="-1"/>
                    <a:pt x="21851" y="9670"/>
                    <a:pt x="21851" y="21600"/>
                  </a:cubicBezTo>
                  <a:lnTo>
                    <a:pt x="251" y="2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101" name="Oval 197"/>
            <p:cNvSpPr>
              <a:spLocks noChangeArrowheads="1"/>
            </p:cNvSpPr>
            <p:nvPr/>
          </p:nvSpPr>
          <p:spPr bwMode="auto">
            <a:xfrm>
              <a:off x="4031" y="2112"/>
              <a:ext cx="164" cy="3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102" name="Line 198"/>
            <p:cNvSpPr>
              <a:spLocks noChangeShapeType="1"/>
            </p:cNvSpPr>
            <p:nvPr/>
          </p:nvSpPr>
          <p:spPr bwMode="auto">
            <a:xfrm flipV="1">
              <a:off x="4104" y="2068"/>
              <a:ext cx="0" cy="1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103" name="Line 199"/>
            <p:cNvSpPr>
              <a:spLocks noChangeShapeType="1"/>
            </p:cNvSpPr>
            <p:nvPr/>
          </p:nvSpPr>
          <p:spPr bwMode="auto">
            <a:xfrm>
              <a:off x="4123" y="2085"/>
              <a:ext cx="21" cy="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104" name="Line 200"/>
            <p:cNvSpPr>
              <a:spLocks noChangeShapeType="1"/>
            </p:cNvSpPr>
            <p:nvPr/>
          </p:nvSpPr>
          <p:spPr bwMode="auto">
            <a:xfrm flipH="1">
              <a:off x="4085" y="2085"/>
              <a:ext cx="22" cy="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105" name="Line 201"/>
            <p:cNvSpPr>
              <a:spLocks noChangeShapeType="1"/>
            </p:cNvSpPr>
            <p:nvPr/>
          </p:nvSpPr>
          <p:spPr bwMode="auto">
            <a:xfrm>
              <a:off x="4115" y="2096"/>
              <a:ext cx="0" cy="5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106" name="Rectangle 202"/>
            <p:cNvSpPr>
              <a:spLocks noChangeArrowheads="1"/>
            </p:cNvSpPr>
            <p:nvPr/>
          </p:nvSpPr>
          <p:spPr bwMode="auto">
            <a:xfrm>
              <a:off x="4068" y="2268"/>
              <a:ext cx="90" cy="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107" name="Rectangle 203"/>
            <p:cNvSpPr>
              <a:spLocks noChangeArrowheads="1"/>
            </p:cNvSpPr>
            <p:nvPr/>
          </p:nvSpPr>
          <p:spPr bwMode="auto">
            <a:xfrm>
              <a:off x="4074" y="2268"/>
              <a:ext cx="79" cy="19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108" name="Freeform 204"/>
            <p:cNvSpPr>
              <a:spLocks/>
            </p:cNvSpPr>
            <p:nvPr/>
          </p:nvSpPr>
          <p:spPr bwMode="auto">
            <a:xfrm>
              <a:off x="4097" y="2268"/>
              <a:ext cx="65" cy="28"/>
            </a:xfrm>
            <a:custGeom>
              <a:avLst/>
              <a:gdLst>
                <a:gd name="T0" fmla="*/ 0 w 65"/>
                <a:gd name="T1" fmla="*/ 0 h 28"/>
                <a:gd name="T2" fmla="*/ 45 w 65"/>
                <a:gd name="T3" fmla="*/ 27 h 28"/>
                <a:gd name="T4" fmla="*/ 64 w 65"/>
                <a:gd name="T5" fmla="*/ 27 h 28"/>
                <a:gd name="T6" fmla="*/ 64 w 65"/>
                <a:gd name="T7" fmla="*/ 0 h 28"/>
                <a:gd name="T8" fmla="*/ 3 w 65"/>
                <a:gd name="T9" fmla="*/ 0 h 28"/>
                <a:gd name="T10" fmla="*/ 0 w 6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28">
                  <a:moveTo>
                    <a:pt x="0" y="0"/>
                  </a:moveTo>
                  <a:lnTo>
                    <a:pt x="45" y="27"/>
                  </a:lnTo>
                  <a:lnTo>
                    <a:pt x="64" y="27"/>
                  </a:lnTo>
                  <a:lnTo>
                    <a:pt x="64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pattFill prst="pct50">
              <a:fgClr>
                <a:srgbClr val="000000"/>
              </a:fgClr>
              <a:bgClr>
                <a:srgbClr val="FFFFFF"/>
              </a:bgClr>
            </a:patt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24109" name="Freeform 205"/>
            <p:cNvSpPr>
              <a:spLocks/>
            </p:cNvSpPr>
            <p:nvPr/>
          </p:nvSpPr>
          <p:spPr bwMode="auto">
            <a:xfrm>
              <a:off x="4097" y="2268"/>
              <a:ext cx="65" cy="28"/>
            </a:xfrm>
            <a:custGeom>
              <a:avLst/>
              <a:gdLst>
                <a:gd name="T0" fmla="*/ 0 w 65"/>
                <a:gd name="T1" fmla="*/ 0 h 28"/>
                <a:gd name="T2" fmla="*/ 45 w 65"/>
                <a:gd name="T3" fmla="*/ 27 h 28"/>
                <a:gd name="T4" fmla="*/ 64 w 65"/>
                <a:gd name="T5" fmla="*/ 27 h 28"/>
                <a:gd name="T6" fmla="*/ 64 w 65"/>
                <a:gd name="T7" fmla="*/ 0 h 28"/>
                <a:gd name="T8" fmla="*/ 3 w 65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28">
                  <a:moveTo>
                    <a:pt x="0" y="0"/>
                  </a:moveTo>
                  <a:lnTo>
                    <a:pt x="45" y="27"/>
                  </a:lnTo>
                  <a:lnTo>
                    <a:pt x="64" y="27"/>
                  </a:lnTo>
                  <a:lnTo>
                    <a:pt x="64" y="0"/>
                  </a:lnTo>
                  <a:lnTo>
                    <a:pt x="3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8198" name="Group 206"/>
          <p:cNvGrpSpPr>
            <a:grpSpLocks/>
          </p:cNvGrpSpPr>
          <p:nvPr/>
        </p:nvGrpSpPr>
        <p:grpSpPr bwMode="auto">
          <a:xfrm>
            <a:off x="6919913" y="2098675"/>
            <a:ext cx="1012825" cy="1031875"/>
            <a:chOff x="10925" y="2694"/>
            <a:chExt cx="1594" cy="1636"/>
          </a:xfrm>
        </p:grpSpPr>
        <p:sp>
          <p:nvSpPr>
            <p:cNvPr id="3324111" name="Rectangle 207"/>
            <p:cNvSpPr>
              <a:spLocks noChangeArrowheads="1"/>
            </p:cNvSpPr>
            <p:nvPr/>
          </p:nvSpPr>
          <p:spPr bwMode="auto">
            <a:xfrm>
              <a:off x="10925" y="2694"/>
              <a:ext cx="1594" cy="1211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Fermi Science Support Center</a:t>
              </a:r>
              <a:endParaRPr lang="en-US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324112" name="Text Box 208"/>
            <p:cNvSpPr txBox="1">
              <a:spLocks noChangeArrowheads="1"/>
            </p:cNvSpPr>
            <p:nvPr/>
          </p:nvSpPr>
          <p:spPr bwMode="auto">
            <a:xfrm>
              <a:off x="10997" y="3920"/>
              <a:ext cx="1502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900" dirty="0">
                  <a:solidFill>
                    <a:srgbClr val="FFFFFF"/>
                  </a:solidFill>
                  <a:latin typeface="Arial" charset="0"/>
                </a:rPr>
                <a:t>GSFC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8199" name="Group 219"/>
          <p:cNvGrpSpPr>
            <a:grpSpLocks/>
          </p:cNvGrpSpPr>
          <p:nvPr/>
        </p:nvGrpSpPr>
        <p:grpSpPr bwMode="auto">
          <a:xfrm>
            <a:off x="754063" y="1846263"/>
            <a:ext cx="7380287" cy="274637"/>
            <a:chOff x="1220" y="4323"/>
            <a:chExt cx="11623" cy="436"/>
          </a:xfrm>
        </p:grpSpPr>
        <p:sp>
          <p:nvSpPr>
            <p:cNvPr id="3324124" name="Text Box 220"/>
            <p:cNvSpPr txBox="1">
              <a:spLocks noChangeArrowheads="1"/>
            </p:cNvSpPr>
            <p:nvPr/>
          </p:nvSpPr>
          <p:spPr bwMode="auto">
            <a:xfrm>
              <a:off x="1220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>
                  <a:latin typeface="Arial" charset="0"/>
                </a:rPr>
                <a:t>T 0</a:t>
              </a:r>
              <a:endParaRPr lang="en-US">
                <a:latin typeface="Arial" charset="0"/>
              </a:endParaRPr>
            </a:p>
          </p:txBody>
        </p:sp>
        <p:sp>
          <p:nvSpPr>
            <p:cNvPr id="3324125" name="Text Box 221"/>
            <p:cNvSpPr txBox="1">
              <a:spLocks noChangeArrowheads="1"/>
            </p:cNvSpPr>
            <p:nvPr/>
          </p:nvSpPr>
          <p:spPr bwMode="auto">
            <a:xfrm>
              <a:off x="3738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>
                  <a:latin typeface="Arial" charset="0"/>
                </a:rPr>
                <a:t>T 1</a:t>
              </a:r>
              <a:endParaRPr lang="en-US">
                <a:latin typeface="Arial" charset="0"/>
              </a:endParaRPr>
            </a:p>
          </p:txBody>
        </p:sp>
        <p:sp>
          <p:nvSpPr>
            <p:cNvPr id="3324126" name="Text Box 222"/>
            <p:cNvSpPr txBox="1">
              <a:spLocks noChangeArrowheads="1"/>
            </p:cNvSpPr>
            <p:nvPr/>
          </p:nvSpPr>
          <p:spPr bwMode="auto">
            <a:xfrm>
              <a:off x="4943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>
                  <a:latin typeface="Arial" charset="0"/>
                </a:rPr>
                <a:t>T 2</a:t>
              </a:r>
              <a:endParaRPr lang="en-US">
                <a:latin typeface="Arial" charset="0"/>
              </a:endParaRPr>
            </a:p>
          </p:txBody>
        </p:sp>
        <p:sp>
          <p:nvSpPr>
            <p:cNvPr id="3324127" name="Text Box 223"/>
            <p:cNvSpPr txBox="1">
              <a:spLocks noChangeArrowheads="1"/>
            </p:cNvSpPr>
            <p:nvPr/>
          </p:nvSpPr>
          <p:spPr bwMode="auto">
            <a:xfrm>
              <a:off x="5740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>
                  <a:latin typeface="Arial" charset="0"/>
                </a:rPr>
                <a:t>T 3</a:t>
              </a:r>
              <a:endParaRPr lang="en-US">
                <a:latin typeface="Arial" charset="0"/>
              </a:endParaRPr>
            </a:p>
          </p:txBody>
        </p:sp>
        <p:sp>
          <p:nvSpPr>
            <p:cNvPr id="3324128" name="Text Box 224"/>
            <p:cNvSpPr txBox="1">
              <a:spLocks noChangeArrowheads="1"/>
            </p:cNvSpPr>
            <p:nvPr/>
          </p:nvSpPr>
          <p:spPr bwMode="auto">
            <a:xfrm>
              <a:off x="7245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>
                  <a:latin typeface="Arial" charset="0"/>
                </a:rPr>
                <a:t>T 4</a:t>
              </a:r>
              <a:endParaRPr lang="en-US">
                <a:latin typeface="Arial" charset="0"/>
              </a:endParaRPr>
            </a:p>
          </p:txBody>
        </p:sp>
        <p:sp>
          <p:nvSpPr>
            <p:cNvPr id="3324129" name="Text Box 225"/>
            <p:cNvSpPr txBox="1">
              <a:spLocks noChangeArrowheads="1"/>
            </p:cNvSpPr>
            <p:nvPr/>
          </p:nvSpPr>
          <p:spPr bwMode="auto">
            <a:xfrm>
              <a:off x="8303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>
                  <a:latin typeface="Arial" charset="0"/>
                </a:rPr>
                <a:t>T 7</a:t>
              </a:r>
              <a:endParaRPr lang="en-US">
                <a:latin typeface="Arial" charset="0"/>
              </a:endParaRPr>
            </a:p>
          </p:txBody>
        </p:sp>
        <p:sp>
          <p:nvSpPr>
            <p:cNvPr id="3324130" name="Text Box 226"/>
            <p:cNvSpPr txBox="1">
              <a:spLocks noChangeArrowheads="1"/>
            </p:cNvSpPr>
            <p:nvPr/>
          </p:nvSpPr>
          <p:spPr bwMode="auto">
            <a:xfrm>
              <a:off x="9843" y="4323"/>
              <a:ext cx="770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>
                  <a:latin typeface="Arial" charset="0"/>
                </a:rPr>
                <a:t>T 10</a:t>
              </a:r>
              <a:endParaRPr lang="en-US">
                <a:latin typeface="Arial" charset="0"/>
              </a:endParaRPr>
            </a:p>
          </p:txBody>
        </p:sp>
        <p:sp>
          <p:nvSpPr>
            <p:cNvPr id="3324131" name="Text Box 227"/>
            <p:cNvSpPr txBox="1">
              <a:spLocks noChangeArrowheads="1"/>
            </p:cNvSpPr>
            <p:nvPr/>
          </p:nvSpPr>
          <p:spPr bwMode="auto">
            <a:xfrm>
              <a:off x="10698" y="4323"/>
              <a:ext cx="770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>
                  <a:latin typeface="Arial" charset="0"/>
                </a:rPr>
                <a:t>T 11</a:t>
              </a:r>
              <a:endParaRPr lang="en-US">
                <a:latin typeface="Arial" charset="0"/>
              </a:endParaRPr>
            </a:p>
          </p:txBody>
        </p:sp>
        <p:sp>
          <p:nvSpPr>
            <p:cNvPr id="3324132" name="Text Box 228"/>
            <p:cNvSpPr txBox="1">
              <a:spLocks noChangeArrowheads="1"/>
            </p:cNvSpPr>
            <p:nvPr/>
          </p:nvSpPr>
          <p:spPr bwMode="auto">
            <a:xfrm>
              <a:off x="12073" y="4323"/>
              <a:ext cx="770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>
                  <a:latin typeface="Arial" charset="0"/>
                </a:rPr>
                <a:t>T 14</a:t>
              </a:r>
              <a:endParaRPr lang="en-US">
                <a:latin typeface="Arial" charset="0"/>
              </a:endParaRPr>
            </a:p>
          </p:txBody>
        </p:sp>
      </p:grpSp>
      <p:sp>
        <p:nvSpPr>
          <p:cNvPr id="3324134" name="Text Box 230"/>
          <p:cNvSpPr txBox="1">
            <a:spLocks noChangeArrowheads="1"/>
          </p:cNvSpPr>
          <p:nvPr/>
        </p:nvSpPr>
        <p:spPr bwMode="auto">
          <a:xfrm>
            <a:off x="3429000" y="12192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LAT DATA PATH</a:t>
            </a:r>
            <a:endParaRPr lang="en-US" sz="2000" dirty="0">
              <a:latin typeface="Arial" charset="0"/>
            </a:endParaRPr>
          </a:p>
        </p:txBody>
      </p:sp>
      <p:sp>
        <p:nvSpPr>
          <p:cNvPr id="3324146" name="Rectangle 242"/>
          <p:cNvSpPr>
            <a:spLocks noChangeArrowheads="1"/>
          </p:cNvSpPr>
          <p:nvPr/>
        </p:nvSpPr>
        <p:spPr bwMode="auto">
          <a:xfrm>
            <a:off x="2279650" y="2543175"/>
            <a:ext cx="14001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>
              <a:defRPr/>
            </a:pPr>
            <a:r>
              <a:rPr lang="en-US" sz="900" dirty="0">
                <a:solidFill>
                  <a:srgbClr val="FFFFFF"/>
                </a:solidFill>
                <a:latin typeface="Arial" charset="0"/>
              </a:rPr>
              <a:t>White Sands Complex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8202" name="Group 243"/>
          <p:cNvGrpSpPr>
            <a:grpSpLocks/>
          </p:cNvGrpSpPr>
          <p:nvPr/>
        </p:nvGrpSpPr>
        <p:grpSpPr bwMode="auto">
          <a:xfrm>
            <a:off x="1219200" y="3179763"/>
            <a:ext cx="7635875" cy="649287"/>
            <a:chOff x="2324" y="10477"/>
            <a:chExt cx="11734" cy="1046"/>
          </a:xfrm>
        </p:grpSpPr>
        <p:sp>
          <p:nvSpPr>
            <p:cNvPr id="3324148" name="Text Box 244"/>
            <p:cNvSpPr txBox="1">
              <a:spLocks noChangeArrowheads="1"/>
            </p:cNvSpPr>
            <p:nvPr/>
          </p:nvSpPr>
          <p:spPr bwMode="auto">
            <a:xfrm>
              <a:off x="2324" y="10477"/>
              <a:ext cx="851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r>
                <a:rPr lang="en-US" sz="1200" dirty="0">
                  <a:solidFill>
                    <a:srgbClr val="FFFF00"/>
                  </a:solidFill>
                  <a:latin typeface="Arial" charset="0"/>
                </a:rPr>
                <a:t>270m</a:t>
              </a:r>
              <a:endParaRPr lang="en-US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3324149" name="Text Box 245"/>
            <p:cNvSpPr txBox="1">
              <a:spLocks noChangeArrowheads="1"/>
            </p:cNvSpPr>
            <p:nvPr/>
          </p:nvSpPr>
          <p:spPr bwMode="auto">
            <a:xfrm>
              <a:off x="4090" y="10477"/>
              <a:ext cx="920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r>
                <a:rPr lang="en-US" sz="1200" dirty="0">
                  <a:solidFill>
                    <a:srgbClr val="FFFF00"/>
                  </a:solidFill>
                  <a:latin typeface="Arial" charset="0"/>
                </a:rPr>
                <a:t>+ 27m</a:t>
              </a:r>
              <a:endParaRPr lang="en-US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3324150" name="Text Box 246"/>
            <p:cNvSpPr txBox="1">
              <a:spLocks noChangeArrowheads="1"/>
            </p:cNvSpPr>
            <p:nvPr/>
          </p:nvSpPr>
          <p:spPr bwMode="auto">
            <a:xfrm>
              <a:off x="5183" y="10477"/>
              <a:ext cx="917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r>
                <a:rPr lang="en-US" sz="1200" dirty="0">
                  <a:solidFill>
                    <a:srgbClr val="FFFF00"/>
                  </a:solidFill>
                  <a:latin typeface="Arial" charset="0"/>
                </a:rPr>
                <a:t>+ 47m</a:t>
              </a:r>
              <a:endParaRPr lang="en-US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3324151" name="Text Box 247"/>
            <p:cNvSpPr txBox="1">
              <a:spLocks noChangeArrowheads="1"/>
            </p:cNvSpPr>
            <p:nvPr/>
          </p:nvSpPr>
          <p:spPr bwMode="auto">
            <a:xfrm>
              <a:off x="6430" y="10477"/>
              <a:ext cx="1042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r>
                <a:rPr lang="en-US" sz="1200" dirty="0">
                  <a:solidFill>
                    <a:srgbClr val="FFFF00"/>
                  </a:solidFill>
                  <a:latin typeface="Arial" charset="0"/>
                </a:rPr>
                <a:t>+ 27m</a:t>
              </a:r>
              <a:endParaRPr lang="en-US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3324152" name="Text Box 248"/>
            <p:cNvSpPr txBox="1">
              <a:spLocks noChangeArrowheads="1"/>
            </p:cNvSpPr>
            <p:nvPr/>
          </p:nvSpPr>
          <p:spPr bwMode="auto">
            <a:xfrm>
              <a:off x="7715" y="10477"/>
              <a:ext cx="917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r>
                <a:rPr lang="en-US" sz="1200" dirty="0">
                  <a:solidFill>
                    <a:srgbClr val="FFFF00"/>
                  </a:solidFill>
                  <a:latin typeface="Arial" charset="0"/>
                </a:rPr>
                <a:t>+ 26m</a:t>
              </a:r>
              <a:endParaRPr lang="en-US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3324153" name="Text Box 249"/>
            <p:cNvSpPr txBox="1">
              <a:spLocks noChangeArrowheads="1"/>
            </p:cNvSpPr>
            <p:nvPr/>
          </p:nvSpPr>
          <p:spPr bwMode="auto">
            <a:xfrm>
              <a:off x="8911" y="10477"/>
              <a:ext cx="917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r>
                <a:rPr lang="en-US" sz="1200" dirty="0">
                  <a:solidFill>
                    <a:srgbClr val="FFFF00"/>
                  </a:solidFill>
                  <a:latin typeface="Arial" charset="0"/>
                </a:rPr>
                <a:t>+ 60m</a:t>
              </a:r>
              <a:endParaRPr lang="en-US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3324154" name="Text Box 250"/>
            <p:cNvSpPr txBox="1">
              <a:spLocks noChangeArrowheads="1"/>
            </p:cNvSpPr>
            <p:nvPr/>
          </p:nvSpPr>
          <p:spPr bwMode="auto">
            <a:xfrm>
              <a:off x="10208" y="10477"/>
              <a:ext cx="920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r>
                <a:rPr lang="en-US" sz="1200" dirty="0">
                  <a:solidFill>
                    <a:srgbClr val="FFFF00"/>
                  </a:solidFill>
                  <a:latin typeface="Arial" charset="0"/>
                </a:rPr>
                <a:t>+ 5m</a:t>
              </a:r>
              <a:endParaRPr lang="en-US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3324155" name="Text Box 251"/>
            <p:cNvSpPr txBox="1">
              <a:spLocks noChangeArrowheads="1"/>
            </p:cNvSpPr>
            <p:nvPr/>
          </p:nvSpPr>
          <p:spPr bwMode="auto">
            <a:xfrm>
              <a:off x="11255" y="10477"/>
              <a:ext cx="1039" cy="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r>
                <a:rPr lang="en-US" sz="1200" dirty="0">
                  <a:solidFill>
                    <a:srgbClr val="FFFF00"/>
                  </a:solidFill>
                  <a:latin typeface="Arial" charset="0"/>
                </a:rPr>
                <a:t>+ 10m</a:t>
              </a:r>
              <a:endParaRPr lang="en-US" dirty="0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3324156" name="Text Box 252"/>
            <p:cNvSpPr txBox="1">
              <a:spLocks noChangeArrowheads="1"/>
            </p:cNvSpPr>
            <p:nvPr/>
          </p:nvSpPr>
          <p:spPr bwMode="auto">
            <a:xfrm>
              <a:off x="12760" y="10492"/>
              <a:ext cx="1298" cy="1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Arial" charset="0"/>
                </a:rPr>
                <a:t>=  481m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Arial" charset="0"/>
                </a:rPr>
                <a:t>= 8h01m</a:t>
              </a:r>
            </a:p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</p:grpSp>
      <p:sp>
        <p:nvSpPr>
          <p:cNvPr id="3324157" name="Line 253"/>
          <p:cNvSpPr>
            <a:spLocks noChangeShapeType="1"/>
          </p:cNvSpPr>
          <p:nvPr/>
        </p:nvSpPr>
        <p:spPr bwMode="auto">
          <a:xfrm flipV="1">
            <a:off x="3059113" y="3395663"/>
            <a:ext cx="43338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24158" name="Text Box 254"/>
          <p:cNvSpPr txBox="1">
            <a:spLocks noChangeArrowheads="1"/>
          </p:cNvSpPr>
          <p:nvPr/>
        </p:nvSpPr>
        <p:spPr bwMode="auto">
          <a:xfrm>
            <a:off x="2362200" y="3762375"/>
            <a:ext cx="1143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ctr">
              <a:spcBef>
                <a:spcPct val="50000"/>
              </a:spcBef>
              <a:defRPr/>
            </a:pPr>
            <a:r>
              <a:rPr lang="en-US" dirty="0" smtClean="0">
                <a:latin typeface="Arial"/>
                <a:cs typeface="Arial"/>
              </a:rPr>
              <a:t>4.3Mbps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324159" name="Line 255"/>
          <p:cNvSpPr>
            <a:spLocks noChangeShapeType="1"/>
          </p:cNvSpPr>
          <p:nvPr/>
        </p:nvSpPr>
        <p:spPr bwMode="auto">
          <a:xfrm flipV="1">
            <a:off x="4140200" y="3395663"/>
            <a:ext cx="714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24160" name="Text Box 256"/>
          <p:cNvSpPr txBox="1">
            <a:spLocks noChangeArrowheads="1"/>
          </p:cNvSpPr>
          <p:nvPr/>
        </p:nvSpPr>
        <p:spPr bwMode="auto">
          <a:xfrm>
            <a:off x="3505200" y="3810000"/>
            <a:ext cx="1228725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ctr">
              <a:spcBef>
                <a:spcPct val="50000"/>
              </a:spcBef>
              <a:defRPr/>
            </a:pPr>
            <a:r>
              <a:rPr lang="en-US" sz="1600" dirty="0">
                <a:latin typeface="Arial"/>
                <a:cs typeface="Arial"/>
              </a:rPr>
              <a:t>Level 0 processing.</a:t>
            </a:r>
          </a:p>
        </p:txBody>
      </p:sp>
      <p:sp>
        <p:nvSpPr>
          <p:cNvPr id="3324163" name="Line 259"/>
          <p:cNvSpPr>
            <a:spLocks noChangeShapeType="1"/>
          </p:cNvSpPr>
          <p:nvPr/>
        </p:nvSpPr>
        <p:spPr bwMode="auto">
          <a:xfrm flipH="1" flipV="1">
            <a:off x="5940425" y="3395663"/>
            <a:ext cx="2159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24164" name="Text Box 260"/>
          <p:cNvSpPr txBox="1">
            <a:spLocks noChangeArrowheads="1"/>
          </p:cNvSpPr>
          <p:nvPr/>
        </p:nvSpPr>
        <p:spPr bwMode="auto">
          <a:xfrm>
            <a:off x="5791200" y="3640138"/>
            <a:ext cx="165576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  <a:defRPr/>
            </a:pPr>
            <a:r>
              <a:rPr lang="en-US" sz="1600" dirty="0">
                <a:latin typeface="Arial"/>
                <a:cs typeface="Arial"/>
              </a:rPr>
              <a:t>Nominal case, assuming no manual intervention or new calibrations.</a:t>
            </a:r>
          </a:p>
        </p:txBody>
      </p:sp>
      <p:sp>
        <p:nvSpPr>
          <p:cNvPr id="3324165" name="Line 261"/>
          <p:cNvSpPr>
            <a:spLocks noChangeShapeType="1"/>
          </p:cNvSpPr>
          <p:nvPr/>
        </p:nvSpPr>
        <p:spPr bwMode="auto">
          <a:xfrm flipH="1" flipV="1">
            <a:off x="7543800" y="3411538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24166" name="Text Box 262"/>
          <p:cNvSpPr txBox="1">
            <a:spLocks noChangeArrowheads="1"/>
          </p:cNvSpPr>
          <p:nvPr/>
        </p:nvSpPr>
        <p:spPr bwMode="auto">
          <a:xfrm>
            <a:off x="7391400" y="3716338"/>
            <a:ext cx="121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  <a:defRPr/>
            </a:pPr>
            <a:r>
              <a:rPr lang="en-US" dirty="0">
                <a:latin typeface="Arial"/>
                <a:cs typeface="Arial"/>
              </a:rPr>
              <a:t>Data ingest</a:t>
            </a:r>
          </a:p>
        </p:txBody>
      </p:sp>
      <p:sp>
        <p:nvSpPr>
          <p:cNvPr id="3324168" name="Line 264"/>
          <p:cNvSpPr>
            <a:spLocks noChangeShapeType="1"/>
          </p:cNvSpPr>
          <p:nvPr/>
        </p:nvSpPr>
        <p:spPr bwMode="auto">
          <a:xfrm flipV="1">
            <a:off x="685800" y="3335338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24169" name="Text Box 265"/>
          <p:cNvSpPr txBox="1">
            <a:spLocks noChangeArrowheads="1"/>
          </p:cNvSpPr>
          <p:nvPr/>
        </p:nvSpPr>
        <p:spPr bwMode="auto">
          <a:xfrm>
            <a:off x="304800" y="3487738"/>
            <a:ext cx="838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  <a:defRPr/>
            </a:pPr>
            <a:r>
              <a:rPr lang="en-US" dirty="0">
                <a:latin typeface="Arial"/>
                <a:cs typeface="Arial"/>
              </a:rPr>
              <a:t>Data sit on SSR</a:t>
            </a:r>
          </a:p>
        </p:txBody>
      </p:sp>
      <p:sp>
        <p:nvSpPr>
          <p:cNvPr id="140" name="Text Box 245"/>
          <p:cNvSpPr txBox="1">
            <a:spLocks noChangeArrowheads="1"/>
          </p:cNvSpPr>
          <p:nvPr/>
        </p:nvSpPr>
        <p:spPr bwMode="auto">
          <a:xfrm>
            <a:off x="1905000" y="3194050"/>
            <a:ext cx="582613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r>
              <a:rPr lang="en-US" sz="1200" dirty="0">
                <a:solidFill>
                  <a:srgbClr val="FFFF00"/>
                </a:solidFill>
                <a:latin typeface="Arial" charset="0"/>
              </a:rPr>
              <a:t>+ 9m</a:t>
            </a:r>
            <a:endParaRPr lang="en-US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41" name="Content Placeholder 2"/>
          <p:cNvSpPr txBox="1">
            <a:spLocks/>
          </p:cNvSpPr>
          <p:nvPr/>
        </p:nvSpPr>
        <p:spPr bwMode="auto">
          <a:xfrm>
            <a:off x="304800" y="5410200"/>
            <a:ext cx="8458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r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0033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33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Changing downlink scheduling to reduce time that data sit on SSR</a:t>
            </a:r>
          </a:p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Parallelizing data transfer from White Sands provides additional saving</a:t>
            </a:r>
          </a:p>
        </p:txBody>
      </p:sp>
    </p:spTree>
    <p:extLst>
      <p:ext uri="{BB962C8B-B14F-4D97-AF65-F5344CB8AC3E}">
        <p14:creationId xmlns:p14="http://schemas.microsoft.com/office/powerpoint/2010/main" val="276867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620000" cy="79337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</a:rPr>
              <a:t>Data Latency Improvements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9219" name="Picture 4" descr="lat_data_latenc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t="9882" r="6622" b="5673"/>
          <a:stretch>
            <a:fillRect/>
          </a:stretch>
        </p:blipFill>
        <p:spPr bwMode="auto">
          <a:xfrm rot="-5400000">
            <a:off x="639817" y="-106417"/>
            <a:ext cx="5105400" cy="668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5410200" y="3200400"/>
            <a:ext cx="1219200" cy="533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221" name="TextBox 8"/>
          <p:cNvSpPr txBox="1">
            <a:spLocks noChangeArrowheads="1"/>
          </p:cNvSpPr>
          <p:nvPr/>
        </p:nvSpPr>
        <p:spPr bwMode="auto">
          <a:xfrm>
            <a:off x="6705600" y="2514600"/>
            <a:ext cx="24384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Significantly improved performance after Flight Operations team optimization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58674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  <a:latin typeface="Calibri"/>
                <a:cs typeface="Calibri"/>
              </a:rPr>
              <a:t>Still improving scripts that process the data when available at the Science Support Center</a:t>
            </a:r>
          </a:p>
        </p:txBody>
      </p:sp>
    </p:spTree>
    <p:extLst>
      <p:ext uri="{BB962C8B-B14F-4D97-AF65-F5344CB8AC3E}">
        <p14:creationId xmlns:p14="http://schemas.microsoft.com/office/powerpoint/2010/main" val="80706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067800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Sharing LAT Alerts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1447800"/>
            <a:ext cx="8686800" cy="4087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2400" b="1" dirty="0" smtClean="0">
                <a:latin typeface="Arial"/>
                <a:cs typeface="Arial"/>
              </a:rPr>
              <a:t>Public  </a:t>
            </a:r>
            <a:r>
              <a:rPr lang="en-US" sz="2400" b="1" dirty="0">
                <a:latin typeface="Arial"/>
                <a:cs typeface="Arial"/>
              </a:rPr>
              <a:t>- Astronomer’s </a:t>
            </a:r>
            <a:r>
              <a:rPr lang="en-US" sz="2400" b="1" dirty="0" smtClean="0">
                <a:latin typeface="Arial"/>
                <a:cs typeface="Arial"/>
              </a:rPr>
              <a:t>Telegrams, GCN Notices</a:t>
            </a:r>
            <a:endParaRPr lang="en-US" sz="2400" b="1" dirty="0">
              <a:latin typeface="Arial"/>
              <a:cs typeface="Arial"/>
            </a:endParaRP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  <a:hlinkClick r:id="rId2"/>
              </a:rPr>
              <a:t>http</a:t>
            </a:r>
            <a:r>
              <a:rPr lang="en-US" sz="2400" b="1" dirty="0">
                <a:latin typeface="Arial"/>
                <a:cs typeface="Arial"/>
                <a:hlinkClick r:id="rId2"/>
              </a:rPr>
              <a:t>://</a:t>
            </a:r>
            <a:r>
              <a:rPr lang="en-US" sz="2400" b="1" dirty="0" smtClean="0">
                <a:latin typeface="Arial"/>
                <a:cs typeface="Arial"/>
                <a:hlinkClick r:id="rId2"/>
              </a:rPr>
              <a:t>www.astronomerstelegram.org</a:t>
            </a:r>
            <a:r>
              <a:rPr lang="en-US" sz="2400" b="1" dirty="0" smtClean="0">
                <a:latin typeface="Arial"/>
                <a:cs typeface="Arial"/>
              </a:rPr>
              <a:t>   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  <a:hlinkClick r:id="rId3"/>
              </a:rPr>
              <a:t>http</a:t>
            </a:r>
            <a:r>
              <a:rPr lang="en-US" sz="2400" b="1" dirty="0">
                <a:latin typeface="Arial"/>
                <a:cs typeface="Arial"/>
                <a:hlinkClick r:id="rId3"/>
              </a:rPr>
              <a:t>://gcn.gsfc.nasa.gov/</a:t>
            </a:r>
            <a:r>
              <a:rPr lang="en-US" sz="2400" b="1" dirty="0" smtClean="0">
                <a:latin typeface="Arial"/>
                <a:cs typeface="Arial"/>
                <a:hlinkClick r:id="rId3"/>
              </a:rPr>
              <a:t>fermi_lat_mon_trans.html</a:t>
            </a:r>
            <a:r>
              <a:rPr lang="en-US" sz="2400" b="1" dirty="0" smtClean="0">
                <a:latin typeface="Arial"/>
                <a:cs typeface="Arial"/>
              </a:rPr>
              <a:t>  </a:t>
            </a:r>
          </a:p>
          <a:p>
            <a:pPr lvl="1">
              <a:lnSpc>
                <a:spcPct val="90000"/>
              </a:lnSpc>
            </a:pPr>
            <a:endParaRPr lang="en-US" sz="2400" b="1" dirty="0">
              <a:latin typeface="Arial"/>
              <a:cs typeface="Arial"/>
            </a:endParaRP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latin typeface="Arial"/>
                <a:cs typeface="Arial"/>
              </a:rPr>
              <a:t>Semi-public – gamma-ray/multiwavelength mailing list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latin typeface="Arial"/>
                <a:cs typeface="Arial"/>
                <a:hlinkClick r:id="rId4"/>
              </a:rPr>
              <a:t>https</a:t>
            </a:r>
            <a:r>
              <a:rPr lang="en-US" sz="2400" b="1" dirty="0">
                <a:latin typeface="Arial"/>
                <a:cs typeface="Arial"/>
                <a:hlinkClick r:id="rId4"/>
              </a:rPr>
              <a:t>://lists.nasa.gov/mailman/listinfo/</a:t>
            </a:r>
            <a:r>
              <a:rPr lang="en-US" sz="2400" b="1" dirty="0" smtClean="0">
                <a:latin typeface="Arial"/>
                <a:cs typeface="Arial"/>
                <a:hlinkClick r:id="rId4"/>
              </a:rPr>
              <a:t>gammamw</a:t>
            </a:r>
            <a:endParaRPr lang="en-US" sz="2400" b="1" dirty="0" smtClean="0">
              <a:latin typeface="Arial"/>
              <a:cs typeface="Arial"/>
            </a:endParaRPr>
          </a:p>
          <a:p>
            <a:pPr lvl="1">
              <a:lnSpc>
                <a:spcPct val="90000"/>
              </a:lnSpc>
            </a:pPr>
            <a:endParaRPr lang="en-US" sz="2400" b="1" dirty="0">
              <a:latin typeface="Arial"/>
              <a:cs typeface="Arial"/>
            </a:endParaRPr>
          </a:p>
          <a:p>
            <a:pPr lvl="1">
              <a:lnSpc>
                <a:spcPct val="90000"/>
              </a:lnSpc>
            </a:pPr>
            <a:endParaRPr lang="en-US" sz="2400" b="1" dirty="0" smtClean="0">
              <a:latin typeface="Arial"/>
              <a:cs typeface="Arial"/>
            </a:endParaRP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latin typeface="Arial"/>
                <a:cs typeface="Arial"/>
              </a:rPr>
              <a:t>Direct </a:t>
            </a:r>
            <a:r>
              <a:rPr lang="en-US" sz="2400" b="1" dirty="0">
                <a:latin typeface="Arial"/>
                <a:cs typeface="Arial"/>
              </a:rPr>
              <a:t>e-mails under </a:t>
            </a:r>
            <a:r>
              <a:rPr lang="en-US" sz="2400" b="1" dirty="0" smtClean="0">
                <a:latin typeface="Arial"/>
                <a:cs typeface="Arial"/>
              </a:rPr>
              <a:t>Memoranda of Understanding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latin typeface="Arial"/>
                <a:cs typeface="Arial"/>
              </a:rPr>
              <a:t>	</a:t>
            </a:r>
            <a:r>
              <a:rPr lang="en-US" sz="2400" b="1" dirty="0" smtClean="0">
                <a:solidFill>
                  <a:srgbClr val="FF6600"/>
                </a:solidFill>
                <a:latin typeface="Arial"/>
                <a:cs typeface="Arial"/>
              </a:rPr>
              <a:t>Recent addition – information about individual   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2400" b="1" dirty="0" smtClean="0">
                <a:solidFill>
                  <a:srgbClr val="FF6600"/>
                </a:solidFill>
                <a:latin typeface="Arial"/>
                <a:cs typeface="Arial"/>
              </a:rPr>
              <a:t>    gamma rays with energies greater than 10 </a:t>
            </a:r>
            <a:r>
              <a:rPr lang="en-US" sz="2400" b="1" dirty="0" err="1" smtClean="0">
                <a:solidFill>
                  <a:srgbClr val="FF6600"/>
                </a:solidFill>
                <a:latin typeface="Arial"/>
                <a:cs typeface="Arial"/>
              </a:rPr>
              <a:t>GeV</a:t>
            </a:r>
            <a:endParaRPr lang="en-US" sz="2400" b="1" dirty="0" smtClean="0">
              <a:solidFill>
                <a:srgbClr val="FF6600"/>
              </a:solidFill>
              <a:latin typeface="Arial"/>
              <a:cs typeface="Arial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30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067800" cy="762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Summary</a:t>
            </a:r>
            <a:endParaRPr lang="en-US" sz="4000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914400"/>
            <a:ext cx="822960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After eight years in orbit, the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Fermi Gamma-ray Space Telescope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continues to monitor the high-energy sky, providing a broad range of results related to simultaneous and near-simultaneous multiwavelength and multimessenger observations.  NASA has approved 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Fermi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for at least two more years of operation. </a:t>
            </a:r>
          </a:p>
          <a:p>
            <a:endParaRPr lang="en-US" sz="2800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If you have questions or comments about </a:t>
            </a:r>
            <a:r>
              <a:rPr lang="en-US" sz="2800" b="1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Fermi’s</a:t>
            </a:r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monitoring programs or data sharing, please contact me:  </a:t>
            </a:r>
            <a:r>
              <a:rPr lang="en-US" sz="2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David.J.Thompson@nasa.gov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854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 txBox="1">
            <a:spLocks noGrp="1"/>
          </p:cNvSpPr>
          <p:nvPr/>
        </p:nvSpPr>
        <p:spPr bwMode="auto">
          <a:xfrm>
            <a:off x="8534400" y="6172200"/>
            <a:ext cx="482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r">
              <a:defRPr/>
            </a:pPr>
            <a:fld id="{AC6F646E-3BF4-8D4C-A2D5-B6BFE4B33DA0}" type="slidenum">
              <a:rPr lang="en-US" sz="1400" b="1">
                <a:cs typeface="+mn-cs"/>
              </a:rPr>
              <a:pPr algn="r">
                <a:defRPr/>
              </a:pPr>
              <a:t>3</a:t>
            </a:fld>
            <a:endParaRPr lang="en-US" sz="1400" b="1">
              <a:cs typeface="+mn-cs"/>
            </a:endParaRPr>
          </a:p>
        </p:txBody>
      </p:sp>
      <p:pic>
        <p:nvPicPr>
          <p:cNvPr id="14338" name="Picture 2" descr="228085main_fairopen-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39999" r="29880" b="30000"/>
          <a:stretch>
            <a:fillRect/>
          </a:stretch>
        </p:blipFill>
        <p:spPr bwMode="auto">
          <a:xfrm>
            <a:off x="107950" y="914400"/>
            <a:ext cx="503396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6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"/>
            <a:ext cx="7770813" cy="7171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>
                <a:cs typeface="+mj-cs"/>
              </a:rPr>
              <a:t>The </a:t>
            </a:r>
            <a:r>
              <a:rPr lang="en-US" sz="3200" b="1" i="1" dirty="0" smtClean="0">
                <a:cs typeface="+mj-cs"/>
              </a:rPr>
              <a:t>Fermi</a:t>
            </a:r>
            <a:r>
              <a:rPr lang="en-US" sz="3200" b="1" dirty="0" smtClean="0">
                <a:cs typeface="+mj-cs"/>
              </a:rPr>
              <a:t> Observatory - Characteristics</a:t>
            </a:r>
            <a:endParaRPr lang="en-US" sz="7200" b="1" dirty="0" smtClean="0">
              <a:cs typeface="+mj-cs"/>
            </a:endParaRPr>
          </a:p>
        </p:txBody>
      </p:sp>
      <p:sp>
        <p:nvSpPr>
          <p:cNvPr id="2206726" name="Text Box 6"/>
          <p:cNvSpPr txBox="1">
            <a:spLocks noChangeArrowheads="1"/>
          </p:cNvSpPr>
          <p:nvPr/>
        </p:nvSpPr>
        <p:spPr bwMode="auto">
          <a:xfrm>
            <a:off x="777875" y="3849688"/>
            <a:ext cx="3587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Comic Sans MS" charset="0"/>
              </a:rPr>
              <a:t>Gamma-ray Burst Monitor (GBM) </a:t>
            </a:r>
          </a:p>
          <a:p>
            <a:pPr algn="ctr" eaLnBrk="1" hangingPunct="1"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Comic Sans MS" charset="0"/>
              </a:rPr>
              <a:t>8 </a:t>
            </a:r>
            <a:r>
              <a:rPr lang="en-US" sz="1600" b="1" dirty="0" err="1" smtClean="0">
                <a:solidFill>
                  <a:srgbClr val="FFFFFF"/>
                </a:solidFill>
                <a:latin typeface="Comic Sans MS" charset="0"/>
              </a:rPr>
              <a:t>keV</a:t>
            </a:r>
            <a:r>
              <a:rPr lang="en-US" sz="1600" b="1" dirty="0" smtClean="0">
                <a:solidFill>
                  <a:srgbClr val="FFFFFF"/>
                </a:solidFill>
                <a:latin typeface="Comic Sans MS" charset="0"/>
              </a:rPr>
              <a:t> - 30 MeV</a:t>
            </a:r>
          </a:p>
        </p:txBody>
      </p:sp>
      <p:sp>
        <p:nvSpPr>
          <p:cNvPr id="2206727" name="Text Box 7"/>
          <p:cNvSpPr txBox="1">
            <a:spLocks noChangeArrowheads="1"/>
          </p:cNvSpPr>
          <p:nvPr/>
        </p:nvSpPr>
        <p:spPr bwMode="auto">
          <a:xfrm>
            <a:off x="777875" y="1752600"/>
            <a:ext cx="35814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Comic Sans MS" charset="0"/>
                <a:cs typeface="+mn-cs"/>
              </a:rPr>
              <a:t>Large Area Telescope (LAT)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Comic Sans MS" charset="0"/>
                <a:cs typeface="+mn-cs"/>
              </a:rPr>
              <a:t>20 MeV - </a:t>
            </a:r>
            <a:r>
              <a:rPr lang="en-US" sz="1600" b="1" dirty="0" smtClean="0">
                <a:solidFill>
                  <a:srgbClr val="FFFFFF"/>
                </a:solidFill>
                <a:latin typeface="Comic Sans MS" charset="0"/>
                <a:cs typeface="+mn-cs"/>
              </a:rPr>
              <a:t>&gt;500 </a:t>
            </a:r>
            <a:r>
              <a:rPr lang="en-US" sz="1600" b="1" dirty="0" err="1">
                <a:solidFill>
                  <a:srgbClr val="FFFFFF"/>
                </a:solidFill>
                <a:latin typeface="Comic Sans MS" charset="0"/>
                <a:cs typeface="+mn-cs"/>
              </a:rPr>
              <a:t>GeV</a:t>
            </a:r>
            <a:endParaRPr lang="en-US" sz="1400" dirty="0">
              <a:solidFill>
                <a:srgbClr val="FFFFFF"/>
              </a:solidFill>
              <a:latin typeface="Comic Sans MS" charset="0"/>
              <a:cs typeface="+mn-cs"/>
            </a:endParaRPr>
          </a:p>
        </p:txBody>
      </p:sp>
      <p:sp>
        <p:nvSpPr>
          <p:cNvPr id="2206730" name="Rectangle 10"/>
          <p:cNvSpPr>
            <a:spLocks noChangeArrowheads="1"/>
          </p:cNvSpPr>
          <p:nvPr/>
        </p:nvSpPr>
        <p:spPr bwMode="auto">
          <a:xfrm>
            <a:off x="5245100" y="838200"/>
            <a:ext cx="3886200" cy="55692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Huge fields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of view</a:t>
            </a:r>
            <a:endParaRPr lang="en-US" sz="2000" b="1" dirty="0">
              <a:latin typeface="Arial"/>
              <a:cs typeface="Arial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  <a:defRPr/>
            </a:pPr>
            <a:r>
              <a:rPr lang="en-US" b="1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LAT: 2.4 </a:t>
            </a:r>
            <a:r>
              <a:rPr lang="en-US" sz="2000" b="1" dirty="0" err="1" smtClean="0">
                <a:solidFill>
                  <a:srgbClr val="FFFF00"/>
                </a:solidFill>
                <a:latin typeface="Arial"/>
                <a:cs typeface="Arial"/>
              </a:rPr>
              <a:t>steradians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GBM: whole </a:t>
            </a:r>
            <a:r>
              <a:rPr lang="en-US" sz="2000" b="1" dirty="0" err="1">
                <a:solidFill>
                  <a:srgbClr val="FFFF00"/>
                </a:solidFill>
                <a:latin typeface="Arial"/>
                <a:cs typeface="Arial"/>
              </a:rPr>
              <a:t>unocculted</a:t>
            </a: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</a:rPr>
              <a:t> sky at any 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time (9 </a:t>
            </a:r>
            <a:r>
              <a:rPr lang="en-US" sz="2000" b="1" dirty="0" err="1" smtClean="0">
                <a:solidFill>
                  <a:srgbClr val="FFFF00"/>
                </a:solidFill>
                <a:latin typeface="Arial"/>
                <a:cs typeface="Arial"/>
              </a:rPr>
              <a:t>steradians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endParaRPr lang="en-US" sz="2000" b="1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b="1" dirty="0"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Very broad energy range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Lucida Grande"/>
              <a:buChar char="-"/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Combined coverage about 8 orders of magnitude</a:t>
            </a: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Good timing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Lucida Grande"/>
              <a:buChar char="-"/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Individual photons measured to 1-2 microsecond absolute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en-US" b="1" dirty="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b="1" dirty="0" smtClean="0">
                <a:solidFill>
                  <a:schemeClr val="tx1">
                    <a:lumMod val="95000"/>
                  </a:schemeClr>
                </a:solidFill>
                <a:latin typeface="Arial"/>
                <a:cs typeface="Arial"/>
              </a:rPr>
              <a:t>All gamma-ray data are immediately public</a:t>
            </a:r>
            <a:endParaRPr lang="en-US" b="1" dirty="0">
              <a:solidFill>
                <a:schemeClr val="tx1">
                  <a:lumMod val="9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910428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1113"/>
            <a:ext cx="8153400" cy="620713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b="1" i="1" dirty="0" smtClean="0">
                <a:solidFill>
                  <a:srgbClr val="FFEF07"/>
                </a:solidFill>
                <a:effectLst/>
                <a:latin typeface="Arial" charset="0"/>
                <a:ea typeface="ＭＳ Ｐゴシック" charset="0"/>
              </a:rPr>
              <a:t>Fermi</a:t>
            </a:r>
            <a:r>
              <a:rPr lang="en-US" b="1" dirty="0" smtClean="0">
                <a:solidFill>
                  <a:srgbClr val="FFEF07"/>
                </a:solidFill>
                <a:effectLst/>
                <a:latin typeface="Arial" charset="0"/>
                <a:ea typeface="ＭＳ Ｐゴシック" charset="0"/>
              </a:rPr>
              <a:t> </a:t>
            </a:r>
            <a:r>
              <a:rPr lang="en-US" sz="4400" b="1" dirty="0" smtClean="0">
                <a:solidFill>
                  <a:srgbClr val="FFEF07"/>
                </a:solidFill>
                <a:effectLst/>
                <a:latin typeface="Arial" charset="0"/>
                <a:ea typeface="ＭＳ Ｐゴシック" charset="0"/>
              </a:rPr>
              <a:t>Survey </a:t>
            </a:r>
            <a:r>
              <a:rPr lang="en-US" sz="4400" b="1" dirty="0">
                <a:solidFill>
                  <a:srgbClr val="FFEF07"/>
                </a:solidFill>
                <a:effectLst/>
                <a:latin typeface="Arial" charset="0"/>
                <a:ea typeface="ＭＳ Ｐゴシック" charset="0"/>
              </a:rPr>
              <a:t>Mode - Default</a:t>
            </a:r>
            <a:endParaRPr lang="en-US" sz="4400" b="1" dirty="0"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31749" name="survey-tipped_30.avi" descr="/Users/davidthompson/Documents/Fermi_GLAST/GLAST General Presentations/survey-tipped_30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0413"/>
            <a:ext cx="8129588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4691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762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FFFF00"/>
                </a:solidFill>
              </a:rPr>
              <a:t>Monitoring the Gamma-ray Sky with </a:t>
            </a:r>
            <a:r>
              <a:rPr lang="en-US" sz="3600" b="1" i="1" dirty="0" smtClean="0">
                <a:solidFill>
                  <a:srgbClr val="FFFF00"/>
                </a:solidFill>
              </a:rPr>
              <a:t>Fermi</a:t>
            </a:r>
            <a:endParaRPr lang="en-US" sz="36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838200"/>
            <a:ext cx="40386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BENEFITS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A satellite is the only way to observe the full sky with a single instrument.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No problem with seasons or day/night (the Sun is just another source for </a:t>
            </a:r>
            <a:r>
              <a:rPr lang="en-US" sz="2800" i="1" dirty="0" smtClean="0">
                <a:latin typeface="Calibri"/>
                <a:cs typeface="Calibri"/>
              </a:rPr>
              <a:t>Fermi</a:t>
            </a:r>
            <a:r>
              <a:rPr lang="en-US" sz="2800" dirty="0" smtClean="0">
                <a:latin typeface="Calibri"/>
                <a:cs typeface="Calibri"/>
              </a:rPr>
              <a:t>).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No problem with weather (almost).</a:t>
            </a:r>
          </a:p>
        </p:txBody>
      </p:sp>
    </p:spTree>
    <p:extLst>
      <p:ext uri="{BB962C8B-B14F-4D97-AF65-F5344CB8AC3E}">
        <p14:creationId xmlns:p14="http://schemas.microsoft.com/office/powerpoint/2010/main" val="10883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762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FFFF00"/>
                </a:solidFill>
              </a:rPr>
              <a:t>Monitoring the Gamma-ray Sky with </a:t>
            </a:r>
            <a:r>
              <a:rPr lang="en-US" sz="3600" b="1" i="1" dirty="0" smtClean="0">
                <a:solidFill>
                  <a:srgbClr val="FFFF00"/>
                </a:solidFill>
              </a:rPr>
              <a:t>Fermi</a:t>
            </a:r>
            <a:endParaRPr lang="en-US" sz="36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838200"/>
            <a:ext cx="40386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BENEFITS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A satellite is the only way to observe the full sky with a single instrument.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No problem with seasons or day/night (the Sun is just another source for </a:t>
            </a:r>
            <a:r>
              <a:rPr lang="en-US" sz="2800" i="1" dirty="0" smtClean="0">
                <a:latin typeface="Calibri"/>
                <a:cs typeface="Calibri"/>
              </a:rPr>
              <a:t>Fermi</a:t>
            </a:r>
            <a:r>
              <a:rPr lang="en-US" sz="2800" dirty="0" smtClean="0">
                <a:latin typeface="Calibri"/>
                <a:cs typeface="Calibri"/>
              </a:rPr>
              <a:t>).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No problem with weather (almost).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0600" y="838200"/>
            <a:ext cx="4038600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LIMITATIONS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The </a:t>
            </a:r>
            <a:r>
              <a:rPr lang="en-US" sz="2800" i="1" dirty="0" smtClean="0">
                <a:latin typeface="Calibri"/>
                <a:cs typeface="Calibri"/>
              </a:rPr>
              <a:t>Fermi</a:t>
            </a:r>
            <a:r>
              <a:rPr lang="en-US" sz="2800" dirty="0" smtClean="0">
                <a:latin typeface="Calibri"/>
                <a:cs typeface="Calibri"/>
              </a:rPr>
              <a:t> instruments are not very big.  The LAT in particular is limited by photon statistics.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Data collection, transmission, and processing take some time.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Angular resolution is limited. </a:t>
            </a:r>
          </a:p>
        </p:txBody>
      </p:sp>
    </p:spTree>
    <p:extLst>
      <p:ext uri="{BB962C8B-B14F-4D97-AF65-F5344CB8AC3E}">
        <p14:creationId xmlns:p14="http://schemas.microsoft.com/office/powerpoint/2010/main" val="350955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2286000"/>
            <a:ext cx="731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Some Examples of What the </a:t>
            </a: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Fermi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Calibri"/>
              </a:rPr>
              <a:t> All-sky Monitoring Has Revealed</a:t>
            </a:r>
            <a:endParaRPr lang="en-US" sz="4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59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12700"/>
            <a:ext cx="6781800" cy="9779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Monitoring - The Big Picture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594360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Energy Range: E&gt;1 </a:t>
            </a:r>
            <a:r>
              <a:rPr lang="en-US" sz="2000" dirty="0" err="1" smtClean="0">
                <a:solidFill>
                  <a:srgbClr val="FFFFFF"/>
                </a:solidFill>
                <a:latin typeface="Calibri"/>
                <a:cs typeface="Calibri"/>
              </a:rPr>
              <a:t>GeV</a:t>
            </a:r>
            <a:r>
              <a:rPr lang="en-US" sz="2000" dirty="0" smtClean="0">
                <a:solidFill>
                  <a:srgbClr val="FFFFFF"/>
                </a:solidFill>
                <a:latin typeface="Calibri"/>
                <a:cs typeface="Calibri"/>
              </a:rPr>
              <a:t>		Duration: 8 years</a:t>
            </a:r>
          </a:p>
        </p:txBody>
      </p:sp>
      <p:pic>
        <p:nvPicPr>
          <p:cNvPr id="5" name="Picture 4" descr="intens_ait_96m_gt1000_psf3_gal_0p1_transpar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990600"/>
            <a:ext cx="9753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1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12700"/>
            <a:ext cx="6781800" cy="1371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The E&gt;50 </a:t>
            </a:r>
            <a:r>
              <a:rPr lang="en-US" b="1" dirty="0" err="1" smtClean="0">
                <a:solidFill>
                  <a:srgbClr val="000000"/>
                </a:solidFill>
              </a:rPr>
              <a:t>GeV</a:t>
            </a:r>
            <a:r>
              <a:rPr lang="en-US" b="1" dirty="0" smtClean="0">
                <a:solidFill>
                  <a:srgbClr val="000000"/>
                </a:solidFill>
              </a:rPr>
              <a:t> All-sky Map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59436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		Duration: 80 months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endParaRPr lang="en-US" sz="2000" b="1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image8.png" descr="Screen Shot 2015-07-26 at 11.36.15 AM.png"/>
          <p:cNvPicPr/>
          <p:nvPr/>
        </p:nvPicPr>
        <p:blipFill>
          <a:blip r:embed="rId3">
            <a:extLst/>
          </a:blip>
          <a:srcRect l="2174" t="4340" r="2657" b="15329"/>
          <a:stretch>
            <a:fillRect/>
          </a:stretch>
        </p:blipFill>
        <p:spPr>
          <a:xfrm>
            <a:off x="38100" y="1371600"/>
            <a:ext cx="8981256" cy="45344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638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latin typeface="Calibri"/>
            <a:cs typeface="Calibr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94994</TotalTime>
  <Words>1314</Words>
  <Application>Microsoft Macintosh PowerPoint</Application>
  <PresentationFormat>On-screen Show (4:3)</PresentationFormat>
  <Paragraphs>218</Paragraphs>
  <Slides>26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Story</vt:lpstr>
      <vt:lpstr>PowerPoint Presentation</vt:lpstr>
      <vt:lpstr>Outline</vt:lpstr>
      <vt:lpstr>The Fermi Observatory - Characteristics</vt:lpstr>
      <vt:lpstr>Fermi Survey Mode - Default</vt:lpstr>
      <vt:lpstr>Monitoring the Gamma-ray Sky with Fermi</vt:lpstr>
      <vt:lpstr>Monitoring the Gamma-ray Sky with Fermi</vt:lpstr>
      <vt:lpstr>PowerPoint Presentation</vt:lpstr>
      <vt:lpstr>Monitoring - The Big Picture</vt:lpstr>
      <vt:lpstr>The E&gt;50 GeV All-sky Map</vt:lpstr>
      <vt:lpstr>Monitoring – Deeper Exposures</vt:lpstr>
      <vt:lpstr>Resolving Sources in the LMC</vt:lpstr>
      <vt:lpstr>Monitoring and Time-Domain Astrophysics</vt:lpstr>
      <vt:lpstr>Transients - Gravitational Wave Event GW150914 </vt:lpstr>
      <vt:lpstr>Transients - Gamma-ray Novae</vt:lpstr>
      <vt:lpstr>Long-term Monitoring – PSR J2032+4127 System</vt:lpstr>
      <vt:lpstr>Long-Term Monitoring – 1510-089 </vt:lpstr>
      <vt:lpstr>Long-term Variability – Periodic Blazar?</vt:lpstr>
      <vt:lpstr>PowerPoint Presentation</vt:lpstr>
      <vt:lpstr>PowerPoint Presentation</vt:lpstr>
      <vt:lpstr>Public High-Level Fermi Data Products - Examples  Found at the Fermi Science Support Center http://fermi.gsfc.nasa.gov/ssc/   General Catalogs – the next two catalogs (in 2017) will be   3FHL – more than 1500 sources seen above 10 GeV  4FGL – all Fermi LAT energies  Specialized catalogs – pulsars, gamma-ray bursts, others  Public automated light curves, such as the one shown earlier for 1510-089</vt:lpstr>
      <vt:lpstr>Public High-Level Fermi Data Products  Recent Addition – Fermi All-sky Variability Analysis (FAVA)  Found at the Fermi Science Support Center http://fermi.gsfc.nasa.gov/ssc/   Basic idea: use the long-term Fermi LAT observations as a baseline for the “average” gamma-ray sky, then look for differences from that average.          The FAVA map, updated                  weekly, shows flares.     FAVA is also able to generate a relative gamma-ray light curve for any point on the sky. </vt:lpstr>
      <vt:lpstr>Public High-Level Fermi Data Products  Rapid Releases  Gamma-Ray Bursts (GRBs), inherently fast and bright, provide the fastest release of information from the Fermi instruments.  On-board analysis, followed by transmission through the TDRS System and the Gamma-ray Coordinates Network (GCN), allows burst alerts to be sent within seconds of the actual burst.   No other gamma-ray sources are bright enough to allow on-board recognition. </vt:lpstr>
      <vt:lpstr>Fermi LAT Data Latency</vt:lpstr>
      <vt:lpstr>Data Latency Improvements</vt:lpstr>
      <vt:lpstr>Sharing LAT Alerts</vt:lpstr>
      <vt:lpstr>Summary</vt:lpstr>
    </vt:vector>
  </TitlesOfParts>
  <Manager/>
  <Company>GSFC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Dave Thompson</dc:creator>
  <cp:keywords/>
  <dc:description/>
  <cp:lastModifiedBy>David Thompson</cp:lastModifiedBy>
  <cp:revision>868</cp:revision>
  <cp:lastPrinted>2014-06-19T07:10:18Z</cp:lastPrinted>
  <dcterms:created xsi:type="dcterms:W3CDTF">2008-05-21T22:13:50Z</dcterms:created>
  <dcterms:modified xsi:type="dcterms:W3CDTF">2016-11-28T16:29:26Z</dcterms:modified>
  <cp:category/>
</cp:coreProperties>
</file>