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90" r:id="rId2"/>
    <p:sldId id="292" r:id="rId3"/>
    <p:sldId id="316" r:id="rId4"/>
    <p:sldId id="314" r:id="rId5"/>
    <p:sldId id="293" r:id="rId6"/>
    <p:sldId id="309" r:id="rId7"/>
    <p:sldId id="311" r:id="rId8"/>
    <p:sldId id="312" r:id="rId9"/>
    <p:sldId id="310" r:id="rId10"/>
    <p:sldId id="317" r:id="rId11"/>
    <p:sldId id="318" r:id="rId12"/>
    <p:sldId id="319" r:id="rId13"/>
    <p:sldId id="296" r:id="rId14"/>
    <p:sldId id="297" r:id="rId15"/>
    <p:sldId id="298" r:id="rId16"/>
    <p:sldId id="299" r:id="rId17"/>
    <p:sldId id="320" r:id="rId18"/>
    <p:sldId id="305" r:id="rId19"/>
    <p:sldId id="306" r:id="rId20"/>
    <p:sldId id="321" r:id="rId21"/>
    <p:sldId id="303" r:id="rId22"/>
    <p:sldId id="304" r:id="rId23"/>
    <p:sldId id="294" r:id="rId24"/>
    <p:sldId id="313" r:id="rId25"/>
    <p:sldId id="308" r:id="rId26"/>
    <p:sldId id="30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D5E3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724" autoAdjust="0"/>
    <p:restoredTop sz="82940" autoAdjust="0"/>
  </p:normalViewPr>
  <p:slideViewPr>
    <p:cSldViewPr snapToGrid="0" snapToObjects="1">
      <p:cViewPr>
        <p:scale>
          <a:sx n="100" d="100"/>
          <a:sy n="100" d="100"/>
        </p:scale>
        <p:origin x="-9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797FA-75C6-944C-9DAE-C89B91D6529A}" type="datetimeFigureOut">
              <a:t>16-12-05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B5D1A-505F-E341-8E25-0E392306B9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2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948C-0814-7A42-AD5A-174A7E144F3B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89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2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045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291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241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14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0616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4384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49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212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254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5987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Blazars (active, variable, jetted AGNs): how do the various properties depend on the black hole mass?</a:t>
            </a:r>
          </a:p>
          <a:p>
            <a:r>
              <a:rPr lang="en-US"/>
              <a:t>- Do more massive BHs produce faster jets?</a:t>
            </a:r>
          </a:p>
          <a:p>
            <a:r>
              <a:rPr lang="en-US"/>
              <a:t>- Do more massive BHs produce more luminous jets?</a:t>
            </a:r>
          </a:p>
          <a:p>
            <a:r>
              <a:rPr lang="en-US"/>
              <a:t>- Correlation with the SED (spectral energy distribution) peak luminosity and(or) the peak frequency?</a:t>
            </a:r>
          </a:p>
          <a:p>
            <a:endParaRPr lang="en-US"/>
          </a:p>
          <a:p>
            <a:r>
              <a:rPr lang="en-US"/>
              <a:t>More generally: how is the formation of jets / type of AGN affected by the central BH.</a:t>
            </a:r>
          </a:p>
          <a:p>
            <a:r>
              <a:rPr lang="en-US"/>
              <a:t>- Mass</a:t>
            </a:r>
          </a:p>
          <a:p>
            <a:r>
              <a:rPr lang="en-US"/>
              <a:t>- Role of accretion rate (accretion rate vs. jet luminosity)</a:t>
            </a:r>
          </a:p>
          <a:p>
            <a:r>
              <a:rPr lang="en-US"/>
              <a:t>- Subtypes of AGNs to consider:</a:t>
            </a:r>
          </a:p>
          <a:p>
            <a:r>
              <a:rPr lang="en-US"/>
              <a:t>    -- BLO (BL Lacertae Objects) vs. FSRQ (Flat-spectrum radio quasars)</a:t>
            </a:r>
          </a:p>
          <a:p>
            <a:r>
              <a:rPr lang="en-US"/>
              <a:t>    -- HERG vs. LERG (High / Low-excitation radio galaxies)</a:t>
            </a:r>
          </a:p>
          <a:p>
            <a:r>
              <a:rPr lang="en-US"/>
              <a:t>    -- LLAGN (Low-luminosity AGN) vs. other AGNs, blazars</a:t>
            </a:r>
          </a:p>
          <a:p>
            <a:r>
              <a:rPr lang="en-US"/>
              <a:t>    -- GPS (Gigahertz-peaked spectrum sources)</a:t>
            </a:r>
          </a:p>
          <a:p>
            <a:r>
              <a:rPr lang="en-US"/>
              <a:t>-------</a:t>
            </a:r>
          </a:p>
          <a:p>
            <a:r>
              <a:rPr lang="en-US"/>
              <a:t>Points to consider:</a:t>
            </a:r>
          </a:p>
          <a:p>
            <a:r>
              <a:rPr lang="en-US"/>
              <a:t>- How consistent/reliable are the various methods for determing BHM,</a:t>
            </a:r>
          </a:p>
          <a:p>
            <a:r>
              <a:rPr lang="en-US"/>
              <a:t>  including published data from different sources?</a:t>
            </a:r>
          </a:p>
          <a:p>
            <a:r>
              <a:rPr lang="en-US"/>
              <a:t>- Bulge magnitude vs. BHM relation.</a:t>
            </a:r>
          </a:p>
          <a:p>
            <a:r>
              <a:rPr lang="en-US"/>
              <a:t>- Non-virial BLR (Broad-line region)?</a:t>
            </a:r>
          </a:p>
          <a:p>
            <a:endParaRPr lang="en-US"/>
          </a:p>
          <a:p>
            <a:r>
              <a:rPr lang="en-US"/>
              <a:t>Observational data are sparse and diverse! (Jet speeds, black hole masses, accretion rates...)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469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658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2284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055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124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7029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70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949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927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069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1EDA8-152D-1F4A-BDCD-AE106B443F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1EDA8-152D-1F4A-BDCD-AE106B443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1EDA8-152D-1F4A-BDCD-AE106B443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B5D1A-505F-E341-8E25-0E392306B930}" type="slidenum">
              <a:rPr lang="uk-UA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88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4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9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5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2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9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EC10-2F58-1746-8E64-F2177127AF1E}" type="datetimeFigureOut">
              <a:t>16-12-05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AF5D1-7355-0B46-86EA-3111489D47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0433" y="609602"/>
            <a:ext cx="5105400" cy="2873412"/>
          </a:xfrm>
        </p:spPr>
        <p:txBody>
          <a:bodyPr>
            <a:normAutofit/>
          </a:bodyPr>
          <a:lstStyle/>
          <a:p>
            <a:pPr algn="l"/>
            <a:r>
              <a:rPr lang="en-US" sz="48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Radio monitoring</a:t>
            </a:r>
            <a:br>
              <a:rPr lang="en-US" sz="48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48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 Metsähovi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966" y="3848944"/>
            <a:ext cx="5135034" cy="2805859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accent5"/>
                </a:solidFill>
              </a:rPr>
              <a:t>Merja Tornikoski</a:t>
            </a:r>
            <a:br>
              <a:rPr lang="en-US">
                <a:solidFill>
                  <a:schemeClr val="accent5"/>
                </a:solidFill>
              </a:rPr>
            </a:br>
            <a:r>
              <a:rPr lang="en-US" sz="2000">
                <a:solidFill>
                  <a:schemeClr val="accent5"/>
                </a:solidFill>
              </a:rPr>
              <a:t>Aalto University Metsähovi Radio Observatory</a:t>
            </a:r>
            <a:br>
              <a:rPr lang="en-US" sz="2000">
                <a:solidFill>
                  <a:schemeClr val="accent5"/>
                </a:solidFill>
              </a:rPr>
            </a:br>
            <a:r>
              <a:rPr lang="en-US" sz="2000">
                <a:solidFill>
                  <a:schemeClr val="accent5"/>
                </a:solidFill>
              </a:rPr>
              <a:t/>
            </a:r>
            <a:br>
              <a:rPr lang="en-US" sz="2000">
                <a:solidFill>
                  <a:schemeClr val="accent5"/>
                </a:solidFill>
              </a:rPr>
            </a:br>
            <a:r>
              <a:rPr lang="en-US" sz="1600">
                <a:solidFill>
                  <a:schemeClr val="accent5"/>
                </a:solidFill>
              </a:rPr>
              <a:t>with:</a:t>
            </a:r>
            <a:br>
              <a:rPr lang="en-US" sz="1600">
                <a:solidFill>
                  <a:schemeClr val="accent5"/>
                </a:solidFill>
              </a:rPr>
            </a:br>
            <a:r>
              <a:rPr lang="en-US" sz="2000">
                <a:solidFill>
                  <a:schemeClr val="accent5"/>
                </a:solidFill>
              </a:rPr>
              <a:t>A. Lähteenmäki, J. Tammi, T. Hovatta, </a:t>
            </a:r>
            <a:br>
              <a:rPr lang="en-US" sz="2000">
                <a:solidFill>
                  <a:schemeClr val="accent5"/>
                </a:solidFill>
              </a:rPr>
            </a:br>
            <a:r>
              <a:rPr lang="en-US" sz="2000">
                <a:solidFill>
                  <a:schemeClr val="accent5"/>
                </a:solidFill>
              </a:rPr>
              <a:t>E. Järvelä, V. Ramakrishnan, </a:t>
            </a:r>
            <a:br>
              <a:rPr lang="en-US" sz="2000">
                <a:solidFill>
                  <a:schemeClr val="accent5"/>
                </a:solidFill>
              </a:rPr>
            </a:br>
            <a:r>
              <a:rPr lang="en-US" sz="2000">
                <a:solidFill>
                  <a:schemeClr val="accent5"/>
                </a:solidFill>
              </a:rPr>
              <a:t>R. J. C. Vera Rodriguez, W. Chamani, S. Enestam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3517900" cy="6858000"/>
            <a:chOff x="0" y="0"/>
            <a:chExt cx="35179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517900" cy="68580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IMG_9688_k_t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7" y="3703320"/>
              <a:ext cx="3154680" cy="3154680"/>
            </a:xfrm>
            <a:prstGeom prst="rect">
              <a:avLst/>
            </a:prstGeom>
          </p:spPr>
        </p:pic>
        <p:pic>
          <p:nvPicPr>
            <p:cNvPr id="10" name="Picture 9" descr="IMG_9642_k_t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61" y="0"/>
              <a:ext cx="3124200" cy="3124200"/>
            </a:xfrm>
            <a:prstGeom prst="rect">
              <a:avLst/>
            </a:prstGeom>
          </p:spPr>
        </p:pic>
      </p:grpSp>
      <p:pic>
        <p:nvPicPr>
          <p:cNvPr id="8" name="Picture 7" descr="otsikkokalvon_vuokayra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8" y="2347157"/>
            <a:ext cx="3264694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rp_fermi_corr_published_figure6_online_Page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11786" r="48932" b="61493"/>
          <a:stretch/>
        </p:blipFill>
        <p:spPr>
          <a:xfrm>
            <a:off x="482600" y="0"/>
            <a:ext cx="3098800" cy="2857501"/>
          </a:xfrm>
          <a:prstGeom prst="rect">
            <a:avLst/>
          </a:prstGeom>
        </p:spPr>
      </p:pic>
      <p:pic>
        <p:nvPicPr>
          <p:cNvPr id="5" name="Picture 4" descr="kurp_fermi_corr_published_figure6_online_Page_1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2" t="11665" r="7295" b="61614"/>
          <a:stretch/>
        </p:blipFill>
        <p:spPr>
          <a:xfrm>
            <a:off x="3898899" y="0"/>
            <a:ext cx="3188403" cy="2857501"/>
          </a:xfrm>
          <a:prstGeom prst="rect">
            <a:avLst/>
          </a:prstGeom>
        </p:spPr>
      </p:pic>
      <p:pic>
        <p:nvPicPr>
          <p:cNvPr id="7" name="Picture 6" descr="kurp_fermi_corr_published_figure6_online_Page_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3" t="11667" r="7032" b="61979"/>
          <a:stretch/>
        </p:blipFill>
        <p:spPr>
          <a:xfrm>
            <a:off x="546100" y="2847569"/>
            <a:ext cx="3208216" cy="2818328"/>
          </a:xfrm>
          <a:prstGeom prst="rect">
            <a:avLst/>
          </a:prstGeom>
        </p:spPr>
      </p:pic>
      <p:pic>
        <p:nvPicPr>
          <p:cNvPr id="8" name="Picture 7" descr="kurp_fermi_corr_published_figure6_online_Page_1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12037" r="48917" b="61978"/>
          <a:stretch/>
        </p:blipFill>
        <p:spPr>
          <a:xfrm>
            <a:off x="3848099" y="2887137"/>
            <a:ext cx="3070861" cy="2778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0667" y="6316133"/>
            <a:ext cx="269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(Ramakrishnan et al. 2015)</a:t>
            </a:r>
          </a:p>
        </p:txBody>
      </p:sp>
    </p:spTree>
    <p:extLst>
      <p:ext uri="{BB962C8B-B14F-4D97-AF65-F5344CB8AC3E}">
        <p14:creationId xmlns:p14="http://schemas.microsoft.com/office/powerpoint/2010/main" val="65824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fcorr_published_online-material_Page_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814" r="8518" b="13213"/>
          <a:stretch/>
        </p:blipFill>
        <p:spPr>
          <a:xfrm>
            <a:off x="237065" y="1"/>
            <a:ext cx="8745251" cy="584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8245" y="6292334"/>
            <a:ext cx="269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(Ramakrishnan et al. 2016)</a:t>
            </a:r>
          </a:p>
        </p:txBody>
      </p:sp>
    </p:spTree>
    <p:extLst>
      <p:ext uri="{BB962C8B-B14F-4D97-AF65-F5344CB8AC3E}">
        <p14:creationId xmlns:p14="http://schemas.microsoft.com/office/powerpoint/2010/main" val="334273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866" y="190236"/>
            <a:ext cx="5638800" cy="893762"/>
          </a:xfrm>
        </p:spPr>
        <p:txBody>
          <a:bodyPr>
            <a:normAutofit fontScale="90000"/>
          </a:bodyPr>
          <a:lstStyle/>
          <a:p>
            <a:r>
              <a:rPr lang="en-US" sz="3600"/>
              <a:t>But! 2.5 years vs. </a:t>
            </a:r>
            <a:br>
              <a:rPr lang="en-US" sz="3600"/>
            </a:br>
            <a:r>
              <a:rPr lang="en-US" sz="3600"/>
              <a:t>5 years of data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1253331"/>
            <a:ext cx="3967244" cy="5225801"/>
            <a:chOff x="0" y="1253331"/>
            <a:chExt cx="3967244" cy="5225801"/>
          </a:xfrm>
        </p:grpSpPr>
        <p:pic>
          <p:nvPicPr>
            <p:cNvPr id="5" name="Picture 4" descr="mfcorr_published_online-material_Page_01.jp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9" r="54444" b="13646"/>
            <a:stretch/>
          </p:blipFill>
          <p:spPr>
            <a:xfrm>
              <a:off x="2018557" y="4110838"/>
              <a:ext cx="1948687" cy="1443863"/>
            </a:xfrm>
            <a:prstGeom prst="rect">
              <a:avLst/>
            </a:prstGeom>
          </p:spPr>
        </p:pic>
        <p:pic>
          <p:nvPicPr>
            <p:cNvPr id="6" name="Picture 5" descr="kurp_fermi_corr_published_figure6_online_Page_04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9" t="11786" r="48932" b="61493"/>
            <a:stretch/>
          </p:blipFill>
          <p:spPr>
            <a:xfrm>
              <a:off x="0" y="1253331"/>
              <a:ext cx="3098800" cy="285750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2385961" y="1781337"/>
              <a:ext cx="1" cy="4697795"/>
            </a:xfrm>
            <a:prstGeom prst="line">
              <a:avLst/>
            </a:prstGeom>
            <a:ln>
              <a:solidFill>
                <a:srgbClr val="FFCC66">
                  <a:alpha val="34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991628" y="1930401"/>
            <a:ext cx="515237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Even in well-known flaring sources</a:t>
            </a:r>
          </a:p>
          <a:p>
            <a:r>
              <a:rPr lang="en-US" sz="2400"/>
              <a:t>radio flares don’t occur very frequently</a:t>
            </a:r>
          </a:p>
          <a:p>
            <a:r>
              <a:rPr lang="en-US" sz="2400">
                <a:solidFill>
                  <a:schemeClr val="tx2"/>
                </a:solidFill>
              </a:rPr>
              <a:t>	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tx2"/>
                </a:solidFill>
              </a:rPr>
              <a:t>Typical peak-to-peak timescale is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2400">
                <a:solidFill>
                  <a:schemeClr val="tx2"/>
                </a:solidFill>
              </a:rPr>
              <a:t>ca. five years.</a:t>
            </a:r>
          </a:p>
          <a:p>
            <a:pPr marL="342900" indent="-342900">
              <a:buFont typeface="Arial"/>
              <a:buChar char="•"/>
            </a:pPr>
            <a:endParaRPr lang="en-US" sz="240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tx2"/>
                </a:solidFill>
              </a:rPr>
              <a:t>	9 times out of 10 we are likely to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2400">
                <a:solidFill>
                  <a:schemeClr val="tx2"/>
                </a:solidFill>
              </a:rPr>
              <a:t>see a source in the quiescent (51%)</a:t>
            </a:r>
            <a:br>
              <a:rPr lang="en-US" sz="2400">
                <a:solidFill>
                  <a:schemeClr val="tx2"/>
                </a:solidFill>
              </a:rPr>
            </a:br>
            <a:r>
              <a:rPr lang="en-US" sz="2400">
                <a:solidFill>
                  <a:schemeClr val="tx2"/>
                </a:solidFill>
              </a:rPr>
              <a:t>or intermediate (38%) state.</a:t>
            </a:r>
          </a:p>
          <a:p>
            <a:r>
              <a:rPr lang="en-US" sz="2400"/>
              <a:t>	</a:t>
            </a:r>
          </a:p>
          <a:p>
            <a:r>
              <a:rPr lang="en-US" sz="2400" b="1">
                <a:solidFill>
                  <a:schemeClr val="accent2"/>
                </a:solidFill>
              </a:rPr>
              <a:t>Long-term monitoring is essential!</a:t>
            </a:r>
          </a:p>
        </p:txBody>
      </p:sp>
    </p:spTree>
    <p:extLst>
      <p:ext uri="{BB962C8B-B14F-4D97-AF65-F5344CB8AC3E}">
        <p14:creationId xmlns:p14="http://schemas.microsoft.com/office/powerpoint/2010/main" val="390521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" y="274638"/>
            <a:ext cx="8229600" cy="1143000"/>
          </a:xfrm>
        </p:spPr>
        <p:txBody>
          <a:bodyPr/>
          <a:lstStyle/>
          <a:p>
            <a:r>
              <a:rPr lang="en-US"/>
              <a:t>Peaked-Spectrum Sources</a:t>
            </a:r>
          </a:p>
        </p:txBody>
      </p:sp>
      <p:pic>
        <p:nvPicPr>
          <p:cNvPr id="4" name="Content Placeholder 3" descr="photo_2219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47703" r="2793"/>
          <a:stretch/>
        </p:blipFill>
        <p:spPr>
          <a:xfrm>
            <a:off x="186266" y="1862666"/>
            <a:ext cx="3302000" cy="23669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0" y="1600200"/>
            <a:ext cx="4876800" cy="4902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Old confined sources?</a:t>
            </a:r>
          </a:p>
          <a:p>
            <a:r>
              <a:rPr lang="en-US"/>
              <a:t>Young evolving sources?</a:t>
            </a:r>
          </a:p>
          <a:p>
            <a:r>
              <a:rPr lang="en-US"/>
              <a:t>Recurrent activity?</a:t>
            </a:r>
          </a:p>
          <a:p>
            <a:endParaRPr lang="en-US"/>
          </a:p>
          <a:p>
            <a:r>
              <a:rPr lang="en-US">
                <a:solidFill>
                  <a:schemeClr val="tx2"/>
                </a:solidFill>
              </a:rPr>
              <a:t>Our interest originally: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Planck satellite’s foreground.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Identification of new extreme-peaking populations.</a:t>
            </a:r>
          </a:p>
          <a:p>
            <a:r>
              <a:rPr lang="en-US">
                <a:solidFill>
                  <a:schemeClr val="tx2"/>
                </a:solidFill>
              </a:rPr>
              <a:t>Our interest later: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Source evolution and other scenarios.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Contamination of the peaked-spectrum source samples.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Identification methods.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68" y="4893732"/>
            <a:ext cx="3526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4"/>
                </a:solidFill>
              </a:rPr>
              <a:t>CSS: Compact Steep Spectrum source</a:t>
            </a:r>
          </a:p>
          <a:p>
            <a:r>
              <a:rPr lang="en-US" sz="1600">
                <a:solidFill>
                  <a:schemeClr val="accent4"/>
                </a:solidFill>
              </a:rPr>
              <a:t>GPS: Gigahertz Peaked Spectrum source</a:t>
            </a:r>
          </a:p>
          <a:p>
            <a:r>
              <a:rPr lang="en-US" sz="1600">
                <a:solidFill>
                  <a:schemeClr val="accent4"/>
                </a:solidFill>
              </a:rPr>
              <a:t>HFP: High Frequency Peaker</a:t>
            </a:r>
          </a:p>
        </p:txBody>
      </p:sp>
    </p:spTree>
    <p:extLst>
      <p:ext uri="{BB962C8B-B14F-4D97-AF65-F5344CB8AC3E}">
        <p14:creationId xmlns:p14="http://schemas.microsoft.com/office/powerpoint/2010/main" val="333952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313266"/>
            <a:ext cx="8229600" cy="5935134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Earlier studies did not take variability into account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  <a:sym typeface="Wingdings"/>
              </a:rPr>
              <a:t> 	original GPS source samples were severely		</a:t>
            </a:r>
            <a:br>
              <a:rPr lang="en-US">
                <a:solidFill>
                  <a:schemeClr val="tx2"/>
                </a:solidFill>
                <a:sym typeface="Wingdings"/>
              </a:rPr>
            </a:br>
            <a:r>
              <a:rPr lang="en-US">
                <a:solidFill>
                  <a:schemeClr val="tx2"/>
                </a:solidFill>
                <a:sym typeface="Wingdings"/>
              </a:rPr>
              <a:t>		contaminated by flaring sources!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5" descr="iilo05_m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0649"/>
            <a:ext cx="4437063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lo05_im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0649"/>
            <a:ext cx="4437062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72640" y="6468533"/>
            <a:ext cx="377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solidFill>
                  <a:schemeClr val="accent4"/>
                </a:solidFill>
              </a:rPr>
              <a:t>(Torniainen et al. 2005, A&amp;A 435, 839)</a:t>
            </a:r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6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34"/>
            <a:ext cx="8350250" cy="1346200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chemeClr val="tx2"/>
                </a:solidFill>
              </a:rPr>
              <a:t>Source classification using Self-Organising Maps </a:t>
            </a:r>
            <a:r>
              <a:rPr lang="en-US" sz="1900">
                <a:solidFill>
                  <a:schemeClr val="accent4"/>
                </a:solidFill>
              </a:rPr>
              <a:t>(Torniainen et al. 2008</a:t>
            </a:r>
            <a:r>
              <a:rPr lang="en-US">
                <a:solidFill>
                  <a:schemeClr val="tx2"/>
                </a:solidFill>
              </a:rPr>
              <a:t>):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Even the genuine GPS sources form several clusters </a:t>
            </a:r>
            <a:r>
              <a:rPr lang="en-US">
                <a:solidFill>
                  <a:schemeClr val="tx2"/>
                </a:solidFill>
                <a:sym typeface="Wingdings"/>
              </a:rPr>
              <a:t> differences in addition to the quasar/galaxy </a:t>
            </a:r>
            <a:r>
              <a:rPr lang="mr-IN">
                <a:solidFill>
                  <a:schemeClr val="tx2"/>
                </a:solidFill>
                <a:sym typeface="Wingdings"/>
              </a:rPr>
              <a:t>–</a:t>
            </a:r>
            <a:r>
              <a:rPr lang="en-US">
                <a:solidFill>
                  <a:schemeClr val="tx2"/>
                </a:solidFill>
                <a:sym typeface="Wingdings"/>
              </a:rPr>
              <a:t>dualism.</a:t>
            </a:r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4625" y="1503890"/>
            <a:ext cx="8632825" cy="5176838"/>
            <a:chOff x="174625" y="1503890"/>
            <a:chExt cx="8632825" cy="5176838"/>
          </a:xfrm>
        </p:grpSpPr>
        <p:pic>
          <p:nvPicPr>
            <p:cNvPr id="4" name="Picture 2" descr="all_clu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25" y="2067453"/>
              <a:ext cx="5981700" cy="393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7277100" y="1940453"/>
              <a:ext cx="184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339975" y="1642003"/>
              <a:ext cx="5003800" cy="4017962"/>
              <a:chOff x="1535" y="992"/>
              <a:chExt cx="3152" cy="2531"/>
            </a:xfrm>
          </p:grpSpPr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H="1">
                <a:off x="2482" y="1109"/>
                <a:ext cx="406" cy="1153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3008" y="2906"/>
                <a:ext cx="1059" cy="617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2222" y="2312"/>
                <a:ext cx="650" cy="543"/>
              </a:xfrm>
              <a:custGeom>
                <a:avLst/>
                <a:gdLst>
                  <a:gd name="T0" fmla="*/ 158 w 650"/>
                  <a:gd name="T1" fmla="*/ 0 h 543"/>
                  <a:gd name="T2" fmla="*/ 6 w 650"/>
                  <a:gd name="T3" fmla="*/ 348 h 543"/>
                  <a:gd name="T4" fmla="*/ 124 w 650"/>
                  <a:gd name="T5" fmla="*/ 458 h 543"/>
                  <a:gd name="T6" fmla="*/ 650 w 650"/>
                  <a:gd name="T7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0" h="543">
                    <a:moveTo>
                      <a:pt x="158" y="0"/>
                    </a:moveTo>
                    <a:cubicBezTo>
                      <a:pt x="85" y="136"/>
                      <a:pt x="12" y="272"/>
                      <a:pt x="6" y="348"/>
                    </a:cubicBezTo>
                    <a:cubicBezTo>
                      <a:pt x="0" y="424"/>
                      <a:pt x="17" y="426"/>
                      <a:pt x="124" y="458"/>
                    </a:cubicBezTo>
                    <a:cubicBezTo>
                      <a:pt x="231" y="490"/>
                      <a:pt x="557" y="528"/>
                      <a:pt x="650" y="543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1535" y="1001"/>
                <a:ext cx="13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i-FI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Incorrect classific,</a:t>
                </a: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3059" y="992"/>
                <a:ext cx="162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i-FI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Genuine GPS sources</a:t>
                </a:r>
                <a:endParaRPr lang="en-US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174625" y="1503890"/>
              <a:ext cx="8632825" cy="5176838"/>
              <a:chOff x="110" y="894"/>
              <a:chExt cx="5438" cy="3261"/>
            </a:xfrm>
          </p:grpSpPr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110" y="1021"/>
                <a:ext cx="1176" cy="7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fi-FI" b="1">
                    <a:latin typeface="Arial" charset="0"/>
                    <a:cs typeface="Arial" charset="0"/>
                  </a:rPr>
                  <a:t>Flat spectra, high pol.,</a:t>
                </a:r>
              </a:p>
              <a:p>
                <a:pPr eaLnBrk="1" hangingPunct="1"/>
                <a:r>
                  <a:rPr lang="fi-FI" b="1">
                    <a:latin typeface="Arial" charset="0"/>
                    <a:cs typeface="Arial" charset="0"/>
                  </a:rPr>
                  <a:t>high</a:t>
                </a:r>
                <a:br>
                  <a:rPr lang="fi-FI" b="1">
                    <a:latin typeface="Arial" charset="0"/>
                    <a:cs typeface="Arial" charset="0"/>
                  </a:rPr>
                </a:br>
                <a:r>
                  <a:rPr lang="fi-FI" b="1">
                    <a:latin typeface="Arial" charset="0"/>
                    <a:cs typeface="Arial" charset="0"/>
                  </a:rPr>
                  <a:t>variability</a:t>
                </a:r>
                <a:endParaRPr lang="en-US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957" y="1246"/>
                <a:ext cx="1406" cy="14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2185" y="2898"/>
                <a:ext cx="1118" cy="83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956" y="3745"/>
                <a:ext cx="2222" cy="4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fi-FI" b="1">
                    <a:latin typeface="Arial" charset="0"/>
                    <a:cs typeface="Arial" charset="0"/>
                  </a:rPr>
                  <a:t>Possible GPS sources,</a:t>
                </a:r>
                <a:br>
                  <a:rPr lang="fi-FI" b="1">
                    <a:latin typeface="Arial" charset="0"/>
                    <a:cs typeface="Arial" charset="0"/>
                  </a:rPr>
                </a:br>
                <a:r>
                  <a:rPr lang="fi-FI" b="1">
                    <a:latin typeface="Arial" charset="0"/>
                    <a:cs typeface="Arial" charset="0"/>
                  </a:rPr>
                  <a:t>data too sparse to confirm</a:t>
                </a:r>
                <a:endParaRPr lang="en-US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3345" y="2778"/>
                <a:ext cx="1102" cy="89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634" y="2999"/>
                <a:ext cx="898" cy="7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1" hangingPunct="1">
                  <a:spcBef>
                    <a:spcPct val="50000"/>
                  </a:spcBef>
                </a:pPr>
                <a:r>
                  <a:rPr lang="fi-FI" b="1">
                    <a:latin typeface="Arial" charset="0"/>
                    <a:cs typeface="Arial" charset="0"/>
                  </a:rPr>
                  <a:t>Different</a:t>
                </a:r>
                <a:br>
                  <a:rPr lang="fi-FI" b="1">
                    <a:latin typeface="Arial" charset="0"/>
                    <a:cs typeface="Arial" charset="0"/>
                  </a:rPr>
                </a:br>
                <a:r>
                  <a:rPr lang="fi-FI" b="1">
                    <a:latin typeface="Arial" charset="0"/>
                    <a:cs typeface="Arial" charset="0"/>
                  </a:rPr>
                  <a:t>types of </a:t>
                </a:r>
                <a:br>
                  <a:rPr lang="fi-FI" b="1">
                    <a:latin typeface="Arial" charset="0"/>
                    <a:cs typeface="Arial" charset="0"/>
                  </a:rPr>
                </a:br>
                <a:r>
                  <a:rPr lang="fi-FI" b="1">
                    <a:latin typeface="Arial" charset="0"/>
                    <a:cs typeface="Arial" charset="0"/>
                  </a:rPr>
                  <a:t>young </a:t>
                </a:r>
                <a:br>
                  <a:rPr lang="fi-FI" b="1">
                    <a:latin typeface="Arial" charset="0"/>
                    <a:cs typeface="Arial" charset="0"/>
                  </a:rPr>
                </a:br>
                <a:r>
                  <a:rPr lang="fi-FI" b="1">
                    <a:latin typeface="Arial" charset="0"/>
                    <a:cs typeface="Arial" charset="0"/>
                  </a:rPr>
                  <a:t>sources</a:t>
                </a:r>
                <a:endParaRPr lang="en-US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2753" y="2270"/>
                <a:ext cx="881" cy="75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1296" y="1033"/>
                <a:ext cx="195" cy="2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flipV="1">
                <a:off x="1955" y="3202"/>
                <a:ext cx="238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H="1" flipV="1">
                <a:off x="3625" y="2617"/>
                <a:ext cx="1009" cy="3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 flipH="1">
                <a:off x="4439" y="3007"/>
                <a:ext cx="177" cy="2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3806" y="1253"/>
                <a:ext cx="864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 flipH="1" flipV="1">
                <a:off x="4365" y="2160"/>
                <a:ext cx="263" cy="8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25"/>
              <p:cNvSpPr txBox="1">
                <a:spLocks noChangeArrowheads="1"/>
              </p:cNvSpPr>
              <p:nvPr/>
            </p:nvSpPr>
            <p:spPr bwMode="auto">
              <a:xfrm>
                <a:off x="4524" y="894"/>
                <a:ext cx="1024" cy="5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1" hangingPunct="1"/>
                <a:r>
                  <a:rPr lang="fi-FI" b="1">
                    <a:latin typeface="Arial" charset="0"/>
                    <a:cs typeface="Arial" charset="0"/>
                  </a:rPr>
                  <a:t>High </a:t>
                </a:r>
              </a:p>
              <a:p>
                <a:pPr algn="r" eaLnBrk="1" hangingPunct="1"/>
                <a:r>
                  <a:rPr lang="fi-FI" b="1">
                    <a:latin typeface="Arial" charset="0"/>
                    <a:cs typeface="Arial" charset="0"/>
                  </a:rPr>
                  <a:t>variability,</a:t>
                </a:r>
              </a:p>
              <a:p>
                <a:pPr algn="r" eaLnBrk="1" hangingPunct="1"/>
                <a:r>
                  <a:rPr lang="fi-FI" b="1">
                    <a:latin typeface="Arial" charset="0"/>
                    <a:cs typeface="Arial" charset="0"/>
                  </a:rPr>
                  <a:t>very bright</a:t>
                </a:r>
                <a:endParaRPr lang="en-US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flipV="1">
                <a:off x="3112" y="909"/>
                <a:ext cx="1422" cy="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2583" y="1387"/>
                <a:ext cx="864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69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Now: Revisiting Peaked-Spectrum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1571"/>
            <a:ext cx="8229600" cy="4890029"/>
          </a:xfrm>
        </p:spPr>
        <p:txBody>
          <a:bodyPr/>
          <a:lstStyle/>
          <a:p>
            <a:r>
              <a:rPr lang="en-US"/>
              <a:t>More sources, more parameters.</a:t>
            </a:r>
          </a:p>
          <a:p>
            <a:r>
              <a:rPr lang="en-US"/>
              <a:t>But we are still not in the realm of Big Data!</a:t>
            </a:r>
          </a:p>
          <a:p>
            <a:pPr lvl="1"/>
            <a:r>
              <a:rPr lang="en-US"/>
              <a:t>Improved methods for “intermediate-size data”: not so “sexy”, but potentially very useful in many fields of astronomy and beyond!</a:t>
            </a:r>
          </a:p>
          <a:p>
            <a:pPr marL="0" indent="0">
              <a:buNone/>
            </a:pPr>
            <a:endParaRPr lang="en-US"/>
          </a:p>
          <a:p>
            <a:r>
              <a:rPr lang="en-US">
                <a:solidFill>
                  <a:schemeClr val="tx2"/>
                </a:solidFill>
              </a:rPr>
              <a:t>Experimenting with several Neural Network analysis methods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and their modifications </a:t>
            </a:r>
            <a:br>
              <a:rPr lang="en-US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(Rafael J. C. Vera’s PhD work in progress)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Multi-dimensional scaling (MDS)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T-distributed Stochastic Neighbor Embedding (T-SNE)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And other non-linear dimensionality reduction methods </a:t>
            </a:r>
          </a:p>
        </p:txBody>
      </p:sp>
    </p:spTree>
    <p:extLst>
      <p:ext uri="{BB962C8B-B14F-4D97-AF65-F5344CB8AC3E}">
        <p14:creationId xmlns:p14="http://schemas.microsoft.com/office/powerpoint/2010/main" val="94833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Preliminary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638"/>
            <a:ext cx="9144000" cy="323363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52685"/>
            <a:ext cx="8229600" cy="2305315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6F6D5D"/>
                </a:solidFill>
              </a:rPr>
              <a:t>Data mainly falls into two superclusters.</a:t>
            </a:r>
          </a:p>
          <a:p>
            <a:r>
              <a:rPr lang="en-US" sz="2000">
                <a:solidFill>
                  <a:srgbClr val="6F6D5D"/>
                </a:solidFill>
              </a:rPr>
              <a:t>Some high variability GPS and CSS are grouped with blazars that were previously misclassified as GPS.</a:t>
            </a:r>
          </a:p>
          <a:p>
            <a:r>
              <a:rPr lang="en-US" sz="2000">
                <a:solidFill>
                  <a:srgbClr val="6F6D5D"/>
                </a:solidFill>
              </a:rPr>
              <a:t>“Genuine” GPS and CSS clusters are dominating the upper supercluster of the data, meanwhile the lower supercluster is dominated by clusters with blazar contamination and highly variable sources.</a:t>
            </a:r>
          </a:p>
        </p:txBody>
      </p:sp>
    </p:spTree>
    <p:extLst>
      <p:ext uri="{BB962C8B-B14F-4D97-AF65-F5344CB8AC3E}">
        <p14:creationId xmlns:p14="http://schemas.microsoft.com/office/powerpoint/2010/main" val="5242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1143000"/>
          </a:xfrm>
        </p:spPr>
        <p:txBody>
          <a:bodyPr/>
          <a:lstStyle/>
          <a:p>
            <a:r>
              <a:rPr lang="en-US"/>
              <a:t>Narrow-line Seyfert1 galaxies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homogeneous class, or several parent populations?</a:t>
            </a:r>
          </a:p>
          <a:p>
            <a:r>
              <a:rPr lang="en-US"/>
              <a:t>Radio emission from jets or star formation processes?</a:t>
            </a:r>
          </a:p>
          <a:p>
            <a:pPr lvl="1"/>
            <a:r>
              <a:rPr lang="en-US"/>
              <a:t>Only a fraction are radio-loud.</a:t>
            </a:r>
          </a:p>
          <a:p>
            <a:pPr lvl="1"/>
            <a:r>
              <a:rPr lang="en-US"/>
              <a:t>Detection of gamma-ray emission boosted the jetted scenario.</a:t>
            </a:r>
          </a:p>
          <a:p>
            <a:pPr lvl="1"/>
            <a:endParaRPr lang="en-US"/>
          </a:p>
          <a:p>
            <a:r>
              <a:rPr lang="en-US">
                <a:solidFill>
                  <a:srgbClr val="6F6D5D"/>
                </a:solidFill>
              </a:rPr>
              <a:t>Metsähovi NLS1 samples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160 NLS1 galaxies.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Pilot survey results submitted, ongoing for the rest.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Detections or not? Variability?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Complemented with RATAN, OVRO and Planck data.</a:t>
            </a:r>
          </a:p>
        </p:txBody>
      </p:sp>
    </p:spTree>
    <p:extLst>
      <p:ext uri="{BB962C8B-B14F-4D97-AF65-F5344CB8AC3E}">
        <p14:creationId xmlns:p14="http://schemas.microsoft.com/office/powerpoint/2010/main" val="269898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ot-survey2_Fig-A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210716"/>
            <a:ext cx="3511296" cy="2724912"/>
          </a:xfrm>
          <a:prstGeom prst="rect">
            <a:avLst/>
          </a:prstGeom>
        </p:spPr>
      </p:pic>
      <p:pic>
        <p:nvPicPr>
          <p:cNvPr id="5" name="Picture 4" descr="pilot-survey2_Fig-A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920053"/>
            <a:ext cx="3214116" cy="2729484"/>
          </a:xfrm>
          <a:prstGeom prst="rect">
            <a:avLst/>
          </a:prstGeom>
        </p:spPr>
      </p:pic>
      <p:pic>
        <p:nvPicPr>
          <p:cNvPr id="6" name="Picture 5" descr="pilot-survey2_Fig-A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0" y="1109118"/>
            <a:ext cx="3227832" cy="2688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5503334"/>
            <a:ext cx="350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Lähteenmäki et al., A&amp;A, submitted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300" y="198733"/>
            <a:ext cx="750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6F6D5D"/>
                </a:solidFill>
                <a:sym typeface="Wingdings"/>
              </a:rPr>
              <a:t> Larger number of jetted sources than initially assumed?</a:t>
            </a:r>
            <a:endParaRPr lang="en-US" sz="2400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0289"/>
            <a:ext cx="4571999" cy="906991"/>
          </a:xfrm>
        </p:spPr>
        <p:txBody>
          <a:bodyPr>
            <a:normAutofit/>
          </a:bodyPr>
          <a:lstStyle/>
          <a:p>
            <a:r>
              <a:rPr lang="en-US"/>
              <a:t>Metsähovi Strengths</a:t>
            </a:r>
          </a:p>
        </p:txBody>
      </p:sp>
      <p:pic>
        <p:nvPicPr>
          <p:cNvPr id="5" name="Picture 4" descr="IMG_3092_uusikasitte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3"/>
            <a:ext cx="4979822" cy="403799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33822" y="1693333"/>
            <a:ext cx="3706978" cy="4525963"/>
          </a:xfrm>
        </p:spPr>
        <p:txBody>
          <a:bodyPr>
            <a:normAutofit/>
          </a:bodyPr>
          <a:lstStyle/>
          <a:p>
            <a:r>
              <a:rPr lang="en-US"/>
              <a:t>We are still</a:t>
            </a:r>
            <a:r>
              <a:rPr lang="en-US" baseline="0"/>
              <a:t> operational!</a:t>
            </a:r>
            <a:br>
              <a:rPr lang="en-US" baseline="0"/>
            </a:br>
            <a:endParaRPr lang="en-US" baseline="0"/>
          </a:p>
          <a:p>
            <a:r>
              <a:rPr lang="en-US"/>
              <a:t>Plenty of observing time</a:t>
            </a:r>
          </a:p>
          <a:p>
            <a:pPr marL="457200" lvl="1" indent="0">
              <a:buNone/>
            </a:pPr>
            <a:r>
              <a:rPr lang="en-US"/>
              <a:t>70% primarily for the</a:t>
            </a:r>
            <a:br>
              <a:rPr lang="en-US"/>
            </a:br>
            <a:r>
              <a:rPr lang="en-US"/>
              <a:t>AGN program</a:t>
            </a:r>
            <a:br>
              <a:rPr lang="en-US"/>
            </a:br>
            <a:r>
              <a:rPr lang="en-US"/>
              <a:t>&gt; 80% nighttime observations</a:t>
            </a:r>
          </a:p>
          <a:p>
            <a:endParaRPr lang="en-US" baseline="0"/>
          </a:p>
          <a:p>
            <a:r>
              <a:rPr lang="en-US"/>
              <a:t>Flexible scheduling,</a:t>
            </a:r>
            <a:br>
              <a:rPr lang="en-US"/>
            </a:br>
            <a:r>
              <a:rPr lang="en-US"/>
              <a:t>quick reactions</a:t>
            </a: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223133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/>
              <a:t>Role of SMBH masses in AGNs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5681"/>
            <a:ext cx="8229600" cy="4525963"/>
          </a:xfrm>
        </p:spPr>
        <p:txBody>
          <a:bodyPr/>
          <a:lstStyle/>
          <a:p>
            <a:r>
              <a:rPr lang="en-US"/>
              <a:t>Do more massive BHs produce</a:t>
            </a:r>
          </a:p>
          <a:p>
            <a:pPr lvl="1"/>
            <a:r>
              <a:rPr lang="en-US"/>
              <a:t>faster jets? more luminous jets? faster flares? faster flare rates? </a:t>
            </a:r>
            <a:br>
              <a:rPr lang="en-US"/>
            </a:br>
            <a:r>
              <a:rPr lang="en-US"/>
              <a:t>brighter flares? more extreme SEDs?</a:t>
            </a:r>
          </a:p>
          <a:p>
            <a:r>
              <a:rPr lang="en-US"/>
              <a:t>Problems: Observational data are sparse and diverse!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3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1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/>
              <a:t>Revisiting the SMBH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504"/>
            <a:ext cx="8229600" cy="4525963"/>
          </a:xfrm>
        </p:spPr>
        <p:txBody>
          <a:bodyPr/>
          <a:lstStyle/>
          <a:p>
            <a:r>
              <a:rPr lang="en-US"/>
              <a:t>Work in progress </a:t>
            </a:r>
            <a:br>
              <a:rPr lang="en-US"/>
            </a:br>
            <a:r>
              <a:rPr lang="en-US" sz="2000"/>
              <a:t>(Sissi Enestam’s recently launched PhD project)</a:t>
            </a:r>
            <a:br>
              <a:rPr lang="en-US" sz="2000"/>
            </a:br>
            <a:endParaRPr lang="en-US" sz="2000"/>
          </a:p>
          <a:p>
            <a:pPr lvl="1"/>
            <a:r>
              <a:rPr lang="en-US">
                <a:solidFill>
                  <a:schemeClr val="tx2"/>
                </a:solidFill>
              </a:rPr>
              <a:t>Collect representative samples of new data.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Correlation with other properties.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Comparison of masses obtained through different methods.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Effect of BLR models.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Starting with our 50 blazar sample, extending to other source types.</a:t>
            </a:r>
          </a:p>
          <a:p>
            <a:pPr lvl="1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427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Ultimate goal: </a:t>
            </a:r>
            <a:br>
              <a:rPr lang="en-US"/>
            </a:br>
            <a:r>
              <a:rPr lang="en-US"/>
              <a:t>combining the various source samples</a:t>
            </a:r>
            <a:br>
              <a:rPr lang="en-US"/>
            </a:br>
            <a:r>
              <a:rPr lang="en-US"/>
              <a:t>and extensive sets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8999"/>
            <a:ext cx="8229600" cy="4525963"/>
          </a:xfrm>
        </p:spPr>
        <p:txBody>
          <a:bodyPr/>
          <a:lstStyle/>
          <a:p>
            <a:r>
              <a:rPr lang="en-US"/>
              <a:t>At some point: connections with our “blazar sample” and all the BLO &amp; GPS &amp; NLSy1 &amp; LLAGN etc. work!</a:t>
            </a:r>
            <a:br>
              <a:rPr lang="en-US"/>
            </a:br>
            <a:endParaRPr lang="en-US"/>
          </a:p>
          <a:p>
            <a:pPr lvl="1"/>
            <a:r>
              <a:rPr lang="en-US" sz="2200">
                <a:solidFill>
                  <a:schemeClr val="tx2"/>
                </a:solidFill>
              </a:rPr>
              <a:t>Source classification: the basic properties</a:t>
            </a:r>
          </a:p>
          <a:p>
            <a:pPr lvl="1"/>
            <a:r>
              <a:rPr lang="en-US" sz="2200">
                <a:solidFill>
                  <a:schemeClr val="tx2"/>
                </a:solidFill>
              </a:rPr>
              <a:t>Evolutionary scenarios</a:t>
            </a:r>
          </a:p>
          <a:p>
            <a:pPr lvl="1"/>
            <a:r>
              <a:rPr lang="en-US" sz="2200">
                <a:solidFill>
                  <a:schemeClr val="tx2"/>
                </a:solidFill>
              </a:rPr>
              <a:t>Blazar sequence etc.</a:t>
            </a:r>
            <a:br>
              <a:rPr lang="en-US" sz="2200">
                <a:solidFill>
                  <a:schemeClr val="tx2"/>
                </a:solidFill>
              </a:rPr>
            </a:br>
            <a:endParaRPr lang="en-US" sz="2200">
              <a:solidFill>
                <a:schemeClr val="tx2"/>
              </a:solidFill>
            </a:endParaRPr>
          </a:p>
          <a:p>
            <a:pPr lvl="1"/>
            <a:r>
              <a:rPr lang="en-US" sz="2200">
                <a:solidFill>
                  <a:schemeClr val="tx2"/>
                </a:solidFill>
              </a:rPr>
              <a:t>Perfect testbed for our new classification methods,</a:t>
            </a:r>
            <a:br>
              <a:rPr lang="en-US" sz="2200">
                <a:solidFill>
                  <a:schemeClr val="tx2"/>
                </a:solidFill>
              </a:rPr>
            </a:br>
            <a:r>
              <a:rPr lang="en-US" sz="2200">
                <a:solidFill>
                  <a:schemeClr val="tx2"/>
                </a:solidFill>
              </a:rPr>
              <a:t>hopefully applicable to many other research problems!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5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876824"/>
          </a:xfrm>
        </p:spPr>
        <p:txBody>
          <a:bodyPr/>
          <a:lstStyle/>
          <a:p>
            <a:r>
              <a:rPr lang="en-US"/>
              <a:t>MRO flux curve database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000" y="1153067"/>
            <a:ext cx="5263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ourier"/>
                <a:cs typeface="Courier"/>
              </a:rPr>
              <a:t>http://www.metsahovi.fi/AGN/data/</a:t>
            </a:r>
          </a:p>
        </p:txBody>
      </p:sp>
      <p:pic>
        <p:nvPicPr>
          <p:cNvPr id="6" name="Picture 5" descr="Screen Shot 2016-11-30 at 11.1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122"/>
            <a:ext cx="9144000" cy="54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30 at 11.15.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3" b="29198"/>
          <a:stretch/>
        </p:blipFill>
        <p:spPr>
          <a:xfrm>
            <a:off x="457197" y="1240363"/>
            <a:ext cx="8173151" cy="4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732"/>
            <a:ext cx="8229600" cy="4525963"/>
          </a:xfrm>
        </p:spPr>
        <p:txBody>
          <a:bodyPr/>
          <a:lstStyle/>
          <a:p>
            <a:r>
              <a:rPr lang="en-US"/>
              <a:t>Dedicated monitoring programmes with flexibility to </a:t>
            </a:r>
            <a:br>
              <a:rPr lang="en-US"/>
            </a:br>
            <a:r>
              <a:rPr lang="en-US"/>
              <a:t>add new source samples can open up a wealth of new research directions.</a:t>
            </a:r>
          </a:p>
          <a:p>
            <a:r>
              <a:rPr lang="en-US"/>
              <a:t>Long term monitoring is the key to understanding </a:t>
            </a:r>
            <a:br>
              <a:rPr lang="en-US"/>
            </a:br>
            <a:r>
              <a:rPr lang="en-US"/>
              <a:t>the various variability phenomena.</a:t>
            </a:r>
          </a:p>
          <a:p>
            <a:r>
              <a:rPr lang="en-US"/>
              <a:t>37 GHz is in many cases an optimal frequency band: </a:t>
            </a:r>
            <a:br>
              <a:rPr lang="en-US"/>
            </a:br>
            <a:r>
              <a:rPr lang="en-US"/>
              <a:t>near-simultaneity with 3 mm, but typically easier to obtain (sea level site, receiver technology, etc.)</a:t>
            </a:r>
          </a:p>
          <a:p>
            <a:r>
              <a:rPr lang="en-US"/>
              <a:t>New sophisticated data analysis methods can shed light to questions related to source classification and evolution, etc.</a:t>
            </a:r>
          </a:p>
        </p:txBody>
      </p:sp>
    </p:spTree>
    <p:extLst>
      <p:ext uri="{BB962C8B-B14F-4D97-AF65-F5344CB8AC3E}">
        <p14:creationId xmlns:p14="http://schemas.microsoft.com/office/powerpoint/2010/main" val="22395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1110_01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400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CFF94"/>
                </a:solidFill>
              </a:rPr>
              <a:t>Thank you for your attention!</a:t>
            </a:r>
            <a:endParaRPr lang="en-US" b="1" dirty="0">
              <a:solidFill>
                <a:srgbClr val="FCF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70"/>
            <a:ext cx="7958667" cy="1143000"/>
          </a:xfrm>
        </p:spPr>
        <p:txBody>
          <a:bodyPr/>
          <a:lstStyle/>
          <a:p>
            <a:r>
              <a:rPr lang="en-US"/>
              <a:t>Weaknesses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63133"/>
            <a:ext cx="8398933" cy="4952999"/>
          </a:xfrm>
        </p:spPr>
        <p:txBody>
          <a:bodyPr/>
          <a:lstStyle/>
          <a:p>
            <a:r>
              <a:rPr lang="en-US"/>
              <a:t>Continuous pressure to “sell telescope time”, and other funding-related issues (incl. new radome, receiver update, etc.)</a:t>
            </a:r>
          </a:p>
          <a:p>
            <a:r>
              <a:rPr lang="en-US"/>
              <a:t>Still no polarization observations </a:t>
            </a:r>
            <a:r>
              <a:rPr lang="en-US">
                <a:sym typeface="Wingdings"/>
              </a:rPr>
              <a:t></a:t>
            </a:r>
          </a:p>
          <a:p>
            <a:r>
              <a:rPr lang="en-US"/>
              <a:t>Limited sensitivity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Preferably observe sources &gt;= 0.5 Jy.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Relatively long integration times </a:t>
            </a:r>
            <a:r>
              <a:rPr lang="en-US">
                <a:solidFill>
                  <a:schemeClr val="tx2"/>
                </a:solidFill>
                <a:sym typeface="Wingdings"/>
              </a:rPr>
              <a:t>max ca. new 40 data points per 24h.</a:t>
            </a:r>
          </a:p>
          <a:p>
            <a:r>
              <a:rPr lang="en-US">
                <a:sym typeface="Wingdings"/>
              </a:rPr>
              <a:t>Finnish weather &amp; high radio frequncies:</a:t>
            </a:r>
          </a:p>
          <a:p>
            <a:pPr lvl="1"/>
            <a:r>
              <a:rPr lang="en-US">
                <a:solidFill>
                  <a:srgbClr val="6F6D5D"/>
                </a:solidFill>
                <a:sym typeface="Wingdings"/>
              </a:rPr>
              <a:t>Sometimes long weather-induced gaps </a:t>
            </a:r>
            <a:br>
              <a:rPr lang="en-US">
                <a:solidFill>
                  <a:srgbClr val="6F6D5D"/>
                </a:solidFill>
                <a:sym typeface="Wingdings"/>
              </a:rPr>
            </a:br>
            <a:r>
              <a:rPr lang="en-US">
                <a:solidFill>
                  <a:srgbClr val="6F6D5D"/>
                </a:solidFill>
                <a:sym typeface="Wingdings"/>
              </a:rPr>
              <a:t>in the autumn (Nov/Dec).</a:t>
            </a:r>
          </a:p>
          <a:p>
            <a:pPr lvl="1"/>
            <a:r>
              <a:rPr lang="en-US">
                <a:solidFill>
                  <a:srgbClr val="6F6D5D"/>
                </a:solidFill>
                <a:sym typeface="Wingdings"/>
              </a:rPr>
              <a:t>On the other hand, winters are often </a:t>
            </a:r>
            <a:br>
              <a:rPr lang="en-US">
                <a:solidFill>
                  <a:srgbClr val="6F6D5D"/>
                </a:solidFill>
                <a:sym typeface="Wingdings"/>
              </a:rPr>
            </a:br>
            <a:r>
              <a:rPr lang="en-US">
                <a:solidFill>
                  <a:srgbClr val="6F6D5D"/>
                </a:solidFill>
                <a:sym typeface="Wingdings"/>
              </a:rPr>
              <a:t>excellent for observations.</a:t>
            </a:r>
            <a:endParaRPr lang="en-US">
              <a:solidFill>
                <a:srgbClr val="6F6D5D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530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06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4505"/>
            <a:ext cx="5829300" cy="1143000"/>
          </a:xfrm>
        </p:spPr>
        <p:txBody>
          <a:bodyPr/>
          <a:lstStyle/>
          <a:p>
            <a:r>
              <a:rPr lang="en-US"/>
              <a:t>Source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3038"/>
            <a:ext cx="82296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Full list: over 2000 sources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Have been observed at least once at 37 GHz,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most of them many times.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Many multi-epoch observations during specific projects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(e.g., complete BLO sample, WMAP id candidates, etc.)</a:t>
            </a:r>
          </a:p>
          <a:p>
            <a:r>
              <a:rPr lang="en-US"/>
              <a:t>High priority list: 440 sources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Observations regularly but not weekly for all of them</a:t>
            </a:r>
          </a:p>
          <a:p>
            <a:r>
              <a:rPr lang="en-US"/>
              <a:t>Long term monitoring list: ca. 100 sources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Goal: weekly observations (daily during intensive campaigns)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Long time series, 30+ years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Some “new” sources added from other lists</a:t>
            </a:r>
          </a:p>
          <a:p>
            <a:r>
              <a:rPr lang="en-US"/>
              <a:t>Dedicated samples: 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GPS, BLO, Planck-prelaunch, Planck simultaneous, NLSy, ...</a:t>
            </a:r>
          </a:p>
          <a:p>
            <a:r>
              <a:rPr lang="en-US"/>
              <a:t>Focus on 37 GHz observations, the core list also at 22 GHz</a:t>
            </a:r>
          </a:p>
          <a:p>
            <a:endParaRPr lang="en-US"/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/>
          <a:lstStyle/>
          <a:p>
            <a:r>
              <a:rPr lang="en-US"/>
              <a:t>Monitoring data into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509"/>
            <a:ext cx="8229600" cy="4932358"/>
          </a:xfrm>
        </p:spPr>
        <p:txBody>
          <a:bodyPr/>
          <a:lstStyle/>
          <a:p>
            <a:r>
              <a:rPr lang="en-US"/>
              <a:t>Variability studies 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Timescales, flare characteristiscs, shock models, ...</a:t>
            </a:r>
          </a:p>
          <a:p>
            <a:r>
              <a:rPr lang="en-US"/>
              <a:t>Blazar sequence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Various subsamples, effects of Doppler boosting, ...</a:t>
            </a:r>
          </a:p>
          <a:p>
            <a:r>
              <a:rPr lang="en-US"/>
              <a:t>Radio to high-energy connections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Correlations from long &amp; dense sampling, </a:t>
            </a:r>
            <a:br>
              <a:rPr lang="en-US">
                <a:solidFill>
                  <a:srgbClr val="6F6D5D"/>
                </a:solidFill>
              </a:rPr>
            </a:br>
            <a:r>
              <a:rPr lang="en-US">
                <a:solidFill>
                  <a:srgbClr val="6F6D5D"/>
                </a:solidFill>
              </a:rPr>
              <a:t>Complete Northern sample with Planck data, ...</a:t>
            </a:r>
          </a:p>
          <a:p>
            <a:r>
              <a:rPr lang="en-US"/>
              <a:t>GPS sources and other young sources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Identification, classification, evolutionary scenarios</a:t>
            </a:r>
          </a:p>
          <a:p>
            <a:r>
              <a:rPr lang="en-US"/>
              <a:t>Narrow-line Seyfert 1 galaxies </a:t>
            </a:r>
          </a:p>
          <a:p>
            <a:pPr lvl="1"/>
            <a:r>
              <a:rPr lang="en-US">
                <a:solidFill>
                  <a:srgbClr val="6F6D5D"/>
                </a:solidFill>
              </a:rPr>
              <a:t>Role of jets, place in evolutionary scenario</a:t>
            </a:r>
          </a:p>
          <a:p>
            <a:r>
              <a:rPr lang="en-US"/>
              <a:t>Masses of SMBH vs. other properties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4667" y="1028177"/>
            <a:ext cx="7044267" cy="1930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2267" y="1540934"/>
            <a:ext cx="1403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Momentarily</a:t>
            </a:r>
          </a:p>
          <a:p>
            <a:r>
              <a:rPr lang="en-US">
                <a:solidFill>
                  <a:srgbClr val="FF0000"/>
                </a:solidFill>
              </a:rPr>
              <a:t>hiatus, will</a:t>
            </a:r>
          </a:p>
          <a:p>
            <a:r>
              <a:rPr lang="en-US">
                <a:solidFill>
                  <a:srgbClr val="FF0000"/>
                </a:solidFill>
              </a:rPr>
              <a:t>revisit again</a:t>
            </a:r>
          </a:p>
        </p:txBody>
      </p:sp>
      <p:sp>
        <p:nvSpPr>
          <p:cNvPr id="6" name="Oval 5"/>
          <p:cNvSpPr/>
          <p:nvPr/>
        </p:nvSpPr>
        <p:spPr>
          <a:xfrm>
            <a:off x="84667" y="2464265"/>
            <a:ext cx="7044267" cy="3716402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52267" y="3640667"/>
            <a:ext cx="1433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Currently</a:t>
            </a:r>
          </a:p>
          <a:p>
            <a:r>
              <a:rPr lang="en-US">
                <a:solidFill>
                  <a:srgbClr val="008000"/>
                </a:solidFill>
              </a:rPr>
              <a:t>working on</a:t>
            </a:r>
          </a:p>
          <a:p>
            <a:r>
              <a:rPr lang="en-US">
                <a:solidFill>
                  <a:srgbClr val="008000"/>
                </a:solidFill>
              </a:rPr>
              <a:t>these </a:t>
            </a:r>
            <a:br>
              <a:rPr lang="en-US">
                <a:solidFill>
                  <a:srgbClr val="008000"/>
                </a:solidFill>
              </a:rPr>
            </a:br>
            <a:r>
              <a:rPr lang="en-US">
                <a:solidFill>
                  <a:srgbClr val="008000"/>
                </a:solidFill>
              </a:rPr>
              <a:t>(or revisiting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570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39825"/>
          </a:xfrm>
        </p:spPr>
        <p:txBody>
          <a:bodyPr/>
          <a:lstStyle/>
          <a:p>
            <a:r>
              <a:rPr lang="en-US" dirty="0" smtClean="0"/>
              <a:t>Radio vs. gamma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0" y="1139825"/>
            <a:ext cx="8229600" cy="4530725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Initially 1FGL</a:t>
            </a:r>
            <a:r>
              <a:rPr lang="en-US" sz="2200" baseline="0" dirty="0" smtClean="0"/>
              <a:t> vs. Metsähovi 37 GHz data for 249 northern AGNs</a:t>
            </a:r>
            <a:r>
              <a:rPr lang="en-US" sz="2200" dirty="0" smtClean="0"/>
              <a:t> (</a:t>
            </a:r>
            <a:r>
              <a:rPr lang="en-US" sz="2200" baseline="0" dirty="0" smtClean="0"/>
              <a:t>including a complete sample</a:t>
            </a:r>
            <a:r>
              <a:rPr lang="en-US" sz="2200" dirty="0" smtClean="0"/>
              <a:t> </a:t>
            </a:r>
            <a:r>
              <a:rPr lang="en-US" sz="2200" baseline="0" dirty="0" smtClean="0"/>
              <a:t>of 68 with S &gt; 1 </a:t>
            </a:r>
            <a:r>
              <a:rPr lang="en-US" sz="2200" baseline="0" dirty="0" err="1" smtClean="0"/>
              <a:t>Jy</a:t>
            </a:r>
            <a:r>
              <a:rPr lang="en-US" sz="2200" baseline="0" dirty="0" smtClean="0"/>
              <a:t>):</a:t>
            </a:r>
            <a:endParaRPr lang="en-US" sz="2200" dirty="0" smtClean="0"/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Significant correlation between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the gamma-ray and 37 GHz flux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densities for our whole sample,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as well as HPQ and QSOs.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For BLOs and LPQs the correlation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is not significant.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Significant correlation for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gamma-ray and radio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luminosities.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BLOs are different gamma-ray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emitters </a:t>
            </a:r>
            <a:r>
              <a:rPr lang="en-US" dirty="0">
                <a:solidFill>
                  <a:schemeClr val="tx2"/>
                </a:solidFill>
              </a:rPr>
              <a:t>than </a:t>
            </a:r>
            <a:r>
              <a:rPr lang="en-US" dirty="0" smtClean="0">
                <a:solidFill>
                  <a:schemeClr val="tx2"/>
                </a:solidFill>
              </a:rPr>
              <a:t>quasars.</a:t>
            </a:r>
            <a:r>
              <a:rPr lang="en-US" baseline="0" dirty="0" smtClean="0">
                <a:solidFill>
                  <a:schemeClr val="tx2"/>
                </a:solidFill>
              </a:rPr>
              <a:t> S</a:t>
            </a:r>
            <a:r>
              <a:rPr lang="en-US" dirty="0" smtClean="0">
                <a:solidFill>
                  <a:schemeClr val="tx2"/>
                </a:solidFill>
              </a:rPr>
              <a:t>tronger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Doppler </a:t>
            </a:r>
            <a:r>
              <a:rPr lang="en-US" dirty="0">
                <a:solidFill>
                  <a:schemeClr val="tx2"/>
                </a:solidFill>
              </a:rPr>
              <a:t>boosting for </a:t>
            </a:r>
            <a:r>
              <a:rPr lang="en-US" dirty="0" smtClean="0">
                <a:solidFill>
                  <a:schemeClr val="tx2"/>
                </a:solidFill>
              </a:rPr>
              <a:t>quasars?</a:t>
            </a:r>
            <a:r>
              <a:rPr lang="en-US" baseline="0" dirty="0" smtClean="0">
                <a:solidFill>
                  <a:schemeClr val="tx2"/>
                </a:solidFill>
              </a:rPr>
              <a:t> O</a:t>
            </a:r>
            <a:r>
              <a:rPr lang="en-US" dirty="0" smtClean="0">
                <a:solidFill>
                  <a:schemeClr val="tx2"/>
                </a:solidFill>
              </a:rPr>
              <a:t>r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inherently </a:t>
            </a:r>
            <a:r>
              <a:rPr lang="en-US" dirty="0">
                <a:solidFill>
                  <a:schemeClr val="tx2"/>
                </a:solidFill>
              </a:rPr>
              <a:t>different emission </a:t>
            </a:r>
            <a:r>
              <a:rPr lang="en-US" dirty="0" smtClean="0">
                <a:solidFill>
                  <a:schemeClr val="tx2"/>
                </a:solidFill>
              </a:rPr>
              <a:t>mechanisms?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309320"/>
            <a:ext cx="557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(</a:t>
            </a:r>
            <a:r>
              <a:rPr lang="en-US" dirty="0" err="1" smtClean="0">
                <a:solidFill>
                  <a:schemeClr val="accent4"/>
                </a:solidFill>
              </a:rPr>
              <a:t>Nieppola</a:t>
            </a:r>
            <a:r>
              <a:rPr lang="en-US" dirty="0" smtClean="0">
                <a:solidFill>
                  <a:schemeClr val="accent4"/>
                </a:solidFill>
              </a:rPr>
              <a:t>, Tornikoski, </a:t>
            </a:r>
            <a:r>
              <a:rPr lang="en-US" dirty="0" err="1" smtClean="0">
                <a:solidFill>
                  <a:schemeClr val="accent4"/>
                </a:solidFill>
              </a:rPr>
              <a:t>Valtaoja</a:t>
            </a:r>
            <a:r>
              <a:rPr lang="en-US" dirty="0">
                <a:solidFill>
                  <a:schemeClr val="accent4"/>
                </a:solidFill>
              </a:rPr>
              <a:t> et al. A&amp;A 535, </a:t>
            </a:r>
            <a:r>
              <a:rPr lang="en-US" dirty="0" smtClean="0">
                <a:solidFill>
                  <a:schemeClr val="accent4"/>
                </a:solidFill>
              </a:rPr>
              <a:t>A69, 2011)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5" name="Picture 4" descr="aa16818-11-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59082"/>
            <a:ext cx="2895600" cy="41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30725"/>
          </a:xfrm>
        </p:spPr>
        <p:txBody>
          <a:bodyPr/>
          <a:lstStyle/>
          <a:p>
            <a:r>
              <a:rPr lang="en-US" dirty="0" smtClean="0"/>
              <a:t>Flux curves and flares: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Positive correlation for quasars, absent for BLOs.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6390205"/>
            <a:ext cx="609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1AD79"/>
                </a:solidFill>
              </a:rPr>
              <a:t>(León-Tavares, </a:t>
            </a:r>
            <a:r>
              <a:rPr lang="en-US" dirty="0" err="1" smtClean="0">
                <a:solidFill>
                  <a:srgbClr val="C1AD79"/>
                </a:solidFill>
              </a:rPr>
              <a:t>Valtaoja</a:t>
            </a:r>
            <a:r>
              <a:rPr lang="en-US" dirty="0">
                <a:solidFill>
                  <a:srgbClr val="C1AD79"/>
                </a:solidFill>
              </a:rPr>
              <a:t>, Tornikoski et al. A&amp;A 532, </a:t>
            </a:r>
            <a:r>
              <a:rPr lang="en-US" dirty="0" smtClean="0">
                <a:solidFill>
                  <a:srgbClr val="C1AD79"/>
                </a:solidFill>
              </a:rPr>
              <a:t>A146, 2011</a:t>
            </a:r>
            <a:r>
              <a:rPr lang="en-US" dirty="0">
                <a:solidFill>
                  <a:srgbClr val="C1AD79"/>
                </a:solidFill>
              </a:rPr>
              <a:t>)</a:t>
            </a:r>
          </a:p>
        </p:txBody>
      </p:sp>
      <p:pic>
        <p:nvPicPr>
          <p:cNvPr id="5" name="Picture 4" descr="fermi_37_flu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12928" r="13624" b="10671"/>
          <a:stretch/>
        </p:blipFill>
        <p:spPr>
          <a:xfrm>
            <a:off x="1979712" y="1916832"/>
            <a:ext cx="5752645" cy="44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59581"/>
            <a:ext cx="8229600" cy="4530725"/>
          </a:xfrm>
        </p:spPr>
        <p:txBody>
          <a:bodyPr/>
          <a:lstStyle/>
          <a:p>
            <a:r>
              <a:rPr lang="en-US" dirty="0" smtClean="0"/>
              <a:t>Flux curves and flares: </a:t>
            </a:r>
          </a:p>
          <a:p>
            <a:pPr lvl="1"/>
            <a:r>
              <a:rPr lang="en-US" dirty="0" smtClean="0"/>
              <a:t>The brightest </a:t>
            </a:r>
            <a:r>
              <a:rPr lang="en-US" dirty="0" err="1" smtClean="0"/>
              <a:t>γ</a:t>
            </a:r>
            <a:r>
              <a:rPr lang="en-US" dirty="0" smtClean="0"/>
              <a:t>-ray events coincide with the initial stages </a:t>
            </a:r>
            <a:br>
              <a:rPr lang="en-US" dirty="0" smtClean="0"/>
            </a:br>
            <a:r>
              <a:rPr lang="en-US" dirty="0" smtClean="0"/>
              <a:t>of a mm-flare. </a:t>
            </a:r>
          </a:p>
          <a:p>
            <a:pPr lvl="1"/>
            <a:r>
              <a:rPr lang="en-US" dirty="0" smtClean="0"/>
              <a:t>The mean observed delay from the beginning of a mm-flare </a:t>
            </a:r>
            <a:br>
              <a:rPr lang="en-US" dirty="0" smtClean="0"/>
            </a:br>
            <a:r>
              <a:rPr lang="en-US" dirty="0" smtClean="0"/>
              <a:t>to the peak of the </a:t>
            </a:r>
            <a:r>
              <a:rPr lang="en-US" dirty="0" err="1" smtClean="0"/>
              <a:t>γ</a:t>
            </a:r>
            <a:r>
              <a:rPr lang="en-US" dirty="0" smtClean="0"/>
              <a:t>-ray emission is about 70 days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309320"/>
            <a:ext cx="609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(León-Tavares, </a:t>
            </a:r>
            <a:r>
              <a:rPr lang="en-US" dirty="0" err="1" smtClean="0">
                <a:solidFill>
                  <a:schemeClr val="accent4"/>
                </a:solidFill>
              </a:rPr>
              <a:t>Valtaoja</a:t>
            </a:r>
            <a:r>
              <a:rPr lang="en-US" dirty="0">
                <a:solidFill>
                  <a:schemeClr val="accent4"/>
                </a:solidFill>
              </a:rPr>
              <a:t>, Tornikoski et al. A&amp;A 532, </a:t>
            </a:r>
            <a:r>
              <a:rPr lang="en-US" dirty="0" smtClean="0">
                <a:solidFill>
                  <a:schemeClr val="accent4"/>
                </a:solidFill>
              </a:rPr>
              <a:t>A146, 2011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pic>
        <p:nvPicPr>
          <p:cNvPr id="5" name="Picture 4" descr="aa16664-11-fig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24944"/>
            <a:ext cx="2743200" cy="3154680"/>
          </a:xfrm>
          <a:prstGeom prst="rect">
            <a:avLst/>
          </a:prstGeom>
        </p:spPr>
      </p:pic>
      <p:pic>
        <p:nvPicPr>
          <p:cNvPr id="6" name="Picture 5" descr="aa16664-11-fig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2936"/>
            <a:ext cx="1524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Re-visiting radio to gamma-correlations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3934"/>
            <a:ext cx="8229600" cy="5071533"/>
          </a:xfrm>
        </p:spPr>
        <p:txBody>
          <a:bodyPr>
            <a:normAutofit lnSpcReduction="10000"/>
          </a:bodyPr>
          <a:lstStyle/>
          <a:p>
            <a:r>
              <a:rPr lang="en-US"/>
              <a:t>55 sources from our 37 GHz monitoring sample &amp; LAT</a:t>
            </a:r>
            <a:br>
              <a:rPr lang="en-US"/>
            </a:br>
            <a:r>
              <a:rPr lang="en-US" sz="2200">
                <a:solidFill>
                  <a:schemeClr val="accent4"/>
                </a:solidFill>
              </a:rPr>
              <a:t>(Ramakrishnan et al. 2015)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Five years of data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26 sources with significant correlations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In most sources, </a:t>
            </a:r>
            <a:r>
              <a:rPr lang="en-US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>
                <a:solidFill>
                  <a:schemeClr val="tx2"/>
                </a:solidFill>
              </a:rPr>
              <a:t>-rays lead the radio (+20 to +690 days)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Stacked correlation is +80 d for the whole sample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Start times of activity correlate (Bayesian block analysis)</a:t>
            </a:r>
            <a:br>
              <a:rPr lang="en-US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  <a:p>
            <a:r>
              <a:rPr lang="en-US"/>
              <a:t>15 sources at 37 (Metsähovi) &amp; 95 GHz (CARMA) &amp; R &amp; LAT</a:t>
            </a:r>
            <a:br>
              <a:rPr lang="en-US"/>
            </a:br>
            <a:r>
              <a:rPr lang="en-US" sz="2200">
                <a:solidFill>
                  <a:schemeClr val="accent4"/>
                </a:solidFill>
              </a:rPr>
              <a:t>(Ramakrishnan et al. 2016)</a:t>
            </a:r>
            <a:endParaRPr lang="en-US" sz="2200"/>
          </a:p>
          <a:p>
            <a:pPr lvl="1"/>
            <a:r>
              <a:rPr lang="en-US">
                <a:solidFill>
                  <a:schemeClr val="tx2"/>
                </a:solidFill>
              </a:rPr>
              <a:t>2.5 years of data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Two sources with 37 GHz vs. gamma </a:t>
            </a:r>
            <a:r>
              <a:rPr lang="mr-IN">
                <a:solidFill>
                  <a:schemeClr val="tx2"/>
                </a:solidFill>
              </a:rPr>
              <a:t>–</a:t>
            </a:r>
            <a:r>
              <a:rPr lang="en-US">
                <a:solidFill>
                  <a:schemeClr val="tx2"/>
                </a:solidFill>
              </a:rPr>
              <a:t>correlation,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four with 95 GHz vs. gamma, six with R vs. gamma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Near-zero time delays with 37 vs. 95 GHz for most sources</a:t>
            </a:r>
          </a:p>
          <a:p>
            <a:pPr lvl="1"/>
            <a:endParaRPr lang="en-US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31210</TotalTime>
  <Words>1018</Words>
  <Application>Microsoft Macintosh PowerPoint</Application>
  <PresentationFormat>On-screen Show (4:3)</PresentationFormat>
  <Paragraphs>210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Radio monitoring at Metsähovi</vt:lpstr>
      <vt:lpstr>Metsähovi Strengths</vt:lpstr>
      <vt:lpstr>Weaknesses</vt:lpstr>
      <vt:lpstr>Source lists</vt:lpstr>
      <vt:lpstr>Monitoring data into science</vt:lpstr>
      <vt:lpstr>Radio vs. gamma</vt:lpstr>
      <vt:lpstr>PowerPoint Presentation</vt:lpstr>
      <vt:lpstr>PowerPoint Presentation</vt:lpstr>
      <vt:lpstr>Re-visiting radio to gamma-correlations</vt:lpstr>
      <vt:lpstr>PowerPoint Presentation</vt:lpstr>
      <vt:lpstr>PowerPoint Presentation</vt:lpstr>
      <vt:lpstr>But! 2.5 years vs.  5 years of data</vt:lpstr>
      <vt:lpstr>Peaked-Spectrum Sources</vt:lpstr>
      <vt:lpstr>PowerPoint Presentation</vt:lpstr>
      <vt:lpstr>PowerPoint Presentation</vt:lpstr>
      <vt:lpstr>Now: Revisiting Peaked-Spectrum Sources</vt:lpstr>
      <vt:lpstr>Preliminary results</vt:lpstr>
      <vt:lpstr>Narrow-line Seyfert1 galaxies</vt:lpstr>
      <vt:lpstr>PowerPoint Presentation</vt:lpstr>
      <vt:lpstr>Role of SMBH masses in AGNs</vt:lpstr>
      <vt:lpstr>Revisiting the SMBH masses</vt:lpstr>
      <vt:lpstr>Ultimate goal:  combining the various source samples and extensive sets of data</vt:lpstr>
      <vt:lpstr>MRO flux curve database</vt:lpstr>
      <vt:lpstr>PowerPoint Presentation</vt:lpstr>
      <vt:lpstr>Summary</vt:lpstr>
      <vt:lpstr>PowerPoint Presentation</vt:lpstr>
    </vt:vector>
  </TitlesOfParts>
  <Company>Aalto University Metsähovi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Merja Tornikoski</dc:creator>
  <cp:lastModifiedBy>Merja Tornikoski</cp:lastModifiedBy>
  <cp:revision>651</cp:revision>
  <cp:lastPrinted>2016-12-02T12:58:44Z</cp:lastPrinted>
  <dcterms:created xsi:type="dcterms:W3CDTF">2014-01-30T10:48:09Z</dcterms:created>
  <dcterms:modified xsi:type="dcterms:W3CDTF">2016-12-05T21:20:02Z</dcterms:modified>
</cp:coreProperties>
</file>