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7" r:id="rId4"/>
    <p:sldId id="259" r:id="rId5"/>
    <p:sldId id="288" r:id="rId6"/>
    <p:sldId id="289" r:id="rId7"/>
    <p:sldId id="290" r:id="rId8"/>
    <p:sldId id="261" r:id="rId9"/>
    <p:sldId id="268" r:id="rId10"/>
    <p:sldId id="262" r:id="rId11"/>
    <p:sldId id="270" r:id="rId12"/>
    <p:sldId id="271" r:id="rId13"/>
    <p:sldId id="263" r:id="rId14"/>
    <p:sldId id="277" r:id="rId15"/>
    <p:sldId id="278" r:id="rId16"/>
    <p:sldId id="279" r:id="rId17"/>
    <p:sldId id="280" r:id="rId18"/>
    <p:sldId id="272" r:id="rId19"/>
    <p:sldId id="281" r:id="rId20"/>
    <p:sldId id="285" r:id="rId21"/>
    <p:sldId id="286" r:id="rId22"/>
    <p:sldId id="276" r:id="rId23"/>
    <p:sldId id="265" r:id="rId24"/>
    <p:sldId id="274" r:id="rId25"/>
    <p:sldId id="292" r:id="rId26"/>
    <p:sldId id="266" r:id="rId27"/>
    <p:sldId id="291" r:id="rId28"/>
    <p:sldId id="275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78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8831C-5E77-4E9C-A0C2-6CF71845C064}" type="datetimeFigureOut">
              <a:rPr lang="de-DE" smtClean="0"/>
              <a:t>19.09.2016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21A19-7D08-48C0-9AB6-062481C7D2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364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8831C-5E77-4E9C-A0C2-6CF71845C064}" type="datetimeFigureOut">
              <a:rPr lang="de-DE" smtClean="0"/>
              <a:t>19.09.2016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21A19-7D08-48C0-9AB6-062481C7D2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3390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8831C-5E77-4E9C-A0C2-6CF71845C064}" type="datetimeFigureOut">
              <a:rPr lang="de-DE" smtClean="0"/>
              <a:t>19.09.2016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21A19-7D08-48C0-9AB6-062481C7D2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3984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8831C-5E77-4E9C-A0C2-6CF71845C064}" type="datetimeFigureOut">
              <a:rPr lang="de-DE" smtClean="0"/>
              <a:t>19.09.2016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21A19-7D08-48C0-9AB6-062481C7D2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0765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8831C-5E77-4E9C-A0C2-6CF71845C064}" type="datetimeFigureOut">
              <a:rPr lang="de-DE" smtClean="0"/>
              <a:t>19.09.2016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21A19-7D08-48C0-9AB6-062481C7D2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8806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8831C-5E77-4E9C-A0C2-6CF71845C064}" type="datetimeFigureOut">
              <a:rPr lang="de-DE" smtClean="0"/>
              <a:t>19.09.2016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21A19-7D08-48C0-9AB6-062481C7D2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1816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8831C-5E77-4E9C-A0C2-6CF71845C064}" type="datetimeFigureOut">
              <a:rPr lang="de-DE" smtClean="0"/>
              <a:t>19.09.2016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21A19-7D08-48C0-9AB6-062481C7D2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1950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8831C-5E77-4E9C-A0C2-6CF71845C064}" type="datetimeFigureOut">
              <a:rPr lang="de-DE" smtClean="0"/>
              <a:t>19.09.2016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21A19-7D08-48C0-9AB6-062481C7D2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1540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8831C-5E77-4E9C-A0C2-6CF71845C064}" type="datetimeFigureOut">
              <a:rPr lang="de-DE" smtClean="0"/>
              <a:t>19.09.2016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21A19-7D08-48C0-9AB6-062481C7D2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5108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8831C-5E77-4E9C-A0C2-6CF71845C064}" type="datetimeFigureOut">
              <a:rPr lang="de-DE" smtClean="0"/>
              <a:t>19.09.2016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21A19-7D08-48C0-9AB6-062481C7D2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463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8831C-5E77-4E9C-A0C2-6CF71845C064}" type="datetimeFigureOut">
              <a:rPr lang="de-DE" smtClean="0"/>
              <a:t>19.09.2016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21A19-7D08-48C0-9AB6-062481C7D2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3306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8831C-5E77-4E9C-A0C2-6CF71845C064}" type="datetimeFigureOut">
              <a:rPr lang="de-DE" smtClean="0"/>
              <a:t>19.09.2016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21A19-7D08-48C0-9AB6-062481C7D2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3531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743" y="1205044"/>
            <a:ext cx="6114515" cy="20381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439890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Kick-off meeting </a:t>
            </a:r>
          </a:p>
          <a:p>
            <a:pPr algn="ctr"/>
            <a:endParaRPr lang="en-US" sz="3200" dirty="0"/>
          </a:p>
          <a:p>
            <a:pPr algn="ctr"/>
            <a:endParaRPr lang="en-US" sz="3200" dirty="0"/>
          </a:p>
          <a:p>
            <a:pPr algn="ctr"/>
            <a:r>
              <a:rPr lang="en-US" sz="2400" dirty="0"/>
              <a:t>19. September 2016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748011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WP1: </a:t>
            </a:r>
            <a:r>
              <a:rPr lang="en-US" sz="2800" dirty="0"/>
              <a:t>Data acquisition and </a:t>
            </a:r>
            <a:r>
              <a:rPr lang="en-US" sz="3600" b="1" dirty="0"/>
              <a:t>analysis</a:t>
            </a:r>
            <a:endParaRPr lang="de-DE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79715" y="1429076"/>
            <a:ext cx="7184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979715" y="1224000"/>
            <a:ext cx="77345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Data from first beam time will be provided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dirty="0"/>
              <a:t>Selection of data sets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b="1" dirty="0"/>
              <a:t>Based on sample / scan quality</a:t>
            </a:r>
          </a:p>
        </p:txBody>
      </p:sp>
    </p:spTree>
    <p:extLst>
      <p:ext uri="{BB962C8B-B14F-4D97-AF65-F5344CB8AC3E}">
        <p14:creationId xmlns:p14="http://schemas.microsoft.com/office/powerpoint/2010/main" val="376736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WP1: </a:t>
            </a:r>
            <a:r>
              <a:rPr lang="en-US" sz="2800" dirty="0"/>
              <a:t>Data acquisition and </a:t>
            </a:r>
            <a:r>
              <a:rPr lang="en-US" sz="3600" b="1" dirty="0"/>
              <a:t>analysis</a:t>
            </a:r>
            <a:endParaRPr lang="de-DE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79715" y="1429076"/>
            <a:ext cx="7184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979715" y="1224000"/>
            <a:ext cx="77345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dirty="0"/>
              <a:t>Selection of data sets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b="1" dirty="0"/>
              <a:t>Based on sample / scan quality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01"/>
          <a:stretch/>
        </p:blipFill>
        <p:spPr>
          <a:xfrm>
            <a:off x="2117148" y="2352406"/>
            <a:ext cx="4909705" cy="450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92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WP1: </a:t>
            </a:r>
            <a:r>
              <a:rPr lang="en-US" sz="2800" dirty="0"/>
              <a:t>Data acquisition and </a:t>
            </a:r>
            <a:r>
              <a:rPr lang="en-US" sz="3600" b="1" dirty="0"/>
              <a:t>analysis</a:t>
            </a:r>
            <a:endParaRPr lang="de-DE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79715" y="1429076"/>
            <a:ext cx="7184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979715" y="1224000"/>
            <a:ext cx="77345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Data from first beam time will be provided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Selection of data sets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/>
              <a:t>Based on sample / scan quality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162050" lvl="3" indent="-266700">
              <a:buFont typeface="Arial" panose="020B0604020202020204" pitchFamily="34" charset="0"/>
              <a:buChar char="•"/>
            </a:pPr>
            <a:r>
              <a:rPr lang="en-US" b="1" dirty="0"/>
              <a:t>Preliminary work</a:t>
            </a:r>
          </a:p>
          <a:p>
            <a:pPr marL="1619250" lvl="4" indent="-266700">
              <a:buFont typeface="Arial" panose="020B0604020202020204" pitchFamily="34" charset="0"/>
              <a:buChar char="•"/>
            </a:pPr>
            <a:r>
              <a:rPr lang="en-US" b="1" dirty="0"/>
              <a:t>Positioning / ROI of sample</a:t>
            </a:r>
          </a:p>
          <a:p>
            <a:pPr marL="1619250" lvl="4" indent="-266700">
              <a:buFont typeface="Arial" panose="020B0604020202020204" pitchFamily="34" charset="0"/>
              <a:buChar char="•"/>
            </a:pPr>
            <a:r>
              <a:rPr lang="en-US" b="1" dirty="0"/>
              <a:t>Cleaning of scan artefacts</a:t>
            </a:r>
          </a:p>
        </p:txBody>
      </p:sp>
    </p:spTree>
    <p:extLst>
      <p:ext uri="{BB962C8B-B14F-4D97-AF65-F5344CB8AC3E}">
        <p14:creationId xmlns:p14="http://schemas.microsoft.com/office/powerpoint/2010/main" val="592471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WP1: </a:t>
            </a:r>
            <a:r>
              <a:rPr lang="en-US" sz="2800" dirty="0"/>
              <a:t>Data acquisition and </a:t>
            </a:r>
            <a:r>
              <a:rPr lang="en-US" sz="3600" b="1" dirty="0"/>
              <a:t>analysis</a:t>
            </a:r>
            <a:endParaRPr lang="de-DE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79715" y="1429076"/>
            <a:ext cx="7184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979715" y="1224000"/>
            <a:ext cx="7734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1162050" lvl="3" indent="-266700">
              <a:buFont typeface="Arial" panose="020B0604020202020204" pitchFamily="34" charset="0"/>
              <a:buChar char="•"/>
            </a:pPr>
            <a:r>
              <a:rPr lang="en-US" b="1" dirty="0"/>
              <a:t>Preliminary work</a:t>
            </a:r>
          </a:p>
          <a:p>
            <a:pPr marL="1619250" lvl="4" indent="-266700">
              <a:buFont typeface="Arial" panose="020B0604020202020204" pitchFamily="34" charset="0"/>
              <a:buChar char="•"/>
            </a:pPr>
            <a:r>
              <a:rPr lang="en-US" b="1" dirty="0"/>
              <a:t>Positioning / ROI of sample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3552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WP1: </a:t>
            </a:r>
            <a:r>
              <a:rPr lang="en-US" sz="2800" dirty="0"/>
              <a:t>Data acquisition and </a:t>
            </a:r>
            <a:r>
              <a:rPr lang="en-US" sz="3600" b="1" dirty="0"/>
              <a:t>analysis</a:t>
            </a:r>
            <a:endParaRPr lang="de-DE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79715" y="1429076"/>
            <a:ext cx="7184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979715" y="1224000"/>
            <a:ext cx="7734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1162050" lvl="3" indent="-266700">
              <a:buFont typeface="Arial" panose="020B0604020202020204" pitchFamily="34" charset="0"/>
              <a:buChar char="•"/>
            </a:pPr>
            <a:r>
              <a:rPr lang="en-US" b="1" dirty="0"/>
              <a:t>Preliminary work</a:t>
            </a:r>
          </a:p>
          <a:p>
            <a:pPr marL="1619250" lvl="4" indent="-266700">
              <a:buFont typeface="Arial" panose="020B0604020202020204" pitchFamily="34" charset="0"/>
              <a:buChar char="•"/>
            </a:pPr>
            <a:r>
              <a:rPr lang="en-US" b="1" dirty="0"/>
              <a:t>Positioning / ROI of sample</a:t>
            </a:r>
          </a:p>
          <a:p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>
            <a:off x="3310128" y="3209544"/>
            <a:ext cx="3385094" cy="147732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Vgmax</a:t>
            </a:r>
            <a:r>
              <a:rPr lang="en-US" dirty="0"/>
              <a:t> pictures </a:t>
            </a:r>
          </a:p>
          <a:p>
            <a:endParaRPr lang="en-US" dirty="0"/>
          </a:p>
          <a:p>
            <a:r>
              <a:rPr lang="en-US" dirty="0"/>
              <a:t>	- animal and axes </a:t>
            </a:r>
          </a:p>
          <a:p>
            <a:endParaRPr lang="en-US" dirty="0"/>
          </a:p>
          <a:p>
            <a:r>
              <a:rPr lang="en-US" dirty="0"/>
              <a:t>	- complete volume vs clipped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9076"/>
            <a:ext cx="9144000" cy="543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126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WP1: </a:t>
            </a:r>
            <a:r>
              <a:rPr lang="en-US" sz="2800" dirty="0"/>
              <a:t>Data acquisition and </a:t>
            </a:r>
            <a:r>
              <a:rPr lang="en-US" sz="3600" b="1" dirty="0"/>
              <a:t>analysis</a:t>
            </a:r>
            <a:endParaRPr lang="de-DE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79715" y="1429076"/>
            <a:ext cx="7184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979715" y="1224000"/>
            <a:ext cx="7734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1162050" lvl="3" indent="-266700">
              <a:buFont typeface="Arial" panose="020B0604020202020204" pitchFamily="34" charset="0"/>
              <a:buChar char="•"/>
            </a:pPr>
            <a:r>
              <a:rPr lang="en-US" b="1" dirty="0"/>
              <a:t>Preliminary work</a:t>
            </a:r>
          </a:p>
          <a:p>
            <a:pPr marL="1619250" lvl="4" indent="-266700">
              <a:buFont typeface="Arial" panose="020B0604020202020204" pitchFamily="34" charset="0"/>
              <a:buChar char="•"/>
            </a:pPr>
            <a:r>
              <a:rPr lang="en-US" b="1" dirty="0"/>
              <a:t>Positioning / ROI of sample</a:t>
            </a:r>
          </a:p>
          <a:p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>
            <a:off x="3310128" y="3209544"/>
            <a:ext cx="3385094" cy="147732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Vgmax</a:t>
            </a:r>
            <a:r>
              <a:rPr lang="en-US" dirty="0"/>
              <a:t> pictures </a:t>
            </a:r>
          </a:p>
          <a:p>
            <a:endParaRPr lang="en-US" dirty="0"/>
          </a:p>
          <a:p>
            <a:r>
              <a:rPr lang="en-US" dirty="0"/>
              <a:t>	- animal and axes </a:t>
            </a:r>
          </a:p>
          <a:p>
            <a:endParaRPr lang="en-US" dirty="0"/>
          </a:p>
          <a:p>
            <a:r>
              <a:rPr lang="en-US" dirty="0"/>
              <a:t>	- complete volume vs clipped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9200"/>
            <a:ext cx="9144000" cy="543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047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WP1: </a:t>
            </a:r>
            <a:r>
              <a:rPr lang="en-US" sz="2800" dirty="0"/>
              <a:t>Data acquisition and </a:t>
            </a:r>
            <a:r>
              <a:rPr lang="en-US" sz="3600" b="1" dirty="0"/>
              <a:t>analysis</a:t>
            </a:r>
            <a:endParaRPr lang="de-DE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79715" y="1429076"/>
            <a:ext cx="7184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979715" y="1224000"/>
            <a:ext cx="7734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1162050" lvl="3" indent="-266700">
              <a:buFont typeface="Arial" panose="020B0604020202020204" pitchFamily="34" charset="0"/>
              <a:buChar char="•"/>
            </a:pPr>
            <a:r>
              <a:rPr lang="en-US" b="1" dirty="0"/>
              <a:t>Preliminary work</a:t>
            </a:r>
          </a:p>
          <a:p>
            <a:pPr marL="1619250" lvl="4" indent="-266700">
              <a:buFont typeface="Arial" panose="020B0604020202020204" pitchFamily="34" charset="0"/>
              <a:buChar char="•"/>
            </a:pPr>
            <a:r>
              <a:rPr lang="en-US" b="1" dirty="0"/>
              <a:t>Positioning / ROI of sample</a:t>
            </a:r>
          </a:p>
          <a:p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>
            <a:off x="3310128" y="3209544"/>
            <a:ext cx="3385094" cy="147732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Vgmax</a:t>
            </a:r>
            <a:r>
              <a:rPr lang="en-US" dirty="0"/>
              <a:t> pictures </a:t>
            </a:r>
          </a:p>
          <a:p>
            <a:endParaRPr lang="en-US" dirty="0"/>
          </a:p>
          <a:p>
            <a:r>
              <a:rPr lang="en-US" dirty="0"/>
              <a:t>	- animal and axes </a:t>
            </a:r>
          </a:p>
          <a:p>
            <a:endParaRPr lang="en-US" dirty="0"/>
          </a:p>
          <a:p>
            <a:r>
              <a:rPr lang="en-US" dirty="0"/>
              <a:t>	- complete volume vs clipped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9076"/>
            <a:ext cx="9144000" cy="543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59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WP1: </a:t>
            </a:r>
            <a:r>
              <a:rPr lang="en-US" sz="2800" dirty="0"/>
              <a:t>Data acquisition and </a:t>
            </a:r>
            <a:r>
              <a:rPr lang="en-US" sz="3600" b="1" dirty="0"/>
              <a:t>analysis</a:t>
            </a:r>
            <a:endParaRPr lang="de-DE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79715" y="1429076"/>
            <a:ext cx="7184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979715" y="1224000"/>
            <a:ext cx="7734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1162050" lvl="3" indent="-266700">
              <a:buFont typeface="Arial" panose="020B0604020202020204" pitchFamily="34" charset="0"/>
              <a:buChar char="•"/>
            </a:pPr>
            <a:r>
              <a:rPr lang="en-US" b="1" dirty="0"/>
              <a:t>Preliminary work</a:t>
            </a:r>
          </a:p>
          <a:p>
            <a:pPr marL="1619250" lvl="4" indent="-266700">
              <a:buFont typeface="Arial" panose="020B0604020202020204" pitchFamily="34" charset="0"/>
              <a:buChar char="•"/>
            </a:pPr>
            <a:r>
              <a:rPr lang="en-US" b="1" dirty="0"/>
              <a:t>Positioning / ROI of sample</a:t>
            </a:r>
          </a:p>
          <a:p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>
            <a:off x="3310128" y="3209544"/>
            <a:ext cx="3385094" cy="147732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Vgmax</a:t>
            </a:r>
            <a:r>
              <a:rPr lang="en-US" dirty="0"/>
              <a:t> pictures </a:t>
            </a:r>
          </a:p>
          <a:p>
            <a:endParaRPr lang="en-US" dirty="0"/>
          </a:p>
          <a:p>
            <a:r>
              <a:rPr lang="en-US" dirty="0"/>
              <a:t>	- animal and axes </a:t>
            </a:r>
          </a:p>
          <a:p>
            <a:endParaRPr lang="en-US" dirty="0"/>
          </a:p>
          <a:p>
            <a:r>
              <a:rPr lang="en-US" dirty="0"/>
              <a:t>	- complete volume vs clipped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9076"/>
            <a:ext cx="9144000" cy="543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160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WP1: </a:t>
            </a:r>
            <a:r>
              <a:rPr lang="en-US" sz="2800" dirty="0"/>
              <a:t>Data acquisition and </a:t>
            </a:r>
            <a:r>
              <a:rPr lang="en-US" sz="3600" b="1" dirty="0"/>
              <a:t>analysis</a:t>
            </a:r>
            <a:endParaRPr lang="de-DE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79715" y="1429076"/>
            <a:ext cx="7184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979715" y="1224000"/>
            <a:ext cx="77345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1162050" lvl="3" indent="-266700">
              <a:buFont typeface="Arial" panose="020B0604020202020204" pitchFamily="34" charset="0"/>
              <a:buChar char="•"/>
            </a:pPr>
            <a:r>
              <a:rPr lang="en-US" b="1" dirty="0"/>
              <a:t>Preliminary work</a:t>
            </a:r>
          </a:p>
          <a:p>
            <a:pPr marL="1619250" lvl="4" indent="-266700">
              <a:buFont typeface="Arial" panose="020B0604020202020204" pitchFamily="34" charset="0"/>
              <a:buChar char="•"/>
            </a:pPr>
            <a:r>
              <a:rPr lang="en-US" b="1" dirty="0"/>
              <a:t>Cleaning of scan artefacts</a:t>
            </a:r>
          </a:p>
          <a:p>
            <a:pPr marL="1162050" lvl="3" indent="-26670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9200"/>
            <a:ext cx="9144000" cy="54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04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WP1: </a:t>
            </a:r>
            <a:r>
              <a:rPr lang="en-US" sz="2800" dirty="0"/>
              <a:t>Data acquisition and </a:t>
            </a:r>
            <a:r>
              <a:rPr lang="en-US" sz="3600" b="1" dirty="0"/>
              <a:t>analysis</a:t>
            </a:r>
            <a:endParaRPr lang="de-DE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79715" y="1429076"/>
            <a:ext cx="7184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979715" y="1224000"/>
            <a:ext cx="77345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1162050" lvl="3" indent="-266700">
              <a:buFont typeface="Arial" panose="020B0604020202020204" pitchFamily="34" charset="0"/>
              <a:buChar char="•"/>
            </a:pPr>
            <a:r>
              <a:rPr lang="en-US" b="1" dirty="0"/>
              <a:t>Preliminary work</a:t>
            </a:r>
          </a:p>
          <a:p>
            <a:pPr marL="1619250" lvl="4" indent="-266700">
              <a:buFont typeface="Arial" panose="020B0604020202020204" pitchFamily="34" charset="0"/>
              <a:buChar char="•"/>
            </a:pPr>
            <a:r>
              <a:rPr lang="en-US" b="1" dirty="0"/>
              <a:t>Cleaning of scan artefacts</a:t>
            </a:r>
          </a:p>
          <a:p>
            <a:pPr marL="1162050" lvl="3" indent="-26670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9283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/>
          <p:cNvSpPr txBox="1"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540000" tIns="540000" rIns="54000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200" b="1" dirty="0"/>
              <a:t>Agenda: </a:t>
            </a:r>
          </a:p>
          <a:p>
            <a:pPr marL="357188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800" dirty="0"/>
          </a:p>
          <a:p>
            <a:pPr marL="642938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Scientific Goals / Highlights from ASTOR</a:t>
            </a:r>
          </a:p>
          <a:p>
            <a:pPr marL="528638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800" dirty="0"/>
          </a:p>
          <a:p>
            <a:pPr marL="642938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Introduction of all partners </a:t>
            </a:r>
          </a:p>
          <a:p>
            <a:pPr marL="528638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800" dirty="0"/>
          </a:p>
          <a:p>
            <a:pPr marL="642938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Work packages: work programs &amp; goals</a:t>
            </a:r>
          </a:p>
          <a:p>
            <a:pPr marL="1100138" lvl="2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WP1: Data acquisition and analysis (S Schmelzle)</a:t>
            </a:r>
          </a:p>
          <a:p>
            <a:pPr marL="1100138" lvl="2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WP2: Collaborative tools (J </a:t>
            </a:r>
            <a:r>
              <a:rPr lang="en-US" sz="1400" dirty="0" err="1"/>
              <a:t>Hammel</a:t>
            </a:r>
            <a:r>
              <a:rPr lang="en-US" sz="1400" dirty="0"/>
              <a:t> / M </a:t>
            </a:r>
            <a:r>
              <a:rPr lang="en-US" sz="1400" dirty="0" err="1"/>
              <a:t>Vogelgesang</a:t>
            </a:r>
            <a:r>
              <a:rPr lang="en-US" sz="1400" dirty="0"/>
              <a:t>)</a:t>
            </a:r>
          </a:p>
          <a:p>
            <a:pPr marL="1100138" lvl="2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WP3: Visualization services (</a:t>
            </a:r>
            <a:r>
              <a:rPr lang="en-US" sz="1400" dirty="0" err="1"/>
              <a:t>csa</a:t>
            </a:r>
            <a:r>
              <a:rPr lang="en-US" sz="1400" dirty="0"/>
              <a:t>)</a:t>
            </a:r>
          </a:p>
          <a:p>
            <a:pPr marL="1100138" lvl="2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WP4: Segmentation (P </a:t>
            </a:r>
            <a:r>
              <a:rPr lang="en-US" sz="1400" dirty="0" err="1"/>
              <a:t>Lösel</a:t>
            </a:r>
            <a:r>
              <a:rPr lang="en-US" sz="1400" dirty="0"/>
              <a:t>)</a:t>
            </a:r>
          </a:p>
          <a:p>
            <a:pPr marL="528638" lvl="1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800" dirty="0"/>
          </a:p>
          <a:p>
            <a:pPr marL="642938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Work shop on NOVA environment</a:t>
            </a:r>
          </a:p>
          <a:p>
            <a:pPr marL="1100138" lvl="2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Beamlines and methods at HZG</a:t>
            </a:r>
          </a:p>
          <a:p>
            <a:pPr marL="1100138" lvl="2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IT Infrastructure for NOVA (DESY IT) </a:t>
            </a:r>
          </a:p>
          <a:p>
            <a:pPr marL="1100138" lvl="2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Roadmap to a NOVA Data Policy (F </a:t>
            </a:r>
            <a:r>
              <a:rPr lang="en-US" sz="1400" dirty="0" err="1"/>
              <a:t>Schlünzen</a:t>
            </a:r>
            <a:r>
              <a:rPr lang="en-US" sz="1400" dirty="0"/>
              <a:t>, M Heethoff)</a:t>
            </a:r>
          </a:p>
          <a:p>
            <a:pPr marL="1100138" lvl="2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Selection of sample species / fixation / contrasting</a:t>
            </a:r>
          </a:p>
          <a:p>
            <a:pPr marL="1100138" lvl="2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Collaboration issues (meetings, phone calls, publications / nova acknowledgement, investments, related activities: PanDaas2, Max &amp; Moritz)</a:t>
            </a:r>
          </a:p>
          <a:p>
            <a:pPr marL="528638" lvl="1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800" dirty="0"/>
          </a:p>
          <a:p>
            <a:pPr marL="642938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Guided tour P05/P07</a:t>
            </a:r>
          </a:p>
        </p:txBody>
      </p:sp>
    </p:spTree>
    <p:extLst>
      <p:ext uri="{BB962C8B-B14F-4D97-AF65-F5344CB8AC3E}">
        <p14:creationId xmlns:p14="http://schemas.microsoft.com/office/powerpoint/2010/main" val="147131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WP1: </a:t>
            </a:r>
            <a:r>
              <a:rPr lang="en-US" sz="2800" dirty="0"/>
              <a:t>Data acquisition and </a:t>
            </a:r>
            <a:r>
              <a:rPr lang="en-US" sz="3600" b="1" dirty="0"/>
              <a:t>analysis</a:t>
            </a:r>
            <a:endParaRPr lang="de-DE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79715" y="1429076"/>
            <a:ext cx="7184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979715" y="1224000"/>
            <a:ext cx="77345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1162050" lvl="3" indent="-266700">
              <a:buFont typeface="Arial" panose="020B0604020202020204" pitchFamily="34" charset="0"/>
              <a:buChar char="•"/>
            </a:pPr>
            <a:r>
              <a:rPr lang="en-US" b="1" dirty="0"/>
              <a:t>Preliminary work</a:t>
            </a:r>
          </a:p>
          <a:p>
            <a:pPr marL="1619250" lvl="4" indent="-266700">
              <a:buFont typeface="Arial" panose="020B0604020202020204" pitchFamily="34" charset="0"/>
              <a:buChar char="•"/>
            </a:pPr>
            <a:r>
              <a:rPr lang="en-US" b="1" dirty="0"/>
              <a:t>Cleaning of scan artefacts</a:t>
            </a:r>
          </a:p>
          <a:p>
            <a:pPr marL="1162050" lvl="3" indent="-26670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>
            <a:off x="3544860" y="2978326"/>
            <a:ext cx="2283638" cy="92333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Vgmax</a:t>
            </a:r>
            <a:r>
              <a:rPr lang="en-US" dirty="0"/>
              <a:t> pictures</a:t>
            </a:r>
          </a:p>
          <a:p>
            <a:endParaRPr lang="en-US" dirty="0"/>
          </a:p>
          <a:p>
            <a:r>
              <a:rPr lang="en-US" dirty="0"/>
              <a:t>Before / after cleaning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9076"/>
            <a:ext cx="9144000" cy="5489230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0" y="1621291"/>
            <a:ext cx="8100000" cy="51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455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WP1: </a:t>
            </a:r>
            <a:r>
              <a:rPr lang="en-US" sz="2800" dirty="0"/>
              <a:t>Data acquisition and </a:t>
            </a:r>
            <a:r>
              <a:rPr lang="en-US" sz="3600" b="1" dirty="0"/>
              <a:t>analysis</a:t>
            </a:r>
            <a:endParaRPr lang="de-DE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79715" y="1429076"/>
            <a:ext cx="7184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979715" y="1224000"/>
            <a:ext cx="77345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1162050" lvl="3" indent="-266700">
              <a:buFont typeface="Arial" panose="020B0604020202020204" pitchFamily="34" charset="0"/>
              <a:buChar char="•"/>
            </a:pPr>
            <a:r>
              <a:rPr lang="en-US" b="1" dirty="0"/>
              <a:t>Preliminary work</a:t>
            </a:r>
          </a:p>
          <a:p>
            <a:pPr marL="1619250" lvl="4" indent="-266700">
              <a:buFont typeface="Arial" panose="020B0604020202020204" pitchFamily="34" charset="0"/>
              <a:buChar char="•"/>
            </a:pPr>
            <a:r>
              <a:rPr lang="en-US" b="1" dirty="0"/>
              <a:t>Cleaning of scan artefacts</a:t>
            </a:r>
          </a:p>
          <a:p>
            <a:pPr marL="1162050" lvl="3" indent="-26670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  <p:sp>
        <p:nvSpPr>
          <p:cNvPr id="5" name="TextBox 4"/>
          <p:cNvSpPr txBox="1"/>
          <p:nvPr/>
        </p:nvSpPr>
        <p:spPr>
          <a:xfrm>
            <a:off x="3544860" y="2978326"/>
            <a:ext cx="2283638" cy="92333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Vgmax</a:t>
            </a:r>
            <a:r>
              <a:rPr lang="en-US" dirty="0"/>
              <a:t> pictures</a:t>
            </a:r>
          </a:p>
          <a:p>
            <a:endParaRPr lang="en-US" dirty="0"/>
          </a:p>
          <a:p>
            <a:r>
              <a:rPr lang="en-US" dirty="0"/>
              <a:t>Before / after cleaning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9076"/>
            <a:ext cx="9144000" cy="548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7665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WP1: </a:t>
            </a:r>
            <a:r>
              <a:rPr lang="en-US" sz="2800" dirty="0"/>
              <a:t>Data acquisition and </a:t>
            </a:r>
            <a:r>
              <a:rPr lang="en-US" sz="3600" b="1" dirty="0"/>
              <a:t>analysis</a:t>
            </a:r>
            <a:endParaRPr lang="de-DE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79715" y="1429076"/>
            <a:ext cx="7184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  <p:pic>
        <p:nvPicPr>
          <p:cNvPr id="6" name="Sara_97_rot_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0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WP1: </a:t>
            </a:r>
            <a:r>
              <a:rPr lang="en-US" sz="2800" dirty="0"/>
              <a:t>Data acquisition and </a:t>
            </a:r>
            <a:r>
              <a:rPr lang="en-US" sz="3600" b="1" dirty="0"/>
              <a:t>analysis</a:t>
            </a:r>
            <a:endParaRPr lang="de-DE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79715" y="1429076"/>
            <a:ext cx="7184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979715" y="1224000"/>
            <a:ext cx="77345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Data from first beam time will be provided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Selection of data sets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/>
              <a:t>Based on sample / scan quality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162050" lvl="3" indent="-266700">
              <a:buFont typeface="Arial" panose="020B0604020202020204" pitchFamily="34" charset="0"/>
              <a:buChar char="•"/>
            </a:pPr>
            <a:r>
              <a:rPr lang="en-US" dirty="0"/>
              <a:t>Preliminary work</a:t>
            </a:r>
          </a:p>
          <a:p>
            <a:pPr marL="1619250" lvl="4" indent="-266700">
              <a:buFont typeface="Arial" panose="020B0604020202020204" pitchFamily="34" charset="0"/>
              <a:buChar char="•"/>
            </a:pPr>
            <a:r>
              <a:rPr lang="en-US" dirty="0"/>
              <a:t>Positioning / ROI of sample</a:t>
            </a:r>
          </a:p>
          <a:p>
            <a:pPr marL="1619250" lvl="4" indent="-266700">
              <a:buFont typeface="Arial" panose="020B0604020202020204" pitchFamily="34" charset="0"/>
              <a:buChar char="•"/>
            </a:pPr>
            <a:r>
              <a:rPr lang="en-US" dirty="0"/>
              <a:t>Cleaning of scan artefacts</a:t>
            </a:r>
          </a:p>
          <a:p>
            <a:pPr marL="1162050" lvl="3" indent="-266700">
              <a:buFont typeface="Arial" panose="020B0604020202020204" pitchFamily="34" charset="0"/>
              <a:buChar char="•"/>
            </a:pPr>
            <a:endParaRPr lang="en-US" dirty="0"/>
          </a:p>
          <a:p>
            <a:pPr marL="1162050" lvl="3" indent="-266700">
              <a:buFont typeface="Arial" panose="020B0604020202020204" pitchFamily="34" charset="0"/>
              <a:buChar char="•"/>
            </a:pPr>
            <a:r>
              <a:rPr lang="en-US" b="1" dirty="0"/>
              <a:t>Distribution of data sets</a:t>
            </a:r>
          </a:p>
          <a:p>
            <a:pPr marL="1352550"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7649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WP1: </a:t>
            </a:r>
            <a:r>
              <a:rPr lang="en-US" sz="2800" dirty="0"/>
              <a:t>Data acquisition and </a:t>
            </a:r>
            <a:r>
              <a:rPr lang="en-US" sz="3600" b="1" dirty="0"/>
              <a:t>analysis</a:t>
            </a:r>
            <a:endParaRPr lang="de-DE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79715" y="1429076"/>
            <a:ext cx="7184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979715" y="1224000"/>
            <a:ext cx="773451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Data from first beam time will be provided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Selection of data sets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/>
              <a:t>Based on sample / scan quality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162050" lvl="3" indent="-266700">
              <a:buFont typeface="Arial" panose="020B0604020202020204" pitchFamily="34" charset="0"/>
              <a:buChar char="•"/>
            </a:pPr>
            <a:r>
              <a:rPr lang="en-US" dirty="0"/>
              <a:t>Preliminary work</a:t>
            </a:r>
          </a:p>
          <a:p>
            <a:pPr marL="1619250" lvl="4" indent="-266700">
              <a:buFont typeface="Arial" panose="020B0604020202020204" pitchFamily="34" charset="0"/>
              <a:buChar char="•"/>
            </a:pPr>
            <a:r>
              <a:rPr lang="en-US" dirty="0"/>
              <a:t>Positioning / ROI of sample</a:t>
            </a:r>
          </a:p>
          <a:p>
            <a:pPr marL="1619250" lvl="4" indent="-266700">
              <a:buFont typeface="Arial" panose="020B0604020202020204" pitchFamily="34" charset="0"/>
              <a:buChar char="•"/>
            </a:pPr>
            <a:r>
              <a:rPr lang="en-US" dirty="0"/>
              <a:t>Cleaning of scan artefacts</a:t>
            </a:r>
          </a:p>
          <a:p>
            <a:pPr marL="1162050" lvl="3" indent="-266700">
              <a:buFont typeface="Arial" panose="020B0604020202020204" pitchFamily="34" charset="0"/>
              <a:buChar char="•"/>
            </a:pPr>
            <a:endParaRPr lang="en-US" dirty="0"/>
          </a:p>
          <a:p>
            <a:pPr marL="1162050" lvl="3" indent="-266700">
              <a:buFont typeface="Arial" panose="020B0604020202020204" pitchFamily="34" charset="0"/>
              <a:buChar char="•"/>
            </a:pPr>
            <a:r>
              <a:rPr lang="en-US" dirty="0"/>
              <a:t>Distribution of data sets</a:t>
            </a:r>
          </a:p>
          <a:p>
            <a:pPr marL="1619250" lvl="4" indent="-266700">
              <a:buFont typeface="Arial" panose="020B0604020202020204" pitchFamily="34" charset="0"/>
              <a:buChar char="•"/>
            </a:pPr>
            <a:endParaRPr lang="en-US" dirty="0"/>
          </a:p>
          <a:p>
            <a:pPr marL="1162050" lvl="3" indent="-266700">
              <a:buFont typeface="Arial" panose="020B0604020202020204" pitchFamily="34" charset="0"/>
              <a:buChar char="•"/>
            </a:pPr>
            <a:r>
              <a:rPr lang="en-US" b="1" dirty="0"/>
              <a:t>Independent work on different aspects…</a:t>
            </a:r>
          </a:p>
          <a:p>
            <a:pPr marL="1619250" lvl="4" indent="-266700">
              <a:buFont typeface="Arial" panose="020B0604020202020204" pitchFamily="34" charset="0"/>
              <a:buChar char="•"/>
            </a:pPr>
            <a:r>
              <a:rPr lang="en-US" dirty="0"/>
              <a:t>… but exactly the same data set!</a:t>
            </a:r>
          </a:p>
          <a:p>
            <a:pPr marL="2076450" lvl="5" indent="-266700">
              <a:buFont typeface="Arial" panose="020B0604020202020204" pitchFamily="34" charset="0"/>
              <a:buChar char="•"/>
            </a:pPr>
            <a:r>
              <a:rPr lang="en-US" dirty="0"/>
              <a:t>Mouthparts and associated musculature</a:t>
            </a:r>
          </a:p>
          <a:p>
            <a:pPr marL="2076450" lvl="5" indent="-266700">
              <a:buFont typeface="Arial" panose="020B0604020202020204" pitchFamily="34" charset="0"/>
              <a:buChar char="•"/>
            </a:pPr>
            <a:r>
              <a:rPr lang="en-US" dirty="0"/>
              <a:t>Neurobiology</a:t>
            </a:r>
          </a:p>
          <a:p>
            <a:pPr marL="2076450" lvl="5" indent="-266700">
              <a:buFont typeface="Arial" panose="020B0604020202020204" pitchFamily="34" charset="0"/>
              <a:buChar char="•"/>
            </a:pPr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6017023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WP1: </a:t>
            </a:r>
            <a:r>
              <a:rPr lang="en-US" sz="2800" dirty="0"/>
              <a:t>Data acquisition and </a:t>
            </a:r>
            <a:r>
              <a:rPr lang="en-US" sz="3600" b="1" dirty="0"/>
              <a:t>analysis</a:t>
            </a:r>
            <a:endParaRPr lang="de-DE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79715" y="1429076"/>
            <a:ext cx="7184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979715" y="1224000"/>
            <a:ext cx="773451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Data from first beam time will be provided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Selection of data sets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/>
              <a:t>Based on sample / scan quality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162050" lvl="3" indent="-266700">
              <a:buFont typeface="Arial" panose="020B0604020202020204" pitchFamily="34" charset="0"/>
              <a:buChar char="•"/>
            </a:pPr>
            <a:r>
              <a:rPr lang="en-US" dirty="0"/>
              <a:t>Preliminary work</a:t>
            </a:r>
          </a:p>
          <a:p>
            <a:pPr marL="1619250" lvl="4" indent="-266700">
              <a:buFont typeface="Arial" panose="020B0604020202020204" pitchFamily="34" charset="0"/>
              <a:buChar char="•"/>
            </a:pPr>
            <a:r>
              <a:rPr lang="en-US" dirty="0"/>
              <a:t>Positioning / ROI of sample</a:t>
            </a:r>
          </a:p>
          <a:p>
            <a:pPr marL="1619250" lvl="4" indent="-266700">
              <a:buFont typeface="Arial" panose="020B0604020202020204" pitchFamily="34" charset="0"/>
              <a:buChar char="•"/>
            </a:pPr>
            <a:r>
              <a:rPr lang="en-US" dirty="0"/>
              <a:t>Cleaning of scan artefacts</a:t>
            </a:r>
          </a:p>
          <a:p>
            <a:pPr marL="1162050" lvl="3" indent="-266700">
              <a:buFont typeface="Arial" panose="020B0604020202020204" pitchFamily="34" charset="0"/>
              <a:buChar char="•"/>
            </a:pPr>
            <a:endParaRPr lang="en-US" dirty="0"/>
          </a:p>
          <a:p>
            <a:pPr marL="1162050" lvl="3" indent="-266700">
              <a:buFont typeface="Arial" panose="020B0604020202020204" pitchFamily="34" charset="0"/>
              <a:buChar char="•"/>
            </a:pPr>
            <a:r>
              <a:rPr lang="en-US" dirty="0"/>
              <a:t>Distribution of data sets</a:t>
            </a:r>
          </a:p>
          <a:p>
            <a:pPr marL="1619250" lvl="4" indent="-266700">
              <a:buFont typeface="Arial" panose="020B0604020202020204" pitchFamily="34" charset="0"/>
              <a:buChar char="•"/>
            </a:pPr>
            <a:endParaRPr lang="en-US" dirty="0"/>
          </a:p>
          <a:p>
            <a:pPr marL="1162050" lvl="3" indent="-266700">
              <a:buFont typeface="Arial" panose="020B0604020202020204" pitchFamily="34" charset="0"/>
              <a:buChar char="•"/>
            </a:pPr>
            <a:r>
              <a:rPr lang="en-US" b="1" dirty="0"/>
              <a:t>Independent work on different aspects…</a:t>
            </a:r>
          </a:p>
          <a:p>
            <a:pPr marL="1619250" lvl="4" indent="-266700">
              <a:buFont typeface="Arial" panose="020B0604020202020204" pitchFamily="34" charset="0"/>
              <a:buChar char="•"/>
            </a:pPr>
            <a:r>
              <a:rPr lang="en-US" b="1" dirty="0"/>
              <a:t>… but exactly the same data set!</a:t>
            </a:r>
          </a:p>
          <a:p>
            <a:pPr marL="2076450" lvl="5" indent="-266700">
              <a:buFont typeface="Arial" panose="020B0604020202020204" pitchFamily="34" charset="0"/>
              <a:buChar char="•"/>
            </a:pPr>
            <a:r>
              <a:rPr lang="en-US" b="1" dirty="0"/>
              <a:t>Mouthparts and associated musculature</a:t>
            </a:r>
          </a:p>
          <a:p>
            <a:pPr marL="2076450" lvl="5" indent="-266700">
              <a:buFont typeface="Arial" panose="020B0604020202020204" pitchFamily="34" charset="0"/>
              <a:buChar char="•"/>
            </a:pPr>
            <a:r>
              <a:rPr lang="en-US" b="1" dirty="0"/>
              <a:t>Neurobiology</a:t>
            </a:r>
          </a:p>
          <a:p>
            <a:pPr marL="2076450" lvl="5" indent="-266700">
              <a:buFont typeface="Arial" panose="020B0604020202020204" pitchFamily="34" charset="0"/>
              <a:buChar char="•"/>
            </a:pPr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7983257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WP1: </a:t>
            </a:r>
            <a:r>
              <a:rPr lang="en-US" sz="2800" dirty="0"/>
              <a:t>Data acquisition and </a:t>
            </a:r>
            <a:r>
              <a:rPr lang="en-US" sz="3600" b="1" dirty="0"/>
              <a:t>analysis</a:t>
            </a:r>
            <a:endParaRPr lang="de-DE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79715" y="1429076"/>
            <a:ext cx="7184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979715" y="1224000"/>
            <a:ext cx="77345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62050" lvl="3" indent="-266700">
              <a:buFont typeface="Arial" panose="020B0604020202020204" pitchFamily="34" charset="0"/>
              <a:buChar char="•"/>
            </a:pPr>
            <a:r>
              <a:rPr lang="en-US" b="1" dirty="0"/>
              <a:t>Independent work on different aspects…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39426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WP1: </a:t>
            </a:r>
            <a:r>
              <a:rPr lang="en-US" sz="2800" dirty="0"/>
              <a:t>Data acquisition and </a:t>
            </a:r>
            <a:r>
              <a:rPr lang="en-US" sz="3600" b="1" dirty="0"/>
              <a:t>analysis</a:t>
            </a:r>
            <a:endParaRPr lang="de-DE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79715" y="1429076"/>
            <a:ext cx="7184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979715" y="1224000"/>
            <a:ext cx="7734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62050" lvl="3" indent="-266700">
              <a:buFont typeface="Arial" panose="020B0604020202020204" pitchFamily="34" charset="0"/>
              <a:buChar char="•"/>
            </a:pPr>
            <a:r>
              <a:rPr lang="en-US" b="1" dirty="0"/>
              <a:t>Independent work on different aspects…</a:t>
            </a:r>
          </a:p>
          <a:p>
            <a:pPr marL="1619250" lvl="4" indent="-266700">
              <a:buFont typeface="Arial" panose="020B0604020202020204" pitchFamily="34" charset="0"/>
              <a:buChar char="•"/>
            </a:pPr>
            <a:r>
              <a:rPr lang="en-US" b="1" dirty="0"/>
              <a:t>Manual segmentation at first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34" r="50000"/>
          <a:stretch/>
        </p:blipFill>
        <p:spPr>
          <a:xfrm>
            <a:off x="1632462" y="1792224"/>
            <a:ext cx="2939538" cy="506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9404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WP1: </a:t>
            </a:r>
            <a:r>
              <a:rPr lang="en-US" sz="2800" dirty="0"/>
              <a:t>Data acquisition and </a:t>
            </a:r>
            <a:r>
              <a:rPr lang="en-US" sz="3600" b="1" dirty="0"/>
              <a:t>analysis</a:t>
            </a:r>
            <a:endParaRPr lang="de-DE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79715" y="1429076"/>
            <a:ext cx="7184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979715" y="1224000"/>
            <a:ext cx="7734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62050" lvl="3" indent="-266700">
              <a:buFont typeface="Arial" panose="020B0604020202020204" pitchFamily="34" charset="0"/>
              <a:buChar char="•"/>
            </a:pPr>
            <a:r>
              <a:rPr lang="en-US" b="1" dirty="0"/>
              <a:t>Independent work on different aspects…</a:t>
            </a:r>
          </a:p>
          <a:p>
            <a:pPr marL="1619250" lvl="4" indent="-266700">
              <a:buFont typeface="Arial" panose="020B0604020202020204" pitchFamily="34" charset="0"/>
              <a:buChar char="•"/>
            </a:pPr>
            <a:r>
              <a:rPr lang="en-US" b="1" dirty="0"/>
              <a:t>Automatic segmentation later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34"/>
          <a:stretch/>
        </p:blipFill>
        <p:spPr>
          <a:xfrm>
            <a:off x="1632462" y="1792224"/>
            <a:ext cx="5879076" cy="506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414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2"/>
          <p:cNvSpPr txBox="1"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540000" tIns="540000" rIns="54000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200" b="1" dirty="0"/>
              <a:t>Agenda: </a:t>
            </a:r>
          </a:p>
          <a:p>
            <a:pPr marL="357188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800" dirty="0"/>
          </a:p>
          <a:p>
            <a:pPr marL="642938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Scientific Goals / Highlights from ASTOR</a:t>
            </a:r>
          </a:p>
          <a:p>
            <a:pPr marL="528638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800" dirty="0"/>
          </a:p>
          <a:p>
            <a:pPr marL="642938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Introduction of all partners </a:t>
            </a:r>
          </a:p>
          <a:p>
            <a:pPr marL="528638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800" dirty="0"/>
          </a:p>
          <a:p>
            <a:pPr marL="642938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Work packages: work programs &amp; goals</a:t>
            </a:r>
          </a:p>
          <a:p>
            <a:pPr marL="1100138" lvl="2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WP1: Data acquisition and analysis (S Schmelzle)</a:t>
            </a:r>
          </a:p>
          <a:p>
            <a:pPr marL="1100138" lvl="2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WP2: Collaborative tools (J </a:t>
            </a:r>
            <a:r>
              <a:rPr lang="en-US" sz="1400" dirty="0" err="1"/>
              <a:t>Hammel</a:t>
            </a:r>
            <a:r>
              <a:rPr lang="en-US" sz="1400" dirty="0"/>
              <a:t> / M </a:t>
            </a:r>
            <a:r>
              <a:rPr lang="en-US" sz="1400" dirty="0" err="1"/>
              <a:t>Vogelgesang</a:t>
            </a:r>
            <a:r>
              <a:rPr lang="en-US" sz="1400" dirty="0"/>
              <a:t>)</a:t>
            </a:r>
          </a:p>
          <a:p>
            <a:pPr marL="1100138" lvl="2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WP3: Visualization services (</a:t>
            </a:r>
            <a:r>
              <a:rPr lang="en-US" sz="1400" dirty="0" err="1"/>
              <a:t>csa</a:t>
            </a:r>
            <a:r>
              <a:rPr lang="en-US" sz="1400" dirty="0"/>
              <a:t>)</a:t>
            </a:r>
          </a:p>
          <a:p>
            <a:pPr marL="1100138" lvl="2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WP4: Segmentation (P </a:t>
            </a:r>
            <a:r>
              <a:rPr lang="en-US" sz="1400" dirty="0" err="1"/>
              <a:t>Lösel</a:t>
            </a:r>
            <a:r>
              <a:rPr lang="en-US" sz="1400" dirty="0"/>
              <a:t>)</a:t>
            </a:r>
          </a:p>
          <a:p>
            <a:pPr marL="528638" lvl="1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800" dirty="0"/>
          </a:p>
          <a:p>
            <a:pPr marL="642938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Work shop on NOVA environment</a:t>
            </a:r>
          </a:p>
          <a:p>
            <a:pPr marL="1100138" lvl="2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Beamlines and methods at HZG</a:t>
            </a:r>
          </a:p>
          <a:p>
            <a:pPr marL="1100138" lvl="2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IT Infrastructure for NOVA (DESY IT) </a:t>
            </a:r>
          </a:p>
          <a:p>
            <a:pPr marL="1100138" lvl="2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Roadmap to a NOVA Data Policy (F </a:t>
            </a:r>
            <a:r>
              <a:rPr lang="en-US" sz="1400" dirty="0" err="1"/>
              <a:t>Schlünzen</a:t>
            </a:r>
            <a:r>
              <a:rPr lang="en-US" sz="1400" dirty="0"/>
              <a:t>, M Heethoff)</a:t>
            </a:r>
          </a:p>
          <a:p>
            <a:pPr marL="1100138" lvl="2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Selection of sample species / fixation / contrasting</a:t>
            </a:r>
          </a:p>
          <a:p>
            <a:pPr marL="1100138" lvl="2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400" dirty="0"/>
              <a:t>Collaboration issues (meetings, phone calls, publications / nova acknowledgement, investments, related activities: PanDaas2, Max &amp; Moritz)</a:t>
            </a:r>
          </a:p>
          <a:p>
            <a:pPr marL="528638" lvl="1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800" dirty="0"/>
          </a:p>
          <a:p>
            <a:pPr marL="642938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Guided tour P05/P07</a:t>
            </a:r>
          </a:p>
        </p:txBody>
      </p:sp>
    </p:spTree>
    <p:extLst>
      <p:ext uri="{BB962C8B-B14F-4D97-AF65-F5344CB8AC3E}">
        <p14:creationId xmlns:p14="http://schemas.microsoft.com/office/powerpoint/2010/main" val="2707713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WP1: Data acquisition </a:t>
            </a:r>
            <a:r>
              <a:rPr lang="en-US" sz="2800" dirty="0"/>
              <a:t>and analysis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210666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WP1: Data acquisition </a:t>
            </a:r>
            <a:r>
              <a:rPr lang="en-US" sz="2800" dirty="0"/>
              <a:t>and analysis</a:t>
            </a:r>
            <a:endParaRPr lang="de-DE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979715" y="1224000"/>
            <a:ext cx="71845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First beamtime: </a:t>
            </a:r>
          </a:p>
          <a:p>
            <a:endParaRPr lang="en-US" dirty="0"/>
          </a:p>
          <a:p>
            <a:pPr marL="1352550" lvl="1" indent="-447675">
              <a:buFont typeface="Arial" panose="020B0604020202020204" pitchFamily="34" charset="0"/>
              <a:buChar char="•"/>
            </a:pPr>
            <a:r>
              <a:rPr lang="en-US" dirty="0"/>
              <a:t>	10. - 17. 9. 2016</a:t>
            </a:r>
          </a:p>
          <a:p>
            <a:pPr marL="1352550" lvl="1" indent="-447675">
              <a:buFont typeface="Arial" panose="020B0604020202020204" pitchFamily="34" charset="0"/>
              <a:buChar char="•"/>
            </a:pPr>
            <a:r>
              <a:rPr lang="en-US" dirty="0"/>
              <a:t>	Focus</a:t>
            </a:r>
          </a:p>
          <a:p>
            <a:pPr marL="1809750" lvl="2" indent="-447675">
              <a:buFont typeface="Arial" panose="020B0604020202020204" pitchFamily="34" charset="0"/>
              <a:buChar char="•"/>
            </a:pPr>
            <a:r>
              <a:rPr lang="en-US" dirty="0"/>
              <a:t>Ants (heads)</a:t>
            </a:r>
          </a:p>
          <a:p>
            <a:pPr marL="1809750" lvl="2" indent="-447675">
              <a:buFont typeface="Arial" panose="020B0604020202020204" pitchFamily="34" charset="0"/>
              <a:buChar char="•"/>
            </a:pPr>
            <a:r>
              <a:rPr lang="en-US" dirty="0"/>
              <a:t>First samples for broad spectrum of insects (heads)</a:t>
            </a:r>
          </a:p>
          <a:p>
            <a:pPr marL="1809750" lvl="2" indent="-447675">
              <a:buFont typeface="Arial" panose="020B0604020202020204" pitchFamily="34" charset="0"/>
              <a:buChar char="•"/>
            </a:pPr>
            <a:r>
              <a:rPr lang="en-US" dirty="0"/>
              <a:t>If possible from all insect orders</a:t>
            </a:r>
          </a:p>
          <a:p>
            <a:pPr marL="1809750" lvl="2" indent="-447675">
              <a:buFont typeface="Arial" panose="020B0604020202020204" pitchFamily="34" charset="0"/>
              <a:buChar char="•"/>
            </a:pPr>
            <a:r>
              <a:rPr lang="en-US" dirty="0"/>
              <a:t>Redundant scans (3 samples per species/taxon)</a:t>
            </a:r>
          </a:p>
        </p:txBody>
      </p:sp>
    </p:spTree>
    <p:extLst>
      <p:ext uri="{BB962C8B-B14F-4D97-AF65-F5344CB8AC3E}">
        <p14:creationId xmlns:p14="http://schemas.microsoft.com/office/powerpoint/2010/main" val="48243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WP1: Data acquisition </a:t>
            </a:r>
            <a:r>
              <a:rPr lang="en-US" sz="2800" dirty="0"/>
              <a:t>and analysis</a:t>
            </a:r>
            <a:endParaRPr lang="de-DE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979715" y="1224000"/>
            <a:ext cx="718457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First beamtime: </a:t>
            </a:r>
          </a:p>
          <a:p>
            <a:endParaRPr lang="en-US" dirty="0"/>
          </a:p>
          <a:p>
            <a:pPr marL="1352550" lvl="1" indent="-447675">
              <a:buFont typeface="Arial" panose="020B0604020202020204" pitchFamily="34" charset="0"/>
              <a:buChar char="•"/>
            </a:pPr>
            <a:r>
              <a:rPr lang="en-US" dirty="0"/>
              <a:t>	10. - 17. 10. 2016</a:t>
            </a:r>
          </a:p>
          <a:p>
            <a:pPr marL="1352550" lvl="1" indent="-447675">
              <a:buFont typeface="Arial" panose="020B0604020202020204" pitchFamily="34" charset="0"/>
              <a:buChar char="•"/>
            </a:pPr>
            <a:r>
              <a:rPr lang="en-US" dirty="0"/>
              <a:t>	Focus</a:t>
            </a:r>
          </a:p>
          <a:p>
            <a:pPr marL="1809750" lvl="2" indent="-447675">
              <a:buFont typeface="Arial" panose="020B0604020202020204" pitchFamily="34" charset="0"/>
              <a:buChar char="•"/>
            </a:pPr>
            <a:r>
              <a:rPr lang="en-US" dirty="0"/>
              <a:t>Ants (heads)</a:t>
            </a:r>
          </a:p>
          <a:p>
            <a:pPr marL="1809750" lvl="2" indent="-447675">
              <a:buFont typeface="Arial" panose="020B0604020202020204" pitchFamily="34" charset="0"/>
              <a:buChar char="•"/>
            </a:pPr>
            <a:r>
              <a:rPr lang="en-US" dirty="0"/>
              <a:t>First samples for broad spectrum of insects (heads)</a:t>
            </a:r>
          </a:p>
          <a:p>
            <a:pPr marL="1809750" lvl="2" indent="-447675">
              <a:buFont typeface="Arial" panose="020B0604020202020204" pitchFamily="34" charset="0"/>
              <a:buChar char="•"/>
            </a:pPr>
            <a:r>
              <a:rPr lang="en-US" dirty="0"/>
              <a:t>If possible from all insect orders</a:t>
            </a:r>
          </a:p>
          <a:p>
            <a:pPr marL="1809750" lvl="2" indent="-447675">
              <a:buFont typeface="Arial" panose="020B0604020202020204" pitchFamily="34" charset="0"/>
              <a:buChar char="•"/>
            </a:pPr>
            <a:r>
              <a:rPr lang="en-US" dirty="0"/>
              <a:t>Redundant scans (3 samples per species/taxon)</a:t>
            </a:r>
          </a:p>
          <a:p>
            <a:pPr marL="1352550" lvl="1" indent="-447675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	Second beamtime:</a:t>
            </a:r>
          </a:p>
          <a:p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hopefully </a:t>
            </a:r>
            <a:r>
              <a:rPr lang="de-DE" dirty="0"/>
              <a:t>April - Juli 2017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Proposal has been submitted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Focus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/>
              <a:t>broad spectrum of insects (heads)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/>
              <a:t>Specific cases (e.g. staphylinid beetles)?</a:t>
            </a:r>
          </a:p>
        </p:txBody>
      </p:sp>
    </p:spTree>
    <p:extLst>
      <p:ext uri="{BB962C8B-B14F-4D97-AF65-F5344CB8AC3E}">
        <p14:creationId xmlns:p14="http://schemas.microsoft.com/office/powerpoint/2010/main" val="3273334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WP1: Data acquisition </a:t>
            </a:r>
            <a:r>
              <a:rPr lang="en-US" sz="2800" dirty="0"/>
              <a:t>and analysis</a:t>
            </a:r>
            <a:endParaRPr lang="de-DE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979715" y="1224000"/>
            <a:ext cx="718457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First beamtime: </a:t>
            </a:r>
          </a:p>
          <a:p>
            <a:endParaRPr lang="en-US" dirty="0"/>
          </a:p>
          <a:p>
            <a:pPr marL="1352550" lvl="1" indent="-447675">
              <a:buFont typeface="Arial" panose="020B0604020202020204" pitchFamily="34" charset="0"/>
              <a:buChar char="•"/>
            </a:pPr>
            <a:r>
              <a:rPr lang="en-US" dirty="0"/>
              <a:t>	10. - 17. 10. 2016</a:t>
            </a:r>
          </a:p>
          <a:p>
            <a:pPr marL="1352550" lvl="1" indent="-447675">
              <a:buFont typeface="Arial" panose="020B0604020202020204" pitchFamily="34" charset="0"/>
              <a:buChar char="•"/>
            </a:pPr>
            <a:r>
              <a:rPr lang="en-US" dirty="0"/>
              <a:t>	Focus</a:t>
            </a:r>
          </a:p>
          <a:p>
            <a:pPr marL="1809750" lvl="2" indent="-447675">
              <a:buFont typeface="Arial" panose="020B0604020202020204" pitchFamily="34" charset="0"/>
              <a:buChar char="•"/>
            </a:pPr>
            <a:r>
              <a:rPr lang="en-US" dirty="0"/>
              <a:t>Ants (heads)</a:t>
            </a:r>
          </a:p>
          <a:p>
            <a:pPr marL="1809750" lvl="2" indent="-447675">
              <a:buFont typeface="Arial" panose="020B0604020202020204" pitchFamily="34" charset="0"/>
              <a:buChar char="•"/>
            </a:pPr>
            <a:r>
              <a:rPr lang="en-US" dirty="0"/>
              <a:t>First samples for broad spectrum of insects (heads)</a:t>
            </a:r>
          </a:p>
          <a:p>
            <a:pPr marL="1809750" lvl="2" indent="-447675">
              <a:buFont typeface="Arial" panose="020B0604020202020204" pitchFamily="34" charset="0"/>
              <a:buChar char="•"/>
            </a:pPr>
            <a:r>
              <a:rPr lang="en-US" dirty="0"/>
              <a:t>If possible from all insect orders</a:t>
            </a:r>
          </a:p>
          <a:p>
            <a:pPr marL="1809750" lvl="2" indent="-447675">
              <a:buFont typeface="Arial" panose="020B0604020202020204" pitchFamily="34" charset="0"/>
              <a:buChar char="•"/>
            </a:pPr>
            <a:r>
              <a:rPr lang="en-US" dirty="0"/>
              <a:t>Redundant scans (3 samples per species/taxon)</a:t>
            </a:r>
          </a:p>
          <a:p>
            <a:pPr marL="1352550" lvl="1" indent="-447675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	Second beamtime:</a:t>
            </a:r>
          </a:p>
          <a:p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hopefully </a:t>
            </a:r>
            <a:r>
              <a:rPr lang="de-DE" dirty="0"/>
              <a:t>April - Juli 2017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Proposal has been submitted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Focus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/>
              <a:t>broad spectrum of insects (heads)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en-US" dirty="0"/>
              <a:t>Specific cases (e.g. staphylinid beetles)?</a:t>
            </a:r>
          </a:p>
          <a:p>
            <a:endParaRPr lang="en-US" dirty="0"/>
          </a:p>
          <a:p>
            <a:r>
              <a:rPr lang="en-US" dirty="0"/>
              <a:t>	Third beamtime: …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7111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WP1: </a:t>
            </a:r>
            <a:r>
              <a:rPr lang="en-US" sz="2800" dirty="0"/>
              <a:t>Data acquisition and </a:t>
            </a:r>
            <a:r>
              <a:rPr lang="en-US" sz="3600" b="1" dirty="0"/>
              <a:t>analysis</a:t>
            </a:r>
            <a:endParaRPr lang="de-DE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79715" y="1429076"/>
            <a:ext cx="7184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979715" y="1224000"/>
            <a:ext cx="7734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1916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WP1: </a:t>
            </a:r>
            <a:r>
              <a:rPr lang="en-US" sz="2800" dirty="0"/>
              <a:t>Data acquisition and </a:t>
            </a:r>
            <a:r>
              <a:rPr lang="en-US" sz="3600" b="1" dirty="0"/>
              <a:t>analysis</a:t>
            </a:r>
            <a:endParaRPr lang="de-DE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79715" y="1429076"/>
            <a:ext cx="71845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979715" y="1224000"/>
            <a:ext cx="7734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b="1" dirty="0"/>
              <a:t>Data from first beam time will be provided</a:t>
            </a:r>
          </a:p>
        </p:txBody>
      </p:sp>
    </p:spTree>
    <p:extLst>
      <p:ext uri="{BB962C8B-B14F-4D97-AF65-F5344CB8AC3E}">
        <p14:creationId xmlns:p14="http://schemas.microsoft.com/office/powerpoint/2010/main" val="26333586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704</Words>
  <Application>Microsoft Office PowerPoint</Application>
  <PresentationFormat>On-screen Show (4:3)</PresentationFormat>
  <Paragraphs>259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WP1: Data acquisition and analysis</vt:lpstr>
      <vt:lpstr>WP1: Data acquisition and analysis</vt:lpstr>
      <vt:lpstr>WP1: Data acquisition and analysis</vt:lpstr>
      <vt:lpstr>WP1: Data acquisition and analysis</vt:lpstr>
      <vt:lpstr>WP1: Data acquisition and analysis</vt:lpstr>
      <vt:lpstr>WP1: Data acquisition and analysis</vt:lpstr>
      <vt:lpstr>WP1: Data acquisition and analysis</vt:lpstr>
      <vt:lpstr>WP1: Data acquisition and analysis</vt:lpstr>
      <vt:lpstr>WP1: Data acquisition and analysis</vt:lpstr>
      <vt:lpstr>WP1: Data acquisition and analysis</vt:lpstr>
      <vt:lpstr>WP1: Data acquisition and analysis</vt:lpstr>
      <vt:lpstr>WP1: Data acquisition and analysis</vt:lpstr>
      <vt:lpstr>WP1: Data acquisition and analysis</vt:lpstr>
      <vt:lpstr>WP1: Data acquisition and analysis</vt:lpstr>
      <vt:lpstr>WP1: Data acquisition and analysis</vt:lpstr>
      <vt:lpstr>WP1: Data acquisition and analysis</vt:lpstr>
      <vt:lpstr>WP1: Data acquisition and analysis</vt:lpstr>
      <vt:lpstr>WP1: Data acquisition and analysis</vt:lpstr>
      <vt:lpstr>WP1: Data acquisition and analysis</vt:lpstr>
      <vt:lpstr>WP1: Data acquisition and analysis</vt:lpstr>
      <vt:lpstr>WP1: Data acquisition and analysis</vt:lpstr>
      <vt:lpstr>WP1: Data acquisition and analysis</vt:lpstr>
      <vt:lpstr>WP1: Data acquisition and analysis</vt:lpstr>
      <vt:lpstr>WP1: Data acquisition and analysis</vt:lpstr>
      <vt:lpstr>WP1: Data acquisition and analysis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Sebastian Schmelzle</dc:creator>
  <cp:lastModifiedBy>Sebastian Schmelzle</cp:lastModifiedBy>
  <cp:revision>52</cp:revision>
  <dcterms:created xsi:type="dcterms:W3CDTF">2016-08-22T08:24:18Z</dcterms:created>
  <dcterms:modified xsi:type="dcterms:W3CDTF">2016-09-19T09:38:32Z</dcterms:modified>
</cp:coreProperties>
</file>