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  <p:sldMasterId id="2147483713" r:id="rId5"/>
    <p:sldMasterId id="2147483726" r:id="rId6"/>
  </p:sldMasterIdLst>
  <p:notesMasterIdLst>
    <p:notesMasterId r:id="rId26"/>
  </p:notesMasterIdLst>
  <p:sldIdLst>
    <p:sldId id="256" r:id="rId7"/>
    <p:sldId id="356" r:id="rId8"/>
    <p:sldId id="336" r:id="rId9"/>
    <p:sldId id="293" r:id="rId10"/>
    <p:sldId id="333" r:id="rId11"/>
    <p:sldId id="339" r:id="rId12"/>
    <p:sldId id="343" r:id="rId13"/>
    <p:sldId id="345" r:id="rId14"/>
    <p:sldId id="344" r:id="rId15"/>
    <p:sldId id="314" r:id="rId16"/>
    <p:sldId id="346" r:id="rId17"/>
    <p:sldId id="347" r:id="rId18"/>
    <p:sldId id="351" r:id="rId19"/>
    <p:sldId id="354" r:id="rId20"/>
    <p:sldId id="355" r:id="rId21"/>
    <p:sldId id="321" r:id="rId22"/>
    <p:sldId id="322" r:id="rId23"/>
    <p:sldId id="309" r:id="rId24"/>
    <p:sldId id="332" r:id="rId25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C82CE"/>
    <a:srgbClr val="006600"/>
    <a:srgbClr val="FFFF99"/>
    <a:srgbClr val="66FFFF"/>
    <a:srgbClr val="33CCFF"/>
    <a:srgbClr val="0066CC"/>
    <a:srgbClr val="67FF79"/>
    <a:srgbClr val="99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3" autoAdjust="0"/>
    <p:restoredTop sz="94660"/>
  </p:normalViewPr>
  <p:slideViewPr>
    <p:cSldViewPr snapToGrid="0">
      <p:cViewPr>
        <p:scale>
          <a:sx n="140" d="100"/>
          <a:sy n="140" d="100"/>
        </p:scale>
        <p:origin x="11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30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30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30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de-DE" sz="1400" b="0" strike="noStrike" spc="-1">
                <a:latin typeface="Times New Roman"/>
              </a:rPr>
              <a:t> </a:t>
            </a:r>
          </a:p>
        </p:txBody>
      </p:sp>
      <p:sp>
        <p:nvSpPr>
          <p:cNvPr id="30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F724C7EB-7028-4421-A670-21DF50F36C7F}" type="slidenum">
              <a:rPr lang="de-DE" sz="1400" b="0" strike="noStrike" spc="-1">
                <a:latin typeface="Times New Roman"/>
              </a:rPr>
              <a:t>‹#›</a:t>
            </a:fld>
            <a:endParaRPr lang="de-DE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6779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5FE182-5EA7-47A0-A3EF-603DE1F156B8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2612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11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829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12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0029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13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84757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14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6595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15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986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16</a:t>
            </a:fld>
            <a:endParaRPr lang="de-DE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42151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17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26525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18</a:t>
            </a:fld>
            <a:endParaRPr lang="de-DE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3088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AC9553-9AEC-4E46-B12D-2771F1275260}" type="slidenum">
              <a:rPr kumimoji="0" lang="de-DE" sz="1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0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582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3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785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4</a:t>
            </a:fld>
            <a:endParaRPr lang="de-DE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126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5</a:t>
            </a:fld>
            <a:endParaRPr lang="de-DE" sz="1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2353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6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7225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7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6452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8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5064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9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8210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body"/>
          </p:nvPr>
        </p:nvSpPr>
        <p:spPr>
          <a:xfrm>
            <a:off x="906480" y="4718160"/>
            <a:ext cx="4980960" cy="44676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000" b="0" strike="noStrike" spc="-1" dirty="0">
              <a:latin typeface="Arial"/>
            </a:endParaRPr>
          </a:p>
        </p:txBody>
      </p:sp>
      <p:sp>
        <p:nvSpPr>
          <p:cNvPr id="324" name="TextShape 2"/>
          <p:cNvSpPr txBox="1"/>
          <p:nvPr/>
        </p:nvSpPr>
        <p:spPr>
          <a:xfrm>
            <a:off x="3849840" y="9434520"/>
            <a:ext cx="2944440" cy="496800"/>
          </a:xfrm>
          <a:prstGeom prst="rect">
            <a:avLst/>
          </a:prstGeom>
          <a:noFill/>
          <a:ln w="9360">
            <a:noFill/>
          </a:ln>
        </p:spPr>
        <p:txBody>
          <a:bodyPr lIns="95400" tIns="47880" rIns="95400" bIns="47880" anchor="b"/>
          <a:lstStyle/>
          <a:p>
            <a:pPr algn="r">
              <a:lnSpc>
                <a:spcPct val="100000"/>
              </a:lnSpc>
            </a:pPr>
            <a:fld id="{895FE182-5EA7-47A0-A3EF-603DE1F156B8}" type="slidenum">
              <a:rPr lang="de-DE" sz="1000" b="0" strike="noStrike" spc="-1">
                <a:solidFill>
                  <a:srgbClr val="000000"/>
                </a:solidFill>
                <a:latin typeface="+mn-lt"/>
                <a:ea typeface="ヒラギノ角ゴ Pro W3"/>
              </a:rPr>
              <a:t>10</a:t>
            </a:fld>
            <a:endParaRPr lang="de-DE" sz="10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418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1600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237528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237528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1600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826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2077200" y="291600"/>
            <a:ext cx="6707520" cy="235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1600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237528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237528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1600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826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2077200" y="291600"/>
            <a:ext cx="6707520" cy="235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1600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237528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237528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1600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826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2077200" y="291600"/>
            <a:ext cx="6707520" cy="235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1600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237528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237528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1600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826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2077200" y="291600"/>
            <a:ext cx="6707520" cy="235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2077200" y="291600"/>
            <a:ext cx="6707520" cy="235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1600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237528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237528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 type="body"/>
          </p:nvPr>
        </p:nvSpPr>
        <p:spPr>
          <a:xfrm>
            <a:off x="1600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 type="body"/>
          </p:nvPr>
        </p:nvSpPr>
        <p:spPr>
          <a:xfrm>
            <a:off x="826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7863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subTitle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1766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09257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4175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1180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subTitle"/>
          </p:nvPr>
        </p:nvSpPr>
        <p:spPr>
          <a:xfrm>
            <a:off x="2077200" y="291600"/>
            <a:ext cx="6707520" cy="235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853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47161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0789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670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47478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PlaceHolder 5"/>
          <p:cNvSpPr>
            <a:spLocks noGrp="1"/>
          </p:cNvSpPr>
          <p:nvPr>
            <p:ph type="body"/>
          </p:nvPr>
        </p:nvSpPr>
        <p:spPr>
          <a:xfrm>
            <a:off x="82692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50558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160092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2375280" y="101988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237528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PlaceHolder 6"/>
          <p:cNvSpPr>
            <a:spLocks noGrp="1"/>
          </p:cNvSpPr>
          <p:nvPr>
            <p:ph type="body"/>
          </p:nvPr>
        </p:nvSpPr>
        <p:spPr>
          <a:xfrm>
            <a:off x="1600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PlaceHolder 7"/>
          <p:cNvSpPr>
            <a:spLocks noGrp="1"/>
          </p:cNvSpPr>
          <p:nvPr>
            <p:ph type="body"/>
          </p:nvPr>
        </p:nvSpPr>
        <p:spPr>
          <a:xfrm>
            <a:off x="826920" y="3933360"/>
            <a:ext cx="73692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9289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5577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2000160" y="393336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de-CH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2692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000160" y="1019880"/>
            <a:ext cx="111708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826920" y="3933360"/>
            <a:ext cx="2289240" cy="2660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stomShape 1" hidden="1"/>
          <p:cNvSpPr/>
          <p:nvPr/>
        </p:nvSpPr>
        <p:spPr>
          <a:xfrm>
            <a:off x="0" y="141300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pic>
        <p:nvPicPr>
          <p:cNvPr id="2" name="Picture 2"/>
          <p:cNvPicPr/>
          <p:nvPr/>
        </p:nvPicPr>
        <p:blipFill>
          <a:blip r:embed="rId15"/>
          <a:srcRect t="3436" b="7667"/>
          <a:stretch/>
        </p:blipFill>
        <p:spPr>
          <a:xfrm>
            <a:off x="2642400" y="282600"/>
            <a:ext cx="5673600" cy="336168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814320" y="4572000"/>
            <a:ext cx="7968960" cy="13885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30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Titelmasterformat durch Klicken bearbeiten</a:t>
            </a:r>
            <a:endParaRPr lang="de-CH" sz="3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CustomShape 3"/>
          <p:cNvSpPr/>
          <p:nvPr/>
        </p:nvSpPr>
        <p:spPr>
          <a:xfrm>
            <a:off x="0" y="282600"/>
            <a:ext cx="2534040" cy="3362040"/>
          </a:xfrm>
          <a:prstGeom prst="rect">
            <a:avLst/>
          </a:prstGeom>
          <a:solidFill>
            <a:srgbClr val="E5E5E5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Bild 24"/>
          <p:cNvPicPr/>
          <p:nvPr/>
        </p:nvPicPr>
        <p:blipFill>
          <a:blip r:embed="rId14"/>
          <a:stretch/>
        </p:blipFill>
        <p:spPr>
          <a:xfrm>
            <a:off x="830160" y="548640"/>
            <a:ext cx="1218960" cy="434520"/>
          </a:xfrm>
          <a:prstGeom prst="rect">
            <a:avLst/>
          </a:prstGeom>
          <a:ln>
            <a:noFill/>
          </a:ln>
        </p:spPr>
      </p:pic>
      <p:sp>
        <p:nvSpPr>
          <p:cNvPr id="6" name="CustomShape 4"/>
          <p:cNvSpPr/>
          <p:nvPr/>
        </p:nvSpPr>
        <p:spPr>
          <a:xfrm>
            <a:off x="5292000" y="3412800"/>
            <a:ext cx="3024000" cy="232200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de-DE" sz="1100" b="1" strike="noStrike" spc="29">
                <a:solidFill>
                  <a:srgbClr val="505150"/>
                </a:solidFill>
                <a:latin typeface="Calibri"/>
                <a:ea typeface="ヒラギノ角ゴ Pro W3"/>
              </a:rPr>
              <a:t>WIR SCHAFFEN WISSEN – HEUTE FÜR MORGEN</a:t>
            </a:r>
            <a:endParaRPr lang="de-DE" sz="1100" b="0" strike="noStrike" spc="-1">
              <a:latin typeface="Arial"/>
            </a:endParaRPr>
          </a:p>
        </p:txBody>
      </p:sp>
      <p:sp>
        <p:nvSpPr>
          <p:cNvPr id="7" name="CustomShape 5"/>
          <p:cNvSpPr/>
          <p:nvPr/>
        </p:nvSpPr>
        <p:spPr>
          <a:xfrm>
            <a:off x="8424000" y="282600"/>
            <a:ext cx="719640" cy="3362040"/>
          </a:xfrm>
          <a:prstGeom prst="rect">
            <a:avLst/>
          </a:prstGeom>
          <a:solidFill>
            <a:srgbClr val="E5E5E5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6"/>
          <p:cNvSpPr/>
          <p:nvPr/>
        </p:nvSpPr>
        <p:spPr>
          <a:xfrm>
            <a:off x="828000" y="6138720"/>
            <a:ext cx="720360" cy="71892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0" y="141300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1042920" y="1341360"/>
            <a:ext cx="7741800" cy="4679640"/>
          </a:xfrm>
          <a:prstGeom prst="rect">
            <a:avLst/>
          </a:prstGeom>
        </p:spPr>
        <p:txBody>
          <a:bodyPr lIns="0" tIns="0" rIns="0" bIns="0"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Mastertextformat bearbeiten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355680" lvl="1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Zweite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539640" lvl="2" indent="-1839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Dritte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717480" lvl="3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Vierte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895320" lvl="4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Fünfte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1074600" lvl="5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Sechste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257480" lvl="6" indent="-1821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Siebte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436760" lvl="7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Achte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614600" lvl="8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Neunte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25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Titelmasterformat durch Klicken bearbeiten</a:t>
            </a:r>
            <a:endParaRPr lang="de-CH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sldNum"/>
          </p:nvPr>
        </p:nvSpPr>
        <p:spPr>
          <a:xfrm>
            <a:off x="8206200" y="6661080"/>
            <a:ext cx="575280" cy="19656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653B7423-BE70-4A33-9AE8-29E3F2AF2D2D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‹#›</a:t>
            </a:fld>
            <a:endParaRPr lang="de-DE" sz="9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141300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8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sp>
        <p:nvSpPr>
          <p:cNvPr id="89" name="CustomShape 2"/>
          <p:cNvSpPr/>
          <p:nvPr/>
        </p:nvSpPr>
        <p:spPr>
          <a:xfrm>
            <a:off x="826920" y="1413000"/>
            <a:ext cx="8065800" cy="5184360"/>
          </a:xfrm>
          <a:prstGeom prst="rect">
            <a:avLst/>
          </a:prstGeom>
          <a:solidFill>
            <a:srgbClr val="E5E5E5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PlaceHolder 3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25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Titelmasterformat durch Klicken bearbeiten</a:t>
            </a:r>
            <a:endParaRPr lang="de-CH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sldNum"/>
          </p:nvPr>
        </p:nvSpPr>
        <p:spPr>
          <a:xfrm>
            <a:off x="8206200" y="6661080"/>
            <a:ext cx="575280" cy="19656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7636CFB3-EA2F-4161-816D-C6732B8B94EA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‹#›</a:t>
            </a:fld>
            <a:endParaRPr lang="de-DE" sz="900" b="0" strike="noStrike" spc="-1"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934920" y="1484640"/>
            <a:ext cx="7885440" cy="4608000"/>
          </a:xfrm>
          <a:prstGeom prst="rect">
            <a:avLst/>
          </a:prstGeom>
        </p:spPr>
        <p:txBody>
          <a:bodyPr lIns="0" tIns="0" rIns="0" bIns="0"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Mastertextformat bearbeiten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355680" lvl="1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Zweite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539640" lvl="2" indent="-1839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Dritte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717480" lvl="3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Vierte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895320" lvl="4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Fünfte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1074600" lvl="5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Sechste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257480" lvl="6" indent="-1821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Siebte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436760" lvl="7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Achte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614600" lvl="8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Neunte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0" y="141300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2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826920" y="1413000"/>
            <a:ext cx="8065800" cy="5184360"/>
          </a:xfrm>
          <a:prstGeom prst="rect">
            <a:avLst/>
          </a:prstGeom>
          <a:solidFill>
            <a:srgbClr val="E5E5E5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PlaceHolder 3"/>
          <p:cNvSpPr>
            <a:spLocks noGrp="1"/>
          </p:cNvSpPr>
          <p:nvPr>
            <p:ph type="sldNum"/>
          </p:nvPr>
        </p:nvSpPr>
        <p:spPr>
          <a:xfrm>
            <a:off x="8206200" y="6661080"/>
            <a:ext cx="575280" cy="19656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ADC8C028-D526-486C-8D51-3D722D377AF6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‹#›</a:t>
            </a:fld>
            <a:endParaRPr lang="de-DE" sz="900" b="0" strike="noStrike" spc="-1"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25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Titelmasterformat durch Klicken bearbeiten</a:t>
            </a:r>
            <a:endParaRPr lang="de-CH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938520" y="1449720"/>
            <a:ext cx="3781080" cy="4571280"/>
          </a:xfrm>
          <a:prstGeom prst="rect">
            <a:avLst/>
          </a:prstGeom>
        </p:spPr>
        <p:txBody>
          <a:bodyPr lIns="0" tIns="0" rIns="0" bIns="0"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Mastertextformat bearbeiten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355680" lvl="1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Zweite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539640" lvl="2" indent="-1839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Dritte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717480" lvl="3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Vierte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895320" lvl="4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Fünfte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1074600" lvl="5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Sechste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257480" lvl="6" indent="-1821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Siebte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436760" lvl="7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Achte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614600" lvl="8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Neunte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body"/>
          </p:nvPr>
        </p:nvSpPr>
        <p:spPr>
          <a:xfrm>
            <a:off x="4899240" y="1446120"/>
            <a:ext cx="3781080" cy="4574880"/>
          </a:xfrm>
          <a:prstGeom prst="rect">
            <a:avLst/>
          </a:prstGeom>
        </p:spPr>
        <p:txBody>
          <a:bodyPr lIns="0" tIns="0" rIns="0" bIns="0"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Mastertextformat bearbeiten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355680" lvl="1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Zweite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539640" lvl="2" indent="-1839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Dritte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717480" lvl="3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Vierte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895320" lvl="4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Fünfte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1074600" lvl="5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Sechste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257480" lvl="6" indent="-18216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Siebte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436760" lvl="7" indent="-1789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Achte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  <a:p>
            <a:pPr marL="1614600" lvl="8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6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Neunte Ebene</a:t>
            </a:r>
            <a:endParaRPr lang="de-CH" sz="1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0" y="141300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5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sp>
        <p:nvSpPr>
          <p:cNvPr id="216" name="PlaceHolder 2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25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Titelmasterformat durch Klicken bearbeiten</a:t>
            </a:r>
            <a:endParaRPr lang="de-CH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sldNum"/>
          </p:nvPr>
        </p:nvSpPr>
        <p:spPr>
          <a:xfrm>
            <a:off x="8206200" y="6661080"/>
            <a:ext cx="575280" cy="19656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8576B5B4-756E-47A6-A738-B0440CCDB28C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‹#›</a:t>
            </a:fld>
            <a:endParaRPr lang="de-DE" sz="900" b="0" strike="noStrike" spc="-1">
              <a:latin typeface="Times New Roman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CH" sz="20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 hidden="1"/>
          <p:cNvSpPr/>
          <p:nvPr/>
        </p:nvSpPr>
        <p:spPr>
          <a:xfrm>
            <a:off x="0" y="141300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6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pic>
        <p:nvPicPr>
          <p:cNvPr id="257" name="Picture 2"/>
          <p:cNvPicPr/>
          <p:nvPr/>
        </p:nvPicPr>
        <p:blipFill>
          <a:blip r:embed="rId15"/>
          <a:stretch/>
        </p:blipFill>
        <p:spPr>
          <a:xfrm>
            <a:off x="826920" y="1019880"/>
            <a:ext cx="8370360" cy="5578920"/>
          </a:xfrm>
          <a:prstGeom prst="rect">
            <a:avLst/>
          </a:prstGeom>
          <a:ln>
            <a:noFill/>
          </a:ln>
        </p:spPr>
      </p:pic>
      <p:sp>
        <p:nvSpPr>
          <p:cNvPr id="258" name="PlaceHolder 2"/>
          <p:cNvSpPr>
            <a:spLocks noGrp="1"/>
          </p:cNvSpPr>
          <p:nvPr>
            <p:ph type="sldNum"/>
          </p:nvPr>
        </p:nvSpPr>
        <p:spPr>
          <a:xfrm>
            <a:off x="8206200" y="6661080"/>
            <a:ext cx="575280" cy="196560"/>
          </a:xfrm>
          <a:prstGeom prst="rect">
            <a:avLst/>
          </a:prstGeom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2C1B35D5-6C11-4592-8041-AB9330599EF8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‹#›</a:t>
            </a:fld>
            <a:endParaRPr lang="de-DE" sz="900" b="0" strike="noStrike" spc="-1">
              <a:latin typeface="Times New Roman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title"/>
          </p:nvPr>
        </p:nvSpPr>
        <p:spPr>
          <a:xfrm>
            <a:off x="2077200" y="291600"/>
            <a:ext cx="6707520" cy="5083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de-CH" sz="2500" b="0" strike="noStrike" spc="-1">
                <a:solidFill>
                  <a:srgbClr val="686868"/>
                </a:solidFill>
                <a:latin typeface="Georgia"/>
                <a:ea typeface="ヒラギノ角ゴ Pro W3"/>
              </a:rPr>
              <a:t>Titelmasterformat durch Klicken bearbeiten</a:t>
            </a:r>
            <a:endParaRPr lang="de-CH" sz="2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4"/>
          <p:cNvSpPr>
            <a:spLocks noGrp="1"/>
          </p:cNvSpPr>
          <p:nvPr>
            <p:ph type="body"/>
          </p:nvPr>
        </p:nvSpPr>
        <p:spPr>
          <a:xfrm>
            <a:off x="826920" y="1019880"/>
            <a:ext cx="2289240" cy="5577480"/>
          </a:xfrm>
          <a:prstGeom prst="rect">
            <a:avLst/>
          </a:prstGeom>
        </p:spPr>
        <p:txBody>
          <a:bodyPr lIns="72000" tIns="360000" rIns="36000" bIns="36000"/>
          <a:lstStyle/>
          <a:p>
            <a:pPr marL="177840" indent="-177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Textmasterformat bearbeiten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355680" lvl="1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Zweite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355680" lvl="2" indent="18432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Dritte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717480" lvl="3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ＭＳ Ｐゴシック"/>
              </a:rPr>
              <a:t>Vierte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  <a:p>
            <a:pPr marL="895320" lvl="4" indent="-177480">
              <a:lnSpc>
                <a:spcPct val="100000"/>
              </a:lnSpc>
              <a:buClr>
                <a:srgbClr val="000000"/>
              </a:buClr>
              <a:buFont typeface="Symbol"/>
              <a:buChar char="-"/>
            </a:pPr>
            <a:r>
              <a:rPr lang="de-CH" sz="18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Fünfte Ebene</a:t>
            </a:r>
            <a:endParaRPr lang="de-CH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1" name="Bild 14"/>
          <p:cNvPicPr/>
          <p:nvPr/>
        </p:nvPicPr>
        <p:blipFill>
          <a:blip r:embed="rId14"/>
          <a:stretch/>
        </p:blipFill>
        <p:spPr>
          <a:xfrm>
            <a:off x="812880" y="285840"/>
            <a:ext cx="1015560" cy="361440"/>
          </a:xfrm>
          <a:prstGeom prst="rect">
            <a:avLst/>
          </a:prstGeom>
          <a:ln>
            <a:noFill/>
          </a:ln>
        </p:spPr>
      </p:pic>
      <p:sp>
        <p:nvSpPr>
          <p:cNvPr id="262" name="CustomShape 5"/>
          <p:cNvSpPr/>
          <p:nvPr/>
        </p:nvSpPr>
        <p:spPr>
          <a:xfrm>
            <a:off x="0" y="1019880"/>
            <a:ext cx="720360" cy="72756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73835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814320" y="4572000"/>
            <a:ext cx="7047957" cy="1090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3000" spc="-1" dirty="0" smtClean="0">
                <a:solidFill>
                  <a:srgbClr val="686868"/>
                </a:solidFill>
                <a:latin typeface="Georgia"/>
                <a:ea typeface="ヒラギノ角ゴ Pro W3"/>
              </a:rPr>
              <a:t>Diagnostics Requirements for Ultra-Low Emittance </a:t>
            </a:r>
            <a:r>
              <a:rPr lang="en-US" sz="3000" b="0" strike="noStrike" spc="-1" dirty="0" smtClean="0">
                <a:solidFill>
                  <a:srgbClr val="686868"/>
                </a:solidFill>
                <a:latin typeface="Georgia"/>
                <a:ea typeface="ヒラギノ角ゴ Pro W3"/>
              </a:rPr>
              <a:t>Rings</a:t>
            </a:r>
            <a:endParaRPr lang="en-US" sz="3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TextShape 2"/>
          <p:cNvSpPr txBox="1"/>
          <p:nvPr/>
        </p:nvSpPr>
        <p:spPr>
          <a:xfrm>
            <a:off x="814320" y="4140000"/>
            <a:ext cx="7968960" cy="364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800" b="1" strike="noStrike" spc="-1" dirty="0" smtClean="0">
                <a:solidFill>
                  <a:srgbClr val="969696"/>
                </a:solidFill>
                <a:latin typeface="Calibri"/>
                <a:ea typeface="ヒラギノ角ゴ Pro W3"/>
              </a:rPr>
              <a:t>Volker Schlott, Paul </a:t>
            </a:r>
            <a:r>
              <a:rPr lang="en-US" sz="1800" b="1" strike="noStrike" spc="-1" dirty="0" err="1" smtClean="0">
                <a:solidFill>
                  <a:srgbClr val="969696"/>
                </a:solidFill>
                <a:latin typeface="Calibri"/>
                <a:ea typeface="ヒラギノ角ゴ Pro W3"/>
              </a:rPr>
              <a:t>Scherrer</a:t>
            </a:r>
            <a:r>
              <a:rPr lang="en-US" sz="1800" b="1" strike="noStrike" spc="-1" dirty="0" smtClean="0">
                <a:solidFill>
                  <a:srgbClr val="969696"/>
                </a:solidFill>
                <a:latin typeface="Calibri"/>
                <a:ea typeface="ヒラギノ角ゴ Pro W3"/>
              </a:rPr>
              <a:t> </a:t>
            </a:r>
            <a:r>
              <a:rPr lang="en-US" sz="1800" b="1" strike="noStrike" spc="-1" dirty="0" err="1" smtClean="0">
                <a:solidFill>
                  <a:srgbClr val="969696"/>
                </a:solidFill>
                <a:latin typeface="Calibri"/>
                <a:ea typeface="ヒラギノ角ゴ Pro W3"/>
              </a:rPr>
              <a:t>Institut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814319" y="5662800"/>
            <a:ext cx="8139900" cy="50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en-US" b="1" spc="-1" dirty="0" smtClean="0">
                <a:solidFill>
                  <a:srgbClr val="969696"/>
                </a:solidFill>
                <a:latin typeface="Calibri"/>
                <a:ea typeface="ヒラギノ角ゴ Pro W3"/>
              </a:rPr>
              <a:t>I.FAST</a:t>
            </a:r>
            <a:r>
              <a:rPr lang="en-US" sz="1800" b="1" strike="noStrike" spc="-1" dirty="0" smtClean="0">
                <a:solidFill>
                  <a:srgbClr val="969696"/>
                </a:solidFill>
                <a:latin typeface="Calibri"/>
                <a:ea typeface="ヒラギノ角ゴ Pro W3"/>
              </a:rPr>
              <a:t> Workshop, Karlsruhe Institute of Technology (virtual) April </a:t>
            </a:r>
            <a:r>
              <a:rPr lang="en-US" b="1" spc="-1" dirty="0" smtClean="0">
                <a:solidFill>
                  <a:srgbClr val="969696"/>
                </a:solidFill>
                <a:latin typeface="Calibri"/>
                <a:ea typeface="ヒラギノ角ゴ Pro W3"/>
              </a:rPr>
              <a:t>25</a:t>
            </a:r>
            <a:r>
              <a:rPr lang="en-US" sz="1800" b="1" strike="noStrike" spc="-1" baseline="30000" dirty="0" smtClean="0">
                <a:solidFill>
                  <a:srgbClr val="969696"/>
                </a:solidFill>
                <a:latin typeface="Calibri"/>
                <a:ea typeface="ヒラギノ角ゴ Pro W3"/>
              </a:rPr>
              <a:t>th</a:t>
            </a:r>
            <a:r>
              <a:rPr lang="en-US" sz="1800" b="1" strike="noStrike" spc="-1" dirty="0" smtClean="0">
                <a:solidFill>
                  <a:srgbClr val="969696"/>
                </a:solidFill>
                <a:latin typeface="Calibri"/>
                <a:ea typeface="ヒラギノ角ゴ Pro W3"/>
              </a:rPr>
              <a:t> – </a:t>
            </a:r>
            <a:r>
              <a:rPr lang="en-US" b="1" spc="-1" dirty="0" smtClean="0">
                <a:solidFill>
                  <a:srgbClr val="969696"/>
                </a:solidFill>
                <a:latin typeface="Calibri"/>
                <a:ea typeface="ヒラギノ角ゴ Pro W3"/>
              </a:rPr>
              <a:t>29</a:t>
            </a:r>
            <a:r>
              <a:rPr lang="en-US" sz="1800" b="1" strike="noStrike" spc="-1" baseline="30000" dirty="0" smtClean="0">
                <a:solidFill>
                  <a:srgbClr val="969696"/>
                </a:solidFill>
                <a:latin typeface="Calibri"/>
                <a:ea typeface="ヒラギノ角ゴ Pro W3"/>
              </a:rPr>
              <a:t>th</a:t>
            </a:r>
            <a:r>
              <a:rPr lang="en-US" sz="1800" b="1" strike="noStrike" spc="-1" dirty="0" smtClean="0">
                <a:solidFill>
                  <a:srgbClr val="969696"/>
                </a:solidFill>
                <a:latin typeface="Calibri"/>
                <a:ea typeface="ヒラギノ角ゴ Pro W3"/>
              </a:rPr>
              <a:t> 2022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10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 for Beam Profile Monitors 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923324" y="805221"/>
            <a:ext cx="7997839" cy="289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 lvl="0" defTabSz="360000">
              <a:lnSpc>
                <a:spcPct val="110000"/>
              </a:lnSpc>
              <a:spcAft>
                <a:spcPts val="3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u="sng" spc="-1" dirty="0" smtClean="0">
                <a:solidFill>
                  <a:srgbClr val="0000FF"/>
                </a:solidFill>
                <a:latin typeface="Calibri"/>
              </a:rPr>
              <a:t>Beam Profile	</a:t>
            </a:r>
            <a:r>
              <a:rPr lang="en-US" sz="1600" b="1" spc="-1" dirty="0" smtClean="0">
                <a:solidFill>
                  <a:srgbClr val="0000FF"/>
                </a:solidFill>
                <a:latin typeface="Calibri"/>
              </a:rPr>
              <a:t>	emittance, energy spread measurements and coupling control</a:t>
            </a:r>
          </a:p>
          <a:p>
            <a:pPr marL="360" lvl="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			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	typical beam sizes: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				</a:t>
            </a:r>
            <a:r>
              <a:rPr lang="en-US" sz="1500" spc="-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sz="1500" spc="-1" baseline="-25000" dirty="0" err="1" smtClean="0">
                <a:solidFill>
                  <a:srgbClr val="C00000"/>
                </a:solidFill>
                <a:latin typeface="Calibri"/>
              </a:rPr>
              <a:t>h,v</a:t>
            </a:r>
            <a:r>
              <a:rPr lang="en-US" sz="1500" spc="-1" dirty="0">
                <a:solidFill>
                  <a:srgbClr val="C00000"/>
                </a:solidFill>
                <a:latin typeface="Calibri"/>
              </a:rPr>
              <a:t>	</a:t>
            </a:r>
            <a:r>
              <a:rPr lang="en-US" sz="1500" spc="-1" dirty="0" smtClean="0">
                <a:solidFill>
                  <a:srgbClr val="C00000"/>
                </a:solidFill>
                <a:latin typeface="Calibri"/>
              </a:rPr>
              <a:t>	≈   5 - 10 µm </a:t>
            </a:r>
            <a:r>
              <a:rPr lang="en-US" sz="1500" spc="-1" dirty="0" smtClean="0">
                <a:latin typeface="Calibri"/>
              </a:rPr>
              <a:t>(horizontal and vertical)</a:t>
            </a:r>
            <a:endParaRPr lang="en-US" sz="1500" spc="-1" dirty="0">
              <a:latin typeface="Calibri"/>
            </a:endParaRPr>
          </a:p>
          <a:p>
            <a:pPr marL="360" lvl="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			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	smallest beam sizes:				</a:t>
            </a:r>
            <a:r>
              <a:rPr lang="en-US" sz="1500" spc="-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s</a:t>
            </a:r>
            <a:r>
              <a:rPr lang="en-US" sz="1500" spc="-1" baseline="-25000" dirty="0" err="1" smtClean="0">
                <a:solidFill>
                  <a:srgbClr val="C00000"/>
                </a:solidFill>
                <a:latin typeface="Calibri"/>
              </a:rPr>
              <a:t>v</a:t>
            </a:r>
            <a:r>
              <a:rPr lang="en-US" sz="1500" spc="-1" dirty="0" smtClean="0">
                <a:solidFill>
                  <a:srgbClr val="C00000"/>
                </a:solidFill>
                <a:latin typeface="Calibri"/>
              </a:rPr>
              <a:t>		≈   1 - 5 </a:t>
            </a:r>
            <a:r>
              <a:rPr lang="en-US" sz="1500" spc="-1" dirty="0">
                <a:solidFill>
                  <a:srgbClr val="C00000"/>
                </a:solidFill>
                <a:latin typeface="Calibri"/>
              </a:rPr>
              <a:t>µm</a:t>
            </a:r>
          </a:p>
          <a:p>
            <a:pPr marL="360" lvl="0" defTabSz="360000">
              <a:lnSpc>
                <a:spcPct val="120000"/>
              </a:lnSpc>
              <a:spcAft>
                <a:spcPts val="12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			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	beam size changes:				</a:t>
            </a:r>
            <a:r>
              <a:rPr lang="en-US" sz="1500" spc="-1" dirty="0" err="1" smtClean="0">
                <a:solidFill>
                  <a:srgbClr val="C00000"/>
                </a:solidFill>
                <a:latin typeface="Symbol" panose="05050102010706020507" pitchFamily="18" charset="2"/>
              </a:rPr>
              <a:t>Ds</a:t>
            </a:r>
            <a:r>
              <a:rPr lang="en-US" sz="1500" spc="-1" baseline="-25000" dirty="0" err="1" smtClean="0">
                <a:solidFill>
                  <a:srgbClr val="C00000"/>
                </a:solidFill>
                <a:latin typeface="Calibri"/>
              </a:rPr>
              <a:t>h,v</a:t>
            </a:r>
            <a:r>
              <a:rPr lang="en-US" sz="1500" spc="-1" baseline="-25000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1500" spc="-1" baseline="-25000" dirty="0">
                <a:solidFill>
                  <a:srgbClr val="C00000"/>
                </a:solidFill>
                <a:latin typeface="Calibri"/>
              </a:rPr>
              <a:t>	</a:t>
            </a:r>
            <a:r>
              <a:rPr lang="en-US" sz="1500" spc="-1" dirty="0" smtClean="0">
                <a:solidFill>
                  <a:srgbClr val="C00000"/>
                </a:solidFill>
                <a:latin typeface="Calibri"/>
              </a:rPr>
              <a:t>≤   100 nm</a:t>
            </a:r>
            <a:endParaRPr lang="en-US" sz="1500" spc="-1" dirty="0">
              <a:solidFill>
                <a:srgbClr val="C00000"/>
              </a:solidFill>
              <a:latin typeface="Calibri"/>
            </a:endParaRPr>
          </a:p>
          <a:p>
            <a:pPr marL="360" lvl="0" defTabSz="360000"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			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	beam size / coupling monitoring	:	</a:t>
            </a:r>
            <a:r>
              <a:rPr lang="en-US" sz="1500" spc="-1" dirty="0" smtClean="0">
                <a:latin typeface="Calibri"/>
              </a:rPr>
              <a:t>coupling control</a:t>
            </a:r>
            <a:r>
              <a:rPr lang="en-US" sz="1500" spc="-1" dirty="0" smtClean="0">
                <a:solidFill>
                  <a:srgbClr val="C00000"/>
                </a:solidFill>
                <a:latin typeface="Calibri"/>
              </a:rPr>
              <a:t>   </a:t>
            </a:r>
            <a:r>
              <a:rPr lang="en-US" sz="1500" spc="-1" dirty="0" smtClean="0">
                <a:solidFill>
                  <a:srgbClr val="C00000"/>
                </a:solidFill>
                <a:latin typeface="Arial Narrow"/>
              </a:rPr>
              <a:t>→   </a:t>
            </a:r>
            <a:r>
              <a:rPr lang="en-US" sz="1500" spc="-1" dirty="0" smtClean="0">
                <a:solidFill>
                  <a:srgbClr val="C00000"/>
                </a:solidFill>
                <a:latin typeface="Calibri"/>
              </a:rPr>
              <a:t>FBs</a:t>
            </a:r>
            <a:endParaRPr lang="en-US" sz="1500" spc="-1" dirty="0" smtClean="0">
              <a:solidFill>
                <a:srgbClr val="000000"/>
              </a:solidFill>
              <a:latin typeface="Calibri"/>
            </a:endParaRPr>
          </a:p>
          <a:p>
            <a:pPr marL="360" lvl="0" defTabSz="360000">
              <a:spcAft>
                <a:spcPts val="6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			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							coupling FBs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with </a:t>
            </a:r>
            <a:r>
              <a:rPr lang="en-US" sz="1500" spc="-1" dirty="0" smtClean="0">
                <a:solidFill>
                  <a:srgbClr val="C00000"/>
                </a:solidFill>
                <a:latin typeface="Calibri"/>
              </a:rPr>
              <a:t>update rates of</a:t>
            </a:r>
            <a:r>
              <a:rPr lang="en-US" sz="1500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1500" spc="-1" dirty="0" smtClean="0">
                <a:solidFill>
                  <a:srgbClr val="C00000"/>
                </a:solidFill>
                <a:latin typeface="Calibri"/>
              </a:rPr>
              <a:t>up to 100 Hz </a:t>
            </a:r>
            <a:endParaRPr lang="en-US" sz="1500" spc="-1" dirty="0">
              <a:solidFill>
                <a:srgbClr val="C00000"/>
              </a:solidFill>
              <a:latin typeface="Calibri"/>
            </a:endParaRPr>
          </a:p>
          <a:p>
            <a:pPr marL="360" lvl="0" defTabSz="360000"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			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	mechanical constraints:			</a:t>
            </a:r>
            <a:r>
              <a:rPr lang="en-US" sz="1500" spc="-1" dirty="0" smtClean="0">
                <a:solidFill>
                  <a:srgbClr val="C00000"/>
                </a:solidFill>
                <a:latin typeface="Calibri"/>
              </a:rPr>
              <a:t>limited vertical aperture (&lt;&lt; 10 </a:t>
            </a:r>
            <a:r>
              <a:rPr lang="en-US" sz="1500" spc="-1" dirty="0" err="1" smtClean="0">
                <a:solidFill>
                  <a:srgbClr val="C00000"/>
                </a:solidFill>
                <a:latin typeface="Calibri"/>
              </a:rPr>
              <a:t>mrad</a:t>
            </a:r>
            <a:r>
              <a:rPr lang="en-US" sz="1500" spc="-1" dirty="0" smtClean="0">
                <a:solidFill>
                  <a:srgbClr val="C00000"/>
                </a:solidFill>
                <a:latin typeface="Calibri"/>
              </a:rPr>
              <a:t>)</a:t>
            </a:r>
          </a:p>
          <a:p>
            <a:pPr marL="360" lvl="0" defTabSz="360000">
              <a:spcAft>
                <a:spcPts val="3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			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						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			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   </a:t>
            </a:r>
            <a:r>
              <a:rPr lang="en-US" sz="1500" spc="-1" dirty="0" smtClean="0">
                <a:solidFill>
                  <a:srgbClr val="C00000"/>
                </a:solidFill>
                <a:latin typeface="Arial Narrow"/>
              </a:rPr>
              <a:t>→</a:t>
            </a:r>
            <a:r>
              <a:rPr lang="en-US" sz="1500" spc="-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difficult out-coupling of visible light</a:t>
            </a:r>
          </a:p>
          <a:p>
            <a:pPr marL="360" lvl="0" defTabSz="360000"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500" spc="-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	dense lattices and small bending angles</a:t>
            </a:r>
            <a:endParaRPr lang="en-US" sz="1500" spc="-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" defTabSz="360000">
              <a:spcAft>
                <a:spcPts val="18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C00000"/>
                </a:solidFill>
                <a:latin typeface="Calibri"/>
              </a:rPr>
              <a:t>				</a:t>
            </a:r>
            <a:r>
              <a:rPr lang="en-US" sz="1500" spc="-1" dirty="0">
                <a:latin typeface="Calibri"/>
              </a:rPr>
              <a:t>						</a:t>
            </a:r>
            <a:r>
              <a:rPr lang="en-US" sz="1500" spc="-1" dirty="0" smtClean="0">
                <a:latin typeface="Calibri"/>
              </a:rPr>
              <a:t>	</a:t>
            </a:r>
            <a:r>
              <a:rPr lang="en-US" sz="1500" spc="-1" dirty="0">
                <a:latin typeface="Calibri"/>
              </a:rPr>
              <a:t>	</a:t>
            </a:r>
            <a:r>
              <a:rPr lang="en-US" sz="1500" spc="-1" dirty="0" smtClean="0">
                <a:latin typeface="Calibri"/>
              </a:rPr>
              <a:t>   </a:t>
            </a:r>
            <a:r>
              <a:rPr lang="en-US" sz="1500" spc="-1" dirty="0" smtClean="0">
                <a:solidFill>
                  <a:srgbClr val="C00000"/>
                </a:solidFill>
                <a:latin typeface="Arial Narrow"/>
              </a:rPr>
              <a:t>→</a:t>
            </a:r>
            <a:r>
              <a:rPr lang="en-US" sz="1500" spc="-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large distance to first optical elements</a:t>
            </a:r>
            <a:endParaRPr lang="en-US" sz="1500" spc="-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" lvl="0" defTabSz="360000">
              <a:spcAft>
                <a:spcPts val="3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spc="-1" dirty="0">
                <a:solidFill>
                  <a:srgbClr val="000000"/>
                </a:solidFill>
                <a:latin typeface="Calibri"/>
              </a:rPr>
              <a:t>	</a:t>
            </a:r>
            <a:endParaRPr lang="en-US" sz="1300" spc="-1" dirty="0">
              <a:solidFill>
                <a:srgbClr val="C00000"/>
              </a:solidFill>
              <a:latin typeface="Calibri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61472" y="2873829"/>
            <a:ext cx="3088982" cy="1162557"/>
            <a:chOff x="61472" y="2873829"/>
            <a:chExt cx="3088982" cy="1162557"/>
          </a:xfrm>
        </p:grpSpPr>
        <p:sp>
          <p:nvSpPr>
            <p:cNvPr id="12" name="Wolkenförmige Legende 11"/>
            <p:cNvSpPr/>
            <p:nvPr/>
          </p:nvSpPr>
          <p:spPr>
            <a:xfrm>
              <a:off x="61472" y="2873829"/>
              <a:ext cx="3088982" cy="1162557"/>
            </a:xfrm>
            <a:prstGeom prst="cloudCallout">
              <a:avLst>
                <a:gd name="adj1" fmla="val -13904"/>
                <a:gd name="adj2" fmla="val 61839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tangle 41"/>
            <p:cNvSpPr/>
            <p:nvPr/>
          </p:nvSpPr>
          <p:spPr>
            <a:xfrm>
              <a:off x="186189" y="3024005"/>
              <a:ext cx="281955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-1" dirty="0" smtClean="0">
                  <a:solidFill>
                    <a:srgbClr val="C00000"/>
                  </a:solidFill>
                  <a:latin typeface="Calibri"/>
                </a:rPr>
                <a:t>    profile monitors</a:t>
              </a:r>
              <a:r>
                <a:rPr lang="en-US" sz="1200" b="1" spc="-1" dirty="0">
                  <a:solidFill>
                    <a:srgbClr val="C00000"/>
                  </a:solidFill>
                  <a:latin typeface="Calibri"/>
                </a:rPr>
                <a:t> </a:t>
              </a:r>
              <a:r>
                <a:rPr lang="en-US" sz="1200" b="1" spc="-1" dirty="0" smtClean="0">
                  <a:solidFill>
                    <a:srgbClr val="C00000"/>
                  </a:solidFill>
                  <a:latin typeface="Calibri"/>
                </a:rPr>
                <a:t>are very challenging!!!</a:t>
              </a:r>
            </a:p>
            <a:p>
              <a:pPr algn="ctr"/>
              <a:r>
                <a:rPr lang="en-US" sz="1200" b="1" spc="-1" dirty="0" smtClean="0">
                  <a:solidFill>
                    <a:srgbClr val="0000FF"/>
                  </a:solidFill>
                  <a:latin typeface="Calibri"/>
                </a:rPr>
                <a:t>  “lucky ones” can use proven concepts </a:t>
              </a:r>
            </a:p>
            <a:p>
              <a:pPr algn="ctr"/>
              <a:r>
                <a:rPr lang="en-US" sz="1200" b="1" spc="-1" dirty="0">
                  <a:solidFill>
                    <a:srgbClr val="C00000"/>
                  </a:solidFill>
                  <a:latin typeface="Calibri"/>
                </a:rPr>
                <a:t>a</a:t>
              </a:r>
              <a:r>
                <a:rPr lang="en-US" sz="1200" b="1" spc="-1" dirty="0" smtClean="0">
                  <a:solidFill>
                    <a:srgbClr val="C00000"/>
                  </a:solidFill>
                  <a:latin typeface="Calibri"/>
                </a:rPr>
                <a:t> few have to learn about </a:t>
              </a:r>
            </a:p>
            <a:p>
              <a:pPr algn="ctr"/>
              <a:r>
                <a:rPr lang="en-US" sz="1200" b="1" spc="-1" dirty="0" smtClean="0">
                  <a:solidFill>
                    <a:srgbClr val="C00000"/>
                  </a:solidFill>
                  <a:latin typeface="Calibri"/>
                </a:rPr>
                <a:t>X-ray optics &amp; develop new ideas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61519" y="4003858"/>
            <a:ext cx="8870365" cy="2685851"/>
            <a:chOff x="161519" y="4003858"/>
            <a:chExt cx="8870365" cy="2685851"/>
          </a:xfrm>
        </p:grpSpPr>
        <p:sp>
          <p:nvSpPr>
            <p:cNvPr id="7" name="Rechteck 6"/>
            <p:cNvSpPr/>
            <p:nvPr/>
          </p:nvSpPr>
          <p:spPr>
            <a:xfrm>
              <a:off x="2272415" y="4006754"/>
              <a:ext cx="3126161" cy="22036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" defTabSz="180000">
                <a:spcAft>
                  <a:spcPts val="300"/>
                </a:spcAft>
                <a:buClr>
                  <a:srgbClr val="000000"/>
                </a:buClr>
              </a:pPr>
              <a:r>
                <a:rPr lang="en-US" sz="1600" b="1" u="sng" spc="-1" dirty="0" smtClean="0">
                  <a:solidFill>
                    <a:srgbClr val="0000FF"/>
                  </a:solidFill>
                  <a:latin typeface="Calibri"/>
                </a:rPr>
                <a:t>State-of-the-Art at 3GLS</a:t>
              </a:r>
              <a:endParaRPr lang="en-US" sz="1600" b="1" spc="-1" dirty="0" smtClean="0">
                <a:solidFill>
                  <a:srgbClr val="000000"/>
                </a:solidFill>
                <a:latin typeface="Calibri"/>
              </a:endParaRPr>
            </a:p>
            <a:p>
              <a:pPr marL="360" lvl="0" defTabSz="180000">
                <a:spcAft>
                  <a:spcPts val="300"/>
                </a:spcAft>
                <a:buClr>
                  <a:srgbClr val="000000"/>
                </a:buClr>
              </a:pPr>
              <a:r>
                <a:rPr lang="en-US" sz="1600" b="1" spc="-1" dirty="0" smtClean="0">
                  <a:solidFill>
                    <a:srgbClr val="000000"/>
                  </a:solidFill>
                  <a:latin typeface="Calibri"/>
                </a:rPr>
                <a:t>  </a:t>
              </a:r>
              <a:r>
                <a:rPr lang="en-US" sz="1500" b="1" spc="-1" dirty="0" smtClean="0">
                  <a:solidFill>
                    <a:srgbClr val="000000"/>
                  </a:solidFill>
                  <a:latin typeface="Calibri"/>
                </a:rPr>
                <a:t>imaging</a:t>
              </a:r>
              <a:r>
                <a:rPr lang="en-US" sz="1500" spc="-1" dirty="0" smtClean="0">
                  <a:solidFill>
                    <a:srgbClr val="000000"/>
                  </a:solidFill>
                  <a:latin typeface="Calibri"/>
                </a:rPr>
                <a:t>-based methods</a:t>
              </a:r>
              <a:endParaRPr lang="en-US" sz="1300" spc="-1" dirty="0">
                <a:solidFill>
                  <a:srgbClr val="000000"/>
                </a:solidFill>
                <a:latin typeface="Calibri"/>
              </a:endParaRPr>
            </a:p>
            <a:p>
              <a:pPr marL="360" lvl="0" defTabSz="180000">
                <a:lnSpc>
                  <a:spcPct val="110000"/>
                </a:lnSpc>
                <a:buClr>
                  <a:srgbClr val="000000"/>
                </a:buClr>
              </a:pPr>
              <a:r>
                <a:rPr lang="en-US" sz="1400" spc="-1" dirty="0">
                  <a:solidFill>
                    <a:srgbClr val="000000"/>
                  </a:solidFill>
                  <a:latin typeface="Calibri"/>
                </a:rPr>
                <a:t>	</a:t>
              </a:r>
              <a:r>
                <a:rPr lang="en-US" sz="1300" spc="-1" dirty="0" smtClean="0">
                  <a:solidFill>
                    <a:srgbClr val="000000"/>
                  </a:solidFill>
                  <a:latin typeface="Calibri"/>
                </a:rPr>
                <a:t>- </a:t>
              </a:r>
              <a:r>
                <a:rPr lang="en-US" sz="1300" spc="-1" dirty="0">
                  <a:solidFill>
                    <a:srgbClr val="000000"/>
                  </a:solidFill>
                  <a:latin typeface="Calibri"/>
                </a:rPr>
                <a:t>X-ray pinhole camera (&gt; 15 </a:t>
              </a:r>
              <a:r>
                <a:rPr lang="en-US" sz="1300" spc="-1" dirty="0" err="1">
                  <a:solidFill>
                    <a:srgbClr val="000000"/>
                  </a:solidFill>
                  <a:latin typeface="Calibri"/>
                </a:rPr>
                <a:t>keV</a:t>
              </a:r>
              <a:r>
                <a:rPr lang="en-US" sz="1300" spc="-1" dirty="0" smtClean="0">
                  <a:solidFill>
                    <a:srgbClr val="000000"/>
                  </a:solidFill>
                  <a:latin typeface="Calibri"/>
                </a:rPr>
                <a:t>)</a:t>
              </a:r>
              <a:endParaRPr lang="en-US" sz="1300" spc="-1" dirty="0">
                <a:solidFill>
                  <a:srgbClr val="C00000"/>
                </a:solidFill>
                <a:latin typeface="Calibri"/>
              </a:endParaRPr>
            </a:p>
            <a:p>
              <a:pPr marL="360" lvl="0" defTabSz="180000">
                <a:lnSpc>
                  <a:spcPct val="110000"/>
                </a:lnSpc>
                <a:buClr>
                  <a:srgbClr val="000000"/>
                </a:buClr>
              </a:pPr>
              <a:r>
                <a:rPr lang="en-US" sz="1300" spc="-1" dirty="0" smtClean="0">
                  <a:solidFill>
                    <a:srgbClr val="000000"/>
                  </a:solidFill>
                  <a:latin typeface="Calibri"/>
                </a:rPr>
                <a:t>	- </a:t>
              </a:r>
              <a:r>
                <a:rPr lang="en-US" sz="1300" spc="-1" dirty="0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r>
                <a:rPr lang="en-US" sz="1300" spc="-1" dirty="0">
                  <a:solidFill>
                    <a:srgbClr val="000000"/>
                  </a:solidFill>
                  <a:latin typeface="Calibri"/>
                </a:rPr>
                <a:t>-polarization (visible</a:t>
              </a:r>
              <a:r>
                <a:rPr lang="en-US" sz="1300" spc="-1" dirty="0" smtClean="0">
                  <a:solidFill>
                    <a:srgbClr val="000000"/>
                  </a:solidFill>
                  <a:latin typeface="Calibri"/>
                </a:rPr>
                <a:t>)</a:t>
              </a:r>
              <a:endParaRPr lang="en-US" sz="1300" spc="-1" dirty="0">
                <a:solidFill>
                  <a:srgbClr val="C00000"/>
                </a:solidFill>
                <a:latin typeface="Calibri"/>
              </a:endParaRPr>
            </a:p>
            <a:p>
              <a:pPr marL="360" lvl="0" defTabSz="180000">
                <a:lnSpc>
                  <a:spcPct val="110000"/>
                </a:lnSpc>
                <a:spcAft>
                  <a:spcPts val="1200"/>
                </a:spcAft>
                <a:buClr>
                  <a:srgbClr val="000000"/>
                </a:buClr>
              </a:pPr>
              <a:r>
                <a:rPr lang="en-US" sz="1300" spc="-1" dirty="0" smtClean="0">
                  <a:solidFill>
                    <a:srgbClr val="000000"/>
                  </a:solidFill>
                  <a:latin typeface="Calibri"/>
                </a:rPr>
                <a:t>	- </a:t>
              </a:r>
              <a:r>
                <a:rPr lang="en-US" sz="1300" spc="-1" dirty="0">
                  <a:solidFill>
                    <a:srgbClr val="000000"/>
                  </a:solidFill>
                  <a:latin typeface="Calibri"/>
                </a:rPr>
                <a:t>coded aperture (X-rays</a:t>
              </a:r>
              <a:r>
                <a:rPr lang="en-US" sz="1300" spc="-1" dirty="0" smtClean="0">
                  <a:solidFill>
                    <a:srgbClr val="000000"/>
                  </a:solidFill>
                  <a:latin typeface="Calibri"/>
                </a:rPr>
                <a:t>)</a:t>
              </a:r>
              <a:endParaRPr lang="en-US" sz="1300" spc="-1" dirty="0">
                <a:solidFill>
                  <a:srgbClr val="C00000"/>
                </a:solidFill>
                <a:latin typeface="Calibri"/>
              </a:endParaRPr>
            </a:p>
            <a:p>
              <a:pPr marL="360" lvl="0" defTabSz="180000">
                <a:lnSpc>
                  <a:spcPct val="110000"/>
                </a:lnSpc>
                <a:buClr>
                  <a:srgbClr val="000000"/>
                </a:buClr>
              </a:pPr>
              <a:r>
                <a:rPr lang="en-US" sz="1500" b="1" spc="-1" dirty="0" smtClean="0">
                  <a:solidFill>
                    <a:srgbClr val="000000"/>
                  </a:solidFill>
                  <a:latin typeface="Calibri"/>
                </a:rPr>
                <a:t>  interference</a:t>
              </a:r>
              <a:r>
                <a:rPr lang="en-US" sz="1500" spc="-1" dirty="0" smtClean="0">
                  <a:solidFill>
                    <a:srgbClr val="000000"/>
                  </a:solidFill>
                  <a:latin typeface="Calibri"/>
                </a:rPr>
                <a:t>-based methods</a:t>
              </a:r>
              <a:endParaRPr lang="en-US" sz="1300" spc="-1" dirty="0">
                <a:solidFill>
                  <a:srgbClr val="000000"/>
                </a:solidFill>
                <a:latin typeface="Calibri"/>
              </a:endParaRPr>
            </a:p>
            <a:p>
              <a:pPr marL="360" lvl="0" defTabSz="180000">
                <a:lnSpc>
                  <a:spcPct val="110000"/>
                </a:lnSpc>
                <a:buClr>
                  <a:srgbClr val="000000"/>
                </a:buClr>
              </a:pPr>
              <a:r>
                <a:rPr lang="en-US" sz="1400" spc="-1" dirty="0" smtClean="0">
                  <a:solidFill>
                    <a:srgbClr val="000000"/>
                  </a:solidFill>
                  <a:latin typeface="Calibri"/>
                </a:rPr>
                <a:t>	</a:t>
              </a:r>
              <a:r>
                <a:rPr lang="en-US" sz="1300" spc="-1" dirty="0" smtClean="0">
                  <a:solidFill>
                    <a:srgbClr val="000000"/>
                  </a:solidFill>
                  <a:latin typeface="Calibri"/>
                </a:rPr>
                <a:t>- </a:t>
              </a:r>
              <a:r>
                <a:rPr lang="en-US" sz="1300" spc="-1" dirty="0">
                  <a:solidFill>
                    <a:srgbClr val="000000"/>
                  </a:solidFill>
                  <a:latin typeface="Calibri"/>
                </a:rPr>
                <a:t>double slit interferometry (visible</a:t>
              </a:r>
              <a:r>
                <a:rPr lang="en-US" sz="1300" spc="-1" dirty="0" smtClean="0">
                  <a:solidFill>
                    <a:srgbClr val="000000"/>
                  </a:solidFill>
                  <a:latin typeface="Calibri"/>
                </a:rPr>
                <a:t>)</a:t>
              </a:r>
            </a:p>
            <a:p>
              <a:pPr marL="360" lvl="0" defTabSz="180000">
                <a:lnSpc>
                  <a:spcPct val="110000"/>
                </a:lnSpc>
                <a:buClr>
                  <a:srgbClr val="000000"/>
                </a:buClr>
              </a:pPr>
              <a:r>
                <a:rPr lang="en-US" sz="1300" spc="-1" dirty="0" smtClean="0">
                  <a:solidFill>
                    <a:srgbClr val="000000"/>
                  </a:solidFill>
                  <a:latin typeface="Calibri"/>
                </a:rPr>
                <a:t>	- </a:t>
              </a:r>
              <a:r>
                <a:rPr lang="en-US" sz="1300" spc="-1" dirty="0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r>
                <a:rPr lang="en-US" sz="1300" spc="-1" dirty="0">
                  <a:solidFill>
                    <a:srgbClr val="000000"/>
                  </a:solidFill>
                  <a:latin typeface="Calibri"/>
                </a:rPr>
                <a:t>-pol. with diffraction obstacle (visible</a:t>
              </a:r>
              <a:r>
                <a:rPr lang="en-US" sz="1300" spc="-1" dirty="0" smtClean="0">
                  <a:solidFill>
                    <a:srgbClr val="000000"/>
                  </a:solidFill>
                  <a:latin typeface="Calibri"/>
                </a:rPr>
                <a:t>)</a:t>
              </a:r>
              <a:endParaRPr lang="en-US" sz="1300" spc="-1" dirty="0">
                <a:solidFill>
                  <a:srgbClr val="C00000"/>
                </a:solidFill>
                <a:latin typeface="Calibri"/>
              </a:endParaRPr>
            </a:p>
          </p:txBody>
        </p:sp>
        <p:sp>
          <p:nvSpPr>
            <p:cNvPr id="13" name="Rechteck 12"/>
            <p:cNvSpPr/>
            <p:nvPr/>
          </p:nvSpPr>
          <p:spPr>
            <a:xfrm>
              <a:off x="5321736" y="4003858"/>
              <a:ext cx="3710148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" defTabSz="180000">
                <a:spcAft>
                  <a:spcPts val="300"/>
                </a:spcAft>
                <a:buClr>
                  <a:srgbClr val="000000"/>
                </a:buClr>
              </a:pPr>
              <a:r>
                <a:rPr lang="en-US" sz="1600" b="1" u="sng" spc="-1" dirty="0" smtClean="0">
                  <a:solidFill>
                    <a:srgbClr val="0000FF"/>
                  </a:solidFill>
                  <a:latin typeface="Calibri"/>
                </a:rPr>
                <a:t>Proposed Beam Profile Monitors for 4GLS</a:t>
              </a:r>
              <a:endParaRPr lang="en-US" sz="1600" b="1" spc="-1" dirty="0" smtClean="0">
                <a:solidFill>
                  <a:srgbClr val="000000"/>
                </a:solidFill>
                <a:latin typeface="Calibri"/>
              </a:endParaRPr>
            </a:p>
            <a:p>
              <a:pPr marL="360" lvl="0" defTabSz="180000">
                <a:spcAft>
                  <a:spcPts val="300"/>
                </a:spcAft>
                <a:buClr>
                  <a:srgbClr val="000000"/>
                </a:buClr>
              </a:pPr>
              <a:r>
                <a:rPr lang="en-US" sz="1600" b="1" spc="-1" dirty="0" smtClean="0">
                  <a:solidFill>
                    <a:srgbClr val="000000"/>
                  </a:solidFill>
                  <a:latin typeface="Calibri"/>
                </a:rPr>
                <a:t>  </a:t>
              </a:r>
              <a:r>
                <a:rPr lang="en-US" sz="1500" b="1" spc="-1" dirty="0" smtClean="0">
                  <a:solidFill>
                    <a:srgbClr val="000000"/>
                  </a:solidFill>
                  <a:latin typeface="Calibri"/>
                </a:rPr>
                <a:t>imaging</a:t>
              </a:r>
              <a:r>
                <a:rPr lang="en-US" sz="1500" spc="-1" dirty="0" smtClean="0">
                  <a:solidFill>
                    <a:srgbClr val="000000"/>
                  </a:solidFill>
                  <a:latin typeface="Calibri"/>
                </a:rPr>
                <a:t>-based methods</a:t>
              </a:r>
              <a:endParaRPr lang="en-US" sz="1300" spc="-1" dirty="0">
                <a:solidFill>
                  <a:srgbClr val="000000"/>
                </a:solidFill>
                <a:latin typeface="Calibri"/>
              </a:endParaRPr>
            </a:p>
            <a:p>
              <a:pPr marL="360" lvl="0" defTabSz="180000">
                <a:lnSpc>
                  <a:spcPct val="110000"/>
                </a:lnSpc>
                <a:buClr>
                  <a:srgbClr val="000000"/>
                </a:buClr>
              </a:pPr>
              <a:r>
                <a:rPr lang="en-US" sz="1300" spc="-1" dirty="0" smtClean="0">
                  <a:solidFill>
                    <a:srgbClr val="000000"/>
                  </a:solidFill>
                  <a:latin typeface="Calibri"/>
                </a:rPr>
                <a:t>	- </a:t>
              </a:r>
              <a:r>
                <a:rPr lang="en-US" sz="1300" spc="-1" dirty="0">
                  <a:solidFill>
                    <a:srgbClr val="000000"/>
                  </a:solidFill>
                  <a:latin typeface="Calibri"/>
                </a:rPr>
                <a:t>existing methods and </a:t>
              </a:r>
              <a:r>
                <a:rPr lang="en-US" sz="1300" spc="-1" dirty="0">
                  <a:solidFill>
                    <a:srgbClr val="C00000"/>
                  </a:solidFill>
                  <a:latin typeface="Calibri"/>
                </a:rPr>
                <a:t>X-ray imaging</a:t>
              </a:r>
            </a:p>
            <a:p>
              <a:pPr marL="360" lvl="0" defTabSz="180000">
                <a:lnSpc>
                  <a:spcPct val="110000"/>
                </a:lnSpc>
                <a:buClr>
                  <a:srgbClr val="000000"/>
                </a:buClr>
              </a:pPr>
              <a:r>
                <a:rPr lang="en-US" sz="1300" spc="-1" dirty="0" smtClean="0">
                  <a:solidFill>
                    <a:srgbClr val="C00000"/>
                  </a:solidFill>
                  <a:latin typeface="Calibri"/>
                </a:rPr>
                <a:t>	- </a:t>
              </a:r>
              <a:r>
                <a:rPr lang="en-US" sz="1300" spc="-1" dirty="0">
                  <a:solidFill>
                    <a:srgbClr val="C00000"/>
                  </a:solidFill>
                  <a:latin typeface="Calibri"/>
                </a:rPr>
                <a:t>Fresnel zone plates or KB mirrors (X-rays)</a:t>
              </a:r>
            </a:p>
            <a:p>
              <a:pPr marL="360" lvl="0" defTabSz="180000">
                <a:lnSpc>
                  <a:spcPct val="110000"/>
                </a:lnSpc>
                <a:spcAft>
                  <a:spcPts val="1200"/>
                </a:spcAft>
                <a:buClr>
                  <a:srgbClr val="000000"/>
                </a:buClr>
              </a:pPr>
              <a:r>
                <a:rPr lang="en-US" sz="1300" spc="-1" dirty="0" smtClean="0">
                  <a:solidFill>
                    <a:srgbClr val="C00000"/>
                  </a:solidFill>
                  <a:latin typeface="Calibri"/>
                </a:rPr>
                <a:t>	- </a:t>
              </a:r>
              <a:r>
                <a:rPr lang="en-US" sz="1300" spc="-1" dirty="0">
                  <a:solidFill>
                    <a:srgbClr val="C00000"/>
                  </a:solidFill>
                  <a:latin typeface="Calibri"/>
                </a:rPr>
                <a:t>compound refractive lenses (</a:t>
              </a:r>
              <a:r>
                <a:rPr lang="en-US" sz="1300" spc="-1" dirty="0" smtClean="0">
                  <a:solidFill>
                    <a:srgbClr val="C00000"/>
                  </a:solidFill>
                  <a:latin typeface="Calibri"/>
                </a:rPr>
                <a:t>X-rays)</a:t>
              </a:r>
            </a:p>
            <a:p>
              <a:pPr marL="360" lvl="0" defTabSz="180000">
                <a:lnSpc>
                  <a:spcPct val="110000"/>
                </a:lnSpc>
                <a:buClr>
                  <a:srgbClr val="000000"/>
                </a:buClr>
              </a:pPr>
              <a:r>
                <a:rPr lang="en-US" sz="1500" b="1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500" b="1" spc="-1" dirty="0" smtClean="0">
                  <a:solidFill>
                    <a:srgbClr val="000000"/>
                  </a:solidFill>
                  <a:latin typeface="Calibri"/>
                </a:rPr>
                <a:t> interference</a:t>
              </a:r>
              <a:r>
                <a:rPr lang="en-US" sz="1500" spc="-1" dirty="0" smtClean="0">
                  <a:solidFill>
                    <a:srgbClr val="000000"/>
                  </a:solidFill>
                  <a:latin typeface="Calibri"/>
                </a:rPr>
                <a:t>-based methods</a:t>
              </a:r>
              <a:endParaRPr lang="en-US" sz="1300" spc="-1" dirty="0" smtClean="0">
                <a:solidFill>
                  <a:srgbClr val="000000"/>
                </a:solidFill>
                <a:latin typeface="Calibri"/>
              </a:endParaRPr>
            </a:p>
            <a:p>
              <a:pPr marL="360" lvl="0" defTabSz="180000">
                <a:lnSpc>
                  <a:spcPct val="110000"/>
                </a:lnSpc>
                <a:buClr>
                  <a:srgbClr val="000000"/>
                </a:buClr>
              </a:pPr>
              <a:r>
                <a:rPr lang="en-US" sz="1300" spc="-1" dirty="0">
                  <a:solidFill>
                    <a:srgbClr val="000000"/>
                  </a:solidFill>
                  <a:latin typeface="Calibri"/>
                </a:rPr>
                <a:t>	</a:t>
              </a:r>
              <a:r>
                <a:rPr lang="en-US" sz="1300" spc="-1" dirty="0" smtClean="0">
                  <a:solidFill>
                    <a:srgbClr val="C00000"/>
                  </a:solidFill>
                  <a:latin typeface="Calibri"/>
                </a:rPr>
                <a:t>- </a:t>
              </a:r>
              <a:r>
                <a:rPr lang="en-US" sz="1300" spc="-1" dirty="0">
                  <a:solidFill>
                    <a:srgbClr val="C00000"/>
                  </a:solidFill>
                  <a:latin typeface="Calibri"/>
                </a:rPr>
                <a:t>X-ray interferometry</a:t>
              </a:r>
            </a:p>
            <a:p>
              <a:pPr marL="360" lvl="0" defTabSz="180000">
                <a:lnSpc>
                  <a:spcPct val="110000"/>
                </a:lnSpc>
                <a:buClr>
                  <a:srgbClr val="000000"/>
                </a:buClr>
              </a:pPr>
              <a:r>
                <a:rPr lang="en-US" sz="1300" spc="-1" dirty="0" smtClean="0">
                  <a:solidFill>
                    <a:srgbClr val="C00000"/>
                  </a:solidFill>
                  <a:latin typeface="Calibri"/>
                </a:rPr>
                <a:t>	- </a:t>
              </a:r>
              <a:r>
                <a:rPr lang="en-US" sz="1300" spc="-1" dirty="0">
                  <a:solidFill>
                    <a:srgbClr val="C00000"/>
                  </a:solidFill>
                  <a:latin typeface="Calibri"/>
                </a:rPr>
                <a:t>grating interferometry (X-rays)</a:t>
              </a:r>
            </a:p>
          </p:txBody>
        </p:sp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519" y="4080698"/>
              <a:ext cx="2076861" cy="2609011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9955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11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Profile Monitors   –   State-of-the-Art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969427" y="789852"/>
            <a:ext cx="7767319" cy="57175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 lvl="0" defTabSz="360000">
              <a:lnSpc>
                <a:spcPct val="110000"/>
              </a:lnSpc>
              <a:spcAft>
                <a:spcPts val="3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u="sng" spc="-1" dirty="0" smtClean="0">
                <a:solidFill>
                  <a:srgbClr val="0000FF"/>
                </a:solidFill>
                <a:latin typeface="Calibri"/>
              </a:rPr>
              <a:t>X-Ray Pinhole Camera</a:t>
            </a:r>
            <a:endParaRPr lang="en-US" sz="1600" b="1" spc="-1" dirty="0" smtClean="0">
              <a:solidFill>
                <a:srgbClr val="0000FF"/>
              </a:solidFill>
              <a:latin typeface="Calibri"/>
            </a:endParaRPr>
          </a:p>
          <a:p>
            <a:pPr marL="360" lvl="0" defTabSz="360000">
              <a:lnSpc>
                <a:spcPct val="120000"/>
              </a:lnSpc>
              <a:spcAft>
                <a:spcPts val="12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500" spc="-1" dirty="0" smtClean="0">
                <a:latin typeface="Arial Narrow"/>
              </a:rPr>
              <a:t>→   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see presentation from </a:t>
            </a:r>
            <a:r>
              <a:rPr lang="en-US" sz="1500" spc="-1" dirty="0" err="1" smtClean="0">
                <a:solidFill>
                  <a:srgbClr val="000000"/>
                </a:solidFill>
                <a:latin typeface="Calibri"/>
              </a:rPr>
              <a:t>Friederike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 Ewald (ESRF-EBS)</a:t>
            </a:r>
          </a:p>
          <a:p>
            <a:pPr marL="360" lvl="0" defTabSz="360000">
              <a:lnSpc>
                <a:spcPct val="110000"/>
              </a:lnSpc>
              <a:spcAft>
                <a:spcPts val="3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u="sng" spc="-1" dirty="0" smtClean="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en-US" sz="1600" b="1" u="sng" spc="-1" dirty="0" smtClean="0">
                <a:solidFill>
                  <a:srgbClr val="0000FF"/>
                </a:solidFill>
                <a:latin typeface="Calibri"/>
              </a:rPr>
              <a:t>-Polarization Monitor with Diffraction Obstacle</a:t>
            </a:r>
            <a:endParaRPr lang="en-US" sz="1600" b="1" spc="-1" dirty="0">
              <a:solidFill>
                <a:srgbClr val="0000FF"/>
              </a:solidFill>
              <a:latin typeface="Calibri"/>
            </a:endParaRPr>
          </a:p>
          <a:p>
            <a:pPr marL="360" lvl="0" defTabSz="360000">
              <a:lnSpc>
                <a:spcPct val="120000"/>
              </a:lnSpc>
              <a:spcAft>
                <a:spcPts val="24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500" spc="-1" dirty="0">
                <a:latin typeface="Arial Narrow"/>
              </a:rPr>
              <a:t>→   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see presentation from </a:t>
            </a:r>
            <a:r>
              <a:rPr lang="en-US" sz="1500" spc="-1" dirty="0" err="1" smtClean="0">
                <a:solidFill>
                  <a:srgbClr val="000000"/>
                </a:solidFill>
                <a:latin typeface="Calibri"/>
              </a:rPr>
              <a:t>Åke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500" spc="-1" dirty="0" err="1" smtClean="0">
                <a:solidFill>
                  <a:srgbClr val="000000"/>
                </a:solidFill>
                <a:latin typeface="Calibri"/>
              </a:rPr>
              <a:t>Andersson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 (MAX-IV)</a:t>
            </a:r>
            <a:endParaRPr lang="en-US" sz="1500" spc="-1" dirty="0">
              <a:solidFill>
                <a:srgbClr val="C00000"/>
              </a:solidFill>
              <a:latin typeface="Calibri"/>
            </a:endParaRPr>
          </a:p>
          <a:p>
            <a:pPr marL="360" lvl="0" defTabSz="360000">
              <a:lnSpc>
                <a:spcPct val="110000"/>
              </a:lnSpc>
              <a:spcAft>
                <a:spcPts val="3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u="sng" spc="-1" dirty="0" smtClean="0">
                <a:solidFill>
                  <a:srgbClr val="0000FF"/>
                </a:solidFill>
                <a:latin typeface="Calibri"/>
              </a:rPr>
              <a:t>Single or Double Slit Interferometry</a:t>
            </a:r>
            <a:endParaRPr lang="en-US" sz="1600" b="1" u="sng" spc="-1" dirty="0">
              <a:solidFill>
                <a:srgbClr val="0000FF"/>
              </a:solidFill>
              <a:latin typeface="Calibri"/>
            </a:endParaRPr>
          </a:p>
          <a:p>
            <a:pPr marL="360" lvl="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2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200" spc="-1" dirty="0">
                <a:solidFill>
                  <a:prstClr val="black"/>
                </a:solidFill>
                <a:latin typeface="Arial Narrow"/>
              </a:rPr>
              <a:t>→   </a:t>
            </a:r>
            <a:r>
              <a:rPr lang="en-US" sz="1200" spc="-1" dirty="0" smtClean="0">
                <a:solidFill>
                  <a:srgbClr val="000000"/>
                </a:solidFill>
                <a:latin typeface="Calibri"/>
              </a:rPr>
              <a:t>T. Naito, T. </a:t>
            </a:r>
            <a:r>
              <a:rPr lang="en-US" sz="1200" spc="-1" dirty="0" err="1" smtClean="0">
                <a:solidFill>
                  <a:srgbClr val="000000"/>
                </a:solidFill>
                <a:latin typeface="Calibri"/>
              </a:rPr>
              <a:t>Mitsuhashi</a:t>
            </a:r>
            <a:r>
              <a:rPr lang="en-US" sz="1200" spc="-1" dirty="0" smtClean="0">
                <a:solidFill>
                  <a:srgbClr val="000000"/>
                </a:solidFill>
                <a:latin typeface="Calibri"/>
              </a:rPr>
              <a:t>, “Very Small Beam size measurement by a Reflective Synchrotron Radiation Interferometer”</a:t>
            </a:r>
            <a:endParaRPr lang="en-US" sz="1200" spc="-1" dirty="0">
              <a:solidFill>
                <a:srgbClr val="000000"/>
              </a:solidFill>
              <a:latin typeface="Calibri"/>
            </a:endParaRPr>
          </a:p>
          <a:p>
            <a:pPr marL="360" lvl="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200" spc="-1" dirty="0">
                <a:solidFill>
                  <a:srgbClr val="000000"/>
                </a:solidFill>
                <a:latin typeface="Calibri"/>
              </a:rPr>
              <a:t>	       </a:t>
            </a:r>
            <a:r>
              <a:rPr lang="en-US" sz="1200" spc="-1" dirty="0" smtClean="0">
                <a:solidFill>
                  <a:srgbClr val="000000"/>
                </a:solidFill>
                <a:latin typeface="Calibri"/>
              </a:rPr>
              <a:t>Phys. Rev. ST Acc. Beams </a:t>
            </a:r>
            <a:r>
              <a:rPr lang="en-US" sz="1200" b="1" spc="-1" dirty="0" smtClean="0">
                <a:solidFill>
                  <a:srgbClr val="000000"/>
                </a:solidFill>
                <a:latin typeface="Calibri"/>
              </a:rPr>
              <a:t>9</a:t>
            </a:r>
            <a:r>
              <a:rPr lang="en-US" sz="1200" spc="-1" dirty="0" smtClean="0">
                <a:solidFill>
                  <a:srgbClr val="000000"/>
                </a:solidFill>
                <a:latin typeface="Calibri"/>
              </a:rPr>
              <a:t>, 122802, December 2006</a:t>
            </a:r>
          </a:p>
          <a:p>
            <a:pPr marL="360" lvl="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2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200" spc="-1" dirty="0">
                <a:solidFill>
                  <a:prstClr val="black"/>
                </a:solidFill>
                <a:latin typeface="Arial Narrow"/>
              </a:rPr>
              <a:t>→   </a:t>
            </a:r>
            <a:r>
              <a:rPr lang="en-US" sz="1200" spc="-1" dirty="0" smtClean="0">
                <a:solidFill>
                  <a:srgbClr val="000000"/>
                </a:solidFill>
                <a:latin typeface="Calibri"/>
              </a:rPr>
              <a:t>M. Masaki, S. Takano, “Two-Dimensional Visible Synchrotron Light </a:t>
            </a:r>
            <a:r>
              <a:rPr lang="en-US" sz="1200" spc="-1" dirty="0" err="1" smtClean="0">
                <a:solidFill>
                  <a:srgbClr val="000000"/>
                </a:solidFill>
                <a:latin typeface="Calibri"/>
              </a:rPr>
              <a:t>Interferomerty</a:t>
            </a:r>
            <a:r>
              <a:rPr lang="en-US" sz="1200" spc="-1" dirty="0" smtClean="0">
                <a:solidFill>
                  <a:srgbClr val="000000"/>
                </a:solidFill>
                <a:latin typeface="Calibri"/>
              </a:rPr>
              <a:t> for Transverse Beam Profile</a:t>
            </a:r>
          </a:p>
          <a:p>
            <a:pPr marL="360" lvl="0" defTabSz="360000">
              <a:lnSpc>
                <a:spcPct val="120000"/>
              </a:lnSpc>
              <a:spcAft>
                <a:spcPts val="24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2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200" spc="-1" dirty="0" smtClean="0">
                <a:solidFill>
                  <a:srgbClr val="000000"/>
                </a:solidFill>
                <a:latin typeface="Calibri"/>
              </a:rPr>
              <a:t>       Measurement at the Spring-8 Storage Ring”, Journal of Synchrotron Radiation </a:t>
            </a:r>
            <a:r>
              <a:rPr lang="en-US" sz="1200" b="1" spc="-1" dirty="0" smtClean="0">
                <a:solidFill>
                  <a:srgbClr val="000000"/>
                </a:solidFill>
                <a:latin typeface="Calibri"/>
              </a:rPr>
              <a:t>vol. 10</a:t>
            </a:r>
            <a:r>
              <a:rPr lang="en-US" sz="1200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200" b="1" spc="-1" dirty="0" smtClean="0">
                <a:solidFill>
                  <a:srgbClr val="000000"/>
                </a:solidFill>
                <a:latin typeface="Calibri"/>
              </a:rPr>
              <a:t>part 4</a:t>
            </a:r>
            <a:r>
              <a:rPr lang="en-US" sz="1200" spc="-1" dirty="0" smtClean="0">
                <a:solidFill>
                  <a:srgbClr val="000000"/>
                </a:solidFill>
                <a:latin typeface="Calibri"/>
              </a:rPr>
              <a:t>, July 2003, 295-302</a:t>
            </a:r>
            <a:endParaRPr lang="en-US" sz="1600" b="1" u="sng" spc="-1" dirty="0" smtClean="0">
              <a:solidFill>
                <a:srgbClr val="0000FF"/>
              </a:solidFill>
              <a:latin typeface="Calibri"/>
            </a:endParaRPr>
          </a:p>
          <a:p>
            <a:pPr marL="360" lvl="0" defTabSz="360000">
              <a:lnSpc>
                <a:spcPct val="110000"/>
              </a:lnSpc>
              <a:spcAft>
                <a:spcPts val="3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u="sng" spc="-1" dirty="0" smtClean="0">
                <a:solidFill>
                  <a:srgbClr val="0000FF"/>
                </a:solidFill>
                <a:latin typeface="Calibri"/>
              </a:rPr>
              <a:t>Coded Aperture</a:t>
            </a:r>
            <a:endParaRPr lang="en-US" sz="1600" b="1" spc="-1" dirty="0">
              <a:solidFill>
                <a:srgbClr val="0000FF"/>
              </a:solidFill>
              <a:latin typeface="Calibri"/>
            </a:endParaRPr>
          </a:p>
          <a:p>
            <a:pPr marL="360" lvl="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2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200" spc="-1" dirty="0">
                <a:solidFill>
                  <a:prstClr val="black"/>
                </a:solidFill>
                <a:latin typeface="Arial Narrow"/>
              </a:rPr>
              <a:t>→   </a:t>
            </a:r>
            <a:r>
              <a:rPr lang="en-US" sz="1200" spc="-1" dirty="0" smtClean="0">
                <a:solidFill>
                  <a:srgbClr val="000000"/>
                </a:solidFill>
                <a:latin typeface="Calibri"/>
              </a:rPr>
              <a:t>J.W. Flanagan et al., “X-ray Monitor based on Coded-Aperture Imaging for KEKB Upgrade and ILC Damping Ring”</a:t>
            </a:r>
          </a:p>
          <a:p>
            <a:pPr marL="360" lvl="0" defTabSz="360000">
              <a:lnSpc>
                <a:spcPct val="120000"/>
              </a:lnSpc>
              <a:spcAft>
                <a:spcPts val="12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200" spc="-1" dirty="0" smtClean="0">
                <a:solidFill>
                  <a:srgbClr val="000000"/>
                </a:solidFill>
                <a:latin typeface="Calibri"/>
              </a:rPr>
              <a:t>	       Proc. EPAC 2008, Genoa, Italy, TUOCM02, 1029</a:t>
            </a:r>
            <a:endParaRPr lang="en-US" sz="1300" spc="-1" dirty="0">
              <a:solidFill>
                <a:srgbClr val="C00000"/>
              </a:solidFill>
              <a:latin typeface="Calibri"/>
            </a:endParaRPr>
          </a:p>
          <a:p>
            <a:pPr marL="360" lvl="0" defTabSz="360000">
              <a:lnSpc>
                <a:spcPct val="110000"/>
              </a:lnSpc>
              <a:spcAft>
                <a:spcPts val="3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u="sng" spc="-1" dirty="0" smtClean="0">
                <a:solidFill>
                  <a:srgbClr val="0000FF"/>
                </a:solidFill>
                <a:latin typeface="Calibri"/>
              </a:rPr>
              <a:t>Fresnel Zone Plates</a:t>
            </a:r>
            <a:endParaRPr lang="en-US" sz="1600" b="1" spc="-1" dirty="0">
              <a:solidFill>
                <a:srgbClr val="0000FF"/>
              </a:solidFill>
              <a:latin typeface="Calibri"/>
            </a:endParaRPr>
          </a:p>
          <a:p>
            <a:pPr marL="360" lvl="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2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200" spc="-1" dirty="0">
                <a:solidFill>
                  <a:prstClr val="black"/>
                </a:solidFill>
                <a:latin typeface="Arial Narrow"/>
              </a:rPr>
              <a:t>→   </a:t>
            </a:r>
            <a:r>
              <a:rPr lang="en-US" sz="1200" spc="-1" dirty="0" smtClean="0">
                <a:solidFill>
                  <a:srgbClr val="000000"/>
                </a:solidFill>
                <a:latin typeface="Calibri"/>
              </a:rPr>
              <a:t>H. Sakai </a:t>
            </a:r>
            <a:r>
              <a:rPr lang="en-US" sz="1200" spc="-1" dirty="0">
                <a:solidFill>
                  <a:srgbClr val="000000"/>
                </a:solidFill>
                <a:latin typeface="Calibri"/>
              </a:rPr>
              <a:t>et al., </a:t>
            </a:r>
            <a:r>
              <a:rPr lang="en-US" sz="1200" spc="-1" dirty="0" smtClean="0">
                <a:solidFill>
                  <a:srgbClr val="000000"/>
                </a:solidFill>
                <a:latin typeface="Calibri"/>
              </a:rPr>
              <a:t>“Improvement of Fresnel Zone Plate Beam-Profile Monitor and Application to Ultralow Emittance</a:t>
            </a:r>
            <a:endParaRPr lang="en-US" sz="1200" spc="-1" dirty="0">
              <a:solidFill>
                <a:srgbClr val="000000"/>
              </a:solidFill>
              <a:latin typeface="Calibri"/>
            </a:endParaRPr>
          </a:p>
          <a:p>
            <a:pPr marL="360" lvl="0" defTabSz="360000">
              <a:lnSpc>
                <a:spcPct val="120000"/>
              </a:lnSpc>
              <a:spcAft>
                <a:spcPts val="12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200" spc="-1" dirty="0">
                <a:solidFill>
                  <a:srgbClr val="000000"/>
                </a:solidFill>
                <a:latin typeface="Calibri"/>
              </a:rPr>
              <a:t>	       </a:t>
            </a:r>
            <a:r>
              <a:rPr lang="en-US" sz="1200" spc="-1" dirty="0" smtClean="0">
                <a:solidFill>
                  <a:srgbClr val="000000"/>
                </a:solidFill>
                <a:latin typeface="Calibri"/>
              </a:rPr>
              <a:t>Beam Profile Measurements”, </a:t>
            </a:r>
            <a:r>
              <a:rPr lang="en-US" sz="1200" spc="-1" dirty="0">
                <a:solidFill>
                  <a:srgbClr val="000000"/>
                </a:solidFill>
                <a:latin typeface="Calibri"/>
              </a:rPr>
              <a:t>Phys. Rev. ST Acc. Beams </a:t>
            </a:r>
            <a:r>
              <a:rPr lang="en-US" sz="1200" b="1" spc="-1" dirty="0" smtClean="0">
                <a:solidFill>
                  <a:srgbClr val="000000"/>
                </a:solidFill>
                <a:latin typeface="Calibri"/>
              </a:rPr>
              <a:t>10</a:t>
            </a:r>
            <a:r>
              <a:rPr lang="en-US" sz="1200" spc="-1" dirty="0" smtClean="0">
                <a:solidFill>
                  <a:srgbClr val="000000"/>
                </a:solidFill>
                <a:latin typeface="Calibri"/>
              </a:rPr>
              <a:t>, 042801, April 2007</a:t>
            </a:r>
            <a:endParaRPr lang="en-US" sz="1200" spc="-1" dirty="0" smtClean="0">
              <a:solidFill>
                <a:srgbClr val="C00000"/>
              </a:solidFill>
              <a:latin typeface="Calibri"/>
            </a:endParaRPr>
          </a:p>
          <a:p>
            <a:pPr marL="360" lvl="0" defTabSz="360000">
              <a:lnSpc>
                <a:spcPct val="110000"/>
              </a:lnSpc>
              <a:spcAft>
                <a:spcPts val="3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u="sng" spc="-1" dirty="0" smtClean="0">
                <a:solidFill>
                  <a:srgbClr val="0000FF"/>
                </a:solidFill>
                <a:latin typeface="Calibri"/>
              </a:rPr>
              <a:t>X-Ray Diffraction</a:t>
            </a:r>
            <a:endParaRPr lang="en-US" sz="1600" b="1" spc="-1" dirty="0">
              <a:solidFill>
                <a:srgbClr val="0000FF"/>
              </a:solidFill>
              <a:latin typeface="Calibri"/>
            </a:endParaRPr>
          </a:p>
          <a:p>
            <a:pPr marL="360" lvl="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2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200" spc="-1" dirty="0">
                <a:solidFill>
                  <a:prstClr val="black"/>
                </a:solidFill>
                <a:latin typeface="Arial Narrow"/>
              </a:rPr>
              <a:t>→   </a:t>
            </a:r>
            <a:r>
              <a:rPr lang="en-US" sz="1200" spc="-1" dirty="0" smtClean="0">
                <a:solidFill>
                  <a:srgbClr val="000000"/>
                </a:solidFill>
                <a:latin typeface="Calibri"/>
              </a:rPr>
              <a:t>B. Yang, S. Lee, “Planned X-Ray Diffraction Diagnostics for APS-U Emittance Measurements”</a:t>
            </a:r>
            <a:endParaRPr lang="en-US" sz="1200" spc="-1" dirty="0">
              <a:solidFill>
                <a:srgbClr val="000000"/>
              </a:solidFill>
              <a:latin typeface="Calibri"/>
            </a:endParaRPr>
          </a:p>
          <a:p>
            <a:pPr marL="360" lvl="0" defTabSz="360000">
              <a:lnSpc>
                <a:spcPct val="120000"/>
              </a:lnSpc>
              <a:spcAft>
                <a:spcPts val="12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200" spc="-1" dirty="0">
                <a:solidFill>
                  <a:srgbClr val="000000"/>
                </a:solidFill>
                <a:latin typeface="Calibri"/>
              </a:rPr>
              <a:t>	       </a:t>
            </a:r>
            <a:r>
              <a:rPr lang="en-US" sz="1200" spc="-1" dirty="0" smtClean="0">
                <a:solidFill>
                  <a:srgbClr val="000000"/>
                </a:solidFill>
                <a:latin typeface="Calibri"/>
              </a:rPr>
              <a:t>ARIES Topical Workshop on Emittance Measurements for Light Sources and FELs, Barcelona, Spain, January 2018</a:t>
            </a:r>
            <a:endParaRPr lang="en-US" sz="1200" spc="-1" dirty="0">
              <a:solidFill>
                <a:srgbClr val="C00000"/>
              </a:solidFill>
              <a:latin typeface="Calibri"/>
            </a:endParaRPr>
          </a:p>
          <a:p>
            <a:pPr marL="360" lvl="0" defTabSz="360000">
              <a:lnSpc>
                <a:spcPct val="120000"/>
              </a:lnSpc>
              <a:spcAft>
                <a:spcPts val="1200"/>
              </a:spcAft>
              <a:buClr>
                <a:srgbClr val="000000"/>
              </a:buClr>
              <a:tabLst>
                <a:tab pos="360000" algn="l"/>
              </a:tabLst>
            </a:pPr>
            <a:endParaRPr lang="en-US" sz="1200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5" name="Rectangular Callout 1"/>
          <p:cNvSpPr/>
          <p:nvPr/>
        </p:nvSpPr>
        <p:spPr>
          <a:xfrm>
            <a:off x="6737047" y="1481902"/>
            <a:ext cx="1667637" cy="646331"/>
          </a:xfrm>
          <a:prstGeom prst="wedgeRectCallout">
            <a:avLst>
              <a:gd name="adj1" fmla="val -83708"/>
              <a:gd name="adj2" fmla="val -282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tangle 7"/>
          <p:cNvSpPr/>
          <p:nvPr/>
        </p:nvSpPr>
        <p:spPr>
          <a:xfrm>
            <a:off x="6895858" y="1558742"/>
            <a:ext cx="13781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b="1" spc="-1" dirty="0" smtClean="0">
                <a:latin typeface="Calibri"/>
              </a:rPr>
              <a:t>“working horses”</a:t>
            </a:r>
          </a:p>
          <a:p>
            <a:pPr algn="ctr"/>
            <a:r>
              <a:rPr lang="en-US" sz="1300" b="1" spc="-1" dirty="0">
                <a:latin typeface="Calibri"/>
              </a:rPr>
              <a:t>a</a:t>
            </a:r>
            <a:r>
              <a:rPr lang="en-US" sz="1300" b="1" spc="-1" dirty="0" smtClean="0">
                <a:latin typeface="Calibri"/>
              </a:rPr>
              <a:t>t light sources</a:t>
            </a:r>
          </a:p>
        </p:txBody>
      </p:sp>
      <p:sp>
        <p:nvSpPr>
          <p:cNvPr id="2" name="Geschweifte Klammer rechts 1"/>
          <p:cNvSpPr/>
          <p:nvPr/>
        </p:nvSpPr>
        <p:spPr>
          <a:xfrm>
            <a:off x="5862918" y="906717"/>
            <a:ext cx="230521" cy="1744275"/>
          </a:xfrm>
          <a:prstGeom prst="rightBrac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5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12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2160000" y="291600"/>
            <a:ext cx="662148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Profile Monitors   –   New Ideas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858817" y="821835"/>
            <a:ext cx="7767319" cy="6417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 lvl="0" defTabSz="360000">
              <a:lnSpc>
                <a:spcPct val="110000"/>
              </a:lnSpc>
              <a:spcAft>
                <a:spcPts val="3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b="1" u="sng" spc="-1" dirty="0" smtClean="0">
                <a:solidFill>
                  <a:srgbClr val="0000FF"/>
                </a:solidFill>
                <a:latin typeface="Calibri"/>
              </a:rPr>
              <a:t>X-Ray Beam Property Analyzer Based on Dispersive Crystal Diffraction</a:t>
            </a:r>
            <a:endParaRPr lang="en-US" b="1" spc="-1" dirty="0" smtClean="0">
              <a:solidFill>
                <a:srgbClr val="0000FF"/>
              </a:solidFill>
              <a:latin typeface="Calibri"/>
            </a:endParaRPr>
          </a:p>
          <a:p>
            <a:pPr lvl="0" algn="just">
              <a:lnSpc>
                <a:spcPct val="107000"/>
              </a:lnSpc>
            </a:pPr>
            <a:r>
              <a:rPr lang="en-US" sz="1500" spc="-1" dirty="0" smtClean="0">
                <a:latin typeface="Arial Narrow"/>
              </a:rPr>
              <a:t>→   </a:t>
            </a:r>
            <a:r>
              <a:rPr lang="en-US" sz="1300" b="1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N. </a:t>
            </a:r>
            <a:r>
              <a:rPr lang="en-US" sz="1300" b="1" dirty="0" err="1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Samadi</a:t>
            </a:r>
            <a:r>
              <a:rPr lang="en-US" sz="13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X. Shi, C. O. Loch, M. </a:t>
            </a:r>
            <a:r>
              <a:rPr lang="en-US" sz="1300" dirty="0" err="1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Boege</a:t>
            </a:r>
            <a:r>
              <a:rPr lang="en-US" sz="13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J. </a:t>
            </a:r>
            <a:r>
              <a:rPr lang="en-US" sz="1300" dirty="0" err="1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Krempasky</a:t>
            </a:r>
            <a:r>
              <a:rPr lang="en-US" sz="13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, D. Chapman, M. </a:t>
            </a:r>
            <a:r>
              <a:rPr lang="en-US" sz="1300" dirty="0" err="1" smtClean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Stampanoni</a:t>
            </a:r>
            <a:r>
              <a:rPr lang="en-US" sz="1300" dirty="0" smtClean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(2021), </a:t>
            </a:r>
            <a:r>
              <a:rPr lang="en-US" sz="1300" dirty="0" smtClean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submitted to </a:t>
            </a:r>
            <a:r>
              <a:rPr lang="en-US" sz="1300" dirty="0" smtClean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JSR</a:t>
            </a:r>
            <a:endParaRPr lang="en-US" sz="1300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 marL="360" lvl="0" defTabSz="360000">
              <a:lnSpc>
                <a:spcPct val="120000"/>
              </a:lnSpc>
              <a:spcAft>
                <a:spcPts val="1200"/>
              </a:spcAft>
              <a:buClr>
                <a:srgbClr val="000000"/>
              </a:buClr>
              <a:tabLst>
                <a:tab pos="360000" algn="l"/>
              </a:tabLst>
            </a:pPr>
            <a:endParaRPr lang="en-US" sz="1200" spc="-1" dirty="0">
              <a:solidFill>
                <a:srgbClr val="C00000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5742" y="1611860"/>
            <a:ext cx="3245872" cy="1227400"/>
            <a:chOff x="815742" y="1611860"/>
            <a:chExt cx="3245872" cy="1227400"/>
          </a:xfrm>
        </p:grpSpPr>
        <p:sp>
          <p:nvSpPr>
            <p:cNvPr id="45" name="Rectangle 1"/>
            <p:cNvSpPr/>
            <p:nvPr/>
          </p:nvSpPr>
          <p:spPr>
            <a:xfrm>
              <a:off x="815742" y="1643648"/>
              <a:ext cx="156365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en-CA" sz="1000" b="1" u="sng" dirty="0" smtClean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DCM:</a:t>
              </a:r>
              <a:endParaRPr lang="en-CA" sz="1000" b="1" u="sng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en-CA" sz="1000" dirty="0" smtClean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e.g. cryogenically </a:t>
              </a:r>
              <a:r>
                <a:rPr lang="en-CA" sz="1000" dirty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cooled</a:t>
              </a:r>
            </a:p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en-CA" sz="1000" dirty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channel-cut Si (1,1,1) DCM </a:t>
              </a:r>
            </a:p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1000" spc="-1" dirty="0">
                  <a:latin typeface="Arial Narrow"/>
                </a:rPr>
                <a:t>→</a:t>
              </a:r>
              <a:r>
                <a:rPr lang="en-US" sz="1000" spc="-1" dirty="0">
                  <a:solidFill>
                    <a:srgbClr val="C00000"/>
                  </a:solidFill>
                  <a:latin typeface="Arial Narrow"/>
                </a:rPr>
                <a:t> </a:t>
              </a:r>
              <a:r>
                <a:rPr lang="en-CA" sz="1000" dirty="0" err="1" smtClean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E</a:t>
              </a:r>
              <a:r>
                <a:rPr lang="en-CA" sz="1000" baseline="-25000" dirty="0" err="1" smtClean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ph</a:t>
              </a:r>
              <a:r>
                <a:rPr lang="en-CA" sz="1000" dirty="0" smtClean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= </a:t>
              </a:r>
              <a:r>
                <a:rPr lang="en-CA" sz="1000" dirty="0" smtClean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20</a:t>
              </a:r>
              <a:r>
                <a:rPr lang="en-CA" sz="1000" dirty="0" smtClean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CA" sz="1000" dirty="0" err="1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keV</a:t>
              </a:r>
              <a:endPara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86" name="Picture 17">
              <a:extLst>
                <a:ext uri="{FF2B5EF4-FFF2-40B4-BE49-F238E27FC236}">
                  <a16:creationId xmlns:a16="http://schemas.microsoft.com/office/drawing/2014/main" id="{03EDD0AD-28B5-4455-B63D-1BDB7370C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41614" y="1611860"/>
              <a:ext cx="1620000" cy="12274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829690" y="1611861"/>
            <a:ext cx="2870200" cy="1227398"/>
            <a:chOff x="4829690" y="1611861"/>
            <a:chExt cx="2870200" cy="1227398"/>
          </a:xfrm>
        </p:grpSpPr>
        <p:sp>
          <p:nvSpPr>
            <p:cNvPr id="47" name="Rectangle 5"/>
            <p:cNvSpPr/>
            <p:nvPr/>
          </p:nvSpPr>
          <p:spPr>
            <a:xfrm>
              <a:off x="6442942" y="1643360"/>
              <a:ext cx="125694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en-CA" sz="1000" b="1" u="sng" dirty="0" smtClean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Laue crystal:</a:t>
              </a:r>
              <a:r>
                <a:rPr lang="en-CA" sz="1000" u="sng" dirty="0" smtClean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endParaRPr lang="en-CA" sz="1000" u="sng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en-CA" sz="1000" dirty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0.35 mm Si (1,1,1) </a:t>
              </a:r>
            </a:p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en-CA" sz="1000" dirty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dispersive geometry </a:t>
              </a:r>
              <a:endParaRPr lang="en-CA" sz="100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en-CA" sz="1000" dirty="0" smtClean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against </a:t>
              </a:r>
              <a:r>
                <a:rPr lang="en-CA" sz="1000" dirty="0"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the DCM</a:t>
              </a:r>
              <a:endParaRPr lang="en-US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87" name="Picture 18">
              <a:extLst>
                <a:ext uri="{FF2B5EF4-FFF2-40B4-BE49-F238E27FC236}">
                  <a16:creationId xmlns:a16="http://schemas.microsoft.com/office/drawing/2014/main" id="{5ECA696B-A15F-4821-AAEA-C554F83B1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29690" y="1611861"/>
              <a:ext cx="1620000" cy="1227398"/>
            </a:xfrm>
            <a:prstGeom prst="rect">
              <a:avLst/>
            </a:prstGeom>
          </p:spPr>
        </p:pic>
      </p:grpSp>
      <p:sp>
        <p:nvSpPr>
          <p:cNvPr id="46" name="Rectangle 2"/>
          <p:cNvSpPr/>
          <p:nvPr/>
        </p:nvSpPr>
        <p:spPr>
          <a:xfrm>
            <a:off x="7188640" y="2998750"/>
            <a:ext cx="16623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000" b="1" u="sng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Detector: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000" dirty="0" err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sCMOS</a:t>
            </a:r>
            <a:r>
              <a:rPr lang="en-CA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CA" sz="1000" dirty="0" err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pco.</a:t>
            </a:r>
            <a:r>
              <a:rPr lang="en-CA" sz="1000" dirty="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edge</a:t>
            </a:r>
            <a:r>
              <a:rPr lang="en-CA" sz="1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5.5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 x objective</a:t>
            </a:r>
            <a:endParaRPr lang="en-US" sz="10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100 </a:t>
            </a:r>
            <a:r>
              <a:rPr lang="en-CA" sz="1000" dirty="0" smtClean="0">
                <a:latin typeface="Symbol" panose="05050102010706020507" pitchFamily="18" charset="2"/>
                <a:ea typeface="SimSun" panose="02010600030101010101" pitchFamily="2" charset="-122"/>
                <a:cs typeface="Arial" panose="020B0604020202020204" pitchFamily="34" charset="0"/>
              </a:rPr>
              <a:t>m</a:t>
            </a:r>
            <a:r>
              <a:rPr lang="en-CA" sz="100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 </a:t>
            </a:r>
            <a:r>
              <a:rPr lang="en-CA" sz="1000" dirty="0" err="1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Ce:YAG</a:t>
            </a:r>
            <a:r>
              <a:rPr lang="en-CA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scintillator </a:t>
            </a:r>
            <a:endParaRPr lang="en-CA" sz="1000" dirty="0" smtClean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CA" sz="100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effective </a:t>
            </a:r>
            <a:r>
              <a:rPr lang="en-CA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pixel size=3.25 </a:t>
            </a:r>
            <a:r>
              <a:rPr lang="en-CA" sz="10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µ</a:t>
            </a:r>
            <a:r>
              <a:rPr lang="en-CA" sz="1000" dirty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</a:t>
            </a:r>
            <a:endParaRPr lang="en-US" sz="10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95" name="Grafik 2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24" y="2955161"/>
            <a:ext cx="6840000" cy="14789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56305" y="4579375"/>
            <a:ext cx="2109019" cy="1732935"/>
            <a:chOff x="656305" y="4579375"/>
            <a:chExt cx="2109019" cy="1732935"/>
          </a:xfrm>
        </p:grpSpPr>
        <p:sp>
          <p:nvSpPr>
            <p:cNvPr id="298" name="Rechteckige Legende 297"/>
            <p:cNvSpPr/>
            <p:nvPr/>
          </p:nvSpPr>
          <p:spPr>
            <a:xfrm>
              <a:off x="656305" y="4579375"/>
              <a:ext cx="2109019" cy="1732935"/>
            </a:xfrm>
            <a:prstGeom prst="wedgeRectCallout">
              <a:avLst>
                <a:gd name="adj1" fmla="val 45951"/>
                <a:gd name="adj2" fmla="val -96224"/>
              </a:avLst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18" y="4739089"/>
              <a:ext cx="1800000" cy="145957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883717" y="4579374"/>
            <a:ext cx="2109019" cy="1732935"/>
            <a:chOff x="2883717" y="4579374"/>
            <a:chExt cx="2109019" cy="1732935"/>
          </a:xfrm>
        </p:grpSpPr>
        <p:sp>
          <p:nvSpPr>
            <p:cNvPr id="92" name="Rechteckige Legende 91"/>
            <p:cNvSpPr/>
            <p:nvPr/>
          </p:nvSpPr>
          <p:spPr>
            <a:xfrm>
              <a:off x="2883717" y="4579374"/>
              <a:ext cx="2109019" cy="1732935"/>
            </a:xfrm>
            <a:prstGeom prst="wedgeRectCallout">
              <a:avLst>
                <a:gd name="adj1" fmla="val 76371"/>
                <a:gd name="adj2" fmla="val -100479"/>
              </a:avLst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0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8217" y="4739089"/>
              <a:ext cx="1800000" cy="145957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395180" y="4579374"/>
            <a:ext cx="3512849" cy="1732935"/>
            <a:chOff x="5395180" y="4579374"/>
            <a:chExt cx="3512849" cy="1732935"/>
          </a:xfrm>
        </p:grpSpPr>
        <p:sp>
          <p:nvSpPr>
            <p:cNvPr id="93" name="Rechteckige Legende 92"/>
            <p:cNvSpPr/>
            <p:nvPr/>
          </p:nvSpPr>
          <p:spPr>
            <a:xfrm>
              <a:off x="5395180" y="4579374"/>
              <a:ext cx="3512849" cy="1732935"/>
            </a:xfrm>
            <a:prstGeom prst="wedgeRectCallout">
              <a:avLst>
                <a:gd name="adj1" fmla="val 1658"/>
                <a:gd name="adj2" fmla="val -90692"/>
              </a:avLst>
            </a:prstGeom>
            <a:solidFill>
              <a:schemeClr val="bg1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2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225" y="4739089"/>
              <a:ext cx="1800000" cy="1459570"/>
            </a:xfrm>
            <a:prstGeom prst="rect">
              <a:avLst/>
            </a:prstGeom>
          </p:spPr>
        </p:pic>
        <p:pic>
          <p:nvPicPr>
            <p:cNvPr id="83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618" y="4759561"/>
              <a:ext cx="1476000" cy="1439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35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13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2160000" y="291600"/>
            <a:ext cx="662148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Dispersive Crystal Diffraction Monitor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37" y="942334"/>
            <a:ext cx="7020000" cy="1286750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709231" y="852789"/>
            <a:ext cx="2526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u="sng" spc="-1" dirty="0" smtClean="0">
                <a:latin typeface="Calibri"/>
              </a:rPr>
              <a:t>Point Source at Central Position</a:t>
            </a:r>
            <a:endParaRPr lang="de-DE" sz="1400" dirty="0"/>
          </a:p>
        </p:txBody>
      </p:sp>
      <p:grpSp>
        <p:nvGrpSpPr>
          <p:cNvPr id="2" name="Group 1"/>
          <p:cNvGrpSpPr/>
          <p:nvPr/>
        </p:nvGrpSpPr>
        <p:grpSpPr>
          <a:xfrm>
            <a:off x="7833451" y="1241680"/>
            <a:ext cx="1056379" cy="653705"/>
            <a:chOff x="7833451" y="1241680"/>
            <a:chExt cx="1056379" cy="653705"/>
          </a:xfrm>
        </p:grpSpPr>
        <p:sp>
          <p:nvSpPr>
            <p:cNvPr id="64" name="Rectangular Callout 1"/>
            <p:cNvSpPr/>
            <p:nvPr/>
          </p:nvSpPr>
          <p:spPr>
            <a:xfrm>
              <a:off x="7866911" y="1241680"/>
              <a:ext cx="978675" cy="646332"/>
            </a:xfrm>
            <a:prstGeom prst="wedgeRectCallout">
              <a:avLst>
                <a:gd name="adj1" fmla="val -101792"/>
                <a:gd name="adj2" fmla="val 6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5" name="Rectangle 7"/>
            <p:cNvSpPr/>
            <p:nvPr/>
          </p:nvSpPr>
          <p:spPr>
            <a:xfrm>
              <a:off x="7833451" y="1249054"/>
              <a:ext cx="105637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-1" dirty="0">
                  <a:latin typeface="Calibri"/>
                </a:rPr>
                <a:t>c</a:t>
              </a:r>
              <a:r>
                <a:rPr lang="en-US" sz="1200" b="1" spc="-1" dirty="0" smtClean="0">
                  <a:latin typeface="Calibri"/>
                </a:rPr>
                <a:t>entral dip in </a:t>
              </a:r>
            </a:p>
            <a:p>
              <a:pPr algn="ctr"/>
              <a:r>
                <a:rPr lang="en-US" sz="1200" b="1" spc="-1" dirty="0" smtClean="0">
                  <a:latin typeface="Calibri"/>
                </a:rPr>
                <a:t>transmission </a:t>
              </a:r>
            </a:p>
            <a:p>
              <a:pPr algn="ctr"/>
              <a:r>
                <a:rPr lang="en-US" sz="1200" b="1" spc="-1" dirty="0" smtClean="0">
                  <a:latin typeface="Calibri"/>
                </a:rPr>
                <a:t>spectrum</a:t>
              </a:r>
            </a:p>
          </p:txBody>
        </p:sp>
      </p:grpSp>
      <p:sp>
        <p:nvSpPr>
          <p:cNvPr id="94" name="Rechteck 93"/>
          <p:cNvSpPr/>
          <p:nvPr/>
        </p:nvSpPr>
        <p:spPr>
          <a:xfrm>
            <a:off x="2862321" y="1598616"/>
            <a:ext cx="10102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pc="-1" dirty="0" smtClean="0">
                <a:solidFill>
                  <a:prstClr val="black"/>
                </a:solidFill>
                <a:latin typeface="Calibri"/>
              </a:rPr>
              <a:t>Si (111) DCM</a:t>
            </a:r>
            <a:endParaRPr lang="de-DE" dirty="0"/>
          </a:p>
        </p:txBody>
      </p:sp>
      <p:sp>
        <p:nvSpPr>
          <p:cNvPr id="98" name="Rechteck 97"/>
          <p:cNvSpPr/>
          <p:nvPr/>
        </p:nvSpPr>
        <p:spPr>
          <a:xfrm>
            <a:off x="4666555" y="1667893"/>
            <a:ext cx="934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spc="-1" dirty="0" smtClean="0">
                <a:solidFill>
                  <a:prstClr val="black"/>
                </a:solidFill>
                <a:latin typeface="Calibri"/>
              </a:rPr>
              <a:t>Si (111)</a:t>
            </a:r>
          </a:p>
          <a:p>
            <a:pPr algn="ctr"/>
            <a:r>
              <a:rPr lang="en-US" sz="1200" b="1" spc="-1" dirty="0" smtClean="0">
                <a:solidFill>
                  <a:prstClr val="black"/>
                </a:solidFill>
                <a:latin typeface="Calibri"/>
              </a:rPr>
              <a:t>Laue crystal</a:t>
            </a:r>
            <a:endParaRPr lang="de-DE" dirty="0"/>
          </a:p>
        </p:txBody>
      </p:sp>
      <p:sp>
        <p:nvSpPr>
          <p:cNvPr id="102" name="Rechteck 101"/>
          <p:cNvSpPr/>
          <p:nvPr/>
        </p:nvSpPr>
        <p:spPr>
          <a:xfrm>
            <a:off x="721650" y="1635643"/>
            <a:ext cx="15215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spc="-1" dirty="0" smtClean="0">
                <a:solidFill>
                  <a:prstClr val="black"/>
                </a:solidFill>
                <a:latin typeface="Calibri"/>
              </a:rPr>
              <a:t>BM source </a:t>
            </a:r>
            <a:r>
              <a:rPr lang="en-US" sz="1200" spc="-1" dirty="0" smtClean="0">
                <a:solidFill>
                  <a:prstClr val="black"/>
                </a:solidFill>
                <a:latin typeface="Calibri"/>
              </a:rPr>
              <a:t>(~ </a:t>
            </a:r>
            <a:r>
              <a:rPr lang="en-US" sz="1200" spc="-1" dirty="0" smtClean="0">
                <a:solidFill>
                  <a:prstClr val="black"/>
                </a:solidFill>
                <a:latin typeface="Calibri"/>
              </a:rPr>
              <a:t>20</a:t>
            </a:r>
            <a:r>
              <a:rPr lang="en-US" sz="1200" spc="-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spc="-1" dirty="0" err="1" smtClean="0">
                <a:solidFill>
                  <a:prstClr val="black"/>
                </a:solidFill>
                <a:latin typeface="Calibri"/>
              </a:rPr>
              <a:t>keV</a:t>
            </a:r>
            <a:r>
              <a:rPr lang="en-US" sz="1200" spc="-1" dirty="0" smtClean="0">
                <a:solidFill>
                  <a:prstClr val="black"/>
                </a:solidFill>
                <a:latin typeface="Calibri"/>
              </a:rPr>
              <a:t>)</a:t>
            </a:r>
            <a:endParaRPr lang="de-DE" dirty="0"/>
          </a:p>
        </p:txBody>
      </p:sp>
      <p:grpSp>
        <p:nvGrpSpPr>
          <p:cNvPr id="14" name="Group 13"/>
          <p:cNvGrpSpPr/>
          <p:nvPr/>
        </p:nvGrpSpPr>
        <p:grpSpPr>
          <a:xfrm>
            <a:off x="704313" y="2130234"/>
            <a:ext cx="7106335" cy="1406975"/>
            <a:chOff x="704313" y="2130234"/>
            <a:chExt cx="7106335" cy="14069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648" y="2257060"/>
              <a:ext cx="7038000" cy="1280149"/>
            </a:xfrm>
            <a:prstGeom prst="rect">
              <a:avLst/>
            </a:prstGeom>
          </p:spPr>
        </p:pic>
        <p:sp>
          <p:nvSpPr>
            <p:cNvPr id="48" name="Rechteck 47"/>
            <p:cNvSpPr/>
            <p:nvPr/>
          </p:nvSpPr>
          <p:spPr>
            <a:xfrm>
              <a:off x="706772" y="2130234"/>
              <a:ext cx="307783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u="sng" spc="-1" dirty="0" smtClean="0">
                  <a:solidFill>
                    <a:srgbClr val="006600"/>
                  </a:solidFill>
                  <a:latin typeface="Calibri"/>
                </a:rPr>
                <a:t>Point Source Downward </a:t>
              </a:r>
              <a:r>
                <a:rPr lang="en-US" sz="1400" b="1" u="sng" spc="-1" dirty="0">
                  <a:solidFill>
                    <a:srgbClr val="006600"/>
                  </a:solidFill>
                  <a:latin typeface="Calibri"/>
                </a:rPr>
                <a:t>M</a:t>
              </a:r>
              <a:r>
                <a:rPr lang="en-US" sz="1400" b="1" u="sng" spc="-1" dirty="0" smtClean="0">
                  <a:solidFill>
                    <a:srgbClr val="006600"/>
                  </a:solidFill>
                  <a:latin typeface="Calibri"/>
                </a:rPr>
                <a:t>oved Beam</a:t>
              </a:r>
              <a:endParaRPr lang="de-DE" sz="1400" dirty="0">
                <a:solidFill>
                  <a:srgbClr val="006600"/>
                </a:solidFill>
              </a:endParaRPr>
            </a:p>
          </p:txBody>
        </p:sp>
        <p:sp>
          <p:nvSpPr>
            <p:cNvPr id="93" name="Rechteck 92"/>
            <p:cNvSpPr/>
            <p:nvPr/>
          </p:nvSpPr>
          <p:spPr>
            <a:xfrm>
              <a:off x="2862321" y="2911265"/>
              <a:ext cx="10102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spc="-1" dirty="0" smtClean="0">
                  <a:solidFill>
                    <a:prstClr val="black"/>
                  </a:solidFill>
                  <a:latin typeface="Calibri"/>
                </a:rPr>
                <a:t>Si (111) DCM</a:t>
              </a:r>
              <a:endParaRPr lang="de-DE" dirty="0"/>
            </a:p>
          </p:txBody>
        </p:sp>
        <p:sp>
          <p:nvSpPr>
            <p:cNvPr id="97" name="Rechteck 96"/>
            <p:cNvSpPr/>
            <p:nvPr/>
          </p:nvSpPr>
          <p:spPr>
            <a:xfrm>
              <a:off x="4651513" y="2967301"/>
              <a:ext cx="9346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-1" dirty="0" smtClean="0">
                  <a:solidFill>
                    <a:prstClr val="black"/>
                  </a:solidFill>
                  <a:latin typeface="Calibri"/>
                </a:rPr>
                <a:t>Si (111)</a:t>
              </a:r>
            </a:p>
            <a:p>
              <a:pPr algn="ctr"/>
              <a:r>
                <a:rPr lang="en-US" sz="1200" b="1" spc="-1" dirty="0" smtClean="0">
                  <a:solidFill>
                    <a:prstClr val="black"/>
                  </a:solidFill>
                  <a:latin typeface="Calibri"/>
                </a:rPr>
                <a:t>Laue crystal</a:t>
              </a:r>
              <a:endParaRPr lang="de-DE" dirty="0"/>
            </a:p>
          </p:txBody>
        </p:sp>
        <p:sp>
          <p:nvSpPr>
            <p:cNvPr id="104" name="Rechteck 103"/>
            <p:cNvSpPr/>
            <p:nvPr/>
          </p:nvSpPr>
          <p:spPr>
            <a:xfrm>
              <a:off x="704313" y="2997056"/>
              <a:ext cx="15215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spc="-1" dirty="0" smtClean="0">
                  <a:solidFill>
                    <a:prstClr val="black"/>
                  </a:solidFill>
                  <a:latin typeface="Calibri"/>
                </a:rPr>
                <a:t>BM source </a:t>
              </a:r>
              <a:r>
                <a:rPr lang="en-US" sz="1200" spc="-1" dirty="0" smtClean="0">
                  <a:solidFill>
                    <a:prstClr val="black"/>
                  </a:solidFill>
                  <a:latin typeface="Calibri"/>
                </a:rPr>
                <a:t>(~ </a:t>
              </a:r>
              <a:r>
                <a:rPr lang="en-US" sz="1200" spc="-1" dirty="0" smtClean="0">
                  <a:solidFill>
                    <a:prstClr val="black"/>
                  </a:solidFill>
                  <a:latin typeface="Calibri"/>
                </a:rPr>
                <a:t>20</a:t>
              </a:r>
              <a:r>
                <a:rPr lang="en-US" sz="1200" spc="-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200" spc="-1" dirty="0" err="1" smtClean="0">
                  <a:solidFill>
                    <a:prstClr val="black"/>
                  </a:solidFill>
                  <a:latin typeface="Calibri"/>
                </a:rPr>
                <a:t>keV</a:t>
              </a:r>
              <a:r>
                <a:rPr lang="en-US" sz="1200" spc="-1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de-DE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7395" y="3433702"/>
            <a:ext cx="7092000" cy="1419809"/>
            <a:chOff x="687395" y="3433702"/>
            <a:chExt cx="7092000" cy="141980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7395" y="3576838"/>
              <a:ext cx="7092000" cy="1276673"/>
            </a:xfrm>
            <a:prstGeom prst="rect">
              <a:avLst/>
            </a:prstGeom>
          </p:spPr>
        </p:pic>
        <p:sp>
          <p:nvSpPr>
            <p:cNvPr id="51" name="Rechteck 50"/>
            <p:cNvSpPr/>
            <p:nvPr/>
          </p:nvSpPr>
          <p:spPr>
            <a:xfrm>
              <a:off x="704313" y="3433702"/>
              <a:ext cx="276819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u="sng" spc="-1" dirty="0" smtClean="0">
                  <a:solidFill>
                    <a:srgbClr val="0000FF"/>
                  </a:solidFill>
                  <a:latin typeface="Calibri"/>
                </a:rPr>
                <a:t>Point Source Upward </a:t>
              </a:r>
              <a:r>
                <a:rPr lang="en-US" sz="1400" b="1" u="sng" spc="-1" dirty="0">
                  <a:solidFill>
                    <a:srgbClr val="0000FF"/>
                  </a:solidFill>
                  <a:latin typeface="Calibri"/>
                </a:rPr>
                <a:t>M</a:t>
              </a:r>
              <a:r>
                <a:rPr lang="en-US" sz="1400" b="1" u="sng" spc="-1" dirty="0" smtClean="0">
                  <a:solidFill>
                    <a:srgbClr val="0000FF"/>
                  </a:solidFill>
                  <a:latin typeface="Calibri"/>
                </a:rPr>
                <a:t>oved </a:t>
              </a:r>
              <a:r>
                <a:rPr lang="en-US" sz="1400" b="1" u="sng" spc="-1" dirty="0">
                  <a:solidFill>
                    <a:srgbClr val="0000FF"/>
                  </a:solidFill>
                  <a:latin typeface="Calibri"/>
                </a:rPr>
                <a:t>B</a:t>
              </a:r>
              <a:r>
                <a:rPr lang="en-US" sz="1400" b="1" u="sng" spc="-1" dirty="0" smtClean="0">
                  <a:solidFill>
                    <a:srgbClr val="0000FF"/>
                  </a:solidFill>
                  <a:latin typeface="Calibri"/>
                </a:rPr>
                <a:t>eam</a:t>
              </a:r>
              <a:endParaRPr lang="de-DE" sz="1400" dirty="0">
                <a:solidFill>
                  <a:srgbClr val="0000FF"/>
                </a:solidFill>
              </a:endParaRPr>
            </a:p>
          </p:txBody>
        </p:sp>
        <p:sp>
          <p:nvSpPr>
            <p:cNvPr id="22" name="Rechteck 21"/>
            <p:cNvSpPr/>
            <p:nvPr/>
          </p:nvSpPr>
          <p:spPr>
            <a:xfrm>
              <a:off x="2862321" y="4205110"/>
              <a:ext cx="10102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spc="-1" dirty="0" smtClean="0">
                  <a:solidFill>
                    <a:prstClr val="black"/>
                  </a:solidFill>
                  <a:latin typeface="Calibri"/>
                </a:rPr>
                <a:t>Si (111) DCM</a:t>
              </a:r>
              <a:endParaRPr lang="de-DE" dirty="0"/>
            </a:p>
          </p:txBody>
        </p:sp>
        <p:sp>
          <p:nvSpPr>
            <p:cNvPr id="96" name="Rechteck 95"/>
            <p:cNvSpPr/>
            <p:nvPr/>
          </p:nvSpPr>
          <p:spPr>
            <a:xfrm>
              <a:off x="4651513" y="4271962"/>
              <a:ext cx="9346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-1" dirty="0" smtClean="0">
                  <a:solidFill>
                    <a:prstClr val="black"/>
                  </a:solidFill>
                  <a:latin typeface="Calibri"/>
                </a:rPr>
                <a:t>Si (111)</a:t>
              </a:r>
            </a:p>
            <a:p>
              <a:pPr algn="ctr"/>
              <a:r>
                <a:rPr lang="en-US" sz="1200" b="1" spc="-1" dirty="0" smtClean="0">
                  <a:solidFill>
                    <a:prstClr val="black"/>
                  </a:solidFill>
                  <a:latin typeface="Calibri"/>
                </a:rPr>
                <a:t>Laue crystal</a:t>
              </a:r>
              <a:endParaRPr lang="de-DE" dirty="0"/>
            </a:p>
          </p:txBody>
        </p:sp>
        <p:sp>
          <p:nvSpPr>
            <p:cNvPr id="105" name="Rechteck 104"/>
            <p:cNvSpPr/>
            <p:nvPr/>
          </p:nvSpPr>
          <p:spPr>
            <a:xfrm>
              <a:off x="721649" y="4236277"/>
              <a:ext cx="15215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spc="-1" dirty="0" smtClean="0">
                  <a:solidFill>
                    <a:prstClr val="black"/>
                  </a:solidFill>
                  <a:latin typeface="Calibri"/>
                </a:rPr>
                <a:t>BM source </a:t>
              </a:r>
              <a:r>
                <a:rPr lang="en-US" sz="1200" spc="-1" dirty="0" smtClean="0">
                  <a:solidFill>
                    <a:prstClr val="black"/>
                  </a:solidFill>
                  <a:latin typeface="Calibri"/>
                </a:rPr>
                <a:t>(~ </a:t>
              </a:r>
              <a:r>
                <a:rPr lang="en-US" sz="1200" spc="-1" dirty="0" smtClean="0">
                  <a:solidFill>
                    <a:prstClr val="black"/>
                  </a:solidFill>
                  <a:latin typeface="Calibri"/>
                </a:rPr>
                <a:t>20</a:t>
              </a:r>
              <a:r>
                <a:rPr lang="en-US" sz="1200" spc="-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200" spc="-1" dirty="0" err="1" smtClean="0">
                  <a:solidFill>
                    <a:prstClr val="black"/>
                  </a:solidFill>
                  <a:latin typeface="Calibri"/>
                </a:rPr>
                <a:t>keV</a:t>
              </a:r>
              <a:r>
                <a:rPr lang="en-US" sz="1200" spc="-1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de-DE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4313" y="4373217"/>
            <a:ext cx="8310224" cy="2186608"/>
            <a:chOff x="704313" y="4373217"/>
            <a:chExt cx="8310224" cy="218660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3043" y="5208652"/>
              <a:ext cx="7020000" cy="1300468"/>
            </a:xfrm>
            <a:prstGeom prst="rect">
              <a:avLst/>
            </a:prstGeom>
          </p:spPr>
        </p:pic>
        <p:sp>
          <p:nvSpPr>
            <p:cNvPr id="57" name="Rechteck 56"/>
            <p:cNvSpPr/>
            <p:nvPr/>
          </p:nvSpPr>
          <p:spPr>
            <a:xfrm>
              <a:off x="708949" y="4995648"/>
              <a:ext cx="139377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u="sng" spc="-1" dirty="0" smtClean="0">
                  <a:solidFill>
                    <a:srgbClr val="C00000"/>
                  </a:solidFill>
                  <a:latin typeface="Calibri"/>
                </a:rPr>
                <a:t>Finite Beam Size</a:t>
              </a:r>
              <a:endParaRPr lang="de-DE" sz="1400" u="sng" dirty="0">
                <a:solidFill>
                  <a:srgbClr val="C00000"/>
                </a:solidFill>
              </a:endParaRPr>
            </a:p>
          </p:txBody>
        </p:sp>
        <p:sp>
          <p:nvSpPr>
            <p:cNvPr id="19" name="Rechteck 18"/>
            <p:cNvSpPr/>
            <p:nvPr/>
          </p:nvSpPr>
          <p:spPr>
            <a:xfrm>
              <a:off x="704313" y="5011016"/>
              <a:ext cx="8310224" cy="15488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Pfeil nach unten 19"/>
            <p:cNvSpPr/>
            <p:nvPr/>
          </p:nvSpPr>
          <p:spPr>
            <a:xfrm>
              <a:off x="4182386" y="4373217"/>
              <a:ext cx="469127" cy="564543"/>
            </a:xfrm>
            <a:prstGeom prst="downArrow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" name="Rechteck 94"/>
            <p:cNvSpPr/>
            <p:nvPr/>
          </p:nvSpPr>
          <p:spPr>
            <a:xfrm>
              <a:off x="2878222" y="5887509"/>
              <a:ext cx="10102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spc="-1" dirty="0" smtClean="0">
                  <a:solidFill>
                    <a:prstClr val="black"/>
                  </a:solidFill>
                  <a:latin typeface="Calibri"/>
                </a:rPr>
                <a:t>Si (111) DCM</a:t>
              </a:r>
              <a:endParaRPr lang="de-DE" dirty="0"/>
            </a:p>
          </p:txBody>
        </p:sp>
        <p:sp>
          <p:nvSpPr>
            <p:cNvPr id="99" name="Rechteck 98"/>
            <p:cNvSpPr/>
            <p:nvPr/>
          </p:nvSpPr>
          <p:spPr>
            <a:xfrm>
              <a:off x="4666555" y="5941626"/>
              <a:ext cx="9346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-1" dirty="0" smtClean="0">
                  <a:solidFill>
                    <a:prstClr val="black"/>
                  </a:solidFill>
                  <a:latin typeface="Calibri"/>
                </a:rPr>
                <a:t>Si (111)</a:t>
              </a:r>
            </a:p>
            <a:p>
              <a:pPr algn="ctr"/>
              <a:r>
                <a:rPr lang="en-US" sz="1200" b="1" spc="-1" dirty="0" smtClean="0">
                  <a:solidFill>
                    <a:prstClr val="black"/>
                  </a:solidFill>
                  <a:latin typeface="Calibri"/>
                </a:rPr>
                <a:t>Laue crystal</a:t>
              </a:r>
              <a:endParaRPr lang="de-DE" dirty="0"/>
            </a:p>
          </p:txBody>
        </p:sp>
        <p:sp>
          <p:nvSpPr>
            <p:cNvPr id="106" name="Rechteck 105"/>
            <p:cNvSpPr/>
            <p:nvPr/>
          </p:nvSpPr>
          <p:spPr>
            <a:xfrm>
              <a:off x="721648" y="6052411"/>
              <a:ext cx="15215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spc="-1" dirty="0" smtClean="0">
                  <a:solidFill>
                    <a:prstClr val="black"/>
                  </a:solidFill>
                  <a:latin typeface="Calibri"/>
                </a:rPr>
                <a:t>BM source </a:t>
              </a:r>
              <a:r>
                <a:rPr lang="en-US" sz="1200" spc="-1" dirty="0" smtClean="0">
                  <a:solidFill>
                    <a:prstClr val="black"/>
                  </a:solidFill>
                  <a:latin typeface="Calibri"/>
                </a:rPr>
                <a:t>(~ </a:t>
              </a:r>
              <a:r>
                <a:rPr lang="en-US" sz="1200" spc="-1" dirty="0" smtClean="0">
                  <a:solidFill>
                    <a:prstClr val="black"/>
                  </a:solidFill>
                  <a:latin typeface="Calibri"/>
                </a:rPr>
                <a:t>20</a:t>
              </a:r>
              <a:r>
                <a:rPr lang="en-US" sz="1200" spc="-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200" spc="-1" dirty="0" err="1" smtClean="0">
                  <a:solidFill>
                    <a:prstClr val="black"/>
                  </a:solidFill>
                  <a:latin typeface="Calibri"/>
                </a:rPr>
                <a:t>keV</a:t>
              </a:r>
              <a:r>
                <a:rPr lang="en-US" sz="1200" spc="-1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de-DE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896425" y="5407451"/>
            <a:ext cx="1062386" cy="646332"/>
            <a:chOff x="7896425" y="5407451"/>
            <a:chExt cx="1062386" cy="646332"/>
          </a:xfrm>
        </p:grpSpPr>
        <p:sp>
          <p:nvSpPr>
            <p:cNvPr id="91" name="Rectangular Callout 1"/>
            <p:cNvSpPr/>
            <p:nvPr/>
          </p:nvSpPr>
          <p:spPr>
            <a:xfrm>
              <a:off x="7896425" y="5407451"/>
              <a:ext cx="1062386" cy="646332"/>
            </a:xfrm>
            <a:prstGeom prst="wedgeRectCallout">
              <a:avLst>
                <a:gd name="adj1" fmla="val -99772"/>
                <a:gd name="adj2" fmla="val 744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92" name="Rectangle 7"/>
            <p:cNvSpPr/>
            <p:nvPr/>
          </p:nvSpPr>
          <p:spPr>
            <a:xfrm>
              <a:off x="7959691" y="5407451"/>
              <a:ext cx="9366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-1" dirty="0" smtClean="0">
                  <a:solidFill>
                    <a:srgbClr val="0000FF"/>
                  </a:solidFill>
                  <a:latin typeface="Calibri"/>
                </a:rPr>
                <a:t>dip widens </a:t>
              </a:r>
            </a:p>
            <a:p>
              <a:pPr algn="ctr"/>
              <a:r>
                <a:rPr lang="en-US" sz="1200" b="1" spc="-1" dirty="0">
                  <a:solidFill>
                    <a:srgbClr val="0000FF"/>
                  </a:solidFill>
                  <a:latin typeface="Calibri"/>
                </a:rPr>
                <a:t>r</a:t>
              </a:r>
              <a:r>
                <a:rPr lang="en-US" sz="1200" b="1" spc="-1" dirty="0" smtClean="0">
                  <a:solidFill>
                    <a:srgbClr val="0000FF"/>
                  </a:solidFill>
                  <a:latin typeface="Calibri"/>
                </a:rPr>
                <a:t>elated to</a:t>
              </a:r>
            </a:p>
            <a:p>
              <a:pPr algn="ctr"/>
              <a:r>
                <a:rPr lang="en-US" sz="1200" b="1" spc="-1" dirty="0" smtClean="0">
                  <a:solidFill>
                    <a:srgbClr val="0000FF"/>
                  </a:solidFill>
                  <a:latin typeface="Calibri"/>
                </a:rPr>
                <a:t>beam size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31648" y="2534674"/>
            <a:ext cx="1182889" cy="646332"/>
            <a:chOff x="7831648" y="2534674"/>
            <a:chExt cx="1182889" cy="646332"/>
          </a:xfrm>
        </p:grpSpPr>
        <p:sp>
          <p:nvSpPr>
            <p:cNvPr id="71" name="Rectangular Callout 1"/>
            <p:cNvSpPr/>
            <p:nvPr/>
          </p:nvSpPr>
          <p:spPr>
            <a:xfrm>
              <a:off x="7891492" y="2534674"/>
              <a:ext cx="1062386" cy="646332"/>
            </a:xfrm>
            <a:prstGeom prst="wedgeRectCallout">
              <a:avLst>
                <a:gd name="adj1" fmla="val -89298"/>
                <a:gd name="adj2" fmla="val 630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2" name="Rectangle 7"/>
            <p:cNvSpPr/>
            <p:nvPr/>
          </p:nvSpPr>
          <p:spPr>
            <a:xfrm>
              <a:off x="7831648" y="2534674"/>
              <a:ext cx="11828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-1" dirty="0" smtClean="0">
                  <a:latin typeface="Calibri"/>
                </a:rPr>
                <a:t>dip moves </a:t>
              </a:r>
            </a:p>
            <a:p>
              <a:pPr algn="ctr"/>
              <a:r>
                <a:rPr lang="en-US" sz="1200" b="1" spc="-1" dirty="0">
                  <a:latin typeface="Calibri"/>
                </a:rPr>
                <a:t>f</a:t>
              </a:r>
              <a:r>
                <a:rPr lang="en-US" sz="1200" b="1" spc="-1" dirty="0" smtClean="0">
                  <a:latin typeface="Calibri"/>
                </a:rPr>
                <a:t>rom</a:t>
              </a:r>
            </a:p>
            <a:p>
              <a:pPr algn="ctr"/>
              <a:r>
                <a:rPr lang="en-US" sz="1200" b="1" spc="-1" dirty="0">
                  <a:latin typeface="Calibri"/>
                </a:rPr>
                <a:t>c</a:t>
              </a:r>
              <a:r>
                <a:rPr lang="en-US" sz="1200" b="1" spc="-1" dirty="0" smtClean="0">
                  <a:latin typeface="Calibri"/>
                </a:rPr>
                <a:t>entral position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836565" y="3866945"/>
            <a:ext cx="1182889" cy="646332"/>
            <a:chOff x="7836565" y="3866945"/>
            <a:chExt cx="1182889" cy="646332"/>
          </a:xfrm>
        </p:grpSpPr>
        <p:sp>
          <p:nvSpPr>
            <p:cNvPr id="73" name="Rectangular Callout 1"/>
            <p:cNvSpPr/>
            <p:nvPr/>
          </p:nvSpPr>
          <p:spPr>
            <a:xfrm>
              <a:off x="7896409" y="3866945"/>
              <a:ext cx="1062386" cy="646332"/>
            </a:xfrm>
            <a:prstGeom prst="wedgeRectCallout">
              <a:avLst>
                <a:gd name="adj1" fmla="val -117757"/>
                <a:gd name="adj2" fmla="val 744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76" name="Rectangle 7"/>
            <p:cNvSpPr/>
            <p:nvPr/>
          </p:nvSpPr>
          <p:spPr>
            <a:xfrm>
              <a:off x="7836565" y="3866945"/>
              <a:ext cx="118288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-1" dirty="0" smtClean="0">
                  <a:latin typeface="Calibri"/>
                </a:rPr>
                <a:t>dip moves </a:t>
              </a:r>
            </a:p>
            <a:p>
              <a:pPr algn="ctr"/>
              <a:r>
                <a:rPr lang="en-US" sz="1200" b="1" spc="-1" dirty="0">
                  <a:latin typeface="Calibri"/>
                </a:rPr>
                <a:t>f</a:t>
              </a:r>
              <a:r>
                <a:rPr lang="en-US" sz="1200" b="1" spc="-1" dirty="0" smtClean="0">
                  <a:latin typeface="Calibri"/>
                </a:rPr>
                <a:t>rom</a:t>
              </a:r>
            </a:p>
            <a:p>
              <a:pPr algn="ctr"/>
              <a:r>
                <a:rPr lang="en-US" sz="1200" b="1" spc="-1" dirty="0">
                  <a:latin typeface="Calibri"/>
                </a:rPr>
                <a:t>c</a:t>
              </a:r>
              <a:r>
                <a:rPr lang="en-US" sz="1200" b="1" spc="-1" dirty="0" smtClean="0">
                  <a:latin typeface="Calibri"/>
                </a:rPr>
                <a:t>entral 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221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14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2160000" y="291600"/>
            <a:ext cx="662148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Dispersive Crystal Diffraction Monitor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770814" y="815285"/>
            <a:ext cx="7481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spc="-1" dirty="0" smtClean="0">
                <a:solidFill>
                  <a:srgbClr val="0000FF"/>
                </a:solidFill>
                <a:latin typeface="Calibri"/>
              </a:rPr>
              <a:t>Data Analysis</a:t>
            </a:r>
            <a:r>
              <a:rPr lang="en-US" b="1" spc="-1" dirty="0" smtClean="0">
                <a:latin typeface="Calibri"/>
              </a:rPr>
              <a:t>   –   </a:t>
            </a:r>
            <a:r>
              <a:rPr lang="en-US" b="1" u="sng" spc="-1" dirty="0" smtClean="0">
                <a:latin typeface="Calibri"/>
              </a:rPr>
              <a:t>Extracting the Source Size from the Transmission Spectrum</a:t>
            </a:r>
            <a:endParaRPr lang="de-DE" dirty="0"/>
          </a:p>
        </p:txBody>
      </p:sp>
      <p:sp>
        <p:nvSpPr>
          <p:cNvPr id="25" name="Rechteck 24"/>
          <p:cNvSpPr/>
          <p:nvPr/>
        </p:nvSpPr>
        <p:spPr>
          <a:xfrm>
            <a:off x="770814" y="1251575"/>
            <a:ext cx="70069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u="sng" spc="-1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1400" b="1" u="sng" spc="-1" baseline="30000" dirty="0" smtClean="0">
                <a:solidFill>
                  <a:srgbClr val="0000FF"/>
                </a:solidFill>
                <a:latin typeface="Calibri"/>
              </a:rPr>
              <a:t>st</a:t>
            </a:r>
            <a:r>
              <a:rPr lang="en-US" sz="1400" b="1" u="sng" spc="-1" dirty="0" smtClean="0">
                <a:solidFill>
                  <a:srgbClr val="0000FF"/>
                </a:solidFill>
                <a:latin typeface="Calibri"/>
              </a:rPr>
              <a:t> Step:</a:t>
            </a:r>
            <a:r>
              <a:rPr lang="en-US" sz="1400" b="1" spc="-1" dirty="0" smtClean="0">
                <a:solidFill>
                  <a:srgbClr val="0000FF"/>
                </a:solidFill>
                <a:latin typeface="Calibri"/>
              </a:rPr>
              <a:t>   Measurement of “flat beam” </a:t>
            </a:r>
            <a:r>
              <a:rPr lang="en-US" sz="1400" spc="-1" dirty="0" smtClean="0">
                <a:solidFill>
                  <a:srgbClr val="0000FF"/>
                </a:solidFill>
                <a:latin typeface="Calibri"/>
              </a:rPr>
              <a:t>(only DCM)</a:t>
            </a:r>
            <a:r>
              <a:rPr lang="en-US" sz="1400" b="1" spc="-1" dirty="0" smtClean="0">
                <a:solidFill>
                  <a:srgbClr val="0000FF"/>
                </a:solidFill>
                <a:latin typeface="Calibri"/>
              </a:rPr>
              <a:t> and “transmitted beam” </a:t>
            </a:r>
            <a:r>
              <a:rPr lang="en-US" sz="1400" spc="-1" dirty="0" smtClean="0">
                <a:solidFill>
                  <a:srgbClr val="0000FF"/>
                </a:solidFill>
                <a:latin typeface="Calibri"/>
              </a:rPr>
              <a:t>(DCM &amp; Laue)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6296085" y="4229712"/>
            <a:ext cx="316706" cy="16668"/>
          </a:xfrm>
          <a:custGeom>
            <a:avLst/>
            <a:gdLst>
              <a:gd name="connsiteX0" fmla="*/ 0 w 257175"/>
              <a:gd name="connsiteY0" fmla="*/ 0 h 11906"/>
              <a:gd name="connsiteX1" fmla="*/ 73819 w 257175"/>
              <a:gd name="connsiteY1" fmla="*/ 7144 h 11906"/>
              <a:gd name="connsiteX2" fmla="*/ 257175 w 257175"/>
              <a:gd name="connsiteY2" fmla="*/ 11906 h 11906"/>
              <a:gd name="connsiteX0" fmla="*/ 0 w 280987"/>
              <a:gd name="connsiteY0" fmla="*/ 0 h 11906"/>
              <a:gd name="connsiteX1" fmla="*/ 73819 w 280987"/>
              <a:gd name="connsiteY1" fmla="*/ 7144 h 11906"/>
              <a:gd name="connsiteX2" fmla="*/ 280987 w 280987"/>
              <a:gd name="connsiteY2" fmla="*/ 11906 h 11906"/>
              <a:gd name="connsiteX0" fmla="*/ 0 w 316706"/>
              <a:gd name="connsiteY0" fmla="*/ 0 h 16668"/>
              <a:gd name="connsiteX1" fmla="*/ 109538 w 316706"/>
              <a:gd name="connsiteY1" fmla="*/ 11906 h 16668"/>
              <a:gd name="connsiteX2" fmla="*/ 316706 w 316706"/>
              <a:gd name="connsiteY2" fmla="*/ 16668 h 1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706" h="16668">
                <a:moveTo>
                  <a:pt x="0" y="0"/>
                </a:moveTo>
                <a:cubicBezTo>
                  <a:pt x="15478" y="2580"/>
                  <a:pt x="56754" y="9128"/>
                  <a:pt x="109538" y="11906"/>
                </a:cubicBezTo>
                <a:cubicBezTo>
                  <a:pt x="162322" y="14684"/>
                  <a:pt x="246459" y="15279"/>
                  <a:pt x="316706" y="1666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Rectangle 293"/>
          <p:cNvSpPr/>
          <p:nvPr/>
        </p:nvSpPr>
        <p:spPr>
          <a:xfrm>
            <a:off x="4943533" y="4970239"/>
            <a:ext cx="933918" cy="423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956429" y="1631350"/>
            <a:ext cx="4449375" cy="1584775"/>
            <a:chOff x="3956429" y="1631350"/>
            <a:chExt cx="4449375" cy="1584775"/>
          </a:xfrm>
        </p:grpSpPr>
        <p:grpSp>
          <p:nvGrpSpPr>
            <p:cNvPr id="7" name="Group 6"/>
            <p:cNvGrpSpPr/>
            <p:nvPr/>
          </p:nvGrpSpPr>
          <p:grpSpPr>
            <a:xfrm>
              <a:off x="3956429" y="1812399"/>
              <a:ext cx="1834413" cy="1107765"/>
              <a:chOff x="4003067" y="1846072"/>
              <a:chExt cx="1834413" cy="1107765"/>
            </a:xfrm>
          </p:grpSpPr>
          <p:sp>
            <p:nvSpPr>
              <p:cNvPr id="5" name="Pfeil nach rechts 4"/>
              <p:cNvSpPr/>
              <p:nvPr/>
            </p:nvSpPr>
            <p:spPr>
              <a:xfrm>
                <a:off x="4316701" y="2228111"/>
                <a:ext cx="1097280" cy="35780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" name="Rechteck 7"/>
              <p:cNvSpPr/>
              <p:nvPr/>
            </p:nvSpPr>
            <p:spPr>
              <a:xfrm>
                <a:off x="4003067" y="2646060"/>
                <a:ext cx="183441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i="1" spc="-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400" b="1" i="1" spc="-1" baseline="-250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400" b="1" i="1" spc="-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(y)</a:t>
                </a:r>
                <a:r>
                  <a:rPr lang="en-US" sz="1400" b="1" i="1" spc="-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I</a:t>
                </a:r>
                <a:r>
                  <a:rPr lang="en-US" sz="1400" b="1" i="1" spc="-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</a:t>
                </a:r>
                <a:r>
                  <a:rPr lang="en-US" sz="1400" b="1" i="1" spc="-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(y) / I</a:t>
                </a:r>
                <a:r>
                  <a:rPr lang="en-US" sz="1400" b="1" i="1" spc="-1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flat</a:t>
                </a:r>
                <a:r>
                  <a:rPr lang="en-US" sz="1400" b="1" i="1" spc="-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(y)</a:t>
                </a:r>
                <a:endParaRPr lang="de-DE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4242682" y="1846072"/>
                <a:ext cx="121937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spc="-1" dirty="0" smtClean="0">
                    <a:solidFill>
                      <a:prstClr val="black"/>
                    </a:solidFill>
                    <a:latin typeface="Calibri"/>
                  </a:rPr>
                  <a:t>normalization</a:t>
                </a:r>
                <a:endParaRPr lang="en-US" dirty="0"/>
              </a:p>
            </p:txBody>
          </p:sp>
        </p:grp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9804" y="1631350"/>
              <a:ext cx="2376000" cy="1584775"/>
            </a:xfrm>
            <a:prstGeom prst="rect">
              <a:avLst/>
            </a:prstGeom>
          </p:spPr>
        </p:pic>
      </p:grpSp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732" y="1607497"/>
            <a:ext cx="2340000" cy="161749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72137" y="3558777"/>
            <a:ext cx="6396559" cy="838169"/>
            <a:chOff x="772137" y="3558777"/>
            <a:chExt cx="6396559" cy="838169"/>
          </a:xfrm>
        </p:grpSpPr>
        <p:sp>
          <p:nvSpPr>
            <p:cNvPr id="155" name="Rechteck 24"/>
            <p:cNvSpPr/>
            <p:nvPr/>
          </p:nvSpPr>
          <p:spPr>
            <a:xfrm>
              <a:off x="772137" y="3558777"/>
              <a:ext cx="395326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u="sng" spc="-1" dirty="0" smtClean="0">
                  <a:solidFill>
                    <a:srgbClr val="0000FF"/>
                  </a:solidFill>
                  <a:latin typeface="Calibri"/>
                </a:rPr>
                <a:t>2</a:t>
              </a:r>
              <a:r>
                <a:rPr lang="en-US" sz="1400" b="1" u="sng" spc="-1" baseline="30000" dirty="0" smtClean="0">
                  <a:solidFill>
                    <a:srgbClr val="0000FF"/>
                  </a:solidFill>
                  <a:latin typeface="Calibri"/>
                </a:rPr>
                <a:t>nd</a:t>
              </a:r>
              <a:r>
                <a:rPr lang="en-US" sz="1400" b="1" u="sng" spc="-1" dirty="0" smtClean="0">
                  <a:solidFill>
                    <a:srgbClr val="0000FF"/>
                  </a:solidFill>
                  <a:latin typeface="Calibri"/>
                </a:rPr>
                <a:t> Step:</a:t>
              </a:r>
              <a:r>
                <a:rPr lang="en-US" sz="1400" b="1" spc="-1" dirty="0" smtClean="0">
                  <a:solidFill>
                    <a:srgbClr val="0000FF"/>
                  </a:solidFill>
                  <a:latin typeface="Calibri"/>
                </a:rPr>
                <a:t>   Fitting process for known source profiles</a:t>
              </a:r>
              <a:endParaRPr lang="de-DE" sz="1400" dirty="0">
                <a:solidFill>
                  <a:srgbClr val="0000FF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413403" y="3896809"/>
              <a:ext cx="5755293" cy="50013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-108000" defTabSz="180000">
                <a:spcAft>
                  <a:spcPts val="300"/>
                </a:spcAft>
                <a:buFont typeface="Arial" panose="020B0604020202020204" pitchFamily="34" charset="0"/>
                <a:buChar char="•"/>
              </a:pPr>
              <a:r>
                <a:rPr lang="en-US" sz="1400" spc="-1" dirty="0" smtClean="0">
                  <a:solidFill>
                    <a:prstClr val="black"/>
                  </a:solidFill>
                  <a:latin typeface="Calibri"/>
                </a:rPr>
                <a:t>Normalized transmission function </a:t>
              </a:r>
              <a:r>
                <a:rPr lang="en-US" sz="1400" b="1" i="1" spc="-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b="1" i="1" spc="-1" baseline="-25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b="1" i="1" spc="-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(y</a:t>
              </a:r>
              <a:r>
                <a:rPr lang="en-US" sz="1400" b="1" i="1" spc="-1" baseline="-25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en-US" sz="1400" b="1" i="1" spc="-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1400" spc="-1" dirty="0" smtClean="0">
                  <a:solidFill>
                    <a:prstClr val="black"/>
                  </a:solidFill>
                  <a:latin typeface="Calibri"/>
                </a:rPr>
                <a:t>is known from “dynamical theory”</a:t>
              </a:r>
            </a:p>
            <a:p>
              <a:pPr lvl="0" defTabSz="180000"/>
              <a:r>
                <a:rPr lang="de-CH" sz="1000" spc="-1" dirty="0">
                  <a:solidFill>
                    <a:srgbClr val="0000FF"/>
                  </a:solidFill>
                  <a:latin typeface="Calibri"/>
                </a:rPr>
                <a:t> </a:t>
              </a:r>
              <a:r>
                <a:rPr lang="de-CH" sz="1000" spc="-1" dirty="0" smtClean="0">
                  <a:solidFill>
                    <a:srgbClr val="0000FF"/>
                  </a:solidFill>
                  <a:latin typeface="Calibri"/>
                </a:rPr>
                <a:t>   </a:t>
              </a:r>
              <a:r>
                <a:rPr lang="de-CH" sz="1000" spc="-1" dirty="0" smtClean="0">
                  <a:latin typeface="Calibri"/>
                </a:rPr>
                <a:t>see e.g.:    </a:t>
              </a:r>
              <a:r>
                <a:rPr lang="en-US" sz="1000" dirty="0" smtClean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Zachariasen</a:t>
              </a:r>
              <a:r>
                <a:rPr lang="en-US" sz="1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W. H. W. </a:t>
              </a:r>
              <a:r>
                <a:rPr lang="en-US" sz="1000" dirty="0" smtClean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Theory </a:t>
              </a:r>
              <a:r>
                <a:rPr lang="en-US" sz="1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 X-Ray Diffraction in Crystals. (New York: John Wiley, 1945)</a:t>
              </a:r>
              <a:endParaRPr lang="de-DE" sz="1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14729" y="4462670"/>
            <a:ext cx="6023000" cy="340382"/>
            <a:chOff x="1414729" y="4462670"/>
            <a:chExt cx="6023000" cy="340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156"/>
                <p:cNvSpPr/>
                <p:nvPr/>
              </p:nvSpPr>
              <p:spPr>
                <a:xfrm>
                  <a:off x="4733206" y="4462894"/>
                  <a:ext cx="2704523" cy="3401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1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sz="1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4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4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  <m:r>
                                              <a:rPr lang="en-US" sz="140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1400" i="1" smtClean="0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i="1">
                                                    <a:solidFill>
                                                      <a:srgbClr val="FF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4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</m:den>
                                </m:f>
                                <m:r>
                                  <a:rPr lang="en-US" sz="1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en-US" sz="14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lang="en-US" sz="1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sub>
                                  <m:sup>
                                    <m:r>
                                      <a:rPr lang="en-US" sz="1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en-US" sz="140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1400" dirty="0">
                    <a:solidFill>
                      <a:srgbClr val="000000"/>
                    </a:solidFill>
                    <a:ea typeface="ヒラギノ角ゴ Pro W3" charset="0"/>
                  </a:endParaRPr>
                </a:p>
              </p:txBody>
            </p:sp>
          </mc:Choice>
          <mc:Fallback xmlns="">
            <p:sp>
              <p:nvSpPr>
                <p:cNvPr id="157" name="Rectangle 1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3206" y="4462894"/>
                  <a:ext cx="2704523" cy="340158"/>
                </a:xfrm>
                <a:prstGeom prst="rect">
                  <a:avLst/>
                </a:prstGeom>
                <a:blipFill>
                  <a:blip r:embed="rId5"/>
                  <a:stretch>
                    <a:fillRect t="-80357" b="-1339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0" name="Rectangle 159"/>
            <p:cNvSpPr/>
            <p:nvPr/>
          </p:nvSpPr>
          <p:spPr>
            <a:xfrm>
              <a:off x="1414729" y="4462670"/>
              <a:ext cx="30746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-108000" defTabSz="180000">
                <a:buFont typeface="Arial" panose="020B0604020202020204" pitchFamily="34" charset="0"/>
                <a:buChar char="•"/>
              </a:pPr>
              <a:r>
                <a:rPr lang="en-US" sz="1400" spc="-1" dirty="0" smtClean="0">
                  <a:solidFill>
                    <a:prstClr val="black"/>
                  </a:solidFill>
                  <a:latin typeface="Calibri"/>
                </a:rPr>
                <a:t>Gaussian </a:t>
              </a:r>
              <a:r>
                <a:rPr lang="en-US" sz="1400" spc="-1" dirty="0">
                  <a:solidFill>
                    <a:prstClr val="black"/>
                  </a:solidFill>
                  <a:latin typeface="Calibri"/>
                </a:rPr>
                <a:t>beam from bending </a:t>
              </a:r>
              <a:r>
                <a:rPr lang="en-US" sz="1400" spc="-1" dirty="0" smtClean="0">
                  <a:solidFill>
                    <a:prstClr val="black"/>
                  </a:solidFill>
                  <a:latin typeface="Calibri"/>
                </a:rPr>
                <a:t>magnet:</a:t>
              </a:r>
              <a:endParaRPr lang="de-DE" sz="1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16055" y="4909267"/>
            <a:ext cx="7039098" cy="1584218"/>
            <a:chOff x="1416055" y="4909267"/>
            <a:chExt cx="7039098" cy="1584218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79153" y="4917218"/>
              <a:ext cx="2376000" cy="1576267"/>
            </a:xfrm>
            <a:prstGeom prst="rect">
              <a:avLst/>
            </a:prstGeom>
          </p:spPr>
        </p:pic>
        <p:sp>
          <p:nvSpPr>
            <p:cNvPr id="161" name="Rectangle 160"/>
            <p:cNvSpPr/>
            <p:nvPr/>
          </p:nvSpPr>
          <p:spPr>
            <a:xfrm>
              <a:off x="1416055" y="4909267"/>
              <a:ext cx="440396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-108000" defTabSz="180000">
                <a:buFont typeface="Arial" panose="020B0604020202020204" pitchFamily="34" charset="0"/>
                <a:buChar char="•"/>
              </a:pPr>
              <a:r>
                <a:rPr lang="en-US" sz="1400" spc="-1" dirty="0" smtClean="0">
                  <a:solidFill>
                    <a:prstClr val="black"/>
                  </a:solidFill>
                  <a:latin typeface="Calibri"/>
                </a:rPr>
                <a:t>Minimizing </a:t>
              </a:r>
              <a:r>
                <a:rPr lang="en-US" sz="1400" b="1" i="1" spc="-1" dirty="0" smtClean="0">
                  <a:solidFill>
                    <a:prstClr val="black"/>
                  </a:solidFill>
                  <a:latin typeface="Calibri"/>
                </a:rPr>
                <a:t>err-function</a:t>
              </a:r>
              <a:r>
                <a:rPr lang="en-US" sz="1400" spc="-1" dirty="0" smtClean="0">
                  <a:solidFill>
                    <a:prstClr val="black"/>
                  </a:solidFill>
                  <a:latin typeface="Calibri"/>
                </a:rPr>
                <a:t> by deconvolution of </a:t>
              </a:r>
              <a:r>
                <a:rPr lang="en-US" sz="1400" b="1" i="1" spc="-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b="1" i="1" spc="-1" baseline="-250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sz="1400" b="1" i="1" spc="-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(y</a:t>
              </a:r>
              <a:r>
                <a:rPr lang="en-US" sz="1400" b="1" i="1" spc="-1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en-US" sz="1400" b="1" i="1" spc="-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en-US" sz="1400" spc="-1" dirty="0" smtClean="0">
                  <a:solidFill>
                    <a:prstClr val="black"/>
                  </a:solidFill>
                  <a:latin typeface="Calibri"/>
                </a:rPr>
                <a:t> and </a:t>
              </a:r>
            </a:p>
            <a:p>
              <a:pPr lvl="0" defTabSz="180000"/>
              <a:r>
                <a:rPr lang="en-US" sz="1400" spc="-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400" spc="-1" dirty="0" smtClean="0">
                  <a:solidFill>
                    <a:prstClr val="black"/>
                  </a:solidFill>
                  <a:latin typeface="Calibri"/>
                </a:rPr>
                <a:t>  fitting the beam size </a:t>
              </a:r>
              <a:r>
                <a:rPr lang="en-US" sz="1400" b="1" i="1" spc="-1" dirty="0" smtClean="0">
                  <a:solidFill>
                    <a:srgbClr val="FF0000"/>
                  </a:solidFill>
                  <a:latin typeface="Symbol" panose="05050102010706020507" pitchFamily="18" charset="2"/>
                </a:rPr>
                <a:t>s</a:t>
              </a:r>
              <a:r>
                <a:rPr lang="en-US" sz="1400" b="1" i="1" spc="-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1400" spc="-1" dirty="0" smtClean="0">
                  <a:solidFill>
                    <a:prstClr val="black"/>
                  </a:solidFill>
                  <a:latin typeface="Calibri"/>
                </a:rPr>
                <a:t> to the measured data </a:t>
              </a:r>
              <a:r>
                <a:rPr lang="en-US" sz="1400" b="1" i="1" spc="-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1400" b="1" i="1" spc="-1" baseline="-25000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1400" b="1" i="1" spc="-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400" b="1" i="1" spc="-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(y</a:t>
              </a:r>
              <a:r>
                <a:rPr lang="en-US" sz="1400" b="1" i="1" spc="-1" baseline="-250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en-US" sz="1400" b="1" i="1" spc="-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de-DE" sz="1400" dirty="0">
                <a:solidFill>
                  <a:srgbClr val="0000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Rectangle 182"/>
                <p:cNvSpPr/>
                <p:nvPr/>
              </p:nvSpPr>
              <p:spPr>
                <a:xfrm>
                  <a:off x="1525833" y="5619013"/>
                  <a:ext cx="2976264" cy="63799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𝒆𝒓𝒓</m:t>
                        </m:r>
                        <m:r>
                          <a:rPr kumimoji="0" lang="en-US" sz="12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kumimoji="0" lang="en-US" sz="12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kumimoji="0" lang="en-US" sz="1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en-US" sz="12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sz="1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kumimoji="0" lang="en-US" sz="1200" b="0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kumimoji="0" lang="en-US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kumimoji="0" lang="en-US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kumimoji="0" lang="en-US" sz="1200" b="0" i="0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kumimoji="0" lang="en-US" sz="1200" b="0" i="1" u="none" strike="noStrike" kern="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kumimoji="0" lang="en-US" sz="1200" b="0" i="1" u="none" strike="noStrike" kern="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12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2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2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20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12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20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  <m:r>
                                          <a:rPr lang="en-US" sz="12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20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en-US" sz="120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sub>
                                        </m:sSub>
                                        <m:r>
                                          <a:rPr lang="en-US" sz="120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12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2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1200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de-CH" sz="1200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nary>
                              </m:e>
                              <m:sup>
                                <m:r>
                                  <a:rPr kumimoji="0" lang="en-US" sz="1200" b="0" i="0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oMath>
                    </m:oMathPara>
                  </a14:m>
                  <a:endParaRPr kumimoji="0" lang="en-US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83" name="Rectangle 1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5833" y="5619013"/>
                  <a:ext cx="2976264" cy="63799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656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15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2160000" y="291600"/>
            <a:ext cx="662148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Experimental Results   –   SLS Measurements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842104" y="823811"/>
            <a:ext cx="803381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 defTabSz="1800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600" b="1" spc="-1" dirty="0">
                <a:latin typeface="Calibri"/>
              </a:rPr>
              <a:t>v</a:t>
            </a:r>
            <a:r>
              <a:rPr lang="en-US" sz="1600" b="1" spc="-1" dirty="0" smtClean="0">
                <a:latin typeface="Calibri"/>
              </a:rPr>
              <a:t>ariation of source size </a:t>
            </a:r>
            <a:r>
              <a:rPr lang="en-US" sz="1600" spc="-1" dirty="0" smtClean="0">
                <a:latin typeface="Calibri"/>
              </a:rPr>
              <a:t>(vertical beam size) </a:t>
            </a:r>
            <a:r>
              <a:rPr lang="en-US" sz="1600" b="1" spc="-1" dirty="0" smtClean="0">
                <a:latin typeface="Calibri"/>
              </a:rPr>
              <a:t>by changing the horizontal-to-vertical coupling</a:t>
            </a:r>
          </a:p>
          <a:p>
            <a:pPr defTabSz="180000">
              <a:lnSpc>
                <a:spcPts val="2200"/>
              </a:lnSpc>
              <a:spcAft>
                <a:spcPts val="1200"/>
              </a:spcAft>
            </a:pPr>
            <a:r>
              <a:rPr lang="en-US" sz="1600" b="1" spc="-1" dirty="0" smtClean="0">
                <a:latin typeface="Calibri"/>
              </a:rPr>
              <a:t>	</a:t>
            </a:r>
            <a:r>
              <a:rPr lang="en-US" sz="1600" spc="-1" dirty="0" smtClean="0">
                <a:latin typeface="Calibri"/>
              </a:rPr>
              <a:t>(changing current in skew quadrupoles)</a:t>
            </a:r>
            <a:endParaRPr lang="en-US" sz="1600" b="1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80000" defTabSz="180000">
              <a:lnSpc>
                <a:spcPts val="22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rediction of source size by model fitting using the TRACY-2 accelerator library</a:t>
            </a:r>
          </a:p>
          <a:p>
            <a:pPr indent="-180000" defTabSz="1800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CH" sz="16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CH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xcellent agreement of measured data and model fit</a:t>
            </a:r>
          </a:p>
          <a:p>
            <a:pPr defTabSz="180000">
              <a:lnSpc>
                <a:spcPts val="2200"/>
              </a:lnSpc>
            </a:pPr>
            <a:r>
              <a:rPr lang="de-CH" sz="16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spc="-1" dirty="0">
                <a:latin typeface="Arial Narrow"/>
              </a:rPr>
              <a:t> </a:t>
            </a:r>
            <a:r>
              <a:rPr lang="en-US" sz="1600" b="1" spc="-1" dirty="0" smtClean="0">
                <a:latin typeface="Arial Narrow"/>
              </a:rPr>
              <a:t>→	</a:t>
            </a:r>
            <a:r>
              <a:rPr lang="en-US" sz="1600" b="1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confirms that a </a:t>
            </a:r>
            <a:r>
              <a:rPr lang="en-US" sz="1600" b="1" spc="-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“dispersive crystal diffraction monitor” </a:t>
            </a:r>
            <a:r>
              <a:rPr lang="en-US" sz="1600" b="1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can measure small </a:t>
            </a:r>
          </a:p>
          <a:p>
            <a:pPr defTabSz="180000">
              <a:lnSpc>
                <a:spcPts val="2200"/>
              </a:lnSpc>
            </a:pPr>
            <a:r>
              <a:rPr lang="en-US" sz="1600" b="1" spc="-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b="1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		electron beam sizes with high sensitivity and accuracy </a:t>
            </a:r>
            <a:r>
              <a:rPr lang="en-US" sz="1600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(&lt; 10%) </a:t>
            </a:r>
            <a:r>
              <a:rPr lang="en-US" sz="1600" b="1" spc="-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74" y="3075016"/>
            <a:ext cx="3735206" cy="2970645"/>
          </a:xfrm>
          <a:prstGeom prst="rect">
            <a:avLst/>
          </a:prstGeom>
        </p:spPr>
      </p:pic>
      <p:sp>
        <p:nvSpPr>
          <p:cNvPr id="23" name="Rechteck 24"/>
          <p:cNvSpPr/>
          <p:nvPr/>
        </p:nvSpPr>
        <p:spPr>
          <a:xfrm>
            <a:off x="444523" y="3075016"/>
            <a:ext cx="4365477" cy="34163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indent="-180000" defTabSz="1800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n</a:t>
            </a:r>
            <a:r>
              <a:rPr lang="en-US" sz="1600" b="1" spc="-1" dirty="0" smtClean="0">
                <a:solidFill>
                  <a:srgbClr val="0000FF"/>
                </a:solidFill>
                <a:latin typeface="Calibri"/>
              </a:rPr>
              <a:t>eeds a compact and </a:t>
            </a:r>
            <a:r>
              <a:rPr lang="en-US" sz="1600" b="1" spc="-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“simple”</a:t>
            </a:r>
            <a:r>
              <a:rPr lang="en-US" sz="1600" b="1" spc="-1" dirty="0" smtClean="0">
                <a:solidFill>
                  <a:srgbClr val="0000FF"/>
                </a:solidFill>
                <a:latin typeface="Calibri"/>
              </a:rPr>
              <a:t> DCM design</a:t>
            </a:r>
          </a:p>
          <a:p>
            <a:pPr defTabSz="180000">
              <a:lnSpc>
                <a:spcPts val="2200"/>
              </a:lnSpc>
            </a:pPr>
            <a:r>
              <a:rPr lang="en-US" sz="1600" b="1" spc="-1" dirty="0" smtClean="0">
                <a:solidFill>
                  <a:srgbClr val="0000FF"/>
                </a:solidFill>
                <a:latin typeface="Calibri"/>
                <a:cs typeface="Calibri" panose="020F0502020204030204" pitchFamily="34" charset="0"/>
              </a:rPr>
              <a:t>	for diagnostics purposes</a:t>
            </a:r>
          </a:p>
          <a:p>
            <a:pPr defTabSz="180000"/>
            <a:r>
              <a:rPr lang="en-US" sz="16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(also required for other 4GLS beam size monitors, </a:t>
            </a:r>
          </a:p>
          <a:p>
            <a:pPr defTabSz="180000">
              <a:spcAft>
                <a:spcPts val="1200"/>
              </a:spcAft>
            </a:pPr>
            <a:r>
              <a:rPr lang="en-US" sz="14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preparation e.g. at SLS 2.0)</a:t>
            </a:r>
          </a:p>
          <a:p>
            <a:pPr indent="-180000" defTabSz="1800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600" b="1" spc="-1" dirty="0" smtClean="0">
                <a:solidFill>
                  <a:srgbClr val="0000FF"/>
                </a:solidFill>
                <a:latin typeface="Calibri"/>
              </a:rPr>
              <a:t>DCM / Laue can be made of polished Si crystals</a:t>
            </a:r>
          </a:p>
          <a:p>
            <a:pPr defTabSz="180000">
              <a:spcAft>
                <a:spcPts val="1200"/>
              </a:spcAft>
            </a:pPr>
            <a:r>
              <a:rPr lang="en-US" sz="14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(crystal quality and costs are of no major concern)</a:t>
            </a:r>
            <a:endParaRPr lang="en-US" sz="1600" b="1" spc="-1" dirty="0" smtClean="0">
              <a:solidFill>
                <a:srgbClr val="0000FF"/>
              </a:solidFill>
              <a:latin typeface="Calibri"/>
            </a:endParaRPr>
          </a:p>
          <a:p>
            <a:pPr indent="-180000" defTabSz="1800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de-CH" sz="1600" b="1" spc="-1" dirty="0" smtClean="0">
                <a:solidFill>
                  <a:srgbClr val="0000FF"/>
                </a:solidFill>
                <a:latin typeface="Calibri"/>
              </a:rPr>
              <a:t>PD line arrays may speed up sampling time</a:t>
            </a:r>
          </a:p>
          <a:p>
            <a:pPr lvl="0" defTabSz="180000">
              <a:spcAft>
                <a:spcPts val="1200"/>
              </a:spcAft>
            </a:pP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	</a:t>
            </a:r>
            <a:r>
              <a:rPr lang="en-US" sz="1400" spc="-1" dirty="0" smtClean="0">
                <a:solidFill>
                  <a:srgbClr val="0000FF"/>
                </a:solidFill>
                <a:latin typeface="Calibri"/>
              </a:rPr>
              <a:t>(emittance FBs may profit from high update rates)</a:t>
            </a:r>
            <a:endParaRPr lang="en-US" sz="1600" b="1" spc="-1" dirty="0" smtClean="0">
              <a:solidFill>
                <a:srgbClr val="0000FF"/>
              </a:solidFill>
              <a:latin typeface="Calibri"/>
            </a:endParaRPr>
          </a:p>
          <a:p>
            <a:pPr indent="-180000" defTabSz="18000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sz="1600" b="1" spc="-1" dirty="0" smtClean="0">
                <a:solidFill>
                  <a:srgbClr val="0000FF"/>
                </a:solidFill>
                <a:latin typeface="Calibri"/>
              </a:rPr>
              <a:t>resolution can be improved for 4GLS beam</a:t>
            </a:r>
          </a:p>
          <a:p>
            <a:pPr defTabSz="180000">
              <a:lnSpc>
                <a:spcPts val="2200"/>
              </a:lnSpc>
            </a:pPr>
            <a:r>
              <a:rPr lang="en-US" sz="1600" b="1" spc="-1" dirty="0" smtClean="0">
                <a:solidFill>
                  <a:srgbClr val="0000FF"/>
                </a:solidFill>
                <a:latin typeface="Calibri"/>
              </a:rPr>
              <a:t>	profile monitor requirements by using Si (3,3,3) </a:t>
            </a:r>
          </a:p>
          <a:p>
            <a:pPr defTabSz="180000"/>
            <a:r>
              <a:rPr lang="en-US" sz="1600" b="1" spc="-1" dirty="0" smtClean="0">
                <a:solidFill>
                  <a:srgbClr val="0000FF"/>
                </a:solidFill>
                <a:latin typeface="Calibri"/>
              </a:rPr>
              <a:t>	</a:t>
            </a:r>
            <a:r>
              <a:rPr lang="en-US" sz="1400" spc="-1" dirty="0" smtClean="0">
                <a:solidFill>
                  <a:srgbClr val="0000FF"/>
                </a:solidFill>
                <a:latin typeface="Calibri"/>
              </a:rPr>
              <a:t>(…instead of Si (1,1,1) in SLS experiments)</a:t>
            </a:r>
          </a:p>
        </p:txBody>
      </p:sp>
    </p:spTree>
    <p:extLst>
      <p:ext uri="{BB962C8B-B14F-4D97-AF65-F5344CB8AC3E}">
        <p14:creationId xmlns:p14="http://schemas.microsoft.com/office/powerpoint/2010/main" val="74129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16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839423" y="845146"/>
            <a:ext cx="8020268" cy="17639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 lvl="0" defTabSz="25200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600" b="1" u="sng" spc="-1" dirty="0">
                <a:solidFill>
                  <a:srgbClr val="0000FF"/>
                </a:solidFill>
                <a:latin typeface="Calibri"/>
              </a:rPr>
              <a:t>Intensity: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			   </a:t>
            </a:r>
            <a:r>
              <a:rPr lang="en-US" sz="1300" b="1" spc="-1" dirty="0" smtClean="0">
                <a:solidFill>
                  <a:srgbClr val="006600"/>
                </a:solidFill>
                <a:latin typeface="Calibri"/>
              </a:rPr>
              <a:t>&lt;&lt; </a:t>
            </a:r>
            <a:r>
              <a:rPr lang="en-US" sz="1300" b="1" spc="-1" dirty="0">
                <a:solidFill>
                  <a:srgbClr val="006600"/>
                </a:solidFill>
                <a:latin typeface="Calibri"/>
              </a:rPr>
              <a:t>1 % of beam current / photon beam </a:t>
            </a:r>
            <a:r>
              <a:rPr lang="en-US" sz="1300" b="1" spc="-1" dirty="0" smtClean="0">
                <a:solidFill>
                  <a:srgbClr val="006600"/>
                </a:solidFill>
                <a:latin typeface="Calibri"/>
              </a:rPr>
              <a:t>intensity through top-up operation</a:t>
            </a:r>
            <a:endParaRPr lang="en-US" sz="1600" b="1" u="sng" spc="-1" dirty="0" smtClean="0">
              <a:solidFill>
                <a:srgbClr val="0000FF"/>
              </a:solidFill>
              <a:latin typeface="Calibri"/>
            </a:endParaRPr>
          </a:p>
          <a:p>
            <a:pPr marL="360" lvl="0" defTabSz="252000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sz="1600" b="1" u="sng" spc="-1" dirty="0">
                <a:solidFill>
                  <a:srgbClr val="0000FF"/>
                </a:solidFill>
                <a:latin typeface="Calibri"/>
              </a:rPr>
              <a:t>Energy Stability: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	   </a:t>
            </a:r>
            <a:r>
              <a:rPr lang="en-US" sz="1300" b="1" spc="-1" dirty="0" smtClean="0">
                <a:solidFill>
                  <a:srgbClr val="006600"/>
                </a:solidFill>
                <a:latin typeface="Calibri"/>
              </a:rPr>
              <a:t>&lt; </a:t>
            </a:r>
            <a:r>
              <a:rPr lang="en-US" sz="1300" b="1" spc="-1" dirty="0">
                <a:solidFill>
                  <a:srgbClr val="006600"/>
                </a:solidFill>
                <a:latin typeface="Calibri"/>
              </a:rPr>
              <a:t>10</a:t>
            </a:r>
            <a:r>
              <a:rPr lang="en-US" sz="1300" b="1" spc="-1" baseline="30000" dirty="0">
                <a:solidFill>
                  <a:srgbClr val="006600"/>
                </a:solidFill>
                <a:latin typeface="Calibri"/>
              </a:rPr>
              <a:t>-4</a:t>
            </a:r>
            <a:r>
              <a:rPr lang="en-US" sz="1300" b="1" spc="-1" dirty="0">
                <a:solidFill>
                  <a:srgbClr val="006600"/>
                </a:solidFill>
                <a:latin typeface="Calibri"/>
              </a:rPr>
              <a:t> </a:t>
            </a:r>
            <a:r>
              <a:rPr lang="en-US" sz="1300" b="1" spc="-1" dirty="0" smtClean="0">
                <a:solidFill>
                  <a:srgbClr val="006600"/>
                </a:solidFill>
                <a:latin typeface="Symbol" panose="05050102010706020507" pitchFamily="18" charset="2"/>
              </a:rPr>
              <a:t>D</a:t>
            </a:r>
            <a:r>
              <a:rPr lang="en-US" sz="1300" b="1" spc="-1" dirty="0" smtClean="0">
                <a:solidFill>
                  <a:srgbClr val="006600"/>
                </a:solidFill>
                <a:latin typeface="Calibri"/>
              </a:rPr>
              <a:t>E/E with digital LLRF</a:t>
            </a:r>
            <a:endParaRPr lang="en-US" sz="1600" b="1" u="sng" spc="-1" dirty="0" smtClean="0">
              <a:solidFill>
                <a:srgbClr val="0000FF"/>
              </a:solidFill>
              <a:latin typeface="Calibri"/>
            </a:endParaRPr>
          </a:p>
          <a:p>
            <a:pPr marL="360" lvl="0" defTabSz="25200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600" b="1" u="sng" spc="-1" dirty="0" smtClean="0">
                <a:solidFill>
                  <a:srgbClr val="0000FF"/>
                </a:solidFill>
                <a:latin typeface="Calibri"/>
              </a:rPr>
              <a:t>Coupling: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			   </a:t>
            </a:r>
            <a:r>
              <a:rPr lang="en-US" sz="1300" b="1" spc="-1" dirty="0" smtClean="0">
                <a:solidFill>
                  <a:srgbClr val="C00000"/>
                </a:solidFill>
                <a:latin typeface="Calibri"/>
              </a:rPr>
              <a:t>keep 10 % coupling in the vertical plane with coupling FB </a:t>
            </a:r>
            <a:r>
              <a:rPr lang="en-US" sz="1300" spc="-1" dirty="0" smtClean="0">
                <a:solidFill>
                  <a:srgbClr val="C00000"/>
                </a:solidFill>
                <a:latin typeface="Calibri"/>
              </a:rPr>
              <a:t>(beam size monitors as sensor)</a:t>
            </a:r>
          </a:p>
          <a:p>
            <a:pPr marL="360" lvl="0" defTabSz="252000">
              <a:lnSpc>
                <a:spcPct val="110000"/>
              </a:lnSpc>
              <a:buClr>
                <a:srgbClr val="000000"/>
              </a:buClr>
            </a:pPr>
            <a:r>
              <a:rPr lang="en-US" sz="1600" b="1" u="sng" spc="-1" dirty="0">
                <a:solidFill>
                  <a:srgbClr val="0000FF"/>
                </a:solidFill>
                <a:latin typeface="Calibri"/>
              </a:rPr>
              <a:t>Position &amp; Angle: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	   </a:t>
            </a:r>
            <a:r>
              <a:rPr lang="en-US" sz="1300" b="1" spc="-1" dirty="0" smtClean="0">
                <a:solidFill>
                  <a:srgbClr val="006600"/>
                </a:solidFill>
                <a:latin typeface="Calibri"/>
              </a:rPr>
              <a:t>Fast Orbit Feedback</a:t>
            </a:r>
            <a:r>
              <a:rPr lang="en-US" sz="1300" b="1" spc="-1" dirty="0" smtClean="0">
                <a:solidFill>
                  <a:srgbClr val="000000"/>
                </a:solidFill>
                <a:latin typeface="Calibri"/>
              </a:rPr>
              <a:t>		</a:t>
            </a:r>
            <a:r>
              <a:rPr lang="en-US" sz="1400" spc="-1" dirty="0" smtClean="0">
                <a:solidFill>
                  <a:srgbClr val="C00000"/>
                </a:solidFill>
                <a:latin typeface="Arial Narrow"/>
              </a:rPr>
              <a:t>→</a:t>
            </a:r>
            <a:r>
              <a:rPr lang="en-US" sz="1300" b="1" spc="-1" dirty="0" smtClean="0">
                <a:solidFill>
                  <a:srgbClr val="000000"/>
                </a:solidFill>
                <a:latin typeface="Calibri"/>
              </a:rPr>
              <a:t>   </a:t>
            </a:r>
            <a:r>
              <a:rPr lang="en-US" sz="1300" b="1" spc="-1" dirty="0">
                <a:solidFill>
                  <a:srgbClr val="C00000"/>
                </a:solidFill>
                <a:latin typeface="Calibri"/>
              </a:rPr>
              <a:t>sub-</a:t>
            </a:r>
            <a:r>
              <a:rPr lang="en-US" sz="1300" b="1" spc="-1" dirty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US" sz="1300" b="1" spc="-1" dirty="0">
                <a:solidFill>
                  <a:srgbClr val="C00000"/>
                </a:solidFill>
                <a:latin typeface="Calibri"/>
              </a:rPr>
              <a:t>m stability from 0.01 to 1 </a:t>
            </a:r>
            <a:r>
              <a:rPr lang="en-US" sz="1300" b="1" spc="-1" dirty="0" smtClean="0">
                <a:solidFill>
                  <a:srgbClr val="C00000"/>
                </a:solidFill>
                <a:latin typeface="Calibri"/>
              </a:rPr>
              <a:t>kHz </a:t>
            </a:r>
            <a:r>
              <a:rPr lang="en-US" sz="1300" spc="-1" dirty="0" smtClean="0">
                <a:solidFill>
                  <a:srgbClr val="C00000"/>
                </a:solidFill>
                <a:latin typeface="Calibri"/>
              </a:rPr>
              <a:t>(a few percent of beam size)</a:t>
            </a:r>
            <a:endParaRPr lang="en-US" sz="1300" spc="-1" dirty="0">
              <a:solidFill>
                <a:srgbClr val="C00000"/>
              </a:solidFill>
              <a:latin typeface="Calibri"/>
            </a:endParaRPr>
          </a:p>
          <a:p>
            <a:pPr marL="360" lvl="0" defTabSz="25200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</a:pPr>
            <a:r>
              <a:rPr lang="en-US" sz="1300" b="1" spc="-1" dirty="0">
                <a:solidFill>
                  <a:srgbClr val="C00000"/>
                </a:solidFill>
                <a:latin typeface="Calibri"/>
              </a:rPr>
              <a:t>													</a:t>
            </a:r>
            <a:r>
              <a:rPr lang="en-US" sz="1400" spc="-1" dirty="0" smtClean="0">
                <a:solidFill>
                  <a:srgbClr val="C00000"/>
                </a:solidFill>
                <a:latin typeface="Arial Narrow"/>
              </a:rPr>
              <a:t>→</a:t>
            </a:r>
            <a:r>
              <a:rPr lang="en-US" sz="1300" b="1" spc="-1" dirty="0" smtClean="0">
                <a:solidFill>
                  <a:srgbClr val="000000"/>
                </a:solidFill>
                <a:latin typeface="Calibri"/>
              </a:rPr>
              <a:t>   </a:t>
            </a:r>
            <a:r>
              <a:rPr lang="en-US" sz="1300" b="1" spc="-1" dirty="0">
                <a:solidFill>
                  <a:srgbClr val="C00000"/>
                </a:solidFill>
                <a:latin typeface="Calibri"/>
              </a:rPr>
              <a:t>drift:	&lt; 1 </a:t>
            </a:r>
            <a:r>
              <a:rPr lang="en-US" sz="1300" b="1" spc="-1" dirty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US" sz="1300" b="1" spc="-1" dirty="0">
                <a:solidFill>
                  <a:srgbClr val="C00000"/>
                </a:solidFill>
                <a:latin typeface="Calibri"/>
              </a:rPr>
              <a:t>m / </a:t>
            </a:r>
            <a:r>
              <a:rPr lang="en-US" sz="1300" b="1" spc="-1" dirty="0" smtClean="0">
                <a:solidFill>
                  <a:srgbClr val="C00000"/>
                </a:solidFill>
                <a:latin typeface="Calibri"/>
              </a:rPr>
              <a:t>week</a:t>
            </a:r>
            <a:endParaRPr lang="en-US" sz="1300" b="1" spc="-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6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Beam Stability and Feedback Systems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2211" y="2739568"/>
            <a:ext cx="4242187" cy="13203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600" b="1" u="sng" spc="-1" dirty="0" smtClean="0">
                <a:solidFill>
                  <a:srgbClr val="000000"/>
                </a:solidFill>
                <a:latin typeface="Calibri"/>
              </a:rPr>
              <a:t>1</a:t>
            </a:r>
            <a:r>
              <a:rPr lang="en-US" sz="1600" b="1" u="sng" spc="-1" baseline="30000" dirty="0" smtClean="0">
                <a:solidFill>
                  <a:srgbClr val="000000"/>
                </a:solidFill>
                <a:latin typeface="Calibri"/>
              </a:rPr>
              <a:t>st</a:t>
            </a:r>
            <a:r>
              <a:rPr lang="en-US" sz="1600" b="1" u="sng" spc="-1" dirty="0" smtClean="0">
                <a:solidFill>
                  <a:srgbClr val="000000"/>
                </a:solidFill>
                <a:latin typeface="Calibri"/>
              </a:rPr>
              <a:t> Step</a:t>
            </a:r>
          </a:p>
          <a:p>
            <a:pPr>
              <a:lnSpc>
                <a:spcPct val="110000"/>
              </a:lnSpc>
            </a:pPr>
            <a:r>
              <a:rPr lang="en-US" sz="1300" b="1" spc="-1" dirty="0" smtClean="0">
                <a:solidFill>
                  <a:srgbClr val="000000"/>
                </a:solidFill>
                <a:latin typeface="Calibri"/>
              </a:rPr>
              <a:t>“</a:t>
            </a:r>
            <a:r>
              <a:rPr lang="en-US" sz="1300" b="1" spc="-1" dirty="0" smtClean="0">
                <a:solidFill>
                  <a:srgbClr val="0000FF"/>
                </a:solidFill>
                <a:latin typeface="Calibri"/>
              </a:rPr>
              <a:t>Stability Task Force</a:t>
            </a:r>
            <a:r>
              <a:rPr lang="en-US" sz="1300" b="1" spc="-1" dirty="0" smtClean="0">
                <a:solidFill>
                  <a:srgbClr val="000000"/>
                </a:solidFill>
                <a:latin typeface="Calibri"/>
              </a:rPr>
              <a:t>” (MAX-IV approach) implemented a </a:t>
            </a:r>
          </a:p>
          <a:p>
            <a:pPr>
              <a:lnSpc>
                <a:spcPct val="110000"/>
              </a:lnSpc>
            </a:pPr>
            <a:r>
              <a:rPr lang="en-US" sz="1300" b="1" spc="-1" dirty="0" smtClean="0">
                <a:solidFill>
                  <a:srgbClr val="0000FF"/>
                </a:solidFill>
                <a:latin typeface="Calibri"/>
              </a:rPr>
              <a:t>common strategy for passive stability </a:t>
            </a:r>
            <a:r>
              <a:rPr lang="en-US" sz="1300" b="1" spc="-1" dirty="0" smtClean="0">
                <a:solidFill>
                  <a:srgbClr val="000000"/>
                </a:solidFill>
                <a:latin typeface="Calibri"/>
              </a:rPr>
              <a:t>and </a:t>
            </a:r>
            <a:r>
              <a:rPr lang="en-US" sz="1300" b="1" spc="-1" dirty="0" smtClean="0">
                <a:solidFill>
                  <a:srgbClr val="0000FF"/>
                </a:solidFill>
                <a:latin typeface="Calibri"/>
              </a:rPr>
              <a:t>isolation of</a:t>
            </a:r>
          </a:p>
          <a:p>
            <a:pPr>
              <a:lnSpc>
                <a:spcPct val="110000"/>
              </a:lnSpc>
            </a:pPr>
            <a:r>
              <a:rPr lang="en-US" sz="1300" b="1" spc="-1" dirty="0" smtClean="0">
                <a:solidFill>
                  <a:srgbClr val="0000FF"/>
                </a:solidFill>
                <a:latin typeface="Calibri"/>
              </a:rPr>
              <a:t>vibrational and thermal sources </a:t>
            </a:r>
            <a:r>
              <a:rPr lang="en-US" sz="1300" b="1" spc="-1" dirty="0" smtClean="0">
                <a:solidFill>
                  <a:srgbClr val="000000"/>
                </a:solidFill>
                <a:latin typeface="Calibri"/>
              </a:rPr>
              <a:t>over the whole facility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300" b="1" spc="-1" dirty="0" smtClean="0">
                <a:solidFill>
                  <a:srgbClr val="000000"/>
                </a:solidFill>
                <a:latin typeface="Calibri"/>
              </a:rPr>
              <a:t>(building, accelerator and beamlines)</a:t>
            </a:r>
          </a:p>
        </p:txBody>
      </p:sp>
      <p:sp>
        <p:nvSpPr>
          <p:cNvPr id="5" name="8-Point Star 4"/>
          <p:cNvSpPr/>
          <p:nvPr/>
        </p:nvSpPr>
        <p:spPr>
          <a:xfrm>
            <a:off x="4928761" y="2664906"/>
            <a:ext cx="1176891" cy="1141712"/>
          </a:xfrm>
          <a:prstGeom prst="star8">
            <a:avLst/>
          </a:prstGeom>
          <a:solidFill>
            <a:srgbClr val="FFFF99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spc="-1" dirty="0">
                <a:solidFill>
                  <a:srgbClr val="0000FF"/>
                </a:solidFill>
                <a:latin typeface="Calibri"/>
              </a:rPr>
              <a:t>s</a:t>
            </a:r>
            <a:r>
              <a:rPr lang="en-US" sz="1000" b="1" spc="-1" dirty="0" smtClean="0">
                <a:solidFill>
                  <a:srgbClr val="0000FF"/>
                </a:solidFill>
                <a:latin typeface="Calibri"/>
              </a:rPr>
              <a:t>tability is a common effort throughout the facility</a:t>
            </a:r>
            <a:endParaRPr lang="de-CH" sz="10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583" y="5239396"/>
            <a:ext cx="4567459" cy="110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Aft>
                <a:spcPts val="600"/>
              </a:spcAft>
            </a:pPr>
            <a:r>
              <a:rPr lang="en-US" sz="1600" b="1" u="sng" spc="-1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US" sz="1600" b="1" u="sng" spc="-1" baseline="30000" dirty="0">
                <a:solidFill>
                  <a:srgbClr val="000000"/>
                </a:solidFill>
                <a:latin typeface="Calibri"/>
              </a:rPr>
              <a:t>nd</a:t>
            </a:r>
            <a:r>
              <a:rPr lang="en-US" sz="1600" b="1" u="sng" spc="-1" dirty="0">
                <a:solidFill>
                  <a:srgbClr val="000000"/>
                </a:solidFill>
                <a:latin typeface="Calibri"/>
              </a:rPr>
              <a:t> Step</a:t>
            </a:r>
          </a:p>
          <a:p>
            <a:pPr lvl="0">
              <a:lnSpc>
                <a:spcPct val="110000"/>
              </a:lnSpc>
            </a:pPr>
            <a:r>
              <a:rPr lang="en-US" sz="1300" b="1" spc="-1" dirty="0" smtClean="0">
                <a:solidFill>
                  <a:srgbClr val="000000"/>
                </a:solidFill>
                <a:latin typeface="Calibri"/>
              </a:rPr>
              <a:t>Implement </a:t>
            </a:r>
            <a:r>
              <a:rPr lang="en-US" sz="1300" b="1" spc="-1" dirty="0">
                <a:solidFill>
                  <a:srgbClr val="000000"/>
                </a:solidFill>
                <a:latin typeface="Calibri"/>
              </a:rPr>
              <a:t>a </a:t>
            </a:r>
            <a:r>
              <a:rPr lang="en-US" sz="1300" b="1" spc="-1" dirty="0">
                <a:solidFill>
                  <a:srgbClr val="0000FF"/>
                </a:solidFill>
                <a:latin typeface="Calibri"/>
              </a:rPr>
              <a:t>common feedback platform </a:t>
            </a:r>
            <a:r>
              <a:rPr lang="en-US" sz="1300" b="1" spc="-1" dirty="0">
                <a:solidFill>
                  <a:srgbClr val="000000"/>
                </a:solidFill>
                <a:latin typeface="Calibri"/>
              </a:rPr>
              <a:t>open to </a:t>
            </a:r>
            <a:r>
              <a:rPr lang="en-US" sz="1300" b="1" spc="-1" dirty="0">
                <a:solidFill>
                  <a:srgbClr val="0000FF"/>
                </a:solidFill>
                <a:latin typeface="Calibri"/>
              </a:rPr>
              <a:t>connect </a:t>
            </a:r>
            <a:endParaRPr lang="en-US" sz="1300" b="1" spc="-1" dirty="0" smtClean="0">
              <a:solidFill>
                <a:srgbClr val="0000FF"/>
              </a:solidFill>
              <a:latin typeface="Calibri"/>
            </a:endParaRPr>
          </a:p>
          <a:p>
            <a:pPr lvl="0">
              <a:lnSpc>
                <a:spcPct val="110000"/>
              </a:lnSpc>
            </a:pPr>
            <a:r>
              <a:rPr lang="en-US" sz="1300" b="1" spc="-1" dirty="0" smtClean="0">
                <a:solidFill>
                  <a:srgbClr val="0000FF"/>
                </a:solidFill>
                <a:latin typeface="Calibri"/>
              </a:rPr>
              <a:t>all </a:t>
            </a:r>
            <a:r>
              <a:rPr lang="en-US" sz="1300" b="1" spc="-1" dirty="0">
                <a:solidFill>
                  <a:srgbClr val="0000FF"/>
                </a:solidFill>
                <a:latin typeface="Calibri"/>
              </a:rPr>
              <a:t>electron and </a:t>
            </a:r>
            <a:r>
              <a:rPr lang="en-US" sz="1300" b="1" spc="-1" dirty="0" smtClean="0">
                <a:solidFill>
                  <a:srgbClr val="0000FF"/>
                </a:solidFill>
                <a:latin typeface="Calibri"/>
              </a:rPr>
              <a:t>photon </a:t>
            </a:r>
            <a:r>
              <a:rPr lang="en-US" sz="1300" b="1" spc="-1" dirty="0">
                <a:solidFill>
                  <a:srgbClr val="0000FF"/>
                </a:solidFill>
                <a:latin typeface="Calibri"/>
              </a:rPr>
              <a:t>diagnostics systems</a:t>
            </a:r>
            <a:r>
              <a:rPr lang="en-US" sz="1300" b="1" spc="-1" dirty="0">
                <a:solidFill>
                  <a:srgbClr val="000000"/>
                </a:solidFill>
                <a:latin typeface="Calibri"/>
              </a:rPr>
              <a:t> and make use of </a:t>
            </a:r>
            <a:endParaRPr lang="en-US" sz="1300" b="1" spc="-1" dirty="0" smtClean="0">
              <a:solidFill>
                <a:srgbClr val="000000"/>
              </a:solidFill>
              <a:latin typeface="Calibri"/>
            </a:endParaRPr>
          </a:p>
          <a:p>
            <a:pPr lvl="0">
              <a:lnSpc>
                <a:spcPct val="110000"/>
              </a:lnSpc>
            </a:pPr>
            <a:r>
              <a:rPr lang="en-US" sz="1300" b="1" spc="-1" dirty="0" smtClean="0">
                <a:solidFill>
                  <a:srgbClr val="000000"/>
                </a:solidFill>
                <a:latin typeface="Calibri"/>
              </a:rPr>
              <a:t>their </a:t>
            </a:r>
            <a:r>
              <a:rPr lang="en-US" sz="1300" b="1" spc="-1" dirty="0">
                <a:solidFill>
                  <a:srgbClr val="000000"/>
                </a:solidFill>
                <a:latin typeface="Calibri"/>
              </a:rPr>
              <a:t>improved performance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68952" y="4205151"/>
            <a:ext cx="4992856" cy="906402"/>
            <a:chOff x="653584" y="4205151"/>
            <a:chExt cx="4992856" cy="906402"/>
          </a:xfrm>
        </p:grpSpPr>
        <p:sp>
          <p:nvSpPr>
            <p:cNvPr id="17" name="Rectangle 16"/>
            <p:cNvSpPr/>
            <p:nvPr/>
          </p:nvSpPr>
          <p:spPr>
            <a:xfrm>
              <a:off x="821367" y="4211644"/>
              <a:ext cx="4551820" cy="870857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 w="127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53584" y="4205151"/>
              <a:ext cx="4992856" cy="9064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10000"/>
                </a:lnSpc>
                <a:spcAft>
                  <a:spcPts val="1200"/>
                </a:spcAft>
              </a:pPr>
              <a:r>
                <a:rPr lang="en-US" sz="1300" b="1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300" b="1" spc="-1" dirty="0" smtClean="0">
                  <a:solidFill>
                    <a:srgbClr val="000000"/>
                  </a:solidFill>
                  <a:latin typeface="Calibri"/>
                </a:rPr>
                <a:t>   This </a:t>
              </a:r>
              <a:r>
                <a:rPr lang="en-US" sz="1300" b="1" spc="-1" dirty="0">
                  <a:solidFill>
                    <a:srgbClr val="000000"/>
                  </a:solidFill>
                  <a:latin typeface="Calibri"/>
                </a:rPr>
                <a:t>approach may only work for </a:t>
              </a:r>
              <a:r>
                <a:rPr lang="en-US" sz="1300" b="1" spc="-1" dirty="0">
                  <a:solidFill>
                    <a:srgbClr val="0000FF"/>
                  </a:solidFill>
                  <a:latin typeface="Calibri"/>
                </a:rPr>
                <a:t>new facilities</a:t>
              </a:r>
              <a:r>
                <a:rPr lang="en-US" sz="1300" b="1" spc="-1" dirty="0">
                  <a:solidFill>
                    <a:srgbClr val="000000"/>
                  </a:solidFill>
                  <a:latin typeface="Calibri"/>
                </a:rPr>
                <a:t>!</a:t>
              </a:r>
            </a:p>
            <a:p>
              <a:pPr lvl="0">
                <a:lnSpc>
                  <a:spcPct val="110000"/>
                </a:lnSpc>
              </a:pPr>
              <a:r>
                <a:rPr lang="en-US" sz="1300" b="1" spc="-1" dirty="0">
                  <a:solidFill>
                    <a:srgbClr val="000000"/>
                  </a:solidFill>
                  <a:latin typeface="Calibri"/>
                </a:rPr>
                <a:t>    </a:t>
              </a:r>
              <a:r>
                <a:rPr lang="en-US" sz="1300" b="1" spc="-1" dirty="0">
                  <a:solidFill>
                    <a:srgbClr val="0000FF"/>
                  </a:solidFill>
                  <a:latin typeface="Calibri"/>
                </a:rPr>
                <a:t>Upgrading facilities </a:t>
              </a:r>
              <a:r>
                <a:rPr lang="en-US" sz="1300" b="1" spc="-1" dirty="0">
                  <a:solidFill>
                    <a:srgbClr val="000000"/>
                  </a:solidFill>
                  <a:latin typeface="Calibri"/>
                </a:rPr>
                <a:t>– the majority of 4GLS – may put the </a:t>
              </a:r>
            </a:p>
            <a:p>
              <a:pPr lvl="0">
                <a:lnSpc>
                  <a:spcPct val="110000"/>
                </a:lnSpc>
                <a:spcAft>
                  <a:spcPts val="1800"/>
                </a:spcAft>
              </a:pPr>
              <a:r>
                <a:rPr lang="en-US" sz="1300" b="1" spc="-1" dirty="0">
                  <a:solidFill>
                    <a:srgbClr val="000000"/>
                  </a:solidFill>
                  <a:latin typeface="Calibri"/>
                </a:rPr>
                <a:t>    responsibility for electron and photon diagnostics in one hand…</a:t>
              </a:r>
              <a:endParaRPr lang="de-CH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66094" y="3633495"/>
            <a:ext cx="3043646" cy="2870997"/>
            <a:chOff x="5969723" y="3708291"/>
            <a:chExt cx="3043646" cy="287099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9792" y="3945217"/>
              <a:ext cx="2560208" cy="242075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69723" y="3708291"/>
              <a:ext cx="304364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200"/>
                </a:spcAft>
              </a:pPr>
              <a:r>
                <a:rPr lang="en-US" sz="1000" b="1" u="sng" spc="-1" dirty="0" smtClean="0">
                  <a:solidFill>
                    <a:prstClr val="black"/>
                  </a:solidFill>
                  <a:latin typeface="Calibri"/>
                </a:rPr>
                <a:t>Energy Scan at SLS </a:t>
              </a:r>
              <a:r>
                <a:rPr lang="en-US" sz="1000" b="1" u="sng" spc="-1" dirty="0" err="1" smtClean="0">
                  <a:solidFill>
                    <a:prstClr val="black"/>
                  </a:solidFill>
                  <a:latin typeface="Calibri"/>
                </a:rPr>
                <a:t>microXAS</a:t>
              </a:r>
              <a:r>
                <a:rPr lang="en-US" sz="1000" b="1" u="sng" spc="-1" dirty="0" smtClean="0">
                  <a:solidFill>
                    <a:prstClr val="black"/>
                  </a:solidFill>
                  <a:latin typeface="Calibri"/>
                </a:rPr>
                <a:t> Beamline </a:t>
              </a:r>
              <a:r>
                <a:rPr lang="en-US" sz="1000" b="1" u="sng" spc="-1" dirty="0" smtClean="0">
                  <a:solidFill>
                    <a:srgbClr val="0000FF"/>
                  </a:solidFill>
                  <a:latin typeface="Calibri"/>
                </a:rPr>
                <a:t>with XBPM FB</a:t>
              </a:r>
              <a:endParaRPr lang="en-US" sz="1000" b="1" u="sng" spc="-1" dirty="0">
                <a:solidFill>
                  <a:srgbClr val="0000FF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961004" y="6333067"/>
              <a:ext cx="180305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1000" b="1" spc="-1" dirty="0">
                  <a:solidFill>
                    <a:srgbClr val="0000FF"/>
                  </a:solidFill>
                  <a:latin typeface="Calibri"/>
                </a:rPr>
                <a:t>c</a:t>
              </a:r>
              <a:r>
                <a:rPr lang="en-US" sz="1000" b="1" spc="-1" dirty="0" smtClean="0">
                  <a:solidFill>
                    <a:srgbClr val="0000FF"/>
                  </a:solidFill>
                  <a:latin typeface="Calibri"/>
                </a:rPr>
                <a:t>ourtesy of D. Grolimund (SLS)</a:t>
              </a:r>
              <a:endParaRPr lang="de-CH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96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17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4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Orbit &amp; Source Point Stabilization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4165" y="924901"/>
            <a:ext cx="6300652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 lvl="0" defTabSz="648000">
              <a:lnSpc>
                <a:spcPct val="11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u="sng" spc="-1" dirty="0" smtClean="0">
                <a:solidFill>
                  <a:srgbClr val="0000FF"/>
                </a:solidFill>
                <a:latin typeface="Calibri"/>
              </a:rPr>
              <a:t>Example 1:</a:t>
            </a:r>
            <a:r>
              <a:rPr lang="en-US" sz="1600" b="1" spc="-1" dirty="0" smtClean="0">
                <a:solidFill>
                  <a:srgbClr val="0000FF"/>
                </a:solidFill>
                <a:latin typeface="Calibri"/>
              </a:rPr>
              <a:t>   </a:t>
            </a:r>
            <a:r>
              <a:rPr lang="en-US" sz="1600" b="1" u="sng" spc="-1" dirty="0" smtClean="0">
                <a:solidFill>
                  <a:srgbClr val="0000FF"/>
                </a:solidFill>
                <a:latin typeface="Calibri"/>
              </a:rPr>
              <a:t>Orbit Feedback System for APS-U</a:t>
            </a:r>
          </a:p>
          <a:p>
            <a:pPr marL="360" lvl="0" defTabSz="648000">
              <a:lnSpc>
                <a:spcPct val="11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000" b="1" spc="-1" dirty="0" smtClean="0">
                <a:latin typeface="Calibri"/>
              </a:rPr>
              <a:t>N. Sereno et al. IPAC 2015 &amp; IBIC 2016; P. </a:t>
            </a:r>
            <a:r>
              <a:rPr lang="en-US" sz="1000" b="1" spc="-1" dirty="0" err="1" smtClean="0">
                <a:latin typeface="Calibri"/>
              </a:rPr>
              <a:t>Kallakuri</a:t>
            </a:r>
            <a:r>
              <a:rPr lang="en-US" sz="1000" b="1" spc="-1" dirty="0" smtClean="0">
                <a:latin typeface="Calibri"/>
              </a:rPr>
              <a:t> et al. IBIC 2017, J. </a:t>
            </a:r>
            <a:r>
              <a:rPr lang="en-US" sz="1000" b="1" spc="-1" dirty="0" err="1" smtClean="0">
                <a:latin typeface="Calibri"/>
              </a:rPr>
              <a:t>Carwardine</a:t>
            </a:r>
            <a:r>
              <a:rPr lang="en-US" sz="1000" b="1" spc="-1" dirty="0" smtClean="0">
                <a:latin typeface="Calibri"/>
              </a:rPr>
              <a:t> et al. IBIC 2018</a:t>
            </a:r>
            <a:endParaRPr lang="en-US" sz="1000" b="1" spc="-1" dirty="0"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805" y="1474890"/>
            <a:ext cx="3600000" cy="2437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166" y="1474890"/>
            <a:ext cx="3600000" cy="136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315" y="2863540"/>
            <a:ext cx="3600000" cy="1450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844165" y="4363426"/>
            <a:ext cx="7795836" cy="2249231"/>
            <a:chOff x="844165" y="4363426"/>
            <a:chExt cx="7795836" cy="2249231"/>
          </a:xfrm>
        </p:grpSpPr>
        <p:sp>
          <p:nvSpPr>
            <p:cNvPr id="15" name="Rectangle 14"/>
            <p:cNvSpPr/>
            <p:nvPr/>
          </p:nvSpPr>
          <p:spPr>
            <a:xfrm>
              <a:off x="844165" y="4363426"/>
              <a:ext cx="7795836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" lvl="0" defTabSz="648000">
                <a:lnSpc>
                  <a:spcPct val="110000"/>
                </a:lnSpc>
                <a:buClr>
                  <a:srgbClr val="000000"/>
                </a:buClr>
                <a:tabLst>
                  <a:tab pos="360000" algn="l"/>
                </a:tabLst>
              </a:pPr>
              <a:r>
                <a:rPr lang="en-US" sz="1600" b="1" u="sng" spc="-1" dirty="0" smtClean="0">
                  <a:solidFill>
                    <a:srgbClr val="0000FF"/>
                  </a:solidFill>
                  <a:latin typeface="Calibri"/>
                </a:rPr>
                <a:t>Example 2:</a:t>
              </a:r>
              <a:r>
                <a:rPr lang="en-US" sz="1600" b="1" spc="-1" dirty="0" smtClean="0">
                  <a:solidFill>
                    <a:srgbClr val="0000FF"/>
                  </a:solidFill>
                  <a:latin typeface="Calibri"/>
                </a:rPr>
                <a:t>   </a:t>
              </a:r>
              <a:r>
                <a:rPr lang="en-US" sz="1600" b="1" u="sng" spc="-1" dirty="0" smtClean="0">
                  <a:solidFill>
                    <a:srgbClr val="0000FF"/>
                  </a:solidFill>
                  <a:latin typeface="Calibri"/>
                </a:rPr>
                <a:t>Fast (1 kHz) Feedback using XBPM Reading and Electron Beam Steering at DLS </a:t>
              </a:r>
            </a:p>
            <a:p>
              <a:pPr marL="360" lvl="0" defTabSz="648000">
                <a:lnSpc>
                  <a:spcPct val="110000"/>
                </a:lnSpc>
                <a:buClr>
                  <a:srgbClr val="000000"/>
                </a:buClr>
                <a:tabLst>
                  <a:tab pos="360000" algn="l"/>
                </a:tabLst>
              </a:pPr>
              <a:r>
                <a:rPr lang="en-US" sz="1000" b="1" spc="-1" dirty="0" smtClean="0">
                  <a:latin typeface="Calibri"/>
                </a:rPr>
                <a:t>C. Bloomer, G. Rehm, A. Tipper IBIC 2019</a:t>
              </a:r>
              <a:endParaRPr lang="en-US" sz="1000" b="1" spc="-1" dirty="0">
                <a:latin typeface="Calibri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1607" y="4895878"/>
              <a:ext cx="2456770" cy="171677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9001" y="4930715"/>
              <a:ext cx="3788793" cy="15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56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Closing Remarks and Summary</a:t>
            </a:r>
            <a:endParaRPr lang="en-US" sz="2800" b="1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18</a:t>
            </a:fld>
            <a:endParaRPr lang="de-DE" sz="900" b="0" strike="noStrike" spc="-1">
              <a:latin typeface="Times New Roman"/>
            </a:endParaRPr>
          </a:p>
        </p:txBody>
      </p:sp>
      <p:sp>
        <p:nvSpPr>
          <p:cNvPr id="5" name="TextShape 3"/>
          <p:cNvSpPr txBox="1"/>
          <p:nvPr/>
        </p:nvSpPr>
        <p:spPr>
          <a:xfrm>
            <a:off x="956960" y="878306"/>
            <a:ext cx="7487793" cy="54763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77840" indent="-17748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b="1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Many of state-of-the-art </a:t>
            </a:r>
            <a:r>
              <a:rPr lang="en-US" b="1" spc="-1" dirty="0" smtClean="0">
                <a:solidFill>
                  <a:srgbClr val="0000FF"/>
                </a:solidFill>
                <a:latin typeface="Calibri"/>
                <a:ea typeface="ヒラギノ角ゴ Pro W3"/>
              </a:rPr>
              <a:t>Diagnostics Systems </a:t>
            </a:r>
            <a:r>
              <a:rPr lang="en-US" b="1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are “</a:t>
            </a:r>
            <a:r>
              <a:rPr lang="en-US" b="1" spc="-1" dirty="0" smtClean="0">
                <a:solidFill>
                  <a:srgbClr val="00B050"/>
                </a:solidFill>
                <a:latin typeface="Calibri"/>
                <a:ea typeface="ヒラギノ角ゴ Pro W3"/>
              </a:rPr>
              <a:t>ready to go</a:t>
            </a:r>
            <a:r>
              <a:rPr lang="en-US" b="1" spc="-1" dirty="0" smtClean="0">
                <a:solidFill>
                  <a:srgbClr val="000000"/>
                </a:solidFill>
                <a:latin typeface="Calibri"/>
                <a:ea typeface="ヒラギノ角ゴ Pro W3"/>
              </a:rPr>
              <a:t>” for ultra-low emittance storage rings (4GLS) – even with sufficient performance   </a:t>
            </a:r>
            <a:r>
              <a:rPr lang="en-US" b="1" spc="-1" dirty="0" smtClean="0">
                <a:solidFill>
                  <a:srgbClr val="000000"/>
                </a:solidFill>
                <a:latin typeface="Calibri"/>
                <a:ea typeface="ヒラギノ角ゴ Pro W3"/>
                <a:sym typeface="Wingdings" panose="05000000000000000000" pitchFamily="2" charset="2"/>
              </a:rPr>
              <a:t>  </a:t>
            </a:r>
          </a:p>
          <a:p>
            <a:pPr marL="360">
              <a:lnSpc>
                <a:spcPct val="110000"/>
              </a:lnSpc>
              <a:buClr>
                <a:srgbClr val="000000"/>
              </a:buClr>
            </a:pPr>
            <a:r>
              <a:rPr lang="en-US" b="1" spc="-1" dirty="0" smtClean="0">
                <a:solidFill>
                  <a:srgbClr val="000000"/>
                </a:solidFill>
                <a:latin typeface="Calibri"/>
                <a:sym typeface="Wingdings" panose="05000000000000000000" pitchFamily="2" charset="2"/>
              </a:rPr>
              <a:t>       </a:t>
            </a:r>
            <a:r>
              <a:rPr lang="en-US" b="1" spc="-1" dirty="0" smtClean="0">
                <a:solidFill>
                  <a:prstClr val="black"/>
                </a:solidFill>
                <a:latin typeface="Arial Narrow"/>
              </a:rPr>
              <a:t> →   </a:t>
            </a:r>
            <a:r>
              <a:rPr lang="en-US" b="1" spc="-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BLMs</a:t>
            </a:r>
            <a:r>
              <a:rPr lang="en-US" b="1" spc="-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important for commissioning and injection optimization</a:t>
            </a:r>
          </a:p>
          <a:p>
            <a:pPr marL="360">
              <a:lnSpc>
                <a:spcPct val="110000"/>
              </a:lnSpc>
              <a:buClr>
                <a:srgbClr val="000000"/>
              </a:buClr>
            </a:pPr>
            <a:r>
              <a:rPr lang="en-US" b="1" spc="-1" dirty="0" smtClean="0">
                <a:solidFill>
                  <a:prstClr val="black"/>
                </a:solidFill>
                <a:latin typeface="Arial Narrow"/>
              </a:rPr>
              <a:t>        →   </a:t>
            </a:r>
            <a:r>
              <a:rPr lang="en-US" b="1" spc="-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US" b="1" spc="-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BPM</a:t>
            </a:r>
            <a:r>
              <a:rPr lang="en-US" b="1" spc="-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developments fulfill resolution and BW requirements</a:t>
            </a:r>
          </a:p>
          <a:p>
            <a:pPr marL="360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b="1" spc="-1" dirty="0">
                <a:solidFill>
                  <a:prstClr val="black"/>
                </a:solidFill>
                <a:latin typeface="Arial Narrow"/>
              </a:rPr>
              <a:t>  </a:t>
            </a:r>
            <a:r>
              <a:rPr lang="en-US" b="1" spc="-1" dirty="0" smtClean="0">
                <a:solidFill>
                  <a:prstClr val="black"/>
                </a:solidFill>
                <a:latin typeface="Arial Narrow"/>
              </a:rPr>
              <a:t>      →   </a:t>
            </a:r>
            <a:r>
              <a:rPr lang="en-US" b="1" spc="-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stringent drift requirements may be achieved by </a:t>
            </a:r>
            <a:r>
              <a:rPr lang="en-US" b="1" spc="-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pilot tone calibration </a:t>
            </a:r>
            <a:endParaRPr lang="en-US" b="1" spc="-1" dirty="0" smtClean="0">
              <a:solidFill>
                <a:srgbClr val="0000FF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  <a:p>
            <a:pPr marL="177840" indent="-17748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b="1" spc="-1" dirty="0" smtClean="0">
                <a:solidFill>
                  <a:srgbClr val="000000"/>
                </a:solidFill>
                <a:latin typeface="Calibri"/>
              </a:rPr>
              <a:t>High resolution </a:t>
            </a:r>
            <a:r>
              <a:rPr lang="en-US" b="1" spc="-1" dirty="0" smtClean="0">
                <a:solidFill>
                  <a:srgbClr val="0000FF"/>
                </a:solidFill>
                <a:latin typeface="Calibri"/>
              </a:rPr>
              <a:t>Profile Monitors </a:t>
            </a:r>
            <a:r>
              <a:rPr lang="en-US" b="1" spc="-1" dirty="0" smtClean="0">
                <a:solidFill>
                  <a:srgbClr val="000000"/>
                </a:solidFill>
                <a:latin typeface="Calibri"/>
              </a:rPr>
              <a:t>are a challenge</a:t>
            </a:r>
          </a:p>
          <a:p>
            <a:pPr marL="360">
              <a:lnSpc>
                <a:spcPct val="110000"/>
              </a:lnSpc>
              <a:buClr>
                <a:srgbClr val="000000"/>
              </a:buClr>
            </a:pPr>
            <a:r>
              <a:rPr lang="en-US" b="1" spc="-1" dirty="0" smtClean="0">
                <a:latin typeface="Arial Narrow"/>
              </a:rPr>
              <a:t>        →   </a:t>
            </a:r>
            <a:r>
              <a:rPr lang="en-US" b="1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existing designs may work for some “</a:t>
            </a:r>
            <a:r>
              <a:rPr lang="en-US" b="1" spc="-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lucky ones</a:t>
            </a:r>
            <a:r>
              <a:rPr lang="en-US" b="1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  <a:p>
            <a:pPr marL="360">
              <a:lnSpc>
                <a:spcPct val="110000"/>
              </a:lnSpc>
              <a:buClr>
                <a:srgbClr val="000000"/>
              </a:buClr>
            </a:pPr>
            <a:r>
              <a:rPr lang="en-US" b="1" spc="-1" dirty="0" smtClean="0">
                <a:latin typeface="Arial Narrow"/>
              </a:rPr>
              <a:t>        →   </a:t>
            </a:r>
            <a:r>
              <a:rPr lang="en-US" b="1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many have to learn from beamline scientists on </a:t>
            </a:r>
            <a:r>
              <a:rPr lang="en-US" b="1" spc="-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X-ray imaging</a:t>
            </a:r>
          </a:p>
          <a:p>
            <a:pPr marL="360">
              <a:lnSpc>
                <a:spcPct val="110000"/>
              </a:lnSpc>
              <a:buClr>
                <a:srgbClr val="000000"/>
              </a:buClr>
            </a:pPr>
            <a:r>
              <a:rPr lang="en-US" b="1" spc="-1" dirty="0" smtClean="0">
                <a:solidFill>
                  <a:prstClr val="black"/>
                </a:solidFill>
                <a:latin typeface="Arial Narrow"/>
              </a:rPr>
              <a:t>        →   </a:t>
            </a:r>
            <a:r>
              <a:rPr lang="en-US" b="1" spc="-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ideas </a:t>
            </a:r>
            <a:r>
              <a:rPr lang="en-US" b="1" spc="-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welcome and have already been tested successfully</a:t>
            </a:r>
            <a:endParaRPr lang="en-US" b="1" spc="-1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</a:pPr>
            <a:r>
              <a:rPr lang="en-US" b="1" spc="-1" dirty="0" smtClean="0">
                <a:solidFill>
                  <a:prstClr val="black"/>
                </a:solidFill>
                <a:latin typeface="Arial Narrow"/>
              </a:rPr>
              <a:t>        →   </a:t>
            </a:r>
            <a:r>
              <a:rPr lang="en-US" b="1" spc="-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Hz to kHz update rates </a:t>
            </a:r>
            <a:r>
              <a:rPr lang="en-US" b="1" spc="-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allow for </a:t>
            </a:r>
            <a:r>
              <a:rPr lang="en-US" b="1" spc="-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coupling / emittance FBs</a:t>
            </a:r>
          </a:p>
          <a:p>
            <a:pPr marL="177840" lvl="0" indent="-177480">
              <a:lnSpc>
                <a:spcPct val="110000"/>
              </a:lnSpc>
              <a:spcAft>
                <a:spcPts val="1800"/>
              </a:spcAft>
              <a:buClr>
                <a:srgbClr val="000000"/>
              </a:buClr>
              <a:buFont typeface="Arial"/>
              <a:buChar char="•"/>
            </a:pPr>
            <a:r>
              <a:rPr lang="en-US" b="1" spc="-1" dirty="0" smtClean="0">
                <a:latin typeface="Calibri"/>
                <a:ea typeface="ヒラギノ角ゴ Pro W3"/>
                <a:sym typeface="Wingdings" panose="05000000000000000000" pitchFamily="2" charset="2"/>
              </a:rPr>
              <a:t>Newly designed </a:t>
            </a:r>
            <a:r>
              <a:rPr lang="en-US" b="1" spc="-1" dirty="0" smtClean="0">
                <a:solidFill>
                  <a:srgbClr val="0000FF"/>
                </a:solidFill>
                <a:latin typeface="Calibri"/>
                <a:ea typeface="ヒラギノ角ゴ Pro W3"/>
                <a:sym typeface="Wingdings" panose="05000000000000000000" pitchFamily="2" charset="2"/>
              </a:rPr>
              <a:t>FB Systems </a:t>
            </a:r>
            <a:r>
              <a:rPr lang="en-US" b="1" spc="-1" dirty="0" smtClean="0">
                <a:solidFill>
                  <a:srgbClr val="000000"/>
                </a:solidFill>
                <a:latin typeface="Calibri"/>
                <a:ea typeface="ヒラギノ角ゴ Pro W3"/>
                <a:sym typeface="Wingdings" panose="05000000000000000000" pitchFamily="2" charset="2"/>
              </a:rPr>
              <a:t>are open for </a:t>
            </a:r>
            <a:r>
              <a:rPr lang="en-US" b="1" spc="-1" dirty="0" smtClean="0">
                <a:solidFill>
                  <a:srgbClr val="0000FF"/>
                </a:solidFill>
                <a:latin typeface="Calibri"/>
                <a:ea typeface="ヒラギノ角ゴ Pro W3"/>
                <a:sym typeface="Wingdings" panose="05000000000000000000" pitchFamily="2" charset="2"/>
              </a:rPr>
              <a:t>electron</a:t>
            </a:r>
            <a:r>
              <a:rPr lang="en-US" b="1" spc="-1" dirty="0" smtClean="0">
                <a:solidFill>
                  <a:srgbClr val="000000"/>
                </a:solidFill>
                <a:latin typeface="Calibri"/>
                <a:ea typeface="ヒラギノ角ゴ Pro W3"/>
                <a:sym typeface="Wingdings" panose="05000000000000000000" pitchFamily="2" charset="2"/>
              </a:rPr>
              <a:t> and </a:t>
            </a:r>
            <a:r>
              <a:rPr lang="en-US" b="1" spc="-1" dirty="0" smtClean="0">
                <a:solidFill>
                  <a:srgbClr val="C00000"/>
                </a:solidFill>
                <a:latin typeface="Calibri"/>
                <a:ea typeface="ヒラギノ角ゴ Pro W3"/>
                <a:sym typeface="Wingdings" panose="05000000000000000000" pitchFamily="2" charset="2"/>
              </a:rPr>
              <a:t>photon</a:t>
            </a:r>
            <a:r>
              <a:rPr lang="en-US" b="1" spc="-1" dirty="0" smtClean="0">
                <a:solidFill>
                  <a:srgbClr val="000000"/>
                </a:solidFill>
                <a:latin typeface="Calibri"/>
                <a:ea typeface="ヒラギノ角ゴ Pro W3"/>
                <a:sym typeface="Wingdings" panose="05000000000000000000" pitchFamily="2" charset="2"/>
              </a:rPr>
              <a:t> diagnostics monitors and improve photon beam stabilization on the sample to closed loop BW of up to 1 kHz</a:t>
            </a:r>
          </a:p>
          <a:p>
            <a:pPr marL="177840" lvl="0" indent="-177480">
              <a:lnSpc>
                <a:spcPct val="110000"/>
              </a:lnSpc>
              <a:spcAft>
                <a:spcPts val="3000"/>
              </a:spcAft>
              <a:buClr>
                <a:srgbClr val="000000"/>
              </a:buClr>
              <a:buFont typeface="Arial"/>
              <a:buChar char="•"/>
            </a:pPr>
            <a:r>
              <a:rPr lang="en-US" b="1" spc="-1" dirty="0" smtClean="0">
                <a:solidFill>
                  <a:srgbClr val="5C82CE"/>
                </a:solidFill>
                <a:latin typeface="Calibri"/>
                <a:ea typeface="ヒラギノ角ゴ Pro W3"/>
                <a:sym typeface="Wingdings" panose="05000000000000000000" pitchFamily="2" charset="2"/>
              </a:rPr>
              <a:t>I’m very excited to learn more about recent results from existing facilities and improvements of diagnostics systems for new (upgrade) projects     </a:t>
            </a:r>
            <a:endParaRPr lang="en-US" b="1" spc="-1" dirty="0">
              <a:solidFill>
                <a:srgbClr val="5C82CE"/>
              </a:solidFill>
              <a:latin typeface="Calibri"/>
              <a:ea typeface="ヒラギノ角ゴ Pro W3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78454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Page </a:t>
            </a:r>
            <a:fld id="{8D62036B-A84F-434D-B87B-1E9971BB4F76}" type="slidenum">
              <a:rPr kumimoji="0" lang="de-DE" sz="9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22" name="TextShape 3"/>
          <p:cNvSpPr txBox="1"/>
          <p:nvPr/>
        </p:nvSpPr>
        <p:spPr>
          <a:xfrm>
            <a:off x="829639" y="1010194"/>
            <a:ext cx="2822732" cy="5582195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txBody>
          <a:bodyPr lIns="72000" tIns="180000" rIns="36000" bIns="36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Thank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ヒラギノ角ゴ Pro W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… for</a:t>
            </a:r>
            <a:r>
              <a:rPr kumimoji="0" lang="en-US" sz="1800" b="1" i="0" u="none" strike="noStrike" kern="120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 your patience and attention</a:t>
            </a:r>
            <a:r>
              <a:rPr kumimoji="0" lang="en-US" sz="1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   </a:t>
            </a:r>
            <a:r>
              <a:rPr kumimoji="0" lang="en-US" sz="1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  <a:sym typeface="Wingdings" panose="05000000000000000000" pitchFamily="2" charset="2"/>
              </a:rPr>
              <a:t>  </a:t>
            </a:r>
          </a:p>
        </p:txBody>
      </p:sp>
    </p:spTree>
    <p:extLst>
      <p:ext uri="{BB962C8B-B14F-4D97-AF65-F5344CB8AC3E}">
        <p14:creationId xmlns:p14="http://schemas.microsoft.com/office/powerpoint/2010/main" val="23463165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Acknowledgements</a:t>
            </a:r>
            <a:r>
              <a:rPr kumimoji="0" lang="en-US" sz="25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686868"/>
                </a:solidFill>
                <a:effectLst/>
                <a:uLnTx/>
                <a:uFillTx/>
                <a:latin typeface="Georgia"/>
                <a:ea typeface="ヒラギノ角ゴ Pro W3"/>
              </a:rPr>
              <a:t>   </a:t>
            </a:r>
            <a:endParaRPr kumimoji="0" lang="en-US" sz="25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kumimoji="0" lang="de-DE" sz="9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9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801046" y="917808"/>
            <a:ext cx="8149132" cy="55231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5C82CE"/>
                </a:solidFill>
                <a:effectLst/>
                <a:uLnTx/>
                <a:uFillTx/>
                <a:latin typeface="Calibri"/>
                <a:ea typeface="ヒラギノ角ゴ Pro W3"/>
              </a:rPr>
              <a:t>This presentation is based on information from many colleagues working at several light sources!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5C82CE"/>
                </a:solidFill>
                <a:effectLst/>
                <a:uLnTx/>
                <a:uFillTx/>
                <a:latin typeface="Calibri"/>
                <a:ea typeface="ヒラギノ角ゴ Pro W3"/>
              </a:rPr>
              <a:t>Special thanks go to…:</a:t>
            </a:r>
            <a:endParaRPr kumimoji="0" lang="en-US" sz="1400" b="0" i="0" u="none" strike="noStrike" kern="1200" cap="none" spc="-1" normalizeH="0" baseline="0" noProof="0" dirty="0" smtClean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ヒラギノ角ゴ Pro W3"/>
            </a:endParaRPr>
          </a:p>
          <a:p>
            <a:pPr marL="457560" marR="0" lvl="1" indent="0" algn="l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… 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Nick </a:t>
            </a:r>
            <a:r>
              <a:rPr kumimoji="0" lang="en-US" sz="1500" b="1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Sereno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, Vadim Sajaev (ANL:   APS, APS-U)</a:t>
            </a:r>
          </a:p>
          <a:p>
            <a:pPr marL="457560" marR="0" lvl="1" indent="0" algn="l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… 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Christoph </a:t>
            </a:r>
            <a:r>
              <a:rPr kumimoji="0" lang="en-US" sz="1500" b="1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Steier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; Greg Portman (LBL:   ALS, ALS-U)</a:t>
            </a:r>
            <a:endParaRPr kumimoji="0" lang="en-US" sz="15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ヒラギノ角ゴ Pro W3"/>
            </a:endParaRPr>
          </a:p>
          <a:p>
            <a:pPr marL="457560" marR="0" lvl="1" indent="0" algn="l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… 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/>
              </a:rPr>
              <a:t>Ake Andersson, Jonas </a:t>
            </a:r>
            <a:r>
              <a:rPr kumimoji="0" lang="en-US" sz="1500" b="1" i="0" u="none" strike="noStrike" kern="1200" cap="none" spc="-1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/>
              </a:rPr>
              <a:t>Breulin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/>
              </a:rPr>
              <a:t> 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(MAX-IV)</a:t>
            </a:r>
            <a:endParaRPr kumimoji="0" lang="en-US" sz="15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ヒラギノ角ゴ Pro W3"/>
            </a:endParaRPr>
          </a:p>
          <a:p>
            <a:pPr marL="457560" marR="0" lvl="1" indent="0" algn="l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…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 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/>
              </a:rPr>
              <a:t>Lorraine Bobb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, Chris Bloomer </a:t>
            </a:r>
            <a:r>
              <a:rPr kumimoji="0" lang="en-US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(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DIAMOND-I and II)</a:t>
            </a:r>
            <a:endParaRPr kumimoji="0" lang="en-US" sz="15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ヒラギノ角ゴ Pro W3"/>
            </a:endParaRPr>
          </a:p>
          <a:p>
            <a:pPr marL="457560" marR="0" lvl="1" indent="0" algn="l" defTabSz="648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ヒラギノ角ゴ Pro W3"/>
            </a:endParaRPr>
          </a:p>
          <a:p>
            <a:pPr marL="45756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… 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and from PSI (SLS, SLS 2.0):</a:t>
            </a:r>
          </a:p>
          <a:p>
            <a:pPr marL="45756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 W3"/>
              </a:rPr>
              <a:t>    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/>
              </a:rPr>
              <a:t>Masamitsu Aiba, Andreas Streun, Michael </a:t>
            </a:r>
            <a:r>
              <a:rPr kumimoji="0" lang="en-US" sz="1500" b="1" i="0" u="none" strike="noStrike" kern="1200" cap="none" spc="-1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/>
              </a:rPr>
              <a:t>Böge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/>
              </a:rPr>
              <a:t>, Boris Keil, Cigdem </a:t>
            </a:r>
            <a:r>
              <a:rPr kumimoji="0" lang="en-US" sz="1500" b="1" i="0" u="none" strike="noStrike" kern="1200" cap="none" spc="-1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/>
              </a:rPr>
              <a:t>Ozkan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/>
              </a:rPr>
              <a:t>-Loch,</a:t>
            </a:r>
            <a:endParaRPr kumimoji="0" lang="en-US" sz="15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ヒラギノ角ゴ Pro W3"/>
            </a:endParaRPr>
          </a:p>
          <a:p>
            <a:pPr marL="45756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/>
              </a:rPr>
              <a:t>    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ヒラギノ角ゴ Pro W3"/>
              </a:rPr>
              <a:t>Daniel Grolimund, Ana Diaz</a:t>
            </a:r>
            <a:endParaRPr kumimoji="0" lang="en-US" sz="15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ヒラギノ角ゴ Pro W3"/>
            </a:endParaRPr>
          </a:p>
          <a:p>
            <a:pPr marL="45756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500" b="1" i="0" u="none" strike="noStrike" kern="1200" cap="none" spc="-1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ヒラギノ角ゴ Pro W3"/>
            </a:endParaRPr>
          </a:p>
          <a:p>
            <a:pPr marL="45756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… 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and especially to </a:t>
            </a:r>
            <a:r>
              <a:rPr kumimoji="0" lang="en-US" sz="2400" b="1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5C82CE"/>
                </a:solidFill>
                <a:effectLst/>
                <a:uLnTx/>
                <a:uFillTx/>
                <a:latin typeface="Calibri"/>
              </a:rPr>
              <a:t>Nazanin</a:t>
            </a: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5C82C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400" b="1" i="0" u="none" strike="noStrike" kern="1200" cap="none" spc="-1" normalizeH="0" baseline="0" noProof="0" dirty="0" err="1" smtClean="0">
                <a:ln>
                  <a:noFill/>
                </a:ln>
                <a:solidFill>
                  <a:srgbClr val="5C82CE"/>
                </a:solidFill>
                <a:effectLst/>
                <a:uLnTx/>
                <a:uFillTx/>
                <a:latin typeface="Calibri"/>
              </a:rPr>
              <a:t>Samadi</a:t>
            </a:r>
            <a:r>
              <a:rPr kumimoji="0" lang="en-US" sz="24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5C82CE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for sharing her ideas on the </a:t>
            </a:r>
          </a:p>
          <a:p>
            <a:pPr marL="45756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500" b="1" i="0" u="none" strike="noStrike" kern="120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“Dispersive Crystal Diffraction Monitor”</a:t>
            </a:r>
            <a:endParaRPr kumimoji="0" lang="en-US" sz="1500" b="1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45756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  <a:p>
            <a:pPr marL="36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59" y="240754"/>
            <a:ext cx="540000" cy="51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062" y="241181"/>
            <a:ext cx="540000" cy="51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82" y="239966"/>
            <a:ext cx="540000" cy="51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12218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5407" y="4441548"/>
            <a:ext cx="5000007" cy="2338547"/>
            <a:chOff x="65407" y="4441548"/>
            <a:chExt cx="5000007" cy="2338547"/>
          </a:xfrm>
        </p:grpSpPr>
        <p:sp>
          <p:nvSpPr>
            <p:cNvPr id="40" name="Explosion 2 39"/>
            <p:cNvSpPr/>
            <p:nvPr/>
          </p:nvSpPr>
          <p:spPr>
            <a:xfrm rot="157963">
              <a:off x="65407" y="4441548"/>
              <a:ext cx="5000007" cy="2338547"/>
            </a:xfrm>
            <a:prstGeom prst="irregularSeal2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1853" y="5180309"/>
              <a:ext cx="3322577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u="sng" spc="-1" dirty="0" smtClean="0">
                  <a:solidFill>
                    <a:srgbClr val="0000FF"/>
                  </a:solidFill>
                  <a:latin typeface="Calibri"/>
                </a:rPr>
                <a:t>Beam Diagnostics and Beam </a:t>
              </a:r>
              <a:r>
                <a:rPr lang="en-US" sz="1600" b="1" u="sng" spc="-1" dirty="0">
                  <a:solidFill>
                    <a:srgbClr val="0000FF"/>
                  </a:solidFill>
                  <a:latin typeface="Calibri"/>
                </a:rPr>
                <a:t>S</a:t>
              </a:r>
              <a:r>
                <a:rPr lang="en-US" sz="1600" b="1" u="sng" spc="-1" dirty="0" smtClean="0">
                  <a:solidFill>
                    <a:srgbClr val="0000FF"/>
                  </a:solidFill>
                  <a:latin typeface="Calibri"/>
                </a:rPr>
                <a:t>tability</a:t>
              </a:r>
            </a:p>
            <a:p>
              <a:pPr algn="ctr"/>
              <a:r>
                <a:rPr lang="en-US" sz="1600" b="1" spc="-1" dirty="0" smtClean="0">
                  <a:latin typeface="Calibri"/>
                </a:rPr>
                <a:t>have always been pre-requisites</a:t>
              </a:r>
            </a:p>
            <a:p>
              <a:pPr algn="ctr"/>
              <a:r>
                <a:rPr lang="en-US" sz="1600" b="1" spc="-1" dirty="0">
                  <a:latin typeface="Calibri"/>
                </a:rPr>
                <a:t>f</a:t>
              </a:r>
              <a:r>
                <a:rPr lang="en-US" sz="1600" b="1" spc="-1" dirty="0" smtClean="0">
                  <a:latin typeface="Calibri"/>
                </a:rPr>
                <a:t>or successful LS operation – </a:t>
              </a:r>
            </a:p>
            <a:p>
              <a:pPr algn="ctr"/>
              <a:r>
                <a:rPr lang="en-US" sz="1600" b="1" spc="-1" dirty="0">
                  <a:solidFill>
                    <a:srgbClr val="0000FF"/>
                  </a:solidFill>
                  <a:latin typeface="Calibri"/>
                </a:rPr>
                <a:t>e</a:t>
              </a:r>
              <a:r>
                <a:rPr lang="en-US" sz="1600" b="1" spc="-1" dirty="0" smtClean="0">
                  <a:solidFill>
                    <a:srgbClr val="0000FF"/>
                  </a:solidFill>
                  <a:latin typeface="Calibri"/>
                </a:rPr>
                <a:t>ven more for 4</a:t>
              </a:r>
              <a:r>
                <a:rPr lang="en-US" sz="1600" b="1" spc="-1" baseline="30000" dirty="0" smtClean="0">
                  <a:solidFill>
                    <a:srgbClr val="0000FF"/>
                  </a:solidFill>
                  <a:latin typeface="Calibri"/>
                </a:rPr>
                <a:t>th</a:t>
              </a:r>
              <a:r>
                <a:rPr lang="en-US" sz="1600" b="1" spc="-1" dirty="0" smtClean="0">
                  <a:solidFill>
                    <a:srgbClr val="0000FF"/>
                  </a:solidFill>
                  <a:latin typeface="Calibri"/>
                </a:rPr>
                <a:t> GLS</a:t>
              </a:r>
              <a:endParaRPr lang="de-CH" sz="16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08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From 3</a:t>
            </a:r>
            <a:r>
              <a:rPr lang="en-US" sz="2800" b="1" spc="-1" baseline="30000" dirty="0" smtClean="0">
                <a:solidFill>
                  <a:srgbClr val="686868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rd</a:t>
            </a: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 to 4</a:t>
            </a:r>
            <a:r>
              <a:rPr lang="en-US" sz="2800" b="1" spc="-1" baseline="30000" dirty="0" smtClean="0">
                <a:solidFill>
                  <a:srgbClr val="686868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th</a:t>
            </a: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 Generation Light Sources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1931" y="1281055"/>
            <a:ext cx="312451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44000">
              <a:buFont typeface="Arial" panose="020B0604020202020204" pitchFamily="34" charset="0"/>
              <a:buChar char="•"/>
            </a:pPr>
            <a:r>
              <a:rPr lang="en-US" sz="1600" b="1" spc="-1" dirty="0" smtClean="0">
                <a:solidFill>
                  <a:srgbClr val="5C82CE"/>
                </a:solidFill>
                <a:latin typeface="Calibri"/>
                <a:ea typeface="ヒラギノ角ゴ Pro W3"/>
              </a:rPr>
              <a:t>NEG-coated small aperture</a:t>
            </a:r>
          </a:p>
          <a:p>
            <a:pPr defTabSz="144000"/>
            <a:r>
              <a:rPr lang="en-US" sz="1600" b="1" spc="-1" dirty="0" smtClean="0">
                <a:solidFill>
                  <a:srgbClr val="5C82CE"/>
                </a:solidFill>
                <a:latin typeface="Calibri"/>
                <a:ea typeface="ヒラギノ角ゴ Pro W3"/>
              </a:rPr>
              <a:t>	vacuum chambers</a:t>
            </a:r>
          </a:p>
          <a:p>
            <a:pPr indent="-144000">
              <a:buFont typeface="Arial" panose="020B0604020202020204" pitchFamily="34" charset="0"/>
              <a:buChar char="•"/>
            </a:pPr>
            <a:r>
              <a:rPr lang="en-US" sz="1600" b="1" spc="-1" dirty="0">
                <a:solidFill>
                  <a:srgbClr val="5C82CE"/>
                </a:solidFill>
                <a:latin typeface="Calibri"/>
              </a:rPr>
              <a:t>s</a:t>
            </a:r>
            <a:r>
              <a:rPr lang="en-US" sz="1600" b="1" spc="-1" dirty="0" smtClean="0">
                <a:solidFill>
                  <a:srgbClr val="5C82CE"/>
                </a:solidFill>
                <a:latin typeface="Calibri"/>
              </a:rPr>
              <a:t>trong and compact PM magnets</a:t>
            </a:r>
          </a:p>
          <a:p>
            <a:pPr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spc="-1" dirty="0" smtClean="0">
                <a:solidFill>
                  <a:srgbClr val="5C82CE"/>
                </a:solidFill>
                <a:latin typeface="Calibri"/>
              </a:rPr>
              <a:t>(ultra) fast injection elements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32530" y="3119291"/>
            <a:ext cx="31107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144000">
              <a:buFont typeface="Arial" panose="020B0604020202020204" pitchFamily="34" charset="0"/>
              <a:buChar char="•"/>
            </a:pPr>
            <a:r>
              <a:rPr lang="en-US" sz="1600" b="1" spc="-1" dirty="0" smtClean="0">
                <a:solidFill>
                  <a:srgbClr val="5C82CE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MBA lattices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44000">
              <a:buFont typeface="Arial" panose="020B0604020202020204" pitchFamily="34" charset="0"/>
              <a:buChar char="•"/>
            </a:pPr>
            <a:r>
              <a:rPr lang="en-US" sz="1600" b="1" spc="-1" dirty="0" smtClean="0">
                <a:solidFill>
                  <a:srgbClr val="5C82CE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reverse and long. gradient bends</a:t>
            </a:r>
          </a:p>
          <a:p>
            <a:pPr indent="-144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spc="-1" dirty="0" smtClean="0">
                <a:solidFill>
                  <a:srgbClr val="5C82CE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on-axis / swap-out injection</a:t>
            </a:r>
            <a:endParaRPr lang="en-US" sz="1600" b="1" spc="-1" dirty="0">
              <a:solidFill>
                <a:srgbClr val="5C82CE"/>
              </a:solidFill>
              <a:latin typeface="Calibri" panose="020F0502020204030204" pitchFamily="34" charset="0"/>
              <a:ea typeface="ヒラギノ角ゴ Pro W3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5337" y="2690222"/>
            <a:ext cx="33355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u="sng" spc="-1" dirty="0" smtClean="0">
                <a:solidFill>
                  <a:srgbClr val="5C82CE"/>
                </a:solidFill>
                <a:latin typeface="Calibri"/>
                <a:ea typeface="ヒラギノ角ゴ Pro W3"/>
              </a:rPr>
              <a:t>Storage Ring Lattice Design</a:t>
            </a:r>
            <a:endParaRPr lang="en-US" sz="2200" b="1" u="sng" spc="-1" dirty="0">
              <a:solidFill>
                <a:srgbClr val="5C82CE"/>
              </a:solidFill>
              <a:latin typeface="Calibri"/>
              <a:ea typeface="ヒラギノ角ゴ Pro W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5337" y="849724"/>
            <a:ext cx="31935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u="sng" spc="-1" dirty="0" smtClean="0">
                <a:solidFill>
                  <a:srgbClr val="5C82CE"/>
                </a:solidFill>
                <a:latin typeface="Calibri"/>
                <a:ea typeface="ヒラギノ角ゴ Pro W3"/>
              </a:rPr>
              <a:t>Technological Innovations</a:t>
            </a:r>
            <a:endParaRPr lang="en-US" sz="2200" b="1" u="sng" spc="-1" dirty="0">
              <a:solidFill>
                <a:srgbClr val="5C82CE"/>
              </a:solidFill>
              <a:latin typeface="Calibri"/>
              <a:ea typeface="ヒラギノ角ゴ Pro W3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235" y="1303437"/>
            <a:ext cx="4320000" cy="25202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44969" y="935635"/>
            <a:ext cx="45428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spc="-1" dirty="0">
                <a:solidFill>
                  <a:srgbClr val="5C82CE"/>
                </a:solidFill>
                <a:latin typeface="Calibri"/>
                <a:ea typeface="ヒラギノ角ゴ Pro W3"/>
              </a:rPr>
              <a:t>&gt; 2 orders of magnitude lower horizontal emittance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4070699" y="1032912"/>
            <a:ext cx="252000" cy="144000"/>
          </a:xfrm>
          <a:prstGeom prst="rightArrow">
            <a:avLst/>
          </a:prstGeom>
          <a:solidFill>
            <a:srgbClr val="5C8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3</a:t>
            </a:fld>
            <a:endParaRPr lang="de-DE" sz="900" b="0" strike="noStrike" spc="-1" dirty="0">
              <a:latin typeface="Times New Roman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46018" y="2291043"/>
            <a:ext cx="8164632" cy="4338925"/>
            <a:chOff x="846018" y="2291043"/>
            <a:chExt cx="8164632" cy="4338925"/>
          </a:xfrm>
        </p:grpSpPr>
        <p:sp>
          <p:nvSpPr>
            <p:cNvPr id="38" name="Right Arrow 37"/>
            <p:cNvSpPr/>
            <p:nvPr/>
          </p:nvSpPr>
          <p:spPr>
            <a:xfrm>
              <a:off x="4023780" y="4036180"/>
              <a:ext cx="252000" cy="144000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581525" y="4300996"/>
              <a:ext cx="4248000" cy="2328972"/>
              <a:chOff x="4629150" y="4405771"/>
              <a:chExt cx="4248000" cy="2328972"/>
            </a:xfrm>
          </p:grpSpPr>
          <p:pic>
            <p:nvPicPr>
              <p:cNvPr id="21" name="Picture 20"/>
              <p:cNvPicPr preferRelativeResize="0"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29150" y="4405771"/>
                <a:ext cx="4248000" cy="232897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85366" y="4465922"/>
                <a:ext cx="1332000" cy="1033641"/>
              </a:xfrm>
              <a:prstGeom prst="rect">
                <a:avLst/>
              </a:prstGeom>
            </p:spPr>
          </p:pic>
        </p:grpSp>
        <p:sp>
          <p:nvSpPr>
            <p:cNvPr id="36" name="Rectangle 35"/>
            <p:cNvSpPr/>
            <p:nvPr/>
          </p:nvSpPr>
          <p:spPr>
            <a:xfrm>
              <a:off x="4435444" y="3940712"/>
              <a:ext cx="457520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1600" b="1" spc="-1" dirty="0">
                  <a:solidFill>
                    <a:srgbClr val="C00000"/>
                  </a:solidFill>
                  <a:latin typeface="Calibri"/>
                  <a:ea typeface="ヒラギノ角ゴ Pro W3"/>
                </a:rPr>
                <a:t>higher </a:t>
              </a:r>
              <a:r>
                <a:rPr lang="en-US" sz="1600" b="1" spc="-1" dirty="0" smtClean="0">
                  <a:solidFill>
                    <a:srgbClr val="C00000"/>
                  </a:solidFill>
                  <a:latin typeface="Calibri"/>
                  <a:ea typeface="ヒラギノ角ゴ Pro W3"/>
                </a:rPr>
                <a:t>brightness and </a:t>
              </a:r>
              <a:r>
                <a:rPr lang="en-US" sz="1600" b="1" spc="-1" dirty="0">
                  <a:solidFill>
                    <a:srgbClr val="C00000"/>
                  </a:solidFill>
                  <a:latin typeface="Calibri"/>
                  <a:ea typeface="ヒラギノ角ゴ Pro W3"/>
                </a:rPr>
                <a:t>more coherent photon beams 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846018" y="2291043"/>
              <a:ext cx="262796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indent="-144000">
                <a:buFont typeface="Arial" panose="020B0604020202020204" pitchFamily="34" charset="0"/>
                <a:buChar char="•"/>
              </a:pPr>
              <a:r>
                <a:rPr lang="en-US" sz="1600" b="1" spc="-1" dirty="0">
                  <a:solidFill>
                    <a:srgbClr val="C00000"/>
                  </a:solidFill>
                  <a:latin typeface="Calibri"/>
                </a:rPr>
                <a:t>advanced insertion devices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924846" y="3910834"/>
              <a:ext cx="301405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indent="-144000">
                <a:buFont typeface="Arial" panose="020B0604020202020204" pitchFamily="34" charset="0"/>
                <a:buChar char="•"/>
              </a:pPr>
              <a:r>
                <a:rPr lang="en-US" sz="1600" b="1" spc="-1" dirty="0">
                  <a:solidFill>
                    <a:srgbClr val="C00000"/>
                  </a:solidFill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phase space matching of </a:t>
              </a:r>
            </a:p>
            <a:p>
              <a:pPr lvl="0" defTabSz="144000"/>
              <a:r>
                <a:rPr lang="en-US" sz="1600" b="1" spc="-1" dirty="0">
                  <a:solidFill>
                    <a:srgbClr val="C00000"/>
                  </a:solidFill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	electron and photon beams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859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Introductory Remarks on Diagnostics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4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846127" y="937783"/>
            <a:ext cx="6112020" cy="15402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 defTabSz="648000">
              <a:lnSpc>
                <a:spcPct val="110000"/>
              </a:lnSpc>
              <a:buClr>
                <a:srgbClr val="000000"/>
              </a:buClr>
            </a:pPr>
            <a:r>
              <a:rPr lang="en-US" b="1" spc="-1" dirty="0" smtClean="0">
                <a:solidFill>
                  <a:srgbClr val="C00000"/>
                </a:solidFill>
                <a:latin typeface="Calibri"/>
              </a:rPr>
              <a:t>Light </a:t>
            </a:r>
            <a:r>
              <a:rPr lang="en-US" b="1" spc="-1" dirty="0">
                <a:solidFill>
                  <a:srgbClr val="C00000"/>
                </a:solidFill>
                <a:latin typeface="Calibri"/>
              </a:rPr>
              <a:t>S</a:t>
            </a:r>
            <a:r>
              <a:rPr lang="en-US" b="1" spc="-1" dirty="0" smtClean="0">
                <a:solidFill>
                  <a:srgbClr val="C00000"/>
                </a:solidFill>
                <a:latin typeface="Calibri"/>
              </a:rPr>
              <a:t>ources</a:t>
            </a:r>
            <a:r>
              <a:rPr lang="en-US" b="1" spc="-1" dirty="0" smtClean="0">
                <a:solidFill>
                  <a:srgbClr val="000000"/>
                </a:solidFill>
                <a:latin typeface="Calibri"/>
              </a:rPr>
              <a:t> and </a:t>
            </a:r>
            <a:r>
              <a:rPr lang="en-US" b="1" spc="-1" dirty="0">
                <a:solidFill>
                  <a:srgbClr val="5C82CE"/>
                </a:solidFill>
                <a:latin typeface="Calibri"/>
              </a:rPr>
              <a:t>S</a:t>
            </a:r>
            <a:r>
              <a:rPr lang="en-US" b="1" spc="-1" dirty="0" smtClean="0">
                <a:solidFill>
                  <a:srgbClr val="5C82CE"/>
                </a:solidFill>
                <a:latin typeface="Calibri"/>
              </a:rPr>
              <a:t>torage </a:t>
            </a:r>
            <a:r>
              <a:rPr lang="en-US" b="1" spc="-1" dirty="0">
                <a:solidFill>
                  <a:srgbClr val="5C82CE"/>
                </a:solidFill>
                <a:latin typeface="Calibri"/>
              </a:rPr>
              <a:t>R</a:t>
            </a:r>
            <a:r>
              <a:rPr lang="en-US" b="1" spc="-1" dirty="0" smtClean="0">
                <a:solidFill>
                  <a:srgbClr val="5C82CE"/>
                </a:solidFill>
                <a:latin typeface="Calibri"/>
              </a:rPr>
              <a:t>ings </a:t>
            </a:r>
            <a:r>
              <a:rPr lang="en-US" b="1" spc="-1" dirty="0" smtClean="0">
                <a:solidFill>
                  <a:srgbClr val="000000"/>
                </a:solidFill>
                <a:latin typeface="Calibri"/>
              </a:rPr>
              <a:t>evolve stepwise in generation</a:t>
            </a:r>
          </a:p>
          <a:p>
            <a:pPr marL="360" defTabSz="648000">
              <a:lnSpc>
                <a:spcPct val="110000"/>
              </a:lnSpc>
              <a:buClr>
                <a:srgbClr val="000000"/>
              </a:buClr>
            </a:pPr>
            <a:endParaRPr lang="en-US" sz="400" b="1" spc="-1" dirty="0" smtClean="0">
              <a:solidFill>
                <a:srgbClr val="000000"/>
              </a:solidFill>
              <a:latin typeface="Calibri"/>
            </a:endParaRPr>
          </a:p>
          <a:p>
            <a:pPr marL="360" defTabSz="648000">
              <a:lnSpc>
                <a:spcPct val="110000"/>
              </a:lnSpc>
              <a:buClr>
                <a:srgbClr val="000000"/>
              </a:buClr>
            </a:pPr>
            <a:r>
              <a:rPr lang="en-US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b="1" spc="-1" dirty="0" smtClean="0">
                <a:solidFill>
                  <a:srgbClr val="000000"/>
                </a:solidFill>
                <a:latin typeface="Calibri"/>
              </a:rPr>
              <a:t>    1</a:t>
            </a:r>
            <a:r>
              <a:rPr lang="en-US" b="1" spc="-1" baseline="30000" dirty="0" smtClean="0">
                <a:solidFill>
                  <a:srgbClr val="000000"/>
                </a:solidFill>
                <a:latin typeface="Calibri"/>
              </a:rPr>
              <a:t>st</a:t>
            </a:r>
            <a:r>
              <a:rPr lang="en-US" b="1" spc="-1" dirty="0" smtClean="0">
                <a:solidFill>
                  <a:srgbClr val="000000"/>
                </a:solidFill>
                <a:latin typeface="Calibri"/>
              </a:rPr>
              <a:t> GLS	   parasitic use of dipole sources (HEP facilities)</a:t>
            </a:r>
          </a:p>
          <a:p>
            <a:pPr marL="360" defTabSz="648000">
              <a:lnSpc>
                <a:spcPct val="110000"/>
              </a:lnSpc>
              <a:buClr>
                <a:srgbClr val="000000"/>
              </a:buClr>
            </a:pPr>
            <a:r>
              <a:rPr lang="en-US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b="1" spc="-1" dirty="0" smtClean="0">
                <a:solidFill>
                  <a:srgbClr val="000000"/>
                </a:solidFill>
                <a:latin typeface="Calibri"/>
              </a:rPr>
              <a:t>    2</a:t>
            </a:r>
            <a:r>
              <a:rPr lang="en-US" b="1" spc="-1" baseline="30000" dirty="0" smtClean="0">
                <a:solidFill>
                  <a:srgbClr val="000000"/>
                </a:solidFill>
                <a:latin typeface="Calibri"/>
              </a:rPr>
              <a:t>nd</a:t>
            </a:r>
            <a:r>
              <a:rPr lang="en-US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b="1" spc="-1" dirty="0" smtClean="0">
                <a:solidFill>
                  <a:srgbClr val="000000"/>
                </a:solidFill>
                <a:latin typeface="Calibri"/>
              </a:rPr>
              <a:t>GLS	   dedicated facilities (BM, wiggler)</a:t>
            </a:r>
          </a:p>
          <a:p>
            <a:pPr marL="360" defTabSz="648000">
              <a:lnSpc>
                <a:spcPct val="110000"/>
              </a:lnSpc>
              <a:buClr>
                <a:srgbClr val="000000"/>
              </a:buClr>
            </a:pPr>
            <a:r>
              <a:rPr lang="en-US" b="1" spc="-1" dirty="0" smtClean="0">
                <a:solidFill>
                  <a:srgbClr val="000000"/>
                </a:solidFill>
                <a:latin typeface="Calibri"/>
              </a:rPr>
              <a:t>     3</a:t>
            </a:r>
            <a:r>
              <a:rPr lang="en-US" b="1" spc="-1" baseline="30000" dirty="0" smtClean="0">
                <a:solidFill>
                  <a:srgbClr val="000000"/>
                </a:solidFill>
                <a:latin typeface="Calibri"/>
              </a:rPr>
              <a:t>rd</a:t>
            </a:r>
            <a:r>
              <a:rPr lang="en-US" b="1" spc="-1" dirty="0" smtClean="0">
                <a:solidFill>
                  <a:srgbClr val="000000"/>
                </a:solidFill>
                <a:latin typeface="Calibri"/>
              </a:rPr>
              <a:t> GLS	   optimized lattices for undulators</a:t>
            </a:r>
          </a:p>
          <a:p>
            <a:pPr marL="360" defTabSz="648000">
              <a:lnSpc>
                <a:spcPct val="110000"/>
              </a:lnSpc>
              <a:buClr>
                <a:srgbClr val="000000"/>
              </a:buClr>
            </a:pPr>
            <a:r>
              <a:rPr lang="en-US" b="1" spc="-1" dirty="0" smtClean="0">
                <a:solidFill>
                  <a:srgbClr val="000000"/>
                </a:solidFill>
                <a:latin typeface="Calibri"/>
              </a:rPr>
              <a:t>     DLSR	   multi-bend </a:t>
            </a:r>
            <a:r>
              <a:rPr lang="en-US" b="1" spc="-1" dirty="0" err="1" smtClean="0">
                <a:solidFill>
                  <a:srgbClr val="000000"/>
                </a:solidFill>
                <a:latin typeface="Calibri"/>
              </a:rPr>
              <a:t>achromats</a:t>
            </a:r>
            <a:r>
              <a:rPr lang="en-US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b="1" spc="-1" dirty="0" smtClean="0">
                <a:solidFill>
                  <a:srgbClr val="000000"/>
                </a:solidFill>
                <a:latin typeface="Calibri"/>
              </a:rPr>
              <a:t>and optimized IDs</a:t>
            </a:r>
            <a:endParaRPr lang="en-US" b="1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935" y="998746"/>
            <a:ext cx="1692000" cy="22201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15260" y="5866982"/>
            <a:ext cx="8905795" cy="65659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360" lvl="0" algn="ctr" defTabSz="648000">
              <a:lnSpc>
                <a:spcPts val="2200"/>
              </a:lnSpc>
              <a:buClr>
                <a:srgbClr val="000000"/>
              </a:buClr>
            </a:pPr>
            <a:r>
              <a:rPr lang="en-US" sz="1600" b="1" spc="-1" dirty="0" smtClean="0">
                <a:solidFill>
                  <a:srgbClr val="006600"/>
                </a:solidFill>
                <a:latin typeface="Calibri"/>
              </a:rPr>
              <a:t>Diagnostics requirements for ultra low emittance rings are close to those of 3GLS in the vertical plane </a:t>
            </a:r>
            <a:r>
              <a:rPr lang="en-US" sz="1600" b="1" spc="-1" dirty="0" smtClean="0">
                <a:solidFill>
                  <a:srgbClr val="006600"/>
                </a:solidFill>
                <a:latin typeface="Calibri"/>
                <a:sym typeface="Wingdings" panose="05000000000000000000" pitchFamily="2" charset="2"/>
              </a:rPr>
              <a:t></a:t>
            </a:r>
            <a:endParaRPr lang="en-US" sz="1600" b="1" spc="-1" dirty="0" smtClean="0">
              <a:solidFill>
                <a:srgbClr val="006600"/>
              </a:solidFill>
              <a:latin typeface="Calibri"/>
            </a:endParaRPr>
          </a:p>
          <a:p>
            <a:pPr marL="360" lvl="0" algn="ctr" defTabSz="648000">
              <a:lnSpc>
                <a:spcPts val="2200"/>
              </a:lnSpc>
              <a:buClr>
                <a:srgbClr val="000000"/>
              </a:buClr>
            </a:pPr>
            <a:r>
              <a:rPr lang="en-US" sz="1600" b="1" spc="-1" dirty="0">
                <a:solidFill>
                  <a:srgbClr val="C00000"/>
                </a:solidFill>
                <a:latin typeface="Calibri"/>
              </a:rPr>
              <a:t>H</a:t>
            </a:r>
            <a:r>
              <a:rPr lang="en-US" sz="1600" b="1" spc="-1" dirty="0" smtClean="0">
                <a:solidFill>
                  <a:srgbClr val="C00000"/>
                </a:solidFill>
                <a:latin typeface="Calibri"/>
              </a:rPr>
              <a:t>owever, </a:t>
            </a:r>
            <a:r>
              <a:rPr lang="en-US" sz="1600" b="1" spc="-1" dirty="0" smtClean="0">
                <a:solidFill>
                  <a:srgbClr val="0000FF"/>
                </a:solidFill>
                <a:latin typeface="Calibri"/>
              </a:rPr>
              <a:t>Diagnostics Systems </a:t>
            </a:r>
            <a:r>
              <a:rPr lang="en-US" sz="1600" b="1" spc="-1" dirty="0" smtClean="0">
                <a:solidFill>
                  <a:srgbClr val="C00000"/>
                </a:solidFill>
                <a:latin typeface="Calibri"/>
              </a:rPr>
              <a:t>have to provide improved performance and advanced functionalities</a:t>
            </a:r>
            <a:endParaRPr lang="en-US" sz="1600" b="1" spc="-1" dirty="0">
              <a:solidFill>
                <a:srgbClr val="0000FF"/>
              </a:solidFill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9039" y="3183484"/>
            <a:ext cx="8004774" cy="2477976"/>
            <a:chOff x="759039" y="3183484"/>
            <a:chExt cx="8004774" cy="247797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6976" y="4154086"/>
              <a:ext cx="4032000" cy="150737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59039" y="3183484"/>
              <a:ext cx="6328720" cy="2462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60" lvl="0" defTabSz="648000">
                <a:lnSpc>
                  <a:spcPct val="110000"/>
                </a:lnSpc>
                <a:buClr>
                  <a:srgbClr val="000000"/>
                </a:buClr>
              </a:pPr>
              <a:r>
                <a:rPr lang="en-US" b="1" spc="-1" dirty="0" smtClean="0">
                  <a:solidFill>
                    <a:srgbClr val="0000FF"/>
                  </a:solidFill>
                  <a:latin typeface="Calibri"/>
                </a:rPr>
                <a:t>Diagnostic Systems</a:t>
              </a:r>
              <a:r>
                <a:rPr lang="en-US" b="1" spc="-1" dirty="0" smtClean="0">
                  <a:solidFill>
                    <a:srgbClr val="000000"/>
                  </a:solidFill>
                  <a:latin typeface="Calibri"/>
                </a:rPr>
                <a:t> are subject to a more continuous evolution…:</a:t>
              </a:r>
            </a:p>
            <a:p>
              <a:pPr marL="360" lvl="0" defTabSz="648000">
                <a:lnSpc>
                  <a:spcPct val="110000"/>
                </a:lnSpc>
                <a:buClr>
                  <a:srgbClr val="000000"/>
                </a:buClr>
              </a:pPr>
              <a:endParaRPr lang="en-US" sz="400" b="1" spc="-1" dirty="0" smtClean="0">
                <a:solidFill>
                  <a:srgbClr val="000000"/>
                </a:solidFill>
                <a:latin typeface="Calibri"/>
              </a:endParaRPr>
            </a:p>
            <a:p>
              <a:pPr marL="360" lvl="0" defTabSz="648000">
                <a:lnSpc>
                  <a:spcPct val="110000"/>
                </a:lnSpc>
                <a:buClr>
                  <a:srgbClr val="000000"/>
                </a:buClr>
              </a:pPr>
              <a:r>
                <a:rPr lang="en-US" b="1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b="1" spc="-1" dirty="0" smtClean="0">
                  <a:solidFill>
                    <a:srgbClr val="000000"/>
                  </a:solidFill>
                  <a:latin typeface="Calibri"/>
                </a:rPr>
                <a:t>    increasing requirements and new operation modes</a:t>
              </a:r>
            </a:p>
            <a:p>
              <a:pPr marL="360" lvl="0" defTabSz="648000">
                <a:lnSpc>
                  <a:spcPct val="110000"/>
                </a:lnSpc>
                <a:buClr>
                  <a:srgbClr val="000000"/>
                </a:buClr>
              </a:pPr>
              <a:r>
                <a:rPr lang="en-US" sz="1600" b="1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600" b="1" spc="-1" dirty="0" smtClean="0">
                  <a:solidFill>
                    <a:srgbClr val="000000"/>
                  </a:solidFill>
                  <a:latin typeface="Calibri"/>
                </a:rPr>
                <a:t>     (e.g. low coupling, top-up, fs-slicing…)</a:t>
              </a:r>
            </a:p>
            <a:p>
              <a:pPr marL="360" lvl="0" defTabSz="648000">
                <a:lnSpc>
                  <a:spcPct val="110000"/>
                </a:lnSpc>
                <a:buClr>
                  <a:srgbClr val="000000"/>
                </a:buClr>
              </a:pPr>
              <a:endParaRPr lang="en-US" sz="800" b="1" spc="-1" dirty="0" smtClean="0">
                <a:solidFill>
                  <a:srgbClr val="000000"/>
                </a:solidFill>
                <a:latin typeface="Calibri"/>
              </a:endParaRPr>
            </a:p>
            <a:p>
              <a:pPr marL="360" lvl="0" defTabSz="648000">
                <a:lnSpc>
                  <a:spcPct val="110000"/>
                </a:lnSpc>
                <a:buClr>
                  <a:srgbClr val="000000"/>
                </a:buClr>
              </a:pPr>
              <a:r>
                <a:rPr lang="en-US" b="1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b="1" spc="-1" dirty="0" smtClean="0">
                  <a:solidFill>
                    <a:srgbClr val="000000"/>
                  </a:solidFill>
                  <a:latin typeface="Calibri"/>
                </a:rPr>
                <a:t>    experience and “lessons-learned”</a:t>
              </a:r>
            </a:p>
            <a:p>
              <a:pPr marL="360" lvl="0" defTabSz="648000">
                <a:lnSpc>
                  <a:spcPct val="110000"/>
                </a:lnSpc>
                <a:buClr>
                  <a:srgbClr val="000000"/>
                </a:buClr>
              </a:pPr>
              <a:r>
                <a:rPr lang="en-US" sz="1600" b="1" spc="-1" dirty="0" smtClean="0">
                  <a:solidFill>
                    <a:srgbClr val="000000"/>
                  </a:solidFill>
                  <a:latin typeface="Calibri"/>
                </a:rPr>
                <a:t>      (e.g. calibration and drift-compensation)</a:t>
              </a:r>
            </a:p>
            <a:p>
              <a:pPr marL="360" lvl="0" defTabSz="648000">
                <a:lnSpc>
                  <a:spcPct val="110000"/>
                </a:lnSpc>
                <a:buClr>
                  <a:srgbClr val="000000"/>
                </a:buClr>
              </a:pPr>
              <a:endParaRPr lang="en-US" sz="800" b="1" spc="-1" dirty="0" smtClean="0">
                <a:solidFill>
                  <a:srgbClr val="000000"/>
                </a:solidFill>
                <a:latin typeface="Calibri"/>
              </a:endParaRPr>
            </a:p>
            <a:p>
              <a:pPr marL="360" lvl="0" defTabSz="648000">
                <a:lnSpc>
                  <a:spcPct val="110000"/>
                </a:lnSpc>
                <a:buClr>
                  <a:srgbClr val="000000"/>
                </a:buClr>
              </a:pPr>
              <a:r>
                <a:rPr lang="en-US" b="1" spc="-1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b="1" spc="-1" dirty="0" smtClean="0">
                  <a:solidFill>
                    <a:srgbClr val="000000"/>
                  </a:solidFill>
                  <a:latin typeface="Calibri"/>
                </a:rPr>
                <a:t>    technological advances</a:t>
              </a:r>
            </a:p>
            <a:p>
              <a:pPr marL="360" lvl="0" defTabSz="648000">
                <a:lnSpc>
                  <a:spcPct val="110000"/>
                </a:lnSpc>
                <a:buClr>
                  <a:srgbClr val="000000"/>
                </a:buClr>
              </a:pPr>
              <a:r>
                <a:rPr lang="en-US" sz="1600" b="1" spc="-1" dirty="0" smtClean="0">
                  <a:solidFill>
                    <a:srgbClr val="000000"/>
                  </a:solidFill>
                  <a:latin typeface="Calibri"/>
                </a:rPr>
                <a:t>      (e.g. low latency digital electronics)</a:t>
              </a:r>
              <a:r>
                <a:rPr lang="en-US" sz="1600" b="1" spc="-1" dirty="0">
                  <a:solidFill>
                    <a:srgbClr val="000000"/>
                  </a:solidFill>
                  <a:latin typeface="Calibri"/>
                </a:rPr>
                <a:t>		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34307" y="3624548"/>
              <a:ext cx="2229506" cy="108688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955309" y="3697393"/>
            <a:ext cx="3766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spc="-1" dirty="0" smtClean="0">
                <a:solidFill>
                  <a:schemeClr val="bg1"/>
                </a:solidFill>
                <a:latin typeface="Calibri"/>
              </a:rPr>
              <a:t>ALS</a:t>
            </a:r>
            <a:endParaRPr lang="de-CH" sz="1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86941" y="3692948"/>
            <a:ext cx="4982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spc="-1" dirty="0" smtClean="0">
                <a:solidFill>
                  <a:schemeClr val="bg1"/>
                </a:solidFill>
                <a:latin typeface="Calibri"/>
              </a:rPr>
              <a:t>ALS-U</a:t>
            </a:r>
            <a:endParaRPr lang="de-CH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2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Requirements and Functionalities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5</a:t>
            </a:fld>
            <a:endParaRPr lang="de-DE" sz="900" b="0" strike="noStrike" spc="-1">
              <a:latin typeface="Times New Roman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794556" y="855723"/>
            <a:ext cx="8090609" cy="57220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 lvl="0" defTabSz="252000"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b="1" u="sng" spc="-1" dirty="0" smtClean="0">
                <a:solidFill>
                  <a:srgbClr val="000000"/>
                </a:solidFill>
                <a:latin typeface="Calibri"/>
              </a:rPr>
              <a:t>Pre-Beam Commissioning</a:t>
            </a:r>
            <a:endParaRPr lang="en-US" sz="1300" b="1" u="sng" spc="-1" dirty="0" smtClean="0">
              <a:solidFill>
                <a:srgbClr val="000000"/>
              </a:solidFill>
              <a:latin typeface="Calibri"/>
            </a:endParaRPr>
          </a:p>
          <a:p>
            <a:pPr marL="360" lvl="0" defTabSz="252000">
              <a:lnSpc>
                <a:spcPct val="130000"/>
              </a:lnSpc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3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	- 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lab-calibration</a:t>
            </a:r>
            <a:r>
              <a:rPr lang="en-US" sz="13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300" b="1" spc="-1" dirty="0" smtClean="0">
                <a:latin typeface="Arial Narrow"/>
              </a:rPr>
              <a:t>→	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5-10% calibration errors (including DAQ systems)</a:t>
            </a:r>
          </a:p>
          <a:p>
            <a:pPr marL="360" lvl="0" defTabSz="252000">
              <a:lnSpc>
                <a:spcPct val="130000"/>
              </a:lnSpc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3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	- 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initial alignment</a:t>
            </a:r>
            <a:r>
              <a:rPr lang="en-US" sz="13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300" spc="-1" dirty="0" smtClean="0">
                <a:latin typeface="Arial Narrow"/>
              </a:rPr>
              <a:t>→</a:t>
            </a:r>
            <a:r>
              <a:rPr lang="en-US" sz="1300" spc="-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300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sufficiently good to find, optimize and accumulate beam</a:t>
            </a:r>
          </a:p>
          <a:p>
            <a:pPr marL="360" lvl="0" defTabSz="252000">
              <a:spcAft>
                <a:spcPts val="6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300" spc="-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300" spc="-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e.g. BPM offsets ≤ 500 µm, beam line optics pre-adjusted with alignment tools (e.g. laser)</a:t>
            </a:r>
          </a:p>
          <a:p>
            <a:pPr marL="360" lvl="0" defTabSz="252000">
              <a:lnSpc>
                <a:spcPct val="110000"/>
              </a:lnSpc>
              <a:spcAft>
                <a:spcPts val="12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3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3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300" spc="-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validity checks</a:t>
            </a:r>
            <a:r>
              <a:rPr lang="en-US" sz="1300" spc="-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300" spc="-1" dirty="0" smtClean="0">
                <a:latin typeface="Arial Narrow"/>
              </a:rPr>
              <a:t>→	</a:t>
            </a:r>
            <a:r>
              <a:rPr lang="en-US" sz="13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BPM </a:t>
            </a:r>
            <a:r>
              <a:rPr lang="en-US" sz="1300" spc="-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non-linearity correction </a:t>
            </a:r>
            <a:r>
              <a:rPr lang="en-US" sz="13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large beam offsets and </a:t>
            </a:r>
            <a:r>
              <a:rPr lang="en-US" sz="1300" spc="-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 sums</a:t>
            </a:r>
          </a:p>
          <a:p>
            <a:pPr marL="360" lvl="0" defTabSz="252000">
              <a:spcAft>
                <a:spcPts val="3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b="1" u="sng" spc="-1" dirty="0" smtClean="0">
                <a:solidFill>
                  <a:srgbClr val="000000"/>
                </a:solidFill>
                <a:latin typeface="Calibri"/>
              </a:rPr>
              <a:t>Beam Commissioning</a:t>
            </a:r>
            <a:endParaRPr lang="en-US" sz="1600" b="1" u="sng" spc="-1" dirty="0">
              <a:solidFill>
                <a:srgbClr val="000000"/>
              </a:solidFill>
              <a:latin typeface="Calibri"/>
            </a:endParaRPr>
          </a:p>
          <a:p>
            <a:pPr marL="360" defTabSz="252000">
              <a:lnSpc>
                <a:spcPct val="130000"/>
              </a:lnSpc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300" spc="-1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- full 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characterization of injected beam 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in injector and/or BR transfer line</a:t>
            </a:r>
          </a:p>
          <a:p>
            <a:pPr marL="360" defTabSz="252000">
              <a:lnSpc>
                <a:spcPct val="130000"/>
              </a:lnSpc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3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	- </a:t>
            </a:r>
            <a:r>
              <a:rPr lang="en-US" sz="1300" spc="-1" dirty="0">
                <a:solidFill>
                  <a:srgbClr val="0000FF"/>
                </a:solidFill>
                <a:latin typeface="Calibri"/>
              </a:rPr>
              <a:t>first turn / turn-by-turn operation modes </a:t>
            </a:r>
            <a:r>
              <a:rPr lang="en-US" sz="1300" spc="-1" dirty="0">
                <a:solidFill>
                  <a:srgbClr val="000000"/>
                </a:solidFill>
                <a:latin typeface="Calibri"/>
              </a:rPr>
              <a:t>for BPMs and BLMs (working horse diagnostics)</a:t>
            </a:r>
            <a:endParaRPr lang="en-US" sz="1300" spc="-1" dirty="0" smtClean="0">
              <a:solidFill>
                <a:srgbClr val="000000"/>
              </a:solidFill>
              <a:latin typeface="Calibri"/>
            </a:endParaRPr>
          </a:p>
          <a:p>
            <a:pPr marL="360" defTabSz="252000">
              <a:lnSpc>
                <a:spcPct val="130000"/>
              </a:lnSpc>
              <a:spcAft>
                <a:spcPts val="12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3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	- 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profile measurements </a:t>
            </a:r>
            <a:r>
              <a:rPr lang="en-US" sz="1300" spc="-1" dirty="0" smtClean="0">
                <a:latin typeface="Calibri"/>
              </a:rPr>
              <a:t>should be available after accumulation to allow optic checks</a:t>
            </a:r>
          </a:p>
          <a:p>
            <a:pPr marL="360" defTabSz="252000">
              <a:spcBef>
                <a:spcPts val="1200"/>
              </a:spcBef>
              <a:spcAft>
                <a:spcPts val="3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b="1" u="sng" spc="-1" dirty="0" smtClean="0">
                <a:solidFill>
                  <a:srgbClr val="000000"/>
                </a:solidFill>
                <a:latin typeface="Calibri"/>
              </a:rPr>
              <a:t>Beam Dynamics</a:t>
            </a:r>
            <a:endParaRPr lang="en-US" sz="1300" u="sng" spc="-1" dirty="0">
              <a:solidFill>
                <a:srgbClr val="000000"/>
              </a:solidFill>
              <a:latin typeface="Calibri"/>
            </a:endParaRPr>
          </a:p>
          <a:p>
            <a:pPr marL="360" defTabSz="252000">
              <a:lnSpc>
                <a:spcPct val="130000"/>
              </a:lnSpc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		- fast and efficient 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beam-based-alignment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 (BBA) with high resolution (µm level)</a:t>
            </a:r>
          </a:p>
          <a:p>
            <a:pPr marL="360" defTabSz="252000">
              <a:lnSpc>
                <a:spcPct val="130000"/>
              </a:lnSpc>
              <a:spcAft>
                <a:spcPts val="12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300" spc="-1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- indispensable for 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optics studies 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(orbit response matrix, coupling, LOCO, optics correction…)</a:t>
            </a:r>
          </a:p>
          <a:p>
            <a:pPr marL="360" lvl="0" defTabSz="252000">
              <a:spcAft>
                <a:spcPts val="3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b="1" u="sng" spc="-1" dirty="0" smtClean="0">
                <a:solidFill>
                  <a:srgbClr val="000000"/>
                </a:solidFill>
                <a:latin typeface="Calibri"/>
              </a:rPr>
              <a:t>User Operation</a:t>
            </a:r>
          </a:p>
          <a:p>
            <a:pPr marL="360" lvl="0" defTabSz="252000"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600" b="1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600" b="1" spc="-1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300" spc="-1" dirty="0" smtClean="0">
                <a:latin typeface="Calibri"/>
              </a:rPr>
              <a:t>-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 very high reliability </a:t>
            </a:r>
            <a:r>
              <a:rPr lang="en-US" sz="1300" spc="-1" dirty="0" smtClean="0">
                <a:latin typeface="Calibri"/>
              </a:rPr>
              <a:t>of 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all</a:t>
            </a:r>
            <a:r>
              <a:rPr lang="en-US" sz="1300" spc="-1" dirty="0" smtClean="0">
                <a:latin typeface="Calibri"/>
              </a:rPr>
              <a:t> diagnostics systems</a:t>
            </a:r>
          </a:p>
          <a:p>
            <a:pPr marL="360" lvl="0" defTabSz="25200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300" spc="-1" dirty="0">
                <a:latin typeface="Calibri"/>
              </a:rPr>
              <a:t>		 </a:t>
            </a:r>
            <a:r>
              <a:rPr lang="en-US" sz="1300" spc="-1" dirty="0" smtClean="0">
                <a:latin typeface="Calibri"/>
              </a:rPr>
              <a:t> (self-calibration, self diagnosis, negligible current and filling pattern dependency)</a:t>
            </a:r>
          </a:p>
          <a:p>
            <a:pPr marL="360" lvl="0" defTabSz="25200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300" spc="-1" dirty="0">
                <a:latin typeface="Calibri"/>
              </a:rPr>
              <a:t>		</a:t>
            </a:r>
            <a:r>
              <a:rPr lang="en-US" sz="1300" spc="-1" dirty="0" smtClean="0">
                <a:latin typeface="Calibri"/>
              </a:rPr>
              <a:t>- 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high resolution </a:t>
            </a:r>
            <a:r>
              <a:rPr lang="en-US" sz="1300" spc="-1" dirty="0">
                <a:solidFill>
                  <a:srgbClr val="0000FF"/>
                </a:solidFill>
                <a:latin typeface="Calibri"/>
              </a:rPr>
              <a:t>/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 sensitivity (sub-µm level) at highest possible bandwidth (kHz)</a:t>
            </a:r>
          </a:p>
          <a:p>
            <a:pPr marL="360" lvl="0" defTabSz="252000">
              <a:lnSpc>
                <a:spcPct val="110000"/>
              </a:lnSpc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300" spc="-1" dirty="0">
                <a:latin typeface="Calibri"/>
              </a:rPr>
              <a:t>		</a:t>
            </a:r>
            <a:r>
              <a:rPr lang="en-US" sz="1300" spc="-1" dirty="0" smtClean="0">
                <a:latin typeface="Calibri"/>
              </a:rPr>
              <a:t>- input for any kind of 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beam-based feedbacks </a:t>
            </a:r>
          </a:p>
          <a:p>
            <a:pPr marL="360" lvl="0" defTabSz="252000">
              <a:lnSpc>
                <a:spcPct val="110000"/>
              </a:lnSpc>
              <a:spcAft>
                <a:spcPts val="600"/>
              </a:spcAft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300" spc="-1" dirty="0">
                <a:latin typeface="Calibri"/>
              </a:rPr>
              <a:t>		 </a:t>
            </a:r>
            <a:r>
              <a:rPr lang="en-US" sz="1300" spc="-1" dirty="0" smtClean="0">
                <a:latin typeface="Calibri"/>
              </a:rPr>
              <a:t> (FOFB (local, global), top-up and filling pattern control, coupling / lifetime, injection)</a:t>
            </a:r>
          </a:p>
          <a:p>
            <a:pPr marL="360" lvl="0" defTabSz="252000">
              <a:lnSpc>
                <a:spcPct val="110000"/>
              </a:lnSpc>
              <a:buClr>
                <a:srgbClr val="000000"/>
              </a:buClr>
              <a:tabLst>
                <a:tab pos="0" algn="l"/>
                <a:tab pos="252000" algn="l"/>
              </a:tabLst>
            </a:pPr>
            <a:r>
              <a:rPr lang="en-US" sz="1300" spc="-1" dirty="0">
                <a:latin typeface="Calibri"/>
              </a:rPr>
              <a:t>		</a:t>
            </a:r>
            <a:r>
              <a:rPr lang="en-US" sz="1300" spc="-1" dirty="0" smtClean="0">
                <a:latin typeface="Calibri"/>
              </a:rPr>
              <a:t>- separate outputs for 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interlock and safety systems</a:t>
            </a:r>
            <a:r>
              <a:rPr lang="en-US" sz="1300" spc="-1" dirty="0" smtClean="0">
                <a:latin typeface="Calibri"/>
              </a:rPr>
              <a:t>, provision of 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post-mortem</a:t>
            </a:r>
            <a:r>
              <a:rPr lang="en-US" sz="1300" spc="-1" dirty="0" smtClean="0">
                <a:latin typeface="Calibri"/>
              </a:rPr>
              <a:t> (beam) data</a:t>
            </a:r>
            <a:endParaRPr lang="en-US" sz="1300" spc="-1" dirty="0">
              <a:latin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990733" y="3410595"/>
            <a:ext cx="1954248" cy="2009434"/>
            <a:chOff x="6990733" y="3410595"/>
            <a:chExt cx="1954248" cy="2009434"/>
          </a:xfrm>
        </p:grpSpPr>
        <p:sp>
          <p:nvSpPr>
            <p:cNvPr id="2" name="Rectangular Callout 1"/>
            <p:cNvSpPr/>
            <p:nvPr/>
          </p:nvSpPr>
          <p:spPr>
            <a:xfrm>
              <a:off x="6990733" y="3410595"/>
              <a:ext cx="1936857" cy="646331"/>
            </a:xfrm>
            <a:prstGeom prst="wedgeRectCallout">
              <a:avLst>
                <a:gd name="adj1" fmla="val -126656"/>
                <a:gd name="adj2" fmla="val -4011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017707" y="3410595"/>
              <a:ext cx="18877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-1" dirty="0" smtClean="0">
                  <a:latin typeface="Calibri"/>
                </a:rPr>
                <a:t>reserve sufficient time for</a:t>
              </a:r>
            </a:p>
            <a:p>
              <a:pPr algn="ctr"/>
              <a:r>
                <a:rPr lang="en-US" sz="1200" b="1" u="sng" spc="-1" dirty="0">
                  <a:solidFill>
                    <a:srgbClr val="0000FF"/>
                  </a:solidFill>
                  <a:latin typeface="Calibri"/>
                </a:rPr>
                <a:t>d</a:t>
              </a:r>
              <a:r>
                <a:rPr lang="en-US" sz="1200" b="1" u="sng" spc="-1" dirty="0" smtClean="0">
                  <a:solidFill>
                    <a:srgbClr val="0000FF"/>
                  </a:solidFill>
                  <a:latin typeface="Calibri"/>
                </a:rPr>
                <a:t>iagnostics </a:t>
              </a:r>
              <a:r>
                <a:rPr lang="en-US" sz="1200" b="1" u="sng" spc="-1" dirty="0">
                  <a:solidFill>
                    <a:srgbClr val="0000FF"/>
                  </a:solidFill>
                  <a:latin typeface="Calibri"/>
                </a:rPr>
                <a:t>c</a:t>
              </a:r>
              <a:r>
                <a:rPr lang="en-US" sz="1200" b="1" u="sng" spc="-1" dirty="0" smtClean="0">
                  <a:solidFill>
                    <a:srgbClr val="0000FF"/>
                  </a:solidFill>
                  <a:latin typeface="Calibri"/>
                </a:rPr>
                <a:t>ommissioning</a:t>
              </a:r>
            </a:p>
            <a:p>
              <a:pPr algn="ctr"/>
              <a:r>
                <a:rPr lang="en-US" sz="1200" b="1" spc="-1" dirty="0">
                  <a:latin typeface="Calibri"/>
                </a:rPr>
                <a:t>w</a:t>
              </a:r>
              <a:r>
                <a:rPr lang="en-US" sz="1200" b="1" spc="-1" dirty="0" smtClean="0">
                  <a:latin typeface="Calibri"/>
                </a:rPr>
                <a:t>ith beam</a:t>
              </a:r>
            </a:p>
          </p:txBody>
        </p:sp>
        <p:sp>
          <p:nvSpPr>
            <p:cNvPr id="10" name="Rectangular Callout 9"/>
            <p:cNvSpPr/>
            <p:nvPr/>
          </p:nvSpPr>
          <p:spPr>
            <a:xfrm>
              <a:off x="7138717" y="4508014"/>
              <a:ext cx="1788873" cy="912015"/>
            </a:xfrm>
            <a:prstGeom prst="wedgeRectCallout">
              <a:avLst>
                <a:gd name="adj1" fmla="val -151291"/>
                <a:gd name="adj2" fmla="val -29885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16595" y="4552162"/>
              <a:ext cx="182838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-1" dirty="0">
                  <a:latin typeface="Calibri"/>
                </a:rPr>
                <a:t>r</a:t>
              </a:r>
              <a:r>
                <a:rPr lang="en-US" sz="1200" b="1" spc="-1" dirty="0" smtClean="0">
                  <a:latin typeface="Calibri"/>
                </a:rPr>
                <a:t>eserve sufficient time for</a:t>
              </a:r>
            </a:p>
            <a:p>
              <a:pPr algn="ctr"/>
              <a:r>
                <a:rPr lang="en-US" sz="1200" b="1" u="sng" spc="-1" dirty="0">
                  <a:solidFill>
                    <a:srgbClr val="0000FF"/>
                  </a:solidFill>
                  <a:latin typeface="Calibri"/>
                </a:rPr>
                <a:t>d</a:t>
              </a:r>
              <a:r>
                <a:rPr lang="en-US" sz="1200" b="1" u="sng" spc="-1" dirty="0" smtClean="0">
                  <a:solidFill>
                    <a:srgbClr val="0000FF"/>
                  </a:solidFill>
                  <a:latin typeface="Calibri"/>
                </a:rPr>
                <a:t>iagnostics optimization</a:t>
              </a:r>
            </a:p>
            <a:p>
              <a:pPr algn="ctr"/>
              <a:r>
                <a:rPr lang="en-US" sz="1200" b="1" spc="-1" dirty="0" smtClean="0">
                  <a:latin typeface="Calibri"/>
                </a:rPr>
                <a:t>and implementation of </a:t>
              </a:r>
            </a:p>
            <a:p>
              <a:pPr algn="ctr"/>
              <a:r>
                <a:rPr lang="en-US" sz="1200" b="1" u="sng" spc="-1" dirty="0" smtClean="0">
                  <a:solidFill>
                    <a:srgbClr val="0000FF"/>
                  </a:solidFill>
                  <a:latin typeface="Calibri"/>
                </a:rPr>
                <a:t>beam-based FBs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765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 of Diagnostics Systems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6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0300" y="3428112"/>
            <a:ext cx="56866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lvl="0" defTabSz="648000">
              <a:buClr>
                <a:srgbClr val="000000"/>
              </a:buClr>
            </a:pPr>
            <a:r>
              <a:rPr lang="en-US" sz="1200" b="1" spc="-1" dirty="0" smtClean="0">
                <a:latin typeface="Calibri"/>
                <a:sym typeface="Wingdings" panose="05000000000000000000" pitchFamily="2" charset="2"/>
              </a:rPr>
              <a:t>* These measurement systems will not be treated in detail during this presentation. </a:t>
            </a:r>
          </a:p>
          <a:p>
            <a:pPr marL="360" lvl="0" defTabSz="648000">
              <a:buClr>
                <a:srgbClr val="000000"/>
              </a:buClr>
            </a:pPr>
            <a:r>
              <a:rPr lang="en-US" sz="1200" b="1" spc="-1" dirty="0" smtClean="0">
                <a:latin typeface="Calibri"/>
                <a:sym typeface="Wingdings" panose="05000000000000000000" pitchFamily="2" charset="2"/>
              </a:rPr>
              <a:t>   Remarks and examples may be given in additional slides or references.</a:t>
            </a:r>
            <a:endParaRPr lang="en-US" sz="1200" b="1" spc="-1" dirty="0" smtClean="0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94" y="4056774"/>
            <a:ext cx="8100000" cy="25105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094" y="784290"/>
            <a:ext cx="8100000" cy="268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2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 for “</a:t>
            </a:r>
            <a:r>
              <a:rPr lang="en-US" sz="2800" b="1" spc="-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Ready-to-Go</a:t>
            </a: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Systems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7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7" name="TextShape 3"/>
          <p:cNvSpPr txBox="1"/>
          <p:nvPr/>
        </p:nvSpPr>
        <p:spPr>
          <a:xfrm>
            <a:off x="890939" y="905199"/>
            <a:ext cx="8017085" cy="56430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 defTabSz="360000">
              <a:lnSpc>
                <a:spcPct val="110000"/>
              </a:lnSpc>
              <a:spcAft>
                <a:spcPts val="1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u="sng" spc="-1" dirty="0" smtClean="0">
                <a:solidFill>
                  <a:srgbClr val="0000FF"/>
                </a:solidFill>
                <a:latin typeface="Calibri"/>
              </a:rPr>
              <a:t>Beam Current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	</a:t>
            </a:r>
            <a:r>
              <a:rPr lang="en-US" sz="1600" b="1" spc="-1" dirty="0" smtClean="0">
                <a:solidFill>
                  <a:srgbClr val="0000FF"/>
                </a:solidFill>
                <a:latin typeface="Calibri"/>
              </a:rPr>
              <a:t>lifetime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, injection /</a:t>
            </a:r>
            <a:r>
              <a:rPr lang="en-US" sz="1600" b="1" spc="-1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transmission efficiency and top-up control</a:t>
            </a:r>
            <a:endParaRPr lang="en-US" sz="1600" b="1" spc="-1" dirty="0" smtClean="0">
              <a:solidFill>
                <a:srgbClr val="0000FF"/>
              </a:solidFill>
              <a:latin typeface="Calibri"/>
            </a:endParaRPr>
          </a:p>
          <a:p>
            <a:pPr marL="360" defTabSz="360000">
              <a:lnSpc>
                <a:spcPct val="11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spc="-1" dirty="0">
                <a:solidFill>
                  <a:srgbClr val="000000"/>
                </a:solidFill>
                <a:latin typeface="Calibri"/>
              </a:rPr>
              <a:t>			</a:t>
            </a:r>
            <a:r>
              <a:rPr lang="en-US" sz="1600" b="1" spc="-1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500" b="1" spc="-1" dirty="0" smtClean="0">
                <a:solidFill>
                  <a:srgbClr val="000000"/>
                </a:solidFill>
                <a:latin typeface="Calibri"/>
              </a:rPr>
              <a:t>DCCT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(commercial device, analog)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		    </a:t>
            </a:r>
          </a:p>
          <a:p>
            <a:pPr marL="360" defTabSz="360000">
              <a:lnSpc>
                <a:spcPct val="110000"/>
              </a:lnSpc>
              <a:spcAft>
                <a:spcPts val="12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			</a:t>
            </a:r>
            <a:r>
              <a:rPr lang="en-US" sz="1400" spc="-1" dirty="0" smtClean="0">
                <a:solidFill>
                  <a:srgbClr val="000000"/>
                </a:solidFill>
                <a:latin typeface="Calibri"/>
              </a:rPr>
              <a:t>	&lt; 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1 </a:t>
            </a:r>
            <a:r>
              <a:rPr lang="en-US" sz="1300" spc="-1" dirty="0">
                <a:solidFill>
                  <a:srgbClr val="000000"/>
                </a:solidFill>
                <a:latin typeface="Calibri"/>
              </a:rPr>
              <a:t>µA/√Hz   (absolute 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calibration);	   up to 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10 </a:t>
            </a:r>
            <a:r>
              <a:rPr lang="en-US" sz="1300" spc="-1" dirty="0">
                <a:solidFill>
                  <a:srgbClr val="0000FF"/>
                </a:solidFill>
                <a:latin typeface="Calibri"/>
              </a:rPr>
              <a:t>kHz 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BW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 (typ. 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sampling at 100 Hz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) 	     </a:t>
            </a:r>
          </a:p>
          <a:p>
            <a:pPr marL="360" defTabSz="360000">
              <a:lnSpc>
                <a:spcPct val="110000"/>
              </a:lnSpc>
              <a:spcAft>
                <a:spcPts val="1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u="sng" spc="-1" dirty="0" smtClean="0">
                <a:solidFill>
                  <a:srgbClr val="0000FF"/>
                </a:solidFill>
                <a:latin typeface="Calibri"/>
              </a:rPr>
              <a:t>Filling Pattern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	</a:t>
            </a:r>
            <a:r>
              <a:rPr lang="en-US" sz="1600" b="1" spc="-1" dirty="0" smtClean="0">
                <a:solidFill>
                  <a:srgbClr val="0000FF"/>
                </a:solidFill>
                <a:latin typeface="Calibri"/>
              </a:rPr>
              <a:t>injection and top-up control, filling pattern feedback</a:t>
            </a:r>
          </a:p>
          <a:p>
            <a:pPr marL="360" lvl="0" defTabSz="360000">
              <a:lnSpc>
                <a:spcPct val="11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spc="-1" dirty="0">
                <a:solidFill>
                  <a:srgbClr val="000000"/>
                </a:solidFill>
                <a:latin typeface="Calibri"/>
              </a:rPr>
              <a:t>			</a:t>
            </a:r>
            <a:r>
              <a:rPr lang="en-US" sz="1600" b="1" spc="-1" dirty="0" smtClean="0">
                <a:solidFill>
                  <a:srgbClr val="000000"/>
                </a:solidFill>
                <a:latin typeface="Calibri"/>
              </a:rPr>
              <a:t>	beam </a:t>
            </a:r>
            <a:r>
              <a:rPr lang="en-US" sz="1500" b="1" spc="-1" dirty="0" smtClean="0">
                <a:solidFill>
                  <a:srgbClr val="000000"/>
                </a:solidFill>
                <a:latin typeface="Calibri"/>
              </a:rPr>
              <a:t>pick-up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, visible or X-ray </a:t>
            </a:r>
            <a:r>
              <a:rPr lang="en-US" sz="1500" b="1" spc="-1" dirty="0" smtClean="0">
                <a:solidFill>
                  <a:srgbClr val="000000"/>
                </a:solidFill>
                <a:latin typeface="Calibri"/>
              </a:rPr>
              <a:t>diode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	</a:t>
            </a:r>
            <a:endParaRPr lang="en-US" sz="1300" b="1" spc="-1" dirty="0">
              <a:solidFill>
                <a:srgbClr val="000000"/>
              </a:solidFill>
              <a:latin typeface="Calibri"/>
            </a:endParaRPr>
          </a:p>
          <a:p>
            <a:pPr marL="360" lvl="0" defTabSz="360000">
              <a:lnSpc>
                <a:spcPct val="11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400" spc="-1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4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400" spc="-1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≤ 1 ns FW detector response time;	   low latency GS/s ADC (e.g. 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12 bit, &gt; 4 GS/s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)  	</a:t>
            </a:r>
          </a:p>
          <a:p>
            <a:pPr marL="360" lvl="0" defTabSz="360000">
              <a:lnSpc>
                <a:spcPct val="110000"/>
              </a:lnSpc>
              <a:spcAft>
                <a:spcPts val="10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300" spc="-1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	filling pattern</a:t>
            </a:r>
            <a:r>
              <a:rPr lang="en-US" sz="13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FB via event and control system	   	      </a:t>
            </a:r>
          </a:p>
          <a:p>
            <a:pPr marL="360" lvl="0" defTabSz="360000">
              <a:lnSpc>
                <a:spcPct val="110000"/>
              </a:lnSpc>
              <a:spcAft>
                <a:spcPts val="1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u="sng" spc="-1" dirty="0" smtClean="0">
                <a:solidFill>
                  <a:srgbClr val="0000FF"/>
                </a:solidFill>
                <a:latin typeface="Calibri"/>
              </a:rPr>
              <a:t>Bunch Purity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	</a:t>
            </a:r>
            <a:r>
              <a:rPr lang="en-US" sz="1600" b="1" spc="-1" dirty="0" smtClean="0">
                <a:solidFill>
                  <a:srgbClr val="0000FF"/>
                </a:solidFill>
                <a:latin typeface="Calibri"/>
              </a:rPr>
              <a:t>for time-resolved experiments (single bunch or hybrid modes)</a:t>
            </a:r>
          </a:p>
          <a:p>
            <a:pPr marL="360" lvl="0" defTabSz="360000">
              <a:lnSpc>
                <a:spcPct val="11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600" b="1" spc="-1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600" b="1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600" b="1" spc="-1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visible or X-ray </a:t>
            </a:r>
            <a:r>
              <a:rPr lang="en-US" sz="1500" b="1" spc="-1" dirty="0" smtClean="0">
                <a:solidFill>
                  <a:srgbClr val="000000"/>
                </a:solidFill>
                <a:latin typeface="Calibri"/>
              </a:rPr>
              <a:t>APD 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&amp; </a:t>
            </a:r>
            <a:r>
              <a:rPr lang="en-US" sz="1500" b="1" spc="-1" dirty="0" smtClean="0">
                <a:solidFill>
                  <a:srgbClr val="000000"/>
                </a:solidFill>
                <a:latin typeface="Calibri"/>
              </a:rPr>
              <a:t>TCSPC system 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(e.g. </a:t>
            </a:r>
            <a:r>
              <a:rPr lang="en-US" sz="1500" spc="-1" dirty="0" err="1" smtClean="0">
                <a:solidFill>
                  <a:srgbClr val="000000"/>
                </a:solidFill>
                <a:latin typeface="Calibri"/>
              </a:rPr>
              <a:t>PicoHarp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60" lvl="0" defTabSz="360000">
              <a:lnSpc>
                <a:spcPct val="110000"/>
              </a:lnSpc>
              <a:spcAft>
                <a:spcPts val="12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3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		photon counting up to 10</a:t>
            </a:r>
            <a:r>
              <a:rPr lang="en-US" sz="1300" spc="-1" baseline="30000" dirty="0" smtClean="0">
                <a:solidFill>
                  <a:srgbClr val="000000"/>
                </a:solidFill>
                <a:latin typeface="Calibri"/>
              </a:rPr>
              <a:t>7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 dynamics;   </a:t>
            </a:r>
            <a:r>
              <a:rPr lang="en-US" sz="1300" spc="-1" dirty="0" smtClean="0">
                <a:solidFill>
                  <a:srgbClr val="0000FF"/>
                </a:solidFill>
                <a:latin typeface="Calibri"/>
              </a:rPr>
              <a:t>milliseconds count rates may allow top-up control	</a:t>
            </a:r>
            <a:endParaRPr lang="en-US" sz="1300" b="1" spc="-1" dirty="0" smtClean="0">
              <a:solidFill>
                <a:srgbClr val="0000FF"/>
              </a:solidFill>
              <a:latin typeface="Calibri"/>
            </a:endParaRPr>
          </a:p>
          <a:p>
            <a:pPr marL="360" defTabSz="360000">
              <a:lnSpc>
                <a:spcPct val="110000"/>
              </a:lnSpc>
              <a:spcAft>
                <a:spcPts val="1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u="sng" spc="-1" dirty="0" smtClean="0">
                <a:solidFill>
                  <a:srgbClr val="0000FF"/>
                </a:solidFill>
                <a:latin typeface="Calibri"/>
              </a:rPr>
              <a:t>Bunch Length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	</a:t>
            </a:r>
            <a:r>
              <a:rPr lang="en-US" sz="1600" b="1" spc="-1" dirty="0" smtClean="0">
                <a:solidFill>
                  <a:srgbClr val="0000FF"/>
                </a:solidFill>
                <a:latin typeface="Calibri"/>
              </a:rPr>
              <a:t>bunch length / lengthening as function of bunch charge and RF settings</a:t>
            </a:r>
          </a:p>
          <a:p>
            <a:pPr marL="360" lvl="0" defTabSz="360000">
              <a:lnSpc>
                <a:spcPct val="11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600" b="1" spc="-1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600" b="1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600" b="1" spc="-1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500" b="1" spc="-1" dirty="0" smtClean="0">
                <a:solidFill>
                  <a:srgbClr val="000000"/>
                </a:solidFill>
                <a:latin typeface="Calibri"/>
              </a:rPr>
              <a:t>synchro-scan </a:t>
            </a:r>
            <a:r>
              <a:rPr lang="en-US" sz="1500" b="1" spc="-1" dirty="0">
                <a:solidFill>
                  <a:srgbClr val="000000"/>
                </a:solidFill>
                <a:latin typeface="Calibri"/>
              </a:rPr>
              <a:t>s</a:t>
            </a:r>
            <a:r>
              <a:rPr lang="en-US" sz="1500" b="1" spc="-1" dirty="0" smtClean="0">
                <a:solidFill>
                  <a:srgbClr val="000000"/>
                </a:solidFill>
                <a:latin typeface="Calibri"/>
              </a:rPr>
              <a:t>treak </a:t>
            </a:r>
            <a:r>
              <a:rPr lang="en-US" sz="1500" b="1" spc="-1" dirty="0">
                <a:solidFill>
                  <a:srgbClr val="000000"/>
                </a:solidFill>
                <a:latin typeface="Calibri"/>
              </a:rPr>
              <a:t>c</a:t>
            </a:r>
            <a:r>
              <a:rPr lang="en-US" sz="1500" b="1" spc="-1" dirty="0" smtClean="0">
                <a:solidFill>
                  <a:srgbClr val="000000"/>
                </a:solidFill>
                <a:latin typeface="Calibri"/>
              </a:rPr>
              <a:t>amera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	</a:t>
            </a:r>
            <a:endParaRPr lang="en-US" sz="1300" spc="-1" dirty="0">
              <a:solidFill>
                <a:srgbClr val="000000"/>
              </a:solidFill>
              <a:latin typeface="Calibri"/>
            </a:endParaRPr>
          </a:p>
          <a:p>
            <a:pPr marL="360" lvl="0" defTabSz="360000">
              <a:lnSpc>
                <a:spcPct val="11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4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400" spc="-1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4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400" spc="-1" dirty="0" smtClean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400" spc="-1" dirty="0" smtClean="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sz="1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≤ 2 </a:t>
            </a:r>
            <a:r>
              <a:rPr lang="en-US" sz="1300" spc="-1" dirty="0" err="1" smtClean="0">
                <a:solidFill>
                  <a:srgbClr val="000000"/>
                </a:solidFill>
                <a:latin typeface="Calibri"/>
              </a:rPr>
              <a:t>ps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 FWHM,   rep.-rate: 500 (250) MHz;	slow time axes at µs to </a:t>
            </a:r>
            <a:r>
              <a:rPr lang="en-US" sz="1300" spc="-1" dirty="0" err="1" smtClean="0">
                <a:solidFill>
                  <a:srgbClr val="000000"/>
                </a:solidFill>
                <a:latin typeface="Calibri"/>
              </a:rPr>
              <a:t>ms</a:t>
            </a:r>
            <a:endParaRPr lang="en-US" sz="1300" spc="-1" dirty="0" smtClean="0">
              <a:solidFill>
                <a:srgbClr val="000000"/>
              </a:solidFill>
              <a:latin typeface="Calibri"/>
            </a:endParaRPr>
          </a:p>
          <a:p>
            <a:pPr marL="360" lvl="0" defTabSz="360000">
              <a:lnSpc>
                <a:spcPct val="110000"/>
              </a:lnSpc>
              <a:spcAft>
                <a:spcPts val="12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300" spc="-1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		</a:t>
            </a:r>
            <a:r>
              <a:rPr lang="en-US" sz="1300" spc="-1" dirty="0" smtClean="0">
                <a:solidFill>
                  <a:srgbClr val="C00000"/>
                </a:solidFill>
                <a:latin typeface="Calibri"/>
              </a:rPr>
              <a:t>visible light extraction may become a challenge</a:t>
            </a:r>
          </a:p>
          <a:p>
            <a:pPr marL="360" defTabSz="360000">
              <a:lnSpc>
                <a:spcPct val="110000"/>
              </a:lnSpc>
              <a:spcAft>
                <a:spcPts val="1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u="sng" spc="-1" dirty="0">
                <a:solidFill>
                  <a:srgbClr val="0000FF"/>
                </a:solidFill>
                <a:latin typeface="Calibri"/>
              </a:rPr>
              <a:t>Beam </a:t>
            </a:r>
            <a:r>
              <a:rPr lang="en-US" sz="1600" b="1" u="sng" spc="-1" dirty="0" smtClean="0">
                <a:solidFill>
                  <a:srgbClr val="0000FF"/>
                </a:solidFill>
                <a:latin typeface="Calibri"/>
              </a:rPr>
              <a:t>Loss</a:t>
            </a:r>
            <a:r>
              <a:rPr lang="en-US" sz="1600" b="1" spc="-1" dirty="0" smtClean="0">
                <a:solidFill>
                  <a:srgbClr val="0000FF"/>
                </a:solidFill>
                <a:latin typeface="Calibri"/>
              </a:rPr>
              <a:t>		loss </a:t>
            </a:r>
            <a:r>
              <a:rPr lang="en-US" sz="1600" b="1" spc="-1" dirty="0">
                <a:solidFill>
                  <a:srgbClr val="0000FF"/>
                </a:solidFill>
                <a:latin typeface="Calibri"/>
              </a:rPr>
              <a:t>detection, injection / transmission efficiency and aperture optimization</a:t>
            </a:r>
          </a:p>
          <a:p>
            <a:pPr marL="360" defTabSz="360000">
              <a:lnSpc>
                <a:spcPct val="11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500" b="1" spc="-1" dirty="0">
                <a:solidFill>
                  <a:srgbClr val="000000"/>
                </a:solidFill>
                <a:latin typeface="Calibri"/>
              </a:rPr>
              <a:t>		</a:t>
            </a:r>
            <a:r>
              <a:rPr lang="en-US" sz="1500" b="1" spc="-1" dirty="0" smtClean="0">
                <a:solidFill>
                  <a:srgbClr val="000000"/>
                </a:solidFill>
                <a:latin typeface="Calibri"/>
              </a:rPr>
              <a:t>		scintillator 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&amp;</a:t>
            </a:r>
            <a:r>
              <a:rPr lang="en-US" sz="1500" b="1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500" b="1" spc="-1" dirty="0" smtClean="0">
                <a:solidFill>
                  <a:srgbClr val="000000"/>
                </a:solidFill>
                <a:latin typeface="Calibri"/>
              </a:rPr>
              <a:t>PMT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 or</a:t>
            </a:r>
            <a:r>
              <a:rPr lang="en-US" sz="15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500" b="1" spc="-1" dirty="0">
                <a:solidFill>
                  <a:srgbClr val="000000"/>
                </a:solidFill>
                <a:latin typeface="Calibri"/>
              </a:rPr>
              <a:t>PIN </a:t>
            </a:r>
            <a:r>
              <a:rPr lang="en-US" sz="1500" b="1" spc="-1" dirty="0" smtClean="0">
                <a:solidFill>
                  <a:srgbClr val="000000"/>
                </a:solidFill>
                <a:latin typeface="Calibri"/>
              </a:rPr>
              <a:t>diodes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 / long </a:t>
            </a:r>
            <a:r>
              <a:rPr lang="en-US" sz="1500" b="1" spc="-1" dirty="0" smtClean="0">
                <a:solidFill>
                  <a:srgbClr val="000000"/>
                </a:solidFill>
                <a:latin typeface="Calibri"/>
              </a:rPr>
              <a:t>Cerenkov fibers (LLM) 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&amp;</a:t>
            </a:r>
            <a:r>
              <a:rPr lang="en-US" sz="1500" b="1" spc="-1" dirty="0">
                <a:solidFill>
                  <a:srgbClr val="000000"/>
                </a:solidFill>
                <a:latin typeface="Calibri"/>
              </a:rPr>
              <a:t> PMT</a:t>
            </a:r>
            <a:endParaRPr lang="en-US" sz="1500" spc="-1" dirty="0" smtClean="0">
              <a:solidFill>
                <a:srgbClr val="000000"/>
              </a:solidFill>
              <a:latin typeface="Calibri"/>
            </a:endParaRPr>
          </a:p>
          <a:p>
            <a:pPr marL="360" defTabSz="360000">
              <a:lnSpc>
                <a:spcPct val="11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				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placement </a:t>
            </a:r>
            <a:r>
              <a:rPr lang="en-US" sz="1300" spc="-1" dirty="0">
                <a:solidFill>
                  <a:srgbClr val="000000"/>
                </a:solidFill>
                <a:latin typeface="Calibri"/>
              </a:rPr>
              <a:t>in 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transfer lines, storage ring arcs </a:t>
            </a:r>
            <a:r>
              <a:rPr lang="en-US" sz="1300" spc="-1" dirty="0">
                <a:solidFill>
                  <a:srgbClr val="000000"/>
                </a:solidFill>
                <a:latin typeface="Calibri"/>
              </a:rPr>
              <a:t>and around IDs		       </a:t>
            </a:r>
            <a:endParaRPr lang="en-US" sz="1300" spc="-1" dirty="0" smtClean="0">
              <a:solidFill>
                <a:srgbClr val="000000"/>
              </a:solidFill>
              <a:latin typeface="Calibri"/>
            </a:endParaRPr>
          </a:p>
          <a:p>
            <a:pPr marL="360" defTabSz="360000">
              <a:lnSpc>
                <a:spcPct val="11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3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			from single-bunch and turn-by-turn </a:t>
            </a:r>
            <a:r>
              <a:rPr lang="en-US" sz="1300" spc="-1" dirty="0">
                <a:solidFill>
                  <a:srgbClr val="000000"/>
                </a:solidFill>
                <a:latin typeface="Calibri"/>
              </a:rPr>
              <a:t>to </a:t>
            </a:r>
            <a:r>
              <a:rPr lang="en-US" sz="1300" spc="-1" dirty="0" smtClean="0">
                <a:solidFill>
                  <a:srgbClr val="000000"/>
                </a:solidFill>
                <a:latin typeface="Calibri"/>
              </a:rPr>
              <a:t>long-term loss / radiation mapping</a:t>
            </a:r>
            <a:endParaRPr lang="en-US" sz="1300" b="1" spc="-1" dirty="0">
              <a:solidFill>
                <a:srgbClr val="000000"/>
              </a:solidFill>
              <a:latin typeface="Calibri"/>
            </a:endParaRPr>
          </a:p>
          <a:p>
            <a:pPr marL="360" lvl="0" defTabSz="360000">
              <a:spcAft>
                <a:spcPts val="1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300" b="1" spc="-1" dirty="0">
                <a:solidFill>
                  <a:srgbClr val="0000FF"/>
                </a:solidFill>
                <a:latin typeface="Calibri"/>
              </a:rPr>
              <a:t>		</a:t>
            </a:r>
            <a:r>
              <a:rPr lang="en-US" sz="1300" b="1" spc="-1" dirty="0" smtClean="0">
                <a:solidFill>
                  <a:srgbClr val="0000FF"/>
                </a:solidFill>
                <a:latin typeface="Calibri"/>
              </a:rPr>
              <a:t>		</a:t>
            </a:r>
            <a:r>
              <a:rPr lang="en-US" sz="1300" b="1" spc="-1" dirty="0" smtClean="0">
                <a:latin typeface="Calibri"/>
              </a:rPr>
              <a:t>primary </a:t>
            </a:r>
            <a:r>
              <a:rPr lang="en-US" sz="1300" b="1" spc="-1" dirty="0">
                <a:latin typeface="Calibri"/>
              </a:rPr>
              <a:t>BLM use for ID protection	</a:t>
            </a:r>
            <a:r>
              <a:rPr lang="en-US" sz="1300" b="1" spc="-1" dirty="0" smtClean="0">
                <a:latin typeface="Calibri"/>
              </a:rPr>
              <a:t>and machine interlock</a:t>
            </a:r>
          </a:p>
          <a:p>
            <a:pPr marL="360" lvl="0" defTabSz="360000">
              <a:spcAft>
                <a:spcPts val="1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300" b="1" spc="-1" dirty="0" smtClean="0">
                <a:latin typeface="Calibri"/>
              </a:rPr>
              <a:t>				</a:t>
            </a:r>
            <a:r>
              <a:rPr lang="en-US" sz="1300" b="1" spc="-1" dirty="0" smtClean="0">
                <a:solidFill>
                  <a:srgbClr val="006600"/>
                </a:solidFill>
                <a:latin typeface="Calibri"/>
              </a:rPr>
              <a:t>BLMs may be most </a:t>
            </a:r>
            <a:r>
              <a:rPr lang="en-US" sz="1300" b="1" spc="-1" dirty="0">
                <a:solidFill>
                  <a:srgbClr val="006600"/>
                </a:solidFill>
                <a:latin typeface="Calibri"/>
              </a:rPr>
              <a:t>sensitive </a:t>
            </a:r>
            <a:r>
              <a:rPr lang="en-US" sz="1300" b="1" spc="-1" dirty="0" smtClean="0">
                <a:solidFill>
                  <a:srgbClr val="006600"/>
                </a:solidFill>
                <a:latin typeface="Calibri"/>
              </a:rPr>
              <a:t>system for injection </a:t>
            </a:r>
            <a:r>
              <a:rPr lang="en-US" sz="1300" b="1" spc="-1" dirty="0">
                <a:solidFill>
                  <a:srgbClr val="006600"/>
                </a:solidFill>
                <a:latin typeface="Calibri"/>
              </a:rPr>
              <a:t>monitoring &amp; </a:t>
            </a:r>
            <a:r>
              <a:rPr lang="en-US" sz="1300" b="1" spc="-1" dirty="0" smtClean="0">
                <a:solidFill>
                  <a:srgbClr val="006600"/>
                </a:solidFill>
                <a:latin typeface="Calibri"/>
              </a:rPr>
              <a:t>optimization (commissioning)</a:t>
            </a:r>
            <a:endParaRPr lang="en-US" sz="1300" b="1" spc="-1" dirty="0">
              <a:solidFill>
                <a:srgbClr val="0066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8174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 for Beam Position Monitors I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8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7" name="TextShape 3"/>
          <p:cNvSpPr txBox="1"/>
          <p:nvPr/>
        </p:nvSpPr>
        <p:spPr>
          <a:xfrm>
            <a:off x="855993" y="851412"/>
            <a:ext cx="8011382" cy="23912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 defTabSz="360000">
              <a:lnSpc>
                <a:spcPct val="120000"/>
              </a:lnSpc>
              <a:spcAft>
                <a:spcPts val="1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u="sng" spc="-1" dirty="0" smtClean="0">
                <a:solidFill>
                  <a:srgbClr val="0000FF"/>
                </a:solidFill>
                <a:latin typeface="Calibri"/>
              </a:rPr>
              <a:t>Mechanics</a:t>
            </a:r>
            <a:r>
              <a:rPr lang="en-US" sz="1600" b="1" spc="-1" dirty="0" smtClean="0">
                <a:solidFill>
                  <a:srgbClr val="0000FF"/>
                </a:solidFill>
                <a:latin typeface="Calibri"/>
              </a:rPr>
              <a:t>	   button-type pick-up</a:t>
            </a:r>
          </a:p>
          <a:p>
            <a:pPr marL="36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500" b="1" spc="-1" dirty="0" smtClean="0">
                <a:solidFill>
                  <a:srgbClr val="000000"/>
                </a:solidFill>
                <a:latin typeface="Calibri"/>
              </a:rPr>
              <a:t>			     - 	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small diameter beam pipe (≈ 16 – 25 mm) and button feedthroughs (≈ 5 – 10 mm) 				     - 	SS with Cu-coating and NEG layers</a:t>
            </a:r>
          </a:p>
          <a:p>
            <a:pPr marL="36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			     - 	SR shielding by diameter increase 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of 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pick-up 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and tapers or 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set-back of 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feedthroughs</a:t>
            </a:r>
          </a:p>
          <a:p>
            <a:pPr marL="36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			     -	good impedance properties and careful feedthrough design </a:t>
            </a:r>
          </a:p>
          <a:p>
            <a:pPr marL="360" defTabSz="360000">
              <a:lnSpc>
                <a:spcPct val="120000"/>
              </a:lnSpc>
              <a:spcAft>
                <a:spcPts val="6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				to prevent trapped modes and heating</a:t>
            </a:r>
          </a:p>
          <a:p>
            <a:pPr marL="36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de-CH" sz="15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de-CH" sz="1500" spc="-1" dirty="0" smtClean="0">
                <a:solidFill>
                  <a:srgbClr val="000000"/>
                </a:solidFill>
                <a:latin typeface="Calibri"/>
              </a:rPr>
              <a:t>		     -	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mechanical 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de-coupling with 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bellows to prevent mechanical stress</a:t>
            </a:r>
          </a:p>
          <a:p>
            <a:pPr marL="360" defTabSz="360000">
              <a:lnSpc>
                <a:spcPct val="120000"/>
              </a:lnSpc>
              <a:spcAft>
                <a:spcPts val="12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			     - 	optional monitoring of mechanical BPM pick-up position (e.g. by using dial gauges)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19762" y="3349383"/>
            <a:ext cx="2464654" cy="2431873"/>
            <a:chOff x="6258405" y="1254426"/>
            <a:chExt cx="2464654" cy="24318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52757" y="1511935"/>
              <a:ext cx="2287243" cy="1980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6258405" y="1254426"/>
              <a:ext cx="18887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u="sng" spc="-1" dirty="0" smtClean="0">
                  <a:solidFill>
                    <a:srgbClr val="0000FF"/>
                  </a:solidFill>
                  <a:latin typeface="Calibri"/>
                </a:rPr>
                <a:t>ALS-U BPM Pick-Up Design</a:t>
              </a:r>
              <a:endParaRPr lang="de-CH" sz="1200" u="sng" dirty="0">
                <a:solidFill>
                  <a:srgbClr val="0000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791183" y="3455467"/>
              <a:ext cx="193187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u="sng" spc="-1" dirty="0">
                  <a:latin typeface="Calibri"/>
                </a:rPr>
                <a:t>c</a:t>
              </a:r>
              <a:r>
                <a:rPr lang="en-US" sz="900" b="1" u="sng" spc="-1" dirty="0" smtClean="0">
                  <a:latin typeface="Calibri"/>
                </a:rPr>
                <a:t>ourtesy of S. De </a:t>
              </a:r>
              <a:r>
                <a:rPr lang="en-US" sz="900" b="1" u="sng" spc="-1" dirty="0" err="1" smtClean="0">
                  <a:latin typeface="Calibri"/>
                </a:rPr>
                <a:t>Santis</a:t>
              </a:r>
              <a:r>
                <a:rPr lang="en-US" sz="900" b="1" u="sng" spc="-1" dirty="0" smtClean="0">
                  <a:latin typeface="Calibri"/>
                </a:rPr>
                <a:t> and C. </a:t>
              </a:r>
              <a:r>
                <a:rPr lang="en-US" sz="900" b="1" u="sng" spc="-1" dirty="0">
                  <a:latin typeface="Calibri"/>
                </a:rPr>
                <a:t>S</a:t>
              </a:r>
              <a:r>
                <a:rPr lang="en-US" sz="900" b="1" u="sng" spc="-1" dirty="0" smtClean="0">
                  <a:latin typeface="Calibri"/>
                </a:rPr>
                <a:t>teier</a:t>
              </a:r>
              <a:endParaRPr lang="de-CH" sz="900" u="sng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80787" y="3606892"/>
            <a:ext cx="3000693" cy="2375651"/>
            <a:chOff x="5834225" y="3729878"/>
            <a:chExt cx="3000693" cy="237565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5581" y="4022854"/>
              <a:ext cx="2745779" cy="19800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834225" y="3729878"/>
              <a:ext cx="30006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u="sng" spc="-1" dirty="0" smtClean="0">
                  <a:solidFill>
                    <a:srgbClr val="0000FF"/>
                  </a:solidFill>
                  <a:latin typeface="Calibri"/>
                </a:rPr>
                <a:t>SLS 2.0 BPM PU / Corrector Chamber Design</a:t>
              </a:r>
              <a:endParaRPr lang="de-CH" sz="1200" u="sng" dirty="0">
                <a:solidFill>
                  <a:srgbClr val="0000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11738" y="5874697"/>
              <a:ext cx="186948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u="sng" spc="-1" dirty="0">
                  <a:latin typeface="Calibri"/>
                </a:rPr>
                <a:t>c</a:t>
              </a:r>
              <a:r>
                <a:rPr lang="en-US" sz="900" b="1" u="sng" spc="-1" dirty="0" smtClean="0">
                  <a:latin typeface="Calibri"/>
                </a:rPr>
                <a:t>ourtesy of F. Marcellini and B. Keil</a:t>
              </a:r>
              <a:endParaRPr lang="de-CH" sz="900" u="sng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94536" y="4158677"/>
            <a:ext cx="2389184" cy="2429402"/>
            <a:chOff x="895261" y="3553451"/>
            <a:chExt cx="2389184" cy="242940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3491" y="3818622"/>
              <a:ext cx="2204015" cy="19800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895261" y="3553451"/>
              <a:ext cx="211109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u="sng" spc="-1" dirty="0" smtClean="0">
                  <a:solidFill>
                    <a:srgbClr val="0000FF"/>
                  </a:solidFill>
                  <a:latin typeface="Calibri"/>
                </a:rPr>
                <a:t>APS-U Prototype BPM Pick-Up</a:t>
              </a:r>
              <a:endParaRPr lang="de-CH" sz="1200" u="sng" dirty="0">
                <a:solidFill>
                  <a:srgbClr val="0000FF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70138" y="5752021"/>
              <a:ext cx="121430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u="sng" spc="-1" dirty="0">
                  <a:latin typeface="Calibri"/>
                </a:rPr>
                <a:t>c</a:t>
              </a:r>
              <a:r>
                <a:rPr lang="en-US" sz="900" b="1" u="sng" spc="-1" dirty="0" smtClean="0">
                  <a:latin typeface="Calibri"/>
                </a:rPr>
                <a:t>ourtesy of N. Sereno</a:t>
              </a:r>
              <a:endParaRPr lang="de-CH" sz="9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7884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318530" y="1044291"/>
            <a:ext cx="6298200" cy="11781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8" name="TextShape 1"/>
          <p:cNvSpPr txBox="1"/>
          <p:nvPr/>
        </p:nvSpPr>
        <p:spPr>
          <a:xfrm>
            <a:off x="2160000" y="291600"/>
            <a:ext cx="6480000" cy="508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800" b="1" spc="-1" dirty="0" smtClean="0">
                <a:solidFill>
                  <a:srgbClr val="6868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Requirements for Beam Position Monitors II</a:t>
            </a:r>
            <a:endParaRPr lang="en-US" sz="2800" b="1" strike="noStrike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8206200" y="6661080"/>
            <a:ext cx="575280" cy="19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de-DE" sz="900" b="0" strike="noStrike" spc="-1" dirty="0">
                <a:solidFill>
                  <a:srgbClr val="000000"/>
                </a:solidFill>
                <a:latin typeface="Calibri"/>
                <a:ea typeface="ヒラギノ角ゴ Pro W3"/>
              </a:rPr>
              <a:t>Page </a:t>
            </a:r>
            <a:fld id="{5528500D-80D3-49F7-B0BB-AB33BA635A7E}" type="slidenum">
              <a:rPr lang="de-DE" sz="900" b="0" strike="noStrike" spc="-1">
                <a:solidFill>
                  <a:srgbClr val="000000"/>
                </a:solidFill>
                <a:latin typeface="Calibri"/>
                <a:ea typeface="ヒラギノ角ゴ Pro W3"/>
              </a:rPr>
              <a:t>9</a:t>
            </a:fld>
            <a:endParaRPr lang="de-DE" sz="900" b="0" strike="noStrike" spc="-1" dirty="0">
              <a:latin typeface="Times New Roman"/>
            </a:endParaRPr>
          </a:p>
        </p:txBody>
      </p:sp>
      <p:sp>
        <p:nvSpPr>
          <p:cNvPr id="7" name="TextShape 3"/>
          <p:cNvSpPr txBox="1"/>
          <p:nvPr/>
        </p:nvSpPr>
        <p:spPr>
          <a:xfrm>
            <a:off x="902096" y="736152"/>
            <a:ext cx="7926859" cy="32977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60" lvl="0" defTabSz="360000">
              <a:lnSpc>
                <a:spcPct val="120000"/>
              </a:lnSpc>
              <a:spcAft>
                <a:spcPts val="1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600" b="1" u="sng" spc="-1" dirty="0" smtClean="0">
                <a:solidFill>
                  <a:srgbClr val="0000FF"/>
                </a:solidFill>
                <a:latin typeface="Calibri"/>
              </a:rPr>
              <a:t>Electronics</a:t>
            </a:r>
            <a:r>
              <a:rPr lang="en-US" sz="1600" b="1" spc="-1" dirty="0" smtClean="0">
                <a:solidFill>
                  <a:srgbClr val="0000FF"/>
                </a:solidFill>
                <a:latin typeface="Calibri"/>
              </a:rPr>
              <a:t>		numerous in-house and some commercial developments for DLLS projects</a:t>
            </a:r>
            <a:endParaRPr lang="en-US" sz="1600" b="1" spc="-1" dirty="0">
              <a:solidFill>
                <a:srgbClr val="0000FF"/>
              </a:solidFill>
              <a:latin typeface="Calibri"/>
            </a:endParaRPr>
          </a:p>
          <a:p>
            <a:pPr marL="36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500" b="1" spc="-1" dirty="0" smtClean="0">
                <a:solidFill>
                  <a:srgbClr val="000000"/>
                </a:solidFill>
                <a:latin typeface="Calibri"/>
              </a:rPr>
              <a:t>				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typical 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specs:		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commissioning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	&lt; 50 </a:t>
            </a:r>
            <a:r>
              <a:rPr lang="en-US" sz="1500" spc="-1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m </a:t>
            </a:r>
            <a:r>
              <a:rPr lang="en-US" sz="1500" spc="-1" dirty="0" err="1">
                <a:solidFill>
                  <a:srgbClr val="000000"/>
                </a:solidFill>
                <a:latin typeface="Calibri"/>
              </a:rPr>
              <a:t>rms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 @ low beam currents (1 mA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360" lvl="0" defTabSz="360000">
              <a:lnSpc>
                <a:spcPct val="120000"/>
              </a:lnSpc>
              <a:spcAft>
                <a:spcPts val="3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							turn-by-turn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		&lt; 1 </a:t>
            </a:r>
            <a:r>
              <a:rPr lang="en-US" sz="1500" spc="-1" dirty="0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m </a:t>
            </a:r>
            <a:r>
              <a:rPr lang="en-US" sz="1500" spc="-1" dirty="0" err="1">
                <a:solidFill>
                  <a:srgbClr val="000000"/>
                </a:solidFill>
                <a:latin typeface="Calibri"/>
              </a:rPr>
              <a:t>rms</a:t>
            </a:r>
            <a:r>
              <a:rPr lang="en-US" sz="1500" spc="-1" dirty="0">
                <a:solidFill>
                  <a:srgbClr val="000000"/>
                </a:solidFill>
                <a:latin typeface="Calibri"/>
              </a:rPr>
              <a:t> (at nominal beam current)</a:t>
            </a:r>
          </a:p>
          <a:p>
            <a:pPr marL="360" lvl="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								</a:t>
            </a:r>
            <a:r>
              <a:rPr lang="en-US" sz="1500" spc="-1" dirty="0" smtClean="0">
                <a:solidFill>
                  <a:srgbClr val="C00000"/>
                </a:solidFill>
                <a:latin typeface="Calibri"/>
              </a:rPr>
              <a:t>orbit </a:t>
            </a:r>
            <a:r>
              <a:rPr lang="en-US" sz="1500" spc="-1" dirty="0">
                <a:solidFill>
                  <a:srgbClr val="C00000"/>
                </a:solidFill>
                <a:latin typeface="Calibri"/>
              </a:rPr>
              <a:t>mode		&lt; 100 nm </a:t>
            </a:r>
            <a:r>
              <a:rPr lang="en-US" sz="1500" spc="-1" dirty="0" err="1">
                <a:solidFill>
                  <a:srgbClr val="C00000"/>
                </a:solidFill>
                <a:latin typeface="Calibri"/>
              </a:rPr>
              <a:t>rms</a:t>
            </a:r>
            <a:r>
              <a:rPr lang="en-US" sz="1500" spc="-1" dirty="0">
                <a:solidFill>
                  <a:srgbClr val="C00000"/>
                </a:solidFill>
                <a:latin typeface="Calibri"/>
              </a:rPr>
              <a:t> @ 10 kHz sampling rate</a:t>
            </a:r>
          </a:p>
          <a:p>
            <a:pPr marL="360" lvl="0" defTabSz="360000">
              <a:lnSpc>
                <a:spcPct val="120000"/>
              </a:lnSpc>
              <a:spcAft>
                <a:spcPts val="6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C00000"/>
                </a:solidFill>
                <a:latin typeface="Calibri"/>
              </a:rPr>
              <a:t>								drift				&lt; 100 nm / h;		&lt; 1 </a:t>
            </a:r>
            <a:r>
              <a:rPr lang="en-US" sz="1500" spc="-1" dirty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US" sz="1500" spc="-1" dirty="0">
                <a:solidFill>
                  <a:srgbClr val="C00000"/>
                </a:solidFill>
                <a:latin typeface="Calibri"/>
              </a:rPr>
              <a:t>m / </a:t>
            </a:r>
            <a:r>
              <a:rPr lang="en-US" sz="1500" spc="-1" dirty="0" smtClean="0">
                <a:solidFill>
                  <a:srgbClr val="C00000"/>
                </a:solidFill>
                <a:latin typeface="Calibri"/>
              </a:rPr>
              <a:t>week</a:t>
            </a:r>
            <a:endParaRPr lang="en-US" sz="1500" b="1" spc="-1" dirty="0" smtClean="0">
              <a:solidFill>
                <a:srgbClr val="C00000"/>
              </a:solidFill>
              <a:latin typeface="Calibri"/>
            </a:endParaRPr>
          </a:p>
          <a:p>
            <a:pPr marL="360" lvl="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500" b="1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500" b="1" spc="-1" dirty="0" smtClean="0">
                <a:solidFill>
                  <a:srgbClr val="000000"/>
                </a:solidFill>
                <a:latin typeface="Calibri"/>
              </a:rPr>
              <a:t>			- 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4-channel parallel systems</a:t>
            </a:r>
            <a:endParaRPr lang="en-US" sz="1500" spc="-1" dirty="0">
              <a:solidFill>
                <a:srgbClr val="000000"/>
              </a:solidFill>
              <a:latin typeface="Calibri"/>
            </a:endParaRPr>
          </a:p>
          <a:p>
            <a:pPr marL="360" lvl="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0000FF"/>
                </a:solidFill>
                <a:latin typeface="Calibri"/>
              </a:rPr>
              <a:t>				- </a:t>
            </a:r>
            <a:r>
              <a:rPr lang="en-US" sz="1500" spc="-1" dirty="0" smtClean="0">
                <a:solidFill>
                  <a:srgbClr val="0000FF"/>
                </a:solidFill>
                <a:latin typeface="Calibri"/>
              </a:rPr>
              <a:t>drift compensation and calibration by channel switching (cross-bar) or pilot tone</a:t>
            </a:r>
            <a:endParaRPr lang="en-US" sz="1500" spc="-1" dirty="0">
              <a:solidFill>
                <a:srgbClr val="0000FF"/>
              </a:solidFill>
              <a:latin typeface="Calibri"/>
            </a:endParaRPr>
          </a:p>
          <a:p>
            <a:pPr marL="360" lvl="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				- 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radiation safe placement of analog front ends in tunnel (pilot tone approach)</a:t>
            </a:r>
          </a:p>
          <a:p>
            <a:pPr marL="360" lvl="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			- use of RF cables with low temperature and humidity dependence to avoid drifts</a:t>
            </a:r>
          </a:p>
          <a:p>
            <a:pPr marL="360" defTabSz="360000">
              <a:lnSpc>
                <a:spcPct val="120000"/>
              </a:lnSpc>
              <a:spcAft>
                <a:spcPts val="600"/>
              </a:spcAft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				- temperature stabilization of racks and / or temperature regulation of 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electronics</a:t>
            </a:r>
          </a:p>
          <a:p>
            <a:pPr marL="360" lvl="0" defTabSz="360000">
              <a:lnSpc>
                <a:spcPct val="120000"/>
              </a:lnSpc>
              <a:buClr>
                <a:srgbClr val="000000"/>
              </a:buClr>
              <a:tabLst>
                <a:tab pos="360000" algn="l"/>
              </a:tabLst>
            </a:pPr>
            <a:r>
              <a:rPr lang="en-US" sz="1500" spc="-1" dirty="0">
                <a:solidFill>
                  <a:srgbClr val="000000"/>
                </a:solidFill>
                <a:latin typeface="Calibri"/>
              </a:rPr>
              <a:t>	</a:t>
            </a:r>
            <a:r>
              <a:rPr lang="en-US" sz="1500" spc="-1" dirty="0" smtClean="0">
                <a:solidFill>
                  <a:srgbClr val="000000"/>
                </a:solidFill>
                <a:latin typeface="Calibri"/>
              </a:rPr>
              <a:t>			- digital back-ends provide parallel outputs with different BW (operation modes)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7684" y="1579587"/>
            <a:ext cx="2849180" cy="2182392"/>
            <a:chOff x="-7684" y="1579587"/>
            <a:chExt cx="2849180" cy="2182392"/>
          </a:xfrm>
        </p:grpSpPr>
        <p:sp>
          <p:nvSpPr>
            <p:cNvPr id="9" name="Explosion 2 8"/>
            <p:cNvSpPr/>
            <p:nvPr/>
          </p:nvSpPr>
          <p:spPr>
            <a:xfrm rot="20753713">
              <a:off x="-7684" y="1579587"/>
              <a:ext cx="2849180" cy="2182392"/>
            </a:xfrm>
            <a:prstGeom prst="irregularSeal2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" name="Rectangle 41"/>
            <p:cNvSpPr/>
            <p:nvPr/>
          </p:nvSpPr>
          <p:spPr>
            <a:xfrm rot="19200000">
              <a:off x="298662" y="2241107"/>
              <a:ext cx="1962845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 spc="-1" dirty="0" smtClean="0">
                  <a:solidFill>
                    <a:srgbClr val="C00000"/>
                  </a:solidFill>
                  <a:latin typeface="Calibri"/>
                </a:rPr>
                <a:t>BPM requirements</a:t>
              </a:r>
            </a:p>
            <a:p>
              <a:pPr algn="ctr"/>
              <a:r>
                <a:rPr lang="en-US" sz="1200" b="1" spc="-1" dirty="0">
                  <a:solidFill>
                    <a:srgbClr val="C00000"/>
                  </a:solidFill>
                  <a:latin typeface="Calibri"/>
                </a:rPr>
                <a:t>a</a:t>
              </a:r>
              <a:r>
                <a:rPr lang="en-US" sz="1200" b="1" spc="-1" dirty="0" smtClean="0">
                  <a:solidFill>
                    <a:srgbClr val="C00000"/>
                  </a:solidFill>
                  <a:latin typeface="Calibri"/>
                </a:rPr>
                <a:t>re challenging</a:t>
              </a:r>
            </a:p>
            <a:p>
              <a:pPr algn="ctr"/>
              <a:r>
                <a:rPr lang="en-US" sz="1200" b="1" spc="-1" dirty="0" smtClean="0">
                  <a:solidFill>
                    <a:srgbClr val="00B050"/>
                  </a:solidFill>
                  <a:latin typeface="Calibri"/>
                </a:rPr>
                <a:t>but advances in technology </a:t>
              </a:r>
            </a:p>
            <a:p>
              <a:pPr algn="ctr"/>
              <a:r>
                <a:rPr lang="en-US" sz="1200" b="1" spc="-1" dirty="0">
                  <a:solidFill>
                    <a:srgbClr val="00B050"/>
                  </a:solidFill>
                  <a:latin typeface="Calibri"/>
                </a:rPr>
                <a:t>a</a:t>
              </a:r>
              <a:r>
                <a:rPr lang="en-US" sz="1200" b="1" spc="-1" dirty="0" smtClean="0">
                  <a:solidFill>
                    <a:srgbClr val="00B050"/>
                  </a:solidFill>
                  <a:latin typeface="Calibri"/>
                </a:rPr>
                <a:t>nd proven concepts make</a:t>
              </a:r>
            </a:p>
            <a:p>
              <a:pPr algn="ctr"/>
              <a:r>
                <a:rPr lang="en-US" sz="1200" b="1" spc="-1" dirty="0" smtClean="0">
                  <a:solidFill>
                    <a:srgbClr val="00B050"/>
                  </a:solidFill>
                  <a:latin typeface="Calibri"/>
                </a:rPr>
                <a:t>improvements feasible</a:t>
              </a:r>
              <a:endParaRPr lang="de-CH" sz="12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02096" y="4086306"/>
            <a:ext cx="7854392" cy="2565968"/>
            <a:chOff x="902096" y="4086306"/>
            <a:chExt cx="7854392" cy="2565968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1049563" y="4672274"/>
              <a:ext cx="3270706" cy="1980000"/>
              <a:chOff x="783206" y="1491419"/>
              <a:chExt cx="4320000" cy="2615219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3206" y="1491419"/>
                <a:ext cx="4320000" cy="2615219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737112" y="1709531"/>
                <a:ext cx="970385" cy="38048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r>
                  <a:rPr lang="en-US" sz="1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PT Correction on</a:t>
                </a:r>
              </a:p>
              <a:p>
                <a:r>
                  <a:rPr lang="en-US" sz="1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PT Correction off</a:t>
                </a:r>
                <a:endParaRPr lang="en-US" sz="1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419059" y="1840579"/>
                <a:ext cx="314077" cy="0"/>
              </a:xfrm>
              <a:prstGeom prst="line">
                <a:avLst/>
              </a:prstGeom>
              <a:ln w="15875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420382" y="1989003"/>
                <a:ext cx="314077" cy="0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2897766" y="3289191"/>
                <a:ext cx="970385" cy="38048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36000" tIns="36000" rIns="36000" bIns="36000" rtlCol="0">
                <a:spAutoFit/>
              </a:bodyPr>
              <a:lstStyle/>
              <a:p>
                <a:r>
                  <a:rPr lang="en-US" sz="1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PT Correction on</a:t>
                </a:r>
              </a:p>
              <a:p>
                <a:r>
                  <a:rPr lang="en-US" sz="10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PT Correction off</a:t>
                </a:r>
                <a:endParaRPr lang="en-US" sz="1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2579713" y="3420239"/>
                <a:ext cx="314077" cy="0"/>
              </a:xfrm>
              <a:prstGeom prst="line">
                <a:avLst/>
              </a:prstGeom>
              <a:ln w="15875">
                <a:solidFill>
                  <a:srgbClr val="00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581036" y="3568663"/>
                <a:ext cx="314077" cy="0"/>
              </a:xfrm>
              <a:prstGeom prst="line">
                <a:avLst/>
              </a:prstGeom>
              <a:ln w="158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239" y="4664590"/>
              <a:ext cx="3363608" cy="19800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02096" y="4086306"/>
              <a:ext cx="7854392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60" lvl="0" defTabSz="648000">
                <a:lnSpc>
                  <a:spcPct val="110000"/>
                </a:lnSpc>
                <a:buClr>
                  <a:srgbClr val="000000"/>
                </a:buClr>
                <a:tabLst>
                  <a:tab pos="360000" algn="l"/>
                </a:tabLst>
              </a:pPr>
              <a:r>
                <a:rPr lang="en-US" sz="1600" b="1" u="sng" spc="-1" dirty="0" smtClean="0">
                  <a:solidFill>
                    <a:srgbClr val="0000FF"/>
                  </a:solidFill>
                  <a:latin typeface="Calibri"/>
                </a:rPr>
                <a:t>Improved Noise Performance and Drift Compensation by Pilot Tone Correction </a:t>
              </a:r>
              <a:r>
                <a:rPr lang="en-US" sz="1600" b="1" u="sng" spc="-1" dirty="0">
                  <a:solidFill>
                    <a:srgbClr val="0000FF"/>
                  </a:solidFill>
                  <a:latin typeface="Calibri"/>
                </a:rPr>
                <a:t>(</a:t>
              </a:r>
              <a:r>
                <a:rPr lang="en-US" sz="1600" b="1" u="sng" spc="-1" dirty="0" smtClean="0">
                  <a:solidFill>
                    <a:srgbClr val="0000FF"/>
                  </a:solidFill>
                  <a:latin typeface="Calibri"/>
                </a:rPr>
                <a:t>ALS BPMs)</a:t>
              </a:r>
              <a:endParaRPr lang="en-US" sz="1600" spc="-1" dirty="0" smtClean="0">
                <a:solidFill>
                  <a:srgbClr val="0000FF"/>
                </a:solidFill>
                <a:latin typeface="Calibri"/>
              </a:endParaRPr>
            </a:p>
            <a:p>
              <a:pPr marL="360" lvl="0" defTabSz="648000">
                <a:lnSpc>
                  <a:spcPct val="110000"/>
                </a:lnSpc>
                <a:spcAft>
                  <a:spcPts val="600"/>
                </a:spcAft>
                <a:buClr>
                  <a:srgbClr val="000000"/>
                </a:buClr>
                <a:tabLst>
                  <a:tab pos="360000" algn="l"/>
                </a:tabLst>
              </a:pPr>
              <a:r>
                <a:rPr lang="en-US" sz="1000" b="1" spc="-1" dirty="0" smtClean="0">
                  <a:latin typeface="Calibri"/>
                </a:rPr>
                <a:t>G. Portman, E. Norum, M. Chin, J. Weber (ALS-U) presented at ARIES WS on Next Generation BPM and FB Systems, Barcelona, Spain Nov. 2018</a:t>
              </a:r>
              <a:endParaRPr lang="en-US" sz="1000" b="1" spc="-1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73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3218</Words>
  <Application>Microsoft Office PowerPoint</Application>
  <PresentationFormat>On-screen Show (4:3)</PresentationFormat>
  <Paragraphs>355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ＭＳ Ｐゴシック</vt:lpstr>
      <vt:lpstr>SimSun</vt:lpstr>
      <vt:lpstr>Arial</vt:lpstr>
      <vt:lpstr>Arial Narrow</vt:lpstr>
      <vt:lpstr>Calibri</vt:lpstr>
      <vt:lpstr>Cambria Math</vt:lpstr>
      <vt:lpstr>DejaVu Sans</vt:lpstr>
      <vt:lpstr>Georgia</vt:lpstr>
      <vt:lpstr>Symbol</vt:lpstr>
      <vt:lpstr>Times New Roman</vt:lpstr>
      <vt:lpstr>Wingdings</vt:lpstr>
      <vt:lpstr>ヒラギノ角ゴ Pro W3</vt:lpstr>
      <vt:lpstr>Office Theme</vt:lpstr>
      <vt:lpstr>Office Theme</vt:lpstr>
      <vt:lpstr>Office Theme</vt:lpstr>
      <vt:lpstr>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Paul Scherrer Institut [PSI.CH]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Aktueller Power Point Vortrag  «Das PSI in Kürze»</dc:title>
  <dc:creator>Michael Boege</dc:creator>
  <cp:lastModifiedBy>Schlott Volker</cp:lastModifiedBy>
  <cp:revision>1215</cp:revision>
  <cp:lastPrinted>2019-02-13T19:37:05Z</cp:lastPrinted>
  <dcterms:created xsi:type="dcterms:W3CDTF">2018-01-25T10:44:02Z</dcterms:created>
  <dcterms:modified xsi:type="dcterms:W3CDTF">2022-04-25T10:22:10Z</dcterms:modified>
  <dc:language>de-CH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Paul Scherrer Institut [PSI.CH]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Bildschirmpräsentation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