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6" r:id="rId1"/>
  </p:sldMasterIdLst>
  <p:notesMasterIdLst>
    <p:notesMasterId r:id="rId43"/>
  </p:notesMasterIdLst>
  <p:handoutMasterIdLst>
    <p:handoutMasterId r:id="rId44"/>
  </p:handoutMasterIdLst>
  <p:sldIdLst>
    <p:sldId id="256" r:id="rId2"/>
    <p:sldId id="581" r:id="rId3"/>
    <p:sldId id="587" r:id="rId4"/>
    <p:sldId id="574" r:id="rId5"/>
    <p:sldId id="565" r:id="rId6"/>
    <p:sldId id="571" r:id="rId7"/>
    <p:sldId id="515" r:id="rId8"/>
    <p:sldId id="531" r:id="rId9"/>
    <p:sldId id="532" r:id="rId10"/>
    <p:sldId id="539" r:id="rId11"/>
    <p:sldId id="589" r:id="rId12"/>
    <p:sldId id="540" r:id="rId13"/>
    <p:sldId id="541" r:id="rId14"/>
    <p:sldId id="544" r:id="rId15"/>
    <p:sldId id="533" r:id="rId16"/>
    <p:sldId id="545" r:id="rId17"/>
    <p:sldId id="534" r:id="rId18"/>
    <p:sldId id="547" r:id="rId19"/>
    <p:sldId id="548" r:id="rId20"/>
    <p:sldId id="536" r:id="rId21"/>
    <p:sldId id="616" r:id="rId22"/>
    <p:sldId id="606" r:id="rId23"/>
    <p:sldId id="612" r:id="rId24"/>
    <p:sldId id="593" r:id="rId25"/>
    <p:sldId id="530" r:id="rId26"/>
    <p:sldId id="594" r:id="rId27"/>
    <p:sldId id="592" r:id="rId28"/>
    <p:sldId id="582" r:id="rId29"/>
    <p:sldId id="583" r:id="rId30"/>
    <p:sldId id="584" r:id="rId31"/>
    <p:sldId id="585" r:id="rId32"/>
    <p:sldId id="586" r:id="rId33"/>
    <p:sldId id="596" r:id="rId34"/>
    <p:sldId id="597" r:id="rId35"/>
    <p:sldId id="525" r:id="rId36"/>
    <p:sldId id="598" r:id="rId37"/>
    <p:sldId id="599" r:id="rId38"/>
    <p:sldId id="600" r:id="rId39"/>
    <p:sldId id="601" r:id="rId40"/>
    <p:sldId id="602" r:id="rId41"/>
    <p:sldId id="603" r:id="rId42"/>
  </p:sldIdLst>
  <p:sldSz cx="9144000" cy="6858000" type="screen4x3"/>
  <p:notesSz cx="7099300" cy="10234613"/>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orient="horz" pos="96" userDrawn="1">
          <p15:clr>
            <a:srgbClr val="A4A3A4"/>
          </p15:clr>
        </p15:guide>
        <p15:guide id="8" pos="2880" userDrawn="1">
          <p15:clr>
            <a:srgbClr val="A4A3A4"/>
          </p15:clr>
        </p15:guide>
      </p15:sldGuideLst>
    </p:ext>
    <p:ext uri="{2D200454-40CA-4A62-9FC3-DE9A4176ACB9}">
      <p15:notesGuideLst xmlns:p15="http://schemas.microsoft.com/office/powerpoint/2012/main">
        <p15:guide id="1" orient="horz" pos="3022" userDrawn="1">
          <p15:clr>
            <a:srgbClr val="A4A3A4"/>
          </p15:clr>
        </p15:guide>
        <p15:guide id="2" pos="2311" userDrawn="1">
          <p15:clr>
            <a:srgbClr val="A4A3A4"/>
          </p15:clr>
        </p15:guide>
        <p15:guide id="3" orient="horz" pos="3224" userDrawn="1">
          <p15:clr>
            <a:srgbClr val="A4A3A4"/>
          </p15:clr>
        </p15:guide>
        <p15:guide id="4"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lvia Minoia" initials="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0066"/>
    <a:srgbClr val="D8D2E0"/>
    <a:srgbClr val="F9F9F9"/>
    <a:srgbClr val="F7F7F7"/>
    <a:srgbClr val="E0A4A4"/>
    <a:srgbClr val="EE5050"/>
    <a:srgbClr val="D46A83"/>
    <a:srgbClr val="FB9393"/>
    <a:srgbClr val="EA44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04" autoAdjust="0"/>
    <p:restoredTop sz="95931" autoAdjust="0"/>
  </p:normalViewPr>
  <p:slideViewPr>
    <p:cSldViewPr snapToGrid="0" snapToObjects="1" showGuides="1">
      <p:cViewPr varScale="1">
        <p:scale>
          <a:sx n="95" d="100"/>
          <a:sy n="95" d="100"/>
        </p:scale>
        <p:origin x="1378" y="77"/>
      </p:cViewPr>
      <p:guideLst>
        <p:guide orient="horz" pos="9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3" d="100"/>
          <a:sy n="73" d="100"/>
        </p:scale>
        <p:origin x="2160" y="90"/>
      </p:cViewPr>
      <p:guideLst>
        <p:guide orient="horz" pos="3022"/>
        <p:guide pos="2311"/>
        <p:guide orient="horz" pos="3224"/>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5"/>
            <a:ext cx="3076363" cy="511731"/>
          </a:xfrm>
          <a:prstGeom prst="rect">
            <a:avLst/>
          </a:prstGeom>
        </p:spPr>
        <p:txBody>
          <a:bodyPr vert="horz" lIns="94744" tIns="47372" rIns="94744" bIns="47372" rtlCol="0"/>
          <a:lstStyle>
            <a:lvl1pPr algn="l">
              <a:defRPr sz="1200"/>
            </a:lvl1pPr>
          </a:lstStyle>
          <a:p>
            <a:endParaRPr lang="en-GB"/>
          </a:p>
        </p:txBody>
      </p:sp>
      <p:sp>
        <p:nvSpPr>
          <p:cNvPr id="3" name="Date Placeholder 2"/>
          <p:cNvSpPr>
            <a:spLocks noGrp="1"/>
          </p:cNvSpPr>
          <p:nvPr>
            <p:ph type="dt" sz="quarter" idx="1"/>
          </p:nvPr>
        </p:nvSpPr>
        <p:spPr>
          <a:xfrm>
            <a:off x="4021300" y="5"/>
            <a:ext cx="3076363" cy="511731"/>
          </a:xfrm>
          <a:prstGeom prst="rect">
            <a:avLst/>
          </a:prstGeom>
        </p:spPr>
        <p:txBody>
          <a:bodyPr vert="horz" lIns="94744" tIns="47372" rIns="94744" bIns="47372" rtlCol="0"/>
          <a:lstStyle>
            <a:lvl1pPr algn="r">
              <a:defRPr sz="1200"/>
            </a:lvl1pPr>
          </a:lstStyle>
          <a:p>
            <a:fld id="{75A85089-C692-4DEA-AC49-04CF34D4FE14}" type="datetimeFigureOut">
              <a:rPr lang="en-GB" smtClean="0"/>
              <a:pPr/>
              <a:t>27/04/2022</a:t>
            </a:fld>
            <a:endParaRPr lang="en-GB"/>
          </a:p>
        </p:txBody>
      </p:sp>
      <p:sp>
        <p:nvSpPr>
          <p:cNvPr id="4" name="Footer Placeholder 3"/>
          <p:cNvSpPr>
            <a:spLocks noGrp="1"/>
          </p:cNvSpPr>
          <p:nvPr>
            <p:ph type="ftr" sz="quarter" idx="2"/>
          </p:nvPr>
        </p:nvSpPr>
        <p:spPr>
          <a:xfrm>
            <a:off x="6" y="9721111"/>
            <a:ext cx="3076363" cy="511731"/>
          </a:xfrm>
          <a:prstGeom prst="rect">
            <a:avLst/>
          </a:prstGeom>
        </p:spPr>
        <p:txBody>
          <a:bodyPr vert="horz" lIns="94744" tIns="47372" rIns="94744" bIns="47372" rtlCol="0" anchor="b"/>
          <a:lstStyle>
            <a:lvl1pPr algn="l">
              <a:defRPr sz="1200"/>
            </a:lvl1pPr>
          </a:lstStyle>
          <a:p>
            <a:endParaRPr lang="en-GB"/>
          </a:p>
        </p:txBody>
      </p:sp>
      <p:sp>
        <p:nvSpPr>
          <p:cNvPr id="5" name="Slide Number Placeholder 4"/>
          <p:cNvSpPr>
            <a:spLocks noGrp="1"/>
          </p:cNvSpPr>
          <p:nvPr>
            <p:ph type="sldNum" sz="quarter" idx="3"/>
          </p:nvPr>
        </p:nvSpPr>
        <p:spPr>
          <a:xfrm>
            <a:off x="4021300" y="9721111"/>
            <a:ext cx="3076363" cy="511731"/>
          </a:xfrm>
          <a:prstGeom prst="rect">
            <a:avLst/>
          </a:prstGeom>
        </p:spPr>
        <p:txBody>
          <a:bodyPr vert="horz" lIns="94744" tIns="47372" rIns="94744" bIns="47372" rtlCol="0" anchor="b"/>
          <a:lstStyle>
            <a:lvl1pPr algn="r">
              <a:defRPr sz="1200"/>
            </a:lvl1pPr>
          </a:lstStyle>
          <a:p>
            <a:fld id="{D3A5C721-4BB5-4DB6-AD65-4BA2A62B05B6}" type="slidenum">
              <a:rPr lang="en-GB" smtClean="0"/>
              <a:pPr/>
              <a:t>‹N›</a:t>
            </a:fld>
            <a:endParaRPr lang="en-GB"/>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5"/>
            <a:ext cx="3076363" cy="511731"/>
          </a:xfrm>
          <a:prstGeom prst="rect">
            <a:avLst/>
          </a:prstGeom>
        </p:spPr>
        <p:txBody>
          <a:bodyPr vert="horz" lIns="94744" tIns="47372" rIns="94744" bIns="47372" rtlCol="0"/>
          <a:lstStyle>
            <a:lvl1pPr algn="l">
              <a:defRPr sz="1200"/>
            </a:lvl1pPr>
          </a:lstStyle>
          <a:p>
            <a:endParaRPr lang="en-GB"/>
          </a:p>
        </p:txBody>
      </p:sp>
      <p:sp>
        <p:nvSpPr>
          <p:cNvPr id="3" name="Date Placeholder 2"/>
          <p:cNvSpPr>
            <a:spLocks noGrp="1"/>
          </p:cNvSpPr>
          <p:nvPr>
            <p:ph type="dt" idx="1"/>
          </p:nvPr>
        </p:nvSpPr>
        <p:spPr>
          <a:xfrm>
            <a:off x="4021300" y="5"/>
            <a:ext cx="3076363" cy="511731"/>
          </a:xfrm>
          <a:prstGeom prst="rect">
            <a:avLst/>
          </a:prstGeom>
        </p:spPr>
        <p:txBody>
          <a:bodyPr vert="horz" lIns="94744" tIns="47372" rIns="94744" bIns="47372" rtlCol="0"/>
          <a:lstStyle>
            <a:lvl1pPr algn="r">
              <a:defRPr sz="1200"/>
            </a:lvl1pPr>
          </a:lstStyle>
          <a:p>
            <a:fld id="{8045EBA9-A28D-4849-BFEA-AA04F6A21B63}" type="datetimeFigureOut">
              <a:rPr lang="en-GB" smtClean="0"/>
              <a:pPr/>
              <a:t>27/04/2022</a:t>
            </a:fld>
            <a:endParaRPr lang="en-GB"/>
          </a:p>
        </p:txBody>
      </p:sp>
      <p:sp>
        <p:nvSpPr>
          <p:cNvPr id="4" name="Slide Image Placeholder 3"/>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4744" tIns="47372" rIns="94744" bIns="47372" rtlCol="0" anchor="ctr"/>
          <a:lstStyle/>
          <a:p>
            <a:endParaRPr lang="en-GB"/>
          </a:p>
        </p:txBody>
      </p:sp>
      <p:sp>
        <p:nvSpPr>
          <p:cNvPr id="5" name="Notes Placeholder 4"/>
          <p:cNvSpPr>
            <a:spLocks noGrp="1"/>
          </p:cNvSpPr>
          <p:nvPr>
            <p:ph type="body" sz="quarter" idx="3"/>
          </p:nvPr>
        </p:nvSpPr>
        <p:spPr>
          <a:xfrm>
            <a:off x="709931" y="4861446"/>
            <a:ext cx="5679440" cy="4605576"/>
          </a:xfrm>
          <a:prstGeom prst="rect">
            <a:avLst/>
          </a:prstGeom>
        </p:spPr>
        <p:txBody>
          <a:bodyPr vert="horz" lIns="94744" tIns="47372" rIns="94744" bIns="473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6" y="9721111"/>
            <a:ext cx="3076363" cy="511731"/>
          </a:xfrm>
          <a:prstGeom prst="rect">
            <a:avLst/>
          </a:prstGeom>
        </p:spPr>
        <p:txBody>
          <a:bodyPr vert="horz" lIns="94744" tIns="47372" rIns="94744" bIns="47372" rtlCol="0" anchor="b"/>
          <a:lstStyle>
            <a:lvl1pPr algn="l">
              <a:defRPr sz="1200"/>
            </a:lvl1pPr>
          </a:lstStyle>
          <a:p>
            <a:endParaRPr lang="en-GB"/>
          </a:p>
        </p:txBody>
      </p:sp>
      <p:sp>
        <p:nvSpPr>
          <p:cNvPr id="7" name="Slide Number Placeholder 6"/>
          <p:cNvSpPr>
            <a:spLocks noGrp="1"/>
          </p:cNvSpPr>
          <p:nvPr>
            <p:ph type="sldNum" sz="quarter" idx="5"/>
          </p:nvPr>
        </p:nvSpPr>
        <p:spPr>
          <a:xfrm>
            <a:off x="4021300" y="9721111"/>
            <a:ext cx="3076363" cy="511731"/>
          </a:xfrm>
          <a:prstGeom prst="rect">
            <a:avLst/>
          </a:prstGeom>
        </p:spPr>
        <p:txBody>
          <a:bodyPr vert="horz" lIns="94744" tIns="47372" rIns="94744" bIns="47372" rtlCol="0" anchor="b"/>
          <a:lstStyle>
            <a:lvl1pPr algn="r">
              <a:defRPr sz="1200"/>
            </a:lvl1pPr>
          </a:lstStyle>
          <a:p>
            <a:fld id="{5B43D19E-BFDB-4C92-8EDD-32EDDA8F41DF}" type="slidenum">
              <a:rPr lang="en-GB" smtClean="0"/>
              <a:pPr/>
              <a:t>‹N›</a:t>
            </a:fld>
            <a:endParaRPr lang="en-GB"/>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38575"/>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5B43D19E-BFDB-4C92-8EDD-32EDDA8F41DF}" type="slidenum">
              <a:rPr lang="en-GB" smtClean="0"/>
              <a:pPr/>
              <a:t>1</a:t>
            </a:fld>
            <a:endParaRPr lang="en-GB"/>
          </a:p>
        </p:txBody>
      </p:sp>
    </p:spTree>
    <p:extLst>
      <p:ext uri="{BB962C8B-B14F-4D97-AF65-F5344CB8AC3E}">
        <p14:creationId xmlns:p14="http://schemas.microsoft.com/office/powerpoint/2010/main" val="3471586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graphicFrame>
        <p:nvGraphicFramePr>
          <p:cNvPr id="5" name="Object 4" hidden="1"/>
          <p:cNvGraphicFramePr>
            <a:graphicFrameLocks/>
          </p:cNvGraphicFramePr>
          <p:nvPr userDrawn="1">
            <p:custDataLst>
              <p:tags r:id="rId2"/>
            </p:custDataLst>
            <p:extLst>
              <p:ext uri="{D42A27DB-BD31-4B8C-83A1-F6EECF244321}">
                <p14:modId xmlns:p14="http://schemas.microsoft.com/office/powerpoint/2010/main" val="2726404119"/>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18717" name="think-cell Slide" r:id="rId4" imgW="360" imgH="360" progId="">
                  <p:embed/>
                </p:oleObj>
              </mc:Choice>
              <mc:Fallback>
                <p:oleObj name="think-cell Slide" r:id="rId4" imgW="360" imgH="360" progId="">
                  <p:embed/>
                  <p:pic>
                    <p:nvPicPr>
                      <p:cNvPr id="0" name="Picture 1075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87"/>
            <a:ext cx="8229600" cy="860400"/>
          </a:xfrm>
          <a:prstGeom prst="rect">
            <a:avLst/>
          </a:prstGeom>
        </p:spPr>
        <p:txBody>
          <a:bodyPr/>
          <a:lstStyle>
            <a:lvl1pPr>
              <a:defRPr sz="3200" b="0">
                <a:solidFill>
                  <a:srgbClr val="002060"/>
                </a:solidFill>
                <a:latin typeface="+mn-lt"/>
              </a:defRPr>
            </a:lvl1pPr>
          </a:lstStyle>
          <a:p>
            <a:r>
              <a:rPr lang="en-US" dirty="0" smtClean="0"/>
              <a:t>Click to edit Master title style</a:t>
            </a:r>
            <a:endParaRPr lang="en-GB" dirty="0"/>
          </a:p>
        </p:txBody>
      </p:sp>
      <p:sp>
        <p:nvSpPr>
          <p:cNvPr id="7" name="Line 10"/>
          <p:cNvSpPr>
            <a:spLocks noChangeShapeType="1"/>
          </p:cNvSpPr>
          <p:nvPr userDrawn="1"/>
        </p:nvSpPr>
        <p:spPr bwMode="auto">
          <a:xfrm>
            <a:off x="457200" y="621969"/>
            <a:ext cx="8229600" cy="0"/>
          </a:xfrm>
          <a:prstGeom prst="line">
            <a:avLst/>
          </a:prstGeom>
          <a:noFill/>
          <a:ln w="19050">
            <a:solidFill>
              <a:srgbClr val="336699"/>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808080"/>
              </a:solidFill>
            </a:endParaRPr>
          </a:p>
        </p:txBody>
      </p:sp>
      <p:sp>
        <p:nvSpPr>
          <p:cNvPr id="8" name="Line 11"/>
          <p:cNvSpPr>
            <a:spLocks noChangeShapeType="1"/>
          </p:cNvSpPr>
          <p:nvPr userDrawn="1"/>
        </p:nvSpPr>
        <p:spPr bwMode="auto">
          <a:xfrm>
            <a:off x="457200" y="6479784"/>
            <a:ext cx="82296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808080"/>
              </a:solidFill>
            </a:endParaRPr>
          </a:p>
        </p:txBody>
      </p:sp>
      <p:sp>
        <p:nvSpPr>
          <p:cNvPr id="5" name="TextBox 6"/>
          <p:cNvSpPr txBox="1"/>
          <p:nvPr userDrawn="1"/>
        </p:nvSpPr>
        <p:spPr>
          <a:xfrm>
            <a:off x="4129872" y="6573456"/>
            <a:ext cx="884256" cy="198000"/>
          </a:xfrm>
          <a:prstGeom prst="rect">
            <a:avLst/>
          </a:prstGeom>
          <a:noFill/>
        </p:spPr>
        <p:txBody>
          <a:bodyPr wrap="square" lIns="0" tIns="0" rIns="0" bIns="0" rtlCol="0">
            <a:noAutofit/>
          </a:bodyPr>
          <a:lstStyle/>
          <a:p>
            <a:r>
              <a:rPr lang="en-US" sz="1100" noProof="0" dirty="0" smtClean="0">
                <a:solidFill>
                  <a:schemeClr val="bg1"/>
                </a:solidFill>
              </a:rPr>
              <a:t>Page </a:t>
            </a:r>
            <a:fld id="{9AE4D82F-B047-469B-AC52-A46321747EAF}" type="slidenum">
              <a:rPr lang="en-US" sz="1100" noProof="0" smtClean="0">
                <a:solidFill>
                  <a:schemeClr val="bg1"/>
                </a:solidFill>
              </a:rPr>
              <a:pPr/>
              <a:t>‹N›</a:t>
            </a:fld>
            <a:r>
              <a:rPr lang="en-US" sz="1100" noProof="0" dirty="0" smtClean="0">
                <a:solidFill>
                  <a:schemeClr val="bg1"/>
                </a:solidFill>
              </a:rPr>
              <a:t> / </a:t>
            </a:r>
            <a:r>
              <a:rPr lang="en-US" sz="1100" noProof="0" dirty="0" smtClean="0">
                <a:solidFill>
                  <a:schemeClr val="bg1"/>
                </a:solidFill>
              </a:rPr>
              <a:t>24</a:t>
            </a:r>
            <a:endParaRPr lang="en-US" sz="1100" noProof="0" dirty="0">
              <a:solidFill>
                <a:schemeClr val="bg1"/>
              </a:solidFill>
            </a:endParaRPr>
          </a:p>
        </p:txBody>
      </p:sp>
      <p:sp>
        <p:nvSpPr>
          <p:cNvPr id="11" name="Rettangolo 10"/>
          <p:cNvSpPr/>
          <p:nvPr userDrawn="1"/>
        </p:nvSpPr>
        <p:spPr>
          <a:xfrm>
            <a:off x="8069934" y="6486181"/>
            <a:ext cx="616866" cy="351840"/>
          </a:xfrm>
          <a:prstGeom prst="rect">
            <a:avLst/>
          </a:prstGeom>
          <a:blipFill dpi="0" rotWithShape="1">
            <a:blip r:embed="rId2">
              <a:alphaModFix amt="70000"/>
            </a:blip>
            <a:srcRec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pic>
        <p:nvPicPr>
          <p:cNvPr id="9" name="Picture 2" descr="IJCLab at the heart of the European I.FAST project on the accelerators of the futur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0713" y="6490044"/>
            <a:ext cx="576303" cy="35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0174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33587"/>
            <a:ext cx="8229600" cy="860400"/>
          </a:xfrm>
          <a:prstGeom prst="rect">
            <a:avLst/>
          </a:prstGeom>
        </p:spPr>
        <p:txBody>
          <a:bodyPr/>
          <a:lstStyle>
            <a:lvl1pPr>
              <a:defRPr sz="3200" b="0">
                <a:solidFill>
                  <a:srgbClr val="002060"/>
                </a:solidFill>
                <a:latin typeface="+mn-lt"/>
              </a:defRPr>
            </a:lvl1pPr>
          </a:lstStyle>
          <a:p>
            <a:r>
              <a:rPr lang="en-US" dirty="0" smtClean="0"/>
              <a:t>Click to edit Master title style</a:t>
            </a:r>
            <a:endParaRPr lang="en-GB" dirty="0"/>
          </a:p>
        </p:txBody>
      </p:sp>
      <p:sp>
        <p:nvSpPr>
          <p:cNvPr id="7" name="Line 10"/>
          <p:cNvSpPr>
            <a:spLocks noChangeShapeType="1"/>
          </p:cNvSpPr>
          <p:nvPr userDrawn="1"/>
        </p:nvSpPr>
        <p:spPr bwMode="auto">
          <a:xfrm>
            <a:off x="457200" y="621969"/>
            <a:ext cx="8229600" cy="0"/>
          </a:xfrm>
          <a:prstGeom prst="line">
            <a:avLst/>
          </a:prstGeom>
          <a:noFill/>
          <a:ln w="19050">
            <a:solidFill>
              <a:srgbClr val="336699"/>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808080"/>
              </a:solidFill>
            </a:endParaRPr>
          </a:p>
        </p:txBody>
      </p:sp>
    </p:spTree>
    <p:extLst>
      <p:ext uri="{BB962C8B-B14F-4D97-AF65-F5344CB8AC3E}">
        <p14:creationId xmlns:p14="http://schemas.microsoft.com/office/powerpoint/2010/main" val="269355429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vmlDrawing" Target="../drawings/vmlDrawing1.v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p:cNvGraphicFramePr>
          <p:nvPr>
            <p:custDataLst>
              <p:tags r:id="rId6"/>
            </p:custDataLst>
            <p:extLst>
              <p:ext uri="{D42A27DB-BD31-4B8C-83A1-F6EECF244321}">
                <p14:modId xmlns:p14="http://schemas.microsoft.com/office/powerpoint/2010/main" val="912970910"/>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18965" name="think-cell Slide" r:id="rId7" imgW="360" imgH="360" progId="">
                  <p:embed/>
                </p:oleObj>
              </mc:Choice>
              <mc:Fallback>
                <p:oleObj name="think-cell Slide" r:id="rId7" imgW="360" imgH="360" progId="">
                  <p:embed/>
                  <p:pic>
                    <p:nvPicPr>
                      <p:cNvPr id="0" name="Picture 1099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AutoShape 10421" descr="Risultati immagini per daiichi sankyo"/>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800"/>
          </a:p>
        </p:txBody>
      </p:sp>
    </p:spTree>
  </p:cSld>
  <p:clrMap bg1="lt1" tx1="dk1" bg2="lt2" tx2="dk2" accent1="accent1" accent2="accent2" accent3="accent3" accent4="accent4" accent5="accent5" accent6="accent6" hlink="hlink" folHlink="folHlink"/>
  <p:sldLayoutIdLst>
    <p:sldLayoutId id="2147483667" r:id="rId1"/>
    <p:sldLayoutId id="2147483675" r:id="rId2"/>
    <p:sldLayoutId id="2147483676" r:id="rId3"/>
  </p:sldLayoutIdLst>
  <p:timing>
    <p:tnLst>
      <p:par>
        <p:cTn id="1" dur="indefinite" restart="never" nodeType="tmRoot"/>
      </p:par>
    </p:tnLst>
  </p:timing>
  <p:hf sldNum="0" hdr="0" dt="0"/>
  <p:txStyles>
    <p:titleStyle>
      <a:lvl1pPr algn="l" defTabSz="914400" rtl="0" eaLnBrk="1" latinLnBrk="0" hangingPunct="1">
        <a:lnSpc>
          <a:spcPct val="85000"/>
        </a:lnSpc>
        <a:spcBef>
          <a:spcPct val="0"/>
        </a:spcBef>
        <a:buNone/>
        <a:defRPr sz="3000" b="1" strike="noStrike" kern="1200">
          <a:solidFill>
            <a:schemeClr val="bg1"/>
          </a:solidFill>
          <a:latin typeface="EYInterstate Light" panose="02000506000000020004" pitchFamily="2" charset="0"/>
          <a:ea typeface="+mj-ea"/>
          <a:cs typeface="Arial" pitchFamily="34" charset="0"/>
        </a:defRPr>
      </a:lvl1pPr>
    </p:titleStyle>
    <p:bodyStyle>
      <a:lvl1pPr marL="182563" indent="-182563" algn="l" defTabSz="914400" rtl="0" eaLnBrk="1" latinLnBrk="0" hangingPunct="1">
        <a:spcBef>
          <a:spcPct val="20000"/>
        </a:spcBef>
        <a:buClr>
          <a:schemeClr val="accent2"/>
        </a:buClr>
        <a:buSzPct val="70000"/>
        <a:buFont typeface="Arial" pitchFamily="34" charset="0"/>
        <a:buChar char="►"/>
        <a:defRPr sz="1400" kern="1200">
          <a:solidFill>
            <a:schemeClr val="bg1"/>
          </a:solidFill>
          <a:latin typeface="EYInterstate Light" panose="02000506000000020004" pitchFamily="2" charset="0"/>
          <a:ea typeface="+mn-ea"/>
          <a:cs typeface="+mn-cs"/>
        </a:defRPr>
      </a:lvl1pPr>
      <a:lvl2pPr marL="538163" indent="-182563" algn="l" defTabSz="914400" rtl="0" eaLnBrk="1" latinLnBrk="0" hangingPunct="1">
        <a:spcBef>
          <a:spcPct val="20000"/>
        </a:spcBef>
        <a:buClr>
          <a:schemeClr val="accent2"/>
        </a:buClr>
        <a:buSzPct val="70000"/>
        <a:buFont typeface="Arial" pitchFamily="34" charset="0"/>
        <a:buChar char="►"/>
        <a:defRPr sz="1400" kern="1200">
          <a:solidFill>
            <a:schemeClr val="bg1"/>
          </a:solidFill>
          <a:latin typeface="EYInterstate Light" panose="02000506000000020004" pitchFamily="2" charset="0"/>
          <a:ea typeface="+mn-ea"/>
          <a:cs typeface="+mn-cs"/>
        </a:defRPr>
      </a:lvl2pPr>
      <a:lvl3pPr marL="892175" indent="-168275" algn="l" defTabSz="914400" rtl="0" eaLnBrk="1" latinLnBrk="0" hangingPunct="1">
        <a:spcBef>
          <a:spcPct val="20000"/>
        </a:spcBef>
        <a:buClr>
          <a:schemeClr val="accent2"/>
        </a:buClr>
        <a:buSzPct val="70000"/>
        <a:buFont typeface="Arial" pitchFamily="34" charset="0"/>
        <a:buChar char="►"/>
        <a:defRPr sz="1400" kern="1200">
          <a:solidFill>
            <a:schemeClr val="bg1"/>
          </a:solidFill>
          <a:latin typeface="EYInterstate Light" panose="02000506000000020004" pitchFamily="2" charset="0"/>
          <a:ea typeface="+mn-ea"/>
          <a:cs typeface="+mn-cs"/>
        </a:defRPr>
      </a:lvl3pPr>
      <a:lvl4pPr marL="1258888" indent="-180975" algn="l" defTabSz="914400" rtl="0" eaLnBrk="1" latinLnBrk="0" hangingPunct="1">
        <a:spcBef>
          <a:spcPct val="20000"/>
        </a:spcBef>
        <a:buClr>
          <a:schemeClr val="accent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612900" indent="-179388" algn="l" defTabSz="914400" rtl="0" eaLnBrk="1" latinLnBrk="0" hangingPunct="1">
        <a:spcBef>
          <a:spcPct val="20000"/>
        </a:spcBef>
        <a:buClr>
          <a:schemeClr val="accent2"/>
        </a:buClr>
        <a:buSzPct val="70000"/>
        <a:buFont typeface="Arial" pitchFamily="34" charset="0"/>
        <a:buChar char="►"/>
        <a:defRPr sz="14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70.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0.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130.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6404" y="6349899"/>
            <a:ext cx="1818126" cy="369332"/>
          </a:xfrm>
          <a:prstGeom prst="rect">
            <a:avLst/>
          </a:prstGeom>
        </p:spPr>
        <p:txBody>
          <a:bodyPr wrap="none">
            <a:spAutoFit/>
          </a:bodyPr>
          <a:lstStyle/>
          <a:p>
            <a:r>
              <a:rPr lang="it-IT" b="1" dirty="0" smtClean="0"/>
              <a:t>April 27</a:t>
            </a:r>
            <a:r>
              <a:rPr lang="it-IT" b="1" baseline="30000" dirty="0" smtClean="0"/>
              <a:t>th</a:t>
            </a:r>
            <a:r>
              <a:rPr lang="it-IT" b="1" dirty="0" smtClean="0"/>
              <a:t>  2022</a:t>
            </a:r>
            <a:endParaRPr lang="it-IT" b="1" dirty="0"/>
          </a:p>
        </p:txBody>
      </p:sp>
      <p:sp>
        <p:nvSpPr>
          <p:cNvPr id="7" name="Rettangolo 6"/>
          <p:cNvSpPr/>
          <p:nvPr/>
        </p:nvSpPr>
        <p:spPr>
          <a:xfrm>
            <a:off x="3" y="3399894"/>
            <a:ext cx="9143999" cy="1878206"/>
          </a:xfrm>
          <a:prstGeom prst="rect">
            <a:avLst/>
          </a:prstGeom>
          <a:solidFill>
            <a:srgbClr val="D8D2E0"/>
          </a:solidFill>
        </p:spPr>
        <p:txBody>
          <a:bodyPr wrap="square">
            <a:spAutoFit/>
          </a:bodyPr>
          <a:lstStyle/>
          <a:p>
            <a:pPr marL="180340" marR="179070" indent="71755" algn="ctr">
              <a:lnSpc>
                <a:spcPct val="107000"/>
              </a:lnSpc>
              <a:spcAft>
                <a:spcPts val="800"/>
              </a:spcAft>
            </a:pPr>
            <a:endParaRPr lang="en-GB" sz="2400" b="1" dirty="0" smtClean="0">
              <a:ea typeface="Calibri" panose="020F0502020204030204" pitchFamily="34" charset="0"/>
              <a:cs typeface="Times New Roman" panose="02020603050405020304" pitchFamily="18" charset="0"/>
            </a:endParaRPr>
          </a:p>
          <a:p>
            <a:pPr marL="180340" marR="179070" indent="71755" algn="ctr">
              <a:lnSpc>
                <a:spcPct val="107000"/>
              </a:lnSpc>
              <a:spcAft>
                <a:spcPts val="800"/>
              </a:spcAft>
            </a:pPr>
            <a:r>
              <a:rPr lang="it-IT" sz="2400" b="1" dirty="0" err="1" smtClean="0">
                <a:ea typeface="Calibri" panose="020F0502020204030204" pitchFamily="34" charset="0"/>
                <a:cs typeface="Times New Roman" panose="02020603050405020304" pitchFamily="18" charset="0"/>
              </a:rPr>
              <a:t>Overview</a:t>
            </a:r>
            <a:r>
              <a:rPr lang="it-IT" sz="2400" b="1" dirty="0" smtClean="0">
                <a:ea typeface="Calibri" panose="020F0502020204030204" pitchFamily="34" charset="0"/>
                <a:cs typeface="Times New Roman" panose="02020603050405020304" pitchFamily="18" charset="0"/>
              </a:rPr>
              <a:t> of the </a:t>
            </a:r>
            <a:r>
              <a:rPr lang="it-IT" sz="2400" b="1" dirty="0" err="1" smtClean="0">
                <a:ea typeface="Calibri" panose="020F0502020204030204" pitchFamily="34" charset="0"/>
                <a:cs typeface="Times New Roman" panose="02020603050405020304" pitchFamily="18" charset="0"/>
              </a:rPr>
              <a:t>Longitudinal</a:t>
            </a:r>
            <a:r>
              <a:rPr lang="it-IT" sz="2400" b="1" dirty="0" smtClean="0">
                <a:ea typeface="Calibri" panose="020F0502020204030204" pitchFamily="34" charset="0"/>
                <a:cs typeface="Times New Roman" panose="02020603050405020304" pitchFamily="18" charset="0"/>
              </a:rPr>
              <a:t> </a:t>
            </a:r>
            <a:r>
              <a:rPr lang="it-IT" sz="2400" b="1" dirty="0" err="1" smtClean="0">
                <a:ea typeface="Calibri" panose="020F0502020204030204" pitchFamily="34" charset="0"/>
                <a:cs typeface="Times New Roman" panose="02020603050405020304" pitchFamily="18" charset="0"/>
              </a:rPr>
              <a:t>bunch</a:t>
            </a:r>
            <a:r>
              <a:rPr lang="it-IT" sz="2400" b="1" dirty="0" smtClean="0">
                <a:ea typeface="Calibri" panose="020F0502020204030204" pitchFamily="34" charset="0"/>
                <a:cs typeface="Times New Roman" panose="02020603050405020304" pitchFamily="18" charset="0"/>
              </a:rPr>
              <a:t> by </a:t>
            </a:r>
            <a:r>
              <a:rPr lang="it-IT" sz="2400" b="1" dirty="0" err="1" smtClean="0">
                <a:ea typeface="Calibri" panose="020F0502020204030204" pitchFamily="34" charset="0"/>
                <a:cs typeface="Times New Roman" panose="02020603050405020304" pitchFamily="18" charset="0"/>
              </a:rPr>
              <a:t>bunch</a:t>
            </a:r>
            <a:r>
              <a:rPr lang="it-IT" sz="2400" b="1" dirty="0" smtClean="0">
                <a:ea typeface="Calibri" panose="020F0502020204030204" pitchFamily="34" charset="0"/>
                <a:cs typeface="Times New Roman" panose="02020603050405020304" pitchFamily="18" charset="0"/>
              </a:rPr>
              <a:t> Feedback </a:t>
            </a:r>
            <a:br>
              <a:rPr lang="it-IT" sz="2400" b="1" dirty="0" smtClean="0">
                <a:ea typeface="Calibri" panose="020F0502020204030204" pitchFamily="34" charset="0"/>
                <a:cs typeface="Times New Roman" panose="02020603050405020304" pitchFamily="18" charset="0"/>
              </a:rPr>
            </a:br>
            <a:r>
              <a:rPr lang="it-IT" sz="2400" b="1" dirty="0" err="1" smtClean="0">
                <a:ea typeface="Calibri" panose="020F0502020204030204" pitchFamily="34" charset="0"/>
                <a:cs typeface="Times New Roman" panose="02020603050405020304" pitchFamily="18" charset="0"/>
              </a:rPr>
              <a:t>at</a:t>
            </a:r>
            <a:r>
              <a:rPr lang="it-IT" sz="2400" b="1" dirty="0" smtClean="0">
                <a:ea typeface="Calibri" panose="020F0502020204030204" pitchFamily="34" charset="0"/>
                <a:cs typeface="Times New Roman" panose="02020603050405020304" pitchFamily="18" charset="0"/>
              </a:rPr>
              <a:t> DA</a:t>
            </a:r>
            <a:r>
              <a:rPr lang="el-GR" sz="2400" b="1" dirty="0" smtClean="0">
                <a:ea typeface="Calibri" panose="020F0502020204030204" pitchFamily="34" charset="0"/>
                <a:cs typeface="Times New Roman" panose="02020603050405020304" pitchFamily="18" charset="0"/>
              </a:rPr>
              <a:t>Φ</a:t>
            </a:r>
            <a:r>
              <a:rPr lang="it-IT" sz="2400" b="1" dirty="0" smtClean="0">
                <a:ea typeface="Calibri" panose="020F0502020204030204" pitchFamily="34" charset="0"/>
                <a:cs typeface="Times New Roman" panose="02020603050405020304" pitchFamily="18" charset="0"/>
              </a:rPr>
              <a:t>NE</a:t>
            </a:r>
          </a:p>
          <a:p>
            <a:pPr marL="180340" marR="179070" indent="71755" algn="ctr">
              <a:lnSpc>
                <a:spcPct val="107000"/>
              </a:lnSpc>
              <a:spcAft>
                <a:spcPts val="800"/>
              </a:spcAft>
            </a:pPr>
            <a:endParaRPr lang="it-IT" sz="2400" b="1" dirty="0">
              <a:ea typeface="Calibri" panose="020F0502020204030204" pitchFamily="34" charset="0"/>
              <a:cs typeface="Times New Roman" panose="02020603050405020304" pitchFamily="18" charset="0"/>
            </a:endParaRPr>
          </a:p>
        </p:txBody>
      </p:sp>
      <p:sp>
        <p:nvSpPr>
          <p:cNvPr id="10" name="Rettangolo 9"/>
          <p:cNvSpPr/>
          <p:nvPr/>
        </p:nvSpPr>
        <p:spPr>
          <a:xfrm>
            <a:off x="3305138" y="5524817"/>
            <a:ext cx="3042434" cy="289182"/>
          </a:xfrm>
          <a:prstGeom prst="rect">
            <a:avLst/>
          </a:prstGeom>
        </p:spPr>
        <p:txBody>
          <a:bodyPr wrap="square">
            <a:spAutoFit/>
          </a:bodyPr>
          <a:lstStyle/>
          <a:p>
            <a:pPr marL="180340" marR="179070" indent="71755">
              <a:lnSpc>
                <a:spcPts val="1500"/>
              </a:lnSpc>
              <a:spcAft>
                <a:spcPts val="800"/>
              </a:spcAft>
            </a:pPr>
            <a:r>
              <a:rPr lang="en-GB" b="1" dirty="0">
                <a:ea typeface="Calibri" panose="020F0502020204030204" pitchFamily="34" charset="0"/>
                <a:cs typeface="Times New Roman" panose="02020603050405020304" pitchFamily="18" charset="0"/>
              </a:rPr>
              <a:t>Giovanni </a:t>
            </a:r>
            <a:r>
              <a:rPr lang="en-GB" b="1" dirty="0" smtClean="0">
                <a:ea typeface="Calibri" panose="020F0502020204030204" pitchFamily="34" charset="0"/>
                <a:cs typeface="Times New Roman" panose="02020603050405020304" pitchFamily="18" charset="0"/>
              </a:rPr>
              <a:t>Franzini</a:t>
            </a:r>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4178" y="5739962"/>
            <a:ext cx="1595647" cy="979269"/>
          </a:xfrm>
          <a:prstGeom prst="rect">
            <a:avLst/>
          </a:prstGeom>
        </p:spPr>
      </p:pic>
      <p:sp>
        <p:nvSpPr>
          <p:cNvPr id="9" name="CasellaDiTesto 8"/>
          <p:cNvSpPr txBox="1"/>
          <p:nvPr/>
        </p:nvSpPr>
        <p:spPr>
          <a:xfrm>
            <a:off x="4692900" y="6483252"/>
            <a:ext cx="2117567" cy="167738"/>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000" b="1" dirty="0">
                <a:solidFill>
                  <a:srgbClr val="4497B9"/>
                </a:solidFill>
                <a:latin typeface="Oswald" panose="02000503000000000000" pitchFamily="2" charset="0"/>
              </a:rPr>
              <a:t>LABORATORI NAZIONALI DI FRASCATI</a:t>
            </a:r>
          </a:p>
        </p:txBody>
      </p:sp>
      <p:pic>
        <p:nvPicPr>
          <p:cNvPr id="119810" name="Picture 2" descr="IJCLab at the heart of the European I.FAST project on the accelerators of the fu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827" y="251159"/>
            <a:ext cx="2162175" cy="1333501"/>
          </a:xfrm>
          <a:prstGeom prst="rect">
            <a:avLst/>
          </a:prstGeom>
          <a:noFill/>
          <a:extLst>
            <a:ext uri="{909E8E84-426E-40DD-AFC4-6F175D3DCCD1}">
              <a14:hiddenFill xmlns:a14="http://schemas.microsoft.com/office/drawing/2010/main">
                <a:solidFill>
                  <a:srgbClr val="FFFFFF"/>
                </a:solidFill>
              </a14:hiddenFill>
            </a:ext>
          </a:extLst>
        </p:spPr>
      </p:pic>
      <p:sp>
        <p:nvSpPr>
          <p:cNvPr id="11" name="Rettangolo 10"/>
          <p:cNvSpPr/>
          <p:nvPr/>
        </p:nvSpPr>
        <p:spPr>
          <a:xfrm>
            <a:off x="3" y="1913628"/>
            <a:ext cx="9143999" cy="830997"/>
          </a:xfrm>
          <a:prstGeom prst="rect">
            <a:avLst/>
          </a:prstGeom>
          <a:noFill/>
        </p:spPr>
        <p:txBody>
          <a:bodyPr wrap="square">
            <a:spAutoFit/>
          </a:bodyPr>
          <a:lstStyle/>
          <a:p>
            <a:pPr marL="180340" marR="179070" indent="71755" algn="ctr"/>
            <a:r>
              <a:rPr lang="it-IT" sz="2400" b="1" dirty="0" smtClean="0">
                <a:ea typeface="Calibri" panose="020F0502020204030204" pitchFamily="34" charset="0"/>
                <a:cs typeface="Times New Roman" panose="02020603050405020304" pitchFamily="18" charset="0"/>
              </a:rPr>
              <a:t>I.FAST Workshop 2022: </a:t>
            </a:r>
            <a:r>
              <a:rPr lang="it-IT" sz="2400" b="1" dirty="0" err="1" smtClean="0">
                <a:ea typeface="Calibri" panose="020F0502020204030204" pitchFamily="34" charset="0"/>
                <a:cs typeface="Times New Roman" panose="02020603050405020304" pitchFamily="18" charset="0"/>
              </a:rPr>
              <a:t>Beam</a:t>
            </a:r>
            <a:r>
              <a:rPr lang="it-IT" sz="2400" b="1" dirty="0" smtClean="0">
                <a:ea typeface="Calibri" panose="020F0502020204030204" pitchFamily="34" charset="0"/>
                <a:cs typeface="Times New Roman" panose="02020603050405020304" pitchFamily="18" charset="0"/>
              </a:rPr>
              <a:t> </a:t>
            </a:r>
            <a:r>
              <a:rPr lang="it-IT" sz="2400" b="1" dirty="0" err="1" smtClean="0">
                <a:ea typeface="Calibri" panose="020F0502020204030204" pitchFamily="34" charset="0"/>
                <a:cs typeface="Times New Roman" panose="02020603050405020304" pitchFamily="18" charset="0"/>
              </a:rPr>
              <a:t>Diagnostics</a:t>
            </a:r>
            <a:r>
              <a:rPr lang="it-IT" sz="2400" b="1" dirty="0" smtClean="0">
                <a:ea typeface="Calibri" panose="020F0502020204030204" pitchFamily="34" charset="0"/>
                <a:cs typeface="Times New Roman" panose="02020603050405020304" pitchFamily="18" charset="0"/>
              </a:rPr>
              <a:t> and Dynamics in Ultra-</a:t>
            </a:r>
            <a:r>
              <a:rPr lang="it-IT" sz="2400" b="1" dirty="0" err="1" smtClean="0">
                <a:ea typeface="Calibri" panose="020F0502020204030204" pitchFamily="34" charset="0"/>
                <a:cs typeface="Times New Roman" panose="02020603050405020304" pitchFamily="18" charset="0"/>
              </a:rPr>
              <a:t>low</a:t>
            </a:r>
            <a:r>
              <a:rPr lang="it-IT" sz="2400" b="1" dirty="0" smtClean="0">
                <a:ea typeface="Calibri" panose="020F0502020204030204" pitchFamily="34" charset="0"/>
                <a:cs typeface="Times New Roman" panose="02020603050405020304" pitchFamily="18" charset="0"/>
              </a:rPr>
              <a:t> </a:t>
            </a:r>
            <a:r>
              <a:rPr lang="it-IT" sz="2400" b="1" dirty="0" err="1" smtClean="0">
                <a:ea typeface="Calibri" panose="020F0502020204030204" pitchFamily="34" charset="0"/>
                <a:cs typeface="Times New Roman" panose="02020603050405020304" pitchFamily="18" charset="0"/>
              </a:rPr>
              <a:t>Emittance</a:t>
            </a:r>
            <a:r>
              <a:rPr lang="it-IT" sz="2400" b="1" dirty="0" smtClean="0">
                <a:ea typeface="Calibri" panose="020F0502020204030204" pitchFamily="34" charset="0"/>
                <a:cs typeface="Times New Roman" panose="02020603050405020304" pitchFamily="18" charset="0"/>
              </a:rPr>
              <a:t> Rings.</a:t>
            </a:r>
          </a:p>
        </p:txBody>
      </p:sp>
      <p:sp>
        <p:nvSpPr>
          <p:cNvPr id="2" name="Rettangolo 1"/>
          <p:cNvSpPr/>
          <p:nvPr/>
        </p:nvSpPr>
        <p:spPr>
          <a:xfrm>
            <a:off x="4692900" y="568652"/>
            <a:ext cx="2735812" cy="715581"/>
          </a:xfrm>
          <a:prstGeom prst="rect">
            <a:avLst/>
          </a:prstGeom>
        </p:spPr>
        <p:txBody>
          <a:bodyPr wrap="square">
            <a:spAutoFit/>
          </a:bodyPr>
          <a:lstStyle/>
          <a:p>
            <a:pPr marR="179070">
              <a:lnSpc>
                <a:spcPct val="90000"/>
              </a:lnSpc>
            </a:pPr>
            <a:r>
              <a:rPr lang="it-IT" sz="1500" b="1" dirty="0" err="1" smtClean="0">
                <a:ea typeface="Calibri" panose="020F0502020204030204" pitchFamily="34" charset="0"/>
                <a:cs typeface="Times New Roman" panose="02020603050405020304" pitchFamily="18" charset="0"/>
              </a:rPr>
              <a:t>Innovation</a:t>
            </a:r>
            <a:r>
              <a:rPr lang="it-IT" sz="1500" b="1" dirty="0" smtClean="0">
                <a:ea typeface="Calibri" panose="020F0502020204030204" pitchFamily="34" charset="0"/>
                <a:cs typeface="Times New Roman" panose="02020603050405020304" pitchFamily="18" charset="0"/>
              </a:rPr>
              <a:t> </a:t>
            </a:r>
            <a:r>
              <a:rPr lang="it-IT" sz="1500" b="1" dirty="0" err="1" smtClean="0">
                <a:ea typeface="Calibri" panose="020F0502020204030204" pitchFamily="34" charset="0"/>
                <a:cs typeface="Times New Roman" panose="02020603050405020304" pitchFamily="18" charset="0"/>
              </a:rPr>
              <a:t>Fostering</a:t>
            </a:r>
            <a:r>
              <a:rPr lang="it-IT" sz="1500" b="1" dirty="0" smtClean="0">
                <a:ea typeface="Calibri" panose="020F0502020204030204" pitchFamily="34" charset="0"/>
                <a:cs typeface="Times New Roman" panose="02020603050405020304" pitchFamily="18" charset="0"/>
              </a:rPr>
              <a:t> in Accelerator Science and Technology</a:t>
            </a:r>
            <a:endParaRPr lang="it-IT" sz="15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24509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err="1"/>
              <a:t>DIMTEL</a:t>
            </a:r>
            <a:r>
              <a:rPr lang="en-GB"/>
              <a:t> </a:t>
            </a:r>
            <a:r>
              <a:rPr lang="en-GB" err="1"/>
              <a:t>FBE</a:t>
            </a:r>
            <a:r>
              <a:rPr lang="en-GB"/>
              <a:t> 368L (Front-end)</a:t>
            </a:r>
            <a:endParaRPr lang="it-IT">
              <a:solidFill>
                <a:srgbClr val="00B0F0"/>
              </a:solidFill>
            </a:endParaRPr>
          </a:p>
        </p:txBody>
      </p:sp>
      <p:sp>
        <p:nvSpPr>
          <p:cNvPr id="50" name="Rettangolo 49"/>
          <p:cNvSpPr/>
          <p:nvPr/>
        </p:nvSpPr>
        <p:spPr>
          <a:xfrm>
            <a:off x="457200" y="779117"/>
            <a:ext cx="8229600" cy="2254454"/>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51" name="CasellaDiTesto 50"/>
          <p:cNvSpPr txBox="1"/>
          <p:nvPr/>
        </p:nvSpPr>
        <p:spPr>
          <a:xfrm>
            <a:off x="2208889" y="1410671"/>
            <a:ext cx="830356"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Two-cycle</a:t>
            </a:r>
            <a:r>
              <a:rPr lang="it-IT" sz="1200" b="1" smtClean="0"/>
              <a:t> </a:t>
            </a:r>
            <a:br>
              <a:rPr lang="it-IT" sz="1200" b="1" smtClean="0"/>
            </a:br>
            <a:r>
              <a:rPr lang="it-IT" sz="1200" b="1" err="1" smtClean="0"/>
              <a:t>comb</a:t>
            </a:r>
            <a:r>
              <a:rPr lang="it-IT" sz="1200" b="1" smtClean="0"/>
              <a:t> </a:t>
            </a:r>
            <a:r>
              <a:rPr lang="it-IT" sz="1200" b="1" err="1" smtClean="0"/>
              <a:t>filter</a:t>
            </a:r>
            <a:r>
              <a:rPr lang="it-IT" sz="1200" b="1" smtClean="0"/>
              <a:t> </a:t>
            </a:r>
          </a:p>
        </p:txBody>
      </p:sp>
      <p:sp>
        <p:nvSpPr>
          <p:cNvPr id="52" name="CasellaDiTesto 51"/>
          <p:cNvSpPr txBox="1"/>
          <p:nvPr/>
        </p:nvSpPr>
        <p:spPr>
          <a:xfrm>
            <a:off x="3532692" y="936226"/>
            <a:ext cx="751808"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Variable</a:t>
            </a:r>
            <a:r>
              <a:rPr lang="it-IT" sz="1200" b="1" smtClean="0"/>
              <a:t> </a:t>
            </a:r>
            <a:br>
              <a:rPr lang="it-IT" sz="1200" b="1" smtClean="0"/>
            </a:br>
            <a:r>
              <a:rPr lang="it-IT" sz="1200" b="1" smtClean="0"/>
              <a:t>attenuator</a:t>
            </a:r>
          </a:p>
        </p:txBody>
      </p:sp>
      <p:sp>
        <p:nvSpPr>
          <p:cNvPr id="53" name="Triangolo isoscele 52"/>
          <p:cNvSpPr/>
          <p:nvPr/>
        </p:nvSpPr>
        <p:spPr>
          <a:xfrm rot="5400000">
            <a:off x="4535854" y="1323131"/>
            <a:ext cx="602359" cy="519275"/>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54" name="CasellaDiTesto 53"/>
          <p:cNvSpPr txBox="1"/>
          <p:nvPr/>
        </p:nvSpPr>
        <p:spPr>
          <a:xfrm>
            <a:off x="4603163" y="1461060"/>
            <a:ext cx="384721"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200" b="1" err="1" smtClean="0"/>
              <a:t>Amp</a:t>
            </a:r>
            <a:r>
              <a:rPr lang="it-IT" sz="1200" b="1" smtClean="0"/>
              <a:t>.</a:t>
            </a:r>
          </a:p>
        </p:txBody>
      </p:sp>
      <p:cxnSp>
        <p:nvCxnSpPr>
          <p:cNvPr id="55" name="Connettore diritto 54"/>
          <p:cNvCxnSpPr/>
          <p:nvPr/>
        </p:nvCxnSpPr>
        <p:spPr>
          <a:xfrm>
            <a:off x="3154399" y="1605199"/>
            <a:ext cx="567574"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6" name="Gruppo 55"/>
          <p:cNvGrpSpPr/>
          <p:nvPr/>
        </p:nvGrpSpPr>
        <p:grpSpPr>
          <a:xfrm>
            <a:off x="3667866" y="1260598"/>
            <a:ext cx="481460" cy="766454"/>
            <a:chOff x="7040933" y="5066072"/>
            <a:chExt cx="481460" cy="766454"/>
          </a:xfrm>
        </p:grpSpPr>
        <p:cxnSp>
          <p:nvCxnSpPr>
            <p:cNvPr id="57" name="Connettore diritto 56"/>
            <p:cNvCxnSpPr/>
            <p:nvPr/>
          </p:nvCxnSpPr>
          <p:spPr>
            <a:xfrm flipV="1">
              <a:off x="7166156" y="5246868"/>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58" name="Connettore diritto 57"/>
            <p:cNvCxnSpPr/>
            <p:nvPr/>
          </p:nvCxnSpPr>
          <p:spPr>
            <a:xfrm>
              <a:off x="7170976" y="5650285"/>
              <a:ext cx="102119" cy="3446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59" name="Connettore diritto 58"/>
            <p:cNvCxnSpPr/>
            <p:nvPr/>
          </p:nvCxnSpPr>
          <p:spPr>
            <a:xfrm flipV="1">
              <a:off x="7166156" y="5560542"/>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1" name="Connettore diritto 60"/>
            <p:cNvCxnSpPr/>
            <p:nvPr/>
          </p:nvCxnSpPr>
          <p:spPr>
            <a:xfrm flipV="1">
              <a:off x="7166155" y="5401738"/>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2" name="Connettore diritto 61"/>
            <p:cNvCxnSpPr/>
            <p:nvPr/>
          </p:nvCxnSpPr>
          <p:spPr>
            <a:xfrm>
              <a:off x="7166156" y="5491607"/>
              <a:ext cx="204237" cy="6893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3" name="Connettore diritto 62"/>
            <p:cNvCxnSpPr/>
            <p:nvPr/>
          </p:nvCxnSpPr>
          <p:spPr>
            <a:xfrm>
              <a:off x="7166156" y="5332803"/>
              <a:ext cx="204237" cy="6893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4" name="Connettore diritto 63"/>
            <p:cNvCxnSpPr/>
            <p:nvPr/>
          </p:nvCxnSpPr>
          <p:spPr>
            <a:xfrm>
              <a:off x="7268273" y="5066072"/>
              <a:ext cx="1" cy="14632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0" name="Connettore diritto 69"/>
            <p:cNvCxnSpPr/>
            <p:nvPr/>
          </p:nvCxnSpPr>
          <p:spPr>
            <a:xfrm>
              <a:off x="7268273" y="5213846"/>
              <a:ext cx="102119" cy="3446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3" name="Connettore diritto 72"/>
            <p:cNvCxnSpPr/>
            <p:nvPr/>
          </p:nvCxnSpPr>
          <p:spPr>
            <a:xfrm>
              <a:off x="7268273" y="5686198"/>
              <a:ext cx="1" cy="14632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6" name="Connettore 2 75"/>
            <p:cNvCxnSpPr/>
            <p:nvPr/>
          </p:nvCxnSpPr>
          <p:spPr>
            <a:xfrm flipV="1">
              <a:off x="7040933" y="5260819"/>
              <a:ext cx="481460" cy="35512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77" name="Gruppo 76"/>
          <p:cNvGrpSpPr/>
          <p:nvPr/>
        </p:nvGrpSpPr>
        <p:grpSpPr>
          <a:xfrm>
            <a:off x="3605742" y="2295427"/>
            <a:ext cx="646176" cy="462187"/>
            <a:chOff x="3931920" y="5212400"/>
            <a:chExt cx="943911" cy="675146"/>
          </a:xfrm>
        </p:grpSpPr>
        <p:sp>
          <p:nvSpPr>
            <p:cNvPr id="81" name="Triangolo isoscele 80"/>
            <p:cNvSpPr/>
            <p:nvPr/>
          </p:nvSpPr>
          <p:spPr>
            <a:xfrm>
              <a:off x="3931920" y="5212400"/>
              <a:ext cx="943911" cy="54832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82" name="Ovale 81"/>
            <p:cNvSpPr/>
            <p:nvPr/>
          </p:nvSpPr>
          <p:spPr>
            <a:xfrm>
              <a:off x="4186705" y="5332803"/>
              <a:ext cx="434340" cy="43434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83" name="Connettore 2 82"/>
            <p:cNvCxnSpPr/>
            <p:nvPr/>
          </p:nvCxnSpPr>
          <p:spPr>
            <a:xfrm flipV="1">
              <a:off x="4051393" y="5267420"/>
              <a:ext cx="683999" cy="62012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85" name="Gruppo 84"/>
          <p:cNvGrpSpPr/>
          <p:nvPr/>
        </p:nvGrpSpPr>
        <p:grpSpPr>
          <a:xfrm>
            <a:off x="5487993" y="1405659"/>
            <a:ext cx="360888" cy="360889"/>
            <a:chOff x="6655608" y="5102134"/>
            <a:chExt cx="360888" cy="360889"/>
          </a:xfrm>
        </p:grpSpPr>
        <p:sp>
          <p:nvSpPr>
            <p:cNvPr id="89" name="Ovale 88"/>
            <p:cNvSpPr/>
            <p:nvPr/>
          </p:nvSpPr>
          <p:spPr>
            <a:xfrm>
              <a:off x="6655608" y="5102134"/>
              <a:ext cx="360888" cy="36088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90" name="Connettore diritto 89"/>
            <p:cNvCxnSpPr/>
            <p:nvPr/>
          </p:nvCxnSpPr>
          <p:spPr>
            <a:xfrm flipV="1">
              <a:off x="6760024" y="5209078"/>
              <a:ext cx="162394" cy="14641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2" name="Connettore diritto 91"/>
            <p:cNvCxnSpPr/>
            <p:nvPr/>
          </p:nvCxnSpPr>
          <p:spPr>
            <a:xfrm flipH="1" flipV="1">
              <a:off x="6760024" y="5204620"/>
              <a:ext cx="151186" cy="14641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93" name="Connettore diritto 92"/>
          <p:cNvCxnSpPr/>
          <p:nvPr/>
        </p:nvCxnSpPr>
        <p:spPr>
          <a:xfrm>
            <a:off x="4133150" y="1604626"/>
            <a:ext cx="444246"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7" name="Connettore diritto 96"/>
          <p:cNvCxnSpPr>
            <a:stCxn id="53" idx="0"/>
            <a:endCxn id="89" idx="2"/>
          </p:cNvCxnSpPr>
          <p:nvPr/>
        </p:nvCxnSpPr>
        <p:spPr>
          <a:xfrm>
            <a:off x="5096671" y="1582769"/>
            <a:ext cx="391322" cy="3335"/>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8" name="CasellaDiTesto 97"/>
          <p:cNvSpPr txBox="1"/>
          <p:nvPr/>
        </p:nvSpPr>
        <p:spPr>
          <a:xfrm>
            <a:off x="5475890" y="1154994"/>
            <a:ext cx="400752"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Mixer</a:t>
            </a:r>
          </a:p>
        </p:txBody>
      </p:sp>
      <p:sp>
        <p:nvSpPr>
          <p:cNvPr id="99" name="CasellaDiTesto 98"/>
          <p:cNvSpPr txBox="1"/>
          <p:nvPr/>
        </p:nvSpPr>
        <p:spPr>
          <a:xfrm>
            <a:off x="6465605" y="1404203"/>
            <a:ext cx="702115"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Low</a:t>
            </a:r>
            <a:r>
              <a:rPr lang="it-IT" sz="1200" b="1" smtClean="0"/>
              <a:t> pass</a:t>
            </a:r>
            <a:br>
              <a:rPr lang="it-IT" sz="1200" b="1" smtClean="0"/>
            </a:br>
            <a:r>
              <a:rPr lang="it-IT" sz="1200" b="1" err="1" smtClean="0"/>
              <a:t>Filter</a:t>
            </a:r>
            <a:endParaRPr lang="it-IT" sz="1200" b="1" smtClean="0"/>
          </a:p>
        </p:txBody>
      </p:sp>
      <p:cxnSp>
        <p:nvCxnSpPr>
          <p:cNvPr id="102" name="Connettore diritto 101"/>
          <p:cNvCxnSpPr>
            <a:stCxn id="89" idx="6"/>
          </p:cNvCxnSpPr>
          <p:nvPr/>
        </p:nvCxnSpPr>
        <p:spPr>
          <a:xfrm>
            <a:off x="5848881" y="1586104"/>
            <a:ext cx="413765" cy="289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3" name="CasellaDiTesto 102"/>
          <p:cNvSpPr txBox="1"/>
          <p:nvPr/>
        </p:nvSpPr>
        <p:spPr>
          <a:xfrm>
            <a:off x="3439153" y="2698329"/>
            <a:ext cx="965008"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Phase</a:t>
            </a:r>
            <a:r>
              <a:rPr lang="it-IT" sz="1200" b="1" smtClean="0"/>
              <a:t> </a:t>
            </a:r>
            <a:r>
              <a:rPr lang="it-IT" sz="1200" b="1" err="1" smtClean="0"/>
              <a:t>shifter</a:t>
            </a:r>
            <a:endParaRPr lang="it-IT" sz="1200" b="1" smtClean="0"/>
          </a:p>
        </p:txBody>
      </p:sp>
      <p:cxnSp>
        <p:nvCxnSpPr>
          <p:cNvPr id="105" name="Connettore 4 104"/>
          <p:cNvCxnSpPr>
            <a:endCxn id="89" idx="4"/>
          </p:cNvCxnSpPr>
          <p:nvPr/>
        </p:nvCxnSpPr>
        <p:spPr>
          <a:xfrm flipV="1">
            <a:off x="4251918" y="1766548"/>
            <a:ext cx="1416519" cy="733791"/>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Rettangolo 105"/>
          <p:cNvSpPr/>
          <p:nvPr/>
        </p:nvSpPr>
        <p:spPr>
          <a:xfrm>
            <a:off x="2079979" y="2295428"/>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107" name="CasellaDiTesto 106"/>
          <p:cNvSpPr txBox="1"/>
          <p:nvPr/>
        </p:nvSpPr>
        <p:spPr>
          <a:xfrm>
            <a:off x="2174423" y="2308127"/>
            <a:ext cx="899285"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Frequency</a:t>
            </a:r>
            <a:r>
              <a:rPr lang="it-IT" sz="1200" b="1" smtClean="0"/>
              <a:t/>
            </a:r>
            <a:br>
              <a:rPr lang="it-IT" sz="1200" b="1" smtClean="0"/>
            </a:br>
            <a:r>
              <a:rPr lang="it-IT" sz="1200" b="1" err="1" smtClean="0"/>
              <a:t>Multiplier</a:t>
            </a:r>
            <a:r>
              <a:rPr lang="it-IT" sz="1200" b="1" smtClean="0"/>
              <a:t> x4</a:t>
            </a:r>
          </a:p>
        </p:txBody>
      </p:sp>
      <p:cxnSp>
        <p:nvCxnSpPr>
          <p:cNvPr id="108" name="Connettore diritto 107"/>
          <p:cNvCxnSpPr/>
          <p:nvPr/>
        </p:nvCxnSpPr>
        <p:spPr>
          <a:xfrm>
            <a:off x="3148553" y="2505396"/>
            <a:ext cx="50637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9" name="Rettangolo 108"/>
          <p:cNvSpPr/>
          <p:nvPr/>
        </p:nvSpPr>
        <p:spPr>
          <a:xfrm>
            <a:off x="2079979" y="1381037"/>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110" name="Rettangolo 109"/>
          <p:cNvSpPr/>
          <p:nvPr/>
        </p:nvSpPr>
        <p:spPr>
          <a:xfrm>
            <a:off x="6262646" y="1381037"/>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cxnSp>
        <p:nvCxnSpPr>
          <p:cNvPr id="112" name="Connettore 2 111"/>
          <p:cNvCxnSpPr>
            <a:endCxn id="109" idx="1"/>
          </p:cNvCxnSpPr>
          <p:nvPr/>
        </p:nvCxnSpPr>
        <p:spPr>
          <a:xfrm>
            <a:off x="1502013" y="1582488"/>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4" name="CasellaDiTesto 113"/>
          <p:cNvSpPr txBox="1"/>
          <p:nvPr/>
        </p:nvSpPr>
        <p:spPr>
          <a:xfrm>
            <a:off x="578342" y="1457473"/>
            <a:ext cx="932948"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From BPM</a:t>
            </a:r>
            <a:br>
              <a:rPr lang="it-IT" sz="1200" b="1" smtClean="0"/>
            </a:br>
            <a:r>
              <a:rPr lang="it-IT" sz="1200" b="1" smtClean="0"/>
              <a:t>(SUM </a:t>
            </a:r>
            <a:r>
              <a:rPr lang="it-IT" sz="1200" b="1" err="1" smtClean="0"/>
              <a:t>signal</a:t>
            </a:r>
            <a:r>
              <a:rPr lang="it-IT" sz="1200" b="1" smtClean="0"/>
              <a:t>)</a:t>
            </a:r>
          </a:p>
        </p:txBody>
      </p:sp>
      <p:cxnSp>
        <p:nvCxnSpPr>
          <p:cNvPr id="115" name="Connettore 2 114"/>
          <p:cNvCxnSpPr/>
          <p:nvPr/>
        </p:nvCxnSpPr>
        <p:spPr>
          <a:xfrm>
            <a:off x="1502013" y="2492503"/>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6" name="CasellaDiTesto 115"/>
          <p:cNvSpPr txBox="1"/>
          <p:nvPr/>
        </p:nvSpPr>
        <p:spPr>
          <a:xfrm>
            <a:off x="1214152" y="2352645"/>
            <a:ext cx="166713" cy="246221"/>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600" b="1" err="1" smtClean="0"/>
              <a:t>f</a:t>
            </a:r>
            <a:r>
              <a:rPr lang="it-IT" sz="1050" b="1" err="1" smtClean="0"/>
              <a:t>rf</a:t>
            </a:r>
            <a:endParaRPr lang="it-IT" sz="1200" b="1" smtClean="0"/>
          </a:p>
        </p:txBody>
      </p:sp>
      <p:cxnSp>
        <p:nvCxnSpPr>
          <p:cNvPr id="120" name="Connettore 2 119"/>
          <p:cNvCxnSpPr/>
          <p:nvPr/>
        </p:nvCxnSpPr>
        <p:spPr>
          <a:xfrm>
            <a:off x="7350572" y="1595152"/>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1" name="CasellaDiTesto 120"/>
          <p:cNvSpPr txBox="1"/>
          <p:nvPr/>
        </p:nvSpPr>
        <p:spPr>
          <a:xfrm>
            <a:off x="7974217" y="1481857"/>
            <a:ext cx="547137"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To ADC</a:t>
            </a:r>
          </a:p>
        </p:txBody>
      </p:sp>
      <p:pic>
        <p:nvPicPr>
          <p:cNvPr id="10" name="Immagin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2594" y="3334751"/>
            <a:ext cx="5465857" cy="2843954"/>
          </a:xfrm>
          <a:prstGeom prst="rect">
            <a:avLst/>
          </a:prstGeom>
        </p:spPr>
      </p:pic>
      <p:sp>
        <p:nvSpPr>
          <p:cNvPr id="75" name="CasellaDiTesto 74"/>
          <p:cNvSpPr txBox="1"/>
          <p:nvPr/>
        </p:nvSpPr>
        <p:spPr>
          <a:xfrm>
            <a:off x="1670143" y="1319729"/>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solidFill>
                  <a:srgbClr val="0070C0"/>
                </a:solidFill>
              </a:rPr>
              <a:t>S</a:t>
            </a:r>
          </a:p>
        </p:txBody>
      </p:sp>
      <p:sp>
        <p:nvSpPr>
          <p:cNvPr id="80" name="CasellaDiTesto 79"/>
          <p:cNvSpPr txBox="1"/>
          <p:nvPr/>
        </p:nvSpPr>
        <p:spPr>
          <a:xfrm>
            <a:off x="2813290" y="4525747"/>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solidFill>
                  <a:srgbClr val="0070C0"/>
                </a:solidFill>
              </a:rPr>
              <a:t>S</a:t>
            </a:r>
          </a:p>
        </p:txBody>
      </p:sp>
      <p:cxnSp>
        <p:nvCxnSpPr>
          <p:cNvPr id="49" name="Connettore 2 48"/>
          <p:cNvCxnSpPr/>
          <p:nvPr/>
        </p:nvCxnSpPr>
        <p:spPr>
          <a:xfrm>
            <a:off x="3605120" y="3503371"/>
            <a:ext cx="282751" cy="0"/>
          </a:xfrm>
          <a:prstGeom prst="straightConnector1">
            <a:avLst/>
          </a:prstGeom>
          <a:ln w="12700">
            <a:solidFill>
              <a:srgbClr val="00206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CasellaDiTesto 59"/>
              <p:cNvSpPr txBox="1"/>
              <p:nvPr/>
            </p:nvSpPr>
            <p:spPr>
              <a:xfrm>
                <a:off x="3200869" y="3265864"/>
                <a:ext cx="1083631" cy="190309"/>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14:m>
                  <m:oMath xmlns:m="http://schemas.openxmlformats.org/officeDocument/2006/math">
                    <m:r>
                      <a:rPr lang="el-GR" sz="1200" i="1" smtClean="0">
                        <a:solidFill>
                          <a:srgbClr val="002060"/>
                        </a:solidFill>
                        <a:latin typeface="Cambria Math" panose="02040503050406030204" pitchFamily="18" charset="0"/>
                      </a:rPr>
                      <m:t>𝛕</m:t>
                    </m:r>
                    <m:r>
                      <a:rPr lang="el-GR" sz="1200" i="1" smtClean="0">
                        <a:solidFill>
                          <a:srgbClr val="002060"/>
                        </a:solidFill>
                        <a:latin typeface="Cambria Math" panose="02040503050406030204" pitchFamily="18" charset="0"/>
                      </a:rPr>
                      <m:t> </m:t>
                    </m:r>
                  </m:oMath>
                </a14:m>
                <a:r>
                  <a:rPr lang="it-IT" sz="1100" b="1" dirty="0" smtClean="0">
                    <a:solidFill>
                      <a:srgbClr val="002060"/>
                    </a:solidFill>
                  </a:rPr>
                  <a:t>delay</a:t>
                </a:r>
                <a:r>
                  <a:rPr lang="it-IT" sz="1000" b="1" dirty="0" smtClean="0">
                    <a:solidFill>
                      <a:srgbClr val="002060"/>
                    </a:solidFill>
                  </a:rPr>
                  <a:t> ≈ ±0.1 ns</a:t>
                </a:r>
              </a:p>
            </p:txBody>
          </p:sp>
        </mc:Choice>
        <mc:Fallback xmlns="">
          <p:sp>
            <p:nvSpPr>
              <p:cNvPr id="60" name="CasellaDiTesto 59"/>
              <p:cNvSpPr txBox="1">
                <a:spLocks noRot="1" noChangeAspect="1" noMove="1" noResize="1" noEditPoints="1" noAdjustHandles="1" noChangeArrowheads="1" noChangeShapeType="1" noTextEdit="1"/>
              </p:cNvSpPr>
              <p:nvPr/>
            </p:nvSpPr>
            <p:spPr>
              <a:xfrm>
                <a:off x="3200869" y="3265864"/>
                <a:ext cx="1083631" cy="190309"/>
              </a:xfrm>
              <a:prstGeom prst="rect">
                <a:avLst/>
              </a:prstGeom>
              <a:blipFill>
                <a:blip r:embed="rId3"/>
                <a:stretch>
                  <a:fillRect l="-1685" t="-19355" r="-5056" b="-41935"/>
                </a:stretch>
              </a:blipFill>
            </p:spPr>
            <p:txBody>
              <a:bodyPr/>
              <a:lstStyle/>
              <a:p>
                <a:r>
                  <a:rPr lang="it-IT">
                    <a:noFill/>
                  </a:rPr>
                  <a:t> </a:t>
                </a:r>
              </a:p>
            </p:txBody>
          </p:sp>
        </mc:Fallback>
      </mc:AlternateContent>
    </p:spTree>
    <p:extLst>
      <p:ext uri="{BB962C8B-B14F-4D97-AF65-F5344CB8AC3E}">
        <p14:creationId xmlns:p14="http://schemas.microsoft.com/office/powerpoint/2010/main" val="23899416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534" y="3388895"/>
            <a:ext cx="5032845" cy="2768065"/>
          </a:xfrm>
          <a:prstGeom prst="rect">
            <a:avLst/>
          </a:prstGeom>
        </p:spPr>
      </p:pic>
      <p:sp>
        <p:nvSpPr>
          <p:cNvPr id="2" name="Titolo 1"/>
          <p:cNvSpPr>
            <a:spLocks noGrp="1"/>
          </p:cNvSpPr>
          <p:nvPr>
            <p:ph type="title"/>
          </p:nvPr>
        </p:nvSpPr>
        <p:spPr/>
        <p:txBody>
          <a:bodyPr/>
          <a:lstStyle/>
          <a:p>
            <a:r>
              <a:rPr lang="en-GB" err="1"/>
              <a:t>DIMTEL</a:t>
            </a:r>
            <a:r>
              <a:rPr lang="en-GB"/>
              <a:t> </a:t>
            </a:r>
            <a:r>
              <a:rPr lang="en-GB" err="1"/>
              <a:t>FBE</a:t>
            </a:r>
            <a:r>
              <a:rPr lang="en-GB"/>
              <a:t> 368L (Front-end)</a:t>
            </a:r>
            <a:endParaRPr lang="it-IT">
              <a:solidFill>
                <a:srgbClr val="00B0F0"/>
              </a:solidFill>
            </a:endParaRPr>
          </a:p>
        </p:txBody>
      </p:sp>
      <p:sp>
        <p:nvSpPr>
          <p:cNvPr id="50" name="Rettangolo 49"/>
          <p:cNvSpPr/>
          <p:nvPr/>
        </p:nvSpPr>
        <p:spPr>
          <a:xfrm>
            <a:off x="457200" y="779117"/>
            <a:ext cx="8229600" cy="2254454"/>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51" name="CasellaDiTesto 50"/>
          <p:cNvSpPr txBox="1"/>
          <p:nvPr/>
        </p:nvSpPr>
        <p:spPr>
          <a:xfrm>
            <a:off x="2208889" y="1410671"/>
            <a:ext cx="830356"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Two-cycle</a:t>
            </a:r>
            <a:r>
              <a:rPr lang="it-IT" sz="1200" b="1" smtClean="0"/>
              <a:t> </a:t>
            </a:r>
            <a:br>
              <a:rPr lang="it-IT" sz="1200" b="1" smtClean="0"/>
            </a:br>
            <a:r>
              <a:rPr lang="it-IT" sz="1200" b="1" err="1" smtClean="0"/>
              <a:t>comb</a:t>
            </a:r>
            <a:r>
              <a:rPr lang="it-IT" sz="1200" b="1" smtClean="0"/>
              <a:t> </a:t>
            </a:r>
            <a:r>
              <a:rPr lang="it-IT" sz="1200" b="1" err="1" smtClean="0"/>
              <a:t>filter</a:t>
            </a:r>
            <a:r>
              <a:rPr lang="it-IT" sz="1200" b="1" smtClean="0"/>
              <a:t> </a:t>
            </a:r>
          </a:p>
        </p:txBody>
      </p:sp>
      <p:sp>
        <p:nvSpPr>
          <p:cNvPr id="52" name="CasellaDiTesto 51"/>
          <p:cNvSpPr txBox="1"/>
          <p:nvPr/>
        </p:nvSpPr>
        <p:spPr>
          <a:xfrm>
            <a:off x="3532692" y="936226"/>
            <a:ext cx="751808"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Variable</a:t>
            </a:r>
            <a:r>
              <a:rPr lang="it-IT" sz="1200" b="1" smtClean="0"/>
              <a:t> </a:t>
            </a:r>
            <a:br>
              <a:rPr lang="it-IT" sz="1200" b="1" smtClean="0"/>
            </a:br>
            <a:r>
              <a:rPr lang="it-IT" sz="1200" b="1" smtClean="0"/>
              <a:t>attenuator</a:t>
            </a:r>
          </a:p>
        </p:txBody>
      </p:sp>
      <p:sp>
        <p:nvSpPr>
          <p:cNvPr id="53" name="Triangolo isoscele 52"/>
          <p:cNvSpPr/>
          <p:nvPr/>
        </p:nvSpPr>
        <p:spPr>
          <a:xfrm rot="5400000">
            <a:off x="4535854" y="1323131"/>
            <a:ext cx="602359" cy="519275"/>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54" name="CasellaDiTesto 53"/>
          <p:cNvSpPr txBox="1"/>
          <p:nvPr/>
        </p:nvSpPr>
        <p:spPr>
          <a:xfrm>
            <a:off x="4603163" y="1461060"/>
            <a:ext cx="384721"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200" b="1" err="1" smtClean="0"/>
              <a:t>Amp</a:t>
            </a:r>
            <a:r>
              <a:rPr lang="it-IT" sz="1200" b="1" smtClean="0"/>
              <a:t>.</a:t>
            </a:r>
          </a:p>
        </p:txBody>
      </p:sp>
      <p:cxnSp>
        <p:nvCxnSpPr>
          <p:cNvPr id="55" name="Connettore diritto 54"/>
          <p:cNvCxnSpPr/>
          <p:nvPr/>
        </p:nvCxnSpPr>
        <p:spPr>
          <a:xfrm>
            <a:off x="3154399" y="1605199"/>
            <a:ext cx="567574"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6" name="Gruppo 55"/>
          <p:cNvGrpSpPr/>
          <p:nvPr/>
        </p:nvGrpSpPr>
        <p:grpSpPr>
          <a:xfrm>
            <a:off x="3667866" y="1260598"/>
            <a:ext cx="481460" cy="766454"/>
            <a:chOff x="7040933" y="5066072"/>
            <a:chExt cx="481460" cy="766454"/>
          </a:xfrm>
        </p:grpSpPr>
        <p:cxnSp>
          <p:nvCxnSpPr>
            <p:cNvPr id="57" name="Connettore diritto 56"/>
            <p:cNvCxnSpPr/>
            <p:nvPr/>
          </p:nvCxnSpPr>
          <p:spPr>
            <a:xfrm flipV="1">
              <a:off x="7166156" y="5246868"/>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58" name="Connettore diritto 57"/>
            <p:cNvCxnSpPr/>
            <p:nvPr/>
          </p:nvCxnSpPr>
          <p:spPr>
            <a:xfrm>
              <a:off x="7170976" y="5650285"/>
              <a:ext cx="102119" cy="3446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59" name="Connettore diritto 58"/>
            <p:cNvCxnSpPr/>
            <p:nvPr/>
          </p:nvCxnSpPr>
          <p:spPr>
            <a:xfrm flipV="1">
              <a:off x="7166156" y="5560542"/>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1" name="Connettore diritto 60"/>
            <p:cNvCxnSpPr/>
            <p:nvPr/>
          </p:nvCxnSpPr>
          <p:spPr>
            <a:xfrm flipV="1">
              <a:off x="7166155" y="5401738"/>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2" name="Connettore diritto 61"/>
            <p:cNvCxnSpPr/>
            <p:nvPr/>
          </p:nvCxnSpPr>
          <p:spPr>
            <a:xfrm>
              <a:off x="7166156" y="5491607"/>
              <a:ext cx="204237" cy="6893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3" name="Connettore diritto 62"/>
            <p:cNvCxnSpPr/>
            <p:nvPr/>
          </p:nvCxnSpPr>
          <p:spPr>
            <a:xfrm>
              <a:off x="7166156" y="5332803"/>
              <a:ext cx="204237" cy="6893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4" name="Connettore diritto 63"/>
            <p:cNvCxnSpPr/>
            <p:nvPr/>
          </p:nvCxnSpPr>
          <p:spPr>
            <a:xfrm>
              <a:off x="7268273" y="5066072"/>
              <a:ext cx="1" cy="14632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0" name="Connettore diritto 69"/>
            <p:cNvCxnSpPr/>
            <p:nvPr/>
          </p:nvCxnSpPr>
          <p:spPr>
            <a:xfrm>
              <a:off x="7268273" y="5213846"/>
              <a:ext cx="102119" cy="3446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3" name="Connettore diritto 72"/>
            <p:cNvCxnSpPr/>
            <p:nvPr/>
          </p:nvCxnSpPr>
          <p:spPr>
            <a:xfrm>
              <a:off x="7268273" y="5686198"/>
              <a:ext cx="1" cy="14632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6" name="Connettore 2 75"/>
            <p:cNvCxnSpPr/>
            <p:nvPr/>
          </p:nvCxnSpPr>
          <p:spPr>
            <a:xfrm flipV="1">
              <a:off x="7040933" y="5260819"/>
              <a:ext cx="481460" cy="35512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77" name="Gruppo 76"/>
          <p:cNvGrpSpPr/>
          <p:nvPr/>
        </p:nvGrpSpPr>
        <p:grpSpPr>
          <a:xfrm>
            <a:off x="3605742" y="2295427"/>
            <a:ext cx="646176" cy="462187"/>
            <a:chOff x="3931920" y="5212400"/>
            <a:chExt cx="943911" cy="675146"/>
          </a:xfrm>
        </p:grpSpPr>
        <p:sp>
          <p:nvSpPr>
            <p:cNvPr id="81" name="Triangolo isoscele 80"/>
            <p:cNvSpPr/>
            <p:nvPr/>
          </p:nvSpPr>
          <p:spPr>
            <a:xfrm>
              <a:off x="3931920" y="5212400"/>
              <a:ext cx="943911" cy="54832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82" name="Ovale 81"/>
            <p:cNvSpPr/>
            <p:nvPr/>
          </p:nvSpPr>
          <p:spPr>
            <a:xfrm>
              <a:off x="4186705" y="5332803"/>
              <a:ext cx="434340" cy="43434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83" name="Connettore 2 82"/>
            <p:cNvCxnSpPr/>
            <p:nvPr/>
          </p:nvCxnSpPr>
          <p:spPr>
            <a:xfrm flipV="1">
              <a:off x="4051393" y="5267420"/>
              <a:ext cx="683999" cy="62012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85" name="Gruppo 84"/>
          <p:cNvGrpSpPr/>
          <p:nvPr/>
        </p:nvGrpSpPr>
        <p:grpSpPr>
          <a:xfrm>
            <a:off x="5487993" y="1405659"/>
            <a:ext cx="360888" cy="360889"/>
            <a:chOff x="6655608" y="5102134"/>
            <a:chExt cx="360888" cy="360889"/>
          </a:xfrm>
        </p:grpSpPr>
        <p:sp>
          <p:nvSpPr>
            <p:cNvPr id="89" name="Ovale 88"/>
            <p:cNvSpPr/>
            <p:nvPr/>
          </p:nvSpPr>
          <p:spPr>
            <a:xfrm>
              <a:off x="6655608" y="5102134"/>
              <a:ext cx="360888" cy="36088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90" name="Connettore diritto 89"/>
            <p:cNvCxnSpPr/>
            <p:nvPr/>
          </p:nvCxnSpPr>
          <p:spPr>
            <a:xfrm flipV="1">
              <a:off x="6760024" y="5209078"/>
              <a:ext cx="162394" cy="14641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2" name="Connettore diritto 91"/>
            <p:cNvCxnSpPr/>
            <p:nvPr/>
          </p:nvCxnSpPr>
          <p:spPr>
            <a:xfrm flipH="1" flipV="1">
              <a:off x="6760024" y="5204620"/>
              <a:ext cx="151186" cy="14641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93" name="Connettore diritto 92"/>
          <p:cNvCxnSpPr/>
          <p:nvPr/>
        </p:nvCxnSpPr>
        <p:spPr>
          <a:xfrm>
            <a:off x="4133150" y="1604626"/>
            <a:ext cx="444246"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7" name="Connettore diritto 96"/>
          <p:cNvCxnSpPr>
            <a:stCxn id="53" idx="0"/>
            <a:endCxn id="89" idx="2"/>
          </p:cNvCxnSpPr>
          <p:nvPr/>
        </p:nvCxnSpPr>
        <p:spPr>
          <a:xfrm>
            <a:off x="5096671" y="1582769"/>
            <a:ext cx="391322" cy="3335"/>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8" name="CasellaDiTesto 97"/>
          <p:cNvSpPr txBox="1"/>
          <p:nvPr/>
        </p:nvSpPr>
        <p:spPr>
          <a:xfrm>
            <a:off x="5475890" y="1154994"/>
            <a:ext cx="400752"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Mixer</a:t>
            </a:r>
          </a:p>
        </p:txBody>
      </p:sp>
      <p:sp>
        <p:nvSpPr>
          <p:cNvPr id="99" name="CasellaDiTesto 98"/>
          <p:cNvSpPr txBox="1"/>
          <p:nvPr/>
        </p:nvSpPr>
        <p:spPr>
          <a:xfrm>
            <a:off x="6465605" y="1404203"/>
            <a:ext cx="702115"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Low</a:t>
            </a:r>
            <a:r>
              <a:rPr lang="it-IT" sz="1200" b="1" smtClean="0"/>
              <a:t> pass</a:t>
            </a:r>
            <a:br>
              <a:rPr lang="it-IT" sz="1200" b="1" smtClean="0"/>
            </a:br>
            <a:r>
              <a:rPr lang="it-IT" sz="1200" b="1" err="1" smtClean="0"/>
              <a:t>Filter</a:t>
            </a:r>
            <a:endParaRPr lang="it-IT" sz="1200" b="1" smtClean="0"/>
          </a:p>
        </p:txBody>
      </p:sp>
      <p:cxnSp>
        <p:nvCxnSpPr>
          <p:cNvPr id="102" name="Connettore diritto 101"/>
          <p:cNvCxnSpPr>
            <a:stCxn id="89" idx="6"/>
          </p:cNvCxnSpPr>
          <p:nvPr/>
        </p:nvCxnSpPr>
        <p:spPr>
          <a:xfrm>
            <a:off x="5848881" y="1586104"/>
            <a:ext cx="413765" cy="289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3" name="CasellaDiTesto 102"/>
          <p:cNvSpPr txBox="1"/>
          <p:nvPr/>
        </p:nvSpPr>
        <p:spPr>
          <a:xfrm>
            <a:off x="3439153" y="2698329"/>
            <a:ext cx="965008"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Phase</a:t>
            </a:r>
            <a:r>
              <a:rPr lang="it-IT" sz="1200" b="1" smtClean="0"/>
              <a:t> </a:t>
            </a:r>
            <a:r>
              <a:rPr lang="it-IT" sz="1200" b="1" err="1" smtClean="0"/>
              <a:t>shifter</a:t>
            </a:r>
            <a:endParaRPr lang="it-IT" sz="1200" b="1" smtClean="0"/>
          </a:p>
        </p:txBody>
      </p:sp>
      <p:cxnSp>
        <p:nvCxnSpPr>
          <p:cNvPr id="105" name="Connettore 4 104"/>
          <p:cNvCxnSpPr>
            <a:endCxn id="89" idx="4"/>
          </p:cNvCxnSpPr>
          <p:nvPr/>
        </p:nvCxnSpPr>
        <p:spPr>
          <a:xfrm flipV="1">
            <a:off x="4251918" y="1766548"/>
            <a:ext cx="1416519" cy="733791"/>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Rettangolo 105"/>
          <p:cNvSpPr/>
          <p:nvPr/>
        </p:nvSpPr>
        <p:spPr>
          <a:xfrm>
            <a:off x="2079979" y="2295428"/>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107" name="CasellaDiTesto 106"/>
          <p:cNvSpPr txBox="1"/>
          <p:nvPr/>
        </p:nvSpPr>
        <p:spPr>
          <a:xfrm>
            <a:off x="2174423" y="2308127"/>
            <a:ext cx="899285"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Frequency</a:t>
            </a:r>
            <a:r>
              <a:rPr lang="it-IT" sz="1200" b="1" smtClean="0"/>
              <a:t/>
            </a:r>
            <a:br>
              <a:rPr lang="it-IT" sz="1200" b="1" smtClean="0"/>
            </a:br>
            <a:r>
              <a:rPr lang="it-IT" sz="1200" b="1" err="1" smtClean="0"/>
              <a:t>Multiplier</a:t>
            </a:r>
            <a:r>
              <a:rPr lang="it-IT" sz="1200" b="1" smtClean="0"/>
              <a:t> x4</a:t>
            </a:r>
          </a:p>
        </p:txBody>
      </p:sp>
      <p:cxnSp>
        <p:nvCxnSpPr>
          <p:cNvPr id="108" name="Connettore diritto 107"/>
          <p:cNvCxnSpPr/>
          <p:nvPr/>
        </p:nvCxnSpPr>
        <p:spPr>
          <a:xfrm>
            <a:off x="3148553" y="2505396"/>
            <a:ext cx="50637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9" name="Rettangolo 108"/>
          <p:cNvSpPr/>
          <p:nvPr/>
        </p:nvSpPr>
        <p:spPr>
          <a:xfrm>
            <a:off x="2079979" y="1381037"/>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110" name="Rettangolo 109"/>
          <p:cNvSpPr/>
          <p:nvPr/>
        </p:nvSpPr>
        <p:spPr>
          <a:xfrm>
            <a:off x="6262646" y="1381037"/>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cxnSp>
        <p:nvCxnSpPr>
          <p:cNvPr id="112" name="Connettore 2 111"/>
          <p:cNvCxnSpPr>
            <a:endCxn id="109" idx="1"/>
          </p:cNvCxnSpPr>
          <p:nvPr/>
        </p:nvCxnSpPr>
        <p:spPr>
          <a:xfrm>
            <a:off x="1502013" y="1582488"/>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4" name="CasellaDiTesto 113"/>
          <p:cNvSpPr txBox="1"/>
          <p:nvPr/>
        </p:nvSpPr>
        <p:spPr>
          <a:xfrm>
            <a:off x="578342" y="1457473"/>
            <a:ext cx="932948"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From BPM</a:t>
            </a:r>
            <a:br>
              <a:rPr lang="it-IT" sz="1200" b="1" smtClean="0"/>
            </a:br>
            <a:r>
              <a:rPr lang="it-IT" sz="1200" b="1" smtClean="0"/>
              <a:t>(SUM </a:t>
            </a:r>
            <a:r>
              <a:rPr lang="it-IT" sz="1200" b="1" err="1" smtClean="0"/>
              <a:t>signal</a:t>
            </a:r>
            <a:r>
              <a:rPr lang="it-IT" sz="1200" b="1" smtClean="0"/>
              <a:t>)</a:t>
            </a:r>
          </a:p>
        </p:txBody>
      </p:sp>
      <p:cxnSp>
        <p:nvCxnSpPr>
          <p:cNvPr id="115" name="Connettore 2 114"/>
          <p:cNvCxnSpPr/>
          <p:nvPr/>
        </p:nvCxnSpPr>
        <p:spPr>
          <a:xfrm>
            <a:off x="1502013" y="2492503"/>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6" name="CasellaDiTesto 115"/>
          <p:cNvSpPr txBox="1"/>
          <p:nvPr/>
        </p:nvSpPr>
        <p:spPr>
          <a:xfrm>
            <a:off x="1214152" y="2352645"/>
            <a:ext cx="166713" cy="246221"/>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600" b="1" err="1" smtClean="0"/>
              <a:t>f</a:t>
            </a:r>
            <a:r>
              <a:rPr lang="it-IT" sz="1050" b="1" err="1" smtClean="0"/>
              <a:t>rf</a:t>
            </a:r>
            <a:endParaRPr lang="it-IT" sz="1200" b="1" smtClean="0"/>
          </a:p>
        </p:txBody>
      </p:sp>
      <p:cxnSp>
        <p:nvCxnSpPr>
          <p:cNvPr id="120" name="Connettore 2 119"/>
          <p:cNvCxnSpPr/>
          <p:nvPr/>
        </p:nvCxnSpPr>
        <p:spPr>
          <a:xfrm>
            <a:off x="7350572" y="1595152"/>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1" name="CasellaDiTesto 120"/>
          <p:cNvSpPr txBox="1"/>
          <p:nvPr/>
        </p:nvSpPr>
        <p:spPr>
          <a:xfrm>
            <a:off x="7974217" y="1481857"/>
            <a:ext cx="547137"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To ADC</a:t>
            </a:r>
          </a:p>
        </p:txBody>
      </p:sp>
      <p:cxnSp>
        <p:nvCxnSpPr>
          <p:cNvPr id="60" name="Connettore 2 59"/>
          <p:cNvCxnSpPr/>
          <p:nvPr/>
        </p:nvCxnSpPr>
        <p:spPr>
          <a:xfrm>
            <a:off x="585563" y="5555386"/>
            <a:ext cx="3570943" cy="0"/>
          </a:xfrm>
          <a:prstGeom prst="straightConnector1">
            <a:avLst/>
          </a:prstGeom>
          <a:ln w="127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CasellaDiTesto 64"/>
          <p:cNvSpPr txBox="1"/>
          <p:nvPr/>
        </p:nvSpPr>
        <p:spPr>
          <a:xfrm>
            <a:off x="2008622" y="5367262"/>
            <a:ext cx="690895" cy="18081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100" b="1" dirty="0" err="1" smtClean="0">
                <a:solidFill>
                  <a:srgbClr val="002060"/>
                </a:solidFill>
              </a:rPr>
              <a:t>T</a:t>
            </a:r>
            <a:r>
              <a:rPr lang="it-IT" sz="1000" b="1" baseline="-25000" dirty="0" err="1" smtClean="0">
                <a:solidFill>
                  <a:srgbClr val="002060"/>
                </a:solidFill>
              </a:rPr>
              <a:t>rf</a:t>
            </a:r>
            <a:r>
              <a:rPr lang="it-IT" sz="1000" b="1" dirty="0" smtClean="0">
                <a:solidFill>
                  <a:srgbClr val="002060"/>
                </a:solidFill>
              </a:rPr>
              <a:t> = 2.71ns</a:t>
            </a:r>
          </a:p>
        </p:txBody>
      </p:sp>
      <p:cxnSp>
        <p:nvCxnSpPr>
          <p:cNvPr id="66" name="Connettore diritto 65"/>
          <p:cNvCxnSpPr/>
          <p:nvPr/>
        </p:nvCxnSpPr>
        <p:spPr>
          <a:xfrm>
            <a:off x="585563" y="5464976"/>
            <a:ext cx="0" cy="299720"/>
          </a:xfrm>
          <a:prstGeom prst="line">
            <a:avLst/>
          </a:prstGeom>
          <a:ln w="12700">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7" name="Connettore diritto 66"/>
          <p:cNvCxnSpPr/>
          <p:nvPr/>
        </p:nvCxnSpPr>
        <p:spPr>
          <a:xfrm>
            <a:off x="4156506" y="5464976"/>
            <a:ext cx="0" cy="299720"/>
          </a:xfrm>
          <a:prstGeom prst="line">
            <a:avLst/>
          </a:prstGeom>
          <a:ln w="12700">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68" name="CasellaDiTesto 67"/>
          <p:cNvSpPr txBox="1"/>
          <p:nvPr/>
        </p:nvSpPr>
        <p:spPr>
          <a:xfrm>
            <a:off x="473514" y="4417491"/>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t>1</a:t>
            </a:r>
          </a:p>
        </p:txBody>
      </p:sp>
      <p:sp>
        <p:nvSpPr>
          <p:cNvPr id="69" name="CasellaDiTesto 68"/>
          <p:cNvSpPr txBox="1"/>
          <p:nvPr/>
        </p:nvSpPr>
        <p:spPr>
          <a:xfrm>
            <a:off x="5096671" y="4473974"/>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solidFill>
                  <a:schemeClr val="accent1">
                    <a:lumMod val="60000"/>
                    <a:lumOff val="40000"/>
                  </a:schemeClr>
                </a:solidFill>
              </a:rPr>
              <a:t>2</a:t>
            </a:r>
          </a:p>
        </p:txBody>
      </p:sp>
      <p:sp>
        <p:nvSpPr>
          <p:cNvPr id="71" name="CasellaDiTesto 70"/>
          <p:cNvSpPr txBox="1"/>
          <p:nvPr/>
        </p:nvSpPr>
        <p:spPr>
          <a:xfrm>
            <a:off x="5101547" y="1348931"/>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t>1</a:t>
            </a:r>
          </a:p>
        </p:txBody>
      </p:sp>
      <p:sp>
        <p:nvSpPr>
          <p:cNvPr id="72" name="CasellaDiTesto 71"/>
          <p:cNvSpPr txBox="1"/>
          <p:nvPr/>
        </p:nvSpPr>
        <p:spPr>
          <a:xfrm>
            <a:off x="5363293" y="1817797"/>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solidFill>
                  <a:schemeClr val="accent1">
                    <a:lumMod val="60000"/>
                    <a:lumOff val="40000"/>
                  </a:schemeClr>
                </a:solidFill>
              </a:rPr>
              <a:t>2</a:t>
            </a:r>
          </a:p>
        </p:txBody>
      </p:sp>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l="4183" r="5637"/>
          <a:stretch/>
        </p:blipFill>
        <p:spPr>
          <a:xfrm>
            <a:off x="4524831" y="3388895"/>
            <a:ext cx="4550050" cy="2775019"/>
          </a:xfrm>
          <a:prstGeom prst="rect">
            <a:avLst/>
          </a:prstGeom>
        </p:spPr>
      </p:pic>
      <p:cxnSp>
        <p:nvCxnSpPr>
          <p:cNvPr id="74" name="Connettore 2 73"/>
          <p:cNvCxnSpPr/>
          <p:nvPr/>
        </p:nvCxnSpPr>
        <p:spPr>
          <a:xfrm>
            <a:off x="1143349" y="3871366"/>
            <a:ext cx="263525" cy="0"/>
          </a:xfrm>
          <a:prstGeom prst="straightConnector1">
            <a:avLst/>
          </a:prstGeom>
          <a:ln w="12700">
            <a:solidFill>
              <a:srgbClr val="00206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CasellaDiTesto 77"/>
              <p:cNvSpPr txBox="1"/>
              <p:nvPr/>
            </p:nvSpPr>
            <p:spPr>
              <a:xfrm>
                <a:off x="503001" y="3645342"/>
                <a:ext cx="1083631" cy="19030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14:m>
                  <m:oMath xmlns:m="http://schemas.openxmlformats.org/officeDocument/2006/math">
                    <m:r>
                      <a:rPr lang="el-GR" sz="1200" i="1" smtClean="0">
                        <a:solidFill>
                          <a:srgbClr val="002060"/>
                        </a:solidFill>
                        <a:latin typeface="Cambria Math" panose="02040503050406030204" pitchFamily="18" charset="0"/>
                      </a:rPr>
                      <m:t>𝛕</m:t>
                    </m:r>
                    <m:r>
                      <a:rPr lang="el-GR" sz="1200" i="1" smtClean="0">
                        <a:solidFill>
                          <a:srgbClr val="002060"/>
                        </a:solidFill>
                        <a:latin typeface="Cambria Math" panose="02040503050406030204" pitchFamily="18" charset="0"/>
                      </a:rPr>
                      <m:t> </m:t>
                    </m:r>
                  </m:oMath>
                </a14:m>
                <a:r>
                  <a:rPr lang="it-IT" sz="1100" b="1" dirty="0" smtClean="0">
                    <a:solidFill>
                      <a:srgbClr val="002060"/>
                    </a:solidFill>
                  </a:rPr>
                  <a:t>delay</a:t>
                </a:r>
                <a:r>
                  <a:rPr lang="it-IT" sz="1000" b="1" dirty="0" smtClean="0">
                    <a:solidFill>
                      <a:srgbClr val="002060"/>
                    </a:solidFill>
                  </a:rPr>
                  <a:t> ≈ ±0.1 ns</a:t>
                </a:r>
              </a:p>
            </p:txBody>
          </p:sp>
        </mc:Choice>
        <mc:Fallback xmlns="">
          <p:sp>
            <p:nvSpPr>
              <p:cNvPr id="78" name="CasellaDiTesto 77"/>
              <p:cNvSpPr txBox="1">
                <a:spLocks noRot="1" noChangeAspect="1" noMove="1" noResize="1" noEditPoints="1" noAdjustHandles="1" noChangeArrowheads="1" noChangeShapeType="1" noTextEdit="1"/>
              </p:cNvSpPr>
              <p:nvPr/>
            </p:nvSpPr>
            <p:spPr>
              <a:xfrm>
                <a:off x="503001" y="3645342"/>
                <a:ext cx="1083631" cy="190309"/>
              </a:xfrm>
              <a:prstGeom prst="rect">
                <a:avLst/>
              </a:prstGeom>
              <a:blipFill>
                <a:blip r:embed="rId4"/>
                <a:stretch>
                  <a:fillRect l="-2260" t="-19355" r="-5650" b="-41935"/>
                </a:stretch>
              </a:blipFill>
            </p:spPr>
            <p:txBody>
              <a:bodyPr/>
              <a:lstStyle/>
              <a:p>
                <a:r>
                  <a:rPr lang="it-IT">
                    <a:noFill/>
                  </a:rPr>
                  <a:t> </a:t>
                </a:r>
              </a:p>
            </p:txBody>
          </p:sp>
        </mc:Fallback>
      </mc:AlternateContent>
      <p:sp>
        <p:nvSpPr>
          <p:cNvPr id="79" name="CasellaDiTesto 78"/>
          <p:cNvSpPr txBox="1"/>
          <p:nvPr/>
        </p:nvSpPr>
        <p:spPr>
          <a:xfrm>
            <a:off x="5369644" y="3979051"/>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solidFill>
                  <a:schemeClr val="accent1">
                    <a:lumMod val="60000"/>
                    <a:lumOff val="40000"/>
                  </a:schemeClr>
                </a:solidFill>
              </a:rPr>
              <a:t>2</a:t>
            </a:r>
          </a:p>
        </p:txBody>
      </p:sp>
    </p:spTree>
    <p:extLst>
      <p:ext uri="{BB962C8B-B14F-4D97-AF65-F5344CB8AC3E}">
        <p14:creationId xmlns:p14="http://schemas.microsoft.com/office/powerpoint/2010/main" val="32637863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err="1"/>
              <a:t>DIMTEL</a:t>
            </a:r>
            <a:r>
              <a:rPr lang="en-GB"/>
              <a:t> </a:t>
            </a:r>
            <a:r>
              <a:rPr lang="en-GB" err="1"/>
              <a:t>FBE</a:t>
            </a:r>
            <a:r>
              <a:rPr lang="en-GB"/>
              <a:t> 368L (Front-end)</a:t>
            </a:r>
            <a:endParaRPr lang="it-IT">
              <a:solidFill>
                <a:srgbClr val="00B0F0"/>
              </a:solidFill>
            </a:endParaRPr>
          </a:p>
        </p:txBody>
      </p:sp>
      <p:pic>
        <p:nvPicPr>
          <p:cNvPr id="11" name="Immagin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2748" y="3122698"/>
            <a:ext cx="6035212" cy="3319367"/>
          </a:xfrm>
          <a:prstGeom prst="rect">
            <a:avLst/>
          </a:prstGeom>
        </p:spPr>
      </p:pic>
      <p:sp>
        <p:nvSpPr>
          <p:cNvPr id="48" name="Rettangolo 47"/>
          <p:cNvSpPr/>
          <p:nvPr/>
        </p:nvSpPr>
        <p:spPr>
          <a:xfrm>
            <a:off x="457200" y="779117"/>
            <a:ext cx="8229600" cy="2254454"/>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49" name="CasellaDiTesto 48"/>
          <p:cNvSpPr txBox="1"/>
          <p:nvPr/>
        </p:nvSpPr>
        <p:spPr>
          <a:xfrm>
            <a:off x="2208889" y="1410671"/>
            <a:ext cx="830356"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Two-cycle</a:t>
            </a:r>
            <a:r>
              <a:rPr lang="it-IT" sz="1200" b="1" smtClean="0"/>
              <a:t> </a:t>
            </a:r>
            <a:br>
              <a:rPr lang="it-IT" sz="1200" b="1" smtClean="0"/>
            </a:br>
            <a:r>
              <a:rPr lang="it-IT" sz="1200" b="1" err="1" smtClean="0"/>
              <a:t>comb</a:t>
            </a:r>
            <a:r>
              <a:rPr lang="it-IT" sz="1200" b="1" smtClean="0"/>
              <a:t> </a:t>
            </a:r>
            <a:r>
              <a:rPr lang="it-IT" sz="1200" b="1" err="1" smtClean="0"/>
              <a:t>filter</a:t>
            </a:r>
            <a:r>
              <a:rPr lang="it-IT" sz="1200" b="1" smtClean="0"/>
              <a:t> </a:t>
            </a:r>
          </a:p>
        </p:txBody>
      </p:sp>
      <p:sp>
        <p:nvSpPr>
          <p:cNvPr id="50" name="CasellaDiTesto 49"/>
          <p:cNvSpPr txBox="1"/>
          <p:nvPr/>
        </p:nvSpPr>
        <p:spPr>
          <a:xfrm>
            <a:off x="3532692" y="936226"/>
            <a:ext cx="751808"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Variable</a:t>
            </a:r>
            <a:r>
              <a:rPr lang="it-IT" sz="1200" b="1" smtClean="0"/>
              <a:t> </a:t>
            </a:r>
            <a:br>
              <a:rPr lang="it-IT" sz="1200" b="1" smtClean="0"/>
            </a:br>
            <a:r>
              <a:rPr lang="it-IT" sz="1200" b="1" smtClean="0"/>
              <a:t>attenuator</a:t>
            </a:r>
          </a:p>
        </p:txBody>
      </p:sp>
      <p:sp>
        <p:nvSpPr>
          <p:cNvPr id="51" name="Triangolo isoscele 50"/>
          <p:cNvSpPr/>
          <p:nvPr/>
        </p:nvSpPr>
        <p:spPr>
          <a:xfrm rot="5400000">
            <a:off x="4535854" y="1323131"/>
            <a:ext cx="602359" cy="519275"/>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53" name="CasellaDiTesto 52"/>
          <p:cNvSpPr txBox="1"/>
          <p:nvPr/>
        </p:nvSpPr>
        <p:spPr>
          <a:xfrm>
            <a:off x="4603163" y="1461060"/>
            <a:ext cx="384721"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200" b="1" err="1" smtClean="0"/>
              <a:t>Amp</a:t>
            </a:r>
            <a:r>
              <a:rPr lang="it-IT" sz="1200" b="1" smtClean="0"/>
              <a:t>.</a:t>
            </a:r>
          </a:p>
        </p:txBody>
      </p:sp>
      <p:cxnSp>
        <p:nvCxnSpPr>
          <p:cNvPr id="54" name="Connettore diritto 53"/>
          <p:cNvCxnSpPr/>
          <p:nvPr/>
        </p:nvCxnSpPr>
        <p:spPr>
          <a:xfrm>
            <a:off x="3154399" y="1605199"/>
            <a:ext cx="567574"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5" name="Gruppo 54"/>
          <p:cNvGrpSpPr/>
          <p:nvPr/>
        </p:nvGrpSpPr>
        <p:grpSpPr>
          <a:xfrm>
            <a:off x="3667866" y="1260598"/>
            <a:ext cx="481460" cy="766454"/>
            <a:chOff x="7040933" y="5066072"/>
            <a:chExt cx="481460" cy="766454"/>
          </a:xfrm>
        </p:grpSpPr>
        <p:cxnSp>
          <p:nvCxnSpPr>
            <p:cNvPr id="56" name="Connettore diritto 55"/>
            <p:cNvCxnSpPr/>
            <p:nvPr/>
          </p:nvCxnSpPr>
          <p:spPr>
            <a:xfrm flipV="1">
              <a:off x="7166156" y="5246868"/>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57" name="Connettore diritto 56"/>
            <p:cNvCxnSpPr/>
            <p:nvPr/>
          </p:nvCxnSpPr>
          <p:spPr>
            <a:xfrm>
              <a:off x="7170976" y="5650285"/>
              <a:ext cx="102119" cy="3446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58" name="Connettore diritto 57"/>
            <p:cNvCxnSpPr/>
            <p:nvPr/>
          </p:nvCxnSpPr>
          <p:spPr>
            <a:xfrm flipV="1">
              <a:off x="7166156" y="5560542"/>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59" name="Connettore diritto 58"/>
            <p:cNvCxnSpPr/>
            <p:nvPr/>
          </p:nvCxnSpPr>
          <p:spPr>
            <a:xfrm flipV="1">
              <a:off x="7166155" y="5401738"/>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1" name="Connettore diritto 60"/>
            <p:cNvCxnSpPr/>
            <p:nvPr/>
          </p:nvCxnSpPr>
          <p:spPr>
            <a:xfrm>
              <a:off x="7166156" y="5491607"/>
              <a:ext cx="204237" cy="6893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2" name="Connettore diritto 61"/>
            <p:cNvCxnSpPr/>
            <p:nvPr/>
          </p:nvCxnSpPr>
          <p:spPr>
            <a:xfrm>
              <a:off x="7166156" y="5332803"/>
              <a:ext cx="204237" cy="6893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3" name="Connettore diritto 62"/>
            <p:cNvCxnSpPr/>
            <p:nvPr/>
          </p:nvCxnSpPr>
          <p:spPr>
            <a:xfrm>
              <a:off x="7268273" y="5066072"/>
              <a:ext cx="1" cy="14632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4" name="Connettore diritto 63"/>
            <p:cNvCxnSpPr/>
            <p:nvPr/>
          </p:nvCxnSpPr>
          <p:spPr>
            <a:xfrm>
              <a:off x="7268273" y="5213846"/>
              <a:ext cx="102119" cy="3446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0" name="Connettore diritto 69"/>
            <p:cNvCxnSpPr/>
            <p:nvPr/>
          </p:nvCxnSpPr>
          <p:spPr>
            <a:xfrm>
              <a:off x="7268273" y="5686198"/>
              <a:ext cx="1" cy="14632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3" name="Connettore 2 72"/>
            <p:cNvCxnSpPr/>
            <p:nvPr/>
          </p:nvCxnSpPr>
          <p:spPr>
            <a:xfrm flipV="1">
              <a:off x="7040933" y="5260819"/>
              <a:ext cx="481460" cy="35512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75" name="Gruppo 74"/>
          <p:cNvGrpSpPr/>
          <p:nvPr/>
        </p:nvGrpSpPr>
        <p:grpSpPr>
          <a:xfrm>
            <a:off x="3605742" y="2295427"/>
            <a:ext cx="646176" cy="462187"/>
            <a:chOff x="3931920" y="5212400"/>
            <a:chExt cx="943911" cy="675146"/>
          </a:xfrm>
        </p:grpSpPr>
        <p:sp>
          <p:nvSpPr>
            <p:cNvPr id="76" name="Triangolo isoscele 75"/>
            <p:cNvSpPr/>
            <p:nvPr/>
          </p:nvSpPr>
          <p:spPr>
            <a:xfrm>
              <a:off x="3931920" y="5212400"/>
              <a:ext cx="943911" cy="54832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77" name="Ovale 76"/>
            <p:cNvSpPr/>
            <p:nvPr/>
          </p:nvSpPr>
          <p:spPr>
            <a:xfrm>
              <a:off x="4186705" y="5332803"/>
              <a:ext cx="434340" cy="43434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81" name="Connettore 2 80"/>
            <p:cNvCxnSpPr/>
            <p:nvPr/>
          </p:nvCxnSpPr>
          <p:spPr>
            <a:xfrm flipV="1">
              <a:off x="4051393" y="5267420"/>
              <a:ext cx="683999" cy="62012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82" name="Gruppo 81"/>
          <p:cNvGrpSpPr/>
          <p:nvPr/>
        </p:nvGrpSpPr>
        <p:grpSpPr>
          <a:xfrm>
            <a:off x="5487993" y="1405659"/>
            <a:ext cx="360888" cy="360889"/>
            <a:chOff x="6655608" y="5102134"/>
            <a:chExt cx="360888" cy="360889"/>
          </a:xfrm>
        </p:grpSpPr>
        <p:sp>
          <p:nvSpPr>
            <p:cNvPr id="83" name="Ovale 82"/>
            <p:cNvSpPr/>
            <p:nvPr/>
          </p:nvSpPr>
          <p:spPr>
            <a:xfrm>
              <a:off x="6655608" y="5102134"/>
              <a:ext cx="360888" cy="36088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85" name="Connettore diritto 84"/>
            <p:cNvCxnSpPr/>
            <p:nvPr/>
          </p:nvCxnSpPr>
          <p:spPr>
            <a:xfrm flipV="1">
              <a:off x="6760024" y="5209078"/>
              <a:ext cx="162394" cy="14641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9" name="Connettore diritto 88"/>
            <p:cNvCxnSpPr/>
            <p:nvPr/>
          </p:nvCxnSpPr>
          <p:spPr>
            <a:xfrm flipH="1" flipV="1">
              <a:off x="6760024" y="5204620"/>
              <a:ext cx="151186" cy="14641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90" name="Connettore diritto 89"/>
          <p:cNvCxnSpPr/>
          <p:nvPr/>
        </p:nvCxnSpPr>
        <p:spPr>
          <a:xfrm>
            <a:off x="4133150" y="1604626"/>
            <a:ext cx="444246"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2" name="Connettore diritto 91"/>
          <p:cNvCxnSpPr>
            <a:stCxn id="51" idx="0"/>
            <a:endCxn id="83" idx="2"/>
          </p:cNvCxnSpPr>
          <p:nvPr/>
        </p:nvCxnSpPr>
        <p:spPr>
          <a:xfrm>
            <a:off x="5096671" y="1582769"/>
            <a:ext cx="391322" cy="3335"/>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3" name="CasellaDiTesto 92"/>
          <p:cNvSpPr txBox="1"/>
          <p:nvPr/>
        </p:nvSpPr>
        <p:spPr>
          <a:xfrm>
            <a:off x="5475890" y="1154994"/>
            <a:ext cx="400752"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Mixer</a:t>
            </a:r>
          </a:p>
        </p:txBody>
      </p:sp>
      <p:sp>
        <p:nvSpPr>
          <p:cNvPr id="97" name="CasellaDiTesto 96"/>
          <p:cNvSpPr txBox="1"/>
          <p:nvPr/>
        </p:nvSpPr>
        <p:spPr>
          <a:xfrm>
            <a:off x="6465605" y="1404203"/>
            <a:ext cx="702115"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Low</a:t>
            </a:r>
            <a:r>
              <a:rPr lang="it-IT" sz="1200" b="1" smtClean="0"/>
              <a:t> pass</a:t>
            </a:r>
            <a:br>
              <a:rPr lang="it-IT" sz="1200" b="1" smtClean="0"/>
            </a:br>
            <a:r>
              <a:rPr lang="it-IT" sz="1200" b="1" err="1" smtClean="0"/>
              <a:t>Filter</a:t>
            </a:r>
            <a:endParaRPr lang="it-IT" sz="1200" b="1" smtClean="0"/>
          </a:p>
        </p:txBody>
      </p:sp>
      <p:cxnSp>
        <p:nvCxnSpPr>
          <p:cNvPr id="98" name="Connettore diritto 97"/>
          <p:cNvCxnSpPr>
            <a:stCxn id="83" idx="6"/>
          </p:cNvCxnSpPr>
          <p:nvPr/>
        </p:nvCxnSpPr>
        <p:spPr>
          <a:xfrm>
            <a:off x="5848881" y="1586104"/>
            <a:ext cx="413765" cy="289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9" name="CasellaDiTesto 98"/>
          <p:cNvSpPr txBox="1"/>
          <p:nvPr/>
        </p:nvSpPr>
        <p:spPr>
          <a:xfrm>
            <a:off x="3439153" y="2698329"/>
            <a:ext cx="965008"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Phase</a:t>
            </a:r>
            <a:r>
              <a:rPr lang="it-IT" sz="1200" b="1" smtClean="0"/>
              <a:t> </a:t>
            </a:r>
            <a:r>
              <a:rPr lang="it-IT" sz="1200" b="1" err="1" smtClean="0"/>
              <a:t>shifter</a:t>
            </a:r>
            <a:endParaRPr lang="it-IT" sz="1200" b="1" smtClean="0"/>
          </a:p>
        </p:txBody>
      </p:sp>
      <p:cxnSp>
        <p:nvCxnSpPr>
          <p:cNvPr id="102" name="Connettore 4 101"/>
          <p:cNvCxnSpPr>
            <a:endCxn id="83" idx="4"/>
          </p:cNvCxnSpPr>
          <p:nvPr/>
        </p:nvCxnSpPr>
        <p:spPr>
          <a:xfrm flipV="1">
            <a:off x="4251918" y="1766548"/>
            <a:ext cx="1416519" cy="733791"/>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Rettangolo 102"/>
          <p:cNvSpPr/>
          <p:nvPr/>
        </p:nvSpPr>
        <p:spPr>
          <a:xfrm>
            <a:off x="2079979" y="2295428"/>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105" name="CasellaDiTesto 104"/>
          <p:cNvSpPr txBox="1"/>
          <p:nvPr/>
        </p:nvSpPr>
        <p:spPr>
          <a:xfrm>
            <a:off x="2174423" y="2308127"/>
            <a:ext cx="899285"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Frequency</a:t>
            </a:r>
            <a:r>
              <a:rPr lang="it-IT" sz="1200" b="1" smtClean="0"/>
              <a:t/>
            </a:r>
            <a:br>
              <a:rPr lang="it-IT" sz="1200" b="1" smtClean="0"/>
            </a:br>
            <a:r>
              <a:rPr lang="it-IT" sz="1200" b="1" err="1" smtClean="0"/>
              <a:t>Multiplier</a:t>
            </a:r>
            <a:r>
              <a:rPr lang="it-IT" sz="1200" b="1" smtClean="0"/>
              <a:t> x4</a:t>
            </a:r>
          </a:p>
        </p:txBody>
      </p:sp>
      <p:cxnSp>
        <p:nvCxnSpPr>
          <p:cNvPr id="106" name="Connettore diritto 105"/>
          <p:cNvCxnSpPr/>
          <p:nvPr/>
        </p:nvCxnSpPr>
        <p:spPr>
          <a:xfrm>
            <a:off x="3148553" y="2505396"/>
            <a:ext cx="50637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7" name="Rettangolo 106"/>
          <p:cNvSpPr/>
          <p:nvPr/>
        </p:nvSpPr>
        <p:spPr>
          <a:xfrm>
            <a:off x="2079979" y="1381037"/>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108" name="Rettangolo 107"/>
          <p:cNvSpPr/>
          <p:nvPr/>
        </p:nvSpPr>
        <p:spPr>
          <a:xfrm>
            <a:off x="6262646" y="1381037"/>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cxnSp>
        <p:nvCxnSpPr>
          <p:cNvPr id="109" name="Connettore 2 108"/>
          <p:cNvCxnSpPr>
            <a:endCxn id="107" idx="1"/>
          </p:cNvCxnSpPr>
          <p:nvPr/>
        </p:nvCxnSpPr>
        <p:spPr>
          <a:xfrm>
            <a:off x="1502013" y="1582488"/>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0" name="CasellaDiTesto 109"/>
          <p:cNvSpPr txBox="1"/>
          <p:nvPr/>
        </p:nvSpPr>
        <p:spPr>
          <a:xfrm>
            <a:off x="578342" y="1457473"/>
            <a:ext cx="932948"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From BPM</a:t>
            </a:r>
            <a:br>
              <a:rPr lang="it-IT" sz="1200" b="1" smtClean="0"/>
            </a:br>
            <a:r>
              <a:rPr lang="it-IT" sz="1200" b="1" smtClean="0"/>
              <a:t>(SUM </a:t>
            </a:r>
            <a:r>
              <a:rPr lang="it-IT" sz="1200" b="1" err="1" smtClean="0"/>
              <a:t>signal</a:t>
            </a:r>
            <a:r>
              <a:rPr lang="it-IT" sz="1200" b="1" smtClean="0"/>
              <a:t>)</a:t>
            </a:r>
          </a:p>
        </p:txBody>
      </p:sp>
      <p:cxnSp>
        <p:nvCxnSpPr>
          <p:cNvPr id="112" name="Connettore 2 111"/>
          <p:cNvCxnSpPr/>
          <p:nvPr/>
        </p:nvCxnSpPr>
        <p:spPr>
          <a:xfrm>
            <a:off x="1502013" y="2492503"/>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4" name="CasellaDiTesto 113"/>
          <p:cNvSpPr txBox="1"/>
          <p:nvPr/>
        </p:nvSpPr>
        <p:spPr>
          <a:xfrm>
            <a:off x="1214152" y="2352645"/>
            <a:ext cx="166713" cy="246221"/>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600" b="1" err="1" smtClean="0"/>
              <a:t>f</a:t>
            </a:r>
            <a:r>
              <a:rPr lang="it-IT" sz="1050" b="1" err="1" smtClean="0"/>
              <a:t>rf</a:t>
            </a:r>
            <a:endParaRPr lang="it-IT" sz="1200" b="1" smtClean="0"/>
          </a:p>
        </p:txBody>
      </p:sp>
      <p:cxnSp>
        <p:nvCxnSpPr>
          <p:cNvPr id="115" name="Connettore 2 114"/>
          <p:cNvCxnSpPr/>
          <p:nvPr/>
        </p:nvCxnSpPr>
        <p:spPr>
          <a:xfrm>
            <a:off x="7350572" y="1595152"/>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6" name="CasellaDiTesto 115"/>
          <p:cNvSpPr txBox="1"/>
          <p:nvPr/>
        </p:nvSpPr>
        <p:spPr>
          <a:xfrm>
            <a:off x="7974217" y="1481857"/>
            <a:ext cx="547137"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To ADC</a:t>
            </a:r>
          </a:p>
        </p:txBody>
      </p:sp>
      <p:cxnSp>
        <p:nvCxnSpPr>
          <p:cNvPr id="65" name="Connettore 2 64"/>
          <p:cNvCxnSpPr/>
          <p:nvPr/>
        </p:nvCxnSpPr>
        <p:spPr>
          <a:xfrm>
            <a:off x="2768774" y="5754886"/>
            <a:ext cx="4211320" cy="0"/>
          </a:xfrm>
          <a:prstGeom prst="straightConnector1">
            <a:avLst/>
          </a:prstGeom>
          <a:ln w="12700">
            <a:solidFill>
              <a:srgbClr val="00006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CasellaDiTesto 65"/>
          <p:cNvSpPr txBox="1"/>
          <p:nvPr/>
        </p:nvSpPr>
        <p:spPr>
          <a:xfrm>
            <a:off x="4357634" y="5548667"/>
            <a:ext cx="775854" cy="220060"/>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400" b="1" dirty="0" err="1" smtClean="0">
                <a:solidFill>
                  <a:srgbClr val="002060"/>
                </a:solidFill>
              </a:rPr>
              <a:t>T</a:t>
            </a:r>
            <a:r>
              <a:rPr lang="it-IT" sz="1100" b="1" baseline="-25000" dirty="0" err="1" smtClean="0">
                <a:solidFill>
                  <a:srgbClr val="002060"/>
                </a:solidFill>
              </a:rPr>
              <a:t>rf</a:t>
            </a:r>
            <a:r>
              <a:rPr lang="it-IT" sz="1100" b="1" dirty="0" smtClean="0">
                <a:solidFill>
                  <a:srgbClr val="002060"/>
                </a:solidFill>
              </a:rPr>
              <a:t> = 2.71ns</a:t>
            </a:r>
          </a:p>
        </p:txBody>
      </p:sp>
      <p:cxnSp>
        <p:nvCxnSpPr>
          <p:cNvPr id="9" name="Connettore diritto 8"/>
          <p:cNvCxnSpPr/>
          <p:nvPr/>
        </p:nvCxnSpPr>
        <p:spPr>
          <a:xfrm>
            <a:off x="2768774" y="5548667"/>
            <a:ext cx="0" cy="415529"/>
          </a:xfrm>
          <a:prstGeom prst="line">
            <a:avLst/>
          </a:prstGeom>
          <a:ln w="12700">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7" name="Connettore diritto 66"/>
          <p:cNvCxnSpPr/>
          <p:nvPr/>
        </p:nvCxnSpPr>
        <p:spPr>
          <a:xfrm>
            <a:off x="6980094" y="5548667"/>
            <a:ext cx="0" cy="415529"/>
          </a:xfrm>
          <a:prstGeom prst="line">
            <a:avLst/>
          </a:prstGeom>
          <a:ln w="12700">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68" name="CasellaDiTesto 67"/>
          <p:cNvSpPr txBox="1"/>
          <p:nvPr/>
        </p:nvSpPr>
        <p:spPr>
          <a:xfrm>
            <a:off x="3429527" y="3518205"/>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t>1</a:t>
            </a:r>
          </a:p>
        </p:txBody>
      </p:sp>
      <p:sp>
        <p:nvSpPr>
          <p:cNvPr id="69" name="CasellaDiTesto 68"/>
          <p:cNvSpPr txBox="1"/>
          <p:nvPr/>
        </p:nvSpPr>
        <p:spPr>
          <a:xfrm>
            <a:off x="2506986" y="4659270"/>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solidFill>
                  <a:srgbClr val="0070C0"/>
                </a:solidFill>
              </a:rPr>
              <a:t>3</a:t>
            </a:r>
          </a:p>
        </p:txBody>
      </p:sp>
      <p:sp>
        <p:nvSpPr>
          <p:cNvPr id="71" name="CasellaDiTesto 70"/>
          <p:cNvSpPr txBox="1"/>
          <p:nvPr/>
        </p:nvSpPr>
        <p:spPr>
          <a:xfrm>
            <a:off x="2650200" y="3979051"/>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solidFill>
                  <a:schemeClr val="accent1">
                    <a:lumMod val="60000"/>
                    <a:lumOff val="40000"/>
                  </a:schemeClr>
                </a:solidFill>
              </a:rPr>
              <a:t>2</a:t>
            </a:r>
          </a:p>
        </p:txBody>
      </p:sp>
      <p:sp>
        <p:nvSpPr>
          <p:cNvPr id="72" name="CasellaDiTesto 71"/>
          <p:cNvSpPr txBox="1"/>
          <p:nvPr/>
        </p:nvSpPr>
        <p:spPr>
          <a:xfrm>
            <a:off x="5946333" y="1343872"/>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solidFill>
                  <a:srgbClr val="0070C0"/>
                </a:solidFill>
              </a:rPr>
              <a:t>3</a:t>
            </a:r>
          </a:p>
        </p:txBody>
      </p:sp>
      <p:sp>
        <p:nvSpPr>
          <p:cNvPr id="74" name="CasellaDiTesto 73"/>
          <p:cNvSpPr txBox="1"/>
          <p:nvPr/>
        </p:nvSpPr>
        <p:spPr>
          <a:xfrm>
            <a:off x="5101547" y="1348931"/>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t>1</a:t>
            </a:r>
          </a:p>
        </p:txBody>
      </p:sp>
      <p:sp>
        <p:nvSpPr>
          <p:cNvPr id="79" name="CasellaDiTesto 78"/>
          <p:cNvSpPr txBox="1"/>
          <p:nvPr/>
        </p:nvSpPr>
        <p:spPr>
          <a:xfrm>
            <a:off x="5363293" y="1817797"/>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solidFill>
                  <a:schemeClr val="accent1">
                    <a:lumMod val="60000"/>
                    <a:lumOff val="40000"/>
                  </a:schemeClr>
                </a:solidFill>
              </a:rPr>
              <a:t>2</a:t>
            </a:r>
          </a:p>
        </p:txBody>
      </p:sp>
    </p:spTree>
    <p:extLst>
      <p:ext uri="{BB962C8B-B14F-4D97-AF65-F5344CB8AC3E}">
        <p14:creationId xmlns:p14="http://schemas.microsoft.com/office/powerpoint/2010/main" val="822938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err="1"/>
              <a:t>DIMTEL</a:t>
            </a:r>
            <a:r>
              <a:rPr lang="en-GB"/>
              <a:t> </a:t>
            </a:r>
            <a:r>
              <a:rPr lang="en-GB" err="1"/>
              <a:t>FBE</a:t>
            </a:r>
            <a:r>
              <a:rPr lang="en-GB"/>
              <a:t> </a:t>
            </a:r>
            <a:r>
              <a:rPr lang="en-GB" smtClean="0"/>
              <a:t>368L (Front-end)</a:t>
            </a:r>
            <a:endParaRPr lang="it-IT">
              <a:solidFill>
                <a:srgbClr val="00B0F0"/>
              </a:solidFill>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1827" y="3131667"/>
            <a:ext cx="5980827" cy="3289454"/>
          </a:xfrm>
          <a:prstGeom prst="rect">
            <a:avLst/>
          </a:prstGeom>
        </p:spPr>
      </p:pic>
      <p:sp>
        <p:nvSpPr>
          <p:cNvPr id="48" name="Rettangolo 47"/>
          <p:cNvSpPr/>
          <p:nvPr/>
        </p:nvSpPr>
        <p:spPr>
          <a:xfrm>
            <a:off x="488363" y="779117"/>
            <a:ext cx="8229600" cy="2254454"/>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49" name="CasellaDiTesto 48"/>
          <p:cNvSpPr txBox="1"/>
          <p:nvPr/>
        </p:nvSpPr>
        <p:spPr>
          <a:xfrm>
            <a:off x="2208889" y="1410671"/>
            <a:ext cx="830356"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Two-cycle</a:t>
            </a:r>
            <a:r>
              <a:rPr lang="it-IT" sz="1200" b="1" smtClean="0"/>
              <a:t> </a:t>
            </a:r>
            <a:br>
              <a:rPr lang="it-IT" sz="1200" b="1" smtClean="0"/>
            </a:br>
            <a:r>
              <a:rPr lang="it-IT" sz="1200" b="1" err="1" smtClean="0"/>
              <a:t>comb</a:t>
            </a:r>
            <a:r>
              <a:rPr lang="it-IT" sz="1200" b="1" smtClean="0"/>
              <a:t> </a:t>
            </a:r>
            <a:r>
              <a:rPr lang="it-IT" sz="1200" b="1" err="1" smtClean="0"/>
              <a:t>filter</a:t>
            </a:r>
            <a:r>
              <a:rPr lang="it-IT" sz="1200" b="1" smtClean="0"/>
              <a:t> </a:t>
            </a:r>
          </a:p>
        </p:txBody>
      </p:sp>
      <p:sp>
        <p:nvSpPr>
          <p:cNvPr id="50" name="CasellaDiTesto 49"/>
          <p:cNvSpPr txBox="1"/>
          <p:nvPr/>
        </p:nvSpPr>
        <p:spPr>
          <a:xfrm>
            <a:off x="3532692" y="936226"/>
            <a:ext cx="751808"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Variable</a:t>
            </a:r>
            <a:r>
              <a:rPr lang="it-IT" sz="1200" b="1" smtClean="0"/>
              <a:t> </a:t>
            </a:r>
            <a:br>
              <a:rPr lang="it-IT" sz="1200" b="1" smtClean="0"/>
            </a:br>
            <a:r>
              <a:rPr lang="it-IT" sz="1200" b="1" smtClean="0"/>
              <a:t>attenuator</a:t>
            </a:r>
          </a:p>
        </p:txBody>
      </p:sp>
      <p:sp>
        <p:nvSpPr>
          <p:cNvPr id="51" name="Triangolo isoscele 50"/>
          <p:cNvSpPr/>
          <p:nvPr/>
        </p:nvSpPr>
        <p:spPr>
          <a:xfrm rot="5400000">
            <a:off x="4535854" y="1323131"/>
            <a:ext cx="602359" cy="519275"/>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53" name="CasellaDiTesto 52"/>
          <p:cNvSpPr txBox="1"/>
          <p:nvPr/>
        </p:nvSpPr>
        <p:spPr>
          <a:xfrm>
            <a:off x="4603163" y="1461060"/>
            <a:ext cx="384721"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200" b="1" err="1" smtClean="0"/>
              <a:t>Amp</a:t>
            </a:r>
            <a:r>
              <a:rPr lang="it-IT" sz="1200" b="1" smtClean="0"/>
              <a:t>.</a:t>
            </a:r>
          </a:p>
        </p:txBody>
      </p:sp>
      <p:cxnSp>
        <p:nvCxnSpPr>
          <p:cNvPr id="54" name="Connettore diritto 53"/>
          <p:cNvCxnSpPr/>
          <p:nvPr/>
        </p:nvCxnSpPr>
        <p:spPr>
          <a:xfrm>
            <a:off x="3154399" y="1605199"/>
            <a:ext cx="567574"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5" name="Gruppo 54"/>
          <p:cNvGrpSpPr/>
          <p:nvPr/>
        </p:nvGrpSpPr>
        <p:grpSpPr>
          <a:xfrm>
            <a:off x="3667866" y="1260598"/>
            <a:ext cx="481460" cy="766454"/>
            <a:chOff x="7040933" y="5066072"/>
            <a:chExt cx="481460" cy="766454"/>
          </a:xfrm>
        </p:grpSpPr>
        <p:cxnSp>
          <p:nvCxnSpPr>
            <p:cNvPr id="56" name="Connettore diritto 55"/>
            <p:cNvCxnSpPr/>
            <p:nvPr/>
          </p:nvCxnSpPr>
          <p:spPr>
            <a:xfrm flipV="1">
              <a:off x="7166156" y="5246868"/>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57" name="Connettore diritto 56"/>
            <p:cNvCxnSpPr/>
            <p:nvPr/>
          </p:nvCxnSpPr>
          <p:spPr>
            <a:xfrm>
              <a:off x="7170976" y="5650285"/>
              <a:ext cx="102119" cy="3446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58" name="Connettore diritto 57"/>
            <p:cNvCxnSpPr/>
            <p:nvPr/>
          </p:nvCxnSpPr>
          <p:spPr>
            <a:xfrm flipV="1">
              <a:off x="7166156" y="5560542"/>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59" name="Connettore diritto 58"/>
            <p:cNvCxnSpPr/>
            <p:nvPr/>
          </p:nvCxnSpPr>
          <p:spPr>
            <a:xfrm flipV="1">
              <a:off x="7166155" y="5401738"/>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1" name="Connettore diritto 60"/>
            <p:cNvCxnSpPr/>
            <p:nvPr/>
          </p:nvCxnSpPr>
          <p:spPr>
            <a:xfrm>
              <a:off x="7166156" y="5491607"/>
              <a:ext cx="204237" cy="6893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2" name="Connettore diritto 61"/>
            <p:cNvCxnSpPr/>
            <p:nvPr/>
          </p:nvCxnSpPr>
          <p:spPr>
            <a:xfrm>
              <a:off x="7166156" y="5332803"/>
              <a:ext cx="204237" cy="6893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3" name="Connettore diritto 62"/>
            <p:cNvCxnSpPr/>
            <p:nvPr/>
          </p:nvCxnSpPr>
          <p:spPr>
            <a:xfrm>
              <a:off x="7268273" y="5066072"/>
              <a:ext cx="1" cy="14632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4" name="Connettore diritto 63"/>
            <p:cNvCxnSpPr/>
            <p:nvPr/>
          </p:nvCxnSpPr>
          <p:spPr>
            <a:xfrm>
              <a:off x="7268273" y="5213846"/>
              <a:ext cx="102119" cy="3446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0" name="Connettore diritto 69"/>
            <p:cNvCxnSpPr/>
            <p:nvPr/>
          </p:nvCxnSpPr>
          <p:spPr>
            <a:xfrm>
              <a:off x="7268273" y="5686198"/>
              <a:ext cx="1" cy="14632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3" name="Connettore 2 72"/>
            <p:cNvCxnSpPr/>
            <p:nvPr/>
          </p:nvCxnSpPr>
          <p:spPr>
            <a:xfrm flipV="1">
              <a:off x="7040933" y="5260819"/>
              <a:ext cx="481460" cy="35512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75" name="Gruppo 74"/>
          <p:cNvGrpSpPr/>
          <p:nvPr/>
        </p:nvGrpSpPr>
        <p:grpSpPr>
          <a:xfrm>
            <a:off x="3605742" y="2295427"/>
            <a:ext cx="646176" cy="462187"/>
            <a:chOff x="3931920" y="5212400"/>
            <a:chExt cx="943911" cy="675146"/>
          </a:xfrm>
        </p:grpSpPr>
        <p:sp>
          <p:nvSpPr>
            <p:cNvPr id="76" name="Triangolo isoscele 75"/>
            <p:cNvSpPr/>
            <p:nvPr/>
          </p:nvSpPr>
          <p:spPr>
            <a:xfrm>
              <a:off x="3931920" y="5212400"/>
              <a:ext cx="943911" cy="54832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77" name="Ovale 76"/>
            <p:cNvSpPr/>
            <p:nvPr/>
          </p:nvSpPr>
          <p:spPr>
            <a:xfrm>
              <a:off x="4186705" y="5332803"/>
              <a:ext cx="434340" cy="43434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81" name="Connettore 2 80"/>
            <p:cNvCxnSpPr/>
            <p:nvPr/>
          </p:nvCxnSpPr>
          <p:spPr>
            <a:xfrm flipV="1">
              <a:off x="4051393" y="5267420"/>
              <a:ext cx="683999" cy="62012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82" name="Gruppo 81"/>
          <p:cNvGrpSpPr/>
          <p:nvPr/>
        </p:nvGrpSpPr>
        <p:grpSpPr>
          <a:xfrm>
            <a:off x="5487993" y="1405659"/>
            <a:ext cx="360888" cy="360889"/>
            <a:chOff x="6655608" y="5102134"/>
            <a:chExt cx="360888" cy="360889"/>
          </a:xfrm>
        </p:grpSpPr>
        <p:sp>
          <p:nvSpPr>
            <p:cNvPr id="83" name="Ovale 82"/>
            <p:cNvSpPr/>
            <p:nvPr/>
          </p:nvSpPr>
          <p:spPr>
            <a:xfrm>
              <a:off x="6655608" y="5102134"/>
              <a:ext cx="360888" cy="36088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85" name="Connettore diritto 84"/>
            <p:cNvCxnSpPr/>
            <p:nvPr/>
          </p:nvCxnSpPr>
          <p:spPr>
            <a:xfrm flipV="1">
              <a:off x="6760024" y="5209078"/>
              <a:ext cx="162394" cy="14641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9" name="Connettore diritto 88"/>
            <p:cNvCxnSpPr/>
            <p:nvPr/>
          </p:nvCxnSpPr>
          <p:spPr>
            <a:xfrm flipH="1" flipV="1">
              <a:off x="6760024" y="5204620"/>
              <a:ext cx="151186" cy="14641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90" name="Connettore diritto 89"/>
          <p:cNvCxnSpPr/>
          <p:nvPr/>
        </p:nvCxnSpPr>
        <p:spPr>
          <a:xfrm>
            <a:off x="4133150" y="1604626"/>
            <a:ext cx="444246"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2" name="Connettore diritto 91"/>
          <p:cNvCxnSpPr>
            <a:stCxn id="51" idx="0"/>
            <a:endCxn id="83" idx="2"/>
          </p:cNvCxnSpPr>
          <p:nvPr/>
        </p:nvCxnSpPr>
        <p:spPr>
          <a:xfrm>
            <a:off x="5096671" y="1582769"/>
            <a:ext cx="391322" cy="3335"/>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3" name="CasellaDiTesto 92"/>
          <p:cNvSpPr txBox="1"/>
          <p:nvPr/>
        </p:nvSpPr>
        <p:spPr>
          <a:xfrm>
            <a:off x="5475890" y="1154994"/>
            <a:ext cx="400752"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Mixer</a:t>
            </a:r>
          </a:p>
        </p:txBody>
      </p:sp>
      <p:sp>
        <p:nvSpPr>
          <p:cNvPr id="97" name="CasellaDiTesto 96"/>
          <p:cNvSpPr txBox="1"/>
          <p:nvPr/>
        </p:nvSpPr>
        <p:spPr>
          <a:xfrm>
            <a:off x="6465605" y="1404203"/>
            <a:ext cx="702115"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Low</a:t>
            </a:r>
            <a:r>
              <a:rPr lang="it-IT" sz="1200" b="1" smtClean="0"/>
              <a:t> pass</a:t>
            </a:r>
            <a:br>
              <a:rPr lang="it-IT" sz="1200" b="1" smtClean="0"/>
            </a:br>
            <a:r>
              <a:rPr lang="it-IT" sz="1200" b="1" err="1" smtClean="0"/>
              <a:t>Filter</a:t>
            </a:r>
            <a:endParaRPr lang="it-IT" sz="1200" b="1" smtClean="0"/>
          </a:p>
        </p:txBody>
      </p:sp>
      <p:cxnSp>
        <p:nvCxnSpPr>
          <p:cNvPr id="98" name="Connettore diritto 97"/>
          <p:cNvCxnSpPr>
            <a:stCxn id="83" idx="6"/>
          </p:cNvCxnSpPr>
          <p:nvPr/>
        </p:nvCxnSpPr>
        <p:spPr>
          <a:xfrm>
            <a:off x="5848881" y="1586104"/>
            <a:ext cx="413765" cy="289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9" name="CasellaDiTesto 98"/>
          <p:cNvSpPr txBox="1"/>
          <p:nvPr/>
        </p:nvSpPr>
        <p:spPr>
          <a:xfrm>
            <a:off x="3651735" y="2698329"/>
            <a:ext cx="965008"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Phase</a:t>
            </a:r>
            <a:r>
              <a:rPr lang="it-IT" sz="1200" b="1" smtClean="0"/>
              <a:t> </a:t>
            </a:r>
            <a:r>
              <a:rPr lang="it-IT" sz="1200" b="1" err="1" smtClean="0"/>
              <a:t>shifter</a:t>
            </a:r>
            <a:endParaRPr lang="it-IT" sz="1200" b="1" smtClean="0"/>
          </a:p>
        </p:txBody>
      </p:sp>
      <p:cxnSp>
        <p:nvCxnSpPr>
          <p:cNvPr id="102" name="Connettore 4 101"/>
          <p:cNvCxnSpPr>
            <a:endCxn id="83" idx="4"/>
          </p:cNvCxnSpPr>
          <p:nvPr/>
        </p:nvCxnSpPr>
        <p:spPr>
          <a:xfrm flipV="1">
            <a:off x="4251918" y="1766548"/>
            <a:ext cx="1416519" cy="733791"/>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Rettangolo 102"/>
          <p:cNvSpPr/>
          <p:nvPr/>
        </p:nvSpPr>
        <p:spPr>
          <a:xfrm>
            <a:off x="2079979" y="2295428"/>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105" name="CasellaDiTesto 104"/>
          <p:cNvSpPr txBox="1"/>
          <p:nvPr/>
        </p:nvSpPr>
        <p:spPr>
          <a:xfrm>
            <a:off x="2174423" y="2308127"/>
            <a:ext cx="899285"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Frequency</a:t>
            </a:r>
            <a:r>
              <a:rPr lang="it-IT" sz="1200" b="1" smtClean="0"/>
              <a:t/>
            </a:r>
            <a:br>
              <a:rPr lang="it-IT" sz="1200" b="1" smtClean="0"/>
            </a:br>
            <a:r>
              <a:rPr lang="it-IT" sz="1200" b="1" err="1" smtClean="0"/>
              <a:t>Multiplier</a:t>
            </a:r>
            <a:r>
              <a:rPr lang="it-IT" sz="1200" b="1" smtClean="0"/>
              <a:t> x4</a:t>
            </a:r>
          </a:p>
        </p:txBody>
      </p:sp>
      <p:cxnSp>
        <p:nvCxnSpPr>
          <p:cNvPr id="106" name="Connettore diritto 105"/>
          <p:cNvCxnSpPr/>
          <p:nvPr/>
        </p:nvCxnSpPr>
        <p:spPr>
          <a:xfrm>
            <a:off x="3361135" y="2505396"/>
            <a:ext cx="50637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7" name="Rettangolo 106"/>
          <p:cNvSpPr/>
          <p:nvPr/>
        </p:nvSpPr>
        <p:spPr>
          <a:xfrm>
            <a:off x="2079979" y="1381037"/>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108" name="Rettangolo 107"/>
          <p:cNvSpPr/>
          <p:nvPr/>
        </p:nvSpPr>
        <p:spPr>
          <a:xfrm>
            <a:off x="6262646" y="1381037"/>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cxnSp>
        <p:nvCxnSpPr>
          <p:cNvPr id="109" name="Connettore 2 108"/>
          <p:cNvCxnSpPr>
            <a:endCxn id="107" idx="1"/>
          </p:cNvCxnSpPr>
          <p:nvPr/>
        </p:nvCxnSpPr>
        <p:spPr>
          <a:xfrm>
            <a:off x="1502013" y="1582488"/>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0" name="CasellaDiTesto 109"/>
          <p:cNvSpPr txBox="1"/>
          <p:nvPr/>
        </p:nvSpPr>
        <p:spPr>
          <a:xfrm>
            <a:off x="578342" y="1457473"/>
            <a:ext cx="932948"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From BPM</a:t>
            </a:r>
            <a:br>
              <a:rPr lang="it-IT" sz="1200" b="1" smtClean="0"/>
            </a:br>
            <a:r>
              <a:rPr lang="it-IT" sz="1200" b="1" smtClean="0"/>
              <a:t>(SUM </a:t>
            </a:r>
            <a:r>
              <a:rPr lang="it-IT" sz="1200" b="1" err="1" smtClean="0"/>
              <a:t>signal</a:t>
            </a:r>
            <a:r>
              <a:rPr lang="it-IT" sz="1200" b="1" smtClean="0"/>
              <a:t>)</a:t>
            </a:r>
          </a:p>
        </p:txBody>
      </p:sp>
      <p:cxnSp>
        <p:nvCxnSpPr>
          <p:cNvPr id="112" name="Connettore 2 111"/>
          <p:cNvCxnSpPr/>
          <p:nvPr/>
        </p:nvCxnSpPr>
        <p:spPr>
          <a:xfrm>
            <a:off x="1502013" y="2492503"/>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4" name="CasellaDiTesto 113"/>
          <p:cNvSpPr txBox="1"/>
          <p:nvPr/>
        </p:nvSpPr>
        <p:spPr>
          <a:xfrm>
            <a:off x="1214152" y="2352645"/>
            <a:ext cx="166713" cy="246221"/>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600" b="1" err="1" smtClean="0"/>
              <a:t>f</a:t>
            </a:r>
            <a:r>
              <a:rPr lang="it-IT" sz="1050" b="1" err="1" smtClean="0"/>
              <a:t>rf</a:t>
            </a:r>
            <a:endParaRPr lang="it-IT" sz="1200" b="1" smtClean="0"/>
          </a:p>
        </p:txBody>
      </p:sp>
      <p:cxnSp>
        <p:nvCxnSpPr>
          <p:cNvPr id="115" name="Connettore 2 114"/>
          <p:cNvCxnSpPr/>
          <p:nvPr/>
        </p:nvCxnSpPr>
        <p:spPr>
          <a:xfrm>
            <a:off x="7350572" y="1595152"/>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6" name="CasellaDiTesto 115"/>
          <p:cNvSpPr txBox="1"/>
          <p:nvPr/>
        </p:nvSpPr>
        <p:spPr>
          <a:xfrm>
            <a:off x="7974217" y="1481857"/>
            <a:ext cx="547137"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To ADC</a:t>
            </a:r>
          </a:p>
        </p:txBody>
      </p:sp>
      <p:cxnSp>
        <p:nvCxnSpPr>
          <p:cNvPr id="60" name="Connettore 2 59"/>
          <p:cNvCxnSpPr/>
          <p:nvPr/>
        </p:nvCxnSpPr>
        <p:spPr>
          <a:xfrm>
            <a:off x="4289814" y="5754886"/>
            <a:ext cx="421132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CasellaDiTesto 64"/>
          <p:cNvSpPr txBox="1"/>
          <p:nvPr/>
        </p:nvSpPr>
        <p:spPr>
          <a:xfrm>
            <a:off x="5862644" y="5528347"/>
            <a:ext cx="807913" cy="220060"/>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400" b="1" dirty="0" err="1" smtClean="0"/>
              <a:t>T</a:t>
            </a:r>
            <a:r>
              <a:rPr lang="it-IT" sz="1100" b="1" dirty="0" err="1" smtClean="0"/>
              <a:t>rf</a:t>
            </a:r>
            <a:r>
              <a:rPr lang="it-IT" sz="1100" b="1" dirty="0" smtClean="0"/>
              <a:t> = 2.71ns</a:t>
            </a:r>
          </a:p>
        </p:txBody>
      </p:sp>
      <p:cxnSp>
        <p:nvCxnSpPr>
          <p:cNvPr id="66" name="Connettore diritto 65"/>
          <p:cNvCxnSpPr/>
          <p:nvPr/>
        </p:nvCxnSpPr>
        <p:spPr>
          <a:xfrm>
            <a:off x="4289814" y="5528347"/>
            <a:ext cx="0" cy="425689"/>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7" name="Connettore diritto 66"/>
          <p:cNvCxnSpPr/>
          <p:nvPr/>
        </p:nvCxnSpPr>
        <p:spPr>
          <a:xfrm>
            <a:off x="8501134" y="5528347"/>
            <a:ext cx="0" cy="425689"/>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68" name="Rettangolo 67"/>
          <p:cNvSpPr/>
          <p:nvPr/>
        </p:nvSpPr>
        <p:spPr>
          <a:xfrm>
            <a:off x="280147" y="3622072"/>
            <a:ext cx="3269835" cy="2215991"/>
          </a:xfrm>
          <a:prstGeom prst="rect">
            <a:avLst/>
          </a:prstGeom>
        </p:spPr>
        <p:txBody>
          <a:bodyPr wrap="square">
            <a:spAutoFit/>
          </a:bodyPr>
          <a:lstStyle/>
          <a:p>
            <a:pPr fontAlgn="base">
              <a:spcBef>
                <a:spcPts val="600"/>
              </a:spcBef>
              <a:spcAft>
                <a:spcPct val="0"/>
              </a:spcAft>
            </a:pPr>
            <a:r>
              <a:rPr lang="en-GB" sz="1600" b="1" dirty="0" smtClean="0">
                <a:solidFill>
                  <a:srgbClr val="002060"/>
                </a:solidFill>
              </a:rPr>
              <a:t>Bessel </a:t>
            </a:r>
            <a:r>
              <a:rPr lang="en-GB" sz="1600" b="1" dirty="0">
                <a:solidFill>
                  <a:srgbClr val="002060"/>
                </a:solidFill>
              </a:rPr>
              <a:t>4</a:t>
            </a:r>
            <a:r>
              <a:rPr lang="en-GB" sz="1600" b="1" baseline="30000" dirty="0">
                <a:solidFill>
                  <a:srgbClr val="002060"/>
                </a:solidFill>
              </a:rPr>
              <a:t>th</a:t>
            </a:r>
            <a:r>
              <a:rPr lang="en-GB" sz="1600" b="1" dirty="0">
                <a:solidFill>
                  <a:srgbClr val="002060"/>
                </a:solidFill>
              </a:rPr>
              <a:t> </a:t>
            </a:r>
            <a:r>
              <a:rPr lang="en-GB" sz="1600" b="1" dirty="0" smtClean="0">
                <a:solidFill>
                  <a:srgbClr val="002060"/>
                </a:solidFill>
              </a:rPr>
              <a:t>ord. </a:t>
            </a:r>
            <a:r>
              <a:rPr lang="en-GB" sz="1600" b="1" dirty="0">
                <a:solidFill>
                  <a:srgbClr val="002060"/>
                </a:solidFill>
              </a:rPr>
              <a:t>Low </a:t>
            </a:r>
            <a:r>
              <a:rPr lang="en-GB" sz="1600" b="1" dirty="0" smtClean="0">
                <a:solidFill>
                  <a:srgbClr val="002060"/>
                </a:solidFill>
              </a:rPr>
              <a:t>Pass Filter </a:t>
            </a:r>
            <a:br>
              <a:rPr lang="en-GB" sz="1600" b="1" dirty="0" smtClean="0">
                <a:solidFill>
                  <a:srgbClr val="002060"/>
                </a:solidFill>
              </a:rPr>
            </a:br>
            <a:r>
              <a:rPr lang="en-GB" sz="1600" dirty="0" smtClean="0">
                <a:solidFill>
                  <a:srgbClr val="002060"/>
                </a:solidFill>
              </a:rPr>
              <a:t>with </a:t>
            </a:r>
            <a:r>
              <a:rPr lang="en-GB" sz="1600" dirty="0" err="1" smtClean="0">
                <a:solidFill>
                  <a:srgbClr val="002060"/>
                </a:solidFill>
              </a:rPr>
              <a:t>f</a:t>
            </a:r>
            <a:r>
              <a:rPr lang="en-GB" sz="1600" baseline="-25000" dirty="0" err="1" smtClean="0">
                <a:solidFill>
                  <a:srgbClr val="002060"/>
                </a:solidFill>
              </a:rPr>
              <a:t>cut</a:t>
            </a:r>
            <a:r>
              <a:rPr lang="en-GB" sz="1600" dirty="0" smtClean="0">
                <a:solidFill>
                  <a:srgbClr val="002060"/>
                </a:solidFill>
              </a:rPr>
              <a:t>=1,1 GHz (~3·f</a:t>
            </a:r>
            <a:r>
              <a:rPr lang="en-GB" sz="1600" baseline="-25000" dirty="0" smtClean="0">
                <a:solidFill>
                  <a:srgbClr val="002060"/>
                </a:solidFill>
              </a:rPr>
              <a:t>rf</a:t>
            </a:r>
            <a:r>
              <a:rPr lang="en-GB" sz="1600" dirty="0" smtClean="0">
                <a:solidFill>
                  <a:srgbClr val="002060"/>
                </a:solidFill>
              </a:rPr>
              <a:t>).</a:t>
            </a:r>
          </a:p>
          <a:p>
            <a:pPr fontAlgn="base">
              <a:spcBef>
                <a:spcPts val="600"/>
              </a:spcBef>
              <a:spcAft>
                <a:spcPct val="0"/>
              </a:spcAft>
            </a:pPr>
            <a:endParaRPr lang="en-GB" sz="1600" b="1" dirty="0" smtClean="0">
              <a:solidFill>
                <a:srgbClr val="002060"/>
              </a:solidFill>
            </a:endParaRPr>
          </a:p>
          <a:p>
            <a:pPr fontAlgn="base">
              <a:spcBef>
                <a:spcPts val="600"/>
              </a:spcBef>
              <a:spcAft>
                <a:spcPct val="0"/>
              </a:spcAft>
            </a:pPr>
            <a:r>
              <a:rPr lang="en-GB" sz="1600" b="1" dirty="0" smtClean="0">
                <a:solidFill>
                  <a:srgbClr val="002060"/>
                </a:solidFill>
              </a:rPr>
              <a:t>The output pulse should not last more than </a:t>
            </a:r>
            <a:r>
              <a:rPr lang="en-GB" sz="1600" b="1" dirty="0" err="1" smtClean="0">
                <a:solidFill>
                  <a:srgbClr val="002060"/>
                </a:solidFill>
              </a:rPr>
              <a:t>T</a:t>
            </a:r>
            <a:r>
              <a:rPr lang="en-GB" sz="1600" b="1" baseline="-25000" dirty="0" err="1" smtClean="0">
                <a:solidFill>
                  <a:srgbClr val="002060"/>
                </a:solidFill>
              </a:rPr>
              <a:t>rf</a:t>
            </a:r>
            <a:r>
              <a:rPr lang="en-GB" sz="1600" b="1" dirty="0" smtClean="0">
                <a:solidFill>
                  <a:srgbClr val="002060"/>
                </a:solidFill>
              </a:rPr>
              <a:t> = 2.71 ns</a:t>
            </a:r>
            <a:r>
              <a:rPr lang="en-GB" sz="1600" dirty="0" smtClean="0">
                <a:solidFill>
                  <a:srgbClr val="002060"/>
                </a:solidFill>
              </a:rPr>
              <a:t>, otherwise crosstalk between bunches will appear, degrading the feedback performances.</a:t>
            </a:r>
          </a:p>
        </p:txBody>
      </p:sp>
      <p:sp>
        <p:nvSpPr>
          <p:cNvPr id="69" name="CasellaDiTesto 68"/>
          <p:cNvSpPr txBox="1"/>
          <p:nvPr/>
        </p:nvSpPr>
        <p:spPr>
          <a:xfrm>
            <a:off x="4236480" y="4659270"/>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solidFill>
                  <a:srgbClr val="0070C0"/>
                </a:solidFill>
              </a:rPr>
              <a:t>3</a:t>
            </a:r>
          </a:p>
        </p:txBody>
      </p:sp>
      <p:sp>
        <p:nvSpPr>
          <p:cNvPr id="71" name="CasellaDiTesto 70"/>
          <p:cNvSpPr txBox="1"/>
          <p:nvPr/>
        </p:nvSpPr>
        <p:spPr>
          <a:xfrm>
            <a:off x="5953297" y="1342171"/>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solidFill>
                  <a:srgbClr val="0070C0"/>
                </a:solidFill>
              </a:rPr>
              <a:t>3</a:t>
            </a:r>
          </a:p>
        </p:txBody>
      </p:sp>
      <p:sp>
        <p:nvSpPr>
          <p:cNvPr id="72" name="CasellaDiTesto 71"/>
          <p:cNvSpPr txBox="1"/>
          <p:nvPr/>
        </p:nvSpPr>
        <p:spPr>
          <a:xfrm>
            <a:off x="8259728" y="4405429"/>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solidFill>
                  <a:srgbClr val="91278F"/>
                </a:solidFill>
              </a:rPr>
              <a:t>4</a:t>
            </a:r>
          </a:p>
        </p:txBody>
      </p:sp>
      <p:sp>
        <p:nvSpPr>
          <p:cNvPr id="74" name="CasellaDiTesto 73"/>
          <p:cNvSpPr txBox="1"/>
          <p:nvPr/>
        </p:nvSpPr>
        <p:spPr>
          <a:xfrm>
            <a:off x="7382745" y="1342268"/>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solidFill>
                  <a:srgbClr val="91278F"/>
                </a:solidFill>
              </a:rPr>
              <a:t>4</a:t>
            </a:r>
          </a:p>
        </p:txBody>
      </p:sp>
    </p:spTree>
    <p:extLst>
      <p:ext uri="{BB962C8B-B14F-4D97-AF65-F5344CB8AC3E}">
        <p14:creationId xmlns:p14="http://schemas.microsoft.com/office/powerpoint/2010/main" val="3571005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ttangolo 48"/>
          <p:cNvSpPr/>
          <p:nvPr/>
        </p:nvSpPr>
        <p:spPr>
          <a:xfrm>
            <a:off x="457200" y="779117"/>
            <a:ext cx="8229600" cy="2254454"/>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 name="Titolo 1"/>
          <p:cNvSpPr>
            <a:spLocks noGrp="1"/>
          </p:cNvSpPr>
          <p:nvPr>
            <p:ph type="title"/>
          </p:nvPr>
        </p:nvSpPr>
        <p:spPr>
          <a:xfrm>
            <a:off x="454743" y="138704"/>
            <a:ext cx="8229600" cy="860400"/>
          </a:xfrm>
        </p:spPr>
        <p:txBody>
          <a:bodyPr/>
          <a:lstStyle/>
          <a:p>
            <a:r>
              <a:rPr lang="en-GB" sz="3200" b="0" err="1">
                <a:latin typeface="+mn-lt"/>
              </a:rPr>
              <a:t>DIMTEL</a:t>
            </a:r>
            <a:r>
              <a:rPr lang="en-GB" sz="3200" b="0">
                <a:latin typeface="+mn-lt"/>
              </a:rPr>
              <a:t> </a:t>
            </a:r>
            <a:r>
              <a:rPr lang="en-GB" sz="3200" b="0" err="1">
                <a:latin typeface="+mn-lt"/>
              </a:rPr>
              <a:t>FBE</a:t>
            </a:r>
            <a:r>
              <a:rPr lang="en-GB" sz="3200" b="0">
                <a:latin typeface="+mn-lt"/>
              </a:rPr>
              <a:t> 368L (Front-end)</a:t>
            </a:r>
            <a:endParaRPr lang="it-IT" sz="3200" b="0">
              <a:latin typeface="+mn-lt"/>
            </a:endParaRPr>
          </a:p>
        </p:txBody>
      </p:sp>
      <p:sp>
        <p:nvSpPr>
          <p:cNvPr id="32" name="CasellaDiTesto 31"/>
          <p:cNvSpPr txBox="1"/>
          <p:nvPr/>
        </p:nvSpPr>
        <p:spPr>
          <a:xfrm>
            <a:off x="2208889" y="1410671"/>
            <a:ext cx="830356"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Two-cycle</a:t>
            </a:r>
            <a:r>
              <a:rPr lang="it-IT" sz="1200" b="1" smtClean="0"/>
              <a:t> </a:t>
            </a:r>
            <a:br>
              <a:rPr lang="it-IT" sz="1200" b="1" smtClean="0"/>
            </a:br>
            <a:r>
              <a:rPr lang="it-IT" sz="1200" b="1" err="1" smtClean="0"/>
              <a:t>comb</a:t>
            </a:r>
            <a:r>
              <a:rPr lang="it-IT" sz="1200" b="1" smtClean="0"/>
              <a:t> </a:t>
            </a:r>
            <a:r>
              <a:rPr lang="it-IT" sz="1200" b="1" err="1" smtClean="0"/>
              <a:t>filter</a:t>
            </a:r>
            <a:r>
              <a:rPr lang="it-IT" sz="1200" b="1" smtClean="0"/>
              <a:t> </a:t>
            </a:r>
          </a:p>
        </p:txBody>
      </p:sp>
      <p:sp>
        <p:nvSpPr>
          <p:cNvPr id="34" name="CasellaDiTesto 33"/>
          <p:cNvSpPr txBox="1"/>
          <p:nvPr/>
        </p:nvSpPr>
        <p:spPr>
          <a:xfrm>
            <a:off x="3532692" y="936226"/>
            <a:ext cx="751808"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Variable</a:t>
            </a:r>
            <a:r>
              <a:rPr lang="it-IT" sz="1200" b="1" smtClean="0"/>
              <a:t> </a:t>
            </a:r>
            <a:br>
              <a:rPr lang="it-IT" sz="1200" b="1" smtClean="0"/>
            </a:br>
            <a:r>
              <a:rPr lang="it-IT" sz="1200" b="1" smtClean="0"/>
              <a:t>attenuator</a:t>
            </a:r>
          </a:p>
        </p:txBody>
      </p:sp>
      <p:sp>
        <p:nvSpPr>
          <p:cNvPr id="38" name="Triangolo isoscele 37"/>
          <p:cNvSpPr/>
          <p:nvPr/>
        </p:nvSpPr>
        <p:spPr>
          <a:xfrm rot="5400000">
            <a:off x="4535854" y="1323131"/>
            <a:ext cx="602359" cy="519275"/>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40" name="CasellaDiTesto 39"/>
          <p:cNvSpPr txBox="1"/>
          <p:nvPr/>
        </p:nvSpPr>
        <p:spPr>
          <a:xfrm>
            <a:off x="4603163" y="1461060"/>
            <a:ext cx="384721"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200" b="1" err="1" smtClean="0"/>
              <a:t>Amp</a:t>
            </a:r>
            <a:r>
              <a:rPr lang="it-IT" sz="1200" b="1" smtClean="0"/>
              <a:t>.</a:t>
            </a:r>
          </a:p>
        </p:txBody>
      </p:sp>
      <p:cxnSp>
        <p:nvCxnSpPr>
          <p:cNvPr id="43" name="Connettore diritto 42"/>
          <p:cNvCxnSpPr/>
          <p:nvPr/>
        </p:nvCxnSpPr>
        <p:spPr>
          <a:xfrm>
            <a:off x="3154399" y="1605199"/>
            <a:ext cx="567574"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84" name="Gruppo 83"/>
          <p:cNvGrpSpPr/>
          <p:nvPr/>
        </p:nvGrpSpPr>
        <p:grpSpPr>
          <a:xfrm>
            <a:off x="3667866" y="1260598"/>
            <a:ext cx="481460" cy="766454"/>
            <a:chOff x="7040933" y="5066072"/>
            <a:chExt cx="481460" cy="766454"/>
          </a:xfrm>
        </p:grpSpPr>
        <p:cxnSp>
          <p:nvCxnSpPr>
            <p:cNvPr id="8" name="Connettore diritto 7"/>
            <p:cNvCxnSpPr/>
            <p:nvPr/>
          </p:nvCxnSpPr>
          <p:spPr>
            <a:xfrm flipV="1">
              <a:off x="7166156" y="5246868"/>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0" name="Connettore diritto 59"/>
            <p:cNvCxnSpPr/>
            <p:nvPr/>
          </p:nvCxnSpPr>
          <p:spPr>
            <a:xfrm>
              <a:off x="7170976" y="5650285"/>
              <a:ext cx="102119" cy="3446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5" name="Connettore diritto 64"/>
            <p:cNvCxnSpPr/>
            <p:nvPr/>
          </p:nvCxnSpPr>
          <p:spPr>
            <a:xfrm flipV="1">
              <a:off x="7166156" y="5560542"/>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6" name="Connettore diritto 65"/>
            <p:cNvCxnSpPr/>
            <p:nvPr/>
          </p:nvCxnSpPr>
          <p:spPr>
            <a:xfrm flipV="1">
              <a:off x="7166155" y="5401738"/>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7" name="Connettore diritto 66"/>
            <p:cNvCxnSpPr/>
            <p:nvPr/>
          </p:nvCxnSpPr>
          <p:spPr>
            <a:xfrm>
              <a:off x="7166156" y="5491607"/>
              <a:ext cx="204237" cy="6893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8" name="Connettore diritto 67"/>
            <p:cNvCxnSpPr/>
            <p:nvPr/>
          </p:nvCxnSpPr>
          <p:spPr>
            <a:xfrm>
              <a:off x="7166156" y="5332803"/>
              <a:ext cx="204237" cy="6893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9" name="Connettore diritto 68"/>
            <p:cNvCxnSpPr/>
            <p:nvPr/>
          </p:nvCxnSpPr>
          <p:spPr>
            <a:xfrm>
              <a:off x="7268273" y="5066072"/>
              <a:ext cx="1" cy="14632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1" name="Connettore diritto 70"/>
            <p:cNvCxnSpPr/>
            <p:nvPr/>
          </p:nvCxnSpPr>
          <p:spPr>
            <a:xfrm>
              <a:off x="7268273" y="5213846"/>
              <a:ext cx="102119" cy="3446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2" name="Connettore diritto 71"/>
            <p:cNvCxnSpPr/>
            <p:nvPr/>
          </p:nvCxnSpPr>
          <p:spPr>
            <a:xfrm>
              <a:off x="7268273" y="5686198"/>
              <a:ext cx="1" cy="14632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4" name="Connettore 2 73"/>
            <p:cNvCxnSpPr/>
            <p:nvPr/>
          </p:nvCxnSpPr>
          <p:spPr>
            <a:xfrm flipV="1">
              <a:off x="7040933" y="5260819"/>
              <a:ext cx="481460" cy="35512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86" name="Gruppo 85"/>
          <p:cNvGrpSpPr/>
          <p:nvPr/>
        </p:nvGrpSpPr>
        <p:grpSpPr>
          <a:xfrm>
            <a:off x="3605742" y="2295427"/>
            <a:ext cx="646176" cy="462187"/>
            <a:chOff x="3931920" y="5212400"/>
            <a:chExt cx="943911" cy="675146"/>
          </a:xfrm>
        </p:grpSpPr>
        <p:sp>
          <p:nvSpPr>
            <p:cNvPr id="78" name="Triangolo isoscele 77"/>
            <p:cNvSpPr/>
            <p:nvPr/>
          </p:nvSpPr>
          <p:spPr>
            <a:xfrm>
              <a:off x="3931920" y="5212400"/>
              <a:ext cx="943911" cy="54832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79" name="Ovale 78"/>
            <p:cNvSpPr/>
            <p:nvPr/>
          </p:nvSpPr>
          <p:spPr>
            <a:xfrm>
              <a:off x="4186705" y="5332803"/>
              <a:ext cx="434340" cy="43434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80" name="Connettore 2 79"/>
            <p:cNvCxnSpPr/>
            <p:nvPr/>
          </p:nvCxnSpPr>
          <p:spPr>
            <a:xfrm flipV="1">
              <a:off x="4051393" y="5267420"/>
              <a:ext cx="683999" cy="62012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94" name="Gruppo 93"/>
          <p:cNvGrpSpPr/>
          <p:nvPr/>
        </p:nvGrpSpPr>
        <p:grpSpPr>
          <a:xfrm>
            <a:off x="5487993" y="1405659"/>
            <a:ext cx="360888" cy="360889"/>
            <a:chOff x="6655608" y="5102134"/>
            <a:chExt cx="360888" cy="360889"/>
          </a:xfrm>
        </p:grpSpPr>
        <p:sp>
          <p:nvSpPr>
            <p:cNvPr id="87" name="Ovale 86"/>
            <p:cNvSpPr/>
            <p:nvPr/>
          </p:nvSpPr>
          <p:spPr>
            <a:xfrm>
              <a:off x="6655608" y="5102134"/>
              <a:ext cx="360888" cy="36088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88" name="Connettore diritto 87"/>
            <p:cNvCxnSpPr/>
            <p:nvPr/>
          </p:nvCxnSpPr>
          <p:spPr>
            <a:xfrm flipV="1">
              <a:off x="6760024" y="5209078"/>
              <a:ext cx="162394" cy="14641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1" name="Connettore diritto 90"/>
            <p:cNvCxnSpPr/>
            <p:nvPr/>
          </p:nvCxnSpPr>
          <p:spPr>
            <a:xfrm flipH="1" flipV="1">
              <a:off x="6760024" y="5204620"/>
              <a:ext cx="151186" cy="14641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95" name="Connettore diritto 94"/>
          <p:cNvCxnSpPr/>
          <p:nvPr/>
        </p:nvCxnSpPr>
        <p:spPr>
          <a:xfrm>
            <a:off x="4133150" y="1604626"/>
            <a:ext cx="444246"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6" name="Connettore diritto 95"/>
          <p:cNvCxnSpPr>
            <a:stCxn id="38" idx="0"/>
            <a:endCxn id="87" idx="2"/>
          </p:cNvCxnSpPr>
          <p:nvPr/>
        </p:nvCxnSpPr>
        <p:spPr>
          <a:xfrm>
            <a:off x="5096671" y="1582769"/>
            <a:ext cx="391322" cy="3335"/>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0" name="CasellaDiTesto 99"/>
          <p:cNvSpPr txBox="1"/>
          <p:nvPr/>
        </p:nvSpPr>
        <p:spPr>
          <a:xfrm>
            <a:off x="5475890" y="1154994"/>
            <a:ext cx="400752"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Mixer</a:t>
            </a:r>
          </a:p>
        </p:txBody>
      </p:sp>
      <p:sp>
        <p:nvSpPr>
          <p:cNvPr id="101" name="CasellaDiTesto 100"/>
          <p:cNvSpPr txBox="1"/>
          <p:nvPr/>
        </p:nvSpPr>
        <p:spPr>
          <a:xfrm>
            <a:off x="6465605" y="1404203"/>
            <a:ext cx="702115"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Low</a:t>
            </a:r>
            <a:r>
              <a:rPr lang="it-IT" sz="1200" b="1" smtClean="0"/>
              <a:t> pass</a:t>
            </a:r>
            <a:br>
              <a:rPr lang="it-IT" sz="1200" b="1" smtClean="0"/>
            </a:br>
            <a:r>
              <a:rPr lang="it-IT" sz="1200" b="1" err="1" smtClean="0"/>
              <a:t>Filter</a:t>
            </a:r>
            <a:endParaRPr lang="it-IT" sz="1200" b="1" smtClean="0"/>
          </a:p>
        </p:txBody>
      </p:sp>
      <p:cxnSp>
        <p:nvCxnSpPr>
          <p:cNvPr id="104" name="Connettore diritto 103"/>
          <p:cNvCxnSpPr>
            <a:stCxn id="87" idx="6"/>
          </p:cNvCxnSpPr>
          <p:nvPr/>
        </p:nvCxnSpPr>
        <p:spPr>
          <a:xfrm>
            <a:off x="5848881" y="1586104"/>
            <a:ext cx="413765" cy="289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1" name="CasellaDiTesto 110"/>
          <p:cNvSpPr txBox="1"/>
          <p:nvPr/>
        </p:nvSpPr>
        <p:spPr>
          <a:xfrm>
            <a:off x="3439153" y="2698329"/>
            <a:ext cx="965008"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Phase</a:t>
            </a:r>
            <a:r>
              <a:rPr lang="it-IT" sz="1200" b="1" smtClean="0"/>
              <a:t> </a:t>
            </a:r>
            <a:r>
              <a:rPr lang="it-IT" sz="1200" b="1" err="1" smtClean="0"/>
              <a:t>shifter</a:t>
            </a:r>
            <a:endParaRPr lang="it-IT" sz="1200" b="1" smtClean="0"/>
          </a:p>
        </p:txBody>
      </p:sp>
      <p:cxnSp>
        <p:nvCxnSpPr>
          <p:cNvPr id="113" name="Connettore 4 112"/>
          <p:cNvCxnSpPr>
            <a:endCxn id="87" idx="4"/>
          </p:cNvCxnSpPr>
          <p:nvPr/>
        </p:nvCxnSpPr>
        <p:spPr>
          <a:xfrm flipV="1">
            <a:off x="4251918" y="1766548"/>
            <a:ext cx="1416519" cy="733791"/>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Rettangolo 116"/>
          <p:cNvSpPr/>
          <p:nvPr/>
        </p:nvSpPr>
        <p:spPr>
          <a:xfrm>
            <a:off x="2079979" y="2295428"/>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118" name="CasellaDiTesto 117"/>
          <p:cNvSpPr txBox="1"/>
          <p:nvPr/>
        </p:nvSpPr>
        <p:spPr>
          <a:xfrm>
            <a:off x="2174423" y="2308127"/>
            <a:ext cx="899285"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Frequency</a:t>
            </a:r>
            <a:r>
              <a:rPr lang="it-IT" sz="1200" b="1" smtClean="0"/>
              <a:t/>
            </a:r>
            <a:br>
              <a:rPr lang="it-IT" sz="1200" b="1" smtClean="0"/>
            </a:br>
            <a:r>
              <a:rPr lang="it-IT" sz="1200" b="1" err="1" smtClean="0"/>
              <a:t>Multiplier</a:t>
            </a:r>
            <a:r>
              <a:rPr lang="it-IT" sz="1200" b="1" smtClean="0"/>
              <a:t> x4</a:t>
            </a:r>
          </a:p>
        </p:txBody>
      </p:sp>
      <p:cxnSp>
        <p:nvCxnSpPr>
          <p:cNvPr id="119" name="Connettore diritto 118"/>
          <p:cNvCxnSpPr/>
          <p:nvPr/>
        </p:nvCxnSpPr>
        <p:spPr>
          <a:xfrm>
            <a:off x="3148553" y="2505396"/>
            <a:ext cx="50637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2" name="Rettangolo 121"/>
          <p:cNvSpPr/>
          <p:nvPr/>
        </p:nvSpPr>
        <p:spPr>
          <a:xfrm>
            <a:off x="2079979" y="1381037"/>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123" name="Rettangolo 122"/>
          <p:cNvSpPr/>
          <p:nvPr/>
        </p:nvSpPr>
        <p:spPr>
          <a:xfrm>
            <a:off x="6262646" y="1381037"/>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cxnSp>
        <p:nvCxnSpPr>
          <p:cNvPr id="124" name="Connettore 2 123"/>
          <p:cNvCxnSpPr>
            <a:endCxn id="122" idx="1"/>
          </p:cNvCxnSpPr>
          <p:nvPr/>
        </p:nvCxnSpPr>
        <p:spPr>
          <a:xfrm>
            <a:off x="1502013" y="1582488"/>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8" name="CasellaDiTesto 127"/>
          <p:cNvSpPr txBox="1"/>
          <p:nvPr/>
        </p:nvSpPr>
        <p:spPr>
          <a:xfrm>
            <a:off x="578342" y="1457473"/>
            <a:ext cx="932948"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From BPM</a:t>
            </a:r>
            <a:br>
              <a:rPr lang="it-IT" sz="1200" b="1" smtClean="0"/>
            </a:br>
            <a:r>
              <a:rPr lang="it-IT" sz="1200" b="1" smtClean="0"/>
              <a:t>(SUM </a:t>
            </a:r>
            <a:r>
              <a:rPr lang="it-IT" sz="1200" b="1" err="1" smtClean="0"/>
              <a:t>signal</a:t>
            </a:r>
            <a:r>
              <a:rPr lang="it-IT" sz="1200" b="1" smtClean="0"/>
              <a:t>)</a:t>
            </a:r>
          </a:p>
        </p:txBody>
      </p:sp>
      <p:cxnSp>
        <p:nvCxnSpPr>
          <p:cNvPr id="129" name="Connettore 2 128"/>
          <p:cNvCxnSpPr/>
          <p:nvPr/>
        </p:nvCxnSpPr>
        <p:spPr>
          <a:xfrm>
            <a:off x="1502013" y="2492503"/>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1" name="CasellaDiTesto 130"/>
          <p:cNvSpPr txBox="1"/>
          <p:nvPr/>
        </p:nvSpPr>
        <p:spPr>
          <a:xfrm>
            <a:off x="1214152" y="2352645"/>
            <a:ext cx="166713" cy="246221"/>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600" b="1" err="1" smtClean="0"/>
              <a:t>f</a:t>
            </a:r>
            <a:r>
              <a:rPr lang="it-IT" sz="1050" b="1" err="1" smtClean="0"/>
              <a:t>rf</a:t>
            </a:r>
            <a:endParaRPr lang="it-IT" sz="1200" b="1" smtClean="0"/>
          </a:p>
        </p:txBody>
      </p:sp>
      <p:cxnSp>
        <p:nvCxnSpPr>
          <p:cNvPr id="133" name="Connettore 2 132"/>
          <p:cNvCxnSpPr/>
          <p:nvPr/>
        </p:nvCxnSpPr>
        <p:spPr>
          <a:xfrm>
            <a:off x="7350572" y="1595152"/>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6" name="CasellaDiTesto 135"/>
          <p:cNvSpPr txBox="1"/>
          <p:nvPr/>
        </p:nvSpPr>
        <p:spPr>
          <a:xfrm>
            <a:off x="7974217" y="1481857"/>
            <a:ext cx="547137"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To ADC</a:t>
            </a:r>
          </a:p>
        </p:txBody>
      </p:sp>
      <p:cxnSp>
        <p:nvCxnSpPr>
          <p:cNvPr id="52" name="Connettore 2 51"/>
          <p:cNvCxnSpPr/>
          <p:nvPr/>
        </p:nvCxnSpPr>
        <p:spPr>
          <a:xfrm flipV="1">
            <a:off x="7123716" y="1694286"/>
            <a:ext cx="484210" cy="16554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9514" y="3204950"/>
            <a:ext cx="6538855" cy="3596371"/>
          </a:xfrm>
          <a:prstGeom prst="rect">
            <a:avLst/>
          </a:prstGeom>
        </p:spPr>
      </p:pic>
      <p:sp>
        <p:nvSpPr>
          <p:cNvPr id="50" name="Rettangolo 49"/>
          <p:cNvSpPr/>
          <p:nvPr/>
        </p:nvSpPr>
        <p:spPr>
          <a:xfrm>
            <a:off x="184744" y="5019849"/>
            <a:ext cx="2584502" cy="1231106"/>
          </a:xfrm>
          <a:prstGeom prst="rect">
            <a:avLst/>
          </a:prstGeom>
        </p:spPr>
        <p:txBody>
          <a:bodyPr wrap="square">
            <a:spAutoFit/>
          </a:bodyPr>
          <a:lstStyle/>
          <a:p>
            <a:pPr fontAlgn="base">
              <a:spcBef>
                <a:spcPts val="600"/>
              </a:spcBef>
              <a:spcAft>
                <a:spcPct val="0"/>
              </a:spcAft>
            </a:pPr>
            <a:r>
              <a:rPr lang="en-GB" sz="1600" b="1" smtClean="0">
                <a:solidFill>
                  <a:srgbClr val="002060"/>
                </a:solidFill>
              </a:rPr>
              <a:t>- One bunch for 110 machine turns. </a:t>
            </a:r>
          </a:p>
          <a:p>
            <a:pPr fontAlgn="base">
              <a:spcBef>
                <a:spcPts val="600"/>
              </a:spcBef>
              <a:spcAft>
                <a:spcPct val="0"/>
              </a:spcAft>
            </a:pPr>
            <a:r>
              <a:rPr lang="en-GB" sz="1600" b="1" smtClean="0">
                <a:solidFill>
                  <a:srgbClr val="002060"/>
                </a:solidFill>
              </a:rPr>
              <a:t>- </a:t>
            </a:r>
            <a:r>
              <a:rPr lang="en-GB" sz="1600" b="1" err="1" smtClean="0">
                <a:solidFill>
                  <a:srgbClr val="002060"/>
                </a:solidFill>
              </a:rPr>
              <a:t>f</a:t>
            </a:r>
            <a:r>
              <a:rPr lang="en-GB" sz="1200" b="1" err="1" smtClean="0">
                <a:solidFill>
                  <a:srgbClr val="002060"/>
                </a:solidFill>
              </a:rPr>
              <a:t>sync</a:t>
            </a:r>
            <a:r>
              <a:rPr lang="en-GB" sz="1200" b="1" smtClean="0">
                <a:solidFill>
                  <a:srgbClr val="002060"/>
                </a:solidFill>
              </a:rPr>
              <a:t>. </a:t>
            </a:r>
            <a:r>
              <a:rPr lang="en-GB" sz="1600" b="1" smtClean="0">
                <a:solidFill>
                  <a:srgbClr val="002060"/>
                </a:solidFill>
              </a:rPr>
              <a:t>= 28.7 kHz</a:t>
            </a:r>
          </a:p>
          <a:p>
            <a:pPr fontAlgn="base">
              <a:spcBef>
                <a:spcPts val="600"/>
              </a:spcBef>
              <a:spcAft>
                <a:spcPct val="0"/>
              </a:spcAft>
            </a:pPr>
            <a:r>
              <a:rPr lang="en-GB" sz="1600" b="1" smtClean="0">
                <a:solidFill>
                  <a:srgbClr val="002060"/>
                </a:solidFill>
              </a:rPr>
              <a:t>- Decimation (ADC) = 6</a:t>
            </a:r>
          </a:p>
        </p:txBody>
      </p:sp>
      <p:sp>
        <p:nvSpPr>
          <p:cNvPr id="56" name="Rettangolo 55"/>
          <p:cNvSpPr/>
          <p:nvPr/>
        </p:nvSpPr>
        <p:spPr>
          <a:xfrm>
            <a:off x="4328160" y="4234180"/>
            <a:ext cx="45719" cy="749300"/>
          </a:xfrm>
          <a:prstGeom prst="rect">
            <a:avLst/>
          </a:prstGeom>
          <a:noFill/>
          <a:ln w="12700">
            <a:solidFill>
              <a:schemeClr val="tx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ln w="19050">
                <a:solidFill>
                  <a:schemeClr val="tx1"/>
                </a:solidFill>
              </a:ln>
              <a:solidFill>
                <a:schemeClr val="accent1"/>
              </a:solidFill>
              <a:latin typeface="EYInterstate Light" panose="02000506000000020004" pitchFamily="2" charset="0"/>
            </a:endParaRPr>
          </a:p>
        </p:txBody>
      </p:sp>
      <p:cxnSp>
        <p:nvCxnSpPr>
          <p:cNvPr id="6" name="Connettore diritto 5"/>
          <p:cNvCxnSpPr/>
          <p:nvPr/>
        </p:nvCxnSpPr>
        <p:spPr>
          <a:xfrm flipH="1" flipV="1">
            <a:off x="2599514" y="3301947"/>
            <a:ext cx="1726106" cy="939853"/>
          </a:xfrm>
          <a:prstGeom prst="line">
            <a:avLst/>
          </a:prstGeom>
          <a:ln w="6350">
            <a:solidFill>
              <a:schemeClr val="accent1"/>
            </a:solidFill>
            <a:prstDash val="dashDot"/>
            <a:tailEnd type="none"/>
          </a:ln>
        </p:spPr>
        <p:style>
          <a:lnRef idx="1">
            <a:schemeClr val="accent1"/>
          </a:lnRef>
          <a:fillRef idx="0">
            <a:schemeClr val="accent1"/>
          </a:fillRef>
          <a:effectRef idx="0">
            <a:schemeClr val="accent1"/>
          </a:effectRef>
          <a:fontRef idx="minor">
            <a:schemeClr val="tx1"/>
          </a:fontRef>
        </p:style>
      </p:cxnSp>
      <p:cxnSp>
        <p:nvCxnSpPr>
          <p:cNvPr id="57" name="Connettore diritto 56"/>
          <p:cNvCxnSpPr/>
          <p:nvPr/>
        </p:nvCxnSpPr>
        <p:spPr>
          <a:xfrm flipH="1" flipV="1">
            <a:off x="2623106" y="4770122"/>
            <a:ext cx="1705054" cy="215898"/>
          </a:xfrm>
          <a:prstGeom prst="line">
            <a:avLst/>
          </a:prstGeom>
          <a:ln w="6350">
            <a:solidFill>
              <a:schemeClr val="accent1"/>
            </a:solidFill>
            <a:prstDash val="dashDot"/>
            <a:tailEnd type="none"/>
          </a:ln>
        </p:spPr>
        <p:style>
          <a:lnRef idx="1">
            <a:schemeClr val="accent1"/>
          </a:lnRef>
          <a:fillRef idx="0">
            <a:schemeClr val="accent1"/>
          </a:fillRef>
          <a:effectRef idx="0">
            <a:schemeClr val="accent1"/>
          </a:effectRef>
          <a:fontRef idx="minor">
            <a:schemeClr val="tx1"/>
          </a:fontRef>
        </p:style>
      </p:cxnSp>
      <p:pic>
        <p:nvPicPr>
          <p:cNvPr id="11" name="Immagine 10"/>
          <p:cNvPicPr>
            <a:picLocks noChangeAspect="1"/>
          </p:cNvPicPr>
          <p:nvPr/>
        </p:nvPicPr>
        <p:blipFill rotWithShape="1">
          <a:blip r:embed="rId3" cstate="print">
            <a:extLst>
              <a:ext uri="{28A0092B-C50C-407E-A947-70E740481C1C}">
                <a14:useLocalDpi xmlns:a14="http://schemas.microsoft.com/office/drawing/2010/main" val="0"/>
              </a:ext>
            </a:extLst>
          </a:blip>
          <a:srcRect l="3867" r="5334"/>
          <a:stretch/>
        </p:blipFill>
        <p:spPr>
          <a:xfrm>
            <a:off x="184744" y="3307430"/>
            <a:ext cx="2414770" cy="1462691"/>
          </a:xfrm>
          <a:prstGeom prst="rect">
            <a:avLst/>
          </a:prstGeom>
          <a:ln>
            <a:solidFill>
              <a:schemeClr val="tx2">
                <a:lumMod val="75000"/>
              </a:schemeClr>
            </a:solidFill>
          </a:ln>
        </p:spPr>
      </p:pic>
      <p:cxnSp>
        <p:nvCxnSpPr>
          <p:cNvPr id="62" name="Connettore 2 61"/>
          <p:cNvCxnSpPr/>
          <p:nvPr/>
        </p:nvCxnSpPr>
        <p:spPr>
          <a:xfrm>
            <a:off x="578342" y="4472941"/>
            <a:ext cx="176252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CasellaDiTesto 62"/>
          <p:cNvSpPr txBox="1"/>
          <p:nvPr/>
        </p:nvSpPr>
        <p:spPr>
          <a:xfrm>
            <a:off x="1131788" y="4283889"/>
            <a:ext cx="655629" cy="174278"/>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050" b="1" err="1" smtClean="0"/>
              <a:t>T</a:t>
            </a:r>
            <a:r>
              <a:rPr lang="it-IT" sz="900" b="1" err="1" smtClean="0"/>
              <a:t>rf</a:t>
            </a:r>
            <a:r>
              <a:rPr lang="it-IT" sz="900" b="1" smtClean="0"/>
              <a:t> = 2.71ns</a:t>
            </a:r>
          </a:p>
        </p:txBody>
      </p:sp>
      <p:cxnSp>
        <p:nvCxnSpPr>
          <p:cNvPr id="75" name="Connettore 2 74"/>
          <p:cNvCxnSpPr/>
          <p:nvPr/>
        </p:nvCxnSpPr>
        <p:spPr>
          <a:xfrm>
            <a:off x="3446899" y="6104765"/>
            <a:ext cx="4916813"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CasellaDiTesto 75"/>
          <p:cNvSpPr txBox="1"/>
          <p:nvPr/>
        </p:nvSpPr>
        <p:spPr>
          <a:xfrm>
            <a:off x="5639137" y="5915713"/>
            <a:ext cx="966611"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T</a:t>
            </a:r>
            <a:r>
              <a:rPr lang="it-IT" sz="900" b="1" err="1" smtClean="0"/>
              <a:t>sync</a:t>
            </a:r>
            <a:r>
              <a:rPr lang="it-IT" sz="1050" b="1" smtClean="0"/>
              <a:t> = 34.8 </a:t>
            </a:r>
            <a:r>
              <a:rPr lang="el-GR" sz="1050" b="1"/>
              <a:t>μ</a:t>
            </a:r>
            <a:r>
              <a:rPr lang="it-IT" sz="1050" b="1" smtClean="0"/>
              <a:t>s</a:t>
            </a:r>
          </a:p>
        </p:txBody>
      </p:sp>
      <p:cxnSp>
        <p:nvCxnSpPr>
          <p:cNvPr id="81" name="Connettore diritto 80"/>
          <p:cNvCxnSpPr/>
          <p:nvPr/>
        </p:nvCxnSpPr>
        <p:spPr>
          <a:xfrm>
            <a:off x="3452995" y="5983500"/>
            <a:ext cx="0" cy="29972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2" name="Connettore diritto 81"/>
          <p:cNvCxnSpPr/>
          <p:nvPr/>
        </p:nvCxnSpPr>
        <p:spPr>
          <a:xfrm>
            <a:off x="2355715" y="4383024"/>
            <a:ext cx="0" cy="176784"/>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3" name="Connettore diritto 82"/>
          <p:cNvCxnSpPr/>
          <p:nvPr/>
        </p:nvCxnSpPr>
        <p:spPr>
          <a:xfrm>
            <a:off x="578342" y="4383024"/>
            <a:ext cx="0" cy="176784"/>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5" name="Connettore diritto 84"/>
          <p:cNvCxnSpPr/>
          <p:nvPr/>
        </p:nvCxnSpPr>
        <p:spPr>
          <a:xfrm>
            <a:off x="8363712" y="5983500"/>
            <a:ext cx="0" cy="29972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8644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err="1"/>
              <a:t>DIMTEL</a:t>
            </a:r>
            <a:r>
              <a:rPr lang="it-IT"/>
              <a:t> iGP-120F</a:t>
            </a:r>
          </a:p>
        </p:txBody>
      </p:sp>
      <p:graphicFrame>
        <p:nvGraphicFramePr>
          <p:cNvPr id="32" name="Tabella 31"/>
          <p:cNvGraphicFramePr>
            <a:graphicFrameLocks noGrp="1"/>
          </p:cNvGraphicFramePr>
          <p:nvPr>
            <p:extLst>
              <p:ext uri="{D42A27DB-BD31-4B8C-83A1-F6EECF244321}">
                <p14:modId xmlns:p14="http://schemas.microsoft.com/office/powerpoint/2010/main" val="4088107097"/>
              </p:ext>
            </p:extLst>
          </p:nvPr>
        </p:nvGraphicFramePr>
        <p:xfrm>
          <a:off x="232121" y="3028056"/>
          <a:ext cx="3710151" cy="2817840"/>
        </p:xfrm>
        <a:graphic>
          <a:graphicData uri="http://schemas.openxmlformats.org/drawingml/2006/table">
            <a:tbl>
              <a:tblPr firstRow="1" bandRow="1">
                <a:tableStyleId>{2D5ABB26-0587-4C30-8999-92F81FD0307C}</a:tableStyleId>
              </a:tblPr>
              <a:tblGrid>
                <a:gridCol w="2392224">
                  <a:extLst>
                    <a:ext uri="{9D8B030D-6E8A-4147-A177-3AD203B41FA5}">
                      <a16:colId xmlns:a16="http://schemas.microsoft.com/office/drawing/2014/main" val="2610134171"/>
                    </a:ext>
                  </a:extLst>
                </a:gridCol>
                <a:gridCol w="1317927">
                  <a:extLst>
                    <a:ext uri="{9D8B030D-6E8A-4147-A177-3AD203B41FA5}">
                      <a16:colId xmlns:a16="http://schemas.microsoft.com/office/drawing/2014/main" val="3401426476"/>
                    </a:ext>
                  </a:extLst>
                </a:gridCol>
              </a:tblGrid>
              <a:tr h="234000">
                <a:tc gridSpan="2">
                  <a:txBody>
                    <a:bodyPr/>
                    <a:lstStyle/>
                    <a:p>
                      <a:pPr algn="ctr"/>
                      <a:endParaRPr lang="it-IT" sz="1600" b="1">
                        <a:solidFill>
                          <a:srgbClr val="000066"/>
                        </a:solidFill>
                      </a:endParaRPr>
                    </a:p>
                  </a:txBody>
                  <a:tcPr marT="0" marB="0" anchor="ctr">
                    <a:lnB w="28575" cap="flat" cmpd="sng" algn="ctr">
                      <a:solidFill>
                        <a:schemeClr val="tx1"/>
                      </a:solidFill>
                      <a:prstDash val="solid"/>
                      <a:round/>
                      <a:headEnd type="none" w="med" len="med"/>
                      <a:tailEnd type="none" w="med" len="med"/>
                    </a:lnB>
                  </a:tcPr>
                </a:tc>
                <a:tc hMerge="1">
                  <a:txBody>
                    <a:bodyPr/>
                    <a:lstStyle/>
                    <a:p>
                      <a:endParaRPr lang="it-IT" dirty="0"/>
                    </a:p>
                  </a:txBody>
                  <a:tcPr/>
                </a:tc>
                <a:extLst>
                  <a:ext uri="{0D108BD9-81ED-4DB2-BD59-A6C34878D82A}">
                    <a16:rowId xmlns:a16="http://schemas.microsoft.com/office/drawing/2014/main" val="3894206647"/>
                  </a:ext>
                </a:extLst>
              </a:tr>
              <a:tr h="234000">
                <a:tc>
                  <a:txBody>
                    <a:bodyPr/>
                    <a:lstStyle/>
                    <a:p>
                      <a:r>
                        <a:rPr lang="it-IT" sz="1300" b="1" err="1" smtClean="0">
                          <a:solidFill>
                            <a:srgbClr val="000066"/>
                          </a:solidFill>
                        </a:rPr>
                        <a:t>Parameter</a:t>
                      </a:r>
                      <a:endParaRPr lang="it-IT" sz="1300" b="1">
                        <a:solidFill>
                          <a:srgbClr val="000066"/>
                        </a:solidFill>
                      </a:endParaRPr>
                    </a:p>
                  </a:txBody>
                  <a:tcPr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300" b="1" smtClean="0">
                          <a:solidFill>
                            <a:srgbClr val="000066"/>
                          </a:solidFill>
                        </a:rPr>
                        <a:t>Value</a:t>
                      </a:r>
                      <a:endParaRPr lang="it-IT" sz="1300" b="1">
                        <a:solidFill>
                          <a:srgbClr val="000066"/>
                        </a:solidFill>
                      </a:endParaRPr>
                    </a:p>
                  </a:txBody>
                  <a:tcPr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4848504"/>
                  </a:ext>
                </a:extLst>
              </a:tr>
              <a:tr h="234000">
                <a:tc>
                  <a:txBody>
                    <a:bodyPr/>
                    <a:lstStyle/>
                    <a:p>
                      <a:r>
                        <a:rPr lang="it-IT" sz="1300" smtClean="0">
                          <a:solidFill>
                            <a:srgbClr val="000066"/>
                          </a:solidFill>
                        </a:rPr>
                        <a:t>Operating </a:t>
                      </a:r>
                      <a:r>
                        <a:rPr lang="it-IT" sz="1300" err="1" smtClean="0">
                          <a:solidFill>
                            <a:srgbClr val="000066"/>
                          </a:solidFill>
                        </a:rPr>
                        <a:t>Frequency</a:t>
                      </a:r>
                      <a:endParaRPr lang="it-IT" sz="1300">
                        <a:solidFill>
                          <a:srgbClr val="000066"/>
                        </a:solidFill>
                      </a:endParaRPr>
                    </a:p>
                  </a:txBody>
                  <a:tcPr marT="0" marB="0" anchor="ct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it-IT" sz="1300" smtClean="0">
                          <a:solidFill>
                            <a:srgbClr val="000066"/>
                          </a:solidFill>
                        </a:rPr>
                        <a:t>368 MHz</a:t>
                      </a:r>
                      <a:endParaRPr lang="it-IT" sz="1300">
                        <a:solidFill>
                          <a:srgbClr val="000066"/>
                        </a:solidFill>
                      </a:endParaRPr>
                    </a:p>
                  </a:txBody>
                  <a:tcPr marT="0" marB="0" anchor="ct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2270050"/>
                  </a:ext>
                </a:extLst>
              </a:tr>
              <a:tr h="234000">
                <a:tc>
                  <a:txBody>
                    <a:bodyPr/>
                    <a:lstStyle/>
                    <a:p>
                      <a:r>
                        <a:rPr lang="it-IT" sz="1300" smtClean="0">
                          <a:solidFill>
                            <a:srgbClr val="000066"/>
                          </a:solidFill>
                        </a:rPr>
                        <a:t>ADC </a:t>
                      </a:r>
                      <a:r>
                        <a:rPr lang="it-IT" sz="1300" err="1" smtClean="0">
                          <a:solidFill>
                            <a:srgbClr val="000066"/>
                          </a:solidFill>
                        </a:rPr>
                        <a:t>resolution</a:t>
                      </a:r>
                      <a:endParaRPr lang="it-IT" sz="1300">
                        <a:solidFill>
                          <a:srgbClr val="000066"/>
                        </a:solidFill>
                      </a:endParaRPr>
                    </a:p>
                  </a:txBody>
                  <a:tcPr marT="0" marB="0" anchor="ctr">
                    <a:lnT w="9525" cap="flat" cmpd="sng" algn="ctr">
                      <a:solidFill>
                        <a:schemeClr val="tx1"/>
                      </a:solidFill>
                      <a:prstDash val="solid"/>
                      <a:round/>
                      <a:headEnd type="none" w="med" len="med"/>
                      <a:tailEnd type="none" w="med" len="med"/>
                    </a:lnT>
                  </a:tcPr>
                </a:tc>
                <a:tc>
                  <a:txBody>
                    <a:bodyPr/>
                    <a:lstStyle/>
                    <a:p>
                      <a:pPr algn="ctr"/>
                      <a:r>
                        <a:rPr lang="it-IT" sz="1300" smtClean="0">
                          <a:solidFill>
                            <a:srgbClr val="000066"/>
                          </a:solidFill>
                        </a:rPr>
                        <a:t>8 bits</a:t>
                      </a:r>
                      <a:endParaRPr lang="it-IT" sz="1300">
                        <a:solidFill>
                          <a:srgbClr val="000066"/>
                        </a:solidFill>
                      </a:endParaRPr>
                    </a:p>
                  </a:txBody>
                  <a:tcPr marT="0" marB="0" anchor="ct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77734039"/>
                  </a:ext>
                </a:extLst>
              </a:tr>
              <a:tr h="234000">
                <a:tc>
                  <a:txBody>
                    <a:bodyPr/>
                    <a:lstStyle/>
                    <a:p>
                      <a:r>
                        <a:rPr lang="it-IT" sz="1300" b="0" smtClean="0">
                          <a:solidFill>
                            <a:srgbClr val="000066"/>
                          </a:solidFill>
                        </a:rPr>
                        <a:t>ADC input </a:t>
                      </a:r>
                      <a:r>
                        <a:rPr lang="it-IT" sz="1300" b="0" err="1" smtClean="0">
                          <a:solidFill>
                            <a:srgbClr val="000066"/>
                          </a:solidFill>
                        </a:rPr>
                        <a:t>bandwidth</a:t>
                      </a:r>
                      <a:endParaRPr lang="it-IT" sz="1300" b="0">
                        <a:solidFill>
                          <a:srgbClr val="000066"/>
                        </a:solidFill>
                      </a:endParaRPr>
                    </a:p>
                  </a:txBody>
                  <a:tcPr marT="0" marB="0" anchor="ctr"/>
                </a:tc>
                <a:tc>
                  <a:txBody>
                    <a:bodyPr/>
                    <a:lstStyle/>
                    <a:p>
                      <a:pPr algn="ctr"/>
                      <a:r>
                        <a:rPr lang="it-IT" sz="1300" b="0" smtClean="0">
                          <a:solidFill>
                            <a:srgbClr val="000066"/>
                          </a:solidFill>
                        </a:rPr>
                        <a:t>1.26 GHz</a:t>
                      </a:r>
                      <a:endParaRPr lang="it-IT" sz="1300" b="0">
                        <a:solidFill>
                          <a:srgbClr val="000066"/>
                        </a:solidFill>
                      </a:endParaRPr>
                    </a:p>
                  </a:txBody>
                  <a:tcPr marT="0" marB="0" anchor="ctr"/>
                </a:tc>
                <a:extLst>
                  <a:ext uri="{0D108BD9-81ED-4DB2-BD59-A6C34878D82A}">
                    <a16:rowId xmlns:a16="http://schemas.microsoft.com/office/drawing/2014/main" val="2557786716"/>
                  </a:ext>
                </a:extLst>
              </a:tr>
              <a:tr h="234000">
                <a:tc>
                  <a:txBody>
                    <a:bodyPr/>
                    <a:lstStyle/>
                    <a:p>
                      <a:r>
                        <a:rPr lang="it-IT" sz="1300" smtClean="0">
                          <a:solidFill>
                            <a:srgbClr val="000066"/>
                          </a:solidFill>
                        </a:rPr>
                        <a:t>ADC input Full</a:t>
                      </a:r>
                      <a:r>
                        <a:rPr lang="it-IT" sz="1300" baseline="0" smtClean="0">
                          <a:solidFill>
                            <a:srgbClr val="000066"/>
                          </a:solidFill>
                        </a:rPr>
                        <a:t> scale</a:t>
                      </a:r>
                      <a:endParaRPr lang="it-IT" sz="1300">
                        <a:solidFill>
                          <a:srgbClr val="000066"/>
                        </a:solidFill>
                      </a:endParaRPr>
                    </a:p>
                  </a:txBody>
                  <a:tcPr marL="90000" marT="0" marB="0" anchor="ctr">
                    <a:lnB w="9525" cap="flat" cmpd="sng" algn="ctr">
                      <a:solidFill>
                        <a:schemeClr val="tx1"/>
                      </a:solidFill>
                      <a:prstDash val="solid"/>
                      <a:round/>
                      <a:headEnd type="none" w="med" len="med"/>
                      <a:tailEnd type="none" w="med" len="med"/>
                    </a:lnB>
                  </a:tcPr>
                </a:tc>
                <a:tc>
                  <a:txBody>
                    <a:bodyPr/>
                    <a:lstStyle/>
                    <a:p>
                      <a:pPr algn="ctr"/>
                      <a:r>
                        <a:rPr lang="it-IT" sz="1300" smtClean="0">
                          <a:solidFill>
                            <a:srgbClr val="000066"/>
                          </a:solidFill>
                        </a:rPr>
                        <a:t>200 </a:t>
                      </a:r>
                      <a:r>
                        <a:rPr lang="it-IT" sz="1300" err="1" smtClean="0">
                          <a:solidFill>
                            <a:srgbClr val="000066"/>
                          </a:solidFill>
                        </a:rPr>
                        <a:t>mV</a:t>
                      </a:r>
                      <a:r>
                        <a:rPr lang="it-IT" sz="1300" kern="1200" baseline="-25000" err="1" smtClean="0">
                          <a:solidFill>
                            <a:srgbClr val="000066"/>
                          </a:solidFill>
                          <a:latin typeface="+mn-lt"/>
                          <a:ea typeface="+mn-ea"/>
                          <a:cs typeface="+mn-cs"/>
                        </a:rPr>
                        <a:t>p</a:t>
                      </a:r>
                      <a:r>
                        <a:rPr lang="it-IT" sz="1300" kern="1200" baseline="-25000" smtClean="0">
                          <a:solidFill>
                            <a:srgbClr val="000066"/>
                          </a:solidFill>
                          <a:latin typeface="+mn-lt"/>
                          <a:ea typeface="+mn-ea"/>
                          <a:cs typeface="+mn-cs"/>
                        </a:rPr>
                        <a:t>-</a:t>
                      </a:r>
                      <a:r>
                        <a:rPr lang="it-IT" sz="1300" baseline="-25000" smtClean="0">
                          <a:solidFill>
                            <a:srgbClr val="000066"/>
                          </a:solidFill>
                        </a:rPr>
                        <a:t>p</a:t>
                      </a:r>
                      <a:endParaRPr lang="it-IT" sz="1300" baseline="-25000">
                        <a:solidFill>
                          <a:srgbClr val="000066"/>
                        </a:solidFill>
                      </a:endParaRPr>
                    </a:p>
                  </a:txBody>
                  <a:tcPr marT="0" marB="0" anchor="ct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974749"/>
                  </a:ext>
                </a:extLst>
              </a:tr>
              <a:tr h="234000">
                <a:tc>
                  <a:txBody>
                    <a:bodyPr/>
                    <a:lstStyle/>
                    <a:p>
                      <a:pPr marL="0" algn="l" defTabSz="914400" rtl="0" eaLnBrk="1" latinLnBrk="0" hangingPunct="1"/>
                      <a:r>
                        <a:rPr lang="it-IT" sz="1300" kern="1200" err="1" smtClean="0">
                          <a:solidFill>
                            <a:srgbClr val="000066"/>
                          </a:solidFill>
                          <a:latin typeface="+mn-lt"/>
                          <a:ea typeface="+mn-ea"/>
                          <a:cs typeface="+mn-cs"/>
                        </a:rPr>
                        <a:t>Number</a:t>
                      </a:r>
                      <a:r>
                        <a:rPr lang="it-IT" sz="1300" kern="1200" baseline="0" smtClean="0">
                          <a:solidFill>
                            <a:srgbClr val="000066"/>
                          </a:solidFill>
                          <a:latin typeface="+mn-lt"/>
                          <a:ea typeface="+mn-ea"/>
                          <a:cs typeface="+mn-cs"/>
                        </a:rPr>
                        <a:t> of FIR </a:t>
                      </a:r>
                      <a:r>
                        <a:rPr lang="it-IT" sz="1300" kern="1200" baseline="0" err="1" smtClean="0">
                          <a:solidFill>
                            <a:srgbClr val="000066"/>
                          </a:solidFill>
                          <a:latin typeface="+mn-lt"/>
                          <a:ea typeface="+mn-ea"/>
                          <a:cs typeface="+mn-cs"/>
                        </a:rPr>
                        <a:t>taps</a:t>
                      </a:r>
                      <a:endParaRPr lang="it-IT" sz="1300" kern="1200">
                        <a:solidFill>
                          <a:srgbClr val="000066"/>
                        </a:solidFill>
                        <a:latin typeface="+mn-lt"/>
                        <a:ea typeface="+mn-ea"/>
                        <a:cs typeface="+mn-cs"/>
                      </a:endParaRPr>
                    </a:p>
                  </a:txBody>
                  <a:tcPr marT="0" marB="0" anchor="ctr">
                    <a:lnT w="9525" cap="flat" cmpd="sng" algn="ctr">
                      <a:solidFill>
                        <a:schemeClr val="tx1"/>
                      </a:solidFill>
                      <a:prstDash val="solid"/>
                      <a:round/>
                      <a:headEnd type="none" w="med" len="med"/>
                      <a:tailEnd type="none" w="med" len="med"/>
                    </a:lnT>
                  </a:tcPr>
                </a:tc>
                <a:tc>
                  <a:txBody>
                    <a:bodyPr/>
                    <a:lstStyle/>
                    <a:p>
                      <a:pPr algn="ctr"/>
                      <a:r>
                        <a:rPr lang="it-IT" sz="1300" smtClean="0">
                          <a:solidFill>
                            <a:srgbClr val="000066"/>
                          </a:solidFill>
                        </a:rPr>
                        <a:t>16</a:t>
                      </a:r>
                      <a:endParaRPr lang="it-IT" sz="1300">
                        <a:solidFill>
                          <a:srgbClr val="000066"/>
                        </a:solidFill>
                      </a:endParaRPr>
                    </a:p>
                  </a:txBody>
                  <a:tcPr marT="0" marB="0" anchor="ct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93484889"/>
                  </a:ext>
                </a:extLst>
              </a:tr>
              <a:tr h="234000">
                <a:tc>
                  <a:txBody>
                    <a:bodyPr/>
                    <a:lstStyle/>
                    <a:p>
                      <a:pPr marL="0" algn="l" defTabSz="914400" rtl="0" eaLnBrk="1" latinLnBrk="0" hangingPunct="1"/>
                      <a:r>
                        <a:rPr lang="it-IT" sz="1300" kern="1200" err="1" smtClean="0">
                          <a:solidFill>
                            <a:srgbClr val="000066"/>
                          </a:solidFill>
                          <a:latin typeface="+mn-lt"/>
                          <a:ea typeface="+mn-ea"/>
                          <a:cs typeface="+mn-cs"/>
                        </a:rPr>
                        <a:t>Shift</a:t>
                      </a:r>
                      <a:r>
                        <a:rPr lang="it-IT" sz="1300" kern="1200" smtClean="0">
                          <a:solidFill>
                            <a:srgbClr val="000066"/>
                          </a:solidFill>
                          <a:latin typeface="+mn-lt"/>
                          <a:ea typeface="+mn-ea"/>
                          <a:cs typeface="+mn-cs"/>
                        </a:rPr>
                        <a:t> Gain (output </a:t>
                      </a:r>
                      <a:r>
                        <a:rPr lang="it-IT" sz="1300" kern="1200" err="1" smtClean="0">
                          <a:solidFill>
                            <a:srgbClr val="000066"/>
                          </a:solidFill>
                          <a:latin typeface="+mn-lt"/>
                          <a:ea typeface="+mn-ea"/>
                          <a:cs typeface="+mn-cs"/>
                        </a:rPr>
                        <a:t>adjustment</a:t>
                      </a:r>
                      <a:r>
                        <a:rPr lang="it-IT" sz="1300" kern="1200" smtClean="0">
                          <a:solidFill>
                            <a:srgbClr val="000066"/>
                          </a:solidFill>
                          <a:latin typeface="+mn-lt"/>
                          <a:ea typeface="+mn-ea"/>
                          <a:cs typeface="+mn-cs"/>
                        </a:rPr>
                        <a:t>)</a:t>
                      </a:r>
                      <a:endParaRPr lang="it-IT" sz="1300" kern="1200">
                        <a:solidFill>
                          <a:srgbClr val="000066"/>
                        </a:solidFill>
                        <a:latin typeface="+mn-lt"/>
                        <a:ea typeface="+mn-ea"/>
                        <a:cs typeface="+mn-cs"/>
                      </a:endParaRPr>
                    </a:p>
                  </a:txBody>
                  <a:tcPr marT="0" marB="0" anchor="ctr">
                    <a:lnB w="9525" cap="flat" cmpd="sng" algn="ctr">
                      <a:solidFill>
                        <a:schemeClr val="tx1"/>
                      </a:solidFill>
                      <a:prstDash val="solid"/>
                      <a:round/>
                      <a:headEnd type="none" w="med" len="med"/>
                      <a:tailEnd type="none" w="med" len="med"/>
                    </a:lnB>
                  </a:tcPr>
                </a:tc>
                <a:tc>
                  <a:txBody>
                    <a:bodyPr/>
                    <a:lstStyle/>
                    <a:p>
                      <a:pPr algn="ctr"/>
                      <a:r>
                        <a:rPr lang="it-IT" sz="1300" smtClean="0">
                          <a:solidFill>
                            <a:srgbClr val="000066"/>
                          </a:solidFill>
                        </a:rPr>
                        <a:t>2</a:t>
                      </a:r>
                      <a:r>
                        <a:rPr lang="it-IT" sz="1300" kern="1200" baseline="30000" smtClean="0">
                          <a:solidFill>
                            <a:srgbClr val="000066"/>
                          </a:solidFill>
                          <a:latin typeface="+mn-lt"/>
                          <a:ea typeface="+mn-ea"/>
                          <a:cs typeface="+mn-cs"/>
                        </a:rPr>
                        <a:t>0</a:t>
                      </a:r>
                      <a:r>
                        <a:rPr lang="it-IT" sz="1300" smtClean="0">
                          <a:solidFill>
                            <a:srgbClr val="000066"/>
                          </a:solidFill>
                        </a:rPr>
                        <a:t> - 2</a:t>
                      </a:r>
                      <a:r>
                        <a:rPr lang="it-IT" sz="1300" baseline="30000" smtClean="0">
                          <a:solidFill>
                            <a:srgbClr val="000066"/>
                          </a:solidFill>
                        </a:rPr>
                        <a:t>7</a:t>
                      </a:r>
                      <a:endParaRPr lang="it-IT" sz="1300" baseline="30000">
                        <a:solidFill>
                          <a:srgbClr val="000066"/>
                        </a:solidFill>
                      </a:endParaRPr>
                    </a:p>
                  </a:txBody>
                  <a:tcPr marT="0" marB="0" anchor="ct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5904615"/>
                  </a:ext>
                </a:extLst>
              </a:tr>
              <a:tr h="234000">
                <a:tc>
                  <a:txBody>
                    <a:bodyPr/>
                    <a:lstStyle/>
                    <a:p>
                      <a:r>
                        <a:rPr lang="it-IT" sz="1300" smtClean="0">
                          <a:solidFill>
                            <a:srgbClr val="000066"/>
                          </a:solidFill>
                        </a:rPr>
                        <a:t>DAC </a:t>
                      </a:r>
                      <a:r>
                        <a:rPr lang="it-IT" sz="1300" err="1" smtClean="0">
                          <a:solidFill>
                            <a:srgbClr val="000066"/>
                          </a:solidFill>
                        </a:rPr>
                        <a:t>resolution</a:t>
                      </a:r>
                      <a:endParaRPr lang="it-IT" sz="1300">
                        <a:solidFill>
                          <a:srgbClr val="000066"/>
                        </a:solidFill>
                      </a:endParaRPr>
                    </a:p>
                  </a:txBody>
                  <a:tcPr marL="90000" marT="0" marB="0" anchor="ctr">
                    <a:lnT w="9525" cap="flat" cmpd="sng" algn="ctr">
                      <a:solidFill>
                        <a:schemeClr val="tx1"/>
                      </a:solidFill>
                      <a:prstDash val="solid"/>
                      <a:round/>
                      <a:headEnd type="none" w="med" len="med"/>
                      <a:tailEnd type="none" w="med" len="med"/>
                    </a:lnT>
                  </a:tcPr>
                </a:tc>
                <a:tc>
                  <a:txBody>
                    <a:bodyPr/>
                    <a:lstStyle/>
                    <a:p>
                      <a:pPr algn="ctr"/>
                      <a:r>
                        <a:rPr lang="it-IT" sz="1300" smtClean="0">
                          <a:solidFill>
                            <a:srgbClr val="000066"/>
                          </a:solidFill>
                        </a:rPr>
                        <a:t>12 bits</a:t>
                      </a:r>
                      <a:endParaRPr lang="it-IT" sz="1300">
                        <a:solidFill>
                          <a:srgbClr val="000066"/>
                        </a:solidFill>
                      </a:endParaRPr>
                    </a:p>
                  </a:txBody>
                  <a:tcPr marT="0" marB="0" anchor="ct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33328695"/>
                  </a:ext>
                </a:extLst>
              </a:tr>
              <a:tr h="234000">
                <a:tc>
                  <a:txBody>
                    <a:bodyPr/>
                    <a:lstStyle/>
                    <a:p>
                      <a:pPr marL="0" algn="l" defTabSz="914400" rtl="0" eaLnBrk="1" latinLnBrk="0" hangingPunct="1"/>
                      <a:r>
                        <a:rPr lang="en-US" sz="1300" kern="1200" smtClean="0">
                          <a:solidFill>
                            <a:srgbClr val="000066"/>
                          </a:solidFill>
                          <a:latin typeface="+mn-lt"/>
                          <a:ea typeface="+mn-ea"/>
                          <a:cs typeface="+mn-cs"/>
                        </a:rPr>
                        <a:t>DAC rise time (10%-90% FS)</a:t>
                      </a:r>
                      <a:endParaRPr lang="it-IT" sz="1300" kern="1200">
                        <a:solidFill>
                          <a:srgbClr val="000066"/>
                        </a:solidFill>
                        <a:latin typeface="+mn-lt"/>
                        <a:ea typeface="+mn-ea"/>
                        <a:cs typeface="+mn-cs"/>
                      </a:endParaRPr>
                    </a:p>
                  </a:txBody>
                  <a:tcPr marT="0" marB="0" anchor="ctr"/>
                </a:tc>
                <a:tc>
                  <a:txBody>
                    <a:bodyPr/>
                    <a:lstStyle/>
                    <a:p>
                      <a:pPr algn="ctr"/>
                      <a:r>
                        <a:rPr lang="it-IT" sz="1300" smtClean="0">
                          <a:solidFill>
                            <a:srgbClr val="000066"/>
                          </a:solidFill>
                        </a:rPr>
                        <a:t>under 250 </a:t>
                      </a:r>
                      <a:r>
                        <a:rPr lang="it-IT" sz="1300" err="1" smtClean="0">
                          <a:solidFill>
                            <a:srgbClr val="000066"/>
                          </a:solidFill>
                        </a:rPr>
                        <a:t>ps</a:t>
                      </a:r>
                      <a:endParaRPr lang="it-IT" sz="1300">
                        <a:solidFill>
                          <a:srgbClr val="000066"/>
                        </a:solidFill>
                      </a:endParaRPr>
                    </a:p>
                  </a:txBody>
                  <a:tcPr marT="0" marB="0" anchor="ctr"/>
                </a:tc>
                <a:extLst>
                  <a:ext uri="{0D108BD9-81ED-4DB2-BD59-A6C34878D82A}">
                    <a16:rowId xmlns:a16="http://schemas.microsoft.com/office/drawing/2014/main" val="2361812003"/>
                  </a:ext>
                </a:extLst>
              </a:tr>
              <a:tr h="234000">
                <a:tc>
                  <a:txBody>
                    <a:bodyPr/>
                    <a:lstStyle/>
                    <a:p>
                      <a:pPr marL="0" algn="l" defTabSz="914400" rtl="0" eaLnBrk="1" latinLnBrk="0" hangingPunct="1"/>
                      <a:r>
                        <a:rPr lang="en-US" sz="1300" kern="1200" smtClean="0">
                          <a:solidFill>
                            <a:srgbClr val="000066"/>
                          </a:solidFill>
                          <a:latin typeface="+mn-lt"/>
                          <a:ea typeface="+mn-ea"/>
                          <a:cs typeface="+mn-cs"/>
                        </a:rPr>
                        <a:t>DAC fall time (90%-10% FS)</a:t>
                      </a:r>
                      <a:endParaRPr lang="it-IT" sz="1300" kern="1200">
                        <a:solidFill>
                          <a:srgbClr val="000066"/>
                        </a:solidFill>
                        <a:latin typeface="+mn-lt"/>
                        <a:ea typeface="+mn-ea"/>
                        <a:cs typeface="+mn-cs"/>
                      </a:endParaRPr>
                    </a:p>
                  </a:txBody>
                  <a:tcPr marT="0" marB="0" anchor="ctr"/>
                </a:tc>
                <a:tc>
                  <a:txBody>
                    <a:bodyPr/>
                    <a:lstStyle/>
                    <a:p>
                      <a:pPr algn="ctr"/>
                      <a:r>
                        <a:rPr lang="it-IT" sz="1300" smtClean="0">
                          <a:solidFill>
                            <a:srgbClr val="000066"/>
                          </a:solidFill>
                        </a:rPr>
                        <a:t>under 350 </a:t>
                      </a:r>
                      <a:r>
                        <a:rPr lang="it-IT" sz="1300" err="1" smtClean="0">
                          <a:solidFill>
                            <a:srgbClr val="000066"/>
                          </a:solidFill>
                        </a:rPr>
                        <a:t>ps</a:t>
                      </a:r>
                      <a:endParaRPr lang="it-IT" sz="1300">
                        <a:solidFill>
                          <a:srgbClr val="000066"/>
                        </a:solidFill>
                      </a:endParaRPr>
                    </a:p>
                  </a:txBody>
                  <a:tcPr marT="0" marB="0" anchor="ctr"/>
                </a:tc>
                <a:extLst>
                  <a:ext uri="{0D108BD9-81ED-4DB2-BD59-A6C34878D82A}">
                    <a16:rowId xmlns:a16="http://schemas.microsoft.com/office/drawing/2014/main" val="323755436"/>
                  </a:ext>
                </a:extLst>
              </a:tr>
              <a:tr h="234000">
                <a:tc>
                  <a:txBody>
                    <a:bodyPr/>
                    <a:lstStyle/>
                    <a:p>
                      <a:pPr marL="0" algn="l" defTabSz="914400" rtl="0" eaLnBrk="1" latinLnBrk="0" hangingPunct="1"/>
                      <a:r>
                        <a:rPr lang="it-IT" sz="1300" kern="1200" smtClean="0">
                          <a:solidFill>
                            <a:srgbClr val="000066"/>
                          </a:solidFill>
                          <a:latin typeface="+mn-lt"/>
                          <a:ea typeface="+mn-ea"/>
                          <a:cs typeface="+mn-cs"/>
                        </a:rPr>
                        <a:t>DAC Full Scale</a:t>
                      </a:r>
                      <a:endParaRPr lang="it-IT" sz="1300" kern="1200">
                        <a:solidFill>
                          <a:srgbClr val="000066"/>
                        </a:solidFill>
                        <a:latin typeface="+mn-lt"/>
                        <a:ea typeface="+mn-ea"/>
                        <a:cs typeface="+mn-cs"/>
                      </a:endParaRPr>
                    </a:p>
                  </a:txBody>
                  <a:tcPr marT="0" marB="0" anchor="ctr">
                    <a:lnB w="28575" cap="flat" cmpd="sng" algn="ctr">
                      <a:solidFill>
                        <a:schemeClr val="tx1"/>
                      </a:solidFill>
                      <a:prstDash val="solid"/>
                      <a:round/>
                      <a:headEnd type="none" w="med" len="med"/>
                      <a:tailEnd type="none" w="med" len="med"/>
                    </a:lnB>
                  </a:tcPr>
                </a:tc>
                <a:tc>
                  <a:txBody>
                    <a:bodyPr/>
                    <a:lstStyle/>
                    <a:p>
                      <a:pPr algn="ctr"/>
                      <a:r>
                        <a:rPr lang="it-IT" sz="1300" smtClean="0">
                          <a:solidFill>
                            <a:srgbClr val="000066"/>
                          </a:solidFill>
                        </a:rPr>
                        <a:t>500 </a:t>
                      </a:r>
                      <a:r>
                        <a:rPr lang="it-IT" sz="1300" err="1" smtClean="0">
                          <a:solidFill>
                            <a:srgbClr val="000066"/>
                          </a:solidFill>
                        </a:rPr>
                        <a:t>mV</a:t>
                      </a:r>
                      <a:r>
                        <a:rPr lang="it-IT" sz="1300" kern="1200" baseline="-25000" err="1" smtClean="0">
                          <a:solidFill>
                            <a:srgbClr val="000066"/>
                          </a:solidFill>
                          <a:latin typeface="+mn-lt"/>
                          <a:ea typeface="+mn-ea"/>
                          <a:cs typeface="+mn-cs"/>
                        </a:rPr>
                        <a:t>p</a:t>
                      </a:r>
                      <a:r>
                        <a:rPr lang="it-IT" sz="1300" kern="1200" baseline="-25000" smtClean="0">
                          <a:solidFill>
                            <a:srgbClr val="000066"/>
                          </a:solidFill>
                          <a:latin typeface="+mn-lt"/>
                          <a:ea typeface="+mn-ea"/>
                          <a:cs typeface="+mn-cs"/>
                        </a:rPr>
                        <a:t>-</a:t>
                      </a:r>
                      <a:r>
                        <a:rPr lang="it-IT" sz="1300" baseline="-25000" smtClean="0">
                          <a:solidFill>
                            <a:srgbClr val="000066"/>
                          </a:solidFill>
                        </a:rPr>
                        <a:t>p</a:t>
                      </a:r>
                      <a:endParaRPr lang="it-IT" sz="1300">
                        <a:solidFill>
                          <a:srgbClr val="000066"/>
                        </a:solidFill>
                      </a:endParaRPr>
                    </a:p>
                  </a:txBody>
                  <a:tcPr marT="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668475"/>
                  </a:ext>
                </a:extLst>
              </a:tr>
            </a:tbl>
          </a:graphicData>
        </a:graphic>
      </p:graphicFrame>
      <p:pic>
        <p:nvPicPr>
          <p:cNvPr id="3" name="Immagine 2"/>
          <p:cNvPicPr>
            <a:picLocks noChangeAspect="1"/>
          </p:cNvPicPr>
          <p:nvPr/>
        </p:nvPicPr>
        <p:blipFill>
          <a:blip r:embed="rId2"/>
          <a:stretch>
            <a:fillRect/>
          </a:stretch>
        </p:blipFill>
        <p:spPr>
          <a:xfrm>
            <a:off x="4304118" y="3161049"/>
            <a:ext cx="4494891" cy="3167170"/>
          </a:xfrm>
          <a:prstGeom prst="rect">
            <a:avLst/>
          </a:prstGeom>
          <a:ln w="12700">
            <a:solidFill>
              <a:schemeClr val="tx1"/>
            </a:solidFill>
          </a:ln>
        </p:spPr>
      </p:pic>
      <p:sp>
        <p:nvSpPr>
          <p:cNvPr id="33" name="Rettangolo 32"/>
          <p:cNvSpPr/>
          <p:nvPr/>
        </p:nvSpPr>
        <p:spPr>
          <a:xfrm>
            <a:off x="7304694" y="2846972"/>
            <a:ext cx="1690797" cy="338554"/>
          </a:xfrm>
          <a:prstGeom prst="rect">
            <a:avLst/>
          </a:prstGeom>
        </p:spPr>
        <p:txBody>
          <a:bodyPr wrap="square">
            <a:spAutoFit/>
          </a:bodyPr>
          <a:lstStyle/>
          <a:p>
            <a:pPr algn="ctr" fontAlgn="base">
              <a:spcBef>
                <a:spcPts val="600"/>
              </a:spcBef>
              <a:spcAft>
                <a:spcPct val="0"/>
              </a:spcAft>
            </a:pPr>
            <a:r>
              <a:rPr lang="en-GB" sz="1600" smtClean="0">
                <a:solidFill>
                  <a:srgbClr val="002060"/>
                </a:solidFill>
              </a:rPr>
              <a:t>Block Diagram</a:t>
            </a:r>
          </a:p>
        </p:txBody>
      </p:sp>
      <p:sp>
        <p:nvSpPr>
          <p:cNvPr id="34" name="Rettangolo 33"/>
          <p:cNvSpPr/>
          <p:nvPr/>
        </p:nvSpPr>
        <p:spPr>
          <a:xfrm>
            <a:off x="232121" y="5891238"/>
            <a:ext cx="3929140" cy="584775"/>
          </a:xfrm>
          <a:prstGeom prst="rect">
            <a:avLst/>
          </a:prstGeom>
        </p:spPr>
        <p:txBody>
          <a:bodyPr wrap="square">
            <a:spAutoFit/>
          </a:bodyPr>
          <a:lstStyle/>
          <a:p>
            <a:pPr fontAlgn="base">
              <a:spcBef>
                <a:spcPts val="600"/>
              </a:spcBef>
              <a:spcAft>
                <a:spcPct val="0"/>
              </a:spcAft>
            </a:pPr>
            <a:r>
              <a:rPr lang="it-IT" sz="1600" err="1" smtClean="0">
                <a:solidFill>
                  <a:srgbClr val="002060"/>
                </a:solidFill>
              </a:rPr>
              <a:t>All</a:t>
            </a:r>
            <a:r>
              <a:rPr lang="it-IT" sz="1600" smtClean="0">
                <a:solidFill>
                  <a:srgbClr val="002060"/>
                </a:solidFill>
              </a:rPr>
              <a:t> the </a:t>
            </a:r>
            <a:r>
              <a:rPr lang="it-IT" sz="1600" err="1" smtClean="0">
                <a:solidFill>
                  <a:srgbClr val="002060"/>
                </a:solidFill>
              </a:rPr>
              <a:t>parameters</a:t>
            </a:r>
            <a:r>
              <a:rPr lang="it-IT" sz="1600" smtClean="0">
                <a:solidFill>
                  <a:srgbClr val="002060"/>
                </a:solidFill>
              </a:rPr>
              <a:t> and </a:t>
            </a:r>
            <a:r>
              <a:rPr lang="it-IT" sz="1600" err="1" smtClean="0">
                <a:solidFill>
                  <a:srgbClr val="002060"/>
                </a:solidFill>
              </a:rPr>
              <a:t>functionalities</a:t>
            </a:r>
            <a:r>
              <a:rPr lang="it-IT" sz="1600" smtClean="0">
                <a:solidFill>
                  <a:srgbClr val="002060"/>
                </a:solidFill>
              </a:rPr>
              <a:t> are </a:t>
            </a:r>
            <a:r>
              <a:rPr lang="it-IT" sz="1600" err="1" smtClean="0">
                <a:solidFill>
                  <a:srgbClr val="002060"/>
                </a:solidFill>
              </a:rPr>
              <a:t>controllable</a:t>
            </a:r>
            <a:r>
              <a:rPr lang="it-IT" sz="1600" smtClean="0">
                <a:solidFill>
                  <a:srgbClr val="002060"/>
                </a:solidFill>
              </a:rPr>
              <a:t> via software.</a:t>
            </a:r>
            <a:endParaRPr lang="en-GB" sz="1600">
              <a:solidFill>
                <a:srgbClr val="002060"/>
              </a:solidFill>
            </a:endParaRPr>
          </a:p>
        </p:txBody>
      </p:sp>
      <p:sp>
        <p:nvSpPr>
          <p:cNvPr id="35" name="Rettangolo 34"/>
          <p:cNvSpPr/>
          <p:nvPr/>
        </p:nvSpPr>
        <p:spPr>
          <a:xfrm>
            <a:off x="4081940" y="749458"/>
            <a:ext cx="4604860" cy="1539903"/>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37" name="Ottagono 36"/>
          <p:cNvSpPr/>
          <p:nvPr/>
        </p:nvSpPr>
        <p:spPr>
          <a:xfrm>
            <a:off x="4598395" y="999674"/>
            <a:ext cx="550312" cy="509628"/>
          </a:xfrm>
          <a:prstGeom prst="octagon">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800" noProof="0" smtClean="0">
              <a:solidFill>
                <a:schemeClr val="accent1"/>
              </a:solidFill>
              <a:latin typeface="EYInterstate Light" panose="02000506000000020004" pitchFamily="2" charset="0"/>
            </a:endParaRPr>
          </a:p>
        </p:txBody>
      </p:sp>
      <p:sp>
        <p:nvSpPr>
          <p:cNvPr id="38" name="CasellaDiTesto 37"/>
          <p:cNvSpPr txBox="1"/>
          <p:nvPr/>
        </p:nvSpPr>
        <p:spPr>
          <a:xfrm>
            <a:off x="4762476" y="1178435"/>
            <a:ext cx="227626"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smtClean="0">
                <a:solidFill>
                  <a:schemeClr val="accent1">
                    <a:lumMod val="75000"/>
                  </a:schemeClr>
                </a:solidFill>
              </a:rPr>
              <a:t>BPM</a:t>
            </a:r>
          </a:p>
        </p:txBody>
      </p:sp>
      <p:sp>
        <p:nvSpPr>
          <p:cNvPr id="39" name="Rettangolo 38"/>
          <p:cNvSpPr/>
          <p:nvPr/>
        </p:nvSpPr>
        <p:spPr>
          <a:xfrm>
            <a:off x="4555414" y="1787720"/>
            <a:ext cx="631714" cy="32108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40" name="CasellaDiTesto 39"/>
          <p:cNvSpPr txBox="1"/>
          <p:nvPr/>
        </p:nvSpPr>
        <p:spPr>
          <a:xfrm>
            <a:off x="4622037" y="1865039"/>
            <a:ext cx="506549" cy="141577"/>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r>
              <a:rPr lang="it-IT"/>
              <a:t>Front-end </a:t>
            </a:r>
          </a:p>
        </p:txBody>
      </p:sp>
      <p:sp>
        <p:nvSpPr>
          <p:cNvPr id="43" name="Rettangolo 42"/>
          <p:cNvSpPr/>
          <p:nvPr/>
        </p:nvSpPr>
        <p:spPr>
          <a:xfrm>
            <a:off x="5414426" y="1710367"/>
            <a:ext cx="900529" cy="47789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rgbClr val="FF0000"/>
              </a:solidFill>
              <a:latin typeface="EYInterstate Light" panose="02000506000000020004" pitchFamily="2" charset="0"/>
            </a:endParaRPr>
          </a:p>
        </p:txBody>
      </p:sp>
      <p:sp>
        <p:nvSpPr>
          <p:cNvPr id="44" name="CasellaDiTesto 43"/>
          <p:cNvSpPr txBox="1"/>
          <p:nvPr/>
        </p:nvSpPr>
        <p:spPr>
          <a:xfrm>
            <a:off x="5415874" y="1770943"/>
            <a:ext cx="928138" cy="350865"/>
          </a:xfrm>
          <a:prstGeom prst="rect">
            <a:avLst/>
          </a:prstGeom>
          <a:noFill/>
          <a:ln>
            <a:noFill/>
          </a:ln>
        </p:spPr>
        <p:txBody>
          <a:bodyPr wrap="none" lIns="0" tIns="36576" rIns="0" bIns="0" rtlCol="0">
            <a:spAutoFit/>
          </a:bodyPr>
          <a:lstStyle>
            <a:defPPr>
              <a:defRPr lang="en-US"/>
            </a:defPPr>
            <a:lvl1pPr algn="ctr">
              <a:lnSpc>
                <a:spcPct val="85000"/>
              </a:lnSpc>
              <a:spcAft>
                <a:spcPts val="600"/>
              </a:spcAft>
              <a:buClr>
                <a:schemeClr val="accent2"/>
              </a:buClr>
              <a:buSzPct val="70000"/>
              <a:defRPr sz="800" b="1">
                <a:solidFill>
                  <a:srgbClr val="FF0000"/>
                </a:solidFill>
              </a:defRPr>
            </a:lvl1pPr>
          </a:lstStyle>
          <a:p>
            <a:r>
              <a:rPr lang="it-IT"/>
              <a:t>ADC + </a:t>
            </a:r>
            <a:r>
              <a:rPr lang="it-IT" smtClean="0"/>
              <a:t/>
            </a:r>
            <a:br>
              <a:rPr lang="it-IT" smtClean="0"/>
            </a:br>
            <a:r>
              <a:rPr lang="it-IT" smtClean="0"/>
              <a:t>Digital </a:t>
            </a:r>
            <a:r>
              <a:rPr lang="it-IT"/>
              <a:t>Processing </a:t>
            </a:r>
            <a:r>
              <a:rPr lang="it-IT" smtClean="0"/>
              <a:t/>
            </a:r>
            <a:br>
              <a:rPr lang="it-IT" smtClean="0"/>
            </a:br>
            <a:r>
              <a:rPr lang="it-IT" smtClean="0"/>
              <a:t>DAC </a:t>
            </a:r>
            <a:endParaRPr lang="it-IT"/>
          </a:p>
        </p:txBody>
      </p:sp>
      <p:sp>
        <p:nvSpPr>
          <p:cNvPr id="45" name="Rettangolo 44"/>
          <p:cNvSpPr/>
          <p:nvPr/>
        </p:nvSpPr>
        <p:spPr>
          <a:xfrm>
            <a:off x="6542253" y="1784360"/>
            <a:ext cx="631714" cy="32108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46" name="CasellaDiTesto 45"/>
          <p:cNvSpPr txBox="1"/>
          <p:nvPr/>
        </p:nvSpPr>
        <p:spPr>
          <a:xfrm>
            <a:off x="6616091" y="1857419"/>
            <a:ext cx="492122" cy="141577"/>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800" b="1" smtClean="0">
                <a:solidFill>
                  <a:schemeClr val="accent1">
                    <a:lumMod val="75000"/>
                  </a:schemeClr>
                </a:solidFill>
              </a:rPr>
              <a:t>Back-end </a:t>
            </a:r>
          </a:p>
        </p:txBody>
      </p:sp>
      <p:sp>
        <p:nvSpPr>
          <p:cNvPr id="47" name="Triangolo isoscele 46"/>
          <p:cNvSpPr/>
          <p:nvPr/>
        </p:nvSpPr>
        <p:spPr>
          <a:xfrm rot="5400000">
            <a:off x="7349838" y="1715767"/>
            <a:ext cx="529147" cy="456161"/>
          </a:xfrm>
          <a:prstGeom prst="triangle">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50" name="CasellaDiTesto 49"/>
          <p:cNvSpPr txBox="1"/>
          <p:nvPr/>
        </p:nvSpPr>
        <p:spPr>
          <a:xfrm>
            <a:off x="7409038" y="1861812"/>
            <a:ext cx="421590"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smtClean="0">
                <a:solidFill>
                  <a:schemeClr val="accent1">
                    <a:lumMod val="75000"/>
                  </a:schemeClr>
                </a:solidFill>
              </a:rPr>
              <a:t>RF </a:t>
            </a:r>
            <a:r>
              <a:rPr lang="it-IT" sz="800" b="1" err="1" smtClean="0">
                <a:solidFill>
                  <a:schemeClr val="accent1">
                    <a:lumMod val="75000"/>
                  </a:schemeClr>
                </a:solidFill>
              </a:rPr>
              <a:t>Amp</a:t>
            </a:r>
            <a:r>
              <a:rPr lang="it-IT" sz="800" b="1" smtClean="0">
                <a:solidFill>
                  <a:schemeClr val="accent1">
                    <a:lumMod val="75000"/>
                  </a:schemeClr>
                </a:solidFill>
              </a:rPr>
              <a:t>.</a:t>
            </a:r>
          </a:p>
        </p:txBody>
      </p:sp>
      <p:cxnSp>
        <p:nvCxnSpPr>
          <p:cNvPr id="52" name="Connettore diritto 51"/>
          <p:cNvCxnSpPr>
            <a:stCxn id="39" idx="3"/>
            <a:endCxn id="43" idx="1"/>
          </p:cNvCxnSpPr>
          <p:nvPr/>
        </p:nvCxnSpPr>
        <p:spPr>
          <a:xfrm>
            <a:off x="5187128" y="1948262"/>
            <a:ext cx="227298" cy="105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4" name="Connettore diritto 53"/>
          <p:cNvCxnSpPr>
            <a:stCxn id="44" idx="3"/>
            <a:endCxn id="45" idx="1"/>
          </p:cNvCxnSpPr>
          <p:nvPr/>
        </p:nvCxnSpPr>
        <p:spPr>
          <a:xfrm>
            <a:off x="6329889" y="1944901"/>
            <a:ext cx="212364" cy="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5" name="Connettore diritto 54"/>
          <p:cNvCxnSpPr>
            <a:stCxn id="45" idx="3"/>
            <a:endCxn id="47" idx="3"/>
          </p:cNvCxnSpPr>
          <p:nvPr/>
        </p:nvCxnSpPr>
        <p:spPr>
          <a:xfrm flipV="1">
            <a:off x="7173967" y="1943848"/>
            <a:ext cx="212364" cy="1054"/>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6" name="Connettore diritto 55"/>
          <p:cNvCxnSpPr>
            <a:endCxn id="39" idx="0"/>
          </p:cNvCxnSpPr>
          <p:nvPr/>
        </p:nvCxnSpPr>
        <p:spPr>
          <a:xfrm>
            <a:off x="4871271" y="1509302"/>
            <a:ext cx="0" cy="278418"/>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57" name="CasellaDiTesto 56"/>
          <p:cNvSpPr txBox="1"/>
          <p:nvPr/>
        </p:nvSpPr>
        <p:spPr>
          <a:xfrm>
            <a:off x="7784981" y="1173357"/>
            <a:ext cx="315792"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err="1" smtClean="0">
                <a:solidFill>
                  <a:schemeClr val="accent1">
                    <a:lumMod val="75000"/>
                  </a:schemeClr>
                </a:solidFill>
              </a:rPr>
              <a:t>Kicker</a:t>
            </a:r>
            <a:endParaRPr lang="it-IT" sz="800" b="1" smtClean="0">
              <a:solidFill>
                <a:schemeClr val="accent1">
                  <a:lumMod val="75000"/>
                </a:schemeClr>
              </a:solidFill>
            </a:endParaRPr>
          </a:p>
        </p:txBody>
      </p:sp>
      <p:cxnSp>
        <p:nvCxnSpPr>
          <p:cNvPr id="58" name="Connettore 4 57"/>
          <p:cNvCxnSpPr>
            <a:stCxn id="47" idx="0"/>
          </p:cNvCxnSpPr>
          <p:nvPr/>
        </p:nvCxnSpPr>
        <p:spPr>
          <a:xfrm flipV="1">
            <a:off x="7842492" y="1509302"/>
            <a:ext cx="97473" cy="434546"/>
          </a:xfrm>
          <a:prstGeom prst="bentConnector2">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9" name="Connettore 2 58"/>
          <p:cNvCxnSpPr/>
          <p:nvPr/>
        </p:nvCxnSpPr>
        <p:spPr>
          <a:xfrm flipV="1">
            <a:off x="8212983" y="1265657"/>
            <a:ext cx="418434" cy="930"/>
          </a:xfrm>
          <a:prstGeom prst="straightConnector1">
            <a:avLst/>
          </a:prstGeom>
          <a:ln w="19050">
            <a:solidFill>
              <a:schemeClr val="tx2">
                <a:lumMod val="75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sp>
        <p:nvSpPr>
          <p:cNvPr id="60" name="CasellaDiTesto 59"/>
          <p:cNvSpPr txBox="1"/>
          <p:nvPr/>
        </p:nvSpPr>
        <p:spPr>
          <a:xfrm>
            <a:off x="8350891" y="1057264"/>
            <a:ext cx="280526"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err="1" smtClean="0">
                <a:solidFill>
                  <a:schemeClr val="accent1">
                    <a:lumMod val="75000"/>
                  </a:schemeClr>
                </a:solidFill>
              </a:rPr>
              <a:t>Beam</a:t>
            </a:r>
            <a:endParaRPr lang="it-IT" sz="800" b="1" smtClean="0">
              <a:solidFill>
                <a:schemeClr val="accent1">
                  <a:lumMod val="75000"/>
                </a:schemeClr>
              </a:solidFill>
            </a:endParaRPr>
          </a:p>
        </p:txBody>
      </p:sp>
      <p:cxnSp>
        <p:nvCxnSpPr>
          <p:cNvPr id="61" name="Connettore 2 60"/>
          <p:cNvCxnSpPr/>
          <p:nvPr/>
        </p:nvCxnSpPr>
        <p:spPr>
          <a:xfrm flipV="1">
            <a:off x="5167228" y="1265656"/>
            <a:ext cx="2513964"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62" name="Connettore 2 61"/>
          <p:cNvCxnSpPr/>
          <p:nvPr/>
        </p:nvCxnSpPr>
        <p:spPr>
          <a:xfrm flipV="1">
            <a:off x="4245257" y="1265655"/>
            <a:ext cx="353138"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pic>
        <p:nvPicPr>
          <p:cNvPr id="63" name="Immagine 62"/>
          <p:cNvPicPr>
            <a:picLocks noChangeAspect="1"/>
          </p:cNvPicPr>
          <p:nvPr/>
        </p:nvPicPr>
        <p:blipFill>
          <a:blip r:embed="rId3"/>
          <a:stretch>
            <a:fillRect/>
          </a:stretch>
        </p:blipFill>
        <p:spPr>
          <a:xfrm>
            <a:off x="232121" y="838679"/>
            <a:ext cx="3775981" cy="1329035"/>
          </a:xfrm>
          <a:prstGeom prst="roundRect">
            <a:avLst/>
          </a:prstGeom>
          <a:ln w="38100">
            <a:noFill/>
          </a:ln>
          <a:effectLst/>
        </p:spPr>
      </p:pic>
      <p:sp>
        <p:nvSpPr>
          <p:cNvPr id="64" name="Esagono 63"/>
          <p:cNvSpPr/>
          <p:nvPr/>
        </p:nvSpPr>
        <p:spPr>
          <a:xfrm>
            <a:off x="7641087" y="1002906"/>
            <a:ext cx="586232" cy="505372"/>
          </a:xfrm>
          <a:prstGeom prst="hexagon">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65" name="Rettangolo 64"/>
          <p:cNvSpPr/>
          <p:nvPr/>
        </p:nvSpPr>
        <p:spPr>
          <a:xfrm>
            <a:off x="4143384" y="749458"/>
            <a:ext cx="1023013" cy="246221"/>
          </a:xfrm>
          <a:prstGeom prst="rect">
            <a:avLst/>
          </a:prstGeom>
        </p:spPr>
        <p:txBody>
          <a:bodyPr wrap="square">
            <a:spAutoFit/>
          </a:bodyPr>
          <a:lstStyle/>
          <a:p>
            <a:pPr fontAlgn="base">
              <a:spcBef>
                <a:spcPts val="600"/>
              </a:spcBef>
              <a:spcAft>
                <a:spcPct val="0"/>
              </a:spcAft>
            </a:pPr>
            <a:r>
              <a:rPr lang="it-IT" sz="1000" b="1" err="1" smtClean="0">
                <a:solidFill>
                  <a:schemeClr val="accent1">
                    <a:lumMod val="75000"/>
                  </a:schemeClr>
                </a:solidFill>
              </a:rPr>
              <a:t>Longitudinal</a:t>
            </a:r>
            <a:endParaRPr lang="en-GB" sz="1000" b="1">
              <a:solidFill>
                <a:schemeClr val="accent1">
                  <a:lumMod val="75000"/>
                </a:schemeClr>
              </a:solidFill>
            </a:endParaRPr>
          </a:p>
        </p:txBody>
      </p:sp>
      <p:sp>
        <p:nvSpPr>
          <p:cNvPr id="31" name="Rettangolo 30"/>
          <p:cNvSpPr/>
          <p:nvPr/>
        </p:nvSpPr>
        <p:spPr>
          <a:xfrm>
            <a:off x="232120" y="2404552"/>
            <a:ext cx="8662497" cy="584775"/>
          </a:xfrm>
          <a:prstGeom prst="rect">
            <a:avLst/>
          </a:prstGeom>
        </p:spPr>
        <p:txBody>
          <a:bodyPr wrap="square">
            <a:spAutoFit/>
          </a:bodyPr>
          <a:lstStyle/>
          <a:p>
            <a:pPr fontAlgn="base">
              <a:spcBef>
                <a:spcPts val="600"/>
              </a:spcBef>
              <a:spcAft>
                <a:spcPct val="0"/>
              </a:spcAft>
            </a:pPr>
            <a:r>
              <a:rPr lang="it-IT" sz="1600" b="1" err="1" smtClean="0">
                <a:solidFill>
                  <a:srgbClr val="002060"/>
                </a:solidFill>
              </a:rPr>
              <a:t>It</a:t>
            </a:r>
            <a:r>
              <a:rPr lang="it-IT" sz="1600" b="1" smtClean="0">
                <a:solidFill>
                  <a:srgbClr val="002060"/>
                </a:solidFill>
              </a:rPr>
              <a:t> </a:t>
            </a:r>
            <a:r>
              <a:rPr lang="it-IT" sz="1600" b="1" err="1" smtClean="0">
                <a:solidFill>
                  <a:srgbClr val="002060"/>
                </a:solidFill>
              </a:rPr>
              <a:t>represents</a:t>
            </a:r>
            <a:r>
              <a:rPr lang="it-IT" sz="1600" b="1" smtClean="0">
                <a:solidFill>
                  <a:srgbClr val="002060"/>
                </a:solidFill>
              </a:rPr>
              <a:t> the core of the </a:t>
            </a:r>
            <a:r>
              <a:rPr lang="it-IT" sz="1600" b="1" err="1" smtClean="0">
                <a:solidFill>
                  <a:srgbClr val="002060"/>
                </a:solidFill>
              </a:rPr>
              <a:t>system</a:t>
            </a:r>
            <a:r>
              <a:rPr lang="it-IT" sz="1600" b="1" smtClean="0">
                <a:solidFill>
                  <a:srgbClr val="002060"/>
                </a:solidFill>
              </a:rPr>
              <a:t>. </a:t>
            </a:r>
            <a:r>
              <a:rPr lang="it-IT" sz="1600" b="1" err="1" smtClean="0">
                <a:solidFill>
                  <a:srgbClr val="002060"/>
                </a:solidFill>
              </a:rPr>
              <a:t>It</a:t>
            </a:r>
            <a:r>
              <a:rPr lang="it-IT" sz="1600" b="1" smtClean="0">
                <a:solidFill>
                  <a:srgbClr val="002060"/>
                </a:solidFill>
              </a:rPr>
              <a:t> </a:t>
            </a:r>
            <a:r>
              <a:rPr lang="it-IT" sz="1600" b="1" err="1" smtClean="0">
                <a:solidFill>
                  <a:srgbClr val="002060"/>
                </a:solidFill>
              </a:rPr>
              <a:t>elaborates</a:t>
            </a:r>
            <a:r>
              <a:rPr lang="it-IT" sz="1600" b="1" smtClean="0">
                <a:solidFill>
                  <a:srgbClr val="002060"/>
                </a:solidFill>
              </a:rPr>
              <a:t> the </a:t>
            </a:r>
            <a:r>
              <a:rPr lang="it-IT" sz="1600" b="1" err="1" smtClean="0">
                <a:solidFill>
                  <a:srgbClr val="002060"/>
                </a:solidFill>
              </a:rPr>
              <a:t>correction</a:t>
            </a:r>
            <a:r>
              <a:rPr lang="it-IT" sz="1600" b="1" smtClean="0">
                <a:solidFill>
                  <a:srgbClr val="002060"/>
                </a:solidFill>
              </a:rPr>
              <a:t> </a:t>
            </a:r>
            <a:r>
              <a:rPr lang="it-IT" sz="1600" b="1" err="1" smtClean="0">
                <a:solidFill>
                  <a:srgbClr val="002060"/>
                </a:solidFill>
              </a:rPr>
              <a:t>signal</a:t>
            </a:r>
            <a:r>
              <a:rPr lang="it-IT" sz="1600" b="1" smtClean="0">
                <a:solidFill>
                  <a:srgbClr val="002060"/>
                </a:solidFill>
              </a:rPr>
              <a:t>, </a:t>
            </a:r>
            <a:r>
              <a:rPr lang="it-IT" sz="1600" b="1" err="1" smtClean="0">
                <a:solidFill>
                  <a:srgbClr val="002060"/>
                </a:solidFill>
              </a:rPr>
              <a:t>based</a:t>
            </a:r>
            <a:r>
              <a:rPr lang="it-IT" sz="1600" b="1" smtClean="0">
                <a:solidFill>
                  <a:srgbClr val="002060"/>
                </a:solidFill>
              </a:rPr>
              <a:t> on the </a:t>
            </a:r>
            <a:r>
              <a:rPr lang="it-IT" sz="1600" b="1" err="1" smtClean="0">
                <a:solidFill>
                  <a:srgbClr val="002060"/>
                </a:solidFill>
              </a:rPr>
              <a:t>phase</a:t>
            </a:r>
            <a:r>
              <a:rPr lang="it-IT" sz="1600" b="1" smtClean="0">
                <a:solidFill>
                  <a:srgbClr val="002060"/>
                </a:solidFill>
              </a:rPr>
              <a:t> </a:t>
            </a:r>
            <a:r>
              <a:rPr lang="it-IT" sz="1600" b="1" err="1" smtClean="0">
                <a:solidFill>
                  <a:srgbClr val="002060"/>
                </a:solidFill>
              </a:rPr>
              <a:t>measurements</a:t>
            </a:r>
            <a:r>
              <a:rPr lang="it-IT" sz="1600" b="1" smtClean="0">
                <a:solidFill>
                  <a:srgbClr val="002060"/>
                </a:solidFill>
              </a:rPr>
              <a:t>.</a:t>
            </a:r>
            <a:endParaRPr lang="en-GB" sz="1600" b="1">
              <a:solidFill>
                <a:srgbClr val="002060"/>
              </a:solidFill>
            </a:endParaRPr>
          </a:p>
        </p:txBody>
      </p:sp>
    </p:spTree>
    <p:extLst>
      <p:ext uri="{BB962C8B-B14F-4D97-AF65-F5344CB8AC3E}">
        <p14:creationId xmlns:p14="http://schemas.microsoft.com/office/powerpoint/2010/main" val="3754332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31"/>
          <p:cNvSpPr/>
          <p:nvPr/>
        </p:nvSpPr>
        <p:spPr>
          <a:xfrm>
            <a:off x="4081940" y="749458"/>
            <a:ext cx="4604860" cy="1539903"/>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 name="Titolo 1"/>
          <p:cNvSpPr>
            <a:spLocks noGrp="1"/>
          </p:cNvSpPr>
          <p:nvPr>
            <p:ph type="title"/>
          </p:nvPr>
        </p:nvSpPr>
        <p:spPr/>
        <p:txBody>
          <a:bodyPr/>
          <a:lstStyle/>
          <a:p>
            <a:r>
              <a:rPr lang="it-IT" err="1"/>
              <a:t>DIMTEL</a:t>
            </a:r>
            <a:r>
              <a:rPr lang="it-IT"/>
              <a:t> iGP-120F</a:t>
            </a:r>
            <a:endParaRPr lang="it-IT">
              <a:solidFill>
                <a:srgbClr val="00B0F0"/>
              </a:solidFill>
            </a:endParaRPr>
          </a:p>
        </p:txBody>
      </p:sp>
      <p:sp>
        <p:nvSpPr>
          <p:cNvPr id="15" name="Ottagono 14"/>
          <p:cNvSpPr/>
          <p:nvPr/>
        </p:nvSpPr>
        <p:spPr>
          <a:xfrm>
            <a:off x="4598395" y="999674"/>
            <a:ext cx="550312" cy="509628"/>
          </a:xfrm>
          <a:prstGeom prst="octagon">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800" noProof="0" smtClean="0">
              <a:solidFill>
                <a:schemeClr val="accent1"/>
              </a:solidFill>
              <a:latin typeface="EYInterstate Light" panose="02000506000000020004" pitchFamily="2" charset="0"/>
            </a:endParaRPr>
          </a:p>
        </p:txBody>
      </p:sp>
      <p:sp>
        <p:nvSpPr>
          <p:cNvPr id="16" name="CasellaDiTesto 15"/>
          <p:cNvSpPr txBox="1"/>
          <p:nvPr/>
        </p:nvSpPr>
        <p:spPr>
          <a:xfrm>
            <a:off x="4762476" y="1178435"/>
            <a:ext cx="227626"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smtClean="0">
                <a:solidFill>
                  <a:schemeClr val="accent1">
                    <a:lumMod val="75000"/>
                  </a:schemeClr>
                </a:solidFill>
              </a:rPr>
              <a:t>BPM</a:t>
            </a:r>
          </a:p>
        </p:txBody>
      </p:sp>
      <p:sp>
        <p:nvSpPr>
          <p:cNvPr id="17" name="Rettangolo 16"/>
          <p:cNvSpPr/>
          <p:nvPr/>
        </p:nvSpPr>
        <p:spPr>
          <a:xfrm>
            <a:off x="4555414" y="1787720"/>
            <a:ext cx="631714" cy="32108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19" name="CasellaDiTesto 18"/>
          <p:cNvSpPr txBox="1"/>
          <p:nvPr/>
        </p:nvSpPr>
        <p:spPr>
          <a:xfrm>
            <a:off x="4622037" y="1865039"/>
            <a:ext cx="506549" cy="141577"/>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r>
              <a:rPr lang="it-IT"/>
              <a:t>Front-end </a:t>
            </a:r>
          </a:p>
        </p:txBody>
      </p:sp>
      <p:sp>
        <p:nvSpPr>
          <p:cNvPr id="20" name="Rettangolo 19"/>
          <p:cNvSpPr/>
          <p:nvPr/>
        </p:nvSpPr>
        <p:spPr>
          <a:xfrm>
            <a:off x="5414426" y="1710367"/>
            <a:ext cx="900529" cy="47789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rgbClr val="FF0000"/>
              </a:solidFill>
              <a:latin typeface="EYInterstate Light" panose="02000506000000020004" pitchFamily="2" charset="0"/>
            </a:endParaRPr>
          </a:p>
        </p:txBody>
      </p:sp>
      <p:sp>
        <p:nvSpPr>
          <p:cNvPr id="21" name="CasellaDiTesto 20"/>
          <p:cNvSpPr txBox="1"/>
          <p:nvPr/>
        </p:nvSpPr>
        <p:spPr>
          <a:xfrm>
            <a:off x="5415874" y="1770943"/>
            <a:ext cx="928138" cy="350865"/>
          </a:xfrm>
          <a:prstGeom prst="rect">
            <a:avLst/>
          </a:prstGeom>
          <a:noFill/>
          <a:ln>
            <a:noFill/>
          </a:ln>
        </p:spPr>
        <p:txBody>
          <a:bodyPr wrap="none" lIns="0" tIns="36576" rIns="0" bIns="0" rtlCol="0">
            <a:spAutoFit/>
          </a:bodyPr>
          <a:lstStyle>
            <a:defPPr>
              <a:defRPr lang="en-US"/>
            </a:defPPr>
            <a:lvl1pPr algn="ctr">
              <a:lnSpc>
                <a:spcPct val="85000"/>
              </a:lnSpc>
              <a:spcAft>
                <a:spcPts val="600"/>
              </a:spcAft>
              <a:buClr>
                <a:schemeClr val="accent2"/>
              </a:buClr>
              <a:buSzPct val="70000"/>
              <a:defRPr sz="800" b="1">
                <a:solidFill>
                  <a:srgbClr val="FF0000"/>
                </a:solidFill>
              </a:defRPr>
            </a:lvl1pPr>
          </a:lstStyle>
          <a:p>
            <a:r>
              <a:rPr lang="it-IT"/>
              <a:t>ADC + </a:t>
            </a:r>
            <a:r>
              <a:rPr lang="it-IT" smtClean="0"/>
              <a:t/>
            </a:r>
            <a:br>
              <a:rPr lang="it-IT" smtClean="0"/>
            </a:br>
            <a:r>
              <a:rPr lang="it-IT" smtClean="0"/>
              <a:t>Digital </a:t>
            </a:r>
            <a:r>
              <a:rPr lang="it-IT"/>
              <a:t>Processing </a:t>
            </a:r>
            <a:r>
              <a:rPr lang="it-IT" smtClean="0"/>
              <a:t/>
            </a:r>
            <a:br>
              <a:rPr lang="it-IT" smtClean="0"/>
            </a:br>
            <a:r>
              <a:rPr lang="it-IT" smtClean="0"/>
              <a:t>DAC </a:t>
            </a:r>
            <a:endParaRPr lang="it-IT"/>
          </a:p>
        </p:txBody>
      </p:sp>
      <p:sp>
        <p:nvSpPr>
          <p:cNvPr id="22" name="Rettangolo 21"/>
          <p:cNvSpPr/>
          <p:nvPr/>
        </p:nvSpPr>
        <p:spPr>
          <a:xfrm>
            <a:off x="6542253" y="1784360"/>
            <a:ext cx="631714" cy="32108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3" name="CasellaDiTesto 22"/>
          <p:cNvSpPr txBox="1"/>
          <p:nvPr/>
        </p:nvSpPr>
        <p:spPr>
          <a:xfrm>
            <a:off x="6616091" y="1857419"/>
            <a:ext cx="492122" cy="141577"/>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800" b="1" smtClean="0">
                <a:solidFill>
                  <a:schemeClr val="accent1">
                    <a:lumMod val="75000"/>
                  </a:schemeClr>
                </a:solidFill>
              </a:rPr>
              <a:t>Back-end </a:t>
            </a:r>
          </a:p>
        </p:txBody>
      </p:sp>
      <p:sp>
        <p:nvSpPr>
          <p:cNvPr id="18" name="Triangolo isoscele 17"/>
          <p:cNvSpPr/>
          <p:nvPr/>
        </p:nvSpPr>
        <p:spPr>
          <a:xfrm rot="5400000">
            <a:off x="7349838" y="1715767"/>
            <a:ext cx="529147" cy="456161"/>
          </a:xfrm>
          <a:prstGeom prst="triangle">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4" name="CasellaDiTesto 23"/>
          <p:cNvSpPr txBox="1"/>
          <p:nvPr/>
        </p:nvSpPr>
        <p:spPr>
          <a:xfrm>
            <a:off x="7409038" y="1861812"/>
            <a:ext cx="421590"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smtClean="0">
                <a:solidFill>
                  <a:schemeClr val="accent1">
                    <a:lumMod val="75000"/>
                  </a:schemeClr>
                </a:solidFill>
              </a:rPr>
              <a:t>RF </a:t>
            </a:r>
            <a:r>
              <a:rPr lang="it-IT" sz="800" b="1" err="1" smtClean="0">
                <a:solidFill>
                  <a:schemeClr val="accent1">
                    <a:lumMod val="75000"/>
                  </a:schemeClr>
                </a:solidFill>
              </a:rPr>
              <a:t>Amp</a:t>
            </a:r>
            <a:r>
              <a:rPr lang="it-IT" sz="800" b="1" smtClean="0">
                <a:solidFill>
                  <a:schemeClr val="accent1">
                    <a:lumMod val="75000"/>
                  </a:schemeClr>
                </a:solidFill>
              </a:rPr>
              <a:t>.</a:t>
            </a:r>
          </a:p>
        </p:txBody>
      </p:sp>
      <p:cxnSp>
        <p:nvCxnSpPr>
          <p:cNvPr id="26" name="Connettore diritto 25"/>
          <p:cNvCxnSpPr>
            <a:stCxn id="17" idx="3"/>
            <a:endCxn id="20" idx="1"/>
          </p:cNvCxnSpPr>
          <p:nvPr/>
        </p:nvCxnSpPr>
        <p:spPr>
          <a:xfrm>
            <a:off x="5187128" y="1948262"/>
            <a:ext cx="227298" cy="105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a:stCxn id="21" idx="3"/>
            <a:endCxn id="22" idx="1"/>
          </p:cNvCxnSpPr>
          <p:nvPr/>
        </p:nvCxnSpPr>
        <p:spPr>
          <a:xfrm>
            <a:off x="6329889" y="1944901"/>
            <a:ext cx="212364" cy="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a:stCxn id="22" idx="3"/>
            <a:endCxn id="18" idx="3"/>
          </p:cNvCxnSpPr>
          <p:nvPr/>
        </p:nvCxnSpPr>
        <p:spPr>
          <a:xfrm flipV="1">
            <a:off x="7173967" y="1943848"/>
            <a:ext cx="212364" cy="1054"/>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a:endCxn id="17" idx="0"/>
          </p:cNvCxnSpPr>
          <p:nvPr/>
        </p:nvCxnSpPr>
        <p:spPr>
          <a:xfrm>
            <a:off x="4871271" y="1509302"/>
            <a:ext cx="0" cy="278418"/>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41" name="CasellaDiTesto 40"/>
          <p:cNvSpPr txBox="1"/>
          <p:nvPr/>
        </p:nvSpPr>
        <p:spPr>
          <a:xfrm>
            <a:off x="7784981" y="1173357"/>
            <a:ext cx="315792"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err="1" smtClean="0">
                <a:solidFill>
                  <a:schemeClr val="accent1">
                    <a:lumMod val="75000"/>
                  </a:schemeClr>
                </a:solidFill>
              </a:rPr>
              <a:t>Kicker</a:t>
            </a:r>
            <a:endParaRPr lang="it-IT" sz="800" b="1" smtClean="0">
              <a:solidFill>
                <a:schemeClr val="accent1">
                  <a:lumMod val="75000"/>
                </a:schemeClr>
              </a:solidFill>
            </a:endParaRPr>
          </a:p>
        </p:txBody>
      </p:sp>
      <p:cxnSp>
        <p:nvCxnSpPr>
          <p:cNvPr id="42" name="Connettore 4 41"/>
          <p:cNvCxnSpPr>
            <a:stCxn id="18" idx="0"/>
          </p:cNvCxnSpPr>
          <p:nvPr/>
        </p:nvCxnSpPr>
        <p:spPr>
          <a:xfrm flipV="1">
            <a:off x="7842492" y="1509302"/>
            <a:ext cx="97473" cy="434546"/>
          </a:xfrm>
          <a:prstGeom prst="bentConnector2">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8" name="Connettore 2 47"/>
          <p:cNvCxnSpPr/>
          <p:nvPr/>
        </p:nvCxnSpPr>
        <p:spPr>
          <a:xfrm flipV="1">
            <a:off x="8212983" y="1265657"/>
            <a:ext cx="418434" cy="930"/>
          </a:xfrm>
          <a:prstGeom prst="straightConnector1">
            <a:avLst/>
          </a:prstGeom>
          <a:ln w="19050">
            <a:solidFill>
              <a:schemeClr val="tx2">
                <a:lumMod val="75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8350891" y="1057264"/>
            <a:ext cx="280526"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err="1" smtClean="0">
                <a:solidFill>
                  <a:schemeClr val="accent1">
                    <a:lumMod val="75000"/>
                  </a:schemeClr>
                </a:solidFill>
              </a:rPr>
              <a:t>Beam</a:t>
            </a:r>
            <a:endParaRPr lang="it-IT" sz="800" b="1" smtClean="0">
              <a:solidFill>
                <a:schemeClr val="accent1">
                  <a:lumMod val="75000"/>
                </a:schemeClr>
              </a:solidFill>
            </a:endParaRPr>
          </a:p>
        </p:txBody>
      </p:sp>
      <p:cxnSp>
        <p:nvCxnSpPr>
          <p:cNvPr id="51" name="Connettore 2 50"/>
          <p:cNvCxnSpPr/>
          <p:nvPr/>
        </p:nvCxnSpPr>
        <p:spPr>
          <a:xfrm flipV="1">
            <a:off x="5167228" y="1265656"/>
            <a:ext cx="2513964"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53" name="Connettore 2 52"/>
          <p:cNvCxnSpPr/>
          <p:nvPr/>
        </p:nvCxnSpPr>
        <p:spPr>
          <a:xfrm flipV="1">
            <a:off x="4245257" y="1265655"/>
            <a:ext cx="353138"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pic>
        <p:nvPicPr>
          <p:cNvPr id="5" name="Immagine 4"/>
          <p:cNvPicPr>
            <a:picLocks noChangeAspect="1"/>
          </p:cNvPicPr>
          <p:nvPr/>
        </p:nvPicPr>
        <p:blipFill>
          <a:blip r:embed="rId2"/>
          <a:stretch>
            <a:fillRect/>
          </a:stretch>
        </p:blipFill>
        <p:spPr>
          <a:xfrm>
            <a:off x="232121" y="838679"/>
            <a:ext cx="3775981" cy="1329035"/>
          </a:xfrm>
          <a:prstGeom prst="roundRect">
            <a:avLst/>
          </a:prstGeom>
          <a:ln w="38100">
            <a:noFill/>
          </a:ln>
          <a:effectLst/>
        </p:spPr>
      </p:pic>
      <p:sp>
        <p:nvSpPr>
          <p:cNvPr id="27" name="Esagono 26"/>
          <p:cNvSpPr/>
          <p:nvPr/>
        </p:nvSpPr>
        <p:spPr>
          <a:xfrm>
            <a:off x="7641087" y="1002906"/>
            <a:ext cx="586232" cy="505372"/>
          </a:xfrm>
          <a:prstGeom prst="hexagon">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30" name="Rettangolo 29"/>
          <p:cNvSpPr/>
          <p:nvPr/>
        </p:nvSpPr>
        <p:spPr>
          <a:xfrm>
            <a:off x="4143384" y="749458"/>
            <a:ext cx="1023013" cy="246221"/>
          </a:xfrm>
          <a:prstGeom prst="rect">
            <a:avLst/>
          </a:prstGeom>
        </p:spPr>
        <p:txBody>
          <a:bodyPr wrap="square">
            <a:spAutoFit/>
          </a:bodyPr>
          <a:lstStyle/>
          <a:p>
            <a:pPr fontAlgn="base">
              <a:spcBef>
                <a:spcPts val="600"/>
              </a:spcBef>
              <a:spcAft>
                <a:spcPct val="0"/>
              </a:spcAft>
            </a:pPr>
            <a:r>
              <a:rPr lang="it-IT" sz="1000" b="1" err="1" smtClean="0">
                <a:solidFill>
                  <a:schemeClr val="accent1">
                    <a:lumMod val="75000"/>
                  </a:schemeClr>
                </a:solidFill>
              </a:rPr>
              <a:t>Longitudinal</a:t>
            </a:r>
            <a:endParaRPr lang="en-GB" sz="1000" b="1">
              <a:solidFill>
                <a:schemeClr val="accent1">
                  <a:lumMod val="75000"/>
                </a:schemeClr>
              </a:solidFill>
            </a:endParaRPr>
          </a:p>
        </p:txBody>
      </p:sp>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l="5826" r="7804"/>
          <a:stretch/>
        </p:blipFill>
        <p:spPr>
          <a:xfrm>
            <a:off x="4622478" y="3572621"/>
            <a:ext cx="4451209" cy="2834477"/>
          </a:xfrm>
          <a:prstGeom prst="rect">
            <a:avLst/>
          </a:prstGeom>
        </p:spPr>
      </p:pic>
      <p:pic>
        <p:nvPicPr>
          <p:cNvPr id="8" name="Immagine 7"/>
          <p:cNvPicPr>
            <a:picLocks noChangeAspect="1"/>
          </p:cNvPicPr>
          <p:nvPr/>
        </p:nvPicPr>
        <p:blipFill rotWithShape="1">
          <a:blip r:embed="rId4" cstate="print">
            <a:extLst>
              <a:ext uri="{28A0092B-C50C-407E-A947-70E740481C1C}">
                <a14:useLocalDpi xmlns:a14="http://schemas.microsoft.com/office/drawing/2010/main" val="0"/>
              </a:ext>
            </a:extLst>
          </a:blip>
          <a:srcRect l="5381" r="7195"/>
          <a:stretch/>
        </p:blipFill>
        <p:spPr>
          <a:xfrm>
            <a:off x="104062" y="3554312"/>
            <a:ext cx="4518416" cy="2842626"/>
          </a:xfrm>
          <a:prstGeom prst="rect">
            <a:avLst/>
          </a:prstGeom>
        </p:spPr>
      </p:pic>
      <p:sp>
        <p:nvSpPr>
          <p:cNvPr id="35" name="Rettangolo 34"/>
          <p:cNvSpPr/>
          <p:nvPr/>
        </p:nvSpPr>
        <p:spPr>
          <a:xfrm>
            <a:off x="446571" y="2512943"/>
            <a:ext cx="8350932" cy="830997"/>
          </a:xfrm>
          <a:prstGeom prst="rect">
            <a:avLst/>
          </a:prstGeom>
        </p:spPr>
        <p:txBody>
          <a:bodyPr wrap="square">
            <a:spAutoFit/>
          </a:bodyPr>
          <a:lstStyle/>
          <a:p>
            <a:pPr fontAlgn="base">
              <a:spcBef>
                <a:spcPts val="600"/>
              </a:spcBef>
              <a:spcAft>
                <a:spcPct val="0"/>
              </a:spcAft>
            </a:pPr>
            <a:r>
              <a:rPr lang="en-GB" sz="1600" smtClean="0">
                <a:solidFill>
                  <a:srgbClr val="002060"/>
                </a:solidFill>
              </a:rPr>
              <a:t>By means of a </a:t>
            </a:r>
            <a:r>
              <a:rPr lang="en-GB" sz="1600" b="1" smtClean="0">
                <a:solidFill>
                  <a:srgbClr val="002060"/>
                </a:solidFill>
              </a:rPr>
              <a:t>sinusoidal digital filters </a:t>
            </a:r>
            <a:r>
              <a:rPr lang="en-GB" sz="1600" smtClean="0">
                <a:solidFill>
                  <a:srgbClr val="002060"/>
                </a:solidFill>
              </a:rPr>
              <a:t>(16 taps), we obtain the </a:t>
            </a:r>
            <a:r>
              <a:rPr lang="en-GB" sz="1600" b="1" smtClean="0">
                <a:solidFill>
                  <a:srgbClr val="002060"/>
                </a:solidFill>
              </a:rPr>
              <a:t>correction signal </a:t>
            </a:r>
            <a:r>
              <a:rPr lang="en-GB" sz="1600" smtClean="0">
                <a:solidFill>
                  <a:srgbClr val="002060"/>
                </a:solidFill>
              </a:rPr>
              <a:t>for the n-</a:t>
            </a:r>
            <a:r>
              <a:rPr lang="en-GB" sz="1600" err="1" smtClean="0">
                <a:solidFill>
                  <a:srgbClr val="002060"/>
                </a:solidFill>
              </a:rPr>
              <a:t>th</a:t>
            </a:r>
            <a:r>
              <a:rPr lang="en-GB" sz="1600" smtClean="0">
                <a:solidFill>
                  <a:srgbClr val="002060"/>
                </a:solidFill>
              </a:rPr>
              <a:t> bunch. In first approximation, </a:t>
            </a:r>
            <a:r>
              <a:rPr lang="en-GB" sz="1600" b="1" smtClean="0">
                <a:solidFill>
                  <a:srgbClr val="002060"/>
                </a:solidFill>
              </a:rPr>
              <a:t>the filter applies a </a:t>
            </a:r>
            <a:r>
              <a:rPr lang="en-GB" sz="1600" b="1">
                <a:solidFill>
                  <a:srgbClr val="002060"/>
                </a:solidFill>
              </a:rPr>
              <a:t>gain </a:t>
            </a:r>
            <a:r>
              <a:rPr lang="en-GB" sz="1600">
                <a:solidFill>
                  <a:srgbClr val="002060"/>
                </a:solidFill>
              </a:rPr>
              <a:t>(</a:t>
            </a:r>
            <a:r>
              <a:rPr lang="en-GB" sz="1600" smtClean="0">
                <a:solidFill>
                  <a:srgbClr val="002060"/>
                </a:solidFill>
              </a:rPr>
              <a:t>user-selectable) and </a:t>
            </a:r>
            <a:r>
              <a:rPr lang="en-GB" sz="1600" b="1" smtClean="0">
                <a:solidFill>
                  <a:srgbClr val="002060"/>
                </a:solidFill>
              </a:rPr>
              <a:t>a phase shift </a:t>
            </a:r>
            <a:r>
              <a:rPr lang="en-GB" sz="1600" b="1">
                <a:solidFill>
                  <a:srgbClr val="002060"/>
                </a:solidFill>
              </a:rPr>
              <a:t>of </a:t>
            </a:r>
            <a:r>
              <a:rPr lang="en-GB" sz="1600" b="1" smtClean="0">
                <a:solidFill>
                  <a:srgbClr val="002060"/>
                </a:solidFill>
              </a:rPr>
              <a:t>-</a:t>
            </a:r>
            <a:r>
              <a:rPr lang="el-GR" sz="1600" b="1" smtClean="0">
                <a:solidFill>
                  <a:srgbClr val="002060"/>
                </a:solidFill>
              </a:rPr>
              <a:t>π</a:t>
            </a:r>
            <a:r>
              <a:rPr lang="it-IT" sz="1600" b="1">
                <a:solidFill>
                  <a:srgbClr val="002060"/>
                </a:solidFill>
              </a:rPr>
              <a:t>/2 </a:t>
            </a:r>
            <a:r>
              <a:rPr lang="it-IT" sz="1600">
                <a:solidFill>
                  <a:srgbClr val="002060"/>
                </a:solidFill>
              </a:rPr>
              <a:t>to the </a:t>
            </a:r>
            <a:r>
              <a:rPr lang="it-IT" sz="1600" err="1">
                <a:solidFill>
                  <a:srgbClr val="002060"/>
                </a:solidFill>
              </a:rPr>
              <a:t>digitized</a:t>
            </a:r>
            <a:r>
              <a:rPr lang="it-IT" sz="1600">
                <a:solidFill>
                  <a:srgbClr val="002060"/>
                </a:solidFill>
              </a:rPr>
              <a:t> </a:t>
            </a:r>
            <a:r>
              <a:rPr lang="it-IT" sz="1600" err="1" smtClean="0">
                <a:solidFill>
                  <a:srgbClr val="002060"/>
                </a:solidFill>
              </a:rPr>
              <a:t>signal</a:t>
            </a:r>
            <a:r>
              <a:rPr lang="it-IT" sz="1600" smtClean="0">
                <a:solidFill>
                  <a:srgbClr val="002060"/>
                </a:solidFill>
              </a:rPr>
              <a:t>.</a:t>
            </a:r>
            <a:endParaRPr lang="en-GB" sz="1600">
              <a:solidFill>
                <a:srgbClr val="002060"/>
              </a:solidFill>
            </a:endParaRPr>
          </a:p>
        </p:txBody>
      </p:sp>
      <p:sp>
        <p:nvSpPr>
          <p:cNvPr id="34" name="CasellaDiTesto 33"/>
          <p:cNvSpPr txBox="1"/>
          <p:nvPr/>
        </p:nvSpPr>
        <p:spPr>
          <a:xfrm>
            <a:off x="526833" y="4989859"/>
            <a:ext cx="28415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smtClean="0">
                <a:solidFill>
                  <a:srgbClr val="0070C0"/>
                </a:solidFill>
              </a:rPr>
              <a:t>2</a:t>
            </a:r>
          </a:p>
        </p:txBody>
      </p:sp>
      <p:sp>
        <p:nvSpPr>
          <p:cNvPr id="37" name="CasellaDiTesto 36"/>
          <p:cNvSpPr txBox="1"/>
          <p:nvPr/>
        </p:nvSpPr>
        <p:spPr>
          <a:xfrm>
            <a:off x="5128586" y="4453326"/>
            <a:ext cx="28415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smtClean="0">
                <a:solidFill>
                  <a:srgbClr val="FF0000"/>
                </a:solidFill>
              </a:rPr>
              <a:t>3</a:t>
            </a:r>
          </a:p>
        </p:txBody>
      </p:sp>
      <p:sp>
        <p:nvSpPr>
          <p:cNvPr id="38" name="CasellaDiTesto 37"/>
          <p:cNvSpPr txBox="1"/>
          <p:nvPr/>
        </p:nvSpPr>
        <p:spPr>
          <a:xfrm>
            <a:off x="543264" y="4040692"/>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smtClean="0"/>
              <a:t>1</a:t>
            </a:r>
          </a:p>
        </p:txBody>
      </p:sp>
      <p:sp>
        <p:nvSpPr>
          <p:cNvPr id="39" name="CasellaDiTesto 38"/>
          <p:cNvSpPr txBox="1"/>
          <p:nvPr/>
        </p:nvSpPr>
        <p:spPr>
          <a:xfrm>
            <a:off x="6293992" y="1658032"/>
            <a:ext cx="28415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smtClean="0">
                <a:solidFill>
                  <a:srgbClr val="0070C0"/>
                </a:solidFill>
              </a:rPr>
              <a:t>2</a:t>
            </a:r>
          </a:p>
        </p:txBody>
      </p:sp>
      <p:sp>
        <p:nvSpPr>
          <p:cNvPr id="40" name="CasellaDiTesto 39"/>
          <p:cNvSpPr txBox="1"/>
          <p:nvPr/>
        </p:nvSpPr>
        <p:spPr>
          <a:xfrm>
            <a:off x="5148707" y="1669634"/>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dirty="0" smtClean="0"/>
              <a:t>1</a:t>
            </a:r>
          </a:p>
        </p:txBody>
      </p:sp>
      <p:sp>
        <p:nvSpPr>
          <p:cNvPr id="43" name="CasellaDiTesto 42"/>
          <p:cNvSpPr txBox="1"/>
          <p:nvPr/>
        </p:nvSpPr>
        <p:spPr>
          <a:xfrm>
            <a:off x="5725581" y="1430187"/>
            <a:ext cx="28415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smtClean="0">
                <a:solidFill>
                  <a:srgbClr val="FF0000"/>
                </a:solidFill>
              </a:rPr>
              <a:t>3</a:t>
            </a:r>
          </a:p>
        </p:txBody>
      </p:sp>
    </p:spTree>
    <p:extLst>
      <p:ext uri="{BB962C8B-B14F-4D97-AF65-F5344CB8AC3E}">
        <p14:creationId xmlns:p14="http://schemas.microsoft.com/office/powerpoint/2010/main" val="27311745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ttangolo 95"/>
          <p:cNvSpPr/>
          <p:nvPr/>
        </p:nvSpPr>
        <p:spPr>
          <a:xfrm>
            <a:off x="4081940" y="749458"/>
            <a:ext cx="4604860" cy="1539903"/>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95" name="Rettangolo 94"/>
          <p:cNvSpPr/>
          <p:nvPr/>
        </p:nvSpPr>
        <p:spPr>
          <a:xfrm>
            <a:off x="457200" y="4186544"/>
            <a:ext cx="8229600" cy="1929017"/>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 name="Titolo 1"/>
          <p:cNvSpPr>
            <a:spLocks noGrp="1"/>
          </p:cNvSpPr>
          <p:nvPr>
            <p:ph type="title"/>
          </p:nvPr>
        </p:nvSpPr>
        <p:spPr/>
        <p:txBody>
          <a:bodyPr/>
          <a:lstStyle/>
          <a:p>
            <a:r>
              <a:rPr lang="it-IT" smtClean="0"/>
              <a:t>Dafne Long. Feedback (back-end)</a:t>
            </a:r>
            <a:endParaRPr lang="it-IT">
              <a:solidFill>
                <a:srgbClr val="00B0F0"/>
              </a:solidFill>
            </a:endParaRPr>
          </a:p>
        </p:txBody>
      </p:sp>
      <p:sp>
        <p:nvSpPr>
          <p:cNvPr id="15" name="Ottagono 14"/>
          <p:cNvSpPr/>
          <p:nvPr/>
        </p:nvSpPr>
        <p:spPr>
          <a:xfrm>
            <a:off x="4599541" y="999674"/>
            <a:ext cx="550312" cy="509628"/>
          </a:xfrm>
          <a:prstGeom prst="octagon">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800" noProof="0" smtClean="0">
              <a:solidFill>
                <a:schemeClr val="accent1"/>
              </a:solidFill>
              <a:latin typeface="EYInterstate Light" panose="02000506000000020004" pitchFamily="2" charset="0"/>
            </a:endParaRPr>
          </a:p>
        </p:txBody>
      </p:sp>
      <p:sp>
        <p:nvSpPr>
          <p:cNvPr id="16" name="CasellaDiTesto 15"/>
          <p:cNvSpPr txBox="1"/>
          <p:nvPr/>
        </p:nvSpPr>
        <p:spPr>
          <a:xfrm>
            <a:off x="4763622" y="1178435"/>
            <a:ext cx="227626"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smtClean="0">
                <a:solidFill>
                  <a:schemeClr val="accent1">
                    <a:lumMod val="75000"/>
                  </a:schemeClr>
                </a:solidFill>
              </a:rPr>
              <a:t>BPM</a:t>
            </a:r>
          </a:p>
        </p:txBody>
      </p:sp>
      <p:sp>
        <p:nvSpPr>
          <p:cNvPr id="17" name="Rettangolo 16"/>
          <p:cNvSpPr/>
          <p:nvPr/>
        </p:nvSpPr>
        <p:spPr>
          <a:xfrm>
            <a:off x="4556560" y="1787720"/>
            <a:ext cx="631714" cy="32108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19" name="CasellaDiTesto 18"/>
          <p:cNvSpPr txBox="1"/>
          <p:nvPr/>
        </p:nvSpPr>
        <p:spPr>
          <a:xfrm>
            <a:off x="4623183" y="1865039"/>
            <a:ext cx="506549" cy="141577"/>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r>
              <a:rPr lang="it-IT"/>
              <a:t>Front-end </a:t>
            </a:r>
          </a:p>
        </p:txBody>
      </p:sp>
      <p:sp>
        <p:nvSpPr>
          <p:cNvPr id="20" name="Rettangolo 19"/>
          <p:cNvSpPr/>
          <p:nvPr/>
        </p:nvSpPr>
        <p:spPr>
          <a:xfrm>
            <a:off x="5415572" y="1710367"/>
            <a:ext cx="900529" cy="477893"/>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1" name="CasellaDiTesto 20"/>
          <p:cNvSpPr txBox="1"/>
          <p:nvPr/>
        </p:nvSpPr>
        <p:spPr>
          <a:xfrm>
            <a:off x="5417020" y="1770943"/>
            <a:ext cx="928138" cy="350865"/>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pPr algn="ctr"/>
            <a:r>
              <a:rPr lang="it-IT"/>
              <a:t>ADC + </a:t>
            </a:r>
            <a:br>
              <a:rPr lang="it-IT"/>
            </a:br>
            <a:r>
              <a:rPr lang="it-IT"/>
              <a:t>Digital Processing </a:t>
            </a:r>
            <a:br>
              <a:rPr lang="it-IT"/>
            </a:br>
            <a:r>
              <a:rPr lang="it-IT"/>
              <a:t>DAC </a:t>
            </a:r>
          </a:p>
        </p:txBody>
      </p:sp>
      <p:sp>
        <p:nvSpPr>
          <p:cNvPr id="22" name="Rettangolo 21"/>
          <p:cNvSpPr/>
          <p:nvPr/>
        </p:nvSpPr>
        <p:spPr>
          <a:xfrm>
            <a:off x="6543399" y="1784360"/>
            <a:ext cx="631714" cy="3210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rgbClr val="FF0000"/>
              </a:solidFill>
              <a:latin typeface="EYInterstate Light" panose="02000506000000020004" pitchFamily="2" charset="0"/>
            </a:endParaRPr>
          </a:p>
        </p:txBody>
      </p:sp>
      <p:sp>
        <p:nvSpPr>
          <p:cNvPr id="23" name="CasellaDiTesto 22"/>
          <p:cNvSpPr txBox="1"/>
          <p:nvPr/>
        </p:nvSpPr>
        <p:spPr>
          <a:xfrm>
            <a:off x="6617237" y="1857419"/>
            <a:ext cx="492122" cy="141577"/>
          </a:xfrm>
          <a:prstGeom prst="rect">
            <a:avLst/>
          </a:prstGeom>
          <a:noFill/>
          <a:ln>
            <a:noFill/>
          </a:ln>
        </p:spPr>
        <p:txBody>
          <a:bodyPr wrap="none" lIns="0" tIns="36576" rIns="0" bIns="0" rtlCol="0">
            <a:spAutoFit/>
          </a:bodyPr>
          <a:lstStyle>
            <a:defPPr>
              <a:defRPr lang="en-US"/>
            </a:defPPr>
            <a:lvl1pPr algn="ctr">
              <a:lnSpc>
                <a:spcPct val="85000"/>
              </a:lnSpc>
              <a:spcAft>
                <a:spcPts val="600"/>
              </a:spcAft>
              <a:buClr>
                <a:schemeClr val="accent2"/>
              </a:buClr>
              <a:buSzPct val="70000"/>
              <a:defRPr sz="800" b="1">
                <a:solidFill>
                  <a:srgbClr val="FF0000"/>
                </a:solidFill>
              </a:defRPr>
            </a:lvl1pPr>
          </a:lstStyle>
          <a:p>
            <a:r>
              <a:rPr lang="it-IT"/>
              <a:t>Back-end </a:t>
            </a:r>
          </a:p>
        </p:txBody>
      </p:sp>
      <p:sp>
        <p:nvSpPr>
          <p:cNvPr id="18" name="Triangolo isoscele 17"/>
          <p:cNvSpPr/>
          <p:nvPr/>
        </p:nvSpPr>
        <p:spPr>
          <a:xfrm rot="5400000">
            <a:off x="7350984" y="1715767"/>
            <a:ext cx="529147" cy="456161"/>
          </a:xfrm>
          <a:prstGeom prst="triangl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rgbClr val="FF0000"/>
              </a:solidFill>
              <a:latin typeface="EYInterstate Light" panose="02000506000000020004" pitchFamily="2" charset="0"/>
            </a:endParaRPr>
          </a:p>
        </p:txBody>
      </p:sp>
      <p:sp>
        <p:nvSpPr>
          <p:cNvPr id="24" name="CasellaDiTesto 23"/>
          <p:cNvSpPr txBox="1"/>
          <p:nvPr/>
        </p:nvSpPr>
        <p:spPr>
          <a:xfrm>
            <a:off x="7410184" y="1861812"/>
            <a:ext cx="421590" cy="141577"/>
          </a:xfrm>
          <a:prstGeom prst="rect">
            <a:avLst/>
          </a:prstGeom>
          <a:noFill/>
          <a:ln>
            <a:noFill/>
          </a:ln>
        </p:spPr>
        <p:txBody>
          <a:bodyPr wrap="none" lIns="0" tIns="36576" rIns="0" bIns="0" rtlCol="0">
            <a:spAutoFit/>
          </a:bodyPr>
          <a:lstStyle>
            <a:defPPr>
              <a:defRPr lang="en-US"/>
            </a:defPPr>
            <a:lvl1pPr algn="ctr">
              <a:lnSpc>
                <a:spcPct val="85000"/>
              </a:lnSpc>
              <a:spcAft>
                <a:spcPts val="600"/>
              </a:spcAft>
              <a:buClr>
                <a:schemeClr val="accent2"/>
              </a:buClr>
              <a:buSzPct val="70000"/>
              <a:defRPr sz="800" b="1">
                <a:solidFill>
                  <a:srgbClr val="FF0000"/>
                </a:solidFill>
              </a:defRPr>
            </a:lvl1pPr>
          </a:lstStyle>
          <a:p>
            <a:r>
              <a:rPr lang="it-IT"/>
              <a:t>RF </a:t>
            </a:r>
            <a:r>
              <a:rPr lang="it-IT" err="1"/>
              <a:t>Amp</a:t>
            </a:r>
            <a:r>
              <a:rPr lang="it-IT"/>
              <a:t>.</a:t>
            </a:r>
          </a:p>
        </p:txBody>
      </p:sp>
      <p:cxnSp>
        <p:nvCxnSpPr>
          <p:cNvPr id="26" name="Connettore diritto 25"/>
          <p:cNvCxnSpPr>
            <a:stCxn id="17" idx="3"/>
            <a:endCxn id="20" idx="1"/>
          </p:cNvCxnSpPr>
          <p:nvPr/>
        </p:nvCxnSpPr>
        <p:spPr>
          <a:xfrm>
            <a:off x="5188274" y="1948262"/>
            <a:ext cx="227298" cy="105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a:stCxn id="21" idx="3"/>
            <a:endCxn id="22" idx="1"/>
          </p:cNvCxnSpPr>
          <p:nvPr/>
        </p:nvCxnSpPr>
        <p:spPr>
          <a:xfrm>
            <a:off x="6331035" y="1944901"/>
            <a:ext cx="212364" cy="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a:stCxn id="22" idx="3"/>
            <a:endCxn id="18" idx="3"/>
          </p:cNvCxnSpPr>
          <p:nvPr/>
        </p:nvCxnSpPr>
        <p:spPr>
          <a:xfrm flipV="1">
            <a:off x="7175113" y="1943848"/>
            <a:ext cx="212364" cy="1054"/>
          </a:xfrm>
          <a:prstGeom prst="line">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a:endCxn id="17" idx="0"/>
          </p:cNvCxnSpPr>
          <p:nvPr/>
        </p:nvCxnSpPr>
        <p:spPr>
          <a:xfrm>
            <a:off x="4872417" y="1509302"/>
            <a:ext cx="0" cy="278418"/>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41" name="CasellaDiTesto 40"/>
          <p:cNvSpPr txBox="1"/>
          <p:nvPr/>
        </p:nvSpPr>
        <p:spPr>
          <a:xfrm>
            <a:off x="7786127" y="1173357"/>
            <a:ext cx="315792" cy="141577"/>
          </a:xfrm>
          <a:prstGeom prst="rect">
            <a:avLst/>
          </a:prstGeom>
          <a:noFill/>
          <a:ln>
            <a:noFill/>
          </a:ln>
        </p:spPr>
        <p:txBody>
          <a:bodyPr wrap="none" lIns="0" tIns="36576" rIns="0" bIns="0" rtlCol="0">
            <a:spAutoFit/>
          </a:bodyPr>
          <a:lstStyle>
            <a:defPPr>
              <a:defRPr lang="en-US"/>
            </a:defPPr>
            <a:lvl1pPr algn="ctr">
              <a:lnSpc>
                <a:spcPct val="85000"/>
              </a:lnSpc>
              <a:spcAft>
                <a:spcPts val="600"/>
              </a:spcAft>
              <a:buClr>
                <a:schemeClr val="accent2"/>
              </a:buClr>
              <a:buSzPct val="70000"/>
              <a:defRPr sz="800" b="1">
                <a:solidFill>
                  <a:srgbClr val="FF0000"/>
                </a:solidFill>
              </a:defRPr>
            </a:lvl1pPr>
          </a:lstStyle>
          <a:p>
            <a:r>
              <a:rPr lang="it-IT" err="1"/>
              <a:t>Kicker</a:t>
            </a:r>
            <a:endParaRPr lang="it-IT"/>
          </a:p>
        </p:txBody>
      </p:sp>
      <p:cxnSp>
        <p:nvCxnSpPr>
          <p:cNvPr id="42" name="Connettore 4 41"/>
          <p:cNvCxnSpPr>
            <a:stCxn id="18" idx="0"/>
          </p:cNvCxnSpPr>
          <p:nvPr/>
        </p:nvCxnSpPr>
        <p:spPr>
          <a:xfrm flipV="1">
            <a:off x="7843638" y="1509302"/>
            <a:ext cx="97473" cy="434546"/>
          </a:xfrm>
          <a:prstGeom prst="bentConnector2">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8" name="Connettore 2 47"/>
          <p:cNvCxnSpPr/>
          <p:nvPr/>
        </p:nvCxnSpPr>
        <p:spPr>
          <a:xfrm flipV="1">
            <a:off x="8214129" y="1265657"/>
            <a:ext cx="418434" cy="930"/>
          </a:xfrm>
          <a:prstGeom prst="straightConnector1">
            <a:avLst/>
          </a:prstGeom>
          <a:ln w="19050">
            <a:solidFill>
              <a:schemeClr val="tx2">
                <a:lumMod val="75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8352037" y="1057264"/>
            <a:ext cx="280526"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err="1" smtClean="0">
                <a:solidFill>
                  <a:schemeClr val="accent1">
                    <a:lumMod val="75000"/>
                  </a:schemeClr>
                </a:solidFill>
              </a:rPr>
              <a:t>Beam</a:t>
            </a:r>
            <a:endParaRPr lang="it-IT" sz="800" b="1" smtClean="0">
              <a:solidFill>
                <a:schemeClr val="accent1">
                  <a:lumMod val="75000"/>
                </a:schemeClr>
              </a:solidFill>
            </a:endParaRPr>
          </a:p>
        </p:txBody>
      </p:sp>
      <p:cxnSp>
        <p:nvCxnSpPr>
          <p:cNvPr id="51" name="Connettore 2 50"/>
          <p:cNvCxnSpPr/>
          <p:nvPr/>
        </p:nvCxnSpPr>
        <p:spPr>
          <a:xfrm flipV="1">
            <a:off x="5168374" y="1265656"/>
            <a:ext cx="2513964"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53" name="Connettore 2 52"/>
          <p:cNvCxnSpPr/>
          <p:nvPr/>
        </p:nvCxnSpPr>
        <p:spPr>
          <a:xfrm flipV="1">
            <a:off x="4246403" y="1265655"/>
            <a:ext cx="353138"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2"/>
          <a:stretch>
            <a:fillRect/>
          </a:stretch>
        </p:blipFill>
        <p:spPr>
          <a:xfrm>
            <a:off x="457200" y="744960"/>
            <a:ext cx="3237443" cy="1544401"/>
          </a:xfrm>
          <a:prstGeom prst="roundRect">
            <a:avLst/>
          </a:prstGeom>
          <a:ln w="38100">
            <a:noFill/>
          </a:ln>
          <a:effectLst/>
        </p:spPr>
      </p:pic>
      <p:sp>
        <p:nvSpPr>
          <p:cNvPr id="27" name="Esagono 26"/>
          <p:cNvSpPr/>
          <p:nvPr/>
        </p:nvSpPr>
        <p:spPr>
          <a:xfrm>
            <a:off x="7642233" y="1002906"/>
            <a:ext cx="586232" cy="505372"/>
          </a:xfrm>
          <a:prstGeom prst="hexagon">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rgbClr val="FF0000"/>
              </a:solidFill>
              <a:latin typeface="EYInterstate Light" panose="02000506000000020004" pitchFamily="2" charset="0"/>
            </a:endParaRPr>
          </a:p>
        </p:txBody>
      </p:sp>
      <p:sp>
        <p:nvSpPr>
          <p:cNvPr id="30" name="Rettangolo 29"/>
          <p:cNvSpPr/>
          <p:nvPr/>
        </p:nvSpPr>
        <p:spPr>
          <a:xfrm>
            <a:off x="4144530" y="749458"/>
            <a:ext cx="1023013" cy="246221"/>
          </a:xfrm>
          <a:prstGeom prst="rect">
            <a:avLst/>
          </a:prstGeom>
        </p:spPr>
        <p:txBody>
          <a:bodyPr wrap="square">
            <a:spAutoFit/>
          </a:bodyPr>
          <a:lstStyle/>
          <a:p>
            <a:pPr fontAlgn="base">
              <a:spcBef>
                <a:spcPts val="600"/>
              </a:spcBef>
              <a:spcAft>
                <a:spcPct val="0"/>
              </a:spcAft>
            </a:pPr>
            <a:r>
              <a:rPr lang="it-IT" sz="1000" b="1" err="1" smtClean="0">
                <a:solidFill>
                  <a:schemeClr val="accent1">
                    <a:lumMod val="75000"/>
                  </a:schemeClr>
                </a:solidFill>
              </a:rPr>
              <a:t>Longitudinal</a:t>
            </a:r>
            <a:endParaRPr lang="en-GB" sz="1000" b="1">
              <a:solidFill>
                <a:schemeClr val="accent1">
                  <a:lumMod val="75000"/>
                </a:schemeClr>
              </a:solidFill>
            </a:endParaRPr>
          </a:p>
        </p:txBody>
      </p:sp>
      <p:grpSp>
        <p:nvGrpSpPr>
          <p:cNvPr id="58" name="Gruppo 57"/>
          <p:cNvGrpSpPr/>
          <p:nvPr/>
        </p:nvGrpSpPr>
        <p:grpSpPr>
          <a:xfrm>
            <a:off x="2990971" y="4761648"/>
            <a:ext cx="360888" cy="360889"/>
            <a:chOff x="6655608" y="5102134"/>
            <a:chExt cx="360888" cy="360889"/>
          </a:xfrm>
        </p:grpSpPr>
        <p:sp>
          <p:nvSpPr>
            <p:cNvPr id="59" name="Ovale 58"/>
            <p:cNvSpPr/>
            <p:nvPr/>
          </p:nvSpPr>
          <p:spPr>
            <a:xfrm>
              <a:off x="6655608" y="5102134"/>
              <a:ext cx="360888" cy="36088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60" name="Connettore diritto 59"/>
            <p:cNvCxnSpPr/>
            <p:nvPr/>
          </p:nvCxnSpPr>
          <p:spPr>
            <a:xfrm flipV="1">
              <a:off x="6760024" y="5209078"/>
              <a:ext cx="162394" cy="14641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 name="Connettore diritto 60"/>
            <p:cNvCxnSpPr/>
            <p:nvPr/>
          </p:nvCxnSpPr>
          <p:spPr>
            <a:xfrm flipH="1" flipV="1">
              <a:off x="6760024" y="5204620"/>
              <a:ext cx="151186" cy="14641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64" name="CasellaDiTesto 63"/>
          <p:cNvSpPr txBox="1"/>
          <p:nvPr/>
        </p:nvSpPr>
        <p:spPr>
          <a:xfrm>
            <a:off x="2978868" y="4510983"/>
            <a:ext cx="400752"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Mixer</a:t>
            </a:r>
          </a:p>
        </p:txBody>
      </p:sp>
      <p:sp>
        <p:nvSpPr>
          <p:cNvPr id="65" name="CasellaDiTesto 64"/>
          <p:cNvSpPr txBox="1"/>
          <p:nvPr/>
        </p:nvSpPr>
        <p:spPr>
          <a:xfrm>
            <a:off x="4066206" y="4760192"/>
            <a:ext cx="506870"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Progr</a:t>
            </a:r>
            <a:r>
              <a:rPr lang="it-IT" sz="1200" b="1" smtClean="0"/>
              <a:t>.</a:t>
            </a:r>
            <a:r>
              <a:rPr lang="it-IT" sz="1200" b="1"/>
              <a:t/>
            </a:r>
            <a:br>
              <a:rPr lang="it-IT" sz="1200" b="1"/>
            </a:br>
            <a:r>
              <a:rPr lang="it-IT" sz="1200" b="1" smtClean="0"/>
              <a:t>DELAY</a:t>
            </a:r>
          </a:p>
        </p:txBody>
      </p:sp>
      <p:cxnSp>
        <p:nvCxnSpPr>
          <p:cNvPr id="66" name="Connettore diritto 65"/>
          <p:cNvCxnSpPr>
            <a:stCxn id="59" idx="6"/>
          </p:cNvCxnSpPr>
          <p:nvPr/>
        </p:nvCxnSpPr>
        <p:spPr>
          <a:xfrm>
            <a:off x="3351859" y="4942093"/>
            <a:ext cx="413765" cy="289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4" name="Rettangolo 73"/>
          <p:cNvSpPr/>
          <p:nvPr/>
        </p:nvSpPr>
        <p:spPr>
          <a:xfrm>
            <a:off x="3765624" y="4737026"/>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cxnSp>
        <p:nvCxnSpPr>
          <p:cNvPr id="75" name="Connettore 2 74"/>
          <p:cNvCxnSpPr>
            <a:endCxn id="59" idx="2"/>
          </p:cNvCxnSpPr>
          <p:nvPr/>
        </p:nvCxnSpPr>
        <p:spPr>
          <a:xfrm>
            <a:off x="1383792" y="4942093"/>
            <a:ext cx="1607179"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6" name="CasellaDiTesto 75"/>
          <p:cNvSpPr txBox="1"/>
          <p:nvPr/>
        </p:nvSpPr>
        <p:spPr>
          <a:xfrm>
            <a:off x="538258" y="4813462"/>
            <a:ext cx="759823"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From DAC</a:t>
            </a:r>
          </a:p>
        </p:txBody>
      </p:sp>
      <p:sp>
        <p:nvSpPr>
          <p:cNvPr id="82" name="Triangolo isoscele 81"/>
          <p:cNvSpPr/>
          <p:nvPr/>
        </p:nvSpPr>
        <p:spPr>
          <a:xfrm rot="5400000">
            <a:off x="5398202" y="4584512"/>
            <a:ext cx="836297" cy="720945"/>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83" name="CasellaDiTesto 82"/>
          <p:cNvSpPr txBox="1"/>
          <p:nvPr/>
        </p:nvSpPr>
        <p:spPr>
          <a:xfrm>
            <a:off x="5517060" y="4760192"/>
            <a:ext cx="341440"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RF</a:t>
            </a:r>
            <a:br>
              <a:rPr lang="it-IT" sz="1200" b="1" smtClean="0"/>
            </a:br>
            <a:r>
              <a:rPr lang="it-IT" sz="1200" b="1" err="1" smtClean="0"/>
              <a:t>Amp</a:t>
            </a:r>
            <a:endParaRPr lang="it-IT" sz="1200" b="1" smtClean="0"/>
          </a:p>
        </p:txBody>
      </p:sp>
      <p:sp>
        <p:nvSpPr>
          <p:cNvPr id="84" name="Esagono 83"/>
          <p:cNvSpPr/>
          <p:nvPr/>
        </p:nvSpPr>
        <p:spPr>
          <a:xfrm>
            <a:off x="6696128" y="4603732"/>
            <a:ext cx="789027" cy="680195"/>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85" name="CasellaDiTesto 84"/>
          <p:cNvSpPr txBox="1"/>
          <p:nvPr/>
        </p:nvSpPr>
        <p:spPr>
          <a:xfrm>
            <a:off x="6870837" y="4826840"/>
            <a:ext cx="468078"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Kicker</a:t>
            </a:r>
            <a:endParaRPr lang="it-IT" sz="1200" b="1" smtClean="0"/>
          </a:p>
        </p:txBody>
      </p:sp>
      <p:cxnSp>
        <p:nvCxnSpPr>
          <p:cNvPr id="86" name="Connettore diritto 85"/>
          <p:cNvCxnSpPr>
            <a:stCxn id="74" idx="3"/>
            <a:endCxn id="82" idx="3"/>
          </p:cNvCxnSpPr>
          <p:nvPr/>
        </p:nvCxnSpPr>
        <p:spPr>
          <a:xfrm>
            <a:off x="4840044" y="4938477"/>
            <a:ext cx="615834" cy="650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7" name="Connettore diritto 86"/>
          <p:cNvCxnSpPr>
            <a:stCxn id="82" idx="0"/>
            <a:endCxn id="84" idx="3"/>
          </p:cNvCxnSpPr>
          <p:nvPr/>
        </p:nvCxnSpPr>
        <p:spPr>
          <a:xfrm flipV="1">
            <a:off x="6176823" y="4943830"/>
            <a:ext cx="519305" cy="1155"/>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8" name="Connettore 4 87"/>
          <p:cNvCxnSpPr>
            <a:stCxn id="89" idx="3"/>
          </p:cNvCxnSpPr>
          <p:nvPr/>
        </p:nvCxnSpPr>
        <p:spPr>
          <a:xfrm flipV="1">
            <a:off x="2961722" y="5134024"/>
            <a:ext cx="209693" cy="435362"/>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Rettangolo 88"/>
          <p:cNvSpPr/>
          <p:nvPr/>
        </p:nvSpPr>
        <p:spPr>
          <a:xfrm>
            <a:off x="1887302" y="5367935"/>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90" name="CasellaDiTesto 89"/>
          <p:cNvSpPr txBox="1"/>
          <p:nvPr/>
        </p:nvSpPr>
        <p:spPr>
          <a:xfrm>
            <a:off x="2090753" y="5380634"/>
            <a:ext cx="681277" cy="403187"/>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QPSK</a:t>
            </a:r>
            <a:r>
              <a:rPr lang="it-IT" sz="1200" b="1"/>
              <a:t/>
            </a:r>
            <a:br>
              <a:rPr lang="it-IT" sz="1200" b="1"/>
            </a:br>
            <a:r>
              <a:rPr lang="it-IT" sz="1200" b="1" smtClean="0"/>
              <a:t>3.25 * </a:t>
            </a:r>
            <a:r>
              <a:rPr lang="it-IT" sz="1600" b="1" err="1"/>
              <a:t>f</a:t>
            </a:r>
            <a:r>
              <a:rPr lang="it-IT" sz="1100" b="1" err="1"/>
              <a:t>rf</a:t>
            </a:r>
            <a:r>
              <a:rPr lang="it-IT" sz="1600" b="1" smtClean="0"/>
              <a:t> </a:t>
            </a:r>
          </a:p>
        </p:txBody>
      </p:sp>
      <p:cxnSp>
        <p:nvCxnSpPr>
          <p:cNvPr id="91" name="Connettore 2 90"/>
          <p:cNvCxnSpPr/>
          <p:nvPr/>
        </p:nvCxnSpPr>
        <p:spPr>
          <a:xfrm>
            <a:off x="1309336" y="5565010"/>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2" name="CasellaDiTesto 91"/>
          <p:cNvSpPr txBox="1"/>
          <p:nvPr/>
        </p:nvSpPr>
        <p:spPr>
          <a:xfrm>
            <a:off x="1021475" y="5425152"/>
            <a:ext cx="166713" cy="246221"/>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600" b="1" err="1" smtClean="0"/>
              <a:t>f</a:t>
            </a:r>
            <a:r>
              <a:rPr lang="it-IT" sz="1050" b="1" err="1" smtClean="0"/>
              <a:t>rf</a:t>
            </a:r>
            <a:endParaRPr lang="it-IT" sz="1200" b="1" smtClean="0"/>
          </a:p>
        </p:txBody>
      </p:sp>
      <p:cxnSp>
        <p:nvCxnSpPr>
          <p:cNvPr id="93" name="Connettore 2 92"/>
          <p:cNvCxnSpPr/>
          <p:nvPr/>
        </p:nvCxnSpPr>
        <p:spPr>
          <a:xfrm>
            <a:off x="7504336" y="4955261"/>
            <a:ext cx="603431"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4" name="CasellaDiTesto 93"/>
          <p:cNvSpPr txBox="1"/>
          <p:nvPr/>
        </p:nvSpPr>
        <p:spPr>
          <a:xfrm>
            <a:off x="7543603" y="5020109"/>
            <a:ext cx="416781"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Beam</a:t>
            </a:r>
            <a:endParaRPr lang="it-IT" sz="1200" b="1" smtClean="0"/>
          </a:p>
        </p:txBody>
      </p:sp>
      <p:sp>
        <p:nvSpPr>
          <p:cNvPr id="52" name="Rettangolo 51"/>
          <p:cNvSpPr/>
          <p:nvPr/>
        </p:nvSpPr>
        <p:spPr>
          <a:xfrm>
            <a:off x="328864" y="2552111"/>
            <a:ext cx="8566484" cy="1554272"/>
          </a:xfrm>
          <a:prstGeom prst="rect">
            <a:avLst/>
          </a:prstGeom>
        </p:spPr>
        <p:txBody>
          <a:bodyPr wrap="square">
            <a:spAutoFit/>
          </a:bodyPr>
          <a:lstStyle/>
          <a:p>
            <a:pPr fontAlgn="base">
              <a:spcBef>
                <a:spcPts val="600"/>
              </a:spcBef>
              <a:spcAft>
                <a:spcPct val="0"/>
              </a:spcAft>
            </a:pPr>
            <a:r>
              <a:rPr lang="en-GB" sz="1600" b="1" dirty="0" smtClean="0">
                <a:solidFill>
                  <a:srgbClr val="002060"/>
                </a:solidFill>
              </a:rPr>
              <a:t>The back-end main functionalities are: </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to produce an excitation signal for the Kicker, based on the output of the DAC. </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To adjust </a:t>
            </a:r>
            <a:r>
              <a:rPr lang="en-GB" sz="1600" dirty="0">
                <a:solidFill>
                  <a:srgbClr val="002060"/>
                </a:solidFill>
              </a:rPr>
              <a:t>the signal delay in order to synchronize the passage of the bunches with the </a:t>
            </a:r>
            <a:r>
              <a:rPr lang="en-GB" sz="1600" dirty="0" smtClean="0">
                <a:solidFill>
                  <a:srgbClr val="002060"/>
                </a:solidFill>
              </a:rPr>
              <a:t>“correction kick” (by means of a Programmable Delay Line).</a:t>
            </a:r>
          </a:p>
          <a:p>
            <a:pPr marL="285750" indent="-285750" fontAlgn="base">
              <a:spcBef>
                <a:spcPts val="600"/>
              </a:spcBef>
              <a:spcAft>
                <a:spcPct val="0"/>
              </a:spcAft>
              <a:buFontTx/>
              <a:buChar char="-"/>
            </a:pPr>
            <a:endParaRPr lang="en-GB" sz="1600" b="1" dirty="0" smtClean="0">
              <a:solidFill>
                <a:srgbClr val="002060"/>
              </a:solidFill>
            </a:endParaRPr>
          </a:p>
        </p:txBody>
      </p:sp>
      <p:sp>
        <p:nvSpPr>
          <p:cNvPr id="7" name="Rettangolo arrotondato 6"/>
          <p:cNvSpPr/>
          <p:nvPr/>
        </p:nvSpPr>
        <p:spPr>
          <a:xfrm>
            <a:off x="1647463" y="4329860"/>
            <a:ext cx="3419765" cy="1575229"/>
          </a:xfrm>
          <a:prstGeom prst="roundRect">
            <a:avLst/>
          </a:prstGeom>
          <a:noFill/>
          <a:ln w="12700">
            <a:solidFill>
              <a:schemeClr val="tx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62" name="CasellaDiTesto 61"/>
          <p:cNvSpPr txBox="1"/>
          <p:nvPr/>
        </p:nvSpPr>
        <p:spPr>
          <a:xfrm>
            <a:off x="4211112" y="5669616"/>
            <a:ext cx="690895"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solidFill>
                  <a:schemeClr val="tx2">
                    <a:lumMod val="50000"/>
                  </a:schemeClr>
                </a:solidFill>
              </a:rPr>
              <a:t>Back-end</a:t>
            </a:r>
          </a:p>
        </p:txBody>
      </p:sp>
    </p:spTree>
    <p:extLst>
      <p:ext uri="{BB962C8B-B14F-4D97-AF65-F5344CB8AC3E}">
        <p14:creationId xmlns:p14="http://schemas.microsoft.com/office/powerpoint/2010/main" val="1895693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ttangolo 78"/>
          <p:cNvSpPr/>
          <p:nvPr/>
        </p:nvSpPr>
        <p:spPr>
          <a:xfrm>
            <a:off x="521371" y="770496"/>
            <a:ext cx="7950054" cy="1423050"/>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 name="Titolo 1"/>
          <p:cNvSpPr>
            <a:spLocks noGrp="1"/>
          </p:cNvSpPr>
          <p:nvPr>
            <p:ph type="title"/>
          </p:nvPr>
        </p:nvSpPr>
        <p:spPr/>
        <p:txBody>
          <a:bodyPr/>
          <a:lstStyle/>
          <a:p>
            <a:r>
              <a:rPr lang="it-IT" err="1" smtClean="0">
                <a:solidFill>
                  <a:srgbClr val="7030A0"/>
                </a:solidFill>
              </a:rPr>
              <a:t>Longitudinal</a:t>
            </a:r>
            <a:r>
              <a:rPr lang="it-IT" smtClean="0"/>
              <a:t> Feedback Back-end</a:t>
            </a:r>
            <a:endParaRPr lang="it-IT">
              <a:solidFill>
                <a:srgbClr val="00B0F0"/>
              </a:solidFill>
            </a:endParaRPr>
          </a:p>
        </p:txBody>
      </p:sp>
      <p:grpSp>
        <p:nvGrpSpPr>
          <p:cNvPr id="58" name="Gruppo 57"/>
          <p:cNvGrpSpPr/>
          <p:nvPr/>
        </p:nvGrpSpPr>
        <p:grpSpPr>
          <a:xfrm>
            <a:off x="3051651" y="1086622"/>
            <a:ext cx="360888" cy="360889"/>
            <a:chOff x="6655608" y="5102134"/>
            <a:chExt cx="360888" cy="360889"/>
          </a:xfrm>
        </p:grpSpPr>
        <p:sp>
          <p:nvSpPr>
            <p:cNvPr id="59" name="Ovale 58"/>
            <p:cNvSpPr/>
            <p:nvPr/>
          </p:nvSpPr>
          <p:spPr>
            <a:xfrm>
              <a:off x="6655608" y="5102134"/>
              <a:ext cx="360888" cy="36088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60" name="Connettore diritto 59"/>
            <p:cNvCxnSpPr/>
            <p:nvPr/>
          </p:nvCxnSpPr>
          <p:spPr>
            <a:xfrm flipV="1">
              <a:off x="6760024" y="5209078"/>
              <a:ext cx="162394" cy="14641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 name="Connettore diritto 60"/>
            <p:cNvCxnSpPr/>
            <p:nvPr/>
          </p:nvCxnSpPr>
          <p:spPr>
            <a:xfrm flipH="1" flipV="1">
              <a:off x="6760024" y="5204620"/>
              <a:ext cx="151186" cy="14641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64" name="CasellaDiTesto 63"/>
          <p:cNvSpPr txBox="1"/>
          <p:nvPr/>
        </p:nvSpPr>
        <p:spPr>
          <a:xfrm>
            <a:off x="3039548" y="835957"/>
            <a:ext cx="400752"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Mixer</a:t>
            </a:r>
          </a:p>
        </p:txBody>
      </p:sp>
      <p:sp>
        <p:nvSpPr>
          <p:cNvPr id="65" name="CasellaDiTesto 64"/>
          <p:cNvSpPr txBox="1"/>
          <p:nvPr/>
        </p:nvSpPr>
        <p:spPr>
          <a:xfrm>
            <a:off x="4126886" y="1085166"/>
            <a:ext cx="506870"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Progr</a:t>
            </a:r>
            <a:r>
              <a:rPr lang="it-IT" sz="1200" b="1" smtClean="0"/>
              <a:t>.</a:t>
            </a:r>
            <a:r>
              <a:rPr lang="it-IT" sz="1200" b="1"/>
              <a:t/>
            </a:r>
            <a:br>
              <a:rPr lang="it-IT" sz="1200" b="1"/>
            </a:br>
            <a:r>
              <a:rPr lang="it-IT" sz="1200" b="1" smtClean="0"/>
              <a:t>DELAY</a:t>
            </a:r>
          </a:p>
        </p:txBody>
      </p:sp>
      <p:cxnSp>
        <p:nvCxnSpPr>
          <p:cNvPr id="66" name="Connettore diritto 65"/>
          <p:cNvCxnSpPr>
            <a:stCxn id="59" idx="6"/>
          </p:cNvCxnSpPr>
          <p:nvPr/>
        </p:nvCxnSpPr>
        <p:spPr>
          <a:xfrm>
            <a:off x="3412539" y="1267067"/>
            <a:ext cx="413765" cy="289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8" name="Connettore 4 67"/>
          <p:cNvCxnSpPr>
            <a:stCxn id="69" idx="3"/>
            <a:endCxn id="59" idx="4"/>
          </p:cNvCxnSpPr>
          <p:nvPr/>
        </p:nvCxnSpPr>
        <p:spPr>
          <a:xfrm flipV="1">
            <a:off x="3022402" y="1447511"/>
            <a:ext cx="209693" cy="435362"/>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Rettangolo 68"/>
          <p:cNvSpPr/>
          <p:nvPr/>
        </p:nvSpPr>
        <p:spPr>
          <a:xfrm>
            <a:off x="1947982" y="1681422"/>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71" name="CasellaDiTesto 70"/>
          <p:cNvSpPr txBox="1"/>
          <p:nvPr/>
        </p:nvSpPr>
        <p:spPr>
          <a:xfrm>
            <a:off x="2151433" y="1694121"/>
            <a:ext cx="681277" cy="403187"/>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QPSK</a:t>
            </a:r>
            <a:r>
              <a:rPr lang="it-IT" sz="1200" b="1"/>
              <a:t/>
            </a:r>
            <a:br>
              <a:rPr lang="it-IT" sz="1200" b="1"/>
            </a:br>
            <a:r>
              <a:rPr lang="it-IT" sz="1200" b="1" smtClean="0"/>
              <a:t>3.25 * </a:t>
            </a:r>
            <a:r>
              <a:rPr lang="it-IT" sz="1600" b="1" err="1"/>
              <a:t>f</a:t>
            </a:r>
            <a:r>
              <a:rPr lang="it-IT" sz="1100" b="1" err="1"/>
              <a:t>rf</a:t>
            </a:r>
            <a:r>
              <a:rPr lang="it-IT" sz="1600" b="1" smtClean="0"/>
              <a:t> </a:t>
            </a:r>
          </a:p>
        </p:txBody>
      </p:sp>
      <p:sp>
        <p:nvSpPr>
          <p:cNvPr id="74" name="Rettangolo 73"/>
          <p:cNvSpPr/>
          <p:nvPr/>
        </p:nvSpPr>
        <p:spPr>
          <a:xfrm>
            <a:off x="3826304" y="1062000"/>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cxnSp>
        <p:nvCxnSpPr>
          <p:cNvPr id="75" name="Connettore 2 74"/>
          <p:cNvCxnSpPr>
            <a:endCxn id="59" idx="2"/>
          </p:cNvCxnSpPr>
          <p:nvPr/>
        </p:nvCxnSpPr>
        <p:spPr>
          <a:xfrm>
            <a:off x="2016978" y="1263451"/>
            <a:ext cx="1034673" cy="361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6" name="CasellaDiTesto 75"/>
          <p:cNvSpPr txBox="1"/>
          <p:nvPr/>
        </p:nvSpPr>
        <p:spPr>
          <a:xfrm>
            <a:off x="1179869" y="1138436"/>
            <a:ext cx="759823"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dirty="0" smtClean="0"/>
              <a:t>From DAC</a:t>
            </a:r>
          </a:p>
        </p:txBody>
      </p:sp>
      <p:cxnSp>
        <p:nvCxnSpPr>
          <p:cNvPr id="77" name="Connettore 2 76"/>
          <p:cNvCxnSpPr/>
          <p:nvPr/>
        </p:nvCxnSpPr>
        <p:spPr>
          <a:xfrm>
            <a:off x="1370016" y="1878497"/>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8" name="CasellaDiTesto 77"/>
          <p:cNvSpPr txBox="1"/>
          <p:nvPr/>
        </p:nvSpPr>
        <p:spPr>
          <a:xfrm>
            <a:off x="1082155" y="1738639"/>
            <a:ext cx="166713" cy="246221"/>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600" b="1" err="1" smtClean="0"/>
              <a:t>f</a:t>
            </a:r>
            <a:r>
              <a:rPr lang="it-IT" sz="1050" b="1" err="1" smtClean="0"/>
              <a:t>rf</a:t>
            </a:r>
            <a:endParaRPr lang="it-IT" sz="1200" b="1" smtClean="0"/>
          </a:p>
        </p:txBody>
      </p:sp>
      <p:sp>
        <p:nvSpPr>
          <p:cNvPr id="82" name="Triangolo isoscele 81"/>
          <p:cNvSpPr/>
          <p:nvPr/>
        </p:nvSpPr>
        <p:spPr>
          <a:xfrm rot="5400000">
            <a:off x="5458882" y="909486"/>
            <a:ext cx="836297" cy="720945"/>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83" name="CasellaDiTesto 82"/>
          <p:cNvSpPr txBox="1"/>
          <p:nvPr/>
        </p:nvSpPr>
        <p:spPr>
          <a:xfrm>
            <a:off x="5577740" y="1085166"/>
            <a:ext cx="341440"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RF</a:t>
            </a:r>
            <a:br>
              <a:rPr lang="it-IT" sz="1200" b="1" smtClean="0"/>
            </a:br>
            <a:r>
              <a:rPr lang="it-IT" sz="1200" b="1" err="1" smtClean="0"/>
              <a:t>Amp</a:t>
            </a:r>
            <a:endParaRPr lang="it-IT" sz="1200" b="1" smtClean="0"/>
          </a:p>
        </p:txBody>
      </p:sp>
      <p:sp>
        <p:nvSpPr>
          <p:cNvPr id="84" name="Esagono 83"/>
          <p:cNvSpPr/>
          <p:nvPr/>
        </p:nvSpPr>
        <p:spPr>
          <a:xfrm>
            <a:off x="6756808" y="928706"/>
            <a:ext cx="789027" cy="680195"/>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85" name="CasellaDiTesto 84"/>
          <p:cNvSpPr txBox="1"/>
          <p:nvPr/>
        </p:nvSpPr>
        <p:spPr>
          <a:xfrm>
            <a:off x="6931517" y="1151814"/>
            <a:ext cx="468078"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Kicker</a:t>
            </a:r>
            <a:endParaRPr lang="it-IT" sz="1200" b="1" smtClean="0"/>
          </a:p>
        </p:txBody>
      </p:sp>
      <p:cxnSp>
        <p:nvCxnSpPr>
          <p:cNvPr id="86" name="Connettore diritto 85"/>
          <p:cNvCxnSpPr>
            <a:stCxn id="74" idx="3"/>
            <a:endCxn id="82" idx="3"/>
          </p:cNvCxnSpPr>
          <p:nvPr/>
        </p:nvCxnSpPr>
        <p:spPr>
          <a:xfrm>
            <a:off x="4900724" y="1263451"/>
            <a:ext cx="615834" cy="650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7" name="Connettore diritto 86"/>
          <p:cNvCxnSpPr>
            <a:stCxn id="82" idx="0"/>
            <a:endCxn id="84" idx="3"/>
          </p:cNvCxnSpPr>
          <p:nvPr/>
        </p:nvCxnSpPr>
        <p:spPr>
          <a:xfrm flipV="1">
            <a:off x="6237503" y="1268804"/>
            <a:ext cx="519305" cy="1155"/>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434947" y="2793663"/>
            <a:ext cx="288698" cy="298543"/>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2000" b="1" smtClean="0">
                <a:solidFill>
                  <a:srgbClr val="00B050"/>
                </a:solidFill>
              </a:rPr>
              <a:t>1</a:t>
            </a:r>
          </a:p>
        </p:txBody>
      </p:sp>
      <p:sp>
        <p:nvSpPr>
          <p:cNvPr id="52" name="CasellaDiTesto 51"/>
          <p:cNvSpPr txBox="1"/>
          <p:nvPr/>
        </p:nvSpPr>
        <p:spPr>
          <a:xfrm>
            <a:off x="439487" y="3801445"/>
            <a:ext cx="284158" cy="298543"/>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2000" b="1" smtClean="0">
                <a:solidFill>
                  <a:srgbClr val="0070C0"/>
                </a:solidFill>
              </a:rPr>
              <a:t>2</a:t>
            </a:r>
          </a:p>
        </p:txBody>
      </p:sp>
      <p:sp>
        <p:nvSpPr>
          <p:cNvPr id="54" name="CasellaDiTesto 53"/>
          <p:cNvSpPr txBox="1"/>
          <p:nvPr/>
        </p:nvSpPr>
        <p:spPr>
          <a:xfrm>
            <a:off x="437217" y="4700106"/>
            <a:ext cx="284158" cy="298543"/>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2000" b="1" smtClean="0">
                <a:solidFill>
                  <a:srgbClr val="FF0000"/>
                </a:solidFill>
              </a:rPr>
              <a:t>3</a:t>
            </a:r>
          </a:p>
        </p:txBody>
      </p:sp>
      <p:sp>
        <p:nvSpPr>
          <p:cNvPr id="55" name="CasellaDiTesto 54"/>
          <p:cNvSpPr txBox="1"/>
          <p:nvPr/>
        </p:nvSpPr>
        <p:spPr>
          <a:xfrm>
            <a:off x="434947" y="5629781"/>
            <a:ext cx="286428" cy="298543"/>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2000" b="1" smtClean="0"/>
              <a:t>4</a:t>
            </a:r>
          </a:p>
        </p:txBody>
      </p:sp>
      <p:sp>
        <p:nvSpPr>
          <p:cNvPr id="56" name="CasellaDiTesto 55"/>
          <p:cNvSpPr txBox="1"/>
          <p:nvPr/>
        </p:nvSpPr>
        <p:spPr>
          <a:xfrm>
            <a:off x="2604524" y="920366"/>
            <a:ext cx="272052" cy="298543"/>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2000" b="1" smtClean="0">
                <a:solidFill>
                  <a:srgbClr val="00B050"/>
                </a:solidFill>
              </a:rPr>
              <a:t>1</a:t>
            </a:r>
          </a:p>
        </p:txBody>
      </p:sp>
      <p:sp>
        <p:nvSpPr>
          <p:cNvPr id="62" name="CasellaDiTesto 61"/>
          <p:cNvSpPr txBox="1"/>
          <p:nvPr/>
        </p:nvSpPr>
        <p:spPr>
          <a:xfrm>
            <a:off x="3304274" y="1537738"/>
            <a:ext cx="272052" cy="298543"/>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2000" b="1" smtClean="0">
                <a:solidFill>
                  <a:srgbClr val="0070C0"/>
                </a:solidFill>
              </a:rPr>
              <a:t>2</a:t>
            </a:r>
          </a:p>
        </p:txBody>
      </p:sp>
      <p:sp>
        <p:nvSpPr>
          <p:cNvPr id="63" name="CasellaDiTesto 62"/>
          <p:cNvSpPr txBox="1"/>
          <p:nvPr/>
        </p:nvSpPr>
        <p:spPr>
          <a:xfrm>
            <a:off x="6484756" y="951265"/>
            <a:ext cx="272052" cy="298543"/>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2000" b="1" smtClean="0">
                <a:solidFill>
                  <a:srgbClr val="FF0000"/>
                </a:solidFill>
              </a:rPr>
              <a:t>3</a:t>
            </a:r>
          </a:p>
        </p:txBody>
      </p:sp>
      <p:sp>
        <p:nvSpPr>
          <p:cNvPr id="67" name="CasellaDiTesto 66"/>
          <p:cNvSpPr txBox="1"/>
          <p:nvPr/>
        </p:nvSpPr>
        <p:spPr>
          <a:xfrm>
            <a:off x="7659058" y="946408"/>
            <a:ext cx="272052" cy="298543"/>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2000" b="1" smtClean="0"/>
              <a:t>4</a:t>
            </a:r>
          </a:p>
        </p:txBody>
      </p:sp>
      <p:cxnSp>
        <p:nvCxnSpPr>
          <p:cNvPr id="72" name="Connettore 2 71"/>
          <p:cNvCxnSpPr/>
          <p:nvPr/>
        </p:nvCxnSpPr>
        <p:spPr>
          <a:xfrm>
            <a:off x="7574304" y="1263451"/>
            <a:ext cx="603431"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3" name="CasellaDiTesto 72"/>
          <p:cNvSpPr txBox="1"/>
          <p:nvPr/>
        </p:nvSpPr>
        <p:spPr>
          <a:xfrm>
            <a:off x="7613571" y="1328299"/>
            <a:ext cx="416781"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Beam</a:t>
            </a:r>
            <a:endParaRPr lang="it-IT" sz="1200" b="1" smtClean="0"/>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9387" t="3817" r="8463" b="3321"/>
          <a:stretch/>
        </p:blipFill>
        <p:spPr>
          <a:xfrm>
            <a:off x="763260" y="2249285"/>
            <a:ext cx="7422032" cy="4614502"/>
          </a:xfrm>
          <a:prstGeom prst="rect">
            <a:avLst/>
          </a:prstGeom>
        </p:spPr>
      </p:pic>
      <p:cxnSp>
        <p:nvCxnSpPr>
          <p:cNvPr id="5" name="Connettore 2 4"/>
          <p:cNvCxnSpPr/>
          <p:nvPr/>
        </p:nvCxnSpPr>
        <p:spPr>
          <a:xfrm>
            <a:off x="4619945" y="2812977"/>
            <a:ext cx="83883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CasellaDiTesto 37"/>
          <p:cNvSpPr txBox="1"/>
          <p:nvPr/>
        </p:nvSpPr>
        <p:spPr>
          <a:xfrm>
            <a:off x="4633756" y="2545309"/>
            <a:ext cx="807913" cy="220060"/>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400" b="1" err="1" smtClean="0"/>
              <a:t>T</a:t>
            </a:r>
            <a:r>
              <a:rPr lang="it-IT" sz="1100" b="1" err="1" smtClean="0"/>
              <a:t>rf</a:t>
            </a:r>
            <a:r>
              <a:rPr lang="it-IT" sz="1100" b="1" smtClean="0"/>
              <a:t> = 2.71ns</a:t>
            </a:r>
          </a:p>
        </p:txBody>
      </p:sp>
    </p:spTree>
    <p:extLst>
      <p:ext uri="{BB962C8B-B14F-4D97-AF65-F5344CB8AC3E}">
        <p14:creationId xmlns:p14="http://schemas.microsoft.com/office/powerpoint/2010/main" val="25335093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ttangolo 78"/>
          <p:cNvSpPr/>
          <p:nvPr/>
        </p:nvSpPr>
        <p:spPr>
          <a:xfrm>
            <a:off x="521371" y="770496"/>
            <a:ext cx="7950054" cy="1423050"/>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 name="Titolo 1"/>
          <p:cNvSpPr>
            <a:spLocks noGrp="1"/>
          </p:cNvSpPr>
          <p:nvPr>
            <p:ph type="title"/>
          </p:nvPr>
        </p:nvSpPr>
        <p:spPr/>
        <p:txBody>
          <a:bodyPr/>
          <a:lstStyle/>
          <a:p>
            <a:r>
              <a:rPr lang="it-IT" err="1" smtClean="0">
                <a:solidFill>
                  <a:srgbClr val="7030A0"/>
                </a:solidFill>
              </a:rPr>
              <a:t>Longitudinal</a:t>
            </a:r>
            <a:r>
              <a:rPr lang="it-IT" smtClean="0"/>
              <a:t> Feedback </a:t>
            </a:r>
            <a:r>
              <a:rPr lang="it-IT"/>
              <a:t>Back-end</a:t>
            </a:r>
            <a:endParaRPr lang="it-IT">
              <a:solidFill>
                <a:srgbClr val="00B0F0"/>
              </a:solidFill>
            </a:endParaRPr>
          </a:p>
        </p:txBody>
      </p:sp>
      <p:grpSp>
        <p:nvGrpSpPr>
          <p:cNvPr id="58" name="Gruppo 57"/>
          <p:cNvGrpSpPr/>
          <p:nvPr/>
        </p:nvGrpSpPr>
        <p:grpSpPr>
          <a:xfrm>
            <a:off x="3051651" y="1086622"/>
            <a:ext cx="360888" cy="360889"/>
            <a:chOff x="6655608" y="5102134"/>
            <a:chExt cx="360888" cy="360889"/>
          </a:xfrm>
        </p:grpSpPr>
        <p:sp>
          <p:nvSpPr>
            <p:cNvPr id="59" name="Ovale 58"/>
            <p:cNvSpPr/>
            <p:nvPr/>
          </p:nvSpPr>
          <p:spPr>
            <a:xfrm>
              <a:off x="6655608" y="5102134"/>
              <a:ext cx="360888" cy="36088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60" name="Connettore diritto 59"/>
            <p:cNvCxnSpPr/>
            <p:nvPr/>
          </p:nvCxnSpPr>
          <p:spPr>
            <a:xfrm flipV="1">
              <a:off x="6760024" y="5209078"/>
              <a:ext cx="162394" cy="14641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 name="Connettore diritto 60"/>
            <p:cNvCxnSpPr/>
            <p:nvPr/>
          </p:nvCxnSpPr>
          <p:spPr>
            <a:xfrm flipH="1" flipV="1">
              <a:off x="6760024" y="5204620"/>
              <a:ext cx="151186" cy="14641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64" name="CasellaDiTesto 63"/>
          <p:cNvSpPr txBox="1"/>
          <p:nvPr/>
        </p:nvSpPr>
        <p:spPr>
          <a:xfrm>
            <a:off x="3039548" y="835957"/>
            <a:ext cx="400752"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Mixer</a:t>
            </a:r>
          </a:p>
        </p:txBody>
      </p:sp>
      <p:sp>
        <p:nvSpPr>
          <p:cNvPr id="65" name="CasellaDiTesto 64"/>
          <p:cNvSpPr txBox="1"/>
          <p:nvPr/>
        </p:nvSpPr>
        <p:spPr>
          <a:xfrm>
            <a:off x="4126886" y="1085166"/>
            <a:ext cx="506870"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Progr</a:t>
            </a:r>
            <a:r>
              <a:rPr lang="it-IT" sz="1200" b="1" smtClean="0"/>
              <a:t>.</a:t>
            </a:r>
            <a:r>
              <a:rPr lang="it-IT" sz="1200" b="1"/>
              <a:t/>
            </a:r>
            <a:br>
              <a:rPr lang="it-IT" sz="1200" b="1"/>
            </a:br>
            <a:r>
              <a:rPr lang="it-IT" sz="1200" b="1" smtClean="0"/>
              <a:t>DELAY</a:t>
            </a:r>
          </a:p>
        </p:txBody>
      </p:sp>
      <p:cxnSp>
        <p:nvCxnSpPr>
          <p:cNvPr id="66" name="Connettore diritto 65"/>
          <p:cNvCxnSpPr>
            <a:stCxn id="59" idx="6"/>
          </p:cNvCxnSpPr>
          <p:nvPr/>
        </p:nvCxnSpPr>
        <p:spPr>
          <a:xfrm>
            <a:off x="3412539" y="1267067"/>
            <a:ext cx="413765" cy="289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8" name="Connettore 4 67"/>
          <p:cNvCxnSpPr>
            <a:stCxn id="69" idx="3"/>
            <a:endCxn id="59" idx="4"/>
          </p:cNvCxnSpPr>
          <p:nvPr/>
        </p:nvCxnSpPr>
        <p:spPr>
          <a:xfrm flipV="1">
            <a:off x="3022402" y="1447511"/>
            <a:ext cx="209693" cy="435362"/>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Rettangolo 68"/>
          <p:cNvSpPr/>
          <p:nvPr/>
        </p:nvSpPr>
        <p:spPr>
          <a:xfrm>
            <a:off x="1947982" y="1681422"/>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71" name="CasellaDiTesto 70"/>
          <p:cNvSpPr txBox="1"/>
          <p:nvPr/>
        </p:nvSpPr>
        <p:spPr>
          <a:xfrm>
            <a:off x="2151433" y="1694121"/>
            <a:ext cx="681277" cy="403187"/>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QPSK</a:t>
            </a:r>
            <a:r>
              <a:rPr lang="it-IT" sz="1200" b="1"/>
              <a:t/>
            </a:r>
            <a:br>
              <a:rPr lang="it-IT" sz="1200" b="1"/>
            </a:br>
            <a:r>
              <a:rPr lang="it-IT" sz="1200" b="1" smtClean="0"/>
              <a:t>3.25 * </a:t>
            </a:r>
            <a:r>
              <a:rPr lang="it-IT" sz="1600" b="1" err="1"/>
              <a:t>f</a:t>
            </a:r>
            <a:r>
              <a:rPr lang="it-IT" sz="1100" b="1" err="1"/>
              <a:t>rf</a:t>
            </a:r>
            <a:r>
              <a:rPr lang="it-IT" sz="1600" b="1" smtClean="0"/>
              <a:t> </a:t>
            </a:r>
          </a:p>
        </p:txBody>
      </p:sp>
      <p:sp>
        <p:nvSpPr>
          <p:cNvPr id="74" name="Rettangolo 73"/>
          <p:cNvSpPr/>
          <p:nvPr/>
        </p:nvSpPr>
        <p:spPr>
          <a:xfrm>
            <a:off x="3826304" y="1062000"/>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cxnSp>
        <p:nvCxnSpPr>
          <p:cNvPr id="75" name="Connettore 2 74"/>
          <p:cNvCxnSpPr>
            <a:endCxn id="59" idx="2"/>
          </p:cNvCxnSpPr>
          <p:nvPr/>
        </p:nvCxnSpPr>
        <p:spPr>
          <a:xfrm>
            <a:off x="2016978" y="1263451"/>
            <a:ext cx="1034673" cy="361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6" name="CasellaDiTesto 75"/>
          <p:cNvSpPr txBox="1"/>
          <p:nvPr/>
        </p:nvSpPr>
        <p:spPr>
          <a:xfrm>
            <a:off x="1154221" y="1138436"/>
            <a:ext cx="811119"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From </a:t>
            </a:r>
            <a:r>
              <a:rPr lang="it-IT" sz="1200" b="1" err="1" smtClean="0"/>
              <a:t>DAC</a:t>
            </a:r>
            <a:r>
              <a:rPr lang="it-IT" sz="1200" b="1" smtClean="0"/>
              <a:t>)</a:t>
            </a:r>
          </a:p>
        </p:txBody>
      </p:sp>
      <p:cxnSp>
        <p:nvCxnSpPr>
          <p:cNvPr id="77" name="Connettore 2 76"/>
          <p:cNvCxnSpPr/>
          <p:nvPr/>
        </p:nvCxnSpPr>
        <p:spPr>
          <a:xfrm>
            <a:off x="1370016" y="1878497"/>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8" name="CasellaDiTesto 77"/>
          <p:cNvSpPr txBox="1"/>
          <p:nvPr/>
        </p:nvSpPr>
        <p:spPr>
          <a:xfrm>
            <a:off x="1082155" y="1738639"/>
            <a:ext cx="166713" cy="246221"/>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600" b="1" err="1" smtClean="0"/>
              <a:t>f</a:t>
            </a:r>
            <a:r>
              <a:rPr lang="it-IT" sz="1050" b="1" err="1" smtClean="0"/>
              <a:t>rf</a:t>
            </a:r>
            <a:endParaRPr lang="it-IT" sz="1200" b="1" smtClean="0"/>
          </a:p>
        </p:txBody>
      </p:sp>
      <p:sp>
        <p:nvSpPr>
          <p:cNvPr id="82" name="Triangolo isoscele 81"/>
          <p:cNvSpPr/>
          <p:nvPr/>
        </p:nvSpPr>
        <p:spPr>
          <a:xfrm rot="5400000">
            <a:off x="5458882" y="909486"/>
            <a:ext cx="836297" cy="720945"/>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83" name="CasellaDiTesto 82"/>
          <p:cNvSpPr txBox="1"/>
          <p:nvPr/>
        </p:nvSpPr>
        <p:spPr>
          <a:xfrm>
            <a:off x="5577740" y="1085166"/>
            <a:ext cx="341440"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RF</a:t>
            </a:r>
            <a:br>
              <a:rPr lang="it-IT" sz="1200" b="1" smtClean="0"/>
            </a:br>
            <a:r>
              <a:rPr lang="it-IT" sz="1200" b="1" err="1" smtClean="0"/>
              <a:t>Amp</a:t>
            </a:r>
            <a:endParaRPr lang="it-IT" sz="1200" b="1" smtClean="0"/>
          </a:p>
        </p:txBody>
      </p:sp>
      <p:sp>
        <p:nvSpPr>
          <p:cNvPr id="84" name="Esagono 83"/>
          <p:cNvSpPr/>
          <p:nvPr/>
        </p:nvSpPr>
        <p:spPr>
          <a:xfrm>
            <a:off x="6756808" y="928706"/>
            <a:ext cx="789027" cy="680195"/>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85" name="CasellaDiTesto 84"/>
          <p:cNvSpPr txBox="1"/>
          <p:nvPr/>
        </p:nvSpPr>
        <p:spPr>
          <a:xfrm>
            <a:off x="6931517" y="1151814"/>
            <a:ext cx="468078"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Kicker</a:t>
            </a:r>
            <a:endParaRPr lang="it-IT" sz="1200" b="1" smtClean="0"/>
          </a:p>
        </p:txBody>
      </p:sp>
      <p:cxnSp>
        <p:nvCxnSpPr>
          <p:cNvPr id="86" name="Connettore diritto 85"/>
          <p:cNvCxnSpPr>
            <a:stCxn id="74" idx="3"/>
            <a:endCxn id="82" idx="3"/>
          </p:cNvCxnSpPr>
          <p:nvPr/>
        </p:nvCxnSpPr>
        <p:spPr>
          <a:xfrm>
            <a:off x="4900724" y="1263451"/>
            <a:ext cx="615834" cy="650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7" name="Connettore diritto 86"/>
          <p:cNvCxnSpPr>
            <a:stCxn id="82" idx="0"/>
            <a:endCxn id="84" idx="3"/>
          </p:cNvCxnSpPr>
          <p:nvPr/>
        </p:nvCxnSpPr>
        <p:spPr>
          <a:xfrm flipV="1">
            <a:off x="6237503" y="1268804"/>
            <a:ext cx="519305" cy="1155"/>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4" name="CasellaDiTesto 53"/>
          <p:cNvSpPr txBox="1"/>
          <p:nvPr/>
        </p:nvSpPr>
        <p:spPr>
          <a:xfrm>
            <a:off x="540665" y="3463849"/>
            <a:ext cx="284158" cy="298543"/>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2000" b="1" smtClean="0">
                <a:solidFill>
                  <a:srgbClr val="FF0000"/>
                </a:solidFill>
              </a:rPr>
              <a:t>1</a:t>
            </a:r>
          </a:p>
        </p:txBody>
      </p:sp>
      <p:sp>
        <p:nvSpPr>
          <p:cNvPr id="55" name="CasellaDiTesto 54"/>
          <p:cNvSpPr txBox="1"/>
          <p:nvPr/>
        </p:nvSpPr>
        <p:spPr>
          <a:xfrm>
            <a:off x="521371" y="5168802"/>
            <a:ext cx="286428" cy="298543"/>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2000" b="1" smtClean="0"/>
              <a:t>2</a:t>
            </a:r>
          </a:p>
        </p:txBody>
      </p:sp>
      <p:sp>
        <p:nvSpPr>
          <p:cNvPr id="63" name="CasellaDiTesto 62"/>
          <p:cNvSpPr txBox="1"/>
          <p:nvPr/>
        </p:nvSpPr>
        <p:spPr>
          <a:xfrm>
            <a:off x="6484756" y="951265"/>
            <a:ext cx="272052" cy="298543"/>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2000" b="1" smtClean="0">
                <a:solidFill>
                  <a:srgbClr val="FF0000"/>
                </a:solidFill>
              </a:rPr>
              <a:t>1</a:t>
            </a:r>
          </a:p>
        </p:txBody>
      </p:sp>
      <p:sp>
        <p:nvSpPr>
          <p:cNvPr id="67" name="CasellaDiTesto 66"/>
          <p:cNvSpPr txBox="1"/>
          <p:nvPr/>
        </p:nvSpPr>
        <p:spPr>
          <a:xfrm>
            <a:off x="7659058" y="946408"/>
            <a:ext cx="272052" cy="298543"/>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2000" b="1" smtClean="0"/>
              <a:t>2</a:t>
            </a:r>
          </a:p>
        </p:txBody>
      </p:sp>
      <p:cxnSp>
        <p:nvCxnSpPr>
          <p:cNvPr id="72" name="Connettore 2 71"/>
          <p:cNvCxnSpPr/>
          <p:nvPr/>
        </p:nvCxnSpPr>
        <p:spPr>
          <a:xfrm>
            <a:off x="7574304" y="1263451"/>
            <a:ext cx="603431"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3" name="CasellaDiTesto 72"/>
          <p:cNvSpPr txBox="1"/>
          <p:nvPr/>
        </p:nvSpPr>
        <p:spPr>
          <a:xfrm>
            <a:off x="7613571" y="1328299"/>
            <a:ext cx="416781"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Beam</a:t>
            </a:r>
            <a:endParaRPr lang="it-IT" sz="1200" b="1" smtClean="0"/>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9339" t="3155" r="8430" b="3681"/>
          <a:stretch/>
        </p:blipFill>
        <p:spPr>
          <a:xfrm>
            <a:off x="928271" y="2281399"/>
            <a:ext cx="7249464" cy="4517254"/>
          </a:xfrm>
          <a:prstGeom prst="rect">
            <a:avLst/>
          </a:prstGeom>
        </p:spPr>
      </p:pic>
      <p:cxnSp>
        <p:nvCxnSpPr>
          <p:cNvPr id="32" name="Connettore 2 31"/>
          <p:cNvCxnSpPr/>
          <p:nvPr/>
        </p:nvCxnSpPr>
        <p:spPr>
          <a:xfrm>
            <a:off x="1312603" y="2812977"/>
            <a:ext cx="2428124"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2130357" y="2545309"/>
            <a:ext cx="807913" cy="220060"/>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400" b="1" err="1" smtClean="0"/>
              <a:t>T</a:t>
            </a:r>
            <a:r>
              <a:rPr lang="it-IT" sz="1100" b="1" err="1" smtClean="0"/>
              <a:t>rf</a:t>
            </a:r>
            <a:r>
              <a:rPr lang="it-IT" sz="1100" b="1" smtClean="0"/>
              <a:t> = 2.71ns</a:t>
            </a:r>
          </a:p>
        </p:txBody>
      </p:sp>
    </p:spTree>
    <p:extLst>
      <p:ext uri="{BB962C8B-B14F-4D97-AF65-F5344CB8AC3E}">
        <p14:creationId xmlns:p14="http://schemas.microsoft.com/office/powerpoint/2010/main" val="40261887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ea typeface="Calibri" panose="020F0502020204030204" pitchFamily="34" charset="0"/>
                <a:cs typeface="Times New Roman" panose="02020603050405020304" pitchFamily="18" charset="0"/>
              </a:rPr>
              <a:t>Introduction</a:t>
            </a:r>
            <a:endParaRPr lang="it-IT" dirty="0"/>
          </a:p>
        </p:txBody>
      </p:sp>
      <p:sp>
        <p:nvSpPr>
          <p:cNvPr id="3" name="Rettangolo 2"/>
          <p:cNvSpPr/>
          <p:nvPr/>
        </p:nvSpPr>
        <p:spPr>
          <a:xfrm>
            <a:off x="406750" y="800704"/>
            <a:ext cx="8415633" cy="1477328"/>
          </a:xfrm>
          <a:prstGeom prst="rect">
            <a:avLst/>
          </a:prstGeom>
        </p:spPr>
        <p:txBody>
          <a:bodyPr wrap="square">
            <a:spAutoFit/>
          </a:bodyPr>
          <a:lstStyle/>
          <a:p>
            <a:pPr fontAlgn="base">
              <a:spcBef>
                <a:spcPts val="600"/>
              </a:spcBef>
              <a:spcAft>
                <a:spcPct val="0"/>
              </a:spcAft>
            </a:pPr>
            <a:r>
              <a:rPr lang="en-GB" sz="1600" b="1" dirty="0" smtClean="0">
                <a:solidFill>
                  <a:srgbClr val="002060"/>
                </a:solidFill>
              </a:rPr>
              <a:t>DAΦNE </a:t>
            </a:r>
            <a:r>
              <a:rPr lang="en-GB" sz="1600" b="1" dirty="0">
                <a:solidFill>
                  <a:srgbClr val="002060"/>
                </a:solidFill>
              </a:rPr>
              <a:t>is an electron-positron collider </a:t>
            </a:r>
            <a:r>
              <a:rPr lang="en-GB" sz="1600" dirty="0">
                <a:solidFill>
                  <a:srgbClr val="002060"/>
                </a:solidFill>
              </a:rPr>
              <a:t>in operation at LNF for physics experiments since 1999.</a:t>
            </a:r>
          </a:p>
          <a:p>
            <a:pPr marL="285750" indent="-285750" fontAlgn="base">
              <a:spcBef>
                <a:spcPts val="600"/>
              </a:spcBef>
              <a:spcAft>
                <a:spcPct val="0"/>
              </a:spcAft>
              <a:buFont typeface="Arial" panose="020B0604020202020204" pitchFamily="34" charset="0"/>
              <a:buChar char="•"/>
            </a:pPr>
            <a:r>
              <a:rPr lang="en-GB" sz="1600" b="1" dirty="0">
                <a:solidFill>
                  <a:srgbClr val="002060"/>
                </a:solidFill>
              </a:rPr>
              <a:t>It is composed of </a:t>
            </a:r>
            <a:r>
              <a:rPr lang="en-GB" sz="1600" b="1" dirty="0" smtClean="0">
                <a:solidFill>
                  <a:srgbClr val="002060"/>
                </a:solidFill>
              </a:rPr>
              <a:t>an injection system and two rings (~97 m)</a:t>
            </a:r>
            <a:r>
              <a:rPr lang="en-GB" sz="1600" dirty="0" smtClean="0">
                <a:solidFill>
                  <a:srgbClr val="002060"/>
                </a:solidFill>
              </a:rPr>
              <a:t>, </a:t>
            </a:r>
            <a:r>
              <a:rPr lang="en-GB" sz="1600" dirty="0">
                <a:solidFill>
                  <a:srgbClr val="002060"/>
                </a:solidFill>
              </a:rPr>
              <a:t>one per type of </a:t>
            </a:r>
            <a:r>
              <a:rPr lang="en-GB" sz="1600" dirty="0" smtClean="0">
                <a:solidFill>
                  <a:srgbClr val="002060"/>
                </a:solidFill>
              </a:rPr>
              <a:t>beam. </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It operates </a:t>
            </a:r>
            <a:r>
              <a:rPr lang="en-GB" sz="1600" dirty="0">
                <a:solidFill>
                  <a:srgbClr val="002060"/>
                </a:solidFill>
              </a:rPr>
              <a:t>with (usually) </a:t>
            </a:r>
            <a:r>
              <a:rPr lang="en-GB" sz="1600" b="1" dirty="0" smtClean="0">
                <a:solidFill>
                  <a:srgbClr val="002060"/>
                </a:solidFill>
              </a:rPr>
              <a:t>100 </a:t>
            </a:r>
            <a:r>
              <a:rPr lang="en-GB" sz="1600" b="1" dirty="0">
                <a:solidFill>
                  <a:srgbClr val="002060"/>
                </a:solidFill>
              </a:rPr>
              <a:t>bunches at 510 </a:t>
            </a:r>
            <a:r>
              <a:rPr lang="en-GB" sz="1600" b="1" dirty="0" smtClean="0">
                <a:solidFill>
                  <a:srgbClr val="002060"/>
                </a:solidFill>
              </a:rPr>
              <a:t>MeV, </a:t>
            </a:r>
            <a:r>
              <a:rPr lang="en-GB" sz="1600" dirty="0" smtClean="0">
                <a:solidFill>
                  <a:srgbClr val="002060"/>
                </a:solidFill>
              </a:rPr>
              <a:t>with a</a:t>
            </a:r>
            <a:r>
              <a:rPr lang="en-GB" sz="1600" b="1" dirty="0" smtClean="0">
                <a:solidFill>
                  <a:srgbClr val="002060"/>
                </a:solidFill>
              </a:rPr>
              <a:t> time interval of 2.7 ns </a:t>
            </a:r>
            <a:r>
              <a:rPr lang="en-GB" sz="1600" dirty="0" smtClean="0">
                <a:solidFill>
                  <a:srgbClr val="002060"/>
                </a:solidFill>
              </a:rPr>
              <a:t>between each other</a:t>
            </a:r>
            <a:r>
              <a:rPr lang="en-GB" sz="1600" b="1" dirty="0" smtClean="0">
                <a:solidFill>
                  <a:srgbClr val="002060"/>
                </a:solidFill>
              </a:rPr>
              <a:t>. </a:t>
            </a:r>
            <a:r>
              <a:rPr lang="en-GB" sz="1600" dirty="0" smtClean="0">
                <a:solidFill>
                  <a:srgbClr val="002060"/>
                </a:solidFill>
              </a:rPr>
              <a:t>Typical </a:t>
            </a:r>
            <a:r>
              <a:rPr lang="en-GB" sz="1600" b="1" dirty="0">
                <a:solidFill>
                  <a:srgbClr val="002060"/>
                </a:solidFill>
              </a:rPr>
              <a:t>s</a:t>
            </a:r>
            <a:r>
              <a:rPr lang="en-GB" sz="1600" b="1" dirty="0" smtClean="0">
                <a:solidFill>
                  <a:srgbClr val="002060"/>
                </a:solidFill>
              </a:rPr>
              <a:t>tored currents </a:t>
            </a:r>
            <a:r>
              <a:rPr lang="en-GB" sz="1600" dirty="0" smtClean="0">
                <a:solidFill>
                  <a:srgbClr val="002060"/>
                </a:solidFill>
              </a:rPr>
              <a:t>are in the range of</a:t>
            </a:r>
            <a:r>
              <a:rPr lang="en-GB" sz="1600" b="1" dirty="0">
                <a:solidFill>
                  <a:srgbClr val="002060"/>
                </a:solidFill>
              </a:rPr>
              <a:t> </a:t>
            </a:r>
            <a:r>
              <a:rPr lang="en-GB" sz="1600" b="1" dirty="0" smtClean="0">
                <a:solidFill>
                  <a:srgbClr val="002060"/>
                </a:solidFill>
              </a:rPr>
              <a:t>1 A / 2 A</a:t>
            </a:r>
            <a:r>
              <a:rPr lang="en-GB" sz="1600" dirty="0" smtClean="0">
                <a:solidFill>
                  <a:srgbClr val="002060"/>
                </a:solidFill>
              </a:rPr>
              <a:t>.</a:t>
            </a:r>
          </a:p>
        </p:txBody>
      </p:sp>
      <p:pic>
        <p:nvPicPr>
          <p:cNvPr id="4" name="Immagine 3"/>
          <p:cNvPicPr>
            <a:picLocks noChangeAspect="1"/>
          </p:cNvPicPr>
          <p:nvPr/>
        </p:nvPicPr>
        <p:blipFill>
          <a:blip r:embed="rId2"/>
          <a:stretch>
            <a:fillRect/>
          </a:stretch>
        </p:blipFill>
        <p:spPr>
          <a:xfrm>
            <a:off x="2860309" y="2595213"/>
            <a:ext cx="5775196" cy="3672684"/>
          </a:xfrm>
          <a:prstGeom prst="rect">
            <a:avLst/>
          </a:prstGeom>
          <a:solidFill>
            <a:schemeClr val="tx2"/>
          </a:solidFill>
          <a:ln w="9525" cmpd="thickThin">
            <a:noFill/>
          </a:ln>
          <a:effectLst/>
        </p:spPr>
      </p:pic>
      <p:sp>
        <p:nvSpPr>
          <p:cNvPr id="5" name="Rettangolo 4"/>
          <p:cNvSpPr/>
          <p:nvPr/>
        </p:nvSpPr>
        <p:spPr>
          <a:xfrm>
            <a:off x="261085" y="3011159"/>
            <a:ext cx="2417948" cy="1815882"/>
          </a:xfrm>
          <a:prstGeom prst="rect">
            <a:avLst/>
          </a:prstGeom>
          <a:solidFill>
            <a:schemeClr val="tx2">
              <a:lumMod val="95000"/>
            </a:schemeClr>
          </a:solidFill>
        </p:spPr>
        <p:txBody>
          <a:bodyPr wrap="square">
            <a:spAutoFit/>
          </a:bodyPr>
          <a:lstStyle/>
          <a:p>
            <a:pPr fontAlgn="base">
              <a:spcBef>
                <a:spcPts val="600"/>
              </a:spcBef>
              <a:spcAft>
                <a:spcPct val="0"/>
              </a:spcAft>
            </a:pPr>
            <a:r>
              <a:rPr lang="en-GB" sz="1400" dirty="0">
                <a:solidFill>
                  <a:srgbClr val="002060"/>
                </a:solidFill>
              </a:rPr>
              <a:t>Presently DAFNE is </a:t>
            </a:r>
            <a:r>
              <a:rPr lang="en-GB" sz="1400" dirty="0" smtClean="0">
                <a:solidFill>
                  <a:srgbClr val="002060"/>
                </a:solidFill>
              </a:rPr>
              <a:t>running for the SIDDHARTA-2 </a:t>
            </a:r>
            <a:r>
              <a:rPr lang="en-GB" sz="1400" dirty="0">
                <a:solidFill>
                  <a:srgbClr val="002060"/>
                </a:solidFill>
              </a:rPr>
              <a:t>apparatus. The latter is being developed in order to perform measurements of </a:t>
            </a:r>
            <a:r>
              <a:rPr lang="en-GB" sz="1400" dirty="0" err="1">
                <a:solidFill>
                  <a:srgbClr val="002060"/>
                </a:solidFill>
              </a:rPr>
              <a:t>kaonic</a:t>
            </a:r>
            <a:r>
              <a:rPr lang="en-GB" sz="1400" dirty="0">
                <a:solidFill>
                  <a:srgbClr val="002060"/>
                </a:solidFill>
              </a:rPr>
              <a:t> deuterium X-ray transitions to the fundamental level.</a:t>
            </a:r>
          </a:p>
        </p:txBody>
      </p:sp>
      <p:sp>
        <p:nvSpPr>
          <p:cNvPr id="6" name="CasellaDiTesto 5"/>
          <p:cNvSpPr txBox="1"/>
          <p:nvPr/>
        </p:nvSpPr>
        <p:spPr>
          <a:xfrm>
            <a:off x="4614433" y="3370687"/>
            <a:ext cx="548227" cy="220060"/>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400" b="1" dirty="0"/>
              <a:t>LINAC</a:t>
            </a:r>
          </a:p>
        </p:txBody>
      </p:sp>
      <p:sp>
        <p:nvSpPr>
          <p:cNvPr id="7" name="CasellaDiTesto 6"/>
          <p:cNvSpPr txBox="1"/>
          <p:nvPr/>
        </p:nvSpPr>
        <p:spPr>
          <a:xfrm>
            <a:off x="7236661" y="3395373"/>
            <a:ext cx="1398844" cy="220060"/>
          </a:xfrm>
          <a:prstGeom prst="rect">
            <a:avLst/>
          </a:prstGeom>
          <a:solidFill>
            <a:schemeClr val="tx2"/>
          </a:solidFill>
        </p:spPr>
        <p:txBody>
          <a:bodyPr wrap="none" lIns="0" tIns="36576" rIns="0" bIns="0" rtlCol="0">
            <a:spAutoFit/>
          </a:bodyPr>
          <a:lstStyle/>
          <a:p>
            <a:pPr>
              <a:lnSpc>
                <a:spcPct val="85000"/>
              </a:lnSpc>
              <a:spcAft>
                <a:spcPts val="600"/>
              </a:spcAft>
              <a:buClr>
                <a:schemeClr val="accent2"/>
              </a:buClr>
              <a:buSzPct val="70000"/>
            </a:pPr>
            <a:r>
              <a:rPr lang="it-IT" sz="1400" b="1" dirty="0" smtClean="0"/>
              <a:t>ACCUMULATOR</a:t>
            </a:r>
            <a:endParaRPr lang="it-IT" sz="1400" b="1" dirty="0"/>
          </a:p>
        </p:txBody>
      </p:sp>
      <p:sp>
        <p:nvSpPr>
          <p:cNvPr id="8" name="CasellaDiTesto 7"/>
          <p:cNvSpPr txBox="1"/>
          <p:nvPr/>
        </p:nvSpPr>
        <p:spPr>
          <a:xfrm>
            <a:off x="7116805" y="5208665"/>
            <a:ext cx="657231" cy="220060"/>
          </a:xfrm>
          <a:prstGeom prst="rect">
            <a:avLst/>
          </a:prstGeom>
          <a:solidFill>
            <a:schemeClr val="tx2"/>
          </a:solidFill>
        </p:spPr>
        <p:txBody>
          <a:bodyPr wrap="none" lIns="0" tIns="36576" rIns="0" bIns="0" rtlCol="0">
            <a:spAutoFit/>
          </a:bodyPr>
          <a:lstStyle/>
          <a:p>
            <a:pPr>
              <a:lnSpc>
                <a:spcPct val="85000"/>
              </a:lnSpc>
              <a:spcAft>
                <a:spcPts val="600"/>
              </a:spcAft>
              <a:buClr>
                <a:schemeClr val="accent2"/>
              </a:buClr>
              <a:buSzPct val="70000"/>
            </a:pPr>
            <a:r>
              <a:rPr lang="it-IT" sz="1400" b="1" dirty="0" smtClean="0"/>
              <a:t>DAΦNE</a:t>
            </a:r>
            <a:endParaRPr lang="it-IT" sz="1400" b="1" dirty="0"/>
          </a:p>
        </p:txBody>
      </p:sp>
      <p:sp>
        <p:nvSpPr>
          <p:cNvPr id="9" name="CasellaDiTesto 8"/>
          <p:cNvSpPr txBox="1"/>
          <p:nvPr/>
        </p:nvSpPr>
        <p:spPr>
          <a:xfrm>
            <a:off x="7420021" y="4768497"/>
            <a:ext cx="203582" cy="220060"/>
          </a:xfrm>
          <a:prstGeom prst="rect">
            <a:avLst/>
          </a:prstGeom>
          <a:solidFill>
            <a:schemeClr val="tx2"/>
          </a:solidFill>
        </p:spPr>
        <p:txBody>
          <a:bodyPr wrap="none" lIns="0" tIns="36576" rIns="0" bIns="0" rtlCol="0">
            <a:spAutoFit/>
          </a:bodyPr>
          <a:lstStyle/>
          <a:p>
            <a:pPr>
              <a:lnSpc>
                <a:spcPct val="85000"/>
              </a:lnSpc>
              <a:spcAft>
                <a:spcPts val="600"/>
              </a:spcAft>
              <a:buClr>
                <a:schemeClr val="accent2"/>
              </a:buClr>
              <a:buSzPct val="70000"/>
            </a:pPr>
            <a:r>
              <a:rPr lang="it-IT" sz="1400" b="1" dirty="0" smtClean="0">
                <a:solidFill>
                  <a:srgbClr val="FF0000"/>
                </a:solidFill>
              </a:rPr>
              <a:t>e+</a:t>
            </a:r>
            <a:endParaRPr lang="it-IT" sz="1400" b="1" dirty="0">
              <a:solidFill>
                <a:srgbClr val="FF0000"/>
              </a:solidFill>
            </a:endParaRPr>
          </a:p>
        </p:txBody>
      </p:sp>
      <p:sp>
        <p:nvSpPr>
          <p:cNvPr id="10" name="CasellaDiTesto 9"/>
          <p:cNvSpPr txBox="1"/>
          <p:nvPr/>
        </p:nvSpPr>
        <p:spPr>
          <a:xfrm>
            <a:off x="7544254" y="4369493"/>
            <a:ext cx="158698" cy="220060"/>
          </a:xfrm>
          <a:prstGeom prst="rect">
            <a:avLst/>
          </a:prstGeom>
          <a:solidFill>
            <a:schemeClr val="tx2"/>
          </a:solidFill>
        </p:spPr>
        <p:txBody>
          <a:bodyPr wrap="none" lIns="0" tIns="36576" rIns="0" bIns="0" rtlCol="0">
            <a:spAutoFit/>
          </a:bodyPr>
          <a:lstStyle/>
          <a:p>
            <a:pPr>
              <a:lnSpc>
                <a:spcPct val="85000"/>
              </a:lnSpc>
              <a:spcAft>
                <a:spcPts val="600"/>
              </a:spcAft>
              <a:buClr>
                <a:schemeClr val="accent2"/>
              </a:buClr>
              <a:buSzPct val="70000"/>
            </a:pPr>
            <a:r>
              <a:rPr lang="it-IT" sz="1400" b="1" dirty="0" smtClean="0">
                <a:solidFill>
                  <a:srgbClr val="0070C0"/>
                </a:solidFill>
              </a:rPr>
              <a:t>e-</a:t>
            </a:r>
            <a:endParaRPr lang="it-IT" sz="1400" b="1" dirty="0">
              <a:solidFill>
                <a:srgbClr val="0070C0"/>
              </a:solidFill>
            </a:endParaRPr>
          </a:p>
        </p:txBody>
      </p:sp>
      <p:sp>
        <p:nvSpPr>
          <p:cNvPr id="12" name="Rettangolo 11"/>
          <p:cNvSpPr/>
          <p:nvPr/>
        </p:nvSpPr>
        <p:spPr>
          <a:xfrm>
            <a:off x="657325" y="6547386"/>
            <a:ext cx="8304464" cy="276999"/>
          </a:xfrm>
          <a:prstGeom prst="rect">
            <a:avLst/>
          </a:prstGeom>
        </p:spPr>
        <p:txBody>
          <a:bodyPr wrap="square">
            <a:spAutoFit/>
          </a:bodyPr>
          <a:lstStyle/>
          <a:p>
            <a:pPr fontAlgn="base">
              <a:spcBef>
                <a:spcPts val="600"/>
              </a:spcBef>
              <a:spcAft>
                <a:spcPct val="0"/>
              </a:spcAft>
            </a:pPr>
            <a:r>
              <a:rPr lang="it-IT" sz="1200" dirty="0">
                <a:solidFill>
                  <a:srgbClr val="002060"/>
                </a:solidFill>
              </a:rPr>
              <a:t>(</a:t>
            </a:r>
            <a:r>
              <a:rPr lang="it-IT" sz="1200" dirty="0" err="1">
                <a:solidFill>
                  <a:srgbClr val="002060"/>
                </a:solidFill>
              </a:rPr>
              <a:t>see</a:t>
            </a:r>
            <a:r>
              <a:rPr lang="it-IT" sz="1200" dirty="0">
                <a:solidFill>
                  <a:srgbClr val="002060"/>
                </a:solidFill>
              </a:rPr>
              <a:t>: DAFNE </a:t>
            </a:r>
            <a:r>
              <a:rPr lang="it-IT" sz="1200" dirty="0" err="1" smtClean="0">
                <a:solidFill>
                  <a:srgbClr val="002060"/>
                </a:solidFill>
              </a:rPr>
              <a:t>Commissioning</a:t>
            </a:r>
            <a:r>
              <a:rPr lang="it-IT" sz="1200" dirty="0" smtClean="0">
                <a:solidFill>
                  <a:srgbClr val="002060"/>
                </a:solidFill>
              </a:rPr>
              <a:t> for SIDDHARTA-2 </a:t>
            </a:r>
            <a:r>
              <a:rPr lang="it-IT" sz="1200" dirty="0" err="1" smtClean="0">
                <a:solidFill>
                  <a:srgbClr val="002060"/>
                </a:solidFill>
              </a:rPr>
              <a:t>experiment</a:t>
            </a:r>
            <a:r>
              <a:rPr lang="it-IT" sz="1200" dirty="0" smtClean="0">
                <a:solidFill>
                  <a:srgbClr val="002060"/>
                </a:solidFill>
              </a:rPr>
              <a:t>. </a:t>
            </a:r>
            <a:r>
              <a:rPr lang="it-IT" sz="1200" dirty="0" err="1" smtClean="0">
                <a:solidFill>
                  <a:srgbClr val="002060"/>
                </a:solidFill>
              </a:rPr>
              <a:t>C.Milardi</a:t>
            </a:r>
            <a:r>
              <a:rPr lang="it-IT" sz="1200" dirty="0" smtClean="0">
                <a:solidFill>
                  <a:srgbClr val="002060"/>
                </a:solidFill>
              </a:rPr>
              <a:t> et al. EPAC2021, Campinas, </a:t>
            </a:r>
            <a:r>
              <a:rPr lang="it-IT" sz="1200" dirty="0" err="1" smtClean="0">
                <a:solidFill>
                  <a:srgbClr val="002060"/>
                </a:solidFill>
              </a:rPr>
              <a:t>Brasil</a:t>
            </a:r>
            <a:r>
              <a:rPr lang="it-IT" sz="1200" dirty="0" smtClean="0">
                <a:solidFill>
                  <a:srgbClr val="002060"/>
                </a:solidFill>
              </a:rPr>
              <a:t>, 1997)</a:t>
            </a:r>
            <a:endParaRPr lang="it-IT" sz="1200" dirty="0">
              <a:solidFill>
                <a:srgbClr val="002060"/>
              </a:solidFill>
            </a:endParaRPr>
          </a:p>
        </p:txBody>
      </p:sp>
    </p:spTree>
    <p:extLst>
      <p:ext uri="{BB962C8B-B14F-4D97-AF65-F5344CB8AC3E}">
        <p14:creationId xmlns:p14="http://schemas.microsoft.com/office/powerpoint/2010/main" val="2833215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tangolo 33"/>
          <p:cNvSpPr/>
          <p:nvPr/>
        </p:nvSpPr>
        <p:spPr>
          <a:xfrm>
            <a:off x="4196240" y="749458"/>
            <a:ext cx="4604860" cy="1539903"/>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 name="Titolo 1"/>
          <p:cNvSpPr>
            <a:spLocks noGrp="1"/>
          </p:cNvSpPr>
          <p:nvPr>
            <p:ph type="title"/>
          </p:nvPr>
        </p:nvSpPr>
        <p:spPr/>
        <p:txBody>
          <a:bodyPr/>
          <a:lstStyle/>
          <a:p>
            <a:r>
              <a:rPr lang="it-IT" err="1"/>
              <a:t>Longitudinal</a:t>
            </a:r>
            <a:r>
              <a:rPr lang="it-IT"/>
              <a:t> Feedback </a:t>
            </a:r>
            <a:r>
              <a:rPr lang="it-IT" err="1" smtClean="0"/>
              <a:t>Kicker</a:t>
            </a:r>
            <a:endParaRPr lang="it-IT">
              <a:solidFill>
                <a:srgbClr val="00B0F0"/>
              </a:solidFill>
            </a:endParaRPr>
          </a:p>
        </p:txBody>
      </p:sp>
      <p:sp>
        <p:nvSpPr>
          <p:cNvPr id="15" name="Ottagono 14"/>
          <p:cNvSpPr/>
          <p:nvPr/>
        </p:nvSpPr>
        <p:spPr>
          <a:xfrm>
            <a:off x="4711750" y="999674"/>
            <a:ext cx="550312" cy="509628"/>
          </a:xfrm>
          <a:prstGeom prst="octagon">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800" noProof="0" smtClean="0">
              <a:solidFill>
                <a:schemeClr val="accent1"/>
              </a:solidFill>
              <a:latin typeface="EYInterstate Light" panose="02000506000000020004" pitchFamily="2" charset="0"/>
            </a:endParaRPr>
          </a:p>
        </p:txBody>
      </p:sp>
      <p:sp>
        <p:nvSpPr>
          <p:cNvPr id="16" name="CasellaDiTesto 15"/>
          <p:cNvSpPr txBox="1"/>
          <p:nvPr/>
        </p:nvSpPr>
        <p:spPr>
          <a:xfrm>
            <a:off x="4875831" y="1178435"/>
            <a:ext cx="227626"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smtClean="0">
                <a:solidFill>
                  <a:schemeClr val="accent1">
                    <a:lumMod val="75000"/>
                  </a:schemeClr>
                </a:solidFill>
              </a:rPr>
              <a:t>BPM</a:t>
            </a:r>
          </a:p>
        </p:txBody>
      </p:sp>
      <p:sp>
        <p:nvSpPr>
          <p:cNvPr id="17" name="Rettangolo 16"/>
          <p:cNvSpPr/>
          <p:nvPr/>
        </p:nvSpPr>
        <p:spPr>
          <a:xfrm>
            <a:off x="4668769" y="1787720"/>
            <a:ext cx="631714" cy="32108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19" name="CasellaDiTesto 18"/>
          <p:cNvSpPr txBox="1"/>
          <p:nvPr/>
        </p:nvSpPr>
        <p:spPr>
          <a:xfrm>
            <a:off x="4735392" y="1865039"/>
            <a:ext cx="506549" cy="141577"/>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r>
              <a:rPr lang="it-IT"/>
              <a:t>Front-end </a:t>
            </a:r>
          </a:p>
        </p:txBody>
      </p:sp>
      <p:sp>
        <p:nvSpPr>
          <p:cNvPr id="20" name="Rettangolo 19"/>
          <p:cNvSpPr/>
          <p:nvPr/>
        </p:nvSpPr>
        <p:spPr>
          <a:xfrm>
            <a:off x="5527781" y="1710367"/>
            <a:ext cx="900529" cy="477893"/>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1" name="CasellaDiTesto 20"/>
          <p:cNvSpPr txBox="1"/>
          <p:nvPr/>
        </p:nvSpPr>
        <p:spPr>
          <a:xfrm>
            <a:off x="5529229" y="1770943"/>
            <a:ext cx="928138" cy="350865"/>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pPr algn="ctr"/>
            <a:r>
              <a:rPr lang="it-IT"/>
              <a:t>ADC + </a:t>
            </a:r>
            <a:br>
              <a:rPr lang="it-IT"/>
            </a:br>
            <a:r>
              <a:rPr lang="it-IT"/>
              <a:t>Digital Processing </a:t>
            </a:r>
            <a:br>
              <a:rPr lang="it-IT"/>
            </a:br>
            <a:r>
              <a:rPr lang="it-IT"/>
              <a:t>DAC </a:t>
            </a:r>
          </a:p>
        </p:txBody>
      </p:sp>
      <p:sp>
        <p:nvSpPr>
          <p:cNvPr id="22" name="Rettangolo 21"/>
          <p:cNvSpPr/>
          <p:nvPr/>
        </p:nvSpPr>
        <p:spPr>
          <a:xfrm>
            <a:off x="6655608" y="1784360"/>
            <a:ext cx="631714" cy="32108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3" name="CasellaDiTesto 22"/>
          <p:cNvSpPr txBox="1"/>
          <p:nvPr/>
        </p:nvSpPr>
        <p:spPr>
          <a:xfrm>
            <a:off x="6729446" y="1857419"/>
            <a:ext cx="492122" cy="141577"/>
          </a:xfrm>
          <a:prstGeom prst="rect">
            <a:avLst/>
          </a:prstGeom>
          <a:noFill/>
        </p:spPr>
        <p:txBody>
          <a:bodyPr wrap="none" lIns="0" tIns="36576" rIns="0" bIns="0" rtlCol="0">
            <a:spAutoFit/>
          </a:bodyPr>
          <a:lstStyle>
            <a:defPPr>
              <a:defRPr lang="en-US"/>
            </a:defPPr>
            <a:lvl1pPr algn="ctr">
              <a:lnSpc>
                <a:spcPct val="85000"/>
              </a:lnSpc>
              <a:spcAft>
                <a:spcPts val="600"/>
              </a:spcAft>
              <a:buClr>
                <a:schemeClr val="accent2"/>
              </a:buClr>
              <a:buSzPct val="70000"/>
              <a:defRPr sz="800" b="1">
                <a:solidFill>
                  <a:schemeClr val="accent1">
                    <a:lumMod val="75000"/>
                  </a:schemeClr>
                </a:solidFill>
              </a:defRPr>
            </a:lvl1pPr>
          </a:lstStyle>
          <a:p>
            <a:r>
              <a:rPr lang="it-IT"/>
              <a:t>Back-end </a:t>
            </a:r>
          </a:p>
        </p:txBody>
      </p:sp>
      <p:sp>
        <p:nvSpPr>
          <p:cNvPr id="18" name="Triangolo isoscele 17"/>
          <p:cNvSpPr/>
          <p:nvPr/>
        </p:nvSpPr>
        <p:spPr>
          <a:xfrm rot="5400000">
            <a:off x="7463193" y="1715767"/>
            <a:ext cx="529147" cy="456161"/>
          </a:xfrm>
          <a:prstGeom prst="triangle">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4" name="CasellaDiTesto 23"/>
          <p:cNvSpPr txBox="1"/>
          <p:nvPr/>
        </p:nvSpPr>
        <p:spPr>
          <a:xfrm>
            <a:off x="7522393" y="1861812"/>
            <a:ext cx="421590" cy="141577"/>
          </a:xfrm>
          <a:prstGeom prst="rect">
            <a:avLst/>
          </a:prstGeom>
          <a:noFill/>
        </p:spPr>
        <p:txBody>
          <a:bodyPr wrap="none" lIns="0" tIns="36576" rIns="0" bIns="0" rtlCol="0">
            <a:spAutoFit/>
          </a:bodyPr>
          <a:lstStyle>
            <a:defPPr>
              <a:defRPr lang="en-US"/>
            </a:defPPr>
            <a:lvl1pPr algn="ctr">
              <a:lnSpc>
                <a:spcPct val="85000"/>
              </a:lnSpc>
              <a:spcAft>
                <a:spcPts val="600"/>
              </a:spcAft>
              <a:buClr>
                <a:schemeClr val="accent2"/>
              </a:buClr>
              <a:buSzPct val="70000"/>
              <a:defRPr sz="800" b="1">
                <a:solidFill>
                  <a:schemeClr val="accent1">
                    <a:lumMod val="75000"/>
                  </a:schemeClr>
                </a:solidFill>
              </a:defRPr>
            </a:lvl1pPr>
          </a:lstStyle>
          <a:p>
            <a:r>
              <a:rPr lang="it-IT"/>
              <a:t>RF </a:t>
            </a:r>
            <a:r>
              <a:rPr lang="it-IT" err="1"/>
              <a:t>Amp</a:t>
            </a:r>
            <a:r>
              <a:rPr lang="it-IT"/>
              <a:t>.</a:t>
            </a:r>
          </a:p>
        </p:txBody>
      </p:sp>
      <p:cxnSp>
        <p:nvCxnSpPr>
          <p:cNvPr id="26" name="Connettore diritto 25"/>
          <p:cNvCxnSpPr>
            <a:stCxn id="17" idx="3"/>
            <a:endCxn id="20" idx="1"/>
          </p:cNvCxnSpPr>
          <p:nvPr/>
        </p:nvCxnSpPr>
        <p:spPr>
          <a:xfrm>
            <a:off x="5300483" y="1948262"/>
            <a:ext cx="227298" cy="105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a:stCxn id="21" idx="3"/>
            <a:endCxn id="22" idx="1"/>
          </p:cNvCxnSpPr>
          <p:nvPr/>
        </p:nvCxnSpPr>
        <p:spPr>
          <a:xfrm>
            <a:off x="6443244" y="1944901"/>
            <a:ext cx="212364" cy="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a:stCxn id="22" idx="3"/>
            <a:endCxn id="18" idx="3"/>
          </p:cNvCxnSpPr>
          <p:nvPr/>
        </p:nvCxnSpPr>
        <p:spPr>
          <a:xfrm flipV="1">
            <a:off x="7287322" y="1943848"/>
            <a:ext cx="212364" cy="1054"/>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a:endCxn id="17" idx="0"/>
          </p:cNvCxnSpPr>
          <p:nvPr/>
        </p:nvCxnSpPr>
        <p:spPr>
          <a:xfrm>
            <a:off x="4984626" y="1509302"/>
            <a:ext cx="0" cy="278418"/>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41" name="CasellaDiTesto 40"/>
          <p:cNvSpPr txBox="1"/>
          <p:nvPr/>
        </p:nvSpPr>
        <p:spPr>
          <a:xfrm>
            <a:off x="7898336" y="1173357"/>
            <a:ext cx="315792" cy="141577"/>
          </a:xfrm>
          <a:prstGeom prst="rect">
            <a:avLst/>
          </a:prstGeom>
          <a:noFill/>
          <a:ln>
            <a:noFill/>
          </a:ln>
        </p:spPr>
        <p:txBody>
          <a:bodyPr wrap="none" lIns="0" tIns="36576" rIns="0" bIns="0" rtlCol="0">
            <a:spAutoFit/>
          </a:bodyPr>
          <a:lstStyle>
            <a:defPPr>
              <a:defRPr lang="en-US"/>
            </a:defPPr>
            <a:lvl1pPr algn="ctr">
              <a:lnSpc>
                <a:spcPct val="85000"/>
              </a:lnSpc>
              <a:spcAft>
                <a:spcPts val="600"/>
              </a:spcAft>
              <a:buClr>
                <a:schemeClr val="accent2"/>
              </a:buClr>
              <a:buSzPct val="70000"/>
              <a:defRPr sz="800" b="1">
                <a:solidFill>
                  <a:srgbClr val="FF0000"/>
                </a:solidFill>
              </a:defRPr>
            </a:lvl1pPr>
          </a:lstStyle>
          <a:p>
            <a:r>
              <a:rPr lang="it-IT" err="1"/>
              <a:t>Kicker</a:t>
            </a:r>
            <a:endParaRPr lang="it-IT"/>
          </a:p>
        </p:txBody>
      </p:sp>
      <p:cxnSp>
        <p:nvCxnSpPr>
          <p:cNvPr id="42" name="Connettore 4 41"/>
          <p:cNvCxnSpPr>
            <a:stCxn id="18" idx="0"/>
          </p:cNvCxnSpPr>
          <p:nvPr/>
        </p:nvCxnSpPr>
        <p:spPr>
          <a:xfrm flipV="1">
            <a:off x="7955847" y="1509302"/>
            <a:ext cx="97473" cy="434546"/>
          </a:xfrm>
          <a:prstGeom prst="bentConnector2">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8" name="Connettore 2 47"/>
          <p:cNvCxnSpPr/>
          <p:nvPr/>
        </p:nvCxnSpPr>
        <p:spPr>
          <a:xfrm flipV="1">
            <a:off x="8326338" y="1265657"/>
            <a:ext cx="418434" cy="930"/>
          </a:xfrm>
          <a:prstGeom prst="straightConnector1">
            <a:avLst/>
          </a:prstGeom>
          <a:ln w="19050">
            <a:solidFill>
              <a:schemeClr val="tx2">
                <a:lumMod val="75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8464246" y="1057264"/>
            <a:ext cx="280526"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err="1" smtClean="0">
                <a:solidFill>
                  <a:schemeClr val="accent1">
                    <a:lumMod val="75000"/>
                  </a:schemeClr>
                </a:solidFill>
              </a:rPr>
              <a:t>Beam</a:t>
            </a:r>
            <a:endParaRPr lang="it-IT" sz="800" b="1" smtClean="0">
              <a:solidFill>
                <a:schemeClr val="accent1">
                  <a:lumMod val="75000"/>
                </a:schemeClr>
              </a:solidFill>
            </a:endParaRPr>
          </a:p>
        </p:txBody>
      </p:sp>
      <p:cxnSp>
        <p:nvCxnSpPr>
          <p:cNvPr id="51" name="Connettore 2 50"/>
          <p:cNvCxnSpPr/>
          <p:nvPr/>
        </p:nvCxnSpPr>
        <p:spPr>
          <a:xfrm flipV="1">
            <a:off x="5280583" y="1265656"/>
            <a:ext cx="2513964"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53" name="Connettore 2 52"/>
          <p:cNvCxnSpPr/>
          <p:nvPr/>
        </p:nvCxnSpPr>
        <p:spPr>
          <a:xfrm flipV="1">
            <a:off x="4358612" y="1265655"/>
            <a:ext cx="353138"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sp>
        <p:nvSpPr>
          <p:cNvPr id="27" name="Esagono 26"/>
          <p:cNvSpPr/>
          <p:nvPr/>
        </p:nvSpPr>
        <p:spPr>
          <a:xfrm>
            <a:off x="7754442" y="1002906"/>
            <a:ext cx="586232" cy="505372"/>
          </a:xfrm>
          <a:prstGeom prst="hexagon">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rgbClr val="FF0000"/>
              </a:solidFill>
              <a:latin typeface="EYInterstate Light" panose="02000506000000020004" pitchFamily="2" charset="0"/>
            </a:endParaRPr>
          </a:p>
        </p:txBody>
      </p:sp>
      <p:pic>
        <p:nvPicPr>
          <p:cNvPr id="29" name="Immagine 28"/>
          <p:cNvPicPr>
            <a:picLocks noChangeAspect="1"/>
          </p:cNvPicPr>
          <p:nvPr/>
        </p:nvPicPr>
        <p:blipFill rotWithShape="1">
          <a:blip r:embed="rId2"/>
          <a:srcRect t="9025" b="21192"/>
          <a:stretch/>
        </p:blipFill>
        <p:spPr>
          <a:xfrm>
            <a:off x="396596" y="737855"/>
            <a:ext cx="2452752" cy="1920492"/>
          </a:xfrm>
          <a:prstGeom prst="roundRect">
            <a:avLst/>
          </a:prstGeom>
          <a:ln w="38100">
            <a:noFill/>
          </a:ln>
          <a:effectLst/>
        </p:spPr>
      </p:pic>
      <p:sp>
        <p:nvSpPr>
          <p:cNvPr id="32" name="Rettangolo 31"/>
          <p:cNvSpPr/>
          <p:nvPr/>
        </p:nvSpPr>
        <p:spPr>
          <a:xfrm>
            <a:off x="4256739" y="749458"/>
            <a:ext cx="1023013" cy="246221"/>
          </a:xfrm>
          <a:prstGeom prst="rect">
            <a:avLst/>
          </a:prstGeom>
        </p:spPr>
        <p:txBody>
          <a:bodyPr wrap="square">
            <a:spAutoFit/>
          </a:bodyPr>
          <a:lstStyle/>
          <a:p>
            <a:pPr fontAlgn="base">
              <a:spcBef>
                <a:spcPts val="600"/>
              </a:spcBef>
              <a:spcAft>
                <a:spcPct val="0"/>
              </a:spcAft>
            </a:pPr>
            <a:r>
              <a:rPr lang="it-IT" sz="1000" b="1" err="1" smtClean="0">
                <a:solidFill>
                  <a:schemeClr val="accent1">
                    <a:lumMod val="75000"/>
                  </a:schemeClr>
                </a:solidFill>
              </a:rPr>
              <a:t>Longitudinal</a:t>
            </a:r>
            <a:endParaRPr lang="en-GB" sz="1000" b="1">
              <a:solidFill>
                <a:schemeClr val="accent1">
                  <a:lumMod val="75000"/>
                </a:schemeClr>
              </a:solidFill>
            </a:endParaRPr>
          </a:p>
        </p:txBody>
      </p:sp>
      <p:pic>
        <p:nvPicPr>
          <p:cNvPr id="3" name="Immagine 2"/>
          <p:cNvPicPr>
            <a:picLocks noChangeAspect="1"/>
          </p:cNvPicPr>
          <p:nvPr/>
        </p:nvPicPr>
        <p:blipFill rotWithShape="1">
          <a:blip r:embed="rId3"/>
          <a:srcRect l="-100" t="671" r="3093" b="-1160"/>
          <a:stretch/>
        </p:blipFill>
        <p:spPr>
          <a:xfrm>
            <a:off x="4218916" y="2769432"/>
            <a:ext cx="4597424" cy="3174973"/>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pic>
      <p:sp>
        <p:nvSpPr>
          <p:cNvPr id="30" name="Rettangolo 29"/>
          <p:cNvSpPr/>
          <p:nvPr/>
        </p:nvSpPr>
        <p:spPr>
          <a:xfrm>
            <a:off x="332574" y="4937543"/>
            <a:ext cx="4099243" cy="984885"/>
          </a:xfrm>
          <a:prstGeom prst="rect">
            <a:avLst/>
          </a:prstGeom>
        </p:spPr>
        <p:txBody>
          <a:bodyPr wrap="square">
            <a:spAutoFit/>
          </a:bodyPr>
          <a:lstStyle/>
          <a:p>
            <a:pPr fontAlgn="base">
              <a:spcBef>
                <a:spcPts val="600"/>
              </a:spcBef>
              <a:spcAft>
                <a:spcPct val="0"/>
              </a:spcAft>
            </a:pPr>
            <a:r>
              <a:rPr lang="it-IT" sz="1600" b="1" smtClean="0">
                <a:solidFill>
                  <a:srgbClr val="002060"/>
                </a:solidFill>
              </a:rPr>
              <a:t>TM010 (</a:t>
            </a:r>
            <a:r>
              <a:rPr lang="it-IT" sz="1600" b="1" err="1" smtClean="0">
                <a:solidFill>
                  <a:srgbClr val="002060"/>
                </a:solidFill>
              </a:rPr>
              <a:t>main</a:t>
            </a:r>
            <a:r>
              <a:rPr lang="it-IT" sz="1600" b="1" smtClean="0">
                <a:solidFill>
                  <a:srgbClr val="002060"/>
                </a:solidFill>
              </a:rPr>
              <a:t> mode):</a:t>
            </a:r>
          </a:p>
          <a:p>
            <a:pPr fontAlgn="base">
              <a:spcBef>
                <a:spcPts val="600"/>
              </a:spcBef>
              <a:spcAft>
                <a:spcPct val="0"/>
              </a:spcAft>
            </a:pPr>
            <a:r>
              <a:rPr lang="it-IT" sz="1600" smtClean="0">
                <a:solidFill>
                  <a:srgbClr val="002060"/>
                </a:solidFill>
              </a:rPr>
              <a:t>Res. </a:t>
            </a:r>
            <a:r>
              <a:rPr lang="it-IT" sz="1600" err="1" smtClean="0">
                <a:solidFill>
                  <a:srgbClr val="002060"/>
                </a:solidFill>
              </a:rPr>
              <a:t>Frequency</a:t>
            </a:r>
            <a:r>
              <a:rPr lang="it-IT" sz="1600" smtClean="0">
                <a:solidFill>
                  <a:srgbClr val="002060"/>
                </a:solidFill>
              </a:rPr>
              <a:t> = 3.25 x </a:t>
            </a:r>
            <a:r>
              <a:rPr lang="it-IT" sz="1600" err="1" smtClean="0">
                <a:solidFill>
                  <a:srgbClr val="002060"/>
                </a:solidFill>
              </a:rPr>
              <a:t>f</a:t>
            </a:r>
            <a:r>
              <a:rPr lang="it-IT" sz="1200" err="1" smtClean="0">
                <a:solidFill>
                  <a:srgbClr val="002060"/>
                </a:solidFill>
              </a:rPr>
              <a:t>rf</a:t>
            </a:r>
            <a:r>
              <a:rPr lang="it-IT" sz="1600" smtClean="0">
                <a:solidFill>
                  <a:srgbClr val="002060"/>
                </a:solidFill>
              </a:rPr>
              <a:t> (~1.2 GHz)</a:t>
            </a:r>
          </a:p>
          <a:p>
            <a:pPr fontAlgn="base">
              <a:spcBef>
                <a:spcPts val="600"/>
              </a:spcBef>
              <a:spcAft>
                <a:spcPct val="0"/>
              </a:spcAft>
            </a:pPr>
            <a:r>
              <a:rPr lang="it-IT" sz="1600" smtClean="0">
                <a:solidFill>
                  <a:srgbClr val="002060"/>
                </a:solidFill>
              </a:rPr>
              <a:t>BW ~­220 MHz</a:t>
            </a:r>
          </a:p>
        </p:txBody>
      </p:sp>
      <p:sp>
        <p:nvSpPr>
          <p:cNvPr id="33" name="Rettangolo 32"/>
          <p:cNvSpPr/>
          <p:nvPr/>
        </p:nvSpPr>
        <p:spPr>
          <a:xfrm>
            <a:off x="403860" y="6036578"/>
            <a:ext cx="8304464" cy="461665"/>
          </a:xfrm>
          <a:prstGeom prst="rect">
            <a:avLst/>
          </a:prstGeom>
        </p:spPr>
        <p:txBody>
          <a:bodyPr wrap="square">
            <a:spAutoFit/>
          </a:bodyPr>
          <a:lstStyle/>
          <a:p>
            <a:pPr fontAlgn="base">
              <a:spcBef>
                <a:spcPts val="600"/>
              </a:spcBef>
              <a:spcAft>
                <a:spcPct val="0"/>
              </a:spcAft>
            </a:pPr>
            <a:r>
              <a:rPr lang="it-IT" sz="1200">
                <a:solidFill>
                  <a:srgbClr val="002060"/>
                </a:solidFill>
              </a:rPr>
              <a:t>(</a:t>
            </a:r>
            <a:r>
              <a:rPr lang="it-IT" sz="1200" err="1">
                <a:solidFill>
                  <a:srgbClr val="002060"/>
                </a:solidFill>
              </a:rPr>
              <a:t>see</a:t>
            </a:r>
            <a:r>
              <a:rPr lang="it-IT" sz="1200">
                <a:solidFill>
                  <a:srgbClr val="002060"/>
                </a:solidFill>
              </a:rPr>
              <a:t>: </a:t>
            </a:r>
            <a:r>
              <a:rPr lang="it-IT" sz="1200" smtClean="0">
                <a:solidFill>
                  <a:srgbClr val="002060"/>
                </a:solidFill>
              </a:rPr>
              <a:t>A </a:t>
            </a:r>
            <a:r>
              <a:rPr lang="it-IT" sz="1200" err="1" smtClean="0">
                <a:solidFill>
                  <a:srgbClr val="002060"/>
                </a:solidFill>
              </a:rPr>
              <a:t>Waveguide</a:t>
            </a:r>
            <a:r>
              <a:rPr lang="it-IT" sz="1200" smtClean="0">
                <a:solidFill>
                  <a:srgbClr val="002060"/>
                </a:solidFill>
              </a:rPr>
              <a:t> </a:t>
            </a:r>
            <a:r>
              <a:rPr lang="it-IT" sz="1200" err="1" smtClean="0">
                <a:solidFill>
                  <a:srgbClr val="002060"/>
                </a:solidFill>
              </a:rPr>
              <a:t>overloaded</a:t>
            </a:r>
            <a:r>
              <a:rPr lang="it-IT" sz="1200" smtClean="0">
                <a:solidFill>
                  <a:srgbClr val="002060"/>
                </a:solidFill>
              </a:rPr>
              <a:t> </a:t>
            </a:r>
            <a:r>
              <a:rPr lang="it-IT" sz="1200" err="1" smtClean="0">
                <a:solidFill>
                  <a:srgbClr val="002060"/>
                </a:solidFill>
              </a:rPr>
              <a:t>Cavity</a:t>
            </a:r>
            <a:r>
              <a:rPr lang="it-IT" sz="1200" smtClean="0">
                <a:solidFill>
                  <a:srgbClr val="002060"/>
                </a:solidFill>
              </a:rPr>
              <a:t> </a:t>
            </a:r>
            <a:r>
              <a:rPr lang="it-IT" sz="1200" err="1" smtClean="0">
                <a:solidFill>
                  <a:srgbClr val="002060"/>
                </a:solidFill>
              </a:rPr>
              <a:t>as</a:t>
            </a:r>
            <a:r>
              <a:rPr lang="it-IT" sz="1200" smtClean="0">
                <a:solidFill>
                  <a:srgbClr val="002060"/>
                </a:solidFill>
              </a:rPr>
              <a:t> </a:t>
            </a:r>
            <a:r>
              <a:rPr lang="it-IT" sz="1200" err="1" smtClean="0">
                <a:solidFill>
                  <a:srgbClr val="002060"/>
                </a:solidFill>
              </a:rPr>
              <a:t>Longitudinal</a:t>
            </a:r>
            <a:r>
              <a:rPr lang="it-IT" sz="1200" smtClean="0">
                <a:solidFill>
                  <a:srgbClr val="002060"/>
                </a:solidFill>
              </a:rPr>
              <a:t> </a:t>
            </a:r>
            <a:r>
              <a:rPr lang="it-IT" sz="1200" err="1" smtClean="0">
                <a:solidFill>
                  <a:srgbClr val="002060"/>
                </a:solidFill>
              </a:rPr>
              <a:t>Kicker</a:t>
            </a:r>
            <a:r>
              <a:rPr lang="it-IT" sz="1200" smtClean="0">
                <a:solidFill>
                  <a:srgbClr val="002060"/>
                </a:solidFill>
              </a:rPr>
              <a:t> for the DAFNE </a:t>
            </a:r>
            <a:r>
              <a:rPr lang="it-IT" sz="1200" err="1" smtClean="0">
                <a:solidFill>
                  <a:srgbClr val="002060"/>
                </a:solidFill>
              </a:rPr>
              <a:t>Bunch</a:t>
            </a:r>
            <a:r>
              <a:rPr lang="it-IT" sz="1200" smtClean="0">
                <a:solidFill>
                  <a:srgbClr val="002060"/>
                </a:solidFill>
              </a:rPr>
              <a:t>-by-</a:t>
            </a:r>
            <a:r>
              <a:rPr lang="it-IT" sz="1200" err="1" smtClean="0">
                <a:solidFill>
                  <a:srgbClr val="002060"/>
                </a:solidFill>
              </a:rPr>
              <a:t>bunch</a:t>
            </a:r>
            <a:r>
              <a:rPr lang="it-IT" sz="1200" smtClean="0">
                <a:solidFill>
                  <a:srgbClr val="002060"/>
                </a:solidFill>
              </a:rPr>
              <a:t> feedback </a:t>
            </a:r>
            <a:r>
              <a:rPr lang="it-IT" sz="1200" err="1" smtClean="0">
                <a:solidFill>
                  <a:srgbClr val="002060"/>
                </a:solidFill>
              </a:rPr>
              <a:t>system</a:t>
            </a:r>
            <a:r>
              <a:rPr lang="it-IT" sz="1200" smtClean="0">
                <a:solidFill>
                  <a:srgbClr val="002060"/>
                </a:solidFill>
              </a:rPr>
              <a:t>. </a:t>
            </a:r>
            <a:r>
              <a:rPr lang="it-IT" sz="1200" err="1" smtClean="0">
                <a:solidFill>
                  <a:srgbClr val="002060"/>
                </a:solidFill>
              </a:rPr>
              <a:t>R.Boni</a:t>
            </a:r>
            <a:r>
              <a:rPr lang="it-IT" sz="1200" smtClean="0">
                <a:solidFill>
                  <a:srgbClr val="002060"/>
                </a:solidFill>
              </a:rPr>
              <a:t>, </a:t>
            </a:r>
            <a:r>
              <a:rPr lang="it-IT" sz="1200" err="1" smtClean="0">
                <a:solidFill>
                  <a:srgbClr val="002060"/>
                </a:solidFill>
              </a:rPr>
              <a:t>A.Gallo</a:t>
            </a:r>
            <a:r>
              <a:rPr lang="it-IT" sz="1200" smtClean="0">
                <a:solidFill>
                  <a:srgbClr val="002060"/>
                </a:solidFill>
              </a:rPr>
              <a:t>, </a:t>
            </a:r>
            <a:r>
              <a:rPr lang="it-IT" sz="1200" err="1" smtClean="0">
                <a:solidFill>
                  <a:srgbClr val="002060"/>
                </a:solidFill>
              </a:rPr>
              <a:t>A.Ghigo</a:t>
            </a:r>
            <a:r>
              <a:rPr lang="it-IT" sz="1200" smtClean="0">
                <a:solidFill>
                  <a:srgbClr val="002060"/>
                </a:solidFill>
              </a:rPr>
              <a:t>, </a:t>
            </a:r>
            <a:r>
              <a:rPr lang="it-IT" sz="1200" err="1" smtClean="0">
                <a:solidFill>
                  <a:srgbClr val="002060"/>
                </a:solidFill>
              </a:rPr>
              <a:t>F.Marcellini</a:t>
            </a:r>
            <a:r>
              <a:rPr lang="it-IT" sz="1200" smtClean="0">
                <a:solidFill>
                  <a:srgbClr val="002060"/>
                </a:solidFill>
              </a:rPr>
              <a:t>, </a:t>
            </a:r>
            <a:r>
              <a:rPr lang="it-IT" sz="1200" err="1">
                <a:solidFill>
                  <a:srgbClr val="002060"/>
                </a:solidFill>
              </a:rPr>
              <a:t>M.Serio</a:t>
            </a:r>
            <a:r>
              <a:rPr lang="it-IT" sz="1200" smtClean="0">
                <a:solidFill>
                  <a:srgbClr val="002060"/>
                </a:solidFill>
              </a:rPr>
              <a:t>, </a:t>
            </a:r>
            <a:r>
              <a:rPr lang="it-IT" sz="1200" err="1">
                <a:solidFill>
                  <a:srgbClr val="002060"/>
                </a:solidFill>
              </a:rPr>
              <a:t>M.Zobov</a:t>
            </a:r>
            <a:r>
              <a:rPr lang="it-IT" sz="1200">
                <a:solidFill>
                  <a:srgbClr val="002060"/>
                </a:solidFill>
              </a:rPr>
              <a:t>. </a:t>
            </a:r>
            <a:r>
              <a:rPr lang="it-IT" sz="1200" err="1" smtClean="0">
                <a:solidFill>
                  <a:srgbClr val="002060"/>
                </a:solidFill>
              </a:rPr>
              <a:t>Particle</a:t>
            </a:r>
            <a:r>
              <a:rPr lang="it-IT" sz="1200" smtClean="0">
                <a:solidFill>
                  <a:srgbClr val="002060"/>
                </a:solidFill>
              </a:rPr>
              <a:t> Accelerators, 1996, Vol.52, </a:t>
            </a:r>
            <a:r>
              <a:rPr lang="it-IT" sz="1200" err="1" smtClean="0">
                <a:solidFill>
                  <a:srgbClr val="002060"/>
                </a:solidFill>
              </a:rPr>
              <a:t>pp</a:t>
            </a:r>
            <a:r>
              <a:rPr lang="it-IT" sz="1200" smtClean="0">
                <a:solidFill>
                  <a:srgbClr val="002060"/>
                </a:solidFill>
              </a:rPr>
              <a:t> 95-113)</a:t>
            </a:r>
            <a:endParaRPr lang="it-IT" sz="1200">
              <a:solidFill>
                <a:srgbClr val="002060"/>
              </a:solidFill>
            </a:endParaRPr>
          </a:p>
        </p:txBody>
      </p:sp>
      <p:sp>
        <p:nvSpPr>
          <p:cNvPr id="4" name="Rettangolo 3"/>
          <p:cNvSpPr/>
          <p:nvPr/>
        </p:nvSpPr>
        <p:spPr>
          <a:xfrm>
            <a:off x="5180411" y="2400100"/>
            <a:ext cx="2950393" cy="369332"/>
          </a:xfrm>
          <a:prstGeom prst="rect">
            <a:avLst/>
          </a:prstGeom>
        </p:spPr>
        <p:txBody>
          <a:bodyPr wrap="square">
            <a:spAutoFit/>
          </a:bodyPr>
          <a:lstStyle/>
          <a:p>
            <a:pPr fontAlgn="base">
              <a:spcBef>
                <a:spcPts val="600"/>
              </a:spcBef>
              <a:spcAft>
                <a:spcPct val="0"/>
              </a:spcAft>
            </a:pPr>
            <a:r>
              <a:rPr lang="it-IT" b="1" err="1" smtClean="0">
                <a:solidFill>
                  <a:srgbClr val="002060"/>
                </a:solidFill>
              </a:rPr>
              <a:t>Transmission</a:t>
            </a:r>
            <a:r>
              <a:rPr lang="it-IT" b="1" smtClean="0">
                <a:solidFill>
                  <a:srgbClr val="002060"/>
                </a:solidFill>
              </a:rPr>
              <a:t> </a:t>
            </a:r>
            <a:r>
              <a:rPr lang="it-IT" b="1" err="1" smtClean="0">
                <a:solidFill>
                  <a:srgbClr val="002060"/>
                </a:solidFill>
              </a:rPr>
              <a:t>coefficient</a:t>
            </a:r>
            <a:endParaRPr lang="it-IT">
              <a:solidFill>
                <a:srgbClr val="002060"/>
              </a:solidFill>
            </a:endParaRPr>
          </a:p>
        </p:txBody>
      </p:sp>
      <p:pic>
        <p:nvPicPr>
          <p:cNvPr id="5" name="Immagine 4"/>
          <p:cNvPicPr>
            <a:picLocks noChangeAspect="1"/>
          </p:cNvPicPr>
          <p:nvPr/>
        </p:nvPicPr>
        <p:blipFill rotWithShape="1">
          <a:blip r:embed="rId4"/>
          <a:srcRect l="543" t="3299" r="3829" b="9463"/>
          <a:stretch/>
        </p:blipFill>
        <p:spPr>
          <a:xfrm>
            <a:off x="403860" y="2781300"/>
            <a:ext cx="3550920" cy="1916288"/>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pic>
      <p:sp>
        <p:nvSpPr>
          <p:cNvPr id="37" name="Rettangolo 36"/>
          <p:cNvSpPr/>
          <p:nvPr/>
        </p:nvSpPr>
        <p:spPr>
          <a:xfrm>
            <a:off x="396596" y="4423659"/>
            <a:ext cx="1843684" cy="276999"/>
          </a:xfrm>
          <a:prstGeom prst="rect">
            <a:avLst/>
          </a:prstGeom>
        </p:spPr>
        <p:txBody>
          <a:bodyPr wrap="square">
            <a:spAutoFit/>
          </a:bodyPr>
          <a:lstStyle/>
          <a:p>
            <a:pPr algn="just" fontAlgn="base">
              <a:spcBef>
                <a:spcPts val="600"/>
              </a:spcBef>
              <a:spcAft>
                <a:spcPct val="0"/>
              </a:spcAft>
            </a:pPr>
            <a:r>
              <a:rPr lang="it-IT" sz="1200" i="1" err="1" smtClean="0">
                <a:solidFill>
                  <a:srgbClr val="002060"/>
                </a:solidFill>
              </a:rPr>
              <a:t>Courtesy</a:t>
            </a:r>
            <a:r>
              <a:rPr lang="it-IT" sz="1200" i="1" smtClean="0">
                <a:solidFill>
                  <a:srgbClr val="002060"/>
                </a:solidFill>
              </a:rPr>
              <a:t> of </a:t>
            </a:r>
            <a:r>
              <a:rPr lang="it-IT" sz="1200" i="1" err="1" smtClean="0">
                <a:solidFill>
                  <a:srgbClr val="002060"/>
                </a:solidFill>
              </a:rPr>
              <a:t>F.Marcellini</a:t>
            </a:r>
            <a:endParaRPr lang="it-IT" sz="1200" i="1">
              <a:solidFill>
                <a:srgbClr val="002060"/>
              </a:solidFill>
            </a:endParaRPr>
          </a:p>
        </p:txBody>
      </p:sp>
    </p:spTree>
    <p:extLst>
      <p:ext uri="{BB962C8B-B14F-4D97-AF65-F5344CB8AC3E}">
        <p14:creationId xmlns:p14="http://schemas.microsoft.com/office/powerpoint/2010/main" val="4070034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p:cNvSpPr/>
          <p:nvPr/>
        </p:nvSpPr>
        <p:spPr>
          <a:xfrm>
            <a:off x="406750" y="2766167"/>
            <a:ext cx="8415633" cy="1031051"/>
          </a:xfrm>
          <a:prstGeom prst="rect">
            <a:avLst/>
          </a:prstGeom>
        </p:spPr>
        <p:txBody>
          <a:bodyPr wrap="square">
            <a:spAutoFit/>
          </a:bodyPr>
          <a:lstStyle/>
          <a:p>
            <a:pPr fontAlgn="base">
              <a:spcBef>
                <a:spcPts val="600"/>
              </a:spcBef>
              <a:spcAft>
                <a:spcPct val="0"/>
              </a:spcAft>
            </a:pPr>
            <a:r>
              <a:rPr lang="en-GB" sz="2800" b="1" dirty="0" smtClean="0">
                <a:solidFill>
                  <a:srgbClr val="002060"/>
                </a:solidFill>
              </a:rPr>
              <a:t>Instabilities measurements</a:t>
            </a:r>
          </a:p>
          <a:p>
            <a:pPr marL="285750" indent="-285750" fontAlgn="base">
              <a:spcBef>
                <a:spcPts val="600"/>
              </a:spcBef>
              <a:spcAft>
                <a:spcPct val="0"/>
              </a:spcAft>
              <a:buFont typeface="Arial" panose="020B0604020202020204" pitchFamily="34" charset="0"/>
              <a:buChar char="•"/>
            </a:pPr>
            <a:endParaRPr lang="en-GB" sz="2800" b="1" dirty="0" smtClean="0">
              <a:solidFill>
                <a:srgbClr val="002060"/>
              </a:solidFill>
            </a:endParaRPr>
          </a:p>
        </p:txBody>
      </p:sp>
    </p:spTree>
    <p:extLst>
      <p:ext uri="{BB962C8B-B14F-4D97-AF65-F5344CB8AC3E}">
        <p14:creationId xmlns:p14="http://schemas.microsoft.com/office/powerpoint/2010/main" val="14318369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Beam</a:t>
            </a:r>
            <a:r>
              <a:rPr lang="it-IT" dirty="0" smtClean="0"/>
              <a:t> </a:t>
            </a:r>
            <a:r>
              <a:rPr lang="it-IT" dirty="0" err="1" smtClean="0"/>
              <a:t>Spectrum</a:t>
            </a:r>
            <a:endParaRPr lang="it-IT" dirty="0"/>
          </a:p>
        </p:txBody>
      </p:sp>
      <p:sp>
        <p:nvSpPr>
          <p:cNvPr id="3" name="Rettangolo 2"/>
          <p:cNvSpPr/>
          <p:nvPr/>
        </p:nvSpPr>
        <p:spPr>
          <a:xfrm>
            <a:off x="328864" y="647458"/>
            <a:ext cx="8566484" cy="3431709"/>
          </a:xfrm>
          <a:prstGeom prst="rect">
            <a:avLst/>
          </a:prstGeom>
        </p:spPr>
        <p:txBody>
          <a:bodyPr wrap="square">
            <a:spAutoFit/>
          </a:bodyPr>
          <a:lstStyle/>
          <a:p>
            <a:pPr fontAlgn="base">
              <a:spcBef>
                <a:spcPts val="600"/>
              </a:spcBef>
              <a:spcAft>
                <a:spcPct val="0"/>
              </a:spcAft>
            </a:pPr>
            <a:r>
              <a:rPr lang="en-GB" sz="1600" dirty="0" smtClean="0">
                <a:solidFill>
                  <a:srgbClr val="002060"/>
                </a:solidFill>
              </a:rPr>
              <a:t>In order to observe beam instabilities during operations, beam spectrum is measured from the </a:t>
            </a:r>
            <a:r>
              <a:rPr lang="en-GB" sz="1600" dirty="0">
                <a:solidFill>
                  <a:srgbClr val="002060"/>
                </a:solidFill>
              </a:rPr>
              <a:t>combination </a:t>
            </a:r>
            <a:r>
              <a:rPr lang="en-GB" sz="1600" dirty="0" smtClean="0">
                <a:solidFill>
                  <a:srgbClr val="002060"/>
                </a:solidFill>
              </a:rPr>
              <a:t>of signals </a:t>
            </a:r>
            <a:r>
              <a:rPr lang="en-GB" sz="1600" dirty="0">
                <a:solidFill>
                  <a:srgbClr val="002060"/>
                </a:solidFill>
              </a:rPr>
              <a:t>(</a:t>
            </a:r>
            <a:r>
              <a:rPr lang="en-GB" sz="1600" dirty="0" err="1">
                <a:solidFill>
                  <a:srgbClr val="002060"/>
                </a:solidFill>
              </a:rPr>
              <a:t>V</a:t>
            </a:r>
            <a:r>
              <a:rPr lang="en-GB" sz="1200" dirty="0" err="1">
                <a:solidFill>
                  <a:srgbClr val="002060"/>
                </a:solidFill>
              </a:rPr>
              <a:t>up</a:t>
            </a:r>
            <a:r>
              <a:rPr lang="en-GB" sz="1600" dirty="0">
                <a:solidFill>
                  <a:srgbClr val="002060"/>
                </a:solidFill>
              </a:rPr>
              <a:t> - </a:t>
            </a:r>
            <a:r>
              <a:rPr lang="en-GB" sz="1600" dirty="0" err="1">
                <a:solidFill>
                  <a:srgbClr val="002060"/>
                </a:solidFill>
              </a:rPr>
              <a:t>V</a:t>
            </a:r>
            <a:r>
              <a:rPr lang="en-GB" sz="1200" dirty="0" err="1">
                <a:solidFill>
                  <a:srgbClr val="002060"/>
                </a:solidFill>
              </a:rPr>
              <a:t>down</a:t>
            </a:r>
            <a:r>
              <a:rPr lang="en-GB" sz="1600" dirty="0">
                <a:solidFill>
                  <a:srgbClr val="002060"/>
                </a:solidFill>
              </a:rPr>
              <a:t>) + (</a:t>
            </a:r>
            <a:r>
              <a:rPr lang="en-GB" sz="1600" dirty="0" err="1">
                <a:solidFill>
                  <a:srgbClr val="002060"/>
                </a:solidFill>
              </a:rPr>
              <a:t>V</a:t>
            </a:r>
            <a:r>
              <a:rPr lang="en-GB" sz="1200" dirty="0" err="1">
                <a:solidFill>
                  <a:srgbClr val="002060"/>
                </a:solidFill>
              </a:rPr>
              <a:t>left</a:t>
            </a:r>
            <a:r>
              <a:rPr lang="en-GB" sz="1600" dirty="0">
                <a:solidFill>
                  <a:srgbClr val="002060"/>
                </a:solidFill>
              </a:rPr>
              <a:t> - </a:t>
            </a:r>
            <a:r>
              <a:rPr lang="en-GB" sz="1600" dirty="0" err="1">
                <a:solidFill>
                  <a:srgbClr val="002060"/>
                </a:solidFill>
              </a:rPr>
              <a:t>V</a:t>
            </a:r>
            <a:r>
              <a:rPr lang="en-GB" sz="1200" dirty="0" err="1">
                <a:solidFill>
                  <a:srgbClr val="002060"/>
                </a:solidFill>
              </a:rPr>
              <a:t>right</a:t>
            </a:r>
            <a:r>
              <a:rPr lang="en-GB" sz="1600" dirty="0" smtClean="0">
                <a:solidFill>
                  <a:srgbClr val="002060"/>
                </a:solidFill>
              </a:rPr>
              <a:t>) from one BPM. The </a:t>
            </a:r>
            <a:r>
              <a:rPr lang="en-GB" sz="1600" dirty="0">
                <a:solidFill>
                  <a:srgbClr val="002060"/>
                </a:solidFill>
              </a:rPr>
              <a:t>latter is in first approximation a Dirac comb</a:t>
            </a:r>
            <a:r>
              <a:rPr lang="en-GB" sz="1600" dirty="0" smtClean="0">
                <a:solidFill>
                  <a:srgbClr val="002060"/>
                </a:solidFill>
              </a:rPr>
              <a:t>.</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Instabilities </a:t>
            </a:r>
            <a:r>
              <a:rPr lang="en-GB" sz="1600" dirty="0">
                <a:solidFill>
                  <a:srgbClr val="002060"/>
                </a:solidFill>
              </a:rPr>
              <a:t>will appear as side bands on every harmonic</a:t>
            </a:r>
            <a:r>
              <a:rPr lang="en-GB" sz="1600" dirty="0" smtClean="0">
                <a:solidFill>
                  <a:srgbClr val="002060"/>
                </a:solidFill>
              </a:rPr>
              <a:t>. </a:t>
            </a:r>
            <a:endParaRPr lang="en-GB" sz="1600" dirty="0">
              <a:solidFill>
                <a:srgbClr val="002060"/>
              </a:solidFill>
            </a:endParaRP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Longitudinal instabilities will appear as phase modulations of the beam spectrum </a:t>
            </a:r>
            <a:r>
              <a:rPr lang="en-GB" sz="1600" dirty="0">
                <a:solidFill>
                  <a:srgbClr val="002060"/>
                </a:solidFill>
              </a:rPr>
              <a:t>with a frequency dependent on </a:t>
            </a:r>
            <a:r>
              <a:rPr lang="en-GB" sz="1600" dirty="0" smtClean="0">
                <a:solidFill>
                  <a:srgbClr val="002060"/>
                </a:solidFill>
              </a:rPr>
              <a:t>synchrotron tune.</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Transversal instabilities will appear as amplitude modulation of the beam spectrum with a frequency dependent on the horizontal and vertical tunes.</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This will measure the spectrum of all the bunches combined, but it is also possible to measure the spectrum of single bunches, by utilizing the DIMTEL signal processor used for the feedbacks.</a:t>
            </a:r>
          </a:p>
          <a:p>
            <a:pPr marL="285750" indent="-285750" fontAlgn="base">
              <a:spcBef>
                <a:spcPts val="600"/>
              </a:spcBef>
              <a:spcAft>
                <a:spcPct val="0"/>
              </a:spcAft>
              <a:buFontTx/>
              <a:buChar char="-"/>
            </a:pPr>
            <a:endParaRPr lang="en-GB" sz="1600" b="1" dirty="0" smtClean="0">
              <a:solidFill>
                <a:srgbClr val="002060"/>
              </a:solidFill>
            </a:endParaRPr>
          </a:p>
        </p:txBody>
      </p:sp>
      <p:pic>
        <p:nvPicPr>
          <p:cNvPr id="8" name="Immagine 7"/>
          <p:cNvPicPr>
            <a:picLocks noChangeAspect="1"/>
          </p:cNvPicPr>
          <p:nvPr/>
        </p:nvPicPr>
        <p:blipFill rotWithShape="1">
          <a:blip r:embed="rId2"/>
          <a:srcRect l="611" t="12568" r="839" b="53185"/>
          <a:stretch/>
        </p:blipFill>
        <p:spPr>
          <a:xfrm>
            <a:off x="137159" y="3921963"/>
            <a:ext cx="8871293" cy="2488779"/>
          </a:xfrm>
          <a:prstGeom prst="rect">
            <a:avLst/>
          </a:prstGeom>
        </p:spPr>
      </p:pic>
      <p:sp>
        <p:nvSpPr>
          <p:cNvPr id="11" name="Rettangolo 10"/>
          <p:cNvSpPr/>
          <p:nvPr/>
        </p:nvSpPr>
        <p:spPr>
          <a:xfrm>
            <a:off x="137160" y="6433953"/>
            <a:ext cx="8871292" cy="307777"/>
          </a:xfrm>
          <a:prstGeom prst="rect">
            <a:avLst/>
          </a:prstGeom>
          <a:solidFill>
            <a:schemeClr val="tx2">
              <a:lumMod val="95000"/>
            </a:schemeClr>
          </a:solidFill>
        </p:spPr>
        <p:txBody>
          <a:bodyPr wrap="square">
            <a:spAutoFit/>
          </a:bodyPr>
          <a:lstStyle/>
          <a:p>
            <a:pPr fontAlgn="base">
              <a:spcBef>
                <a:spcPts val="600"/>
              </a:spcBef>
              <a:spcAft>
                <a:spcPct val="0"/>
              </a:spcAft>
            </a:pPr>
            <a:r>
              <a:rPr lang="it-IT" sz="1400" dirty="0" err="1" smtClean="0">
                <a:solidFill>
                  <a:srgbClr val="002060"/>
                </a:solidFill>
              </a:rPr>
              <a:t>Example</a:t>
            </a:r>
            <a:r>
              <a:rPr lang="it-IT" sz="1400" dirty="0" smtClean="0">
                <a:solidFill>
                  <a:srgbClr val="002060"/>
                </a:solidFill>
              </a:rPr>
              <a:t> of </a:t>
            </a:r>
            <a:r>
              <a:rPr lang="it-IT" sz="1400" dirty="0" err="1" smtClean="0">
                <a:solidFill>
                  <a:srgbClr val="002060"/>
                </a:solidFill>
              </a:rPr>
              <a:t>beam</a:t>
            </a:r>
            <a:r>
              <a:rPr lang="it-IT" sz="1400" dirty="0" smtClean="0">
                <a:solidFill>
                  <a:srgbClr val="002060"/>
                </a:solidFill>
              </a:rPr>
              <a:t> </a:t>
            </a:r>
            <a:r>
              <a:rPr lang="it-IT" sz="1400" dirty="0" err="1" smtClean="0">
                <a:solidFill>
                  <a:srgbClr val="002060"/>
                </a:solidFill>
              </a:rPr>
              <a:t>spectrum</a:t>
            </a:r>
            <a:r>
              <a:rPr lang="it-IT" sz="1400" dirty="0" smtClean="0">
                <a:solidFill>
                  <a:srgbClr val="002060"/>
                </a:solidFill>
              </a:rPr>
              <a:t> with </a:t>
            </a:r>
            <a:r>
              <a:rPr lang="it-IT" sz="1400" dirty="0" err="1" smtClean="0">
                <a:solidFill>
                  <a:srgbClr val="002060"/>
                </a:solidFill>
              </a:rPr>
              <a:t>Positron</a:t>
            </a:r>
            <a:r>
              <a:rPr lang="it-IT" sz="1400" baseline="30000" dirty="0" smtClean="0">
                <a:solidFill>
                  <a:srgbClr val="002060"/>
                </a:solidFill>
              </a:rPr>
              <a:t> </a:t>
            </a:r>
            <a:r>
              <a:rPr lang="it-IT" sz="1400" dirty="0" err="1">
                <a:solidFill>
                  <a:srgbClr val="002060"/>
                </a:solidFill>
              </a:rPr>
              <a:t>beam</a:t>
            </a:r>
            <a:r>
              <a:rPr lang="it-IT" sz="1400" dirty="0">
                <a:solidFill>
                  <a:srgbClr val="002060"/>
                </a:solidFill>
              </a:rPr>
              <a:t> (100 </a:t>
            </a:r>
            <a:r>
              <a:rPr lang="it-IT" sz="1400" dirty="0" err="1">
                <a:solidFill>
                  <a:srgbClr val="002060"/>
                </a:solidFill>
              </a:rPr>
              <a:t>bunches</a:t>
            </a:r>
            <a:r>
              <a:rPr lang="it-IT" sz="1400" dirty="0">
                <a:solidFill>
                  <a:srgbClr val="002060"/>
                </a:solidFill>
              </a:rPr>
              <a:t>) with </a:t>
            </a:r>
            <a:r>
              <a:rPr lang="it-IT" sz="1400" dirty="0" err="1">
                <a:solidFill>
                  <a:srgbClr val="002060"/>
                </a:solidFill>
              </a:rPr>
              <a:t>I</a:t>
            </a:r>
            <a:r>
              <a:rPr lang="it-IT" sz="1100" dirty="0" err="1">
                <a:solidFill>
                  <a:srgbClr val="002060"/>
                </a:solidFill>
              </a:rPr>
              <a:t>avg</a:t>
            </a:r>
            <a:r>
              <a:rPr lang="it-IT" sz="1400" dirty="0">
                <a:solidFill>
                  <a:srgbClr val="002060"/>
                </a:solidFill>
              </a:rPr>
              <a:t> = </a:t>
            </a:r>
            <a:r>
              <a:rPr lang="it-IT" sz="1400" dirty="0" smtClean="0">
                <a:solidFill>
                  <a:srgbClr val="002060"/>
                </a:solidFill>
              </a:rPr>
              <a:t>150 </a:t>
            </a:r>
            <a:r>
              <a:rPr lang="it-IT" sz="1400" dirty="0" err="1" smtClean="0">
                <a:solidFill>
                  <a:srgbClr val="002060"/>
                </a:solidFill>
              </a:rPr>
              <a:t>mA.</a:t>
            </a:r>
            <a:r>
              <a:rPr lang="it-IT" sz="1400" dirty="0" smtClean="0">
                <a:solidFill>
                  <a:srgbClr val="002060"/>
                </a:solidFill>
              </a:rPr>
              <a:t> Long. feedback </a:t>
            </a:r>
            <a:r>
              <a:rPr lang="it-IT" sz="1400" dirty="0" err="1" smtClean="0">
                <a:solidFill>
                  <a:srgbClr val="002060"/>
                </a:solidFill>
              </a:rPr>
              <a:t>turned</a:t>
            </a:r>
            <a:r>
              <a:rPr lang="it-IT" sz="1400" dirty="0" smtClean="0">
                <a:solidFill>
                  <a:srgbClr val="002060"/>
                </a:solidFill>
              </a:rPr>
              <a:t> off.</a:t>
            </a:r>
          </a:p>
        </p:txBody>
      </p:sp>
      <p:sp>
        <p:nvSpPr>
          <p:cNvPr id="12" name="Rettangolo 11"/>
          <p:cNvSpPr/>
          <p:nvPr/>
        </p:nvSpPr>
        <p:spPr>
          <a:xfrm>
            <a:off x="2831785" y="4605702"/>
            <a:ext cx="3401375" cy="246221"/>
          </a:xfrm>
          <a:prstGeom prst="rect">
            <a:avLst/>
          </a:prstGeom>
          <a:solidFill>
            <a:schemeClr val="bg1">
              <a:lumMod val="50000"/>
            </a:schemeClr>
          </a:solidFill>
        </p:spPr>
        <p:txBody>
          <a:bodyPr wrap="square">
            <a:spAutoFit/>
          </a:bodyPr>
          <a:lstStyle/>
          <a:p>
            <a:pPr fontAlgn="base">
              <a:spcBef>
                <a:spcPts val="600"/>
              </a:spcBef>
              <a:spcAft>
                <a:spcPct val="0"/>
              </a:spcAft>
            </a:pPr>
            <a:r>
              <a:rPr lang="it-IT" sz="1000" dirty="0">
                <a:solidFill>
                  <a:schemeClr val="tx2">
                    <a:lumMod val="85000"/>
                  </a:schemeClr>
                </a:solidFill>
              </a:rPr>
              <a:t>118</a:t>
            </a:r>
            <a:r>
              <a:rPr lang="it-IT" sz="1000" baseline="30000" dirty="0">
                <a:solidFill>
                  <a:schemeClr val="tx2">
                    <a:lumMod val="85000"/>
                  </a:schemeClr>
                </a:solidFill>
              </a:rPr>
              <a:t>th</a:t>
            </a:r>
            <a:r>
              <a:rPr lang="it-IT" sz="1000" dirty="0">
                <a:solidFill>
                  <a:schemeClr val="tx2">
                    <a:lumMod val="85000"/>
                  </a:schemeClr>
                </a:solidFill>
              </a:rPr>
              <a:t> </a:t>
            </a:r>
            <a:r>
              <a:rPr lang="it-IT" sz="1000" dirty="0" err="1" smtClean="0">
                <a:solidFill>
                  <a:schemeClr val="tx2">
                    <a:lumMod val="85000"/>
                  </a:schemeClr>
                </a:solidFill>
              </a:rPr>
              <a:t>harmonic</a:t>
            </a:r>
            <a:r>
              <a:rPr lang="it-IT" sz="1000" dirty="0" smtClean="0">
                <a:solidFill>
                  <a:schemeClr val="tx2">
                    <a:lumMod val="85000"/>
                  </a:schemeClr>
                </a:solidFill>
              </a:rPr>
              <a:t> of </a:t>
            </a:r>
            <a:r>
              <a:rPr lang="it-IT" sz="1000" dirty="0" err="1" smtClean="0">
                <a:solidFill>
                  <a:schemeClr val="tx2">
                    <a:lumMod val="85000"/>
                  </a:schemeClr>
                </a:solidFill>
              </a:rPr>
              <a:t>revolution</a:t>
            </a:r>
            <a:r>
              <a:rPr lang="it-IT" sz="1000" dirty="0" smtClean="0">
                <a:solidFill>
                  <a:schemeClr val="tx2">
                    <a:lumMod val="85000"/>
                  </a:schemeClr>
                </a:solidFill>
              </a:rPr>
              <a:t> </a:t>
            </a:r>
            <a:r>
              <a:rPr lang="it-IT" sz="1000" dirty="0" err="1" smtClean="0">
                <a:solidFill>
                  <a:schemeClr val="tx2">
                    <a:lumMod val="85000"/>
                  </a:schemeClr>
                </a:solidFill>
              </a:rPr>
              <a:t>frequency</a:t>
            </a:r>
            <a:r>
              <a:rPr lang="it-IT" sz="1000" dirty="0" smtClean="0">
                <a:solidFill>
                  <a:schemeClr val="tx2">
                    <a:lumMod val="85000"/>
                  </a:schemeClr>
                </a:solidFill>
              </a:rPr>
              <a:t> (118 x 3.07 MHz)</a:t>
            </a:r>
            <a:endParaRPr lang="it-IT" sz="1000" dirty="0">
              <a:solidFill>
                <a:schemeClr val="tx2">
                  <a:lumMod val="85000"/>
                </a:schemeClr>
              </a:solidFill>
            </a:endParaRPr>
          </a:p>
        </p:txBody>
      </p:sp>
      <p:cxnSp>
        <p:nvCxnSpPr>
          <p:cNvPr id="13" name="Connettore 2 12"/>
          <p:cNvCxnSpPr>
            <a:stCxn id="12" idx="1"/>
          </p:cNvCxnSpPr>
          <p:nvPr/>
        </p:nvCxnSpPr>
        <p:spPr>
          <a:xfrm flipH="1">
            <a:off x="1615441" y="4728813"/>
            <a:ext cx="1216344" cy="172276"/>
          </a:xfrm>
          <a:prstGeom prst="straightConnector1">
            <a:avLst/>
          </a:prstGeom>
          <a:ln w="12700">
            <a:solidFill>
              <a:schemeClr val="tx2">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Rettangolo 15"/>
          <p:cNvSpPr/>
          <p:nvPr/>
        </p:nvSpPr>
        <p:spPr>
          <a:xfrm>
            <a:off x="2831785" y="5073663"/>
            <a:ext cx="5070155" cy="246221"/>
          </a:xfrm>
          <a:prstGeom prst="rect">
            <a:avLst/>
          </a:prstGeom>
          <a:solidFill>
            <a:schemeClr val="tx1">
              <a:lumMod val="75000"/>
              <a:lumOff val="25000"/>
            </a:schemeClr>
          </a:solidFill>
        </p:spPr>
        <p:txBody>
          <a:bodyPr wrap="square">
            <a:spAutoFit/>
          </a:bodyPr>
          <a:lstStyle/>
          <a:p>
            <a:pPr fontAlgn="base">
              <a:spcBef>
                <a:spcPts val="600"/>
              </a:spcBef>
              <a:spcAft>
                <a:spcPct val="0"/>
              </a:spcAft>
            </a:pPr>
            <a:r>
              <a:rPr lang="it-IT" sz="1000" dirty="0" err="1" smtClean="0">
                <a:solidFill>
                  <a:schemeClr val="tx2">
                    <a:lumMod val="85000"/>
                  </a:schemeClr>
                </a:solidFill>
              </a:rPr>
              <a:t>Longitudinal</a:t>
            </a:r>
            <a:r>
              <a:rPr lang="it-IT" sz="1000" dirty="0" smtClean="0">
                <a:solidFill>
                  <a:schemeClr val="tx2">
                    <a:lumMod val="85000"/>
                  </a:schemeClr>
                </a:solidFill>
              </a:rPr>
              <a:t> </a:t>
            </a:r>
            <a:r>
              <a:rPr lang="it-IT" sz="1000" dirty="0" err="1" smtClean="0">
                <a:solidFill>
                  <a:schemeClr val="tx2">
                    <a:lumMod val="85000"/>
                  </a:schemeClr>
                </a:solidFill>
              </a:rPr>
              <a:t>instability</a:t>
            </a:r>
            <a:r>
              <a:rPr lang="it-IT" sz="1000" dirty="0" smtClean="0">
                <a:solidFill>
                  <a:schemeClr val="tx2">
                    <a:lumMod val="85000"/>
                  </a:schemeClr>
                </a:solidFill>
              </a:rPr>
              <a:t> (</a:t>
            </a:r>
            <a:r>
              <a:rPr lang="it-IT" sz="1000" dirty="0" err="1" smtClean="0">
                <a:solidFill>
                  <a:schemeClr val="tx2">
                    <a:lumMod val="85000"/>
                  </a:schemeClr>
                </a:solidFill>
              </a:rPr>
              <a:t>synchrotron</a:t>
            </a:r>
            <a:r>
              <a:rPr lang="it-IT" sz="1000" dirty="0" smtClean="0">
                <a:solidFill>
                  <a:schemeClr val="tx2">
                    <a:lumMod val="85000"/>
                  </a:schemeClr>
                </a:solidFill>
              </a:rPr>
              <a:t> </a:t>
            </a:r>
            <a:r>
              <a:rPr lang="it-IT" sz="1000" dirty="0" err="1" smtClean="0">
                <a:solidFill>
                  <a:schemeClr val="tx2">
                    <a:lumMod val="85000"/>
                  </a:schemeClr>
                </a:solidFill>
              </a:rPr>
              <a:t>oscillations</a:t>
            </a:r>
            <a:r>
              <a:rPr lang="it-IT" sz="1000" dirty="0" smtClean="0">
                <a:solidFill>
                  <a:schemeClr val="tx2">
                    <a:lumMod val="85000"/>
                  </a:schemeClr>
                </a:solidFill>
              </a:rPr>
              <a:t> </a:t>
            </a:r>
            <a:r>
              <a:rPr lang="it-IT" sz="1000" dirty="0" err="1" smtClean="0">
                <a:solidFill>
                  <a:schemeClr val="tx2">
                    <a:lumMod val="85000"/>
                  </a:schemeClr>
                </a:solidFill>
              </a:rPr>
              <a:t>frequency</a:t>
            </a:r>
            <a:r>
              <a:rPr lang="it-IT" sz="1000" dirty="0" smtClean="0">
                <a:solidFill>
                  <a:schemeClr val="tx2">
                    <a:lumMod val="85000"/>
                  </a:schemeClr>
                </a:solidFill>
              </a:rPr>
              <a:t>: 28 kHz from the </a:t>
            </a:r>
            <a:r>
              <a:rPr lang="it-IT" sz="1000" dirty="0" err="1" smtClean="0">
                <a:solidFill>
                  <a:schemeClr val="tx2">
                    <a:lumMod val="85000"/>
                  </a:schemeClr>
                </a:solidFill>
              </a:rPr>
              <a:t>harmonic</a:t>
            </a:r>
            <a:r>
              <a:rPr lang="it-IT" sz="1000" dirty="0" smtClean="0">
                <a:solidFill>
                  <a:schemeClr val="tx2">
                    <a:lumMod val="85000"/>
                  </a:schemeClr>
                </a:solidFill>
              </a:rPr>
              <a:t>)</a:t>
            </a:r>
            <a:endParaRPr lang="it-IT" sz="1000" dirty="0">
              <a:solidFill>
                <a:schemeClr val="tx2">
                  <a:lumMod val="85000"/>
                </a:schemeClr>
              </a:solidFill>
            </a:endParaRPr>
          </a:p>
        </p:txBody>
      </p:sp>
      <p:cxnSp>
        <p:nvCxnSpPr>
          <p:cNvPr id="17" name="Connettore 2 16"/>
          <p:cNvCxnSpPr/>
          <p:nvPr/>
        </p:nvCxnSpPr>
        <p:spPr>
          <a:xfrm flipH="1">
            <a:off x="1828800" y="5201496"/>
            <a:ext cx="1002986" cy="142971"/>
          </a:xfrm>
          <a:prstGeom prst="straightConnector1">
            <a:avLst/>
          </a:prstGeom>
          <a:ln w="12700">
            <a:solidFill>
              <a:schemeClr val="tx2">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821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Characterizing</a:t>
            </a:r>
            <a:r>
              <a:rPr lang="it-IT" dirty="0" smtClean="0"/>
              <a:t> </a:t>
            </a:r>
            <a:r>
              <a:rPr lang="it-IT" dirty="0" err="1" smtClean="0"/>
              <a:t>instabilities</a:t>
            </a:r>
            <a:endParaRPr lang="it-IT" dirty="0"/>
          </a:p>
        </p:txBody>
      </p:sp>
      <p:sp>
        <p:nvSpPr>
          <p:cNvPr id="3" name="Rettangolo 2"/>
          <p:cNvSpPr/>
          <p:nvPr/>
        </p:nvSpPr>
        <p:spPr>
          <a:xfrm>
            <a:off x="328864" y="716056"/>
            <a:ext cx="8566484" cy="2693045"/>
          </a:xfrm>
          <a:prstGeom prst="rect">
            <a:avLst/>
          </a:prstGeom>
        </p:spPr>
        <p:txBody>
          <a:bodyPr wrap="square">
            <a:spAutoFit/>
          </a:bodyPr>
          <a:lstStyle/>
          <a:p>
            <a:pPr fontAlgn="base">
              <a:spcBef>
                <a:spcPts val="600"/>
              </a:spcBef>
              <a:spcAft>
                <a:spcPct val="0"/>
              </a:spcAft>
            </a:pPr>
            <a:r>
              <a:rPr lang="en-GB" sz="1600" dirty="0" smtClean="0">
                <a:solidFill>
                  <a:srgbClr val="002060"/>
                </a:solidFill>
              </a:rPr>
              <a:t>In order to characterize beam instabilities the following method is applied (developed at SLAC):</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While beam is circulating, upon some trigger, </a:t>
            </a:r>
            <a:r>
              <a:rPr lang="en-GB" sz="1600" b="1" dirty="0" smtClean="0">
                <a:solidFill>
                  <a:srgbClr val="002060"/>
                </a:solidFill>
              </a:rPr>
              <a:t>feedback is turned off</a:t>
            </a:r>
            <a:r>
              <a:rPr lang="en-GB" sz="1600" dirty="0" smtClean="0">
                <a:solidFill>
                  <a:srgbClr val="002060"/>
                </a:solidFill>
              </a:rPr>
              <a:t>.</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Instabilities during this time will grow. </a:t>
            </a:r>
            <a:r>
              <a:rPr lang="en-GB" sz="1600" b="1" dirty="0" smtClean="0">
                <a:solidFill>
                  <a:srgbClr val="002060"/>
                </a:solidFill>
              </a:rPr>
              <a:t>Phase and position </a:t>
            </a:r>
            <a:r>
              <a:rPr lang="en-GB" sz="1600" b="1" dirty="0">
                <a:solidFill>
                  <a:srgbClr val="002060"/>
                </a:solidFill>
              </a:rPr>
              <a:t>of each bunch </a:t>
            </a:r>
            <a:r>
              <a:rPr lang="en-GB" sz="1600" b="1" dirty="0" smtClean="0">
                <a:solidFill>
                  <a:srgbClr val="002060"/>
                </a:solidFill>
              </a:rPr>
              <a:t>is </a:t>
            </a:r>
            <a:r>
              <a:rPr lang="en-GB" sz="1600" b="1" dirty="0">
                <a:solidFill>
                  <a:srgbClr val="002060"/>
                </a:solidFill>
              </a:rPr>
              <a:t>recorded</a:t>
            </a:r>
            <a:r>
              <a:rPr lang="en-GB" sz="1600" dirty="0">
                <a:solidFill>
                  <a:srgbClr val="002060"/>
                </a:solidFill>
              </a:rPr>
              <a:t>.</a:t>
            </a:r>
            <a:endParaRPr lang="en-GB" sz="1600" dirty="0" smtClean="0">
              <a:solidFill>
                <a:srgbClr val="002060"/>
              </a:solidFill>
            </a:endParaRPr>
          </a:p>
          <a:p>
            <a:pPr marL="285750" indent="-285750" fontAlgn="base">
              <a:spcBef>
                <a:spcPts val="600"/>
              </a:spcBef>
              <a:spcAft>
                <a:spcPct val="0"/>
              </a:spcAft>
              <a:buFont typeface="Arial" panose="020B0604020202020204" pitchFamily="34" charset="0"/>
              <a:buChar char="•"/>
            </a:pPr>
            <a:r>
              <a:rPr lang="en-GB" sz="1600" b="1" dirty="0" smtClean="0">
                <a:solidFill>
                  <a:srgbClr val="002060"/>
                </a:solidFill>
              </a:rPr>
              <a:t>Feedback is turned on </a:t>
            </a:r>
            <a:r>
              <a:rPr lang="en-GB" sz="1600" dirty="0" smtClean="0">
                <a:solidFill>
                  <a:srgbClr val="002060"/>
                </a:solidFill>
              </a:rPr>
              <a:t>after an adjustable time window, in order to avoid beam loss.</a:t>
            </a:r>
          </a:p>
          <a:p>
            <a:pPr fontAlgn="base">
              <a:spcBef>
                <a:spcPts val="600"/>
              </a:spcBef>
              <a:spcAft>
                <a:spcPct val="0"/>
              </a:spcAft>
            </a:pPr>
            <a:r>
              <a:rPr lang="en-GB" sz="1600" dirty="0" smtClean="0">
                <a:solidFill>
                  <a:srgbClr val="002060"/>
                </a:solidFill>
              </a:rPr>
              <a:t>By performing this type of measurement, it is possible to characterize instabilities (which modes are predominant, how quick the instabilities rise) and how well the feedback (once turned on) will damp them.</a:t>
            </a:r>
          </a:p>
          <a:p>
            <a:pPr marL="285750" indent="-285750" fontAlgn="base">
              <a:spcBef>
                <a:spcPts val="600"/>
              </a:spcBef>
              <a:spcAft>
                <a:spcPct val="0"/>
              </a:spcAft>
              <a:buFontTx/>
              <a:buChar char="-"/>
            </a:pPr>
            <a:endParaRPr lang="en-GB" sz="1600" b="1" dirty="0" smtClean="0">
              <a:solidFill>
                <a:srgbClr val="002060"/>
              </a:solidFill>
            </a:endParaRPr>
          </a:p>
        </p:txBody>
      </p:sp>
      <p:sp>
        <p:nvSpPr>
          <p:cNvPr id="6" name="Rettangolo 5"/>
          <p:cNvSpPr/>
          <p:nvPr/>
        </p:nvSpPr>
        <p:spPr>
          <a:xfrm>
            <a:off x="1727001" y="5884686"/>
            <a:ext cx="5211964" cy="523220"/>
          </a:xfrm>
          <a:prstGeom prst="rect">
            <a:avLst/>
          </a:prstGeom>
          <a:solidFill>
            <a:schemeClr val="tx2">
              <a:lumMod val="95000"/>
            </a:schemeClr>
          </a:solidFill>
        </p:spPr>
        <p:txBody>
          <a:bodyPr wrap="square">
            <a:spAutoFit/>
          </a:bodyPr>
          <a:lstStyle/>
          <a:p>
            <a:pPr fontAlgn="base">
              <a:spcBef>
                <a:spcPts val="600"/>
              </a:spcBef>
              <a:spcAft>
                <a:spcPct val="0"/>
              </a:spcAft>
            </a:pPr>
            <a:r>
              <a:rPr lang="it-IT" sz="1400" dirty="0" smtClean="0">
                <a:solidFill>
                  <a:srgbClr val="002060"/>
                </a:solidFill>
              </a:rPr>
              <a:t>An </a:t>
            </a:r>
            <a:r>
              <a:rPr lang="it-IT" sz="1400" dirty="0" err="1" smtClean="0">
                <a:solidFill>
                  <a:srgbClr val="002060"/>
                </a:solidFill>
              </a:rPr>
              <a:t>example</a:t>
            </a:r>
            <a:r>
              <a:rPr lang="it-IT" sz="1400" dirty="0" smtClean="0">
                <a:solidFill>
                  <a:srgbClr val="002060"/>
                </a:solidFill>
              </a:rPr>
              <a:t> of the </a:t>
            </a:r>
            <a:r>
              <a:rPr lang="it-IT" sz="1400" dirty="0" err="1" smtClean="0">
                <a:solidFill>
                  <a:srgbClr val="002060"/>
                </a:solidFill>
              </a:rPr>
              <a:t>measurement</a:t>
            </a:r>
            <a:r>
              <a:rPr lang="it-IT" sz="1400" dirty="0" smtClean="0">
                <a:solidFill>
                  <a:srgbClr val="002060"/>
                </a:solidFill>
              </a:rPr>
              <a:t> </a:t>
            </a:r>
            <a:r>
              <a:rPr lang="it-IT" sz="1400" dirty="0" err="1" smtClean="0">
                <a:solidFill>
                  <a:srgbClr val="002060"/>
                </a:solidFill>
              </a:rPr>
              <a:t>performed</a:t>
            </a:r>
            <a:r>
              <a:rPr lang="it-IT" sz="1400" dirty="0" smtClean="0">
                <a:solidFill>
                  <a:srgbClr val="002060"/>
                </a:solidFill>
              </a:rPr>
              <a:t> with the </a:t>
            </a:r>
            <a:r>
              <a:rPr lang="it-IT" sz="1400" dirty="0" err="1" smtClean="0">
                <a:solidFill>
                  <a:srgbClr val="002060"/>
                </a:solidFill>
              </a:rPr>
              <a:t>longitudinal</a:t>
            </a:r>
            <a:r>
              <a:rPr lang="it-IT" sz="1400" dirty="0" smtClean="0">
                <a:solidFill>
                  <a:srgbClr val="002060"/>
                </a:solidFill>
              </a:rPr>
              <a:t> feedback on </a:t>
            </a:r>
            <a:r>
              <a:rPr lang="it-IT" sz="1400" dirty="0" err="1" smtClean="0">
                <a:solidFill>
                  <a:srgbClr val="002060"/>
                </a:solidFill>
              </a:rPr>
              <a:t>positron</a:t>
            </a:r>
            <a:r>
              <a:rPr lang="it-IT" sz="1400" baseline="30000" dirty="0" smtClean="0">
                <a:solidFill>
                  <a:srgbClr val="002060"/>
                </a:solidFill>
              </a:rPr>
              <a:t> </a:t>
            </a:r>
            <a:r>
              <a:rPr lang="it-IT" sz="1400" dirty="0" err="1" smtClean="0">
                <a:solidFill>
                  <a:srgbClr val="002060"/>
                </a:solidFill>
              </a:rPr>
              <a:t>beam</a:t>
            </a:r>
            <a:r>
              <a:rPr lang="it-IT" sz="1400" dirty="0" smtClean="0">
                <a:solidFill>
                  <a:srgbClr val="002060"/>
                </a:solidFill>
              </a:rPr>
              <a:t> (100 </a:t>
            </a:r>
            <a:r>
              <a:rPr lang="it-IT" sz="1400" dirty="0" err="1" smtClean="0">
                <a:solidFill>
                  <a:srgbClr val="002060"/>
                </a:solidFill>
              </a:rPr>
              <a:t>bunches</a:t>
            </a:r>
            <a:r>
              <a:rPr lang="it-IT" sz="1400" dirty="0" smtClean="0">
                <a:solidFill>
                  <a:srgbClr val="002060"/>
                </a:solidFill>
              </a:rPr>
              <a:t>) with </a:t>
            </a:r>
            <a:r>
              <a:rPr lang="it-IT" sz="1400" dirty="0" err="1">
                <a:solidFill>
                  <a:srgbClr val="002060"/>
                </a:solidFill>
              </a:rPr>
              <a:t>I</a:t>
            </a:r>
            <a:r>
              <a:rPr lang="it-IT" sz="1100" dirty="0" err="1">
                <a:solidFill>
                  <a:srgbClr val="002060"/>
                </a:solidFill>
              </a:rPr>
              <a:t>avg</a:t>
            </a:r>
            <a:r>
              <a:rPr lang="it-IT" sz="1400" dirty="0">
                <a:solidFill>
                  <a:srgbClr val="002060"/>
                </a:solidFill>
              </a:rPr>
              <a:t> = 730 </a:t>
            </a:r>
            <a:r>
              <a:rPr lang="it-IT" sz="1400" dirty="0" err="1">
                <a:solidFill>
                  <a:srgbClr val="002060"/>
                </a:solidFill>
              </a:rPr>
              <a:t>mA</a:t>
            </a:r>
            <a:endParaRPr lang="it-IT" sz="1400" dirty="0">
              <a:solidFill>
                <a:srgbClr val="002060"/>
              </a:solidFill>
            </a:endParaRPr>
          </a:p>
        </p:txBody>
      </p:sp>
      <p:pic>
        <p:nvPicPr>
          <p:cNvPr id="7" name="Immagine 6"/>
          <p:cNvPicPr>
            <a:picLocks noChangeAspect="1"/>
          </p:cNvPicPr>
          <p:nvPr/>
        </p:nvPicPr>
        <p:blipFill>
          <a:blip r:embed="rId2"/>
          <a:stretch>
            <a:fillRect/>
          </a:stretch>
        </p:blipFill>
        <p:spPr>
          <a:xfrm>
            <a:off x="184541" y="3423320"/>
            <a:ext cx="8774917" cy="2311753"/>
          </a:xfrm>
          <a:prstGeom prst="rect">
            <a:avLst/>
          </a:prstGeom>
        </p:spPr>
      </p:pic>
      <p:sp>
        <p:nvSpPr>
          <p:cNvPr id="9" name="Rettangolo 8"/>
          <p:cNvSpPr/>
          <p:nvPr/>
        </p:nvSpPr>
        <p:spPr>
          <a:xfrm>
            <a:off x="7091365" y="5884686"/>
            <a:ext cx="1803983" cy="276999"/>
          </a:xfrm>
          <a:prstGeom prst="rect">
            <a:avLst/>
          </a:prstGeom>
          <a:solidFill>
            <a:schemeClr val="tx2">
              <a:lumMod val="95000"/>
            </a:schemeClr>
          </a:solidFill>
        </p:spPr>
        <p:txBody>
          <a:bodyPr wrap="square">
            <a:spAutoFit/>
          </a:bodyPr>
          <a:lstStyle/>
          <a:p>
            <a:pPr fontAlgn="base">
              <a:spcBef>
                <a:spcPts val="600"/>
              </a:spcBef>
              <a:spcAft>
                <a:spcPct val="0"/>
              </a:spcAft>
            </a:pPr>
            <a:r>
              <a:rPr lang="it-IT" sz="1200" dirty="0" smtClean="0">
                <a:solidFill>
                  <a:srgbClr val="002060"/>
                </a:solidFill>
              </a:rPr>
              <a:t>Mode 13 </a:t>
            </a:r>
            <a:r>
              <a:rPr lang="it-IT" sz="1200" dirty="0" err="1" smtClean="0">
                <a:solidFill>
                  <a:srgbClr val="002060"/>
                </a:solidFill>
              </a:rPr>
              <a:t>predominant</a:t>
            </a:r>
            <a:endParaRPr lang="it-IT" sz="1200" dirty="0">
              <a:solidFill>
                <a:srgbClr val="002060"/>
              </a:solidFill>
            </a:endParaRPr>
          </a:p>
        </p:txBody>
      </p:sp>
      <p:cxnSp>
        <p:nvCxnSpPr>
          <p:cNvPr id="10" name="Connettore 2 9"/>
          <p:cNvCxnSpPr/>
          <p:nvPr/>
        </p:nvCxnSpPr>
        <p:spPr>
          <a:xfrm flipH="1" flipV="1">
            <a:off x="7338060" y="5289878"/>
            <a:ext cx="152400" cy="594808"/>
          </a:xfrm>
          <a:prstGeom prst="straightConnector1">
            <a:avLst/>
          </a:prstGeom>
          <a:ln w="12700">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8896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Conclusions</a:t>
            </a:r>
            <a:endParaRPr lang="it-IT" dirty="0"/>
          </a:p>
        </p:txBody>
      </p:sp>
      <p:sp>
        <p:nvSpPr>
          <p:cNvPr id="3" name="Rettangolo 2"/>
          <p:cNvSpPr/>
          <p:nvPr/>
        </p:nvSpPr>
        <p:spPr>
          <a:xfrm>
            <a:off x="457200" y="734396"/>
            <a:ext cx="8229600" cy="2708434"/>
          </a:xfrm>
          <a:prstGeom prst="rect">
            <a:avLst/>
          </a:prstGeom>
        </p:spPr>
        <p:txBody>
          <a:bodyPr wrap="square">
            <a:spAutoFit/>
          </a:bodyPr>
          <a:lstStyle/>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The feedback system (the longitudinal in particular) is extremely important to DAΦNE operations. Without it, bunch-coupling effects limit the maximum current stored in the rings to few hundreds of mA. By using the feedback systems it is possible to reach </a:t>
            </a:r>
            <a:br>
              <a:rPr lang="en-GB" sz="1600" dirty="0" smtClean="0">
                <a:solidFill>
                  <a:srgbClr val="002060"/>
                </a:solidFill>
              </a:rPr>
            </a:br>
            <a:r>
              <a:rPr lang="en-GB" sz="1600" dirty="0" smtClean="0">
                <a:solidFill>
                  <a:srgbClr val="002060"/>
                </a:solidFill>
              </a:rPr>
              <a:t>1A / 2A (range of currents used currently).</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The feedback system was constantly updated and maintained during the long DAΦNE operations (~22 years), by implementing new hardware, software and by reconfiguring it.</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ea typeface="ヒラギノ角ゴ Pro W3" charset="-128"/>
                <a:cs typeface="ヒラギノ角ゴ Pro W3" charset="-128"/>
              </a:rPr>
              <a:t>A measurement campaign is on going on the signals involved in the system (e.g. the BPM output) in order to evaluate and minimize any possible source of noise and interferences, which could degrade the system performances.</a:t>
            </a:r>
            <a:endParaRPr lang="en-GB" sz="1600" dirty="0">
              <a:solidFill>
                <a:srgbClr val="002060"/>
              </a:solidFill>
              <a:ea typeface="ヒラギノ角ゴ Pro W3" charset="-128"/>
              <a:cs typeface="ヒラギノ角ゴ Pro W3" charset="-128"/>
            </a:endParaRPr>
          </a:p>
        </p:txBody>
      </p:sp>
    </p:spTree>
    <p:extLst>
      <p:ext uri="{BB962C8B-B14F-4D97-AF65-F5344CB8AC3E}">
        <p14:creationId xmlns:p14="http://schemas.microsoft.com/office/powerpoint/2010/main" val="7118679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2855198"/>
            <a:ext cx="9144000" cy="1103325"/>
          </a:xfrm>
          <a:prstGeom prst="rect">
            <a:avLst/>
          </a:prstGeom>
          <a:solidFill>
            <a:srgbClr val="D8D2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4" name="Title 1"/>
          <p:cNvSpPr txBox="1">
            <a:spLocks/>
          </p:cNvSpPr>
          <p:nvPr/>
        </p:nvSpPr>
        <p:spPr>
          <a:xfrm>
            <a:off x="299229" y="3052856"/>
            <a:ext cx="8545545" cy="831479"/>
          </a:xfrm>
          <a:prstGeom prst="rect">
            <a:avLst/>
          </a:prstGeom>
        </p:spPr>
        <p:txBody>
          <a:bodyPr/>
          <a:lstStyle>
            <a:lvl1pPr algn="l" defTabSz="914400" rtl="0" eaLnBrk="1" latinLnBrk="0" hangingPunct="1">
              <a:lnSpc>
                <a:spcPct val="85000"/>
              </a:lnSpc>
              <a:spcBef>
                <a:spcPct val="0"/>
              </a:spcBef>
              <a:buNone/>
              <a:defRPr sz="4000" b="1" strike="noStrike" kern="1200" baseline="0">
                <a:solidFill>
                  <a:schemeClr val="bg1"/>
                </a:solidFill>
                <a:latin typeface="EYInterstate Light" panose="02000506000000020004" pitchFamily="2" charset="0"/>
                <a:ea typeface="+mj-ea"/>
                <a:cs typeface="Arial" pitchFamily="34" charset="0"/>
              </a:defRPr>
            </a:lvl1pPr>
          </a:lstStyle>
          <a:p>
            <a:pPr algn="ctr"/>
            <a:r>
              <a:rPr lang="en-GB" sz="2400">
                <a:solidFill>
                  <a:srgbClr val="000066"/>
                </a:solidFill>
                <a:latin typeface="+mn-lt"/>
              </a:rPr>
              <a:t>Thank you for your attention!</a:t>
            </a:r>
            <a:endParaRPr lang="it-IT" sz="2400">
              <a:solidFill>
                <a:srgbClr val="000066"/>
              </a:solidFill>
              <a:latin typeface="+mn-lt"/>
            </a:endParaRPr>
          </a:p>
        </p:txBody>
      </p:sp>
    </p:spTree>
    <p:extLst>
      <p:ext uri="{BB962C8B-B14F-4D97-AF65-F5344CB8AC3E}">
        <p14:creationId xmlns:p14="http://schemas.microsoft.com/office/powerpoint/2010/main" val="3987079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Spares</a:t>
            </a:r>
            <a:endParaRPr lang="it-IT" dirty="0"/>
          </a:p>
        </p:txBody>
      </p:sp>
    </p:spTree>
    <p:extLst>
      <p:ext uri="{BB962C8B-B14F-4D97-AF65-F5344CB8AC3E}">
        <p14:creationId xmlns:p14="http://schemas.microsoft.com/office/powerpoint/2010/main" val="2781510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err="1" smtClean="0"/>
              <a:t>Spares</a:t>
            </a:r>
            <a:endParaRPr lang="it-IT" dirty="0"/>
          </a:p>
        </p:txBody>
      </p:sp>
      <p:pic>
        <p:nvPicPr>
          <p:cNvPr id="2" name="Immagine 1"/>
          <p:cNvPicPr>
            <a:picLocks noChangeAspect="1"/>
          </p:cNvPicPr>
          <p:nvPr/>
        </p:nvPicPr>
        <p:blipFill>
          <a:blip r:embed="rId2"/>
          <a:stretch>
            <a:fillRect/>
          </a:stretch>
        </p:blipFill>
        <p:spPr>
          <a:xfrm>
            <a:off x="5674327" y="1215342"/>
            <a:ext cx="2710693" cy="4143789"/>
          </a:xfrm>
          <a:prstGeom prst="rect">
            <a:avLst/>
          </a:prstGeom>
        </p:spPr>
      </p:pic>
      <p:pic>
        <p:nvPicPr>
          <p:cNvPr id="6" name="Immagine 5"/>
          <p:cNvPicPr>
            <a:picLocks noChangeAspect="1"/>
          </p:cNvPicPr>
          <p:nvPr/>
        </p:nvPicPr>
        <p:blipFill>
          <a:blip r:embed="rId3"/>
          <a:stretch>
            <a:fillRect/>
          </a:stretch>
        </p:blipFill>
        <p:spPr>
          <a:xfrm>
            <a:off x="742671" y="1215342"/>
            <a:ext cx="4564027" cy="2718386"/>
          </a:xfrm>
          <a:prstGeom prst="rect">
            <a:avLst/>
          </a:prstGeom>
        </p:spPr>
      </p:pic>
    </p:spTree>
    <p:extLst>
      <p:ext uri="{BB962C8B-B14F-4D97-AF65-F5344CB8AC3E}">
        <p14:creationId xmlns:p14="http://schemas.microsoft.com/office/powerpoint/2010/main" val="42329370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err="1"/>
              <a:t>Longitudinal</a:t>
            </a:r>
            <a:r>
              <a:rPr lang="it-IT"/>
              <a:t> </a:t>
            </a:r>
            <a:r>
              <a:rPr lang="it-IT" err="1"/>
              <a:t>oscillations</a:t>
            </a:r>
            <a:endParaRPr lang="it-IT">
              <a:solidFill>
                <a:srgbClr val="00B0F0"/>
              </a:solidFill>
            </a:endParaRPr>
          </a:p>
        </p:txBody>
      </p:sp>
      <p:sp>
        <p:nvSpPr>
          <p:cNvPr id="55" name="Rettangolo 54"/>
          <p:cNvSpPr/>
          <p:nvPr/>
        </p:nvSpPr>
        <p:spPr>
          <a:xfrm>
            <a:off x="376751" y="736661"/>
            <a:ext cx="8401490" cy="1877437"/>
          </a:xfrm>
          <a:prstGeom prst="rect">
            <a:avLst/>
          </a:prstGeom>
        </p:spPr>
        <p:txBody>
          <a:bodyPr wrap="square">
            <a:spAutoFit/>
          </a:bodyPr>
          <a:lstStyle/>
          <a:p>
            <a:pPr fontAlgn="base">
              <a:spcBef>
                <a:spcPts val="600"/>
              </a:spcBef>
              <a:spcAft>
                <a:spcPct val="0"/>
              </a:spcAft>
            </a:pPr>
            <a:r>
              <a:rPr lang="en-GB" sz="1600" dirty="0" smtClean="0">
                <a:solidFill>
                  <a:srgbClr val="002060"/>
                </a:solidFill>
              </a:rPr>
              <a:t>Simple case: </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One </a:t>
            </a:r>
            <a:r>
              <a:rPr lang="en-GB" sz="1600" dirty="0">
                <a:solidFill>
                  <a:srgbClr val="002060"/>
                </a:solidFill>
              </a:rPr>
              <a:t>bunch (considered as a single </a:t>
            </a:r>
            <a:r>
              <a:rPr lang="en-GB" sz="1600" dirty="0" smtClean="0">
                <a:solidFill>
                  <a:srgbClr val="002060"/>
                </a:solidFill>
              </a:rPr>
              <a:t>macro particle</a:t>
            </a:r>
            <a:r>
              <a:rPr lang="en-GB" sz="1600" dirty="0">
                <a:solidFill>
                  <a:srgbClr val="002060"/>
                </a:solidFill>
              </a:rPr>
              <a:t>) circulating at relativistic speed in a </a:t>
            </a:r>
            <a:r>
              <a:rPr lang="en-GB" sz="1600" dirty="0" smtClean="0">
                <a:solidFill>
                  <a:srgbClr val="002060"/>
                </a:solidFill>
              </a:rPr>
              <a:t>storage ring.</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Absence of any kind of perturbation.</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No feedback.</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Only small energy oscillations.</a:t>
            </a:r>
          </a:p>
        </p:txBody>
      </p:sp>
      <p:sp>
        <p:nvSpPr>
          <p:cNvPr id="7" name="Rettangolo 6"/>
          <p:cNvSpPr/>
          <p:nvPr/>
        </p:nvSpPr>
        <p:spPr>
          <a:xfrm>
            <a:off x="323410" y="3852477"/>
            <a:ext cx="5469549" cy="338554"/>
          </a:xfrm>
          <a:prstGeom prst="rect">
            <a:avLst/>
          </a:prstGeom>
        </p:spPr>
        <p:txBody>
          <a:bodyPr wrap="square">
            <a:spAutoFit/>
          </a:bodyPr>
          <a:lstStyle/>
          <a:p>
            <a:pPr marL="285750" indent="-285750" fontAlgn="base">
              <a:spcBef>
                <a:spcPts val="600"/>
              </a:spcBef>
              <a:spcAft>
                <a:spcPct val="0"/>
              </a:spcAft>
              <a:buFont typeface="Arial" panose="020B0604020202020204" pitchFamily="34" charset="0"/>
              <a:buChar char="•"/>
            </a:pPr>
            <a:r>
              <a:rPr lang="el-GR" sz="1600" b="1" smtClean="0">
                <a:solidFill>
                  <a:srgbClr val="002060"/>
                </a:solidFill>
              </a:rPr>
              <a:t>ω</a:t>
            </a:r>
            <a:r>
              <a:rPr lang="it-IT" sz="1600" b="1" baseline="-25000" smtClean="0">
                <a:solidFill>
                  <a:srgbClr val="002060"/>
                </a:solidFill>
              </a:rPr>
              <a:t>s </a:t>
            </a:r>
            <a:r>
              <a:rPr lang="it-IT" sz="1600" err="1" smtClean="0">
                <a:solidFill>
                  <a:srgbClr val="002060"/>
                </a:solidFill>
              </a:rPr>
              <a:t>is</a:t>
            </a:r>
            <a:r>
              <a:rPr lang="it-IT" sz="1600" smtClean="0">
                <a:solidFill>
                  <a:srgbClr val="002060"/>
                </a:solidFill>
              </a:rPr>
              <a:t> the</a:t>
            </a:r>
            <a:r>
              <a:rPr lang="it-IT" sz="1600" b="1" smtClean="0">
                <a:solidFill>
                  <a:srgbClr val="002060"/>
                </a:solidFill>
              </a:rPr>
              <a:t> </a:t>
            </a:r>
            <a:r>
              <a:rPr lang="it-IT" sz="1600" err="1" smtClean="0">
                <a:solidFill>
                  <a:srgbClr val="002060"/>
                </a:solidFill>
              </a:rPr>
              <a:t>synchrotron</a:t>
            </a:r>
            <a:r>
              <a:rPr lang="it-IT" sz="1600" smtClean="0">
                <a:solidFill>
                  <a:srgbClr val="002060"/>
                </a:solidFill>
              </a:rPr>
              <a:t> </a:t>
            </a:r>
            <a:r>
              <a:rPr lang="it-IT" sz="1600" err="1">
                <a:solidFill>
                  <a:srgbClr val="002060"/>
                </a:solidFill>
              </a:rPr>
              <a:t>oscillation</a:t>
            </a:r>
            <a:r>
              <a:rPr lang="it-IT" sz="1600">
                <a:solidFill>
                  <a:srgbClr val="002060"/>
                </a:solidFill>
              </a:rPr>
              <a:t> </a:t>
            </a:r>
            <a:r>
              <a:rPr lang="it-IT" sz="1600" err="1">
                <a:solidFill>
                  <a:srgbClr val="002060"/>
                </a:solidFill>
              </a:rPr>
              <a:t>angular</a:t>
            </a:r>
            <a:r>
              <a:rPr lang="it-IT" sz="1600">
                <a:solidFill>
                  <a:srgbClr val="002060"/>
                </a:solidFill>
              </a:rPr>
              <a:t> </a:t>
            </a:r>
            <a:r>
              <a:rPr lang="it-IT" sz="1600" err="1">
                <a:solidFill>
                  <a:srgbClr val="002060"/>
                </a:solidFill>
              </a:rPr>
              <a:t>frequency</a:t>
            </a:r>
            <a:r>
              <a:rPr lang="it-IT" sz="1600" smtClean="0">
                <a:solidFill>
                  <a:srgbClr val="002060"/>
                </a:solidFill>
              </a:rPr>
              <a:t>.</a:t>
            </a:r>
            <a:endParaRPr lang="it-IT" sz="1600">
              <a:solidFill>
                <a:srgbClr val="002060"/>
              </a:solidFill>
            </a:endParaRPr>
          </a:p>
        </p:txBody>
      </p:sp>
      <mc:AlternateContent xmlns:mc="http://schemas.openxmlformats.org/markup-compatibility/2006" xmlns:a14="http://schemas.microsoft.com/office/drawing/2010/main">
        <mc:Choice Requires="a14">
          <p:sp>
            <p:nvSpPr>
              <p:cNvPr id="10" name="CasellaDiTesto 9"/>
              <p:cNvSpPr txBox="1"/>
              <p:nvPr/>
            </p:nvSpPr>
            <p:spPr>
              <a:xfrm>
                <a:off x="3170216" y="3349524"/>
                <a:ext cx="2299347" cy="391710"/>
              </a:xfrm>
              <a:prstGeom prst="rect">
                <a:avLst/>
              </a:prstGeom>
              <a:solidFill>
                <a:schemeClr val="accent2">
                  <a:lumMod val="40000"/>
                  <a:lumOff val="60000"/>
                </a:schemeClr>
              </a:solidFill>
              <a:ln w="12700">
                <a:solidFill>
                  <a:schemeClr val="tx1"/>
                </a:solidFill>
              </a:ln>
            </p:spPr>
            <p:txBody>
              <a:bodyPr wrap="none" lIns="0" tIns="0" rIns="0" bIns="0" rtlCol="0">
                <a:spAutoFit/>
              </a:bodyPr>
              <a:lstStyle/>
              <a:p>
                <a:pPr>
                  <a:spcAft>
                    <a:spcPts val="600"/>
                  </a:spcAft>
                  <a:buClr>
                    <a:schemeClr val="accent2"/>
                  </a:buClr>
                  <a:buSzPct val="70000"/>
                </a:pPr>
                <a14:m>
                  <m:oMathPara xmlns:m="http://schemas.openxmlformats.org/officeDocument/2006/math">
                    <m:oMathParaPr>
                      <m:jc m:val="center"/>
                    </m:oMathParaPr>
                    <m:oMath xmlns:m="http://schemas.openxmlformats.org/officeDocument/2006/math">
                      <m:acc>
                        <m:accPr>
                          <m:chr m:val="̈"/>
                          <m:ctrlPr>
                            <a:rPr lang="it-IT" sz="2000" b="1" i="1" smtClean="0">
                              <a:solidFill>
                                <a:srgbClr val="002060"/>
                              </a:solidFill>
                              <a:latin typeface="Cambria Math" panose="02040503050406030204" pitchFamily="18" charset="0"/>
                              <a:ea typeface="Cambria Math" panose="02040503050406030204" pitchFamily="18" charset="0"/>
                            </a:rPr>
                          </m:ctrlPr>
                        </m:accPr>
                        <m:e>
                          <m:r>
                            <a:rPr lang="el-GR" sz="2000" b="1">
                              <a:solidFill>
                                <a:srgbClr val="002060"/>
                              </a:solidFill>
                              <a:latin typeface="Cambria Math" panose="02040503050406030204" pitchFamily="18" charset="0"/>
                              <a:ea typeface="Cambria Math" panose="02040503050406030204" pitchFamily="18" charset="0"/>
                            </a:rPr>
                            <m:t>𝛕</m:t>
                          </m:r>
                        </m:e>
                      </m:acc>
                      <m:r>
                        <a:rPr lang="it-IT" sz="2000" b="1">
                          <a:solidFill>
                            <a:srgbClr val="002060"/>
                          </a:solidFill>
                          <a:latin typeface="Cambria Math" panose="02040503050406030204" pitchFamily="18" charset="0"/>
                          <a:ea typeface="Cambria Math" panose="02040503050406030204" pitchFamily="18" charset="0"/>
                        </a:rPr>
                        <m:t>+</m:t>
                      </m:r>
                      <m:r>
                        <a:rPr lang="it-IT" sz="2000" b="1">
                          <a:solidFill>
                            <a:srgbClr val="002060"/>
                          </a:solidFill>
                          <a:latin typeface="Cambria Math" panose="02040503050406030204" pitchFamily="18" charset="0"/>
                          <a:ea typeface="Cambria Math" panose="02040503050406030204" pitchFamily="18" charset="0"/>
                        </a:rPr>
                        <m:t>𝟐</m:t>
                      </m:r>
                      <m:sSub>
                        <m:sSubPr>
                          <m:ctrlPr>
                            <a:rPr lang="it-IT" sz="2000" b="1" i="1">
                              <a:solidFill>
                                <a:srgbClr val="002060"/>
                              </a:solidFill>
                              <a:latin typeface="Cambria Math" panose="02040503050406030204" pitchFamily="18" charset="0"/>
                              <a:ea typeface="Cambria Math" panose="02040503050406030204" pitchFamily="18" charset="0"/>
                            </a:rPr>
                          </m:ctrlPr>
                        </m:sSubPr>
                        <m:e>
                          <m:r>
                            <a:rPr lang="it-IT" sz="2000" b="1">
                              <a:solidFill>
                                <a:srgbClr val="002060"/>
                              </a:solidFill>
                              <a:latin typeface="Cambria Math" panose="02040503050406030204" pitchFamily="18" charset="0"/>
                              <a:ea typeface="Cambria Math" panose="02040503050406030204" pitchFamily="18" charset="0"/>
                            </a:rPr>
                            <m:t>𝐝</m:t>
                          </m:r>
                        </m:e>
                        <m:sub>
                          <m:r>
                            <a:rPr lang="it-IT" sz="2000" b="1" i="1">
                              <a:solidFill>
                                <a:srgbClr val="002060"/>
                              </a:solidFill>
                              <a:latin typeface="Cambria Math" panose="02040503050406030204" pitchFamily="18" charset="0"/>
                              <a:ea typeface="Cambria Math" panose="02040503050406030204" pitchFamily="18" charset="0"/>
                            </a:rPr>
                            <m:t>𝒓</m:t>
                          </m:r>
                        </m:sub>
                      </m:sSub>
                      <m:acc>
                        <m:accPr>
                          <m:chr m:val="̇"/>
                          <m:ctrlPr>
                            <a:rPr lang="it-IT" sz="2000" b="1" i="1">
                              <a:solidFill>
                                <a:srgbClr val="002060"/>
                              </a:solidFill>
                              <a:latin typeface="Cambria Math" panose="02040503050406030204" pitchFamily="18" charset="0"/>
                              <a:ea typeface="Cambria Math" panose="02040503050406030204" pitchFamily="18" charset="0"/>
                            </a:rPr>
                          </m:ctrlPr>
                        </m:accPr>
                        <m:e>
                          <m:r>
                            <a:rPr lang="el-GR" sz="2000" b="1">
                              <a:solidFill>
                                <a:srgbClr val="002060"/>
                              </a:solidFill>
                              <a:latin typeface="Cambria Math" panose="02040503050406030204" pitchFamily="18" charset="0"/>
                              <a:ea typeface="Cambria Math" panose="02040503050406030204" pitchFamily="18" charset="0"/>
                            </a:rPr>
                            <m:t>𝛕</m:t>
                          </m:r>
                        </m:e>
                      </m:acc>
                      <m:r>
                        <a:rPr lang="it-IT" sz="2000" b="1" i="1" smtClean="0">
                          <a:solidFill>
                            <a:srgbClr val="002060"/>
                          </a:solidFill>
                          <a:latin typeface="Cambria Math" panose="02040503050406030204" pitchFamily="18" charset="0"/>
                          <a:ea typeface="Cambria Math" panose="02040503050406030204" pitchFamily="18" charset="0"/>
                        </a:rPr>
                        <m:t>+</m:t>
                      </m:r>
                      <m:sSubSup>
                        <m:sSubSupPr>
                          <m:ctrlPr>
                            <a:rPr lang="it-IT" sz="2000" b="1" i="1">
                              <a:solidFill>
                                <a:srgbClr val="002060"/>
                              </a:solidFill>
                              <a:latin typeface="Cambria Math" panose="02040503050406030204" pitchFamily="18" charset="0"/>
                              <a:ea typeface="Cambria Math" panose="02040503050406030204" pitchFamily="18" charset="0"/>
                            </a:rPr>
                          </m:ctrlPr>
                        </m:sSubSupPr>
                        <m:e>
                          <m:r>
                            <a:rPr lang="el-GR" sz="2000" b="1" i="0">
                              <a:solidFill>
                                <a:srgbClr val="002060"/>
                              </a:solidFill>
                              <a:latin typeface="Cambria Math" panose="02040503050406030204" pitchFamily="18" charset="0"/>
                              <a:ea typeface="Cambria Math" panose="02040503050406030204" pitchFamily="18" charset="0"/>
                            </a:rPr>
                            <m:t>𝛚</m:t>
                          </m:r>
                        </m:e>
                        <m:sub>
                          <m:r>
                            <a:rPr lang="it-IT" sz="2000" b="1" i="0">
                              <a:solidFill>
                                <a:srgbClr val="002060"/>
                              </a:solidFill>
                              <a:latin typeface="Cambria Math" panose="02040503050406030204" pitchFamily="18" charset="0"/>
                              <a:ea typeface="Cambria Math" panose="02040503050406030204" pitchFamily="18" charset="0"/>
                            </a:rPr>
                            <m:t>𝐬</m:t>
                          </m:r>
                        </m:sub>
                        <m:sup>
                          <m:r>
                            <a:rPr lang="it-IT" sz="2000" b="1" i="0">
                              <a:solidFill>
                                <a:srgbClr val="002060"/>
                              </a:solidFill>
                              <a:latin typeface="Cambria Math" panose="02040503050406030204" pitchFamily="18" charset="0"/>
                              <a:ea typeface="Cambria Math" panose="02040503050406030204" pitchFamily="18" charset="0"/>
                            </a:rPr>
                            <m:t>𝟐</m:t>
                          </m:r>
                        </m:sup>
                      </m:sSubSup>
                      <m:r>
                        <a:rPr lang="el-GR" sz="2000" b="1">
                          <a:solidFill>
                            <a:srgbClr val="002060"/>
                          </a:solidFill>
                          <a:latin typeface="Cambria Math" panose="02040503050406030204" pitchFamily="18" charset="0"/>
                          <a:ea typeface="Cambria Math" panose="02040503050406030204" pitchFamily="18" charset="0"/>
                        </a:rPr>
                        <m:t>𝛕</m:t>
                      </m:r>
                      <m:r>
                        <a:rPr lang="it-IT" sz="2000" b="1" i="0" smtClean="0">
                          <a:solidFill>
                            <a:srgbClr val="002060"/>
                          </a:solidFill>
                          <a:latin typeface="Cambria Math" panose="02040503050406030204" pitchFamily="18" charset="0"/>
                          <a:ea typeface="Cambria Math" panose="02040503050406030204" pitchFamily="18" charset="0"/>
                        </a:rPr>
                        <m:t>=</m:t>
                      </m:r>
                      <m:r>
                        <a:rPr lang="it-IT" sz="2000" b="1" i="1" smtClean="0">
                          <a:solidFill>
                            <a:srgbClr val="002060"/>
                          </a:solidFill>
                          <a:latin typeface="Cambria Math" panose="02040503050406030204" pitchFamily="18" charset="0"/>
                          <a:ea typeface="Cambria Math" panose="02040503050406030204" pitchFamily="18" charset="0"/>
                        </a:rPr>
                        <m:t>𝟎</m:t>
                      </m:r>
                    </m:oMath>
                  </m:oMathPara>
                </a14:m>
                <a:endParaRPr lang="it-IT" sz="2000" b="1" smtClean="0">
                  <a:latin typeface="Cambria Math" panose="02040503050406030204" pitchFamily="18" charset="0"/>
                  <a:ea typeface="Cambria Math" panose="02040503050406030204" pitchFamily="18" charset="0"/>
                </a:endParaRPr>
              </a:p>
            </p:txBody>
          </p:sp>
        </mc:Choice>
        <mc:Fallback xmlns="">
          <p:sp>
            <p:nvSpPr>
              <p:cNvPr id="10" name="CasellaDiTesto 9"/>
              <p:cNvSpPr txBox="1">
                <a:spLocks noRot="1" noChangeAspect="1" noMove="1" noResize="1" noEditPoints="1" noAdjustHandles="1" noChangeArrowheads="1" noChangeShapeType="1" noTextEdit="1"/>
              </p:cNvSpPr>
              <p:nvPr/>
            </p:nvSpPr>
            <p:spPr>
              <a:xfrm>
                <a:off x="3170216" y="3349524"/>
                <a:ext cx="2299347" cy="391710"/>
              </a:xfrm>
              <a:prstGeom prst="rect">
                <a:avLst/>
              </a:prstGeom>
              <a:blipFill>
                <a:blip r:embed="rId2"/>
                <a:stretch>
                  <a:fillRect/>
                </a:stretch>
              </a:blipFill>
              <a:ln w="12700">
                <a:solidFill>
                  <a:schemeClr val="tx1"/>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CasellaDiTesto 11"/>
              <p:cNvSpPr txBox="1"/>
              <p:nvPr/>
            </p:nvSpPr>
            <p:spPr>
              <a:xfrm>
                <a:off x="663581" y="4359136"/>
                <a:ext cx="1597489" cy="523220"/>
              </a:xfrm>
              <a:prstGeom prst="rect">
                <a:avLst/>
              </a:prstGeom>
              <a:noFill/>
            </p:spPr>
            <p:txBody>
              <a:bodyPr wrap="none" lIns="0" tIns="0" rIns="0" bIns="0" rtlCol="0">
                <a:spAutoFit/>
              </a:bodyPr>
              <a:lstStyle/>
              <a:p>
                <a:pPr>
                  <a:lnSpc>
                    <a:spcPct val="85000"/>
                  </a:lnSpc>
                  <a:spcAft>
                    <a:spcPts val="600"/>
                  </a:spcAft>
                  <a:buClr>
                    <a:schemeClr val="accent2"/>
                  </a:buClr>
                  <a:buSzPct val="70000"/>
                </a:pPr>
                <a14:m>
                  <m:oMathPara xmlns:m="http://schemas.openxmlformats.org/officeDocument/2006/math">
                    <m:oMathParaPr>
                      <m:jc m:val="centerGroup"/>
                    </m:oMathParaPr>
                    <m:oMath xmlns:m="http://schemas.openxmlformats.org/officeDocument/2006/math">
                      <m:sSubSup>
                        <m:sSubSupPr>
                          <m:ctrlPr>
                            <a:rPr lang="it-IT" b="1" i="1" smtClean="0">
                              <a:solidFill>
                                <a:srgbClr val="002060"/>
                              </a:solidFill>
                              <a:latin typeface="Cambria Math" panose="02040503050406030204" pitchFamily="18" charset="0"/>
                              <a:ea typeface="Cambria Math" panose="02040503050406030204" pitchFamily="18" charset="0"/>
                            </a:rPr>
                          </m:ctrlPr>
                        </m:sSubSupPr>
                        <m:e>
                          <m:r>
                            <a:rPr lang="el-GR" b="1">
                              <a:solidFill>
                                <a:srgbClr val="002060"/>
                              </a:solidFill>
                              <a:latin typeface="Cambria Math" panose="02040503050406030204" pitchFamily="18" charset="0"/>
                              <a:ea typeface="Cambria Math" panose="02040503050406030204" pitchFamily="18" charset="0"/>
                            </a:rPr>
                            <m:t>𝛚</m:t>
                          </m:r>
                        </m:e>
                        <m:sub>
                          <m:r>
                            <a:rPr lang="it-IT" b="1">
                              <a:solidFill>
                                <a:srgbClr val="002060"/>
                              </a:solidFill>
                              <a:latin typeface="Cambria Math" panose="02040503050406030204" pitchFamily="18" charset="0"/>
                              <a:ea typeface="Cambria Math" panose="02040503050406030204" pitchFamily="18" charset="0"/>
                            </a:rPr>
                            <m:t>𝐬</m:t>
                          </m:r>
                        </m:sub>
                        <m:sup>
                          <m:r>
                            <a:rPr lang="it-IT" b="1">
                              <a:solidFill>
                                <a:srgbClr val="002060"/>
                              </a:solidFill>
                              <a:latin typeface="Cambria Math" panose="02040503050406030204" pitchFamily="18" charset="0"/>
                              <a:ea typeface="Cambria Math" panose="02040503050406030204" pitchFamily="18" charset="0"/>
                            </a:rPr>
                            <m:t>𝟐</m:t>
                          </m:r>
                        </m:sup>
                      </m:sSubSup>
                      <m:r>
                        <a:rPr lang="it-IT" b="1" i="0" smtClean="0">
                          <a:solidFill>
                            <a:srgbClr val="002060"/>
                          </a:solidFill>
                          <a:latin typeface="Cambria Math" panose="02040503050406030204" pitchFamily="18" charset="0"/>
                          <a:ea typeface="Cambria Math" panose="02040503050406030204" pitchFamily="18" charset="0"/>
                        </a:rPr>
                        <m:t>=</m:t>
                      </m:r>
                      <m:f>
                        <m:fPr>
                          <m:ctrlPr>
                            <a:rPr lang="it-IT" b="1" i="1" smtClean="0">
                              <a:solidFill>
                                <a:srgbClr val="002060"/>
                              </a:solidFill>
                              <a:latin typeface="Cambria Math" panose="02040503050406030204" pitchFamily="18" charset="0"/>
                              <a:ea typeface="Cambria Math" panose="02040503050406030204" pitchFamily="18" charset="0"/>
                            </a:rPr>
                          </m:ctrlPr>
                        </m:fPr>
                        <m:num>
                          <m:sSub>
                            <m:sSubPr>
                              <m:ctrlPr>
                                <a:rPr lang="it-IT" b="1" i="1" smtClean="0">
                                  <a:solidFill>
                                    <a:srgbClr val="002060"/>
                                  </a:solidFill>
                                  <a:latin typeface="Cambria Math" panose="02040503050406030204" pitchFamily="18" charset="0"/>
                                  <a:ea typeface="Cambria Math" panose="02040503050406030204" pitchFamily="18" charset="0"/>
                                </a:rPr>
                              </m:ctrlPr>
                            </m:sSubPr>
                            <m:e>
                              <m:r>
                                <a:rPr lang="el-GR" b="1" i="0" smtClean="0">
                                  <a:solidFill>
                                    <a:srgbClr val="002060"/>
                                  </a:solidFill>
                                  <a:latin typeface="Cambria Math" panose="02040503050406030204" pitchFamily="18" charset="0"/>
                                  <a:ea typeface="Cambria Math" panose="02040503050406030204" pitchFamily="18" charset="0"/>
                                </a:rPr>
                                <m:t>𝛂</m:t>
                              </m:r>
                            </m:e>
                            <m:sub>
                              <m:r>
                                <a:rPr lang="it-IT" b="1" i="0" smtClean="0">
                                  <a:solidFill>
                                    <a:srgbClr val="002060"/>
                                  </a:solidFill>
                                  <a:latin typeface="Cambria Math" panose="02040503050406030204" pitchFamily="18" charset="0"/>
                                  <a:ea typeface="Cambria Math" panose="02040503050406030204" pitchFamily="18" charset="0"/>
                                </a:rPr>
                                <m:t>𝐜</m:t>
                              </m:r>
                            </m:sub>
                          </m:sSub>
                          <m:r>
                            <a:rPr lang="it-IT" b="1" i="0" smtClean="0">
                              <a:solidFill>
                                <a:srgbClr val="002060"/>
                              </a:solidFill>
                              <a:latin typeface="Cambria Math" panose="02040503050406030204" pitchFamily="18" charset="0"/>
                              <a:ea typeface="Cambria Math" panose="02040503050406030204" pitchFamily="18" charset="0"/>
                            </a:rPr>
                            <m:t>𝐞</m:t>
                          </m:r>
                        </m:num>
                        <m:den>
                          <m:sSub>
                            <m:sSubPr>
                              <m:ctrlPr>
                                <a:rPr lang="it-IT" b="1" i="1" smtClean="0">
                                  <a:solidFill>
                                    <a:srgbClr val="002060"/>
                                  </a:solidFill>
                                  <a:latin typeface="Cambria Math" panose="02040503050406030204" pitchFamily="18" charset="0"/>
                                  <a:ea typeface="Cambria Math" panose="02040503050406030204" pitchFamily="18" charset="0"/>
                                </a:rPr>
                              </m:ctrlPr>
                            </m:sSubPr>
                            <m:e>
                              <m:r>
                                <a:rPr lang="it-IT" b="1" i="0" smtClean="0">
                                  <a:solidFill>
                                    <a:srgbClr val="002060"/>
                                  </a:solidFill>
                                  <a:latin typeface="Cambria Math" panose="02040503050406030204" pitchFamily="18" charset="0"/>
                                  <a:ea typeface="Cambria Math" panose="02040503050406030204" pitchFamily="18" charset="0"/>
                                </a:rPr>
                                <m:t>𝐄</m:t>
                              </m:r>
                            </m:e>
                            <m:sub>
                              <m:r>
                                <a:rPr lang="it-IT" b="1" i="0" smtClean="0">
                                  <a:solidFill>
                                    <a:srgbClr val="002060"/>
                                  </a:solidFill>
                                  <a:latin typeface="Cambria Math" panose="02040503050406030204" pitchFamily="18" charset="0"/>
                                  <a:ea typeface="Cambria Math" panose="02040503050406030204" pitchFamily="18" charset="0"/>
                                </a:rPr>
                                <m:t>𝟎</m:t>
                              </m:r>
                            </m:sub>
                          </m:sSub>
                          <m:sSub>
                            <m:sSubPr>
                              <m:ctrlPr>
                                <a:rPr lang="it-IT" b="1" i="1" smtClean="0">
                                  <a:solidFill>
                                    <a:srgbClr val="002060"/>
                                  </a:solidFill>
                                  <a:latin typeface="Cambria Math" panose="02040503050406030204" pitchFamily="18" charset="0"/>
                                  <a:ea typeface="Cambria Math" panose="02040503050406030204" pitchFamily="18" charset="0"/>
                                </a:rPr>
                              </m:ctrlPr>
                            </m:sSubPr>
                            <m:e>
                              <m:r>
                                <a:rPr lang="it-IT" b="1" i="0" smtClean="0">
                                  <a:solidFill>
                                    <a:srgbClr val="002060"/>
                                  </a:solidFill>
                                  <a:latin typeface="Cambria Math" panose="02040503050406030204" pitchFamily="18" charset="0"/>
                                  <a:ea typeface="Cambria Math" panose="02040503050406030204" pitchFamily="18" charset="0"/>
                                </a:rPr>
                                <m:t>𝐓</m:t>
                              </m:r>
                            </m:e>
                            <m:sub>
                              <m:r>
                                <a:rPr lang="it-IT" b="1" i="0" smtClean="0">
                                  <a:solidFill>
                                    <a:srgbClr val="002060"/>
                                  </a:solidFill>
                                  <a:latin typeface="Cambria Math" panose="02040503050406030204" pitchFamily="18" charset="0"/>
                                  <a:ea typeface="Cambria Math" panose="02040503050406030204" pitchFamily="18" charset="0"/>
                                </a:rPr>
                                <m:t>𝟎</m:t>
                              </m:r>
                            </m:sub>
                          </m:sSub>
                        </m:den>
                      </m:f>
                      <m:sSub>
                        <m:sSubPr>
                          <m:ctrlPr>
                            <a:rPr lang="it-IT" b="1" i="1">
                              <a:solidFill>
                                <a:srgbClr val="002060"/>
                              </a:solidFill>
                              <a:latin typeface="Cambria Math" panose="02040503050406030204" pitchFamily="18" charset="0"/>
                              <a:ea typeface="Cambria Math" panose="02040503050406030204" pitchFamily="18" charset="0"/>
                            </a:rPr>
                          </m:ctrlPr>
                        </m:sSubPr>
                        <m:e>
                          <m:acc>
                            <m:accPr>
                              <m:chr m:val="̇"/>
                              <m:ctrlPr>
                                <a:rPr lang="it-IT" b="1" i="1">
                                  <a:solidFill>
                                    <a:srgbClr val="002060"/>
                                  </a:solidFill>
                                  <a:latin typeface="Cambria Math" panose="02040503050406030204" pitchFamily="18" charset="0"/>
                                  <a:ea typeface="Cambria Math" panose="02040503050406030204" pitchFamily="18" charset="0"/>
                                </a:rPr>
                              </m:ctrlPr>
                            </m:accPr>
                            <m:e>
                              <m:r>
                                <a:rPr lang="it-IT" b="1">
                                  <a:solidFill>
                                    <a:srgbClr val="002060"/>
                                  </a:solidFill>
                                  <a:latin typeface="Cambria Math" panose="02040503050406030204" pitchFamily="18" charset="0"/>
                                  <a:ea typeface="Cambria Math" panose="02040503050406030204" pitchFamily="18" charset="0"/>
                                </a:rPr>
                                <m:t>𝐕</m:t>
                              </m:r>
                            </m:e>
                          </m:acc>
                        </m:e>
                        <m:sub>
                          <m:r>
                            <a:rPr lang="it-IT" b="1" i="1">
                              <a:solidFill>
                                <a:srgbClr val="002060"/>
                              </a:solidFill>
                              <a:latin typeface="Cambria Math" panose="02040503050406030204" pitchFamily="18" charset="0"/>
                              <a:ea typeface="Cambria Math" panose="02040503050406030204" pitchFamily="18" charset="0"/>
                            </a:rPr>
                            <m:t>𝒓𝒇</m:t>
                          </m:r>
                          <m:r>
                            <a:rPr lang="it-IT" b="1" i="1" smtClean="0">
                              <a:solidFill>
                                <a:srgbClr val="002060"/>
                              </a:solidFill>
                              <a:latin typeface="Cambria Math" panose="02040503050406030204" pitchFamily="18" charset="0"/>
                              <a:ea typeface="Cambria Math" panose="02040503050406030204" pitchFamily="18" charset="0"/>
                            </a:rPr>
                            <m:t>𝟎</m:t>
                          </m:r>
                        </m:sub>
                      </m:sSub>
                    </m:oMath>
                  </m:oMathPara>
                </a14:m>
                <a:endParaRPr lang="it-IT" b="1" smtClean="0">
                  <a:latin typeface="Cambria Math" panose="02040503050406030204" pitchFamily="18" charset="0"/>
                  <a:ea typeface="Cambria Math" panose="02040503050406030204" pitchFamily="18" charset="0"/>
                </a:endParaRPr>
              </a:p>
            </p:txBody>
          </p:sp>
        </mc:Choice>
        <mc:Fallback xmlns="">
          <p:sp>
            <p:nvSpPr>
              <p:cNvPr id="12" name="CasellaDiTesto 11"/>
              <p:cNvSpPr txBox="1">
                <a:spLocks noRot="1" noChangeAspect="1" noMove="1" noResize="1" noEditPoints="1" noAdjustHandles="1" noChangeArrowheads="1" noChangeShapeType="1" noTextEdit="1"/>
              </p:cNvSpPr>
              <p:nvPr/>
            </p:nvSpPr>
            <p:spPr>
              <a:xfrm>
                <a:off x="663581" y="4359136"/>
                <a:ext cx="1597489" cy="523220"/>
              </a:xfrm>
              <a:prstGeom prst="rect">
                <a:avLst/>
              </a:prstGeom>
              <a:blipFill>
                <a:blip r:embed="rId3"/>
                <a:stretch>
                  <a:fillRect t="-581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Rettangolo 8"/>
              <p:cNvSpPr/>
              <p:nvPr/>
            </p:nvSpPr>
            <p:spPr>
              <a:xfrm>
                <a:off x="4766968" y="4319582"/>
                <a:ext cx="4186592" cy="2371227"/>
              </a:xfrm>
              <a:prstGeom prst="rect">
                <a:avLst/>
              </a:prstGeom>
              <a:solidFill>
                <a:schemeClr val="tx2">
                  <a:lumMod val="95000"/>
                </a:schemeClr>
              </a:solidFill>
            </p:spPr>
            <p:txBody>
              <a:bodyPr wrap="square">
                <a:spAutoFit/>
              </a:bodyPr>
              <a:lstStyle/>
              <a:p>
                <a:pPr marL="285750" indent="-285750" fontAlgn="base">
                  <a:spcBef>
                    <a:spcPts val="600"/>
                  </a:spcBef>
                  <a:spcAft>
                    <a:spcPct val="0"/>
                  </a:spcAft>
                  <a:buFont typeface="Arial" panose="020B0604020202020204" pitchFamily="34" charset="0"/>
                  <a:buChar char="•"/>
                </a:pPr>
                <a:r>
                  <a:rPr lang="el-GR" sz="1400" b="1" smtClean="0">
                    <a:solidFill>
                      <a:srgbClr val="002060"/>
                    </a:solidFill>
                  </a:rPr>
                  <a:t>α</a:t>
                </a:r>
                <a:r>
                  <a:rPr lang="it-IT" sz="1400" b="1" baseline="-25000" smtClean="0">
                    <a:solidFill>
                      <a:srgbClr val="002060"/>
                    </a:solidFill>
                  </a:rPr>
                  <a:t>c</a:t>
                </a:r>
                <a:r>
                  <a:rPr lang="it-IT" sz="1400" smtClean="0">
                    <a:solidFill>
                      <a:srgbClr val="002060"/>
                    </a:solidFill>
                  </a:rPr>
                  <a:t> </a:t>
                </a:r>
                <a:r>
                  <a:rPr lang="it-IT" sz="1400" err="1" smtClean="0">
                    <a:solidFill>
                      <a:srgbClr val="002060"/>
                    </a:solidFill>
                  </a:rPr>
                  <a:t>is</a:t>
                </a:r>
                <a:r>
                  <a:rPr lang="it-IT" sz="1400" smtClean="0">
                    <a:solidFill>
                      <a:srgbClr val="002060"/>
                    </a:solidFill>
                  </a:rPr>
                  <a:t> the </a:t>
                </a:r>
                <a:r>
                  <a:rPr lang="it-IT" sz="1400" err="1" smtClean="0">
                    <a:solidFill>
                      <a:srgbClr val="002060"/>
                    </a:solidFill>
                  </a:rPr>
                  <a:t>momentum</a:t>
                </a:r>
                <a:r>
                  <a:rPr lang="it-IT" sz="1400" smtClean="0">
                    <a:solidFill>
                      <a:srgbClr val="002060"/>
                    </a:solidFill>
                  </a:rPr>
                  <a:t> </a:t>
                </a:r>
                <a:r>
                  <a:rPr lang="it-IT" sz="1400" err="1" smtClean="0">
                    <a:solidFill>
                      <a:srgbClr val="002060"/>
                    </a:solidFill>
                  </a:rPr>
                  <a:t>compaction</a:t>
                </a:r>
                <a:r>
                  <a:rPr lang="it-IT" sz="1400" smtClean="0">
                    <a:solidFill>
                      <a:srgbClr val="002060"/>
                    </a:solidFill>
                  </a:rPr>
                  <a:t> </a:t>
                </a:r>
                <a:r>
                  <a:rPr lang="it-IT" sz="1400" err="1" smtClean="0">
                    <a:solidFill>
                      <a:srgbClr val="002060"/>
                    </a:solidFill>
                  </a:rPr>
                  <a:t>factor</a:t>
                </a:r>
                <a:r>
                  <a:rPr lang="it-IT" sz="1400" smtClean="0">
                    <a:solidFill>
                      <a:srgbClr val="002060"/>
                    </a:solidFill>
                  </a:rPr>
                  <a:t>.</a:t>
                </a:r>
              </a:p>
              <a:p>
                <a:pPr marL="285750" indent="-285750" fontAlgn="base">
                  <a:spcBef>
                    <a:spcPts val="600"/>
                  </a:spcBef>
                  <a:spcAft>
                    <a:spcPct val="0"/>
                  </a:spcAft>
                  <a:buFont typeface="Arial" panose="020B0604020202020204" pitchFamily="34" charset="0"/>
                  <a:buChar char="•"/>
                </a:pPr>
                <a:r>
                  <a:rPr lang="it-IT" sz="1400" b="1" smtClean="0">
                    <a:solidFill>
                      <a:srgbClr val="002060"/>
                    </a:solidFill>
                  </a:rPr>
                  <a:t>E</a:t>
                </a:r>
                <a:r>
                  <a:rPr lang="it-IT" sz="1400" b="1" baseline="-25000" smtClean="0">
                    <a:solidFill>
                      <a:srgbClr val="002060"/>
                    </a:solidFill>
                  </a:rPr>
                  <a:t>0</a:t>
                </a:r>
                <a:r>
                  <a:rPr lang="it-IT" sz="1400" smtClean="0">
                    <a:solidFill>
                      <a:srgbClr val="002060"/>
                    </a:solidFill>
                  </a:rPr>
                  <a:t> </a:t>
                </a:r>
                <a:r>
                  <a:rPr lang="it-IT" sz="1400" err="1" smtClean="0">
                    <a:solidFill>
                      <a:srgbClr val="002060"/>
                    </a:solidFill>
                  </a:rPr>
                  <a:t>is</a:t>
                </a:r>
                <a:r>
                  <a:rPr lang="it-IT" sz="1400" smtClean="0">
                    <a:solidFill>
                      <a:srgbClr val="002060"/>
                    </a:solidFill>
                  </a:rPr>
                  <a:t> the </a:t>
                </a:r>
                <a:r>
                  <a:rPr lang="it-IT" sz="1400" err="1" smtClean="0">
                    <a:solidFill>
                      <a:srgbClr val="002060"/>
                    </a:solidFill>
                  </a:rPr>
                  <a:t>nominal</a:t>
                </a:r>
                <a:r>
                  <a:rPr lang="it-IT" sz="1400" smtClean="0">
                    <a:solidFill>
                      <a:srgbClr val="002060"/>
                    </a:solidFill>
                  </a:rPr>
                  <a:t> </a:t>
                </a:r>
                <a:r>
                  <a:rPr lang="it-IT" sz="1400" err="1" smtClean="0">
                    <a:solidFill>
                      <a:srgbClr val="002060"/>
                    </a:solidFill>
                  </a:rPr>
                  <a:t>energy</a:t>
                </a:r>
                <a:r>
                  <a:rPr lang="it-IT" sz="1400" smtClean="0">
                    <a:solidFill>
                      <a:srgbClr val="002060"/>
                    </a:solidFill>
                  </a:rPr>
                  <a:t>.</a:t>
                </a:r>
              </a:p>
              <a:p>
                <a:pPr marL="285750" indent="-285750" fontAlgn="base">
                  <a:spcBef>
                    <a:spcPts val="600"/>
                  </a:spcBef>
                  <a:spcAft>
                    <a:spcPct val="0"/>
                  </a:spcAft>
                  <a:buFont typeface="Arial" panose="020B0604020202020204" pitchFamily="34" charset="0"/>
                  <a:buChar char="•"/>
                </a:pPr>
                <a:r>
                  <a:rPr lang="it-IT" sz="1400" b="1" smtClean="0">
                    <a:solidFill>
                      <a:srgbClr val="002060"/>
                    </a:solidFill>
                  </a:rPr>
                  <a:t>T</a:t>
                </a:r>
                <a:r>
                  <a:rPr lang="it-IT" sz="1400" b="1" baseline="-25000" smtClean="0">
                    <a:solidFill>
                      <a:srgbClr val="002060"/>
                    </a:solidFill>
                  </a:rPr>
                  <a:t>0</a:t>
                </a:r>
                <a:r>
                  <a:rPr lang="it-IT" sz="1400" smtClean="0">
                    <a:solidFill>
                      <a:srgbClr val="002060"/>
                    </a:solidFill>
                  </a:rPr>
                  <a:t> </a:t>
                </a:r>
                <a:r>
                  <a:rPr lang="it-IT" sz="1400" err="1">
                    <a:solidFill>
                      <a:srgbClr val="002060"/>
                    </a:solidFill>
                  </a:rPr>
                  <a:t>is</a:t>
                </a:r>
                <a:r>
                  <a:rPr lang="it-IT" sz="1400">
                    <a:solidFill>
                      <a:srgbClr val="002060"/>
                    </a:solidFill>
                  </a:rPr>
                  <a:t> the </a:t>
                </a:r>
                <a:r>
                  <a:rPr lang="it-IT" sz="1400" err="1" smtClean="0">
                    <a:solidFill>
                      <a:srgbClr val="002060"/>
                    </a:solidFill>
                  </a:rPr>
                  <a:t>revolution</a:t>
                </a:r>
                <a:r>
                  <a:rPr lang="it-IT" sz="1400" smtClean="0">
                    <a:solidFill>
                      <a:srgbClr val="002060"/>
                    </a:solidFill>
                  </a:rPr>
                  <a:t> </a:t>
                </a:r>
                <a:r>
                  <a:rPr lang="it-IT" sz="1400" err="1" smtClean="0">
                    <a:solidFill>
                      <a:srgbClr val="002060"/>
                    </a:solidFill>
                  </a:rPr>
                  <a:t>period</a:t>
                </a:r>
                <a:r>
                  <a:rPr lang="it-IT" sz="1400" smtClean="0">
                    <a:solidFill>
                      <a:srgbClr val="002060"/>
                    </a:solidFill>
                  </a:rPr>
                  <a:t>.</a:t>
                </a:r>
              </a:p>
              <a:p>
                <a:pPr marL="285750" indent="-285750" fontAlgn="base">
                  <a:spcBef>
                    <a:spcPts val="600"/>
                  </a:spcBef>
                  <a:spcAft>
                    <a:spcPct val="0"/>
                  </a:spcAft>
                  <a:buFont typeface="Arial" panose="020B0604020202020204" pitchFamily="34" charset="0"/>
                  <a:buChar char="•"/>
                </a:pPr>
                <a14:m>
                  <m:oMath xmlns:m="http://schemas.openxmlformats.org/officeDocument/2006/math">
                    <m:sSub>
                      <m:sSubPr>
                        <m:ctrlPr>
                          <a:rPr lang="it-IT" sz="1400" b="1" i="1">
                            <a:solidFill>
                              <a:srgbClr val="002060"/>
                            </a:solidFill>
                            <a:latin typeface="Cambria Math" panose="02040503050406030204" pitchFamily="18" charset="0"/>
                            <a:ea typeface="Cambria Math" panose="02040503050406030204" pitchFamily="18" charset="0"/>
                          </a:rPr>
                        </m:ctrlPr>
                      </m:sSubPr>
                      <m:e>
                        <m:acc>
                          <m:accPr>
                            <m:chr m:val="̇"/>
                            <m:ctrlPr>
                              <a:rPr lang="it-IT" sz="1400" b="1" i="1">
                                <a:solidFill>
                                  <a:srgbClr val="002060"/>
                                </a:solidFill>
                                <a:latin typeface="Cambria Math" panose="02040503050406030204" pitchFamily="18" charset="0"/>
                                <a:ea typeface="Cambria Math" panose="02040503050406030204" pitchFamily="18" charset="0"/>
                              </a:rPr>
                            </m:ctrlPr>
                          </m:accPr>
                          <m:e>
                            <m:r>
                              <a:rPr lang="it-IT" sz="1400" b="1">
                                <a:solidFill>
                                  <a:srgbClr val="002060"/>
                                </a:solidFill>
                                <a:latin typeface="Cambria Math" panose="02040503050406030204" pitchFamily="18" charset="0"/>
                                <a:ea typeface="Cambria Math" panose="02040503050406030204" pitchFamily="18" charset="0"/>
                              </a:rPr>
                              <m:t>𝐕</m:t>
                            </m:r>
                          </m:e>
                        </m:acc>
                      </m:e>
                      <m:sub>
                        <m:r>
                          <a:rPr lang="it-IT" sz="1400" b="1" i="1">
                            <a:solidFill>
                              <a:srgbClr val="002060"/>
                            </a:solidFill>
                            <a:latin typeface="Cambria Math" panose="02040503050406030204" pitchFamily="18" charset="0"/>
                            <a:ea typeface="Cambria Math" panose="02040503050406030204" pitchFamily="18" charset="0"/>
                          </a:rPr>
                          <m:t>𝒓𝒇</m:t>
                        </m:r>
                      </m:sub>
                    </m:sSub>
                    <m:r>
                      <a:rPr lang="it-IT" sz="1400" b="1">
                        <a:solidFill>
                          <a:srgbClr val="002060"/>
                        </a:solidFill>
                        <a:latin typeface="Cambria Math" panose="02040503050406030204" pitchFamily="18" charset="0"/>
                        <a:ea typeface="Cambria Math" panose="02040503050406030204" pitchFamily="18" charset="0"/>
                      </a:rPr>
                      <m:t>(</m:t>
                    </m:r>
                    <m:r>
                      <a:rPr lang="it-IT" sz="1400" b="1">
                        <a:solidFill>
                          <a:srgbClr val="002060"/>
                        </a:solidFill>
                        <a:latin typeface="Cambria Math" panose="02040503050406030204" pitchFamily="18" charset="0"/>
                        <a:ea typeface="Cambria Math" panose="02040503050406030204" pitchFamily="18" charset="0"/>
                      </a:rPr>
                      <m:t>𝟎</m:t>
                    </m:r>
                    <m:r>
                      <a:rPr lang="it-IT" sz="1400" b="1">
                        <a:solidFill>
                          <a:srgbClr val="002060"/>
                        </a:solidFill>
                        <a:latin typeface="Cambria Math" panose="02040503050406030204" pitchFamily="18" charset="0"/>
                        <a:ea typeface="Cambria Math" panose="02040503050406030204" pitchFamily="18" charset="0"/>
                      </a:rPr>
                      <m:t>)</m:t>
                    </m:r>
                    <m:r>
                      <a:rPr lang="it-IT" sz="1400" b="1" i="1" smtClean="0">
                        <a:solidFill>
                          <a:srgbClr val="002060"/>
                        </a:solidFill>
                        <a:latin typeface="Cambria Math" panose="02040503050406030204" pitchFamily="18" charset="0"/>
                        <a:ea typeface="Cambria Math" panose="02040503050406030204" pitchFamily="18" charset="0"/>
                      </a:rPr>
                      <m:t> </m:t>
                    </m:r>
                  </m:oMath>
                </a14:m>
                <a:r>
                  <a:rPr lang="it-IT" sz="1400" err="1">
                    <a:solidFill>
                      <a:srgbClr val="002060"/>
                    </a:solidFill>
                  </a:rPr>
                  <a:t>is</a:t>
                </a:r>
                <a:r>
                  <a:rPr lang="it-IT" sz="1400">
                    <a:solidFill>
                      <a:srgbClr val="002060"/>
                    </a:solidFill>
                  </a:rPr>
                  <a:t> the </a:t>
                </a:r>
                <a:r>
                  <a:rPr lang="it-IT" sz="1400" smtClean="0">
                    <a:solidFill>
                      <a:srgbClr val="002060"/>
                    </a:solidFill>
                  </a:rPr>
                  <a:t>derivative (in </a:t>
                </a:r>
                <a:r>
                  <a:rPr lang="it-IT" sz="1400" err="1" smtClean="0">
                    <a:solidFill>
                      <a:srgbClr val="002060"/>
                    </a:solidFill>
                  </a:rPr>
                  <a:t>respect</a:t>
                </a:r>
                <a:r>
                  <a:rPr lang="it-IT" sz="1400" smtClean="0">
                    <a:solidFill>
                      <a:srgbClr val="002060"/>
                    </a:solidFill>
                  </a:rPr>
                  <a:t> of time) </a:t>
                </a:r>
                <a:r>
                  <a:rPr lang="it-IT" sz="1400">
                    <a:solidFill>
                      <a:srgbClr val="002060"/>
                    </a:solidFill>
                  </a:rPr>
                  <a:t>of the </a:t>
                </a:r>
                <a:r>
                  <a:rPr lang="it-IT" sz="1400" err="1" smtClean="0">
                    <a:solidFill>
                      <a:srgbClr val="002060"/>
                    </a:solidFill>
                  </a:rPr>
                  <a:t>voltage</a:t>
                </a:r>
                <a:r>
                  <a:rPr lang="it-IT" sz="1400" smtClean="0">
                    <a:solidFill>
                      <a:srgbClr val="002060"/>
                    </a:solidFill>
                  </a:rPr>
                  <a:t>  of the RF </a:t>
                </a:r>
                <a:r>
                  <a:rPr lang="it-IT" sz="1400" err="1" smtClean="0">
                    <a:solidFill>
                      <a:srgbClr val="002060"/>
                    </a:solidFill>
                  </a:rPr>
                  <a:t>cavity</a:t>
                </a:r>
                <a:r>
                  <a:rPr lang="it-IT" sz="1400" smtClean="0">
                    <a:solidFill>
                      <a:srgbClr val="002060"/>
                    </a:solidFill>
                  </a:rPr>
                  <a:t>, </a:t>
                </a:r>
                <a:r>
                  <a:rPr lang="it-IT" sz="1400" err="1" smtClean="0">
                    <a:solidFill>
                      <a:srgbClr val="002060"/>
                    </a:solidFill>
                  </a:rPr>
                  <a:t>calculated</a:t>
                </a:r>
                <a:r>
                  <a:rPr lang="it-IT" sz="1400" smtClean="0">
                    <a:solidFill>
                      <a:srgbClr val="002060"/>
                    </a:solidFill>
                  </a:rPr>
                  <a:t> </a:t>
                </a:r>
                <a:r>
                  <a:rPr lang="it-IT" sz="1400" err="1">
                    <a:solidFill>
                      <a:srgbClr val="002060"/>
                    </a:solidFill>
                  </a:rPr>
                  <a:t>at</a:t>
                </a:r>
                <a:r>
                  <a:rPr lang="it-IT" sz="1400">
                    <a:solidFill>
                      <a:srgbClr val="002060"/>
                    </a:solidFill>
                  </a:rPr>
                  <a:t> </a:t>
                </a:r>
                <a:r>
                  <a:rPr lang="en-US" sz="1400" b="1">
                    <a:solidFill>
                      <a:srgbClr val="002060"/>
                    </a:solidFill>
                    <a:latin typeface="Symbol" panose="05050102010706020507" pitchFamily="18" charset="2"/>
                  </a:rPr>
                  <a:t>t</a:t>
                </a:r>
                <a:r>
                  <a:rPr lang="en-US" sz="1400" smtClean="0">
                    <a:solidFill>
                      <a:srgbClr val="002060"/>
                    </a:solidFill>
                  </a:rPr>
                  <a:t> </a:t>
                </a:r>
                <a:r>
                  <a:rPr lang="en-US" sz="1400">
                    <a:solidFill>
                      <a:srgbClr val="002060"/>
                    </a:solidFill>
                  </a:rPr>
                  <a:t>= 0 </a:t>
                </a:r>
                <a:r>
                  <a:rPr lang="it-IT" sz="1400">
                    <a:solidFill>
                      <a:srgbClr val="002060"/>
                    </a:solidFill>
                  </a:rPr>
                  <a:t>(</a:t>
                </a:r>
                <a:r>
                  <a:rPr lang="it-IT" sz="1400" err="1">
                    <a:solidFill>
                      <a:srgbClr val="002060"/>
                    </a:solidFill>
                  </a:rPr>
                  <a:t>synchronous</a:t>
                </a:r>
                <a:r>
                  <a:rPr lang="it-IT" sz="1400">
                    <a:solidFill>
                      <a:srgbClr val="002060"/>
                    </a:solidFill>
                  </a:rPr>
                  <a:t> </a:t>
                </a:r>
                <a:r>
                  <a:rPr lang="it-IT" sz="1400" err="1">
                    <a:solidFill>
                      <a:srgbClr val="002060"/>
                    </a:solidFill>
                  </a:rPr>
                  <a:t>particle</a:t>
                </a:r>
                <a:r>
                  <a:rPr lang="it-IT" sz="1400">
                    <a:solidFill>
                      <a:srgbClr val="002060"/>
                    </a:solidFill>
                  </a:rPr>
                  <a:t>) </a:t>
                </a:r>
                <a:endParaRPr lang="it-IT" sz="1400" smtClean="0">
                  <a:solidFill>
                    <a:srgbClr val="002060"/>
                  </a:solidFill>
                </a:endParaRPr>
              </a:p>
              <a:p>
                <a:pPr marL="285750" indent="-285750" fontAlgn="base">
                  <a:spcBef>
                    <a:spcPts val="600"/>
                  </a:spcBef>
                  <a:spcAft>
                    <a:spcPct val="0"/>
                  </a:spcAft>
                  <a:buFont typeface="Arial" panose="020B0604020202020204" pitchFamily="34" charset="0"/>
                  <a:buChar char="•"/>
                </a:pPr>
                <a14:m>
                  <m:oMath xmlns:m="http://schemas.openxmlformats.org/officeDocument/2006/math">
                    <m:r>
                      <a:rPr lang="it-IT" sz="1400" b="1" i="1" smtClean="0">
                        <a:solidFill>
                          <a:srgbClr val="002060"/>
                        </a:solidFill>
                        <a:latin typeface="Cambria Math" panose="02040503050406030204" pitchFamily="18" charset="0"/>
                        <a:ea typeface="Cambria Math" panose="02040503050406030204" pitchFamily="18" charset="0"/>
                      </a:rPr>
                      <m:t>𝑫</m:t>
                    </m:r>
                    <m:r>
                      <a:rPr lang="it-IT" sz="1400" b="1" i="1" smtClean="0">
                        <a:solidFill>
                          <a:srgbClr val="002060"/>
                        </a:solidFill>
                        <a:latin typeface="Cambria Math" panose="02040503050406030204" pitchFamily="18" charset="0"/>
                        <a:ea typeface="Cambria Math" panose="02040503050406030204" pitchFamily="18" charset="0"/>
                      </a:rPr>
                      <m:t> </m:t>
                    </m:r>
                  </m:oMath>
                </a14:m>
                <a:r>
                  <a:rPr lang="it-IT" sz="1400" err="1" smtClean="0">
                    <a:solidFill>
                      <a:srgbClr val="002060"/>
                    </a:solidFill>
                  </a:rPr>
                  <a:t>is</a:t>
                </a:r>
                <a:r>
                  <a:rPr lang="it-IT" sz="1400" smtClean="0">
                    <a:solidFill>
                      <a:srgbClr val="002060"/>
                    </a:solidFill>
                  </a:rPr>
                  <a:t> the derivative </a:t>
                </a:r>
                <a:r>
                  <a:rPr lang="it-IT" sz="1400">
                    <a:solidFill>
                      <a:srgbClr val="002060"/>
                    </a:solidFill>
                  </a:rPr>
                  <a:t>(in </a:t>
                </a:r>
                <a:r>
                  <a:rPr lang="it-IT" sz="1400" err="1">
                    <a:solidFill>
                      <a:srgbClr val="002060"/>
                    </a:solidFill>
                  </a:rPr>
                  <a:t>respect</a:t>
                </a:r>
                <a:r>
                  <a:rPr lang="it-IT" sz="1400">
                    <a:solidFill>
                      <a:srgbClr val="002060"/>
                    </a:solidFill>
                  </a:rPr>
                  <a:t> of </a:t>
                </a:r>
                <a:r>
                  <a:rPr lang="it-IT" sz="1400" err="1" smtClean="0">
                    <a:solidFill>
                      <a:srgbClr val="002060"/>
                    </a:solidFill>
                  </a:rPr>
                  <a:t>energy</a:t>
                </a:r>
                <a:r>
                  <a:rPr lang="it-IT" sz="1400" smtClean="0">
                    <a:solidFill>
                      <a:srgbClr val="002060"/>
                    </a:solidFill>
                  </a:rPr>
                  <a:t>) of the </a:t>
                </a:r>
                <a:r>
                  <a:rPr lang="it-IT" sz="1400" err="1" smtClean="0">
                    <a:solidFill>
                      <a:srgbClr val="002060"/>
                    </a:solidFill>
                  </a:rPr>
                  <a:t>energy</a:t>
                </a:r>
                <a:r>
                  <a:rPr lang="it-IT" sz="1400" smtClean="0">
                    <a:solidFill>
                      <a:srgbClr val="002060"/>
                    </a:solidFill>
                  </a:rPr>
                  <a:t> </a:t>
                </a:r>
                <a:r>
                  <a:rPr lang="it-IT" sz="1400" err="1" smtClean="0">
                    <a:solidFill>
                      <a:srgbClr val="002060"/>
                    </a:solidFill>
                  </a:rPr>
                  <a:t>lost</a:t>
                </a:r>
                <a:r>
                  <a:rPr lang="it-IT" sz="1400" smtClean="0">
                    <a:solidFill>
                      <a:srgbClr val="002060"/>
                    </a:solidFill>
                  </a:rPr>
                  <a:t> by </a:t>
                </a:r>
                <a:r>
                  <a:rPr lang="it-IT" sz="1400" err="1" smtClean="0">
                    <a:solidFill>
                      <a:srgbClr val="002060"/>
                    </a:solidFill>
                  </a:rPr>
                  <a:t>Synchrotron</a:t>
                </a:r>
                <a:r>
                  <a:rPr lang="it-IT" sz="1400" smtClean="0">
                    <a:solidFill>
                      <a:srgbClr val="002060"/>
                    </a:solidFill>
                  </a:rPr>
                  <a:t> </a:t>
                </a:r>
                <a:r>
                  <a:rPr lang="it-IT" sz="1400" err="1" smtClean="0">
                    <a:solidFill>
                      <a:srgbClr val="002060"/>
                    </a:solidFill>
                  </a:rPr>
                  <a:t>Radiation</a:t>
                </a:r>
                <a:r>
                  <a:rPr lang="it-IT" sz="1400" smtClean="0">
                    <a:solidFill>
                      <a:srgbClr val="002060"/>
                    </a:solidFill>
                  </a:rPr>
                  <a:t>, </a:t>
                </a:r>
                <a:r>
                  <a:rPr lang="it-IT" sz="1400" err="1">
                    <a:solidFill>
                      <a:srgbClr val="002060"/>
                    </a:solidFill>
                  </a:rPr>
                  <a:t>calculated</a:t>
                </a:r>
                <a:r>
                  <a:rPr lang="it-IT" sz="1400">
                    <a:solidFill>
                      <a:srgbClr val="002060"/>
                    </a:solidFill>
                  </a:rPr>
                  <a:t> </a:t>
                </a:r>
                <a:r>
                  <a:rPr lang="it-IT" sz="1400" err="1">
                    <a:solidFill>
                      <a:srgbClr val="002060"/>
                    </a:solidFill>
                  </a:rPr>
                  <a:t>at</a:t>
                </a:r>
                <a:r>
                  <a:rPr lang="it-IT" sz="1400">
                    <a:solidFill>
                      <a:srgbClr val="002060"/>
                    </a:solidFill>
                  </a:rPr>
                  <a:t> </a:t>
                </a:r>
                <a:r>
                  <a:rPr lang="en-US" sz="1400" b="1" smtClean="0">
                    <a:solidFill>
                      <a:srgbClr val="002060"/>
                    </a:solidFill>
                    <a:latin typeface="Symbol" panose="05050102010706020507" pitchFamily="18" charset="2"/>
                  </a:rPr>
                  <a:t>E</a:t>
                </a:r>
                <a:r>
                  <a:rPr lang="en-US" sz="1400" b="1" baseline="-25000">
                    <a:solidFill>
                      <a:srgbClr val="002060"/>
                    </a:solidFill>
                    <a:latin typeface="Symbol" panose="05050102010706020507" pitchFamily="18" charset="2"/>
                  </a:rPr>
                  <a:t>0</a:t>
                </a:r>
                <a:r>
                  <a:rPr lang="en-US" sz="1400" smtClean="0">
                    <a:solidFill>
                      <a:srgbClr val="002060"/>
                    </a:solidFill>
                  </a:rPr>
                  <a:t> </a:t>
                </a:r>
                <a:r>
                  <a:rPr lang="it-IT" sz="1400" smtClean="0">
                    <a:solidFill>
                      <a:srgbClr val="002060"/>
                    </a:solidFill>
                  </a:rPr>
                  <a:t>(</a:t>
                </a:r>
                <a:r>
                  <a:rPr lang="it-IT" sz="1400" err="1">
                    <a:solidFill>
                      <a:srgbClr val="002060"/>
                    </a:solidFill>
                  </a:rPr>
                  <a:t>synchronous</a:t>
                </a:r>
                <a:r>
                  <a:rPr lang="it-IT" sz="1400">
                    <a:solidFill>
                      <a:srgbClr val="002060"/>
                    </a:solidFill>
                  </a:rPr>
                  <a:t> </a:t>
                </a:r>
                <a:r>
                  <a:rPr lang="it-IT" sz="1400" err="1">
                    <a:solidFill>
                      <a:srgbClr val="002060"/>
                    </a:solidFill>
                  </a:rPr>
                  <a:t>particle</a:t>
                </a:r>
                <a:r>
                  <a:rPr lang="it-IT" sz="1400">
                    <a:solidFill>
                      <a:srgbClr val="002060"/>
                    </a:solidFill>
                  </a:rPr>
                  <a:t>) </a:t>
                </a:r>
              </a:p>
            </p:txBody>
          </p:sp>
        </mc:Choice>
        <mc:Fallback xmlns="">
          <p:sp>
            <p:nvSpPr>
              <p:cNvPr id="9" name="Rettangolo 8"/>
              <p:cNvSpPr>
                <a:spLocks noRot="1" noChangeAspect="1" noMove="1" noResize="1" noEditPoints="1" noAdjustHandles="1" noChangeArrowheads="1" noChangeShapeType="1" noTextEdit="1"/>
              </p:cNvSpPr>
              <p:nvPr/>
            </p:nvSpPr>
            <p:spPr>
              <a:xfrm>
                <a:off x="4766968" y="4319582"/>
                <a:ext cx="4186592" cy="2371227"/>
              </a:xfrm>
              <a:prstGeom prst="rect">
                <a:avLst/>
              </a:prstGeom>
              <a:blipFill>
                <a:blip r:embed="rId4"/>
                <a:stretch>
                  <a:fillRect l="-291" t="-514" r="-1310" b="-179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CasellaDiTesto 7"/>
              <p:cNvSpPr txBox="1"/>
              <p:nvPr/>
            </p:nvSpPr>
            <p:spPr>
              <a:xfrm>
                <a:off x="716921" y="5605487"/>
                <a:ext cx="970266" cy="557397"/>
              </a:xfrm>
              <a:prstGeom prst="rect">
                <a:avLst/>
              </a:prstGeom>
              <a:noFill/>
            </p:spPr>
            <p:txBody>
              <a:bodyPr wrap="none" lIns="0" tIns="0" rIns="0" bIns="0" rtlCol="0">
                <a:spAutoFit/>
              </a:bodyPr>
              <a:lstStyle/>
              <a:p>
                <a:pPr>
                  <a:lnSpc>
                    <a:spcPct val="85000"/>
                  </a:lnSpc>
                  <a:spcAft>
                    <a:spcPts val="600"/>
                  </a:spcAft>
                  <a:buClr>
                    <a:schemeClr val="accent2"/>
                  </a:buClr>
                  <a:buSzPct val="70000"/>
                </a:pPr>
                <a14:m>
                  <m:oMathPara xmlns:m="http://schemas.openxmlformats.org/officeDocument/2006/math">
                    <m:oMathParaPr>
                      <m:jc m:val="centerGroup"/>
                    </m:oMathParaPr>
                    <m:oMath xmlns:m="http://schemas.openxmlformats.org/officeDocument/2006/math">
                      <m:sSub>
                        <m:sSubPr>
                          <m:ctrlPr>
                            <a:rPr lang="it-IT" b="1" i="1" smtClean="0">
                              <a:solidFill>
                                <a:srgbClr val="002060"/>
                              </a:solidFill>
                              <a:latin typeface="Cambria Math" panose="02040503050406030204" pitchFamily="18" charset="0"/>
                              <a:ea typeface="Cambria Math" panose="02040503050406030204" pitchFamily="18" charset="0"/>
                            </a:rPr>
                          </m:ctrlPr>
                        </m:sSubPr>
                        <m:e>
                          <m:r>
                            <a:rPr lang="it-IT" b="1">
                              <a:solidFill>
                                <a:srgbClr val="002060"/>
                              </a:solidFill>
                              <a:latin typeface="Cambria Math" panose="02040503050406030204" pitchFamily="18" charset="0"/>
                              <a:ea typeface="Cambria Math" panose="02040503050406030204" pitchFamily="18" charset="0"/>
                            </a:rPr>
                            <m:t>𝐝</m:t>
                          </m:r>
                        </m:e>
                        <m:sub>
                          <m:r>
                            <a:rPr lang="it-IT" b="1" i="1" smtClean="0">
                              <a:solidFill>
                                <a:srgbClr val="002060"/>
                              </a:solidFill>
                              <a:latin typeface="Cambria Math" panose="02040503050406030204" pitchFamily="18" charset="0"/>
                              <a:ea typeface="Cambria Math" panose="02040503050406030204" pitchFamily="18" charset="0"/>
                            </a:rPr>
                            <m:t>𝒓</m:t>
                          </m:r>
                        </m:sub>
                      </m:sSub>
                      <m:r>
                        <a:rPr lang="it-IT" b="1" i="0" smtClean="0">
                          <a:solidFill>
                            <a:srgbClr val="002060"/>
                          </a:solidFill>
                          <a:latin typeface="Cambria Math" panose="02040503050406030204" pitchFamily="18" charset="0"/>
                          <a:ea typeface="Cambria Math" panose="02040503050406030204" pitchFamily="18" charset="0"/>
                        </a:rPr>
                        <m:t>=</m:t>
                      </m:r>
                      <m:f>
                        <m:fPr>
                          <m:ctrlPr>
                            <a:rPr lang="it-IT" b="1" i="1" smtClean="0">
                              <a:solidFill>
                                <a:srgbClr val="002060"/>
                              </a:solidFill>
                              <a:latin typeface="Cambria Math" panose="02040503050406030204" pitchFamily="18" charset="0"/>
                              <a:ea typeface="Cambria Math" panose="02040503050406030204" pitchFamily="18" charset="0"/>
                            </a:rPr>
                          </m:ctrlPr>
                        </m:fPr>
                        <m:num>
                          <m:r>
                            <a:rPr lang="it-IT" b="1" i="1" smtClean="0">
                              <a:solidFill>
                                <a:srgbClr val="002060"/>
                              </a:solidFill>
                              <a:latin typeface="Cambria Math" panose="02040503050406030204" pitchFamily="18" charset="0"/>
                              <a:ea typeface="Cambria Math" panose="02040503050406030204" pitchFamily="18" charset="0"/>
                            </a:rPr>
                            <m:t>𝑫</m:t>
                          </m:r>
                        </m:num>
                        <m:den>
                          <m:r>
                            <a:rPr lang="it-IT" b="1">
                              <a:solidFill>
                                <a:srgbClr val="002060"/>
                              </a:solidFill>
                              <a:latin typeface="Cambria Math" panose="02040503050406030204" pitchFamily="18" charset="0"/>
                              <a:ea typeface="Cambria Math" panose="02040503050406030204" pitchFamily="18" charset="0"/>
                            </a:rPr>
                            <m:t>𝟐</m:t>
                          </m:r>
                          <m:sSub>
                            <m:sSubPr>
                              <m:ctrlPr>
                                <a:rPr lang="it-IT" b="1" i="1" smtClean="0">
                                  <a:solidFill>
                                    <a:srgbClr val="002060"/>
                                  </a:solidFill>
                                  <a:latin typeface="Cambria Math" panose="02040503050406030204" pitchFamily="18" charset="0"/>
                                  <a:ea typeface="Cambria Math" panose="02040503050406030204" pitchFamily="18" charset="0"/>
                                </a:rPr>
                              </m:ctrlPr>
                            </m:sSubPr>
                            <m:e>
                              <m:r>
                                <a:rPr lang="it-IT" b="1" i="0" smtClean="0">
                                  <a:solidFill>
                                    <a:srgbClr val="002060"/>
                                  </a:solidFill>
                                  <a:latin typeface="Cambria Math" panose="02040503050406030204" pitchFamily="18" charset="0"/>
                                  <a:ea typeface="Cambria Math" panose="02040503050406030204" pitchFamily="18" charset="0"/>
                                </a:rPr>
                                <m:t>𝐓</m:t>
                              </m:r>
                            </m:e>
                            <m:sub>
                              <m:r>
                                <a:rPr lang="it-IT" b="1" i="0" smtClean="0">
                                  <a:solidFill>
                                    <a:srgbClr val="002060"/>
                                  </a:solidFill>
                                  <a:latin typeface="Cambria Math" panose="02040503050406030204" pitchFamily="18" charset="0"/>
                                  <a:ea typeface="Cambria Math" panose="02040503050406030204" pitchFamily="18" charset="0"/>
                                </a:rPr>
                                <m:t>𝟎</m:t>
                              </m:r>
                            </m:sub>
                          </m:sSub>
                        </m:den>
                      </m:f>
                    </m:oMath>
                  </m:oMathPara>
                </a14:m>
                <a:endParaRPr lang="it-IT" b="1" smtClean="0">
                  <a:latin typeface="Cambria Math" panose="02040503050406030204" pitchFamily="18" charset="0"/>
                  <a:ea typeface="Cambria Math" panose="02040503050406030204" pitchFamily="18" charset="0"/>
                </a:endParaRPr>
              </a:p>
            </p:txBody>
          </p:sp>
        </mc:Choice>
        <mc:Fallback xmlns="">
          <p:sp>
            <p:nvSpPr>
              <p:cNvPr id="8" name="CasellaDiTesto 7"/>
              <p:cNvSpPr txBox="1">
                <a:spLocks noRot="1" noChangeAspect="1" noMove="1" noResize="1" noEditPoints="1" noAdjustHandles="1" noChangeArrowheads="1" noChangeShapeType="1" noTextEdit="1"/>
              </p:cNvSpPr>
              <p:nvPr/>
            </p:nvSpPr>
            <p:spPr>
              <a:xfrm>
                <a:off x="716921" y="5605487"/>
                <a:ext cx="970266" cy="557397"/>
              </a:xfrm>
              <a:prstGeom prst="rect">
                <a:avLst/>
              </a:prstGeom>
              <a:blipFill>
                <a:blip r:embed="rId5"/>
                <a:stretch>
                  <a:fillRect t="-6593"/>
                </a:stretch>
              </a:blipFill>
            </p:spPr>
            <p:txBody>
              <a:bodyPr/>
              <a:lstStyle/>
              <a:p>
                <a:r>
                  <a:rPr lang="it-IT">
                    <a:noFill/>
                  </a:rPr>
                  <a:t> </a:t>
                </a:r>
              </a:p>
            </p:txBody>
          </p:sp>
        </mc:Fallback>
      </mc:AlternateContent>
      <p:sp>
        <p:nvSpPr>
          <p:cNvPr id="3" name="Rettangolo 2"/>
          <p:cNvSpPr/>
          <p:nvPr/>
        </p:nvSpPr>
        <p:spPr>
          <a:xfrm>
            <a:off x="358912" y="5184338"/>
            <a:ext cx="4485523" cy="338554"/>
          </a:xfrm>
          <a:prstGeom prst="rect">
            <a:avLst/>
          </a:prstGeom>
        </p:spPr>
        <p:txBody>
          <a:bodyPr wrap="none">
            <a:spAutoFit/>
          </a:bodyPr>
          <a:lstStyle/>
          <a:p>
            <a:pPr marL="285750" indent="-285750" fontAlgn="base">
              <a:spcBef>
                <a:spcPts val="600"/>
              </a:spcBef>
              <a:spcAft>
                <a:spcPct val="0"/>
              </a:spcAft>
              <a:buFont typeface="Arial" panose="020B0604020202020204" pitchFamily="34" charset="0"/>
              <a:buChar char="•"/>
            </a:pPr>
            <a:r>
              <a:rPr lang="it-IT" sz="1600" b="1">
                <a:solidFill>
                  <a:srgbClr val="002060"/>
                </a:solidFill>
              </a:rPr>
              <a:t>d</a:t>
            </a:r>
            <a:r>
              <a:rPr lang="it-IT" sz="1600" b="1" baseline="-25000">
                <a:solidFill>
                  <a:srgbClr val="002060"/>
                </a:solidFill>
              </a:rPr>
              <a:t>r</a:t>
            </a:r>
            <a:r>
              <a:rPr lang="it-IT" sz="1600">
                <a:solidFill>
                  <a:srgbClr val="002060"/>
                </a:solidFill>
              </a:rPr>
              <a:t> </a:t>
            </a:r>
            <a:r>
              <a:rPr lang="it-IT" sz="1600" err="1">
                <a:solidFill>
                  <a:srgbClr val="002060"/>
                </a:solidFill>
              </a:rPr>
              <a:t>is</a:t>
            </a:r>
            <a:r>
              <a:rPr lang="it-IT" sz="1600">
                <a:solidFill>
                  <a:srgbClr val="002060"/>
                </a:solidFill>
              </a:rPr>
              <a:t> the </a:t>
            </a:r>
            <a:r>
              <a:rPr lang="it-IT" sz="1600" err="1" smtClean="0">
                <a:solidFill>
                  <a:srgbClr val="002060"/>
                </a:solidFill>
              </a:rPr>
              <a:t>synchrotron</a:t>
            </a:r>
            <a:r>
              <a:rPr lang="it-IT" sz="1600" smtClean="0">
                <a:solidFill>
                  <a:srgbClr val="002060"/>
                </a:solidFill>
              </a:rPr>
              <a:t> </a:t>
            </a:r>
            <a:r>
              <a:rPr lang="it-IT" sz="1600" err="1" smtClean="0">
                <a:solidFill>
                  <a:srgbClr val="002060"/>
                </a:solidFill>
              </a:rPr>
              <a:t>radiation</a:t>
            </a:r>
            <a:r>
              <a:rPr lang="it-IT" sz="1600" smtClean="0">
                <a:solidFill>
                  <a:srgbClr val="002060"/>
                </a:solidFill>
              </a:rPr>
              <a:t> </a:t>
            </a:r>
            <a:r>
              <a:rPr lang="it-IT" sz="1600" err="1">
                <a:solidFill>
                  <a:srgbClr val="002060"/>
                </a:solidFill>
              </a:rPr>
              <a:t>damping</a:t>
            </a:r>
            <a:r>
              <a:rPr lang="it-IT" sz="1600">
                <a:solidFill>
                  <a:srgbClr val="002060"/>
                </a:solidFill>
              </a:rPr>
              <a:t> rate</a:t>
            </a:r>
            <a:r>
              <a:rPr lang="it-IT" sz="1600" smtClean="0">
                <a:solidFill>
                  <a:srgbClr val="002060"/>
                </a:solidFill>
              </a:rPr>
              <a:t>.</a:t>
            </a:r>
            <a:endParaRPr lang="it-IT" sz="1600">
              <a:solidFill>
                <a:srgbClr val="002060"/>
              </a:solidFill>
            </a:endParaRPr>
          </a:p>
        </p:txBody>
      </p:sp>
      <mc:AlternateContent xmlns:mc="http://schemas.openxmlformats.org/markup-compatibility/2006" xmlns:a14="http://schemas.microsoft.com/office/drawing/2010/main">
        <mc:Choice Requires="a14">
          <p:sp>
            <p:nvSpPr>
              <p:cNvPr id="11" name="CasellaDiTesto 10"/>
              <p:cNvSpPr txBox="1"/>
              <p:nvPr/>
            </p:nvSpPr>
            <p:spPr>
              <a:xfrm>
                <a:off x="2200180" y="5605487"/>
                <a:ext cx="1723421" cy="605935"/>
              </a:xfrm>
              <a:prstGeom prst="rect">
                <a:avLst/>
              </a:prstGeom>
              <a:noFill/>
            </p:spPr>
            <p:txBody>
              <a:bodyPr wrap="none" lIns="0" tIns="0" rIns="0" bIns="0" rtlCol="0">
                <a:spAutoFit/>
              </a:bodyPr>
              <a:lstStyle/>
              <a:p>
                <a:pPr>
                  <a:lnSpc>
                    <a:spcPct val="85000"/>
                  </a:lnSpc>
                  <a:spcAft>
                    <a:spcPts val="600"/>
                  </a:spcAft>
                  <a:buClr>
                    <a:schemeClr val="accent2"/>
                  </a:buClr>
                  <a:buSzPct val="70000"/>
                </a:pPr>
                <a14:m>
                  <m:oMathPara xmlns:m="http://schemas.openxmlformats.org/officeDocument/2006/math">
                    <m:oMathParaPr>
                      <m:jc m:val="centerGroup"/>
                    </m:oMathParaPr>
                    <m:oMath xmlns:m="http://schemas.openxmlformats.org/officeDocument/2006/math">
                      <m:r>
                        <a:rPr lang="it-IT" b="1" i="1" smtClean="0">
                          <a:solidFill>
                            <a:srgbClr val="002060"/>
                          </a:solidFill>
                          <a:latin typeface="Cambria Math" panose="02040503050406030204" pitchFamily="18" charset="0"/>
                          <a:ea typeface="Cambria Math" panose="02040503050406030204" pitchFamily="18" charset="0"/>
                        </a:rPr>
                        <m:t>𝑫</m:t>
                      </m:r>
                      <m:r>
                        <a:rPr lang="it-IT" b="1" i="1" smtClean="0">
                          <a:solidFill>
                            <a:srgbClr val="002060"/>
                          </a:solidFill>
                          <a:latin typeface="Cambria Math" panose="02040503050406030204" pitchFamily="18" charset="0"/>
                          <a:ea typeface="Cambria Math" panose="02040503050406030204" pitchFamily="18" charset="0"/>
                        </a:rPr>
                        <m:t>= </m:t>
                      </m:r>
                      <m:sSub>
                        <m:sSubPr>
                          <m:ctrlPr>
                            <a:rPr lang="it-IT" b="1" i="1" smtClean="0">
                              <a:solidFill>
                                <a:srgbClr val="002060"/>
                              </a:solidFill>
                              <a:latin typeface="Cambria Math" panose="02040503050406030204" pitchFamily="18" charset="0"/>
                              <a:ea typeface="Cambria Math" panose="02040503050406030204" pitchFamily="18" charset="0"/>
                            </a:rPr>
                          </m:ctrlPr>
                        </m:sSubPr>
                        <m:e>
                          <m:d>
                            <m:dPr>
                              <m:ctrlPr>
                                <a:rPr lang="it-IT" b="1" i="1" smtClean="0">
                                  <a:solidFill>
                                    <a:srgbClr val="002060"/>
                                  </a:solidFill>
                                  <a:latin typeface="Cambria Math" panose="02040503050406030204" pitchFamily="18" charset="0"/>
                                  <a:ea typeface="Cambria Math" panose="02040503050406030204" pitchFamily="18" charset="0"/>
                                </a:rPr>
                              </m:ctrlPr>
                            </m:dPr>
                            <m:e>
                              <m:f>
                                <m:fPr>
                                  <m:ctrlPr>
                                    <a:rPr lang="it-IT" b="1" i="1" smtClean="0">
                                      <a:solidFill>
                                        <a:srgbClr val="002060"/>
                                      </a:solidFill>
                                      <a:latin typeface="Cambria Math" panose="02040503050406030204" pitchFamily="18" charset="0"/>
                                      <a:ea typeface="Cambria Math" panose="02040503050406030204" pitchFamily="18" charset="0"/>
                                    </a:rPr>
                                  </m:ctrlPr>
                                </m:fPr>
                                <m:num>
                                  <m:sSub>
                                    <m:sSubPr>
                                      <m:ctrlPr>
                                        <a:rPr lang="it-IT" b="1" i="1" smtClean="0">
                                          <a:solidFill>
                                            <a:srgbClr val="002060"/>
                                          </a:solidFill>
                                          <a:latin typeface="Cambria Math" panose="02040503050406030204" pitchFamily="18" charset="0"/>
                                          <a:ea typeface="Cambria Math" panose="02040503050406030204" pitchFamily="18" charset="0"/>
                                        </a:rPr>
                                      </m:ctrlPr>
                                    </m:sSubPr>
                                    <m:e>
                                      <m:r>
                                        <a:rPr lang="it-IT" b="1" i="1">
                                          <a:solidFill>
                                            <a:srgbClr val="002060"/>
                                          </a:solidFill>
                                          <a:latin typeface="Cambria Math" panose="02040503050406030204" pitchFamily="18" charset="0"/>
                                          <a:ea typeface="Cambria Math" panose="02040503050406030204" pitchFamily="18" charset="0"/>
                                        </a:rPr>
                                        <m:t>𝒅𝑼</m:t>
                                      </m:r>
                                    </m:e>
                                    <m:sub>
                                      <m:r>
                                        <a:rPr lang="it-IT" b="1" i="1" smtClean="0">
                                          <a:solidFill>
                                            <a:srgbClr val="002060"/>
                                          </a:solidFill>
                                          <a:latin typeface="Cambria Math" panose="02040503050406030204" pitchFamily="18" charset="0"/>
                                          <a:ea typeface="Cambria Math" panose="02040503050406030204" pitchFamily="18" charset="0"/>
                                        </a:rPr>
                                        <m:t>𝒓𝒂𝒅</m:t>
                                      </m:r>
                                    </m:sub>
                                  </m:sSub>
                                </m:num>
                                <m:den>
                                  <m:r>
                                    <a:rPr lang="it-IT" b="1" i="1" smtClean="0">
                                      <a:solidFill>
                                        <a:srgbClr val="002060"/>
                                      </a:solidFill>
                                      <a:latin typeface="Cambria Math" panose="02040503050406030204" pitchFamily="18" charset="0"/>
                                      <a:ea typeface="Cambria Math" panose="02040503050406030204" pitchFamily="18" charset="0"/>
                                    </a:rPr>
                                    <m:t>𝒅𝑬</m:t>
                                  </m:r>
                                </m:den>
                              </m:f>
                            </m:e>
                          </m:d>
                          <m:r>
                            <m:rPr>
                              <m:nor/>
                            </m:rPr>
                            <a:rPr lang="it-IT" b="1">
                              <a:latin typeface="Cambria Math" panose="02040503050406030204" pitchFamily="18" charset="0"/>
                              <a:ea typeface="Cambria Math" panose="02040503050406030204" pitchFamily="18" charset="0"/>
                            </a:rPr>
                            <m:t> </m:t>
                          </m:r>
                        </m:e>
                        <m:sub>
                          <m:r>
                            <a:rPr lang="it-IT" b="1" i="1" smtClean="0">
                              <a:solidFill>
                                <a:srgbClr val="002060"/>
                              </a:solidFill>
                              <a:latin typeface="Cambria Math" panose="02040503050406030204" pitchFamily="18" charset="0"/>
                              <a:ea typeface="Cambria Math" panose="02040503050406030204" pitchFamily="18" charset="0"/>
                            </a:rPr>
                            <m:t>𝟎</m:t>
                          </m:r>
                        </m:sub>
                      </m:sSub>
                    </m:oMath>
                  </m:oMathPara>
                </a14:m>
                <a:endParaRPr lang="it-IT" b="1" smtClean="0">
                  <a:latin typeface="Cambria Math" panose="02040503050406030204" pitchFamily="18" charset="0"/>
                  <a:ea typeface="Cambria Math" panose="02040503050406030204" pitchFamily="18" charset="0"/>
                </a:endParaRPr>
              </a:p>
            </p:txBody>
          </p:sp>
        </mc:Choice>
        <mc:Fallback xmlns="">
          <p:sp>
            <p:nvSpPr>
              <p:cNvPr id="11" name="CasellaDiTesto 10"/>
              <p:cNvSpPr txBox="1">
                <a:spLocks noRot="1" noChangeAspect="1" noMove="1" noResize="1" noEditPoints="1" noAdjustHandles="1" noChangeArrowheads="1" noChangeShapeType="1" noTextEdit="1"/>
              </p:cNvSpPr>
              <p:nvPr/>
            </p:nvSpPr>
            <p:spPr>
              <a:xfrm>
                <a:off x="2200180" y="5605487"/>
                <a:ext cx="1723421" cy="605935"/>
              </a:xfrm>
              <a:prstGeom prst="rect">
                <a:avLst/>
              </a:prstGeom>
              <a:blipFill>
                <a:blip r:embed="rId6"/>
                <a:stretch>
                  <a:fillRect t="-7071"/>
                </a:stretch>
              </a:blipFill>
            </p:spPr>
            <p:txBody>
              <a:bodyPr/>
              <a:lstStyle/>
              <a:p>
                <a:r>
                  <a:rPr lang="it-IT">
                    <a:noFill/>
                  </a:rPr>
                  <a:t> </a:t>
                </a:r>
              </a:p>
            </p:txBody>
          </p:sp>
        </mc:Fallback>
      </mc:AlternateContent>
      <p:sp>
        <p:nvSpPr>
          <p:cNvPr id="13" name="Rettangolo 12"/>
          <p:cNvSpPr/>
          <p:nvPr/>
        </p:nvSpPr>
        <p:spPr>
          <a:xfrm>
            <a:off x="1633847" y="5648972"/>
            <a:ext cx="578896" cy="338554"/>
          </a:xfrm>
          <a:prstGeom prst="rect">
            <a:avLst/>
          </a:prstGeom>
        </p:spPr>
        <p:txBody>
          <a:bodyPr wrap="square">
            <a:spAutoFit/>
          </a:bodyPr>
          <a:lstStyle/>
          <a:p>
            <a:pPr fontAlgn="base">
              <a:spcBef>
                <a:spcPts val="600"/>
              </a:spcBef>
              <a:spcAft>
                <a:spcPct val="0"/>
              </a:spcAft>
            </a:pPr>
            <a:r>
              <a:rPr lang="it-IT" sz="1600" smtClean="0">
                <a:solidFill>
                  <a:srgbClr val="002060"/>
                </a:solidFill>
              </a:rPr>
              <a:t>with</a:t>
            </a:r>
            <a:endParaRPr lang="it-IT" sz="1600">
              <a:solidFill>
                <a:srgbClr val="002060"/>
              </a:solidFill>
            </a:endParaRPr>
          </a:p>
        </p:txBody>
      </p:sp>
      <p:sp>
        <p:nvSpPr>
          <p:cNvPr id="4" name="Rettangolo 3"/>
          <p:cNvSpPr/>
          <p:nvPr/>
        </p:nvSpPr>
        <p:spPr>
          <a:xfrm>
            <a:off x="376750" y="2723451"/>
            <a:ext cx="8523410" cy="584775"/>
          </a:xfrm>
          <a:prstGeom prst="rect">
            <a:avLst/>
          </a:prstGeom>
        </p:spPr>
        <p:txBody>
          <a:bodyPr wrap="square">
            <a:spAutoFit/>
          </a:bodyPr>
          <a:lstStyle/>
          <a:p>
            <a:pPr fontAlgn="base">
              <a:spcBef>
                <a:spcPts val="600"/>
              </a:spcBef>
              <a:spcAft>
                <a:spcPct val="0"/>
              </a:spcAft>
            </a:pPr>
            <a:r>
              <a:rPr lang="en-GB" sz="1600">
                <a:solidFill>
                  <a:srgbClr val="002060"/>
                </a:solidFill>
              </a:rPr>
              <a:t>The delay of a particle </a:t>
            </a:r>
            <a:r>
              <a:rPr lang="en-US" sz="1600" b="1">
                <a:solidFill>
                  <a:srgbClr val="002060"/>
                </a:solidFill>
                <a:latin typeface="Symbol" panose="05050102010706020507" pitchFamily="18" charset="2"/>
              </a:rPr>
              <a:t>t</a:t>
            </a:r>
            <a:r>
              <a:rPr lang="en-GB" sz="1600">
                <a:solidFill>
                  <a:srgbClr val="002060"/>
                </a:solidFill>
              </a:rPr>
              <a:t>, </a:t>
            </a:r>
            <a:r>
              <a:rPr lang="en-GB" sz="1600" smtClean="0">
                <a:solidFill>
                  <a:srgbClr val="002060"/>
                </a:solidFill>
              </a:rPr>
              <a:t>referred to the </a:t>
            </a:r>
            <a:r>
              <a:rPr lang="en-GB" sz="1600">
                <a:solidFill>
                  <a:srgbClr val="002060"/>
                </a:solidFill>
              </a:rPr>
              <a:t>synchronous particle is governed by the following </a:t>
            </a:r>
            <a:r>
              <a:rPr lang="en-GB" sz="1600" b="1">
                <a:solidFill>
                  <a:srgbClr val="002060"/>
                </a:solidFill>
              </a:rPr>
              <a:t>damped harmonic oscillator</a:t>
            </a:r>
            <a:r>
              <a:rPr lang="en-GB" sz="1600">
                <a:solidFill>
                  <a:srgbClr val="002060"/>
                </a:solidFill>
              </a:rPr>
              <a:t> equation:</a:t>
            </a:r>
          </a:p>
        </p:txBody>
      </p:sp>
    </p:spTree>
    <p:extLst>
      <p:ext uri="{BB962C8B-B14F-4D97-AF65-F5344CB8AC3E}">
        <p14:creationId xmlns:p14="http://schemas.microsoft.com/office/powerpoint/2010/main" val="3302586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err="1"/>
              <a:t>Longitudinal</a:t>
            </a:r>
            <a:r>
              <a:rPr lang="it-IT"/>
              <a:t> </a:t>
            </a:r>
            <a:r>
              <a:rPr lang="it-IT" err="1"/>
              <a:t>oscillations</a:t>
            </a:r>
            <a:endParaRPr lang="it-IT"/>
          </a:p>
        </p:txBody>
      </p:sp>
      <mc:AlternateContent xmlns:mc="http://schemas.openxmlformats.org/markup-compatibility/2006" xmlns:a14="http://schemas.microsoft.com/office/drawing/2010/main">
        <mc:Choice Requires="a14">
          <p:sp>
            <p:nvSpPr>
              <p:cNvPr id="3" name="CasellaDiTesto 2"/>
              <p:cNvSpPr txBox="1"/>
              <p:nvPr/>
            </p:nvSpPr>
            <p:spPr>
              <a:xfrm>
                <a:off x="232348" y="993987"/>
                <a:ext cx="2299347" cy="391710"/>
              </a:xfrm>
              <a:prstGeom prst="rect">
                <a:avLst/>
              </a:prstGeom>
              <a:solidFill>
                <a:schemeClr val="accent2">
                  <a:lumMod val="40000"/>
                  <a:lumOff val="60000"/>
                </a:schemeClr>
              </a:solidFill>
            </p:spPr>
            <p:txBody>
              <a:bodyPr wrap="none" lIns="0" tIns="0" rIns="0" bIns="0" rtlCol="0">
                <a:spAutoFit/>
              </a:bodyPr>
              <a:lstStyle/>
              <a:p>
                <a:pPr>
                  <a:spcAft>
                    <a:spcPts val="600"/>
                  </a:spcAft>
                  <a:buClr>
                    <a:schemeClr val="accent2"/>
                  </a:buClr>
                  <a:buSzPct val="70000"/>
                </a:pPr>
                <a14:m>
                  <m:oMathPara xmlns:m="http://schemas.openxmlformats.org/officeDocument/2006/math">
                    <m:oMathParaPr>
                      <m:jc m:val="center"/>
                    </m:oMathParaPr>
                    <m:oMath xmlns:m="http://schemas.openxmlformats.org/officeDocument/2006/math">
                      <m:acc>
                        <m:accPr>
                          <m:chr m:val="̈"/>
                          <m:ctrlPr>
                            <a:rPr lang="it-IT" sz="2000" b="1" i="1" smtClean="0">
                              <a:solidFill>
                                <a:srgbClr val="002060"/>
                              </a:solidFill>
                              <a:latin typeface="Cambria Math" panose="02040503050406030204" pitchFamily="18" charset="0"/>
                              <a:ea typeface="Cambria Math" panose="02040503050406030204" pitchFamily="18" charset="0"/>
                            </a:rPr>
                          </m:ctrlPr>
                        </m:accPr>
                        <m:e>
                          <m:r>
                            <a:rPr lang="el-GR" sz="2000" b="1">
                              <a:solidFill>
                                <a:srgbClr val="002060"/>
                              </a:solidFill>
                              <a:latin typeface="Cambria Math" panose="02040503050406030204" pitchFamily="18" charset="0"/>
                              <a:ea typeface="Cambria Math" panose="02040503050406030204" pitchFamily="18" charset="0"/>
                            </a:rPr>
                            <m:t>𝛕</m:t>
                          </m:r>
                        </m:e>
                      </m:acc>
                      <m:r>
                        <a:rPr lang="it-IT" sz="2000" b="1">
                          <a:solidFill>
                            <a:srgbClr val="002060"/>
                          </a:solidFill>
                          <a:latin typeface="Cambria Math" panose="02040503050406030204" pitchFamily="18" charset="0"/>
                          <a:ea typeface="Cambria Math" panose="02040503050406030204" pitchFamily="18" charset="0"/>
                        </a:rPr>
                        <m:t>+</m:t>
                      </m:r>
                      <m:r>
                        <a:rPr lang="it-IT" sz="2000" b="1">
                          <a:solidFill>
                            <a:srgbClr val="002060"/>
                          </a:solidFill>
                          <a:latin typeface="Cambria Math" panose="02040503050406030204" pitchFamily="18" charset="0"/>
                          <a:ea typeface="Cambria Math" panose="02040503050406030204" pitchFamily="18" charset="0"/>
                        </a:rPr>
                        <m:t>𝟐</m:t>
                      </m:r>
                      <m:sSub>
                        <m:sSubPr>
                          <m:ctrlPr>
                            <a:rPr lang="it-IT" sz="2000" b="1" i="1">
                              <a:solidFill>
                                <a:srgbClr val="002060"/>
                              </a:solidFill>
                              <a:latin typeface="Cambria Math" panose="02040503050406030204" pitchFamily="18" charset="0"/>
                              <a:ea typeface="Cambria Math" panose="02040503050406030204" pitchFamily="18" charset="0"/>
                            </a:rPr>
                          </m:ctrlPr>
                        </m:sSubPr>
                        <m:e>
                          <m:r>
                            <a:rPr lang="it-IT" sz="2000" b="1">
                              <a:solidFill>
                                <a:srgbClr val="002060"/>
                              </a:solidFill>
                              <a:latin typeface="Cambria Math" panose="02040503050406030204" pitchFamily="18" charset="0"/>
                              <a:ea typeface="Cambria Math" panose="02040503050406030204" pitchFamily="18" charset="0"/>
                            </a:rPr>
                            <m:t>𝐝</m:t>
                          </m:r>
                        </m:e>
                        <m:sub>
                          <m:r>
                            <a:rPr lang="it-IT" sz="2000" b="1" i="1">
                              <a:solidFill>
                                <a:srgbClr val="002060"/>
                              </a:solidFill>
                              <a:latin typeface="Cambria Math" panose="02040503050406030204" pitchFamily="18" charset="0"/>
                              <a:ea typeface="Cambria Math" panose="02040503050406030204" pitchFamily="18" charset="0"/>
                            </a:rPr>
                            <m:t>𝒓</m:t>
                          </m:r>
                        </m:sub>
                      </m:sSub>
                      <m:acc>
                        <m:accPr>
                          <m:chr m:val="̇"/>
                          <m:ctrlPr>
                            <a:rPr lang="it-IT" sz="2000" b="1" i="1">
                              <a:solidFill>
                                <a:srgbClr val="002060"/>
                              </a:solidFill>
                              <a:latin typeface="Cambria Math" panose="02040503050406030204" pitchFamily="18" charset="0"/>
                              <a:ea typeface="Cambria Math" panose="02040503050406030204" pitchFamily="18" charset="0"/>
                            </a:rPr>
                          </m:ctrlPr>
                        </m:accPr>
                        <m:e>
                          <m:r>
                            <a:rPr lang="el-GR" sz="2000" b="1">
                              <a:solidFill>
                                <a:srgbClr val="002060"/>
                              </a:solidFill>
                              <a:latin typeface="Cambria Math" panose="02040503050406030204" pitchFamily="18" charset="0"/>
                              <a:ea typeface="Cambria Math" panose="02040503050406030204" pitchFamily="18" charset="0"/>
                            </a:rPr>
                            <m:t>𝛕</m:t>
                          </m:r>
                        </m:e>
                      </m:acc>
                      <m:r>
                        <a:rPr lang="it-IT" sz="2000" b="1" i="1" smtClean="0">
                          <a:solidFill>
                            <a:srgbClr val="002060"/>
                          </a:solidFill>
                          <a:latin typeface="Cambria Math" panose="02040503050406030204" pitchFamily="18" charset="0"/>
                          <a:ea typeface="Cambria Math" panose="02040503050406030204" pitchFamily="18" charset="0"/>
                        </a:rPr>
                        <m:t>+</m:t>
                      </m:r>
                      <m:sSubSup>
                        <m:sSubSupPr>
                          <m:ctrlPr>
                            <a:rPr lang="it-IT" sz="2000" b="1" i="1">
                              <a:solidFill>
                                <a:srgbClr val="002060"/>
                              </a:solidFill>
                              <a:latin typeface="Cambria Math" panose="02040503050406030204" pitchFamily="18" charset="0"/>
                              <a:ea typeface="Cambria Math" panose="02040503050406030204" pitchFamily="18" charset="0"/>
                            </a:rPr>
                          </m:ctrlPr>
                        </m:sSubSupPr>
                        <m:e>
                          <m:r>
                            <a:rPr lang="el-GR" sz="2000" b="1" i="0">
                              <a:solidFill>
                                <a:srgbClr val="002060"/>
                              </a:solidFill>
                              <a:latin typeface="Cambria Math" panose="02040503050406030204" pitchFamily="18" charset="0"/>
                              <a:ea typeface="Cambria Math" panose="02040503050406030204" pitchFamily="18" charset="0"/>
                            </a:rPr>
                            <m:t>𝛚</m:t>
                          </m:r>
                        </m:e>
                        <m:sub>
                          <m:r>
                            <a:rPr lang="it-IT" sz="2000" b="1" i="0">
                              <a:solidFill>
                                <a:srgbClr val="002060"/>
                              </a:solidFill>
                              <a:latin typeface="Cambria Math" panose="02040503050406030204" pitchFamily="18" charset="0"/>
                              <a:ea typeface="Cambria Math" panose="02040503050406030204" pitchFamily="18" charset="0"/>
                            </a:rPr>
                            <m:t>𝐬</m:t>
                          </m:r>
                        </m:sub>
                        <m:sup>
                          <m:r>
                            <a:rPr lang="it-IT" sz="2000" b="1" i="0">
                              <a:solidFill>
                                <a:srgbClr val="002060"/>
                              </a:solidFill>
                              <a:latin typeface="Cambria Math" panose="02040503050406030204" pitchFamily="18" charset="0"/>
                              <a:ea typeface="Cambria Math" panose="02040503050406030204" pitchFamily="18" charset="0"/>
                            </a:rPr>
                            <m:t>𝟐</m:t>
                          </m:r>
                        </m:sup>
                      </m:sSubSup>
                      <m:r>
                        <a:rPr lang="el-GR" sz="2000" b="1">
                          <a:solidFill>
                            <a:srgbClr val="002060"/>
                          </a:solidFill>
                          <a:latin typeface="Cambria Math" panose="02040503050406030204" pitchFamily="18" charset="0"/>
                          <a:ea typeface="Cambria Math" panose="02040503050406030204" pitchFamily="18" charset="0"/>
                        </a:rPr>
                        <m:t>𝛕</m:t>
                      </m:r>
                      <m:r>
                        <a:rPr lang="it-IT" sz="2000" b="1" i="0" smtClean="0">
                          <a:solidFill>
                            <a:srgbClr val="002060"/>
                          </a:solidFill>
                          <a:latin typeface="Cambria Math" panose="02040503050406030204" pitchFamily="18" charset="0"/>
                          <a:ea typeface="Cambria Math" panose="02040503050406030204" pitchFamily="18" charset="0"/>
                        </a:rPr>
                        <m:t>=</m:t>
                      </m:r>
                      <m:r>
                        <a:rPr lang="it-IT" sz="2000" b="1" i="1" smtClean="0">
                          <a:solidFill>
                            <a:srgbClr val="002060"/>
                          </a:solidFill>
                          <a:latin typeface="Cambria Math" panose="02040503050406030204" pitchFamily="18" charset="0"/>
                          <a:ea typeface="Cambria Math" panose="02040503050406030204" pitchFamily="18" charset="0"/>
                        </a:rPr>
                        <m:t>𝟎</m:t>
                      </m:r>
                    </m:oMath>
                  </m:oMathPara>
                </a14:m>
                <a:endParaRPr lang="it-IT" sz="2000" b="1" smtClean="0">
                  <a:latin typeface="Cambria Math" panose="02040503050406030204" pitchFamily="18" charset="0"/>
                  <a:ea typeface="Cambria Math" panose="02040503050406030204" pitchFamily="18" charset="0"/>
                </a:endParaRPr>
              </a:p>
            </p:txBody>
          </p:sp>
        </mc:Choice>
        <mc:Fallback xmlns="">
          <p:sp>
            <p:nvSpPr>
              <p:cNvPr id="3" name="CasellaDiTesto 2"/>
              <p:cNvSpPr txBox="1">
                <a:spLocks noRot="1" noChangeAspect="1" noMove="1" noResize="1" noEditPoints="1" noAdjustHandles="1" noChangeArrowheads="1" noChangeShapeType="1" noTextEdit="1"/>
              </p:cNvSpPr>
              <p:nvPr/>
            </p:nvSpPr>
            <p:spPr>
              <a:xfrm>
                <a:off x="232348" y="993987"/>
                <a:ext cx="2299347" cy="391710"/>
              </a:xfrm>
              <a:prstGeom prst="rect">
                <a:avLst/>
              </a:prstGeom>
              <a:blipFill>
                <a:blip r:embed="rId2"/>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CasellaDiTesto 5"/>
              <p:cNvSpPr txBox="1"/>
              <p:nvPr/>
            </p:nvSpPr>
            <p:spPr>
              <a:xfrm>
                <a:off x="4168704" y="990012"/>
                <a:ext cx="3607118" cy="396391"/>
              </a:xfrm>
              <a:prstGeom prst="rect">
                <a:avLst/>
              </a:prstGeom>
              <a:solidFill>
                <a:schemeClr val="accent2">
                  <a:lumMod val="40000"/>
                  <a:lumOff val="60000"/>
                </a:schemeClr>
              </a:solidFill>
              <a:ln w="12700">
                <a:solidFill>
                  <a:schemeClr val="tx1"/>
                </a:solidFill>
              </a:ln>
            </p:spPr>
            <p:txBody>
              <a:bodyPr wrap="square" lIns="0" tIns="0" rIns="0" bIns="0" rtlCol="0">
                <a:spAutoFit/>
              </a:bodyPr>
              <a:lstStyle/>
              <a:p>
                <a:pPr>
                  <a:spcAft>
                    <a:spcPts val="600"/>
                  </a:spcAft>
                  <a:buClr>
                    <a:schemeClr val="accent2"/>
                  </a:buClr>
                  <a:buSzPct val="70000"/>
                </a:pPr>
                <a14:m>
                  <m:oMathPara xmlns:m="http://schemas.openxmlformats.org/officeDocument/2006/math">
                    <m:oMathParaPr>
                      <m:jc m:val="center"/>
                    </m:oMathParaPr>
                    <m:oMath xmlns:m="http://schemas.openxmlformats.org/officeDocument/2006/math">
                      <m:r>
                        <a:rPr lang="el-GR" sz="2000" b="1" i="1" smtClean="0">
                          <a:solidFill>
                            <a:srgbClr val="002060"/>
                          </a:solidFill>
                          <a:latin typeface="Cambria Math" panose="02040503050406030204" pitchFamily="18" charset="0"/>
                          <a:ea typeface="Cambria Math" panose="02040503050406030204" pitchFamily="18" charset="0"/>
                        </a:rPr>
                        <m:t>𝝉</m:t>
                      </m:r>
                      <m:d>
                        <m:dPr>
                          <m:ctrlPr>
                            <a:rPr lang="el-GR" sz="2000" b="1" i="1" smtClean="0">
                              <a:solidFill>
                                <a:srgbClr val="002060"/>
                              </a:solidFill>
                              <a:latin typeface="Cambria Math" panose="02040503050406030204" pitchFamily="18" charset="0"/>
                              <a:ea typeface="Cambria Math" panose="02040503050406030204" pitchFamily="18" charset="0"/>
                            </a:rPr>
                          </m:ctrlPr>
                        </m:dPr>
                        <m:e>
                          <m:r>
                            <a:rPr lang="it-IT" sz="2000" b="1" i="1" smtClean="0">
                              <a:solidFill>
                                <a:srgbClr val="002060"/>
                              </a:solidFill>
                              <a:latin typeface="Cambria Math" panose="02040503050406030204" pitchFamily="18" charset="0"/>
                              <a:ea typeface="Cambria Math" panose="02040503050406030204" pitchFamily="18" charset="0"/>
                            </a:rPr>
                            <m:t>𝒕</m:t>
                          </m:r>
                        </m:e>
                      </m:d>
                      <m:r>
                        <a:rPr lang="it-IT" sz="2000" b="1" i="0" smtClean="0">
                          <a:solidFill>
                            <a:srgbClr val="002060"/>
                          </a:solidFill>
                          <a:latin typeface="Cambria Math" panose="02040503050406030204" pitchFamily="18" charset="0"/>
                          <a:ea typeface="Cambria Math" panose="02040503050406030204" pitchFamily="18" charset="0"/>
                        </a:rPr>
                        <m:t>=</m:t>
                      </m:r>
                      <m:r>
                        <a:rPr lang="it-IT" sz="2000" b="1" i="1" smtClean="0">
                          <a:solidFill>
                            <a:srgbClr val="002060"/>
                          </a:solidFill>
                          <a:latin typeface="Cambria Math" panose="02040503050406030204" pitchFamily="18" charset="0"/>
                          <a:ea typeface="Cambria Math" panose="02040503050406030204" pitchFamily="18" charset="0"/>
                        </a:rPr>
                        <m:t>𝑨</m:t>
                      </m:r>
                      <m:r>
                        <a:rPr lang="it-IT" sz="2000" b="1" i="1" smtClean="0">
                          <a:solidFill>
                            <a:srgbClr val="002060"/>
                          </a:solidFill>
                          <a:latin typeface="Cambria Math" panose="02040503050406030204" pitchFamily="18" charset="0"/>
                          <a:ea typeface="Cambria Math" panose="02040503050406030204" pitchFamily="18" charset="0"/>
                        </a:rPr>
                        <m:t>∙</m:t>
                      </m:r>
                      <m:sSup>
                        <m:sSupPr>
                          <m:ctrlPr>
                            <a:rPr lang="it-IT" sz="2000" b="1" i="1" smtClean="0">
                              <a:solidFill>
                                <a:srgbClr val="002060"/>
                              </a:solidFill>
                              <a:latin typeface="Cambria Math" panose="02040503050406030204" pitchFamily="18" charset="0"/>
                              <a:ea typeface="Cambria Math" panose="02040503050406030204" pitchFamily="18" charset="0"/>
                            </a:rPr>
                          </m:ctrlPr>
                        </m:sSupPr>
                        <m:e>
                          <m:r>
                            <a:rPr lang="it-IT" sz="2000" b="1" i="1" smtClean="0">
                              <a:solidFill>
                                <a:srgbClr val="002060"/>
                              </a:solidFill>
                              <a:latin typeface="Cambria Math" panose="02040503050406030204" pitchFamily="18" charset="0"/>
                              <a:ea typeface="Cambria Math" panose="02040503050406030204" pitchFamily="18" charset="0"/>
                            </a:rPr>
                            <m:t>𝒆</m:t>
                          </m:r>
                        </m:e>
                        <m:sup>
                          <m:r>
                            <a:rPr lang="it-IT" sz="2000" b="1" i="1" smtClean="0">
                              <a:solidFill>
                                <a:srgbClr val="002060"/>
                              </a:solidFill>
                              <a:latin typeface="Cambria Math" panose="02040503050406030204" pitchFamily="18" charset="0"/>
                              <a:ea typeface="Cambria Math" panose="02040503050406030204" pitchFamily="18" charset="0"/>
                            </a:rPr>
                            <m:t>−</m:t>
                          </m:r>
                          <m:sSub>
                            <m:sSubPr>
                              <m:ctrlPr>
                                <a:rPr lang="it-IT" sz="2000" b="1" i="1" smtClean="0">
                                  <a:solidFill>
                                    <a:srgbClr val="002060"/>
                                  </a:solidFill>
                                  <a:latin typeface="Cambria Math" panose="02040503050406030204" pitchFamily="18" charset="0"/>
                                  <a:ea typeface="Cambria Math" panose="02040503050406030204" pitchFamily="18" charset="0"/>
                                </a:rPr>
                              </m:ctrlPr>
                            </m:sSubPr>
                            <m:e>
                              <m:r>
                                <a:rPr lang="it-IT" sz="2000" b="1" i="1" smtClean="0">
                                  <a:solidFill>
                                    <a:srgbClr val="002060"/>
                                  </a:solidFill>
                                  <a:latin typeface="Cambria Math" panose="02040503050406030204" pitchFamily="18" charset="0"/>
                                  <a:ea typeface="Cambria Math" panose="02040503050406030204" pitchFamily="18" charset="0"/>
                                </a:rPr>
                                <m:t>𝒅</m:t>
                              </m:r>
                            </m:e>
                            <m:sub>
                              <m:r>
                                <a:rPr lang="it-IT" sz="2000" b="1" i="1" smtClean="0">
                                  <a:solidFill>
                                    <a:srgbClr val="002060"/>
                                  </a:solidFill>
                                  <a:latin typeface="Cambria Math" panose="02040503050406030204" pitchFamily="18" charset="0"/>
                                  <a:ea typeface="Cambria Math" panose="02040503050406030204" pitchFamily="18" charset="0"/>
                                </a:rPr>
                                <m:t>𝒓</m:t>
                              </m:r>
                            </m:sub>
                          </m:sSub>
                          <m:r>
                            <a:rPr lang="it-IT" sz="2000" b="1" i="1" smtClean="0">
                              <a:solidFill>
                                <a:srgbClr val="002060"/>
                              </a:solidFill>
                              <a:latin typeface="Cambria Math" panose="02040503050406030204" pitchFamily="18" charset="0"/>
                              <a:ea typeface="Cambria Math" panose="02040503050406030204" pitchFamily="18" charset="0"/>
                            </a:rPr>
                            <m:t>𝒕</m:t>
                          </m:r>
                        </m:sup>
                      </m:sSup>
                      <m:r>
                        <a:rPr lang="it-IT" sz="2000" b="1" i="1" smtClean="0">
                          <a:solidFill>
                            <a:srgbClr val="002060"/>
                          </a:solidFill>
                          <a:latin typeface="Cambria Math" panose="02040503050406030204" pitchFamily="18" charset="0"/>
                          <a:ea typeface="Cambria Math" panose="02040503050406030204" pitchFamily="18" charset="0"/>
                        </a:rPr>
                        <m:t>∙</m:t>
                      </m:r>
                      <m:func>
                        <m:funcPr>
                          <m:ctrlPr>
                            <a:rPr lang="it-IT" sz="2000" b="1" i="1" smtClean="0">
                              <a:solidFill>
                                <a:srgbClr val="002060"/>
                              </a:solidFill>
                              <a:latin typeface="Cambria Math" panose="02040503050406030204" pitchFamily="18" charset="0"/>
                              <a:ea typeface="Cambria Math" panose="02040503050406030204" pitchFamily="18" charset="0"/>
                            </a:rPr>
                          </m:ctrlPr>
                        </m:funcPr>
                        <m:fName>
                          <m:r>
                            <a:rPr lang="it-IT" sz="2000" b="1" i="0" smtClean="0">
                              <a:solidFill>
                                <a:srgbClr val="002060"/>
                              </a:solidFill>
                              <a:latin typeface="Cambria Math" panose="02040503050406030204" pitchFamily="18" charset="0"/>
                              <a:ea typeface="Cambria Math" panose="02040503050406030204" pitchFamily="18" charset="0"/>
                            </a:rPr>
                            <m:t>𝐜𝐨𝐬</m:t>
                          </m:r>
                        </m:fName>
                        <m:e>
                          <m:r>
                            <a:rPr lang="it-IT" sz="2000" b="1" i="1" smtClean="0">
                              <a:solidFill>
                                <a:srgbClr val="002060"/>
                              </a:solidFill>
                              <a:latin typeface="Cambria Math" panose="02040503050406030204" pitchFamily="18" charset="0"/>
                              <a:ea typeface="Cambria Math" panose="02040503050406030204" pitchFamily="18" charset="0"/>
                            </a:rPr>
                            <m:t>(</m:t>
                          </m:r>
                          <m:sSub>
                            <m:sSubPr>
                              <m:ctrlPr>
                                <a:rPr lang="it-IT" sz="2000" b="1" i="1" smtClean="0">
                                  <a:solidFill>
                                    <a:srgbClr val="002060"/>
                                  </a:solidFill>
                                  <a:latin typeface="Cambria Math" panose="02040503050406030204" pitchFamily="18" charset="0"/>
                                  <a:ea typeface="Cambria Math" panose="02040503050406030204" pitchFamily="18" charset="0"/>
                                </a:rPr>
                              </m:ctrlPr>
                            </m:sSubPr>
                            <m:e>
                              <m:r>
                                <a:rPr lang="el-GR" sz="2000" b="1" i="1" smtClean="0">
                                  <a:solidFill>
                                    <a:srgbClr val="002060"/>
                                  </a:solidFill>
                                  <a:latin typeface="Cambria Math" panose="02040503050406030204" pitchFamily="18" charset="0"/>
                                  <a:ea typeface="Cambria Math" panose="02040503050406030204" pitchFamily="18" charset="0"/>
                                </a:rPr>
                                <m:t>𝝎</m:t>
                              </m:r>
                            </m:e>
                            <m:sub>
                              <m:r>
                                <a:rPr lang="it-IT" sz="2000" b="1" i="1" smtClean="0">
                                  <a:solidFill>
                                    <a:srgbClr val="002060"/>
                                  </a:solidFill>
                                  <a:latin typeface="Cambria Math" panose="02040503050406030204" pitchFamily="18" charset="0"/>
                                  <a:ea typeface="Cambria Math" panose="02040503050406030204" pitchFamily="18" charset="0"/>
                                </a:rPr>
                                <m:t>𝒔</m:t>
                              </m:r>
                            </m:sub>
                          </m:sSub>
                          <m:r>
                            <a:rPr lang="it-IT" sz="2000" b="1" i="1" smtClean="0">
                              <a:solidFill>
                                <a:srgbClr val="002060"/>
                              </a:solidFill>
                              <a:latin typeface="Cambria Math" panose="02040503050406030204" pitchFamily="18" charset="0"/>
                              <a:ea typeface="Cambria Math" panose="02040503050406030204" pitchFamily="18" charset="0"/>
                            </a:rPr>
                            <m:t>𝒕</m:t>
                          </m:r>
                          <m:r>
                            <a:rPr lang="it-IT" sz="2000" b="1" i="1" smtClean="0">
                              <a:solidFill>
                                <a:srgbClr val="002060"/>
                              </a:solidFill>
                              <a:latin typeface="Cambria Math" panose="02040503050406030204" pitchFamily="18" charset="0"/>
                              <a:ea typeface="Cambria Math" panose="02040503050406030204" pitchFamily="18" charset="0"/>
                            </a:rPr>
                            <m:t>−</m:t>
                          </m:r>
                          <m:sSub>
                            <m:sSubPr>
                              <m:ctrlPr>
                                <a:rPr lang="it-IT" sz="2000" b="1" i="1" smtClean="0">
                                  <a:solidFill>
                                    <a:srgbClr val="002060"/>
                                  </a:solidFill>
                                  <a:latin typeface="Cambria Math" panose="02040503050406030204" pitchFamily="18" charset="0"/>
                                  <a:ea typeface="Cambria Math" panose="02040503050406030204" pitchFamily="18" charset="0"/>
                                </a:rPr>
                              </m:ctrlPr>
                            </m:sSubPr>
                            <m:e>
                              <m:r>
                                <a:rPr lang="el-GR" sz="2000" b="1" i="0" smtClean="0">
                                  <a:solidFill>
                                    <a:srgbClr val="002060"/>
                                  </a:solidFill>
                                  <a:latin typeface="Cambria Math" panose="02040503050406030204" pitchFamily="18" charset="0"/>
                                  <a:ea typeface="Cambria Math" panose="02040503050406030204" pitchFamily="18" charset="0"/>
                                </a:rPr>
                                <m:t>𝚯</m:t>
                              </m:r>
                            </m:e>
                            <m:sub>
                              <m:r>
                                <a:rPr lang="el-GR" sz="2000" b="1" i="1" smtClean="0">
                                  <a:solidFill>
                                    <a:srgbClr val="002060"/>
                                  </a:solidFill>
                                  <a:latin typeface="Cambria Math" panose="02040503050406030204" pitchFamily="18" charset="0"/>
                                  <a:ea typeface="Cambria Math" panose="02040503050406030204" pitchFamily="18" charset="0"/>
                                </a:rPr>
                                <m:t>𝟎</m:t>
                              </m:r>
                            </m:sub>
                          </m:sSub>
                          <m:r>
                            <a:rPr lang="it-IT" sz="2000" b="1" i="1" smtClean="0">
                              <a:solidFill>
                                <a:srgbClr val="002060"/>
                              </a:solidFill>
                              <a:latin typeface="Cambria Math" panose="02040503050406030204" pitchFamily="18" charset="0"/>
                              <a:ea typeface="Cambria Math" panose="02040503050406030204" pitchFamily="18" charset="0"/>
                            </a:rPr>
                            <m:t>)</m:t>
                          </m:r>
                        </m:e>
                      </m:func>
                    </m:oMath>
                  </m:oMathPara>
                </a14:m>
                <a:endParaRPr lang="it-IT" sz="2000" b="1" smtClean="0">
                  <a:latin typeface="Cambria Math" panose="02040503050406030204" pitchFamily="18" charset="0"/>
                  <a:ea typeface="Cambria Math" panose="02040503050406030204" pitchFamily="18" charset="0"/>
                </a:endParaRPr>
              </a:p>
            </p:txBody>
          </p:sp>
        </mc:Choice>
        <mc:Fallback xmlns="">
          <p:sp>
            <p:nvSpPr>
              <p:cNvPr id="6" name="CasellaDiTesto 5"/>
              <p:cNvSpPr txBox="1">
                <a:spLocks noRot="1" noChangeAspect="1" noMove="1" noResize="1" noEditPoints="1" noAdjustHandles="1" noChangeArrowheads="1" noChangeShapeType="1" noTextEdit="1"/>
              </p:cNvSpPr>
              <p:nvPr/>
            </p:nvSpPr>
            <p:spPr>
              <a:xfrm>
                <a:off x="4168704" y="990012"/>
                <a:ext cx="3607118" cy="396391"/>
              </a:xfrm>
              <a:prstGeom prst="rect">
                <a:avLst/>
              </a:prstGeom>
              <a:blipFill>
                <a:blip r:embed="rId3"/>
                <a:stretch>
                  <a:fillRect/>
                </a:stretch>
              </a:blipFill>
              <a:ln w="12700">
                <a:solidFill>
                  <a:schemeClr val="tx1"/>
                </a:solidFill>
              </a:ln>
            </p:spPr>
            <p:txBody>
              <a:bodyPr/>
              <a:lstStyle/>
              <a:p>
                <a:r>
                  <a:rPr lang="it-IT">
                    <a:noFill/>
                  </a:rPr>
                  <a:t> </a:t>
                </a:r>
              </a:p>
            </p:txBody>
          </p:sp>
        </mc:Fallback>
      </mc:AlternateContent>
      <p:sp>
        <p:nvSpPr>
          <p:cNvPr id="7" name="Rettangolo 6"/>
          <p:cNvSpPr/>
          <p:nvPr/>
        </p:nvSpPr>
        <p:spPr>
          <a:xfrm>
            <a:off x="4432517" y="1561526"/>
            <a:ext cx="3472131" cy="307777"/>
          </a:xfrm>
          <a:prstGeom prst="rect">
            <a:avLst/>
          </a:prstGeom>
          <a:solidFill>
            <a:schemeClr val="tx2">
              <a:lumMod val="95000"/>
            </a:schemeClr>
          </a:solidFill>
        </p:spPr>
        <p:txBody>
          <a:bodyPr wrap="square">
            <a:spAutoFit/>
          </a:bodyPr>
          <a:lstStyle/>
          <a:p>
            <a:pPr fontAlgn="base">
              <a:spcBef>
                <a:spcPts val="600"/>
              </a:spcBef>
              <a:spcAft>
                <a:spcPct val="0"/>
              </a:spcAft>
            </a:pPr>
            <a:r>
              <a:rPr lang="it-IT" sz="1400" b="1">
                <a:solidFill>
                  <a:srgbClr val="002060"/>
                </a:solidFill>
              </a:rPr>
              <a:t>A</a:t>
            </a:r>
            <a:r>
              <a:rPr lang="it-IT" sz="1400">
                <a:solidFill>
                  <a:srgbClr val="002060"/>
                </a:solidFill>
              </a:rPr>
              <a:t> and </a:t>
            </a:r>
            <a:r>
              <a:rPr lang="el-GR" sz="1400" b="1">
                <a:solidFill>
                  <a:srgbClr val="002060"/>
                </a:solidFill>
              </a:rPr>
              <a:t>Θ</a:t>
            </a:r>
            <a:r>
              <a:rPr lang="it-IT" sz="1400" b="1" baseline="-25000">
                <a:solidFill>
                  <a:srgbClr val="002060"/>
                </a:solidFill>
              </a:rPr>
              <a:t>0</a:t>
            </a:r>
            <a:r>
              <a:rPr lang="it-IT" sz="1400">
                <a:solidFill>
                  <a:srgbClr val="002060"/>
                </a:solidFill>
              </a:rPr>
              <a:t> </a:t>
            </a:r>
            <a:r>
              <a:rPr lang="it-IT" sz="1400" err="1">
                <a:solidFill>
                  <a:srgbClr val="002060"/>
                </a:solidFill>
              </a:rPr>
              <a:t>depend</a:t>
            </a:r>
            <a:r>
              <a:rPr lang="it-IT" sz="1400">
                <a:solidFill>
                  <a:srgbClr val="002060"/>
                </a:solidFill>
              </a:rPr>
              <a:t> on the </a:t>
            </a:r>
            <a:r>
              <a:rPr lang="it-IT" sz="1400" err="1">
                <a:solidFill>
                  <a:srgbClr val="002060"/>
                </a:solidFill>
              </a:rPr>
              <a:t>initial</a:t>
            </a:r>
            <a:r>
              <a:rPr lang="it-IT" sz="1400">
                <a:solidFill>
                  <a:srgbClr val="002060"/>
                </a:solidFill>
              </a:rPr>
              <a:t> </a:t>
            </a:r>
            <a:r>
              <a:rPr lang="it-IT" sz="1400" err="1" smtClean="0">
                <a:solidFill>
                  <a:srgbClr val="002060"/>
                </a:solidFill>
              </a:rPr>
              <a:t>conditions</a:t>
            </a:r>
            <a:r>
              <a:rPr lang="it-IT" sz="1400" smtClean="0">
                <a:solidFill>
                  <a:srgbClr val="002060"/>
                </a:solidFill>
              </a:rPr>
              <a:t>.</a:t>
            </a:r>
            <a:endParaRPr lang="it-IT" sz="1400">
              <a:solidFill>
                <a:srgbClr val="002060"/>
              </a:solidFill>
            </a:endParaRPr>
          </a:p>
        </p:txBody>
      </p:sp>
      <p:sp>
        <p:nvSpPr>
          <p:cNvPr id="8" name="Rettangolo 7"/>
          <p:cNvSpPr/>
          <p:nvPr/>
        </p:nvSpPr>
        <p:spPr>
          <a:xfrm>
            <a:off x="2814895" y="1205383"/>
            <a:ext cx="1353809" cy="307777"/>
          </a:xfrm>
          <a:prstGeom prst="rect">
            <a:avLst/>
          </a:prstGeom>
        </p:spPr>
        <p:txBody>
          <a:bodyPr wrap="square">
            <a:spAutoFit/>
          </a:bodyPr>
          <a:lstStyle/>
          <a:p>
            <a:pPr fontAlgn="base">
              <a:spcBef>
                <a:spcPts val="600"/>
              </a:spcBef>
              <a:spcAft>
                <a:spcPct val="0"/>
              </a:spcAft>
            </a:pPr>
            <a:r>
              <a:rPr lang="it-IT" sz="1400" smtClean="0">
                <a:solidFill>
                  <a:srgbClr val="002060"/>
                </a:solidFill>
              </a:rPr>
              <a:t>(for d</a:t>
            </a:r>
            <a:r>
              <a:rPr lang="it-IT" sz="1400" baseline="-25000" smtClean="0">
                <a:solidFill>
                  <a:srgbClr val="002060"/>
                </a:solidFill>
              </a:rPr>
              <a:t>r</a:t>
            </a:r>
            <a:r>
              <a:rPr lang="it-IT" sz="1400">
                <a:solidFill>
                  <a:srgbClr val="002060"/>
                </a:solidFill>
              </a:rPr>
              <a:t>&lt;&lt;</a:t>
            </a:r>
            <a:r>
              <a:rPr lang="el-GR" sz="1400">
                <a:solidFill>
                  <a:srgbClr val="002060"/>
                </a:solidFill>
              </a:rPr>
              <a:t>ω</a:t>
            </a:r>
            <a:r>
              <a:rPr lang="it-IT" sz="1400" baseline="-25000" smtClean="0">
                <a:solidFill>
                  <a:srgbClr val="002060"/>
                </a:solidFill>
              </a:rPr>
              <a:t>s</a:t>
            </a:r>
            <a:r>
              <a:rPr lang="it-IT" sz="1400" smtClean="0">
                <a:solidFill>
                  <a:srgbClr val="002060"/>
                </a:solidFill>
              </a:rPr>
              <a:t>)</a:t>
            </a:r>
            <a:endParaRPr lang="it-IT" sz="1400">
              <a:solidFill>
                <a:srgbClr val="002060"/>
              </a:solidFill>
            </a:endParaRPr>
          </a:p>
        </p:txBody>
      </p:sp>
      <p:cxnSp>
        <p:nvCxnSpPr>
          <p:cNvPr id="10" name="Connettore 2 9"/>
          <p:cNvCxnSpPr/>
          <p:nvPr/>
        </p:nvCxnSpPr>
        <p:spPr>
          <a:xfrm>
            <a:off x="2796394" y="1164258"/>
            <a:ext cx="1263124" cy="0"/>
          </a:xfrm>
          <a:prstGeom prst="straightConnector1">
            <a:avLst/>
          </a:prstGeom>
          <a:ln w="28575">
            <a:solidFill>
              <a:srgbClr val="000066"/>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CasellaDiTesto 14"/>
              <p:cNvSpPr txBox="1"/>
              <p:nvPr/>
            </p:nvSpPr>
            <p:spPr>
              <a:xfrm>
                <a:off x="4168704" y="2517760"/>
                <a:ext cx="4825616" cy="706091"/>
              </a:xfrm>
              <a:prstGeom prst="rect">
                <a:avLst/>
              </a:prstGeom>
              <a:solidFill>
                <a:schemeClr val="accent2">
                  <a:lumMod val="40000"/>
                  <a:lumOff val="60000"/>
                </a:schemeClr>
              </a:solidFill>
              <a:ln w="12700">
                <a:solidFill>
                  <a:schemeClr val="tx1"/>
                </a:solidFill>
              </a:ln>
            </p:spPr>
            <p:txBody>
              <a:bodyPr wrap="none" lIns="0" tIns="0" rIns="0" bIns="0" rtlCol="0">
                <a:spAutoFit/>
              </a:bodyPr>
              <a:lstStyle/>
              <a:p>
                <a:pPr>
                  <a:spcAft>
                    <a:spcPts val="600"/>
                  </a:spcAft>
                  <a:buClr>
                    <a:schemeClr val="accent2"/>
                  </a:buClr>
                  <a:buSzPct val="70000"/>
                </a:pPr>
                <a14:m>
                  <m:oMathPara xmlns:m="http://schemas.openxmlformats.org/officeDocument/2006/math">
                    <m:oMathParaPr>
                      <m:jc m:val="center"/>
                    </m:oMathParaPr>
                    <m:oMath xmlns:m="http://schemas.openxmlformats.org/officeDocument/2006/math">
                      <m:f>
                        <m:fPr>
                          <m:ctrlPr>
                            <a:rPr lang="el-GR" sz="2000" b="1" i="1" smtClean="0">
                              <a:solidFill>
                                <a:srgbClr val="002060"/>
                              </a:solidFill>
                              <a:latin typeface="Cambria Math" panose="02040503050406030204" pitchFamily="18" charset="0"/>
                              <a:ea typeface="Cambria Math" panose="02040503050406030204" pitchFamily="18" charset="0"/>
                            </a:rPr>
                          </m:ctrlPr>
                        </m:fPr>
                        <m:num>
                          <m:r>
                            <a:rPr lang="el-GR" sz="2000" b="1">
                              <a:solidFill>
                                <a:srgbClr val="002060"/>
                              </a:solidFill>
                              <a:latin typeface="Cambria Math" panose="02040503050406030204" pitchFamily="18" charset="0"/>
                              <a:ea typeface="Cambria Math" panose="02040503050406030204" pitchFamily="18" charset="0"/>
                            </a:rPr>
                            <m:t>𝚫</m:t>
                          </m:r>
                          <m:r>
                            <a:rPr lang="it-IT" sz="2000" b="1" i="1">
                              <a:solidFill>
                                <a:srgbClr val="002060"/>
                              </a:solidFill>
                              <a:latin typeface="Cambria Math" panose="02040503050406030204" pitchFamily="18" charset="0"/>
                              <a:ea typeface="Cambria Math" panose="02040503050406030204" pitchFamily="18" charset="0"/>
                            </a:rPr>
                            <m:t>𝑬</m:t>
                          </m:r>
                        </m:num>
                        <m:den>
                          <m:sSub>
                            <m:sSubPr>
                              <m:ctrlPr>
                                <a:rPr lang="el-GR" sz="2000" b="1" i="1" smtClean="0">
                                  <a:solidFill>
                                    <a:srgbClr val="002060"/>
                                  </a:solidFill>
                                  <a:latin typeface="Cambria Math" panose="02040503050406030204" pitchFamily="18" charset="0"/>
                                  <a:ea typeface="Cambria Math" panose="02040503050406030204" pitchFamily="18" charset="0"/>
                                </a:rPr>
                              </m:ctrlPr>
                            </m:sSubPr>
                            <m:e>
                              <m:r>
                                <a:rPr lang="it-IT" sz="2000" b="1" i="1" smtClean="0">
                                  <a:solidFill>
                                    <a:srgbClr val="002060"/>
                                  </a:solidFill>
                                  <a:latin typeface="Cambria Math" panose="02040503050406030204" pitchFamily="18" charset="0"/>
                                  <a:ea typeface="Cambria Math" panose="02040503050406030204" pitchFamily="18" charset="0"/>
                                </a:rPr>
                                <m:t>𝑬</m:t>
                              </m:r>
                            </m:e>
                            <m:sub>
                              <m:r>
                                <a:rPr lang="it-IT" sz="2000" b="1" i="1" smtClean="0">
                                  <a:solidFill>
                                    <a:srgbClr val="002060"/>
                                  </a:solidFill>
                                  <a:latin typeface="Cambria Math" panose="02040503050406030204" pitchFamily="18" charset="0"/>
                                  <a:ea typeface="Cambria Math" panose="02040503050406030204" pitchFamily="18" charset="0"/>
                                </a:rPr>
                                <m:t>𝟎</m:t>
                              </m:r>
                            </m:sub>
                          </m:sSub>
                        </m:den>
                      </m:f>
                      <m:d>
                        <m:dPr>
                          <m:ctrlPr>
                            <a:rPr lang="el-GR" sz="2000" b="1" i="1" smtClean="0">
                              <a:solidFill>
                                <a:srgbClr val="002060"/>
                              </a:solidFill>
                              <a:latin typeface="Cambria Math" panose="02040503050406030204" pitchFamily="18" charset="0"/>
                              <a:ea typeface="Cambria Math" panose="02040503050406030204" pitchFamily="18" charset="0"/>
                            </a:rPr>
                          </m:ctrlPr>
                        </m:dPr>
                        <m:e>
                          <m:r>
                            <a:rPr lang="it-IT" sz="2000" b="1" i="1" smtClean="0">
                              <a:solidFill>
                                <a:srgbClr val="002060"/>
                              </a:solidFill>
                              <a:latin typeface="Cambria Math" panose="02040503050406030204" pitchFamily="18" charset="0"/>
                              <a:ea typeface="Cambria Math" panose="02040503050406030204" pitchFamily="18" charset="0"/>
                            </a:rPr>
                            <m:t>𝒕</m:t>
                          </m:r>
                        </m:e>
                      </m:d>
                      <m:r>
                        <a:rPr lang="it-IT" sz="2000" b="1" i="0" smtClean="0">
                          <a:solidFill>
                            <a:srgbClr val="002060"/>
                          </a:solidFill>
                          <a:latin typeface="Cambria Math" panose="02040503050406030204" pitchFamily="18" charset="0"/>
                          <a:ea typeface="Cambria Math" panose="02040503050406030204" pitchFamily="18" charset="0"/>
                        </a:rPr>
                        <m:t>=</m:t>
                      </m:r>
                      <m:f>
                        <m:fPr>
                          <m:ctrlPr>
                            <a:rPr lang="it-IT" sz="2000" b="1" i="1" smtClean="0">
                              <a:solidFill>
                                <a:srgbClr val="002060"/>
                              </a:solidFill>
                              <a:latin typeface="Cambria Math" panose="02040503050406030204" pitchFamily="18" charset="0"/>
                              <a:ea typeface="Cambria Math" panose="02040503050406030204" pitchFamily="18" charset="0"/>
                            </a:rPr>
                          </m:ctrlPr>
                        </m:fPr>
                        <m:num>
                          <m:sSub>
                            <m:sSubPr>
                              <m:ctrlPr>
                                <a:rPr lang="it-IT" sz="2000" b="1" i="1">
                                  <a:solidFill>
                                    <a:srgbClr val="002060"/>
                                  </a:solidFill>
                                  <a:latin typeface="Cambria Math" panose="02040503050406030204" pitchFamily="18" charset="0"/>
                                  <a:ea typeface="Cambria Math" panose="02040503050406030204" pitchFamily="18" charset="0"/>
                                </a:rPr>
                              </m:ctrlPr>
                            </m:sSubPr>
                            <m:e>
                              <m:r>
                                <a:rPr lang="el-GR" sz="2000" b="1" i="1">
                                  <a:solidFill>
                                    <a:srgbClr val="002060"/>
                                  </a:solidFill>
                                  <a:latin typeface="Cambria Math" panose="02040503050406030204" pitchFamily="18" charset="0"/>
                                  <a:ea typeface="Cambria Math" panose="02040503050406030204" pitchFamily="18" charset="0"/>
                                </a:rPr>
                                <m:t>𝝎</m:t>
                              </m:r>
                            </m:e>
                            <m:sub>
                              <m:r>
                                <a:rPr lang="it-IT" sz="2000" b="1" i="1">
                                  <a:solidFill>
                                    <a:srgbClr val="002060"/>
                                  </a:solidFill>
                                  <a:latin typeface="Cambria Math" panose="02040503050406030204" pitchFamily="18" charset="0"/>
                                  <a:ea typeface="Cambria Math" panose="02040503050406030204" pitchFamily="18" charset="0"/>
                                </a:rPr>
                                <m:t>𝒔</m:t>
                              </m:r>
                            </m:sub>
                          </m:sSub>
                        </m:num>
                        <m:den>
                          <m:sSub>
                            <m:sSubPr>
                              <m:ctrlPr>
                                <a:rPr lang="it-IT" sz="2000" b="1" i="1">
                                  <a:solidFill>
                                    <a:srgbClr val="002060"/>
                                  </a:solidFill>
                                  <a:latin typeface="Cambria Math" panose="02040503050406030204" pitchFamily="18" charset="0"/>
                                  <a:ea typeface="Cambria Math" panose="02040503050406030204" pitchFamily="18" charset="0"/>
                                </a:rPr>
                              </m:ctrlPr>
                            </m:sSubPr>
                            <m:e>
                              <m:r>
                                <a:rPr lang="el-GR" sz="2000" b="1">
                                  <a:solidFill>
                                    <a:srgbClr val="002060"/>
                                  </a:solidFill>
                                  <a:latin typeface="Cambria Math" panose="02040503050406030204" pitchFamily="18" charset="0"/>
                                  <a:ea typeface="Cambria Math" panose="02040503050406030204" pitchFamily="18" charset="0"/>
                                </a:rPr>
                                <m:t>𝛂</m:t>
                              </m:r>
                            </m:e>
                            <m:sub>
                              <m:r>
                                <a:rPr lang="it-IT" sz="2000" b="1">
                                  <a:solidFill>
                                    <a:srgbClr val="002060"/>
                                  </a:solidFill>
                                  <a:latin typeface="Cambria Math" panose="02040503050406030204" pitchFamily="18" charset="0"/>
                                  <a:ea typeface="Cambria Math" panose="02040503050406030204" pitchFamily="18" charset="0"/>
                                </a:rPr>
                                <m:t>𝐜</m:t>
                              </m:r>
                            </m:sub>
                          </m:sSub>
                        </m:den>
                      </m:f>
                      <m:r>
                        <a:rPr lang="it-IT" sz="2000" b="1" i="1" smtClean="0">
                          <a:solidFill>
                            <a:srgbClr val="002060"/>
                          </a:solidFill>
                          <a:latin typeface="Cambria Math" panose="02040503050406030204" pitchFamily="18" charset="0"/>
                          <a:ea typeface="Cambria Math" panose="02040503050406030204" pitchFamily="18" charset="0"/>
                        </a:rPr>
                        <m:t>∙</m:t>
                      </m:r>
                      <m:r>
                        <a:rPr lang="it-IT" sz="2000" b="1" i="1" smtClean="0">
                          <a:solidFill>
                            <a:srgbClr val="002060"/>
                          </a:solidFill>
                          <a:latin typeface="Cambria Math" panose="02040503050406030204" pitchFamily="18" charset="0"/>
                          <a:ea typeface="Cambria Math" panose="02040503050406030204" pitchFamily="18" charset="0"/>
                        </a:rPr>
                        <m:t>𝑨</m:t>
                      </m:r>
                      <m:r>
                        <a:rPr lang="it-IT" sz="2000" b="1" i="1" smtClean="0">
                          <a:solidFill>
                            <a:srgbClr val="002060"/>
                          </a:solidFill>
                          <a:latin typeface="Cambria Math" panose="02040503050406030204" pitchFamily="18" charset="0"/>
                          <a:ea typeface="Cambria Math" panose="02040503050406030204" pitchFamily="18" charset="0"/>
                        </a:rPr>
                        <m:t>∙</m:t>
                      </m:r>
                      <m:sSup>
                        <m:sSupPr>
                          <m:ctrlPr>
                            <a:rPr lang="it-IT" sz="2000" b="1" i="1" smtClean="0">
                              <a:solidFill>
                                <a:srgbClr val="002060"/>
                              </a:solidFill>
                              <a:latin typeface="Cambria Math" panose="02040503050406030204" pitchFamily="18" charset="0"/>
                              <a:ea typeface="Cambria Math" panose="02040503050406030204" pitchFamily="18" charset="0"/>
                            </a:rPr>
                          </m:ctrlPr>
                        </m:sSupPr>
                        <m:e>
                          <m:r>
                            <a:rPr lang="it-IT" sz="2000" b="1" i="1" smtClean="0">
                              <a:solidFill>
                                <a:srgbClr val="002060"/>
                              </a:solidFill>
                              <a:latin typeface="Cambria Math" panose="02040503050406030204" pitchFamily="18" charset="0"/>
                              <a:ea typeface="Cambria Math" panose="02040503050406030204" pitchFamily="18" charset="0"/>
                            </a:rPr>
                            <m:t>𝒆</m:t>
                          </m:r>
                        </m:e>
                        <m:sup>
                          <m:r>
                            <a:rPr lang="it-IT" sz="2000" b="1" i="1" smtClean="0">
                              <a:solidFill>
                                <a:srgbClr val="002060"/>
                              </a:solidFill>
                              <a:latin typeface="Cambria Math" panose="02040503050406030204" pitchFamily="18" charset="0"/>
                              <a:ea typeface="Cambria Math" panose="02040503050406030204" pitchFamily="18" charset="0"/>
                            </a:rPr>
                            <m:t>−</m:t>
                          </m:r>
                          <m:sSub>
                            <m:sSubPr>
                              <m:ctrlPr>
                                <a:rPr lang="it-IT" sz="2000" b="1" i="1" smtClean="0">
                                  <a:solidFill>
                                    <a:srgbClr val="002060"/>
                                  </a:solidFill>
                                  <a:latin typeface="Cambria Math" panose="02040503050406030204" pitchFamily="18" charset="0"/>
                                  <a:ea typeface="Cambria Math" panose="02040503050406030204" pitchFamily="18" charset="0"/>
                                </a:rPr>
                              </m:ctrlPr>
                            </m:sSubPr>
                            <m:e>
                              <m:r>
                                <a:rPr lang="it-IT" sz="2000" b="1" i="1" smtClean="0">
                                  <a:solidFill>
                                    <a:srgbClr val="002060"/>
                                  </a:solidFill>
                                  <a:latin typeface="Cambria Math" panose="02040503050406030204" pitchFamily="18" charset="0"/>
                                  <a:ea typeface="Cambria Math" panose="02040503050406030204" pitchFamily="18" charset="0"/>
                                </a:rPr>
                                <m:t>𝒅</m:t>
                              </m:r>
                            </m:e>
                            <m:sub>
                              <m:r>
                                <a:rPr lang="it-IT" sz="2000" b="1" i="1" smtClean="0">
                                  <a:solidFill>
                                    <a:srgbClr val="002060"/>
                                  </a:solidFill>
                                  <a:latin typeface="Cambria Math" panose="02040503050406030204" pitchFamily="18" charset="0"/>
                                  <a:ea typeface="Cambria Math" panose="02040503050406030204" pitchFamily="18" charset="0"/>
                                </a:rPr>
                                <m:t>𝒓</m:t>
                              </m:r>
                            </m:sub>
                          </m:sSub>
                          <m:r>
                            <a:rPr lang="it-IT" sz="2000" b="1" i="1" smtClean="0">
                              <a:solidFill>
                                <a:srgbClr val="002060"/>
                              </a:solidFill>
                              <a:latin typeface="Cambria Math" panose="02040503050406030204" pitchFamily="18" charset="0"/>
                              <a:ea typeface="Cambria Math" panose="02040503050406030204" pitchFamily="18" charset="0"/>
                            </a:rPr>
                            <m:t>𝒕</m:t>
                          </m:r>
                        </m:sup>
                      </m:sSup>
                      <m:r>
                        <a:rPr lang="it-IT" sz="2000" b="1" i="1" smtClean="0">
                          <a:solidFill>
                            <a:srgbClr val="002060"/>
                          </a:solidFill>
                          <a:latin typeface="Cambria Math" panose="02040503050406030204" pitchFamily="18" charset="0"/>
                          <a:ea typeface="Cambria Math" panose="02040503050406030204" pitchFamily="18" charset="0"/>
                        </a:rPr>
                        <m:t>∙</m:t>
                      </m:r>
                      <m:func>
                        <m:funcPr>
                          <m:ctrlPr>
                            <a:rPr lang="it-IT" sz="2000" b="1" i="1" smtClean="0">
                              <a:solidFill>
                                <a:srgbClr val="002060"/>
                              </a:solidFill>
                              <a:latin typeface="Cambria Math" panose="02040503050406030204" pitchFamily="18" charset="0"/>
                              <a:ea typeface="Cambria Math" panose="02040503050406030204" pitchFamily="18" charset="0"/>
                            </a:rPr>
                          </m:ctrlPr>
                        </m:funcPr>
                        <m:fName>
                          <m:r>
                            <a:rPr lang="it-IT" sz="2000" b="1" i="0" smtClean="0">
                              <a:solidFill>
                                <a:srgbClr val="002060"/>
                              </a:solidFill>
                              <a:latin typeface="Cambria Math" panose="02040503050406030204" pitchFamily="18" charset="0"/>
                              <a:ea typeface="Cambria Math" panose="02040503050406030204" pitchFamily="18" charset="0"/>
                            </a:rPr>
                            <m:t>𝐜𝐨𝐬</m:t>
                          </m:r>
                        </m:fName>
                        <m:e>
                          <m:r>
                            <a:rPr lang="it-IT" sz="2000" b="1" i="1" smtClean="0">
                              <a:solidFill>
                                <a:srgbClr val="002060"/>
                              </a:solidFill>
                              <a:latin typeface="Cambria Math" panose="02040503050406030204" pitchFamily="18" charset="0"/>
                              <a:ea typeface="Cambria Math" panose="02040503050406030204" pitchFamily="18" charset="0"/>
                            </a:rPr>
                            <m:t>(</m:t>
                          </m:r>
                          <m:sSub>
                            <m:sSubPr>
                              <m:ctrlPr>
                                <a:rPr lang="it-IT" sz="2000" b="1" i="1" smtClean="0">
                                  <a:solidFill>
                                    <a:srgbClr val="002060"/>
                                  </a:solidFill>
                                  <a:latin typeface="Cambria Math" panose="02040503050406030204" pitchFamily="18" charset="0"/>
                                  <a:ea typeface="Cambria Math" panose="02040503050406030204" pitchFamily="18" charset="0"/>
                                </a:rPr>
                              </m:ctrlPr>
                            </m:sSubPr>
                            <m:e>
                              <m:r>
                                <a:rPr lang="el-GR" sz="2000" b="1" i="1" smtClean="0">
                                  <a:solidFill>
                                    <a:srgbClr val="002060"/>
                                  </a:solidFill>
                                  <a:latin typeface="Cambria Math" panose="02040503050406030204" pitchFamily="18" charset="0"/>
                                  <a:ea typeface="Cambria Math" panose="02040503050406030204" pitchFamily="18" charset="0"/>
                                </a:rPr>
                                <m:t>𝝎</m:t>
                              </m:r>
                            </m:e>
                            <m:sub>
                              <m:r>
                                <a:rPr lang="it-IT" sz="2000" b="1" i="1" smtClean="0">
                                  <a:solidFill>
                                    <a:srgbClr val="002060"/>
                                  </a:solidFill>
                                  <a:latin typeface="Cambria Math" panose="02040503050406030204" pitchFamily="18" charset="0"/>
                                  <a:ea typeface="Cambria Math" panose="02040503050406030204" pitchFamily="18" charset="0"/>
                                </a:rPr>
                                <m:t>𝒔</m:t>
                              </m:r>
                            </m:sub>
                          </m:sSub>
                          <m:r>
                            <a:rPr lang="it-IT" sz="2000" b="1" i="1" smtClean="0">
                              <a:solidFill>
                                <a:srgbClr val="002060"/>
                              </a:solidFill>
                              <a:latin typeface="Cambria Math" panose="02040503050406030204" pitchFamily="18" charset="0"/>
                              <a:ea typeface="Cambria Math" panose="02040503050406030204" pitchFamily="18" charset="0"/>
                            </a:rPr>
                            <m:t>𝒕</m:t>
                          </m:r>
                          <m:r>
                            <a:rPr lang="it-IT" sz="2000" b="1" i="1" smtClean="0">
                              <a:solidFill>
                                <a:srgbClr val="002060"/>
                              </a:solidFill>
                              <a:latin typeface="Cambria Math" panose="02040503050406030204" pitchFamily="18" charset="0"/>
                              <a:ea typeface="Cambria Math" panose="02040503050406030204" pitchFamily="18" charset="0"/>
                            </a:rPr>
                            <m:t>−</m:t>
                          </m:r>
                          <m:sSub>
                            <m:sSubPr>
                              <m:ctrlPr>
                                <a:rPr lang="it-IT" sz="2000" b="1" i="1" smtClean="0">
                                  <a:solidFill>
                                    <a:srgbClr val="002060"/>
                                  </a:solidFill>
                                  <a:latin typeface="Cambria Math" panose="02040503050406030204" pitchFamily="18" charset="0"/>
                                  <a:ea typeface="Cambria Math" panose="02040503050406030204" pitchFamily="18" charset="0"/>
                                </a:rPr>
                              </m:ctrlPr>
                            </m:sSubPr>
                            <m:e>
                              <m:r>
                                <a:rPr lang="el-GR" sz="2000" b="1" i="0" smtClean="0">
                                  <a:solidFill>
                                    <a:srgbClr val="002060"/>
                                  </a:solidFill>
                                  <a:latin typeface="Cambria Math" panose="02040503050406030204" pitchFamily="18" charset="0"/>
                                  <a:ea typeface="Cambria Math" panose="02040503050406030204" pitchFamily="18" charset="0"/>
                                </a:rPr>
                                <m:t>𝚯</m:t>
                              </m:r>
                            </m:e>
                            <m:sub>
                              <m:r>
                                <a:rPr lang="el-GR" sz="2000" b="1" i="1" smtClean="0">
                                  <a:solidFill>
                                    <a:srgbClr val="002060"/>
                                  </a:solidFill>
                                  <a:latin typeface="Cambria Math" panose="02040503050406030204" pitchFamily="18" charset="0"/>
                                  <a:ea typeface="Cambria Math" panose="02040503050406030204" pitchFamily="18" charset="0"/>
                                </a:rPr>
                                <m:t>𝟎</m:t>
                              </m:r>
                            </m:sub>
                          </m:sSub>
                          <m:r>
                            <a:rPr lang="it-IT" sz="2000" b="1" i="1" smtClean="0">
                              <a:solidFill>
                                <a:srgbClr val="002060"/>
                              </a:solidFill>
                              <a:latin typeface="Cambria Math" panose="02040503050406030204" pitchFamily="18" charset="0"/>
                              <a:ea typeface="Cambria Math" panose="02040503050406030204" pitchFamily="18" charset="0"/>
                            </a:rPr>
                            <m:t>−</m:t>
                          </m:r>
                          <m:f>
                            <m:fPr>
                              <m:ctrlPr>
                                <a:rPr lang="it-IT" sz="2000" b="1" i="1" smtClean="0">
                                  <a:solidFill>
                                    <a:srgbClr val="002060"/>
                                  </a:solidFill>
                                  <a:latin typeface="Cambria Math" panose="02040503050406030204" pitchFamily="18" charset="0"/>
                                  <a:ea typeface="Cambria Math" panose="02040503050406030204" pitchFamily="18" charset="0"/>
                                </a:rPr>
                              </m:ctrlPr>
                            </m:fPr>
                            <m:num>
                              <m:r>
                                <a:rPr lang="el-GR" sz="2000" b="1" i="1" smtClean="0">
                                  <a:solidFill>
                                    <a:srgbClr val="002060"/>
                                  </a:solidFill>
                                  <a:latin typeface="Cambria Math" panose="02040503050406030204" pitchFamily="18" charset="0"/>
                                  <a:ea typeface="Cambria Math" panose="02040503050406030204" pitchFamily="18" charset="0"/>
                                </a:rPr>
                                <m:t>𝝅</m:t>
                              </m:r>
                            </m:num>
                            <m:den>
                              <m:r>
                                <a:rPr lang="it-IT" sz="2000" b="1" i="1" smtClean="0">
                                  <a:solidFill>
                                    <a:srgbClr val="002060"/>
                                  </a:solidFill>
                                  <a:latin typeface="Cambria Math" panose="02040503050406030204" pitchFamily="18" charset="0"/>
                                  <a:ea typeface="Cambria Math" panose="02040503050406030204" pitchFamily="18" charset="0"/>
                                </a:rPr>
                                <m:t>𝟐</m:t>
                              </m:r>
                            </m:den>
                          </m:f>
                          <m:r>
                            <a:rPr lang="it-IT" sz="2000" b="1" i="1" smtClean="0">
                              <a:solidFill>
                                <a:srgbClr val="002060"/>
                              </a:solidFill>
                              <a:latin typeface="Cambria Math" panose="02040503050406030204" pitchFamily="18" charset="0"/>
                              <a:ea typeface="Cambria Math" panose="02040503050406030204" pitchFamily="18" charset="0"/>
                            </a:rPr>
                            <m:t>)</m:t>
                          </m:r>
                        </m:e>
                      </m:func>
                    </m:oMath>
                  </m:oMathPara>
                </a14:m>
                <a:endParaRPr lang="it-IT" sz="2000" b="1" smtClean="0">
                  <a:latin typeface="Cambria Math" panose="02040503050406030204" pitchFamily="18" charset="0"/>
                  <a:ea typeface="Cambria Math" panose="02040503050406030204" pitchFamily="18" charset="0"/>
                </a:endParaRPr>
              </a:p>
            </p:txBody>
          </p:sp>
        </mc:Choice>
        <mc:Fallback xmlns="">
          <p:sp>
            <p:nvSpPr>
              <p:cNvPr id="15" name="CasellaDiTesto 14"/>
              <p:cNvSpPr txBox="1">
                <a:spLocks noRot="1" noChangeAspect="1" noMove="1" noResize="1" noEditPoints="1" noAdjustHandles="1" noChangeArrowheads="1" noChangeShapeType="1" noTextEdit="1"/>
              </p:cNvSpPr>
              <p:nvPr/>
            </p:nvSpPr>
            <p:spPr>
              <a:xfrm>
                <a:off x="4168704" y="2517760"/>
                <a:ext cx="4825616" cy="706091"/>
              </a:xfrm>
              <a:prstGeom prst="rect">
                <a:avLst/>
              </a:prstGeom>
              <a:blipFill>
                <a:blip r:embed="rId4"/>
                <a:stretch>
                  <a:fillRect/>
                </a:stretch>
              </a:blipFill>
              <a:ln w="12700">
                <a:solidFill>
                  <a:schemeClr val="tx1"/>
                </a:solidFill>
              </a:ln>
            </p:spPr>
            <p:txBody>
              <a:bodyPr/>
              <a:lstStyle/>
              <a:p>
                <a:r>
                  <a:rPr lang="it-IT">
                    <a:noFill/>
                  </a:rPr>
                  <a:t> </a:t>
                </a:r>
              </a:p>
            </p:txBody>
          </p:sp>
        </mc:Fallback>
      </mc:AlternateContent>
      <p:sp>
        <p:nvSpPr>
          <p:cNvPr id="9" name="Rettangolo 8"/>
          <p:cNvSpPr/>
          <p:nvPr/>
        </p:nvSpPr>
        <p:spPr>
          <a:xfrm>
            <a:off x="4223211" y="2143288"/>
            <a:ext cx="2133643" cy="338554"/>
          </a:xfrm>
          <a:prstGeom prst="rect">
            <a:avLst/>
          </a:prstGeom>
        </p:spPr>
        <p:txBody>
          <a:bodyPr wrap="square">
            <a:spAutoFit/>
          </a:bodyPr>
          <a:lstStyle/>
          <a:p>
            <a:pPr fontAlgn="base">
              <a:spcBef>
                <a:spcPts val="600"/>
              </a:spcBef>
              <a:spcAft>
                <a:spcPct val="0"/>
              </a:spcAft>
            </a:pPr>
            <a:r>
              <a:rPr lang="it-IT" sz="1600" b="1" err="1" smtClean="0">
                <a:solidFill>
                  <a:srgbClr val="002060"/>
                </a:solidFill>
              </a:rPr>
              <a:t>Similarly</a:t>
            </a:r>
            <a:r>
              <a:rPr lang="it-IT" sz="1600" b="1" smtClean="0">
                <a:solidFill>
                  <a:srgbClr val="002060"/>
                </a:solidFill>
              </a:rPr>
              <a:t> for </a:t>
            </a:r>
            <a:r>
              <a:rPr lang="el-GR" sz="1600" b="1" smtClean="0">
                <a:solidFill>
                  <a:srgbClr val="002060"/>
                </a:solidFill>
              </a:rPr>
              <a:t>ΔΕ</a:t>
            </a:r>
            <a:r>
              <a:rPr lang="it-IT" sz="1600" b="1" smtClean="0">
                <a:solidFill>
                  <a:srgbClr val="002060"/>
                </a:solidFill>
              </a:rPr>
              <a:t>/E</a:t>
            </a:r>
            <a:r>
              <a:rPr lang="it-IT" sz="1600" b="1" baseline="-25000" smtClean="0">
                <a:solidFill>
                  <a:srgbClr val="002060"/>
                </a:solidFill>
              </a:rPr>
              <a:t>0</a:t>
            </a:r>
            <a:r>
              <a:rPr lang="it-IT" sz="1600" b="1" smtClean="0">
                <a:solidFill>
                  <a:srgbClr val="002060"/>
                </a:solidFill>
              </a:rPr>
              <a:t>:</a:t>
            </a:r>
            <a:endParaRPr lang="it-IT" sz="1600" b="1">
              <a:solidFill>
                <a:srgbClr val="002060"/>
              </a:solidFill>
            </a:endParaRPr>
          </a:p>
        </p:txBody>
      </p:sp>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4471" y="3393076"/>
            <a:ext cx="4599631" cy="2529797"/>
          </a:xfrm>
          <a:prstGeom prst="rect">
            <a:avLst/>
          </a:prstGeom>
        </p:spPr>
      </p:pic>
      <p:pic>
        <p:nvPicPr>
          <p:cNvPr id="12" name="Immagin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02524"/>
            <a:ext cx="4597749" cy="2528762"/>
          </a:xfrm>
          <a:prstGeom prst="rect">
            <a:avLst/>
          </a:prstGeom>
        </p:spPr>
      </p:pic>
      <mc:AlternateContent xmlns:mc="http://schemas.openxmlformats.org/markup-compatibility/2006" xmlns:a14="http://schemas.microsoft.com/office/drawing/2010/main">
        <mc:Choice Requires="a14">
          <p:sp>
            <p:nvSpPr>
              <p:cNvPr id="13" name="Rettangolo 12"/>
              <p:cNvSpPr/>
              <p:nvPr/>
            </p:nvSpPr>
            <p:spPr>
              <a:xfrm>
                <a:off x="312653" y="1730082"/>
                <a:ext cx="2819167" cy="1031051"/>
              </a:xfrm>
              <a:prstGeom prst="rect">
                <a:avLst/>
              </a:prstGeom>
              <a:solidFill>
                <a:schemeClr val="tx2">
                  <a:lumMod val="95000"/>
                </a:schemeClr>
              </a:solidFill>
            </p:spPr>
            <p:txBody>
              <a:bodyPr wrap="square">
                <a:spAutoFit/>
              </a:bodyPr>
              <a:lstStyle/>
              <a:p>
                <a:pPr fontAlgn="base">
                  <a:spcBef>
                    <a:spcPts val="600"/>
                  </a:spcBef>
                  <a:spcAft>
                    <a:spcPct val="0"/>
                  </a:spcAft>
                </a:pPr>
                <a:r>
                  <a:rPr lang="el-GR" sz="1400" b="1" smtClean="0">
                    <a:solidFill>
                      <a:srgbClr val="002060"/>
                    </a:solidFill>
                  </a:rPr>
                  <a:t>φ</a:t>
                </a:r>
                <a14:m>
                  <m:oMath xmlns:m="http://schemas.openxmlformats.org/officeDocument/2006/math">
                    <m:r>
                      <a:rPr lang="it-IT" sz="1400" b="1" i="1">
                        <a:solidFill>
                          <a:srgbClr val="002060"/>
                        </a:solidFill>
                        <a:latin typeface="Cambria Math" panose="02040503050406030204" pitchFamily="18" charset="0"/>
                        <a:ea typeface="Cambria Math" panose="02040503050406030204" pitchFamily="18" charset="0"/>
                      </a:rPr>
                      <m:t>=</m:t>
                    </m:r>
                    <m:r>
                      <a:rPr lang="it-IT" sz="1400" b="1" i="1" smtClean="0">
                        <a:solidFill>
                          <a:srgbClr val="002060"/>
                        </a:solidFill>
                        <a:latin typeface="Cambria Math" panose="02040503050406030204" pitchFamily="18" charset="0"/>
                        <a:ea typeface="Cambria Math" panose="02040503050406030204" pitchFamily="18" charset="0"/>
                      </a:rPr>
                      <m:t>−</m:t>
                    </m:r>
                    <m:r>
                      <a:rPr lang="it-IT" sz="1400" b="1" i="1">
                        <a:solidFill>
                          <a:srgbClr val="002060"/>
                        </a:solidFill>
                        <a:latin typeface="Cambria Math" panose="02040503050406030204" pitchFamily="18" charset="0"/>
                        <a:ea typeface="Cambria Math" panose="02040503050406030204" pitchFamily="18" charset="0"/>
                      </a:rPr>
                      <m:t>𝟐</m:t>
                    </m:r>
                    <m:r>
                      <a:rPr lang="el-GR" sz="1400" b="1" i="1">
                        <a:solidFill>
                          <a:srgbClr val="002060"/>
                        </a:solidFill>
                        <a:latin typeface="Cambria Math" panose="02040503050406030204" pitchFamily="18" charset="0"/>
                        <a:ea typeface="Cambria Math" panose="02040503050406030204" pitchFamily="18" charset="0"/>
                      </a:rPr>
                      <m:t>𝝅</m:t>
                    </m:r>
                    <m:sSub>
                      <m:sSubPr>
                        <m:ctrlPr>
                          <a:rPr lang="el-GR" sz="1400" b="1" i="1">
                            <a:solidFill>
                              <a:srgbClr val="002060"/>
                            </a:solidFill>
                            <a:latin typeface="Cambria Math" panose="02040503050406030204" pitchFamily="18" charset="0"/>
                            <a:ea typeface="Cambria Math" panose="02040503050406030204" pitchFamily="18" charset="0"/>
                          </a:rPr>
                        </m:ctrlPr>
                      </m:sSubPr>
                      <m:e>
                        <m:r>
                          <a:rPr lang="it-IT" sz="1400" b="1" i="1">
                            <a:solidFill>
                              <a:srgbClr val="002060"/>
                            </a:solidFill>
                            <a:latin typeface="Cambria Math" panose="02040503050406030204" pitchFamily="18" charset="0"/>
                            <a:ea typeface="Cambria Math" panose="02040503050406030204" pitchFamily="18" charset="0"/>
                          </a:rPr>
                          <m:t>𝒇</m:t>
                        </m:r>
                      </m:e>
                      <m:sub>
                        <m:r>
                          <a:rPr lang="it-IT" sz="1400" b="1" i="1">
                            <a:solidFill>
                              <a:srgbClr val="002060"/>
                            </a:solidFill>
                            <a:latin typeface="Cambria Math" panose="02040503050406030204" pitchFamily="18" charset="0"/>
                            <a:ea typeface="Cambria Math" panose="02040503050406030204" pitchFamily="18" charset="0"/>
                          </a:rPr>
                          <m:t>𝑹𝑭</m:t>
                        </m:r>
                      </m:sub>
                    </m:sSub>
                    <m:r>
                      <a:rPr lang="el-GR" sz="1400" b="1" i="1">
                        <a:solidFill>
                          <a:srgbClr val="002060"/>
                        </a:solidFill>
                        <a:latin typeface="Cambria Math" panose="02040503050406030204" pitchFamily="18" charset="0"/>
                        <a:ea typeface="Cambria Math" panose="02040503050406030204" pitchFamily="18" charset="0"/>
                      </a:rPr>
                      <m:t>∙</m:t>
                    </m:r>
                    <m:r>
                      <a:rPr lang="el-GR" sz="1400" b="1">
                        <a:solidFill>
                          <a:srgbClr val="002060"/>
                        </a:solidFill>
                        <a:latin typeface="Cambria Math" panose="02040503050406030204" pitchFamily="18" charset="0"/>
                        <a:ea typeface="Cambria Math" panose="02040503050406030204" pitchFamily="18" charset="0"/>
                      </a:rPr>
                      <m:t>𝛕</m:t>
                    </m:r>
                  </m:oMath>
                </a14:m>
                <a:r>
                  <a:rPr lang="it-IT" sz="1400" b="1" smtClean="0">
                    <a:solidFill>
                      <a:srgbClr val="002060"/>
                    </a:solidFill>
                  </a:rPr>
                  <a:t> </a:t>
                </a:r>
              </a:p>
              <a:p>
                <a:pPr fontAlgn="base">
                  <a:spcBef>
                    <a:spcPts val="600"/>
                  </a:spcBef>
                  <a:spcAft>
                    <a:spcPct val="0"/>
                  </a:spcAft>
                </a:pPr>
                <a:r>
                  <a:rPr lang="it-IT" sz="1400" smtClean="0">
                    <a:solidFill>
                      <a:srgbClr val="002060"/>
                    </a:solidFill>
                  </a:rPr>
                  <a:t>phase </a:t>
                </a:r>
                <a:r>
                  <a:rPr lang="it-IT" sz="1400">
                    <a:solidFill>
                      <a:srgbClr val="002060"/>
                    </a:solidFill>
                  </a:rPr>
                  <a:t>of the </a:t>
                </a:r>
                <a:r>
                  <a:rPr lang="it-IT" sz="1400" err="1">
                    <a:solidFill>
                      <a:srgbClr val="002060"/>
                    </a:solidFill>
                  </a:rPr>
                  <a:t>bunch</a:t>
                </a:r>
                <a:r>
                  <a:rPr lang="it-IT" sz="1400">
                    <a:solidFill>
                      <a:srgbClr val="002060"/>
                    </a:solidFill>
                  </a:rPr>
                  <a:t> </a:t>
                </a:r>
                <a:r>
                  <a:rPr lang="it-IT" sz="1400" smtClean="0">
                    <a:solidFill>
                      <a:srgbClr val="002060"/>
                    </a:solidFill>
                  </a:rPr>
                  <a:t>(referred to </a:t>
                </a:r>
                <a:r>
                  <a:rPr lang="it-IT" sz="1400">
                    <a:solidFill>
                      <a:srgbClr val="002060"/>
                    </a:solidFill>
                  </a:rPr>
                  <a:t>the </a:t>
                </a:r>
                <a:r>
                  <a:rPr lang="it-IT" sz="1400" err="1">
                    <a:solidFill>
                      <a:srgbClr val="002060"/>
                    </a:solidFill>
                  </a:rPr>
                  <a:t>synchronous</a:t>
                </a:r>
                <a:r>
                  <a:rPr lang="it-IT" sz="1400">
                    <a:solidFill>
                      <a:srgbClr val="002060"/>
                    </a:solidFill>
                  </a:rPr>
                  <a:t> </a:t>
                </a:r>
                <a:r>
                  <a:rPr lang="it-IT" sz="1400" smtClean="0">
                    <a:solidFill>
                      <a:srgbClr val="002060"/>
                    </a:solidFill>
                  </a:rPr>
                  <a:t>phase) </a:t>
                </a:r>
                <a:r>
                  <a:rPr lang="it-IT" sz="1400" err="1">
                    <a:solidFill>
                      <a:srgbClr val="002060"/>
                    </a:solidFill>
                  </a:rPr>
                  <a:t>could</a:t>
                </a:r>
                <a:r>
                  <a:rPr lang="it-IT" sz="1400">
                    <a:solidFill>
                      <a:srgbClr val="002060"/>
                    </a:solidFill>
                  </a:rPr>
                  <a:t> be </a:t>
                </a:r>
                <a:r>
                  <a:rPr lang="it-IT" sz="1400" err="1">
                    <a:solidFill>
                      <a:srgbClr val="002060"/>
                    </a:solidFill>
                  </a:rPr>
                  <a:t>used</a:t>
                </a:r>
                <a:r>
                  <a:rPr lang="it-IT" sz="1400">
                    <a:solidFill>
                      <a:srgbClr val="002060"/>
                    </a:solidFill>
                  </a:rPr>
                  <a:t> </a:t>
                </a:r>
                <a:r>
                  <a:rPr lang="it-IT" sz="1400" err="1">
                    <a:solidFill>
                      <a:srgbClr val="002060"/>
                    </a:solidFill>
                  </a:rPr>
                  <a:t>instead</a:t>
                </a:r>
                <a:r>
                  <a:rPr lang="it-IT" sz="1400">
                    <a:solidFill>
                      <a:srgbClr val="002060"/>
                    </a:solidFill>
                  </a:rPr>
                  <a:t>.</a:t>
                </a:r>
              </a:p>
            </p:txBody>
          </p:sp>
        </mc:Choice>
        <mc:Fallback xmlns="">
          <p:sp>
            <p:nvSpPr>
              <p:cNvPr id="13" name="Rettangolo 12"/>
              <p:cNvSpPr>
                <a:spLocks noRot="1" noChangeAspect="1" noMove="1" noResize="1" noEditPoints="1" noAdjustHandles="1" noChangeArrowheads="1" noChangeShapeType="1" noTextEdit="1"/>
              </p:cNvSpPr>
              <p:nvPr/>
            </p:nvSpPr>
            <p:spPr>
              <a:xfrm>
                <a:off x="312653" y="1730082"/>
                <a:ext cx="2819167" cy="1031051"/>
              </a:xfrm>
              <a:prstGeom prst="rect">
                <a:avLst/>
              </a:prstGeom>
              <a:blipFill>
                <a:blip r:embed="rId7"/>
                <a:stretch>
                  <a:fillRect l="-648" t="-1183" r="-1296" b="-5325"/>
                </a:stretch>
              </a:blipFill>
            </p:spPr>
            <p:txBody>
              <a:bodyPr/>
              <a:lstStyle/>
              <a:p>
                <a:r>
                  <a:rPr lang="it-IT">
                    <a:noFill/>
                  </a:rPr>
                  <a:t> </a:t>
                </a:r>
              </a:p>
            </p:txBody>
          </p:sp>
        </mc:Fallback>
      </mc:AlternateContent>
      <p:cxnSp>
        <p:nvCxnSpPr>
          <p:cNvPr id="16" name="Connettore 2 15"/>
          <p:cNvCxnSpPr/>
          <p:nvPr/>
        </p:nvCxnSpPr>
        <p:spPr>
          <a:xfrm flipH="1" flipV="1">
            <a:off x="385409" y="1360265"/>
            <a:ext cx="120912" cy="391548"/>
          </a:xfrm>
          <a:prstGeom prst="straightConnector1">
            <a:avLst/>
          </a:prstGeom>
          <a:ln w="12700">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V="1">
            <a:off x="4685125" y="1338505"/>
            <a:ext cx="400753" cy="267767"/>
          </a:xfrm>
          <a:prstGeom prst="straightConnector1">
            <a:avLst/>
          </a:prstGeom>
          <a:ln w="12700">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sp>
        <p:nvSpPr>
          <p:cNvPr id="32" name="Rettangolo 31"/>
          <p:cNvSpPr/>
          <p:nvPr/>
        </p:nvSpPr>
        <p:spPr>
          <a:xfrm>
            <a:off x="4891335" y="6556461"/>
            <a:ext cx="4252665" cy="276999"/>
          </a:xfrm>
          <a:prstGeom prst="rect">
            <a:avLst/>
          </a:prstGeom>
        </p:spPr>
        <p:txBody>
          <a:bodyPr wrap="square">
            <a:spAutoFit/>
          </a:bodyPr>
          <a:lstStyle/>
          <a:p>
            <a:pPr fontAlgn="base">
              <a:spcBef>
                <a:spcPts val="600"/>
              </a:spcBef>
              <a:spcAft>
                <a:spcPct val="0"/>
              </a:spcAft>
            </a:pPr>
            <a:r>
              <a:rPr lang="it-IT" sz="1200" err="1" smtClean="0">
                <a:solidFill>
                  <a:srgbClr val="002060"/>
                </a:solidFill>
              </a:rPr>
              <a:t>See</a:t>
            </a:r>
            <a:r>
              <a:rPr lang="it-IT" sz="1200" smtClean="0">
                <a:solidFill>
                  <a:srgbClr val="002060"/>
                </a:solidFill>
              </a:rPr>
              <a:t> </a:t>
            </a:r>
            <a:r>
              <a:rPr lang="it-IT" sz="1200" err="1" smtClean="0">
                <a:solidFill>
                  <a:srgbClr val="002060"/>
                </a:solidFill>
              </a:rPr>
              <a:t>also</a:t>
            </a:r>
            <a:r>
              <a:rPr lang="it-IT" sz="1200" smtClean="0">
                <a:solidFill>
                  <a:srgbClr val="002060"/>
                </a:solidFill>
              </a:rPr>
              <a:t>: The </a:t>
            </a:r>
            <a:r>
              <a:rPr lang="it-IT" sz="1200" err="1" smtClean="0">
                <a:solidFill>
                  <a:srgbClr val="002060"/>
                </a:solidFill>
              </a:rPr>
              <a:t>Physics</a:t>
            </a:r>
            <a:r>
              <a:rPr lang="it-IT" sz="1200" smtClean="0">
                <a:solidFill>
                  <a:srgbClr val="002060"/>
                </a:solidFill>
              </a:rPr>
              <a:t> of Electron Storage Rings, </a:t>
            </a:r>
            <a:r>
              <a:rPr lang="it-IT" sz="1200" err="1" smtClean="0">
                <a:solidFill>
                  <a:srgbClr val="002060"/>
                </a:solidFill>
              </a:rPr>
              <a:t>M.Sands</a:t>
            </a:r>
            <a:endParaRPr lang="it-IT" sz="1200">
              <a:solidFill>
                <a:srgbClr val="002060"/>
              </a:solidFill>
            </a:endParaRPr>
          </a:p>
        </p:txBody>
      </p:sp>
      <p:sp>
        <p:nvSpPr>
          <p:cNvPr id="33" name="Rettangolo 32"/>
          <p:cNvSpPr/>
          <p:nvPr/>
        </p:nvSpPr>
        <p:spPr>
          <a:xfrm>
            <a:off x="134343" y="6184604"/>
            <a:ext cx="4329062" cy="523220"/>
          </a:xfrm>
          <a:prstGeom prst="rect">
            <a:avLst/>
          </a:prstGeom>
        </p:spPr>
        <p:txBody>
          <a:bodyPr wrap="square">
            <a:spAutoFit/>
          </a:bodyPr>
          <a:lstStyle/>
          <a:p>
            <a:pPr fontAlgn="base">
              <a:spcBef>
                <a:spcPts val="600"/>
              </a:spcBef>
              <a:spcAft>
                <a:spcPct val="0"/>
              </a:spcAft>
            </a:pPr>
            <a:r>
              <a:rPr lang="it-IT" sz="1400" u="sng" err="1" smtClean="0">
                <a:solidFill>
                  <a:srgbClr val="002060"/>
                </a:solidFill>
              </a:rPr>
              <a:t>Animations</a:t>
            </a:r>
            <a:r>
              <a:rPr lang="it-IT" sz="1400" u="sng" smtClean="0">
                <a:solidFill>
                  <a:srgbClr val="002060"/>
                </a:solidFill>
              </a:rPr>
              <a:t> </a:t>
            </a:r>
            <a:r>
              <a:rPr lang="it-IT" sz="1400" u="sng" err="1" smtClean="0">
                <a:solidFill>
                  <a:srgbClr val="002060"/>
                </a:solidFill>
              </a:rPr>
              <a:t>based</a:t>
            </a:r>
            <a:r>
              <a:rPr lang="it-IT" sz="1400" u="sng" smtClean="0">
                <a:solidFill>
                  <a:srgbClr val="002060"/>
                </a:solidFill>
              </a:rPr>
              <a:t> on </a:t>
            </a:r>
            <a:r>
              <a:rPr lang="it-IT" sz="1400" u="sng" err="1" smtClean="0">
                <a:solidFill>
                  <a:srgbClr val="002060"/>
                </a:solidFill>
              </a:rPr>
              <a:t>simulations</a:t>
            </a:r>
            <a:r>
              <a:rPr lang="it-IT" sz="1400" u="sng" smtClean="0">
                <a:solidFill>
                  <a:srgbClr val="002060"/>
                </a:solidFill>
              </a:rPr>
              <a:t> of D. Quartullo for DAFNE.</a:t>
            </a:r>
            <a:endParaRPr lang="it-IT" sz="1400" u="sng">
              <a:solidFill>
                <a:srgbClr val="002060"/>
              </a:solidFill>
            </a:endParaRPr>
          </a:p>
        </p:txBody>
      </p:sp>
      <p:sp>
        <p:nvSpPr>
          <p:cNvPr id="38" name="Rettangolo 37"/>
          <p:cNvSpPr/>
          <p:nvPr/>
        </p:nvSpPr>
        <p:spPr>
          <a:xfrm>
            <a:off x="4885501" y="6053103"/>
            <a:ext cx="3846944" cy="461665"/>
          </a:xfrm>
          <a:prstGeom prst="rect">
            <a:avLst/>
          </a:prstGeom>
          <a:solidFill>
            <a:schemeClr val="tx2">
              <a:lumMod val="95000"/>
            </a:schemeClr>
          </a:solidFill>
        </p:spPr>
        <p:txBody>
          <a:bodyPr wrap="square">
            <a:spAutoFit/>
          </a:bodyPr>
          <a:lstStyle/>
          <a:p>
            <a:pPr fontAlgn="base">
              <a:spcBef>
                <a:spcPts val="600"/>
              </a:spcBef>
              <a:spcAft>
                <a:spcPct val="0"/>
              </a:spcAft>
            </a:pPr>
            <a:r>
              <a:rPr lang="it-IT" sz="1200" err="1" smtClean="0">
                <a:solidFill>
                  <a:srgbClr val="002060"/>
                </a:solidFill>
              </a:rPr>
              <a:t>Exponential</a:t>
            </a:r>
            <a:r>
              <a:rPr lang="it-IT" sz="1200" smtClean="0">
                <a:solidFill>
                  <a:srgbClr val="002060"/>
                </a:solidFill>
              </a:rPr>
              <a:t> </a:t>
            </a:r>
            <a:r>
              <a:rPr lang="it-IT" sz="1200" err="1" smtClean="0">
                <a:solidFill>
                  <a:srgbClr val="002060"/>
                </a:solidFill>
              </a:rPr>
              <a:t>decay</a:t>
            </a:r>
            <a:r>
              <a:rPr lang="it-IT" sz="1200" smtClean="0">
                <a:solidFill>
                  <a:srgbClr val="002060"/>
                </a:solidFill>
              </a:rPr>
              <a:t> (</a:t>
            </a:r>
            <a:r>
              <a:rPr lang="it-IT" sz="1200" b="1" smtClean="0">
                <a:solidFill>
                  <a:srgbClr val="002060"/>
                </a:solidFill>
              </a:rPr>
              <a:t>e</a:t>
            </a:r>
            <a:r>
              <a:rPr lang="it-IT" sz="1200" b="1" baseline="30000" smtClean="0">
                <a:solidFill>
                  <a:srgbClr val="002060"/>
                </a:solidFill>
              </a:rPr>
              <a:t>-</a:t>
            </a:r>
            <a:r>
              <a:rPr lang="it-IT" sz="1200" b="1" baseline="30000" err="1" smtClean="0">
                <a:solidFill>
                  <a:srgbClr val="002060"/>
                </a:solidFill>
              </a:rPr>
              <a:t>d</a:t>
            </a:r>
            <a:r>
              <a:rPr lang="it-IT" sz="1100" b="1" baseline="30000" err="1" smtClean="0">
                <a:solidFill>
                  <a:srgbClr val="002060"/>
                </a:solidFill>
              </a:rPr>
              <a:t>r</a:t>
            </a:r>
            <a:r>
              <a:rPr lang="it-IT" sz="1200" b="1" baseline="30000" err="1" smtClean="0">
                <a:solidFill>
                  <a:srgbClr val="002060"/>
                </a:solidFill>
              </a:rPr>
              <a:t>t</a:t>
            </a:r>
            <a:r>
              <a:rPr lang="it-IT" sz="1200" smtClean="0">
                <a:solidFill>
                  <a:srgbClr val="002060"/>
                </a:solidFill>
              </a:rPr>
              <a:t>) </a:t>
            </a:r>
            <a:r>
              <a:rPr lang="it-IT" sz="1200" err="1" smtClean="0">
                <a:solidFill>
                  <a:srgbClr val="002060"/>
                </a:solidFill>
              </a:rPr>
              <a:t>is</a:t>
            </a:r>
            <a:r>
              <a:rPr lang="it-IT" sz="1200" smtClean="0">
                <a:solidFill>
                  <a:srgbClr val="002060"/>
                </a:solidFill>
              </a:rPr>
              <a:t> </a:t>
            </a:r>
            <a:r>
              <a:rPr lang="it-IT" sz="1200" err="1" smtClean="0">
                <a:solidFill>
                  <a:srgbClr val="002060"/>
                </a:solidFill>
              </a:rPr>
              <a:t>not</a:t>
            </a:r>
            <a:r>
              <a:rPr lang="it-IT" sz="1200" smtClean="0">
                <a:solidFill>
                  <a:srgbClr val="002060"/>
                </a:solidFill>
              </a:rPr>
              <a:t> </a:t>
            </a:r>
            <a:r>
              <a:rPr lang="it-IT" sz="1200" err="1" smtClean="0">
                <a:solidFill>
                  <a:srgbClr val="002060"/>
                </a:solidFill>
              </a:rPr>
              <a:t>visible</a:t>
            </a:r>
            <a:r>
              <a:rPr lang="it-IT" sz="1200" smtClean="0">
                <a:solidFill>
                  <a:srgbClr val="002060"/>
                </a:solidFill>
              </a:rPr>
              <a:t> on </a:t>
            </a:r>
            <a:r>
              <a:rPr lang="it-IT" sz="1200" err="1" smtClean="0">
                <a:solidFill>
                  <a:srgbClr val="002060"/>
                </a:solidFill>
              </a:rPr>
              <a:t>this</a:t>
            </a:r>
            <a:r>
              <a:rPr lang="it-IT" sz="1200" smtClean="0">
                <a:solidFill>
                  <a:srgbClr val="002060"/>
                </a:solidFill>
              </a:rPr>
              <a:t> time scale. 1/d</a:t>
            </a:r>
            <a:r>
              <a:rPr lang="it-IT" sz="1200" baseline="-25000" smtClean="0">
                <a:solidFill>
                  <a:srgbClr val="002060"/>
                </a:solidFill>
              </a:rPr>
              <a:t>r</a:t>
            </a:r>
            <a:r>
              <a:rPr lang="it-IT" sz="1200" smtClean="0">
                <a:solidFill>
                  <a:srgbClr val="002060"/>
                </a:solidFill>
              </a:rPr>
              <a:t>=0.0187 s (~57.000 </a:t>
            </a:r>
            <a:r>
              <a:rPr lang="it-IT" sz="1200" err="1" smtClean="0">
                <a:solidFill>
                  <a:srgbClr val="002060"/>
                </a:solidFill>
              </a:rPr>
              <a:t>turns</a:t>
            </a:r>
            <a:r>
              <a:rPr lang="it-IT" sz="1200" smtClean="0">
                <a:solidFill>
                  <a:srgbClr val="002060"/>
                </a:solidFill>
              </a:rPr>
              <a:t>)</a:t>
            </a:r>
            <a:endParaRPr lang="it-IT" sz="1200">
              <a:solidFill>
                <a:srgbClr val="002060"/>
              </a:solidFill>
            </a:endParaRPr>
          </a:p>
        </p:txBody>
      </p:sp>
      <p:cxnSp>
        <p:nvCxnSpPr>
          <p:cNvPr id="39" name="Connettore 2 38"/>
          <p:cNvCxnSpPr/>
          <p:nvPr/>
        </p:nvCxnSpPr>
        <p:spPr>
          <a:xfrm flipV="1">
            <a:off x="5374074" y="5598105"/>
            <a:ext cx="127440" cy="503991"/>
          </a:xfrm>
          <a:prstGeom prst="straightConnector1">
            <a:avLst/>
          </a:prstGeom>
          <a:ln w="12700">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sp>
        <p:nvSpPr>
          <p:cNvPr id="42" name="Ovale 41"/>
          <p:cNvSpPr/>
          <p:nvPr/>
        </p:nvSpPr>
        <p:spPr>
          <a:xfrm>
            <a:off x="8429862" y="2468746"/>
            <a:ext cx="513876" cy="755105"/>
          </a:xfrm>
          <a:prstGeom prst="ellipse">
            <a:avLst/>
          </a:prstGeom>
          <a:solidFill>
            <a:srgbClr val="F04C3E">
              <a:alpha val="22000"/>
            </a:srgb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44" name="Rettangolo 43"/>
          <p:cNvSpPr/>
          <p:nvPr/>
        </p:nvSpPr>
        <p:spPr>
          <a:xfrm>
            <a:off x="96520" y="3349731"/>
            <a:ext cx="4287951" cy="2678988"/>
          </a:xfrm>
          <a:prstGeom prst="rect">
            <a:avLst/>
          </a:prstGeom>
          <a:no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45" name="Rettangolo 44"/>
          <p:cNvSpPr/>
          <p:nvPr/>
        </p:nvSpPr>
        <p:spPr>
          <a:xfrm>
            <a:off x="4540311" y="3349731"/>
            <a:ext cx="4454009" cy="2678988"/>
          </a:xfrm>
          <a:prstGeom prst="rect">
            <a:avLst/>
          </a:prstGeom>
          <a:no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23" name="Ovale 22"/>
          <p:cNvSpPr/>
          <p:nvPr/>
        </p:nvSpPr>
        <p:spPr>
          <a:xfrm>
            <a:off x="5166360" y="2468746"/>
            <a:ext cx="444500" cy="755105"/>
          </a:xfrm>
          <a:prstGeom prst="ellipse">
            <a:avLst/>
          </a:prstGeom>
          <a:solidFill>
            <a:srgbClr val="F04C3E">
              <a:alpha val="22000"/>
            </a:srgb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Tree>
    <p:extLst>
      <p:ext uri="{BB962C8B-B14F-4D97-AF65-F5344CB8AC3E}">
        <p14:creationId xmlns:p14="http://schemas.microsoft.com/office/powerpoint/2010/main" val="728826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ea typeface="Calibri" panose="020F0502020204030204" pitchFamily="34" charset="0"/>
                <a:cs typeface="Times New Roman" panose="02020603050405020304" pitchFamily="18" charset="0"/>
              </a:rPr>
              <a:t>Introduction</a:t>
            </a:r>
            <a:endParaRPr lang="it-IT" dirty="0"/>
          </a:p>
        </p:txBody>
      </p:sp>
      <p:sp>
        <p:nvSpPr>
          <p:cNvPr id="3" name="Rettangolo 2"/>
          <p:cNvSpPr/>
          <p:nvPr/>
        </p:nvSpPr>
        <p:spPr>
          <a:xfrm>
            <a:off x="406750" y="800704"/>
            <a:ext cx="8415633" cy="1723549"/>
          </a:xfrm>
          <a:prstGeom prst="rect">
            <a:avLst/>
          </a:prstGeom>
        </p:spPr>
        <p:txBody>
          <a:bodyPr wrap="square">
            <a:spAutoFit/>
          </a:bodyPr>
          <a:lstStyle/>
          <a:p>
            <a:pPr marL="285750" indent="-285750" fontAlgn="base">
              <a:spcBef>
                <a:spcPts val="600"/>
              </a:spcBef>
              <a:spcAft>
                <a:spcPct val="0"/>
              </a:spcAft>
              <a:buFont typeface="Arial" panose="020B0604020202020204" pitchFamily="34" charset="0"/>
              <a:buChar char="•"/>
            </a:pPr>
            <a:r>
              <a:rPr lang="en-GB" sz="1600" b="1" dirty="0" smtClean="0">
                <a:solidFill>
                  <a:srgbClr val="002060"/>
                </a:solidFill>
              </a:rPr>
              <a:t>Due </a:t>
            </a:r>
            <a:r>
              <a:rPr lang="en-GB" sz="1600" b="1" dirty="0">
                <a:solidFill>
                  <a:srgbClr val="002060"/>
                </a:solidFill>
              </a:rPr>
              <a:t>to the high circulating beam-current and the presence of HOMs </a:t>
            </a:r>
            <a:r>
              <a:rPr lang="en-GB" sz="1600" dirty="0">
                <a:solidFill>
                  <a:srgbClr val="002060"/>
                </a:solidFill>
              </a:rPr>
              <a:t>in the RF accelerating cavity, longitudinal </a:t>
            </a:r>
            <a:r>
              <a:rPr lang="en-GB" sz="1600" dirty="0" smtClean="0">
                <a:solidFill>
                  <a:srgbClr val="002060"/>
                </a:solidFill>
              </a:rPr>
              <a:t>and transversal </a:t>
            </a:r>
            <a:r>
              <a:rPr lang="en-GB" sz="1600" b="1" dirty="0" smtClean="0">
                <a:solidFill>
                  <a:srgbClr val="002060"/>
                </a:solidFill>
              </a:rPr>
              <a:t>coupled-bunch </a:t>
            </a:r>
            <a:r>
              <a:rPr lang="en-GB" sz="1600" b="1" dirty="0">
                <a:solidFill>
                  <a:srgbClr val="002060"/>
                </a:solidFill>
              </a:rPr>
              <a:t>instabilities </a:t>
            </a:r>
            <a:r>
              <a:rPr lang="en-GB" sz="1600" dirty="0">
                <a:solidFill>
                  <a:srgbClr val="002060"/>
                </a:solidFill>
              </a:rPr>
              <a:t>can severely limit the performance of the machine.</a:t>
            </a:r>
          </a:p>
          <a:p>
            <a:pPr marL="742950" lvl="1" indent="-285750" fontAlgn="base">
              <a:spcBef>
                <a:spcPts val="600"/>
              </a:spcBef>
              <a:spcAft>
                <a:spcPct val="0"/>
              </a:spcAft>
              <a:buFontTx/>
              <a:buChar char="-"/>
            </a:pPr>
            <a:r>
              <a:rPr lang="en-GB" sz="1600" dirty="0">
                <a:solidFill>
                  <a:srgbClr val="002060"/>
                </a:solidFill>
              </a:rPr>
              <a:t>These instabilities grow exponentially with time and can lead to </a:t>
            </a:r>
            <a:r>
              <a:rPr lang="en-GB" sz="1600" dirty="0" smtClean="0">
                <a:solidFill>
                  <a:srgbClr val="002060"/>
                </a:solidFill>
              </a:rPr>
              <a:t>beam loss.</a:t>
            </a:r>
          </a:p>
          <a:p>
            <a:pPr marL="742950" lvl="1" indent="-285750" fontAlgn="base">
              <a:spcBef>
                <a:spcPts val="600"/>
              </a:spcBef>
              <a:spcAft>
                <a:spcPct val="0"/>
              </a:spcAft>
              <a:buFontTx/>
              <a:buChar char="-"/>
            </a:pPr>
            <a:r>
              <a:rPr lang="en-GB" sz="1600" dirty="0" smtClean="0">
                <a:solidFill>
                  <a:srgbClr val="002060"/>
                </a:solidFill>
              </a:rPr>
              <a:t>In DAΦNE main rings the combination of high current, low energy and short bunch interval enhances these instabilities.</a:t>
            </a:r>
            <a:endParaRPr lang="en-GB" sz="1600" dirty="0">
              <a:solidFill>
                <a:srgbClr val="002060"/>
              </a:solidFill>
            </a:endParaRPr>
          </a:p>
        </p:txBody>
      </p:sp>
      <p:pic>
        <p:nvPicPr>
          <p:cNvPr id="5" name="Immagine 4"/>
          <p:cNvPicPr>
            <a:picLocks noChangeAspect="1"/>
          </p:cNvPicPr>
          <p:nvPr/>
        </p:nvPicPr>
        <p:blipFill rotWithShape="1">
          <a:blip r:embed="rId2"/>
          <a:srcRect l="6351" r="8237" b="19424"/>
          <a:stretch/>
        </p:blipFill>
        <p:spPr>
          <a:xfrm>
            <a:off x="2342245" y="3919090"/>
            <a:ext cx="4544642" cy="2438801"/>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pic>
      <p:sp>
        <p:nvSpPr>
          <p:cNvPr id="6" name="Rettangolo 5"/>
          <p:cNvSpPr/>
          <p:nvPr/>
        </p:nvSpPr>
        <p:spPr>
          <a:xfrm>
            <a:off x="510343" y="2833745"/>
            <a:ext cx="8310049" cy="907941"/>
          </a:xfrm>
          <a:prstGeom prst="rect">
            <a:avLst/>
          </a:prstGeom>
          <a:solidFill>
            <a:schemeClr val="tx2">
              <a:lumMod val="95000"/>
            </a:schemeClr>
          </a:solidFill>
        </p:spPr>
        <p:txBody>
          <a:bodyPr wrap="square">
            <a:spAutoFit/>
          </a:bodyPr>
          <a:lstStyle/>
          <a:p>
            <a:pPr fontAlgn="base">
              <a:spcBef>
                <a:spcPts val="600"/>
              </a:spcBef>
              <a:spcAft>
                <a:spcPct val="0"/>
              </a:spcAft>
            </a:pPr>
            <a:r>
              <a:rPr lang="it-IT" sz="1600" b="1" dirty="0" err="1" smtClean="0">
                <a:solidFill>
                  <a:srgbClr val="002060"/>
                </a:solidFill>
              </a:rPr>
              <a:t>Origin</a:t>
            </a:r>
            <a:r>
              <a:rPr lang="it-IT" sz="1600" b="1" dirty="0" smtClean="0">
                <a:solidFill>
                  <a:srgbClr val="002060"/>
                </a:solidFill>
              </a:rPr>
              <a:t> of </a:t>
            </a:r>
            <a:r>
              <a:rPr lang="it-IT" sz="1600" b="1" dirty="0" err="1" smtClean="0">
                <a:solidFill>
                  <a:srgbClr val="002060"/>
                </a:solidFill>
              </a:rPr>
              <a:t>Coupled-bunch</a:t>
            </a:r>
            <a:r>
              <a:rPr lang="it-IT" sz="1600" b="1" dirty="0" smtClean="0">
                <a:solidFill>
                  <a:srgbClr val="002060"/>
                </a:solidFill>
              </a:rPr>
              <a:t> </a:t>
            </a:r>
            <a:r>
              <a:rPr lang="it-IT" sz="1600" b="1" dirty="0" err="1" smtClean="0">
                <a:solidFill>
                  <a:srgbClr val="002060"/>
                </a:solidFill>
              </a:rPr>
              <a:t>instabilities</a:t>
            </a:r>
            <a:r>
              <a:rPr lang="it-IT" sz="1600" b="1" dirty="0" smtClean="0">
                <a:solidFill>
                  <a:srgbClr val="002060"/>
                </a:solidFill>
              </a:rPr>
              <a:t>:</a:t>
            </a:r>
          </a:p>
          <a:p>
            <a:pPr fontAlgn="base">
              <a:spcBef>
                <a:spcPts val="600"/>
              </a:spcBef>
              <a:spcAft>
                <a:spcPct val="0"/>
              </a:spcAft>
            </a:pPr>
            <a:r>
              <a:rPr lang="it-IT" sz="1600" dirty="0" err="1" smtClean="0">
                <a:solidFill>
                  <a:srgbClr val="002060"/>
                </a:solidFill>
              </a:rPr>
              <a:t>Oscillatory</a:t>
            </a:r>
            <a:r>
              <a:rPr lang="it-IT" sz="1600" dirty="0" smtClean="0">
                <a:solidFill>
                  <a:srgbClr val="002060"/>
                </a:solidFill>
              </a:rPr>
              <a:t> </a:t>
            </a:r>
            <a:r>
              <a:rPr lang="it-IT" sz="1600" dirty="0" err="1" smtClean="0">
                <a:solidFill>
                  <a:srgbClr val="002060"/>
                </a:solidFill>
              </a:rPr>
              <a:t>electric</a:t>
            </a:r>
            <a:r>
              <a:rPr lang="it-IT" sz="1600" dirty="0" smtClean="0">
                <a:solidFill>
                  <a:srgbClr val="002060"/>
                </a:solidFill>
              </a:rPr>
              <a:t> </a:t>
            </a:r>
            <a:r>
              <a:rPr lang="it-IT" sz="1600" dirty="0" err="1" smtClean="0">
                <a:solidFill>
                  <a:srgbClr val="002060"/>
                </a:solidFill>
              </a:rPr>
              <a:t>fields</a:t>
            </a:r>
            <a:r>
              <a:rPr lang="it-IT" sz="1600" dirty="0">
                <a:solidFill>
                  <a:srgbClr val="002060"/>
                </a:solidFill>
              </a:rPr>
              <a:t> (</a:t>
            </a:r>
            <a:r>
              <a:rPr lang="it-IT" sz="1600" dirty="0" err="1">
                <a:solidFill>
                  <a:srgbClr val="002060"/>
                </a:solidFill>
              </a:rPr>
              <a:t>wakefields</a:t>
            </a:r>
            <a:r>
              <a:rPr lang="it-IT" sz="1600" dirty="0">
                <a:solidFill>
                  <a:srgbClr val="002060"/>
                </a:solidFill>
              </a:rPr>
              <a:t>) </a:t>
            </a:r>
            <a:r>
              <a:rPr lang="it-IT" sz="1600" dirty="0" err="1" smtClean="0">
                <a:solidFill>
                  <a:srgbClr val="002060"/>
                </a:solidFill>
              </a:rPr>
              <a:t>excited</a:t>
            </a:r>
            <a:r>
              <a:rPr lang="it-IT" sz="1600" dirty="0" smtClean="0">
                <a:solidFill>
                  <a:srgbClr val="002060"/>
                </a:solidFill>
              </a:rPr>
              <a:t> (</a:t>
            </a:r>
            <a:r>
              <a:rPr lang="it-IT" sz="1600" dirty="0" err="1" smtClean="0">
                <a:solidFill>
                  <a:srgbClr val="002060"/>
                </a:solidFill>
              </a:rPr>
              <a:t>mostly</a:t>
            </a:r>
            <a:r>
              <a:rPr lang="it-IT" sz="1600" dirty="0" smtClean="0">
                <a:solidFill>
                  <a:srgbClr val="002060"/>
                </a:solidFill>
              </a:rPr>
              <a:t>) in the RF </a:t>
            </a:r>
            <a:r>
              <a:rPr lang="it-IT" sz="1600" dirty="0" err="1" smtClean="0">
                <a:solidFill>
                  <a:srgbClr val="002060"/>
                </a:solidFill>
              </a:rPr>
              <a:t>cavity</a:t>
            </a:r>
            <a:r>
              <a:rPr lang="it-IT" sz="1600" dirty="0" smtClean="0">
                <a:solidFill>
                  <a:srgbClr val="002060"/>
                </a:solidFill>
              </a:rPr>
              <a:t> by the </a:t>
            </a:r>
            <a:r>
              <a:rPr lang="it-IT" sz="1600" dirty="0" err="1" smtClean="0">
                <a:solidFill>
                  <a:srgbClr val="002060"/>
                </a:solidFill>
              </a:rPr>
              <a:t>bunches</a:t>
            </a:r>
            <a:r>
              <a:rPr lang="it-IT" sz="1600" dirty="0" smtClean="0">
                <a:solidFill>
                  <a:srgbClr val="002060"/>
                </a:solidFill>
              </a:rPr>
              <a:t>, </a:t>
            </a:r>
            <a:r>
              <a:rPr lang="it-IT" sz="1600" dirty="0" err="1" smtClean="0">
                <a:solidFill>
                  <a:srgbClr val="002060"/>
                </a:solidFill>
              </a:rPr>
              <a:t>which</a:t>
            </a:r>
            <a:r>
              <a:rPr lang="it-IT" sz="1600" dirty="0" smtClean="0">
                <a:solidFill>
                  <a:srgbClr val="002060"/>
                </a:solidFill>
              </a:rPr>
              <a:t> </a:t>
            </a:r>
            <a:r>
              <a:rPr lang="it-IT" sz="1600" dirty="0" err="1" smtClean="0">
                <a:solidFill>
                  <a:srgbClr val="002060"/>
                </a:solidFill>
              </a:rPr>
              <a:t>interfere</a:t>
            </a:r>
            <a:r>
              <a:rPr lang="it-IT" sz="1600" dirty="0" smtClean="0">
                <a:solidFill>
                  <a:srgbClr val="002060"/>
                </a:solidFill>
              </a:rPr>
              <a:t> with the </a:t>
            </a:r>
            <a:r>
              <a:rPr lang="it-IT" sz="1600" dirty="0" err="1" smtClean="0">
                <a:solidFill>
                  <a:srgbClr val="002060"/>
                </a:solidFill>
              </a:rPr>
              <a:t>bunches</a:t>
            </a:r>
            <a:r>
              <a:rPr lang="it-IT" sz="1600" dirty="0" smtClean="0">
                <a:solidFill>
                  <a:srgbClr val="002060"/>
                </a:solidFill>
              </a:rPr>
              <a:t> </a:t>
            </a:r>
            <a:r>
              <a:rPr lang="it-IT" sz="1600" dirty="0" err="1" smtClean="0">
                <a:solidFill>
                  <a:srgbClr val="002060"/>
                </a:solidFill>
              </a:rPr>
              <a:t>arriving</a:t>
            </a:r>
            <a:r>
              <a:rPr lang="it-IT" sz="1600" dirty="0" smtClean="0">
                <a:solidFill>
                  <a:srgbClr val="002060"/>
                </a:solidFill>
              </a:rPr>
              <a:t> in the </a:t>
            </a:r>
            <a:r>
              <a:rPr lang="it-IT" sz="1600" dirty="0" err="1" smtClean="0">
                <a:solidFill>
                  <a:srgbClr val="002060"/>
                </a:solidFill>
              </a:rPr>
              <a:t>structure</a:t>
            </a:r>
            <a:r>
              <a:rPr lang="it-IT" sz="1600" dirty="0" smtClean="0">
                <a:solidFill>
                  <a:srgbClr val="002060"/>
                </a:solidFill>
              </a:rPr>
              <a:t> </a:t>
            </a:r>
            <a:r>
              <a:rPr lang="it-IT" sz="1600" dirty="0" err="1" smtClean="0">
                <a:solidFill>
                  <a:srgbClr val="002060"/>
                </a:solidFill>
              </a:rPr>
              <a:t>afterwards</a:t>
            </a:r>
            <a:r>
              <a:rPr lang="it-IT" sz="1600" dirty="0" smtClean="0">
                <a:solidFill>
                  <a:srgbClr val="002060"/>
                </a:solidFill>
              </a:rPr>
              <a:t>.</a:t>
            </a:r>
            <a:endParaRPr lang="en-GB" sz="1600" dirty="0" smtClean="0">
              <a:solidFill>
                <a:srgbClr val="002060"/>
              </a:solidFill>
            </a:endParaRPr>
          </a:p>
        </p:txBody>
      </p:sp>
      <p:sp>
        <p:nvSpPr>
          <p:cNvPr id="7" name="Rettangolo 6"/>
          <p:cNvSpPr/>
          <p:nvPr/>
        </p:nvSpPr>
        <p:spPr>
          <a:xfrm>
            <a:off x="2319532" y="6096281"/>
            <a:ext cx="2026922" cy="261610"/>
          </a:xfrm>
          <a:prstGeom prst="rect">
            <a:avLst/>
          </a:prstGeom>
        </p:spPr>
        <p:txBody>
          <a:bodyPr wrap="square">
            <a:spAutoFit/>
          </a:bodyPr>
          <a:lstStyle/>
          <a:p>
            <a:pPr fontAlgn="base">
              <a:spcBef>
                <a:spcPts val="600"/>
              </a:spcBef>
              <a:spcAft>
                <a:spcPct val="0"/>
              </a:spcAft>
            </a:pPr>
            <a:r>
              <a:rPr lang="it-IT" sz="1050" i="1" dirty="0" err="1" smtClean="0">
                <a:solidFill>
                  <a:srgbClr val="002060"/>
                </a:solidFill>
              </a:rPr>
              <a:t>courtesy</a:t>
            </a:r>
            <a:r>
              <a:rPr lang="it-IT" sz="1050" i="1" dirty="0" smtClean="0">
                <a:solidFill>
                  <a:srgbClr val="002060"/>
                </a:solidFill>
              </a:rPr>
              <a:t> of </a:t>
            </a:r>
            <a:r>
              <a:rPr lang="it-IT" sz="1050" i="1" dirty="0" err="1" smtClean="0">
                <a:solidFill>
                  <a:srgbClr val="002060"/>
                </a:solidFill>
              </a:rPr>
              <a:t>D.Teytelman</a:t>
            </a:r>
            <a:endParaRPr lang="it-IT" sz="1050" i="1" dirty="0">
              <a:solidFill>
                <a:srgbClr val="002060"/>
              </a:solidFill>
            </a:endParaRPr>
          </a:p>
        </p:txBody>
      </p:sp>
      <p:cxnSp>
        <p:nvCxnSpPr>
          <p:cNvPr id="8" name="Connettore 2 7"/>
          <p:cNvCxnSpPr/>
          <p:nvPr/>
        </p:nvCxnSpPr>
        <p:spPr>
          <a:xfrm>
            <a:off x="1649902" y="3814695"/>
            <a:ext cx="599193" cy="324168"/>
          </a:xfrm>
          <a:prstGeom prst="straightConnector1">
            <a:avLst/>
          </a:prstGeom>
          <a:ln w="12700">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010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err="1" smtClean="0"/>
              <a:t>Coupled</a:t>
            </a:r>
            <a:r>
              <a:rPr lang="it-IT" smtClean="0"/>
              <a:t> </a:t>
            </a:r>
            <a:r>
              <a:rPr lang="it-IT" err="1" smtClean="0"/>
              <a:t>bunch</a:t>
            </a:r>
            <a:r>
              <a:rPr lang="it-IT" smtClean="0"/>
              <a:t> </a:t>
            </a:r>
            <a:r>
              <a:rPr lang="it-IT" err="1" smtClean="0"/>
              <a:t>instabilities</a:t>
            </a:r>
            <a:endParaRPr lang="it-IT"/>
          </a:p>
        </p:txBody>
      </p:sp>
      <p:sp>
        <p:nvSpPr>
          <p:cNvPr id="4" name="Rettangolo 3"/>
          <p:cNvSpPr/>
          <p:nvPr/>
        </p:nvSpPr>
        <p:spPr>
          <a:xfrm>
            <a:off x="457200" y="755026"/>
            <a:ext cx="8310049" cy="907941"/>
          </a:xfrm>
          <a:prstGeom prst="rect">
            <a:avLst/>
          </a:prstGeom>
        </p:spPr>
        <p:txBody>
          <a:bodyPr wrap="square">
            <a:spAutoFit/>
          </a:bodyPr>
          <a:lstStyle/>
          <a:p>
            <a:pPr fontAlgn="base">
              <a:spcBef>
                <a:spcPts val="600"/>
              </a:spcBef>
              <a:spcAft>
                <a:spcPct val="0"/>
              </a:spcAft>
            </a:pPr>
            <a:r>
              <a:rPr lang="it-IT" sz="1600" smtClean="0">
                <a:solidFill>
                  <a:srgbClr val="002060"/>
                </a:solidFill>
              </a:rPr>
              <a:t>To </a:t>
            </a:r>
            <a:r>
              <a:rPr lang="it-IT" sz="1600" err="1" smtClean="0">
                <a:solidFill>
                  <a:srgbClr val="002060"/>
                </a:solidFill>
              </a:rPr>
              <a:t>expand</a:t>
            </a:r>
            <a:r>
              <a:rPr lang="it-IT" sz="1600" smtClean="0">
                <a:solidFill>
                  <a:srgbClr val="002060"/>
                </a:solidFill>
              </a:rPr>
              <a:t> </a:t>
            </a:r>
            <a:r>
              <a:rPr lang="it-IT" sz="1600" err="1" smtClean="0">
                <a:solidFill>
                  <a:srgbClr val="002060"/>
                </a:solidFill>
              </a:rPr>
              <a:t>our</a:t>
            </a:r>
            <a:r>
              <a:rPr lang="it-IT" sz="1600" smtClean="0">
                <a:solidFill>
                  <a:srgbClr val="002060"/>
                </a:solidFill>
              </a:rPr>
              <a:t> </a:t>
            </a:r>
            <a:r>
              <a:rPr lang="it-IT" sz="1600" err="1" smtClean="0">
                <a:solidFill>
                  <a:srgbClr val="002060"/>
                </a:solidFill>
              </a:rPr>
              <a:t>simple</a:t>
            </a:r>
            <a:r>
              <a:rPr lang="it-IT" sz="1600" smtClean="0">
                <a:solidFill>
                  <a:srgbClr val="002060"/>
                </a:solidFill>
              </a:rPr>
              <a:t> case, </a:t>
            </a:r>
            <a:r>
              <a:rPr lang="it-IT" sz="1600" err="1" smtClean="0">
                <a:solidFill>
                  <a:srgbClr val="002060"/>
                </a:solidFill>
              </a:rPr>
              <a:t>we</a:t>
            </a:r>
            <a:r>
              <a:rPr lang="it-IT" sz="1600" smtClean="0">
                <a:solidFill>
                  <a:srgbClr val="002060"/>
                </a:solidFill>
              </a:rPr>
              <a:t> can </a:t>
            </a:r>
            <a:r>
              <a:rPr lang="it-IT" sz="1600" err="1" smtClean="0">
                <a:solidFill>
                  <a:srgbClr val="002060"/>
                </a:solidFill>
              </a:rPr>
              <a:t>now</a:t>
            </a:r>
            <a:r>
              <a:rPr lang="it-IT" sz="1600" smtClean="0">
                <a:solidFill>
                  <a:srgbClr val="002060"/>
                </a:solidFill>
              </a:rPr>
              <a:t> </a:t>
            </a:r>
            <a:r>
              <a:rPr lang="it-IT" sz="1600" err="1" smtClean="0">
                <a:solidFill>
                  <a:srgbClr val="002060"/>
                </a:solidFill>
              </a:rPr>
              <a:t>imagine</a:t>
            </a:r>
            <a:r>
              <a:rPr lang="it-IT" sz="1600" smtClean="0">
                <a:solidFill>
                  <a:srgbClr val="002060"/>
                </a:solidFill>
              </a:rPr>
              <a:t> to </a:t>
            </a:r>
            <a:r>
              <a:rPr lang="it-IT" sz="1600" err="1" smtClean="0">
                <a:solidFill>
                  <a:srgbClr val="002060"/>
                </a:solidFill>
              </a:rPr>
              <a:t>have</a:t>
            </a:r>
            <a:r>
              <a:rPr lang="it-IT" sz="1600" smtClean="0">
                <a:solidFill>
                  <a:srgbClr val="002060"/>
                </a:solidFill>
              </a:rPr>
              <a:t> </a:t>
            </a:r>
            <a:r>
              <a:rPr lang="it-IT" sz="1600" b="1" smtClean="0">
                <a:solidFill>
                  <a:srgbClr val="002060"/>
                </a:solidFill>
              </a:rPr>
              <a:t>multiple </a:t>
            </a:r>
            <a:r>
              <a:rPr lang="it-IT" sz="1600" b="1" err="1" smtClean="0">
                <a:solidFill>
                  <a:srgbClr val="002060"/>
                </a:solidFill>
              </a:rPr>
              <a:t>bunches</a:t>
            </a:r>
            <a:r>
              <a:rPr lang="it-IT" sz="1600" smtClean="0">
                <a:solidFill>
                  <a:srgbClr val="002060"/>
                </a:solidFill>
              </a:rPr>
              <a:t>: </a:t>
            </a:r>
          </a:p>
          <a:p>
            <a:pPr marL="285750" indent="-285750" fontAlgn="base">
              <a:spcBef>
                <a:spcPts val="600"/>
              </a:spcBef>
              <a:spcAft>
                <a:spcPct val="0"/>
              </a:spcAft>
              <a:buFont typeface="Arial" panose="020B0604020202020204" pitchFamily="34" charset="0"/>
              <a:buChar char="•"/>
            </a:pPr>
            <a:r>
              <a:rPr lang="it-IT" sz="1600" err="1" smtClean="0">
                <a:solidFill>
                  <a:srgbClr val="002060"/>
                </a:solidFill>
              </a:rPr>
              <a:t>coupled-bunch</a:t>
            </a:r>
            <a:r>
              <a:rPr lang="it-IT" sz="1600" smtClean="0">
                <a:solidFill>
                  <a:srgbClr val="002060"/>
                </a:solidFill>
              </a:rPr>
              <a:t> </a:t>
            </a:r>
            <a:r>
              <a:rPr lang="it-IT" sz="1600" err="1" smtClean="0">
                <a:solidFill>
                  <a:srgbClr val="002060"/>
                </a:solidFill>
              </a:rPr>
              <a:t>synchrotron</a:t>
            </a:r>
            <a:r>
              <a:rPr lang="it-IT" sz="1600" smtClean="0">
                <a:solidFill>
                  <a:srgbClr val="002060"/>
                </a:solidFill>
              </a:rPr>
              <a:t> (</a:t>
            </a:r>
            <a:r>
              <a:rPr lang="it-IT" sz="1600" err="1" smtClean="0">
                <a:solidFill>
                  <a:srgbClr val="002060"/>
                </a:solidFill>
              </a:rPr>
              <a:t>dipole</a:t>
            </a:r>
            <a:r>
              <a:rPr lang="it-IT" sz="1600" smtClean="0">
                <a:solidFill>
                  <a:srgbClr val="002060"/>
                </a:solidFill>
              </a:rPr>
              <a:t>) </a:t>
            </a:r>
            <a:r>
              <a:rPr lang="it-IT" sz="1600" err="1" smtClean="0">
                <a:solidFill>
                  <a:srgbClr val="002060"/>
                </a:solidFill>
              </a:rPr>
              <a:t>oscillations</a:t>
            </a:r>
            <a:r>
              <a:rPr lang="it-IT" sz="1600" smtClean="0">
                <a:solidFill>
                  <a:srgbClr val="002060"/>
                </a:solidFill>
              </a:rPr>
              <a:t> </a:t>
            </a:r>
            <a:r>
              <a:rPr lang="it-IT" sz="1600" err="1" smtClean="0">
                <a:solidFill>
                  <a:srgbClr val="002060"/>
                </a:solidFill>
              </a:rPr>
              <a:t>will</a:t>
            </a:r>
            <a:r>
              <a:rPr lang="it-IT" sz="1600" smtClean="0">
                <a:solidFill>
                  <a:srgbClr val="002060"/>
                </a:solidFill>
              </a:rPr>
              <a:t> </a:t>
            </a:r>
            <a:r>
              <a:rPr lang="it-IT" sz="1600" err="1" smtClean="0">
                <a:solidFill>
                  <a:srgbClr val="002060"/>
                </a:solidFill>
              </a:rPr>
              <a:t>appear</a:t>
            </a:r>
            <a:r>
              <a:rPr lang="it-IT" sz="1600" smtClean="0">
                <a:solidFill>
                  <a:srgbClr val="002060"/>
                </a:solidFill>
              </a:rPr>
              <a:t> and </a:t>
            </a:r>
            <a:r>
              <a:rPr lang="it-IT" sz="1600" err="1" smtClean="0">
                <a:solidFill>
                  <a:srgbClr val="002060"/>
                </a:solidFill>
              </a:rPr>
              <a:t>affect</a:t>
            </a:r>
            <a:r>
              <a:rPr lang="it-IT" sz="1600" smtClean="0">
                <a:solidFill>
                  <a:srgbClr val="002060"/>
                </a:solidFill>
              </a:rPr>
              <a:t> the </a:t>
            </a:r>
            <a:r>
              <a:rPr lang="it-IT" sz="1600" err="1" smtClean="0">
                <a:solidFill>
                  <a:srgbClr val="002060"/>
                </a:solidFill>
              </a:rPr>
              <a:t>longitudinal</a:t>
            </a:r>
            <a:r>
              <a:rPr lang="it-IT" sz="1600" smtClean="0">
                <a:solidFill>
                  <a:srgbClr val="002060"/>
                </a:solidFill>
              </a:rPr>
              <a:t> </a:t>
            </a:r>
            <a:r>
              <a:rPr lang="it-IT" sz="1600" err="1" smtClean="0">
                <a:solidFill>
                  <a:srgbClr val="002060"/>
                </a:solidFill>
              </a:rPr>
              <a:t>dynamics</a:t>
            </a:r>
            <a:r>
              <a:rPr lang="it-IT" sz="1600" smtClean="0">
                <a:solidFill>
                  <a:srgbClr val="002060"/>
                </a:solidFill>
              </a:rPr>
              <a:t> of </a:t>
            </a:r>
            <a:r>
              <a:rPr lang="it-IT" sz="1600" err="1" smtClean="0">
                <a:solidFill>
                  <a:srgbClr val="002060"/>
                </a:solidFill>
              </a:rPr>
              <a:t>each</a:t>
            </a:r>
            <a:r>
              <a:rPr lang="it-IT" sz="1600" smtClean="0">
                <a:solidFill>
                  <a:srgbClr val="002060"/>
                </a:solidFill>
              </a:rPr>
              <a:t> </a:t>
            </a:r>
            <a:r>
              <a:rPr lang="it-IT" sz="1600" err="1" smtClean="0">
                <a:solidFill>
                  <a:srgbClr val="002060"/>
                </a:solidFill>
              </a:rPr>
              <a:t>bunch</a:t>
            </a:r>
            <a:r>
              <a:rPr lang="it-IT" sz="1600" smtClean="0">
                <a:solidFill>
                  <a:srgbClr val="002060"/>
                </a:solidFill>
              </a:rPr>
              <a:t>.</a:t>
            </a:r>
            <a:endParaRPr lang="en-GB" sz="1600" smtClean="0">
              <a:solidFill>
                <a:srgbClr val="002060"/>
              </a:solidFill>
            </a:endParaRPr>
          </a:p>
        </p:txBody>
      </p:sp>
      <p:pic>
        <p:nvPicPr>
          <p:cNvPr id="5" name="Immagine 4"/>
          <p:cNvPicPr>
            <a:picLocks noChangeAspect="1"/>
          </p:cNvPicPr>
          <p:nvPr/>
        </p:nvPicPr>
        <p:blipFill rotWithShape="1">
          <a:blip r:embed="rId2"/>
          <a:srcRect l="6351" r="8237" b="19424"/>
          <a:stretch/>
        </p:blipFill>
        <p:spPr>
          <a:xfrm>
            <a:off x="419415" y="3002640"/>
            <a:ext cx="3861640" cy="2072280"/>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pic>
      <p:sp>
        <p:nvSpPr>
          <p:cNvPr id="6" name="Rettangolo 5"/>
          <p:cNvSpPr/>
          <p:nvPr/>
        </p:nvSpPr>
        <p:spPr>
          <a:xfrm>
            <a:off x="5928360" y="6550042"/>
            <a:ext cx="3215640" cy="276999"/>
          </a:xfrm>
          <a:prstGeom prst="rect">
            <a:avLst/>
          </a:prstGeom>
        </p:spPr>
        <p:txBody>
          <a:bodyPr wrap="square">
            <a:spAutoFit/>
          </a:bodyPr>
          <a:lstStyle/>
          <a:p>
            <a:pPr fontAlgn="base">
              <a:spcBef>
                <a:spcPts val="600"/>
              </a:spcBef>
              <a:spcAft>
                <a:spcPct val="0"/>
              </a:spcAft>
            </a:pPr>
            <a:r>
              <a:rPr lang="it-IT" sz="1200" err="1" smtClean="0">
                <a:solidFill>
                  <a:srgbClr val="002060"/>
                </a:solidFill>
              </a:rPr>
              <a:t>see</a:t>
            </a:r>
            <a:r>
              <a:rPr lang="it-IT" sz="1200" smtClean="0">
                <a:solidFill>
                  <a:srgbClr val="002060"/>
                </a:solidFill>
              </a:rPr>
              <a:t> : SLAC-Report-633. </a:t>
            </a:r>
            <a:r>
              <a:rPr lang="it-IT" sz="1200" err="1" smtClean="0">
                <a:solidFill>
                  <a:srgbClr val="002060"/>
                </a:solidFill>
              </a:rPr>
              <a:t>D.Teytelman</a:t>
            </a:r>
            <a:r>
              <a:rPr lang="it-IT" sz="1200" smtClean="0">
                <a:solidFill>
                  <a:srgbClr val="002060"/>
                </a:solidFill>
              </a:rPr>
              <a:t>, 2003</a:t>
            </a:r>
            <a:endParaRPr lang="it-IT" sz="1200">
              <a:solidFill>
                <a:srgbClr val="002060"/>
              </a:solidFill>
            </a:endParaRPr>
          </a:p>
        </p:txBody>
      </p:sp>
      <p:sp>
        <p:nvSpPr>
          <p:cNvPr id="7" name="Rettangolo 6"/>
          <p:cNvSpPr/>
          <p:nvPr/>
        </p:nvSpPr>
        <p:spPr>
          <a:xfrm>
            <a:off x="416974" y="1765530"/>
            <a:ext cx="8310049" cy="907941"/>
          </a:xfrm>
          <a:prstGeom prst="rect">
            <a:avLst/>
          </a:prstGeom>
          <a:solidFill>
            <a:schemeClr val="tx2">
              <a:lumMod val="95000"/>
            </a:schemeClr>
          </a:solidFill>
        </p:spPr>
        <p:txBody>
          <a:bodyPr wrap="square">
            <a:spAutoFit/>
          </a:bodyPr>
          <a:lstStyle/>
          <a:p>
            <a:pPr fontAlgn="base">
              <a:spcBef>
                <a:spcPts val="600"/>
              </a:spcBef>
              <a:spcAft>
                <a:spcPct val="0"/>
              </a:spcAft>
            </a:pPr>
            <a:r>
              <a:rPr lang="it-IT" sz="1600" b="1" err="1" smtClean="0">
                <a:solidFill>
                  <a:srgbClr val="002060"/>
                </a:solidFill>
              </a:rPr>
              <a:t>Origin</a:t>
            </a:r>
            <a:r>
              <a:rPr lang="it-IT" sz="1600" b="1" smtClean="0">
                <a:solidFill>
                  <a:srgbClr val="002060"/>
                </a:solidFill>
              </a:rPr>
              <a:t> of </a:t>
            </a:r>
            <a:r>
              <a:rPr lang="it-IT" sz="1600" b="1" err="1" smtClean="0">
                <a:solidFill>
                  <a:srgbClr val="002060"/>
                </a:solidFill>
              </a:rPr>
              <a:t>Coupled-bunch</a:t>
            </a:r>
            <a:r>
              <a:rPr lang="it-IT" sz="1600" b="1" smtClean="0">
                <a:solidFill>
                  <a:srgbClr val="002060"/>
                </a:solidFill>
              </a:rPr>
              <a:t> </a:t>
            </a:r>
            <a:r>
              <a:rPr lang="it-IT" sz="1600" b="1" err="1" smtClean="0">
                <a:solidFill>
                  <a:srgbClr val="002060"/>
                </a:solidFill>
              </a:rPr>
              <a:t>instabilities</a:t>
            </a:r>
            <a:r>
              <a:rPr lang="it-IT" sz="1600" b="1" smtClean="0">
                <a:solidFill>
                  <a:srgbClr val="002060"/>
                </a:solidFill>
              </a:rPr>
              <a:t>:</a:t>
            </a:r>
          </a:p>
          <a:p>
            <a:pPr fontAlgn="base">
              <a:spcBef>
                <a:spcPts val="600"/>
              </a:spcBef>
              <a:spcAft>
                <a:spcPct val="0"/>
              </a:spcAft>
            </a:pPr>
            <a:r>
              <a:rPr lang="it-IT" sz="1600" err="1" smtClean="0">
                <a:solidFill>
                  <a:srgbClr val="002060"/>
                </a:solidFill>
              </a:rPr>
              <a:t>Oscillatory</a:t>
            </a:r>
            <a:r>
              <a:rPr lang="it-IT" sz="1600" smtClean="0">
                <a:solidFill>
                  <a:srgbClr val="002060"/>
                </a:solidFill>
              </a:rPr>
              <a:t> </a:t>
            </a:r>
            <a:r>
              <a:rPr lang="it-IT" sz="1600" err="1" smtClean="0">
                <a:solidFill>
                  <a:srgbClr val="002060"/>
                </a:solidFill>
              </a:rPr>
              <a:t>electric</a:t>
            </a:r>
            <a:r>
              <a:rPr lang="it-IT" sz="1600" smtClean="0">
                <a:solidFill>
                  <a:srgbClr val="002060"/>
                </a:solidFill>
              </a:rPr>
              <a:t> </a:t>
            </a:r>
            <a:r>
              <a:rPr lang="it-IT" sz="1600" err="1" smtClean="0">
                <a:solidFill>
                  <a:srgbClr val="002060"/>
                </a:solidFill>
              </a:rPr>
              <a:t>fields</a:t>
            </a:r>
            <a:r>
              <a:rPr lang="it-IT" sz="1600">
                <a:solidFill>
                  <a:srgbClr val="002060"/>
                </a:solidFill>
              </a:rPr>
              <a:t> (</a:t>
            </a:r>
            <a:r>
              <a:rPr lang="it-IT" sz="1600" err="1">
                <a:solidFill>
                  <a:srgbClr val="002060"/>
                </a:solidFill>
              </a:rPr>
              <a:t>wakefields</a:t>
            </a:r>
            <a:r>
              <a:rPr lang="it-IT" sz="1600">
                <a:solidFill>
                  <a:srgbClr val="002060"/>
                </a:solidFill>
              </a:rPr>
              <a:t>) </a:t>
            </a:r>
            <a:r>
              <a:rPr lang="it-IT" sz="1600" err="1" smtClean="0">
                <a:solidFill>
                  <a:srgbClr val="002060"/>
                </a:solidFill>
              </a:rPr>
              <a:t>excited</a:t>
            </a:r>
            <a:r>
              <a:rPr lang="it-IT" sz="1600" smtClean="0">
                <a:solidFill>
                  <a:srgbClr val="002060"/>
                </a:solidFill>
              </a:rPr>
              <a:t> (</a:t>
            </a:r>
            <a:r>
              <a:rPr lang="it-IT" sz="1600" err="1" smtClean="0">
                <a:solidFill>
                  <a:srgbClr val="002060"/>
                </a:solidFill>
              </a:rPr>
              <a:t>mostly</a:t>
            </a:r>
            <a:r>
              <a:rPr lang="it-IT" sz="1600" smtClean="0">
                <a:solidFill>
                  <a:srgbClr val="002060"/>
                </a:solidFill>
              </a:rPr>
              <a:t>) in the RF </a:t>
            </a:r>
            <a:r>
              <a:rPr lang="it-IT" sz="1600" err="1" smtClean="0">
                <a:solidFill>
                  <a:srgbClr val="002060"/>
                </a:solidFill>
              </a:rPr>
              <a:t>cavity</a:t>
            </a:r>
            <a:r>
              <a:rPr lang="it-IT" sz="1600" smtClean="0">
                <a:solidFill>
                  <a:srgbClr val="002060"/>
                </a:solidFill>
              </a:rPr>
              <a:t> by the </a:t>
            </a:r>
            <a:r>
              <a:rPr lang="it-IT" sz="1600" err="1" smtClean="0">
                <a:solidFill>
                  <a:srgbClr val="002060"/>
                </a:solidFill>
              </a:rPr>
              <a:t>bunches</a:t>
            </a:r>
            <a:r>
              <a:rPr lang="it-IT" sz="1600" smtClean="0">
                <a:solidFill>
                  <a:srgbClr val="002060"/>
                </a:solidFill>
              </a:rPr>
              <a:t>, </a:t>
            </a:r>
            <a:r>
              <a:rPr lang="it-IT" sz="1600" err="1" smtClean="0">
                <a:solidFill>
                  <a:srgbClr val="002060"/>
                </a:solidFill>
              </a:rPr>
              <a:t>which</a:t>
            </a:r>
            <a:r>
              <a:rPr lang="it-IT" sz="1600" smtClean="0">
                <a:solidFill>
                  <a:srgbClr val="002060"/>
                </a:solidFill>
              </a:rPr>
              <a:t> </a:t>
            </a:r>
            <a:r>
              <a:rPr lang="it-IT" sz="1600" err="1" smtClean="0">
                <a:solidFill>
                  <a:srgbClr val="002060"/>
                </a:solidFill>
              </a:rPr>
              <a:t>interefere</a:t>
            </a:r>
            <a:r>
              <a:rPr lang="it-IT" sz="1600" smtClean="0">
                <a:solidFill>
                  <a:srgbClr val="002060"/>
                </a:solidFill>
              </a:rPr>
              <a:t> with the </a:t>
            </a:r>
            <a:r>
              <a:rPr lang="it-IT" sz="1600" err="1" smtClean="0">
                <a:solidFill>
                  <a:srgbClr val="002060"/>
                </a:solidFill>
              </a:rPr>
              <a:t>bunches</a:t>
            </a:r>
            <a:r>
              <a:rPr lang="it-IT" sz="1600" smtClean="0">
                <a:solidFill>
                  <a:srgbClr val="002060"/>
                </a:solidFill>
              </a:rPr>
              <a:t> </a:t>
            </a:r>
            <a:r>
              <a:rPr lang="it-IT" sz="1600" err="1" smtClean="0">
                <a:solidFill>
                  <a:srgbClr val="002060"/>
                </a:solidFill>
              </a:rPr>
              <a:t>arriving</a:t>
            </a:r>
            <a:r>
              <a:rPr lang="it-IT" sz="1600" smtClean="0">
                <a:solidFill>
                  <a:srgbClr val="002060"/>
                </a:solidFill>
              </a:rPr>
              <a:t> in the </a:t>
            </a:r>
            <a:r>
              <a:rPr lang="it-IT" sz="1600" err="1" smtClean="0">
                <a:solidFill>
                  <a:srgbClr val="002060"/>
                </a:solidFill>
              </a:rPr>
              <a:t>structure</a:t>
            </a:r>
            <a:r>
              <a:rPr lang="it-IT" sz="1600" smtClean="0">
                <a:solidFill>
                  <a:srgbClr val="002060"/>
                </a:solidFill>
              </a:rPr>
              <a:t> </a:t>
            </a:r>
            <a:r>
              <a:rPr lang="it-IT" sz="1600" err="1" smtClean="0">
                <a:solidFill>
                  <a:srgbClr val="002060"/>
                </a:solidFill>
              </a:rPr>
              <a:t>afterwards</a:t>
            </a:r>
            <a:r>
              <a:rPr lang="it-IT" sz="1600" smtClean="0">
                <a:solidFill>
                  <a:srgbClr val="002060"/>
                </a:solidFill>
              </a:rPr>
              <a:t>.</a:t>
            </a:r>
            <a:endParaRPr lang="en-GB" sz="1600" smtClean="0">
              <a:solidFill>
                <a:srgbClr val="002060"/>
              </a:solidFill>
            </a:endParaRPr>
          </a:p>
        </p:txBody>
      </p:sp>
      <p:sp>
        <p:nvSpPr>
          <p:cNvPr id="9" name="Rettangolo 8"/>
          <p:cNvSpPr/>
          <p:nvPr/>
        </p:nvSpPr>
        <p:spPr>
          <a:xfrm>
            <a:off x="76907" y="6135138"/>
            <a:ext cx="9210676" cy="338554"/>
          </a:xfrm>
          <a:prstGeom prst="rect">
            <a:avLst/>
          </a:prstGeom>
        </p:spPr>
        <p:txBody>
          <a:bodyPr wrap="square">
            <a:spAutoFit/>
          </a:bodyPr>
          <a:lstStyle/>
          <a:p>
            <a:pPr fontAlgn="base">
              <a:spcBef>
                <a:spcPts val="600"/>
              </a:spcBef>
              <a:spcAft>
                <a:spcPct val="0"/>
              </a:spcAft>
            </a:pPr>
            <a:r>
              <a:rPr lang="it-IT" sz="1600" u="sng" err="1" smtClean="0">
                <a:solidFill>
                  <a:srgbClr val="002060"/>
                </a:solidFill>
              </a:rPr>
              <a:t>Coupled</a:t>
            </a:r>
            <a:r>
              <a:rPr lang="it-IT" sz="1600" u="sng" smtClean="0">
                <a:solidFill>
                  <a:srgbClr val="002060"/>
                </a:solidFill>
              </a:rPr>
              <a:t> </a:t>
            </a:r>
            <a:r>
              <a:rPr lang="it-IT" sz="1600" u="sng" err="1" smtClean="0">
                <a:solidFill>
                  <a:srgbClr val="002060"/>
                </a:solidFill>
              </a:rPr>
              <a:t>bunch</a:t>
            </a:r>
            <a:r>
              <a:rPr lang="it-IT" sz="1600" u="sng" smtClean="0">
                <a:solidFill>
                  <a:srgbClr val="002060"/>
                </a:solidFill>
              </a:rPr>
              <a:t> </a:t>
            </a:r>
            <a:r>
              <a:rPr lang="it-IT" sz="1600" u="sng" err="1" smtClean="0">
                <a:solidFill>
                  <a:srgbClr val="002060"/>
                </a:solidFill>
              </a:rPr>
              <a:t>instabilities</a:t>
            </a:r>
            <a:r>
              <a:rPr lang="it-IT" sz="1600" u="sng" smtClean="0">
                <a:solidFill>
                  <a:srgbClr val="002060"/>
                </a:solidFill>
              </a:rPr>
              <a:t> </a:t>
            </a:r>
            <a:r>
              <a:rPr lang="it-IT" sz="1600" u="sng" err="1" smtClean="0">
                <a:solidFill>
                  <a:srgbClr val="002060"/>
                </a:solidFill>
              </a:rPr>
              <a:t>analysis</a:t>
            </a:r>
            <a:r>
              <a:rPr lang="it-IT" sz="1600" u="sng" smtClean="0">
                <a:solidFill>
                  <a:srgbClr val="002060"/>
                </a:solidFill>
              </a:rPr>
              <a:t> </a:t>
            </a:r>
            <a:r>
              <a:rPr lang="it-IT" sz="1600" u="sng" err="1" smtClean="0">
                <a:solidFill>
                  <a:srgbClr val="002060"/>
                </a:solidFill>
              </a:rPr>
              <a:t>will</a:t>
            </a:r>
            <a:r>
              <a:rPr lang="it-IT" sz="1600" u="sng" smtClean="0">
                <a:solidFill>
                  <a:srgbClr val="002060"/>
                </a:solidFill>
              </a:rPr>
              <a:t> be </a:t>
            </a:r>
            <a:r>
              <a:rPr lang="it-IT" sz="1600" u="sng" err="1" smtClean="0">
                <a:solidFill>
                  <a:srgbClr val="002060"/>
                </a:solidFill>
              </a:rPr>
              <a:t>presented</a:t>
            </a:r>
            <a:r>
              <a:rPr lang="it-IT" sz="1600" u="sng" smtClean="0">
                <a:solidFill>
                  <a:srgbClr val="002060"/>
                </a:solidFill>
              </a:rPr>
              <a:t> by </a:t>
            </a:r>
            <a:r>
              <a:rPr lang="it-IT" sz="1600" u="sng" err="1" smtClean="0">
                <a:solidFill>
                  <a:srgbClr val="002060"/>
                </a:solidFill>
              </a:rPr>
              <a:t>D.Quartullo</a:t>
            </a:r>
            <a:r>
              <a:rPr lang="it-IT" sz="1600" u="sng" smtClean="0">
                <a:solidFill>
                  <a:srgbClr val="002060"/>
                </a:solidFill>
              </a:rPr>
              <a:t> in the </a:t>
            </a:r>
            <a:r>
              <a:rPr lang="it-IT" sz="1600" u="sng" err="1" smtClean="0">
                <a:solidFill>
                  <a:srgbClr val="002060"/>
                </a:solidFill>
              </a:rPr>
              <a:t>upcoming</a:t>
            </a:r>
            <a:r>
              <a:rPr lang="it-IT" sz="1600" u="sng" smtClean="0">
                <a:solidFill>
                  <a:srgbClr val="002060"/>
                </a:solidFill>
              </a:rPr>
              <a:t> </a:t>
            </a:r>
            <a:r>
              <a:rPr lang="it-IT" sz="1600" u="sng" err="1" smtClean="0">
                <a:solidFill>
                  <a:srgbClr val="002060"/>
                </a:solidFill>
              </a:rPr>
              <a:t>presentation</a:t>
            </a:r>
            <a:r>
              <a:rPr lang="it-IT" sz="1600" u="sng" smtClean="0">
                <a:solidFill>
                  <a:srgbClr val="002060"/>
                </a:solidFill>
              </a:rPr>
              <a:t>.</a:t>
            </a:r>
            <a:endParaRPr lang="it-IT" sz="1600" u="sng">
              <a:solidFill>
                <a:srgbClr val="002060"/>
              </a:solidFill>
            </a:endParaRPr>
          </a:p>
        </p:txBody>
      </p:sp>
      <mc:AlternateContent xmlns:mc="http://schemas.openxmlformats.org/markup-compatibility/2006" xmlns:a14="http://schemas.microsoft.com/office/drawing/2010/main">
        <mc:Choice Requires="a14">
          <p:sp>
            <p:nvSpPr>
              <p:cNvPr id="10" name="CasellaDiTesto 9"/>
              <p:cNvSpPr txBox="1"/>
              <p:nvPr/>
            </p:nvSpPr>
            <p:spPr>
              <a:xfrm>
                <a:off x="4612224" y="3988063"/>
                <a:ext cx="4233147" cy="660245"/>
              </a:xfrm>
              <a:prstGeom prst="rect">
                <a:avLst/>
              </a:prstGeom>
              <a:solidFill>
                <a:schemeClr val="accent2">
                  <a:lumMod val="40000"/>
                  <a:lumOff val="60000"/>
                </a:schemeClr>
              </a:solidFill>
              <a:ln w="12700">
                <a:solidFill>
                  <a:schemeClr val="tx1"/>
                </a:solidFill>
              </a:ln>
            </p:spPr>
            <p:txBody>
              <a:bodyPr wrap="none" lIns="0" tIns="0" rIns="0" bIns="0" rtlCol="0">
                <a:spAutoFit/>
              </a:bodyPr>
              <a:lstStyle/>
              <a:p>
                <a:pPr>
                  <a:spcAft>
                    <a:spcPts val="600"/>
                  </a:spcAft>
                  <a:buClr>
                    <a:schemeClr val="accent2"/>
                  </a:buClr>
                  <a:buSzPct val="70000"/>
                </a:pPr>
                <a14:m>
                  <m:oMathPara xmlns:m="http://schemas.openxmlformats.org/officeDocument/2006/math">
                    <m:oMathParaPr>
                      <m:jc m:val="centerGroup"/>
                    </m:oMathParaPr>
                    <m:oMath xmlns:m="http://schemas.openxmlformats.org/officeDocument/2006/math">
                      <m:sSub>
                        <m:sSubPr>
                          <m:ctrlPr>
                            <a:rPr lang="it-IT" sz="2000" i="1">
                              <a:solidFill>
                                <a:srgbClr val="002060"/>
                              </a:solidFill>
                              <a:latin typeface="Cambria Math" panose="02040503050406030204" pitchFamily="18" charset="0"/>
                            </a:rPr>
                          </m:ctrlPr>
                        </m:sSubPr>
                        <m:e>
                          <m:acc>
                            <m:accPr>
                              <m:chr m:val="̈"/>
                              <m:ctrlPr>
                                <a:rPr lang="it-IT" sz="2000" i="1">
                                  <a:solidFill>
                                    <a:srgbClr val="002060"/>
                                  </a:solidFill>
                                  <a:latin typeface="Cambria Math" panose="02040503050406030204" pitchFamily="18" charset="0"/>
                                </a:rPr>
                              </m:ctrlPr>
                            </m:accPr>
                            <m:e>
                              <m:r>
                                <a:rPr lang="el-GR" sz="2000" i="1">
                                  <a:solidFill>
                                    <a:srgbClr val="002060"/>
                                  </a:solidFill>
                                  <a:latin typeface="Cambria Math" panose="02040503050406030204" pitchFamily="18" charset="0"/>
                                </a:rPr>
                                <m:t>𝛕</m:t>
                              </m:r>
                            </m:e>
                          </m:acc>
                        </m:e>
                        <m:sub>
                          <m:r>
                            <a:rPr lang="it-IT" sz="2000" i="1">
                              <a:solidFill>
                                <a:srgbClr val="002060"/>
                              </a:solidFill>
                              <a:latin typeface="Cambria Math" panose="02040503050406030204" pitchFamily="18" charset="0"/>
                            </a:rPr>
                            <m:t>𝒏</m:t>
                          </m:r>
                        </m:sub>
                      </m:sSub>
                      <m:r>
                        <a:rPr lang="it-IT" sz="2000" i="1">
                          <a:solidFill>
                            <a:srgbClr val="002060"/>
                          </a:solidFill>
                          <a:latin typeface="Cambria Math" panose="02040503050406030204" pitchFamily="18" charset="0"/>
                        </a:rPr>
                        <m:t>+</m:t>
                      </m:r>
                      <m:r>
                        <a:rPr lang="it-IT" sz="2000" i="1">
                          <a:solidFill>
                            <a:srgbClr val="002060"/>
                          </a:solidFill>
                          <a:latin typeface="Cambria Math" panose="02040503050406030204" pitchFamily="18" charset="0"/>
                        </a:rPr>
                        <m:t>𝟐</m:t>
                      </m:r>
                      <m:sSub>
                        <m:sSubPr>
                          <m:ctrlPr>
                            <a:rPr lang="it-IT" sz="2000" i="1">
                              <a:solidFill>
                                <a:srgbClr val="002060"/>
                              </a:solidFill>
                              <a:latin typeface="Cambria Math" panose="02040503050406030204" pitchFamily="18" charset="0"/>
                            </a:rPr>
                          </m:ctrlPr>
                        </m:sSubPr>
                        <m:e>
                          <m:r>
                            <a:rPr lang="it-IT" sz="2000" i="1">
                              <a:solidFill>
                                <a:srgbClr val="002060"/>
                              </a:solidFill>
                              <a:latin typeface="Cambria Math" panose="02040503050406030204" pitchFamily="18" charset="0"/>
                            </a:rPr>
                            <m:t>𝐝</m:t>
                          </m:r>
                        </m:e>
                        <m:sub>
                          <m:r>
                            <a:rPr lang="it-IT" sz="2000" i="1">
                              <a:solidFill>
                                <a:srgbClr val="002060"/>
                              </a:solidFill>
                              <a:latin typeface="Cambria Math" panose="02040503050406030204" pitchFamily="18" charset="0"/>
                            </a:rPr>
                            <m:t>𝒓</m:t>
                          </m:r>
                        </m:sub>
                      </m:sSub>
                      <m:sSub>
                        <m:sSubPr>
                          <m:ctrlPr>
                            <a:rPr lang="it-IT" sz="2000" i="1">
                              <a:solidFill>
                                <a:srgbClr val="002060"/>
                              </a:solidFill>
                              <a:latin typeface="Cambria Math" panose="02040503050406030204" pitchFamily="18" charset="0"/>
                            </a:rPr>
                          </m:ctrlPr>
                        </m:sSubPr>
                        <m:e>
                          <m:acc>
                            <m:accPr>
                              <m:chr m:val="̇"/>
                              <m:ctrlPr>
                                <a:rPr lang="it-IT" sz="2000" i="1">
                                  <a:solidFill>
                                    <a:srgbClr val="002060"/>
                                  </a:solidFill>
                                  <a:latin typeface="Cambria Math" panose="02040503050406030204" pitchFamily="18" charset="0"/>
                                </a:rPr>
                              </m:ctrlPr>
                            </m:accPr>
                            <m:e>
                              <m:r>
                                <a:rPr lang="el-GR" sz="2000" i="1">
                                  <a:solidFill>
                                    <a:srgbClr val="002060"/>
                                  </a:solidFill>
                                  <a:latin typeface="Cambria Math" panose="02040503050406030204" pitchFamily="18" charset="0"/>
                                </a:rPr>
                                <m:t>𝛕</m:t>
                              </m:r>
                            </m:e>
                          </m:acc>
                        </m:e>
                        <m:sub>
                          <m:r>
                            <a:rPr lang="it-IT" sz="2000" i="1">
                              <a:solidFill>
                                <a:srgbClr val="002060"/>
                              </a:solidFill>
                              <a:latin typeface="Cambria Math" panose="02040503050406030204" pitchFamily="18" charset="0"/>
                            </a:rPr>
                            <m:t>𝒏</m:t>
                          </m:r>
                        </m:sub>
                      </m:sSub>
                      <m:r>
                        <a:rPr lang="it-IT" sz="2000" i="1">
                          <a:solidFill>
                            <a:srgbClr val="002060"/>
                          </a:solidFill>
                          <a:latin typeface="Cambria Math" panose="02040503050406030204" pitchFamily="18" charset="0"/>
                        </a:rPr>
                        <m:t>+</m:t>
                      </m:r>
                      <m:sSubSup>
                        <m:sSubSupPr>
                          <m:ctrlPr>
                            <a:rPr lang="it-IT" sz="2000" i="1">
                              <a:solidFill>
                                <a:srgbClr val="002060"/>
                              </a:solidFill>
                              <a:latin typeface="Cambria Math" panose="02040503050406030204" pitchFamily="18" charset="0"/>
                            </a:rPr>
                          </m:ctrlPr>
                        </m:sSubSupPr>
                        <m:e>
                          <m:r>
                            <a:rPr lang="el-GR" sz="2000" i="1">
                              <a:solidFill>
                                <a:srgbClr val="002060"/>
                              </a:solidFill>
                              <a:latin typeface="Cambria Math" panose="02040503050406030204" pitchFamily="18" charset="0"/>
                            </a:rPr>
                            <m:t>𝛚</m:t>
                          </m:r>
                        </m:e>
                        <m:sub>
                          <m:r>
                            <a:rPr lang="it-IT" sz="2000" i="1">
                              <a:solidFill>
                                <a:srgbClr val="002060"/>
                              </a:solidFill>
                              <a:latin typeface="Cambria Math" panose="02040503050406030204" pitchFamily="18" charset="0"/>
                            </a:rPr>
                            <m:t>𝐬</m:t>
                          </m:r>
                        </m:sub>
                        <m:sup>
                          <m:r>
                            <a:rPr lang="it-IT" sz="2000" i="1">
                              <a:solidFill>
                                <a:srgbClr val="002060"/>
                              </a:solidFill>
                              <a:latin typeface="Cambria Math" panose="02040503050406030204" pitchFamily="18" charset="0"/>
                            </a:rPr>
                            <m:t>𝟐</m:t>
                          </m:r>
                        </m:sup>
                      </m:sSubSup>
                      <m:sSub>
                        <m:sSubPr>
                          <m:ctrlPr>
                            <a:rPr lang="it-IT" sz="2000" i="1">
                              <a:solidFill>
                                <a:srgbClr val="002060"/>
                              </a:solidFill>
                              <a:latin typeface="Cambria Math" panose="02040503050406030204" pitchFamily="18" charset="0"/>
                            </a:rPr>
                          </m:ctrlPr>
                        </m:sSubPr>
                        <m:e>
                          <m:r>
                            <a:rPr lang="el-GR" sz="2000" i="1">
                              <a:solidFill>
                                <a:srgbClr val="002060"/>
                              </a:solidFill>
                              <a:latin typeface="Cambria Math" panose="02040503050406030204" pitchFamily="18" charset="0"/>
                            </a:rPr>
                            <m:t>𝛕</m:t>
                          </m:r>
                        </m:e>
                        <m:sub>
                          <m:r>
                            <a:rPr lang="it-IT" sz="2000" i="1">
                              <a:solidFill>
                                <a:srgbClr val="002060"/>
                              </a:solidFill>
                              <a:latin typeface="Cambria Math" panose="02040503050406030204" pitchFamily="18" charset="0"/>
                            </a:rPr>
                            <m:t>𝒏</m:t>
                          </m:r>
                        </m:sub>
                      </m:sSub>
                      <m:r>
                        <a:rPr lang="it-IT" sz="2000" i="1">
                          <a:solidFill>
                            <a:srgbClr val="002060"/>
                          </a:solidFill>
                          <a:latin typeface="Cambria Math" panose="02040503050406030204" pitchFamily="18" charset="0"/>
                        </a:rPr>
                        <m:t>=−</m:t>
                      </m:r>
                      <m:f>
                        <m:fPr>
                          <m:ctrlPr>
                            <a:rPr lang="it-IT" sz="2000" i="1">
                              <a:solidFill>
                                <a:srgbClr val="002060"/>
                              </a:solidFill>
                              <a:latin typeface="Cambria Math" panose="02040503050406030204" pitchFamily="18" charset="0"/>
                            </a:rPr>
                          </m:ctrlPr>
                        </m:fPr>
                        <m:num>
                          <m:sSub>
                            <m:sSubPr>
                              <m:ctrlPr>
                                <a:rPr lang="it-IT" sz="2000" i="1">
                                  <a:solidFill>
                                    <a:srgbClr val="002060"/>
                                  </a:solidFill>
                                  <a:latin typeface="Cambria Math" panose="02040503050406030204" pitchFamily="18" charset="0"/>
                                </a:rPr>
                              </m:ctrlPr>
                            </m:sSubPr>
                            <m:e>
                              <m:r>
                                <a:rPr lang="el-GR" sz="2000" i="1">
                                  <a:solidFill>
                                    <a:srgbClr val="002060"/>
                                  </a:solidFill>
                                  <a:latin typeface="Cambria Math" panose="02040503050406030204" pitchFamily="18" charset="0"/>
                                </a:rPr>
                                <m:t>𝛂</m:t>
                              </m:r>
                            </m:e>
                            <m:sub>
                              <m:r>
                                <a:rPr lang="it-IT" sz="2000" i="1">
                                  <a:solidFill>
                                    <a:srgbClr val="002060"/>
                                  </a:solidFill>
                                  <a:latin typeface="Cambria Math" panose="02040503050406030204" pitchFamily="18" charset="0"/>
                                </a:rPr>
                                <m:t>𝐜</m:t>
                              </m:r>
                            </m:sub>
                          </m:sSub>
                          <m:r>
                            <a:rPr lang="it-IT" sz="2000" i="1">
                              <a:solidFill>
                                <a:srgbClr val="002060"/>
                              </a:solidFill>
                              <a:latin typeface="Cambria Math" panose="02040503050406030204" pitchFamily="18" charset="0"/>
                            </a:rPr>
                            <m:t>𝐞</m:t>
                          </m:r>
                        </m:num>
                        <m:den>
                          <m:sSub>
                            <m:sSubPr>
                              <m:ctrlPr>
                                <a:rPr lang="it-IT" sz="2000" i="1">
                                  <a:solidFill>
                                    <a:srgbClr val="002060"/>
                                  </a:solidFill>
                                  <a:latin typeface="Cambria Math" panose="02040503050406030204" pitchFamily="18" charset="0"/>
                                </a:rPr>
                              </m:ctrlPr>
                            </m:sSubPr>
                            <m:e>
                              <m:r>
                                <a:rPr lang="it-IT" sz="2000" i="1">
                                  <a:solidFill>
                                    <a:srgbClr val="002060"/>
                                  </a:solidFill>
                                  <a:latin typeface="Cambria Math" panose="02040503050406030204" pitchFamily="18" charset="0"/>
                                </a:rPr>
                                <m:t>𝐄</m:t>
                              </m:r>
                            </m:e>
                            <m:sub>
                              <m:r>
                                <a:rPr lang="it-IT" sz="2000" i="1">
                                  <a:solidFill>
                                    <a:srgbClr val="002060"/>
                                  </a:solidFill>
                                  <a:latin typeface="Cambria Math" panose="02040503050406030204" pitchFamily="18" charset="0"/>
                                </a:rPr>
                                <m:t>𝟎</m:t>
                              </m:r>
                            </m:sub>
                          </m:sSub>
                          <m:sSub>
                            <m:sSubPr>
                              <m:ctrlPr>
                                <a:rPr lang="it-IT" sz="2000" i="1">
                                  <a:solidFill>
                                    <a:srgbClr val="002060"/>
                                  </a:solidFill>
                                  <a:latin typeface="Cambria Math" panose="02040503050406030204" pitchFamily="18" charset="0"/>
                                </a:rPr>
                              </m:ctrlPr>
                            </m:sSubPr>
                            <m:e>
                              <m:r>
                                <a:rPr lang="it-IT" sz="2000" i="1">
                                  <a:solidFill>
                                    <a:srgbClr val="002060"/>
                                  </a:solidFill>
                                  <a:latin typeface="Cambria Math" panose="02040503050406030204" pitchFamily="18" charset="0"/>
                                </a:rPr>
                                <m:t>𝐓</m:t>
                              </m:r>
                            </m:e>
                            <m:sub>
                              <m:r>
                                <a:rPr lang="it-IT" sz="2000" i="1">
                                  <a:solidFill>
                                    <a:srgbClr val="002060"/>
                                  </a:solidFill>
                                  <a:latin typeface="Cambria Math" panose="02040503050406030204" pitchFamily="18" charset="0"/>
                                </a:rPr>
                                <m:t>𝟎</m:t>
                              </m:r>
                            </m:sub>
                          </m:sSub>
                        </m:den>
                      </m:f>
                      <m:r>
                        <a:rPr lang="it-IT" sz="2000" i="1">
                          <a:solidFill>
                            <a:srgbClr val="002060"/>
                          </a:solidFill>
                          <a:latin typeface="Cambria Math" panose="02040503050406030204" pitchFamily="18" charset="0"/>
                        </a:rPr>
                        <m:t>∙</m:t>
                      </m:r>
                      <m:sSubSup>
                        <m:sSubSupPr>
                          <m:ctrlPr>
                            <a:rPr lang="it-IT" sz="2000" i="1">
                              <a:solidFill>
                                <a:srgbClr val="002060"/>
                              </a:solidFill>
                              <a:latin typeface="Cambria Math" panose="02040503050406030204" pitchFamily="18" charset="0"/>
                            </a:rPr>
                          </m:ctrlPr>
                        </m:sSubSupPr>
                        <m:e>
                          <m:r>
                            <a:rPr lang="it-IT" sz="2000" i="1">
                              <a:solidFill>
                                <a:srgbClr val="002060"/>
                              </a:solidFill>
                              <a:latin typeface="Cambria Math" panose="02040503050406030204" pitchFamily="18" charset="0"/>
                            </a:rPr>
                            <m:t>𝐕</m:t>
                          </m:r>
                        </m:e>
                        <m:sub>
                          <m:r>
                            <a:rPr lang="it-IT" sz="2000" i="1">
                              <a:solidFill>
                                <a:srgbClr val="002060"/>
                              </a:solidFill>
                              <a:latin typeface="Cambria Math" panose="02040503050406030204" pitchFamily="18" charset="0"/>
                            </a:rPr>
                            <m:t>𝐧</m:t>
                          </m:r>
                        </m:sub>
                        <m:sup>
                          <m:r>
                            <a:rPr lang="it-IT" sz="2000" i="1">
                              <a:solidFill>
                                <a:srgbClr val="002060"/>
                              </a:solidFill>
                              <a:latin typeface="Cambria Math" panose="02040503050406030204" pitchFamily="18" charset="0"/>
                            </a:rPr>
                            <m:t>𝐰𝐤</m:t>
                          </m:r>
                        </m:sup>
                      </m:sSubSup>
                      <m:r>
                        <a:rPr lang="it-IT" sz="2000" i="1">
                          <a:solidFill>
                            <a:srgbClr val="002060"/>
                          </a:solidFill>
                          <a:latin typeface="Cambria Math" panose="02040503050406030204" pitchFamily="18" charset="0"/>
                        </a:rPr>
                        <m:t>(</m:t>
                      </m:r>
                      <m:r>
                        <a:rPr lang="it-IT" sz="2000" i="1">
                          <a:solidFill>
                            <a:srgbClr val="002060"/>
                          </a:solidFill>
                          <a:latin typeface="Cambria Math" panose="02040503050406030204" pitchFamily="18" charset="0"/>
                        </a:rPr>
                        <m:t>𝐭</m:t>
                      </m:r>
                      <m:r>
                        <a:rPr lang="it-IT" sz="2000" i="1">
                          <a:solidFill>
                            <a:srgbClr val="002060"/>
                          </a:solidFill>
                          <a:latin typeface="Cambria Math" panose="02040503050406030204" pitchFamily="18" charset="0"/>
                        </a:rPr>
                        <m:t>)</m:t>
                      </m:r>
                    </m:oMath>
                  </m:oMathPara>
                </a14:m>
                <a:endParaRPr lang="it-IT" sz="2000" i="1" dirty="0">
                  <a:solidFill>
                    <a:srgbClr val="002060"/>
                  </a:solidFill>
                  <a:latin typeface="Cambria Math" panose="02040503050406030204" pitchFamily="18" charset="0"/>
                </a:endParaRPr>
              </a:p>
            </p:txBody>
          </p:sp>
        </mc:Choice>
        <mc:Fallback xmlns="">
          <p:sp>
            <p:nvSpPr>
              <p:cNvPr id="10" name="CasellaDiTesto 9"/>
              <p:cNvSpPr txBox="1">
                <a:spLocks noRot="1" noChangeAspect="1" noMove="1" noResize="1" noEditPoints="1" noAdjustHandles="1" noChangeArrowheads="1" noChangeShapeType="1" noTextEdit="1"/>
              </p:cNvSpPr>
              <p:nvPr/>
            </p:nvSpPr>
            <p:spPr>
              <a:xfrm>
                <a:off x="4612224" y="3988063"/>
                <a:ext cx="4233147" cy="660245"/>
              </a:xfrm>
              <a:prstGeom prst="rect">
                <a:avLst/>
              </a:prstGeom>
              <a:blipFill>
                <a:blip r:embed="rId3"/>
                <a:stretch>
                  <a:fillRect/>
                </a:stretch>
              </a:blipFill>
              <a:ln w="12700">
                <a:solidFill>
                  <a:schemeClr val="tx1"/>
                </a:solidFill>
              </a:ln>
            </p:spPr>
            <p:txBody>
              <a:bodyPr/>
              <a:lstStyle/>
              <a:p>
                <a:r>
                  <a:rPr lang="it-IT">
                    <a:noFill/>
                  </a:rPr>
                  <a:t> </a:t>
                </a:r>
              </a:p>
            </p:txBody>
          </p:sp>
        </mc:Fallback>
      </mc:AlternateContent>
      <p:sp>
        <p:nvSpPr>
          <p:cNvPr id="11" name="Ovale 10"/>
          <p:cNvSpPr/>
          <p:nvPr/>
        </p:nvSpPr>
        <p:spPr>
          <a:xfrm>
            <a:off x="7038035" y="3887788"/>
            <a:ext cx="1807335" cy="833801"/>
          </a:xfrm>
          <a:prstGeom prst="ellipse">
            <a:avLst/>
          </a:prstGeom>
          <a:solidFill>
            <a:srgbClr val="F04C3E">
              <a:alpha val="22000"/>
            </a:srgb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12" name="Connettore 2 11"/>
          <p:cNvCxnSpPr/>
          <p:nvPr/>
        </p:nvCxnSpPr>
        <p:spPr>
          <a:xfrm flipV="1">
            <a:off x="7103603" y="4748584"/>
            <a:ext cx="287167" cy="549162"/>
          </a:xfrm>
          <a:prstGeom prst="straightConnector1">
            <a:avLst/>
          </a:prstGeom>
          <a:ln w="12700">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457200" y="5200093"/>
            <a:ext cx="8310049" cy="830997"/>
          </a:xfrm>
          <a:prstGeom prst="rect">
            <a:avLst/>
          </a:prstGeom>
          <a:solidFill>
            <a:schemeClr val="tx2">
              <a:lumMod val="95000"/>
            </a:schemeClr>
          </a:solidFill>
        </p:spPr>
        <p:txBody>
          <a:bodyPr wrap="square">
            <a:spAutoFit/>
          </a:bodyPr>
          <a:lstStyle/>
          <a:p>
            <a:pPr fontAlgn="base">
              <a:spcBef>
                <a:spcPts val="600"/>
              </a:spcBef>
              <a:spcAft>
                <a:spcPct val="0"/>
              </a:spcAft>
            </a:pPr>
            <a:r>
              <a:rPr lang="it-IT" sz="1600" b="1" err="1" smtClean="0">
                <a:solidFill>
                  <a:srgbClr val="002060"/>
                </a:solidFill>
              </a:rPr>
              <a:t>Coupled-bunch</a:t>
            </a:r>
            <a:r>
              <a:rPr lang="it-IT" sz="1600" b="1" smtClean="0">
                <a:solidFill>
                  <a:srgbClr val="002060"/>
                </a:solidFill>
              </a:rPr>
              <a:t> </a:t>
            </a:r>
            <a:r>
              <a:rPr lang="it-IT" sz="1600" b="1" err="1" smtClean="0">
                <a:solidFill>
                  <a:srgbClr val="002060"/>
                </a:solidFill>
              </a:rPr>
              <a:t>oscillations</a:t>
            </a:r>
            <a:r>
              <a:rPr lang="it-IT" sz="1600" b="1" smtClean="0">
                <a:solidFill>
                  <a:srgbClr val="002060"/>
                </a:solidFill>
              </a:rPr>
              <a:t> are </a:t>
            </a:r>
            <a:r>
              <a:rPr lang="it-IT" sz="1600" b="1" err="1" smtClean="0">
                <a:solidFill>
                  <a:srgbClr val="002060"/>
                </a:solidFill>
              </a:rPr>
              <a:t>represented</a:t>
            </a:r>
            <a:r>
              <a:rPr lang="it-IT" sz="1600" b="1" smtClean="0">
                <a:solidFill>
                  <a:srgbClr val="002060"/>
                </a:solidFill>
              </a:rPr>
              <a:t> by a </a:t>
            </a:r>
            <a:r>
              <a:rPr lang="it-IT" sz="1600" b="1" err="1" smtClean="0">
                <a:solidFill>
                  <a:srgbClr val="002060"/>
                </a:solidFill>
              </a:rPr>
              <a:t>driving</a:t>
            </a:r>
            <a:r>
              <a:rPr lang="it-IT" sz="1600" b="1" smtClean="0">
                <a:solidFill>
                  <a:srgbClr val="002060"/>
                </a:solidFill>
              </a:rPr>
              <a:t> force</a:t>
            </a:r>
            <a:r>
              <a:rPr lang="it-IT" sz="1600" smtClean="0">
                <a:solidFill>
                  <a:srgbClr val="002060"/>
                </a:solidFill>
              </a:rPr>
              <a:t>, </a:t>
            </a:r>
            <a:r>
              <a:rPr lang="it-IT" sz="1600" err="1" smtClean="0">
                <a:solidFill>
                  <a:srgbClr val="002060"/>
                </a:solidFill>
              </a:rPr>
              <a:t>that</a:t>
            </a:r>
            <a:r>
              <a:rPr lang="it-IT" sz="1600" smtClean="0">
                <a:solidFill>
                  <a:srgbClr val="002060"/>
                </a:solidFill>
              </a:rPr>
              <a:t> </a:t>
            </a:r>
            <a:r>
              <a:rPr lang="it-IT" sz="1600" err="1" smtClean="0">
                <a:solidFill>
                  <a:srgbClr val="002060"/>
                </a:solidFill>
              </a:rPr>
              <a:t>potentially</a:t>
            </a:r>
            <a:r>
              <a:rPr lang="it-IT" sz="1600" smtClean="0">
                <a:solidFill>
                  <a:srgbClr val="002060"/>
                </a:solidFill>
              </a:rPr>
              <a:t> </a:t>
            </a:r>
            <a:r>
              <a:rPr lang="it-IT" sz="1600" err="1" smtClean="0">
                <a:solidFill>
                  <a:srgbClr val="002060"/>
                </a:solidFill>
              </a:rPr>
              <a:t>will</a:t>
            </a:r>
            <a:r>
              <a:rPr lang="it-IT" sz="1600" smtClean="0">
                <a:solidFill>
                  <a:srgbClr val="002060"/>
                </a:solidFill>
              </a:rPr>
              <a:t> </a:t>
            </a:r>
            <a:r>
              <a:rPr lang="it-IT" sz="1600" err="1" smtClean="0">
                <a:solidFill>
                  <a:srgbClr val="002060"/>
                </a:solidFill>
              </a:rPr>
              <a:t>make</a:t>
            </a:r>
            <a:r>
              <a:rPr lang="it-IT" sz="1600" smtClean="0">
                <a:solidFill>
                  <a:srgbClr val="002060"/>
                </a:solidFill>
              </a:rPr>
              <a:t> the </a:t>
            </a:r>
            <a:r>
              <a:rPr lang="it-IT" sz="1600" err="1" smtClean="0">
                <a:solidFill>
                  <a:srgbClr val="002060"/>
                </a:solidFill>
              </a:rPr>
              <a:t>bunch</a:t>
            </a:r>
            <a:r>
              <a:rPr lang="it-IT" sz="1600" smtClean="0">
                <a:solidFill>
                  <a:srgbClr val="002060"/>
                </a:solidFill>
              </a:rPr>
              <a:t> </a:t>
            </a:r>
            <a:r>
              <a:rPr lang="it-IT" sz="1600" err="1" smtClean="0">
                <a:solidFill>
                  <a:srgbClr val="002060"/>
                </a:solidFill>
              </a:rPr>
              <a:t>oscillations</a:t>
            </a:r>
            <a:r>
              <a:rPr lang="it-IT" sz="1600" smtClean="0">
                <a:solidFill>
                  <a:srgbClr val="002060"/>
                </a:solidFill>
              </a:rPr>
              <a:t> </a:t>
            </a:r>
            <a:r>
              <a:rPr lang="it-IT" sz="1600" err="1" smtClean="0">
                <a:solidFill>
                  <a:srgbClr val="002060"/>
                </a:solidFill>
              </a:rPr>
              <a:t>unstable</a:t>
            </a:r>
            <a:r>
              <a:rPr lang="it-IT" sz="1600" smtClean="0">
                <a:solidFill>
                  <a:srgbClr val="002060"/>
                </a:solidFill>
              </a:rPr>
              <a:t>. </a:t>
            </a:r>
            <a:br>
              <a:rPr lang="it-IT" sz="1600" smtClean="0">
                <a:solidFill>
                  <a:srgbClr val="002060"/>
                </a:solidFill>
              </a:rPr>
            </a:br>
            <a:r>
              <a:rPr lang="it-IT" sz="1600" smtClean="0">
                <a:solidFill>
                  <a:srgbClr val="002060"/>
                </a:solidFill>
              </a:rPr>
              <a:t>The </a:t>
            </a:r>
            <a:r>
              <a:rPr lang="it-IT" sz="1600" err="1" smtClean="0">
                <a:solidFill>
                  <a:srgbClr val="002060"/>
                </a:solidFill>
              </a:rPr>
              <a:t>higher</a:t>
            </a:r>
            <a:r>
              <a:rPr lang="it-IT" sz="1600" smtClean="0">
                <a:solidFill>
                  <a:srgbClr val="002060"/>
                </a:solidFill>
              </a:rPr>
              <a:t> the </a:t>
            </a:r>
            <a:r>
              <a:rPr lang="it-IT" sz="1600" err="1" smtClean="0">
                <a:solidFill>
                  <a:srgbClr val="002060"/>
                </a:solidFill>
              </a:rPr>
              <a:t>circulating</a:t>
            </a:r>
            <a:r>
              <a:rPr lang="it-IT" sz="1600" smtClean="0">
                <a:solidFill>
                  <a:srgbClr val="002060"/>
                </a:solidFill>
              </a:rPr>
              <a:t> </a:t>
            </a:r>
            <a:r>
              <a:rPr lang="it-IT" sz="1600" err="1" smtClean="0">
                <a:solidFill>
                  <a:srgbClr val="002060"/>
                </a:solidFill>
              </a:rPr>
              <a:t>current</a:t>
            </a:r>
            <a:r>
              <a:rPr lang="it-IT" sz="1600" smtClean="0">
                <a:solidFill>
                  <a:srgbClr val="002060"/>
                </a:solidFill>
              </a:rPr>
              <a:t>, the </a:t>
            </a:r>
            <a:r>
              <a:rPr lang="it-IT" sz="1600" err="1" smtClean="0">
                <a:solidFill>
                  <a:srgbClr val="002060"/>
                </a:solidFill>
              </a:rPr>
              <a:t>higher</a:t>
            </a:r>
            <a:r>
              <a:rPr lang="it-IT" sz="1600" smtClean="0">
                <a:solidFill>
                  <a:srgbClr val="002060"/>
                </a:solidFill>
              </a:rPr>
              <a:t> the </a:t>
            </a:r>
            <a:r>
              <a:rPr lang="it-IT" sz="1600" err="1" smtClean="0">
                <a:solidFill>
                  <a:srgbClr val="002060"/>
                </a:solidFill>
              </a:rPr>
              <a:t>coupled-bunch</a:t>
            </a:r>
            <a:r>
              <a:rPr lang="it-IT" sz="1600" smtClean="0">
                <a:solidFill>
                  <a:srgbClr val="002060"/>
                </a:solidFill>
              </a:rPr>
              <a:t> </a:t>
            </a:r>
            <a:r>
              <a:rPr lang="it-IT" sz="1600" err="1" smtClean="0">
                <a:solidFill>
                  <a:srgbClr val="002060"/>
                </a:solidFill>
              </a:rPr>
              <a:t>oscillations</a:t>
            </a:r>
            <a:r>
              <a:rPr lang="it-IT" sz="1600" smtClean="0">
                <a:solidFill>
                  <a:srgbClr val="002060"/>
                </a:solidFill>
              </a:rPr>
              <a:t>.</a:t>
            </a:r>
            <a:endParaRPr lang="it-IT" sz="1600">
              <a:solidFill>
                <a:srgbClr val="002060"/>
              </a:solidFill>
            </a:endParaRPr>
          </a:p>
        </p:txBody>
      </p:sp>
      <mc:AlternateContent xmlns:mc="http://schemas.openxmlformats.org/markup-compatibility/2006" xmlns:a14="http://schemas.microsoft.com/office/drawing/2010/main">
        <mc:Choice Requires="a14">
          <p:sp>
            <p:nvSpPr>
              <p:cNvPr id="15" name="CasellaDiTesto 14"/>
              <p:cNvSpPr txBox="1"/>
              <p:nvPr/>
            </p:nvSpPr>
            <p:spPr>
              <a:xfrm>
                <a:off x="4612224" y="3116798"/>
                <a:ext cx="2696764" cy="391710"/>
              </a:xfrm>
              <a:prstGeom prst="rect">
                <a:avLst/>
              </a:prstGeom>
              <a:solidFill>
                <a:schemeClr val="accent2">
                  <a:lumMod val="40000"/>
                  <a:lumOff val="60000"/>
                </a:schemeClr>
              </a:solidFill>
              <a:ln w="12700">
                <a:solidFill>
                  <a:schemeClr val="tx1"/>
                </a:solidFill>
              </a:ln>
            </p:spPr>
            <p:txBody>
              <a:bodyPr wrap="none" lIns="0" tIns="0" rIns="0" bIns="0" rtlCol="0">
                <a:spAutoFit/>
              </a:bodyPr>
              <a:lstStyle>
                <a:defPPr>
                  <a:defRPr lang="en-US"/>
                </a:defPPr>
                <a:lvl1pPr>
                  <a:spcAft>
                    <a:spcPts val="600"/>
                  </a:spcAft>
                  <a:buClr>
                    <a:schemeClr val="accent2"/>
                  </a:buClr>
                  <a:buSzPct val="70000"/>
                  <a:defRPr sz="2000" b="1" i="1">
                    <a:solidFill>
                      <a:srgbClr val="002060"/>
                    </a:solidFill>
                    <a:latin typeface="Cambria Math" panose="02040503050406030204" pitchFamily="18" charset="0"/>
                    <a:ea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acc>
                            <m:accPr>
                              <m:chr m:val="̈"/>
                              <m:ctrlPr>
                                <a:rPr lang="it-IT" i="1">
                                  <a:latin typeface="Cambria Math" panose="02040503050406030204" pitchFamily="18" charset="0"/>
                                </a:rPr>
                              </m:ctrlPr>
                            </m:accPr>
                            <m:e>
                              <m:r>
                                <a:rPr lang="el-GR">
                                  <a:latin typeface="Cambria Math" panose="02040503050406030204" pitchFamily="18" charset="0"/>
                                </a:rPr>
                                <m:t>𝛕</m:t>
                              </m:r>
                            </m:e>
                          </m:acc>
                        </m:e>
                        <m:sub>
                          <m:r>
                            <a:rPr lang="it-IT" b="1" i="1" smtClean="0">
                              <a:latin typeface="Cambria Math" panose="02040503050406030204" pitchFamily="18" charset="0"/>
                            </a:rPr>
                            <m:t>𝒏</m:t>
                          </m:r>
                        </m:sub>
                      </m:sSub>
                      <m:r>
                        <a:rPr lang="it-IT">
                          <a:latin typeface="Cambria Math" panose="02040503050406030204" pitchFamily="18" charset="0"/>
                        </a:rPr>
                        <m:t>+</m:t>
                      </m:r>
                      <m:r>
                        <a:rPr lang="it-IT">
                          <a:latin typeface="Cambria Math" panose="02040503050406030204" pitchFamily="18" charset="0"/>
                        </a:rPr>
                        <m:t>𝟐</m:t>
                      </m:r>
                      <m:sSub>
                        <m:sSubPr>
                          <m:ctrlPr>
                            <a:rPr lang="it-IT" i="1">
                              <a:latin typeface="Cambria Math" panose="02040503050406030204" pitchFamily="18" charset="0"/>
                            </a:rPr>
                          </m:ctrlPr>
                        </m:sSubPr>
                        <m:e>
                          <m:r>
                            <a:rPr lang="it-IT">
                              <a:latin typeface="Cambria Math" panose="02040503050406030204" pitchFamily="18" charset="0"/>
                            </a:rPr>
                            <m:t>𝐝</m:t>
                          </m:r>
                        </m:e>
                        <m:sub>
                          <m:r>
                            <a:rPr lang="it-IT">
                              <a:latin typeface="Cambria Math" panose="02040503050406030204" pitchFamily="18" charset="0"/>
                            </a:rPr>
                            <m:t>𝒓</m:t>
                          </m:r>
                        </m:sub>
                      </m:sSub>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el-GR">
                                  <a:latin typeface="Cambria Math" panose="02040503050406030204" pitchFamily="18" charset="0"/>
                                </a:rPr>
                                <m:t>𝛕</m:t>
                              </m:r>
                            </m:e>
                          </m:acc>
                        </m:e>
                        <m:sub>
                          <m:r>
                            <a:rPr lang="it-IT">
                              <a:latin typeface="Cambria Math" panose="02040503050406030204" pitchFamily="18" charset="0"/>
                            </a:rPr>
                            <m:t>𝒏</m:t>
                          </m:r>
                        </m:sub>
                      </m:sSub>
                      <m:r>
                        <a:rPr lang="it-IT">
                          <a:latin typeface="Cambria Math" panose="02040503050406030204" pitchFamily="18" charset="0"/>
                        </a:rPr>
                        <m:t>+</m:t>
                      </m:r>
                      <m:sSubSup>
                        <m:sSubSupPr>
                          <m:ctrlPr>
                            <a:rPr lang="it-IT" i="1">
                              <a:latin typeface="Cambria Math" panose="02040503050406030204" pitchFamily="18" charset="0"/>
                            </a:rPr>
                          </m:ctrlPr>
                        </m:sSubSupPr>
                        <m:e>
                          <m:r>
                            <a:rPr lang="el-GR">
                              <a:latin typeface="Cambria Math" panose="02040503050406030204" pitchFamily="18" charset="0"/>
                            </a:rPr>
                            <m:t>𝛚</m:t>
                          </m:r>
                        </m:e>
                        <m:sub>
                          <m:r>
                            <a:rPr lang="it-IT">
                              <a:latin typeface="Cambria Math" panose="02040503050406030204" pitchFamily="18" charset="0"/>
                            </a:rPr>
                            <m:t>𝐬</m:t>
                          </m:r>
                        </m:sub>
                        <m:sup>
                          <m:r>
                            <a:rPr lang="it-IT">
                              <a:latin typeface="Cambria Math" panose="02040503050406030204" pitchFamily="18" charset="0"/>
                            </a:rPr>
                            <m:t>𝟐</m:t>
                          </m:r>
                        </m:sup>
                      </m:sSubSup>
                      <m:sSub>
                        <m:sSubPr>
                          <m:ctrlPr>
                            <a:rPr lang="it-IT" i="1" smtClean="0">
                              <a:latin typeface="Cambria Math" panose="02040503050406030204" pitchFamily="18" charset="0"/>
                            </a:rPr>
                          </m:ctrlPr>
                        </m:sSubPr>
                        <m:e>
                          <m:r>
                            <a:rPr lang="el-GR">
                              <a:latin typeface="Cambria Math" panose="02040503050406030204" pitchFamily="18" charset="0"/>
                            </a:rPr>
                            <m:t>𝛕</m:t>
                          </m:r>
                        </m:e>
                        <m:sub>
                          <m:r>
                            <a:rPr lang="it-IT" b="1" i="1" smtClean="0">
                              <a:latin typeface="Cambria Math" panose="02040503050406030204" pitchFamily="18" charset="0"/>
                            </a:rPr>
                            <m:t>𝒏</m:t>
                          </m:r>
                        </m:sub>
                      </m:sSub>
                      <m:r>
                        <a:rPr lang="it-IT">
                          <a:latin typeface="Cambria Math" panose="02040503050406030204" pitchFamily="18" charset="0"/>
                        </a:rPr>
                        <m:t>=</m:t>
                      </m:r>
                      <m:r>
                        <a:rPr lang="it-IT">
                          <a:latin typeface="Cambria Math" panose="02040503050406030204" pitchFamily="18" charset="0"/>
                        </a:rPr>
                        <m:t>𝟎</m:t>
                      </m:r>
                    </m:oMath>
                  </m:oMathPara>
                </a14:m>
                <a:endParaRPr lang="it-IT"/>
              </a:p>
            </p:txBody>
          </p:sp>
        </mc:Choice>
        <mc:Fallback xmlns="">
          <p:sp>
            <p:nvSpPr>
              <p:cNvPr id="15" name="CasellaDiTesto 14"/>
              <p:cNvSpPr txBox="1">
                <a:spLocks noRot="1" noChangeAspect="1" noMove="1" noResize="1" noEditPoints="1" noAdjustHandles="1" noChangeArrowheads="1" noChangeShapeType="1" noTextEdit="1"/>
              </p:cNvSpPr>
              <p:nvPr/>
            </p:nvSpPr>
            <p:spPr>
              <a:xfrm>
                <a:off x="4612224" y="3116798"/>
                <a:ext cx="2696764" cy="391710"/>
              </a:xfrm>
              <a:prstGeom prst="rect">
                <a:avLst/>
              </a:prstGeom>
              <a:blipFill>
                <a:blip r:embed="rId4"/>
                <a:stretch>
                  <a:fillRect/>
                </a:stretch>
              </a:blipFill>
              <a:ln w="12700">
                <a:solidFill>
                  <a:schemeClr val="tx1"/>
                </a:solidFill>
              </a:ln>
            </p:spPr>
            <p:txBody>
              <a:bodyPr/>
              <a:lstStyle/>
              <a:p>
                <a:r>
                  <a:rPr lang="it-IT">
                    <a:noFill/>
                  </a:rPr>
                  <a:t> </a:t>
                </a:r>
              </a:p>
            </p:txBody>
          </p:sp>
        </mc:Fallback>
      </mc:AlternateContent>
      <p:sp>
        <p:nvSpPr>
          <p:cNvPr id="20" name="Rettangolo 19"/>
          <p:cNvSpPr/>
          <p:nvPr/>
        </p:nvSpPr>
        <p:spPr>
          <a:xfrm>
            <a:off x="381315" y="4862133"/>
            <a:ext cx="2026922" cy="261610"/>
          </a:xfrm>
          <a:prstGeom prst="rect">
            <a:avLst/>
          </a:prstGeom>
        </p:spPr>
        <p:txBody>
          <a:bodyPr wrap="square">
            <a:spAutoFit/>
          </a:bodyPr>
          <a:lstStyle/>
          <a:p>
            <a:pPr fontAlgn="base">
              <a:spcBef>
                <a:spcPts val="600"/>
              </a:spcBef>
              <a:spcAft>
                <a:spcPct val="0"/>
              </a:spcAft>
            </a:pPr>
            <a:r>
              <a:rPr lang="it-IT" sz="1050" i="1" err="1" smtClean="0">
                <a:solidFill>
                  <a:srgbClr val="002060"/>
                </a:solidFill>
              </a:rPr>
              <a:t>courtesy</a:t>
            </a:r>
            <a:r>
              <a:rPr lang="it-IT" sz="1050" i="1" smtClean="0">
                <a:solidFill>
                  <a:srgbClr val="002060"/>
                </a:solidFill>
              </a:rPr>
              <a:t> of </a:t>
            </a:r>
            <a:r>
              <a:rPr lang="it-IT" sz="1050" i="1" err="1" smtClean="0">
                <a:solidFill>
                  <a:srgbClr val="002060"/>
                </a:solidFill>
              </a:rPr>
              <a:t>D.Teytelman</a:t>
            </a:r>
            <a:endParaRPr lang="it-IT" sz="1050" i="1">
              <a:solidFill>
                <a:srgbClr val="002060"/>
              </a:solidFill>
            </a:endParaRPr>
          </a:p>
        </p:txBody>
      </p:sp>
      <p:cxnSp>
        <p:nvCxnSpPr>
          <p:cNvPr id="21" name="Connettore 2 20"/>
          <p:cNvCxnSpPr/>
          <p:nvPr/>
        </p:nvCxnSpPr>
        <p:spPr>
          <a:xfrm flipH="1">
            <a:off x="2342617" y="2636304"/>
            <a:ext cx="103818" cy="366336"/>
          </a:xfrm>
          <a:prstGeom prst="straightConnector1">
            <a:avLst/>
          </a:prstGeom>
          <a:ln w="12700">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a:off x="5928360" y="3573726"/>
            <a:ext cx="0" cy="373434"/>
          </a:xfrm>
          <a:prstGeom prst="straightConnector1">
            <a:avLst/>
          </a:prstGeom>
          <a:ln w="28575">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9953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Introducing</a:t>
            </a:r>
            <a:r>
              <a:rPr lang="it-IT" dirty="0" smtClean="0"/>
              <a:t> the </a:t>
            </a:r>
            <a:r>
              <a:rPr lang="it-IT" dirty="0" err="1" smtClean="0"/>
              <a:t>Longitudinal</a:t>
            </a:r>
            <a:r>
              <a:rPr lang="it-IT" dirty="0" smtClean="0"/>
              <a:t> Feedback</a:t>
            </a:r>
            <a:endParaRPr lang="it-IT" dirty="0">
              <a:solidFill>
                <a:srgbClr val="00B0F0"/>
              </a:solidFill>
            </a:endParaRPr>
          </a:p>
        </p:txBody>
      </p:sp>
      <mc:AlternateContent xmlns:mc="http://schemas.openxmlformats.org/markup-compatibility/2006" xmlns:a14="http://schemas.microsoft.com/office/drawing/2010/main">
        <mc:Choice Requires="a14">
          <p:sp>
            <p:nvSpPr>
              <p:cNvPr id="10" name="CasellaDiTesto 9"/>
              <p:cNvSpPr txBox="1"/>
              <p:nvPr/>
            </p:nvSpPr>
            <p:spPr>
              <a:xfrm>
                <a:off x="459705" y="2225908"/>
                <a:ext cx="5075236" cy="660245"/>
              </a:xfrm>
              <a:prstGeom prst="rect">
                <a:avLst/>
              </a:prstGeom>
              <a:solidFill>
                <a:schemeClr val="accent2">
                  <a:lumMod val="40000"/>
                  <a:lumOff val="60000"/>
                </a:schemeClr>
              </a:solidFill>
              <a:ln w="12700">
                <a:solidFill>
                  <a:schemeClr val="tx1"/>
                </a:solidFill>
              </a:ln>
            </p:spPr>
            <p:txBody>
              <a:bodyPr wrap="none" lIns="0" tIns="0" rIns="0" bIns="0" rtlCol="0">
                <a:spAutoFit/>
              </a:bodyPr>
              <a:lstStyle>
                <a:defPPr>
                  <a:defRPr lang="en-US"/>
                </a:defPPr>
                <a:lvl1pPr>
                  <a:spcAft>
                    <a:spcPts val="600"/>
                  </a:spcAft>
                  <a:buClr>
                    <a:schemeClr val="accent2"/>
                  </a:buClr>
                  <a:buSzPct val="70000"/>
                  <a:defRPr sz="2000" b="1" i="1">
                    <a:solidFill>
                      <a:srgbClr val="002060"/>
                    </a:solidFill>
                    <a:latin typeface="Cambria Math" panose="02040503050406030204" pitchFamily="18" charset="0"/>
                    <a:ea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el-GR">
                                  <a:latin typeface="Cambria Math" panose="02040503050406030204" pitchFamily="18" charset="0"/>
                                </a:rPr>
                                <m:t>𝛕</m:t>
                              </m:r>
                            </m:e>
                          </m:acc>
                        </m:e>
                        <m:sub>
                          <m:r>
                            <a:rPr lang="it-IT">
                              <a:latin typeface="Cambria Math" panose="02040503050406030204" pitchFamily="18" charset="0"/>
                            </a:rPr>
                            <m:t>𝐧</m:t>
                          </m:r>
                        </m:sub>
                      </m:sSub>
                      <m:r>
                        <a:rPr lang="it-IT">
                          <a:latin typeface="Cambria Math" panose="02040503050406030204" pitchFamily="18" charset="0"/>
                        </a:rPr>
                        <m:t>+</m:t>
                      </m:r>
                      <m:r>
                        <a:rPr lang="it-IT">
                          <a:latin typeface="Cambria Math" panose="02040503050406030204" pitchFamily="18" charset="0"/>
                        </a:rPr>
                        <m:t>𝟐</m:t>
                      </m:r>
                      <m:sSub>
                        <m:sSubPr>
                          <m:ctrlPr>
                            <a:rPr lang="it-IT" i="1">
                              <a:latin typeface="Cambria Math" panose="02040503050406030204" pitchFamily="18" charset="0"/>
                            </a:rPr>
                          </m:ctrlPr>
                        </m:sSubPr>
                        <m:e>
                          <m:r>
                            <a:rPr lang="it-IT">
                              <a:latin typeface="Cambria Math" panose="02040503050406030204" pitchFamily="18" charset="0"/>
                            </a:rPr>
                            <m:t>𝐝</m:t>
                          </m:r>
                        </m:e>
                        <m:sub>
                          <m:r>
                            <a:rPr lang="it-IT">
                              <a:latin typeface="Cambria Math" panose="02040503050406030204" pitchFamily="18" charset="0"/>
                            </a:rPr>
                            <m:t>𝒓</m:t>
                          </m:r>
                        </m:sub>
                      </m:sSub>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el-GR">
                                  <a:latin typeface="Cambria Math" panose="02040503050406030204" pitchFamily="18" charset="0"/>
                                </a:rPr>
                                <m:t>𝛕</m:t>
                              </m:r>
                            </m:e>
                          </m:acc>
                        </m:e>
                        <m:sub>
                          <m:r>
                            <a:rPr lang="it-IT">
                              <a:latin typeface="Cambria Math" panose="02040503050406030204" pitchFamily="18" charset="0"/>
                            </a:rPr>
                            <m:t>𝐧</m:t>
                          </m:r>
                        </m:sub>
                      </m:sSub>
                      <m:r>
                        <a:rPr lang="it-IT">
                          <a:latin typeface="Cambria Math" panose="02040503050406030204" pitchFamily="18" charset="0"/>
                        </a:rPr>
                        <m:t>+</m:t>
                      </m:r>
                      <m:sSubSup>
                        <m:sSubSupPr>
                          <m:ctrlPr>
                            <a:rPr lang="it-IT" i="1">
                              <a:latin typeface="Cambria Math" panose="02040503050406030204" pitchFamily="18" charset="0"/>
                            </a:rPr>
                          </m:ctrlPr>
                        </m:sSubSupPr>
                        <m:e>
                          <m:r>
                            <a:rPr lang="el-GR">
                              <a:latin typeface="Cambria Math" panose="02040503050406030204" pitchFamily="18" charset="0"/>
                            </a:rPr>
                            <m:t>𝛚</m:t>
                          </m:r>
                        </m:e>
                        <m:sub>
                          <m:r>
                            <a:rPr lang="it-IT">
                              <a:latin typeface="Cambria Math" panose="02040503050406030204" pitchFamily="18" charset="0"/>
                            </a:rPr>
                            <m:t>𝐬</m:t>
                          </m:r>
                        </m:sub>
                        <m:sup>
                          <m:r>
                            <a:rPr lang="it-IT">
                              <a:latin typeface="Cambria Math" panose="02040503050406030204" pitchFamily="18" charset="0"/>
                            </a:rPr>
                            <m:t>𝟐</m:t>
                          </m:r>
                        </m:sup>
                      </m:sSubSup>
                      <m:sSub>
                        <m:sSubPr>
                          <m:ctrlPr>
                            <a:rPr lang="it-IT" i="1">
                              <a:latin typeface="Cambria Math" panose="02040503050406030204" pitchFamily="18" charset="0"/>
                            </a:rPr>
                          </m:ctrlPr>
                        </m:sSubPr>
                        <m:e>
                          <m:r>
                            <a:rPr lang="el-GR">
                              <a:latin typeface="Cambria Math" panose="02040503050406030204" pitchFamily="18" charset="0"/>
                            </a:rPr>
                            <m:t>𝛕</m:t>
                          </m:r>
                        </m:e>
                        <m:sub>
                          <m:r>
                            <a:rPr lang="it-IT">
                              <a:latin typeface="Cambria Math" panose="02040503050406030204" pitchFamily="18" charset="0"/>
                            </a:rPr>
                            <m:t>𝐧</m:t>
                          </m:r>
                        </m:sub>
                      </m:sSub>
                      <m:r>
                        <a:rPr lang="it-IT">
                          <a:latin typeface="Cambria Math" panose="02040503050406030204" pitchFamily="18" charset="0"/>
                        </a:rPr>
                        <m:t>=</m:t>
                      </m:r>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el-GR">
                                  <a:latin typeface="Cambria Math" panose="02040503050406030204" pitchFamily="18" charset="0"/>
                                </a:rPr>
                                <m:t>𝛂</m:t>
                              </m:r>
                            </m:e>
                            <m:sub>
                              <m:r>
                                <a:rPr lang="it-IT">
                                  <a:latin typeface="Cambria Math" panose="02040503050406030204" pitchFamily="18" charset="0"/>
                                </a:rPr>
                                <m:t>𝐜</m:t>
                              </m:r>
                            </m:sub>
                          </m:sSub>
                          <m:r>
                            <a:rPr lang="it-IT">
                              <a:latin typeface="Cambria Math" panose="02040503050406030204" pitchFamily="18" charset="0"/>
                            </a:rPr>
                            <m:t>𝐞</m:t>
                          </m:r>
                        </m:num>
                        <m:den>
                          <m:sSub>
                            <m:sSubPr>
                              <m:ctrlPr>
                                <a:rPr lang="it-IT" i="1">
                                  <a:latin typeface="Cambria Math" panose="02040503050406030204" pitchFamily="18" charset="0"/>
                                </a:rPr>
                              </m:ctrlPr>
                            </m:sSubPr>
                            <m:e>
                              <m:r>
                                <a:rPr lang="it-IT">
                                  <a:latin typeface="Cambria Math" panose="02040503050406030204" pitchFamily="18" charset="0"/>
                                </a:rPr>
                                <m:t>𝐄</m:t>
                              </m:r>
                            </m:e>
                            <m:sub>
                              <m:r>
                                <a:rPr lang="it-IT">
                                  <a:latin typeface="Cambria Math" panose="02040503050406030204" pitchFamily="18" charset="0"/>
                                </a:rPr>
                                <m:t>𝟎</m:t>
                              </m:r>
                            </m:sub>
                          </m:sSub>
                          <m:sSub>
                            <m:sSubPr>
                              <m:ctrlPr>
                                <a:rPr lang="it-IT" i="1">
                                  <a:latin typeface="Cambria Math" panose="02040503050406030204" pitchFamily="18" charset="0"/>
                                </a:rPr>
                              </m:ctrlPr>
                            </m:sSubPr>
                            <m:e>
                              <m:r>
                                <a:rPr lang="it-IT">
                                  <a:latin typeface="Cambria Math" panose="02040503050406030204" pitchFamily="18" charset="0"/>
                                </a:rPr>
                                <m:t>𝐓</m:t>
                              </m:r>
                            </m:e>
                            <m:sub>
                              <m:r>
                                <a:rPr lang="it-IT">
                                  <a:latin typeface="Cambria Math" panose="02040503050406030204" pitchFamily="18" charset="0"/>
                                </a:rPr>
                                <m:t>𝟎</m:t>
                              </m:r>
                            </m:sub>
                          </m:sSub>
                        </m:den>
                      </m:f>
                      <m:r>
                        <a:rPr lang="it-IT">
                          <a:latin typeface="Cambria Math" panose="02040503050406030204" pitchFamily="18" charset="0"/>
                        </a:rPr>
                        <m:t>(</m:t>
                      </m:r>
                      <m:sSubSup>
                        <m:sSubSupPr>
                          <m:ctrlPr>
                            <a:rPr lang="it-IT" i="1">
                              <a:latin typeface="Cambria Math" panose="02040503050406030204" pitchFamily="18" charset="0"/>
                            </a:rPr>
                          </m:ctrlPr>
                        </m:sSubSupPr>
                        <m:e>
                          <m:r>
                            <a:rPr lang="it-IT">
                              <a:latin typeface="Cambria Math" panose="02040503050406030204" pitchFamily="18" charset="0"/>
                            </a:rPr>
                            <m:t>𝐕</m:t>
                          </m:r>
                        </m:e>
                        <m:sub>
                          <m:r>
                            <a:rPr lang="it-IT">
                              <a:latin typeface="Cambria Math" panose="02040503050406030204" pitchFamily="18" charset="0"/>
                            </a:rPr>
                            <m:t>𝐧</m:t>
                          </m:r>
                        </m:sub>
                        <m:sup>
                          <m:r>
                            <a:rPr lang="it-IT">
                              <a:latin typeface="Cambria Math" panose="02040503050406030204" pitchFamily="18" charset="0"/>
                            </a:rPr>
                            <m:t>𝐟𝐛</m:t>
                          </m:r>
                        </m:sup>
                      </m:sSubSup>
                      <m:r>
                        <a:rPr lang="it-IT">
                          <a:latin typeface="Cambria Math" panose="02040503050406030204" pitchFamily="18" charset="0"/>
                        </a:rPr>
                        <m:t>(</m:t>
                      </m:r>
                      <m:r>
                        <a:rPr lang="it-IT">
                          <a:latin typeface="Cambria Math" panose="02040503050406030204" pitchFamily="18" charset="0"/>
                        </a:rPr>
                        <m:t>𝐭</m:t>
                      </m:r>
                      <m:r>
                        <a:rPr lang="it-IT">
                          <a:latin typeface="Cambria Math" panose="02040503050406030204" pitchFamily="18" charset="0"/>
                        </a:rPr>
                        <m:t>)−</m:t>
                      </m:r>
                      <m:sSubSup>
                        <m:sSubSupPr>
                          <m:ctrlPr>
                            <a:rPr lang="it-IT" i="1">
                              <a:latin typeface="Cambria Math" panose="02040503050406030204" pitchFamily="18" charset="0"/>
                            </a:rPr>
                          </m:ctrlPr>
                        </m:sSubSupPr>
                        <m:e>
                          <m:r>
                            <a:rPr lang="it-IT">
                              <a:latin typeface="Cambria Math" panose="02040503050406030204" pitchFamily="18" charset="0"/>
                            </a:rPr>
                            <m:t>𝐕</m:t>
                          </m:r>
                        </m:e>
                        <m:sub>
                          <m:r>
                            <a:rPr lang="it-IT">
                              <a:latin typeface="Cambria Math" panose="02040503050406030204" pitchFamily="18" charset="0"/>
                            </a:rPr>
                            <m:t>𝐧</m:t>
                          </m:r>
                        </m:sub>
                        <m:sup>
                          <m:r>
                            <a:rPr lang="it-IT">
                              <a:latin typeface="Cambria Math" panose="02040503050406030204" pitchFamily="18" charset="0"/>
                            </a:rPr>
                            <m:t>𝐰𝐤</m:t>
                          </m:r>
                        </m:sup>
                      </m:sSubSup>
                      <m:r>
                        <a:rPr lang="it-IT">
                          <a:latin typeface="Cambria Math" panose="02040503050406030204" pitchFamily="18" charset="0"/>
                        </a:rPr>
                        <m:t>(</m:t>
                      </m:r>
                      <m:r>
                        <a:rPr lang="it-IT">
                          <a:latin typeface="Cambria Math" panose="02040503050406030204" pitchFamily="18" charset="0"/>
                        </a:rPr>
                        <m:t>𝐭</m:t>
                      </m:r>
                      <m:r>
                        <a:rPr lang="it-IT">
                          <a:latin typeface="Cambria Math" panose="02040503050406030204" pitchFamily="18" charset="0"/>
                        </a:rPr>
                        <m:t>))</m:t>
                      </m:r>
                    </m:oMath>
                  </m:oMathPara>
                </a14:m>
                <a:endParaRPr lang="it-IT" dirty="0"/>
              </a:p>
            </p:txBody>
          </p:sp>
        </mc:Choice>
        <mc:Fallback xmlns="">
          <p:sp>
            <p:nvSpPr>
              <p:cNvPr id="10" name="CasellaDiTesto 9"/>
              <p:cNvSpPr txBox="1">
                <a:spLocks noRot="1" noChangeAspect="1" noMove="1" noResize="1" noEditPoints="1" noAdjustHandles="1" noChangeArrowheads="1" noChangeShapeType="1" noTextEdit="1"/>
              </p:cNvSpPr>
              <p:nvPr/>
            </p:nvSpPr>
            <p:spPr>
              <a:xfrm>
                <a:off x="459705" y="2225908"/>
                <a:ext cx="5075236" cy="660245"/>
              </a:xfrm>
              <a:prstGeom prst="rect">
                <a:avLst/>
              </a:prstGeom>
              <a:blipFill>
                <a:blip r:embed="rId2"/>
                <a:stretch>
                  <a:fillRect/>
                </a:stretch>
              </a:blipFill>
              <a:ln w="12700">
                <a:solidFill>
                  <a:schemeClr val="tx1"/>
                </a:solidFill>
              </a:ln>
            </p:spPr>
            <p:txBody>
              <a:bodyPr/>
              <a:lstStyle/>
              <a:p>
                <a:r>
                  <a:rPr lang="it-IT">
                    <a:noFill/>
                  </a:rPr>
                  <a:t> </a:t>
                </a:r>
              </a:p>
            </p:txBody>
          </p:sp>
        </mc:Fallback>
      </mc:AlternateContent>
      <p:sp>
        <p:nvSpPr>
          <p:cNvPr id="9" name="Rettangolo 8"/>
          <p:cNvSpPr/>
          <p:nvPr/>
        </p:nvSpPr>
        <p:spPr>
          <a:xfrm>
            <a:off x="457200" y="755026"/>
            <a:ext cx="8310049" cy="338554"/>
          </a:xfrm>
          <a:prstGeom prst="rect">
            <a:avLst/>
          </a:prstGeom>
        </p:spPr>
        <p:txBody>
          <a:bodyPr wrap="square">
            <a:spAutoFit/>
          </a:bodyPr>
          <a:lstStyle/>
          <a:p>
            <a:pPr fontAlgn="base">
              <a:spcBef>
                <a:spcPts val="600"/>
              </a:spcBef>
              <a:spcAft>
                <a:spcPct val="0"/>
              </a:spcAft>
            </a:pPr>
            <a:r>
              <a:rPr lang="it-IT" sz="1600" smtClean="0">
                <a:solidFill>
                  <a:srgbClr val="002060"/>
                </a:solidFill>
              </a:rPr>
              <a:t>The </a:t>
            </a:r>
            <a:r>
              <a:rPr lang="it-IT" sz="1600" b="1" smtClean="0">
                <a:solidFill>
                  <a:srgbClr val="002060"/>
                </a:solidFill>
              </a:rPr>
              <a:t>feedback</a:t>
            </a:r>
            <a:r>
              <a:rPr lang="it-IT" sz="1600" smtClean="0">
                <a:solidFill>
                  <a:srgbClr val="002060"/>
                </a:solidFill>
              </a:rPr>
              <a:t> </a:t>
            </a:r>
            <a:r>
              <a:rPr lang="it-IT" sz="1600" err="1" smtClean="0">
                <a:solidFill>
                  <a:srgbClr val="002060"/>
                </a:solidFill>
              </a:rPr>
              <a:t>is</a:t>
            </a:r>
            <a:r>
              <a:rPr lang="it-IT" sz="1600" smtClean="0">
                <a:solidFill>
                  <a:srgbClr val="002060"/>
                </a:solidFill>
              </a:rPr>
              <a:t> </a:t>
            </a:r>
            <a:r>
              <a:rPr lang="it-IT" sz="1600" err="1" smtClean="0">
                <a:solidFill>
                  <a:srgbClr val="002060"/>
                </a:solidFill>
              </a:rPr>
              <a:t>implemented</a:t>
            </a:r>
            <a:r>
              <a:rPr lang="it-IT" sz="1600" smtClean="0">
                <a:solidFill>
                  <a:srgbClr val="002060"/>
                </a:solidFill>
              </a:rPr>
              <a:t> to </a:t>
            </a:r>
            <a:r>
              <a:rPr lang="it-IT" sz="1600" b="1" err="1" smtClean="0">
                <a:solidFill>
                  <a:srgbClr val="002060"/>
                </a:solidFill>
              </a:rPr>
              <a:t>counter</a:t>
            </a:r>
            <a:r>
              <a:rPr lang="it-IT" sz="1600" b="1" smtClean="0">
                <a:solidFill>
                  <a:srgbClr val="002060"/>
                </a:solidFill>
              </a:rPr>
              <a:t> the </a:t>
            </a:r>
            <a:r>
              <a:rPr lang="it-IT" sz="1600" b="1" err="1" smtClean="0">
                <a:solidFill>
                  <a:srgbClr val="002060"/>
                </a:solidFill>
              </a:rPr>
              <a:t>coupled-bunch</a:t>
            </a:r>
            <a:r>
              <a:rPr lang="it-IT" sz="1600" b="1" smtClean="0">
                <a:solidFill>
                  <a:srgbClr val="002060"/>
                </a:solidFill>
              </a:rPr>
              <a:t> </a:t>
            </a:r>
            <a:r>
              <a:rPr lang="it-IT" sz="1600" b="1" err="1" smtClean="0">
                <a:solidFill>
                  <a:srgbClr val="002060"/>
                </a:solidFill>
              </a:rPr>
              <a:t>instabilities</a:t>
            </a:r>
            <a:r>
              <a:rPr lang="it-IT" sz="1600" smtClean="0">
                <a:solidFill>
                  <a:srgbClr val="002060"/>
                </a:solidFill>
              </a:rPr>
              <a:t>.</a:t>
            </a:r>
          </a:p>
        </p:txBody>
      </p:sp>
      <p:sp>
        <p:nvSpPr>
          <p:cNvPr id="14" name="Ovale 13"/>
          <p:cNvSpPr/>
          <p:nvPr/>
        </p:nvSpPr>
        <p:spPr>
          <a:xfrm>
            <a:off x="3530441" y="2133886"/>
            <a:ext cx="799361" cy="823716"/>
          </a:xfrm>
          <a:prstGeom prst="ellipse">
            <a:avLst/>
          </a:prstGeom>
          <a:solidFill>
            <a:srgbClr val="F04C3E">
              <a:alpha val="22000"/>
            </a:srgb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15" name="Connettore 2 14"/>
          <p:cNvCxnSpPr/>
          <p:nvPr/>
        </p:nvCxnSpPr>
        <p:spPr>
          <a:xfrm flipV="1">
            <a:off x="3324694" y="2924504"/>
            <a:ext cx="327982" cy="326980"/>
          </a:xfrm>
          <a:prstGeom prst="straightConnector1">
            <a:avLst/>
          </a:prstGeom>
          <a:ln w="12700">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Rettangolo 15"/>
          <p:cNvSpPr/>
          <p:nvPr/>
        </p:nvSpPr>
        <p:spPr>
          <a:xfrm>
            <a:off x="459705" y="3234468"/>
            <a:ext cx="3147060" cy="523220"/>
          </a:xfrm>
          <a:prstGeom prst="rect">
            <a:avLst/>
          </a:prstGeom>
          <a:solidFill>
            <a:schemeClr val="tx2">
              <a:lumMod val="95000"/>
            </a:schemeClr>
          </a:solidFill>
        </p:spPr>
        <p:txBody>
          <a:bodyPr wrap="square">
            <a:spAutoFit/>
          </a:bodyPr>
          <a:lstStyle/>
          <a:p>
            <a:pPr fontAlgn="base">
              <a:spcBef>
                <a:spcPts val="600"/>
              </a:spcBef>
              <a:spcAft>
                <a:spcPct val="0"/>
              </a:spcAft>
            </a:pPr>
            <a:r>
              <a:rPr lang="it-IT" sz="1400" smtClean="0">
                <a:solidFill>
                  <a:srgbClr val="002060"/>
                </a:solidFill>
              </a:rPr>
              <a:t>The feedback </a:t>
            </a:r>
            <a:r>
              <a:rPr lang="it-IT" sz="1400" err="1" smtClean="0">
                <a:solidFill>
                  <a:srgbClr val="002060"/>
                </a:solidFill>
              </a:rPr>
              <a:t>acts</a:t>
            </a:r>
            <a:r>
              <a:rPr lang="it-IT" sz="1400" smtClean="0">
                <a:solidFill>
                  <a:srgbClr val="002060"/>
                </a:solidFill>
              </a:rPr>
              <a:t> </a:t>
            </a:r>
            <a:r>
              <a:rPr lang="it-IT" sz="1400" err="1" smtClean="0">
                <a:solidFill>
                  <a:srgbClr val="002060"/>
                </a:solidFill>
              </a:rPr>
              <a:t>as</a:t>
            </a:r>
            <a:r>
              <a:rPr lang="it-IT" sz="1400" smtClean="0">
                <a:solidFill>
                  <a:srgbClr val="002060"/>
                </a:solidFill>
              </a:rPr>
              <a:t> a </a:t>
            </a:r>
            <a:r>
              <a:rPr lang="it-IT" sz="1400" b="1" err="1" smtClean="0">
                <a:solidFill>
                  <a:srgbClr val="002060"/>
                </a:solidFill>
              </a:rPr>
              <a:t>driving</a:t>
            </a:r>
            <a:r>
              <a:rPr lang="it-IT" sz="1400" b="1" smtClean="0">
                <a:solidFill>
                  <a:srgbClr val="002060"/>
                </a:solidFill>
              </a:rPr>
              <a:t> force</a:t>
            </a:r>
            <a:r>
              <a:rPr lang="it-IT" sz="1400" smtClean="0">
                <a:solidFill>
                  <a:srgbClr val="002060"/>
                </a:solidFill>
              </a:rPr>
              <a:t> to </a:t>
            </a:r>
            <a:r>
              <a:rPr lang="it-IT" sz="1400" err="1" smtClean="0">
                <a:solidFill>
                  <a:srgbClr val="002060"/>
                </a:solidFill>
              </a:rPr>
              <a:t>stabilize</a:t>
            </a:r>
            <a:r>
              <a:rPr lang="it-IT" sz="1400" smtClean="0">
                <a:solidFill>
                  <a:srgbClr val="002060"/>
                </a:solidFill>
              </a:rPr>
              <a:t> the </a:t>
            </a:r>
            <a:r>
              <a:rPr lang="it-IT" sz="1400" err="1" smtClean="0">
                <a:solidFill>
                  <a:srgbClr val="002060"/>
                </a:solidFill>
              </a:rPr>
              <a:t>oscillations</a:t>
            </a:r>
            <a:r>
              <a:rPr lang="it-IT" sz="1400" smtClean="0">
                <a:solidFill>
                  <a:srgbClr val="002060"/>
                </a:solidFill>
              </a:rPr>
              <a:t>.</a:t>
            </a:r>
            <a:endParaRPr lang="it-IT" sz="1400">
              <a:solidFill>
                <a:srgbClr val="002060"/>
              </a:solidFill>
            </a:endParaRPr>
          </a:p>
        </p:txBody>
      </p:sp>
      <mc:AlternateContent xmlns:mc="http://schemas.openxmlformats.org/markup-compatibility/2006" xmlns:a14="http://schemas.microsoft.com/office/drawing/2010/main">
        <mc:Choice Requires="a14">
          <p:sp>
            <p:nvSpPr>
              <p:cNvPr id="18" name="CasellaDiTesto 17"/>
              <p:cNvSpPr txBox="1"/>
              <p:nvPr/>
            </p:nvSpPr>
            <p:spPr>
              <a:xfrm>
                <a:off x="459705" y="1179759"/>
                <a:ext cx="4233147" cy="660245"/>
              </a:xfrm>
              <a:prstGeom prst="rect">
                <a:avLst/>
              </a:prstGeom>
              <a:solidFill>
                <a:schemeClr val="accent2">
                  <a:lumMod val="40000"/>
                  <a:lumOff val="60000"/>
                </a:schemeClr>
              </a:solidFill>
              <a:ln w="12700">
                <a:solidFill>
                  <a:schemeClr val="tx1"/>
                </a:solidFill>
              </a:ln>
            </p:spPr>
            <p:txBody>
              <a:bodyPr wrap="none" lIns="0" tIns="0" rIns="0" bIns="0" rtlCol="0">
                <a:spAutoFit/>
              </a:bodyPr>
              <a:lstStyle/>
              <a:p>
                <a:pPr>
                  <a:spcAft>
                    <a:spcPts val="600"/>
                  </a:spcAft>
                  <a:buClr>
                    <a:schemeClr val="accent2"/>
                  </a:buClr>
                  <a:buSzPct val="70000"/>
                </a:pPr>
                <a14:m>
                  <m:oMathPara xmlns:m="http://schemas.openxmlformats.org/officeDocument/2006/math">
                    <m:oMathParaPr>
                      <m:jc m:val="centerGroup"/>
                    </m:oMathParaPr>
                    <m:oMath xmlns:m="http://schemas.openxmlformats.org/officeDocument/2006/math">
                      <m:sSub>
                        <m:sSubPr>
                          <m:ctrlPr>
                            <a:rPr lang="it-IT" sz="2000" i="1">
                              <a:solidFill>
                                <a:srgbClr val="002060"/>
                              </a:solidFill>
                              <a:latin typeface="Cambria Math" panose="02040503050406030204" pitchFamily="18" charset="0"/>
                            </a:rPr>
                          </m:ctrlPr>
                        </m:sSubPr>
                        <m:e>
                          <m:acc>
                            <m:accPr>
                              <m:chr m:val="̈"/>
                              <m:ctrlPr>
                                <a:rPr lang="it-IT" sz="2000" i="1">
                                  <a:solidFill>
                                    <a:srgbClr val="002060"/>
                                  </a:solidFill>
                                  <a:latin typeface="Cambria Math" panose="02040503050406030204" pitchFamily="18" charset="0"/>
                                </a:rPr>
                              </m:ctrlPr>
                            </m:accPr>
                            <m:e>
                              <m:r>
                                <a:rPr lang="el-GR" sz="2000" i="1">
                                  <a:solidFill>
                                    <a:srgbClr val="002060"/>
                                  </a:solidFill>
                                  <a:latin typeface="Cambria Math" panose="02040503050406030204" pitchFamily="18" charset="0"/>
                                </a:rPr>
                                <m:t>𝛕</m:t>
                              </m:r>
                            </m:e>
                          </m:acc>
                        </m:e>
                        <m:sub>
                          <m:r>
                            <a:rPr lang="it-IT" sz="2000" i="1">
                              <a:solidFill>
                                <a:srgbClr val="002060"/>
                              </a:solidFill>
                              <a:latin typeface="Cambria Math" panose="02040503050406030204" pitchFamily="18" charset="0"/>
                            </a:rPr>
                            <m:t>𝒏</m:t>
                          </m:r>
                        </m:sub>
                      </m:sSub>
                      <m:r>
                        <a:rPr lang="it-IT" sz="2000" i="1">
                          <a:solidFill>
                            <a:srgbClr val="002060"/>
                          </a:solidFill>
                          <a:latin typeface="Cambria Math" panose="02040503050406030204" pitchFamily="18" charset="0"/>
                        </a:rPr>
                        <m:t>+</m:t>
                      </m:r>
                      <m:r>
                        <a:rPr lang="it-IT" sz="2000" i="1">
                          <a:solidFill>
                            <a:srgbClr val="002060"/>
                          </a:solidFill>
                          <a:latin typeface="Cambria Math" panose="02040503050406030204" pitchFamily="18" charset="0"/>
                        </a:rPr>
                        <m:t>𝟐</m:t>
                      </m:r>
                      <m:sSub>
                        <m:sSubPr>
                          <m:ctrlPr>
                            <a:rPr lang="it-IT" sz="2000" i="1">
                              <a:solidFill>
                                <a:srgbClr val="002060"/>
                              </a:solidFill>
                              <a:latin typeface="Cambria Math" panose="02040503050406030204" pitchFamily="18" charset="0"/>
                            </a:rPr>
                          </m:ctrlPr>
                        </m:sSubPr>
                        <m:e>
                          <m:r>
                            <a:rPr lang="it-IT" sz="2000" i="1">
                              <a:solidFill>
                                <a:srgbClr val="002060"/>
                              </a:solidFill>
                              <a:latin typeface="Cambria Math" panose="02040503050406030204" pitchFamily="18" charset="0"/>
                            </a:rPr>
                            <m:t>𝐝</m:t>
                          </m:r>
                        </m:e>
                        <m:sub>
                          <m:r>
                            <a:rPr lang="it-IT" sz="2000" i="1">
                              <a:solidFill>
                                <a:srgbClr val="002060"/>
                              </a:solidFill>
                              <a:latin typeface="Cambria Math" panose="02040503050406030204" pitchFamily="18" charset="0"/>
                            </a:rPr>
                            <m:t>𝒓</m:t>
                          </m:r>
                        </m:sub>
                      </m:sSub>
                      <m:sSub>
                        <m:sSubPr>
                          <m:ctrlPr>
                            <a:rPr lang="it-IT" sz="2000" i="1">
                              <a:solidFill>
                                <a:srgbClr val="002060"/>
                              </a:solidFill>
                              <a:latin typeface="Cambria Math" panose="02040503050406030204" pitchFamily="18" charset="0"/>
                            </a:rPr>
                          </m:ctrlPr>
                        </m:sSubPr>
                        <m:e>
                          <m:acc>
                            <m:accPr>
                              <m:chr m:val="̇"/>
                              <m:ctrlPr>
                                <a:rPr lang="it-IT" sz="2000" i="1">
                                  <a:solidFill>
                                    <a:srgbClr val="002060"/>
                                  </a:solidFill>
                                  <a:latin typeface="Cambria Math" panose="02040503050406030204" pitchFamily="18" charset="0"/>
                                </a:rPr>
                              </m:ctrlPr>
                            </m:accPr>
                            <m:e>
                              <m:r>
                                <a:rPr lang="el-GR" sz="2000" i="1">
                                  <a:solidFill>
                                    <a:srgbClr val="002060"/>
                                  </a:solidFill>
                                  <a:latin typeface="Cambria Math" panose="02040503050406030204" pitchFamily="18" charset="0"/>
                                </a:rPr>
                                <m:t>𝛕</m:t>
                              </m:r>
                            </m:e>
                          </m:acc>
                        </m:e>
                        <m:sub>
                          <m:r>
                            <a:rPr lang="it-IT" sz="2000" i="1">
                              <a:solidFill>
                                <a:srgbClr val="002060"/>
                              </a:solidFill>
                              <a:latin typeface="Cambria Math" panose="02040503050406030204" pitchFamily="18" charset="0"/>
                            </a:rPr>
                            <m:t>𝒏</m:t>
                          </m:r>
                        </m:sub>
                      </m:sSub>
                      <m:r>
                        <a:rPr lang="it-IT" sz="2000" i="1">
                          <a:solidFill>
                            <a:srgbClr val="002060"/>
                          </a:solidFill>
                          <a:latin typeface="Cambria Math" panose="02040503050406030204" pitchFamily="18" charset="0"/>
                        </a:rPr>
                        <m:t>+</m:t>
                      </m:r>
                      <m:sSubSup>
                        <m:sSubSupPr>
                          <m:ctrlPr>
                            <a:rPr lang="it-IT" sz="2000" i="1">
                              <a:solidFill>
                                <a:srgbClr val="002060"/>
                              </a:solidFill>
                              <a:latin typeface="Cambria Math" panose="02040503050406030204" pitchFamily="18" charset="0"/>
                            </a:rPr>
                          </m:ctrlPr>
                        </m:sSubSupPr>
                        <m:e>
                          <m:r>
                            <a:rPr lang="el-GR" sz="2000" i="1">
                              <a:solidFill>
                                <a:srgbClr val="002060"/>
                              </a:solidFill>
                              <a:latin typeface="Cambria Math" panose="02040503050406030204" pitchFamily="18" charset="0"/>
                            </a:rPr>
                            <m:t>𝛚</m:t>
                          </m:r>
                        </m:e>
                        <m:sub>
                          <m:r>
                            <a:rPr lang="it-IT" sz="2000" i="1">
                              <a:solidFill>
                                <a:srgbClr val="002060"/>
                              </a:solidFill>
                              <a:latin typeface="Cambria Math" panose="02040503050406030204" pitchFamily="18" charset="0"/>
                            </a:rPr>
                            <m:t>𝐬</m:t>
                          </m:r>
                        </m:sub>
                        <m:sup>
                          <m:r>
                            <a:rPr lang="it-IT" sz="2000" i="1">
                              <a:solidFill>
                                <a:srgbClr val="002060"/>
                              </a:solidFill>
                              <a:latin typeface="Cambria Math" panose="02040503050406030204" pitchFamily="18" charset="0"/>
                            </a:rPr>
                            <m:t>𝟐</m:t>
                          </m:r>
                        </m:sup>
                      </m:sSubSup>
                      <m:sSub>
                        <m:sSubPr>
                          <m:ctrlPr>
                            <a:rPr lang="it-IT" sz="2000" i="1">
                              <a:solidFill>
                                <a:srgbClr val="002060"/>
                              </a:solidFill>
                              <a:latin typeface="Cambria Math" panose="02040503050406030204" pitchFamily="18" charset="0"/>
                            </a:rPr>
                          </m:ctrlPr>
                        </m:sSubPr>
                        <m:e>
                          <m:r>
                            <a:rPr lang="el-GR" sz="2000" i="1">
                              <a:solidFill>
                                <a:srgbClr val="002060"/>
                              </a:solidFill>
                              <a:latin typeface="Cambria Math" panose="02040503050406030204" pitchFamily="18" charset="0"/>
                            </a:rPr>
                            <m:t>𝛕</m:t>
                          </m:r>
                        </m:e>
                        <m:sub>
                          <m:r>
                            <a:rPr lang="it-IT" sz="2000" i="1">
                              <a:solidFill>
                                <a:srgbClr val="002060"/>
                              </a:solidFill>
                              <a:latin typeface="Cambria Math" panose="02040503050406030204" pitchFamily="18" charset="0"/>
                            </a:rPr>
                            <m:t>𝒏</m:t>
                          </m:r>
                        </m:sub>
                      </m:sSub>
                      <m:r>
                        <a:rPr lang="it-IT" sz="2000" i="1">
                          <a:solidFill>
                            <a:srgbClr val="002060"/>
                          </a:solidFill>
                          <a:latin typeface="Cambria Math" panose="02040503050406030204" pitchFamily="18" charset="0"/>
                        </a:rPr>
                        <m:t>=−</m:t>
                      </m:r>
                      <m:f>
                        <m:fPr>
                          <m:ctrlPr>
                            <a:rPr lang="it-IT" sz="2000" i="1">
                              <a:solidFill>
                                <a:srgbClr val="002060"/>
                              </a:solidFill>
                              <a:latin typeface="Cambria Math" panose="02040503050406030204" pitchFamily="18" charset="0"/>
                            </a:rPr>
                          </m:ctrlPr>
                        </m:fPr>
                        <m:num>
                          <m:sSub>
                            <m:sSubPr>
                              <m:ctrlPr>
                                <a:rPr lang="it-IT" sz="2000" i="1">
                                  <a:solidFill>
                                    <a:srgbClr val="002060"/>
                                  </a:solidFill>
                                  <a:latin typeface="Cambria Math" panose="02040503050406030204" pitchFamily="18" charset="0"/>
                                </a:rPr>
                              </m:ctrlPr>
                            </m:sSubPr>
                            <m:e>
                              <m:r>
                                <a:rPr lang="el-GR" sz="2000" i="1">
                                  <a:solidFill>
                                    <a:srgbClr val="002060"/>
                                  </a:solidFill>
                                  <a:latin typeface="Cambria Math" panose="02040503050406030204" pitchFamily="18" charset="0"/>
                                </a:rPr>
                                <m:t>𝛂</m:t>
                              </m:r>
                            </m:e>
                            <m:sub>
                              <m:r>
                                <a:rPr lang="it-IT" sz="2000" i="1">
                                  <a:solidFill>
                                    <a:srgbClr val="002060"/>
                                  </a:solidFill>
                                  <a:latin typeface="Cambria Math" panose="02040503050406030204" pitchFamily="18" charset="0"/>
                                </a:rPr>
                                <m:t>𝐜</m:t>
                              </m:r>
                            </m:sub>
                          </m:sSub>
                          <m:r>
                            <a:rPr lang="it-IT" sz="2000" i="1">
                              <a:solidFill>
                                <a:srgbClr val="002060"/>
                              </a:solidFill>
                              <a:latin typeface="Cambria Math" panose="02040503050406030204" pitchFamily="18" charset="0"/>
                            </a:rPr>
                            <m:t>𝐞</m:t>
                          </m:r>
                        </m:num>
                        <m:den>
                          <m:sSub>
                            <m:sSubPr>
                              <m:ctrlPr>
                                <a:rPr lang="it-IT" sz="2000" i="1">
                                  <a:solidFill>
                                    <a:srgbClr val="002060"/>
                                  </a:solidFill>
                                  <a:latin typeface="Cambria Math" panose="02040503050406030204" pitchFamily="18" charset="0"/>
                                </a:rPr>
                              </m:ctrlPr>
                            </m:sSubPr>
                            <m:e>
                              <m:r>
                                <a:rPr lang="it-IT" sz="2000" i="1">
                                  <a:solidFill>
                                    <a:srgbClr val="002060"/>
                                  </a:solidFill>
                                  <a:latin typeface="Cambria Math" panose="02040503050406030204" pitchFamily="18" charset="0"/>
                                </a:rPr>
                                <m:t>𝐄</m:t>
                              </m:r>
                            </m:e>
                            <m:sub>
                              <m:r>
                                <a:rPr lang="it-IT" sz="2000" i="1">
                                  <a:solidFill>
                                    <a:srgbClr val="002060"/>
                                  </a:solidFill>
                                  <a:latin typeface="Cambria Math" panose="02040503050406030204" pitchFamily="18" charset="0"/>
                                </a:rPr>
                                <m:t>𝟎</m:t>
                              </m:r>
                            </m:sub>
                          </m:sSub>
                          <m:sSub>
                            <m:sSubPr>
                              <m:ctrlPr>
                                <a:rPr lang="it-IT" sz="2000" i="1">
                                  <a:solidFill>
                                    <a:srgbClr val="002060"/>
                                  </a:solidFill>
                                  <a:latin typeface="Cambria Math" panose="02040503050406030204" pitchFamily="18" charset="0"/>
                                </a:rPr>
                              </m:ctrlPr>
                            </m:sSubPr>
                            <m:e>
                              <m:r>
                                <a:rPr lang="it-IT" sz="2000" i="1">
                                  <a:solidFill>
                                    <a:srgbClr val="002060"/>
                                  </a:solidFill>
                                  <a:latin typeface="Cambria Math" panose="02040503050406030204" pitchFamily="18" charset="0"/>
                                </a:rPr>
                                <m:t>𝐓</m:t>
                              </m:r>
                            </m:e>
                            <m:sub>
                              <m:r>
                                <a:rPr lang="it-IT" sz="2000" i="1">
                                  <a:solidFill>
                                    <a:srgbClr val="002060"/>
                                  </a:solidFill>
                                  <a:latin typeface="Cambria Math" panose="02040503050406030204" pitchFamily="18" charset="0"/>
                                </a:rPr>
                                <m:t>𝟎</m:t>
                              </m:r>
                            </m:sub>
                          </m:sSub>
                        </m:den>
                      </m:f>
                      <m:r>
                        <a:rPr lang="it-IT" sz="2000" i="1">
                          <a:solidFill>
                            <a:srgbClr val="002060"/>
                          </a:solidFill>
                          <a:latin typeface="Cambria Math" panose="02040503050406030204" pitchFamily="18" charset="0"/>
                        </a:rPr>
                        <m:t>∙</m:t>
                      </m:r>
                      <m:sSubSup>
                        <m:sSubSupPr>
                          <m:ctrlPr>
                            <a:rPr lang="it-IT" sz="2000" i="1">
                              <a:solidFill>
                                <a:srgbClr val="002060"/>
                              </a:solidFill>
                              <a:latin typeface="Cambria Math" panose="02040503050406030204" pitchFamily="18" charset="0"/>
                            </a:rPr>
                          </m:ctrlPr>
                        </m:sSubSupPr>
                        <m:e>
                          <m:r>
                            <a:rPr lang="it-IT" sz="2000" i="1">
                              <a:solidFill>
                                <a:srgbClr val="002060"/>
                              </a:solidFill>
                              <a:latin typeface="Cambria Math" panose="02040503050406030204" pitchFamily="18" charset="0"/>
                            </a:rPr>
                            <m:t>𝐕</m:t>
                          </m:r>
                        </m:e>
                        <m:sub>
                          <m:r>
                            <a:rPr lang="it-IT" sz="2000" i="1">
                              <a:solidFill>
                                <a:srgbClr val="002060"/>
                              </a:solidFill>
                              <a:latin typeface="Cambria Math" panose="02040503050406030204" pitchFamily="18" charset="0"/>
                            </a:rPr>
                            <m:t>𝐧</m:t>
                          </m:r>
                        </m:sub>
                        <m:sup>
                          <m:r>
                            <a:rPr lang="it-IT" sz="2000" i="1">
                              <a:solidFill>
                                <a:srgbClr val="002060"/>
                              </a:solidFill>
                              <a:latin typeface="Cambria Math" panose="02040503050406030204" pitchFamily="18" charset="0"/>
                            </a:rPr>
                            <m:t>𝐰𝐤</m:t>
                          </m:r>
                        </m:sup>
                      </m:sSubSup>
                      <m:r>
                        <a:rPr lang="it-IT" sz="2000" i="1">
                          <a:solidFill>
                            <a:srgbClr val="002060"/>
                          </a:solidFill>
                          <a:latin typeface="Cambria Math" panose="02040503050406030204" pitchFamily="18" charset="0"/>
                        </a:rPr>
                        <m:t>(</m:t>
                      </m:r>
                      <m:r>
                        <a:rPr lang="it-IT" sz="2000" i="1">
                          <a:solidFill>
                            <a:srgbClr val="002060"/>
                          </a:solidFill>
                          <a:latin typeface="Cambria Math" panose="02040503050406030204" pitchFamily="18" charset="0"/>
                        </a:rPr>
                        <m:t>𝐭</m:t>
                      </m:r>
                      <m:r>
                        <a:rPr lang="it-IT" sz="2000" i="1">
                          <a:solidFill>
                            <a:srgbClr val="002060"/>
                          </a:solidFill>
                          <a:latin typeface="Cambria Math" panose="02040503050406030204" pitchFamily="18" charset="0"/>
                        </a:rPr>
                        <m:t>)</m:t>
                      </m:r>
                    </m:oMath>
                  </m:oMathPara>
                </a14:m>
                <a:endParaRPr lang="it-IT" sz="2000" i="1" dirty="0">
                  <a:solidFill>
                    <a:srgbClr val="002060"/>
                  </a:solidFill>
                  <a:latin typeface="Cambria Math" panose="02040503050406030204" pitchFamily="18" charset="0"/>
                </a:endParaRPr>
              </a:p>
            </p:txBody>
          </p:sp>
        </mc:Choice>
        <mc:Fallback xmlns="">
          <p:sp>
            <p:nvSpPr>
              <p:cNvPr id="18" name="CasellaDiTesto 17"/>
              <p:cNvSpPr txBox="1">
                <a:spLocks noRot="1" noChangeAspect="1" noMove="1" noResize="1" noEditPoints="1" noAdjustHandles="1" noChangeArrowheads="1" noChangeShapeType="1" noTextEdit="1"/>
              </p:cNvSpPr>
              <p:nvPr/>
            </p:nvSpPr>
            <p:spPr>
              <a:xfrm>
                <a:off x="459705" y="1179759"/>
                <a:ext cx="4233147" cy="660245"/>
              </a:xfrm>
              <a:prstGeom prst="rect">
                <a:avLst/>
              </a:prstGeom>
              <a:blipFill>
                <a:blip r:embed="rId3"/>
                <a:stretch>
                  <a:fillRect/>
                </a:stretch>
              </a:blipFill>
              <a:ln w="12700">
                <a:solidFill>
                  <a:schemeClr val="tx1"/>
                </a:solidFill>
              </a:ln>
            </p:spPr>
            <p:txBody>
              <a:bodyPr/>
              <a:lstStyle/>
              <a:p>
                <a:r>
                  <a:rPr lang="it-IT">
                    <a:noFill/>
                  </a:rPr>
                  <a:t> </a:t>
                </a:r>
              </a:p>
            </p:txBody>
          </p:sp>
        </mc:Fallback>
      </mc:AlternateContent>
      <p:pic>
        <p:nvPicPr>
          <p:cNvPr id="3" name="Immagine 2"/>
          <p:cNvPicPr>
            <a:picLocks noChangeAspect="1"/>
          </p:cNvPicPr>
          <p:nvPr/>
        </p:nvPicPr>
        <p:blipFill rotWithShape="1">
          <a:blip r:embed="rId4"/>
          <a:srcRect t="-3179" b="-2675"/>
          <a:stretch/>
        </p:blipFill>
        <p:spPr>
          <a:xfrm>
            <a:off x="4550893" y="3368040"/>
            <a:ext cx="4356888" cy="3025140"/>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pic>
      <p:sp>
        <p:nvSpPr>
          <p:cNvPr id="19" name="Rettangolo 18"/>
          <p:cNvSpPr/>
          <p:nvPr/>
        </p:nvSpPr>
        <p:spPr>
          <a:xfrm>
            <a:off x="342578" y="4018481"/>
            <a:ext cx="4139735" cy="1077218"/>
          </a:xfrm>
          <a:prstGeom prst="rect">
            <a:avLst/>
          </a:prstGeom>
          <a:noFill/>
        </p:spPr>
        <p:txBody>
          <a:bodyPr wrap="square">
            <a:spAutoFit/>
          </a:bodyPr>
          <a:lstStyle/>
          <a:p>
            <a:pPr fontAlgn="base">
              <a:spcBef>
                <a:spcPts val="600"/>
              </a:spcBef>
              <a:spcAft>
                <a:spcPct val="0"/>
              </a:spcAft>
            </a:pPr>
            <a:r>
              <a:rPr lang="it-IT" sz="1600" err="1" smtClean="0">
                <a:solidFill>
                  <a:srgbClr val="002060"/>
                </a:solidFill>
              </a:rPr>
              <a:t>Eventhough</a:t>
            </a:r>
            <a:r>
              <a:rPr lang="it-IT" sz="1600" smtClean="0">
                <a:solidFill>
                  <a:srgbClr val="002060"/>
                </a:solidFill>
              </a:rPr>
              <a:t> the </a:t>
            </a:r>
            <a:r>
              <a:rPr lang="it-IT" sz="1600" err="1" smtClean="0">
                <a:solidFill>
                  <a:srgbClr val="002060"/>
                </a:solidFill>
              </a:rPr>
              <a:t>coupled-bunch</a:t>
            </a:r>
            <a:r>
              <a:rPr lang="it-IT" sz="1600" smtClean="0">
                <a:solidFill>
                  <a:srgbClr val="002060"/>
                </a:solidFill>
              </a:rPr>
              <a:t> </a:t>
            </a:r>
            <a:r>
              <a:rPr lang="it-IT" sz="1600" err="1" smtClean="0">
                <a:solidFill>
                  <a:srgbClr val="002060"/>
                </a:solidFill>
              </a:rPr>
              <a:t>instabilities</a:t>
            </a:r>
            <a:r>
              <a:rPr lang="it-IT" sz="1600" smtClean="0">
                <a:solidFill>
                  <a:srgbClr val="002060"/>
                </a:solidFill>
              </a:rPr>
              <a:t> create a </a:t>
            </a:r>
            <a:r>
              <a:rPr lang="it-IT" sz="1600" err="1" smtClean="0">
                <a:solidFill>
                  <a:srgbClr val="002060"/>
                </a:solidFill>
              </a:rPr>
              <a:t>correlation</a:t>
            </a:r>
            <a:r>
              <a:rPr lang="it-IT" sz="1600" smtClean="0">
                <a:solidFill>
                  <a:srgbClr val="002060"/>
                </a:solidFill>
              </a:rPr>
              <a:t> </a:t>
            </a:r>
            <a:r>
              <a:rPr lang="it-IT" sz="1600" err="1" smtClean="0">
                <a:solidFill>
                  <a:srgbClr val="002060"/>
                </a:solidFill>
              </a:rPr>
              <a:t>between</a:t>
            </a:r>
            <a:r>
              <a:rPr lang="it-IT" sz="1600" smtClean="0">
                <a:solidFill>
                  <a:srgbClr val="002060"/>
                </a:solidFill>
              </a:rPr>
              <a:t> the </a:t>
            </a:r>
            <a:r>
              <a:rPr lang="it-IT" sz="1600" err="1" smtClean="0">
                <a:solidFill>
                  <a:srgbClr val="002060"/>
                </a:solidFill>
              </a:rPr>
              <a:t>bunches</a:t>
            </a:r>
            <a:r>
              <a:rPr lang="it-IT" sz="1600" smtClean="0">
                <a:solidFill>
                  <a:srgbClr val="002060"/>
                </a:solidFill>
              </a:rPr>
              <a:t>, the DAFNE </a:t>
            </a:r>
            <a:r>
              <a:rPr lang="it-IT" sz="1600" b="1" smtClean="0">
                <a:solidFill>
                  <a:srgbClr val="002060"/>
                </a:solidFill>
              </a:rPr>
              <a:t>feedback</a:t>
            </a:r>
            <a:r>
              <a:rPr lang="it-IT" sz="1600">
                <a:solidFill>
                  <a:srgbClr val="002060"/>
                </a:solidFill>
              </a:rPr>
              <a:t> </a:t>
            </a:r>
            <a:r>
              <a:rPr lang="it-IT" sz="1600" b="1" err="1" smtClean="0">
                <a:solidFill>
                  <a:srgbClr val="002060"/>
                </a:solidFill>
              </a:rPr>
              <a:t>system</a:t>
            </a:r>
            <a:r>
              <a:rPr lang="it-IT" sz="1600" b="1" smtClean="0">
                <a:solidFill>
                  <a:srgbClr val="002060"/>
                </a:solidFill>
              </a:rPr>
              <a:t> </a:t>
            </a:r>
            <a:r>
              <a:rPr lang="it-IT" sz="1600" b="1" err="1" smtClean="0">
                <a:solidFill>
                  <a:srgbClr val="002060"/>
                </a:solidFill>
              </a:rPr>
              <a:t>treats</a:t>
            </a:r>
            <a:r>
              <a:rPr lang="it-IT" sz="1600" b="1" smtClean="0">
                <a:solidFill>
                  <a:srgbClr val="002060"/>
                </a:solidFill>
              </a:rPr>
              <a:t> </a:t>
            </a:r>
            <a:r>
              <a:rPr lang="it-IT" sz="1600" b="1" err="1" smtClean="0">
                <a:solidFill>
                  <a:srgbClr val="002060"/>
                </a:solidFill>
              </a:rPr>
              <a:t>each</a:t>
            </a:r>
            <a:r>
              <a:rPr lang="it-IT" sz="1600" b="1" smtClean="0">
                <a:solidFill>
                  <a:srgbClr val="002060"/>
                </a:solidFill>
              </a:rPr>
              <a:t> </a:t>
            </a:r>
            <a:r>
              <a:rPr lang="it-IT" sz="1600" b="1" err="1" smtClean="0">
                <a:solidFill>
                  <a:srgbClr val="002060"/>
                </a:solidFill>
              </a:rPr>
              <a:t>bunch</a:t>
            </a:r>
            <a:r>
              <a:rPr lang="it-IT" sz="1600" b="1" smtClean="0">
                <a:solidFill>
                  <a:srgbClr val="002060"/>
                </a:solidFill>
              </a:rPr>
              <a:t> </a:t>
            </a:r>
            <a:r>
              <a:rPr lang="it-IT" sz="1600" b="1" err="1" smtClean="0">
                <a:solidFill>
                  <a:srgbClr val="002060"/>
                </a:solidFill>
              </a:rPr>
              <a:t>separately</a:t>
            </a:r>
            <a:r>
              <a:rPr lang="it-IT" sz="1600" smtClean="0">
                <a:solidFill>
                  <a:srgbClr val="002060"/>
                </a:solidFill>
              </a:rPr>
              <a:t>.</a:t>
            </a:r>
          </a:p>
        </p:txBody>
      </p:sp>
      <p:sp>
        <p:nvSpPr>
          <p:cNvPr id="23" name="Rettangolo 22"/>
          <p:cNvSpPr/>
          <p:nvPr/>
        </p:nvSpPr>
        <p:spPr>
          <a:xfrm>
            <a:off x="4480875" y="6184722"/>
            <a:ext cx="2026922" cy="261610"/>
          </a:xfrm>
          <a:prstGeom prst="rect">
            <a:avLst/>
          </a:prstGeom>
        </p:spPr>
        <p:txBody>
          <a:bodyPr wrap="square">
            <a:spAutoFit/>
          </a:bodyPr>
          <a:lstStyle/>
          <a:p>
            <a:pPr fontAlgn="base">
              <a:spcBef>
                <a:spcPts val="600"/>
              </a:spcBef>
              <a:spcAft>
                <a:spcPct val="0"/>
              </a:spcAft>
            </a:pPr>
            <a:r>
              <a:rPr lang="it-IT" sz="1050" i="1" err="1" smtClean="0">
                <a:solidFill>
                  <a:srgbClr val="002060"/>
                </a:solidFill>
              </a:rPr>
              <a:t>courtesy</a:t>
            </a:r>
            <a:r>
              <a:rPr lang="it-IT" sz="1050" i="1" smtClean="0">
                <a:solidFill>
                  <a:srgbClr val="002060"/>
                </a:solidFill>
              </a:rPr>
              <a:t> of </a:t>
            </a:r>
            <a:r>
              <a:rPr lang="it-IT" sz="1050" i="1" err="1" smtClean="0">
                <a:solidFill>
                  <a:srgbClr val="002060"/>
                </a:solidFill>
              </a:rPr>
              <a:t>D.Teytelman</a:t>
            </a:r>
            <a:endParaRPr lang="it-IT" sz="1050" i="1">
              <a:solidFill>
                <a:srgbClr val="002060"/>
              </a:solidFill>
            </a:endParaRPr>
          </a:p>
        </p:txBody>
      </p:sp>
      <p:sp>
        <p:nvSpPr>
          <p:cNvPr id="24" name="Rettangolo 23"/>
          <p:cNvSpPr/>
          <p:nvPr/>
        </p:nvSpPr>
        <p:spPr>
          <a:xfrm>
            <a:off x="342578" y="5339476"/>
            <a:ext cx="3659399" cy="523220"/>
          </a:xfrm>
          <a:prstGeom prst="rect">
            <a:avLst/>
          </a:prstGeom>
          <a:solidFill>
            <a:schemeClr val="tx2">
              <a:lumMod val="95000"/>
            </a:schemeClr>
          </a:solidFill>
        </p:spPr>
        <p:txBody>
          <a:bodyPr wrap="square">
            <a:spAutoFit/>
          </a:bodyPr>
          <a:lstStyle/>
          <a:p>
            <a:pPr fontAlgn="base">
              <a:spcBef>
                <a:spcPts val="600"/>
              </a:spcBef>
              <a:spcAft>
                <a:spcPct val="0"/>
              </a:spcAft>
            </a:pPr>
            <a:r>
              <a:rPr lang="it-IT" sz="1400">
                <a:solidFill>
                  <a:srgbClr val="002060"/>
                </a:solidFill>
              </a:rPr>
              <a:t>This </a:t>
            </a:r>
            <a:r>
              <a:rPr lang="it-IT" sz="1400" err="1">
                <a:solidFill>
                  <a:srgbClr val="002060"/>
                </a:solidFill>
              </a:rPr>
              <a:t>is</a:t>
            </a:r>
            <a:r>
              <a:rPr lang="it-IT" sz="1400">
                <a:solidFill>
                  <a:srgbClr val="002060"/>
                </a:solidFill>
              </a:rPr>
              <a:t> </a:t>
            </a:r>
            <a:r>
              <a:rPr lang="it-IT" sz="1400" err="1">
                <a:solidFill>
                  <a:srgbClr val="002060"/>
                </a:solidFill>
              </a:rPr>
              <a:t>equivalent</a:t>
            </a:r>
            <a:r>
              <a:rPr lang="it-IT" sz="1400">
                <a:solidFill>
                  <a:srgbClr val="002060"/>
                </a:solidFill>
              </a:rPr>
              <a:t> to </a:t>
            </a:r>
            <a:r>
              <a:rPr lang="it-IT" sz="1400" err="1" smtClean="0">
                <a:solidFill>
                  <a:srgbClr val="002060"/>
                </a:solidFill>
              </a:rPr>
              <a:t>have</a:t>
            </a:r>
            <a:r>
              <a:rPr lang="it-IT" sz="1400" smtClean="0">
                <a:solidFill>
                  <a:srgbClr val="002060"/>
                </a:solidFill>
              </a:rPr>
              <a:t> a </a:t>
            </a:r>
            <a:r>
              <a:rPr lang="it-IT" sz="1400">
                <a:solidFill>
                  <a:srgbClr val="002060"/>
                </a:solidFill>
              </a:rPr>
              <a:t>separate feedback </a:t>
            </a:r>
            <a:r>
              <a:rPr lang="it-IT" sz="1400" err="1">
                <a:solidFill>
                  <a:srgbClr val="002060"/>
                </a:solidFill>
              </a:rPr>
              <a:t>loop</a:t>
            </a:r>
            <a:r>
              <a:rPr lang="it-IT" sz="1400">
                <a:solidFill>
                  <a:srgbClr val="002060"/>
                </a:solidFill>
              </a:rPr>
              <a:t> </a:t>
            </a:r>
            <a:r>
              <a:rPr lang="it-IT" sz="1400" err="1">
                <a:solidFill>
                  <a:srgbClr val="002060"/>
                </a:solidFill>
              </a:rPr>
              <a:t>associated</a:t>
            </a:r>
            <a:r>
              <a:rPr lang="it-IT" sz="1400">
                <a:solidFill>
                  <a:srgbClr val="002060"/>
                </a:solidFill>
              </a:rPr>
              <a:t> with </a:t>
            </a:r>
            <a:r>
              <a:rPr lang="it-IT" sz="1400" err="1">
                <a:solidFill>
                  <a:srgbClr val="002060"/>
                </a:solidFill>
              </a:rPr>
              <a:t>each</a:t>
            </a:r>
            <a:r>
              <a:rPr lang="it-IT" sz="1400">
                <a:solidFill>
                  <a:srgbClr val="002060"/>
                </a:solidFill>
              </a:rPr>
              <a:t> </a:t>
            </a:r>
            <a:r>
              <a:rPr lang="it-IT" sz="1400" err="1">
                <a:solidFill>
                  <a:srgbClr val="002060"/>
                </a:solidFill>
              </a:rPr>
              <a:t>bunch</a:t>
            </a:r>
            <a:r>
              <a:rPr lang="it-IT" sz="1400">
                <a:solidFill>
                  <a:srgbClr val="002060"/>
                </a:solidFill>
              </a:rPr>
              <a:t>.</a:t>
            </a:r>
          </a:p>
        </p:txBody>
      </p:sp>
      <p:cxnSp>
        <p:nvCxnSpPr>
          <p:cNvPr id="25" name="Connettore 2 24"/>
          <p:cNvCxnSpPr/>
          <p:nvPr/>
        </p:nvCxnSpPr>
        <p:spPr>
          <a:xfrm flipV="1">
            <a:off x="4017217" y="5137074"/>
            <a:ext cx="501758" cy="470046"/>
          </a:xfrm>
          <a:prstGeom prst="straightConnector1">
            <a:avLst/>
          </a:prstGeom>
          <a:ln w="12700">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a:off x="2580405" y="1883664"/>
            <a:ext cx="0" cy="314062"/>
          </a:xfrm>
          <a:prstGeom prst="straightConnector1">
            <a:avLst/>
          </a:prstGeom>
          <a:ln w="28575">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672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51703"/>
            <a:ext cx="8229600" cy="860400"/>
          </a:xfrm>
        </p:spPr>
        <p:txBody>
          <a:bodyPr/>
          <a:lstStyle/>
          <a:p>
            <a:r>
              <a:rPr lang="en-GB" dirty="0" smtClean="0"/>
              <a:t>Mixer</a:t>
            </a:r>
            <a:endParaRPr lang="it-IT" dirty="0">
              <a:solidFill>
                <a:srgbClr val="00B0F0"/>
              </a:solidFill>
            </a:endParaRPr>
          </a:p>
        </p:txBody>
      </p:sp>
      <p:grpSp>
        <p:nvGrpSpPr>
          <p:cNvPr id="82" name="Gruppo 81"/>
          <p:cNvGrpSpPr/>
          <p:nvPr/>
        </p:nvGrpSpPr>
        <p:grpSpPr>
          <a:xfrm>
            <a:off x="4475805" y="1132922"/>
            <a:ext cx="554904" cy="554906"/>
            <a:chOff x="6655608" y="5102134"/>
            <a:chExt cx="360888" cy="360889"/>
          </a:xfrm>
        </p:grpSpPr>
        <p:sp>
          <p:nvSpPr>
            <p:cNvPr id="83" name="Ovale 82"/>
            <p:cNvSpPr/>
            <p:nvPr/>
          </p:nvSpPr>
          <p:spPr>
            <a:xfrm>
              <a:off x="6655608" y="5102134"/>
              <a:ext cx="360888" cy="36088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85" name="Connettore diritto 84"/>
            <p:cNvCxnSpPr/>
            <p:nvPr/>
          </p:nvCxnSpPr>
          <p:spPr>
            <a:xfrm flipV="1">
              <a:off x="6760024" y="5209078"/>
              <a:ext cx="162394" cy="14641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9" name="Connettore diritto 88"/>
            <p:cNvCxnSpPr/>
            <p:nvPr/>
          </p:nvCxnSpPr>
          <p:spPr>
            <a:xfrm flipH="1" flipV="1">
              <a:off x="6760024" y="5204620"/>
              <a:ext cx="151186" cy="14641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93" name="CasellaDiTesto 92"/>
          <p:cNvSpPr txBox="1"/>
          <p:nvPr/>
        </p:nvSpPr>
        <p:spPr>
          <a:xfrm>
            <a:off x="4518103" y="859425"/>
            <a:ext cx="468077" cy="220060"/>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400" b="1" dirty="0" smtClean="0"/>
              <a:t>Mixer</a:t>
            </a:r>
          </a:p>
        </p:txBody>
      </p:sp>
      <p:cxnSp>
        <p:nvCxnSpPr>
          <p:cNvPr id="115" name="Connettore 2 114"/>
          <p:cNvCxnSpPr>
            <a:endCxn id="83" idx="2"/>
          </p:cNvCxnSpPr>
          <p:nvPr/>
        </p:nvCxnSpPr>
        <p:spPr>
          <a:xfrm>
            <a:off x="3556149" y="1403320"/>
            <a:ext cx="919656" cy="7055"/>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CasellaDiTesto 79"/>
              <p:cNvSpPr txBox="1"/>
              <p:nvPr/>
            </p:nvSpPr>
            <p:spPr>
              <a:xfrm>
                <a:off x="-3813" y="2923695"/>
                <a:ext cx="9140772" cy="595548"/>
              </a:xfrm>
              <a:prstGeom prst="rect">
                <a:avLst/>
              </a:prstGeom>
              <a:solidFill>
                <a:schemeClr val="accent2">
                  <a:lumMod val="40000"/>
                  <a:lumOff val="60000"/>
                </a:schemeClr>
              </a:solidFill>
              <a:ln w="12700">
                <a:noFill/>
              </a:ln>
            </p:spPr>
            <p:txBody>
              <a:bodyPr wrap="none" lIns="0" tIns="0" rIns="0" bIns="0" rtlCol="0">
                <a:spAutoFit/>
              </a:bodyPr>
              <a:lstStyle/>
              <a:p>
                <a:pPr>
                  <a:spcAft>
                    <a:spcPts val="600"/>
                  </a:spcAft>
                  <a:buClr>
                    <a:schemeClr val="accent2"/>
                  </a:buClr>
                  <a:buSzPct val="70000"/>
                </a:pPr>
                <a14:m>
                  <m:oMathPara xmlns:m="http://schemas.openxmlformats.org/officeDocument/2006/math">
                    <m:oMathParaPr>
                      <m:jc m:val="centerGroup"/>
                    </m:oMathParaPr>
                    <m:oMath xmlns:m="http://schemas.openxmlformats.org/officeDocument/2006/math">
                      <m:sSub>
                        <m:sSubPr>
                          <m:ctrlPr>
                            <a:rPr lang="it-IT" b="0" i="1" smtClean="0">
                              <a:solidFill>
                                <a:srgbClr val="002060"/>
                              </a:solidFill>
                              <a:latin typeface="Cambria Math" panose="02040503050406030204" pitchFamily="18" charset="0"/>
                            </a:rPr>
                          </m:ctrlPr>
                        </m:sSubPr>
                        <m:e>
                          <m:r>
                            <a:rPr lang="it-IT" i="1">
                              <a:solidFill>
                                <a:srgbClr val="002060"/>
                              </a:solidFill>
                              <a:latin typeface="Cambria Math" panose="02040503050406030204" pitchFamily="18" charset="0"/>
                            </a:rPr>
                            <m:t>𝑌</m:t>
                          </m:r>
                        </m:e>
                        <m:sub>
                          <m:r>
                            <a:rPr lang="it-IT" b="0" i="1" smtClean="0">
                              <a:solidFill>
                                <a:srgbClr val="002060"/>
                              </a:solidFill>
                              <a:latin typeface="Cambria Math" panose="02040503050406030204" pitchFamily="18" charset="0"/>
                            </a:rPr>
                            <m:t>𝑂𝑈𝑇</m:t>
                          </m:r>
                        </m:sub>
                      </m:sSub>
                      <m:d>
                        <m:dPr>
                          <m:ctrlPr>
                            <a:rPr lang="it-IT" b="0" i="1" smtClean="0">
                              <a:solidFill>
                                <a:srgbClr val="002060"/>
                              </a:solidFill>
                              <a:latin typeface="Cambria Math" panose="02040503050406030204" pitchFamily="18" charset="0"/>
                            </a:rPr>
                          </m:ctrlPr>
                        </m:dPr>
                        <m:e>
                          <m:r>
                            <a:rPr lang="it-IT" b="0" i="1" smtClean="0">
                              <a:solidFill>
                                <a:srgbClr val="002060"/>
                              </a:solidFill>
                              <a:latin typeface="Cambria Math" panose="02040503050406030204" pitchFamily="18" charset="0"/>
                            </a:rPr>
                            <m:t>𝑡</m:t>
                          </m:r>
                        </m:e>
                      </m:d>
                      <m:r>
                        <a:rPr lang="it-IT" b="0" i="1" smtClean="0">
                          <a:solidFill>
                            <a:srgbClr val="002060"/>
                          </a:solidFill>
                          <a:latin typeface="Cambria Math" panose="02040503050406030204" pitchFamily="18" charset="0"/>
                        </a:rPr>
                        <m:t>=</m:t>
                      </m:r>
                      <m:f>
                        <m:fPr>
                          <m:ctrlPr>
                            <a:rPr lang="it-IT" b="0" i="1" smtClean="0">
                              <a:solidFill>
                                <a:srgbClr val="002060"/>
                              </a:solidFill>
                              <a:latin typeface="Cambria Math" panose="02040503050406030204" pitchFamily="18" charset="0"/>
                            </a:rPr>
                          </m:ctrlPr>
                        </m:fPr>
                        <m:num>
                          <m:r>
                            <a:rPr lang="it-IT" b="0" i="1" smtClean="0">
                              <a:solidFill>
                                <a:srgbClr val="002060"/>
                              </a:solidFill>
                              <a:latin typeface="Cambria Math" panose="02040503050406030204" pitchFamily="18" charset="0"/>
                            </a:rPr>
                            <m:t>1</m:t>
                          </m:r>
                        </m:num>
                        <m:den>
                          <m:r>
                            <a:rPr lang="it-IT" b="0" i="1" smtClean="0">
                              <a:solidFill>
                                <a:srgbClr val="002060"/>
                              </a:solidFill>
                              <a:latin typeface="Cambria Math" panose="02040503050406030204" pitchFamily="18" charset="0"/>
                            </a:rPr>
                            <m:t>2</m:t>
                          </m:r>
                        </m:den>
                      </m:f>
                      <m:sSub>
                        <m:sSubPr>
                          <m:ctrlPr>
                            <a:rPr lang="it-IT" b="0" i="1" smtClean="0">
                              <a:solidFill>
                                <a:srgbClr val="002060"/>
                              </a:solidFill>
                              <a:latin typeface="Cambria Math" panose="02040503050406030204" pitchFamily="18" charset="0"/>
                            </a:rPr>
                          </m:ctrlPr>
                        </m:sSubPr>
                        <m:e>
                          <m:r>
                            <a:rPr lang="it-IT" b="0" i="1" smtClean="0">
                              <a:solidFill>
                                <a:srgbClr val="002060"/>
                              </a:solidFill>
                              <a:latin typeface="Cambria Math" panose="02040503050406030204" pitchFamily="18" charset="0"/>
                            </a:rPr>
                            <m:t>𝐴</m:t>
                          </m:r>
                        </m:e>
                        <m:sub>
                          <m:r>
                            <a:rPr lang="it-IT" b="0" i="1" smtClean="0">
                              <a:solidFill>
                                <a:srgbClr val="002060"/>
                              </a:solidFill>
                              <a:latin typeface="Cambria Math" panose="02040503050406030204" pitchFamily="18" charset="0"/>
                            </a:rPr>
                            <m:t>𝐿𝑂</m:t>
                          </m:r>
                        </m:sub>
                      </m:sSub>
                      <m:sSub>
                        <m:sSubPr>
                          <m:ctrlPr>
                            <a:rPr lang="it-IT" b="0" i="1" smtClean="0">
                              <a:solidFill>
                                <a:srgbClr val="002060"/>
                              </a:solidFill>
                              <a:latin typeface="Cambria Math" panose="02040503050406030204" pitchFamily="18" charset="0"/>
                            </a:rPr>
                          </m:ctrlPr>
                        </m:sSubPr>
                        <m:e>
                          <m:r>
                            <a:rPr lang="it-IT" b="0" i="1" smtClean="0">
                              <a:solidFill>
                                <a:srgbClr val="002060"/>
                              </a:solidFill>
                              <a:latin typeface="Cambria Math" panose="02040503050406030204" pitchFamily="18" charset="0"/>
                            </a:rPr>
                            <m:t>𝐴</m:t>
                          </m:r>
                        </m:e>
                        <m:sub>
                          <m:r>
                            <a:rPr lang="it-IT" b="0" i="1" smtClean="0">
                              <a:solidFill>
                                <a:srgbClr val="002060"/>
                              </a:solidFill>
                              <a:latin typeface="Cambria Math" panose="02040503050406030204" pitchFamily="18" charset="0"/>
                            </a:rPr>
                            <m:t>𝐼𝑁</m:t>
                          </m:r>
                        </m:sub>
                      </m:sSub>
                      <m:r>
                        <a:rPr lang="it-IT" b="0" i="1" smtClean="0">
                          <a:solidFill>
                            <a:srgbClr val="002060"/>
                          </a:solidFill>
                          <a:latin typeface="Cambria Math" panose="02040503050406030204" pitchFamily="18" charset="0"/>
                          <a:ea typeface="Cambria Math" panose="02040503050406030204" pitchFamily="18" charset="0"/>
                        </a:rPr>
                        <m:t>∙</m:t>
                      </m:r>
                      <m:d>
                        <m:dPr>
                          <m:begChr m:val="["/>
                          <m:endChr m:val="]"/>
                          <m:ctrlPr>
                            <a:rPr lang="it-IT" b="0" i="1" smtClean="0">
                              <a:solidFill>
                                <a:srgbClr val="002060"/>
                              </a:solidFill>
                              <a:latin typeface="Cambria Math" panose="02040503050406030204" pitchFamily="18" charset="0"/>
                            </a:rPr>
                          </m:ctrlPr>
                        </m:dPr>
                        <m:e>
                          <m:func>
                            <m:funcPr>
                              <m:ctrlPr>
                                <a:rPr lang="it-IT" i="1">
                                  <a:solidFill>
                                    <a:srgbClr val="002060"/>
                                  </a:solidFill>
                                  <a:latin typeface="Cambria Math" panose="02040503050406030204" pitchFamily="18" charset="0"/>
                                </a:rPr>
                              </m:ctrlPr>
                            </m:funcPr>
                            <m:fName>
                              <m:r>
                                <m:rPr>
                                  <m:sty m:val="p"/>
                                </m:rPr>
                                <a:rPr lang="it-IT">
                                  <a:solidFill>
                                    <a:srgbClr val="002060"/>
                                  </a:solidFill>
                                  <a:latin typeface="Cambria Math" panose="02040503050406030204" pitchFamily="18" charset="0"/>
                                </a:rPr>
                                <m:t>sin</m:t>
                              </m:r>
                            </m:fName>
                            <m:e>
                              <m:r>
                                <a:rPr lang="it-IT" i="1">
                                  <a:solidFill>
                                    <a:srgbClr val="002060"/>
                                  </a:solidFill>
                                  <a:latin typeface="Cambria Math" panose="02040503050406030204" pitchFamily="18" charset="0"/>
                                </a:rPr>
                                <m:t>(</m:t>
                              </m:r>
                              <m:d>
                                <m:dPr>
                                  <m:ctrlPr>
                                    <a:rPr lang="it-IT" i="1">
                                      <a:solidFill>
                                        <a:srgbClr val="002060"/>
                                      </a:solidFill>
                                      <a:latin typeface="Cambria Math" panose="02040503050406030204" pitchFamily="18" charset="0"/>
                                    </a:rPr>
                                  </m:ctrlPr>
                                </m:dPr>
                                <m:e>
                                  <m:sSub>
                                    <m:sSubPr>
                                      <m:ctrlPr>
                                        <a:rPr lang="it-IT" i="1">
                                          <a:solidFill>
                                            <a:srgbClr val="002060"/>
                                          </a:solidFill>
                                          <a:latin typeface="Cambria Math" panose="02040503050406030204" pitchFamily="18" charset="0"/>
                                        </a:rPr>
                                      </m:ctrlPr>
                                    </m:sSubPr>
                                    <m:e>
                                      <m:r>
                                        <a:rPr lang="el-GR" i="1">
                                          <a:solidFill>
                                            <a:srgbClr val="002060"/>
                                          </a:solidFill>
                                          <a:latin typeface="Cambria Math" panose="02040503050406030204" pitchFamily="18" charset="0"/>
                                        </a:rPr>
                                        <m:t>𝜔</m:t>
                                      </m:r>
                                    </m:e>
                                    <m:sub>
                                      <m:r>
                                        <a:rPr lang="it-IT" b="0" i="1" smtClean="0">
                                          <a:solidFill>
                                            <a:srgbClr val="002060"/>
                                          </a:solidFill>
                                          <a:latin typeface="Cambria Math" panose="02040503050406030204" pitchFamily="18" charset="0"/>
                                        </a:rPr>
                                        <m:t>𝐼𝑁</m:t>
                                      </m:r>
                                    </m:sub>
                                  </m:sSub>
                                  <m:r>
                                    <a:rPr lang="it-IT" i="1">
                                      <a:solidFill>
                                        <a:srgbClr val="002060"/>
                                      </a:solidFill>
                                      <a:latin typeface="Cambria Math" panose="02040503050406030204" pitchFamily="18" charset="0"/>
                                    </a:rPr>
                                    <m:t>−</m:t>
                                  </m:r>
                                  <m:sSub>
                                    <m:sSubPr>
                                      <m:ctrlPr>
                                        <a:rPr lang="it-IT" i="1">
                                          <a:solidFill>
                                            <a:srgbClr val="002060"/>
                                          </a:solidFill>
                                          <a:latin typeface="Cambria Math" panose="02040503050406030204" pitchFamily="18" charset="0"/>
                                        </a:rPr>
                                      </m:ctrlPr>
                                    </m:sSubPr>
                                    <m:e>
                                      <m:r>
                                        <a:rPr lang="el-GR" i="1">
                                          <a:solidFill>
                                            <a:srgbClr val="002060"/>
                                          </a:solidFill>
                                          <a:latin typeface="Cambria Math" panose="02040503050406030204" pitchFamily="18" charset="0"/>
                                        </a:rPr>
                                        <m:t>𝜔</m:t>
                                      </m:r>
                                    </m:e>
                                    <m:sub>
                                      <m:r>
                                        <a:rPr lang="it-IT" i="1">
                                          <a:solidFill>
                                            <a:srgbClr val="002060"/>
                                          </a:solidFill>
                                          <a:latin typeface="Cambria Math" panose="02040503050406030204" pitchFamily="18" charset="0"/>
                                        </a:rPr>
                                        <m:t>𝐿𝑂</m:t>
                                      </m:r>
                                    </m:sub>
                                  </m:sSub>
                                </m:e>
                              </m:d>
                              <m:r>
                                <a:rPr lang="it-IT" i="1">
                                  <a:solidFill>
                                    <a:srgbClr val="002060"/>
                                  </a:solidFill>
                                  <a:latin typeface="Cambria Math" panose="02040503050406030204" pitchFamily="18" charset="0"/>
                                </a:rPr>
                                <m:t>𝑡</m:t>
                              </m:r>
                              <m:r>
                                <a:rPr lang="it-IT" i="1">
                                  <a:solidFill>
                                    <a:srgbClr val="002060"/>
                                  </a:solidFill>
                                  <a:latin typeface="Cambria Math" panose="02040503050406030204" pitchFamily="18" charset="0"/>
                                </a:rPr>
                                <m:t>+</m:t>
                              </m:r>
                              <m:d>
                                <m:dPr>
                                  <m:ctrlPr>
                                    <a:rPr lang="it-IT" i="1">
                                      <a:solidFill>
                                        <a:srgbClr val="002060"/>
                                      </a:solidFill>
                                      <a:latin typeface="Cambria Math" panose="02040503050406030204" pitchFamily="18" charset="0"/>
                                    </a:rPr>
                                  </m:ctrlPr>
                                </m:dPr>
                                <m:e>
                                  <m:sSub>
                                    <m:sSubPr>
                                      <m:ctrlPr>
                                        <a:rPr lang="it-IT" i="1">
                                          <a:solidFill>
                                            <a:srgbClr val="002060"/>
                                          </a:solidFill>
                                          <a:latin typeface="Cambria Math" panose="02040503050406030204" pitchFamily="18" charset="0"/>
                                        </a:rPr>
                                      </m:ctrlPr>
                                    </m:sSubPr>
                                    <m:e>
                                      <m:r>
                                        <a:rPr lang="el-GR" i="1">
                                          <a:solidFill>
                                            <a:srgbClr val="002060"/>
                                          </a:solidFill>
                                          <a:latin typeface="Cambria Math" panose="02040503050406030204" pitchFamily="18" charset="0"/>
                                        </a:rPr>
                                        <m:t>𝜑</m:t>
                                      </m:r>
                                    </m:e>
                                    <m:sub>
                                      <m:r>
                                        <a:rPr lang="it-IT" b="0" i="1" smtClean="0">
                                          <a:solidFill>
                                            <a:srgbClr val="002060"/>
                                          </a:solidFill>
                                          <a:latin typeface="Cambria Math" panose="02040503050406030204" pitchFamily="18" charset="0"/>
                                        </a:rPr>
                                        <m:t>𝐼𝑁</m:t>
                                      </m:r>
                                    </m:sub>
                                  </m:sSub>
                                  <m:r>
                                    <a:rPr lang="it-IT" i="1">
                                      <a:solidFill>
                                        <a:srgbClr val="002060"/>
                                      </a:solidFill>
                                      <a:latin typeface="Cambria Math" panose="02040503050406030204" pitchFamily="18" charset="0"/>
                                    </a:rPr>
                                    <m:t>−</m:t>
                                  </m:r>
                                  <m:sSub>
                                    <m:sSubPr>
                                      <m:ctrlPr>
                                        <a:rPr lang="it-IT" i="1">
                                          <a:solidFill>
                                            <a:srgbClr val="002060"/>
                                          </a:solidFill>
                                          <a:latin typeface="Cambria Math" panose="02040503050406030204" pitchFamily="18" charset="0"/>
                                        </a:rPr>
                                      </m:ctrlPr>
                                    </m:sSubPr>
                                    <m:e>
                                      <m:r>
                                        <a:rPr lang="el-GR" i="1">
                                          <a:solidFill>
                                            <a:srgbClr val="002060"/>
                                          </a:solidFill>
                                          <a:latin typeface="Cambria Math" panose="02040503050406030204" pitchFamily="18" charset="0"/>
                                        </a:rPr>
                                        <m:t>𝜑</m:t>
                                      </m:r>
                                    </m:e>
                                    <m:sub>
                                      <m:r>
                                        <a:rPr lang="it-IT" i="1">
                                          <a:solidFill>
                                            <a:srgbClr val="002060"/>
                                          </a:solidFill>
                                          <a:latin typeface="Cambria Math" panose="02040503050406030204" pitchFamily="18" charset="0"/>
                                        </a:rPr>
                                        <m:t>𝐿𝑂</m:t>
                                      </m:r>
                                    </m:sub>
                                  </m:sSub>
                                </m:e>
                              </m:d>
                              <m:r>
                                <a:rPr lang="it-IT" i="1">
                                  <a:solidFill>
                                    <a:srgbClr val="002060"/>
                                  </a:solidFill>
                                  <a:latin typeface="Cambria Math" panose="02040503050406030204" pitchFamily="18" charset="0"/>
                                </a:rPr>
                                <m:t>)</m:t>
                              </m:r>
                            </m:e>
                          </m:func>
                          <m:r>
                            <a:rPr lang="it-IT" i="1">
                              <a:solidFill>
                                <a:srgbClr val="002060"/>
                              </a:solidFill>
                              <a:latin typeface="Cambria Math" panose="02040503050406030204" pitchFamily="18" charset="0"/>
                            </a:rPr>
                            <m:t>+</m:t>
                          </m:r>
                          <m:func>
                            <m:funcPr>
                              <m:ctrlPr>
                                <a:rPr lang="it-IT" i="1">
                                  <a:solidFill>
                                    <a:srgbClr val="002060"/>
                                  </a:solidFill>
                                  <a:latin typeface="Cambria Math" panose="02040503050406030204" pitchFamily="18" charset="0"/>
                                </a:rPr>
                              </m:ctrlPr>
                            </m:funcPr>
                            <m:fName>
                              <m:r>
                                <m:rPr>
                                  <m:sty m:val="p"/>
                                </m:rPr>
                                <a:rPr lang="it-IT">
                                  <a:solidFill>
                                    <a:srgbClr val="002060"/>
                                  </a:solidFill>
                                  <a:latin typeface="Cambria Math" panose="02040503050406030204" pitchFamily="18" charset="0"/>
                                </a:rPr>
                                <m:t>sin</m:t>
                              </m:r>
                            </m:fName>
                            <m:e>
                              <m:r>
                                <a:rPr lang="it-IT" i="1">
                                  <a:solidFill>
                                    <a:srgbClr val="002060"/>
                                  </a:solidFill>
                                  <a:latin typeface="Cambria Math" panose="02040503050406030204" pitchFamily="18" charset="0"/>
                                </a:rPr>
                                <m:t>(</m:t>
                              </m:r>
                              <m:d>
                                <m:dPr>
                                  <m:ctrlPr>
                                    <a:rPr lang="it-IT" i="1">
                                      <a:solidFill>
                                        <a:srgbClr val="002060"/>
                                      </a:solidFill>
                                      <a:latin typeface="Cambria Math" panose="02040503050406030204" pitchFamily="18" charset="0"/>
                                    </a:rPr>
                                  </m:ctrlPr>
                                </m:dPr>
                                <m:e>
                                  <m:sSub>
                                    <m:sSubPr>
                                      <m:ctrlPr>
                                        <a:rPr lang="it-IT" i="1">
                                          <a:solidFill>
                                            <a:srgbClr val="002060"/>
                                          </a:solidFill>
                                          <a:latin typeface="Cambria Math" panose="02040503050406030204" pitchFamily="18" charset="0"/>
                                        </a:rPr>
                                      </m:ctrlPr>
                                    </m:sSubPr>
                                    <m:e>
                                      <m:r>
                                        <a:rPr lang="el-GR" i="1">
                                          <a:solidFill>
                                            <a:srgbClr val="002060"/>
                                          </a:solidFill>
                                          <a:latin typeface="Cambria Math" panose="02040503050406030204" pitchFamily="18" charset="0"/>
                                        </a:rPr>
                                        <m:t>𝜔</m:t>
                                      </m:r>
                                    </m:e>
                                    <m:sub>
                                      <m:r>
                                        <a:rPr lang="it-IT" b="0" i="1" smtClean="0">
                                          <a:solidFill>
                                            <a:srgbClr val="002060"/>
                                          </a:solidFill>
                                          <a:latin typeface="Cambria Math" panose="02040503050406030204" pitchFamily="18" charset="0"/>
                                        </a:rPr>
                                        <m:t>𝐼𝑁</m:t>
                                      </m:r>
                                    </m:sub>
                                  </m:sSub>
                                  <m:r>
                                    <a:rPr lang="it-IT" i="1">
                                      <a:solidFill>
                                        <a:srgbClr val="002060"/>
                                      </a:solidFill>
                                      <a:latin typeface="Cambria Math" panose="02040503050406030204" pitchFamily="18" charset="0"/>
                                    </a:rPr>
                                    <m:t>+</m:t>
                                  </m:r>
                                  <m:sSub>
                                    <m:sSubPr>
                                      <m:ctrlPr>
                                        <a:rPr lang="it-IT" i="1">
                                          <a:solidFill>
                                            <a:srgbClr val="002060"/>
                                          </a:solidFill>
                                          <a:latin typeface="Cambria Math" panose="02040503050406030204" pitchFamily="18" charset="0"/>
                                        </a:rPr>
                                      </m:ctrlPr>
                                    </m:sSubPr>
                                    <m:e>
                                      <m:r>
                                        <a:rPr lang="el-GR" i="1">
                                          <a:solidFill>
                                            <a:srgbClr val="002060"/>
                                          </a:solidFill>
                                          <a:latin typeface="Cambria Math" panose="02040503050406030204" pitchFamily="18" charset="0"/>
                                        </a:rPr>
                                        <m:t>𝜔</m:t>
                                      </m:r>
                                    </m:e>
                                    <m:sub>
                                      <m:r>
                                        <a:rPr lang="it-IT" i="1">
                                          <a:solidFill>
                                            <a:srgbClr val="002060"/>
                                          </a:solidFill>
                                          <a:latin typeface="Cambria Math" panose="02040503050406030204" pitchFamily="18" charset="0"/>
                                        </a:rPr>
                                        <m:t>𝐿𝑂</m:t>
                                      </m:r>
                                    </m:sub>
                                  </m:sSub>
                                </m:e>
                              </m:d>
                              <m:r>
                                <a:rPr lang="it-IT" i="1">
                                  <a:solidFill>
                                    <a:srgbClr val="002060"/>
                                  </a:solidFill>
                                  <a:latin typeface="Cambria Math" panose="02040503050406030204" pitchFamily="18" charset="0"/>
                                </a:rPr>
                                <m:t>𝑡</m:t>
                              </m:r>
                              <m:r>
                                <a:rPr lang="it-IT" i="1">
                                  <a:solidFill>
                                    <a:srgbClr val="002060"/>
                                  </a:solidFill>
                                  <a:latin typeface="Cambria Math" panose="02040503050406030204" pitchFamily="18" charset="0"/>
                                </a:rPr>
                                <m:t>+</m:t>
                              </m:r>
                              <m:d>
                                <m:dPr>
                                  <m:ctrlPr>
                                    <a:rPr lang="it-IT" i="1">
                                      <a:solidFill>
                                        <a:srgbClr val="002060"/>
                                      </a:solidFill>
                                      <a:latin typeface="Cambria Math" panose="02040503050406030204" pitchFamily="18" charset="0"/>
                                    </a:rPr>
                                  </m:ctrlPr>
                                </m:dPr>
                                <m:e>
                                  <m:sSub>
                                    <m:sSubPr>
                                      <m:ctrlPr>
                                        <a:rPr lang="it-IT" i="1">
                                          <a:solidFill>
                                            <a:srgbClr val="002060"/>
                                          </a:solidFill>
                                          <a:latin typeface="Cambria Math" panose="02040503050406030204" pitchFamily="18" charset="0"/>
                                        </a:rPr>
                                      </m:ctrlPr>
                                    </m:sSubPr>
                                    <m:e>
                                      <m:r>
                                        <a:rPr lang="el-GR" i="1">
                                          <a:solidFill>
                                            <a:srgbClr val="002060"/>
                                          </a:solidFill>
                                          <a:latin typeface="Cambria Math" panose="02040503050406030204" pitchFamily="18" charset="0"/>
                                        </a:rPr>
                                        <m:t>𝜑</m:t>
                                      </m:r>
                                    </m:e>
                                    <m:sub>
                                      <m:r>
                                        <a:rPr lang="it-IT" b="0" i="1" smtClean="0">
                                          <a:solidFill>
                                            <a:srgbClr val="002060"/>
                                          </a:solidFill>
                                          <a:latin typeface="Cambria Math" panose="02040503050406030204" pitchFamily="18" charset="0"/>
                                        </a:rPr>
                                        <m:t>𝐼𝑁</m:t>
                                      </m:r>
                                    </m:sub>
                                  </m:sSub>
                                  <m:r>
                                    <a:rPr lang="it-IT" i="1">
                                      <a:solidFill>
                                        <a:srgbClr val="002060"/>
                                      </a:solidFill>
                                      <a:latin typeface="Cambria Math" panose="02040503050406030204" pitchFamily="18" charset="0"/>
                                    </a:rPr>
                                    <m:t>+</m:t>
                                  </m:r>
                                  <m:sSub>
                                    <m:sSubPr>
                                      <m:ctrlPr>
                                        <a:rPr lang="it-IT" i="1">
                                          <a:solidFill>
                                            <a:srgbClr val="002060"/>
                                          </a:solidFill>
                                          <a:latin typeface="Cambria Math" panose="02040503050406030204" pitchFamily="18" charset="0"/>
                                        </a:rPr>
                                      </m:ctrlPr>
                                    </m:sSubPr>
                                    <m:e>
                                      <m:r>
                                        <a:rPr lang="el-GR" i="1">
                                          <a:solidFill>
                                            <a:srgbClr val="002060"/>
                                          </a:solidFill>
                                          <a:latin typeface="Cambria Math" panose="02040503050406030204" pitchFamily="18" charset="0"/>
                                        </a:rPr>
                                        <m:t>𝜑</m:t>
                                      </m:r>
                                    </m:e>
                                    <m:sub>
                                      <m:r>
                                        <a:rPr lang="it-IT" i="1">
                                          <a:solidFill>
                                            <a:srgbClr val="002060"/>
                                          </a:solidFill>
                                          <a:latin typeface="Cambria Math" panose="02040503050406030204" pitchFamily="18" charset="0"/>
                                        </a:rPr>
                                        <m:t>𝐿𝑂</m:t>
                                      </m:r>
                                    </m:sub>
                                  </m:sSub>
                                </m:e>
                              </m:d>
                              <m:r>
                                <a:rPr lang="it-IT" i="1">
                                  <a:solidFill>
                                    <a:srgbClr val="002060"/>
                                  </a:solidFill>
                                  <a:latin typeface="Cambria Math" panose="02040503050406030204" pitchFamily="18" charset="0"/>
                                </a:rPr>
                                <m:t>)</m:t>
                              </m:r>
                            </m:e>
                          </m:func>
                        </m:e>
                      </m:d>
                    </m:oMath>
                  </m:oMathPara>
                </a14:m>
                <a:endParaRPr lang="it-IT" i="1" dirty="0">
                  <a:solidFill>
                    <a:srgbClr val="002060"/>
                  </a:solidFill>
                  <a:latin typeface="Cambria Math" panose="02040503050406030204" pitchFamily="18" charset="0"/>
                </a:endParaRPr>
              </a:p>
            </p:txBody>
          </p:sp>
        </mc:Choice>
        <mc:Fallback xmlns="">
          <p:sp>
            <p:nvSpPr>
              <p:cNvPr id="80" name="CasellaDiTesto 79"/>
              <p:cNvSpPr txBox="1">
                <a:spLocks noRot="1" noChangeAspect="1" noMove="1" noResize="1" noEditPoints="1" noAdjustHandles="1" noChangeArrowheads="1" noChangeShapeType="1" noTextEdit="1"/>
              </p:cNvSpPr>
              <p:nvPr/>
            </p:nvSpPr>
            <p:spPr>
              <a:xfrm>
                <a:off x="-3813" y="2923695"/>
                <a:ext cx="9140772" cy="595548"/>
              </a:xfrm>
              <a:prstGeom prst="rect">
                <a:avLst/>
              </a:prstGeom>
              <a:blipFill>
                <a:blip r:embed="rId2"/>
                <a:stretch>
                  <a:fillRect/>
                </a:stretch>
              </a:blipFill>
              <a:ln w="12700">
                <a:noFill/>
              </a:ln>
            </p:spPr>
            <p:txBody>
              <a:bodyPr/>
              <a:lstStyle/>
              <a:p>
                <a:r>
                  <a:rPr lang="it-IT">
                    <a:noFill/>
                  </a:rPr>
                  <a:t> </a:t>
                </a:r>
              </a:p>
            </p:txBody>
          </p:sp>
        </mc:Fallback>
      </mc:AlternateContent>
      <p:cxnSp>
        <p:nvCxnSpPr>
          <p:cNvPr id="78" name="Connettore 2 77"/>
          <p:cNvCxnSpPr>
            <a:stCxn id="83" idx="6"/>
          </p:cNvCxnSpPr>
          <p:nvPr/>
        </p:nvCxnSpPr>
        <p:spPr>
          <a:xfrm flipV="1">
            <a:off x="5030709" y="1403320"/>
            <a:ext cx="944597" cy="7055"/>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4" name="Connettore 2 83"/>
          <p:cNvCxnSpPr>
            <a:endCxn id="83" idx="4"/>
          </p:cNvCxnSpPr>
          <p:nvPr/>
        </p:nvCxnSpPr>
        <p:spPr>
          <a:xfrm flipV="1">
            <a:off x="4753257" y="1687828"/>
            <a:ext cx="0" cy="597854"/>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CasellaDiTesto 85"/>
              <p:cNvSpPr txBox="1"/>
              <p:nvPr/>
            </p:nvSpPr>
            <p:spPr>
              <a:xfrm>
                <a:off x="481140" y="1226100"/>
                <a:ext cx="2930354" cy="353943"/>
              </a:xfrm>
              <a:prstGeom prst="rect">
                <a:avLst/>
              </a:prstGeom>
              <a:noFill/>
              <a:ln w="12700">
                <a:noFill/>
              </a:ln>
            </p:spPr>
            <p:txBody>
              <a:bodyPr wrap="none" lIns="0" tIns="0" rIns="0" bIns="0" rtlCol="0">
                <a:spAutoFit/>
              </a:bodyPr>
              <a:lstStyle/>
              <a:p>
                <a:pPr>
                  <a:spcAft>
                    <a:spcPts val="600"/>
                  </a:spcAft>
                  <a:buClr>
                    <a:schemeClr val="accent2"/>
                  </a:buClr>
                  <a:buSzPct val="70000"/>
                </a:pPr>
                <a14:m>
                  <m:oMathPara xmlns:m="http://schemas.openxmlformats.org/officeDocument/2006/math">
                    <m:oMathParaPr>
                      <m:jc m:val="centerGroup"/>
                    </m:oMathParaPr>
                    <m:oMath xmlns:m="http://schemas.openxmlformats.org/officeDocument/2006/math">
                      <m:sSub>
                        <m:sSubPr>
                          <m:ctrlPr>
                            <a:rPr lang="it-IT" b="0" i="1" smtClean="0">
                              <a:solidFill>
                                <a:srgbClr val="002060"/>
                              </a:solidFill>
                              <a:latin typeface="Cambria Math" panose="02040503050406030204" pitchFamily="18" charset="0"/>
                            </a:rPr>
                          </m:ctrlPr>
                        </m:sSubPr>
                        <m:e>
                          <m:r>
                            <a:rPr lang="it-IT" i="1">
                              <a:solidFill>
                                <a:srgbClr val="002060"/>
                              </a:solidFill>
                              <a:latin typeface="Cambria Math" panose="02040503050406030204" pitchFamily="18" charset="0"/>
                            </a:rPr>
                            <m:t>𝑌</m:t>
                          </m:r>
                        </m:e>
                        <m:sub>
                          <m:r>
                            <a:rPr lang="it-IT" b="0" i="1" smtClean="0">
                              <a:solidFill>
                                <a:srgbClr val="002060"/>
                              </a:solidFill>
                              <a:latin typeface="Cambria Math" panose="02040503050406030204" pitchFamily="18" charset="0"/>
                            </a:rPr>
                            <m:t>𝐼𝑁</m:t>
                          </m:r>
                        </m:sub>
                      </m:sSub>
                      <m:d>
                        <m:dPr>
                          <m:ctrlPr>
                            <a:rPr lang="it-IT" b="0" i="1" smtClean="0">
                              <a:solidFill>
                                <a:srgbClr val="002060"/>
                              </a:solidFill>
                              <a:latin typeface="Cambria Math" panose="02040503050406030204" pitchFamily="18" charset="0"/>
                            </a:rPr>
                          </m:ctrlPr>
                        </m:dPr>
                        <m:e>
                          <m:r>
                            <a:rPr lang="it-IT" b="0" i="1" smtClean="0">
                              <a:solidFill>
                                <a:srgbClr val="002060"/>
                              </a:solidFill>
                              <a:latin typeface="Cambria Math" panose="02040503050406030204" pitchFamily="18" charset="0"/>
                            </a:rPr>
                            <m:t>𝑡</m:t>
                          </m:r>
                        </m:e>
                      </m:d>
                      <m:r>
                        <a:rPr lang="it-IT" b="0" i="1" smtClean="0">
                          <a:solidFill>
                            <a:srgbClr val="002060"/>
                          </a:solidFill>
                          <a:latin typeface="Cambria Math" panose="02040503050406030204" pitchFamily="18" charset="0"/>
                        </a:rPr>
                        <m:t>=</m:t>
                      </m:r>
                      <m:sSub>
                        <m:sSubPr>
                          <m:ctrlPr>
                            <a:rPr lang="it-IT" b="0" i="1" smtClean="0">
                              <a:solidFill>
                                <a:srgbClr val="002060"/>
                              </a:solidFill>
                              <a:latin typeface="Cambria Math" panose="02040503050406030204" pitchFamily="18" charset="0"/>
                            </a:rPr>
                          </m:ctrlPr>
                        </m:sSubPr>
                        <m:e>
                          <m:r>
                            <a:rPr lang="it-IT" b="0" i="1" smtClean="0">
                              <a:solidFill>
                                <a:srgbClr val="002060"/>
                              </a:solidFill>
                              <a:latin typeface="Cambria Math" panose="02040503050406030204" pitchFamily="18" charset="0"/>
                            </a:rPr>
                            <m:t>𝐴</m:t>
                          </m:r>
                        </m:e>
                        <m:sub>
                          <m:r>
                            <a:rPr lang="it-IT" b="0" i="1" smtClean="0">
                              <a:solidFill>
                                <a:srgbClr val="002060"/>
                              </a:solidFill>
                              <a:latin typeface="Cambria Math" panose="02040503050406030204" pitchFamily="18" charset="0"/>
                            </a:rPr>
                            <m:t>𝐼𝑁</m:t>
                          </m:r>
                        </m:sub>
                      </m:sSub>
                      <m:func>
                        <m:funcPr>
                          <m:ctrlPr>
                            <a:rPr lang="it-IT" i="1">
                              <a:solidFill>
                                <a:srgbClr val="002060"/>
                              </a:solidFill>
                              <a:latin typeface="Cambria Math" panose="02040503050406030204" pitchFamily="18" charset="0"/>
                            </a:rPr>
                          </m:ctrlPr>
                        </m:funcPr>
                        <m:fName>
                          <m:r>
                            <m:rPr>
                              <m:sty m:val="p"/>
                            </m:rPr>
                            <a:rPr lang="it-IT">
                              <a:solidFill>
                                <a:srgbClr val="002060"/>
                              </a:solidFill>
                              <a:latin typeface="Cambria Math" panose="02040503050406030204" pitchFamily="18" charset="0"/>
                            </a:rPr>
                            <m:t>sin</m:t>
                          </m:r>
                        </m:fName>
                        <m:e>
                          <m:d>
                            <m:dPr>
                              <m:ctrlPr>
                                <a:rPr lang="it-IT" i="1">
                                  <a:solidFill>
                                    <a:srgbClr val="002060"/>
                                  </a:solidFill>
                                  <a:latin typeface="Cambria Math" panose="02040503050406030204" pitchFamily="18" charset="0"/>
                                </a:rPr>
                              </m:ctrlPr>
                            </m:dPr>
                            <m:e>
                              <m:sSub>
                                <m:sSubPr>
                                  <m:ctrlPr>
                                    <a:rPr lang="it-IT" i="1">
                                      <a:solidFill>
                                        <a:srgbClr val="002060"/>
                                      </a:solidFill>
                                      <a:latin typeface="Cambria Math" panose="02040503050406030204" pitchFamily="18" charset="0"/>
                                    </a:rPr>
                                  </m:ctrlPr>
                                </m:sSubPr>
                                <m:e>
                                  <m:r>
                                    <a:rPr lang="el-GR" i="1">
                                      <a:solidFill>
                                        <a:srgbClr val="002060"/>
                                      </a:solidFill>
                                      <a:latin typeface="Cambria Math" panose="02040503050406030204" pitchFamily="18" charset="0"/>
                                    </a:rPr>
                                    <m:t>𝜔</m:t>
                                  </m:r>
                                </m:e>
                                <m:sub>
                                  <m:r>
                                    <a:rPr lang="it-IT" b="0" i="1" smtClean="0">
                                      <a:solidFill>
                                        <a:srgbClr val="002060"/>
                                      </a:solidFill>
                                      <a:latin typeface="Cambria Math" panose="02040503050406030204" pitchFamily="18" charset="0"/>
                                    </a:rPr>
                                    <m:t>𝐼𝑁</m:t>
                                  </m:r>
                                </m:sub>
                              </m:sSub>
                              <m:r>
                                <a:rPr lang="it-IT" i="1">
                                  <a:solidFill>
                                    <a:srgbClr val="002060"/>
                                  </a:solidFill>
                                  <a:latin typeface="Cambria Math" panose="02040503050406030204" pitchFamily="18" charset="0"/>
                                </a:rPr>
                                <m:t>𝑡</m:t>
                              </m:r>
                              <m:r>
                                <a:rPr lang="it-IT" i="1">
                                  <a:solidFill>
                                    <a:srgbClr val="002060"/>
                                  </a:solidFill>
                                  <a:latin typeface="Cambria Math" panose="02040503050406030204" pitchFamily="18" charset="0"/>
                                </a:rPr>
                                <m:t>+</m:t>
                              </m:r>
                              <m:sSub>
                                <m:sSubPr>
                                  <m:ctrlPr>
                                    <a:rPr lang="it-IT" i="1">
                                      <a:solidFill>
                                        <a:srgbClr val="002060"/>
                                      </a:solidFill>
                                      <a:latin typeface="Cambria Math" panose="02040503050406030204" pitchFamily="18" charset="0"/>
                                    </a:rPr>
                                  </m:ctrlPr>
                                </m:sSubPr>
                                <m:e>
                                  <m:r>
                                    <a:rPr lang="el-GR" i="1">
                                      <a:solidFill>
                                        <a:srgbClr val="002060"/>
                                      </a:solidFill>
                                      <a:latin typeface="Cambria Math" panose="02040503050406030204" pitchFamily="18" charset="0"/>
                                    </a:rPr>
                                    <m:t>𝜑</m:t>
                                  </m:r>
                                </m:e>
                                <m:sub>
                                  <m:r>
                                    <a:rPr lang="it-IT" b="0" i="1" smtClean="0">
                                      <a:solidFill>
                                        <a:srgbClr val="002060"/>
                                      </a:solidFill>
                                      <a:latin typeface="Cambria Math" panose="02040503050406030204" pitchFamily="18" charset="0"/>
                                    </a:rPr>
                                    <m:t>𝐼𝑁</m:t>
                                  </m:r>
                                </m:sub>
                              </m:sSub>
                            </m:e>
                          </m:d>
                        </m:e>
                      </m:func>
                    </m:oMath>
                  </m:oMathPara>
                </a14:m>
                <a:endParaRPr lang="it-IT" i="1" dirty="0">
                  <a:solidFill>
                    <a:srgbClr val="002060"/>
                  </a:solidFill>
                  <a:latin typeface="Cambria Math" panose="02040503050406030204" pitchFamily="18" charset="0"/>
                </a:endParaRPr>
              </a:p>
            </p:txBody>
          </p:sp>
        </mc:Choice>
        <mc:Fallback xmlns="">
          <p:sp>
            <p:nvSpPr>
              <p:cNvPr id="86" name="CasellaDiTesto 85"/>
              <p:cNvSpPr txBox="1">
                <a:spLocks noRot="1" noChangeAspect="1" noMove="1" noResize="1" noEditPoints="1" noAdjustHandles="1" noChangeArrowheads="1" noChangeShapeType="1" noTextEdit="1"/>
              </p:cNvSpPr>
              <p:nvPr/>
            </p:nvSpPr>
            <p:spPr>
              <a:xfrm>
                <a:off x="481140" y="1226100"/>
                <a:ext cx="2930354" cy="353943"/>
              </a:xfrm>
              <a:prstGeom prst="rect">
                <a:avLst/>
              </a:prstGeom>
              <a:blipFill>
                <a:blip r:embed="rId3"/>
                <a:stretch>
                  <a:fillRect l="-1663"/>
                </a:stretch>
              </a:blipFill>
              <a:ln w="12700">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7" name="CasellaDiTesto 86"/>
              <p:cNvSpPr txBox="1"/>
              <p:nvPr/>
            </p:nvSpPr>
            <p:spPr>
              <a:xfrm>
                <a:off x="3283077" y="2366976"/>
                <a:ext cx="3025700" cy="353943"/>
              </a:xfrm>
              <a:prstGeom prst="rect">
                <a:avLst/>
              </a:prstGeom>
              <a:noFill/>
              <a:ln w="12700">
                <a:noFill/>
              </a:ln>
            </p:spPr>
            <p:txBody>
              <a:bodyPr wrap="none" lIns="0" tIns="0" rIns="0" bIns="0" rtlCol="0">
                <a:spAutoFit/>
              </a:bodyPr>
              <a:lstStyle/>
              <a:p>
                <a:pPr>
                  <a:spcAft>
                    <a:spcPts val="600"/>
                  </a:spcAft>
                  <a:buClr>
                    <a:schemeClr val="accent2"/>
                  </a:buClr>
                  <a:buSzPct val="70000"/>
                </a:pPr>
                <a14:m>
                  <m:oMathPara xmlns:m="http://schemas.openxmlformats.org/officeDocument/2006/math">
                    <m:oMathParaPr>
                      <m:jc m:val="centerGroup"/>
                    </m:oMathParaPr>
                    <m:oMath xmlns:m="http://schemas.openxmlformats.org/officeDocument/2006/math">
                      <m:sSub>
                        <m:sSubPr>
                          <m:ctrlPr>
                            <a:rPr lang="it-IT" b="0" i="1" smtClean="0">
                              <a:solidFill>
                                <a:srgbClr val="002060"/>
                              </a:solidFill>
                              <a:latin typeface="Cambria Math" panose="02040503050406030204" pitchFamily="18" charset="0"/>
                            </a:rPr>
                          </m:ctrlPr>
                        </m:sSubPr>
                        <m:e>
                          <m:r>
                            <a:rPr lang="it-IT" i="1">
                              <a:solidFill>
                                <a:srgbClr val="002060"/>
                              </a:solidFill>
                              <a:latin typeface="Cambria Math" panose="02040503050406030204" pitchFamily="18" charset="0"/>
                            </a:rPr>
                            <m:t>𝑌</m:t>
                          </m:r>
                        </m:e>
                        <m:sub>
                          <m:r>
                            <a:rPr lang="it-IT" b="0" i="1" smtClean="0">
                              <a:solidFill>
                                <a:srgbClr val="002060"/>
                              </a:solidFill>
                              <a:latin typeface="Cambria Math" panose="02040503050406030204" pitchFamily="18" charset="0"/>
                            </a:rPr>
                            <m:t>𝐿𝑂</m:t>
                          </m:r>
                        </m:sub>
                      </m:sSub>
                      <m:d>
                        <m:dPr>
                          <m:ctrlPr>
                            <a:rPr lang="it-IT" b="0" i="1" smtClean="0">
                              <a:solidFill>
                                <a:srgbClr val="002060"/>
                              </a:solidFill>
                              <a:latin typeface="Cambria Math" panose="02040503050406030204" pitchFamily="18" charset="0"/>
                            </a:rPr>
                          </m:ctrlPr>
                        </m:dPr>
                        <m:e>
                          <m:r>
                            <a:rPr lang="it-IT" b="0" i="1" smtClean="0">
                              <a:solidFill>
                                <a:srgbClr val="002060"/>
                              </a:solidFill>
                              <a:latin typeface="Cambria Math" panose="02040503050406030204" pitchFamily="18" charset="0"/>
                            </a:rPr>
                            <m:t>𝑡</m:t>
                          </m:r>
                        </m:e>
                      </m:d>
                      <m:r>
                        <a:rPr lang="it-IT" b="0" i="1" smtClean="0">
                          <a:solidFill>
                            <a:srgbClr val="002060"/>
                          </a:solidFill>
                          <a:latin typeface="Cambria Math" panose="02040503050406030204" pitchFamily="18" charset="0"/>
                        </a:rPr>
                        <m:t>=</m:t>
                      </m:r>
                      <m:sSub>
                        <m:sSubPr>
                          <m:ctrlPr>
                            <a:rPr lang="it-IT" b="0" i="1" smtClean="0">
                              <a:solidFill>
                                <a:srgbClr val="002060"/>
                              </a:solidFill>
                              <a:latin typeface="Cambria Math" panose="02040503050406030204" pitchFamily="18" charset="0"/>
                            </a:rPr>
                          </m:ctrlPr>
                        </m:sSubPr>
                        <m:e>
                          <m:r>
                            <a:rPr lang="it-IT" b="0" i="1" smtClean="0">
                              <a:solidFill>
                                <a:srgbClr val="002060"/>
                              </a:solidFill>
                              <a:latin typeface="Cambria Math" panose="02040503050406030204" pitchFamily="18" charset="0"/>
                            </a:rPr>
                            <m:t>𝐴</m:t>
                          </m:r>
                        </m:e>
                        <m:sub>
                          <m:r>
                            <a:rPr lang="it-IT" b="0" i="1" smtClean="0">
                              <a:solidFill>
                                <a:srgbClr val="002060"/>
                              </a:solidFill>
                              <a:latin typeface="Cambria Math" panose="02040503050406030204" pitchFamily="18" charset="0"/>
                            </a:rPr>
                            <m:t>𝐿𝑂</m:t>
                          </m:r>
                        </m:sub>
                      </m:sSub>
                      <m:func>
                        <m:funcPr>
                          <m:ctrlPr>
                            <a:rPr lang="it-IT" i="1">
                              <a:solidFill>
                                <a:srgbClr val="002060"/>
                              </a:solidFill>
                              <a:latin typeface="Cambria Math" panose="02040503050406030204" pitchFamily="18" charset="0"/>
                            </a:rPr>
                          </m:ctrlPr>
                        </m:funcPr>
                        <m:fName>
                          <m:r>
                            <m:rPr>
                              <m:sty m:val="p"/>
                            </m:rPr>
                            <a:rPr lang="it-IT" b="0" i="0" smtClean="0">
                              <a:solidFill>
                                <a:srgbClr val="002060"/>
                              </a:solidFill>
                              <a:latin typeface="Cambria Math" panose="02040503050406030204" pitchFamily="18" charset="0"/>
                            </a:rPr>
                            <m:t>cos</m:t>
                          </m:r>
                        </m:fName>
                        <m:e>
                          <m:d>
                            <m:dPr>
                              <m:ctrlPr>
                                <a:rPr lang="it-IT" i="1">
                                  <a:solidFill>
                                    <a:srgbClr val="002060"/>
                                  </a:solidFill>
                                  <a:latin typeface="Cambria Math" panose="02040503050406030204" pitchFamily="18" charset="0"/>
                                </a:rPr>
                              </m:ctrlPr>
                            </m:dPr>
                            <m:e>
                              <m:sSub>
                                <m:sSubPr>
                                  <m:ctrlPr>
                                    <a:rPr lang="it-IT" i="1">
                                      <a:solidFill>
                                        <a:srgbClr val="002060"/>
                                      </a:solidFill>
                                      <a:latin typeface="Cambria Math" panose="02040503050406030204" pitchFamily="18" charset="0"/>
                                    </a:rPr>
                                  </m:ctrlPr>
                                </m:sSubPr>
                                <m:e>
                                  <m:r>
                                    <a:rPr lang="el-GR" i="1">
                                      <a:solidFill>
                                        <a:srgbClr val="002060"/>
                                      </a:solidFill>
                                      <a:latin typeface="Cambria Math" panose="02040503050406030204" pitchFamily="18" charset="0"/>
                                    </a:rPr>
                                    <m:t>𝜔</m:t>
                                  </m:r>
                                </m:e>
                                <m:sub>
                                  <m:r>
                                    <a:rPr lang="it-IT" b="0" i="1" smtClean="0">
                                      <a:solidFill>
                                        <a:srgbClr val="002060"/>
                                      </a:solidFill>
                                      <a:latin typeface="Cambria Math" panose="02040503050406030204" pitchFamily="18" charset="0"/>
                                    </a:rPr>
                                    <m:t>𝐿𝑂</m:t>
                                  </m:r>
                                </m:sub>
                              </m:sSub>
                              <m:r>
                                <a:rPr lang="it-IT" i="1">
                                  <a:solidFill>
                                    <a:srgbClr val="002060"/>
                                  </a:solidFill>
                                  <a:latin typeface="Cambria Math" panose="02040503050406030204" pitchFamily="18" charset="0"/>
                                </a:rPr>
                                <m:t>𝑡</m:t>
                              </m:r>
                              <m:r>
                                <a:rPr lang="it-IT" i="1">
                                  <a:solidFill>
                                    <a:srgbClr val="002060"/>
                                  </a:solidFill>
                                  <a:latin typeface="Cambria Math" panose="02040503050406030204" pitchFamily="18" charset="0"/>
                                </a:rPr>
                                <m:t>+</m:t>
                              </m:r>
                              <m:sSub>
                                <m:sSubPr>
                                  <m:ctrlPr>
                                    <a:rPr lang="it-IT" i="1">
                                      <a:solidFill>
                                        <a:srgbClr val="002060"/>
                                      </a:solidFill>
                                      <a:latin typeface="Cambria Math" panose="02040503050406030204" pitchFamily="18" charset="0"/>
                                    </a:rPr>
                                  </m:ctrlPr>
                                </m:sSubPr>
                                <m:e>
                                  <m:r>
                                    <a:rPr lang="el-GR" i="1">
                                      <a:solidFill>
                                        <a:srgbClr val="002060"/>
                                      </a:solidFill>
                                      <a:latin typeface="Cambria Math" panose="02040503050406030204" pitchFamily="18" charset="0"/>
                                    </a:rPr>
                                    <m:t>𝜑</m:t>
                                  </m:r>
                                </m:e>
                                <m:sub>
                                  <m:r>
                                    <a:rPr lang="it-IT" b="0" i="1" smtClean="0">
                                      <a:solidFill>
                                        <a:srgbClr val="002060"/>
                                      </a:solidFill>
                                      <a:latin typeface="Cambria Math" panose="02040503050406030204" pitchFamily="18" charset="0"/>
                                    </a:rPr>
                                    <m:t>𝐿𝑂</m:t>
                                  </m:r>
                                </m:sub>
                              </m:sSub>
                            </m:e>
                          </m:d>
                        </m:e>
                      </m:func>
                    </m:oMath>
                  </m:oMathPara>
                </a14:m>
                <a:endParaRPr lang="it-IT" i="1" dirty="0">
                  <a:solidFill>
                    <a:srgbClr val="002060"/>
                  </a:solidFill>
                  <a:latin typeface="Cambria Math" panose="02040503050406030204" pitchFamily="18" charset="0"/>
                </a:endParaRPr>
              </a:p>
            </p:txBody>
          </p:sp>
        </mc:Choice>
        <mc:Fallback xmlns="">
          <p:sp>
            <p:nvSpPr>
              <p:cNvPr id="87" name="CasellaDiTesto 86"/>
              <p:cNvSpPr txBox="1">
                <a:spLocks noRot="1" noChangeAspect="1" noMove="1" noResize="1" noEditPoints="1" noAdjustHandles="1" noChangeArrowheads="1" noChangeShapeType="1" noTextEdit="1"/>
              </p:cNvSpPr>
              <p:nvPr/>
            </p:nvSpPr>
            <p:spPr>
              <a:xfrm>
                <a:off x="3283077" y="2366976"/>
                <a:ext cx="3025700" cy="353943"/>
              </a:xfrm>
              <a:prstGeom prst="rect">
                <a:avLst/>
              </a:prstGeom>
              <a:blipFill>
                <a:blip r:embed="rId4"/>
                <a:stretch>
                  <a:fillRect l="-1613"/>
                </a:stretch>
              </a:blipFill>
              <a:ln w="12700">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8" name="CasellaDiTesto 87"/>
              <p:cNvSpPr txBox="1"/>
              <p:nvPr/>
            </p:nvSpPr>
            <p:spPr>
              <a:xfrm>
                <a:off x="6155870" y="1233403"/>
                <a:ext cx="2477025" cy="353943"/>
              </a:xfrm>
              <a:prstGeom prst="rect">
                <a:avLst/>
              </a:prstGeom>
              <a:noFill/>
              <a:ln w="12700">
                <a:noFill/>
              </a:ln>
            </p:spPr>
            <p:txBody>
              <a:bodyPr wrap="none" lIns="0" tIns="0" rIns="0" bIns="0" rtlCol="0">
                <a:spAutoFit/>
              </a:bodyPr>
              <a:lstStyle/>
              <a:p>
                <a:pPr>
                  <a:spcAft>
                    <a:spcPts val="600"/>
                  </a:spcAft>
                  <a:buClr>
                    <a:schemeClr val="accent2"/>
                  </a:buClr>
                  <a:buSzPct val="70000"/>
                </a:pPr>
                <a14:m>
                  <m:oMathPara xmlns:m="http://schemas.openxmlformats.org/officeDocument/2006/math">
                    <m:oMathParaPr>
                      <m:jc m:val="centerGroup"/>
                    </m:oMathParaPr>
                    <m:oMath xmlns:m="http://schemas.openxmlformats.org/officeDocument/2006/math">
                      <m:sSub>
                        <m:sSubPr>
                          <m:ctrlPr>
                            <a:rPr lang="it-IT" b="0" i="1" smtClean="0">
                              <a:solidFill>
                                <a:srgbClr val="002060"/>
                              </a:solidFill>
                              <a:latin typeface="Cambria Math" panose="02040503050406030204" pitchFamily="18" charset="0"/>
                            </a:rPr>
                          </m:ctrlPr>
                        </m:sSubPr>
                        <m:e>
                          <m:r>
                            <a:rPr lang="it-IT" i="1">
                              <a:solidFill>
                                <a:srgbClr val="002060"/>
                              </a:solidFill>
                              <a:latin typeface="Cambria Math" panose="02040503050406030204" pitchFamily="18" charset="0"/>
                            </a:rPr>
                            <m:t>𝑌</m:t>
                          </m:r>
                        </m:e>
                        <m:sub>
                          <m:r>
                            <a:rPr lang="it-IT" b="0" i="1" smtClean="0">
                              <a:solidFill>
                                <a:srgbClr val="002060"/>
                              </a:solidFill>
                              <a:latin typeface="Cambria Math" panose="02040503050406030204" pitchFamily="18" charset="0"/>
                            </a:rPr>
                            <m:t>𝑂𝑈𝑇</m:t>
                          </m:r>
                        </m:sub>
                      </m:sSub>
                      <m:d>
                        <m:dPr>
                          <m:ctrlPr>
                            <a:rPr lang="it-IT" b="0" i="1" smtClean="0">
                              <a:solidFill>
                                <a:srgbClr val="002060"/>
                              </a:solidFill>
                              <a:latin typeface="Cambria Math" panose="02040503050406030204" pitchFamily="18" charset="0"/>
                            </a:rPr>
                          </m:ctrlPr>
                        </m:dPr>
                        <m:e>
                          <m:r>
                            <a:rPr lang="it-IT" b="0" i="1" smtClean="0">
                              <a:solidFill>
                                <a:srgbClr val="002060"/>
                              </a:solidFill>
                              <a:latin typeface="Cambria Math" panose="02040503050406030204" pitchFamily="18" charset="0"/>
                            </a:rPr>
                            <m:t>𝑡</m:t>
                          </m:r>
                        </m:e>
                      </m:d>
                      <m:r>
                        <a:rPr lang="it-IT" b="0" i="1" smtClean="0">
                          <a:solidFill>
                            <a:srgbClr val="002060"/>
                          </a:solidFill>
                          <a:latin typeface="Cambria Math" panose="02040503050406030204" pitchFamily="18" charset="0"/>
                        </a:rPr>
                        <m:t>=</m:t>
                      </m:r>
                      <m:sSub>
                        <m:sSubPr>
                          <m:ctrlPr>
                            <a:rPr lang="it-IT" i="1">
                              <a:solidFill>
                                <a:srgbClr val="002060"/>
                              </a:solidFill>
                              <a:latin typeface="Cambria Math" panose="02040503050406030204" pitchFamily="18" charset="0"/>
                            </a:rPr>
                          </m:ctrlPr>
                        </m:sSubPr>
                        <m:e>
                          <m:r>
                            <a:rPr lang="it-IT" i="1">
                              <a:solidFill>
                                <a:srgbClr val="002060"/>
                              </a:solidFill>
                              <a:latin typeface="Cambria Math" panose="02040503050406030204" pitchFamily="18" charset="0"/>
                            </a:rPr>
                            <m:t>𝑌</m:t>
                          </m:r>
                        </m:e>
                        <m:sub>
                          <m:r>
                            <a:rPr lang="it-IT" b="0" i="1" smtClean="0">
                              <a:solidFill>
                                <a:srgbClr val="002060"/>
                              </a:solidFill>
                              <a:latin typeface="Cambria Math" panose="02040503050406030204" pitchFamily="18" charset="0"/>
                            </a:rPr>
                            <m:t>𝐼𝑁</m:t>
                          </m:r>
                        </m:sub>
                      </m:sSub>
                      <m:d>
                        <m:dPr>
                          <m:ctrlPr>
                            <a:rPr lang="it-IT" i="1">
                              <a:solidFill>
                                <a:srgbClr val="002060"/>
                              </a:solidFill>
                              <a:latin typeface="Cambria Math" panose="02040503050406030204" pitchFamily="18" charset="0"/>
                            </a:rPr>
                          </m:ctrlPr>
                        </m:dPr>
                        <m:e>
                          <m:r>
                            <a:rPr lang="it-IT" i="1">
                              <a:solidFill>
                                <a:srgbClr val="002060"/>
                              </a:solidFill>
                              <a:latin typeface="Cambria Math" panose="02040503050406030204" pitchFamily="18" charset="0"/>
                            </a:rPr>
                            <m:t>𝑡</m:t>
                          </m:r>
                        </m:e>
                      </m:d>
                      <m:r>
                        <a:rPr lang="it-IT" i="1" smtClean="0">
                          <a:solidFill>
                            <a:srgbClr val="002060"/>
                          </a:solidFill>
                          <a:latin typeface="Cambria Math" panose="02040503050406030204" pitchFamily="18" charset="0"/>
                          <a:ea typeface="Cambria Math" panose="02040503050406030204" pitchFamily="18" charset="0"/>
                        </a:rPr>
                        <m:t>∙</m:t>
                      </m:r>
                      <m:sSub>
                        <m:sSubPr>
                          <m:ctrlPr>
                            <a:rPr lang="it-IT" i="1">
                              <a:solidFill>
                                <a:srgbClr val="002060"/>
                              </a:solidFill>
                              <a:latin typeface="Cambria Math" panose="02040503050406030204" pitchFamily="18" charset="0"/>
                            </a:rPr>
                          </m:ctrlPr>
                        </m:sSubPr>
                        <m:e>
                          <m:r>
                            <a:rPr lang="it-IT" i="1">
                              <a:solidFill>
                                <a:srgbClr val="002060"/>
                              </a:solidFill>
                              <a:latin typeface="Cambria Math" panose="02040503050406030204" pitchFamily="18" charset="0"/>
                            </a:rPr>
                            <m:t>𝑌</m:t>
                          </m:r>
                        </m:e>
                        <m:sub>
                          <m:r>
                            <a:rPr lang="it-IT" b="0" i="1" smtClean="0">
                              <a:solidFill>
                                <a:srgbClr val="002060"/>
                              </a:solidFill>
                              <a:latin typeface="Cambria Math" panose="02040503050406030204" pitchFamily="18" charset="0"/>
                            </a:rPr>
                            <m:t>𝐿𝑂</m:t>
                          </m:r>
                        </m:sub>
                      </m:sSub>
                      <m:d>
                        <m:dPr>
                          <m:ctrlPr>
                            <a:rPr lang="it-IT" i="1">
                              <a:solidFill>
                                <a:srgbClr val="002060"/>
                              </a:solidFill>
                              <a:latin typeface="Cambria Math" panose="02040503050406030204" pitchFamily="18" charset="0"/>
                            </a:rPr>
                          </m:ctrlPr>
                        </m:dPr>
                        <m:e>
                          <m:r>
                            <a:rPr lang="it-IT" i="1">
                              <a:solidFill>
                                <a:srgbClr val="002060"/>
                              </a:solidFill>
                              <a:latin typeface="Cambria Math" panose="02040503050406030204" pitchFamily="18" charset="0"/>
                            </a:rPr>
                            <m:t>𝑡</m:t>
                          </m:r>
                        </m:e>
                      </m:d>
                    </m:oMath>
                  </m:oMathPara>
                </a14:m>
                <a:endParaRPr lang="it-IT" i="1" dirty="0">
                  <a:solidFill>
                    <a:srgbClr val="002060"/>
                  </a:solidFill>
                  <a:latin typeface="Cambria Math" panose="02040503050406030204" pitchFamily="18" charset="0"/>
                </a:endParaRPr>
              </a:p>
            </p:txBody>
          </p:sp>
        </mc:Choice>
        <mc:Fallback xmlns="">
          <p:sp>
            <p:nvSpPr>
              <p:cNvPr id="88" name="CasellaDiTesto 87"/>
              <p:cNvSpPr txBox="1">
                <a:spLocks noRot="1" noChangeAspect="1" noMove="1" noResize="1" noEditPoints="1" noAdjustHandles="1" noChangeArrowheads="1" noChangeShapeType="1" noTextEdit="1"/>
              </p:cNvSpPr>
              <p:nvPr/>
            </p:nvSpPr>
            <p:spPr>
              <a:xfrm>
                <a:off x="6155870" y="1233403"/>
                <a:ext cx="2477025" cy="353943"/>
              </a:xfrm>
              <a:prstGeom prst="rect">
                <a:avLst/>
              </a:prstGeom>
              <a:blipFill>
                <a:blip r:embed="rId5"/>
                <a:stretch>
                  <a:fillRect l="-1970"/>
                </a:stretch>
              </a:blipFill>
              <a:ln w="12700">
                <a:noFill/>
              </a:ln>
            </p:spPr>
            <p:txBody>
              <a:bodyPr/>
              <a:lstStyle/>
              <a:p>
                <a:r>
                  <a:rPr lang="it-IT">
                    <a:noFill/>
                  </a:rPr>
                  <a:t> </a:t>
                </a:r>
              </a:p>
            </p:txBody>
          </p:sp>
        </mc:Fallback>
      </mc:AlternateContent>
      <p:sp>
        <p:nvSpPr>
          <p:cNvPr id="91" name="Rettangolo 90"/>
          <p:cNvSpPr/>
          <p:nvPr/>
        </p:nvSpPr>
        <p:spPr>
          <a:xfrm>
            <a:off x="263522" y="4043770"/>
            <a:ext cx="2154725" cy="1077218"/>
          </a:xfrm>
          <a:prstGeom prst="rect">
            <a:avLst/>
          </a:prstGeom>
          <a:solidFill>
            <a:schemeClr val="accent3">
              <a:lumMod val="20000"/>
              <a:lumOff val="80000"/>
            </a:schemeClr>
          </a:solidFill>
        </p:spPr>
        <p:txBody>
          <a:bodyPr wrap="square">
            <a:spAutoFit/>
          </a:bodyPr>
          <a:lstStyle/>
          <a:p>
            <a:pPr fontAlgn="base">
              <a:spcBef>
                <a:spcPts val="600"/>
              </a:spcBef>
              <a:spcAft>
                <a:spcPct val="0"/>
              </a:spcAft>
            </a:pPr>
            <a:r>
              <a:rPr lang="it-IT" sz="1600" b="1" dirty="0" smtClean="0">
                <a:solidFill>
                  <a:srgbClr val="002060"/>
                </a:solidFill>
              </a:rPr>
              <a:t>In </a:t>
            </a:r>
            <a:r>
              <a:rPr lang="it-IT" sz="1600" b="1" dirty="0" err="1" smtClean="0">
                <a:solidFill>
                  <a:srgbClr val="002060"/>
                </a:solidFill>
              </a:rPr>
              <a:t>our</a:t>
            </a:r>
            <a:r>
              <a:rPr lang="it-IT" sz="1600" b="1" dirty="0" smtClean="0">
                <a:solidFill>
                  <a:srgbClr val="002060"/>
                </a:solidFill>
              </a:rPr>
              <a:t> case:</a:t>
            </a:r>
            <a:br>
              <a:rPr lang="it-IT" sz="1600" b="1" dirty="0" smtClean="0">
                <a:solidFill>
                  <a:srgbClr val="002060"/>
                </a:solidFill>
              </a:rPr>
            </a:br>
            <a:r>
              <a:rPr lang="el-GR" sz="1600" dirty="0" smtClean="0">
                <a:solidFill>
                  <a:srgbClr val="002060"/>
                </a:solidFill>
              </a:rPr>
              <a:t>ω</a:t>
            </a:r>
            <a:r>
              <a:rPr lang="it-IT" sz="1600" baseline="-25000" dirty="0" smtClean="0">
                <a:solidFill>
                  <a:srgbClr val="002060"/>
                </a:solidFill>
              </a:rPr>
              <a:t>IN</a:t>
            </a:r>
            <a:r>
              <a:rPr lang="it-IT" sz="1600" dirty="0" smtClean="0">
                <a:solidFill>
                  <a:srgbClr val="002060"/>
                </a:solidFill>
              </a:rPr>
              <a:t> = </a:t>
            </a:r>
            <a:r>
              <a:rPr lang="el-GR" sz="1600" dirty="0" smtClean="0">
                <a:solidFill>
                  <a:srgbClr val="002060"/>
                </a:solidFill>
              </a:rPr>
              <a:t>ω</a:t>
            </a:r>
            <a:r>
              <a:rPr lang="it-IT" sz="1600" baseline="-25000" dirty="0" smtClean="0">
                <a:solidFill>
                  <a:srgbClr val="002060"/>
                </a:solidFill>
              </a:rPr>
              <a:t>LO </a:t>
            </a:r>
            <a:r>
              <a:rPr lang="it-IT" sz="1600" dirty="0" smtClean="0">
                <a:solidFill>
                  <a:srgbClr val="002060"/>
                </a:solidFill>
              </a:rPr>
              <a:t>= 4·</a:t>
            </a:r>
            <a:r>
              <a:rPr lang="el-GR" sz="1600" dirty="0" smtClean="0">
                <a:solidFill>
                  <a:srgbClr val="002060"/>
                </a:solidFill>
              </a:rPr>
              <a:t>ω</a:t>
            </a:r>
            <a:r>
              <a:rPr lang="it-IT" sz="1600" baseline="-25000" dirty="0" smtClean="0">
                <a:solidFill>
                  <a:srgbClr val="002060"/>
                </a:solidFill>
              </a:rPr>
              <a:t>RF</a:t>
            </a:r>
            <a:r>
              <a:rPr lang="it-IT" sz="1600" dirty="0">
                <a:solidFill>
                  <a:srgbClr val="002060"/>
                </a:solidFill>
              </a:rPr>
              <a:t> </a:t>
            </a:r>
            <a:br>
              <a:rPr lang="it-IT" sz="1600" dirty="0">
                <a:solidFill>
                  <a:srgbClr val="002060"/>
                </a:solidFill>
              </a:rPr>
            </a:br>
            <a:r>
              <a:rPr lang="it-IT" sz="1600" dirty="0" smtClean="0">
                <a:solidFill>
                  <a:srgbClr val="002060"/>
                </a:solidFill>
              </a:rPr>
              <a:t>A</a:t>
            </a:r>
            <a:r>
              <a:rPr lang="it-IT" sz="1600" baseline="-25000" dirty="0" smtClean="0">
                <a:solidFill>
                  <a:srgbClr val="002060"/>
                </a:solidFill>
              </a:rPr>
              <a:t>LO</a:t>
            </a:r>
            <a:r>
              <a:rPr lang="it-IT" sz="1600" dirty="0" smtClean="0">
                <a:solidFill>
                  <a:srgbClr val="002060"/>
                </a:solidFill>
              </a:rPr>
              <a:t> = 1 </a:t>
            </a:r>
            <a:br>
              <a:rPr lang="it-IT" sz="1600" dirty="0" smtClean="0">
                <a:solidFill>
                  <a:srgbClr val="002060"/>
                </a:solidFill>
              </a:rPr>
            </a:br>
            <a:r>
              <a:rPr lang="el-GR" sz="1600" dirty="0" smtClean="0">
                <a:solidFill>
                  <a:srgbClr val="002060"/>
                </a:solidFill>
              </a:rPr>
              <a:t>φ</a:t>
            </a:r>
            <a:r>
              <a:rPr lang="it-IT" sz="1600" baseline="-25000" dirty="0" smtClean="0">
                <a:solidFill>
                  <a:srgbClr val="002060"/>
                </a:solidFill>
              </a:rPr>
              <a:t>LO</a:t>
            </a:r>
            <a:r>
              <a:rPr lang="it-IT" sz="1600" dirty="0" smtClean="0">
                <a:solidFill>
                  <a:srgbClr val="002060"/>
                </a:solidFill>
              </a:rPr>
              <a:t> = 0° </a:t>
            </a:r>
            <a:endParaRPr lang="en-GB" sz="1600" dirty="0">
              <a:solidFill>
                <a:srgbClr val="002060"/>
              </a:solidFill>
            </a:endParaRPr>
          </a:p>
        </p:txBody>
      </p:sp>
      <mc:AlternateContent xmlns:mc="http://schemas.openxmlformats.org/markup-compatibility/2006" xmlns:a14="http://schemas.microsoft.com/office/drawing/2010/main">
        <mc:Choice Requires="a14">
          <p:sp>
            <p:nvSpPr>
              <p:cNvPr id="94" name="CasellaDiTesto 93"/>
              <p:cNvSpPr txBox="1"/>
              <p:nvPr/>
            </p:nvSpPr>
            <p:spPr>
              <a:xfrm>
                <a:off x="3560519" y="4767402"/>
                <a:ext cx="5348708" cy="595548"/>
              </a:xfrm>
              <a:prstGeom prst="rect">
                <a:avLst/>
              </a:prstGeom>
              <a:solidFill>
                <a:schemeClr val="accent2">
                  <a:lumMod val="40000"/>
                  <a:lumOff val="60000"/>
                </a:schemeClr>
              </a:solidFill>
              <a:ln w="12700">
                <a:solidFill>
                  <a:schemeClr val="tx1"/>
                </a:solidFill>
              </a:ln>
            </p:spPr>
            <p:txBody>
              <a:bodyPr wrap="none" lIns="0" tIns="0" rIns="0" bIns="0" rtlCol="0">
                <a:spAutoFit/>
              </a:bodyPr>
              <a:lstStyle/>
              <a:p>
                <a:pPr>
                  <a:spcAft>
                    <a:spcPts val="600"/>
                  </a:spcAft>
                  <a:buClr>
                    <a:schemeClr val="accent2"/>
                  </a:buClr>
                  <a:buSzPct val="70000"/>
                </a:pPr>
                <a14:m>
                  <m:oMathPara xmlns:m="http://schemas.openxmlformats.org/officeDocument/2006/math">
                    <m:oMathParaPr>
                      <m:jc m:val="centerGroup"/>
                    </m:oMathParaPr>
                    <m:oMath xmlns:m="http://schemas.openxmlformats.org/officeDocument/2006/math">
                      <m:sSub>
                        <m:sSubPr>
                          <m:ctrlPr>
                            <a:rPr lang="it-IT" b="0" i="1" smtClean="0">
                              <a:solidFill>
                                <a:srgbClr val="002060"/>
                              </a:solidFill>
                              <a:latin typeface="Cambria Math" panose="02040503050406030204" pitchFamily="18" charset="0"/>
                            </a:rPr>
                          </m:ctrlPr>
                        </m:sSubPr>
                        <m:e>
                          <m:r>
                            <a:rPr lang="it-IT" i="1">
                              <a:solidFill>
                                <a:srgbClr val="002060"/>
                              </a:solidFill>
                              <a:latin typeface="Cambria Math" panose="02040503050406030204" pitchFamily="18" charset="0"/>
                            </a:rPr>
                            <m:t>𝑌</m:t>
                          </m:r>
                        </m:e>
                        <m:sub>
                          <m:r>
                            <a:rPr lang="it-IT" b="0" i="1" smtClean="0">
                              <a:solidFill>
                                <a:srgbClr val="002060"/>
                              </a:solidFill>
                              <a:latin typeface="Cambria Math" panose="02040503050406030204" pitchFamily="18" charset="0"/>
                            </a:rPr>
                            <m:t>𝑂𝑈𝑇</m:t>
                          </m:r>
                        </m:sub>
                      </m:sSub>
                      <m:d>
                        <m:dPr>
                          <m:ctrlPr>
                            <a:rPr lang="it-IT" b="0" i="1" smtClean="0">
                              <a:solidFill>
                                <a:srgbClr val="002060"/>
                              </a:solidFill>
                              <a:latin typeface="Cambria Math" panose="02040503050406030204" pitchFamily="18" charset="0"/>
                            </a:rPr>
                          </m:ctrlPr>
                        </m:dPr>
                        <m:e>
                          <m:r>
                            <a:rPr lang="it-IT" b="0" i="1" smtClean="0">
                              <a:solidFill>
                                <a:srgbClr val="002060"/>
                              </a:solidFill>
                              <a:latin typeface="Cambria Math" panose="02040503050406030204" pitchFamily="18" charset="0"/>
                            </a:rPr>
                            <m:t>𝑡</m:t>
                          </m:r>
                        </m:e>
                      </m:d>
                      <m:r>
                        <a:rPr lang="it-IT" b="0" i="1" smtClean="0">
                          <a:solidFill>
                            <a:srgbClr val="002060"/>
                          </a:solidFill>
                          <a:latin typeface="Cambria Math" panose="02040503050406030204" pitchFamily="18" charset="0"/>
                        </a:rPr>
                        <m:t>=</m:t>
                      </m:r>
                      <m:f>
                        <m:fPr>
                          <m:ctrlPr>
                            <a:rPr lang="it-IT" b="0" i="1" smtClean="0">
                              <a:solidFill>
                                <a:srgbClr val="002060"/>
                              </a:solidFill>
                              <a:latin typeface="Cambria Math" panose="02040503050406030204" pitchFamily="18" charset="0"/>
                            </a:rPr>
                          </m:ctrlPr>
                        </m:fPr>
                        <m:num>
                          <m:r>
                            <a:rPr lang="it-IT" b="0" i="1" smtClean="0">
                              <a:solidFill>
                                <a:srgbClr val="002060"/>
                              </a:solidFill>
                              <a:latin typeface="Cambria Math" panose="02040503050406030204" pitchFamily="18" charset="0"/>
                            </a:rPr>
                            <m:t>1</m:t>
                          </m:r>
                        </m:num>
                        <m:den>
                          <m:r>
                            <a:rPr lang="it-IT" b="0" i="1" smtClean="0">
                              <a:solidFill>
                                <a:srgbClr val="002060"/>
                              </a:solidFill>
                              <a:latin typeface="Cambria Math" panose="02040503050406030204" pitchFamily="18" charset="0"/>
                            </a:rPr>
                            <m:t>2</m:t>
                          </m:r>
                        </m:den>
                      </m:f>
                      <m:sSub>
                        <m:sSubPr>
                          <m:ctrlPr>
                            <a:rPr lang="it-IT" b="0" i="1" smtClean="0">
                              <a:solidFill>
                                <a:srgbClr val="002060"/>
                              </a:solidFill>
                              <a:latin typeface="Cambria Math" panose="02040503050406030204" pitchFamily="18" charset="0"/>
                            </a:rPr>
                          </m:ctrlPr>
                        </m:sSubPr>
                        <m:e>
                          <m:r>
                            <a:rPr lang="it-IT" b="0" i="1" smtClean="0">
                              <a:solidFill>
                                <a:srgbClr val="002060"/>
                              </a:solidFill>
                              <a:latin typeface="Cambria Math" panose="02040503050406030204" pitchFamily="18" charset="0"/>
                            </a:rPr>
                            <m:t>𝐴</m:t>
                          </m:r>
                        </m:e>
                        <m:sub>
                          <m:r>
                            <a:rPr lang="it-IT" b="0" i="1" smtClean="0">
                              <a:solidFill>
                                <a:srgbClr val="002060"/>
                              </a:solidFill>
                              <a:latin typeface="Cambria Math" panose="02040503050406030204" pitchFamily="18" charset="0"/>
                            </a:rPr>
                            <m:t>𝐼𝑁</m:t>
                          </m:r>
                        </m:sub>
                      </m:sSub>
                      <m:r>
                        <a:rPr lang="it-IT" b="0" i="1" smtClean="0">
                          <a:solidFill>
                            <a:srgbClr val="002060"/>
                          </a:solidFill>
                          <a:latin typeface="Cambria Math" panose="02040503050406030204" pitchFamily="18" charset="0"/>
                          <a:ea typeface="Cambria Math" panose="02040503050406030204" pitchFamily="18" charset="0"/>
                        </a:rPr>
                        <m:t>∙</m:t>
                      </m:r>
                      <m:d>
                        <m:dPr>
                          <m:begChr m:val="["/>
                          <m:endChr m:val="]"/>
                          <m:ctrlPr>
                            <a:rPr lang="it-IT" b="0" i="1" smtClean="0">
                              <a:solidFill>
                                <a:srgbClr val="002060"/>
                              </a:solidFill>
                              <a:latin typeface="Cambria Math" panose="02040503050406030204" pitchFamily="18" charset="0"/>
                            </a:rPr>
                          </m:ctrlPr>
                        </m:dPr>
                        <m:e>
                          <m:func>
                            <m:funcPr>
                              <m:ctrlPr>
                                <a:rPr lang="it-IT" i="1">
                                  <a:solidFill>
                                    <a:srgbClr val="002060"/>
                                  </a:solidFill>
                                  <a:latin typeface="Cambria Math" panose="02040503050406030204" pitchFamily="18" charset="0"/>
                                </a:rPr>
                              </m:ctrlPr>
                            </m:funcPr>
                            <m:fName>
                              <m:r>
                                <a:rPr lang="it-IT" b="0" i="0" smtClean="0">
                                  <a:solidFill>
                                    <a:srgbClr val="002060"/>
                                  </a:solidFill>
                                  <a:latin typeface="Cambria Math" panose="02040503050406030204" pitchFamily="18" charset="0"/>
                                </a:rPr>
                                <m:t> </m:t>
                              </m:r>
                              <m:r>
                                <m:rPr>
                                  <m:sty m:val="p"/>
                                </m:rPr>
                                <a:rPr lang="it-IT">
                                  <a:solidFill>
                                    <a:srgbClr val="002060"/>
                                  </a:solidFill>
                                  <a:latin typeface="Cambria Math" panose="02040503050406030204" pitchFamily="18" charset="0"/>
                                </a:rPr>
                                <m:t>sin</m:t>
                              </m:r>
                            </m:fName>
                            <m:e>
                              <m:d>
                                <m:dPr>
                                  <m:ctrlPr>
                                    <a:rPr lang="it-IT" i="1">
                                      <a:solidFill>
                                        <a:srgbClr val="002060"/>
                                      </a:solidFill>
                                      <a:latin typeface="Cambria Math" panose="02040503050406030204" pitchFamily="18" charset="0"/>
                                    </a:rPr>
                                  </m:ctrlPr>
                                </m:dPr>
                                <m:e>
                                  <m:sSub>
                                    <m:sSubPr>
                                      <m:ctrlPr>
                                        <a:rPr lang="it-IT" i="1">
                                          <a:solidFill>
                                            <a:srgbClr val="002060"/>
                                          </a:solidFill>
                                          <a:latin typeface="Cambria Math" panose="02040503050406030204" pitchFamily="18" charset="0"/>
                                        </a:rPr>
                                      </m:ctrlPr>
                                    </m:sSubPr>
                                    <m:e>
                                      <m:r>
                                        <a:rPr lang="el-GR" i="1">
                                          <a:solidFill>
                                            <a:srgbClr val="002060"/>
                                          </a:solidFill>
                                          <a:latin typeface="Cambria Math" panose="02040503050406030204" pitchFamily="18" charset="0"/>
                                        </a:rPr>
                                        <m:t>𝜑</m:t>
                                      </m:r>
                                    </m:e>
                                    <m:sub>
                                      <m:r>
                                        <a:rPr lang="it-IT" i="1">
                                          <a:solidFill>
                                            <a:srgbClr val="002060"/>
                                          </a:solidFill>
                                          <a:latin typeface="Cambria Math" panose="02040503050406030204" pitchFamily="18" charset="0"/>
                                        </a:rPr>
                                        <m:t>𝐼𝑁</m:t>
                                      </m:r>
                                    </m:sub>
                                  </m:sSub>
                                </m:e>
                              </m:d>
                            </m:e>
                          </m:func>
                          <m:r>
                            <a:rPr lang="it-IT" i="1">
                              <a:solidFill>
                                <a:srgbClr val="002060"/>
                              </a:solidFill>
                              <a:latin typeface="Cambria Math" panose="02040503050406030204" pitchFamily="18" charset="0"/>
                            </a:rPr>
                            <m:t>+</m:t>
                          </m:r>
                          <m:func>
                            <m:funcPr>
                              <m:ctrlPr>
                                <a:rPr lang="it-IT" i="1">
                                  <a:solidFill>
                                    <a:srgbClr val="002060"/>
                                  </a:solidFill>
                                  <a:latin typeface="Cambria Math" panose="02040503050406030204" pitchFamily="18" charset="0"/>
                                </a:rPr>
                              </m:ctrlPr>
                            </m:funcPr>
                            <m:fName>
                              <m:r>
                                <m:rPr>
                                  <m:sty m:val="p"/>
                                </m:rPr>
                                <a:rPr lang="it-IT">
                                  <a:solidFill>
                                    <a:srgbClr val="002060"/>
                                  </a:solidFill>
                                  <a:latin typeface="Cambria Math" panose="02040503050406030204" pitchFamily="18" charset="0"/>
                                </a:rPr>
                                <m:t>sin</m:t>
                              </m:r>
                            </m:fName>
                            <m:e>
                              <m:d>
                                <m:dPr>
                                  <m:ctrlPr>
                                    <a:rPr lang="it-IT" i="1">
                                      <a:solidFill>
                                        <a:srgbClr val="002060"/>
                                      </a:solidFill>
                                      <a:latin typeface="Cambria Math" panose="02040503050406030204" pitchFamily="18" charset="0"/>
                                    </a:rPr>
                                  </m:ctrlPr>
                                </m:dPr>
                                <m:e>
                                  <m:d>
                                    <m:dPr>
                                      <m:ctrlPr>
                                        <a:rPr lang="it-IT" i="1">
                                          <a:solidFill>
                                            <a:srgbClr val="002060"/>
                                          </a:solidFill>
                                          <a:latin typeface="Cambria Math" panose="02040503050406030204" pitchFamily="18" charset="0"/>
                                        </a:rPr>
                                      </m:ctrlPr>
                                    </m:dPr>
                                    <m:e>
                                      <m:sSub>
                                        <m:sSubPr>
                                          <m:ctrlPr>
                                            <a:rPr lang="it-IT" i="1">
                                              <a:solidFill>
                                                <a:srgbClr val="002060"/>
                                              </a:solidFill>
                                              <a:latin typeface="Cambria Math" panose="02040503050406030204" pitchFamily="18" charset="0"/>
                                            </a:rPr>
                                          </m:ctrlPr>
                                        </m:sSubPr>
                                        <m:e>
                                          <m:r>
                                            <a:rPr lang="it-IT" b="0" i="1" smtClean="0">
                                              <a:solidFill>
                                                <a:srgbClr val="002060"/>
                                              </a:solidFill>
                                              <a:latin typeface="Cambria Math" panose="02040503050406030204" pitchFamily="18" charset="0"/>
                                            </a:rPr>
                                            <m:t>8·</m:t>
                                          </m:r>
                                          <m:r>
                                            <a:rPr lang="el-GR" i="1">
                                              <a:solidFill>
                                                <a:srgbClr val="002060"/>
                                              </a:solidFill>
                                              <a:latin typeface="Cambria Math" panose="02040503050406030204" pitchFamily="18" charset="0"/>
                                            </a:rPr>
                                            <m:t>𝜔</m:t>
                                          </m:r>
                                        </m:e>
                                        <m:sub>
                                          <m:r>
                                            <a:rPr lang="it-IT" i="1">
                                              <a:solidFill>
                                                <a:srgbClr val="002060"/>
                                              </a:solidFill>
                                              <a:latin typeface="Cambria Math" panose="02040503050406030204" pitchFamily="18" charset="0"/>
                                            </a:rPr>
                                            <m:t>𝑅𝐹</m:t>
                                          </m:r>
                                        </m:sub>
                                      </m:sSub>
                                    </m:e>
                                  </m:d>
                                  <m:r>
                                    <a:rPr lang="it-IT" i="1">
                                      <a:solidFill>
                                        <a:srgbClr val="002060"/>
                                      </a:solidFill>
                                      <a:latin typeface="Cambria Math" panose="02040503050406030204" pitchFamily="18" charset="0"/>
                                    </a:rPr>
                                    <m:t>𝑡</m:t>
                                  </m:r>
                                  <m:r>
                                    <a:rPr lang="it-IT" i="1">
                                      <a:solidFill>
                                        <a:srgbClr val="002060"/>
                                      </a:solidFill>
                                      <a:latin typeface="Cambria Math" panose="02040503050406030204" pitchFamily="18" charset="0"/>
                                    </a:rPr>
                                    <m:t>+</m:t>
                                  </m:r>
                                  <m:sSub>
                                    <m:sSubPr>
                                      <m:ctrlPr>
                                        <a:rPr lang="it-IT" i="1">
                                          <a:solidFill>
                                            <a:srgbClr val="002060"/>
                                          </a:solidFill>
                                          <a:latin typeface="Cambria Math" panose="02040503050406030204" pitchFamily="18" charset="0"/>
                                        </a:rPr>
                                      </m:ctrlPr>
                                    </m:sSubPr>
                                    <m:e>
                                      <m:r>
                                        <a:rPr lang="el-GR" i="1">
                                          <a:solidFill>
                                            <a:srgbClr val="002060"/>
                                          </a:solidFill>
                                          <a:latin typeface="Cambria Math" panose="02040503050406030204" pitchFamily="18" charset="0"/>
                                        </a:rPr>
                                        <m:t>𝜑</m:t>
                                      </m:r>
                                    </m:e>
                                    <m:sub>
                                      <m:r>
                                        <a:rPr lang="it-IT" i="1">
                                          <a:solidFill>
                                            <a:srgbClr val="002060"/>
                                          </a:solidFill>
                                          <a:latin typeface="Cambria Math" panose="02040503050406030204" pitchFamily="18" charset="0"/>
                                        </a:rPr>
                                        <m:t>𝐼𝑁</m:t>
                                      </m:r>
                                    </m:sub>
                                  </m:sSub>
                                </m:e>
                              </m:d>
                            </m:e>
                          </m:func>
                          <m:r>
                            <a:rPr lang="it-IT" b="0" i="1" smtClean="0">
                              <a:solidFill>
                                <a:srgbClr val="002060"/>
                              </a:solidFill>
                              <a:latin typeface="Cambria Math" panose="02040503050406030204" pitchFamily="18" charset="0"/>
                            </a:rPr>
                            <m:t> </m:t>
                          </m:r>
                        </m:e>
                      </m:d>
                      <m:r>
                        <a:rPr lang="it-IT" b="0" i="1" smtClean="0">
                          <a:solidFill>
                            <a:srgbClr val="002060"/>
                          </a:solidFill>
                          <a:latin typeface="Cambria Math" panose="02040503050406030204" pitchFamily="18" charset="0"/>
                        </a:rPr>
                        <m:t> </m:t>
                      </m:r>
                    </m:oMath>
                  </m:oMathPara>
                </a14:m>
                <a:endParaRPr lang="it-IT" i="1" dirty="0">
                  <a:solidFill>
                    <a:srgbClr val="002060"/>
                  </a:solidFill>
                  <a:latin typeface="Cambria Math" panose="02040503050406030204" pitchFamily="18" charset="0"/>
                </a:endParaRPr>
              </a:p>
            </p:txBody>
          </p:sp>
        </mc:Choice>
        <mc:Fallback xmlns="">
          <p:sp>
            <p:nvSpPr>
              <p:cNvPr id="94" name="CasellaDiTesto 93"/>
              <p:cNvSpPr txBox="1">
                <a:spLocks noRot="1" noChangeAspect="1" noMove="1" noResize="1" noEditPoints="1" noAdjustHandles="1" noChangeArrowheads="1" noChangeShapeType="1" noTextEdit="1"/>
              </p:cNvSpPr>
              <p:nvPr/>
            </p:nvSpPr>
            <p:spPr>
              <a:xfrm>
                <a:off x="3560519" y="4767402"/>
                <a:ext cx="5348708" cy="595548"/>
              </a:xfrm>
              <a:prstGeom prst="rect">
                <a:avLst/>
              </a:prstGeom>
              <a:blipFill>
                <a:blip r:embed="rId6"/>
                <a:stretch>
                  <a:fillRect/>
                </a:stretch>
              </a:blipFill>
              <a:ln w="12700">
                <a:solidFill>
                  <a:schemeClr val="tx1"/>
                </a:solidFill>
              </a:ln>
            </p:spPr>
            <p:txBody>
              <a:bodyPr/>
              <a:lstStyle/>
              <a:p>
                <a:r>
                  <a:rPr lang="it-IT">
                    <a:noFill/>
                  </a:rPr>
                  <a:t> </a:t>
                </a:r>
              </a:p>
            </p:txBody>
          </p:sp>
        </mc:Fallback>
      </mc:AlternateContent>
      <p:sp>
        <p:nvSpPr>
          <p:cNvPr id="10" name="Rettangolo arrotondato 9"/>
          <p:cNvSpPr/>
          <p:nvPr/>
        </p:nvSpPr>
        <p:spPr>
          <a:xfrm>
            <a:off x="5430377" y="4827129"/>
            <a:ext cx="889776" cy="476093"/>
          </a:xfrm>
          <a:prstGeom prst="roundRect">
            <a:avLst/>
          </a:prstGeom>
          <a:solidFill>
            <a:srgbClr val="F04C3E">
              <a:alpha val="22000"/>
            </a:srgb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dirty="0">
              <a:solidFill>
                <a:schemeClr val="accent1"/>
              </a:solidFill>
              <a:latin typeface="EYInterstate Light" panose="02000506000000020004" pitchFamily="2" charset="0"/>
            </a:endParaRPr>
          </a:p>
        </p:txBody>
      </p:sp>
      <p:sp>
        <p:nvSpPr>
          <p:cNvPr id="96" name="Rettangolo arrotondato 95"/>
          <p:cNvSpPr/>
          <p:nvPr/>
        </p:nvSpPr>
        <p:spPr>
          <a:xfrm>
            <a:off x="6525894" y="4827129"/>
            <a:ext cx="2160906" cy="476093"/>
          </a:xfrm>
          <a:prstGeom prst="roundRect">
            <a:avLst/>
          </a:prstGeom>
          <a:solidFill>
            <a:srgbClr val="F04C3E">
              <a:alpha val="22000"/>
            </a:srgb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dirty="0">
              <a:solidFill>
                <a:schemeClr val="accent1"/>
              </a:solidFill>
              <a:latin typeface="EYInterstate Light" panose="02000506000000020004" pitchFamily="2" charset="0"/>
            </a:endParaRPr>
          </a:p>
        </p:txBody>
      </p:sp>
      <p:cxnSp>
        <p:nvCxnSpPr>
          <p:cNvPr id="100" name="Connettore 2 99"/>
          <p:cNvCxnSpPr/>
          <p:nvPr/>
        </p:nvCxnSpPr>
        <p:spPr>
          <a:xfrm flipV="1">
            <a:off x="5622426" y="5230489"/>
            <a:ext cx="196483" cy="572788"/>
          </a:xfrm>
          <a:prstGeom prst="straightConnector1">
            <a:avLst/>
          </a:prstGeom>
          <a:ln w="12700">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4" name="Connettore 2 103"/>
          <p:cNvCxnSpPr/>
          <p:nvPr/>
        </p:nvCxnSpPr>
        <p:spPr>
          <a:xfrm>
            <a:off x="1340885" y="3572256"/>
            <a:ext cx="0" cy="369914"/>
          </a:xfrm>
          <a:prstGeom prst="straightConnector1">
            <a:avLst/>
          </a:prstGeom>
          <a:ln w="28575">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11" name="Connettore 2 110"/>
          <p:cNvCxnSpPr/>
          <p:nvPr/>
        </p:nvCxnSpPr>
        <p:spPr>
          <a:xfrm>
            <a:off x="2569388" y="4565121"/>
            <a:ext cx="842106" cy="432756"/>
          </a:xfrm>
          <a:prstGeom prst="straightConnector1">
            <a:avLst/>
          </a:prstGeom>
          <a:ln w="28575">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13" name="Connettore 2 112"/>
          <p:cNvCxnSpPr/>
          <p:nvPr/>
        </p:nvCxnSpPr>
        <p:spPr>
          <a:xfrm flipH="1" flipV="1">
            <a:off x="7488220" y="5230489"/>
            <a:ext cx="134073" cy="572788"/>
          </a:xfrm>
          <a:prstGeom prst="straightConnector1">
            <a:avLst/>
          </a:prstGeom>
          <a:ln w="12700">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sp>
        <p:nvSpPr>
          <p:cNvPr id="117" name="Rettangolo 116"/>
          <p:cNvSpPr/>
          <p:nvPr/>
        </p:nvSpPr>
        <p:spPr>
          <a:xfrm>
            <a:off x="6366753" y="5803277"/>
            <a:ext cx="2770206" cy="523220"/>
          </a:xfrm>
          <a:prstGeom prst="rect">
            <a:avLst/>
          </a:prstGeom>
          <a:solidFill>
            <a:schemeClr val="accent3">
              <a:lumMod val="20000"/>
              <a:lumOff val="80000"/>
            </a:schemeClr>
          </a:solidFill>
        </p:spPr>
        <p:txBody>
          <a:bodyPr wrap="square">
            <a:spAutoFit/>
          </a:bodyPr>
          <a:lstStyle/>
          <a:p>
            <a:pPr fontAlgn="base">
              <a:spcBef>
                <a:spcPts val="600"/>
              </a:spcBef>
              <a:spcAft>
                <a:spcPct val="0"/>
              </a:spcAft>
            </a:pPr>
            <a:r>
              <a:rPr lang="it-IT" sz="1400" dirty="0" smtClean="0">
                <a:solidFill>
                  <a:srgbClr val="002060"/>
                </a:solidFill>
              </a:rPr>
              <a:t>8·</a:t>
            </a:r>
            <a:r>
              <a:rPr lang="el-GR" sz="1400" dirty="0" smtClean="0">
                <a:solidFill>
                  <a:srgbClr val="002060"/>
                </a:solidFill>
              </a:rPr>
              <a:t>ω</a:t>
            </a:r>
            <a:r>
              <a:rPr lang="it-IT" sz="1400" baseline="-25000" dirty="0" smtClean="0">
                <a:solidFill>
                  <a:srgbClr val="002060"/>
                </a:solidFill>
              </a:rPr>
              <a:t>RF </a:t>
            </a:r>
            <a:r>
              <a:rPr lang="it-IT" sz="1400" dirty="0" smtClean="0">
                <a:solidFill>
                  <a:srgbClr val="002060"/>
                </a:solidFill>
              </a:rPr>
              <a:t>component </a:t>
            </a:r>
            <a:br>
              <a:rPr lang="it-IT" sz="1400" dirty="0" smtClean="0">
                <a:solidFill>
                  <a:srgbClr val="002060"/>
                </a:solidFill>
              </a:rPr>
            </a:br>
            <a:r>
              <a:rPr lang="it-IT" sz="1400" dirty="0" smtClean="0">
                <a:solidFill>
                  <a:srgbClr val="002060"/>
                </a:solidFill>
              </a:rPr>
              <a:t>(</a:t>
            </a:r>
            <a:r>
              <a:rPr lang="it-IT" sz="1400" dirty="0" err="1" smtClean="0">
                <a:solidFill>
                  <a:srgbClr val="002060"/>
                </a:solidFill>
              </a:rPr>
              <a:t>it</a:t>
            </a:r>
            <a:r>
              <a:rPr lang="it-IT" sz="1400" dirty="0" smtClean="0">
                <a:solidFill>
                  <a:srgbClr val="002060"/>
                </a:solidFill>
              </a:rPr>
              <a:t> </a:t>
            </a:r>
            <a:r>
              <a:rPr lang="it-IT" sz="1400" dirty="0" err="1" smtClean="0">
                <a:solidFill>
                  <a:srgbClr val="002060"/>
                </a:solidFill>
              </a:rPr>
              <a:t>will</a:t>
            </a:r>
            <a:r>
              <a:rPr lang="it-IT" sz="1400" dirty="0" smtClean="0">
                <a:solidFill>
                  <a:srgbClr val="002060"/>
                </a:solidFill>
              </a:rPr>
              <a:t> be </a:t>
            </a:r>
            <a:r>
              <a:rPr lang="it-IT" sz="1400" dirty="0" err="1" smtClean="0">
                <a:solidFill>
                  <a:srgbClr val="002060"/>
                </a:solidFill>
              </a:rPr>
              <a:t>filtered</a:t>
            </a:r>
            <a:r>
              <a:rPr lang="it-IT" sz="1400" dirty="0" smtClean="0">
                <a:solidFill>
                  <a:srgbClr val="002060"/>
                </a:solidFill>
              </a:rPr>
              <a:t> out)</a:t>
            </a:r>
            <a:endParaRPr lang="en-GB" sz="1400" baseline="-25000" dirty="0">
              <a:solidFill>
                <a:srgbClr val="002060"/>
              </a:solidFill>
            </a:endParaRPr>
          </a:p>
        </p:txBody>
      </p:sp>
      <p:sp>
        <p:nvSpPr>
          <p:cNvPr id="119" name="Rettangolo 118"/>
          <p:cNvSpPr/>
          <p:nvPr/>
        </p:nvSpPr>
        <p:spPr>
          <a:xfrm>
            <a:off x="4795927" y="5803277"/>
            <a:ext cx="1373998" cy="307777"/>
          </a:xfrm>
          <a:prstGeom prst="rect">
            <a:avLst/>
          </a:prstGeom>
          <a:solidFill>
            <a:schemeClr val="accent3">
              <a:lumMod val="20000"/>
              <a:lumOff val="80000"/>
            </a:schemeClr>
          </a:solidFill>
        </p:spPr>
        <p:txBody>
          <a:bodyPr wrap="square">
            <a:spAutoFit/>
          </a:bodyPr>
          <a:lstStyle/>
          <a:p>
            <a:pPr fontAlgn="base">
              <a:spcBef>
                <a:spcPts val="600"/>
              </a:spcBef>
              <a:spcAft>
                <a:spcPct val="0"/>
              </a:spcAft>
            </a:pPr>
            <a:r>
              <a:rPr lang="it-IT" sz="1400" dirty="0" smtClean="0">
                <a:solidFill>
                  <a:srgbClr val="002060"/>
                </a:solidFill>
              </a:rPr>
              <a:t>DC component</a:t>
            </a:r>
            <a:endParaRPr lang="en-GB" sz="1400" dirty="0" smtClean="0">
              <a:solidFill>
                <a:srgbClr val="002060"/>
              </a:solidFill>
            </a:endParaRPr>
          </a:p>
        </p:txBody>
      </p:sp>
      <p:sp>
        <p:nvSpPr>
          <p:cNvPr id="120" name="Rettangolo 119"/>
          <p:cNvSpPr/>
          <p:nvPr/>
        </p:nvSpPr>
        <p:spPr>
          <a:xfrm>
            <a:off x="4247100" y="4015523"/>
            <a:ext cx="2991900" cy="523220"/>
          </a:xfrm>
          <a:prstGeom prst="rect">
            <a:avLst/>
          </a:prstGeom>
          <a:solidFill>
            <a:schemeClr val="accent3">
              <a:lumMod val="20000"/>
              <a:lumOff val="80000"/>
            </a:schemeClr>
          </a:solidFill>
        </p:spPr>
        <p:txBody>
          <a:bodyPr wrap="square">
            <a:spAutoFit/>
          </a:bodyPr>
          <a:lstStyle/>
          <a:p>
            <a:pPr fontAlgn="base">
              <a:spcBef>
                <a:spcPts val="600"/>
              </a:spcBef>
              <a:spcAft>
                <a:spcPct val="0"/>
              </a:spcAft>
            </a:pPr>
            <a:r>
              <a:rPr lang="el-GR" sz="1400" b="1" dirty="0">
                <a:solidFill>
                  <a:srgbClr val="002060"/>
                </a:solidFill>
              </a:rPr>
              <a:t>φ</a:t>
            </a:r>
            <a:r>
              <a:rPr lang="it-IT" sz="1400" b="1" baseline="-25000" dirty="0" smtClean="0">
                <a:solidFill>
                  <a:srgbClr val="002060"/>
                </a:solidFill>
              </a:rPr>
              <a:t>IN</a:t>
            </a:r>
            <a:r>
              <a:rPr lang="it-IT" sz="1400" b="1" dirty="0" smtClean="0">
                <a:solidFill>
                  <a:srgbClr val="002060"/>
                </a:solidFill>
              </a:rPr>
              <a:t> </a:t>
            </a:r>
            <a:r>
              <a:rPr lang="it-IT" sz="1400" b="1" dirty="0" err="1" smtClean="0">
                <a:solidFill>
                  <a:srgbClr val="002060"/>
                </a:solidFill>
              </a:rPr>
              <a:t>is</a:t>
            </a:r>
            <a:r>
              <a:rPr lang="it-IT" sz="1400" b="1" dirty="0" smtClean="0">
                <a:solidFill>
                  <a:srgbClr val="002060"/>
                </a:solidFill>
              </a:rPr>
              <a:t> </a:t>
            </a:r>
            <a:r>
              <a:rPr lang="it-IT" sz="1400" b="1" dirty="0" err="1" smtClean="0">
                <a:solidFill>
                  <a:srgbClr val="002060"/>
                </a:solidFill>
              </a:rPr>
              <a:t>what</a:t>
            </a:r>
            <a:r>
              <a:rPr lang="it-IT" sz="1400" b="1" dirty="0" smtClean="0">
                <a:solidFill>
                  <a:srgbClr val="002060"/>
                </a:solidFill>
              </a:rPr>
              <a:t> </a:t>
            </a:r>
            <a:r>
              <a:rPr lang="it-IT" sz="1400" b="1" dirty="0" err="1" smtClean="0">
                <a:solidFill>
                  <a:srgbClr val="002060"/>
                </a:solidFill>
              </a:rPr>
              <a:t>we</a:t>
            </a:r>
            <a:r>
              <a:rPr lang="it-IT" sz="1400" b="1" dirty="0" smtClean="0">
                <a:solidFill>
                  <a:srgbClr val="002060"/>
                </a:solidFill>
              </a:rPr>
              <a:t> </a:t>
            </a:r>
            <a:r>
              <a:rPr lang="it-IT" sz="1400" b="1" dirty="0" err="1" smtClean="0">
                <a:solidFill>
                  <a:srgbClr val="002060"/>
                </a:solidFill>
              </a:rPr>
              <a:t>want</a:t>
            </a:r>
            <a:r>
              <a:rPr lang="it-IT" sz="1400" b="1" dirty="0" smtClean="0">
                <a:solidFill>
                  <a:srgbClr val="002060"/>
                </a:solidFill>
              </a:rPr>
              <a:t> to </a:t>
            </a:r>
            <a:r>
              <a:rPr lang="it-IT" sz="1400" b="1" dirty="0" err="1" smtClean="0">
                <a:solidFill>
                  <a:srgbClr val="002060"/>
                </a:solidFill>
              </a:rPr>
              <a:t>measure</a:t>
            </a:r>
            <a:r>
              <a:rPr lang="en-GB" sz="1400" baseline="-25000" dirty="0">
                <a:solidFill>
                  <a:srgbClr val="002060"/>
                </a:solidFill>
              </a:rPr>
              <a:t/>
            </a:r>
            <a:br>
              <a:rPr lang="en-GB" sz="1400" baseline="-25000" dirty="0">
                <a:solidFill>
                  <a:srgbClr val="002060"/>
                </a:solidFill>
              </a:rPr>
            </a:br>
            <a:r>
              <a:rPr lang="it-IT" sz="1400" dirty="0">
                <a:solidFill>
                  <a:srgbClr val="002060"/>
                </a:solidFill>
              </a:rPr>
              <a:t>For small </a:t>
            </a:r>
            <a:r>
              <a:rPr lang="it-IT" sz="1400" dirty="0" err="1">
                <a:solidFill>
                  <a:srgbClr val="002060"/>
                </a:solidFill>
              </a:rPr>
              <a:t>angles</a:t>
            </a:r>
            <a:r>
              <a:rPr lang="it-IT" sz="1400" dirty="0">
                <a:solidFill>
                  <a:srgbClr val="002060"/>
                </a:solidFill>
              </a:rPr>
              <a:t>: sin(</a:t>
            </a:r>
            <a:r>
              <a:rPr lang="el-GR" sz="1400" dirty="0">
                <a:solidFill>
                  <a:srgbClr val="002060"/>
                </a:solidFill>
              </a:rPr>
              <a:t>φ</a:t>
            </a:r>
            <a:r>
              <a:rPr lang="it-IT" sz="1400" baseline="-25000" dirty="0">
                <a:solidFill>
                  <a:srgbClr val="002060"/>
                </a:solidFill>
              </a:rPr>
              <a:t>IN</a:t>
            </a:r>
            <a:r>
              <a:rPr lang="it-IT" sz="1400" dirty="0">
                <a:solidFill>
                  <a:srgbClr val="002060"/>
                </a:solidFill>
              </a:rPr>
              <a:t>) ≈</a:t>
            </a:r>
            <a:r>
              <a:rPr lang="el-GR" sz="1400" dirty="0">
                <a:solidFill>
                  <a:srgbClr val="002060"/>
                </a:solidFill>
              </a:rPr>
              <a:t> φ</a:t>
            </a:r>
            <a:r>
              <a:rPr lang="it-IT" sz="1400" baseline="-25000" dirty="0" smtClean="0">
                <a:solidFill>
                  <a:srgbClr val="002060"/>
                </a:solidFill>
              </a:rPr>
              <a:t>IN</a:t>
            </a:r>
            <a:endParaRPr lang="it-IT" sz="1400" dirty="0" smtClean="0">
              <a:solidFill>
                <a:srgbClr val="002060"/>
              </a:solidFill>
            </a:endParaRPr>
          </a:p>
        </p:txBody>
      </p:sp>
      <p:cxnSp>
        <p:nvCxnSpPr>
          <p:cNvPr id="121" name="Connettore 2 120"/>
          <p:cNvCxnSpPr>
            <a:stCxn id="120" idx="2"/>
          </p:cNvCxnSpPr>
          <p:nvPr/>
        </p:nvCxnSpPr>
        <p:spPr>
          <a:xfrm>
            <a:off x="5743050" y="4538743"/>
            <a:ext cx="232256" cy="343802"/>
          </a:xfrm>
          <a:prstGeom prst="straightConnector1">
            <a:avLst/>
          </a:prstGeom>
          <a:ln w="12700">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5422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tangolo 36"/>
          <p:cNvSpPr/>
          <p:nvPr/>
        </p:nvSpPr>
        <p:spPr>
          <a:xfrm>
            <a:off x="4196240" y="749458"/>
            <a:ext cx="4604860" cy="1539903"/>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 name="Titolo 1"/>
          <p:cNvSpPr>
            <a:spLocks noGrp="1"/>
          </p:cNvSpPr>
          <p:nvPr>
            <p:ph type="title"/>
          </p:nvPr>
        </p:nvSpPr>
        <p:spPr/>
        <p:txBody>
          <a:bodyPr/>
          <a:lstStyle/>
          <a:p>
            <a:pPr fontAlgn="base">
              <a:spcBef>
                <a:spcPts val="600"/>
              </a:spcBef>
              <a:spcAft>
                <a:spcPct val="0"/>
              </a:spcAft>
            </a:pPr>
            <a:r>
              <a:rPr lang="it-IT" err="1" smtClean="0"/>
              <a:t>Power</a:t>
            </a:r>
            <a:r>
              <a:rPr lang="it-IT" smtClean="0"/>
              <a:t> </a:t>
            </a:r>
            <a:r>
              <a:rPr lang="it-IT" err="1" smtClean="0"/>
              <a:t>Amplifiers</a:t>
            </a:r>
            <a:r>
              <a:rPr lang="it-IT" smtClean="0"/>
              <a:t> and </a:t>
            </a:r>
            <a:r>
              <a:rPr lang="it-IT" err="1" smtClean="0"/>
              <a:t>Longitudinal</a:t>
            </a:r>
            <a:r>
              <a:rPr lang="it-IT" smtClean="0"/>
              <a:t> </a:t>
            </a:r>
            <a:r>
              <a:rPr lang="it-IT" err="1" smtClean="0"/>
              <a:t>Kicker</a:t>
            </a:r>
            <a:endParaRPr lang="en-GB"/>
          </a:p>
        </p:txBody>
      </p:sp>
      <p:sp>
        <p:nvSpPr>
          <p:cNvPr id="15" name="Ottagono 14"/>
          <p:cNvSpPr/>
          <p:nvPr/>
        </p:nvSpPr>
        <p:spPr>
          <a:xfrm>
            <a:off x="4711750" y="999674"/>
            <a:ext cx="550312" cy="509628"/>
          </a:xfrm>
          <a:prstGeom prst="octagon">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800" noProof="0" smtClean="0">
              <a:solidFill>
                <a:schemeClr val="accent1"/>
              </a:solidFill>
              <a:latin typeface="EYInterstate Light" panose="02000506000000020004" pitchFamily="2" charset="0"/>
            </a:endParaRPr>
          </a:p>
        </p:txBody>
      </p:sp>
      <p:sp>
        <p:nvSpPr>
          <p:cNvPr id="16" name="CasellaDiTesto 15"/>
          <p:cNvSpPr txBox="1"/>
          <p:nvPr/>
        </p:nvSpPr>
        <p:spPr>
          <a:xfrm>
            <a:off x="4875831" y="1178435"/>
            <a:ext cx="227626"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smtClean="0">
                <a:solidFill>
                  <a:schemeClr val="accent1">
                    <a:lumMod val="75000"/>
                  </a:schemeClr>
                </a:solidFill>
              </a:rPr>
              <a:t>BPM</a:t>
            </a:r>
          </a:p>
        </p:txBody>
      </p:sp>
      <p:sp>
        <p:nvSpPr>
          <p:cNvPr id="17" name="Rettangolo 16"/>
          <p:cNvSpPr/>
          <p:nvPr/>
        </p:nvSpPr>
        <p:spPr>
          <a:xfrm>
            <a:off x="4668769" y="1787720"/>
            <a:ext cx="631714" cy="32108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19" name="CasellaDiTesto 18"/>
          <p:cNvSpPr txBox="1"/>
          <p:nvPr/>
        </p:nvSpPr>
        <p:spPr>
          <a:xfrm>
            <a:off x="4735392" y="1865039"/>
            <a:ext cx="506549" cy="141577"/>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r>
              <a:rPr lang="it-IT"/>
              <a:t>Front-end </a:t>
            </a:r>
          </a:p>
        </p:txBody>
      </p:sp>
      <p:sp>
        <p:nvSpPr>
          <p:cNvPr id="20" name="Rettangolo 19"/>
          <p:cNvSpPr/>
          <p:nvPr/>
        </p:nvSpPr>
        <p:spPr>
          <a:xfrm>
            <a:off x="5527781" y="1710367"/>
            <a:ext cx="900529" cy="477893"/>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1" name="CasellaDiTesto 20"/>
          <p:cNvSpPr txBox="1"/>
          <p:nvPr/>
        </p:nvSpPr>
        <p:spPr>
          <a:xfrm>
            <a:off x="5529229" y="1770943"/>
            <a:ext cx="928138" cy="350865"/>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pPr algn="ctr"/>
            <a:r>
              <a:rPr lang="it-IT"/>
              <a:t>ADC + </a:t>
            </a:r>
            <a:br>
              <a:rPr lang="it-IT"/>
            </a:br>
            <a:r>
              <a:rPr lang="it-IT"/>
              <a:t>Digital Processing </a:t>
            </a:r>
            <a:br>
              <a:rPr lang="it-IT"/>
            </a:br>
            <a:r>
              <a:rPr lang="it-IT"/>
              <a:t>DAC </a:t>
            </a:r>
          </a:p>
        </p:txBody>
      </p:sp>
      <p:sp>
        <p:nvSpPr>
          <p:cNvPr id="22" name="Rettangolo 21"/>
          <p:cNvSpPr/>
          <p:nvPr/>
        </p:nvSpPr>
        <p:spPr>
          <a:xfrm>
            <a:off x="6655608" y="1784360"/>
            <a:ext cx="631714" cy="32108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3" name="CasellaDiTesto 22"/>
          <p:cNvSpPr txBox="1"/>
          <p:nvPr/>
        </p:nvSpPr>
        <p:spPr>
          <a:xfrm>
            <a:off x="6729446" y="1857419"/>
            <a:ext cx="492122" cy="141577"/>
          </a:xfrm>
          <a:prstGeom prst="rect">
            <a:avLst/>
          </a:prstGeom>
          <a:noFill/>
        </p:spPr>
        <p:txBody>
          <a:bodyPr wrap="none" lIns="0" tIns="36576" rIns="0" bIns="0" rtlCol="0">
            <a:spAutoFit/>
          </a:bodyPr>
          <a:lstStyle>
            <a:defPPr>
              <a:defRPr lang="en-US"/>
            </a:defPPr>
            <a:lvl1pPr algn="ctr">
              <a:lnSpc>
                <a:spcPct val="85000"/>
              </a:lnSpc>
              <a:spcAft>
                <a:spcPts val="600"/>
              </a:spcAft>
              <a:buClr>
                <a:schemeClr val="accent2"/>
              </a:buClr>
              <a:buSzPct val="70000"/>
              <a:defRPr sz="800" b="1">
                <a:solidFill>
                  <a:schemeClr val="accent1">
                    <a:lumMod val="75000"/>
                  </a:schemeClr>
                </a:solidFill>
              </a:defRPr>
            </a:lvl1pPr>
          </a:lstStyle>
          <a:p>
            <a:r>
              <a:rPr lang="it-IT"/>
              <a:t>Back-end </a:t>
            </a:r>
          </a:p>
        </p:txBody>
      </p:sp>
      <p:sp>
        <p:nvSpPr>
          <p:cNvPr id="18" name="Triangolo isoscele 17"/>
          <p:cNvSpPr/>
          <p:nvPr/>
        </p:nvSpPr>
        <p:spPr>
          <a:xfrm rot="5400000">
            <a:off x="7463193" y="1715767"/>
            <a:ext cx="529147" cy="456161"/>
          </a:xfrm>
          <a:prstGeom prst="triangl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rgbClr val="FF0000"/>
              </a:solidFill>
              <a:latin typeface="EYInterstate Light" panose="02000506000000020004" pitchFamily="2" charset="0"/>
            </a:endParaRPr>
          </a:p>
        </p:txBody>
      </p:sp>
      <p:sp>
        <p:nvSpPr>
          <p:cNvPr id="24" name="CasellaDiTesto 23"/>
          <p:cNvSpPr txBox="1"/>
          <p:nvPr/>
        </p:nvSpPr>
        <p:spPr>
          <a:xfrm>
            <a:off x="7522393" y="1861812"/>
            <a:ext cx="421590" cy="141577"/>
          </a:xfrm>
          <a:prstGeom prst="rect">
            <a:avLst/>
          </a:prstGeom>
          <a:noFill/>
          <a:ln>
            <a:noFill/>
          </a:ln>
        </p:spPr>
        <p:txBody>
          <a:bodyPr wrap="none" lIns="0" tIns="36576" rIns="0" bIns="0" rtlCol="0">
            <a:spAutoFit/>
          </a:bodyPr>
          <a:lstStyle>
            <a:defPPr>
              <a:defRPr lang="en-US"/>
            </a:defPPr>
            <a:lvl1pPr algn="ctr">
              <a:lnSpc>
                <a:spcPct val="85000"/>
              </a:lnSpc>
              <a:spcAft>
                <a:spcPts val="600"/>
              </a:spcAft>
              <a:buClr>
                <a:schemeClr val="accent2"/>
              </a:buClr>
              <a:buSzPct val="70000"/>
              <a:defRPr sz="800" b="1">
                <a:solidFill>
                  <a:srgbClr val="FF0000"/>
                </a:solidFill>
              </a:defRPr>
            </a:lvl1pPr>
          </a:lstStyle>
          <a:p>
            <a:r>
              <a:rPr lang="it-IT"/>
              <a:t>RF </a:t>
            </a:r>
            <a:r>
              <a:rPr lang="it-IT" err="1"/>
              <a:t>Amp</a:t>
            </a:r>
            <a:r>
              <a:rPr lang="it-IT"/>
              <a:t>.</a:t>
            </a:r>
          </a:p>
        </p:txBody>
      </p:sp>
      <p:cxnSp>
        <p:nvCxnSpPr>
          <p:cNvPr id="26" name="Connettore diritto 25"/>
          <p:cNvCxnSpPr>
            <a:stCxn id="17" idx="3"/>
            <a:endCxn id="20" idx="1"/>
          </p:cNvCxnSpPr>
          <p:nvPr/>
        </p:nvCxnSpPr>
        <p:spPr>
          <a:xfrm>
            <a:off x="5300483" y="1948262"/>
            <a:ext cx="227298" cy="105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a:stCxn id="21" idx="3"/>
            <a:endCxn id="22" idx="1"/>
          </p:cNvCxnSpPr>
          <p:nvPr/>
        </p:nvCxnSpPr>
        <p:spPr>
          <a:xfrm>
            <a:off x="6443244" y="1944901"/>
            <a:ext cx="212364" cy="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a:stCxn id="22" idx="3"/>
            <a:endCxn id="18" idx="3"/>
          </p:cNvCxnSpPr>
          <p:nvPr/>
        </p:nvCxnSpPr>
        <p:spPr>
          <a:xfrm flipV="1">
            <a:off x="7287322" y="1943848"/>
            <a:ext cx="212364" cy="1054"/>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a:endCxn id="17" idx="0"/>
          </p:cNvCxnSpPr>
          <p:nvPr/>
        </p:nvCxnSpPr>
        <p:spPr>
          <a:xfrm>
            <a:off x="4984626" y="1509302"/>
            <a:ext cx="0" cy="278418"/>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41" name="CasellaDiTesto 40"/>
          <p:cNvSpPr txBox="1"/>
          <p:nvPr/>
        </p:nvSpPr>
        <p:spPr>
          <a:xfrm>
            <a:off x="7898336" y="1173357"/>
            <a:ext cx="315792"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err="1">
                <a:solidFill>
                  <a:srgbClr val="FF0000"/>
                </a:solidFill>
              </a:rPr>
              <a:t>Kicker</a:t>
            </a:r>
            <a:endParaRPr lang="it-IT" sz="800" b="1">
              <a:solidFill>
                <a:srgbClr val="FF0000"/>
              </a:solidFill>
            </a:endParaRPr>
          </a:p>
        </p:txBody>
      </p:sp>
      <p:cxnSp>
        <p:nvCxnSpPr>
          <p:cNvPr id="42" name="Connettore 4 41"/>
          <p:cNvCxnSpPr>
            <a:stCxn id="18" idx="0"/>
          </p:cNvCxnSpPr>
          <p:nvPr/>
        </p:nvCxnSpPr>
        <p:spPr>
          <a:xfrm flipV="1">
            <a:off x="7955847" y="1509302"/>
            <a:ext cx="97473" cy="434546"/>
          </a:xfrm>
          <a:prstGeom prst="bentConnector2">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Connettore 2 47"/>
          <p:cNvCxnSpPr/>
          <p:nvPr/>
        </p:nvCxnSpPr>
        <p:spPr>
          <a:xfrm flipV="1">
            <a:off x="8326338" y="1265657"/>
            <a:ext cx="418434" cy="930"/>
          </a:xfrm>
          <a:prstGeom prst="straightConnector1">
            <a:avLst/>
          </a:prstGeom>
          <a:ln w="19050">
            <a:solidFill>
              <a:schemeClr val="tx2">
                <a:lumMod val="75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8464246" y="1057264"/>
            <a:ext cx="280526"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err="1" smtClean="0">
                <a:solidFill>
                  <a:schemeClr val="accent1">
                    <a:lumMod val="75000"/>
                  </a:schemeClr>
                </a:solidFill>
              </a:rPr>
              <a:t>Beam</a:t>
            </a:r>
            <a:endParaRPr lang="it-IT" sz="800" b="1" smtClean="0">
              <a:solidFill>
                <a:schemeClr val="accent1">
                  <a:lumMod val="75000"/>
                </a:schemeClr>
              </a:solidFill>
            </a:endParaRPr>
          </a:p>
        </p:txBody>
      </p:sp>
      <p:cxnSp>
        <p:nvCxnSpPr>
          <p:cNvPr id="51" name="Connettore 2 50"/>
          <p:cNvCxnSpPr/>
          <p:nvPr/>
        </p:nvCxnSpPr>
        <p:spPr>
          <a:xfrm flipV="1">
            <a:off x="5280583" y="1265656"/>
            <a:ext cx="2513964"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53" name="Connettore 2 52"/>
          <p:cNvCxnSpPr/>
          <p:nvPr/>
        </p:nvCxnSpPr>
        <p:spPr>
          <a:xfrm flipV="1">
            <a:off x="4358612" y="1265655"/>
            <a:ext cx="353138"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sp>
        <p:nvSpPr>
          <p:cNvPr id="27" name="Esagono 26"/>
          <p:cNvSpPr/>
          <p:nvPr/>
        </p:nvSpPr>
        <p:spPr>
          <a:xfrm>
            <a:off x="7754442" y="1002906"/>
            <a:ext cx="586232" cy="505372"/>
          </a:xfrm>
          <a:prstGeom prst="hexagon">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rgbClr val="FF0000"/>
              </a:solidFill>
              <a:latin typeface="EYInterstate Light" panose="02000506000000020004" pitchFamily="2" charset="0"/>
            </a:endParaRPr>
          </a:p>
        </p:txBody>
      </p:sp>
      <p:sp>
        <p:nvSpPr>
          <p:cNvPr id="30" name="Rettangolo 29"/>
          <p:cNvSpPr/>
          <p:nvPr/>
        </p:nvSpPr>
        <p:spPr>
          <a:xfrm>
            <a:off x="4256739" y="749458"/>
            <a:ext cx="1023013" cy="246221"/>
          </a:xfrm>
          <a:prstGeom prst="rect">
            <a:avLst/>
          </a:prstGeom>
        </p:spPr>
        <p:txBody>
          <a:bodyPr wrap="square">
            <a:spAutoFit/>
          </a:bodyPr>
          <a:lstStyle/>
          <a:p>
            <a:pPr fontAlgn="base">
              <a:spcBef>
                <a:spcPts val="600"/>
              </a:spcBef>
              <a:spcAft>
                <a:spcPct val="0"/>
              </a:spcAft>
            </a:pPr>
            <a:r>
              <a:rPr lang="it-IT" sz="1000" b="1" err="1" smtClean="0">
                <a:solidFill>
                  <a:schemeClr val="accent1">
                    <a:lumMod val="75000"/>
                  </a:schemeClr>
                </a:solidFill>
              </a:rPr>
              <a:t>Longitudinal</a:t>
            </a:r>
            <a:endParaRPr lang="en-GB" sz="1000" b="1">
              <a:solidFill>
                <a:schemeClr val="accent1">
                  <a:lumMod val="75000"/>
                </a:schemeClr>
              </a:solidFill>
            </a:endParaRPr>
          </a:p>
        </p:txBody>
      </p:sp>
      <p:pic>
        <p:nvPicPr>
          <p:cNvPr id="3" name="Immagine 2"/>
          <p:cNvPicPr>
            <a:picLocks noChangeAspect="1"/>
          </p:cNvPicPr>
          <p:nvPr/>
        </p:nvPicPr>
        <p:blipFill rotWithShape="1">
          <a:blip r:embed="rId2"/>
          <a:srcRect t="4762"/>
          <a:stretch/>
        </p:blipFill>
        <p:spPr>
          <a:xfrm>
            <a:off x="2269672" y="2446020"/>
            <a:ext cx="6643948" cy="4309138"/>
          </a:xfrm>
          <a:prstGeom prst="rect">
            <a:avLst/>
          </a:prstGeom>
        </p:spPr>
      </p:pic>
      <p:sp>
        <p:nvSpPr>
          <p:cNvPr id="5" name="Rettangolo 4"/>
          <p:cNvSpPr/>
          <p:nvPr/>
        </p:nvSpPr>
        <p:spPr>
          <a:xfrm>
            <a:off x="358372" y="2414817"/>
            <a:ext cx="3102746" cy="1169551"/>
          </a:xfrm>
          <a:prstGeom prst="rect">
            <a:avLst/>
          </a:prstGeom>
          <a:solidFill>
            <a:schemeClr val="tx2">
              <a:lumMod val="95000"/>
            </a:schemeClr>
          </a:solidFill>
        </p:spPr>
        <p:txBody>
          <a:bodyPr wrap="square">
            <a:spAutoFit/>
          </a:bodyPr>
          <a:lstStyle/>
          <a:p>
            <a:pPr fontAlgn="base">
              <a:spcBef>
                <a:spcPts val="600"/>
              </a:spcBef>
              <a:spcAft>
                <a:spcPct val="0"/>
              </a:spcAft>
            </a:pPr>
            <a:r>
              <a:rPr lang="it-IT" sz="1400">
                <a:solidFill>
                  <a:srgbClr val="002060"/>
                </a:solidFill>
              </a:rPr>
              <a:t>The </a:t>
            </a:r>
            <a:r>
              <a:rPr lang="it-IT" sz="1400" err="1">
                <a:solidFill>
                  <a:srgbClr val="002060"/>
                </a:solidFill>
              </a:rPr>
              <a:t>longitudinal</a:t>
            </a:r>
            <a:r>
              <a:rPr lang="it-IT" sz="1400">
                <a:solidFill>
                  <a:srgbClr val="002060"/>
                </a:solidFill>
              </a:rPr>
              <a:t> </a:t>
            </a:r>
            <a:r>
              <a:rPr lang="it-IT" sz="1400" err="1">
                <a:solidFill>
                  <a:srgbClr val="002060"/>
                </a:solidFill>
              </a:rPr>
              <a:t>kicker</a:t>
            </a:r>
            <a:r>
              <a:rPr lang="it-IT" sz="1400">
                <a:solidFill>
                  <a:srgbClr val="002060"/>
                </a:solidFill>
              </a:rPr>
              <a:t> </a:t>
            </a:r>
            <a:r>
              <a:rPr lang="it-IT" sz="1400" err="1">
                <a:solidFill>
                  <a:srgbClr val="002060"/>
                </a:solidFill>
              </a:rPr>
              <a:t>is</a:t>
            </a:r>
            <a:r>
              <a:rPr lang="it-IT" sz="1400">
                <a:solidFill>
                  <a:srgbClr val="002060"/>
                </a:solidFill>
              </a:rPr>
              <a:t> </a:t>
            </a:r>
            <a:r>
              <a:rPr lang="it-IT" sz="1400" err="1">
                <a:solidFill>
                  <a:srgbClr val="002060"/>
                </a:solidFill>
              </a:rPr>
              <a:t>connected</a:t>
            </a:r>
            <a:r>
              <a:rPr lang="it-IT" sz="1400">
                <a:solidFill>
                  <a:srgbClr val="002060"/>
                </a:solidFill>
              </a:rPr>
              <a:t> </a:t>
            </a:r>
            <a:r>
              <a:rPr lang="it-IT" sz="1400" err="1">
                <a:solidFill>
                  <a:srgbClr val="002060"/>
                </a:solidFill>
              </a:rPr>
              <a:t>through</a:t>
            </a:r>
            <a:r>
              <a:rPr lang="it-IT" sz="1400">
                <a:solidFill>
                  <a:srgbClr val="002060"/>
                </a:solidFill>
              </a:rPr>
              <a:t> </a:t>
            </a:r>
            <a:r>
              <a:rPr lang="it-IT" sz="1400" b="1" err="1">
                <a:solidFill>
                  <a:srgbClr val="002060"/>
                </a:solidFill>
              </a:rPr>
              <a:t>Circulators</a:t>
            </a:r>
            <a:r>
              <a:rPr lang="it-IT" sz="1400">
                <a:solidFill>
                  <a:srgbClr val="002060"/>
                </a:solidFill>
              </a:rPr>
              <a:t> to </a:t>
            </a:r>
            <a:r>
              <a:rPr lang="it-IT" sz="1400" err="1">
                <a:solidFill>
                  <a:srgbClr val="002060"/>
                </a:solidFill>
              </a:rPr>
              <a:t>avoid</a:t>
            </a:r>
            <a:r>
              <a:rPr lang="it-IT" sz="1400">
                <a:solidFill>
                  <a:srgbClr val="002060"/>
                </a:solidFill>
              </a:rPr>
              <a:t> </a:t>
            </a:r>
            <a:r>
              <a:rPr lang="it-IT" sz="1400" err="1">
                <a:solidFill>
                  <a:srgbClr val="002060"/>
                </a:solidFill>
              </a:rPr>
              <a:t>that</a:t>
            </a:r>
            <a:r>
              <a:rPr lang="it-IT" sz="1400">
                <a:solidFill>
                  <a:srgbClr val="002060"/>
                </a:solidFill>
              </a:rPr>
              <a:t> </a:t>
            </a:r>
            <a:r>
              <a:rPr lang="it-IT" sz="1400" err="1">
                <a:solidFill>
                  <a:srgbClr val="002060"/>
                </a:solidFill>
              </a:rPr>
              <a:t>backward</a:t>
            </a:r>
            <a:r>
              <a:rPr lang="it-IT" sz="1400">
                <a:solidFill>
                  <a:srgbClr val="002060"/>
                </a:solidFill>
              </a:rPr>
              <a:t> </a:t>
            </a:r>
            <a:r>
              <a:rPr lang="it-IT" sz="1400" err="1">
                <a:solidFill>
                  <a:srgbClr val="002060"/>
                </a:solidFill>
              </a:rPr>
              <a:t>power</a:t>
            </a:r>
            <a:r>
              <a:rPr lang="it-IT" sz="1400">
                <a:solidFill>
                  <a:srgbClr val="002060"/>
                </a:solidFill>
              </a:rPr>
              <a:t> (</a:t>
            </a:r>
            <a:r>
              <a:rPr lang="it-IT" sz="1400" err="1">
                <a:solidFill>
                  <a:srgbClr val="002060"/>
                </a:solidFill>
              </a:rPr>
              <a:t>generated</a:t>
            </a:r>
            <a:r>
              <a:rPr lang="it-IT" sz="1400">
                <a:solidFill>
                  <a:srgbClr val="002060"/>
                </a:solidFill>
              </a:rPr>
              <a:t> by </a:t>
            </a:r>
            <a:r>
              <a:rPr lang="it-IT" sz="1400" err="1">
                <a:solidFill>
                  <a:srgbClr val="002060"/>
                </a:solidFill>
              </a:rPr>
              <a:t>reflections</a:t>
            </a:r>
            <a:r>
              <a:rPr lang="it-IT" sz="1400">
                <a:solidFill>
                  <a:srgbClr val="002060"/>
                </a:solidFill>
              </a:rPr>
              <a:t> or </a:t>
            </a:r>
            <a:r>
              <a:rPr lang="it-IT" sz="1400" err="1">
                <a:solidFill>
                  <a:srgbClr val="002060"/>
                </a:solidFill>
              </a:rPr>
              <a:t>bunch</a:t>
            </a:r>
            <a:r>
              <a:rPr lang="it-IT" sz="1400">
                <a:solidFill>
                  <a:srgbClr val="002060"/>
                </a:solidFill>
              </a:rPr>
              <a:t> </a:t>
            </a:r>
            <a:r>
              <a:rPr lang="it-IT" sz="1400" err="1">
                <a:solidFill>
                  <a:srgbClr val="002060"/>
                </a:solidFill>
              </a:rPr>
              <a:t>passage</a:t>
            </a:r>
            <a:r>
              <a:rPr lang="it-IT" sz="1400">
                <a:solidFill>
                  <a:srgbClr val="002060"/>
                </a:solidFill>
              </a:rPr>
              <a:t>) </a:t>
            </a:r>
            <a:r>
              <a:rPr lang="it-IT" sz="1400" err="1">
                <a:solidFill>
                  <a:srgbClr val="002060"/>
                </a:solidFill>
              </a:rPr>
              <a:t>could</a:t>
            </a:r>
            <a:r>
              <a:rPr lang="it-IT" sz="1400">
                <a:solidFill>
                  <a:srgbClr val="002060"/>
                </a:solidFill>
              </a:rPr>
              <a:t> </a:t>
            </a:r>
            <a:r>
              <a:rPr lang="it-IT" sz="1400" err="1">
                <a:solidFill>
                  <a:srgbClr val="002060"/>
                </a:solidFill>
              </a:rPr>
              <a:t>damage</a:t>
            </a:r>
            <a:r>
              <a:rPr lang="it-IT" sz="1400">
                <a:solidFill>
                  <a:srgbClr val="002060"/>
                </a:solidFill>
              </a:rPr>
              <a:t> the </a:t>
            </a:r>
            <a:r>
              <a:rPr lang="it-IT" sz="1400" err="1">
                <a:solidFill>
                  <a:srgbClr val="002060"/>
                </a:solidFill>
              </a:rPr>
              <a:t>Amplifiers</a:t>
            </a:r>
            <a:r>
              <a:rPr lang="it-IT" sz="1400">
                <a:solidFill>
                  <a:srgbClr val="002060"/>
                </a:solidFill>
              </a:rPr>
              <a:t>. </a:t>
            </a:r>
          </a:p>
        </p:txBody>
      </p:sp>
      <p:sp>
        <p:nvSpPr>
          <p:cNvPr id="34" name="Rettangolo 33"/>
          <p:cNvSpPr/>
          <p:nvPr/>
        </p:nvSpPr>
        <p:spPr>
          <a:xfrm>
            <a:off x="360784" y="688498"/>
            <a:ext cx="3792935" cy="1569660"/>
          </a:xfrm>
          <a:prstGeom prst="rect">
            <a:avLst/>
          </a:prstGeom>
        </p:spPr>
        <p:txBody>
          <a:bodyPr wrap="square">
            <a:spAutoFit/>
          </a:bodyPr>
          <a:lstStyle/>
          <a:p>
            <a:pPr algn="just" fontAlgn="base">
              <a:spcBef>
                <a:spcPts val="600"/>
              </a:spcBef>
              <a:spcAft>
                <a:spcPct val="0"/>
              </a:spcAft>
            </a:pPr>
            <a:r>
              <a:rPr lang="it-IT" sz="1600" smtClean="0">
                <a:solidFill>
                  <a:srgbClr val="002060"/>
                </a:solidFill>
              </a:rPr>
              <a:t>The </a:t>
            </a:r>
            <a:r>
              <a:rPr lang="it-IT" sz="1600" err="1" smtClean="0">
                <a:solidFill>
                  <a:srgbClr val="002060"/>
                </a:solidFill>
              </a:rPr>
              <a:t>correction</a:t>
            </a:r>
            <a:r>
              <a:rPr lang="it-IT" sz="1600" smtClean="0">
                <a:solidFill>
                  <a:srgbClr val="002060"/>
                </a:solidFill>
              </a:rPr>
              <a:t> </a:t>
            </a:r>
            <a:r>
              <a:rPr lang="it-IT" sz="1600" err="1" smtClean="0">
                <a:solidFill>
                  <a:srgbClr val="002060"/>
                </a:solidFill>
              </a:rPr>
              <a:t>signal</a:t>
            </a:r>
            <a:r>
              <a:rPr lang="it-IT" sz="1600" smtClean="0">
                <a:solidFill>
                  <a:srgbClr val="002060"/>
                </a:solidFill>
              </a:rPr>
              <a:t> </a:t>
            </a:r>
            <a:r>
              <a:rPr lang="it-IT" sz="1600" err="1" smtClean="0">
                <a:solidFill>
                  <a:srgbClr val="002060"/>
                </a:solidFill>
              </a:rPr>
              <a:t>is</a:t>
            </a:r>
            <a:r>
              <a:rPr lang="it-IT" sz="1600" smtClean="0">
                <a:solidFill>
                  <a:srgbClr val="002060"/>
                </a:solidFill>
              </a:rPr>
              <a:t> </a:t>
            </a:r>
            <a:r>
              <a:rPr lang="it-IT" sz="1600" b="1" smtClean="0">
                <a:solidFill>
                  <a:srgbClr val="002060"/>
                </a:solidFill>
              </a:rPr>
              <a:t>split in </a:t>
            </a:r>
            <a:r>
              <a:rPr lang="it-IT" sz="1600" b="1" err="1" smtClean="0">
                <a:solidFill>
                  <a:srgbClr val="002060"/>
                </a:solidFill>
              </a:rPr>
              <a:t>three</a:t>
            </a:r>
            <a:r>
              <a:rPr lang="it-IT" sz="1600" smtClean="0">
                <a:solidFill>
                  <a:srgbClr val="002060"/>
                </a:solidFill>
              </a:rPr>
              <a:t>, by </a:t>
            </a:r>
            <a:r>
              <a:rPr lang="it-IT" sz="1600" err="1" smtClean="0">
                <a:solidFill>
                  <a:srgbClr val="002060"/>
                </a:solidFill>
              </a:rPr>
              <a:t>means</a:t>
            </a:r>
            <a:r>
              <a:rPr lang="it-IT" sz="1600" smtClean="0">
                <a:solidFill>
                  <a:srgbClr val="002060"/>
                </a:solidFill>
              </a:rPr>
              <a:t> of a </a:t>
            </a:r>
            <a:r>
              <a:rPr lang="it-IT" sz="1600" err="1" smtClean="0">
                <a:solidFill>
                  <a:srgbClr val="002060"/>
                </a:solidFill>
              </a:rPr>
              <a:t>splitter</a:t>
            </a:r>
            <a:r>
              <a:rPr lang="it-IT" sz="1600" smtClean="0">
                <a:solidFill>
                  <a:srgbClr val="002060"/>
                </a:solidFill>
              </a:rPr>
              <a:t> with </a:t>
            </a:r>
            <a:r>
              <a:rPr lang="it-IT" sz="1600" err="1" smtClean="0">
                <a:solidFill>
                  <a:srgbClr val="002060"/>
                </a:solidFill>
              </a:rPr>
              <a:t>manually</a:t>
            </a:r>
            <a:r>
              <a:rPr lang="it-IT" sz="1600" smtClean="0">
                <a:solidFill>
                  <a:srgbClr val="002060"/>
                </a:solidFill>
              </a:rPr>
              <a:t> </a:t>
            </a:r>
            <a:r>
              <a:rPr lang="it-IT" sz="1600" err="1" smtClean="0">
                <a:solidFill>
                  <a:srgbClr val="002060"/>
                </a:solidFill>
              </a:rPr>
              <a:t>adjustable</a:t>
            </a:r>
            <a:r>
              <a:rPr lang="it-IT" sz="1600" smtClean="0">
                <a:solidFill>
                  <a:srgbClr val="002060"/>
                </a:solidFill>
              </a:rPr>
              <a:t> </a:t>
            </a:r>
            <a:r>
              <a:rPr lang="it-IT" sz="1600" err="1" smtClean="0">
                <a:solidFill>
                  <a:srgbClr val="002060"/>
                </a:solidFill>
              </a:rPr>
              <a:t>delays</a:t>
            </a:r>
            <a:r>
              <a:rPr lang="it-IT" sz="1600" smtClean="0">
                <a:solidFill>
                  <a:srgbClr val="002060"/>
                </a:solidFill>
              </a:rPr>
              <a:t>. The </a:t>
            </a:r>
            <a:r>
              <a:rPr lang="it-IT" sz="1600" err="1" smtClean="0">
                <a:solidFill>
                  <a:srgbClr val="002060"/>
                </a:solidFill>
              </a:rPr>
              <a:t>three</a:t>
            </a:r>
            <a:r>
              <a:rPr lang="it-IT" sz="1600" smtClean="0">
                <a:solidFill>
                  <a:srgbClr val="002060"/>
                </a:solidFill>
              </a:rPr>
              <a:t> </a:t>
            </a:r>
            <a:r>
              <a:rPr lang="it-IT" sz="1600" err="1" smtClean="0">
                <a:solidFill>
                  <a:srgbClr val="002060"/>
                </a:solidFill>
              </a:rPr>
              <a:t>signals</a:t>
            </a:r>
            <a:r>
              <a:rPr lang="it-IT" sz="1600" smtClean="0">
                <a:solidFill>
                  <a:srgbClr val="002060"/>
                </a:solidFill>
              </a:rPr>
              <a:t> are </a:t>
            </a:r>
            <a:r>
              <a:rPr lang="it-IT" sz="1600" err="1" smtClean="0">
                <a:solidFill>
                  <a:srgbClr val="002060"/>
                </a:solidFill>
              </a:rPr>
              <a:t>fed</a:t>
            </a:r>
            <a:r>
              <a:rPr lang="it-IT" sz="1600" smtClean="0">
                <a:solidFill>
                  <a:srgbClr val="002060"/>
                </a:solidFill>
              </a:rPr>
              <a:t> to the </a:t>
            </a:r>
            <a:r>
              <a:rPr lang="it-IT" sz="1600" b="1" err="1" smtClean="0">
                <a:solidFill>
                  <a:srgbClr val="002060"/>
                </a:solidFill>
              </a:rPr>
              <a:t>three</a:t>
            </a:r>
            <a:r>
              <a:rPr lang="it-IT" sz="1600" b="1" smtClean="0">
                <a:solidFill>
                  <a:srgbClr val="002060"/>
                </a:solidFill>
              </a:rPr>
              <a:t> </a:t>
            </a:r>
            <a:r>
              <a:rPr lang="it-IT" sz="1600" b="1" err="1" smtClean="0">
                <a:solidFill>
                  <a:srgbClr val="002060"/>
                </a:solidFill>
              </a:rPr>
              <a:t>power</a:t>
            </a:r>
            <a:r>
              <a:rPr lang="it-IT" sz="1600" b="1" smtClean="0">
                <a:solidFill>
                  <a:srgbClr val="002060"/>
                </a:solidFill>
              </a:rPr>
              <a:t> </a:t>
            </a:r>
            <a:r>
              <a:rPr lang="it-IT" sz="1600" b="1" err="1" smtClean="0">
                <a:solidFill>
                  <a:srgbClr val="002060"/>
                </a:solidFill>
              </a:rPr>
              <a:t>amplifiers</a:t>
            </a:r>
            <a:r>
              <a:rPr lang="it-IT" sz="1600">
                <a:solidFill>
                  <a:srgbClr val="002060"/>
                </a:solidFill>
              </a:rPr>
              <a:t>. The output </a:t>
            </a:r>
            <a:r>
              <a:rPr lang="it-IT" sz="1600" err="1">
                <a:solidFill>
                  <a:srgbClr val="002060"/>
                </a:solidFill>
              </a:rPr>
              <a:t>signals</a:t>
            </a:r>
            <a:r>
              <a:rPr lang="it-IT" sz="1600">
                <a:solidFill>
                  <a:srgbClr val="002060"/>
                </a:solidFill>
              </a:rPr>
              <a:t> are </a:t>
            </a:r>
            <a:r>
              <a:rPr lang="it-IT" sz="1600" err="1" smtClean="0">
                <a:solidFill>
                  <a:srgbClr val="002060"/>
                </a:solidFill>
              </a:rPr>
              <a:t>provided</a:t>
            </a:r>
            <a:r>
              <a:rPr lang="it-IT" sz="1600" smtClean="0">
                <a:solidFill>
                  <a:srgbClr val="002060"/>
                </a:solidFill>
              </a:rPr>
              <a:t> to </a:t>
            </a:r>
            <a:r>
              <a:rPr lang="it-IT" sz="1600">
                <a:solidFill>
                  <a:srgbClr val="002060"/>
                </a:solidFill>
              </a:rPr>
              <a:t>the </a:t>
            </a:r>
            <a:r>
              <a:rPr lang="it-IT" sz="1600" err="1">
                <a:solidFill>
                  <a:srgbClr val="002060"/>
                </a:solidFill>
              </a:rPr>
              <a:t>longitudinal</a:t>
            </a:r>
            <a:r>
              <a:rPr lang="it-IT" sz="1600">
                <a:solidFill>
                  <a:srgbClr val="002060"/>
                </a:solidFill>
              </a:rPr>
              <a:t> </a:t>
            </a:r>
            <a:r>
              <a:rPr lang="it-IT" sz="1600" err="1">
                <a:solidFill>
                  <a:srgbClr val="002060"/>
                </a:solidFill>
              </a:rPr>
              <a:t>kickers</a:t>
            </a:r>
            <a:r>
              <a:rPr lang="it-IT" sz="1600">
                <a:solidFill>
                  <a:srgbClr val="002060"/>
                </a:solidFill>
              </a:rPr>
              <a:t> </a:t>
            </a:r>
            <a:r>
              <a:rPr lang="it-IT" sz="1600" err="1">
                <a:solidFill>
                  <a:srgbClr val="002060"/>
                </a:solidFill>
              </a:rPr>
              <a:t>through</a:t>
            </a:r>
            <a:r>
              <a:rPr lang="it-IT" sz="1600">
                <a:solidFill>
                  <a:srgbClr val="002060"/>
                </a:solidFill>
              </a:rPr>
              <a:t> </a:t>
            </a:r>
            <a:r>
              <a:rPr lang="it-IT" sz="1600" err="1" smtClean="0">
                <a:solidFill>
                  <a:srgbClr val="002060"/>
                </a:solidFill>
              </a:rPr>
              <a:t>three</a:t>
            </a:r>
            <a:r>
              <a:rPr lang="it-IT" sz="1600" smtClean="0">
                <a:solidFill>
                  <a:srgbClr val="002060"/>
                </a:solidFill>
              </a:rPr>
              <a:t> </a:t>
            </a:r>
            <a:r>
              <a:rPr lang="it-IT" sz="1600" err="1" smtClean="0">
                <a:solidFill>
                  <a:srgbClr val="002060"/>
                </a:solidFill>
              </a:rPr>
              <a:t>ports</a:t>
            </a:r>
            <a:r>
              <a:rPr lang="it-IT" sz="1600" smtClean="0">
                <a:solidFill>
                  <a:srgbClr val="002060"/>
                </a:solidFill>
              </a:rPr>
              <a:t>.</a:t>
            </a:r>
            <a:endParaRPr lang="it-IT" sz="1600">
              <a:solidFill>
                <a:srgbClr val="002060"/>
              </a:solidFill>
            </a:endParaRPr>
          </a:p>
        </p:txBody>
      </p:sp>
      <p:sp>
        <p:nvSpPr>
          <p:cNvPr id="35" name="Rettangolo 34"/>
          <p:cNvSpPr/>
          <p:nvPr/>
        </p:nvSpPr>
        <p:spPr>
          <a:xfrm>
            <a:off x="2557300" y="6274671"/>
            <a:ext cx="2371896" cy="276999"/>
          </a:xfrm>
          <a:prstGeom prst="rect">
            <a:avLst/>
          </a:prstGeom>
        </p:spPr>
        <p:txBody>
          <a:bodyPr wrap="square">
            <a:spAutoFit/>
          </a:bodyPr>
          <a:lstStyle/>
          <a:p>
            <a:pPr algn="just" fontAlgn="base">
              <a:spcBef>
                <a:spcPts val="600"/>
              </a:spcBef>
              <a:spcAft>
                <a:spcPct val="0"/>
              </a:spcAft>
            </a:pPr>
            <a:r>
              <a:rPr lang="it-IT" sz="1200" i="1" dirty="0" err="1" smtClean="0">
                <a:solidFill>
                  <a:srgbClr val="002060"/>
                </a:solidFill>
              </a:rPr>
              <a:t>Courtesy</a:t>
            </a:r>
            <a:r>
              <a:rPr lang="it-IT" sz="1200" i="1" dirty="0" smtClean="0">
                <a:solidFill>
                  <a:srgbClr val="002060"/>
                </a:solidFill>
              </a:rPr>
              <a:t> of </a:t>
            </a:r>
            <a:r>
              <a:rPr lang="it-IT" sz="1200" i="1" dirty="0" err="1" smtClean="0">
                <a:solidFill>
                  <a:srgbClr val="002060"/>
                </a:solidFill>
              </a:rPr>
              <a:t>D.Pellegrini</a:t>
            </a:r>
            <a:endParaRPr lang="it-IT" sz="1200" i="1" dirty="0">
              <a:solidFill>
                <a:srgbClr val="002060"/>
              </a:solidFill>
            </a:endParaRPr>
          </a:p>
        </p:txBody>
      </p:sp>
      <p:cxnSp>
        <p:nvCxnSpPr>
          <p:cNvPr id="32" name="Connettore 2 31"/>
          <p:cNvCxnSpPr>
            <a:stCxn id="5" idx="3"/>
          </p:cNvCxnSpPr>
          <p:nvPr/>
        </p:nvCxnSpPr>
        <p:spPr>
          <a:xfrm>
            <a:off x="3461118" y="2999593"/>
            <a:ext cx="251903" cy="491752"/>
          </a:xfrm>
          <a:prstGeom prst="straightConnector1">
            <a:avLst/>
          </a:prstGeom>
          <a:ln w="12700">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4529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34"/>
          <p:cNvSpPr/>
          <p:nvPr/>
        </p:nvSpPr>
        <p:spPr>
          <a:xfrm>
            <a:off x="4196240" y="749458"/>
            <a:ext cx="4604860" cy="1539903"/>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 name="Titolo 1"/>
          <p:cNvSpPr>
            <a:spLocks noGrp="1"/>
          </p:cNvSpPr>
          <p:nvPr>
            <p:ph type="title"/>
          </p:nvPr>
        </p:nvSpPr>
        <p:spPr/>
        <p:txBody>
          <a:bodyPr/>
          <a:lstStyle/>
          <a:p>
            <a:pPr fontAlgn="base">
              <a:spcBef>
                <a:spcPts val="600"/>
              </a:spcBef>
              <a:spcAft>
                <a:spcPct val="0"/>
              </a:spcAft>
            </a:pPr>
            <a:r>
              <a:rPr lang="it-IT" err="1"/>
              <a:t>MILMEGA</a:t>
            </a:r>
            <a:r>
              <a:rPr lang="it-IT"/>
              <a:t> AS0814-250R </a:t>
            </a:r>
            <a:r>
              <a:rPr lang="it-IT" err="1"/>
              <a:t>Power</a:t>
            </a:r>
            <a:r>
              <a:rPr lang="it-IT"/>
              <a:t> </a:t>
            </a:r>
            <a:r>
              <a:rPr lang="it-IT" err="1"/>
              <a:t>Amplifier</a:t>
            </a:r>
            <a:endParaRPr lang="en-GB"/>
          </a:p>
        </p:txBody>
      </p:sp>
      <p:sp>
        <p:nvSpPr>
          <p:cNvPr id="15" name="Ottagono 14"/>
          <p:cNvSpPr/>
          <p:nvPr/>
        </p:nvSpPr>
        <p:spPr>
          <a:xfrm>
            <a:off x="4711750" y="999674"/>
            <a:ext cx="550312" cy="509628"/>
          </a:xfrm>
          <a:prstGeom prst="octagon">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800" noProof="0" smtClean="0">
              <a:solidFill>
                <a:schemeClr val="accent1"/>
              </a:solidFill>
              <a:latin typeface="EYInterstate Light" panose="02000506000000020004" pitchFamily="2" charset="0"/>
            </a:endParaRPr>
          </a:p>
        </p:txBody>
      </p:sp>
      <p:sp>
        <p:nvSpPr>
          <p:cNvPr id="16" name="CasellaDiTesto 15"/>
          <p:cNvSpPr txBox="1"/>
          <p:nvPr/>
        </p:nvSpPr>
        <p:spPr>
          <a:xfrm>
            <a:off x="4875831" y="1178435"/>
            <a:ext cx="227626"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smtClean="0">
                <a:solidFill>
                  <a:schemeClr val="accent1">
                    <a:lumMod val="75000"/>
                  </a:schemeClr>
                </a:solidFill>
              </a:rPr>
              <a:t>BPM</a:t>
            </a:r>
          </a:p>
        </p:txBody>
      </p:sp>
      <p:sp>
        <p:nvSpPr>
          <p:cNvPr id="17" name="Rettangolo 16"/>
          <p:cNvSpPr/>
          <p:nvPr/>
        </p:nvSpPr>
        <p:spPr>
          <a:xfrm>
            <a:off x="4668769" y="1787720"/>
            <a:ext cx="631714" cy="32108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19" name="CasellaDiTesto 18"/>
          <p:cNvSpPr txBox="1"/>
          <p:nvPr/>
        </p:nvSpPr>
        <p:spPr>
          <a:xfrm>
            <a:off x="4735392" y="1865039"/>
            <a:ext cx="506549" cy="141577"/>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r>
              <a:rPr lang="it-IT"/>
              <a:t>Front-end </a:t>
            </a:r>
          </a:p>
        </p:txBody>
      </p:sp>
      <p:sp>
        <p:nvSpPr>
          <p:cNvPr id="20" name="Rettangolo 19"/>
          <p:cNvSpPr/>
          <p:nvPr/>
        </p:nvSpPr>
        <p:spPr>
          <a:xfrm>
            <a:off x="5527781" y="1710367"/>
            <a:ext cx="900529" cy="477893"/>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1" name="CasellaDiTesto 20"/>
          <p:cNvSpPr txBox="1"/>
          <p:nvPr/>
        </p:nvSpPr>
        <p:spPr>
          <a:xfrm>
            <a:off x="5529229" y="1770943"/>
            <a:ext cx="928138" cy="350865"/>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pPr algn="ctr"/>
            <a:r>
              <a:rPr lang="it-IT"/>
              <a:t>ADC + </a:t>
            </a:r>
            <a:br>
              <a:rPr lang="it-IT"/>
            </a:br>
            <a:r>
              <a:rPr lang="it-IT"/>
              <a:t>Digital Processing </a:t>
            </a:r>
            <a:br>
              <a:rPr lang="it-IT"/>
            </a:br>
            <a:r>
              <a:rPr lang="it-IT"/>
              <a:t>DAC </a:t>
            </a:r>
          </a:p>
        </p:txBody>
      </p:sp>
      <p:sp>
        <p:nvSpPr>
          <p:cNvPr id="22" name="Rettangolo 21"/>
          <p:cNvSpPr/>
          <p:nvPr/>
        </p:nvSpPr>
        <p:spPr>
          <a:xfrm>
            <a:off x="6655608" y="1784360"/>
            <a:ext cx="631714" cy="32108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3" name="CasellaDiTesto 22"/>
          <p:cNvSpPr txBox="1"/>
          <p:nvPr/>
        </p:nvSpPr>
        <p:spPr>
          <a:xfrm>
            <a:off x="6729446" y="1857419"/>
            <a:ext cx="492122" cy="141577"/>
          </a:xfrm>
          <a:prstGeom prst="rect">
            <a:avLst/>
          </a:prstGeom>
          <a:noFill/>
        </p:spPr>
        <p:txBody>
          <a:bodyPr wrap="none" lIns="0" tIns="36576" rIns="0" bIns="0" rtlCol="0">
            <a:spAutoFit/>
          </a:bodyPr>
          <a:lstStyle>
            <a:defPPr>
              <a:defRPr lang="en-US"/>
            </a:defPPr>
            <a:lvl1pPr algn="ctr">
              <a:lnSpc>
                <a:spcPct val="85000"/>
              </a:lnSpc>
              <a:spcAft>
                <a:spcPts val="600"/>
              </a:spcAft>
              <a:buClr>
                <a:schemeClr val="accent2"/>
              </a:buClr>
              <a:buSzPct val="70000"/>
              <a:defRPr sz="800" b="1">
                <a:solidFill>
                  <a:schemeClr val="accent1">
                    <a:lumMod val="75000"/>
                  </a:schemeClr>
                </a:solidFill>
              </a:defRPr>
            </a:lvl1pPr>
          </a:lstStyle>
          <a:p>
            <a:r>
              <a:rPr lang="it-IT"/>
              <a:t>Back-end </a:t>
            </a:r>
          </a:p>
        </p:txBody>
      </p:sp>
      <p:sp>
        <p:nvSpPr>
          <p:cNvPr id="18" name="Triangolo isoscele 17"/>
          <p:cNvSpPr/>
          <p:nvPr/>
        </p:nvSpPr>
        <p:spPr>
          <a:xfrm rot="5400000">
            <a:off x="7463193" y="1715767"/>
            <a:ext cx="529147" cy="456161"/>
          </a:xfrm>
          <a:prstGeom prst="triangl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rgbClr val="FF0000"/>
              </a:solidFill>
              <a:latin typeface="EYInterstate Light" panose="02000506000000020004" pitchFamily="2" charset="0"/>
            </a:endParaRPr>
          </a:p>
        </p:txBody>
      </p:sp>
      <p:sp>
        <p:nvSpPr>
          <p:cNvPr id="24" name="CasellaDiTesto 23"/>
          <p:cNvSpPr txBox="1"/>
          <p:nvPr/>
        </p:nvSpPr>
        <p:spPr>
          <a:xfrm>
            <a:off x="7522393" y="1861812"/>
            <a:ext cx="421590" cy="141577"/>
          </a:xfrm>
          <a:prstGeom prst="rect">
            <a:avLst/>
          </a:prstGeom>
          <a:noFill/>
          <a:ln>
            <a:noFill/>
          </a:ln>
        </p:spPr>
        <p:txBody>
          <a:bodyPr wrap="none" lIns="0" tIns="36576" rIns="0" bIns="0" rtlCol="0">
            <a:spAutoFit/>
          </a:bodyPr>
          <a:lstStyle>
            <a:defPPr>
              <a:defRPr lang="en-US"/>
            </a:defPPr>
            <a:lvl1pPr algn="ctr">
              <a:lnSpc>
                <a:spcPct val="85000"/>
              </a:lnSpc>
              <a:spcAft>
                <a:spcPts val="600"/>
              </a:spcAft>
              <a:buClr>
                <a:schemeClr val="accent2"/>
              </a:buClr>
              <a:buSzPct val="70000"/>
              <a:defRPr sz="800" b="1">
                <a:solidFill>
                  <a:srgbClr val="FF0000"/>
                </a:solidFill>
              </a:defRPr>
            </a:lvl1pPr>
          </a:lstStyle>
          <a:p>
            <a:r>
              <a:rPr lang="it-IT"/>
              <a:t>RF </a:t>
            </a:r>
            <a:r>
              <a:rPr lang="it-IT" err="1"/>
              <a:t>Amp</a:t>
            </a:r>
            <a:r>
              <a:rPr lang="it-IT"/>
              <a:t>.</a:t>
            </a:r>
          </a:p>
        </p:txBody>
      </p:sp>
      <p:cxnSp>
        <p:nvCxnSpPr>
          <p:cNvPr id="26" name="Connettore diritto 25"/>
          <p:cNvCxnSpPr>
            <a:stCxn id="17" idx="3"/>
            <a:endCxn id="20" idx="1"/>
          </p:cNvCxnSpPr>
          <p:nvPr/>
        </p:nvCxnSpPr>
        <p:spPr>
          <a:xfrm>
            <a:off x="5300483" y="1948262"/>
            <a:ext cx="227298" cy="105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a:stCxn id="21" idx="3"/>
            <a:endCxn id="22" idx="1"/>
          </p:cNvCxnSpPr>
          <p:nvPr/>
        </p:nvCxnSpPr>
        <p:spPr>
          <a:xfrm>
            <a:off x="6443244" y="1944901"/>
            <a:ext cx="212364" cy="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a:stCxn id="22" idx="3"/>
            <a:endCxn id="18" idx="3"/>
          </p:cNvCxnSpPr>
          <p:nvPr/>
        </p:nvCxnSpPr>
        <p:spPr>
          <a:xfrm flipV="1">
            <a:off x="7287322" y="1943848"/>
            <a:ext cx="212364" cy="1054"/>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a:endCxn id="17" idx="0"/>
          </p:cNvCxnSpPr>
          <p:nvPr/>
        </p:nvCxnSpPr>
        <p:spPr>
          <a:xfrm>
            <a:off x="4984626" y="1509302"/>
            <a:ext cx="0" cy="278418"/>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41" name="CasellaDiTesto 40"/>
          <p:cNvSpPr txBox="1"/>
          <p:nvPr/>
        </p:nvSpPr>
        <p:spPr>
          <a:xfrm>
            <a:off x="7898336" y="1173357"/>
            <a:ext cx="315792"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err="1" smtClean="0">
                <a:solidFill>
                  <a:schemeClr val="accent1">
                    <a:lumMod val="75000"/>
                  </a:schemeClr>
                </a:solidFill>
              </a:rPr>
              <a:t>Kicker</a:t>
            </a:r>
            <a:endParaRPr lang="it-IT" sz="800" b="1" smtClean="0">
              <a:solidFill>
                <a:schemeClr val="accent1">
                  <a:lumMod val="75000"/>
                </a:schemeClr>
              </a:solidFill>
            </a:endParaRPr>
          </a:p>
        </p:txBody>
      </p:sp>
      <p:cxnSp>
        <p:nvCxnSpPr>
          <p:cNvPr id="42" name="Connettore 4 41"/>
          <p:cNvCxnSpPr>
            <a:stCxn id="18" idx="0"/>
          </p:cNvCxnSpPr>
          <p:nvPr/>
        </p:nvCxnSpPr>
        <p:spPr>
          <a:xfrm flipV="1">
            <a:off x="7955847" y="1509302"/>
            <a:ext cx="97473" cy="434546"/>
          </a:xfrm>
          <a:prstGeom prst="bentConnector2">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8" name="Connettore 2 47"/>
          <p:cNvCxnSpPr/>
          <p:nvPr/>
        </p:nvCxnSpPr>
        <p:spPr>
          <a:xfrm flipV="1">
            <a:off x="8326338" y="1265657"/>
            <a:ext cx="418434" cy="930"/>
          </a:xfrm>
          <a:prstGeom prst="straightConnector1">
            <a:avLst/>
          </a:prstGeom>
          <a:ln w="19050">
            <a:solidFill>
              <a:schemeClr val="tx2">
                <a:lumMod val="75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8464246" y="1057264"/>
            <a:ext cx="280526"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err="1" smtClean="0">
                <a:solidFill>
                  <a:schemeClr val="accent1">
                    <a:lumMod val="75000"/>
                  </a:schemeClr>
                </a:solidFill>
              </a:rPr>
              <a:t>Beam</a:t>
            </a:r>
            <a:endParaRPr lang="it-IT" sz="800" b="1" smtClean="0">
              <a:solidFill>
                <a:schemeClr val="accent1">
                  <a:lumMod val="75000"/>
                </a:schemeClr>
              </a:solidFill>
            </a:endParaRPr>
          </a:p>
        </p:txBody>
      </p:sp>
      <p:cxnSp>
        <p:nvCxnSpPr>
          <p:cNvPr id="51" name="Connettore 2 50"/>
          <p:cNvCxnSpPr/>
          <p:nvPr/>
        </p:nvCxnSpPr>
        <p:spPr>
          <a:xfrm flipV="1">
            <a:off x="5280583" y="1265656"/>
            <a:ext cx="2513964"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53" name="Connettore 2 52"/>
          <p:cNvCxnSpPr/>
          <p:nvPr/>
        </p:nvCxnSpPr>
        <p:spPr>
          <a:xfrm flipV="1">
            <a:off x="4358612" y="1265655"/>
            <a:ext cx="353138"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2"/>
          <a:stretch>
            <a:fillRect/>
          </a:stretch>
        </p:blipFill>
        <p:spPr>
          <a:xfrm>
            <a:off x="372226" y="744960"/>
            <a:ext cx="3659926" cy="1544401"/>
          </a:xfrm>
          <a:prstGeom prst="roundRect">
            <a:avLst/>
          </a:prstGeom>
          <a:ln w="38100">
            <a:noFill/>
          </a:ln>
          <a:effectLst/>
        </p:spPr>
      </p:pic>
      <p:sp>
        <p:nvSpPr>
          <p:cNvPr id="27" name="Esagono 26"/>
          <p:cNvSpPr/>
          <p:nvPr/>
        </p:nvSpPr>
        <p:spPr>
          <a:xfrm>
            <a:off x="7754442" y="1002906"/>
            <a:ext cx="586232" cy="505372"/>
          </a:xfrm>
          <a:prstGeom prst="hexagon">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30" name="Rettangolo 29"/>
          <p:cNvSpPr/>
          <p:nvPr/>
        </p:nvSpPr>
        <p:spPr>
          <a:xfrm>
            <a:off x="4256739" y="749458"/>
            <a:ext cx="1023013" cy="246221"/>
          </a:xfrm>
          <a:prstGeom prst="rect">
            <a:avLst/>
          </a:prstGeom>
        </p:spPr>
        <p:txBody>
          <a:bodyPr wrap="square">
            <a:spAutoFit/>
          </a:bodyPr>
          <a:lstStyle/>
          <a:p>
            <a:pPr fontAlgn="base">
              <a:spcBef>
                <a:spcPts val="600"/>
              </a:spcBef>
              <a:spcAft>
                <a:spcPct val="0"/>
              </a:spcAft>
            </a:pPr>
            <a:r>
              <a:rPr lang="it-IT" sz="1000" b="1" err="1" smtClean="0">
                <a:solidFill>
                  <a:schemeClr val="accent1">
                    <a:lumMod val="75000"/>
                  </a:schemeClr>
                </a:solidFill>
              </a:rPr>
              <a:t>Longitudinal</a:t>
            </a:r>
            <a:endParaRPr lang="en-GB" sz="1000" b="1">
              <a:solidFill>
                <a:schemeClr val="accent1">
                  <a:lumMod val="75000"/>
                </a:schemeClr>
              </a:solidFill>
            </a:endParaRPr>
          </a:p>
        </p:txBody>
      </p:sp>
      <p:sp>
        <p:nvSpPr>
          <p:cNvPr id="29" name="Rettangolo 28"/>
          <p:cNvSpPr/>
          <p:nvPr/>
        </p:nvSpPr>
        <p:spPr>
          <a:xfrm>
            <a:off x="332574" y="5193597"/>
            <a:ext cx="8354226" cy="1154162"/>
          </a:xfrm>
          <a:prstGeom prst="rect">
            <a:avLst/>
          </a:prstGeom>
        </p:spPr>
        <p:txBody>
          <a:bodyPr wrap="square">
            <a:spAutoFit/>
          </a:bodyPr>
          <a:lstStyle/>
          <a:p>
            <a:pPr marL="285750" indent="-285750" fontAlgn="base">
              <a:spcBef>
                <a:spcPts val="600"/>
              </a:spcBef>
              <a:spcAft>
                <a:spcPct val="0"/>
              </a:spcAft>
              <a:buFont typeface="Arial" panose="020B0604020202020204" pitchFamily="34" charset="0"/>
              <a:buChar char="‒"/>
            </a:pPr>
            <a:r>
              <a:rPr lang="it-IT" sz="1600" err="1" smtClean="0">
                <a:solidFill>
                  <a:srgbClr val="002060"/>
                </a:solidFill>
              </a:rPr>
              <a:t>Each</a:t>
            </a:r>
            <a:r>
              <a:rPr lang="it-IT" sz="1600" smtClean="0">
                <a:solidFill>
                  <a:srgbClr val="002060"/>
                </a:solidFill>
              </a:rPr>
              <a:t> </a:t>
            </a:r>
            <a:r>
              <a:rPr lang="it-IT" sz="1600" err="1" smtClean="0">
                <a:solidFill>
                  <a:srgbClr val="002060"/>
                </a:solidFill>
              </a:rPr>
              <a:t>amplifier</a:t>
            </a:r>
            <a:r>
              <a:rPr lang="it-IT" sz="1600" smtClean="0">
                <a:solidFill>
                  <a:srgbClr val="002060"/>
                </a:solidFill>
              </a:rPr>
              <a:t> </a:t>
            </a:r>
            <a:r>
              <a:rPr lang="it-IT" sz="1600" err="1" smtClean="0">
                <a:solidFill>
                  <a:srgbClr val="002060"/>
                </a:solidFill>
              </a:rPr>
              <a:t>is</a:t>
            </a:r>
            <a:r>
              <a:rPr lang="it-IT" sz="1600" smtClean="0">
                <a:solidFill>
                  <a:srgbClr val="002060"/>
                </a:solidFill>
              </a:rPr>
              <a:t> </a:t>
            </a:r>
            <a:r>
              <a:rPr lang="it-IT" sz="1600" err="1" smtClean="0">
                <a:solidFill>
                  <a:srgbClr val="002060"/>
                </a:solidFill>
              </a:rPr>
              <a:t>associated</a:t>
            </a:r>
            <a:r>
              <a:rPr lang="it-IT" sz="1600" smtClean="0">
                <a:solidFill>
                  <a:srgbClr val="002060"/>
                </a:solidFill>
              </a:rPr>
              <a:t> with a control </a:t>
            </a:r>
            <a:r>
              <a:rPr lang="it-IT" sz="1600" err="1" smtClean="0">
                <a:solidFill>
                  <a:srgbClr val="002060"/>
                </a:solidFill>
              </a:rPr>
              <a:t>unit</a:t>
            </a:r>
            <a:r>
              <a:rPr lang="it-IT" sz="1600" smtClean="0">
                <a:solidFill>
                  <a:srgbClr val="002060"/>
                </a:solidFill>
              </a:rPr>
              <a:t> (MILMEGA IF001 </a:t>
            </a:r>
            <a:r>
              <a:rPr lang="it-IT" sz="1600" err="1" smtClean="0">
                <a:solidFill>
                  <a:srgbClr val="002060"/>
                </a:solidFill>
              </a:rPr>
              <a:t>Ctrl</a:t>
            </a:r>
            <a:r>
              <a:rPr lang="it-IT" sz="1600" smtClean="0">
                <a:solidFill>
                  <a:srgbClr val="002060"/>
                </a:solidFill>
              </a:rPr>
              <a:t>), </a:t>
            </a:r>
            <a:r>
              <a:rPr lang="it-IT" sz="1600" err="1" smtClean="0">
                <a:solidFill>
                  <a:srgbClr val="002060"/>
                </a:solidFill>
              </a:rPr>
              <a:t>interfaceable</a:t>
            </a:r>
            <a:r>
              <a:rPr lang="it-IT" sz="1600" smtClean="0">
                <a:solidFill>
                  <a:srgbClr val="002060"/>
                </a:solidFill>
              </a:rPr>
              <a:t> </a:t>
            </a:r>
            <a:r>
              <a:rPr lang="it-IT" sz="1600" err="1" smtClean="0">
                <a:solidFill>
                  <a:srgbClr val="002060"/>
                </a:solidFill>
              </a:rPr>
              <a:t>through</a:t>
            </a:r>
            <a:r>
              <a:rPr lang="it-IT" sz="1600" smtClean="0">
                <a:solidFill>
                  <a:srgbClr val="002060"/>
                </a:solidFill>
              </a:rPr>
              <a:t> GPIB (for </a:t>
            </a:r>
            <a:r>
              <a:rPr lang="it-IT" sz="1600" err="1" smtClean="0">
                <a:solidFill>
                  <a:srgbClr val="002060"/>
                </a:solidFill>
              </a:rPr>
              <a:t>basic</a:t>
            </a:r>
            <a:r>
              <a:rPr lang="it-IT" sz="1600" smtClean="0">
                <a:solidFill>
                  <a:srgbClr val="002060"/>
                </a:solidFill>
              </a:rPr>
              <a:t> </a:t>
            </a:r>
            <a:r>
              <a:rPr lang="it-IT" sz="1600" err="1" smtClean="0">
                <a:solidFill>
                  <a:srgbClr val="002060"/>
                </a:solidFill>
              </a:rPr>
              <a:t>operations</a:t>
            </a:r>
            <a:r>
              <a:rPr lang="it-IT" sz="1600" smtClean="0">
                <a:solidFill>
                  <a:srgbClr val="002060"/>
                </a:solidFill>
              </a:rPr>
              <a:t> and </a:t>
            </a:r>
            <a:r>
              <a:rPr lang="it-IT" sz="1600" err="1" smtClean="0">
                <a:solidFill>
                  <a:srgbClr val="002060"/>
                </a:solidFill>
              </a:rPr>
              <a:t>diagnostics</a:t>
            </a:r>
            <a:r>
              <a:rPr lang="it-IT" sz="1600" smtClean="0">
                <a:solidFill>
                  <a:srgbClr val="002060"/>
                </a:solidFill>
              </a:rPr>
              <a:t>).</a:t>
            </a:r>
          </a:p>
          <a:p>
            <a:pPr marL="285750" indent="-285750" fontAlgn="base">
              <a:spcBef>
                <a:spcPts val="600"/>
              </a:spcBef>
              <a:spcAft>
                <a:spcPct val="0"/>
              </a:spcAft>
              <a:buFont typeface="Arial" panose="020B0604020202020204" pitchFamily="34" charset="0"/>
              <a:buChar char="‒"/>
            </a:pPr>
            <a:r>
              <a:rPr lang="it-IT" sz="1600" smtClean="0">
                <a:solidFill>
                  <a:srgbClr val="002060"/>
                </a:solidFill>
              </a:rPr>
              <a:t>A custom </a:t>
            </a:r>
            <a:r>
              <a:rPr lang="it-IT" sz="1600" err="1" smtClean="0">
                <a:solidFill>
                  <a:srgbClr val="002060"/>
                </a:solidFill>
              </a:rPr>
              <a:t>modification</a:t>
            </a:r>
            <a:r>
              <a:rPr lang="it-IT" sz="1600" smtClean="0">
                <a:solidFill>
                  <a:srgbClr val="002060"/>
                </a:solidFill>
              </a:rPr>
              <a:t> on the hardware </a:t>
            </a:r>
            <a:r>
              <a:rPr lang="it-IT" sz="1600" err="1" smtClean="0">
                <a:solidFill>
                  <a:srgbClr val="002060"/>
                </a:solidFill>
              </a:rPr>
              <a:t>allows</a:t>
            </a:r>
            <a:r>
              <a:rPr lang="it-IT" sz="1600" smtClean="0">
                <a:solidFill>
                  <a:srgbClr val="002060"/>
                </a:solidFill>
              </a:rPr>
              <a:t> to </a:t>
            </a:r>
            <a:r>
              <a:rPr lang="it-IT" sz="1600" err="1" smtClean="0">
                <a:solidFill>
                  <a:srgbClr val="002060"/>
                </a:solidFill>
              </a:rPr>
              <a:t>check</a:t>
            </a:r>
            <a:r>
              <a:rPr lang="it-IT" sz="1600" smtClean="0">
                <a:solidFill>
                  <a:srgbClr val="002060"/>
                </a:solidFill>
              </a:rPr>
              <a:t> </a:t>
            </a:r>
            <a:r>
              <a:rPr lang="it-IT" sz="1600" err="1" smtClean="0">
                <a:solidFill>
                  <a:srgbClr val="002060"/>
                </a:solidFill>
              </a:rPr>
              <a:t>if</a:t>
            </a:r>
            <a:r>
              <a:rPr lang="it-IT" sz="1600" smtClean="0">
                <a:solidFill>
                  <a:srgbClr val="002060"/>
                </a:solidFill>
              </a:rPr>
              <a:t> the </a:t>
            </a:r>
            <a:r>
              <a:rPr lang="it-IT" sz="1600" err="1" smtClean="0">
                <a:solidFill>
                  <a:srgbClr val="002060"/>
                </a:solidFill>
              </a:rPr>
              <a:t>amplifiers</a:t>
            </a:r>
            <a:r>
              <a:rPr lang="it-IT" sz="1600" smtClean="0">
                <a:solidFill>
                  <a:srgbClr val="002060"/>
                </a:solidFill>
              </a:rPr>
              <a:t> are </a:t>
            </a:r>
            <a:r>
              <a:rPr lang="it-IT" sz="1600" err="1" smtClean="0">
                <a:solidFill>
                  <a:srgbClr val="002060"/>
                </a:solidFill>
              </a:rPr>
              <a:t>powered</a:t>
            </a:r>
            <a:r>
              <a:rPr lang="it-IT" sz="1600" smtClean="0">
                <a:solidFill>
                  <a:srgbClr val="002060"/>
                </a:solidFill>
              </a:rPr>
              <a:t> on </a:t>
            </a:r>
            <a:r>
              <a:rPr lang="it-IT" sz="1600" err="1" smtClean="0">
                <a:solidFill>
                  <a:srgbClr val="002060"/>
                </a:solidFill>
              </a:rPr>
              <a:t>directly</a:t>
            </a:r>
            <a:r>
              <a:rPr lang="it-IT" sz="1600" smtClean="0">
                <a:solidFill>
                  <a:srgbClr val="002060"/>
                </a:solidFill>
              </a:rPr>
              <a:t> from the control room (</a:t>
            </a:r>
            <a:r>
              <a:rPr lang="it-IT" sz="1600" err="1" smtClean="0">
                <a:solidFill>
                  <a:srgbClr val="002060"/>
                </a:solidFill>
              </a:rPr>
              <a:t>see</a:t>
            </a:r>
            <a:r>
              <a:rPr lang="it-IT" sz="1600" smtClean="0">
                <a:solidFill>
                  <a:srgbClr val="002060"/>
                </a:solidFill>
              </a:rPr>
              <a:t> </a:t>
            </a:r>
            <a:r>
              <a:rPr lang="it-IT" sz="1600" err="1" smtClean="0">
                <a:solidFill>
                  <a:srgbClr val="002060"/>
                </a:solidFill>
              </a:rPr>
              <a:t>next</a:t>
            </a:r>
            <a:r>
              <a:rPr lang="it-IT" sz="1600" smtClean="0">
                <a:solidFill>
                  <a:srgbClr val="002060"/>
                </a:solidFill>
              </a:rPr>
              <a:t> </a:t>
            </a:r>
            <a:r>
              <a:rPr lang="it-IT" sz="1600" err="1" smtClean="0">
                <a:solidFill>
                  <a:srgbClr val="002060"/>
                </a:solidFill>
              </a:rPr>
              <a:t>slides</a:t>
            </a:r>
            <a:r>
              <a:rPr lang="it-IT" sz="1600" smtClean="0">
                <a:solidFill>
                  <a:srgbClr val="002060"/>
                </a:solidFill>
              </a:rPr>
              <a:t>).</a:t>
            </a:r>
          </a:p>
        </p:txBody>
      </p:sp>
      <p:graphicFrame>
        <p:nvGraphicFramePr>
          <p:cNvPr id="32" name="Tabella 31"/>
          <p:cNvGraphicFramePr>
            <a:graphicFrameLocks noGrp="1"/>
          </p:cNvGraphicFramePr>
          <p:nvPr>
            <p:extLst/>
          </p:nvPr>
        </p:nvGraphicFramePr>
        <p:xfrm>
          <a:off x="1874520" y="2678240"/>
          <a:ext cx="5204460" cy="2257440"/>
        </p:xfrm>
        <a:graphic>
          <a:graphicData uri="http://schemas.openxmlformats.org/drawingml/2006/table">
            <a:tbl>
              <a:tblPr firstRow="1" bandRow="1">
                <a:tableStyleId>{2D5ABB26-0587-4C30-8999-92F81FD0307C}</a:tableStyleId>
              </a:tblPr>
              <a:tblGrid>
                <a:gridCol w="3543300">
                  <a:extLst>
                    <a:ext uri="{9D8B030D-6E8A-4147-A177-3AD203B41FA5}">
                      <a16:colId xmlns:a16="http://schemas.microsoft.com/office/drawing/2014/main" val="2610134171"/>
                    </a:ext>
                  </a:extLst>
                </a:gridCol>
                <a:gridCol w="1661160">
                  <a:extLst>
                    <a:ext uri="{9D8B030D-6E8A-4147-A177-3AD203B41FA5}">
                      <a16:colId xmlns:a16="http://schemas.microsoft.com/office/drawing/2014/main" val="3401426476"/>
                    </a:ext>
                  </a:extLst>
                </a:gridCol>
              </a:tblGrid>
              <a:tr h="234000">
                <a:tc>
                  <a:txBody>
                    <a:bodyPr/>
                    <a:lstStyle/>
                    <a:p>
                      <a:r>
                        <a:rPr lang="it-IT" sz="1400" b="1" err="1" smtClean="0">
                          <a:solidFill>
                            <a:srgbClr val="000066"/>
                          </a:solidFill>
                        </a:rPr>
                        <a:t>Nominal</a:t>
                      </a:r>
                      <a:r>
                        <a:rPr lang="it-IT" sz="1400" b="1" smtClean="0">
                          <a:solidFill>
                            <a:srgbClr val="000066"/>
                          </a:solidFill>
                        </a:rPr>
                        <a:t> </a:t>
                      </a:r>
                      <a:r>
                        <a:rPr lang="it-IT" sz="1400" b="1" err="1" smtClean="0">
                          <a:solidFill>
                            <a:srgbClr val="000066"/>
                          </a:solidFill>
                        </a:rPr>
                        <a:t>Parameter</a:t>
                      </a:r>
                      <a:r>
                        <a:rPr lang="it-IT" sz="1400" b="1" smtClean="0">
                          <a:solidFill>
                            <a:srgbClr val="000066"/>
                          </a:solidFill>
                        </a:rPr>
                        <a:t> </a:t>
                      </a:r>
                      <a:br>
                        <a:rPr lang="it-IT" sz="1400" b="1" smtClean="0">
                          <a:solidFill>
                            <a:srgbClr val="000066"/>
                          </a:solidFill>
                        </a:rPr>
                      </a:br>
                      <a:r>
                        <a:rPr lang="it-IT" sz="1400" b="1" smtClean="0">
                          <a:solidFill>
                            <a:srgbClr val="000066"/>
                          </a:solidFill>
                        </a:rPr>
                        <a:t>(</a:t>
                      </a:r>
                      <a:r>
                        <a:rPr lang="it-IT" sz="1400" b="1" err="1" smtClean="0">
                          <a:solidFill>
                            <a:srgbClr val="000066"/>
                          </a:solidFill>
                        </a:rPr>
                        <a:t>if</a:t>
                      </a:r>
                      <a:r>
                        <a:rPr lang="it-IT" sz="1400" b="1" smtClean="0">
                          <a:solidFill>
                            <a:srgbClr val="000066"/>
                          </a:solidFill>
                        </a:rPr>
                        <a:t> </a:t>
                      </a:r>
                      <a:r>
                        <a:rPr lang="it-IT" sz="1400" b="1" err="1" smtClean="0">
                          <a:solidFill>
                            <a:srgbClr val="000066"/>
                          </a:solidFill>
                        </a:rPr>
                        <a:t>not</a:t>
                      </a:r>
                      <a:r>
                        <a:rPr lang="it-IT" sz="1400" b="1" baseline="0" smtClean="0">
                          <a:solidFill>
                            <a:srgbClr val="000066"/>
                          </a:solidFill>
                        </a:rPr>
                        <a:t> </a:t>
                      </a:r>
                      <a:r>
                        <a:rPr lang="it-IT" sz="1400" b="1" baseline="0" err="1" smtClean="0">
                          <a:solidFill>
                            <a:srgbClr val="000066"/>
                          </a:solidFill>
                        </a:rPr>
                        <a:t>specified</a:t>
                      </a:r>
                      <a:r>
                        <a:rPr lang="it-IT" sz="1400" b="1" smtClean="0">
                          <a:solidFill>
                            <a:srgbClr val="000066"/>
                          </a:solidFill>
                        </a:rPr>
                        <a:t>)</a:t>
                      </a:r>
                      <a:endParaRPr lang="it-IT" sz="1400" b="1">
                        <a:solidFill>
                          <a:srgbClr val="000066"/>
                        </a:solidFill>
                      </a:endParaRPr>
                    </a:p>
                  </a:txBody>
                  <a:tcPr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b="1" smtClean="0">
                          <a:solidFill>
                            <a:srgbClr val="000066"/>
                          </a:solidFill>
                        </a:rPr>
                        <a:t>Value</a:t>
                      </a:r>
                      <a:endParaRPr lang="it-IT" sz="1400" b="1">
                        <a:solidFill>
                          <a:srgbClr val="000066"/>
                        </a:solidFill>
                      </a:endParaRPr>
                    </a:p>
                  </a:txBody>
                  <a:tcPr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4848504"/>
                  </a:ext>
                </a:extLst>
              </a:tr>
              <a:tr h="234000">
                <a:tc>
                  <a:txBody>
                    <a:bodyPr/>
                    <a:lstStyle/>
                    <a:p>
                      <a:r>
                        <a:rPr lang="it-IT" sz="1400" smtClean="0">
                          <a:solidFill>
                            <a:srgbClr val="000066"/>
                          </a:solidFill>
                        </a:rPr>
                        <a:t>Operating </a:t>
                      </a:r>
                      <a:r>
                        <a:rPr lang="it-IT" sz="1400" err="1" smtClean="0">
                          <a:solidFill>
                            <a:srgbClr val="000066"/>
                          </a:solidFill>
                        </a:rPr>
                        <a:t>Frequency</a:t>
                      </a:r>
                      <a:endParaRPr lang="it-IT" sz="1400">
                        <a:solidFill>
                          <a:srgbClr val="000066"/>
                        </a:solidFill>
                      </a:endParaRPr>
                    </a:p>
                  </a:txBody>
                  <a:tcPr marT="0" marB="0" anchor="ct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it-IT" sz="1400" smtClean="0">
                          <a:solidFill>
                            <a:srgbClr val="000066"/>
                          </a:solidFill>
                        </a:rPr>
                        <a:t>0.8-1.4 GHz </a:t>
                      </a:r>
                      <a:br>
                        <a:rPr lang="it-IT" sz="1400" smtClean="0">
                          <a:solidFill>
                            <a:srgbClr val="000066"/>
                          </a:solidFill>
                        </a:rPr>
                      </a:br>
                      <a:r>
                        <a:rPr lang="it-IT" sz="1400" smtClean="0">
                          <a:solidFill>
                            <a:srgbClr val="000066"/>
                          </a:solidFill>
                        </a:rPr>
                        <a:t>(f</a:t>
                      </a:r>
                      <a:r>
                        <a:rPr lang="it-IT" sz="1200" smtClean="0">
                          <a:solidFill>
                            <a:srgbClr val="000066"/>
                          </a:solidFill>
                        </a:rPr>
                        <a:t>in</a:t>
                      </a:r>
                      <a:r>
                        <a:rPr lang="it-IT" sz="1400" baseline="0" smtClean="0">
                          <a:solidFill>
                            <a:srgbClr val="000066"/>
                          </a:solidFill>
                        </a:rPr>
                        <a:t> = 1.2 GHz)</a:t>
                      </a:r>
                      <a:endParaRPr lang="it-IT" sz="1400">
                        <a:solidFill>
                          <a:srgbClr val="000066"/>
                        </a:solidFill>
                      </a:endParaRPr>
                    </a:p>
                  </a:txBody>
                  <a:tcPr marT="0" marB="0" anchor="ct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2270050"/>
                  </a:ext>
                </a:extLst>
              </a:tr>
              <a:tr h="234000">
                <a:tc>
                  <a:txBody>
                    <a:bodyPr/>
                    <a:lstStyle/>
                    <a:p>
                      <a:r>
                        <a:rPr lang="it-IT" sz="1400" smtClean="0">
                          <a:solidFill>
                            <a:srgbClr val="000066"/>
                          </a:solidFill>
                        </a:rPr>
                        <a:t>Output </a:t>
                      </a:r>
                      <a:r>
                        <a:rPr lang="it-IT" sz="1400" err="1" smtClean="0">
                          <a:solidFill>
                            <a:srgbClr val="000066"/>
                          </a:solidFill>
                        </a:rPr>
                        <a:t>Power</a:t>
                      </a:r>
                      <a:r>
                        <a:rPr lang="it-IT" sz="1400" smtClean="0">
                          <a:solidFill>
                            <a:srgbClr val="000066"/>
                          </a:solidFill>
                        </a:rPr>
                        <a:t> </a:t>
                      </a:r>
                      <a:r>
                        <a:rPr lang="it-IT" sz="1400" err="1" smtClean="0">
                          <a:solidFill>
                            <a:srgbClr val="000066"/>
                          </a:solidFill>
                        </a:rPr>
                        <a:t>at</a:t>
                      </a:r>
                      <a:r>
                        <a:rPr lang="it-IT" sz="1400" smtClean="0">
                          <a:solidFill>
                            <a:srgbClr val="000066"/>
                          </a:solidFill>
                        </a:rPr>
                        <a:t> </a:t>
                      </a:r>
                      <a:r>
                        <a:rPr lang="it-IT" sz="1400" err="1" smtClean="0">
                          <a:solidFill>
                            <a:srgbClr val="000066"/>
                          </a:solidFill>
                        </a:rPr>
                        <a:t>saturation</a:t>
                      </a:r>
                      <a:endParaRPr lang="it-IT" sz="1400">
                        <a:solidFill>
                          <a:srgbClr val="000066"/>
                        </a:solidFill>
                      </a:endParaRPr>
                    </a:p>
                  </a:txBody>
                  <a:tcPr marT="0" marB="0" anchor="ctr">
                    <a:lnT w="9525" cap="flat" cmpd="sng" algn="ctr">
                      <a:solidFill>
                        <a:schemeClr val="tx1"/>
                      </a:solidFill>
                      <a:prstDash val="solid"/>
                      <a:round/>
                      <a:headEnd type="none" w="med" len="med"/>
                      <a:tailEnd type="none" w="med" len="med"/>
                    </a:lnT>
                  </a:tcPr>
                </a:tc>
                <a:tc>
                  <a:txBody>
                    <a:bodyPr/>
                    <a:lstStyle/>
                    <a:p>
                      <a:pPr algn="ctr"/>
                      <a:r>
                        <a:rPr lang="it-IT" sz="1400" smtClean="0">
                          <a:solidFill>
                            <a:srgbClr val="000066"/>
                          </a:solidFill>
                        </a:rPr>
                        <a:t>54 </a:t>
                      </a:r>
                      <a:r>
                        <a:rPr lang="it-IT" sz="1400" err="1" smtClean="0">
                          <a:solidFill>
                            <a:srgbClr val="000066"/>
                          </a:solidFill>
                        </a:rPr>
                        <a:t>dBm</a:t>
                      </a:r>
                      <a:endParaRPr lang="it-IT" sz="1400">
                        <a:solidFill>
                          <a:srgbClr val="000066"/>
                        </a:solidFill>
                      </a:endParaRPr>
                    </a:p>
                  </a:txBody>
                  <a:tcPr marT="0" marB="0" anchor="ct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77734039"/>
                  </a:ext>
                </a:extLst>
              </a:tr>
              <a:tr h="234000">
                <a:tc>
                  <a:txBody>
                    <a:bodyPr/>
                    <a:lstStyle/>
                    <a:p>
                      <a:r>
                        <a:rPr lang="it-IT" sz="1400" b="0" smtClean="0">
                          <a:solidFill>
                            <a:srgbClr val="000066"/>
                          </a:solidFill>
                        </a:rPr>
                        <a:t>Output </a:t>
                      </a:r>
                      <a:r>
                        <a:rPr lang="it-IT" sz="1400" b="0" err="1" smtClean="0">
                          <a:solidFill>
                            <a:srgbClr val="000066"/>
                          </a:solidFill>
                        </a:rPr>
                        <a:t>Power</a:t>
                      </a:r>
                      <a:r>
                        <a:rPr lang="it-IT" sz="1400" b="0" smtClean="0">
                          <a:solidFill>
                            <a:srgbClr val="000066"/>
                          </a:solidFill>
                        </a:rPr>
                        <a:t> </a:t>
                      </a:r>
                      <a:r>
                        <a:rPr lang="it-IT" sz="1400" b="0" err="1" smtClean="0">
                          <a:solidFill>
                            <a:srgbClr val="000066"/>
                          </a:solidFill>
                        </a:rPr>
                        <a:t>at</a:t>
                      </a:r>
                      <a:r>
                        <a:rPr lang="it-IT" sz="1400" b="0" smtClean="0">
                          <a:solidFill>
                            <a:srgbClr val="000066"/>
                          </a:solidFill>
                        </a:rPr>
                        <a:t> 1dB gain </a:t>
                      </a:r>
                      <a:r>
                        <a:rPr lang="it-IT" sz="1400" b="0" err="1" smtClean="0">
                          <a:solidFill>
                            <a:srgbClr val="000066"/>
                          </a:solidFill>
                        </a:rPr>
                        <a:t>compression</a:t>
                      </a:r>
                      <a:endParaRPr lang="it-IT" sz="1400" b="0">
                        <a:solidFill>
                          <a:srgbClr val="000066"/>
                        </a:solidFill>
                      </a:endParaRPr>
                    </a:p>
                  </a:txBody>
                  <a:tcPr marT="0" marB="0" anchor="ctr"/>
                </a:tc>
                <a:tc>
                  <a:txBody>
                    <a:bodyPr/>
                    <a:lstStyle/>
                    <a:p>
                      <a:pPr algn="ctr"/>
                      <a:r>
                        <a:rPr lang="it-IT" sz="1400" b="0" smtClean="0">
                          <a:solidFill>
                            <a:srgbClr val="000066"/>
                          </a:solidFill>
                        </a:rPr>
                        <a:t>53.5 </a:t>
                      </a:r>
                      <a:r>
                        <a:rPr lang="it-IT" sz="1400" b="0" err="1" smtClean="0">
                          <a:solidFill>
                            <a:srgbClr val="000066"/>
                          </a:solidFill>
                        </a:rPr>
                        <a:t>dBm</a:t>
                      </a:r>
                      <a:endParaRPr lang="it-IT" sz="1400" b="0">
                        <a:solidFill>
                          <a:srgbClr val="000066"/>
                        </a:solidFill>
                      </a:endParaRPr>
                    </a:p>
                  </a:txBody>
                  <a:tcPr marT="0" marB="0" anchor="ctr"/>
                </a:tc>
                <a:extLst>
                  <a:ext uri="{0D108BD9-81ED-4DB2-BD59-A6C34878D82A}">
                    <a16:rowId xmlns:a16="http://schemas.microsoft.com/office/drawing/2014/main" val="2557786716"/>
                  </a:ext>
                </a:extLst>
              </a:tr>
              <a:tr h="234000">
                <a:tc>
                  <a:txBody>
                    <a:bodyPr/>
                    <a:lstStyle/>
                    <a:p>
                      <a:r>
                        <a:rPr lang="it-IT" sz="1400" smtClean="0">
                          <a:solidFill>
                            <a:srgbClr val="000066"/>
                          </a:solidFill>
                        </a:rPr>
                        <a:t>Input </a:t>
                      </a:r>
                      <a:r>
                        <a:rPr lang="it-IT" sz="1400" err="1" smtClean="0">
                          <a:solidFill>
                            <a:srgbClr val="000066"/>
                          </a:solidFill>
                        </a:rPr>
                        <a:t>Power</a:t>
                      </a:r>
                      <a:r>
                        <a:rPr lang="it-IT" sz="1400" smtClean="0">
                          <a:solidFill>
                            <a:srgbClr val="000066"/>
                          </a:solidFill>
                        </a:rPr>
                        <a:t> for </a:t>
                      </a:r>
                      <a:r>
                        <a:rPr lang="it-IT" sz="1400" err="1" smtClean="0">
                          <a:solidFill>
                            <a:srgbClr val="000066"/>
                          </a:solidFill>
                        </a:rPr>
                        <a:t>rated</a:t>
                      </a:r>
                      <a:r>
                        <a:rPr lang="it-IT" sz="1400" smtClean="0">
                          <a:solidFill>
                            <a:srgbClr val="000066"/>
                          </a:solidFill>
                        </a:rPr>
                        <a:t> output</a:t>
                      </a:r>
                      <a:endParaRPr lang="it-IT" sz="1400">
                        <a:solidFill>
                          <a:srgbClr val="000066"/>
                        </a:solidFill>
                      </a:endParaRPr>
                    </a:p>
                  </a:txBody>
                  <a:tcPr marL="90000" marT="0" marB="0" anchor="ctr">
                    <a:lnB w="9525" cap="flat" cmpd="sng" algn="ctr">
                      <a:solidFill>
                        <a:schemeClr val="tx1"/>
                      </a:solidFill>
                      <a:prstDash val="solid"/>
                      <a:round/>
                      <a:headEnd type="none" w="med" len="med"/>
                      <a:tailEnd type="none" w="med" len="med"/>
                    </a:lnB>
                  </a:tcPr>
                </a:tc>
                <a:tc>
                  <a:txBody>
                    <a:bodyPr/>
                    <a:lstStyle/>
                    <a:p>
                      <a:pPr algn="ctr"/>
                      <a:r>
                        <a:rPr lang="it-IT" sz="1400" smtClean="0">
                          <a:solidFill>
                            <a:srgbClr val="000066"/>
                          </a:solidFill>
                        </a:rPr>
                        <a:t>5 </a:t>
                      </a:r>
                      <a:r>
                        <a:rPr lang="it-IT" sz="1400" err="1" smtClean="0">
                          <a:solidFill>
                            <a:srgbClr val="000066"/>
                          </a:solidFill>
                        </a:rPr>
                        <a:t>dBm</a:t>
                      </a:r>
                      <a:endParaRPr lang="it-IT" sz="1400" baseline="-25000">
                        <a:solidFill>
                          <a:srgbClr val="000066"/>
                        </a:solidFill>
                      </a:endParaRPr>
                    </a:p>
                  </a:txBody>
                  <a:tcPr marT="0" marB="0" anchor="ct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974749"/>
                  </a:ext>
                </a:extLst>
              </a:tr>
              <a:tr h="234000">
                <a:tc>
                  <a:txBody>
                    <a:bodyPr/>
                    <a:lstStyle/>
                    <a:p>
                      <a:pPr marL="0" algn="l" defTabSz="914400" rtl="0" eaLnBrk="1" latinLnBrk="0" hangingPunct="1"/>
                      <a:r>
                        <a:rPr lang="it-IT" sz="1400" kern="1200" smtClean="0">
                          <a:solidFill>
                            <a:srgbClr val="000066"/>
                          </a:solidFill>
                          <a:latin typeface="+mn-lt"/>
                          <a:ea typeface="+mn-ea"/>
                          <a:cs typeface="+mn-cs"/>
                        </a:rPr>
                        <a:t>Gain (</a:t>
                      </a:r>
                      <a:r>
                        <a:rPr lang="it-IT" sz="1400" kern="1200" err="1" smtClean="0">
                          <a:solidFill>
                            <a:srgbClr val="000066"/>
                          </a:solidFill>
                          <a:latin typeface="+mn-lt"/>
                          <a:ea typeface="+mn-ea"/>
                          <a:cs typeface="+mn-cs"/>
                        </a:rPr>
                        <a:t>measured</a:t>
                      </a:r>
                      <a:r>
                        <a:rPr lang="it-IT" sz="1400" kern="1200" smtClean="0">
                          <a:solidFill>
                            <a:srgbClr val="000066"/>
                          </a:solidFill>
                          <a:latin typeface="+mn-lt"/>
                          <a:ea typeface="+mn-ea"/>
                          <a:cs typeface="+mn-cs"/>
                        </a:rPr>
                        <a:t> </a:t>
                      </a:r>
                      <a:r>
                        <a:rPr lang="it-IT" sz="1400" kern="1200" err="1" smtClean="0">
                          <a:solidFill>
                            <a:srgbClr val="000066"/>
                          </a:solidFill>
                          <a:latin typeface="+mn-lt"/>
                          <a:ea typeface="+mn-ea"/>
                          <a:cs typeface="+mn-cs"/>
                        </a:rPr>
                        <a:t>at</a:t>
                      </a:r>
                      <a:r>
                        <a:rPr lang="it-IT" sz="1400" kern="1200" smtClean="0">
                          <a:solidFill>
                            <a:srgbClr val="000066"/>
                          </a:solidFill>
                          <a:latin typeface="+mn-lt"/>
                          <a:ea typeface="+mn-ea"/>
                          <a:cs typeface="+mn-cs"/>
                        </a:rPr>
                        <a:t> 1.2 GHz)</a:t>
                      </a:r>
                      <a:endParaRPr lang="it-IT" sz="1400" kern="1200">
                        <a:solidFill>
                          <a:srgbClr val="000066"/>
                        </a:solidFill>
                        <a:latin typeface="+mn-lt"/>
                        <a:ea typeface="+mn-ea"/>
                        <a:cs typeface="+mn-cs"/>
                      </a:endParaRPr>
                    </a:p>
                  </a:txBody>
                  <a:tcPr marT="0" marB="0" anchor="ctr">
                    <a:lnT w="9525" cap="flat" cmpd="sng" algn="ctr">
                      <a:solidFill>
                        <a:schemeClr val="tx1"/>
                      </a:solidFill>
                      <a:prstDash val="solid"/>
                      <a:round/>
                      <a:headEnd type="none" w="med" len="med"/>
                      <a:tailEnd type="none" w="med" len="med"/>
                    </a:lnT>
                  </a:tcPr>
                </a:tc>
                <a:tc>
                  <a:txBody>
                    <a:bodyPr/>
                    <a:lstStyle/>
                    <a:p>
                      <a:pPr algn="ctr"/>
                      <a:r>
                        <a:rPr lang="it-IT" sz="1400" smtClean="0">
                          <a:solidFill>
                            <a:srgbClr val="000066"/>
                          </a:solidFill>
                        </a:rPr>
                        <a:t>~58 dB</a:t>
                      </a:r>
                    </a:p>
                  </a:txBody>
                  <a:tcPr marT="0" marB="0" anchor="ct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93484889"/>
                  </a:ext>
                </a:extLst>
              </a:tr>
              <a:tr h="234000">
                <a:tc>
                  <a:txBody>
                    <a:bodyPr/>
                    <a:lstStyle/>
                    <a:p>
                      <a:pPr marL="0" algn="l" defTabSz="914400" rtl="0" eaLnBrk="1" latinLnBrk="0" hangingPunct="1"/>
                      <a:r>
                        <a:rPr lang="it-IT" sz="1400" kern="1200" smtClean="0">
                          <a:solidFill>
                            <a:srgbClr val="000066"/>
                          </a:solidFill>
                          <a:latin typeface="+mn-lt"/>
                          <a:ea typeface="+mn-ea"/>
                          <a:cs typeface="+mn-cs"/>
                        </a:rPr>
                        <a:t>Gain </a:t>
                      </a:r>
                      <a:r>
                        <a:rPr lang="it-IT" sz="1400" kern="1200" err="1" smtClean="0">
                          <a:solidFill>
                            <a:srgbClr val="000066"/>
                          </a:solidFill>
                          <a:latin typeface="+mn-lt"/>
                          <a:ea typeface="+mn-ea"/>
                          <a:cs typeface="+mn-cs"/>
                        </a:rPr>
                        <a:t>variation</a:t>
                      </a:r>
                      <a:r>
                        <a:rPr lang="it-IT" sz="1400" kern="1200" smtClean="0">
                          <a:solidFill>
                            <a:srgbClr val="000066"/>
                          </a:solidFill>
                          <a:latin typeface="+mn-lt"/>
                          <a:ea typeface="+mn-ea"/>
                          <a:cs typeface="+mn-cs"/>
                        </a:rPr>
                        <a:t> with temperature</a:t>
                      </a:r>
                      <a:endParaRPr lang="it-IT" sz="1400" kern="1200">
                        <a:solidFill>
                          <a:srgbClr val="000066"/>
                        </a:solidFill>
                        <a:latin typeface="+mn-lt"/>
                        <a:ea typeface="+mn-ea"/>
                        <a:cs typeface="+mn-cs"/>
                      </a:endParaRPr>
                    </a:p>
                  </a:txBody>
                  <a:tcPr marT="0" marB="0" anchor="ctr"/>
                </a:tc>
                <a:tc>
                  <a:txBody>
                    <a:bodyPr/>
                    <a:lstStyle/>
                    <a:p>
                      <a:pPr algn="ctr"/>
                      <a:r>
                        <a:rPr lang="it-IT" sz="1400" kern="1200" smtClean="0">
                          <a:solidFill>
                            <a:srgbClr val="000066"/>
                          </a:solidFill>
                          <a:latin typeface="+mn-lt"/>
                          <a:ea typeface="+mn-ea"/>
                          <a:cs typeface="+mn-cs"/>
                        </a:rPr>
                        <a:t>0.06 dB/C</a:t>
                      </a:r>
                      <a:endParaRPr lang="it-IT" sz="1400" kern="1200">
                        <a:solidFill>
                          <a:srgbClr val="000066"/>
                        </a:solidFill>
                        <a:latin typeface="+mn-lt"/>
                        <a:ea typeface="+mn-ea"/>
                        <a:cs typeface="+mn-cs"/>
                      </a:endParaRPr>
                    </a:p>
                  </a:txBody>
                  <a:tcPr marT="0" marB="0" anchor="ctr"/>
                </a:tc>
                <a:extLst>
                  <a:ext uri="{0D108BD9-81ED-4DB2-BD59-A6C34878D82A}">
                    <a16:rowId xmlns:a16="http://schemas.microsoft.com/office/drawing/2014/main" val="1326484027"/>
                  </a:ext>
                </a:extLst>
              </a:tr>
              <a:tr h="234000">
                <a:tc>
                  <a:txBody>
                    <a:bodyPr/>
                    <a:lstStyle/>
                    <a:p>
                      <a:pPr marL="0" algn="l" defTabSz="914400" rtl="0" eaLnBrk="1" latinLnBrk="0" hangingPunct="1"/>
                      <a:r>
                        <a:rPr lang="it-IT" sz="1400" kern="1200" err="1" smtClean="0">
                          <a:solidFill>
                            <a:srgbClr val="000066"/>
                          </a:solidFill>
                          <a:latin typeface="+mn-lt"/>
                          <a:ea typeface="+mn-ea"/>
                          <a:cs typeface="+mn-cs"/>
                        </a:rPr>
                        <a:t>Noise</a:t>
                      </a:r>
                      <a:r>
                        <a:rPr lang="it-IT" sz="1400" kern="1200" smtClean="0">
                          <a:solidFill>
                            <a:srgbClr val="000066"/>
                          </a:solidFill>
                          <a:latin typeface="+mn-lt"/>
                          <a:ea typeface="+mn-ea"/>
                          <a:cs typeface="+mn-cs"/>
                        </a:rPr>
                        <a:t> Figure (</a:t>
                      </a:r>
                      <a:r>
                        <a:rPr lang="it-IT" sz="1400" kern="1200" err="1" smtClean="0">
                          <a:solidFill>
                            <a:srgbClr val="000066"/>
                          </a:solidFill>
                          <a:latin typeface="+mn-lt"/>
                          <a:ea typeface="+mn-ea"/>
                          <a:cs typeface="+mn-cs"/>
                        </a:rPr>
                        <a:t>typical</a:t>
                      </a:r>
                      <a:r>
                        <a:rPr lang="it-IT" sz="1400" kern="1200" smtClean="0">
                          <a:solidFill>
                            <a:srgbClr val="000066"/>
                          </a:solidFill>
                          <a:latin typeface="+mn-lt"/>
                          <a:ea typeface="+mn-ea"/>
                          <a:cs typeface="+mn-cs"/>
                        </a:rPr>
                        <a:t>)</a:t>
                      </a:r>
                      <a:endParaRPr lang="it-IT" sz="1400" kern="1200">
                        <a:solidFill>
                          <a:srgbClr val="000066"/>
                        </a:solidFill>
                        <a:latin typeface="+mn-lt"/>
                        <a:ea typeface="+mn-ea"/>
                        <a:cs typeface="+mn-cs"/>
                      </a:endParaRPr>
                    </a:p>
                  </a:txBody>
                  <a:tcPr marT="0" marB="0" anchor="ctr">
                    <a:lnB w="28575" cap="flat" cmpd="sng" algn="ctr">
                      <a:solidFill>
                        <a:schemeClr val="tx1"/>
                      </a:solidFill>
                      <a:prstDash val="solid"/>
                      <a:round/>
                      <a:headEnd type="none" w="med" len="med"/>
                      <a:tailEnd type="none" w="med" len="med"/>
                    </a:lnB>
                  </a:tcPr>
                </a:tc>
                <a:tc>
                  <a:txBody>
                    <a:bodyPr/>
                    <a:lstStyle/>
                    <a:p>
                      <a:pPr algn="ctr"/>
                      <a:r>
                        <a:rPr lang="it-IT" sz="1400" smtClean="0">
                          <a:solidFill>
                            <a:srgbClr val="000066"/>
                          </a:solidFill>
                        </a:rPr>
                        <a:t>10 dB</a:t>
                      </a:r>
                      <a:endParaRPr lang="it-IT" sz="1400" baseline="30000">
                        <a:solidFill>
                          <a:srgbClr val="000066"/>
                        </a:solidFill>
                      </a:endParaRPr>
                    </a:p>
                  </a:txBody>
                  <a:tcPr marT="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5904615"/>
                  </a:ext>
                </a:extLst>
              </a:tr>
            </a:tbl>
          </a:graphicData>
        </a:graphic>
      </p:graphicFrame>
    </p:spTree>
    <p:extLst>
      <p:ext uri="{BB962C8B-B14F-4D97-AF65-F5344CB8AC3E}">
        <p14:creationId xmlns:p14="http://schemas.microsoft.com/office/powerpoint/2010/main" val="697650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24"/>
          <p:cNvSpPr/>
          <p:nvPr/>
        </p:nvSpPr>
        <p:spPr>
          <a:xfrm>
            <a:off x="457201" y="690864"/>
            <a:ext cx="8251124" cy="2326655"/>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 name="Titolo 1"/>
          <p:cNvSpPr>
            <a:spLocks noGrp="1"/>
          </p:cNvSpPr>
          <p:nvPr>
            <p:ph type="title"/>
          </p:nvPr>
        </p:nvSpPr>
        <p:spPr/>
        <p:txBody>
          <a:bodyPr/>
          <a:lstStyle/>
          <a:p>
            <a:r>
              <a:rPr lang="it-IT" err="1" smtClean="0">
                <a:solidFill>
                  <a:srgbClr val="00B050"/>
                </a:solidFill>
              </a:rPr>
              <a:t>Horizontal</a:t>
            </a:r>
            <a:r>
              <a:rPr lang="it-IT" smtClean="0">
                <a:solidFill>
                  <a:srgbClr val="00B050"/>
                </a:solidFill>
              </a:rPr>
              <a:t> </a:t>
            </a:r>
            <a:r>
              <a:rPr lang="it-IT" smtClean="0"/>
              <a:t>and </a:t>
            </a:r>
            <a:r>
              <a:rPr lang="it-IT" smtClean="0">
                <a:solidFill>
                  <a:srgbClr val="FFC000"/>
                </a:solidFill>
              </a:rPr>
              <a:t>Vertical</a:t>
            </a:r>
            <a:r>
              <a:rPr lang="it-IT" smtClean="0"/>
              <a:t> Feedback</a:t>
            </a:r>
            <a:endParaRPr lang="it-IT">
              <a:solidFill>
                <a:srgbClr val="00B0F0"/>
              </a:solidFill>
            </a:endParaRPr>
          </a:p>
        </p:txBody>
      </p:sp>
      <p:sp>
        <p:nvSpPr>
          <p:cNvPr id="15" name="Ottagono 14"/>
          <p:cNvSpPr/>
          <p:nvPr/>
        </p:nvSpPr>
        <p:spPr>
          <a:xfrm>
            <a:off x="1499777" y="808739"/>
            <a:ext cx="935970" cy="866775"/>
          </a:xfrm>
          <a:prstGeom prst="oct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16" name="CasellaDiTesto 15"/>
          <p:cNvSpPr txBox="1"/>
          <p:nvPr/>
        </p:nvSpPr>
        <p:spPr>
          <a:xfrm>
            <a:off x="1798287" y="1145176"/>
            <a:ext cx="341440"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200" b="1" smtClean="0"/>
              <a:t>BPM</a:t>
            </a:r>
          </a:p>
        </p:txBody>
      </p:sp>
      <p:sp>
        <p:nvSpPr>
          <p:cNvPr id="20" name="Rettangolo 19"/>
          <p:cNvSpPr/>
          <p:nvPr/>
        </p:nvSpPr>
        <p:spPr>
          <a:xfrm>
            <a:off x="2860947" y="2017486"/>
            <a:ext cx="1531620" cy="812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1" name="CasellaDiTesto 20"/>
          <p:cNvSpPr txBox="1"/>
          <p:nvPr/>
        </p:nvSpPr>
        <p:spPr>
          <a:xfrm>
            <a:off x="2898320" y="2085521"/>
            <a:ext cx="1519647" cy="661720"/>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ADC + </a:t>
            </a:r>
          </a:p>
          <a:p>
            <a:pPr algn="ctr">
              <a:lnSpc>
                <a:spcPct val="85000"/>
              </a:lnSpc>
              <a:spcAft>
                <a:spcPts val="600"/>
              </a:spcAft>
              <a:buClr>
                <a:schemeClr val="accent2"/>
              </a:buClr>
              <a:buSzPct val="70000"/>
            </a:pPr>
            <a:r>
              <a:rPr lang="it-IT" sz="1200" b="1" smtClean="0"/>
              <a:t>Digital Processing + </a:t>
            </a:r>
          </a:p>
          <a:p>
            <a:pPr algn="ctr">
              <a:lnSpc>
                <a:spcPct val="85000"/>
              </a:lnSpc>
              <a:spcAft>
                <a:spcPts val="600"/>
              </a:spcAft>
              <a:buClr>
                <a:schemeClr val="accent2"/>
              </a:buClr>
              <a:buSzPct val="70000"/>
            </a:pPr>
            <a:r>
              <a:rPr lang="it-IT" sz="1200" b="1" smtClean="0"/>
              <a:t>DAC </a:t>
            </a:r>
          </a:p>
        </p:txBody>
      </p:sp>
      <p:sp>
        <p:nvSpPr>
          <p:cNvPr id="41" name="CasellaDiTesto 40"/>
          <p:cNvSpPr txBox="1"/>
          <p:nvPr/>
        </p:nvSpPr>
        <p:spPr>
          <a:xfrm>
            <a:off x="6945444" y="1099196"/>
            <a:ext cx="468077"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200" b="1" err="1" smtClean="0"/>
              <a:t>Kicker</a:t>
            </a:r>
            <a:endParaRPr lang="it-IT" sz="1200" b="1" smtClean="0"/>
          </a:p>
        </p:txBody>
      </p:sp>
      <p:cxnSp>
        <p:nvCxnSpPr>
          <p:cNvPr id="42" name="Connettore 4 41"/>
          <p:cNvCxnSpPr>
            <a:stCxn id="50" idx="0"/>
            <a:endCxn id="30" idx="2"/>
          </p:cNvCxnSpPr>
          <p:nvPr/>
        </p:nvCxnSpPr>
        <p:spPr>
          <a:xfrm flipV="1">
            <a:off x="6094917" y="1359396"/>
            <a:ext cx="1102170" cy="1055194"/>
          </a:xfrm>
          <a:prstGeom prst="bentConnector2">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 name="Connettore 2 47"/>
          <p:cNvCxnSpPr>
            <a:stCxn id="33" idx="3"/>
          </p:cNvCxnSpPr>
          <p:nvPr/>
        </p:nvCxnSpPr>
        <p:spPr>
          <a:xfrm>
            <a:off x="7845986" y="1215795"/>
            <a:ext cx="513154" cy="2979"/>
          </a:xfrm>
          <a:prstGeom prst="straightConnector1">
            <a:avLst/>
          </a:prstGeom>
          <a:ln w="19050">
            <a:solidFill>
              <a:schemeClr val="tx1"/>
            </a:solidFill>
            <a:prstDash val="lgDash"/>
            <a:tailEnd type="triangle" w="lg" len="lg"/>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8021221" y="939837"/>
            <a:ext cx="416781"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200" b="1" err="1" smtClean="0"/>
              <a:t>Beam</a:t>
            </a:r>
            <a:endParaRPr lang="it-IT" sz="1200" b="1" smtClean="0"/>
          </a:p>
        </p:txBody>
      </p:sp>
      <p:cxnSp>
        <p:nvCxnSpPr>
          <p:cNvPr id="51" name="Connettore 2 50"/>
          <p:cNvCxnSpPr>
            <a:endCxn id="27" idx="1"/>
          </p:cNvCxnSpPr>
          <p:nvPr/>
        </p:nvCxnSpPr>
        <p:spPr>
          <a:xfrm flipV="1">
            <a:off x="2435747" y="1215795"/>
            <a:ext cx="4112441" cy="2980"/>
          </a:xfrm>
          <a:prstGeom prst="straightConnector1">
            <a:avLst/>
          </a:prstGeom>
          <a:ln w="19050">
            <a:solidFill>
              <a:schemeClr val="tx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53" name="Connettore 2 52"/>
          <p:cNvCxnSpPr/>
          <p:nvPr/>
        </p:nvCxnSpPr>
        <p:spPr>
          <a:xfrm flipV="1">
            <a:off x="899160" y="1218774"/>
            <a:ext cx="600617" cy="1"/>
          </a:xfrm>
          <a:prstGeom prst="straightConnector1">
            <a:avLst/>
          </a:prstGeom>
          <a:ln w="19050">
            <a:solidFill>
              <a:schemeClr val="tx1"/>
            </a:solidFill>
            <a:prstDash val="lgDash"/>
            <a:tailEnd type="none" w="lg" len="lg"/>
          </a:ln>
        </p:spPr>
        <p:style>
          <a:lnRef idx="1">
            <a:schemeClr val="accent1"/>
          </a:lnRef>
          <a:fillRef idx="0">
            <a:schemeClr val="accent1"/>
          </a:fillRef>
          <a:effectRef idx="0">
            <a:schemeClr val="accent1"/>
          </a:effectRef>
          <a:fontRef idx="minor">
            <a:schemeClr val="tx1"/>
          </a:fontRef>
        </p:style>
      </p:cxnSp>
      <p:sp>
        <p:nvSpPr>
          <p:cNvPr id="27" name="Rettangolo 26"/>
          <p:cNvSpPr/>
          <p:nvPr/>
        </p:nvSpPr>
        <p:spPr>
          <a:xfrm>
            <a:off x="6548188" y="855750"/>
            <a:ext cx="163309" cy="7200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30" name="Rettangolo 29"/>
          <p:cNvSpPr/>
          <p:nvPr/>
        </p:nvSpPr>
        <p:spPr>
          <a:xfrm>
            <a:off x="6711497" y="1054596"/>
            <a:ext cx="971180" cy="304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33" name="Rettangolo 32"/>
          <p:cNvSpPr/>
          <p:nvPr/>
        </p:nvSpPr>
        <p:spPr>
          <a:xfrm>
            <a:off x="7682677" y="855750"/>
            <a:ext cx="163309" cy="7200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cxnSp>
        <p:nvCxnSpPr>
          <p:cNvPr id="12" name="Connettore 4 11"/>
          <p:cNvCxnSpPr>
            <a:endCxn id="20" idx="1"/>
          </p:cNvCxnSpPr>
          <p:nvPr/>
        </p:nvCxnSpPr>
        <p:spPr>
          <a:xfrm>
            <a:off x="1969348" y="1700683"/>
            <a:ext cx="891599" cy="723203"/>
          </a:xfrm>
          <a:prstGeom prst="bentConnector3">
            <a:avLst>
              <a:gd name="adj1" fmla="val 1420"/>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 name="Triangolo isoscele 49"/>
          <p:cNvSpPr/>
          <p:nvPr/>
        </p:nvSpPr>
        <p:spPr>
          <a:xfrm rot="5400000">
            <a:off x="5257011" y="2026670"/>
            <a:ext cx="899973" cy="7758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52" name="CasellaDiTesto 51"/>
          <p:cNvSpPr txBox="1"/>
          <p:nvPr/>
        </p:nvSpPr>
        <p:spPr>
          <a:xfrm>
            <a:off x="5357697" y="2300983"/>
            <a:ext cx="627479"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200" b="1" smtClean="0"/>
              <a:t>RF </a:t>
            </a:r>
            <a:r>
              <a:rPr lang="it-IT" sz="1200" b="1" err="1" smtClean="0"/>
              <a:t>Amp</a:t>
            </a:r>
            <a:r>
              <a:rPr lang="it-IT" sz="1200" b="1" smtClean="0"/>
              <a:t>.</a:t>
            </a:r>
          </a:p>
        </p:txBody>
      </p:sp>
      <p:cxnSp>
        <p:nvCxnSpPr>
          <p:cNvPr id="54" name="Connettore diritto 53"/>
          <p:cNvCxnSpPr>
            <a:endCxn id="50" idx="3"/>
          </p:cNvCxnSpPr>
          <p:nvPr/>
        </p:nvCxnSpPr>
        <p:spPr>
          <a:xfrm flipV="1">
            <a:off x="4392567" y="2414590"/>
            <a:ext cx="926511" cy="1791"/>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6" name="Rettangolo 55"/>
          <p:cNvSpPr/>
          <p:nvPr/>
        </p:nvSpPr>
        <p:spPr>
          <a:xfrm>
            <a:off x="328863" y="3093731"/>
            <a:ext cx="8686799" cy="3677930"/>
          </a:xfrm>
          <a:prstGeom prst="rect">
            <a:avLst/>
          </a:prstGeom>
        </p:spPr>
        <p:txBody>
          <a:bodyPr wrap="square">
            <a:spAutoFit/>
          </a:bodyPr>
          <a:lstStyle/>
          <a:p>
            <a:pPr fontAlgn="base">
              <a:spcBef>
                <a:spcPts val="600"/>
              </a:spcBef>
              <a:spcAft>
                <a:spcPct val="0"/>
              </a:spcAft>
            </a:pPr>
            <a:r>
              <a:rPr lang="en-GB" sz="1600" b="1" smtClean="0">
                <a:solidFill>
                  <a:srgbClr val="002060"/>
                </a:solidFill>
              </a:rPr>
              <a:t>The transverse feedbacks acts on the horizontal and vertical position of the bunches. </a:t>
            </a:r>
            <a:r>
              <a:rPr lang="en-GB" sz="1600" smtClean="0">
                <a:solidFill>
                  <a:srgbClr val="002060"/>
                </a:solidFill>
              </a:rPr>
              <a:t>They apply a correction signal in the form of a transverse kick (by means of </a:t>
            </a:r>
            <a:r>
              <a:rPr lang="en-GB" sz="1600" err="1" smtClean="0">
                <a:solidFill>
                  <a:srgbClr val="002060"/>
                </a:solidFill>
              </a:rPr>
              <a:t>stripline</a:t>
            </a:r>
            <a:r>
              <a:rPr lang="en-GB" sz="1600" smtClean="0">
                <a:solidFill>
                  <a:srgbClr val="002060"/>
                </a:solidFill>
              </a:rPr>
              <a:t> kickers). </a:t>
            </a:r>
          </a:p>
          <a:p>
            <a:pPr marL="342900" indent="-342900" fontAlgn="base">
              <a:spcBef>
                <a:spcPts val="600"/>
              </a:spcBef>
              <a:spcAft>
                <a:spcPct val="0"/>
              </a:spcAft>
              <a:buFont typeface="+mj-lt"/>
              <a:buAutoNum type="arabicPeriod"/>
            </a:pPr>
            <a:r>
              <a:rPr lang="en-GB" sz="1600" smtClean="0">
                <a:solidFill>
                  <a:srgbClr val="002060"/>
                </a:solidFill>
              </a:rPr>
              <a:t>The signals from the horizontal (or vertical) electrodes of one </a:t>
            </a:r>
            <a:r>
              <a:rPr lang="en-GB" sz="1600" b="1" smtClean="0">
                <a:solidFill>
                  <a:srgbClr val="002060"/>
                </a:solidFill>
              </a:rPr>
              <a:t>BPM</a:t>
            </a:r>
            <a:r>
              <a:rPr lang="en-GB" sz="1600" smtClean="0">
                <a:solidFill>
                  <a:srgbClr val="002060"/>
                </a:solidFill>
              </a:rPr>
              <a:t> are subtracted and sent to the front-end electronics. </a:t>
            </a:r>
            <a:r>
              <a:rPr lang="en-GB" sz="1600">
                <a:solidFill>
                  <a:srgbClr val="002060"/>
                </a:solidFill>
              </a:rPr>
              <a:t/>
            </a:r>
            <a:br>
              <a:rPr lang="en-GB" sz="1600">
                <a:solidFill>
                  <a:srgbClr val="002060"/>
                </a:solidFill>
              </a:rPr>
            </a:br>
            <a:r>
              <a:rPr lang="en-GB" sz="1600" u="sng" smtClean="0">
                <a:solidFill>
                  <a:srgbClr val="002060"/>
                </a:solidFill>
              </a:rPr>
              <a:t>Exception</a:t>
            </a:r>
            <a:r>
              <a:rPr lang="en-GB" sz="1600" smtClean="0">
                <a:solidFill>
                  <a:srgbClr val="002060"/>
                </a:solidFill>
              </a:rPr>
              <a:t>: </a:t>
            </a:r>
            <a:r>
              <a:rPr lang="en-GB" sz="1600" smtClean="0">
                <a:solidFill>
                  <a:srgbClr val="FFC000"/>
                </a:solidFill>
              </a:rPr>
              <a:t>Vertical</a:t>
            </a:r>
            <a:r>
              <a:rPr lang="en-GB" sz="1600" smtClean="0">
                <a:solidFill>
                  <a:srgbClr val="002060"/>
                </a:solidFill>
              </a:rPr>
              <a:t> </a:t>
            </a:r>
            <a:r>
              <a:rPr lang="en-GB" sz="1600" smtClean="0">
                <a:solidFill>
                  <a:srgbClr val="00B0F0"/>
                </a:solidFill>
              </a:rPr>
              <a:t>e- </a:t>
            </a:r>
            <a:r>
              <a:rPr lang="en-GB" sz="1600" smtClean="0"/>
              <a:t>and</a:t>
            </a:r>
            <a:r>
              <a:rPr lang="en-GB" sz="1600" smtClean="0">
                <a:solidFill>
                  <a:srgbClr val="00B0F0"/>
                </a:solidFill>
              </a:rPr>
              <a:t> </a:t>
            </a:r>
            <a:r>
              <a:rPr lang="en-GB" sz="1600" smtClean="0">
                <a:solidFill>
                  <a:srgbClr val="FF0000"/>
                </a:solidFill>
              </a:rPr>
              <a:t>e+</a:t>
            </a:r>
            <a:r>
              <a:rPr lang="en-GB" sz="1600" smtClean="0">
                <a:solidFill>
                  <a:srgbClr val="00B0F0"/>
                </a:solidFill>
              </a:rPr>
              <a:t> </a:t>
            </a:r>
            <a:r>
              <a:rPr lang="en-GB" sz="1600" smtClean="0">
                <a:solidFill>
                  <a:srgbClr val="002060"/>
                </a:solidFill>
              </a:rPr>
              <a:t>feedbacks </a:t>
            </a:r>
            <a:r>
              <a:rPr lang="en-GB" sz="1600">
                <a:solidFill>
                  <a:srgbClr val="002060"/>
                </a:solidFill>
              </a:rPr>
              <a:t>use only the signal from the bottom </a:t>
            </a:r>
            <a:r>
              <a:rPr lang="en-GB" sz="1600" smtClean="0">
                <a:solidFill>
                  <a:srgbClr val="002060"/>
                </a:solidFill>
              </a:rPr>
              <a:t>(up for </a:t>
            </a:r>
            <a:r>
              <a:rPr lang="en-GB" sz="1600">
                <a:solidFill>
                  <a:srgbClr val="FF0000"/>
                </a:solidFill>
              </a:rPr>
              <a:t>e+</a:t>
            </a:r>
            <a:r>
              <a:rPr lang="en-GB" sz="1600" smtClean="0">
                <a:solidFill>
                  <a:srgbClr val="002060"/>
                </a:solidFill>
              </a:rPr>
              <a:t>) electrode of the BPM </a:t>
            </a:r>
            <a:r>
              <a:rPr lang="en-GB" sz="1600">
                <a:solidFill>
                  <a:srgbClr val="002060"/>
                </a:solidFill>
              </a:rPr>
              <a:t>(BPBES 202 and </a:t>
            </a:r>
            <a:r>
              <a:rPr lang="en-GB" sz="1600" smtClean="0">
                <a:solidFill>
                  <a:srgbClr val="002060"/>
                </a:solidFill>
              </a:rPr>
              <a:t>BPBPS </a:t>
            </a:r>
            <a:r>
              <a:rPr lang="en-GB" sz="1600">
                <a:solidFill>
                  <a:srgbClr val="002060"/>
                </a:solidFill>
              </a:rPr>
              <a:t>202).</a:t>
            </a:r>
          </a:p>
          <a:p>
            <a:pPr marL="342900" indent="-342900" fontAlgn="base">
              <a:spcBef>
                <a:spcPts val="600"/>
              </a:spcBef>
              <a:spcAft>
                <a:spcPct val="0"/>
              </a:spcAft>
              <a:buFont typeface="+mj-lt"/>
              <a:buAutoNum type="arabicPeriod"/>
            </a:pPr>
            <a:r>
              <a:rPr lang="en-GB" sz="1600" smtClean="0">
                <a:solidFill>
                  <a:srgbClr val="002060"/>
                </a:solidFill>
              </a:rPr>
              <a:t>The latter is then </a:t>
            </a:r>
            <a:r>
              <a:rPr lang="en-GB" sz="1600" b="1" smtClean="0">
                <a:solidFill>
                  <a:srgbClr val="002060"/>
                </a:solidFill>
              </a:rPr>
              <a:t>digitized</a:t>
            </a:r>
            <a:r>
              <a:rPr lang="en-GB" sz="1600" smtClean="0">
                <a:solidFill>
                  <a:srgbClr val="002060"/>
                </a:solidFill>
              </a:rPr>
              <a:t> and the correction signal is </a:t>
            </a:r>
            <a:r>
              <a:rPr lang="en-GB" sz="1600" b="1" smtClean="0">
                <a:solidFill>
                  <a:srgbClr val="002060"/>
                </a:solidFill>
              </a:rPr>
              <a:t>digitally elaborated </a:t>
            </a:r>
            <a:r>
              <a:rPr lang="en-GB" sz="1600" smtClean="0">
                <a:solidFill>
                  <a:srgbClr val="002060"/>
                </a:solidFill>
              </a:rPr>
              <a:t>and </a:t>
            </a:r>
            <a:r>
              <a:rPr lang="en-GB" sz="1600" b="1" smtClean="0">
                <a:solidFill>
                  <a:srgbClr val="002060"/>
                </a:solidFill>
              </a:rPr>
              <a:t>converted to </a:t>
            </a:r>
            <a:r>
              <a:rPr lang="en-GB" sz="1600" b="1" err="1" smtClean="0">
                <a:solidFill>
                  <a:srgbClr val="002060"/>
                </a:solidFill>
              </a:rPr>
              <a:t>analog</a:t>
            </a:r>
            <a:r>
              <a:rPr lang="en-GB" sz="1600" b="1" smtClean="0">
                <a:solidFill>
                  <a:srgbClr val="002060"/>
                </a:solidFill>
              </a:rPr>
              <a:t> </a:t>
            </a:r>
            <a:r>
              <a:rPr lang="en-GB" sz="1600" smtClean="0">
                <a:solidFill>
                  <a:srgbClr val="002060"/>
                </a:solidFill>
              </a:rPr>
              <a:t>(DAC).</a:t>
            </a:r>
          </a:p>
          <a:p>
            <a:pPr marL="342900" indent="-342900" fontAlgn="base">
              <a:spcBef>
                <a:spcPts val="600"/>
              </a:spcBef>
              <a:spcAft>
                <a:spcPct val="0"/>
              </a:spcAft>
              <a:buFont typeface="+mj-lt"/>
              <a:buAutoNum type="arabicPeriod"/>
            </a:pPr>
            <a:r>
              <a:rPr lang="en-GB" sz="1600" smtClean="0">
                <a:solidFill>
                  <a:srgbClr val="002060"/>
                </a:solidFill>
              </a:rPr>
              <a:t>The signal (</a:t>
            </a:r>
            <a:r>
              <a:rPr lang="en-GB" sz="1600" b="1" smtClean="0">
                <a:solidFill>
                  <a:srgbClr val="002060"/>
                </a:solidFill>
              </a:rPr>
              <a:t>amplified by RF amp</a:t>
            </a:r>
            <a:r>
              <a:rPr lang="en-GB" sz="1600" smtClean="0">
                <a:solidFill>
                  <a:srgbClr val="002060"/>
                </a:solidFill>
              </a:rPr>
              <a:t>.) is then supplied to the horizontal (or vertical) </a:t>
            </a:r>
            <a:r>
              <a:rPr lang="en-GB" sz="1600" b="1" smtClean="0">
                <a:solidFill>
                  <a:srgbClr val="002060"/>
                </a:solidFill>
              </a:rPr>
              <a:t>kicker</a:t>
            </a:r>
            <a:r>
              <a:rPr lang="en-GB" sz="1600" smtClean="0">
                <a:solidFill>
                  <a:srgbClr val="002060"/>
                </a:solidFill>
              </a:rPr>
              <a:t>. The latter modifies the horizontal (or vertical) momentum (by means of a transverse kick) with the aim of restoring </a:t>
            </a:r>
            <a:r>
              <a:rPr lang="en-GB" sz="1600">
                <a:solidFill>
                  <a:srgbClr val="002060"/>
                </a:solidFill>
              </a:rPr>
              <a:t>the bunch </a:t>
            </a:r>
            <a:r>
              <a:rPr lang="en-GB" sz="1600" smtClean="0">
                <a:solidFill>
                  <a:srgbClr val="002060"/>
                </a:solidFill>
              </a:rPr>
              <a:t>standard orbit.</a:t>
            </a:r>
          </a:p>
          <a:p>
            <a:pPr algn="ctr" fontAlgn="base">
              <a:spcBef>
                <a:spcPts val="600"/>
              </a:spcBef>
              <a:spcAft>
                <a:spcPct val="0"/>
              </a:spcAft>
            </a:pPr>
            <a:r>
              <a:rPr lang="en-GB" sz="1600" u="sng" smtClean="0">
                <a:solidFill>
                  <a:srgbClr val="002060"/>
                </a:solidFill>
              </a:rPr>
              <a:t>Detail of the transverse Feedbacks will be described in details in the future</a:t>
            </a:r>
          </a:p>
          <a:p>
            <a:pPr marL="285750" indent="-285750" fontAlgn="base">
              <a:spcBef>
                <a:spcPts val="600"/>
              </a:spcBef>
              <a:spcAft>
                <a:spcPct val="0"/>
              </a:spcAft>
              <a:buFontTx/>
              <a:buChar char="-"/>
            </a:pPr>
            <a:endParaRPr lang="en-GB" sz="1600" b="1" smtClean="0">
              <a:solidFill>
                <a:srgbClr val="002060"/>
              </a:solidFill>
            </a:endParaRPr>
          </a:p>
        </p:txBody>
      </p:sp>
      <p:sp>
        <p:nvSpPr>
          <p:cNvPr id="22" name="CasellaDiTesto 21"/>
          <p:cNvSpPr txBox="1"/>
          <p:nvPr/>
        </p:nvSpPr>
        <p:spPr>
          <a:xfrm>
            <a:off x="1335038" y="708915"/>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smtClean="0">
                <a:solidFill>
                  <a:srgbClr val="002060"/>
                </a:solidFill>
              </a:rPr>
              <a:t>1</a:t>
            </a:r>
            <a:endParaRPr lang="it-IT" sz="1600" b="1">
              <a:solidFill>
                <a:srgbClr val="002060"/>
              </a:solidFill>
            </a:endParaRPr>
          </a:p>
        </p:txBody>
      </p:sp>
      <p:sp>
        <p:nvSpPr>
          <p:cNvPr id="23" name="CasellaDiTesto 22"/>
          <p:cNvSpPr txBox="1"/>
          <p:nvPr/>
        </p:nvSpPr>
        <p:spPr>
          <a:xfrm>
            <a:off x="2777777" y="1754041"/>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smtClean="0">
                <a:solidFill>
                  <a:srgbClr val="002060"/>
                </a:solidFill>
              </a:rPr>
              <a:t>2</a:t>
            </a:r>
            <a:endParaRPr lang="it-IT" sz="1600" b="1">
              <a:solidFill>
                <a:srgbClr val="002060"/>
              </a:solidFill>
            </a:endParaRPr>
          </a:p>
        </p:txBody>
      </p:sp>
      <p:sp>
        <p:nvSpPr>
          <p:cNvPr id="24" name="CasellaDiTesto 23"/>
          <p:cNvSpPr txBox="1"/>
          <p:nvPr/>
        </p:nvSpPr>
        <p:spPr>
          <a:xfrm>
            <a:off x="6261760" y="708915"/>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smtClean="0">
                <a:solidFill>
                  <a:srgbClr val="002060"/>
                </a:solidFill>
              </a:rPr>
              <a:t>3</a:t>
            </a:r>
            <a:endParaRPr lang="it-IT" sz="1600" b="1">
              <a:solidFill>
                <a:srgbClr val="002060"/>
              </a:solidFill>
            </a:endParaRPr>
          </a:p>
        </p:txBody>
      </p:sp>
    </p:spTree>
    <p:extLst>
      <p:ext uri="{BB962C8B-B14F-4D97-AF65-F5344CB8AC3E}">
        <p14:creationId xmlns:p14="http://schemas.microsoft.com/office/powerpoint/2010/main" val="6213434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err="1" smtClean="0">
                <a:solidFill>
                  <a:srgbClr val="7030A0"/>
                </a:solidFill>
              </a:rPr>
              <a:t>Longitudinal</a:t>
            </a:r>
            <a:r>
              <a:rPr lang="it-IT" smtClean="0"/>
              <a:t> </a:t>
            </a:r>
            <a:r>
              <a:rPr lang="it-IT">
                <a:solidFill>
                  <a:srgbClr val="00B0F0"/>
                </a:solidFill>
              </a:rPr>
              <a:t>e- </a:t>
            </a:r>
            <a:r>
              <a:rPr lang="it-IT" smtClean="0"/>
              <a:t>Feedback</a:t>
            </a:r>
            <a:endParaRPr lang="it-IT">
              <a:solidFill>
                <a:srgbClr val="00B0F0"/>
              </a:solidFill>
            </a:endParaRPr>
          </a:p>
        </p:txBody>
      </p:sp>
      <p:pic>
        <p:nvPicPr>
          <p:cNvPr id="4" name="Immagine 3"/>
          <p:cNvPicPr>
            <a:picLocks noChangeAspect="1"/>
          </p:cNvPicPr>
          <p:nvPr/>
        </p:nvPicPr>
        <p:blipFill rotWithShape="1">
          <a:blip r:embed="rId2"/>
          <a:srcRect l="12801" t="6213" r="12321"/>
          <a:stretch/>
        </p:blipFill>
        <p:spPr>
          <a:xfrm>
            <a:off x="243280" y="662940"/>
            <a:ext cx="4815840" cy="5792934"/>
          </a:xfrm>
          <a:prstGeom prst="rect">
            <a:avLst/>
          </a:prstGeom>
        </p:spPr>
      </p:pic>
      <p:sp>
        <p:nvSpPr>
          <p:cNvPr id="5" name="Ovale 4"/>
          <p:cNvSpPr/>
          <p:nvPr/>
        </p:nvSpPr>
        <p:spPr>
          <a:xfrm>
            <a:off x="2444045" y="2247900"/>
            <a:ext cx="111361" cy="100584"/>
          </a:xfrm>
          <a:prstGeom prst="ellipse">
            <a:avLst/>
          </a:prstGeom>
          <a:solidFill>
            <a:srgbClr val="00B0F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9" name="CasellaDiTesto 8"/>
          <p:cNvSpPr txBox="1"/>
          <p:nvPr/>
        </p:nvSpPr>
        <p:spPr>
          <a:xfrm>
            <a:off x="2620270" y="2208227"/>
            <a:ext cx="355868"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BPM </a:t>
            </a:r>
          </a:p>
        </p:txBody>
      </p:sp>
      <p:sp>
        <p:nvSpPr>
          <p:cNvPr id="40" name="Rettangolo 39"/>
          <p:cNvSpPr/>
          <p:nvPr/>
        </p:nvSpPr>
        <p:spPr>
          <a:xfrm>
            <a:off x="5111044" y="652416"/>
            <a:ext cx="3920900" cy="1154162"/>
          </a:xfrm>
          <a:prstGeom prst="rect">
            <a:avLst/>
          </a:prstGeom>
        </p:spPr>
        <p:txBody>
          <a:bodyPr wrap="square">
            <a:spAutoFit/>
          </a:bodyPr>
          <a:lstStyle/>
          <a:p>
            <a:pPr fontAlgn="base">
              <a:spcBef>
                <a:spcPts val="600"/>
              </a:spcBef>
              <a:spcAft>
                <a:spcPct val="0"/>
              </a:spcAft>
            </a:pPr>
            <a:r>
              <a:rPr lang="en-GB" sz="1600" b="1" smtClean="0">
                <a:solidFill>
                  <a:srgbClr val="002060"/>
                </a:solidFill>
              </a:rPr>
              <a:t>- BPM</a:t>
            </a:r>
            <a:r>
              <a:rPr lang="en-GB" sz="1600" smtClean="0">
                <a:solidFill>
                  <a:srgbClr val="002060"/>
                </a:solidFill>
              </a:rPr>
              <a:t> (BPBES 108)</a:t>
            </a:r>
          </a:p>
          <a:p>
            <a:pPr algn="just" fontAlgn="base">
              <a:spcBef>
                <a:spcPts val="600"/>
              </a:spcBef>
              <a:spcAft>
                <a:spcPct val="0"/>
              </a:spcAft>
            </a:pPr>
            <a:r>
              <a:rPr lang="en-GB" sz="1600" smtClean="0">
                <a:solidFill>
                  <a:srgbClr val="002060"/>
                </a:solidFill>
                <a:ea typeface="ヒラギノ角ゴ Pro W3" charset="-128"/>
                <a:cs typeface="ヒラギノ角ゴ Pro W3" charset="-128"/>
              </a:rPr>
              <a:t>The signals of the four electrodes are summed together (with power combiners) and sent to the electronics.</a:t>
            </a:r>
          </a:p>
        </p:txBody>
      </p:sp>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9222" t="11630" r="22111" b="14741"/>
          <a:stretch/>
        </p:blipFill>
        <p:spPr>
          <a:xfrm rot="5400000">
            <a:off x="5010645" y="2375609"/>
            <a:ext cx="4121697" cy="3314698"/>
          </a:xfrm>
          <a:prstGeom prst="rect">
            <a:avLst/>
          </a:prstGeom>
          <a:ln w="19050">
            <a:solidFill>
              <a:srgbClr val="7030A0"/>
            </a:solidFill>
          </a:ln>
        </p:spPr>
      </p:pic>
    </p:spTree>
    <p:extLst>
      <p:ext uri="{BB962C8B-B14F-4D97-AF65-F5344CB8AC3E}">
        <p14:creationId xmlns:p14="http://schemas.microsoft.com/office/powerpoint/2010/main" val="40742681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err="1" smtClean="0">
                <a:solidFill>
                  <a:srgbClr val="7030A0"/>
                </a:solidFill>
              </a:rPr>
              <a:t>Longitudinal</a:t>
            </a:r>
            <a:r>
              <a:rPr lang="it-IT" smtClean="0"/>
              <a:t> </a:t>
            </a:r>
            <a:r>
              <a:rPr lang="it-IT">
                <a:solidFill>
                  <a:srgbClr val="00B0F0"/>
                </a:solidFill>
              </a:rPr>
              <a:t>e- </a:t>
            </a:r>
            <a:r>
              <a:rPr lang="it-IT" smtClean="0"/>
              <a:t>Feedback</a:t>
            </a:r>
            <a:endParaRPr lang="it-IT">
              <a:solidFill>
                <a:srgbClr val="00B0F0"/>
              </a:solidFill>
            </a:endParaRPr>
          </a:p>
        </p:txBody>
      </p:sp>
      <p:pic>
        <p:nvPicPr>
          <p:cNvPr id="4" name="Immagine 3"/>
          <p:cNvPicPr>
            <a:picLocks noChangeAspect="1"/>
          </p:cNvPicPr>
          <p:nvPr/>
        </p:nvPicPr>
        <p:blipFill rotWithShape="1">
          <a:blip r:embed="rId2"/>
          <a:srcRect l="12801" t="6213" r="12321"/>
          <a:stretch/>
        </p:blipFill>
        <p:spPr>
          <a:xfrm>
            <a:off x="243280" y="662940"/>
            <a:ext cx="4815840" cy="5792934"/>
          </a:xfrm>
          <a:prstGeom prst="rect">
            <a:avLst/>
          </a:prstGeom>
        </p:spPr>
      </p:pic>
      <p:sp>
        <p:nvSpPr>
          <p:cNvPr id="5" name="Ovale 4"/>
          <p:cNvSpPr/>
          <p:nvPr/>
        </p:nvSpPr>
        <p:spPr>
          <a:xfrm>
            <a:off x="2444045" y="2247900"/>
            <a:ext cx="111361" cy="100584"/>
          </a:xfrm>
          <a:prstGeom prst="ellipse">
            <a:avLst/>
          </a:prstGeom>
          <a:solidFill>
            <a:srgbClr val="00B0F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6" name="Ovale 5"/>
          <p:cNvSpPr/>
          <p:nvPr/>
        </p:nvSpPr>
        <p:spPr>
          <a:xfrm>
            <a:off x="3017069" y="6106668"/>
            <a:ext cx="111361" cy="100584"/>
          </a:xfrm>
          <a:prstGeom prst="ellipse">
            <a:avLst/>
          </a:prstGeom>
          <a:solidFill>
            <a:srgbClr val="00B0F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9" name="CasellaDiTesto 8"/>
          <p:cNvSpPr txBox="1"/>
          <p:nvPr/>
        </p:nvSpPr>
        <p:spPr>
          <a:xfrm>
            <a:off x="2620270" y="2208227"/>
            <a:ext cx="355868"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BPM </a:t>
            </a:r>
          </a:p>
        </p:txBody>
      </p:sp>
      <p:sp>
        <p:nvSpPr>
          <p:cNvPr id="12" name="CasellaDiTesto 11"/>
          <p:cNvSpPr txBox="1"/>
          <p:nvPr/>
        </p:nvSpPr>
        <p:spPr>
          <a:xfrm>
            <a:off x="3149096" y="6073091"/>
            <a:ext cx="758221"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a:t>
            </a:r>
            <a:r>
              <a:rPr lang="it-IT" sz="1000" b="1" err="1" smtClean="0"/>
              <a:t>Electronics</a:t>
            </a:r>
            <a:r>
              <a:rPr lang="it-IT" sz="1000" b="1" smtClean="0"/>
              <a:t> </a:t>
            </a:r>
          </a:p>
        </p:txBody>
      </p:sp>
      <p:cxnSp>
        <p:nvCxnSpPr>
          <p:cNvPr id="32" name="Connettore 2 31"/>
          <p:cNvCxnSpPr>
            <a:stCxn id="5" idx="4"/>
            <a:endCxn id="6" idx="0"/>
          </p:cNvCxnSpPr>
          <p:nvPr/>
        </p:nvCxnSpPr>
        <p:spPr>
          <a:xfrm>
            <a:off x="2499726" y="2348484"/>
            <a:ext cx="573024" cy="3758184"/>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 name="Rettangolo 39"/>
          <p:cNvSpPr/>
          <p:nvPr/>
        </p:nvSpPr>
        <p:spPr>
          <a:xfrm>
            <a:off x="5111044" y="652416"/>
            <a:ext cx="3920900" cy="2139047"/>
          </a:xfrm>
          <a:prstGeom prst="rect">
            <a:avLst/>
          </a:prstGeom>
        </p:spPr>
        <p:txBody>
          <a:bodyPr wrap="square">
            <a:spAutoFit/>
          </a:bodyPr>
          <a:lstStyle/>
          <a:p>
            <a:pPr fontAlgn="base">
              <a:spcBef>
                <a:spcPts val="600"/>
              </a:spcBef>
              <a:spcAft>
                <a:spcPct val="0"/>
              </a:spcAft>
            </a:pPr>
            <a:r>
              <a:rPr lang="en-GB" sz="1600" b="1" smtClean="0">
                <a:solidFill>
                  <a:srgbClr val="002060"/>
                </a:solidFill>
              </a:rPr>
              <a:t>- ELECTRONICS </a:t>
            </a:r>
            <a:br>
              <a:rPr lang="en-GB" sz="1600" b="1" smtClean="0">
                <a:solidFill>
                  <a:srgbClr val="002060"/>
                </a:solidFill>
              </a:rPr>
            </a:br>
            <a:r>
              <a:rPr lang="en-GB" sz="1600" smtClean="0">
                <a:solidFill>
                  <a:srgbClr val="002060"/>
                </a:solidFill>
              </a:rPr>
              <a:t>(instr. room – Rack 46 - multiple devices)</a:t>
            </a:r>
          </a:p>
          <a:p>
            <a:pPr algn="just" fontAlgn="base">
              <a:spcBef>
                <a:spcPts val="600"/>
              </a:spcBef>
              <a:spcAft>
                <a:spcPct val="0"/>
              </a:spcAft>
            </a:pPr>
            <a:r>
              <a:rPr lang="en-GB" sz="1600" smtClean="0">
                <a:solidFill>
                  <a:srgbClr val="002060"/>
                </a:solidFill>
                <a:ea typeface="ヒラギノ角ゴ Pro W3" charset="-128"/>
                <a:cs typeface="ヒラギノ角ゴ Pro W3" charset="-128"/>
              </a:rPr>
              <a:t>The analogue signal is adjusted (front-end) and digitized (ADC). The correction signal is calculated, transformed in an analogue signal (DAC), adjusted (back-end + delay unit) and sent to the RF amplifiers.</a:t>
            </a:r>
          </a:p>
        </p:txBody>
      </p:sp>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t="4432" b="-490"/>
          <a:stretch/>
        </p:blipFill>
        <p:spPr>
          <a:xfrm rot="5400000">
            <a:off x="5224391" y="3332585"/>
            <a:ext cx="3564397" cy="2567939"/>
          </a:xfrm>
          <a:prstGeom prst="rect">
            <a:avLst/>
          </a:prstGeom>
          <a:ln w="19050">
            <a:solidFill>
              <a:srgbClr val="7030A0"/>
            </a:solidFill>
          </a:ln>
        </p:spPr>
      </p:pic>
    </p:spTree>
    <p:extLst>
      <p:ext uri="{BB962C8B-B14F-4D97-AF65-F5344CB8AC3E}">
        <p14:creationId xmlns:p14="http://schemas.microsoft.com/office/powerpoint/2010/main" val="42698308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err="1" smtClean="0">
                <a:solidFill>
                  <a:srgbClr val="7030A0"/>
                </a:solidFill>
              </a:rPr>
              <a:t>Longitudinal</a:t>
            </a:r>
            <a:r>
              <a:rPr lang="it-IT" smtClean="0"/>
              <a:t> </a:t>
            </a:r>
            <a:r>
              <a:rPr lang="it-IT">
                <a:solidFill>
                  <a:srgbClr val="00B0F0"/>
                </a:solidFill>
              </a:rPr>
              <a:t>e- </a:t>
            </a:r>
            <a:r>
              <a:rPr lang="it-IT" smtClean="0"/>
              <a:t>Feedback</a:t>
            </a:r>
            <a:endParaRPr lang="it-IT">
              <a:solidFill>
                <a:srgbClr val="00B0F0"/>
              </a:solidFill>
            </a:endParaRPr>
          </a:p>
        </p:txBody>
      </p:sp>
      <p:pic>
        <p:nvPicPr>
          <p:cNvPr id="4" name="Immagine 3"/>
          <p:cNvPicPr>
            <a:picLocks noChangeAspect="1"/>
          </p:cNvPicPr>
          <p:nvPr/>
        </p:nvPicPr>
        <p:blipFill rotWithShape="1">
          <a:blip r:embed="rId2"/>
          <a:srcRect l="12801" t="6213" r="12321"/>
          <a:stretch/>
        </p:blipFill>
        <p:spPr>
          <a:xfrm>
            <a:off x="243280" y="662940"/>
            <a:ext cx="4815840" cy="5792934"/>
          </a:xfrm>
          <a:prstGeom prst="rect">
            <a:avLst/>
          </a:prstGeom>
        </p:spPr>
      </p:pic>
      <p:sp>
        <p:nvSpPr>
          <p:cNvPr id="5" name="Ovale 4"/>
          <p:cNvSpPr/>
          <p:nvPr/>
        </p:nvSpPr>
        <p:spPr>
          <a:xfrm>
            <a:off x="2444045" y="2247900"/>
            <a:ext cx="111361" cy="100584"/>
          </a:xfrm>
          <a:prstGeom prst="ellipse">
            <a:avLst/>
          </a:prstGeom>
          <a:solidFill>
            <a:srgbClr val="00B0F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6" name="Ovale 5"/>
          <p:cNvSpPr/>
          <p:nvPr/>
        </p:nvSpPr>
        <p:spPr>
          <a:xfrm>
            <a:off x="3017069" y="6106668"/>
            <a:ext cx="111361" cy="100584"/>
          </a:xfrm>
          <a:prstGeom prst="ellipse">
            <a:avLst/>
          </a:prstGeom>
          <a:solidFill>
            <a:srgbClr val="00B0F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7" name="Ovale 6"/>
          <p:cNvSpPr/>
          <p:nvPr/>
        </p:nvSpPr>
        <p:spPr>
          <a:xfrm>
            <a:off x="2232318" y="2563368"/>
            <a:ext cx="111361" cy="100584"/>
          </a:xfrm>
          <a:prstGeom prst="ellipse">
            <a:avLst/>
          </a:prstGeom>
          <a:solidFill>
            <a:srgbClr val="00B0F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8" name="CasellaDiTesto 7"/>
          <p:cNvSpPr txBox="1"/>
          <p:nvPr/>
        </p:nvSpPr>
        <p:spPr>
          <a:xfrm>
            <a:off x="1305404" y="2529791"/>
            <a:ext cx="902491"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RF </a:t>
            </a:r>
            <a:r>
              <a:rPr lang="it-IT" sz="1000" b="1" err="1" smtClean="0"/>
              <a:t>Amplifiers</a:t>
            </a:r>
            <a:r>
              <a:rPr lang="it-IT" sz="1000" b="1" smtClean="0"/>
              <a:t> </a:t>
            </a:r>
          </a:p>
        </p:txBody>
      </p:sp>
      <p:sp>
        <p:nvSpPr>
          <p:cNvPr id="9" name="CasellaDiTesto 8"/>
          <p:cNvSpPr txBox="1"/>
          <p:nvPr/>
        </p:nvSpPr>
        <p:spPr>
          <a:xfrm>
            <a:off x="2620270" y="2208227"/>
            <a:ext cx="355868"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BPM </a:t>
            </a:r>
          </a:p>
        </p:txBody>
      </p:sp>
      <p:sp>
        <p:nvSpPr>
          <p:cNvPr id="12" name="CasellaDiTesto 11"/>
          <p:cNvSpPr txBox="1"/>
          <p:nvPr/>
        </p:nvSpPr>
        <p:spPr>
          <a:xfrm>
            <a:off x="3149096" y="6073091"/>
            <a:ext cx="758221"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a:t>
            </a:r>
            <a:r>
              <a:rPr lang="it-IT" sz="1000" b="1" err="1" smtClean="0"/>
              <a:t>Electronics</a:t>
            </a:r>
            <a:r>
              <a:rPr lang="it-IT" sz="1000" b="1" smtClean="0"/>
              <a:t> </a:t>
            </a:r>
          </a:p>
        </p:txBody>
      </p:sp>
      <p:cxnSp>
        <p:nvCxnSpPr>
          <p:cNvPr id="20" name="Connettore 2 19"/>
          <p:cNvCxnSpPr>
            <a:stCxn id="6" idx="1"/>
            <a:endCxn id="7" idx="4"/>
          </p:cNvCxnSpPr>
          <p:nvPr/>
        </p:nvCxnSpPr>
        <p:spPr>
          <a:xfrm flipH="1" flipV="1">
            <a:off x="2287999" y="2663952"/>
            <a:ext cx="745378" cy="345744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a:stCxn id="5" idx="4"/>
            <a:endCxn id="6" idx="0"/>
          </p:cNvCxnSpPr>
          <p:nvPr/>
        </p:nvCxnSpPr>
        <p:spPr>
          <a:xfrm>
            <a:off x="2499726" y="2348484"/>
            <a:ext cx="573024" cy="3758184"/>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 name="Rettangolo 39"/>
          <p:cNvSpPr/>
          <p:nvPr/>
        </p:nvSpPr>
        <p:spPr>
          <a:xfrm>
            <a:off x="5111044" y="652416"/>
            <a:ext cx="3920900" cy="1154162"/>
          </a:xfrm>
          <a:prstGeom prst="rect">
            <a:avLst/>
          </a:prstGeom>
        </p:spPr>
        <p:txBody>
          <a:bodyPr wrap="square">
            <a:spAutoFit/>
          </a:bodyPr>
          <a:lstStyle/>
          <a:p>
            <a:pPr fontAlgn="base">
              <a:spcBef>
                <a:spcPts val="600"/>
              </a:spcBef>
              <a:spcAft>
                <a:spcPct val="0"/>
              </a:spcAft>
            </a:pPr>
            <a:r>
              <a:rPr lang="en-GB" sz="1600" b="1" smtClean="0">
                <a:solidFill>
                  <a:srgbClr val="002060"/>
                </a:solidFill>
                <a:ea typeface="ヒラギノ角ゴ Pro W3" charset="-128"/>
                <a:cs typeface="ヒラギノ角ゴ Pro W3" charset="-128"/>
              </a:rPr>
              <a:t>- RF AMPLIFIERS </a:t>
            </a:r>
            <a:br>
              <a:rPr lang="en-GB" sz="1600" b="1" smtClean="0">
                <a:solidFill>
                  <a:srgbClr val="002060"/>
                </a:solidFill>
                <a:ea typeface="ヒラギノ角ゴ Pro W3" charset="-128"/>
                <a:cs typeface="ヒラギノ角ゴ Pro W3" charset="-128"/>
              </a:rPr>
            </a:br>
            <a:r>
              <a:rPr lang="en-GB" sz="1600" smtClean="0">
                <a:solidFill>
                  <a:srgbClr val="002060"/>
                </a:solidFill>
                <a:ea typeface="ヒラギノ角ゴ Pro W3" charset="-128"/>
                <a:cs typeface="ヒラギノ角ゴ Pro W3" charset="-128"/>
              </a:rPr>
              <a:t>(Rack 54 - </a:t>
            </a:r>
            <a:r>
              <a:rPr lang="en-GB" sz="1600">
                <a:solidFill>
                  <a:srgbClr val="002060"/>
                </a:solidFill>
                <a:ea typeface="ヒラギノ角ゴ Pro W3" charset="-128"/>
                <a:cs typeface="ヒラギノ角ゴ Pro W3" charset="-128"/>
              </a:rPr>
              <a:t>Three units</a:t>
            </a:r>
            <a:r>
              <a:rPr lang="en-GB" sz="1600" smtClean="0">
                <a:solidFill>
                  <a:srgbClr val="002060"/>
                </a:solidFill>
                <a:ea typeface="ヒラギノ角ゴ Pro W3" charset="-128"/>
                <a:cs typeface="ヒラギノ角ゴ Pro W3" charset="-128"/>
              </a:rPr>
              <a:t>)</a:t>
            </a:r>
          </a:p>
          <a:p>
            <a:pPr algn="just" fontAlgn="base">
              <a:spcBef>
                <a:spcPts val="600"/>
              </a:spcBef>
              <a:spcAft>
                <a:spcPct val="0"/>
              </a:spcAft>
            </a:pPr>
            <a:r>
              <a:rPr lang="en-GB" sz="1600" smtClean="0">
                <a:solidFill>
                  <a:srgbClr val="002060"/>
                </a:solidFill>
                <a:ea typeface="ヒラギノ角ゴ Pro W3" charset="-128"/>
                <a:cs typeface="ヒラギノ角ゴ Pro W3" charset="-128"/>
              </a:rPr>
              <a:t>The correction signal is amplified and sent to the kicker (through circulators)</a:t>
            </a:r>
          </a:p>
        </p:txBody>
      </p:sp>
      <p:pic>
        <p:nvPicPr>
          <p:cNvPr id="3" name="Immagine 2"/>
          <p:cNvPicPr>
            <a:picLocks noChangeAspect="1"/>
          </p:cNvPicPr>
          <p:nvPr/>
        </p:nvPicPr>
        <p:blipFill>
          <a:blip r:embed="rId3"/>
          <a:stretch>
            <a:fillRect/>
          </a:stretch>
        </p:blipFill>
        <p:spPr>
          <a:xfrm>
            <a:off x="5449740" y="1857707"/>
            <a:ext cx="3160361" cy="2119933"/>
          </a:xfrm>
          <a:prstGeom prst="rect">
            <a:avLst/>
          </a:prstGeom>
          <a:ln w="19050">
            <a:solidFill>
              <a:srgbClr val="7030A0"/>
            </a:solidFill>
          </a:ln>
        </p:spPr>
      </p:pic>
      <p:pic>
        <p:nvPicPr>
          <p:cNvPr id="15" name="Immagine 14"/>
          <p:cNvPicPr>
            <a:picLocks noChangeAspect="1"/>
          </p:cNvPicPr>
          <p:nvPr/>
        </p:nvPicPr>
        <p:blipFill rotWithShape="1">
          <a:blip r:embed="rId4"/>
          <a:srcRect t="10687" b="8160"/>
          <a:stretch/>
        </p:blipFill>
        <p:spPr>
          <a:xfrm>
            <a:off x="5671278" y="4137659"/>
            <a:ext cx="2703101" cy="2264985"/>
          </a:xfrm>
          <a:prstGeom prst="rect">
            <a:avLst/>
          </a:prstGeom>
          <a:ln w="19050">
            <a:solidFill>
              <a:srgbClr val="7030A0"/>
            </a:solidFill>
          </a:ln>
        </p:spPr>
      </p:pic>
    </p:spTree>
    <p:extLst>
      <p:ext uri="{BB962C8B-B14F-4D97-AF65-F5344CB8AC3E}">
        <p14:creationId xmlns:p14="http://schemas.microsoft.com/office/powerpoint/2010/main" val="30793799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err="1" smtClean="0">
                <a:solidFill>
                  <a:srgbClr val="7030A0"/>
                </a:solidFill>
              </a:rPr>
              <a:t>Longitudinal</a:t>
            </a:r>
            <a:r>
              <a:rPr lang="it-IT" smtClean="0"/>
              <a:t> </a:t>
            </a:r>
            <a:r>
              <a:rPr lang="it-IT">
                <a:solidFill>
                  <a:srgbClr val="00B0F0"/>
                </a:solidFill>
              </a:rPr>
              <a:t>e- </a:t>
            </a:r>
            <a:r>
              <a:rPr lang="it-IT" smtClean="0"/>
              <a:t>Feedback</a:t>
            </a:r>
            <a:endParaRPr lang="it-IT">
              <a:solidFill>
                <a:srgbClr val="00B0F0"/>
              </a:solidFill>
            </a:endParaRPr>
          </a:p>
        </p:txBody>
      </p:sp>
      <p:pic>
        <p:nvPicPr>
          <p:cNvPr id="4" name="Immagine 3"/>
          <p:cNvPicPr>
            <a:picLocks noChangeAspect="1"/>
          </p:cNvPicPr>
          <p:nvPr/>
        </p:nvPicPr>
        <p:blipFill rotWithShape="1">
          <a:blip r:embed="rId2"/>
          <a:srcRect l="12801" t="6213" r="12321"/>
          <a:stretch/>
        </p:blipFill>
        <p:spPr>
          <a:xfrm>
            <a:off x="243280" y="662940"/>
            <a:ext cx="4815840" cy="5792934"/>
          </a:xfrm>
          <a:prstGeom prst="rect">
            <a:avLst/>
          </a:prstGeom>
        </p:spPr>
      </p:pic>
      <p:sp>
        <p:nvSpPr>
          <p:cNvPr id="5" name="Ovale 4"/>
          <p:cNvSpPr/>
          <p:nvPr/>
        </p:nvSpPr>
        <p:spPr>
          <a:xfrm>
            <a:off x="2444045" y="2247900"/>
            <a:ext cx="111361" cy="100584"/>
          </a:xfrm>
          <a:prstGeom prst="ellipse">
            <a:avLst/>
          </a:prstGeom>
          <a:solidFill>
            <a:srgbClr val="00B0F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6" name="Ovale 5"/>
          <p:cNvSpPr/>
          <p:nvPr/>
        </p:nvSpPr>
        <p:spPr>
          <a:xfrm>
            <a:off x="3017069" y="6106668"/>
            <a:ext cx="111361" cy="100584"/>
          </a:xfrm>
          <a:prstGeom prst="ellipse">
            <a:avLst/>
          </a:prstGeom>
          <a:solidFill>
            <a:srgbClr val="00B0F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7" name="Ovale 6"/>
          <p:cNvSpPr/>
          <p:nvPr/>
        </p:nvSpPr>
        <p:spPr>
          <a:xfrm>
            <a:off x="2232318" y="2563368"/>
            <a:ext cx="111361" cy="100584"/>
          </a:xfrm>
          <a:prstGeom prst="ellipse">
            <a:avLst/>
          </a:prstGeom>
          <a:solidFill>
            <a:srgbClr val="00B0F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8" name="CasellaDiTesto 7"/>
          <p:cNvSpPr txBox="1"/>
          <p:nvPr/>
        </p:nvSpPr>
        <p:spPr>
          <a:xfrm>
            <a:off x="1305404" y="2529791"/>
            <a:ext cx="902491"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RF </a:t>
            </a:r>
            <a:r>
              <a:rPr lang="it-IT" sz="1000" b="1" err="1" smtClean="0"/>
              <a:t>Amplifiers</a:t>
            </a:r>
            <a:r>
              <a:rPr lang="it-IT" sz="1000" b="1" smtClean="0"/>
              <a:t> </a:t>
            </a:r>
          </a:p>
        </p:txBody>
      </p:sp>
      <p:sp>
        <p:nvSpPr>
          <p:cNvPr id="9" name="CasellaDiTesto 8"/>
          <p:cNvSpPr txBox="1"/>
          <p:nvPr/>
        </p:nvSpPr>
        <p:spPr>
          <a:xfrm>
            <a:off x="2620270" y="2208227"/>
            <a:ext cx="355868"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BPM </a:t>
            </a:r>
          </a:p>
        </p:txBody>
      </p:sp>
      <p:sp>
        <p:nvSpPr>
          <p:cNvPr id="10" name="Ovale 9"/>
          <p:cNvSpPr/>
          <p:nvPr/>
        </p:nvSpPr>
        <p:spPr>
          <a:xfrm>
            <a:off x="2120957" y="2287524"/>
            <a:ext cx="111361" cy="100584"/>
          </a:xfrm>
          <a:prstGeom prst="ellipse">
            <a:avLst/>
          </a:prstGeom>
          <a:solidFill>
            <a:srgbClr val="00B0F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11" name="CasellaDiTesto 10"/>
          <p:cNvSpPr txBox="1"/>
          <p:nvPr/>
        </p:nvSpPr>
        <p:spPr>
          <a:xfrm>
            <a:off x="1637706" y="2250625"/>
            <a:ext cx="460062"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a:t>
            </a:r>
            <a:r>
              <a:rPr lang="it-IT" sz="1000" b="1" err="1" smtClean="0"/>
              <a:t>Kicker</a:t>
            </a:r>
            <a:r>
              <a:rPr lang="it-IT" sz="1000" b="1" smtClean="0"/>
              <a:t> </a:t>
            </a:r>
          </a:p>
        </p:txBody>
      </p:sp>
      <p:sp>
        <p:nvSpPr>
          <p:cNvPr id="12" name="CasellaDiTesto 11"/>
          <p:cNvSpPr txBox="1"/>
          <p:nvPr/>
        </p:nvSpPr>
        <p:spPr>
          <a:xfrm>
            <a:off x="3149096" y="6073091"/>
            <a:ext cx="758221"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a:t>
            </a:r>
            <a:r>
              <a:rPr lang="it-IT" sz="1000" b="1" err="1" smtClean="0"/>
              <a:t>Electronics</a:t>
            </a:r>
            <a:r>
              <a:rPr lang="it-IT" sz="1000" b="1" smtClean="0"/>
              <a:t> </a:t>
            </a:r>
          </a:p>
        </p:txBody>
      </p:sp>
      <p:cxnSp>
        <p:nvCxnSpPr>
          <p:cNvPr id="20" name="Connettore 2 19"/>
          <p:cNvCxnSpPr>
            <a:stCxn id="6" idx="1"/>
            <a:endCxn id="7" idx="4"/>
          </p:cNvCxnSpPr>
          <p:nvPr/>
        </p:nvCxnSpPr>
        <p:spPr>
          <a:xfrm flipH="1" flipV="1">
            <a:off x="2287999" y="2663952"/>
            <a:ext cx="745378" cy="345744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p:cNvCxnSpPr>
            <a:stCxn id="7" idx="1"/>
            <a:endCxn id="10" idx="4"/>
          </p:cNvCxnSpPr>
          <p:nvPr/>
        </p:nvCxnSpPr>
        <p:spPr>
          <a:xfrm flipH="1" flipV="1">
            <a:off x="2176638" y="2388108"/>
            <a:ext cx="71988" cy="18999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a:stCxn id="5" idx="4"/>
            <a:endCxn id="6" idx="0"/>
          </p:cNvCxnSpPr>
          <p:nvPr/>
        </p:nvCxnSpPr>
        <p:spPr>
          <a:xfrm>
            <a:off x="2499726" y="2348484"/>
            <a:ext cx="573024" cy="3758184"/>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 name="Rettangolo 39"/>
          <p:cNvSpPr/>
          <p:nvPr/>
        </p:nvSpPr>
        <p:spPr>
          <a:xfrm>
            <a:off x="5111044" y="652416"/>
            <a:ext cx="3920900" cy="1154162"/>
          </a:xfrm>
          <a:prstGeom prst="rect">
            <a:avLst/>
          </a:prstGeom>
        </p:spPr>
        <p:txBody>
          <a:bodyPr wrap="square">
            <a:spAutoFit/>
          </a:bodyPr>
          <a:lstStyle/>
          <a:p>
            <a:pPr algn="just" fontAlgn="base">
              <a:spcBef>
                <a:spcPts val="600"/>
              </a:spcBef>
              <a:spcAft>
                <a:spcPct val="0"/>
              </a:spcAft>
            </a:pPr>
            <a:r>
              <a:rPr lang="en-GB" sz="1600" b="1" smtClean="0">
                <a:solidFill>
                  <a:srgbClr val="002060"/>
                </a:solidFill>
                <a:ea typeface="ヒラギノ角ゴ Pro W3" charset="-128"/>
                <a:cs typeface="ヒラギノ角ゴ Pro W3" charset="-128"/>
              </a:rPr>
              <a:t>- KICKER</a:t>
            </a:r>
          </a:p>
          <a:p>
            <a:pPr algn="just" fontAlgn="base">
              <a:spcBef>
                <a:spcPts val="600"/>
              </a:spcBef>
              <a:spcAft>
                <a:spcPct val="0"/>
              </a:spcAft>
            </a:pPr>
            <a:r>
              <a:rPr lang="en-GB" sz="1600" smtClean="0">
                <a:solidFill>
                  <a:srgbClr val="002060"/>
                </a:solidFill>
                <a:ea typeface="ヒラギノ角ゴ Pro W3" charset="-128"/>
                <a:cs typeface="ヒラギノ角ゴ Pro W3" charset="-128"/>
              </a:rPr>
              <a:t>The correction signal </a:t>
            </a:r>
            <a:r>
              <a:rPr lang="en-GB" sz="1600">
                <a:solidFill>
                  <a:srgbClr val="002060"/>
                </a:solidFill>
                <a:ea typeface="ヒラギノ角ゴ Pro W3" charset="-128"/>
                <a:cs typeface="ヒラギノ角ゴ Pro W3" charset="-128"/>
              </a:rPr>
              <a:t>is applied to the </a:t>
            </a:r>
            <a:r>
              <a:rPr lang="en-GB" sz="1600" smtClean="0">
                <a:solidFill>
                  <a:srgbClr val="002060"/>
                </a:solidFill>
                <a:ea typeface="ヒラギノ角ゴ Pro W3" charset="-128"/>
                <a:cs typeface="ヒラギノ角ゴ Pro W3" charset="-128"/>
              </a:rPr>
              <a:t>bunches with a longitudinal kicker (RF resonator).</a:t>
            </a:r>
            <a:endParaRPr lang="en-GB" sz="1600">
              <a:solidFill>
                <a:srgbClr val="002060"/>
              </a:solidFill>
              <a:ea typeface="ヒラギノ角ゴ Pro W3" charset="-128"/>
              <a:cs typeface="ヒラギノ角ゴ Pro W3" charset="-128"/>
            </a:endParaRPr>
          </a:p>
        </p:txBody>
      </p:sp>
      <p:pic>
        <p:nvPicPr>
          <p:cNvPr id="3" name="Immagine 2"/>
          <p:cNvPicPr>
            <a:picLocks noChangeAspect="1"/>
          </p:cNvPicPr>
          <p:nvPr/>
        </p:nvPicPr>
        <p:blipFill rotWithShape="1">
          <a:blip r:embed="rId3"/>
          <a:srcRect b="10221"/>
          <a:stretch/>
        </p:blipFill>
        <p:spPr>
          <a:xfrm>
            <a:off x="5326528" y="1824875"/>
            <a:ext cx="3493229" cy="3518918"/>
          </a:xfrm>
          <a:prstGeom prst="rect">
            <a:avLst/>
          </a:prstGeom>
          <a:ln w="19050">
            <a:solidFill>
              <a:srgbClr val="7030A0"/>
            </a:solidFill>
          </a:ln>
        </p:spPr>
      </p:pic>
    </p:spTree>
    <p:extLst>
      <p:ext uri="{BB962C8B-B14F-4D97-AF65-F5344CB8AC3E}">
        <p14:creationId xmlns:p14="http://schemas.microsoft.com/office/powerpoint/2010/main" val="4282906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Feedback </a:t>
            </a:r>
            <a:r>
              <a:rPr lang="it-IT" dirty="0" err="1" smtClean="0"/>
              <a:t>Overview</a:t>
            </a:r>
            <a:endParaRPr lang="it-IT" dirty="0">
              <a:solidFill>
                <a:srgbClr val="00B0F0"/>
              </a:solidFill>
            </a:endParaRPr>
          </a:p>
        </p:txBody>
      </p:sp>
      <p:sp>
        <p:nvSpPr>
          <p:cNvPr id="55" name="Rettangolo 54"/>
          <p:cNvSpPr/>
          <p:nvPr/>
        </p:nvSpPr>
        <p:spPr>
          <a:xfrm>
            <a:off x="470272" y="977134"/>
            <a:ext cx="8310049" cy="3585597"/>
          </a:xfrm>
          <a:prstGeom prst="rect">
            <a:avLst/>
          </a:prstGeom>
        </p:spPr>
        <p:txBody>
          <a:bodyPr wrap="square">
            <a:spAutoFit/>
          </a:bodyPr>
          <a:lstStyle/>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There are a total of </a:t>
            </a:r>
            <a:r>
              <a:rPr lang="en-GB" sz="1600" b="1" dirty="0" smtClean="0">
                <a:solidFill>
                  <a:srgbClr val="002060"/>
                </a:solidFill>
              </a:rPr>
              <a:t>six </a:t>
            </a:r>
            <a:r>
              <a:rPr lang="en-GB" sz="1600" b="1" u="sng" dirty="0" smtClean="0">
                <a:solidFill>
                  <a:srgbClr val="002060"/>
                </a:solidFill>
              </a:rPr>
              <a:t>independent</a:t>
            </a:r>
            <a:r>
              <a:rPr lang="en-GB" sz="1600" b="1" dirty="0" smtClean="0">
                <a:solidFill>
                  <a:srgbClr val="002060"/>
                </a:solidFill>
              </a:rPr>
              <a:t> feedback systems</a:t>
            </a:r>
            <a:r>
              <a:rPr lang="en-GB" sz="1600" dirty="0" smtClean="0">
                <a:solidFill>
                  <a:srgbClr val="002060"/>
                </a:solidFill>
              </a:rPr>
              <a:t>. </a:t>
            </a:r>
          </a:p>
          <a:p>
            <a:pPr marL="742950" lvl="1" indent="-285750" fontAlgn="base">
              <a:spcBef>
                <a:spcPts val="600"/>
              </a:spcBef>
              <a:spcAft>
                <a:spcPct val="0"/>
              </a:spcAft>
              <a:buFontTx/>
              <a:buChar char="-"/>
            </a:pPr>
            <a:r>
              <a:rPr lang="en-GB" sz="1600" dirty="0" smtClean="0">
                <a:solidFill>
                  <a:srgbClr val="002060"/>
                </a:solidFill>
              </a:rPr>
              <a:t>Two for the </a:t>
            </a:r>
            <a:r>
              <a:rPr lang="en-GB" sz="1600" dirty="0">
                <a:solidFill>
                  <a:srgbClr val="002060"/>
                </a:solidFill>
              </a:rPr>
              <a:t>longitudinal phase </a:t>
            </a:r>
            <a:r>
              <a:rPr lang="en-GB" sz="1600" dirty="0" smtClean="0">
                <a:solidFill>
                  <a:srgbClr val="002060"/>
                </a:solidFill>
              </a:rPr>
              <a:t>(</a:t>
            </a:r>
            <a:r>
              <a:rPr lang="en-GB" sz="1600" dirty="0" smtClean="0">
                <a:solidFill>
                  <a:srgbClr val="FF0000"/>
                </a:solidFill>
              </a:rPr>
              <a:t>e+</a:t>
            </a:r>
            <a:r>
              <a:rPr lang="en-GB" sz="1600" dirty="0" smtClean="0">
                <a:solidFill>
                  <a:srgbClr val="002060"/>
                </a:solidFill>
              </a:rPr>
              <a:t> and </a:t>
            </a:r>
            <a:r>
              <a:rPr lang="en-GB" sz="1600" dirty="0" smtClean="0">
                <a:solidFill>
                  <a:srgbClr val="0070C0"/>
                </a:solidFill>
              </a:rPr>
              <a:t>e-</a:t>
            </a:r>
            <a:r>
              <a:rPr lang="en-GB" sz="1600" dirty="0" smtClean="0">
                <a:solidFill>
                  <a:srgbClr val="002060"/>
                </a:solidFill>
              </a:rPr>
              <a:t>), </a:t>
            </a:r>
          </a:p>
          <a:p>
            <a:pPr marL="742950" lvl="1" indent="-285750" fontAlgn="base">
              <a:spcBef>
                <a:spcPts val="600"/>
              </a:spcBef>
              <a:spcAft>
                <a:spcPct val="0"/>
              </a:spcAft>
              <a:buFontTx/>
              <a:buChar char="-"/>
            </a:pPr>
            <a:r>
              <a:rPr lang="en-GB" sz="1600" dirty="0" smtClean="0">
                <a:solidFill>
                  <a:srgbClr val="002060"/>
                </a:solidFill>
              </a:rPr>
              <a:t>two for </a:t>
            </a:r>
            <a:r>
              <a:rPr lang="en-GB" sz="1600" dirty="0">
                <a:solidFill>
                  <a:srgbClr val="002060"/>
                </a:solidFill>
              </a:rPr>
              <a:t>the vertical position  (</a:t>
            </a:r>
            <a:r>
              <a:rPr lang="en-GB" sz="1600" dirty="0">
                <a:solidFill>
                  <a:srgbClr val="FF0000"/>
                </a:solidFill>
              </a:rPr>
              <a:t>e+</a:t>
            </a:r>
            <a:r>
              <a:rPr lang="en-GB" sz="1600" dirty="0">
                <a:solidFill>
                  <a:srgbClr val="002060"/>
                </a:solidFill>
              </a:rPr>
              <a:t> and </a:t>
            </a:r>
            <a:r>
              <a:rPr lang="en-GB" sz="1600" dirty="0">
                <a:solidFill>
                  <a:srgbClr val="0070C0"/>
                </a:solidFill>
              </a:rPr>
              <a:t>e-</a:t>
            </a:r>
            <a:r>
              <a:rPr lang="en-GB" sz="1600" dirty="0" smtClean="0">
                <a:solidFill>
                  <a:srgbClr val="002060"/>
                </a:solidFill>
              </a:rPr>
              <a:t>),</a:t>
            </a:r>
          </a:p>
          <a:p>
            <a:pPr marL="742950" lvl="1" indent="-285750" fontAlgn="base">
              <a:spcBef>
                <a:spcPts val="600"/>
              </a:spcBef>
              <a:spcAft>
                <a:spcPct val="0"/>
              </a:spcAft>
              <a:buFontTx/>
              <a:buChar char="-"/>
            </a:pPr>
            <a:r>
              <a:rPr lang="en-GB" sz="1600" dirty="0" smtClean="0">
                <a:solidFill>
                  <a:srgbClr val="002060"/>
                </a:solidFill>
              </a:rPr>
              <a:t>two for </a:t>
            </a:r>
            <a:r>
              <a:rPr lang="en-GB" sz="1600" dirty="0">
                <a:solidFill>
                  <a:srgbClr val="002060"/>
                </a:solidFill>
              </a:rPr>
              <a:t>the horizontal position (</a:t>
            </a:r>
            <a:r>
              <a:rPr lang="en-GB" sz="1600" dirty="0">
                <a:solidFill>
                  <a:srgbClr val="FF0000"/>
                </a:solidFill>
              </a:rPr>
              <a:t>e+</a:t>
            </a:r>
            <a:r>
              <a:rPr lang="en-GB" sz="1600" dirty="0">
                <a:solidFill>
                  <a:srgbClr val="002060"/>
                </a:solidFill>
              </a:rPr>
              <a:t> and </a:t>
            </a:r>
            <a:r>
              <a:rPr lang="en-GB" sz="1600" dirty="0">
                <a:solidFill>
                  <a:srgbClr val="0070C0"/>
                </a:solidFill>
              </a:rPr>
              <a:t>e-</a:t>
            </a:r>
            <a:r>
              <a:rPr lang="en-GB" sz="1600" dirty="0" smtClean="0">
                <a:solidFill>
                  <a:srgbClr val="002060"/>
                </a:solidFill>
              </a:rPr>
              <a:t>). </a:t>
            </a:r>
            <a:r>
              <a:rPr lang="en-GB" sz="1600" dirty="0">
                <a:solidFill>
                  <a:srgbClr val="002060"/>
                </a:solidFill>
              </a:rPr>
              <a:t> </a:t>
            </a:r>
            <a:endParaRPr lang="en-GB" sz="1600" dirty="0" smtClean="0">
              <a:solidFill>
                <a:srgbClr val="002060"/>
              </a:solidFill>
            </a:endParaRPr>
          </a:p>
          <a:p>
            <a:pPr marL="742950" lvl="1" indent="-285750" fontAlgn="base">
              <a:spcBef>
                <a:spcPts val="600"/>
              </a:spcBef>
              <a:spcAft>
                <a:spcPct val="0"/>
              </a:spcAft>
              <a:buFontTx/>
              <a:buChar char="-"/>
            </a:pPr>
            <a:endParaRPr lang="en-GB" sz="1600" dirty="0" smtClean="0">
              <a:solidFill>
                <a:srgbClr val="002060"/>
              </a:solidFill>
            </a:endParaRP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The </a:t>
            </a:r>
            <a:r>
              <a:rPr lang="en-GB" sz="1600" dirty="0">
                <a:solidFill>
                  <a:srgbClr val="002060"/>
                </a:solidFill>
              </a:rPr>
              <a:t>feedback systems act on a </a:t>
            </a:r>
            <a:r>
              <a:rPr lang="en-GB" sz="1600" b="1" u="sng" dirty="0">
                <a:solidFill>
                  <a:srgbClr val="002060"/>
                </a:solidFill>
              </a:rPr>
              <a:t>bunch by bunch </a:t>
            </a:r>
            <a:r>
              <a:rPr lang="en-GB" sz="1600" dirty="0">
                <a:solidFill>
                  <a:srgbClr val="002060"/>
                </a:solidFill>
              </a:rPr>
              <a:t>basis and in </a:t>
            </a:r>
            <a:r>
              <a:rPr lang="en-GB" sz="1600" b="1" u="sng" dirty="0">
                <a:solidFill>
                  <a:srgbClr val="002060"/>
                </a:solidFill>
              </a:rPr>
              <a:t>real-time</a:t>
            </a:r>
            <a:r>
              <a:rPr lang="en-GB" sz="1600" dirty="0">
                <a:solidFill>
                  <a:srgbClr val="002060"/>
                </a:solidFill>
              </a:rPr>
              <a:t>. They adjusts the </a:t>
            </a:r>
            <a:r>
              <a:rPr lang="en-GB" sz="1600" dirty="0" smtClean="0">
                <a:solidFill>
                  <a:srgbClr val="002060"/>
                </a:solidFill>
              </a:rPr>
              <a:t>phase </a:t>
            </a:r>
            <a:r>
              <a:rPr lang="en-GB" sz="1600" dirty="0">
                <a:solidFill>
                  <a:srgbClr val="002060"/>
                </a:solidFill>
              </a:rPr>
              <a:t>(</a:t>
            </a:r>
            <a:r>
              <a:rPr lang="en-GB" sz="1600" dirty="0" smtClean="0">
                <a:solidFill>
                  <a:srgbClr val="002060"/>
                </a:solidFill>
              </a:rPr>
              <a:t>longitudinal feedback), the horizontal and vertical position (transverse feedbacks) </a:t>
            </a:r>
            <a:r>
              <a:rPr lang="en-GB" sz="1600" b="1" u="sng" dirty="0" smtClean="0">
                <a:solidFill>
                  <a:srgbClr val="002060"/>
                </a:solidFill>
              </a:rPr>
              <a:t>independently</a:t>
            </a:r>
            <a:r>
              <a:rPr lang="en-GB" sz="1600" b="1" dirty="0" smtClean="0">
                <a:solidFill>
                  <a:srgbClr val="002060"/>
                </a:solidFill>
              </a:rPr>
              <a:t> for </a:t>
            </a:r>
            <a:r>
              <a:rPr lang="en-GB" sz="1600" b="1" dirty="0">
                <a:solidFill>
                  <a:srgbClr val="002060"/>
                </a:solidFill>
              </a:rPr>
              <a:t>each </a:t>
            </a:r>
            <a:r>
              <a:rPr lang="en-GB" sz="1600" b="1" dirty="0" smtClean="0">
                <a:solidFill>
                  <a:srgbClr val="002060"/>
                </a:solidFill>
              </a:rPr>
              <a:t>bunch </a:t>
            </a:r>
            <a:r>
              <a:rPr lang="en-GB" sz="1600" dirty="0" smtClean="0">
                <a:solidFill>
                  <a:srgbClr val="002060"/>
                </a:solidFill>
              </a:rPr>
              <a:t>(spaced by 2.7 ns).</a:t>
            </a:r>
          </a:p>
          <a:p>
            <a:pPr marL="285750" indent="-285750" fontAlgn="base">
              <a:spcBef>
                <a:spcPts val="600"/>
              </a:spcBef>
              <a:spcAft>
                <a:spcPct val="0"/>
              </a:spcAft>
              <a:buFont typeface="Arial" panose="020B0604020202020204" pitchFamily="34" charset="0"/>
              <a:buChar char="•"/>
            </a:pPr>
            <a:endParaRPr lang="en-GB" sz="1600" dirty="0" smtClean="0">
              <a:solidFill>
                <a:srgbClr val="002060"/>
              </a:solidFill>
            </a:endParaRP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In order to do so, at the passage of the n</a:t>
            </a:r>
            <a:r>
              <a:rPr lang="en-GB" sz="1600" baseline="30000" dirty="0" smtClean="0">
                <a:solidFill>
                  <a:srgbClr val="002060"/>
                </a:solidFill>
              </a:rPr>
              <a:t>th</a:t>
            </a:r>
            <a:r>
              <a:rPr lang="en-GB" sz="1600" dirty="0" smtClean="0">
                <a:solidFill>
                  <a:srgbClr val="002060"/>
                </a:solidFill>
              </a:rPr>
              <a:t> bunch, each system read the relevant property of it (phase, </a:t>
            </a:r>
            <a:r>
              <a:rPr lang="en-GB" sz="1600" dirty="0">
                <a:solidFill>
                  <a:srgbClr val="002060"/>
                </a:solidFill>
              </a:rPr>
              <a:t>vertical </a:t>
            </a:r>
            <a:r>
              <a:rPr lang="en-GB" sz="1600" dirty="0" smtClean="0">
                <a:solidFill>
                  <a:srgbClr val="002060"/>
                </a:solidFill>
              </a:rPr>
              <a:t>and </a:t>
            </a:r>
            <a:r>
              <a:rPr lang="en-GB" sz="1600" dirty="0">
                <a:solidFill>
                  <a:srgbClr val="002060"/>
                </a:solidFill>
              </a:rPr>
              <a:t>horizontal </a:t>
            </a:r>
            <a:r>
              <a:rPr lang="en-GB" sz="1600" dirty="0" smtClean="0">
                <a:solidFill>
                  <a:srgbClr val="002060"/>
                </a:solidFill>
              </a:rPr>
              <a:t>position), elaborates a proper correction signal and applies it to that specific bunch (after few turns).</a:t>
            </a:r>
          </a:p>
        </p:txBody>
      </p:sp>
      <p:sp>
        <p:nvSpPr>
          <p:cNvPr id="4" name="Rettangolo 3"/>
          <p:cNvSpPr/>
          <p:nvPr/>
        </p:nvSpPr>
        <p:spPr>
          <a:xfrm>
            <a:off x="406749" y="5180900"/>
            <a:ext cx="8504639" cy="661720"/>
          </a:xfrm>
          <a:prstGeom prst="rect">
            <a:avLst/>
          </a:prstGeom>
          <a:solidFill>
            <a:schemeClr val="tx2">
              <a:lumMod val="95000"/>
            </a:schemeClr>
          </a:solidFill>
        </p:spPr>
        <p:txBody>
          <a:bodyPr wrap="square">
            <a:spAutoFit/>
          </a:bodyPr>
          <a:lstStyle/>
          <a:p>
            <a:pPr algn="ctr" fontAlgn="base">
              <a:spcBef>
                <a:spcPts val="600"/>
              </a:spcBef>
              <a:spcAft>
                <a:spcPct val="0"/>
              </a:spcAft>
            </a:pPr>
            <a:r>
              <a:rPr lang="en-GB" sz="1600" b="1" dirty="0">
                <a:solidFill>
                  <a:srgbClr val="002060"/>
                </a:solidFill>
              </a:rPr>
              <a:t>The general architecture for </a:t>
            </a:r>
            <a:r>
              <a:rPr lang="en-GB" sz="1600" b="1" dirty="0" smtClean="0">
                <a:solidFill>
                  <a:srgbClr val="002060"/>
                </a:solidFill>
              </a:rPr>
              <a:t>longitudinal and transversal feedback </a:t>
            </a:r>
            <a:r>
              <a:rPr lang="en-GB" sz="1600" b="1" dirty="0">
                <a:solidFill>
                  <a:srgbClr val="002060"/>
                </a:solidFill>
              </a:rPr>
              <a:t>systems is similar. </a:t>
            </a:r>
            <a:endParaRPr lang="en-GB" sz="1600" b="1" dirty="0" smtClean="0">
              <a:solidFill>
                <a:srgbClr val="002060"/>
              </a:solidFill>
            </a:endParaRPr>
          </a:p>
          <a:p>
            <a:pPr algn="ctr" fontAlgn="base">
              <a:spcBef>
                <a:spcPts val="600"/>
              </a:spcBef>
              <a:spcAft>
                <a:spcPct val="0"/>
              </a:spcAft>
            </a:pPr>
            <a:r>
              <a:rPr lang="en-GB" sz="1600" b="1" dirty="0" smtClean="0">
                <a:solidFill>
                  <a:srgbClr val="002060"/>
                </a:solidFill>
              </a:rPr>
              <a:t>For </a:t>
            </a:r>
            <a:r>
              <a:rPr lang="en-GB" sz="1600" b="1" dirty="0">
                <a:solidFill>
                  <a:srgbClr val="002060"/>
                </a:solidFill>
              </a:rPr>
              <a:t>this presentation, we will focus on the longitudinal </a:t>
            </a:r>
            <a:r>
              <a:rPr lang="en-GB" sz="1600" b="1" dirty="0" smtClean="0">
                <a:solidFill>
                  <a:srgbClr val="002060"/>
                </a:solidFill>
              </a:rPr>
              <a:t>feedbacks.</a:t>
            </a:r>
            <a:endParaRPr lang="en-GB" sz="1600" b="1" dirty="0">
              <a:solidFill>
                <a:srgbClr val="002060"/>
              </a:solidFill>
            </a:endParaRPr>
          </a:p>
        </p:txBody>
      </p:sp>
    </p:spTree>
    <p:extLst>
      <p:ext uri="{BB962C8B-B14F-4D97-AF65-F5344CB8AC3E}">
        <p14:creationId xmlns:p14="http://schemas.microsoft.com/office/powerpoint/2010/main" val="12650864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err="1" smtClean="0">
                <a:solidFill>
                  <a:srgbClr val="7030A0"/>
                </a:solidFill>
              </a:rPr>
              <a:t>Longitudinal</a:t>
            </a:r>
            <a:r>
              <a:rPr lang="it-IT" smtClean="0"/>
              <a:t> </a:t>
            </a:r>
            <a:r>
              <a:rPr lang="it-IT">
                <a:solidFill>
                  <a:srgbClr val="00B0F0"/>
                </a:solidFill>
              </a:rPr>
              <a:t>e- </a:t>
            </a:r>
            <a:r>
              <a:rPr lang="it-IT" smtClean="0"/>
              <a:t>Feedback</a:t>
            </a:r>
            <a:endParaRPr lang="it-IT">
              <a:solidFill>
                <a:srgbClr val="00B0F0"/>
              </a:solidFill>
            </a:endParaRPr>
          </a:p>
        </p:txBody>
      </p:sp>
      <p:pic>
        <p:nvPicPr>
          <p:cNvPr id="4" name="Immagine 3"/>
          <p:cNvPicPr>
            <a:picLocks noChangeAspect="1"/>
          </p:cNvPicPr>
          <p:nvPr/>
        </p:nvPicPr>
        <p:blipFill rotWithShape="1">
          <a:blip r:embed="rId2"/>
          <a:srcRect l="12801" t="6213" r="12321"/>
          <a:stretch/>
        </p:blipFill>
        <p:spPr>
          <a:xfrm>
            <a:off x="243280" y="662940"/>
            <a:ext cx="4815840" cy="5792934"/>
          </a:xfrm>
          <a:prstGeom prst="rect">
            <a:avLst/>
          </a:prstGeom>
        </p:spPr>
      </p:pic>
      <p:sp>
        <p:nvSpPr>
          <p:cNvPr id="5" name="Ovale 4"/>
          <p:cNvSpPr/>
          <p:nvPr/>
        </p:nvSpPr>
        <p:spPr>
          <a:xfrm>
            <a:off x="2444045" y="2247900"/>
            <a:ext cx="111361" cy="100584"/>
          </a:xfrm>
          <a:prstGeom prst="ellipse">
            <a:avLst/>
          </a:prstGeom>
          <a:solidFill>
            <a:srgbClr val="00B0F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6" name="Ovale 5"/>
          <p:cNvSpPr/>
          <p:nvPr/>
        </p:nvSpPr>
        <p:spPr>
          <a:xfrm>
            <a:off x="3017069" y="6106668"/>
            <a:ext cx="111361" cy="100584"/>
          </a:xfrm>
          <a:prstGeom prst="ellipse">
            <a:avLst/>
          </a:prstGeom>
          <a:solidFill>
            <a:srgbClr val="00B0F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7" name="Ovale 6"/>
          <p:cNvSpPr/>
          <p:nvPr/>
        </p:nvSpPr>
        <p:spPr>
          <a:xfrm>
            <a:off x="2232318" y="2563368"/>
            <a:ext cx="111361" cy="100584"/>
          </a:xfrm>
          <a:prstGeom prst="ellipse">
            <a:avLst/>
          </a:prstGeom>
          <a:solidFill>
            <a:srgbClr val="00B0F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8" name="CasellaDiTesto 7"/>
          <p:cNvSpPr txBox="1"/>
          <p:nvPr/>
        </p:nvSpPr>
        <p:spPr>
          <a:xfrm>
            <a:off x="1305404" y="2529791"/>
            <a:ext cx="902491"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RF </a:t>
            </a:r>
            <a:r>
              <a:rPr lang="it-IT" sz="1000" b="1" err="1" smtClean="0"/>
              <a:t>Amplifiers</a:t>
            </a:r>
            <a:r>
              <a:rPr lang="it-IT" sz="1000" b="1" smtClean="0"/>
              <a:t> </a:t>
            </a:r>
          </a:p>
        </p:txBody>
      </p:sp>
      <p:sp>
        <p:nvSpPr>
          <p:cNvPr id="9" name="CasellaDiTesto 8"/>
          <p:cNvSpPr txBox="1"/>
          <p:nvPr/>
        </p:nvSpPr>
        <p:spPr>
          <a:xfrm>
            <a:off x="2620270" y="2208227"/>
            <a:ext cx="355868"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BPM </a:t>
            </a:r>
          </a:p>
        </p:txBody>
      </p:sp>
      <p:sp>
        <p:nvSpPr>
          <p:cNvPr id="10" name="Ovale 9"/>
          <p:cNvSpPr/>
          <p:nvPr/>
        </p:nvSpPr>
        <p:spPr>
          <a:xfrm>
            <a:off x="2120957" y="2287524"/>
            <a:ext cx="111361" cy="100584"/>
          </a:xfrm>
          <a:prstGeom prst="ellipse">
            <a:avLst/>
          </a:prstGeom>
          <a:solidFill>
            <a:srgbClr val="00B0F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11" name="CasellaDiTesto 10"/>
          <p:cNvSpPr txBox="1"/>
          <p:nvPr/>
        </p:nvSpPr>
        <p:spPr>
          <a:xfrm>
            <a:off x="1637706" y="2250625"/>
            <a:ext cx="460062"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a:t>
            </a:r>
            <a:r>
              <a:rPr lang="it-IT" sz="1000" b="1" err="1" smtClean="0"/>
              <a:t>Kicker</a:t>
            </a:r>
            <a:r>
              <a:rPr lang="it-IT" sz="1000" b="1" smtClean="0"/>
              <a:t> </a:t>
            </a:r>
          </a:p>
        </p:txBody>
      </p:sp>
      <p:sp>
        <p:nvSpPr>
          <p:cNvPr id="12" name="CasellaDiTesto 11"/>
          <p:cNvSpPr txBox="1"/>
          <p:nvPr/>
        </p:nvSpPr>
        <p:spPr>
          <a:xfrm>
            <a:off x="3149096" y="6073091"/>
            <a:ext cx="758221"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a:t>
            </a:r>
            <a:r>
              <a:rPr lang="it-IT" sz="1000" b="1" err="1" smtClean="0"/>
              <a:t>Electronics</a:t>
            </a:r>
            <a:r>
              <a:rPr lang="it-IT" sz="1000" b="1" smtClean="0"/>
              <a:t> </a:t>
            </a:r>
          </a:p>
        </p:txBody>
      </p:sp>
      <p:sp>
        <p:nvSpPr>
          <p:cNvPr id="13" name="Ovale 12"/>
          <p:cNvSpPr/>
          <p:nvPr/>
        </p:nvSpPr>
        <p:spPr>
          <a:xfrm>
            <a:off x="2499725" y="6073091"/>
            <a:ext cx="111361" cy="100584"/>
          </a:xfrm>
          <a:prstGeom prst="ellipse">
            <a:avLst/>
          </a:prstGeom>
          <a:solidFill>
            <a:srgbClr val="00B0F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14" name="CasellaDiTesto 13"/>
          <p:cNvSpPr txBox="1"/>
          <p:nvPr/>
        </p:nvSpPr>
        <p:spPr>
          <a:xfrm>
            <a:off x="1942855" y="6033320"/>
            <a:ext cx="527388"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Control </a:t>
            </a:r>
          </a:p>
        </p:txBody>
      </p:sp>
      <p:cxnSp>
        <p:nvCxnSpPr>
          <p:cNvPr id="20" name="Connettore 2 19"/>
          <p:cNvCxnSpPr>
            <a:stCxn id="6" idx="1"/>
            <a:endCxn id="7" idx="4"/>
          </p:cNvCxnSpPr>
          <p:nvPr/>
        </p:nvCxnSpPr>
        <p:spPr>
          <a:xfrm flipH="1" flipV="1">
            <a:off x="2287999" y="2663952"/>
            <a:ext cx="745378" cy="345744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p:cNvCxnSpPr>
            <a:stCxn id="7" idx="1"/>
            <a:endCxn id="10" idx="4"/>
          </p:cNvCxnSpPr>
          <p:nvPr/>
        </p:nvCxnSpPr>
        <p:spPr>
          <a:xfrm flipH="1" flipV="1">
            <a:off x="2176638" y="2388108"/>
            <a:ext cx="71988" cy="18999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a:stCxn id="5" idx="4"/>
            <a:endCxn id="6" idx="0"/>
          </p:cNvCxnSpPr>
          <p:nvPr/>
        </p:nvCxnSpPr>
        <p:spPr>
          <a:xfrm>
            <a:off x="2499726" y="2348484"/>
            <a:ext cx="573024" cy="3758184"/>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p:cNvCxnSpPr>
            <a:stCxn id="13" idx="6"/>
            <a:endCxn id="6" idx="2"/>
          </p:cNvCxnSpPr>
          <p:nvPr/>
        </p:nvCxnSpPr>
        <p:spPr>
          <a:xfrm>
            <a:off x="2611086" y="6123383"/>
            <a:ext cx="405983" cy="33577"/>
          </a:xfrm>
          <a:prstGeom prst="straightConnector1">
            <a:avLst/>
          </a:prstGeom>
          <a:ln w="19050">
            <a:solidFill>
              <a:srgbClr val="7030A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Rettangolo 39"/>
          <p:cNvSpPr/>
          <p:nvPr/>
        </p:nvSpPr>
        <p:spPr>
          <a:xfrm>
            <a:off x="5111044" y="652416"/>
            <a:ext cx="3920900" cy="5555367"/>
          </a:xfrm>
          <a:prstGeom prst="rect">
            <a:avLst/>
          </a:prstGeom>
        </p:spPr>
        <p:txBody>
          <a:bodyPr wrap="square">
            <a:spAutoFit/>
          </a:bodyPr>
          <a:lstStyle/>
          <a:p>
            <a:pPr fontAlgn="base">
              <a:spcBef>
                <a:spcPts val="600"/>
              </a:spcBef>
              <a:spcAft>
                <a:spcPct val="0"/>
              </a:spcAft>
            </a:pPr>
            <a:r>
              <a:rPr lang="en-GB" sz="1600" b="1" smtClean="0">
                <a:solidFill>
                  <a:srgbClr val="002060"/>
                </a:solidFill>
              </a:rPr>
              <a:t>- BPM</a:t>
            </a:r>
            <a:r>
              <a:rPr lang="en-GB" sz="1600" smtClean="0">
                <a:solidFill>
                  <a:srgbClr val="002060"/>
                </a:solidFill>
              </a:rPr>
              <a:t> (BPBES 108)</a:t>
            </a:r>
          </a:p>
          <a:p>
            <a:pPr algn="just" fontAlgn="base">
              <a:spcBef>
                <a:spcPts val="600"/>
              </a:spcBef>
              <a:spcAft>
                <a:spcPct val="0"/>
              </a:spcAft>
            </a:pPr>
            <a:r>
              <a:rPr lang="en-GB" sz="1600">
                <a:solidFill>
                  <a:srgbClr val="002060"/>
                </a:solidFill>
                <a:ea typeface="ヒラギノ角ゴ Pro W3" charset="-128"/>
                <a:cs typeface="ヒラギノ角ゴ Pro W3" charset="-128"/>
              </a:rPr>
              <a:t>The signals of the four electrodes are summed together (with power combiners) and sent to the electronics.</a:t>
            </a:r>
          </a:p>
          <a:p>
            <a:pPr fontAlgn="base">
              <a:spcBef>
                <a:spcPts val="600"/>
              </a:spcBef>
              <a:spcAft>
                <a:spcPct val="0"/>
              </a:spcAft>
            </a:pPr>
            <a:r>
              <a:rPr lang="en-GB" sz="1600" b="1" smtClean="0">
                <a:solidFill>
                  <a:srgbClr val="002060"/>
                </a:solidFill>
              </a:rPr>
              <a:t>- ELECTRONICS </a:t>
            </a:r>
            <a:br>
              <a:rPr lang="en-GB" sz="1600" b="1" smtClean="0">
                <a:solidFill>
                  <a:srgbClr val="002060"/>
                </a:solidFill>
              </a:rPr>
            </a:br>
            <a:r>
              <a:rPr lang="en-GB" sz="1600" smtClean="0">
                <a:solidFill>
                  <a:srgbClr val="002060"/>
                </a:solidFill>
              </a:rPr>
              <a:t>(instr. room – Rack 46 - multiple devices)</a:t>
            </a:r>
          </a:p>
          <a:p>
            <a:pPr algn="just" fontAlgn="base">
              <a:spcBef>
                <a:spcPts val="600"/>
              </a:spcBef>
              <a:spcAft>
                <a:spcPct val="0"/>
              </a:spcAft>
            </a:pPr>
            <a:r>
              <a:rPr lang="en-GB" sz="1600" smtClean="0">
                <a:solidFill>
                  <a:srgbClr val="002060"/>
                </a:solidFill>
                <a:ea typeface="ヒラギノ角ゴ Pro W3" charset="-128"/>
                <a:cs typeface="ヒラギノ角ゴ Pro W3" charset="-128"/>
              </a:rPr>
              <a:t>The analogue signal is adjusted (front-end) and digitized (ADC). The correction signal is calculated, transformed in an analogue signal (DAC), adjusted (back-end + delay unit) and sent to the RF amplifiers.</a:t>
            </a:r>
          </a:p>
          <a:p>
            <a:pPr fontAlgn="base">
              <a:spcBef>
                <a:spcPts val="600"/>
              </a:spcBef>
              <a:spcAft>
                <a:spcPct val="0"/>
              </a:spcAft>
            </a:pPr>
            <a:r>
              <a:rPr lang="en-GB" sz="1600" b="1" smtClean="0">
                <a:solidFill>
                  <a:srgbClr val="002060"/>
                </a:solidFill>
                <a:ea typeface="ヒラギノ角ゴ Pro W3" charset="-128"/>
                <a:cs typeface="ヒラギノ角ゴ Pro W3" charset="-128"/>
              </a:rPr>
              <a:t>- RF AMPLIFIERS </a:t>
            </a:r>
            <a:br>
              <a:rPr lang="en-GB" sz="1600" b="1" smtClean="0">
                <a:solidFill>
                  <a:srgbClr val="002060"/>
                </a:solidFill>
                <a:ea typeface="ヒラギノ角ゴ Pro W3" charset="-128"/>
                <a:cs typeface="ヒラギノ角ゴ Pro W3" charset="-128"/>
              </a:rPr>
            </a:br>
            <a:r>
              <a:rPr lang="en-GB" sz="1600" smtClean="0">
                <a:solidFill>
                  <a:srgbClr val="002060"/>
                </a:solidFill>
                <a:ea typeface="ヒラギノ角ゴ Pro W3" charset="-128"/>
                <a:cs typeface="ヒラギノ角ゴ Pro W3" charset="-128"/>
              </a:rPr>
              <a:t>(Rack 54 - </a:t>
            </a:r>
            <a:r>
              <a:rPr lang="en-GB" sz="1600">
                <a:solidFill>
                  <a:srgbClr val="002060"/>
                </a:solidFill>
                <a:ea typeface="ヒラギノ角ゴ Pro W3" charset="-128"/>
                <a:cs typeface="ヒラギノ角ゴ Pro W3" charset="-128"/>
              </a:rPr>
              <a:t>Three units</a:t>
            </a:r>
            <a:r>
              <a:rPr lang="en-GB" sz="1600" smtClean="0">
                <a:solidFill>
                  <a:srgbClr val="002060"/>
                </a:solidFill>
                <a:ea typeface="ヒラギノ角ゴ Pro W3" charset="-128"/>
                <a:cs typeface="ヒラギノ角ゴ Pro W3" charset="-128"/>
              </a:rPr>
              <a:t>)</a:t>
            </a:r>
          </a:p>
          <a:p>
            <a:pPr algn="just" fontAlgn="base">
              <a:spcBef>
                <a:spcPts val="600"/>
              </a:spcBef>
              <a:spcAft>
                <a:spcPct val="0"/>
              </a:spcAft>
            </a:pPr>
            <a:r>
              <a:rPr lang="en-GB" sz="1600" smtClean="0">
                <a:solidFill>
                  <a:srgbClr val="002060"/>
                </a:solidFill>
                <a:ea typeface="ヒラギノ角ゴ Pro W3" charset="-128"/>
                <a:cs typeface="ヒラギノ角ゴ Pro W3" charset="-128"/>
              </a:rPr>
              <a:t>The correction signal is amplified and sent to the kicker (through circulators)</a:t>
            </a:r>
          </a:p>
          <a:p>
            <a:pPr algn="just" fontAlgn="base">
              <a:spcBef>
                <a:spcPts val="600"/>
              </a:spcBef>
              <a:spcAft>
                <a:spcPct val="0"/>
              </a:spcAft>
            </a:pPr>
            <a:r>
              <a:rPr lang="en-GB" sz="1600" b="1" smtClean="0">
                <a:solidFill>
                  <a:srgbClr val="002060"/>
                </a:solidFill>
                <a:ea typeface="ヒラギノ角ゴ Pro W3" charset="-128"/>
                <a:cs typeface="ヒラギノ角ゴ Pro W3" charset="-128"/>
              </a:rPr>
              <a:t>- KICKER</a:t>
            </a:r>
          </a:p>
          <a:p>
            <a:pPr algn="just" fontAlgn="base">
              <a:spcBef>
                <a:spcPts val="600"/>
              </a:spcBef>
              <a:spcAft>
                <a:spcPct val="0"/>
              </a:spcAft>
            </a:pPr>
            <a:r>
              <a:rPr lang="en-GB" sz="1600">
                <a:solidFill>
                  <a:srgbClr val="002060"/>
                </a:solidFill>
                <a:ea typeface="ヒラギノ角ゴ Pro W3" charset="-128"/>
                <a:cs typeface="ヒラギノ角ゴ Pro W3" charset="-128"/>
              </a:rPr>
              <a:t>The correction signal is applied to the bunches with a longitudinal kicker (RF resonator).</a:t>
            </a:r>
          </a:p>
        </p:txBody>
      </p:sp>
    </p:spTree>
    <p:extLst>
      <p:ext uri="{BB962C8B-B14F-4D97-AF65-F5344CB8AC3E}">
        <p14:creationId xmlns:p14="http://schemas.microsoft.com/office/powerpoint/2010/main" val="39301874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err="1" smtClean="0">
                <a:solidFill>
                  <a:srgbClr val="7030A0"/>
                </a:solidFill>
              </a:rPr>
              <a:t>Longitudinal</a:t>
            </a:r>
            <a:r>
              <a:rPr lang="it-IT" smtClean="0"/>
              <a:t> </a:t>
            </a:r>
            <a:r>
              <a:rPr lang="it-IT" smtClean="0">
                <a:solidFill>
                  <a:srgbClr val="FF0000"/>
                </a:solidFill>
              </a:rPr>
              <a:t>e+</a:t>
            </a:r>
            <a:r>
              <a:rPr lang="it-IT" smtClean="0">
                <a:solidFill>
                  <a:srgbClr val="00B0F0"/>
                </a:solidFill>
              </a:rPr>
              <a:t> </a:t>
            </a:r>
            <a:r>
              <a:rPr lang="it-IT" smtClean="0"/>
              <a:t>Feedback</a:t>
            </a:r>
            <a:endParaRPr lang="it-IT">
              <a:solidFill>
                <a:srgbClr val="00B0F0"/>
              </a:solidFill>
            </a:endParaRPr>
          </a:p>
        </p:txBody>
      </p:sp>
      <p:pic>
        <p:nvPicPr>
          <p:cNvPr id="4" name="Immagine 3"/>
          <p:cNvPicPr>
            <a:picLocks noChangeAspect="1"/>
          </p:cNvPicPr>
          <p:nvPr/>
        </p:nvPicPr>
        <p:blipFill rotWithShape="1">
          <a:blip r:embed="rId2"/>
          <a:srcRect l="12801" t="6213" r="12321"/>
          <a:stretch/>
        </p:blipFill>
        <p:spPr>
          <a:xfrm>
            <a:off x="243280" y="662940"/>
            <a:ext cx="4815840" cy="5792934"/>
          </a:xfrm>
          <a:prstGeom prst="rect">
            <a:avLst/>
          </a:prstGeom>
        </p:spPr>
      </p:pic>
      <p:sp>
        <p:nvSpPr>
          <p:cNvPr id="5" name="Ovale 4"/>
          <p:cNvSpPr/>
          <p:nvPr/>
        </p:nvSpPr>
        <p:spPr>
          <a:xfrm>
            <a:off x="2922016" y="5188246"/>
            <a:ext cx="111361" cy="100584"/>
          </a:xfrm>
          <a:prstGeom prst="ellipse">
            <a:avLst/>
          </a:prstGeom>
          <a:solidFill>
            <a:srgbClr val="FF000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6" name="Ovale 5"/>
          <p:cNvSpPr/>
          <p:nvPr/>
        </p:nvSpPr>
        <p:spPr>
          <a:xfrm>
            <a:off x="3017069" y="6106668"/>
            <a:ext cx="111361" cy="100584"/>
          </a:xfrm>
          <a:prstGeom prst="ellipse">
            <a:avLst/>
          </a:prstGeom>
          <a:solidFill>
            <a:srgbClr val="FF000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7" name="Ovale 6"/>
          <p:cNvSpPr/>
          <p:nvPr/>
        </p:nvSpPr>
        <p:spPr>
          <a:xfrm>
            <a:off x="2651200" y="4875650"/>
            <a:ext cx="111361" cy="100584"/>
          </a:xfrm>
          <a:prstGeom prst="ellipse">
            <a:avLst/>
          </a:prstGeom>
          <a:solidFill>
            <a:srgbClr val="FF000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8" name="CasellaDiTesto 7"/>
          <p:cNvSpPr txBox="1"/>
          <p:nvPr/>
        </p:nvSpPr>
        <p:spPr>
          <a:xfrm>
            <a:off x="1686071" y="4842073"/>
            <a:ext cx="902491"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RF </a:t>
            </a:r>
            <a:r>
              <a:rPr lang="it-IT" sz="1000" b="1" err="1" smtClean="0"/>
              <a:t>Amplifiers</a:t>
            </a:r>
            <a:r>
              <a:rPr lang="it-IT" sz="1000" b="1" smtClean="0"/>
              <a:t> </a:t>
            </a:r>
          </a:p>
        </p:txBody>
      </p:sp>
      <p:sp>
        <p:nvSpPr>
          <p:cNvPr id="9" name="CasellaDiTesto 8"/>
          <p:cNvSpPr txBox="1"/>
          <p:nvPr/>
        </p:nvSpPr>
        <p:spPr>
          <a:xfrm>
            <a:off x="3098241" y="5148573"/>
            <a:ext cx="355868"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BPM </a:t>
            </a:r>
          </a:p>
        </p:txBody>
      </p:sp>
      <p:sp>
        <p:nvSpPr>
          <p:cNvPr id="10" name="Ovale 9"/>
          <p:cNvSpPr/>
          <p:nvPr/>
        </p:nvSpPr>
        <p:spPr>
          <a:xfrm>
            <a:off x="2668166" y="5203261"/>
            <a:ext cx="111361" cy="100584"/>
          </a:xfrm>
          <a:prstGeom prst="ellipse">
            <a:avLst/>
          </a:prstGeom>
          <a:solidFill>
            <a:srgbClr val="FF000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11" name="CasellaDiTesto 10"/>
          <p:cNvSpPr txBox="1"/>
          <p:nvPr/>
        </p:nvSpPr>
        <p:spPr>
          <a:xfrm>
            <a:off x="2127043" y="5169684"/>
            <a:ext cx="460062"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a:t>
            </a:r>
            <a:r>
              <a:rPr lang="it-IT" sz="1000" b="1" err="1" smtClean="0"/>
              <a:t>Kicker</a:t>
            </a:r>
            <a:r>
              <a:rPr lang="it-IT" sz="1000" b="1" smtClean="0"/>
              <a:t> </a:t>
            </a:r>
          </a:p>
        </p:txBody>
      </p:sp>
      <p:sp>
        <p:nvSpPr>
          <p:cNvPr id="12" name="CasellaDiTesto 11"/>
          <p:cNvSpPr txBox="1"/>
          <p:nvPr/>
        </p:nvSpPr>
        <p:spPr>
          <a:xfrm>
            <a:off x="3149096" y="6073091"/>
            <a:ext cx="758221"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a:t>
            </a:r>
            <a:r>
              <a:rPr lang="it-IT" sz="1000" b="1" err="1" smtClean="0"/>
              <a:t>Electronics</a:t>
            </a:r>
            <a:r>
              <a:rPr lang="it-IT" sz="1000" b="1" smtClean="0"/>
              <a:t> </a:t>
            </a:r>
          </a:p>
        </p:txBody>
      </p:sp>
      <p:sp>
        <p:nvSpPr>
          <p:cNvPr id="13" name="Ovale 12"/>
          <p:cNvSpPr/>
          <p:nvPr/>
        </p:nvSpPr>
        <p:spPr>
          <a:xfrm>
            <a:off x="2499725" y="6073091"/>
            <a:ext cx="111361" cy="100584"/>
          </a:xfrm>
          <a:prstGeom prst="ellipse">
            <a:avLst/>
          </a:prstGeom>
          <a:solidFill>
            <a:srgbClr val="FF000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14" name="CasellaDiTesto 13"/>
          <p:cNvSpPr txBox="1"/>
          <p:nvPr/>
        </p:nvSpPr>
        <p:spPr>
          <a:xfrm>
            <a:off x="1942855" y="6033320"/>
            <a:ext cx="527388" cy="167738"/>
          </a:xfrm>
          <a:prstGeom prst="rect">
            <a:avLst/>
          </a:prstGeom>
          <a:solidFill>
            <a:schemeClr val="tx2"/>
          </a:solidFill>
          <a:ln w="19050">
            <a:solidFill>
              <a:srgbClr val="7030A0"/>
            </a:solidFill>
          </a:ln>
        </p:spPr>
        <p:txBody>
          <a:bodyPr wrap="none" lIns="0" tIns="36576" rIns="0" bIns="0" rtlCol="0">
            <a:spAutoFit/>
          </a:bodyPr>
          <a:lstStyle/>
          <a:p>
            <a:pPr algn="ctr">
              <a:lnSpc>
                <a:spcPct val="85000"/>
              </a:lnSpc>
              <a:spcAft>
                <a:spcPts val="600"/>
              </a:spcAft>
              <a:buClr>
                <a:schemeClr val="accent2"/>
              </a:buClr>
              <a:buSzPct val="70000"/>
            </a:pPr>
            <a:r>
              <a:rPr lang="it-IT" sz="1000" b="1" smtClean="0"/>
              <a:t> Control </a:t>
            </a:r>
          </a:p>
        </p:txBody>
      </p:sp>
      <p:cxnSp>
        <p:nvCxnSpPr>
          <p:cNvPr id="20" name="Connettore 2 19"/>
          <p:cNvCxnSpPr>
            <a:stCxn id="6" idx="1"/>
            <a:endCxn id="7" idx="5"/>
          </p:cNvCxnSpPr>
          <p:nvPr/>
        </p:nvCxnSpPr>
        <p:spPr>
          <a:xfrm flipH="1" flipV="1">
            <a:off x="2746253" y="4961504"/>
            <a:ext cx="287124" cy="1159894"/>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p:cNvCxnSpPr>
            <a:stCxn id="7" idx="4"/>
            <a:endCxn id="10" idx="0"/>
          </p:cNvCxnSpPr>
          <p:nvPr/>
        </p:nvCxnSpPr>
        <p:spPr>
          <a:xfrm>
            <a:off x="2706881" y="4976234"/>
            <a:ext cx="16966" cy="227027"/>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a:stCxn id="5" idx="4"/>
            <a:endCxn id="6" idx="0"/>
          </p:cNvCxnSpPr>
          <p:nvPr/>
        </p:nvCxnSpPr>
        <p:spPr>
          <a:xfrm>
            <a:off x="2977697" y="5288830"/>
            <a:ext cx="95053" cy="817838"/>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p:cNvCxnSpPr>
            <a:stCxn id="13" idx="6"/>
            <a:endCxn id="6" idx="2"/>
          </p:cNvCxnSpPr>
          <p:nvPr/>
        </p:nvCxnSpPr>
        <p:spPr>
          <a:xfrm>
            <a:off x="2611086" y="6123383"/>
            <a:ext cx="405983" cy="33577"/>
          </a:xfrm>
          <a:prstGeom prst="straightConnector1">
            <a:avLst/>
          </a:prstGeom>
          <a:ln w="19050">
            <a:solidFill>
              <a:srgbClr val="7030A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Rettangolo 39"/>
          <p:cNvSpPr/>
          <p:nvPr/>
        </p:nvSpPr>
        <p:spPr>
          <a:xfrm>
            <a:off x="5111044" y="652416"/>
            <a:ext cx="3920900" cy="5555367"/>
          </a:xfrm>
          <a:prstGeom prst="rect">
            <a:avLst/>
          </a:prstGeom>
        </p:spPr>
        <p:txBody>
          <a:bodyPr wrap="square">
            <a:spAutoFit/>
          </a:bodyPr>
          <a:lstStyle/>
          <a:p>
            <a:pPr fontAlgn="base">
              <a:spcBef>
                <a:spcPts val="600"/>
              </a:spcBef>
              <a:spcAft>
                <a:spcPct val="0"/>
              </a:spcAft>
            </a:pPr>
            <a:r>
              <a:rPr lang="en-GB" sz="1600" b="1" dirty="0" smtClean="0">
                <a:solidFill>
                  <a:srgbClr val="002060"/>
                </a:solidFill>
              </a:rPr>
              <a:t>- BPM</a:t>
            </a:r>
            <a:r>
              <a:rPr lang="en-GB" sz="1600" dirty="0" smtClean="0">
                <a:solidFill>
                  <a:srgbClr val="002060"/>
                </a:solidFill>
              </a:rPr>
              <a:t> (BPBPS 108)</a:t>
            </a:r>
          </a:p>
          <a:p>
            <a:pPr algn="just" fontAlgn="base">
              <a:spcBef>
                <a:spcPts val="600"/>
              </a:spcBef>
              <a:spcAft>
                <a:spcPct val="0"/>
              </a:spcAft>
            </a:pPr>
            <a:r>
              <a:rPr lang="en-GB" sz="1600" dirty="0" smtClean="0">
                <a:solidFill>
                  <a:srgbClr val="002060"/>
                </a:solidFill>
                <a:ea typeface="ヒラギノ角ゴ Pro W3" charset="-128"/>
                <a:cs typeface="ヒラギノ角ゴ Pro W3" charset="-128"/>
              </a:rPr>
              <a:t>The signals of the four electrodes are summed together (with power combiners) and sent to the electronics. </a:t>
            </a:r>
          </a:p>
          <a:p>
            <a:pPr fontAlgn="base">
              <a:spcBef>
                <a:spcPts val="600"/>
              </a:spcBef>
              <a:spcAft>
                <a:spcPct val="0"/>
              </a:spcAft>
            </a:pPr>
            <a:r>
              <a:rPr lang="en-GB" sz="1600" b="1" dirty="0" smtClean="0">
                <a:solidFill>
                  <a:srgbClr val="002060"/>
                </a:solidFill>
              </a:rPr>
              <a:t>- ELECTRONICS </a:t>
            </a:r>
            <a:br>
              <a:rPr lang="en-GB" sz="1600" b="1" dirty="0" smtClean="0">
                <a:solidFill>
                  <a:srgbClr val="002060"/>
                </a:solidFill>
              </a:rPr>
            </a:br>
            <a:r>
              <a:rPr lang="en-GB" sz="1600" dirty="0" smtClean="0">
                <a:solidFill>
                  <a:srgbClr val="002060"/>
                </a:solidFill>
              </a:rPr>
              <a:t>(instr. room – Rack 46 - multiple devices)</a:t>
            </a:r>
          </a:p>
          <a:p>
            <a:pPr algn="just" fontAlgn="base">
              <a:spcBef>
                <a:spcPts val="600"/>
              </a:spcBef>
              <a:spcAft>
                <a:spcPct val="0"/>
              </a:spcAft>
            </a:pPr>
            <a:r>
              <a:rPr lang="en-GB" sz="1600" dirty="0" smtClean="0">
                <a:solidFill>
                  <a:srgbClr val="002060"/>
                </a:solidFill>
                <a:ea typeface="ヒラギノ角ゴ Pro W3" charset="-128"/>
                <a:cs typeface="ヒラギノ角ゴ Pro W3" charset="-128"/>
              </a:rPr>
              <a:t>The analogue signal is adjusted (front-end) and digitized (ADC). The correction signal is calculated, transformed in an analogue signal (DAC), adjusted (back-end + delay unit) and sent to the RF amplifiers.</a:t>
            </a:r>
          </a:p>
          <a:p>
            <a:pPr fontAlgn="base">
              <a:spcBef>
                <a:spcPts val="600"/>
              </a:spcBef>
              <a:spcAft>
                <a:spcPct val="0"/>
              </a:spcAft>
            </a:pPr>
            <a:r>
              <a:rPr lang="en-GB" sz="1600" b="1" dirty="0" smtClean="0">
                <a:solidFill>
                  <a:srgbClr val="002060"/>
                </a:solidFill>
                <a:ea typeface="ヒラギノ角ゴ Pro W3" charset="-128"/>
                <a:cs typeface="ヒラギノ角ゴ Pro W3" charset="-128"/>
              </a:rPr>
              <a:t>- RF AMPLIFIERS </a:t>
            </a:r>
            <a:br>
              <a:rPr lang="en-GB" sz="1600" b="1" dirty="0" smtClean="0">
                <a:solidFill>
                  <a:srgbClr val="002060"/>
                </a:solidFill>
                <a:ea typeface="ヒラギノ角ゴ Pro W3" charset="-128"/>
                <a:cs typeface="ヒラギノ角ゴ Pro W3" charset="-128"/>
              </a:rPr>
            </a:br>
            <a:r>
              <a:rPr lang="en-GB" sz="1600" dirty="0" smtClean="0">
                <a:solidFill>
                  <a:srgbClr val="002060"/>
                </a:solidFill>
                <a:ea typeface="ヒラギノ角ゴ Pro W3" charset="-128"/>
                <a:cs typeface="ヒラギノ角ゴ Pro W3" charset="-128"/>
              </a:rPr>
              <a:t>(Rack 51 - </a:t>
            </a:r>
            <a:r>
              <a:rPr lang="en-GB" sz="1600" dirty="0">
                <a:solidFill>
                  <a:srgbClr val="002060"/>
                </a:solidFill>
                <a:ea typeface="ヒラギノ角ゴ Pro W3" charset="-128"/>
                <a:cs typeface="ヒラギノ角ゴ Pro W3" charset="-128"/>
              </a:rPr>
              <a:t>Three units</a:t>
            </a:r>
            <a:r>
              <a:rPr lang="en-GB" sz="1600" dirty="0" smtClean="0">
                <a:solidFill>
                  <a:srgbClr val="002060"/>
                </a:solidFill>
                <a:ea typeface="ヒラギノ角ゴ Pro W3" charset="-128"/>
                <a:cs typeface="ヒラギノ角ゴ Pro W3" charset="-128"/>
              </a:rPr>
              <a:t>)</a:t>
            </a:r>
          </a:p>
          <a:p>
            <a:pPr algn="just" fontAlgn="base">
              <a:spcBef>
                <a:spcPts val="600"/>
              </a:spcBef>
              <a:spcAft>
                <a:spcPct val="0"/>
              </a:spcAft>
            </a:pPr>
            <a:r>
              <a:rPr lang="en-GB" sz="1600" dirty="0" smtClean="0">
                <a:solidFill>
                  <a:srgbClr val="002060"/>
                </a:solidFill>
                <a:ea typeface="ヒラギノ角ゴ Pro W3" charset="-128"/>
                <a:cs typeface="ヒラギノ角ゴ Pro W3" charset="-128"/>
              </a:rPr>
              <a:t>The correction signal is amplified and sent to the kicker (through circulators)</a:t>
            </a:r>
          </a:p>
          <a:p>
            <a:pPr algn="just" fontAlgn="base">
              <a:spcBef>
                <a:spcPts val="600"/>
              </a:spcBef>
              <a:spcAft>
                <a:spcPct val="0"/>
              </a:spcAft>
            </a:pPr>
            <a:r>
              <a:rPr lang="en-GB" sz="1600" b="1" dirty="0" smtClean="0">
                <a:solidFill>
                  <a:srgbClr val="002060"/>
                </a:solidFill>
                <a:ea typeface="ヒラギノ角ゴ Pro W3" charset="-128"/>
                <a:cs typeface="ヒラギノ角ゴ Pro W3" charset="-128"/>
              </a:rPr>
              <a:t>- KICKER</a:t>
            </a:r>
          </a:p>
          <a:p>
            <a:pPr algn="just" fontAlgn="base">
              <a:spcBef>
                <a:spcPts val="600"/>
              </a:spcBef>
              <a:spcAft>
                <a:spcPct val="0"/>
              </a:spcAft>
            </a:pPr>
            <a:r>
              <a:rPr lang="en-GB" sz="1600" dirty="0">
                <a:solidFill>
                  <a:srgbClr val="002060"/>
                </a:solidFill>
                <a:ea typeface="ヒラギノ角ゴ Pro W3" charset="-128"/>
                <a:cs typeface="ヒラギノ角ゴ Pro W3" charset="-128"/>
              </a:rPr>
              <a:t>The correction signal is applied to the bunches with a longitudinal kicker (RF resonator).</a:t>
            </a:r>
          </a:p>
        </p:txBody>
      </p:sp>
    </p:spTree>
    <p:extLst>
      <p:ext uri="{BB962C8B-B14F-4D97-AF65-F5344CB8AC3E}">
        <p14:creationId xmlns:p14="http://schemas.microsoft.com/office/powerpoint/2010/main" val="2836369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err="1"/>
              <a:t>Longitudinal</a:t>
            </a:r>
            <a:r>
              <a:rPr lang="it-IT"/>
              <a:t> </a:t>
            </a:r>
            <a:r>
              <a:rPr lang="it-IT" err="1"/>
              <a:t>oscillations</a:t>
            </a:r>
            <a:endParaRPr lang="it-IT">
              <a:solidFill>
                <a:srgbClr val="00B0F0"/>
              </a:solidFill>
            </a:endParaRPr>
          </a:p>
        </p:txBody>
      </p:sp>
      <p:sp>
        <p:nvSpPr>
          <p:cNvPr id="55" name="Rettangolo 54"/>
          <p:cNvSpPr/>
          <p:nvPr/>
        </p:nvSpPr>
        <p:spPr>
          <a:xfrm>
            <a:off x="376751" y="736661"/>
            <a:ext cx="8401490" cy="1877437"/>
          </a:xfrm>
          <a:prstGeom prst="rect">
            <a:avLst/>
          </a:prstGeom>
        </p:spPr>
        <p:txBody>
          <a:bodyPr wrap="square">
            <a:spAutoFit/>
          </a:bodyPr>
          <a:lstStyle/>
          <a:p>
            <a:pPr fontAlgn="base">
              <a:spcBef>
                <a:spcPts val="600"/>
              </a:spcBef>
              <a:spcAft>
                <a:spcPct val="0"/>
              </a:spcAft>
            </a:pPr>
            <a:r>
              <a:rPr lang="en-GB" sz="1600" dirty="0" smtClean="0">
                <a:solidFill>
                  <a:srgbClr val="002060"/>
                </a:solidFill>
              </a:rPr>
              <a:t>Simple case: </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One </a:t>
            </a:r>
            <a:r>
              <a:rPr lang="en-GB" sz="1600" dirty="0">
                <a:solidFill>
                  <a:srgbClr val="002060"/>
                </a:solidFill>
              </a:rPr>
              <a:t>bunch (considered as a single </a:t>
            </a:r>
            <a:r>
              <a:rPr lang="en-GB" sz="1600" dirty="0" smtClean="0">
                <a:solidFill>
                  <a:srgbClr val="002060"/>
                </a:solidFill>
              </a:rPr>
              <a:t>macro particle</a:t>
            </a:r>
            <a:r>
              <a:rPr lang="en-GB" sz="1600" dirty="0">
                <a:solidFill>
                  <a:srgbClr val="002060"/>
                </a:solidFill>
              </a:rPr>
              <a:t>) circulating at relativistic speed in a </a:t>
            </a:r>
            <a:r>
              <a:rPr lang="en-GB" sz="1600" dirty="0" smtClean="0">
                <a:solidFill>
                  <a:srgbClr val="002060"/>
                </a:solidFill>
              </a:rPr>
              <a:t>storage ring.</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Absence of any kind of perturbation.</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No feedback.</a:t>
            </a:r>
          </a:p>
          <a:p>
            <a:pPr marL="285750" indent="-285750" fontAlgn="base">
              <a:spcBef>
                <a:spcPts val="600"/>
              </a:spcBef>
              <a:spcAft>
                <a:spcPct val="0"/>
              </a:spcAft>
              <a:buFont typeface="Arial" panose="020B0604020202020204" pitchFamily="34" charset="0"/>
              <a:buChar char="•"/>
            </a:pPr>
            <a:r>
              <a:rPr lang="en-GB" sz="1600" dirty="0" smtClean="0">
                <a:solidFill>
                  <a:srgbClr val="002060"/>
                </a:solidFill>
              </a:rPr>
              <a:t>Only small energy oscillations.</a:t>
            </a:r>
          </a:p>
        </p:txBody>
      </p:sp>
      <p:pic>
        <p:nvPicPr>
          <p:cNvPr id="14" name="Immagin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4471" y="3393076"/>
            <a:ext cx="4599631" cy="2529797"/>
          </a:xfrm>
          <a:prstGeom prst="rect">
            <a:avLst/>
          </a:prstGeom>
        </p:spPr>
      </p:pic>
      <p:pic>
        <p:nvPicPr>
          <p:cNvPr id="15" name="Immagin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02524"/>
            <a:ext cx="4597749" cy="2528762"/>
          </a:xfrm>
          <a:prstGeom prst="rect">
            <a:avLst/>
          </a:prstGeom>
        </p:spPr>
      </p:pic>
    </p:spTree>
    <p:extLst>
      <p:ext uri="{BB962C8B-B14F-4D97-AF65-F5344CB8AC3E}">
        <p14:creationId xmlns:p14="http://schemas.microsoft.com/office/powerpoint/2010/main" val="848790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Feedback </a:t>
            </a:r>
            <a:r>
              <a:rPr lang="it-IT" err="1" smtClean="0"/>
              <a:t>action</a:t>
            </a:r>
            <a:endParaRPr lang="it-IT"/>
          </a:p>
        </p:txBody>
      </p:sp>
      <p:sp>
        <p:nvSpPr>
          <p:cNvPr id="3" name="Rettangolo 2"/>
          <p:cNvSpPr/>
          <p:nvPr/>
        </p:nvSpPr>
        <p:spPr>
          <a:xfrm>
            <a:off x="457200" y="730297"/>
            <a:ext cx="8229600" cy="1877437"/>
          </a:xfrm>
          <a:prstGeom prst="rect">
            <a:avLst/>
          </a:prstGeom>
          <a:noFill/>
        </p:spPr>
        <p:txBody>
          <a:bodyPr wrap="square">
            <a:spAutoFit/>
          </a:bodyPr>
          <a:lstStyle/>
          <a:p>
            <a:pPr fontAlgn="base">
              <a:spcBef>
                <a:spcPts val="600"/>
              </a:spcBef>
              <a:spcAft>
                <a:spcPct val="0"/>
              </a:spcAft>
            </a:pPr>
            <a:r>
              <a:rPr lang="en-US" sz="1600" dirty="0">
                <a:solidFill>
                  <a:srgbClr val="002060"/>
                </a:solidFill>
              </a:rPr>
              <a:t>The action of the feedback consists in </a:t>
            </a:r>
            <a:r>
              <a:rPr lang="en-US" sz="1600" b="1" dirty="0">
                <a:solidFill>
                  <a:srgbClr val="002060"/>
                </a:solidFill>
              </a:rPr>
              <a:t>individual </a:t>
            </a:r>
            <a:r>
              <a:rPr lang="en-US" sz="1600" b="1" dirty="0" smtClean="0">
                <a:solidFill>
                  <a:srgbClr val="002060"/>
                </a:solidFill>
              </a:rPr>
              <a:t>longitudinal kicks </a:t>
            </a:r>
            <a:r>
              <a:rPr lang="en-US" sz="1600" dirty="0">
                <a:solidFill>
                  <a:srgbClr val="002060"/>
                </a:solidFill>
              </a:rPr>
              <a:t>to each </a:t>
            </a:r>
            <a:r>
              <a:rPr lang="en-US" sz="1600" dirty="0" smtClean="0">
                <a:solidFill>
                  <a:srgbClr val="002060"/>
                </a:solidFill>
              </a:rPr>
              <a:t>bunch and for each turn (excluding decimation </a:t>
            </a:r>
            <a:r>
              <a:rPr lang="en-US" sz="1600" dirty="0" err="1" smtClean="0">
                <a:solidFill>
                  <a:srgbClr val="002060"/>
                </a:solidFill>
              </a:rPr>
              <a:t>tecniques</a:t>
            </a:r>
            <a:r>
              <a:rPr lang="en-US" sz="1600" dirty="0" smtClean="0">
                <a:solidFill>
                  <a:srgbClr val="002060"/>
                </a:solidFill>
              </a:rPr>
              <a:t>).</a:t>
            </a:r>
          </a:p>
          <a:p>
            <a:pPr fontAlgn="base">
              <a:spcBef>
                <a:spcPts val="600"/>
              </a:spcBef>
              <a:spcAft>
                <a:spcPct val="0"/>
              </a:spcAft>
            </a:pPr>
            <a:r>
              <a:rPr lang="en-US" sz="1600" b="1" dirty="0" smtClean="0">
                <a:solidFill>
                  <a:srgbClr val="002060"/>
                </a:solidFill>
              </a:rPr>
              <a:t>Each turn and for each bunch:</a:t>
            </a:r>
          </a:p>
          <a:p>
            <a:pPr marL="285750" indent="-285750" fontAlgn="base">
              <a:spcBef>
                <a:spcPts val="600"/>
              </a:spcBef>
              <a:spcAft>
                <a:spcPct val="0"/>
              </a:spcAft>
              <a:buFont typeface="Arial" panose="020B0604020202020204" pitchFamily="34" charset="0"/>
              <a:buChar char="•"/>
            </a:pPr>
            <a:r>
              <a:rPr lang="en-US" sz="1600" dirty="0" smtClean="0">
                <a:solidFill>
                  <a:srgbClr val="002060"/>
                </a:solidFill>
              </a:rPr>
              <a:t>Delay (phase) is measured.</a:t>
            </a:r>
          </a:p>
          <a:p>
            <a:pPr marL="285750" indent="-285750" fontAlgn="base">
              <a:spcBef>
                <a:spcPts val="600"/>
              </a:spcBef>
              <a:spcAft>
                <a:spcPct val="0"/>
              </a:spcAft>
              <a:buFont typeface="Arial" panose="020B0604020202020204" pitchFamily="34" charset="0"/>
              <a:buChar char="•"/>
            </a:pPr>
            <a:r>
              <a:rPr lang="en-US" sz="1600" dirty="0" smtClean="0">
                <a:solidFill>
                  <a:srgbClr val="002060"/>
                </a:solidFill>
              </a:rPr>
              <a:t>Correction signal (longitudinal kick) is elaborated.</a:t>
            </a:r>
          </a:p>
          <a:p>
            <a:pPr marL="285750" indent="-285750" fontAlgn="base">
              <a:spcBef>
                <a:spcPts val="600"/>
              </a:spcBef>
              <a:spcAft>
                <a:spcPct val="0"/>
              </a:spcAft>
              <a:buFont typeface="Arial" panose="020B0604020202020204" pitchFamily="34" charset="0"/>
              <a:buChar char="•"/>
            </a:pPr>
            <a:r>
              <a:rPr lang="en-US" sz="1600" dirty="0" smtClean="0">
                <a:solidFill>
                  <a:srgbClr val="002060"/>
                </a:solidFill>
              </a:rPr>
              <a:t>Longitudinal kick is applied.</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 y="3908679"/>
            <a:ext cx="4655820" cy="2560701"/>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411" y="3913738"/>
            <a:ext cx="4655820" cy="2560701"/>
          </a:xfrm>
          <a:prstGeom prst="rect">
            <a:avLst/>
          </a:prstGeom>
        </p:spPr>
      </p:pic>
      <mc:AlternateContent xmlns:mc="http://schemas.openxmlformats.org/markup-compatibility/2006" xmlns:a14="http://schemas.microsoft.com/office/drawing/2010/main">
        <mc:Choice Requires="a14">
          <p:sp>
            <p:nvSpPr>
              <p:cNvPr id="6" name="Rettangolo 5"/>
              <p:cNvSpPr/>
              <p:nvPr/>
            </p:nvSpPr>
            <p:spPr>
              <a:xfrm>
                <a:off x="457200" y="2644832"/>
                <a:ext cx="8229600" cy="1169551"/>
              </a:xfrm>
              <a:prstGeom prst="rect">
                <a:avLst/>
              </a:prstGeom>
              <a:solidFill>
                <a:schemeClr val="tx2">
                  <a:lumMod val="95000"/>
                </a:schemeClr>
              </a:solidFill>
            </p:spPr>
            <p:txBody>
              <a:bodyPr wrap="square">
                <a:spAutoFit/>
              </a:bodyPr>
              <a:lstStyle/>
              <a:p>
                <a:pPr fontAlgn="base">
                  <a:spcBef>
                    <a:spcPts val="600"/>
                  </a:spcBef>
                  <a:spcAft>
                    <a:spcPct val="0"/>
                  </a:spcAft>
                </a:pPr>
                <a:r>
                  <a:rPr lang="en-US" sz="1400" dirty="0">
                    <a:solidFill>
                      <a:srgbClr val="002060"/>
                    </a:solidFill>
                  </a:rPr>
                  <a:t>Since we are measuring the delay </a:t>
                </a:r>
                <a14:m>
                  <m:oMath xmlns:m="http://schemas.openxmlformats.org/officeDocument/2006/math">
                    <m:r>
                      <a:rPr lang="el-GR" sz="1400">
                        <a:solidFill>
                          <a:srgbClr val="002060"/>
                        </a:solidFill>
                        <a:latin typeface="Cambria Math" panose="02040503050406030204" pitchFamily="18" charset="0"/>
                      </a:rPr>
                      <m:t>𝛕</m:t>
                    </m:r>
                  </m:oMath>
                </a14:m>
                <a:r>
                  <a:rPr lang="en-US" sz="1400" dirty="0">
                    <a:solidFill>
                      <a:srgbClr val="002060"/>
                    </a:solidFill>
                  </a:rPr>
                  <a:t> (phase </a:t>
                </a:r>
                <a:r>
                  <a:rPr lang="el-GR" sz="1400" dirty="0">
                    <a:solidFill>
                      <a:srgbClr val="002060"/>
                    </a:solidFill>
                  </a:rPr>
                  <a:t>φ</a:t>
                </a:r>
                <a:r>
                  <a:rPr lang="en-US" sz="1400" dirty="0">
                    <a:solidFill>
                      <a:srgbClr val="002060"/>
                    </a:solidFill>
                  </a:rPr>
                  <a:t>), but we are going to modify the energy of the bunches, </a:t>
                </a:r>
                <a:r>
                  <a:rPr lang="en-US" sz="1400" b="1" dirty="0">
                    <a:solidFill>
                      <a:srgbClr val="002060"/>
                    </a:solidFill>
                  </a:rPr>
                  <a:t>the correction signal is simply </a:t>
                </a:r>
                <a:r>
                  <a:rPr lang="en-US" sz="1400" b="1" dirty="0" smtClean="0">
                    <a:solidFill>
                      <a:srgbClr val="002060"/>
                    </a:solidFill>
                  </a:rPr>
                  <a:t>calculated as the </a:t>
                </a:r>
                <a:r>
                  <a:rPr lang="en-US" sz="1400" b="1" dirty="0">
                    <a:solidFill>
                      <a:srgbClr val="002060"/>
                    </a:solidFill>
                  </a:rPr>
                  <a:t>measured </a:t>
                </a:r>
                <a:r>
                  <a:rPr lang="en-US" sz="1400" b="1" dirty="0" smtClean="0">
                    <a:solidFill>
                      <a:srgbClr val="002060"/>
                    </a:solidFill>
                  </a:rPr>
                  <a:t>delay </a:t>
                </a:r>
                <a14:m>
                  <m:oMath xmlns:m="http://schemas.openxmlformats.org/officeDocument/2006/math">
                    <m:r>
                      <a:rPr lang="el-GR" sz="1400" b="1">
                        <a:solidFill>
                          <a:srgbClr val="002060"/>
                        </a:solidFill>
                        <a:latin typeface="Cambria Math" panose="02040503050406030204" pitchFamily="18" charset="0"/>
                      </a:rPr>
                      <m:t>𝛕</m:t>
                    </m:r>
                  </m:oMath>
                </a14:m>
                <a:r>
                  <a:rPr lang="en-US" sz="1400" b="1" dirty="0">
                    <a:solidFill>
                      <a:srgbClr val="002060"/>
                    </a:solidFill>
                  </a:rPr>
                  <a:t> (phase </a:t>
                </a:r>
                <a:r>
                  <a:rPr lang="el-GR" sz="1400" b="1" dirty="0">
                    <a:solidFill>
                      <a:srgbClr val="002060"/>
                    </a:solidFill>
                  </a:rPr>
                  <a:t>φ</a:t>
                </a:r>
                <a:r>
                  <a:rPr lang="en-US" sz="1400" b="1" dirty="0">
                    <a:solidFill>
                      <a:srgbClr val="002060"/>
                    </a:solidFill>
                  </a:rPr>
                  <a:t>), shifted by </a:t>
                </a:r>
                <a:r>
                  <a:rPr lang="el-GR" sz="1400" b="1" dirty="0">
                    <a:solidFill>
                      <a:srgbClr val="002060"/>
                    </a:solidFill>
                  </a:rPr>
                  <a:t>π</a:t>
                </a:r>
                <a:r>
                  <a:rPr lang="it-IT" sz="1400" b="1" dirty="0">
                    <a:solidFill>
                      <a:srgbClr val="002060"/>
                    </a:solidFill>
                  </a:rPr>
                  <a:t>/2 </a:t>
                </a:r>
                <a:r>
                  <a:rPr lang="it-IT" sz="1400" dirty="0">
                    <a:solidFill>
                      <a:srgbClr val="002060"/>
                    </a:solidFill>
                  </a:rPr>
                  <a:t>(in </a:t>
                </a:r>
                <a:r>
                  <a:rPr lang="it-IT" sz="1400" dirty="0" err="1">
                    <a:solidFill>
                      <a:srgbClr val="002060"/>
                    </a:solidFill>
                  </a:rPr>
                  <a:t>respect</a:t>
                </a:r>
                <a:r>
                  <a:rPr lang="it-IT" sz="1400" dirty="0">
                    <a:solidFill>
                      <a:srgbClr val="002060"/>
                    </a:solidFill>
                  </a:rPr>
                  <a:t> of the </a:t>
                </a:r>
                <a:r>
                  <a:rPr lang="it-IT" sz="1400" dirty="0" err="1">
                    <a:solidFill>
                      <a:srgbClr val="002060"/>
                    </a:solidFill>
                  </a:rPr>
                  <a:t>synchrotron</a:t>
                </a:r>
                <a:r>
                  <a:rPr lang="it-IT" sz="1400" dirty="0">
                    <a:solidFill>
                      <a:srgbClr val="002060"/>
                    </a:solidFill>
                  </a:rPr>
                  <a:t> </a:t>
                </a:r>
                <a:r>
                  <a:rPr lang="it-IT" sz="1400" dirty="0" err="1">
                    <a:solidFill>
                      <a:srgbClr val="002060"/>
                    </a:solidFill>
                  </a:rPr>
                  <a:t>oscillation</a:t>
                </a:r>
                <a:r>
                  <a:rPr lang="it-IT" sz="1400" dirty="0">
                    <a:solidFill>
                      <a:srgbClr val="002060"/>
                    </a:solidFill>
                  </a:rPr>
                  <a:t> </a:t>
                </a:r>
                <a:r>
                  <a:rPr lang="it-IT" sz="1400" dirty="0" err="1">
                    <a:solidFill>
                      <a:srgbClr val="002060"/>
                    </a:solidFill>
                  </a:rPr>
                  <a:t>frequency</a:t>
                </a:r>
                <a:r>
                  <a:rPr lang="it-IT" sz="1400" dirty="0">
                    <a:solidFill>
                      <a:srgbClr val="002060"/>
                    </a:solidFill>
                  </a:rPr>
                  <a:t>). </a:t>
                </a:r>
                <a:r>
                  <a:rPr lang="it-IT" sz="1400" dirty="0" err="1" smtClean="0">
                    <a:solidFill>
                      <a:srgbClr val="002060"/>
                    </a:solidFill>
                  </a:rPr>
                  <a:t>Thus</a:t>
                </a:r>
                <a:r>
                  <a:rPr lang="it-IT" sz="1400" dirty="0">
                    <a:solidFill>
                      <a:srgbClr val="002060"/>
                    </a:solidFill>
                  </a:rPr>
                  <a:t>, </a:t>
                </a:r>
                <a:r>
                  <a:rPr lang="it-IT" sz="1400" dirty="0" err="1">
                    <a:solidFill>
                      <a:srgbClr val="002060"/>
                    </a:solidFill>
                  </a:rPr>
                  <a:t>we</a:t>
                </a:r>
                <a:r>
                  <a:rPr lang="it-IT" sz="1400" dirty="0">
                    <a:solidFill>
                      <a:srgbClr val="002060"/>
                    </a:solidFill>
                  </a:rPr>
                  <a:t> </a:t>
                </a:r>
                <a:r>
                  <a:rPr lang="it-IT" sz="1400" dirty="0" err="1">
                    <a:solidFill>
                      <a:srgbClr val="002060"/>
                    </a:solidFill>
                  </a:rPr>
                  <a:t>obtain</a:t>
                </a:r>
                <a:r>
                  <a:rPr lang="it-IT" sz="1400" dirty="0">
                    <a:solidFill>
                      <a:srgbClr val="002060"/>
                    </a:solidFill>
                  </a:rPr>
                  <a:t> </a:t>
                </a:r>
                <a:r>
                  <a:rPr lang="it-IT" sz="1400" dirty="0" smtClean="0">
                    <a:solidFill>
                      <a:srgbClr val="002060"/>
                    </a:solidFill>
                  </a:rPr>
                  <a:t>and </a:t>
                </a:r>
                <a:r>
                  <a:rPr lang="it-IT" sz="1400" dirty="0" err="1" smtClean="0">
                    <a:solidFill>
                      <a:srgbClr val="002060"/>
                    </a:solidFill>
                  </a:rPr>
                  <a:t>apply</a:t>
                </a:r>
                <a:r>
                  <a:rPr lang="it-IT" sz="1400" dirty="0" smtClean="0">
                    <a:solidFill>
                      <a:srgbClr val="002060"/>
                    </a:solidFill>
                  </a:rPr>
                  <a:t> (</a:t>
                </a:r>
                <a:r>
                  <a:rPr lang="it-IT" sz="1400" dirty="0" err="1" smtClean="0">
                    <a:solidFill>
                      <a:srgbClr val="002060"/>
                    </a:solidFill>
                  </a:rPr>
                  <a:t>after</a:t>
                </a:r>
                <a:r>
                  <a:rPr lang="it-IT" sz="1400" dirty="0" smtClean="0">
                    <a:solidFill>
                      <a:srgbClr val="002060"/>
                    </a:solidFill>
                  </a:rPr>
                  <a:t> </a:t>
                </a:r>
                <a:r>
                  <a:rPr lang="it-IT" sz="1400" dirty="0" err="1" smtClean="0">
                    <a:solidFill>
                      <a:srgbClr val="002060"/>
                    </a:solidFill>
                  </a:rPr>
                  <a:t>few</a:t>
                </a:r>
                <a:r>
                  <a:rPr lang="it-IT" sz="1400" dirty="0" smtClean="0">
                    <a:solidFill>
                      <a:srgbClr val="002060"/>
                    </a:solidFill>
                  </a:rPr>
                  <a:t> </a:t>
                </a:r>
                <a:r>
                  <a:rPr lang="it-IT" sz="1400" dirty="0" err="1" smtClean="0">
                    <a:solidFill>
                      <a:srgbClr val="002060"/>
                    </a:solidFill>
                  </a:rPr>
                  <a:t>turns</a:t>
                </a:r>
                <a:r>
                  <a:rPr lang="it-IT" sz="1400" dirty="0" smtClean="0">
                    <a:solidFill>
                      <a:srgbClr val="002060"/>
                    </a:solidFill>
                  </a:rPr>
                  <a:t>) a </a:t>
                </a:r>
                <a:r>
                  <a:rPr lang="it-IT" sz="1400" b="1" dirty="0" err="1">
                    <a:solidFill>
                      <a:srgbClr val="002060"/>
                    </a:solidFill>
                  </a:rPr>
                  <a:t>correction</a:t>
                </a:r>
                <a:r>
                  <a:rPr lang="it-IT" sz="1400" b="1" dirty="0">
                    <a:solidFill>
                      <a:srgbClr val="002060"/>
                    </a:solidFill>
                  </a:rPr>
                  <a:t> </a:t>
                </a:r>
                <a:r>
                  <a:rPr lang="it-IT" sz="1400" b="1" dirty="0" err="1">
                    <a:solidFill>
                      <a:srgbClr val="002060"/>
                    </a:solidFill>
                  </a:rPr>
                  <a:t>signal</a:t>
                </a:r>
                <a:r>
                  <a:rPr lang="it-IT" sz="1400" dirty="0">
                    <a:solidFill>
                      <a:srgbClr val="002060"/>
                    </a:solidFill>
                  </a:rPr>
                  <a:t>, </a:t>
                </a:r>
                <a:r>
                  <a:rPr lang="it-IT" sz="1400" dirty="0" err="1">
                    <a:solidFill>
                      <a:srgbClr val="002060"/>
                    </a:solidFill>
                  </a:rPr>
                  <a:t>which</a:t>
                </a:r>
                <a:r>
                  <a:rPr lang="it-IT" sz="1400" dirty="0">
                    <a:solidFill>
                      <a:srgbClr val="002060"/>
                    </a:solidFill>
                  </a:rPr>
                  <a:t> </a:t>
                </a:r>
                <a:r>
                  <a:rPr lang="it-IT" sz="1400" b="1" dirty="0" err="1">
                    <a:solidFill>
                      <a:srgbClr val="002060"/>
                    </a:solidFill>
                  </a:rPr>
                  <a:t>is</a:t>
                </a:r>
                <a:r>
                  <a:rPr lang="it-IT" sz="1400" b="1" dirty="0">
                    <a:solidFill>
                      <a:srgbClr val="002060"/>
                    </a:solidFill>
                  </a:rPr>
                  <a:t> in anti-</a:t>
                </a:r>
                <a:r>
                  <a:rPr lang="it-IT" sz="1400" b="1" dirty="0" err="1">
                    <a:solidFill>
                      <a:srgbClr val="002060"/>
                    </a:solidFill>
                  </a:rPr>
                  <a:t>phase</a:t>
                </a:r>
                <a:r>
                  <a:rPr lang="it-IT" sz="1400" b="1" dirty="0">
                    <a:solidFill>
                      <a:srgbClr val="002060"/>
                    </a:solidFill>
                  </a:rPr>
                  <a:t> with the </a:t>
                </a:r>
                <a:r>
                  <a:rPr lang="it-IT" sz="1400" b="1" dirty="0" err="1">
                    <a:solidFill>
                      <a:srgbClr val="002060"/>
                    </a:solidFill>
                  </a:rPr>
                  <a:t>energy</a:t>
                </a:r>
                <a:r>
                  <a:rPr lang="it-IT" sz="1400" b="1" dirty="0">
                    <a:solidFill>
                      <a:srgbClr val="002060"/>
                    </a:solidFill>
                  </a:rPr>
                  <a:t> </a:t>
                </a:r>
                <a:r>
                  <a:rPr lang="it-IT" sz="1400" b="1" dirty="0" err="1">
                    <a:solidFill>
                      <a:srgbClr val="002060"/>
                    </a:solidFill>
                  </a:rPr>
                  <a:t>oscillations</a:t>
                </a:r>
                <a:r>
                  <a:rPr lang="it-IT" sz="1400" dirty="0" smtClean="0">
                    <a:solidFill>
                      <a:srgbClr val="002060"/>
                    </a:solidFill>
                  </a:rPr>
                  <a:t>. </a:t>
                </a:r>
                <a:r>
                  <a:rPr lang="it-IT" sz="1400" dirty="0" err="1" smtClean="0">
                    <a:solidFill>
                      <a:srgbClr val="002060"/>
                    </a:solidFill>
                  </a:rPr>
                  <a:t>This</a:t>
                </a:r>
                <a:r>
                  <a:rPr lang="it-IT" sz="1400" dirty="0" smtClean="0">
                    <a:solidFill>
                      <a:srgbClr val="002060"/>
                    </a:solidFill>
                  </a:rPr>
                  <a:t> </a:t>
                </a:r>
                <a:r>
                  <a:rPr lang="it-IT" sz="1400" dirty="0" err="1" smtClean="0">
                    <a:solidFill>
                      <a:srgbClr val="002060"/>
                    </a:solidFill>
                  </a:rPr>
                  <a:t>will</a:t>
                </a:r>
                <a:r>
                  <a:rPr lang="it-IT" sz="1400" dirty="0" smtClean="0">
                    <a:solidFill>
                      <a:srgbClr val="002060"/>
                    </a:solidFill>
                  </a:rPr>
                  <a:t> </a:t>
                </a:r>
                <a:r>
                  <a:rPr lang="it-IT" sz="1400" dirty="0" err="1" smtClean="0">
                    <a:solidFill>
                      <a:srgbClr val="002060"/>
                    </a:solidFill>
                  </a:rPr>
                  <a:t>damp</a:t>
                </a:r>
                <a:r>
                  <a:rPr lang="it-IT" sz="1400" dirty="0" smtClean="0">
                    <a:solidFill>
                      <a:srgbClr val="002060"/>
                    </a:solidFill>
                  </a:rPr>
                  <a:t> the </a:t>
                </a:r>
                <a:r>
                  <a:rPr lang="it-IT" sz="1400" dirty="0" err="1" smtClean="0">
                    <a:solidFill>
                      <a:srgbClr val="002060"/>
                    </a:solidFill>
                  </a:rPr>
                  <a:t>bunch</a:t>
                </a:r>
                <a:r>
                  <a:rPr lang="it-IT" sz="1400" dirty="0" smtClean="0">
                    <a:solidFill>
                      <a:srgbClr val="002060"/>
                    </a:solidFill>
                  </a:rPr>
                  <a:t> </a:t>
                </a:r>
                <a:r>
                  <a:rPr lang="it-IT" sz="1400" dirty="0" err="1" smtClean="0">
                    <a:solidFill>
                      <a:srgbClr val="002060"/>
                    </a:solidFill>
                  </a:rPr>
                  <a:t>oscillations</a:t>
                </a:r>
                <a:r>
                  <a:rPr lang="it-IT" sz="1400" dirty="0" smtClean="0">
                    <a:solidFill>
                      <a:srgbClr val="002060"/>
                    </a:solidFill>
                  </a:rPr>
                  <a:t>.</a:t>
                </a:r>
                <a:endParaRPr lang="en-US" sz="1400" dirty="0">
                  <a:solidFill>
                    <a:srgbClr val="002060"/>
                  </a:solidFill>
                </a:endParaRPr>
              </a:p>
            </p:txBody>
          </p:sp>
        </mc:Choice>
        <mc:Fallback xmlns="">
          <p:sp>
            <p:nvSpPr>
              <p:cNvPr id="6" name="Rettangolo 5"/>
              <p:cNvSpPr>
                <a:spLocks noRot="1" noChangeAspect="1" noMove="1" noResize="1" noEditPoints="1" noAdjustHandles="1" noChangeArrowheads="1" noChangeShapeType="1" noTextEdit="1"/>
              </p:cNvSpPr>
              <p:nvPr/>
            </p:nvSpPr>
            <p:spPr>
              <a:xfrm>
                <a:off x="457200" y="2644832"/>
                <a:ext cx="8229600" cy="1169551"/>
              </a:xfrm>
              <a:prstGeom prst="rect">
                <a:avLst/>
              </a:prstGeom>
              <a:blipFill>
                <a:blip r:embed="rId4"/>
                <a:stretch>
                  <a:fillRect l="-222" t="-1042" b="-4167"/>
                </a:stretch>
              </a:blipFill>
            </p:spPr>
            <p:txBody>
              <a:bodyPr/>
              <a:lstStyle/>
              <a:p>
                <a:r>
                  <a:rPr lang="it-IT">
                    <a:noFill/>
                  </a:rPr>
                  <a:t> </a:t>
                </a:r>
              </a:p>
            </p:txBody>
          </p:sp>
        </mc:Fallback>
      </mc:AlternateContent>
      <p:cxnSp>
        <p:nvCxnSpPr>
          <p:cNvPr id="7" name="Connettore 2 6"/>
          <p:cNvCxnSpPr/>
          <p:nvPr/>
        </p:nvCxnSpPr>
        <p:spPr>
          <a:xfrm>
            <a:off x="5463540" y="3623287"/>
            <a:ext cx="259080" cy="385274"/>
          </a:xfrm>
          <a:prstGeom prst="straightConnector1">
            <a:avLst/>
          </a:prstGeom>
          <a:ln w="12700">
            <a:solidFill>
              <a:srgbClr val="000066"/>
            </a:solidFill>
            <a:tailEnd type="triangle" w="med" len="lg"/>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43180" y="3815921"/>
            <a:ext cx="4287951" cy="2678988"/>
          </a:xfrm>
          <a:prstGeom prst="rect">
            <a:avLst/>
          </a:prstGeom>
          <a:no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11" name="Rettangolo 10"/>
          <p:cNvSpPr/>
          <p:nvPr/>
        </p:nvSpPr>
        <p:spPr>
          <a:xfrm>
            <a:off x="4607345" y="3815921"/>
            <a:ext cx="4471886" cy="2678988"/>
          </a:xfrm>
          <a:prstGeom prst="rect">
            <a:avLst/>
          </a:prstGeom>
          <a:no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Tree>
    <p:extLst>
      <p:ext uri="{BB962C8B-B14F-4D97-AF65-F5344CB8AC3E}">
        <p14:creationId xmlns:p14="http://schemas.microsoft.com/office/powerpoint/2010/main" val="23855949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tangolo 29"/>
          <p:cNvSpPr/>
          <p:nvPr/>
        </p:nvSpPr>
        <p:spPr>
          <a:xfrm>
            <a:off x="457201" y="690864"/>
            <a:ext cx="8251124" cy="2415073"/>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 name="Titolo 1"/>
          <p:cNvSpPr>
            <a:spLocks noGrp="1"/>
          </p:cNvSpPr>
          <p:nvPr>
            <p:ph type="title"/>
          </p:nvPr>
        </p:nvSpPr>
        <p:spPr/>
        <p:txBody>
          <a:bodyPr/>
          <a:lstStyle/>
          <a:p>
            <a:r>
              <a:rPr lang="it-IT" dirty="0" err="1"/>
              <a:t>Longitudinal</a:t>
            </a:r>
            <a:r>
              <a:rPr lang="it-IT" dirty="0"/>
              <a:t> </a:t>
            </a:r>
            <a:r>
              <a:rPr lang="it-IT" dirty="0" smtClean="0"/>
              <a:t>Feedback</a:t>
            </a:r>
            <a:endParaRPr lang="it-IT" dirty="0">
              <a:solidFill>
                <a:srgbClr val="00B0F0"/>
              </a:solidFill>
            </a:endParaRPr>
          </a:p>
        </p:txBody>
      </p:sp>
      <p:sp>
        <p:nvSpPr>
          <p:cNvPr id="15" name="Ottagono 14"/>
          <p:cNvSpPr/>
          <p:nvPr/>
        </p:nvSpPr>
        <p:spPr>
          <a:xfrm>
            <a:off x="1499777" y="808739"/>
            <a:ext cx="935970" cy="866775"/>
          </a:xfrm>
          <a:prstGeom prst="oct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16" name="CasellaDiTesto 15"/>
          <p:cNvSpPr txBox="1"/>
          <p:nvPr/>
        </p:nvSpPr>
        <p:spPr>
          <a:xfrm>
            <a:off x="1798287" y="1145176"/>
            <a:ext cx="341440"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200" b="1" smtClean="0"/>
              <a:t>BPM</a:t>
            </a:r>
          </a:p>
        </p:txBody>
      </p:sp>
      <p:sp>
        <p:nvSpPr>
          <p:cNvPr id="17" name="Rettangolo 16"/>
          <p:cNvSpPr/>
          <p:nvPr/>
        </p:nvSpPr>
        <p:spPr>
          <a:xfrm>
            <a:off x="1426675" y="2149048"/>
            <a:ext cx="1074420" cy="54609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19" name="CasellaDiTesto 18"/>
          <p:cNvSpPr txBox="1"/>
          <p:nvPr/>
        </p:nvSpPr>
        <p:spPr>
          <a:xfrm>
            <a:off x="1589243" y="2319432"/>
            <a:ext cx="763029"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Front-end </a:t>
            </a:r>
          </a:p>
        </p:txBody>
      </p:sp>
      <p:sp>
        <p:nvSpPr>
          <p:cNvPr id="20" name="Rettangolo 19"/>
          <p:cNvSpPr/>
          <p:nvPr/>
        </p:nvSpPr>
        <p:spPr>
          <a:xfrm>
            <a:off x="2887683" y="2017486"/>
            <a:ext cx="1531620" cy="812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1" name="CasellaDiTesto 20"/>
          <p:cNvSpPr txBox="1"/>
          <p:nvPr/>
        </p:nvSpPr>
        <p:spPr>
          <a:xfrm>
            <a:off x="2925056" y="2085521"/>
            <a:ext cx="1519647" cy="661720"/>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ADC + </a:t>
            </a:r>
          </a:p>
          <a:p>
            <a:pPr algn="ctr">
              <a:lnSpc>
                <a:spcPct val="85000"/>
              </a:lnSpc>
              <a:spcAft>
                <a:spcPts val="600"/>
              </a:spcAft>
              <a:buClr>
                <a:schemeClr val="accent2"/>
              </a:buClr>
              <a:buSzPct val="70000"/>
            </a:pPr>
            <a:r>
              <a:rPr lang="it-IT" sz="1200" b="1" smtClean="0"/>
              <a:t>Digital Processing + </a:t>
            </a:r>
          </a:p>
          <a:p>
            <a:pPr algn="ctr">
              <a:lnSpc>
                <a:spcPct val="85000"/>
              </a:lnSpc>
              <a:spcAft>
                <a:spcPts val="600"/>
              </a:spcAft>
              <a:buClr>
                <a:schemeClr val="accent2"/>
              </a:buClr>
              <a:buSzPct val="70000"/>
            </a:pPr>
            <a:r>
              <a:rPr lang="it-IT" sz="1200" b="1" smtClean="0"/>
              <a:t>DAC </a:t>
            </a:r>
          </a:p>
        </p:txBody>
      </p:sp>
      <p:sp>
        <p:nvSpPr>
          <p:cNvPr id="22" name="Rettangolo 21"/>
          <p:cNvSpPr/>
          <p:nvPr/>
        </p:nvSpPr>
        <p:spPr>
          <a:xfrm>
            <a:off x="4805891" y="2143333"/>
            <a:ext cx="1074420" cy="54609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3" name="CasellaDiTesto 22"/>
          <p:cNvSpPr txBox="1"/>
          <p:nvPr/>
        </p:nvSpPr>
        <p:spPr>
          <a:xfrm>
            <a:off x="4982886" y="2319432"/>
            <a:ext cx="734176"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Back-end </a:t>
            </a:r>
          </a:p>
        </p:txBody>
      </p:sp>
      <p:sp>
        <p:nvSpPr>
          <p:cNvPr id="18" name="Triangolo isoscele 17"/>
          <p:cNvSpPr/>
          <p:nvPr/>
        </p:nvSpPr>
        <p:spPr>
          <a:xfrm rot="5400000">
            <a:off x="6179432" y="2026670"/>
            <a:ext cx="899973" cy="7758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4" name="CasellaDiTesto 23"/>
          <p:cNvSpPr txBox="1"/>
          <p:nvPr/>
        </p:nvSpPr>
        <p:spPr>
          <a:xfrm>
            <a:off x="6280118" y="2300983"/>
            <a:ext cx="627479"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200" b="1" smtClean="0"/>
              <a:t>RF </a:t>
            </a:r>
            <a:r>
              <a:rPr lang="it-IT" sz="1200" b="1" err="1" smtClean="0"/>
              <a:t>Amp</a:t>
            </a:r>
            <a:r>
              <a:rPr lang="it-IT" sz="1200" b="1" smtClean="0"/>
              <a:t>.</a:t>
            </a:r>
          </a:p>
        </p:txBody>
      </p:sp>
      <p:cxnSp>
        <p:nvCxnSpPr>
          <p:cNvPr id="26" name="Connettore diritto 25"/>
          <p:cNvCxnSpPr>
            <a:stCxn id="17" idx="3"/>
            <a:endCxn id="20" idx="1"/>
          </p:cNvCxnSpPr>
          <p:nvPr/>
        </p:nvCxnSpPr>
        <p:spPr>
          <a:xfrm>
            <a:off x="2501095" y="2422098"/>
            <a:ext cx="386588" cy="17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a:stCxn id="21" idx="3"/>
            <a:endCxn id="22" idx="1"/>
          </p:cNvCxnSpPr>
          <p:nvPr/>
        </p:nvCxnSpPr>
        <p:spPr>
          <a:xfrm>
            <a:off x="4444703" y="2416381"/>
            <a:ext cx="361188" cy="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a:stCxn id="22" idx="3"/>
            <a:endCxn id="18" idx="3"/>
          </p:cNvCxnSpPr>
          <p:nvPr/>
        </p:nvCxnSpPr>
        <p:spPr>
          <a:xfrm flipV="1">
            <a:off x="5880311" y="2414590"/>
            <a:ext cx="361188" cy="1793"/>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a:endCxn id="17" idx="0"/>
          </p:cNvCxnSpPr>
          <p:nvPr/>
        </p:nvCxnSpPr>
        <p:spPr>
          <a:xfrm>
            <a:off x="1963885" y="1675514"/>
            <a:ext cx="0" cy="473534"/>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1" name="CasellaDiTesto 40"/>
          <p:cNvSpPr txBox="1"/>
          <p:nvPr/>
        </p:nvSpPr>
        <p:spPr>
          <a:xfrm>
            <a:off x="6945444" y="1123580"/>
            <a:ext cx="468077"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200" b="1" err="1" smtClean="0"/>
              <a:t>Kicker</a:t>
            </a:r>
            <a:endParaRPr lang="it-IT" sz="1200" b="1" smtClean="0"/>
          </a:p>
        </p:txBody>
      </p:sp>
      <p:cxnSp>
        <p:nvCxnSpPr>
          <p:cNvPr id="42" name="Connettore 4 41"/>
          <p:cNvCxnSpPr>
            <a:stCxn id="18" idx="0"/>
          </p:cNvCxnSpPr>
          <p:nvPr/>
        </p:nvCxnSpPr>
        <p:spPr>
          <a:xfrm flipV="1">
            <a:off x="7017338" y="1675514"/>
            <a:ext cx="165782" cy="739076"/>
          </a:xfrm>
          <a:prstGeom prst="bentConnector2">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 name="Connettore 2 47"/>
          <p:cNvCxnSpPr/>
          <p:nvPr/>
        </p:nvCxnSpPr>
        <p:spPr>
          <a:xfrm flipV="1">
            <a:off x="7647468" y="1218773"/>
            <a:ext cx="711672" cy="1581"/>
          </a:xfrm>
          <a:prstGeom prst="straightConnector1">
            <a:avLst/>
          </a:prstGeom>
          <a:ln w="19050">
            <a:solidFill>
              <a:schemeClr val="tx1"/>
            </a:solidFill>
            <a:prstDash val="lgDash"/>
            <a:tailEnd type="triangle" w="lg" len="lg"/>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8021221" y="939837"/>
            <a:ext cx="416781"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200" b="1" err="1" smtClean="0"/>
              <a:t>Beam</a:t>
            </a:r>
            <a:endParaRPr lang="it-IT" sz="1200" b="1" smtClean="0"/>
          </a:p>
        </p:txBody>
      </p:sp>
      <p:cxnSp>
        <p:nvCxnSpPr>
          <p:cNvPr id="51" name="Connettore 2 50"/>
          <p:cNvCxnSpPr/>
          <p:nvPr/>
        </p:nvCxnSpPr>
        <p:spPr>
          <a:xfrm flipV="1">
            <a:off x="2435747" y="1218773"/>
            <a:ext cx="4275750" cy="1"/>
          </a:xfrm>
          <a:prstGeom prst="straightConnector1">
            <a:avLst/>
          </a:prstGeom>
          <a:ln w="19050">
            <a:solidFill>
              <a:schemeClr val="tx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53" name="Connettore 2 52"/>
          <p:cNvCxnSpPr/>
          <p:nvPr/>
        </p:nvCxnSpPr>
        <p:spPr>
          <a:xfrm flipV="1">
            <a:off x="899160" y="1218774"/>
            <a:ext cx="600617" cy="1"/>
          </a:xfrm>
          <a:prstGeom prst="straightConnector1">
            <a:avLst/>
          </a:prstGeom>
          <a:ln w="19050">
            <a:solidFill>
              <a:schemeClr val="tx1"/>
            </a:solidFill>
            <a:prstDash val="lgDash"/>
            <a:tailEnd type="none" w="lg" len="lg"/>
          </a:ln>
        </p:spPr>
        <p:style>
          <a:lnRef idx="1">
            <a:schemeClr val="accent1"/>
          </a:lnRef>
          <a:fillRef idx="0">
            <a:schemeClr val="accent1"/>
          </a:fillRef>
          <a:effectRef idx="0">
            <a:schemeClr val="accent1"/>
          </a:effectRef>
          <a:fontRef idx="minor">
            <a:schemeClr val="tx1"/>
          </a:fontRef>
        </p:style>
      </p:cxnSp>
      <p:sp>
        <p:nvSpPr>
          <p:cNvPr id="25" name="Rettangolo 24"/>
          <p:cNvSpPr/>
          <p:nvPr/>
        </p:nvSpPr>
        <p:spPr>
          <a:xfrm>
            <a:off x="328864" y="3205761"/>
            <a:ext cx="8566484" cy="4001095"/>
          </a:xfrm>
          <a:prstGeom prst="rect">
            <a:avLst/>
          </a:prstGeom>
        </p:spPr>
        <p:txBody>
          <a:bodyPr wrap="square">
            <a:spAutoFit/>
          </a:bodyPr>
          <a:lstStyle/>
          <a:p>
            <a:pPr fontAlgn="base">
              <a:spcBef>
                <a:spcPts val="600"/>
              </a:spcBef>
              <a:spcAft>
                <a:spcPct val="0"/>
              </a:spcAft>
            </a:pPr>
            <a:r>
              <a:rPr lang="en-GB" sz="1600" b="1" dirty="0" smtClean="0">
                <a:solidFill>
                  <a:srgbClr val="002060"/>
                </a:solidFill>
              </a:rPr>
              <a:t>The longitudinal feedback acts on the phase of the bunches. </a:t>
            </a:r>
            <a:r>
              <a:rPr lang="en-GB" sz="1600" dirty="0" smtClean="0">
                <a:solidFill>
                  <a:srgbClr val="002060"/>
                </a:solidFill>
              </a:rPr>
              <a:t>It applies a correction signal in the form of a longitudinal kick (by means of a RF cavity). </a:t>
            </a:r>
          </a:p>
          <a:p>
            <a:pPr marL="342900" indent="-342900" fontAlgn="base">
              <a:spcBef>
                <a:spcPts val="600"/>
              </a:spcBef>
              <a:spcAft>
                <a:spcPct val="0"/>
              </a:spcAft>
              <a:buFont typeface="+mj-lt"/>
              <a:buAutoNum type="arabicPeriod"/>
            </a:pPr>
            <a:r>
              <a:rPr lang="en-GB" sz="1600" dirty="0" smtClean="0">
                <a:solidFill>
                  <a:srgbClr val="002060"/>
                </a:solidFill>
              </a:rPr>
              <a:t>The four signals (up, down, left, right) of one </a:t>
            </a:r>
            <a:r>
              <a:rPr lang="en-GB" sz="1600" b="1" dirty="0" smtClean="0">
                <a:solidFill>
                  <a:srgbClr val="002060"/>
                </a:solidFill>
              </a:rPr>
              <a:t>BPM</a:t>
            </a:r>
            <a:r>
              <a:rPr lang="en-GB" sz="1600" dirty="0" smtClean="0">
                <a:solidFill>
                  <a:srgbClr val="002060"/>
                </a:solidFill>
              </a:rPr>
              <a:t> are summed together and sent to the front-end electronics. </a:t>
            </a:r>
          </a:p>
          <a:p>
            <a:pPr marL="342900" indent="-342900" fontAlgn="base">
              <a:spcBef>
                <a:spcPts val="600"/>
              </a:spcBef>
              <a:spcAft>
                <a:spcPct val="0"/>
              </a:spcAft>
              <a:buFont typeface="+mj-lt"/>
              <a:buAutoNum type="arabicPeriod"/>
            </a:pPr>
            <a:r>
              <a:rPr lang="en-GB" sz="1600" dirty="0" smtClean="0">
                <a:solidFill>
                  <a:srgbClr val="002060"/>
                </a:solidFill>
              </a:rPr>
              <a:t>The </a:t>
            </a:r>
            <a:r>
              <a:rPr lang="en-GB" sz="1600" b="1" dirty="0" smtClean="0">
                <a:solidFill>
                  <a:srgbClr val="002060"/>
                </a:solidFill>
              </a:rPr>
              <a:t>front-end</a:t>
            </a:r>
            <a:r>
              <a:rPr lang="en-GB" sz="1600" dirty="0" smtClean="0">
                <a:solidFill>
                  <a:srgbClr val="002060"/>
                </a:solidFill>
              </a:rPr>
              <a:t> electronics “transform” the SUM signal in order to get a signal which is proportional to the phase (delay) of the bunch.</a:t>
            </a:r>
          </a:p>
          <a:p>
            <a:pPr marL="342900" indent="-342900" fontAlgn="base">
              <a:spcBef>
                <a:spcPts val="600"/>
              </a:spcBef>
              <a:spcAft>
                <a:spcPct val="0"/>
              </a:spcAft>
              <a:buFont typeface="+mj-lt"/>
              <a:buAutoNum type="arabicPeriod"/>
            </a:pPr>
            <a:r>
              <a:rPr lang="en-GB" sz="1600" dirty="0" smtClean="0">
                <a:solidFill>
                  <a:srgbClr val="002060"/>
                </a:solidFill>
              </a:rPr>
              <a:t>The latter is then </a:t>
            </a:r>
            <a:r>
              <a:rPr lang="en-GB" sz="1600" b="1" dirty="0" smtClean="0">
                <a:solidFill>
                  <a:srgbClr val="002060"/>
                </a:solidFill>
              </a:rPr>
              <a:t>digitized</a:t>
            </a:r>
            <a:r>
              <a:rPr lang="en-GB" sz="1600" dirty="0" smtClean="0">
                <a:solidFill>
                  <a:srgbClr val="002060"/>
                </a:solidFill>
              </a:rPr>
              <a:t> and the correction signal is </a:t>
            </a:r>
            <a:r>
              <a:rPr lang="en-GB" sz="1600" b="1" dirty="0" smtClean="0">
                <a:solidFill>
                  <a:srgbClr val="002060"/>
                </a:solidFill>
              </a:rPr>
              <a:t>digitally elaborated </a:t>
            </a:r>
            <a:r>
              <a:rPr lang="en-GB" sz="1600" dirty="0" smtClean="0">
                <a:solidFill>
                  <a:srgbClr val="002060"/>
                </a:solidFill>
              </a:rPr>
              <a:t>and </a:t>
            </a:r>
            <a:r>
              <a:rPr lang="en-GB" sz="1600" b="1" dirty="0" smtClean="0">
                <a:solidFill>
                  <a:srgbClr val="002060"/>
                </a:solidFill>
              </a:rPr>
              <a:t>converted to </a:t>
            </a:r>
            <a:r>
              <a:rPr lang="en-GB" sz="1600" b="1" dirty="0" err="1" smtClean="0">
                <a:solidFill>
                  <a:srgbClr val="002060"/>
                </a:solidFill>
              </a:rPr>
              <a:t>analog</a:t>
            </a:r>
            <a:r>
              <a:rPr lang="en-GB" sz="1600" b="1" dirty="0" smtClean="0">
                <a:solidFill>
                  <a:srgbClr val="002060"/>
                </a:solidFill>
              </a:rPr>
              <a:t> </a:t>
            </a:r>
            <a:r>
              <a:rPr lang="en-GB" sz="1600" dirty="0" smtClean="0">
                <a:solidFill>
                  <a:srgbClr val="002060"/>
                </a:solidFill>
              </a:rPr>
              <a:t>(DAC).</a:t>
            </a:r>
          </a:p>
          <a:p>
            <a:pPr marL="342900" indent="-342900" fontAlgn="base">
              <a:spcBef>
                <a:spcPts val="600"/>
              </a:spcBef>
              <a:spcAft>
                <a:spcPct val="0"/>
              </a:spcAft>
              <a:buFont typeface="+mj-lt"/>
              <a:buAutoNum type="arabicPeriod"/>
            </a:pPr>
            <a:r>
              <a:rPr lang="en-GB" sz="1600" dirty="0" smtClean="0">
                <a:solidFill>
                  <a:srgbClr val="002060"/>
                </a:solidFill>
              </a:rPr>
              <a:t>The </a:t>
            </a:r>
            <a:r>
              <a:rPr lang="en-GB" sz="1600" b="1" dirty="0" smtClean="0">
                <a:solidFill>
                  <a:srgbClr val="002060"/>
                </a:solidFill>
              </a:rPr>
              <a:t>back-end</a:t>
            </a:r>
            <a:r>
              <a:rPr lang="en-GB" sz="1600" dirty="0" smtClean="0">
                <a:solidFill>
                  <a:srgbClr val="002060"/>
                </a:solidFill>
              </a:rPr>
              <a:t> electronics “produce” the excitation signal for the kicker, based on the DAC output.</a:t>
            </a:r>
          </a:p>
          <a:p>
            <a:pPr marL="342900" indent="-342900" fontAlgn="base">
              <a:spcBef>
                <a:spcPts val="600"/>
              </a:spcBef>
              <a:spcAft>
                <a:spcPct val="0"/>
              </a:spcAft>
              <a:buFont typeface="+mj-lt"/>
              <a:buAutoNum type="arabicPeriod"/>
            </a:pPr>
            <a:r>
              <a:rPr lang="en-GB" sz="1600" dirty="0" smtClean="0">
                <a:solidFill>
                  <a:srgbClr val="002060"/>
                </a:solidFill>
              </a:rPr>
              <a:t>The signal </a:t>
            </a:r>
            <a:r>
              <a:rPr lang="en-GB" sz="1600" b="1" dirty="0" smtClean="0">
                <a:solidFill>
                  <a:srgbClr val="002060"/>
                </a:solidFill>
              </a:rPr>
              <a:t>(amplified by RF amp.) </a:t>
            </a:r>
            <a:r>
              <a:rPr lang="en-GB" sz="1600" dirty="0" smtClean="0">
                <a:solidFill>
                  <a:srgbClr val="002060"/>
                </a:solidFill>
              </a:rPr>
              <a:t>is then supplied to the </a:t>
            </a:r>
            <a:r>
              <a:rPr lang="en-GB" sz="1600" b="1" dirty="0" smtClean="0">
                <a:solidFill>
                  <a:srgbClr val="002060"/>
                </a:solidFill>
              </a:rPr>
              <a:t>kicker</a:t>
            </a:r>
            <a:r>
              <a:rPr lang="en-GB" sz="1600" dirty="0" smtClean="0">
                <a:solidFill>
                  <a:srgbClr val="002060"/>
                </a:solidFill>
              </a:rPr>
              <a:t>. The latter modifies the bunch energy (by means of a longitudinal kick) with the aim of restoring the bunch synchronous phase.</a:t>
            </a:r>
          </a:p>
          <a:p>
            <a:pPr marL="285750" indent="-285750" fontAlgn="base">
              <a:spcBef>
                <a:spcPts val="600"/>
              </a:spcBef>
              <a:spcAft>
                <a:spcPct val="0"/>
              </a:spcAft>
              <a:buFontTx/>
              <a:buChar char="-"/>
            </a:pPr>
            <a:endParaRPr lang="en-GB" sz="1600" b="1" dirty="0" smtClean="0">
              <a:solidFill>
                <a:srgbClr val="002060"/>
              </a:solidFill>
            </a:endParaRPr>
          </a:p>
        </p:txBody>
      </p:sp>
      <p:sp>
        <p:nvSpPr>
          <p:cNvPr id="3" name="Esagono 2"/>
          <p:cNvSpPr/>
          <p:nvPr/>
        </p:nvSpPr>
        <p:spPr>
          <a:xfrm>
            <a:off x="6670679" y="794854"/>
            <a:ext cx="992798" cy="855860"/>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7" name="CasellaDiTesto 26"/>
          <p:cNvSpPr txBox="1"/>
          <p:nvPr/>
        </p:nvSpPr>
        <p:spPr>
          <a:xfrm>
            <a:off x="1335038" y="708915"/>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smtClean="0">
                <a:solidFill>
                  <a:srgbClr val="002060"/>
                </a:solidFill>
              </a:rPr>
              <a:t>1</a:t>
            </a:r>
            <a:endParaRPr lang="it-IT" sz="1600" b="1">
              <a:solidFill>
                <a:srgbClr val="002060"/>
              </a:solidFill>
            </a:endParaRPr>
          </a:p>
        </p:txBody>
      </p:sp>
      <p:sp>
        <p:nvSpPr>
          <p:cNvPr id="29" name="CasellaDiTesto 28"/>
          <p:cNvSpPr txBox="1"/>
          <p:nvPr/>
        </p:nvSpPr>
        <p:spPr>
          <a:xfrm>
            <a:off x="1346855" y="1900458"/>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smtClean="0">
                <a:solidFill>
                  <a:srgbClr val="002060"/>
                </a:solidFill>
              </a:rPr>
              <a:t>2</a:t>
            </a:r>
            <a:endParaRPr lang="it-IT" sz="1600" b="1">
              <a:solidFill>
                <a:srgbClr val="002060"/>
              </a:solidFill>
            </a:endParaRPr>
          </a:p>
        </p:txBody>
      </p:sp>
      <p:sp>
        <p:nvSpPr>
          <p:cNvPr id="32" name="CasellaDiTesto 31"/>
          <p:cNvSpPr txBox="1"/>
          <p:nvPr/>
        </p:nvSpPr>
        <p:spPr>
          <a:xfrm>
            <a:off x="2848524" y="1771265"/>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smtClean="0">
                <a:solidFill>
                  <a:srgbClr val="002060"/>
                </a:solidFill>
              </a:rPr>
              <a:t>3</a:t>
            </a:r>
            <a:endParaRPr lang="it-IT" sz="1600" b="1">
              <a:solidFill>
                <a:srgbClr val="002060"/>
              </a:solidFill>
            </a:endParaRPr>
          </a:p>
        </p:txBody>
      </p:sp>
      <p:sp>
        <p:nvSpPr>
          <p:cNvPr id="33" name="CasellaDiTesto 32"/>
          <p:cNvSpPr txBox="1"/>
          <p:nvPr/>
        </p:nvSpPr>
        <p:spPr>
          <a:xfrm>
            <a:off x="4732687" y="1894375"/>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smtClean="0">
                <a:solidFill>
                  <a:srgbClr val="002060"/>
                </a:solidFill>
              </a:rPr>
              <a:t>4</a:t>
            </a:r>
            <a:endParaRPr lang="it-IT" sz="1600" b="1">
              <a:solidFill>
                <a:srgbClr val="002060"/>
              </a:solidFill>
            </a:endParaRPr>
          </a:p>
        </p:txBody>
      </p:sp>
      <p:sp>
        <p:nvSpPr>
          <p:cNvPr id="34" name="CasellaDiTesto 33"/>
          <p:cNvSpPr txBox="1"/>
          <p:nvPr/>
        </p:nvSpPr>
        <p:spPr>
          <a:xfrm>
            <a:off x="6527797" y="713780"/>
            <a:ext cx="28642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1600" b="1" smtClean="0">
                <a:solidFill>
                  <a:srgbClr val="002060"/>
                </a:solidFill>
              </a:rPr>
              <a:t>5</a:t>
            </a:r>
            <a:endParaRPr lang="it-IT" sz="1600" b="1">
              <a:solidFill>
                <a:srgbClr val="002060"/>
              </a:solidFill>
            </a:endParaRPr>
          </a:p>
        </p:txBody>
      </p:sp>
    </p:spTree>
    <p:extLst>
      <p:ext uri="{BB962C8B-B14F-4D97-AF65-F5344CB8AC3E}">
        <p14:creationId xmlns:p14="http://schemas.microsoft.com/office/powerpoint/2010/main" val="49135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ttangolo 89"/>
          <p:cNvSpPr/>
          <p:nvPr/>
        </p:nvSpPr>
        <p:spPr>
          <a:xfrm>
            <a:off x="4143637" y="2524659"/>
            <a:ext cx="4564687" cy="1913437"/>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9" name="Rettangolo 28"/>
          <p:cNvSpPr/>
          <p:nvPr/>
        </p:nvSpPr>
        <p:spPr>
          <a:xfrm>
            <a:off x="4143637" y="690864"/>
            <a:ext cx="4564687" cy="1634223"/>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 name="Titolo 1"/>
          <p:cNvSpPr>
            <a:spLocks noGrp="1"/>
          </p:cNvSpPr>
          <p:nvPr>
            <p:ph type="title"/>
          </p:nvPr>
        </p:nvSpPr>
        <p:spPr/>
        <p:txBody>
          <a:bodyPr/>
          <a:lstStyle/>
          <a:p>
            <a:r>
              <a:rPr lang="it-IT" err="1" smtClean="0"/>
              <a:t>Broad</a:t>
            </a:r>
            <a:r>
              <a:rPr lang="it-IT" smtClean="0"/>
              <a:t>-band Button </a:t>
            </a:r>
            <a:r>
              <a:rPr lang="it-IT" err="1" smtClean="0"/>
              <a:t>BPM</a:t>
            </a:r>
            <a:endParaRPr lang="it-IT"/>
          </a:p>
        </p:txBody>
      </p:sp>
      <p:sp>
        <p:nvSpPr>
          <p:cNvPr id="15" name="Ottagono 14"/>
          <p:cNvSpPr/>
          <p:nvPr/>
        </p:nvSpPr>
        <p:spPr>
          <a:xfrm>
            <a:off x="4628623" y="999674"/>
            <a:ext cx="550312" cy="509628"/>
          </a:xfrm>
          <a:prstGeom prst="octagon">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rgbClr val="FF0000"/>
              </a:solidFill>
              <a:latin typeface="EYInterstate Light" panose="02000506000000020004" pitchFamily="2" charset="0"/>
            </a:endParaRPr>
          </a:p>
        </p:txBody>
      </p:sp>
      <p:sp>
        <p:nvSpPr>
          <p:cNvPr id="16" name="CasellaDiTesto 15"/>
          <p:cNvSpPr txBox="1"/>
          <p:nvPr/>
        </p:nvSpPr>
        <p:spPr>
          <a:xfrm>
            <a:off x="4792704" y="1178435"/>
            <a:ext cx="227626" cy="141577"/>
          </a:xfrm>
          <a:prstGeom prst="rect">
            <a:avLst/>
          </a:prstGeom>
          <a:noFill/>
          <a:ln>
            <a:noFill/>
          </a:ln>
        </p:spPr>
        <p:txBody>
          <a:bodyPr wrap="none" lIns="0" tIns="36576" rIns="0" bIns="0" rtlCol="0">
            <a:spAutoFit/>
          </a:bodyPr>
          <a:lstStyle>
            <a:defPPr>
              <a:defRPr lang="en-US"/>
            </a:defPPr>
            <a:lvl1pPr algn="ctr">
              <a:lnSpc>
                <a:spcPct val="85000"/>
              </a:lnSpc>
              <a:spcAft>
                <a:spcPts val="600"/>
              </a:spcAft>
              <a:buClr>
                <a:schemeClr val="accent2"/>
              </a:buClr>
              <a:buSzPct val="70000"/>
              <a:defRPr sz="800" b="1">
                <a:solidFill>
                  <a:srgbClr val="FF0000"/>
                </a:solidFill>
              </a:defRPr>
            </a:lvl1pPr>
          </a:lstStyle>
          <a:p>
            <a:r>
              <a:rPr lang="it-IT"/>
              <a:t>BPM</a:t>
            </a:r>
          </a:p>
        </p:txBody>
      </p:sp>
      <p:sp>
        <p:nvSpPr>
          <p:cNvPr id="17" name="Rettangolo 16"/>
          <p:cNvSpPr/>
          <p:nvPr/>
        </p:nvSpPr>
        <p:spPr>
          <a:xfrm>
            <a:off x="4585642" y="1787720"/>
            <a:ext cx="631714" cy="32108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19" name="CasellaDiTesto 18"/>
          <p:cNvSpPr txBox="1"/>
          <p:nvPr/>
        </p:nvSpPr>
        <p:spPr>
          <a:xfrm>
            <a:off x="4652265" y="1865039"/>
            <a:ext cx="506549" cy="141577"/>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r>
              <a:rPr lang="it-IT"/>
              <a:t>Front-end </a:t>
            </a:r>
          </a:p>
        </p:txBody>
      </p:sp>
      <p:sp>
        <p:nvSpPr>
          <p:cNvPr id="20" name="Rettangolo 19"/>
          <p:cNvSpPr/>
          <p:nvPr/>
        </p:nvSpPr>
        <p:spPr>
          <a:xfrm>
            <a:off x="5444654" y="1710367"/>
            <a:ext cx="900529" cy="477893"/>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1" name="CasellaDiTesto 20"/>
          <p:cNvSpPr txBox="1"/>
          <p:nvPr/>
        </p:nvSpPr>
        <p:spPr>
          <a:xfrm>
            <a:off x="5446102" y="1770943"/>
            <a:ext cx="928138" cy="350865"/>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pPr algn="ctr"/>
            <a:r>
              <a:rPr lang="it-IT"/>
              <a:t>ADC + </a:t>
            </a:r>
            <a:br>
              <a:rPr lang="it-IT"/>
            </a:br>
            <a:r>
              <a:rPr lang="it-IT"/>
              <a:t>Digital Processing </a:t>
            </a:r>
            <a:br>
              <a:rPr lang="it-IT"/>
            </a:br>
            <a:r>
              <a:rPr lang="it-IT"/>
              <a:t>DAC </a:t>
            </a:r>
          </a:p>
        </p:txBody>
      </p:sp>
      <p:sp>
        <p:nvSpPr>
          <p:cNvPr id="22" name="Rettangolo 21"/>
          <p:cNvSpPr/>
          <p:nvPr/>
        </p:nvSpPr>
        <p:spPr>
          <a:xfrm>
            <a:off x="6572481" y="1784360"/>
            <a:ext cx="631714" cy="32108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3" name="CasellaDiTesto 22"/>
          <p:cNvSpPr txBox="1"/>
          <p:nvPr/>
        </p:nvSpPr>
        <p:spPr>
          <a:xfrm>
            <a:off x="6646319" y="1857419"/>
            <a:ext cx="492122" cy="141577"/>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800" b="1" smtClean="0">
                <a:solidFill>
                  <a:schemeClr val="accent1">
                    <a:lumMod val="75000"/>
                  </a:schemeClr>
                </a:solidFill>
              </a:rPr>
              <a:t>Back-end </a:t>
            </a:r>
          </a:p>
        </p:txBody>
      </p:sp>
      <p:sp>
        <p:nvSpPr>
          <p:cNvPr id="18" name="Triangolo isoscele 17"/>
          <p:cNvSpPr/>
          <p:nvPr/>
        </p:nvSpPr>
        <p:spPr>
          <a:xfrm rot="5400000">
            <a:off x="7380066" y="1715767"/>
            <a:ext cx="529147" cy="456161"/>
          </a:xfrm>
          <a:prstGeom prst="triangle">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4" name="CasellaDiTesto 23"/>
          <p:cNvSpPr txBox="1"/>
          <p:nvPr/>
        </p:nvSpPr>
        <p:spPr>
          <a:xfrm>
            <a:off x="7439266" y="1861812"/>
            <a:ext cx="421590"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smtClean="0">
                <a:solidFill>
                  <a:schemeClr val="accent1">
                    <a:lumMod val="75000"/>
                  </a:schemeClr>
                </a:solidFill>
              </a:rPr>
              <a:t>RF </a:t>
            </a:r>
            <a:r>
              <a:rPr lang="it-IT" sz="800" b="1" err="1" smtClean="0">
                <a:solidFill>
                  <a:schemeClr val="accent1">
                    <a:lumMod val="75000"/>
                  </a:schemeClr>
                </a:solidFill>
              </a:rPr>
              <a:t>Amp</a:t>
            </a:r>
            <a:r>
              <a:rPr lang="it-IT" sz="800" b="1" smtClean="0">
                <a:solidFill>
                  <a:schemeClr val="accent1">
                    <a:lumMod val="75000"/>
                  </a:schemeClr>
                </a:solidFill>
              </a:rPr>
              <a:t>.</a:t>
            </a:r>
          </a:p>
        </p:txBody>
      </p:sp>
      <p:cxnSp>
        <p:nvCxnSpPr>
          <p:cNvPr id="26" name="Connettore diritto 25"/>
          <p:cNvCxnSpPr>
            <a:stCxn id="17" idx="3"/>
            <a:endCxn id="20" idx="1"/>
          </p:cNvCxnSpPr>
          <p:nvPr/>
        </p:nvCxnSpPr>
        <p:spPr>
          <a:xfrm>
            <a:off x="5217356" y="1948262"/>
            <a:ext cx="227298" cy="105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a:stCxn id="21" idx="3"/>
            <a:endCxn id="22" idx="1"/>
          </p:cNvCxnSpPr>
          <p:nvPr/>
        </p:nvCxnSpPr>
        <p:spPr>
          <a:xfrm>
            <a:off x="6360117" y="1944901"/>
            <a:ext cx="212364" cy="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a:stCxn id="22" idx="3"/>
            <a:endCxn id="18" idx="3"/>
          </p:cNvCxnSpPr>
          <p:nvPr/>
        </p:nvCxnSpPr>
        <p:spPr>
          <a:xfrm flipV="1">
            <a:off x="7204195" y="1943848"/>
            <a:ext cx="212364" cy="1054"/>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a:endCxn id="17" idx="0"/>
          </p:cNvCxnSpPr>
          <p:nvPr/>
        </p:nvCxnSpPr>
        <p:spPr>
          <a:xfrm>
            <a:off x="4901499" y="1509302"/>
            <a:ext cx="0" cy="278418"/>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41" name="CasellaDiTesto 40"/>
          <p:cNvSpPr txBox="1"/>
          <p:nvPr/>
        </p:nvSpPr>
        <p:spPr>
          <a:xfrm>
            <a:off x="7815209" y="1173357"/>
            <a:ext cx="315792"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err="1" smtClean="0">
                <a:solidFill>
                  <a:schemeClr val="accent1">
                    <a:lumMod val="75000"/>
                  </a:schemeClr>
                </a:solidFill>
              </a:rPr>
              <a:t>Kicker</a:t>
            </a:r>
            <a:endParaRPr lang="it-IT" sz="800" b="1" smtClean="0">
              <a:solidFill>
                <a:schemeClr val="accent1">
                  <a:lumMod val="75000"/>
                </a:schemeClr>
              </a:solidFill>
            </a:endParaRPr>
          </a:p>
        </p:txBody>
      </p:sp>
      <p:cxnSp>
        <p:nvCxnSpPr>
          <p:cNvPr id="42" name="Connettore 4 41"/>
          <p:cNvCxnSpPr>
            <a:stCxn id="18" idx="0"/>
          </p:cNvCxnSpPr>
          <p:nvPr/>
        </p:nvCxnSpPr>
        <p:spPr>
          <a:xfrm flipV="1">
            <a:off x="7872720" y="1509302"/>
            <a:ext cx="97473" cy="434546"/>
          </a:xfrm>
          <a:prstGeom prst="bentConnector2">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8" name="Connettore 2 47"/>
          <p:cNvCxnSpPr/>
          <p:nvPr/>
        </p:nvCxnSpPr>
        <p:spPr>
          <a:xfrm flipV="1">
            <a:off x="8243211" y="1265657"/>
            <a:ext cx="418434" cy="930"/>
          </a:xfrm>
          <a:prstGeom prst="straightConnector1">
            <a:avLst/>
          </a:prstGeom>
          <a:ln w="19050">
            <a:solidFill>
              <a:schemeClr val="tx2">
                <a:lumMod val="75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8381119" y="1057264"/>
            <a:ext cx="280526"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err="1" smtClean="0">
                <a:solidFill>
                  <a:schemeClr val="accent1">
                    <a:lumMod val="75000"/>
                  </a:schemeClr>
                </a:solidFill>
              </a:rPr>
              <a:t>Beam</a:t>
            </a:r>
            <a:endParaRPr lang="it-IT" sz="800" b="1" smtClean="0">
              <a:solidFill>
                <a:schemeClr val="accent1">
                  <a:lumMod val="75000"/>
                </a:schemeClr>
              </a:solidFill>
            </a:endParaRPr>
          </a:p>
        </p:txBody>
      </p:sp>
      <p:cxnSp>
        <p:nvCxnSpPr>
          <p:cNvPr id="51" name="Connettore 2 50"/>
          <p:cNvCxnSpPr/>
          <p:nvPr/>
        </p:nvCxnSpPr>
        <p:spPr>
          <a:xfrm flipV="1">
            <a:off x="5197456" y="1265656"/>
            <a:ext cx="2513964"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53" name="Connettore 2 52"/>
          <p:cNvCxnSpPr/>
          <p:nvPr/>
        </p:nvCxnSpPr>
        <p:spPr>
          <a:xfrm flipV="1">
            <a:off x="4275485" y="1265655"/>
            <a:ext cx="353138"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sp>
        <p:nvSpPr>
          <p:cNvPr id="27" name="Esagono 26"/>
          <p:cNvSpPr/>
          <p:nvPr/>
        </p:nvSpPr>
        <p:spPr>
          <a:xfrm>
            <a:off x="7671315" y="1002906"/>
            <a:ext cx="586232" cy="505372"/>
          </a:xfrm>
          <a:prstGeom prst="hexagon">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pic>
        <p:nvPicPr>
          <p:cNvPr id="30" name="Immagine 29"/>
          <p:cNvPicPr>
            <a:picLocks noChangeAspect="1"/>
          </p:cNvPicPr>
          <p:nvPr/>
        </p:nvPicPr>
        <p:blipFill rotWithShape="1">
          <a:blip r:embed="rId2" cstate="print">
            <a:extLst>
              <a:ext uri="{28A0092B-C50C-407E-A947-70E740481C1C}">
                <a14:useLocalDpi xmlns:a14="http://schemas.microsoft.com/office/drawing/2010/main" val="0"/>
              </a:ext>
            </a:extLst>
          </a:blip>
          <a:srcRect l="9222" t="673" r="22111" b="2957"/>
          <a:stretch/>
        </p:blipFill>
        <p:spPr>
          <a:xfrm rot="5400000">
            <a:off x="542880" y="673510"/>
            <a:ext cx="3256270" cy="3427452"/>
          </a:xfrm>
          <a:prstGeom prst="roundRect">
            <a:avLst/>
          </a:prstGeom>
          <a:ln w="38100">
            <a:noFill/>
          </a:ln>
          <a:effectLst/>
        </p:spPr>
      </p:pic>
      <p:sp>
        <p:nvSpPr>
          <p:cNvPr id="32" name="Ottagono 31"/>
          <p:cNvSpPr/>
          <p:nvPr/>
        </p:nvSpPr>
        <p:spPr>
          <a:xfrm>
            <a:off x="4604166" y="2919193"/>
            <a:ext cx="935970" cy="866775"/>
          </a:xfrm>
          <a:prstGeom prst="oct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33" name="CasellaDiTesto 32"/>
          <p:cNvSpPr txBox="1"/>
          <p:nvPr/>
        </p:nvSpPr>
        <p:spPr>
          <a:xfrm>
            <a:off x="4902676" y="3255630"/>
            <a:ext cx="341440"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200" b="1" smtClean="0"/>
              <a:t>BPM</a:t>
            </a:r>
          </a:p>
        </p:txBody>
      </p:sp>
      <p:cxnSp>
        <p:nvCxnSpPr>
          <p:cNvPr id="4" name="Connettore diritto 3"/>
          <p:cNvCxnSpPr/>
          <p:nvPr/>
        </p:nvCxnSpPr>
        <p:spPr>
          <a:xfrm>
            <a:off x="5540136" y="3344894"/>
            <a:ext cx="698761"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Connettore diritto 33"/>
          <p:cNvCxnSpPr/>
          <p:nvPr/>
        </p:nvCxnSpPr>
        <p:spPr>
          <a:xfrm>
            <a:off x="5084462" y="3977354"/>
            <a:ext cx="116586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Connettore diritto 34"/>
          <p:cNvCxnSpPr/>
          <p:nvPr/>
        </p:nvCxnSpPr>
        <p:spPr>
          <a:xfrm>
            <a:off x="5084462" y="2706338"/>
            <a:ext cx="942236"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a:xfrm>
            <a:off x="4299602" y="4175474"/>
            <a:ext cx="194960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a:xfrm>
            <a:off x="4299602" y="3344894"/>
            <a:ext cx="304564"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9" name="Connettore diritto 38"/>
          <p:cNvCxnSpPr/>
          <p:nvPr/>
        </p:nvCxnSpPr>
        <p:spPr>
          <a:xfrm>
            <a:off x="4299602" y="3344894"/>
            <a:ext cx="0" cy="823846"/>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Connettore diritto 42"/>
          <p:cNvCxnSpPr/>
          <p:nvPr/>
        </p:nvCxnSpPr>
        <p:spPr>
          <a:xfrm>
            <a:off x="5084462" y="3786854"/>
            <a:ext cx="0" cy="19050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5" name="Connettore diritto 44"/>
          <p:cNvCxnSpPr/>
          <p:nvPr/>
        </p:nvCxnSpPr>
        <p:spPr>
          <a:xfrm>
            <a:off x="5084462" y="2708624"/>
            <a:ext cx="0" cy="19050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CasellaDiTesto 46"/>
          <p:cNvSpPr txBox="1"/>
          <p:nvPr/>
        </p:nvSpPr>
        <p:spPr>
          <a:xfrm>
            <a:off x="5124551" y="2748726"/>
            <a:ext cx="136256" cy="141577"/>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r>
              <a:rPr lang="it-IT" smtClean="0">
                <a:solidFill>
                  <a:schemeClr val="tx1"/>
                </a:solidFill>
              </a:rPr>
              <a:t>Up</a:t>
            </a:r>
            <a:endParaRPr lang="it-IT">
              <a:solidFill>
                <a:schemeClr val="tx1"/>
              </a:solidFill>
            </a:endParaRPr>
          </a:p>
        </p:txBody>
      </p:sp>
      <p:sp>
        <p:nvSpPr>
          <p:cNvPr id="50" name="CasellaDiTesto 49"/>
          <p:cNvSpPr txBox="1"/>
          <p:nvPr/>
        </p:nvSpPr>
        <p:spPr>
          <a:xfrm>
            <a:off x="5121346" y="3835777"/>
            <a:ext cx="278923" cy="141577"/>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r>
              <a:rPr lang="it-IT" smtClean="0">
                <a:solidFill>
                  <a:schemeClr val="tx1"/>
                </a:solidFill>
              </a:rPr>
              <a:t>Down</a:t>
            </a:r>
            <a:endParaRPr lang="it-IT">
              <a:solidFill>
                <a:schemeClr val="tx1"/>
              </a:solidFill>
            </a:endParaRPr>
          </a:p>
        </p:txBody>
      </p:sp>
      <p:sp>
        <p:nvSpPr>
          <p:cNvPr id="52" name="CasellaDiTesto 51"/>
          <p:cNvSpPr txBox="1"/>
          <p:nvPr/>
        </p:nvSpPr>
        <p:spPr>
          <a:xfrm>
            <a:off x="4396506" y="3189567"/>
            <a:ext cx="160300" cy="141577"/>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r>
              <a:rPr lang="it-IT" err="1" smtClean="0">
                <a:solidFill>
                  <a:schemeClr val="tx1"/>
                </a:solidFill>
              </a:rPr>
              <a:t>Ext</a:t>
            </a:r>
            <a:endParaRPr lang="it-IT">
              <a:solidFill>
                <a:schemeClr val="tx1"/>
              </a:solidFill>
            </a:endParaRPr>
          </a:p>
        </p:txBody>
      </p:sp>
      <p:sp>
        <p:nvSpPr>
          <p:cNvPr id="54" name="CasellaDiTesto 53"/>
          <p:cNvSpPr txBox="1"/>
          <p:nvPr/>
        </p:nvSpPr>
        <p:spPr>
          <a:xfrm>
            <a:off x="5587496" y="3189567"/>
            <a:ext cx="125034" cy="141577"/>
          </a:xfrm>
          <a:prstGeom prst="rect">
            <a:avLst/>
          </a:prstGeom>
          <a:noFill/>
        </p:spPr>
        <p:txBody>
          <a:bodyPr wrap="none" lIns="0" tIns="36576" rIns="0" bIns="0" rtlCol="0">
            <a:spAutoFit/>
          </a:bodyPr>
          <a:lstStyle>
            <a:defPPr>
              <a:defRPr lang="en-US"/>
            </a:defPPr>
            <a:lvl1pPr>
              <a:lnSpc>
                <a:spcPct val="85000"/>
              </a:lnSpc>
              <a:spcAft>
                <a:spcPts val="600"/>
              </a:spcAft>
              <a:buClr>
                <a:schemeClr val="accent2"/>
              </a:buClr>
              <a:buSzPct val="70000"/>
              <a:defRPr sz="800" b="1">
                <a:solidFill>
                  <a:schemeClr val="accent1">
                    <a:lumMod val="75000"/>
                  </a:schemeClr>
                </a:solidFill>
              </a:defRPr>
            </a:lvl1pPr>
          </a:lstStyle>
          <a:p>
            <a:r>
              <a:rPr lang="it-IT" err="1" smtClean="0">
                <a:solidFill>
                  <a:schemeClr val="tx1"/>
                </a:solidFill>
              </a:rPr>
              <a:t>Int</a:t>
            </a:r>
            <a:endParaRPr lang="it-IT">
              <a:solidFill>
                <a:schemeClr val="tx1"/>
              </a:solidFill>
            </a:endParaRPr>
          </a:p>
        </p:txBody>
      </p:sp>
      <p:sp>
        <p:nvSpPr>
          <p:cNvPr id="55" name="Rettangolo 54"/>
          <p:cNvSpPr/>
          <p:nvPr/>
        </p:nvSpPr>
        <p:spPr>
          <a:xfrm>
            <a:off x="6249202" y="3910965"/>
            <a:ext cx="601616" cy="32108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56" name="CasellaDiTesto 55"/>
          <p:cNvSpPr txBox="1"/>
          <p:nvPr/>
        </p:nvSpPr>
        <p:spPr>
          <a:xfrm>
            <a:off x="6295268" y="3929253"/>
            <a:ext cx="479298" cy="24622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it-IT" sz="800" b="1" err="1" smtClean="0"/>
              <a:t>PW</a:t>
            </a:r>
            <a:r>
              <a:rPr lang="it-IT" sz="800" b="1" smtClean="0"/>
              <a:t> </a:t>
            </a:r>
            <a:br>
              <a:rPr lang="it-IT" sz="800" b="1" smtClean="0"/>
            </a:br>
            <a:r>
              <a:rPr lang="it-IT" sz="800" b="1" err="1" smtClean="0"/>
              <a:t>Combiner</a:t>
            </a:r>
            <a:endParaRPr lang="it-IT" sz="800" b="1" smtClean="0"/>
          </a:p>
        </p:txBody>
      </p:sp>
      <p:cxnSp>
        <p:nvCxnSpPr>
          <p:cNvPr id="57" name="Connettore diritto 56"/>
          <p:cNvCxnSpPr/>
          <p:nvPr/>
        </p:nvCxnSpPr>
        <p:spPr>
          <a:xfrm>
            <a:off x="6020959" y="2708624"/>
            <a:ext cx="0" cy="4183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Connettore diritto 57"/>
          <p:cNvCxnSpPr/>
          <p:nvPr/>
        </p:nvCxnSpPr>
        <p:spPr>
          <a:xfrm>
            <a:off x="6026698" y="3126962"/>
            <a:ext cx="212199"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3" name="Rettangolo 62"/>
          <p:cNvSpPr/>
          <p:nvPr/>
        </p:nvSpPr>
        <p:spPr>
          <a:xfrm>
            <a:off x="6249202" y="3075065"/>
            <a:ext cx="601616" cy="32108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64" name="CasellaDiTesto 63"/>
          <p:cNvSpPr txBox="1"/>
          <p:nvPr/>
        </p:nvSpPr>
        <p:spPr>
          <a:xfrm>
            <a:off x="6295268" y="3093353"/>
            <a:ext cx="479298" cy="246221"/>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800" b="1" err="1" smtClean="0"/>
              <a:t>PW</a:t>
            </a:r>
            <a:r>
              <a:rPr lang="it-IT" sz="800" b="1" smtClean="0"/>
              <a:t> </a:t>
            </a:r>
            <a:br>
              <a:rPr lang="it-IT" sz="800" b="1" smtClean="0"/>
            </a:br>
            <a:r>
              <a:rPr lang="it-IT" sz="800" b="1" err="1" smtClean="0"/>
              <a:t>Combiner</a:t>
            </a:r>
            <a:endParaRPr lang="it-IT" sz="800" b="1" smtClean="0"/>
          </a:p>
        </p:txBody>
      </p:sp>
      <p:sp>
        <p:nvSpPr>
          <p:cNvPr id="66" name="Rettangolo 65"/>
          <p:cNvSpPr/>
          <p:nvPr/>
        </p:nvSpPr>
        <p:spPr>
          <a:xfrm>
            <a:off x="7140520" y="3470232"/>
            <a:ext cx="601616" cy="32108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67" name="CasellaDiTesto 66"/>
          <p:cNvSpPr txBox="1"/>
          <p:nvPr/>
        </p:nvSpPr>
        <p:spPr>
          <a:xfrm>
            <a:off x="7186586" y="3488520"/>
            <a:ext cx="479298" cy="246221"/>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800" b="1" err="1" smtClean="0"/>
              <a:t>PW</a:t>
            </a:r>
            <a:r>
              <a:rPr lang="it-IT" sz="800" b="1" smtClean="0"/>
              <a:t> </a:t>
            </a:r>
            <a:br>
              <a:rPr lang="it-IT" sz="800" b="1" smtClean="0"/>
            </a:br>
            <a:r>
              <a:rPr lang="it-IT" sz="800" b="1" err="1" smtClean="0"/>
              <a:t>Combiner</a:t>
            </a:r>
            <a:endParaRPr lang="it-IT" sz="800" b="1" smtClean="0"/>
          </a:p>
        </p:txBody>
      </p:sp>
      <p:cxnSp>
        <p:nvCxnSpPr>
          <p:cNvPr id="68" name="Connettore diritto 67"/>
          <p:cNvCxnSpPr/>
          <p:nvPr/>
        </p:nvCxnSpPr>
        <p:spPr>
          <a:xfrm>
            <a:off x="6977674" y="3234900"/>
            <a:ext cx="0" cy="316855"/>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9" name="Connettore diritto 68"/>
          <p:cNvCxnSpPr/>
          <p:nvPr/>
        </p:nvCxnSpPr>
        <p:spPr>
          <a:xfrm>
            <a:off x="6977674" y="3734741"/>
            <a:ext cx="0" cy="349293"/>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0" name="Connettore diritto 69"/>
          <p:cNvCxnSpPr/>
          <p:nvPr/>
        </p:nvCxnSpPr>
        <p:spPr>
          <a:xfrm>
            <a:off x="6860894" y="3234900"/>
            <a:ext cx="11678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1" name="Connettore diritto 70"/>
          <p:cNvCxnSpPr/>
          <p:nvPr/>
        </p:nvCxnSpPr>
        <p:spPr>
          <a:xfrm>
            <a:off x="6977674" y="3733672"/>
            <a:ext cx="162846"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7" name="Connettore diritto 76"/>
          <p:cNvCxnSpPr/>
          <p:nvPr/>
        </p:nvCxnSpPr>
        <p:spPr>
          <a:xfrm>
            <a:off x="6860894" y="4073100"/>
            <a:ext cx="11678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Connettore diritto 77"/>
          <p:cNvCxnSpPr/>
          <p:nvPr/>
        </p:nvCxnSpPr>
        <p:spPr>
          <a:xfrm>
            <a:off x="6977674" y="3551755"/>
            <a:ext cx="162846"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0" name="Connettore diritto 79"/>
          <p:cNvCxnSpPr/>
          <p:nvPr/>
        </p:nvCxnSpPr>
        <p:spPr>
          <a:xfrm>
            <a:off x="7742136" y="3623944"/>
            <a:ext cx="807504" cy="0"/>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CasellaDiTesto 81"/>
          <p:cNvSpPr txBox="1"/>
          <p:nvPr/>
        </p:nvSpPr>
        <p:spPr>
          <a:xfrm>
            <a:off x="7832494" y="3399443"/>
            <a:ext cx="785472" cy="141577"/>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800" b="1" smtClean="0"/>
              <a:t>To the front-end</a:t>
            </a:r>
          </a:p>
        </p:txBody>
      </p:sp>
      <p:sp>
        <p:nvSpPr>
          <p:cNvPr id="91" name="Rettangolo 90"/>
          <p:cNvSpPr/>
          <p:nvPr/>
        </p:nvSpPr>
        <p:spPr>
          <a:xfrm>
            <a:off x="303000" y="4669459"/>
            <a:ext cx="8405324" cy="1231106"/>
          </a:xfrm>
          <a:prstGeom prst="rect">
            <a:avLst/>
          </a:prstGeom>
        </p:spPr>
        <p:txBody>
          <a:bodyPr wrap="square">
            <a:spAutoFit/>
          </a:bodyPr>
          <a:lstStyle/>
          <a:p>
            <a:pPr fontAlgn="base">
              <a:spcBef>
                <a:spcPts val="600"/>
              </a:spcBef>
              <a:spcAft>
                <a:spcPct val="0"/>
              </a:spcAft>
            </a:pPr>
            <a:r>
              <a:rPr lang="it-IT" sz="1600" b="1" dirty="0" smtClean="0">
                <a:solidFill>
                  <a:srgbClr val="002060"/>
                </a:solidFill>
              </a:rPr>
              <a:t>The BPM </a:t>
            </a:r>
            <a:r>
              <a:rPr lang="it-IT" sz="1600" b="1" dirty="0" err="1" smtClean="0">
                <a:solidFill>
                  <a:srgbClr val="002060"/>
                </a:solidFill>
              </a:rPr>
              <a:t>used</a:t>
            </a:r>
            <a:r>
              <a:rPr lang="it-IT" sz="1600" b="1" dirty="0" smtClean="0">
                <a:solidFill>
                  <a:srgbClr val="002060"/>
                </a:solidFill>
              </a:rPr>
              <a:t> in the feedback are </a:t>
            </a:r>
            <a:r>
              <a:rPr lang="it-IT" sz="1600" b="1" dirty="0" err="1" smtClean="0">
                <a:solidFill>
                  <a:srgbClr val="002060"/>
                </a:solidFill>
              </a:rPr>
              <a:t>specifically</a:t>
            </a:r>
            <a:r>
              <a:rPr lang="it-IT" sz="1600" b="1" dirty="0" smtClean="0">
                <a:solidFill>
                  <a:srgbClr val="002060"/>
                </a:solidFill>
              </a:rPr>
              <a:t> </a:t>
            </a:r>
            <a:r>
              <a:rPr lang="it-IT" sz="1600" b="1" dirty="0" err="1" smtClean="0">
                <a:solidFill>
                  <a:srgbClr val="002060"/>
                </a:solidFill>
              </a:rPr>
              <a:t>designed</a:t>
            </a:r>
            <a:r>
              <a:rPr lang="it-IT" sz="1600" b="1" dirty="0" smtClean="0">
                <a:solidFill>
                  <a:srgbClr val="002060"/>
                </a:solidFill>
              </a:rPr>
              <a:t> for </a:t>
            </a:r>
            <a:r>
              <a:rPr lang="it-IT" sz="1600" b="1" dirty="0" err="1" smtClean="0">
                <a:solidFill>
                  <a:srgbClr val="002060"/>
                </a:solidFill>
              </a:rPr>
              <a:t>it</a:t>
            </a:r>
            <a:r>
              <a:rPr lang="it-IT" sz="1600" b="1" dirty="0" smtClean="0">
                <a:solidFill>
                  <a:srgbClr val="002060"/>
                </a:solidFill>
              </a:rPr>
              <a:t>:</a:t>
            </a:r>
          </a:p>
          <a:p>
            <a:pPr marL="285750" indent="-285750" fontAlgn="base">
              <a:spcBef>
                <a:spcPts val="600"/>
              </a:spcBef>
              <a:spcAft>
                <a:spcPct val="0"/>
              </a:spcAft>
              <a:buFontTx/>
              <a:buChar char="-"/>
            </a:pPr>
            <a:r>
              <a:rPr lang="it-IT" sz="1600" b="1" dirty="0" smtClean="0">
                <a:solidFill>
                  <a:srgbClr val="002060"/>
                </a:solidFill>
              </a:rPr>
              <a:t>Transfer </a:t>
            </a:r>
            <a:r>
              <a:rPr lang="it-IT" sz="1600" b="1" dirty="0" err="1" smtClean="0">
                <a:solidFill>
                  <a:srgbClr val="002060"/>
                </a:solidFill>
              </a:rPr>
              <a:t>Impedance</a:t>
            </a:r>
            <a:r>
              <a:rPr lang="it-IT" sz="1600" b="1" dirty="0" smtClean="0">
                <a:solidFill>
                  <a:srgbClr val="002060"/>
                </a:solidFill>
              </a:rPr>
              <a:t> </a:t>
            </a:r>
            <a:r>
              <a:rPr lang="it-IT" sz="1600" b="1" dirty="0" err="1" smtClean="0">
                <a:solidFill>
                  <a:srgbClr val="002060"/>
                </a:solidFill>
              </a:rPr>
              <a:t>is</a:t>
            </a:r>
            <a:r>
              <a:rPr lang="it-IT" sz="1600" b="1" dirty="0" smtClean="0">
                <a:solidFill>
                  <a:srgbClr val="002060"/>
                </a:solidFill>
              </a:rPr>
              <a:t> ~</a:t>
            </a:r>
            <a:r>
              <a:rPr lang="it-IT" sz="1600" b="1" dirty="0">
                <a:solidFill>
                  <a:srgbClr val="002060"/>
                </a:solidFill>
              </a:rPr>
              <a:t>0.5 </a:t>
            </a:r>
            <a:r>
              <a:rPr lang="el-GR" sz="1600" b="1" dirty="0" smtClean="0">
                <a:solidFill>
                  <a:srgbClr val="002060"/>
                </a:solidFill>
              </a:rPr>
              <a:t>Ω</a:t>
            </a:r>
            <a:r>
              <a:rPr lang="it-IT" sz="1600" b="1" dirty="0" smtClean="0">
                <a:solidFill>
                  <a:srgbClr val="002060"/>
                </a:solidFill>
              </a:rPr>
              <a:t> </a:t>
            </a:r>
            <a:r>
              <a:rPr lang="it-IT" sz="1600" dirty="0">
                <a:solidFill>
                  <a:srgbClr val="002060"/>
                </a:solidFill>
              </a:rPr>
              <a:t>(</a:t>
            </a:r>
            <a:r>
              <a:rPr lang="it-IT" sz="1600" dirty="0" err="1">
                <a:solidFill>
                  <a:srgbClr val="002060"/>
                </a:solidFill>
              </a:rPr>
              <a:t>higher</a:t>
            </a:r>
            <a:r>
              <a:rPr lang="it-IT" sz="1600" dirty="0">
                <a:solidFill>
                  <a:srgbClr val="002060"/>
                </a:solidFill>
              </a:rPr>
              <a:t> </a:t>
            </a:r>
            <a:r>
              <a:rPr lang="it-IT" sz="1600" dirty="0" err="1">
                <a:solidFill>
                  <a:srgbClr val="002060"/>
                </a:solidFill>
              </a:rPr>
              <a:t>than</a:t>
            </a:r>
            <a:r>
              <a:rPr lang="it-IT" sz="1600" dirty="0">
                <a:solidFill>
                  <a:srgbClr val="002060"/>
                </a:solidFill>
              </a:rPr>
              <a:t> the </a:t>
            </a:r>
            <a:r>
              <a:rPr lang="it-IT" sz="1600" dirty="0" err="1">
                <a:solidFill>
                  <a:srgbClr val="002060"/>
                </a:solidFill>
              </a:rPr>
              <a:t>ordinary</a:t>
            </a:r>
            <a:r>
              <a:rPr lang="it-IT" sz="1600" dirty="0">
                <a:solidFill>
                  <a:srgbClr val="002060"/>
                </a:solidFill>
              </a:rPr>
              <a:t> BPM in the </a:t>
            </a:r>
            <a:r>
              <a:rPr lang="it-IT" sz="1600" dirty="0" err="1">
                <a:solidFill>
                  <a:srgbClr val="002060"/>
                </a:solidFill>
              </a:rPr>
              <a:t>same</a:t>
            </a:r>
            <a:r>
              <a:rPr lang="it-IT" sz="1600" dirty="0">
                <a:solidFill>
                  <a:srgbClr val="002060"/>
                </a:solidFill>
              </a:rPr>
              <a:t> </a:t>
            </a:r>
            <a:r>
              <a:rPr lang="it-IT" sz="1600" dirty="0" err="1">
                <a:solidFill>
                  <a:srgbClr val="002060"/>
                </a:solidFill>
              </a:rPr>
              <a:t>section</a:t>
            </a:r>
            <a:r>
              <a:rPr lang="it-IT" sz="1600" dirty="0">
                <a:solidFill>
                  <a:srgbClr val="002060"/>
                </a:solidFill>
              </a:rPr>
              <a:t>) </a:t>
            </a:r>
            <a:r>
              <a:rPr lang="it-IT" sz="1600" dirty="0" smtClean="0">
                <a:solidFill>
                  <a:srgbClr val="002060"/>
                </a:solidFill>
              </a:rPr>
              <a:t>and </a:t>
            </a:r>
            <a:r>
              <a:rPr lang="it-IT" sz="1600" dirty="0" err="1" smtClean="0">
                <a:solidFill>
                  <a:srgbClr val="002060"/>
                </a:solidFill>
              </a:rPr>
              <a:t>sufficiently</a:t>
            </a:r>
            <a:r>
              <a:rPr lang="it-IT" sz="1600" dirty="0" smtClean="0">
                <a:solidFill>
                  <a:srgbClr val="002060"/>
                </a:solidFill>
              </a:rPr>
              <a:t> </a:t>
            </a:r>
            <a:r>
              <a:rPr lang="it-IT" sz="1600" dirty="0" err="1" smtClean="0">
                <a:solidFill>
                  <a:srgbClr val="002060"/>
                </a:solidFill>
              </a:rPr>
              <a:t>flat</a:t>
            </a:r>
            <a:r>
              <a:rPr lang="it-IT" sz="1600" b="1" dirty="0" smtClean="0">
                <a:solidFill>
                  <a:srgbClr val="002060"/>
                </a:solidFill>
              </a:rPr>
              <a:t> </a:t>
            </a:r>
            <a:r>
              <a:rPr lang="it-IT" sz="1600" dirty="0" err="1" smtClean="0">
                <a:solidFill>
                  <a:srgbClr val="002060"/>
                </a:solidFill>
              </a:rPr>
              <a:t>at</a:t>
            </a:r>
            <a:r>
              <a:rPr lang="it-IT" sz="1600" dirty="0" smtClean="0">
                <a:solidFill>
                  <a:srgbClr val="002060"/>
                </a:solidFill>
              </a:rPr>
              <a:t> the </a:t>
            </a:r>
            <a:r>
              <a:rPr lang="it-IT" sz="1600" dirty="0" err="1" smtClean="0">
                <a:solidFill>
                  <a:srgbClr val="002060"/>
                </a:solidFill>
              </a:rPr>
              <a:t>working</a:t>
            </a:r>
            <a:r>
              <a:rPr lang="it-IT" sz="1600" dirty="0" smtClean="0">
                <a:solidFill>
                  <a:srgbClr val="002060"/>
                </a:solidFill>
              </a:rPr>
              <a:t> </a:t>
            </a:r>
            <a:r>
              <a:rPr lang="it-IT" sz="1600" dirty="0" err="1" smtClean="0">
                <a:solidFill>
                  <a:srgbClr val="002060"/>
                </a:solidFill>
              </a:rPr>
              <a:t>frequencies</a:t>
            </a:r>
            <a:r>
              <a:rPr lang="it-IT" sz="1600" dirty="0" smtClean="0">
                <a:solidFill>
                  <a:srgbClr val="002060"/>
                </a:solidFill>
              </a:rPr>
              <a:t>.</a:t>
            </a:r>
          </a:p>
          <a:p>
            <a:pPr marL="285750" indent="-285750" fontAlgn="base">
              <a:spcBef>
                <a:spcPts val="600"/>
              </a:spcBef>
              <a:spcAft>
                <a:spcPct val="0"/>
              </a:spcAft>
              <a:buFontTx/>
              <a:buChar char="-"/>
            </a:pPr>
            <a:r>
              <a:rPr lang="it-IT" sz="1600" dirty="0" err="1" smtClean="0">
                <a:solidFill>
                  <a:srgbClr val="002060"/>
                </a:solidFill>
              </a:rPr>
              <a:t>Negligible</a:t>
            </a:r>
            <a:r>
              <a:rPr lang="it-IT" sz="1600" dirty="0" smtClean="0">
                <a:solidFill>
                  <a:srgbClr val="002060"/>
                </a:solidFill>
              </a:rPr>
              <a:t> </a:t>
            </a:r>
            <a:r>
              <a:rPr lang="it-IT" sz="1600" dirty="0" err="1" smtClean="0">
                <a:solidFill>
                  <a:srgbClr val="002060"/>
                </a:solidFill>
              </a:rPr>
              <a:t>effects</a:t>
            </a:r>
            <a:r>
              <a:rPr lang="it-IT" sz="1600" dirty="0" smtClean="0">
                <a:solidFill>
                  <a:srgbClr val="002060"/>
                </a:solidFill>
              </a:rPr>
              <a:t> on the </a:t>
            </a:r>
            <a:r>
              <a:rPr lang="it-IT" sz="1600" dirty="0" err="1" smtClean="0">
                <a:solidFill>
                  <a:srgbClr val="002060"/>
                </a:solidFill>
              </a:rPr>
              <a:t>beam</a:t>
            </a:r>
            <a:r>
              <a:rPr lang="it-IT" sz="1600" dirty="0" smtClean="0">
                <a:solidFill>
                  <a:srgbClr val="002060"/>
                </a:solidFill>
              </a:rPr>
              <a:t>.</a:t>
            </a:r>
          </a:p>
        </p:txBody>
      </p:sp>
      <p:sp>
        <p:nvSpPr>
          <p:cNvPr id="3" name="Rettangolo 2"/>
          <p:cNvSpPr/>
          <p:nvPr/>
        </p:nvSpPr>
        <p:spPr>
          <a:xfrm>
            <a:off x="403860" y="6036578"/>
            <a:ext cx="8304464" cy="461665"/>
          </a:xfrm>
          <a:prstGeom prst="rect">
            <a:avLst/>
          </a:prstGeom>
        </p:spPr>
        <p:txBody>
          <a:bodyPr wrap="square">
            <a:spAutoFit/>
          </a:bodyPr>
          <a:lstStyle/>
          <a:p>
            <a:pPr fontAlgn="base">
              <a:spcBef>
                <a:spcPts val="600"/>
              </a:spcBef>
              <a:spcAft>
                <a:spcPct val="0"/>
              </a:spcAft>
            </a:pPr>
            <a:r>
              <a:rPr lang="it-IT" sz="1200" dirty="0">
                <a:solidFill>
                  <a:srgbClr val="002060"/>
                </a:solidFill>
              </a:rPr>
              <a:t>(</a:t>
            </a:r>
            <a:r>
              <a:rPr lang="it-IT" sz="1200" dirty="0" err="1">
                <a:solidFill>
                  <a:srgbClr val="002060"/>
                </a:solidFill>
              </a:rPr>
              <a:t>see</a:t>
            </a:r>
            <a:r>
              <a:rPr lang="it-IT" sz="1200" dirty="0">
                <a:solidFill>
                  <a:srgbClr val="002060"/>
                </a:solidFill>
              </a:rPr>
              <a:t>: DAFNE </a:t>
            </a:r>
            <a:r>
              <a:rPr lang="it-IT" sz="1200" dirty="0" err="1">
                <a:solidFill>
                  <a:srgbClr val="002060"/>
                </a:solidFill>
              </a:rPr>
              <a:t>broad</a:t>
            </a:r>
            <a:r>
              <a:rPr lang="it-IT" sz="1200" dirty="0">
                <a:solidFill>
                  <a:srgbClr val="002060"/>
                </a:solidFill>
              </a:rPr>
              <a:t>-band </a:t>
            </a:r>
            <a:r>
              <a:rPr lang="it-IT" sz="1200" dirty="0" err="1">
                <a:solidFill>
                  <a:srgbClr val="002060"/>
                </a:solidFill>
              </a:rPr>
              <a:t>button</a:t>
            </a:r>
            <a:r>
              <a:rPr lang="it-IT" sz="1200" dirty="0">
                <a:solidFill>
                  <a:srgbClr val="002060"/>
                </a:solidFill>
              </a:rPr>
              <a:t> </a:t>
            </a:r>
            <a:r>
              <a:rPr lang="it-IT" sz="1200" dirty="0" err="1">
                <a:solidFill>
                  <a:srgbClr val="002060"/>
                </a:solidFill>
              </a:rPr>
              <a:t>electrodes</a:t>
            </a:r>
            <a:r>
              <a:rPr lang="it-IT" sz="1200" dirty="0">
                <a:solidFill>
                  <a:srgbClr val="002060"/>
                </a:solidFill>
              </a:rPr>
              <a:t>. </a:t>
            </a:r>
            <a:r>
              <a:rPr lang="it-IT" sz="1200" dirty="0" err="1">
                <a:solidFill>
                  <a:srgbClr val="002060"/>
                </a:solidFill>
              </a:rPr>
              <a:t>F.Marcellini</a:t>
            </a:r>
            <a:r>
              <a:rPr lang="it-IT" sz="1200" dirty="0">
                <a:solidFill>
                  <a:srgbClr val="002060"/>
                </a:solidFill>
              </a:rPr>
              <a:t>, </a:t>
            </a:r>
            <a:r>
              <a:rPr lang="it-IT" sz="1200" dirty="0" err="1">
                <a:solidFill>
                  <a:srgbClr val="002060"/>
                </a:solidFill>
              </a:rPr>
              <a:t>M.Serio</a:t>
            </a:r>
            <a:r>
              <a:rPr lang="it-IT" sz="1200" dirty="0">
                <a:solidFill>
                  <a:srgbClr val="002060"/>
                </a:solidFill>
              </a:rPr>
              <a:t>, </a:t>
            </a:r>
            <a:r>
              <a:rPr lang="it-IT" sz="1200" dirty="0" err="1">
                <a:solidFill>
                  <a:srgbClr val="002060"/>
                </a:solidFill>
              </a:rPr>
              <a:t>A.Stella</a:t>
            </a:r>
            <a:r>
              <a:rPr lang="it-IT" sz="1200" dirty="0">
                <a:solidFill>
                  <a:srgbClr val="002060"/>
                </a:solidFill>
              </a:rPr>
              <a:t>, </a:t>
            </a:r>
            <a:r>
              <a:rPr lang="it-IT" sz="1200" dirty="0" err="1">
                <a:solidFill>
                  <a:srgbClr val="002060"/>
                </a:solidFill>
              </a:rPr>
              <a:t>M.Zobov</a:t>
            </a:r>
            <a:r>
              <a:rPr lang="it-IT" sz="1200" dirty="0">
                <a:solidFill>
                  <a:srgbClr val="002060"/>
                </a:solidFill>
              </a:rPr>
              <a:t>. </a:t>
            </a:r>
            <a:r>
              <a:rPr lang="it-IT" sz="1200" dirty="0" err="1">
                <a:solidFill>
                  <a:srgbClr val="002060"/>
                </a:solidFill>
              </a:rPr>
              <a:t>Nuclear</a:t>
            </a:r>
            <a:r>
              <a:rPr lang="it-IT" sz="1200" dirty="0">
                <a:solidFill>
                  <a:srgbClr val="002060"/>
                </a:solidFill>
              </a:rPr>
              <a:t> Instruments &amp; </a:t>
            </a:r>
            <a:r>
              <a:rPr lang="it-IT" sz="1200" dirty="0" err="1">
                <a:solidFill>
                  <a:srgbClr val="002060"/>
                </a:solidFill>
              </a:rPr>
              <a:t>Methods</a:t>
            </a:r>
            <a:r>
              <a:rPr lang="it-IT" sz="1200" dirty="0">
                <a:solidFill>
                  <a:srgbClr val="002060"/>
                </a:solidFill>
              </a:rPr>
              <a:t> in </a:t>
            </a:r>
            <a:r>
              <a:rPr lang="it-IT" sz="1200" dirty="0" err="1">
                <a:solidFill>
                  <a:srgbClr val="002060"/>
                </a:solidFill>
              </a:rPr>
              <a:t>Physics</a:t>
            </a:r>
            <a:r>
              <a:rPr lang="it-IT" sz="1200" dirty="0">
                <a:solidFill>
                  <a:srgbClr val="002060"/>
                </a:solidFill>
              </a:rPr>
              <a:t> </a:t>
            </a:r>
            <a:r>
              <a:rPr lang="it-IT" sz="1200" dirty="0" err="1">
                <a:solidFill>
                  <a:srgbClr val="002060"/>
                </a:solidFill>
              </a:rPr>
              <a:t>Research</a:t>
            </a:r>
            <a:r>
              <a:rPr lang="it-IT" sz="1200" dirty="0">
                <a:solidFill>
                  <a:srgbClr val="002060"/>
                </a:solidFill>
              </a:rPr>
              <a:t>, 1997)</a:t>
            </a:r>
          </a:p>
        </p:txBody>
      </p:sp>
    </p:spTree>
    <p:extLst>
      <p:ext uri="{BB962C8B-B14F-4D97-AF65-F5344CB8AC3E}">
        <p14:creationId xmlns:p14="http://schemas.microsoft.com/office/powerpoint/2010/main" val="800338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ttangolo 76"/>
          <p:cNvSpPr/>
          <p:nvPr/>
        </p:nvSpPr>
        <p:spPr>
          <a:xfrm>
            <a:off x="4143637" y="690864"/>
            <a:ext cx="4564687" cy="1634223"/>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76" name="Rettangolo 75"/>
          <p:cNvSpPr/>
          <p:nvPr/>
        </p:nvSpPr>
        <p:spPr>
          <a:xfrm>
            <a:off x="457200" y="3443481"/>
            <a:ext cx="8229600" cy="2254454"/>
          </a:xfrm>
          <a:prstGeom prst="rect">
            <a:avLst/>
          </a:prstGeom>
          <a:solidFill>
            <a:schemeClr val="tx2"/>
          </a:solidFill>
          <a:ln w="9525" cmpd="thickThin">
            <a:solidFill>
              <a:srgbClr val="0000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2" name="Titolo 1"/>
          <p:cNvSpPr>
            <a:spLocks noGrp="1"/>
          </p:cNvSpPr>
          <p:nvPr>
            <p:ph type="title"/>
          </p:nvPr>
        </p:nvSpPr>
        <p:spPr/>
        <p:txBody>
          <a:bodyPr/>
          <a:lstStyle/>
          <a:p>
            <a:r>
              <a:rPr lang="en-GB" err="1"/>
              <a:t>DIMTEL</a:t>
            </a:r>
            <a:r>
              <a:rPr lang="en-GB"/>
              <a:t> </a:t>
            </a:r>
            <a:r>
              <a:rPr lang="en-GB" err="1"/>
              <a:t>FBE</a:t>
            </a:r>
            <a:r>
              <a:rPr lang="en-GB"/>
              <a:t> 368L (Front-end)</a:t>
            </a:r>
            <a:endParaRPr lang="it-IT">
              <a:solidFill>
                <a:srgbClr val="00B0F0"/>
              </a:solidFill>
            </a:endParaRPr>
          </a:p>
        </p:txBody>
      </p:sp>
      <p:sp>
        <p:nvSpPr>
          <p:cNvPr id="15" name="Ottagono 14"/>
          <p:cNvSpPr/>
          <p:nvPr/>
        </p:nvSpPr>
        <p:spPr>
          <a:xfrm>
            <a:off x="4621066" y="999674"/>
            <a:ext cx="550312" cy="509628"/>
          </a:xfrm>
          <a:prstGeom prst="octagon">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800" noProof="0" smtClean="0">
              <a:solidFill>
                <a:schemeClr val="accent1"/>
              </a:solidFill>
              <a:latin typeface="EYInterstate Light" panose="02000506000000020004" pitchFamily="2" charset="0"/>
            </a:endParaRPr>
          </a:p>
        </p:txBody>
      </p:sp>
      <p:sp>
        <p:nvSpPr>
          <p:cNvPr id="16" name="CasellaDiTesto 15"/>
          <p:cNvSpPr txBox="1"/>
          <p:nvPr/>
        </p:nvSpPr>
        <p:spPr>
          <a:xfrm>
            <a:off x="4785147" y="1178435"/>
            <a:ext cx="227626"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smtClean="0">
                <a:solidFill>
                  <a:schemeClr val="accent1">
                    <a:lumMod val="75000"/>
                  </a:schemeClr>
                </a:solidFill>
              </a:rPr>
              <a:t>BPM</a:t>
            </a:r>
          </a:p>
        </p:txBody>
      </p:sp>
      <p:sp>
        <p:nvSpPr>
          <p:cNvPr id="17" name="Rettangolo 16"/>
          <p:cNvSpPr/>
          <p:nvPr/>
        </p:nvSpPr>
        <p:spPr>
          <a:xfrm>
            <a:off x="4578085" y="1787720"/>
            <a:ext cx="631714" cy="3210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rgbClr val="FF0000"/>
              </a:solidFill>
              <a:latin typeface="EYInterstate Light" panose="02000506000000020004" pitchFamily="2" charset="0"/>
            </a:endParaRPr>
          </a:p>
        </p:txBody>
      </p:sp>
      <p:sp>
        <p:nvSpPr>
          <p:cNvPr id="19" name="CasellaDiTesto 18"/>
          <p:cNvSpPr txBox="1"/>
          <p:nvPr/>
        </p:nvSpPr>
        <p:spPr>
          <a:xfrm>
            <a:off x="4644708" y="1865039"/>
            <a:ext cx="506549" cy="141577"/>
          </a:xfrm>
          <a:prstGeom prst="rect">
            <a:avLst/>
          </a:prstGeom>
          <a:noFill/>
          <a:ln>
            <a:noFill/>
          </a:ln>
        </p:spPr>
        <p:txBody>
          <a:bodyPr wrap="none" lIns="0" tIns="36576" rIns="0" bIns="0" rtlCol="0">
            <a:spAutoFit/>
          </a:bodyPr>
          <a:lstStyle/>
          <a:p>
            <a:pPr algn="ctr">
              <a:lnSpc>
                <a:spcPct val="85000"/>
              </a:lnSpc>
              <a:spcAft>
                <a:spcPts val="600"/>
              </a:spcAft>
              <a:buClr>
                <a:schemeClr val="accent2"/>
              </a:buClr>
              <a:buSzPct val="70000"/>
            </a:pPr>
            <a:r>
              <a:rPr lang="it-IT" sz="800" b="1" smtClean="0">
                <a:solidFill>
                  <a:srgbClr val="FF0000"/>
                </a:solidFill>
              </a:rPr>
              <a:t>Front-end </a:t>
            </a:r>
          </a:p>
        </p:txBody>
      </p:sp>
      <p:sp>
        <p:nvSpPr>
          <p:cNvPr id="20" name="Rettangolo 19"/>
          <p:cNvSpPr/>
          <p:nvPr/>
        </p:nvSpPr>
        <p:spPr>
          <a:xfrm>
            <a:off x="5437097" y="1710367"/>
            <a:ext cx="900529" cy="477893"/>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1" name="CasellaDiTesto 20"/>
          <p:cNvSpPr txBox="1"/>
          <p:nvPr/>
        </p:nvSpPr>
        <p:spPr>
          <a:xfrm>
            <a:off x="5438546" y="1770943"/>
            <a:ext cx="928138" cy="350865"/>
          </a:xfrm>
          <a:prstGeom prst="rect">
            <a:avLst/>
          </a:prstGeom>
          <a:noFill/>
        </p:spPr>
        <p:txBody>
          <a:bodyPr wrap="none" lIns="0" tIns="36576" rIns="0" bIns="0" rtlCol="0">
            <a:spAutoFit/>
          </a:bodyPr>
          <a:lstStyle>
            <a:defPPr>
              <a:defRPr lang="en-US"/>
            </a:defPPr>
            <a:lvl1pPr algn="ctr">
              <a:lnSpc>
                <a:spcPct val="85000"/>
              </a:lnSpc>
              <a:spcAft>
                <a:spcPts val="600"/>
              </a:spcAft>
              <a:buClr>
                <a:schemeClr val="accent2"/>
              </a:buClr>
              <a:buSzPct val="70000"/>
              <a:defRPr sz="800" b="1">
                <a:solidFill>
                  <a:schemeClr val="accent1">
                    <a:lumMod val="75000"/>
                  </a:schemeClr>
                </a:solidFill>
              </a:defRPr>
            </a:lvl1pPr>
          </a:lstStyle>
          <a:p>
            <a:r>
              <a:rPr lang="it-IT"/>
              <a:t>ADC </a:t>
            </a:r>
            <a:r>
              <a:rPr lang="it-IT" smtClean="0"/>
              <a:t>+</a:t>
            </a:r>
            <a:br>
              <a:rPr lang="it-IT" smtClean="0"/>
            </a:br>
            <a:r>
              <a:rPr lang="it-IT" smtClean="0"/>
              <a:t>Digital </a:t>
            </a:r>
            <a:r>
              <a:rPr lang="it-IT"/>
              <a:t>Processing </a:t>
            </a:r>
            <a:r>
              <a:rPr lang="it-IT" smtClean="0"/>
              <a:t/>
            </a:r>
            <a:br>
              <a:rPr lang="it-IT" smtClean="0"/>
            </a:br>
            <a:r>
              <a:rPr lang="it-IT" smtClean="0"/>
              <a:t>DAC </a:t>
            </a:r>
            <a:endParaRPr lang="it-IT"/>
          </a:p>
        </p:txBody>
      </p:sp>
      <p:sp>
        <p:nvSpPr>
          <p:cNvPr id="22" name="Rettangolo 21"/>
          <p:cNvSpPr/>
          <p:nvPr/>
        </p:nvSpPr>
        <p:spPr>
          <a:xfrm>
            <a:off x="6564924" y="1784360"/>
            <a:ext cx="631714" cy="32108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3" name="CasellaDiTesto 22"/>
          <p:cNvSpPr txBox="1"/>
          <p:nvPr/>
        </p:nvSpPr>
        <p:spPr>
          <a:xfrm>
            <a:off x="6638762" y="1857419"/>
            <a:ext cx="492122" cy="141577"/>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800" b="1" smtClean="0">
                <a:solidFill>
                  <a:schemeClr val="accent1">
                    <a:lumMod val="75000"/>
                  </a:schemeClr>
                </a:solidFill>
              </a:rPr>
              <a:t>Back-end </a:t>
            </a:r>
          </a:p>
        </p:txBody>
      </p:sp>
      <p:sp>
        <p:nvSpPr>
          <p:cNvPr id="18" name="Triangolo isoscele 17"/>
          <p:cNvSpPr/>
          <p:nvPr/>
        </p:nvSpPr>
        <p:spPr>
          <a:xfrm rot="5400000">
            <a:off x="7372509" y="1715767"/>
            <a:ext cx="529147" cy="456161"/>
          </a:xfrm>
          <a:prstGeom prst="triangle">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24" name="CasellaDiTesto 23"/>
          <p:cNvSpPr txBox="1"/>
          <p:nvPr/>
        </p:nvSpPr>
        <p:spPr>
          <a:xfrm>
            <a:off x="7431709" y="1861812"/>
            <a:ext cx="421590"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smtClean="0">
                <a:solidFill>
                  <a:schemeClr val="accent1">
                    <a:lumMod val="75000"/>
                  </a:schemeClr>
                </a:solidFill>
              </a:rPr>
              <a:t>RF </a:t>
            </a:r>
            <a:r>
              <a:rPr lang="it-IT" sz="800" b="1" err="1" smtClean="0">
                <a:solidFill>
                  <a:schemeClr val="accent1">
                    <a:lumMod val="75000"/>
                  </a:schemeClr>
                </a:solidFill>
              </a:rPr>
              <a:t>Amp</a:t>
            </a:r>
            <a:r>
              <a:rPr lang="it-IT" sz="800" b="1" smtClean="0">
                <a:solidFill>
                  <a:schemeClr val="accent1">
                    <a:lumMod val="75000"/>
                  </a:schemeClr>
                </a:solidFill>
              </a:rPr>
              <a:t>.</a:t>
            </a:r>
          </a:p>
        </p:txBody>
      </p:sp>
      <p:cxnSp>
        <p:nvCxnSpPr>
          <p:cNvPr id="26" name="Connettore diritto 25"/>
          <p:cNvCxnSpPr>
            <a:stCxn id="17" idx="3"/>
            <a:endCxn id="20" idx="1"/>
          </p:cNvCxnSpPr>
          <p:nvPr/>
        </p:nvCxnSpPr>
        <p:spPr>
          <a:xfrm>
            <a:off x="5209799" y="1948262"/>
            <a:ext cx="227298" cy="105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a:stCxn id="21" idx="3"/>
            <a:endCxn id="22" idx="1"/>
          </p:cNvCxnSpPr>
          <p:nvPr/>
        </p:nvCxnSpPr>
        <p:spPr>
          <a:xfrm>
            <a:off x="6352560" y="1944901"/>
            <a:ext cx="212364" cy="1"/>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a:stCxn id="22" idx="3"/>
            <a:endCxn id="18" idx="3"/>
          </p:cNvCxnSpPr>
          <p:nvPr/>
        </p:nvCxnSpPr>
        <p:spPr>
          <a:xfrm flipV="1">
            <a:off x="7196638" y="1943848"/>
            <a:ext cx="212364" cy="1054"/>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a:endCxn id="17" idx="0"/>
          </p:cNvCxnSpPr>
          <p:nvPr/>
        </p:nvCxnSpPr>
        <p:spPr>
          <a:xfrm>
            <a:off x="4893942" y="1509302"/>
            <a:ext cx="0" cy="278418"/>
          </a:xfrm>
          <a:prstGeom prst="line">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41" name="CasellaDiTesto 40"/>
          <p:cNvSpPr txBox="1"/>
          <p:nvPr/>
        </p:nvSpPr>
        <p:spPr>
          <a:xfrm>
            <a:off x="7807652" y="1173357"/>
            <a:ext cx="315792"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err="1" smtClean="0">
                <a:solidFill>
                  <a:schemeClr val="accent1">
                    <a:lumMod val="75000"/>
                  </a:schemeClr>
                </a:solidFill>
              </a:rPr>
              <a:t>Kicker</a:t>
            </a:r>
            <a:endParaRPr lang="it-IT" sz="800" b="1" smtClean="0">
              <a:solidFill>
                <a:schemeClr val="accent1">
                  <a:lumMod val="75000"/>
                </a:schemeClr>
              </a:solidFill>
            </a:endParaRPr>
          </a:p>
        </p:txBody>
      </p:sp>
      <p:cxnSp>
        <p:nvCxnSpPr>
          <p:cNvPr id="42" name="Connettore 4 41"/>
          <p:cNvCxnSpPr>
            <a:stCxn id="18" idx="0"/>
          </p:cNvCxnSpPr>
          <p:nvPr/>
        </p:nvCxnSpPr>
        <p:spPr>
          <a:xfrm flipV="1">
            <a:off x="7865163" y="1509302"/>
            <a:ext cx="97473" cy="434546"/>
          </a:xfrm>
          <a:prstGeom prst="bentConnector2">
            <a:avLst/>
          </a:prstGeom>
          <a:ln w="19050">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8" name="Connettore 2 47"/>
          <p:cNvCxnSpPr/>
          <p:nvPr/>
        </p:nvCxnSpPr>
        <p:spPr>
          <a:xfrm flipV="1">
            <a:off x="8235654" y="1265657"/>
            <a:ext cx="418434" cy="930"/>
          </a:xfrm>
          <a:prstGeom prst="straightConnector1">
            <a:avLst/>
          </a:prstGeom>
          <a:ln w="19050">
            <a:solidFill>
              <a:schemeClr val="tx2">
                <a:lumMod val="75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8373562" y="1057264"/>
            <a:ext cx="280526"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800" b="1" err="1" smtClean="0">
                <a:solidFill>
                  <a:schemeClr val="accent1">
                    <a:lumMod val="75000"/>
                  </a:schemeClr>
                </a:solidFill>
              </a:rPr>
              <a:t>Beam</a:t>
            </a:r>
            <a:endParaRPr lang="it-IT" sz="800" b="1" smtClean="0">
              <a:solidFill>
                <a:schemeClr val="accent1">
                  <a:lumMod val="75000"/>
                </a:schemeClr>
              </a:solidFill>
            </a:endParaRPr>
          </a:p>
        </p:txBody>
      </p:sp>
      <p:cxnSp>
        <p:nvCxnSpPr>
          <p:cNvPr id="51" name="Connettore 2 50"/>
          <p:cNvCxnSpPr/>
          <p:nvPr/>
        </p:nvCxnSpPr>
        <p:spPr>
          <a:xfrm flipV="1">
            <a:off x="5189899" y="1265656"/>
            <a:ext cx="2513964"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53" name="Connettore 2 52"/>
          <p:cNvCxnSpPr/>
          <p:nvPr/>
        </p:nvCxnSpPr>
        <p:spPr>
          <a:xfrm flipV="1">
            <a:off x="4267928" y="1265655"/>
            <a:ext cx="353138" cy="1"/>
          </a:xfrm>
          <a:prstGeom prst="straightConnector1">
            <a:avLst/>
          </a:prstGeom>
          <a:ln w="19050">
            <a:solidFill>
              <a:schemeClr val="tx2">
                <a:lumMod val="75000"/>
              </a:schemeClr>
            </a:solidFill>
            <a:prstDash val="lgDash"/>
            <a:tailEnd type="none" w="lg" len="lg"/>
          </a:ln>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a:blip r:embed="rId2"/>
          <a:stretch>
            <a:fillRect/>
          </a:stretch>
        </p:blipFill>
        <p:spPr>
          <a:xfrm>
            <a:off x="382777" y="783752"/>
            <a:ext cx="3656982" cy="1460224"/>
          </a:xfrm>
          <a:prstGeom prst="roundRect">
            <a:avLst/>
          </a:prstGeom>
          <a:ln w="38100">
            <a:noFill/>
          </a:ln>
          <a:effectLst/>
        </p:spPr>
      </p:pic>
      <p:sp>
        <p:nvSpPr>
          <p:cNvPr id="32" name="CasellaDiTesto 31"/>
          <p:cNvSpPr txBox="1"/>
          <p:nvPr/>
        </p:nvSpPr>
        <p:spPr>
          <a:xfrm>
            <a:off x="2250434" y="4023820"/>
            <a:ext cx="830356"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Two-cycle</a:t>
            </a:r>
            <a:r>
              <a:rPr lang="it-IT" sz="1200" b="1" smtClean="0"/>
              <a:t> </a:t>
            </a:r>
            <a:br>
              <a:rPr lang="it-IT" sz="1200" b="1" smtClean="0"/>
            </a:br>
            <a:r>
              <a:rPr lang="it-IT" sz="1200" b="1" err="1" smtClean="0"/>
              <a:t>comb</a:t>
            </a:r>
            <a:r>
              <a:rPr lang="it-IT" sz="1200" b="1" smtClean="0"/>
              <a:t> </a:t>
            </a:r>
            <a:r>
              <a:rPr lang="it-IT" sz="1200" b="1" err="1" smtClean="0"/>
              <a:t>filter</a:t>
            </a:r>
            <a:r>
              <a:rPr lang="it-IT" sz="1200" b="1" smtClean="0"/>
              <a:t> </a:t>
            </a:r>
          </a:p>
        </p:txBody>
      </p:sp>
      <p:sp>
        <p:nvSpPr>
          <p:cNvPr id="34" name="CasellaDiTesto 33"/>
          <p:cNvSpPr txBox="1"/>
          <p:nvPr/>
        </p:nvSpPr>
        <p:spPr>
          <a:xfrm>
            <a:off x="3541655" y="3549375"/>
            <a:ext cx="751808"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Variable</a:t>
            </a:r>
            <a:r>
              <a:rPr lang="it-IT" sz="1200" b="1" smtClean="0"/>
              <a:t> </a:t>
            </a:r>
            <a:br>
              <a:rPr lang="it-IT" sz="1200" b="1" smtClean="0"/>
            </a:br>
            <a:r>
              <a:rPr lang="it-IT" sz="1200" b="1" smtClean="0"/>
              <a:t>attenuator</a:t>
            </a:r>
          </a:p>
        </p:txBody>
      </p:sp>
      <p:sp>
        <p:nvSpPr>
          <p:cNvPr id="38" name="Triangolo isoscele 37"/>
          <p:cNvSpPr/>
          <p:nvPr/>
        </p:nvSpPr>
        <p:spPr>
          <a:xfrm rot="5400000">
            <a:off x="4577399" y="3936280"/>
            <a:ext cx="602359" cy="519275"/>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40" name="CasellaDiTesto 39"/>
          <p:cNvSpPr txBox="1"/>
          <p:nvPr/>
        </p:nvSpPr>
        <p:spPr>
          <a:xfrm>
            <a:off x="4644708" y="4074209"/>
            <a:ext cx="384721"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it-IT" sz="1200" b="1" err="1" smtClean="0"/>
              <a:t>Amp</a:t>
            </a:r>
            <a:r>
              <a:rPr lang="it-IT" sz="1200" b="1" smtClean="0"/>
              <a:t>.</a:t>
            </a:r>
          </a:p>
        </p:txBody>
      </p:sp>
      <p:cxnSp>
        <p:nvCxnSpPr>
          <p:cNvPr id="43" name="Connettore diritto 42"/>
          <p:cNvCxnSpPr/>
          <p:nvPr/>
        </p:nvCxnSpPr>
        <p:spPr>
          <a:xfrm>
            <a:off x="3195944" y="4218348"/>
            <a:ext cx="567574"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84" name="Gruppo 83"/>
          <p:cNvGrpSpPr/>
          <p:nvPr/>
        </p:nvGrpSpPr>
        <p:grpSpPr>
          <a:xfrm>
            <a:off x="3709411" y="3873747"/>
            <a:ext cx="481460" cy="766454"/>
            <a:chOff x="7040933" y="5066072"/>
            <a:chExt cx="481460" cy="766454"/>
          </a:xfrm>
        </p:grpSpPr>
        <p:cxnSp>
          <p:nvCxnSpPr>
            <p:cNvPr id="8" name="Connettore diritto 7"/>
            <p:cNvCxnSpPr/>
            <p:nvPr/>
          </p:nvCxnSpPr>
          <p:spPr>
            <a:xfrm flipV="1">
              <a:off x="7166156" y="5246868"/>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0" name="Connettore diritto 59"/>
            <p:cNvCxnSpPr/>
            <p:nvPr/>
          </p:nvCxnSpPr>
          <p:spPr>
            <a:xfrm>
              <a:off x="7170976" y="5650285"/>
              <a:ext cx="102119" cy="3446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5" name="Connettore diritto 64"/>
            <p:cNvCxnSpPr/>
            <p:nvPr/>
          </p:nvCxnSpPr>
          <p:spPr>
            <a:xfrm flipV="1">
              <a:off x="7166156" y="5560542"/>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6" name="Connettore diritto 65"/>
            <p:cNvCxnSpPr/>
            <p:nvPr/>
          </p:nvCxnSpPr>
          <p:spPr>
            <a:xfrm flipV="1">
              <a:off x="7166155" y="5401738"/>
              <a:ext cx="204237" cy="8986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7" name="Connettore diritto 66"/>
            <p:cNvCxnSpPr/>
            <p:nvPr/>
          </p:nvCxnSpPr>
          <p:spPr>
            <a:xfrm>
              <a:off x="7166156" y="5491607"/>
              <a:ext cx="204237" cy="6893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8" name="Connettore diritto 67"/>
            <p:cNvCxnSpPr/>
            <p:nvPr/>
          </p:nvCxnSpPr>
          <p:spPr>
            <a:xfrm>
              <a:off x="7166156" y="5332803"/>
              <a:ext cx="204237" cy="6893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9" name="Connettore diritto 68"/>
            <p:cNvCxnSpPr/>
            <p:nvPr/>
          </p:nvCxnSpPr>
          <p:spPr>
            <a:xfrm>
              <a:off x="7268273" y="5066072"/>
              <a:ext cx="1" cy="14632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1" name="Connettore diritto 70"/>
            <p:cNvCxnSpPr/>
            <p:nvPr/>
          </p:nvCxnSpPr>
          <p:spPr>
            <a:xfrm>
              <a:off x="7268273" y="5213846"/>
              <a:ext cx="102119" cy="3446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2" name="Connettore diritto 71"/>
            <p:cNvCxnSpPr/>
            <p:nvPr/>
          </p:nvCxnSpPr>
          <p:spPr>
            <a:xfrm>
              <a:off x="7268273" y="5686198"/>
              <a:ext cx="1" cy="146328"/>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4" name="Connettore 2 73"/>
            <p:cNvCxnSpPr/>
            <p:nvPr/>
          </p:nvCxnSpPr>
          <p:spPr>
            <a:xfrm flipV="1">
              <a:off x="7040933" y="5260819"/>
              <a:ext cx="481460" cy="35512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86" name="Gruppo 85"/>
          <p:cNvGrpSpPr/>
          <p:nvPr/>
        </p:nvGrpSpPr>
        <p:grpSpPr>
          <a:xfrm>
            <a:off x="3647287" y="4908576"/>
            <a:ext cx="646176" cy="462187"/>
            <a:chOff x="3931920" y="5212400"/>
            <a:chExt cx="943911" cy="675146"/>
          </a:xfrm>
        </p:grpSpPr>
        <p:sp>
          <p:nvSpPr>
            <p:cNvPr id="78" name="Triangolo isoscele 77"/>
            <p:cNvSpPr/>
            <p:nvPr/>
          </p:nvSpPr>
          <p:spPr>
            <a:xfrm>
              <a:off x="3931920" y="5212400"/>
              <a:ext cx="943911" cy="54832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sp>
          <p:nvSpPr>
            <p:cNvPr id="79" name="Ovale 78"/>
            <p:cNvSpPr/>
            <p:nvPr/>
          </p:nvSpPr>
          <p:spPr>
            <a:xfrm>
              <a:off x="4186705" y="5332803"/>
              <a:ext cx="434340" cy="43434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80" name="Connettore 2 79"/>
            <p:cNvCxnSpPr/>
            <p:nvPr/>
          </p:nvCxnSpPr>
          <p:spPr>
            <a:xfrm flipV="1">
              <a:off x="4051393" y="5267420"/>
              <a:ext cx="683999" cy="62012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94" name="Gruppo 93"/>
          <p:cNvGrpSpPr/>
          <p:nvPr/>
        </p:nvGrpSpPr>
        <p:grpSpPr>
          <a:xfrm>
            <a:off x="5529538" y="4018808"/>
            <a:ext cx="360888" cy="360889"/>
            <a:chOff x="6655608" y="5102134"/>
            <a:chExt cx="360888" cy="360889"/>
          </a:xfrm>
        </p:grpSpPr>
        <p:sp>
          <p:nvSpPr>
            <p:cNvPr id="87" name="Ovale 86"/>
            <p:cNvSpPr/>
            <p:nvPr/>
          </p:nvSpPr>
          <p:spPr>
            <a:xfrm>
              <a:off x="6655608" y="5102134"/>
              <a:ext cx="360888" cy="36088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lgn="l">
                <a:buClr>
                  <a:schemeClr val="accent2"/>
                </a:buClr>
                <a:buFont typeface="Arial" panose="020B0604020202020204" pitchFamily="34" charset="0"/>
                <a:buChar char="►"/>
              </a:pPr>
              <a:endParaRPr lang="it-IT" sz="1400" noProof="0" smtClean="0">
                <a:solidFill>
                  <a:schemeClr val="accent1"/>
                </a:solidFill>
                <a:latin typeface="EYInterstate Light" panose="02000506000000020004" pitchFamily="2" charset="0"/>
              </a:endParaRPr>
            </a:p>
          </p:txBody>
        </p:sp>
        <p:cxnSp>
          <p:nvCxnSpPr>
            <p:cNvPr id="88" name="Connettore diritto 87"/>
            <p:cNvCxnSpPr/>
            <p:nvPr/>
          </p:nvCxnSpPr>
          <p:spPr>
            <a:xfrm flipV="1">
              <a:off x="6760024" y="5209078"/>
              <a:ext cx="162394" cy="14641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1" name="Connettore diritto 90"/>
            <p:cNvCxnSpPr/>
            <p:nvPr/>
          </p:nvCxnSpPr>
          <p:spPr>
            <a:xfrm flipH="1" flipV="1">
              <a:off x="6760024" y="5204620"/>
              <a:ext cx="151186" cy="14641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95" name="Connettore diritto 94"/>
          <p:cNvCxnSpPr/>
          <p:nvPr/>
        </p:nvCxnSpPr>
        <p:spPr>
          <a:xfrm>
            <a:off x="4174695" y="4217775"/>
            <a:ext cx="444246"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6" name="Connettore diritto 95"/>
          <p:cNvCxnSpPr>
            <a:stCxn id="38" idx="0"/>
            <a:endCxn id="87" idx="2"/>
          </p:cNvCxnSpPr>
          <p:nvPr/>
        </p:nvCxnSpPr>
        <p:spPr>
          <a:xfrm>
            <a:off x="5138216" y="4195918"/>
            <a:ext cx="391322" cy="3335"/>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0" name="CasellaDiTesto 99"/>
          <p:cNvSpPr txBox="1"/>
          <p:nvPr/>
        </p:nvSpPr>
        <p:spPr>
          <a:xfrm>
            <a:off x="5517435" y="3768143"/>
            <a:ext cx="400752"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Mixer</a:t>
            </a:r>
          </a:p>
        </p:txBody>
      </p:sp>
      <p:sp>
        <p:nvSpPr>
          <p:cNvPr id="101" name="CasellaDiTesto 100"/>
          <p:cNvSpPr txBox="1"/>
          <p:nvPr/>
        </p:nvSpPr>
        <p:spPr>
          <a:xfrm>
            <a:off x="6507150" y="4017352"/>
            <a:ext cx="702115"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Low</a:t>
            </a:r>
            <a:r>
              <a:rPr lang="it-IT" sz="1200" b="1" smtClean="0"/>
              <a:t> pass</a:t>
            </a:r>
            <a:br>
              <a:rPr lang="it-IT" sz="1200" b="1" smtClean="0"/>
            </a:br>
            <a:r>
              <a:rPr lang="it-IT" sz="1200" b="1" err="1" smtClean="0"/>
              <a:t>Filter</a:t>
            </a:r>
            <a:endParaRPr lang="it-IT" sz="1200" b="1" smtClean="0"/>
          </a:p>
        </p:txBody>
      </p:sp>
      <p:cxnSp>
        <p:nvCxnSpPr>
          <p:cNvPr id="104" name="Connettore diritto 103"/>
          <p:cNvCxnSpPr>
            <a:stCxn id="87" idx="6"/>
          </p:cNvCxnSpPr>
          <p:nvPr/>
        </p:nvCxnSpPr>
        <p:spPr>
          <a:xfrm>
            <a:off x="5890426" y="4199253"/>
            <a:ext cx="413765" cy="289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1" name="CasellaDiTesto 110"/>
          <p:cNvSpPr txBox="1"/>
          <p:nvPr/>
        </p:nvSpPr>
        <p:spPr>
          <a:xfrm>
            <a:off x="3480698" y="5311478"/>
            <a:ext cx="965008"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Phase</a:t>
            </a:r>
            <a:r>
              <a:rPr lang="it-IT" sz="1200" b="1" smtClean="0"/>
              <a:t> </a:t>
            </a:r>
            <a:r>
              <a:rPr lang="it-IT" sz="1200" b="1" err="1" smtClean="0"/>
              <a:t>shifter</a:t>
            </a:r>
            <a:endParaRPr lang="it-IT" sz="1200" b="1" smtClean="0"/>
          </a:p>
        </p:txBody>
      </p:sp>
      <p:cxnSp>
        <p:nvCxnSpPr>
          <p:cNvPr id="113" name="Connettore 4 112"/>
          <p:cNvCxnSpPr>
            <a:endCxn id="87" idx="4"/>
          </p:cNvCxnSpPr>
          <p:nvPr/>
        </p:nvCxnSpPr>
        <p:spPr>
          <a:xfrm flipV="1">
            <a:off x="4293463" y="4379697"/>
            <a:ext cx="1416519" cy="733791"/>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Rettangolo 116"/>
          <p:cNvSpPr/>
          <p:nvPr/>
        </p:nvSpPr>
        <p:spPr>
          <a:xfrm>
            <a:off x="2121524" y="4908577"/>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118" name="CasellaDiTesto 117"/>
          <p:cNvSpPr txBox="1"/>
          <p:nvPr/>
        </p:nvSpPr>
        <p:spPr>
          <a:xfrm>
            <a:off x="2215968" y="4921276"/>
            <a:ext cx="899285"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err="1" smtClean="0"/>
              <a:t>Frequency</a:t>
            </a:r>
            <a:r>
              <a:rPr lang="it-IT" sz="1200" b="1" smtClean="0"/>
              <a:t/>
            </a:r>
            <a:br>
              <a:rPr lang="it-IT" sz="1200" b="1" smtClean="0"/>
            </a:br>
            <a:r>
              <a:rPr lang="it-IT" sz="1200" b="1" err="1" smtClean="0"/>
              <a:t>Multiplier</a:t>
            </a:r>
            <a:r>
              <a:rPr lang="it-IT" sz="1200" b="1" smtClean="0"/>
              <a:t> x4</a:t>
            </a:r>
          </a:p>
        </p:txBody>
      </p:sp>
      <p:cxnSp>
        <p:nvCxnSpPr>
          <p:cNvPr id="119" name="Connettore diritto 118"/>
          <p:cNvCxnSpPr/>
          <p:nvPr/>
        </p:nvCxnSpPr>
        <p:spPr>
          <a:xfrm>
            <a:off x="3190098" y="5118545"/>
            <a:ext cx="50637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2" name="Rettangolo 121"/>
          <p:cNvSpPr/>
          <p:nvPr/>
        </p:nvSpPr>
        <p:spPr>
          <a:xfrm>
            <a:off x="2121524" y="3994186"/>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sp>
        <p:nvSpPr>
          <p:cNvPr id="123" name="Rettangolo 122"/>
          <p:cNvSpPr/>
          <p:nvPr/>
        </p:nvSpPr>
        <p:spPr>
          <a:xfrm>
            <a:off x="6304191" y="3994186"/>
            <a:ext cx="1074420" cy="4029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1400">
              <a:solidFill>
                <a:schemeClr val="accent1"/>
              </a:solidFill>
              <a:latin typeface="EYInterstate Light" panose="02000506000000020004" pitchFamily="2" charset="0"/>
            </a:endParaRPr>
          </a:p>
        </p:txBody>
      </p:sp>
      <p:cxnSp>
        <p:nvCxnSpPr>
          <p:cNvPr id="124" name="Connettore 2 123"/>
          <p:cNvCxnSpPr>
            <a:endCxn id="122" idx="1"/>
          </p:cNvCxnSpPr>
          <p:nvPr/>
        </p:nvCxnSpPr>
        <p:spPr>
          <a:xfrm>
            <a:off x="1543558" y="4195637"/>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8" name="CasellaDiTesto 127"/>
          <p:cNvSpPr txBox="1"/>
          <p:nvPr/>
        </p:nvSpPr>
        <p:spPr>
          <a:xfrm>
            <a:off x="619887" y="4070622"/>
            <a:ext cx="932948" cy="350865"/>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From BPM</a:t>
            </a:r>
            <a:br>
              <a:rPr lang="it-IT" sz="1200" b="1" smtClean="0"/>
            </a:br>
            <a:r>
              <a:rPr lang="it-IT" sz="1200" b="1" smtClean="0"/>
              <a:t>(SUM </a:t>
            </a:r>
            <a:r>
              <a:rPr lang="it-IT" sz="1200" b="1" err="1" smtClean="0"/>
              <a:t>signal</a:t>
            </a:r>
            <a:r>
              <a:rPr lang="it-IT" sz="1200" b="1" smtClean="0"/>
              <a:t>)</a:t>
            </a:r>
          </a:p>
        </p:txBody>
      </p:sp>
      <p:cxnSp>
        <p:nvCxnSpPr>
          <p:cNvPr id="129" name="Connettore 2 128"/>
          <p:cNvCxnSpPr/>
          <p:nvPr/>
        </p:nvCxnSpPr>
        <p:spPr>
          <a:xfrm>
            <a:off x="1543558" y="5105652"/>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1" name="CasellaDiTesto 130"/>
          <p:cNvSpPr txBox="1"/>
          <p:nvPr/>
        </p:nvSpPr>
        <p:spPr>
          <a:xfrm>
            <a:off x="1255697" y="4965794"/>
            <a:ext cx="166713" cy="246221"/>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600" b="1" err="1" smtClean="0"/>
              <a:t>f</a:t>
            </a:r>
            <a:r>
              <a:rPr lang="it-IT" sz="1050" b="1" err="1" smtClean="0"/>
              <a:t>rf</a:t>
            </a:r>
            <a:endParaRPr lang="it-IT" sz="1200" b="1" smtClean="0"/>
          </a:p>
        </p:txBody>
      </p:sp>
      <p:cxnSp>
        <p:nvCxnSpPr>
          <p:cNvPr id="133" name="Connettore 2 132"/>
          <p:cNvCxnSpPr/>
          <p:nvPr/>
        </p:nvCxnSpPr>
        <p:spPr>
          <a:xfrm>
            <a:off x="7392117" y="4208301"/>
            <a:ext cx="57796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6" name="CasellaDiTesto 135"/>
          <p:cNvSpPr txBox="1"/>
          <p:nvPr/>
        </p:nvSpPr>
        <p:spPr>
          <a:xfrm>
            <a:off x="8015762" y="4095006"/>
            <a:ext cx="547137"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it-IT" sz="1200" b="1" smtClean="0"/>
              <a:t>To ADC</a:t>
            </a:r>
          </a:p>
        </p:txBody>
      </p:sp>
      <p:sp>
        <p:nvSpPr>
          <p:cNvPr id="70" name="Esagono 69"/>
          <p:cNvSpPr/>
          <p:nvPr/>
        </p:nvSpPr>
        <p:spPr>
          <a:xfrm>
            <a:off x="7663758" y="1002906"/>
            <a:ext cx="586232" cy="505372"/>
          </a:xfrm>
          <a:prstGeom prst="hexagon">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2563" indent="-182563">
              <a:buClr>
                <a:schemeClr val="accent2"/>
              </a:buClr>
              <a:buFont typeface="Arial" panose="020B0604020202020204" pitchFamily="34" charset="0"/>
              <a:buChar char="►"/>
            </a:pPr>
            <a:endParaRPr lang="it-IT" sz="800">
              <a:solidFill>
                <a:schemeClr val="accent1"/>
              </a:solidFill>
              <a:latin typeface="EYInterstate Light" panose="02000506000000020004" pitchFamily="2" charset="0"/>
            </a:endParaRPr>
          </a:p>
        </p:txBody>
      </p:sp>
      <p:sp>
        <p:nvSpPr>
          <p:cNvPr id="73" name="Rettangolo 72"/>
          <p:cNvSpPr/>
          <p:nvPr/>
        </p:nvSpPr>
        <p:spPr>
          <a:xfrm>
            <a:off x="4166055" y="749458"/>
            <a:ext cx="1023013" cy="246221"/>
          </a:xfrm>
          <a:prstGeom prst="rect">
            <a:avLst/>
          </a:prstGeom>
        </p:spPr>
        <p:txBody>
          <a:bodyPr wrap="square">
            <a:spAutoFit/>
          </a:bodyPr>
          <a:lstStyle/>
          <a:p>
            <a:pPr fontAlgn="base">
              <a:spcBef>
                <a:spcPts val="600"/>
              </a:spcBef>
              <a:spcAft>
                <a:spcPct val="0"/>
              </a:spcAft>
            </a:pPr>
            <a:r>
              <a:rPr lang="it-IT" sz="1000" b="1" err="1" smtClean="0">
                <a:solidFill>
                  <a:schemeClr val="accent1">
                    <a:lumMod val="75000"/>
                  </a:schemeClr>
                </a:solidFill>
              </a:rPr>
              <a:t>Longitudinal</a:t>
            </a:r>
            <a:endParaRPr lang="en-GB" sz="1000" b="1">
              <a:solidFill>
                <a:schemeClr val="accent1">
                  <a:lumMod val="75000"/>
                </a:schemeClr>
              </a:solidFill>
            </a:endParaRPr>
          </a:p>
        </p:txBody>
      </p:sp>
      <p:sp>
        <p:nvSpPr>
          <p:cNvPr id="75" name="Rettangolo 74"/>
          <p:cNvSpPr/>
          <p:nvPr/>
        </p:nvSpPr>
        <p:spPr>
          <a:xfrm>
            <a:off x="421478" y="2542161"/>
            <a:ext cx="8286846" cy="584775"/>
          </a:xfrm>
          <a:prstGeom prst="rect">
            <a:avLst/>
          </a:prstGeom>
        </p:spPr>
        <p:txBody>
          <a:bodyPr wrap="square">
            <a:spAutoFit/>
          </a:bodyPr>
          <a:lstStyle/>
          <a:p>
            <a:pPr fontAlgn="base">
              <a:spcBef>
                <a:spcPts val="600"/>
              </a:spcBef>
              <a:spcAft>
                <a:spcPct val="0"/>
              </a:spcAft>
            </a:pPr>
            <a:r>
              <a:rPr lang="it-IT" sz="1600" b="1" smtClean="0">
                <a:solidFill>
                  <a:srgbClr val="002060"/>
                </a:solidFill>
              </a:rPr>
              <a:t>The Front-end </a:t>
            </a:r>
            <a:r>
              <a:rPr lang="it-IT" sz="1600" b="1" err="1" smtClean="0">
                <a:solidFill>
                  <a:srgbClr val="002060"/>
                </a:solidFill>
              </a:rPr>
              <a:t>main</a:t>
            </a:r>
            <a:r>
              <a:rPr lang="it-IT" sz="1600" b="1" smtClean="0">
                <a:solidFill>
                  <a:srgbClr val="002060"/>
                </a:solidFill>
              </a:rPr>
              <a:t> </a:t>
            </a:r>
            <a:r>
              <a:rPr lang="it-IT" sz="1600" b="1" err="1" smtClean="0">
                <a:solidFill>
                  <a:srgbClr val="002060"/>
                </a:solidFill>
              </a:rPr>
              <a:t>functionality</a:t>
            </a:r>
            <a:r>
              <a:rPr lang="it-IT" sz="1600" b="1" smtClean="0">
                <a:solidFill>
                  <a:srgbClr val="002060"/>
                </a:solidFill>
              </a:rPr>
              <a:t> </a:t>
            </a:r>
            <a:r>
              <a:rPr lang="it-IT" sz="1600" b="1" err="1" smtClean="0">
                <a:solidFill>
                  <a:srgbClr val="002060"/>
                </a:solidFill>
              </a:rPr>
              <a:t>is</a:t>
            </a:r>
            <a:r>
              <a:rPr lang="it-IT" sz="1600" b="1" smtClean="0">
                <a:solidFill>
                  <a:srgbClr val="002060"/>
                </a:solidFill>
              </a:rPr>
              <a:t> to </a:t>
            </a:r>
            <a:r>
              <a:rPr lang="it-IT" sz="1600" b="1" err="1" smtClean="0">
                <a:solidFill>
                  <a:srgbClr val="002060"/>
                </a:solidFill>
              </a:rPr>
              <a:t>transform</a:t>
            </a:r>
            <a:r>
              <a:rPr lang="it-IT" sz="1600" b="1" smtClean="0">
                <a:solidFill>
                  <a:srgbClr val="002060"/>
                </a:solidFill>
              </a:rPr>
              <a:t> the </a:t>
            </a:r>
            <a:r>
              <a:rPr lang="it-IT" sz="1600" b="1" err="1" smtClean="0">
                <a:solidFill>
                  <a:srgbClr val="002060"/>
                </a:solidFill>
              </a:rPr>
              <a:t>phase</a:t>
            </a:r>
            <a:r>
              <a:rPr lang="it-IT" sz="1600" b="1" smtClean="0">
                <a:solidFill>
                  <a:srgbClr val="002060"/>
                </a:solidFill>
              </a:rPr>
              <a:t> of the </a:t>
            </a:r>
            <a:r>
              <a:rPr lang="it-IT" sz="1600" b="1" err="1" smtClean="0">
                <a:solidFill>
                  <a:srgbClr val="002060"/>
                </a:solidFill>
              </a:rPr>
              <a:t>BPM</a:t>
            </a:r>
            <a:r>
              <a:rPr lang="it-IT" sz="1600" b="1" smtClean="0">
                <a:solidFill>
                  <a:srgbClr val="002060"/>
                </a:solidFill>
              </a:rPr>
              <a:t> </a:t>
            </a:r>
            <a:r>
              <a:rPr lang="it-IT" sz="1600" b="1" err="1" smtClean="0">
                <a:solidFill>
                  <a:srgbClr val="002060"/>
                </a:solidFill>
              </a:rPr>
              <a:t>signals</a:t>
            </a:r>
            <a:r>
              <a:rPr lang="it-IT" sz="1600" b="1" smtClean="0">
                <a:solidFill>
                  <a:srgbClr val="002060"/>
                </a:solidFill>
              </a:rPr>
              <a:t> </a:t>
            </a:r>
            <a:r>
              <a:rPr lang="it-IT" sz="1600" b="1" err="1" smtClean="0">
                <a:solidFill>
                  <a:srgbClr val="002060"/>
                </a:solidFill>
              </a:rPr>
              <a:t>into</a:t>
            </a:r>
            <a:r>
              <a:rPr lang="it-IT" sz="1600" b="1" smtClean="0">
                <a:solidFill>
                  <a:srgbClr val="002060"/>
                </a:solidFill>
              </a:rPr>
              <a:t> an </a:t>
            </a:r>
            <a:r>
              <a:rPr lang="it-IT" sz="1600" b="1" err="1" smtClean="0">
                <a:solidFill>
                  <a:srgbClr val="002060"/>
                </a:solidFill>
              </a:rPr>
              <a:t>amplitude</a:t>
            </a:r>
            <a:r>
              <a:rPr lang="it-IT" sz="1600" b="1" smtClean="0">
                <a:solidFill>
                  <a:srgbClr val="002060"/>
                </a:solidFill>
              </a:rPr>
              <a:t> </a:t>
            </a:r>
            <a:r>
              <a:rPr lang="it-IT" sz="1600" b="1" err="1" smtClean="0">
                <a:solidFill>
                  <a:srgbClr val="002060"/>
                </a:solidFill>
              </a:rPr>
              <a:t>signal</a:t>
            </a:r>
            <a:r>
              <a:rPr lang="it-IT" sz="1600" b="1" smtClean="0">
                <a:solidFill>
                  <a:srgbClr val="002060"/>
                </a:solidFill>
              </a:rPr>
              <a:t> (to be </a:t>
            </a:r>
            <a:r>
              <a:rPr lang="it-IT" sz="1600" b="1" err="1" smtClean="0">
                <a:solidFill>
                  <a:srgbClr val="002060"/>
                </a:solidFill>
              </a:rPr>
              <a:t>digitized</a:t>
            </a:r>
            <a:r>
              <a:rPr lang="it-IT" sz="1600" b="1" smtClean="0">
                <a:solidFill>
                  <a:srgbClr val="002060"/>
                </a:solidFill>
              </a:rPr>
              <a:t> </a:t>
            </a:r>
            <a:r>
              <a:rPr lang="it-IT" sz="1600" b="1" err="1" smtClean="0">
                <a:solidFill>
                  <a:srgbClr val="002060"/>
                </a:solidFill>
              </a:rPr>
              <a:t>later</a:t>
            </a:r>
            <a:r>
              <a:rPr lang="it-IT" sz="1600" b="1" smtClean="0">
                <a:solidFill>
                  <a:srgbClr val="002060"/>
                </a:solidFill>
              </a:rPr>
              <a:t> on).</a:t>
            </a:r>
          </a:p>
        </p:txBody>
      </p:sp>
      <p:sp>
        <p:nvSpPr>
          <p:cNvPr id="4" name="Rettangolo 3"/>
          <p:cNvSpPr/>
          <p:nvPr/>
        </p:nvSpPr>
        <p:spPr>
          <a:xfrm>
            <a:off x="423728" y="5952752"/>
            <a:ext cx="6933570" cy="338554"/>
          </a:xfrm>
          <a:prstGeom prst="rect">
            <a:avLst/>
          </a:prstGeom>
        </p:spPr>
        <p:txBody>
          <a:bodyPr wrap="square">
            <a:spAutoFit/>
          </a:bodyPr>
          <a:lstStyle/>
          <a:p>
            <a:pPr fontAlgn="base">
              <a:spcBef>
                <a:spcPts val="600"/>
              </a:spcBef>
              <a:spcAft>
                <a:spcPct val="0"/>
              </a:spcAft>
            </a:pPr>
            <a:r>
              <a:rPr lang="it-IT" sz="1600" err="1">
                <a:solidFill>
                  <a:srgbClr val="002060"/>
                </a:solidFill>
              </a:rPr>
              <a:t>Variable</a:t>
            </a:r>
            <a:r>
              <a:rPr lang="it-IT" sz="1600">
                <a:solidFill>
                  <a:srgbClr val="002060"/>
                </a:solidFill>
              </a:rPr>
              <a:t> attenuator and </a:t>
            </a:r>
            <a:r>
              <a:rPr lang="it-IT" sz="1600" err="1">
                <a:solidFill>
                  <a:srgbClr val="002060"/>
                </a:solidFill>
              </a:rPr>
              <a:t>phase</a:t>
            </a:r>
            <a:r>
              <a:rPr lang="it-IT" sz="1600">
                <a:solidFill>
                  <a:srgbClr val="002060"/>
                </a:solidFill>
              </a:rPr>
              <a:t> </a:t>
            </a:r>
            <a:r>
              <a:rPr lang="it-IT" sz="1600" err="1">
                <a:solidFill>
                  <a:srgbClr val="002060"/>
                </a:solidFill>
              </a:rPr>
              <a:t>shifters</a:t>
            </a:r>
            <a:r>
              <a:rPr lang="it-IT" sz="1600">
                <a:solidFill>
                  <a:srgbClr val="002060"/>
                </a:solidFill>
              </a:rPr>
              <a:t> </a:t>
            </a:r>
            <a:r>
              <a:rPr lang="it-IT" sz="1600" err="1">
                <a:solidFill>
                  <a:srgbClr val="002060"/>
                </a:solidFill>
              </a:rPr>
              <a:t>values</a:t>
            </a:r>
            <a:r>
              <a:rPr lang="it-IT" sz="1600">
                <a:solidFill>
                  <a:srgbClr val="002060"/>
                </a:solidFill>
              </a:rPr>
              <a:t> are </a:t>
            </a:r>
            <a:r>
              <a:rPr lang="it-IT" sz="1600" err="1">
                <a:solidFill>
                  <a:srgbClr val="002060"/>
                </a:solidFill>
              </a:rPr>
              <a:t>controllable</a:t>
            </a:r>
            <a:r>
              <a:rPr lang="it-IT" sz="1600">
                <a:solidFill>
                  <a:srgbClr val="002060"/>
                </a:solidFill>
              </a:rPr>
              <a:t> via software.</a:t>
            </a:r>
            <a:endParaRPr lang="en-GB" sz="1600">
              <a:solidFill>
                <a:srgbClr val="002060"/>
              </a:solidFill>
            </a:endParaRPr>
          </a:p>
        </p:txBody>
      </p:sp>
    </p:spTree>
    <p:extLst>
      <p:ext uri="{BB962C8B-B14F-4D97-AF65-F5344CB8AC3E}">
        <p14:creationId xmlns:p14="http://schemas.microsoft.com/office/powerpoint/2010/main" val="340965388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Y_regular_presentation">
  <a:themeElements>
    <a:clrScheme name="Custom 1">
      <a:dk1>
        <a:srgbClr val="000000"/>
      </a:dk1>
      <a:lt1>
        <a:srgbClr val="808080"/>
      </a:lt1>
      <a:dk2>
        <a:srgbClr val="FFFFFF"/>
      </a:dk2>
      <a:lt2>
        <a:srgbClr val="808080"/>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2563" indent="-182563" algn="l">
          <a:buClr>
            <a:schemeClr val="accent2"/>
          </a:buClr>
          <a:buFont typeface="Arial" panose="020B0604020202020204" pitchFamily="34" charset="0"/>
          <a:buChar char="►"/>
          <a:defRPr sz="1400" noProof="0" dirty="0" smtClean="0">
            <a:solidFill>
              <a:schemeClr val="accent1"/>
            </a:solidFill>
            <a:latin typeface="EYInterstate Light" panose="02000506000000020004" pitchFamily="2"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spAutoFit/>
      </a:bodyPr>
      <a:lstStyle>
        <a:defPPr marL="285750" indent="-285750">
          <a:lnSpc>
            <a:spcPct val="85000"/>
          </a:lnSpc>
          <a:spcAft>
            <a:spcPts val="600"/>
          </a:spcAft>
          <a:buClr>
            <a:schemeClr val="accent2"/>
          </a:buClr>
          <a:buSzPct val="70000"/>
          <a:buFont typeface="Arial" pitchFamily="34" charset="0"/>
          <a:buChar char="►"/>
          <a:defRPr sz="1200" dirty="0" smtClean="0"/>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37865</TotalTime>
  <Words>2675</Words>
  <Application>Microsoft Office PowerPoint</Application>
  <PresentationFormat>Presentazione su schermo (4:3)</PresentationFormat>
  <Paragraphs>507</Paragraphs>
  <Slides>41</Slides>
  <Notes>1</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1</vt:i4>
      </vt:variant>
      <vt:variant>
        <vt:lpstr>Titoli diapositive</vt:lpstr>
      </vt:variant>
      <vt:variant>
        <vt:i4>41</vt:i4>
      </vt:variant>
    </vt:vector>
  </HeadingPairs>
  <TitlesOfParts>
    <vt:vector size="51" baseType="lpstr">
      <vt:lpstr>Arial</vt:lpstr>
      <vt:lpstr>Calibri</vt:lpstr>
      <vt:lpstr>Cambria Math</vt:lpstr>
      <vt:lpstr>EYInterstate Light</vt:lpstr>
      <vt:lpstr>Oswald</vt:lpstr>
      <vt:lpstr>Symbol</vt:lpstr>
      <vt:lpstr>Times New Roman</vt:lpstr>
      <vt:lpstr>ヒラギノ角ゴ Pro W3</vt:lpstr>
      <vt:lpstr>EY_regular_presentation</vt:lpstr>
      <vt:lpstr>think-cell Slide</vt:lpstr>
      <vt:lpstr>Presentazione standard di PowerPoint</vt:lpstr>
      <vt:lpstr>Introduction</vt:lpstr>
      <vt:lpstr>Introduction</vt:lpstr>
      <vt:lpstr>Feedback Overview</vt:lpstr>
      <vt:lpstr>Longitudinal oscillations</vt:lpstr>
      <vt:lpstr>Feedback action</vt:lpstr>
      <vt:lpstr>Longitudinal Feedback</vt:lpstr>
      <vt:lpstr>Broad-band Button BPM</vt:lpstr>
      <vt:lpstr>DIMTEL FBE 368L (Front-end)</vt:lpstr>
      <vt:lpstr>DIMTEL FBE 368L (Front-end)</vt:lpstr>
      <vt:lpstr>DIMTEL FBE 368L (Front-end)</vt:lpstr>
      <vt:lpstr>DIMTEL FBE 368L (Front-end)</vt:lpstr>
      <vt:lpstr>DIMTEL FBE 368L (Front-end)</vt:lpstr>
      <vt:lpstr>DIMTEL FBE 368L (Front-end)</vt:lpstr>
      <vt:lpstr>DIMTEL iGP-120F</vt:lpstr>
      <vt:lpstr>DIMTEL iGP-120F</vt:lpstr>
      <vt:lpstr>Dafne Long. Feedback (back-end)</vt:lpstr>
      <vt:lpstr>Longitudinal Feedback Back-end</vt:lpstr>
      <vt:lpstr>Longitudinal Feedback Back-end</vt:lpstr>
      <vt:lpstr>Longitudinal Feedback Kicker</vt:lpstr>
      <vt:lpstr>Presentazione standard di PowerPoint</vt:lpstr>
      <vt:lpstr>Beam Spectrum</vt:lpstr>
      <vt:lpstr>Characterizing instabilities</vt:lpstr>
      <vt:lpstr>Conclusions</vt:lpstr>
      <vt:lpstr>Presentazione standard di PowerPoint</vt:lpstr>
      <vt:lpstr>Spares</vt:lpstr>
      <vt:lpstr>Spares</vt:lpstr>
      <vt:lpstr>Longitudinal oscillations</vt:lpstr>
      <vt:lpstr>Longitudinal oscillations</vt:lpstr>
      <vt:lpstr>Coupled bunch instabilities</vt:lpstr>
      <vt:lpstr>Introducing the Longitudinal Feedback</vt:lpstr>
      <vt:lpstr>Mixer</vt:lpstr>
      <vt:lpstr>Power Amplifiers and Longitudinal Kicker</vt:lpstr>
      <vt:lpstr>MILMEGA AS0814-250R Power Amplifier</vt:lpstr>
      <vt:lpstr>Horizontal and Vertical Feedback</vt:lpstr>
      <vt:lpstr>Longitudinal e- Feedback</vt:lpstr>
      <vt:lpstr>Longitudinal e- Feedback</vt:lpstr>
      <vt:lpstr>Longitudinal e- Feedback</vt:lpstr>
      <vt:lpstr>Longitudinal e- Feedback</vt:lpstr>
      <vt:lpstr>Longitudinal e- Feedback</vt:lpstr>
      <vt:lpstr>Longitudinal e+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(Arial bold 30 point)</dc:title>
  <dc:creator/>
  <cp:lastModifiedBy>Gio-HP</cp:lastModifiedBy>
  <cp:revision>643</cp:revision>
  <cp:lastPrinted>2020-11-02T13:23:33Z</cp:lastPrinted>
  <dcterms:created xsi:type="dcterms:W3CDTF">2013-03-28T16:00:50Z</dcterms:created>
  <dcterms:modified xsi:type="dcterms:W3CDTF">2022-04-27T09:56:37Z</dcterms:modified>
</cp:coreProperties>
</file>