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7" r:id="rId3"/>
    <p:sldMasterId id="2147483701" r:id="rId4"/>
    <p:sldMasterId id="2147483713" r:id="rId5"/>
    <p:sldMasterId id="2147483725" r:id="rId6"/>
    <p:sldMasterId id="2147483737" r:id="rId7"/>
    <p:sldMasterId id="2147483749" r:id="rId8"/>
  </p:sldMasterIdLst>
  <p:notesMasterIdLst>
    <p:notesMasterId r:id="rId42"/>
  </p:notesMasterIdLst>
  <p:handoutMasterIdLst>
    <p:handoutMasterId r:id="rId43"/>
  </p:handoutMasterIdLst>
  <p:sldIdLst>
    <p:sldId id="295" r:id="rId9"/>
    <p:sldId id="325" r:id="rId10"/>
    <p:sldId id="326" r:id="rId11"/>
    <p:sldId id="327" r:id="rId12"/>
    <p:sldId id="321" r:id="rId13"/>
    <p:sldId id="322" r:id="rId14"/>
    <p:sldId id="324" r:id="rId15"/>
    <p:sldId id="331" r:id="rId16"/>
    <p:sldId id="318" r:id="rId17"/>
    <p:sldId id="298" r:id="rId18"/>
    <p:sldId id="320" r:id="rId19"/>
    <p:sldId id="299" r:id="rId20"/>
    <p:sldId id="310" r:id="rId21"/>
    <p:sldId id="312" r:id="rId22"/>
    <p:sldId id="296" r:id="rId23"/>
    <p:sldId id="300" r:id="rId24"/>
    <p:sldId id="306" r:id="rId25"/>
    <p:sldId id="262" r:id="rId26"/>
    <p:sldId id="307" r:id="rId27"/>
    <p:sldId id="292" r:id="rId28"/>
    <p:sldId id="284" r:id="rId29"/>
    <p:sldId id="290" r:id="rId30"/>
    <p:sldId id="293" r:id="rId31"/>
    <p:sldId id="294" r:id="rId32"/>
    <p:sldId id="313" r:id="rId33"/>
    <p:sldId id="308" r:id="rId34"/>
    <p:sldId id="309" r:id="rId35"/>
    <p:sldId id="316" r:id="rId36"/>
    <p:sldId id="317" r:id="rId37"/>
    <p:sldId id="328" r:id="rId38"/>
    <p:sldId id="329" r:id="rId39"/>
    <p:sldId id="330" r:id="rId40"/>
    <p:sldId id="297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ida Amsaghrou" initials="RA" lastIdx="1" clrIdx="0"/>
  <p:cmAuthor id="1" name="Sergio Andreozz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4" autoAdjust="0"/>
  </p:normalViewPr>
  <p:slideViewPr>
    <p:cSldViewPr>
      <p:cViewPr>
        <p:scale>
          <a:sx n="70" d="100"/>
          <a:sy n="70" d="100"/>
        </p:scale>
        <p:origin x="-11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8B3F6-E8B4-4314-9B67-9F7B2CB7A892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E581C7-95B2-445C-9DD4-6ABBD07E86D9}">
      <dgm:prSet phldrT="[Text]"/>
      <dgm:spPr/>
      <dgm:t>
        <a:bodyPr/>
        <a:lstStyle/>
        <a:p>
          <a:r>
            <a:rPr lang="en-GB" dirty="0" smtClean="0"/>
            <a:t>IT Suppliers</a:t>
          </a:r>
          <a:endParaRPr lang="en-GB" dirty="0"/>
        </a:p>
      </dgm:t>
    </dgm:pt>
    <dgm:pt modelId="{68332776-0C7B-40A6-9E89-279F6540CEF0}" type="parTrans" cxnId="{25AA1A0D-6FEB-4EA7-95C3-369185239EBA}">
      <dgm:prSet/>
      <dgm:spPr/>
      <dgm:t>
        <a:bodyPr/>
        <a:lstStyle/>
        <a:p>
          <a:endParaRPr lang="en-GB"/>
        </a:p>
      </dgm:t>
    </dgm:pt>
    <dgm:pt modelId="{E408826E-8744-4AD8-8E2A-A5201B84080D}" type="sibTrans" cxnId="{25AA1A0D-6FEB-4EA7-95C3-369185239EBA}">
      <dgm:prSet/>
      <dgm:spPr/>
      <dgm:t>
        <a:bodyPr/>
        <a:lstStyle/>
        <a:p>
          <a:endParaRPr lang="en-GB"/>
        </a:p>
      </dgm:t>
    </dgm:pt>
    <dgm:pt modelId="{4698A88D-D8BA-4CD0-BC81-7436D2DD7A23}">
      <dgm:prSet phldrT="[Text]"/>
      <dgm:spPr/>
      <dgm:t>
        <a:bodyPr/>
        <a:lstStyle/>
        <a:p>
          <a:r>
            <a:rPr lang="en-GB" dirty="0" smtClean="0"/>
            <a:t>Funding Bodies</a:t>
          </a:r>
          <a:endParaRPr lang="en-GB" dirty="0"/>
        </a:p>
      </dgm:t>
    </dgm:pt>
    <dgm:pt modelId="{7A936454-EBB6-4E1E-8F19-9F18097B6D82}" type="parTrans" cxnId="{CE8B5BF7-F73A-4140-8717-676B2A7F8AC6}">
      <dgm:prSet/>
      <dgm:spPr/>
      <dgm:t>
        <a:bodyPr/>
        <a:lstStyle/>
        <a:p>
          <a:endParaRPr lang="en-GB"/>
        </a:p>
      </dgm:t>
    </dgm:pt>
    <dgm:pt modelId="{49524130-BC8F-4323-A923-D307862E3861}" type="sibTrans" cxnId="{CE8B5BF7-F73A-4140-8717-676B2A7F8AC6}">
      <dgm:prSet/>
      <dgm:spPr/>
      <dgm:t>
        <a:bodyPr/>
        <a:lstStyle/>
        <a:p>
          <a:endParaRPr lang="en-GB"/>
        </a:p>
      </dgm:t>
    </dgm:pt>
    <dgm:pt modelId="{41DADF30-ECC8-45EE-BB1B-BBFA2E90E196}">
      <dgm:prSet phldrT="[Text]"/>
      <dgm:spPr/>
      <dgm:t>
        <a:bodyPr/>
        <a:lstStyle/>
        <a:p>
          <a:r>
            <a:rPr lang="en-GB" dirty="0" smtClean="0"/>
            <a:t>R&amp;D Labs</a:t>
          </a:r>
          <a:endParaRPr lang="en-GB" dirty="0"/>
        </a:p>
      </dgm:t>
    </dgm:pt>
    <dgm:pt modelId="{584EA227-BC6B-4375-AE2E-36C615CE4298}" type="parTrans" cxnId="{75EB58DC-444C-4622-A74E-D9608FD0504F}">
      <dgm:prSet/>
      <dgm:spPr/>
      <dgm:t>
        <a:bodyPr/>
        <a:lstStyle/>
        <a:p>
          <a:endParaRPr lang="en-GB"/>
        </a:p>
      </dgm:t>
    </dgm:pt>
    <dgm:pt modelId="{CD73CA71-50E3-4D3E-BB8B-57E1862FF45F}" type="sibTrans" cxnId="{75EB58DC-444C-4622-A74E-D9608FD0504F}">
      <dgm:prSet/>
      <dgm:spPr/>
      <dgm:t>
        <a:bodyPr/>
        <a:lstStyle/>
        <a:p>
          <a:endParaRPr lang="en-GB"/>
        </a:p>
      </dgm:t>
    </dgm:pt>
    <dgm:pt modelId="{9DB6EB12-BC85-4F41-9E04-397859E75C70}">
      <dgm:prSet phldrT="[Text]"/>
      <dgm:spPr/>
      <dgm:t>
        <a:bodyPr/>
        <a:lstStyle/>
        <a:p>
          <a:r>
            <a:rPr lang="en-GB" dirty="0" smtClean="0"/>
            <a:t>SME’s</a:t>
          </a:r>
          <a:endParaRPr lang="en-GB" dirty="0"/>
        </a:p>
      </dgm:t>
    </dgm:pt>
    <dgm:pt modelId="{B7FAF7BA-B7B0-41E8-9CB7-016A9E689ECE}" type="parTrans" cxnId="{083B68B4-7EF4-4073-A18A-D9E5A0C54BD4}">
      <dgm:prSet/>
      <dgm:spPr/>
      <dgm:t>
        <a:bodyPr/>
        <a:lstStyle/>
        <a:p>
          <a:endParaRPr lang="en-GB"/>
        </a:p>
      </dgm:t>
    </dgm:pt>
    <dgm:pt modelId="{6A8BF721-480A-42FB-B442-70F4EF0AB933}" type="sibTrans" cxnId="{083B68B4-7EF4-4073-A18A-D9E5A0C54BD4}">
      <dgm:prSet/>
      <dgm:spPr/>
      <dgm:t>
        <a:bodyPr/>
        <a:lstStyle/>
        <a:p>
          <a:endParaRPr lang="en-GB"/>
        </a:p>
      </dgm:t>
    </dgm:pt>
    <dgm:pt modelId="{7596919F-B001-4382-9E4B-859FE10959C1}">
      <dgm:prSet phldrT="[Text]"/>
      <dgm:spPr/>
      <dgm:t>
        <a:bodyPr/>
        <a:lstStyle/>
        <a:p>
          <a:r>
            <a:rPr lang="en-GB" dirty="0" smtClean="0"/>
            <a:t>Downstream industry</a:t>
          </a:r>
          <a:endParaRPr lang="en-GB" dirty="0"/>
        </a:p>
      </dgm:t>
    </dgm:pt>
    <dgm:pt modelId="{B3831426-AF16-4842-9BBF-F7CF6DEDA54A}" type="parTrans" cxnId="{8F81A620-C4CB-471A-8BCF-D979EA93EAE8}">
      <dgm:prSet/>
      <dgm:spPr/>
      <dgm:t>
        <a:bodyPr/>
        <a:lstStyle/>
        <a:p>
          <a:endParaRPr lang="en-GB"/>
        </a:p>
      </dgm:t>
    </dgm:pt>
    <dgm:pt modelId="{96BDCCF9-3B4C-4FB1-A1F4-297CA11F86DB}" type="sibTrans" cxnId="{8F81A620-C4CB-471A-8BCF-D979EA93EAE8}">
      <dgm:prSet/>
      <dgm:spPr/>
      <dgm:t>
        <a:bodyPr/>
        <a:lstStyle/>
        <a:p>
          <a:endParaRPr lang="en-GB"/>
        </a:p>
      </dgm:t>
    </dgm:pt>
    <dgm:pt modelId="{07D8CC9C-07EF-494A-83E4-7552779707AC}">
      <dgm:prSet phldrT="[Text]"/>
      <dgm:spPr/>
      <dgm:t>
        <a:bodyPr/>
        <a:lstStyle/>
        <a:p>
          <a:pPr algn="ctr"/>
          <a:r>
            <a:rPr lang="en-GB" dirty="0" smtClean="0"/>
            <a:t>Data providers</a:t>
          </a:r>
          <a:endParaRPr lang="en-GB" dirty="0"/>
        </a:p>
      </dgm:t>
    </dgm:pt>
    <dgm:pt modelId="{DCE85E06-C2B5-469F-9BAF-921B6234BB61}" type="sibTrans" cxnId="{6F93285E-B78D-4DDE-830E-C4DB252D34DE}">
      <dgm:prSet/>
      <dgm:spPr/>
      <dgm:t>
        <a:bodyPr/>
        <a:lstStyle/>
        <a:p>
          <a:endParaRPr lang="en-GB"/>
        </a:p>
      </dgm:t>
    </dgm:pt>
    <dgm:pt modelId="{A80EA4C3-E4FC-4288-BF47-621356F19F89}" type="parTrans" cxnId="{6F93285E-B78D-4DDE-830E-C4DB252D34DE}">
      <dgm:prSet/>
      <dgm:spPr/>
      <dgm:t>
        <a:bodyPr/>
        <a:lstStyle/>
        <a:p>
          <a:endParaRPr lang="en-GB"/>
        </a:p>
      </dgm:t>
    </dgm:pt>
    <dgm:pt modelId="{96BC265E-5CB1-4F4E-970D-B1C110EBF5C0}">
      <dgm:prSet phldrT="[Text]"/>
      <dgm:spPr/>
      <dgm:t>
        <a:bodyPr/>
        <a:lstStyle/>
        <a:p>
          <a:r>
            <a:rPr lang="en-GB" dirty="0" smtClean="0"/>
            <a:t>Scientists</a:t>
          </a:r>
          <a:endParaRPr lang="en-GB" dirty="0"/>
        </a:p>
      </dgm:t>
    </dgm:pt>
    <dgm:pt modelId="{601F8A1F-8B62-418C-BE3A-560D62035DC8}" type="sibTrans" cxnId="{68850F4F-49B0-41F7-8EB4-6E3350575801}">
      <dgm:prSet/>
      <dgm:spPr/>
      <dgm:t>
        <a:bodyPr/>
        <a:lstStyle/>
        <a:p>
          <a:endParaRPr lang="en-GB"/>
        </a:p>
      </dgm:t>
    </dgm:pt>
    <dgm:pt modelId="{B1B5AAFF-82D6-4BCC-B47D-FCA226C3B92C}" type="parTrans" cxnId="{68850F4F-49B0-41F7-8EB4-6E3350575801}">
      <dgm:prSet/>
      <dgm:spPr/>
      <dgm:t>
        <a:bodyPr/>
        <a:lstStyle/>
        <a:p>
          <a:endParaRPr lang="en-GB"/>
        </a:p>
      </dgm:t>
    </dgm:pt>
    <dgm:pt modelId="{4FFB07DC-8269-4373-9608-0F1A7EC0BD0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1BECF01-26E2-450C-B921-FA0CDB96B8EB}" type="sibTrans" cxnId="{C2EBAC5D-D0EF-4540-A89B-C0FC512CF56A}">
      <dgm:prSet/>
      <dgm:spPr/>
      <dgm:t>
        <a:bodyPr/>
        <a:lstStyle/>
        <a:p>
          <a:endParaRPr lang="en-GB"/>
        </a:p>
      </dgm:t>
    </dgm:pt>
    <dgm:pt modelId="{88D754E0-7828-45C4-A76B-9EDCCBE290DC}" type="parTrans" cxnId="{C2EBAC5D-D0EF-4540-A89B-C0FC512CF56A}">
      <dgm:prSet/>
      <dgm:spPr/>
      <dgm:t>
        <a:bodyPr/>
        <a:lstStyle/>
        <a:p>
          <a:endParaRPr lang="en-GB"/>
        </a:p>
      </dgm:t>
    </dgm:pt>
    <dgm:pt modelId="{585CA1FD-58D0-4E47-BE2D-7FC8FA9D8F4A}" type="pres">
      <dgm:prSet presAssocID="{5088B3F6-E8B4-4314-9B67-9F7B2CB7A8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DECCD3-2D2C-4672-AD0D-590FCB69FFE6}" type="pres">
      <dgm:prSet presAssocID="{4FFB07DC-8269-4373-9608-0F1A7EC0BD0F}" presName="centerShape" presStyleLbl="node0" presStyleIdx="0" presStyleCnt="1" custAng="0" custScaleX="193157" custScaleY="141307" custLinFactNeighborX="-2740" custLinFactNeighborY="-3898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209B71A6-CF22-426B-8026-51FF098E52FA}" type="pres">
      <dgm:prSet presAssocID="{B1B5AAFF-82D6-4BCC-B47D-FCA226C3B92C}" presName="parTrans" presStyleLbl="bgSibTrans2D1" presStyleIdx="0" presStyleCnt="7" custScaleX="40462" custScaleY="71252" custLinFactNeighborX="31158" custLinFactNeighborY="3753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C6E5E7A3-EE42-49C1-9752-DDB1B32E4B2F}" type="pres">
      <dgm:prSet presAssocID="{96BC265E-5CB1-4F4E-970D-B1C110EBF5C0}" presName="node" presStyleLbl="node1" presStyleIdx="0" presStyleCnt="7" custRadScaleRad="102604" custRadScaleInc="-191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B91771-AB45-4A39-BAF4-C8732CBF29DF}" type="pres">
      <dgm:prSet presAssocID="{A80EA4C3-E4FC-4288-BF47-621356F19F89}" presName="parTrans" presStyleLbl="bgSibTrans2D1" presStyleIdx="1" presStyleCnt="7" custScaleX="37409" custLinFactNeighborX="24943" custLinFactNeighborY="6811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74C06AC1-9C4A-4DE7-B0D1-0412ECECDC25}" type="pres">
      <dgm:prSet presAssocID="{07D8CC9C-07EF-494A-83E4-7552779707AC}" presName="node" presStyleLbl="node1" presStyleIdx="1" presStyleCnt="7" custRadScaleRad="116073" custRadScaleInc="-163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4A2A5-5840-4202-B90F-514FF891E28C}" type="pres">
      <dgm:prSet presAssocID="{68332776-0C7B-40A6-9E89-279F6540CEF0}" presName="parTrans" presStyleLbl="bgSibTrans2D1" presStyleIdx="2" presStyleCnt="7" custScaleX="40273" custLinFactNeighborX="14186" custLinFactNeighborY="49064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1CB2E74C-0CA1-4F8B-9001-8549B93FC6BA}" type="pres">
      <dgm:prSet presAssocID="{26E581C7-95B2-445C-9DD4-6ABBD07E86D9}" presName="node" presStyleLbl="node1" presStyleIdx="2" presStyleCnt="7" custRadScaleRad="122337" custRadScaleInc="-232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A61685-2BE7-40E9-8B52-CB17435EB5A5}" type="pres">
      <dgm:prSet presAssocID="{7A936454-EBB6-4E1E-8F19-9F18097B6D82}" presName="parTrans" presStyleLbl="bgSibTrans2D1" presStyleIdx="3" presStyleCnt="7" custScaleX="50001" custLinFactNeighborX="2942" custLinFactNeighborY="43725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B4E97B21-7813-40AA-A05A-C2E7806B752E}" type="pres">
      <dgm:prSet presAssocID="{4698A88D-D8BA-4CD0-BC81-7436D2DD7A23}" presName="node" presStyleLbl="node1" presStyleIdx="3" presStyleCnt="7" custRadScaleRad="122337" custRadScaleInc="-232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CB3DBF-7144-44ED-91B6-BAAC8277644E}" type="pres">
      <dgm:prSet presAssocID="{584EA227-BC6B-4375-AE2E-36C615CE4298}" presName="parTrans" presStyleLbl="bgSibTrans2D1" presStyleIdx="4" presStyleCnt="7" custScaleX="41178" custLinFactNeighborX="-12511" custLinFactNeighborY="52449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4A2A07C9-F63A-46B0-A968-D35E1A4DB958}" type="pres">
      <dgm:prSet presAssocID="{41DADF30-ECC8-45EE-BB1B-BBFA2E90E196}" presName="node" presStyleLbl="node1" presStyleIdx="4" presStyleCnt="7" custRadScaleRad="122337" custRadScaleInc="-232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D7B5C1-BF08-4229-A34B-BB1BB6DE4B12}" type="pres">
      <dgm:prSet presAssocID="{B7FAF7BA-B7B0-41E8-9CB7-016A9E689ECE}" presName="parTrans" presStyleLbl="bgSibTrans2D1" presStyleIdx="5" presStyleCnt="7" custScaleX="34732" custLinFactNeighborX="-14063" custLinFactNeighborY="37277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FAE0B837-E8A3-4EFA-953E-512A689C7F24}" type="pres">
      <dgm:prSet presAssocID="{9DB6EB12-BC85-4F41-9E04-397859E75C70}" presName="node" presStyleLbl="node1" presStyleIdx="5" presStyleCnt="7" custRadScaleRad="122090" custRadScaleInc="-166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C33E10-8094-41C4-9D08-5D66380E013D}" type="pres">
      <dgm:prSet presAssocID="{B3831426-AF16-4842-9BBF-F7CF6DEDA54A}" presName="parTrans" presStyleLbl="bgSibTrans2D1" presStyleIdx="6" presStyleCnt="7" custScaleX="35229" custScaleY="89271" custLinFactNeighborX="-20665" custLinFactNeighborY="-14335"/>
      <dgm:spPr>
        <a:prstGeom prst="leftArrow">
          <a:avLst/>
        </a:prstGeom>
      </dgm:spPr>
      <dgm:t>
        <a:bodyPr/>
        <a:lstStyle/>
        <a:p>
          <a:endParaRPr lang="en-GB"/>
        </a:p>
      </dgm:t>
    </dgm:pt>
    <dgm:pt modelId="{E4AB4A92-2817-449B-B9DD-305596ECDE1E}" type="pres">
      <dgm:prSet presAssocID="{7596919F-B001-4382-9E4B-859FE10959C1}" presName="node" presStyleLbl="node1" presStyleIdx="6" presStyleCnt="7" custRadScaleRad="107726" custRadScaleInc="7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AA1A0D-6FEB-4EA7-95C3-369185239EBA}" srcId="{4FFB07DC-8269-4373-9608-0F1A7EC0BD0F}" destId="{26E581C7-95B2-445C-9DD4-6ABBD07E86D9}" srcOrd="2" destOrd="0" parTransId="{68332776-0C7B-40A6-9E89-279F6540CEF0}" sibTransId="{E408826E-8744-4AD8-8E2A-A5201B84080D}"/>
    <dgm:cxn modelId="{EF426A3A-40F0-41F7-9516-E582548F2A90}" type="presOf" srcId="{7596919F-B001-4382-9E4B-859FE10959C1}" destId="{E4AB4A92-2817-449B-B9DD-305596ECDE1E}" srcOrd="0" destOrd="0" presId="urn:microsoft.com/office/officeart/2005/8/layout/radial4"/>
    <dgm:cxn modelId="{75EB58DC-444C-4622-A74E-D9608FD0504F}" srcId="{4FFB07DC-8269-4373-9608-0F1A7EC0BD0F}" destId="{41DADF30-ECC8-45EE-BB1B-BBFA2E90E196}" srcOrd="4" destOrd="0" parTransId="{584EA227-BC6B-4375-AE2E-36C615CE4298}" sibTransId="{CD73CA71-50E3-4D3E-BB8B-57E1862FF45F}"/>
    <dgm:cxn modelId="{CE8B5BF7-F73A-4140-8717-676B2A7F8AC6}" srcId="{4FFB07DC-8269-4373-9608-0F1A7EC0BD0F}" destId="{4698A88D-D8BA-4CD0-BC81-7436D2DD7A23}" srcOrd="3" destOrd="0" parTransId="{7A936454-EBB6-4E1E-8F19-9F18097B6D82}" sibTransId="{49524130-BC8F-4323-A923-D307862E3861}"/>
    <dgm:cxn modelId="{CFA64FD2-4A12-419B-ABD0-BD9DF3ED8500}" type="presOf" srcId="{96BC265E-5CB1-4F4E-970D-B1C110EBF5C0}" destId="{C6E5E7A3-EE42-49C1-9752-DDB1B32E4B2F}" srcOrd="0" destOrd="0" presId="urn:microsoft.com/office/officeart/2005/8/layout/radial4"/>
    <dgm:cxn modelId="{61EFD321-E4EE-4AF5-9EF9-3D8D0B5EE574}" type="presOf" srcId="{A80EA4C3-E4FC-4288-BF47-621356F19F89}" destId="{B5B91771-AB45-4A39-BAF4-C8732CBF29DF}" srcOrd="0" destOrd="0" presId="urn:microsoft.com/office/officeart/2005/8/layout/radial4"/>
    <dgm:cxn modelId="{68850F4F-49B0-41F7-8EB4-6E3350575801}" srcId="{4FFB07DC-8269-4373-9608-0F1A7EC0BD0F}" destId="{96BC265E-5CB1-4F4E-970D-B1C110EBF5C0}" srcOrd="0" destOrd="0" parTransId="{B1B5AAFF-82D6-4BCC-B47D-FCA226C3B92C}" sibTransId="{601F8A1F-8B62-418C-BE3A-560D62035DC8}"/>
    <dgm:cxn modelId="{475F409F-2FE7-4F53-81C0-4E19C8C814B4}" type="presOf" srcId="{26E581C7-95B2-445C-9DD4-6ABBD07E86D9}" destId="{1CB2E74C-0CA1-4F8B-9001-8549B93FC6BA}" srcOrd="0" destOrd="0" presId="urn:microsoft.com/office/officeart/2005/8/layout/radial4"/>
    <dgm:cxn modelId="{8D0DABE5-C5BE-4AE0-8B64-607BA10ACD2F}" type="presOf" srcId="{4698A88D-D8BA-4CD0-BC81-7436D2DD7A23}" destId="{B4E97B21-7813-40AA-A05A-C2E7806B752E}" srcOrd="0" destOrd="0" presId="urn:microsoft.com/office/officeart/2005/8/layout/radial4"/>
    <dgm:cxn modelId="{083B68B4-7EF4-4073-A18A-D9E5A0C54BD4}" srcId="{4FFB07DC-8269-4373-9608-0F1A7EC0BD0F}" destId="{9DB6EB12-BC85-4F41-9E04-397859E75C70}" srcOrd="5" destOrd="0" parTransId="{B7FAF7BA-B7B0-41E8-9CB7-016A9E689ECE}" sibTransId="{6A8BF721-480A-42FB-B442-70F4EF0AB933}"/>
    <dgm:cxn modelId="{6F93285E-B78D-4DDE-830E-C4DB252D34DE}" srcId="{4FFB07DC-8269-4373-9608-0F1A7EC0BD0F}" destId="{07D8CC9C-07EF-494A-83E4-7552779707AC}" srcOrd="1" destOrd="0" parTransId="{A80EA4C3-E4FC-4288-BF47-621356F19F89}" sibTransId="{DCE85E06-C2B5-469F-9BAF-921B6234BB61}"/>
    <dgm:cxn modelId="{9D7B3A23-443A-438E-8763-4716717743FF}" type="presOf" srcId="{9DB6EB12-BC85-4F41-9E04-397859E75C70}" destId="{FAE0B837-E8A3-4EFA-953E-512A689C7F24}" srcOrd="0" destOrd="0" presId="urn:microsoft.com/office/officeart/2005/8/layout/radial4"/>
    <dgm:cxn modelId="{8F81A620-C4CB-471A-8BCF-D979EA93EAE8}" srcId="{4FFB07DC-8269-4373-9608-0F1A7EC0BD0F}" destId="{7596919F-B001-4382-9E4B-859FE10959C1}" srcOrd="6" destOrd="0" parTransId="{B3831426-AF16-4842-9BBF-F7CF6DEDA54A}" sibTransId="{96BDCCF9-3B4C-4FB1-A1F4-297CA11F86DB}"/>
    <dgm:cxn modelId="{21F78EDF-1F06-4128-972B-5AE5A51AB711}" type="presOf" srcId="{5088B3F6-E8B4-4314-9B67-9F7B2CB7A892}" destId="{585CA1FD-58D0-4E47-BE2D-7FC8FA9D8F4A}" srcOrd="0" destOrd="0" presId="urn:microsoft.com/office/officeart/2005/8/layout/radial4"/>
    <dgm:cxn modelId="{AC397CAB-95CE-4220-B450-34DC5A0BAF53}" type="presOf" srcId="{4FFB07DC-8269-4373-9608-0F1A7EC0BD0F}" destId="{E4DECCD3-2D2C-4672-AD0D-590FCB69FFE6}" srcOrd="0" destOrd="0" presId="urn:microsoft.com/office/officeart/2005/8/layout/radial4"/>
    <dgm:cxn modelId="{102E3BAB-F172-4B41-B5B5-5C9F72E0A76E}" type="presOf" srcId="{07D8CC9C-07EF-494A-83E4-7552779707AC}" destId="{74C06AC1-9C4A-4DE7-B0D1-0412ECECDC25}" srcOrd="0" destOrd="0" presId="urn:microsoft.com/office/officeart/2005/8/layout/radial4"/>
    <dgm:cxn modelId="{B39F3AFA-1D56-4AEA-99FA-2D8495B21340}" type="presOf" srcId="{68332776-0C7B-40A6-9E89-279F6540CEF0}" destId="{D004A2A5-5840-4202-B90F-514FF891E28C}" srcOrd="0" destOrd="0" presId="urn:microsoft.com/office/officeart/2005/8/layout/radial4"/>
    <dgm:cxn modelId="{9CC5DDF1-CFA6-4C9F-8229-69EB8180F939}" type="presOf" srcId="{7A936454-EBB6-4E1E-8F19-9F18097B6D82}" destId="{4AA61685-2BE7-40E9-8B52-CB17435EB5A5}" srcOrd="0" destOrd="0" presId="urn:microsoft.com/office/officeart/2005/8/layout/radial4"/>
    <dgm:cxn modelId="{BCF65A7E-E805-46DA-89FB-1831EE443F97}" type="presOf" srcId="{584EA227-BC6B-4375-AE2E-36C615CE4298}" destId="{F5CB3DBF-7144-44ED-91B6-BAAC8277644E}" srcOrd="0" destOrd="0" presId="urn:microsoft.com/office/officeart/2005/8/layout/radial4"/>
    <dgm:cxn modelId="{D10191B6-3D0B-47EC-A276-07175209213F}" type="presOf" srcId="{41DADF30-ECC8-45EE-BB1B-BBFA2E90E196}" destId="{4A2A07C9-F63A-46B0-A968-D35E1A4DB958}" srcOrd="0" destOrd="0" presId="urn:microsoft.com/office/officeart/2005/8/layout/radial4"/>
    <dgm:cxn modelId="{4E9243A4-AF89-46DA-AD0A-2DE62D3CFC05}" type="presOf" srcId="{B7FAF7BA-B7B0-41E8-9CB7-016A9E689ECE}" destId="{55D7B5C1-BF08-4229-A34B-BB1BB6DE4B12}" srcOrd="0" destOrd="0" presId="urn:microsoft.com/office/officeart/2005/8/layout/radial4"/>
    <dgm:cxn modelId="{3ED54927-614E-4322-848F-D56CD274D60B}" type="presOf" srcId="{B3831426-AF16-4842-9BBF-F7CF6DEDA54A}" destId="{ACC33E10-8094-41C4-9D08-5D66380E013D}" srcOrd="0" destOrd="0" presId="urn:microsoft.com/office/officeart/2005/8/layout/radial4"/>
    <dgm:cxn modelId="{C2EBAC5D-D0EF-4540-A89B-C0FC512CF56A}" srcId="{5088B3F6-E8B4-4314-9B67-9F7B2CB7A892}" destId="{4FFB07DC-8269-4373-9608-0F1A7EC0BD0F}" srcOrd="0" destOrd="0" parTransId="{88D754E0-7828-45C4-A76B-9EDCCBE290DC}" sibTransId="{E1BECF01-26E2-450C-B921-FA0CDB96B8EB}"/>
    <dgm:cxn modelId="{6066DFA0-9AB2-4A05-97BB-25589C1A103C}" type="presOf" srcId="{B1B5AAFF-82D6-4BCC-B47D-FCA226C3B92C}" destId="{209B71A6-CF22-426B-8026-51FF098E52FA}" srcOrd="0" destOrd="0" presId="urn:microsoft.com/office/officeart/2005/8/layout/radial4"/>
    <dgm:cxn modelId="{1440E7C0-C7F2-4E68-B826-CA0B0E4B4A6B}" type="presParOf" srcId="{585CA1FD-58D0-4E47-BE2D-7FC8FA9D8F4A}" destId="{E4DECCD3-2D2C-4672-AD0D-590FCB69FFE6}" srcOrd="0" destOrd="0" presId="urn:microsoft.com/office/officeart/2005/8/layout/radial4"/>
    <dgm:cxn modelId="{5D2BBA0A-C127-4FE6-923E-09F92DAE4118}" type="presParOf" srcId="{585CA1FD-58D0-4E47-BE2D-7FC8FA9D8F4A}" destId="{209B71A6-CF22-426B-8026-51FF098E52FA}" srcOrd="1" destOrd="0" presId="urn:microsoft.com/office/officeart/2005/8/layout/radial4"/>
    <dgm:cxn modelId="{423D223D-2E45-4F6F-B5CD-581B17BF0281}" type="presParOf" srcId="{585CA1FD-58D0-4E47-BE2D-7FC8FA9D8F4A}" destId="{C6E5E7A3-EE42-49C1-9752-DDB1B32E4B2F}" srcOrd="2" destOrd="0" presId="urn:microsoft.com/office/officeart/2005/8/layout/radial4"/>
    <dgm:cxn modelId="{EA4D4195-E1E7-46A8-8EA1-E5419A49728D}" type="presParOf" srcId="{585CA1FD-58D0-4E47-BE2D-7FC8FA9D8F4A}" destId="{B5B91771-AB45-4A39-BAF4-C8732CBF29DF}" srcOrd="3" destOrd="0" presId="urn:microsoft.com/office/officeart/2005/8/layout/radial4"/>
    <dgm:cxn modelId="{1361C0A9-325F-4066-B4A4-D8D49A59FC1C}" type="presParOf" srcId="{585CA1FD-58D0-4E47-BE2D-7FC8FA9D8F4A}" destId="{74C06AC1-9C4A-4DE7-B0D1-0412ECECDC25}" srcOrd="4" destOrd="0" presId="urn:microsoft.com/office/officeart/2005/8/layout/radial4"/>
    <dgm:cxn modelId="{619DB0B0-2C43-459D-A47A-68CBA2753369}" type="presParOf" srcId="{585CA1FD-58D0-4E47-BE2D-7FC8FA9D8F4A}" destId="{D004A2A5-5840-4202-B90F-514FF891E28C}" srcOrd="5" destOrd="0" presId="urn:microsoft.com/office/officeart/2005/8/layout/radial4"/>
    <dgm:cxn modelId="{B2CF1FAC-28DF-4E91-9D6B-FD551CC4D21E}" type="presParOf" srcId="{585CA1FD-58D0-4E47-BE2D-7FC8FA9D8F4A}" destId="{1CB2E74C-0CA1-4F8B-9001-8549B93FC6BA}" srcOrd="6" destOrd="0" presId="urn:microsoft.com/office/officeart/2005/8/layout/radial4"/>
    <dgm:cxn modelId="{910B5574-50A8-4500-B5F9-6A2C567799EB}" type="presParOf" srcId="{585CA1FD-58D0-4E47-BE2D-7FC8FA9D8F4A}" destId="{4AA61685-2BE7-40E9-8B52-CB17435EB5A5}" srcOrd="7" destOrd="0" presId="urn:microsoft.com/office/officeart/2005/8/layout/radial4"/>
    <dgm:cxn modelId="{384BB149-8542-404E-A608-C05EEB02C8C4}" type="presParOf" srcId="{585CA1FD-58D0-4E47-BE2D-7FC8FA9D8F4A}" destId="{B4E97B21-7813-40AA-A05A-C2E7806B752E}" srcOrd="8" destOrd="0" presId="urn:microsoft.com/office/officeart/2005/8/layout/radial4"/>
    <dgm:cxn modelId="{E6EF46FB-1773-4024-AB9C-3CA8A80BCE35}" type="presParOf" srcId="{585CA1FD-58D0-4E47-BE2D-7FC8FA9D8F4A}" destId="{F5CB3DBF-7144-44ED-91B6-BAAC8277644E}" srcOrd="9" destOrd="0" presId="urn:microsoft.com/office/officeart/2005/8/layout/radial4"/>
    <dgm:cxn modelId="{E34743C3-6800-4349-80C5-4C6D76337EAC}" type="presParOf" srcId="{585CA1FD-58D0-4E47-BE2D-7FC8FA9D8F4A}" destId="{4A2A07C9-F63A-46B0-A968-D35E1A4DB958}" srcOrd="10" destOrd="0" presId="urn:microsoft.com/office/officeart/2005/8/layout/radial4"/>
    <dgm:cxn modelId="{55983815-AA9F-4B32-B31F-63884AE1E4BB}" type="presParOf" srcId="{585CA1FD-58D0-4E47-BE2D-7FC8FA9D8F4A}" destId="{55D7B5C1-BF08-4229-A34B-BB1BB6DE4B12}" srcOrd="11" destOrd="0" presId="urn:microsoft.com/office/officeart/2005/8/layout/radial4"/>
    <dgm:cxn modelId="{8055E738-AB1A-44ED-B6ED-E387DFB6BCE1}" type="presParOf" srcId="{585CA1FD-58D0-4E47-BE2D-7FC8FA9D8F4A}" destId="{FAE0B837-E8A3-4EFA-953E-512A689C7F24}" srcOrd="12" destOrd="0" presId="urn:microsoft.com/office/officeart/2005/8/layout/radial4"/>
    <dgm:cxn modelId="{C45A73C3-AC20-4D0D-B876-7E2F26324B17}" type="presParOf" srcId="{585CA1FD-58D0-4E47-BE2D-7FC8FA9D8F4A}" destId="{ACC33E10-8094-41C4-9D08-5D66380E013D}" srcOrd="13" destOrd="0" presId="urn:microsoft.com/office/officeart/2005/8/layout/radial4"/>
    <dgm:cxn modelId="{A0B92EF8-708B-4C1F-9E51-B067BF1BB393}" type="presParOf" srcId="{585CA1FD-58D0-4E47-BE2D-7FC8FA9D8F4A}" destId="{E4AB4A92-2817-449B-B9DD-305596ECDE1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2EDE9-B09D-4369-8E95-0E9BDF3D8FB2}" type="doc">
      <dgm:prSet loTypeId="urn:microsoft.com/office/officeart/2005/8/layout/chevron1" loCatId="process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ABFD858A-C8B2-4ABF-8E64-314626ACE5D6}">
      <dgm:prSet phldrT="[Text]" custT="1"/>
      <dgm:spPr/>
      <dgm:t>
        <a:bodyPr/>
        <a:lstStyle/>
        <a:p>
          <a:r>
            <a:rPr lang="en-US" sz="2800" b="1" dirty="0" smtClean="0"/>
            <a:t>2011</a:t>
          </a:r>
          <a:endParaRPr lang="en-GB" sz="2800" b="1" dirty="0"/>
        </a:p>
      </dgm:t>
    </dgm:pt>
    <dgm:pt modelId="{54B78FBB-016B-47FA-A04C-4E4097D364BD}" type="parTrans" cxnId="{1C680AFB-C4A9-4126-94D7-781EC40433C8}">
      <dgm:prSet/>
      <dgm:spPr/>
      <dgm:t>
        <a:bodyPr/>
        <a:lstStyle/>
        <a:p>
          <a:endParaRPr lang="en-GB"/>
        </a:p>
      </dgm:t>
    </dgm:pt>
    <dgm:pt modelId="{6D3752C3-0102-44A3-8E27-2AB9E1E8B396}" type="sibTrans" cxnId="{1C680AFB-C4A9-4126-94D7-781EC40433C8}">
      <dgm:prSet/>
      <dgm:spPr/>
      <dgm:t>
        <a:bodyPr/>
        <a:lstStyle/>
        <a:p>
          <a:endParaRPr lang="en-GB"/>
        </a:p>
      </dgm:t>
    </dgm:pt>
    <dgm:pt modelId="{E1C0B4B2-F194-4992-AFBF-92112F5FEBA1}">
      <dgm:prSet phldrT="[Text]" custT="1"/>
      <dgm:spPr/>
      <dgm:t>
        <a:bodyPr/>
        <a:lstStyle/>
        <a:p>
          <a:r>
            <a:rPr lang="en-US" sz="2800" b="1" dirty="0" smtClean="0"/>
            <a:t>2014  …</a:t>
          </a:r>
          <a:endParaRPr lang="en-GB" sz="2800" b="1" dirty="0"/>
        </a:p>
      </dgm:t>
    </dgm:pt>
    <dgm:pt modelId="{AD333525-C88E-4AF5-91D3-13181EF83948}" type="parTrans" cxnId="{5CCE416F-148B-4FF7-A016-18DCF75A88A2}">
      <dgm:prSet/>
      <dgm:spPr/>
      <dgm:t>
        <a:bodyPr/>
        <a:lstStyle/>
        <a:p>
          <a:endParaRPr lang="en-GB"/>
        </a:p>
      </dgm:t>
    </dgm:pt>
    <dgm:pt modelId="{46CF252C-6005-4D76-9A72-CE23D6EEA780}" type="sibTrans" cxnId="{5CCE416F-148B-4FF7-A016-18DCF75A88A2}">
      <dgm:prSet/>
      <dgm:spPr/>
      <dgm:t>
        <a:bodyPr/>
        <a:lstStyle/>
        <a:p>
          <a:endParaRPr lang="en-GB"/>
        </a:p>
      </dgm:t>
    </dgm:pt>
    <dgm:pt modelId="{9B460BAC-4565-458D-A1D7-476838E96E27}">
      <dgm:prSet phldrT="[Text]" custT="1"/>
      <dgm:spPr/>
      <dgm:t>
        <a:bodyPr/>
        <a:lstStyle/>
        <a:p>
          <a:r>
            <a:rPr lang="en-US" sz="2800" b="1" dirty="0" smtClean="0"/>
            <a:t>2012-2013</a:t>
          </a:r>
          <a:endParaRPr lang="en-GB" sz="2800" dirty="0"/>
        </a:p>
      </dgm:t>
    </dgm:pt>
    <dgm:pt modelId="{9D473552-3917-4F32-A620-5415533BA7BE}" type="sibTrans" cxnId="{6C420412-09A0-4CC4-904C-625885E3D6AD}">
      <dgm:prSet/>
      <dgm:spPr/>
      <dgm:t>
        <a:bodyPr/>
        <a:lstStyle/>
        <a:p>
          <a:endParaRPr lang="en-GB"/>
        </a:p>
      </dgm:t>
    </dgm:pt>
    <dgm:pt modelId="{40A65014-3498-4C3E-A9C6-0EEC2F1B8441}" type="parTrans" cxnId="{6C420412-09A0-4CC4-904C-625885E3D6AD}">
      <dgm:prSet/>
      <dgm:spPr/>
      <dgm:t>
        <a:bodyPr/>
        <a:lstStyle/>
        <a:p>
          <a:endParaRPr lang="en-GB"/>
        </a:p>
      </dgm:t>
    </dgm:pt>
    <dgm:pt modelId="{BE1AFA53-26F5-4A21-AACE-74F87B76830A}" type="pres">
      <dgm:prSet presAssocID="{3382EDE9-B09D-4369-8E95-0E9BDF3D8F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105EA4-8CFA-481D-83F8-298DDE1B0862}" type="pres">
      <dgm:prSet presAssocID="{ABFD858A-C8B2-4ABF-8E64-314626ACE5D6}" presName="parTxOnly" presStyleLbl="node1" presStyleIdx="0" presStyleCnt="3" custLinFactNeighborX="22839" custLinFactNeighborY="-83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EB152D-9535-4E1C-9C2F-079BBE55E417}" type="pres">
      <dgm:prSet presAssocID="{6D3752C3-0102-44A3-8E27-2AB9E1E8B396}" presName="parTxOnlySpace" presStyleCnt="0"/>
      <dgm:spPr/>
      <dgm:t>
        <a:bodyPr/>
        <a:lstStyle/>
        <a:p>
          <a:endParaRPr lang="en-GB"/>
        </a:p>
      </dgm:t>
    </dgm:pt>
    <dgm:pt modelId="{2050E092-A9F7-4B3D-A7FF-9B7B77C402BF}" type="pres">
      <dgm:prSet presAssocID="{9B460BAC-4565-458D-A1D7-476838E96E27}" presName="parTxOnly" presStyleLbl="node1" presStyleIdx="1" presStyleCnt="3" custLinFactNeighborX="22839" custLinFactNeighborY="-83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09AD66-4CBC-4D68-87DE-37127CD3D481}" type="pres">
      <dgm:prSet presAssocID="{9D473552-3917-4F32-A620-5415533BA7BE}" presName="parTxOnlySpace" presStyleCnt="0"/>
      <dgm:spPr/>
      <dgm:t>
        <a:bodyPr/>
        <a:lstStyle/>
        <a:p>
          <a:endParaRPr lang="en-GB"/>
        </a:p>
      </dgm:t>
    </dgm:pt>
    <dgm:pt modelId="{0A1770BC-E81C-4880-8B1F-3BB38FA8D23F}" type="pres">
      <dgm:prSet presAssocID="{E1C0B4B2-F194-4992-AFBF-92112F5FEBA1}" presName="parTxOnly" presStyleLbl="node1" presStyleIdx="2" presStyleCnt="3" custLinFactNeighborX="22839" custLinFactNeighborY="-83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CE416F-148B-4FF7-A016-18DCF75A88A2}" srcId="{3382EDE9-B09D-4369-8E95-0E9BDF3D8FB2}" destId="{E1C0B4B2-F194-4992-AFBF-92112F5FEBA1}" srcOrd="2" destOrd="0" parTransId="{AD333525-C88E-4AF5-91D3-13181EF83948}" sibTransId="{46CF252C-6005-4D76-9A72-CE23D6EEA780}"/>
    <dgm:cxn modelId="{62D36649-D0F1-431F-98E3-6AD1B045DA1C}" type="presOf" srcId="{E1C0B4B2-F194-4992-AFBF-92112F5FEBA1}" destId="{0A1770BC-E81C-4880-8B1F-3BB38FA8D23F}" srcOrd="0" destOrd="0" presId="urn:microsoft.com/office/officeart/2005/8/layout/chevron1"/>
    <dgm:cxn modelId="{6C420412-09A0-4CC4-904C-625885E3D6AD}" srcId="{3382EDE9-B09D-4369-8E95-0E9BDF3D8FB2}" destId="{9B460BAC-4565-458D-A1D7-476838E96E27}" srcOrd="1" destOrd="0" parTransId="{40A65014-3498-4C3E-A9C6-0EEC2F1B8441}" sibTransId="{9D473552-3917-4F32-A620-5415533BA7BE}"/>
    <dgm:cxn modelId="{1C680AFB-C4A9-4126-94D7-781EC40433C8}" srcId="{3382EDE9-B09D-4369-8E95-0E9BDF3D8FB2}" destId="{ABFD858A-C8B2-4ABF-8E64-314626ACE5D6}" srcOrd="0" destOrd="0" parTransId="{54B78FBB-016B-47FA-A04C-4E4097D364BD}" sibTransId="{6D3752C3-0102-44A3-8E27-2AB9E1E8B396}"/>
    <dgm:cxn modelId="{925F216C-D04C-4B6B-8D8B-930BAC36DB1F}" type="presOf" srcId="{9B460BAC-4565-458D-A1D7-476838E96E27}" destId="{2050E092-A9F7-4B3D-A7FF-9B7B77C402BF}" srcOrd="0" destOrd="0" presId="urn:microsoft.com/office/officeart/2005/8/layout/chevron1"/>
    <dgm:cxn modelId="{922A041F-110D-47B6-9CC9-C81600ECED80}" type="presOf" srcId="{ABFD858A-C8B2-4ABF-8E64-314626ACE5D6}" destId="{C3105EA4-8CFA-481D-83F8-298DDE1B0862}" srcOrd="0" destOrd="0" presId="urn:microsoft.com/office/officeart/2005/8/layout/chevron1"/>
    <dgm:cxn modelId="{6DF6E316-4647-481E-B81B-D9CD5CAD931D}" type="presOf" srcId="{3382EDE9-B09D-4369-8E95-0E9BDF3D8FB2}" destId="{BE1AFA53-26F5-4A21-AACE-74F87B76830A}" srcOrd="0" destOrd="0" presId="urn:microsoft.com/office/officeart/2005/8/layout/chevron1"/>
    <dgm:cxn modelId="{09BFAA4C-C925-49B4-A768-EAB6E0E4407F}" type="presParOf" srcId="{BE1AFA53-26F5-4A21-AACE-74F87B76830A}" destId="{C3105EA4-8CFA-481D-83F8-298DDE1B0862}" srcOrd="0" destOrd="0" presId="urn:microsoft.com/office/officeart/2005/8/layout/chevron1"/>
    <dgm:cxn modelId="{5DA3DD32-E6BB-4097-BD79-6D103FD54C00}" type="presParOf" srcId="{BE1AFA53-26F5-4A21-AACE-74F87B76830A}" destId="{D7EB152D-9535-4E1C-9C2F-079BBE55E417}" srcOrd="1" destOrd="0" presId="urn:microsoft.com/office/officeart/2005/8/layout/chevron1"/>
    <dgm:cxn modelId="{8B8606D8-B0DE-453B-97FC-CA03F3F65AA5}" type="presParOf" srcId="{BE1AFA53-26F5-4A21-AACE-74F87B76830A}" destId="{2050E092-A9F7-4B3D-A7FF-9B7B77C402BF}" srcOrd="2" destOrd="0" presId="urn:microsoft.com/office/officeart/2005/8/layout/chevron1"/>
    <dgm:cxn modelId="{32D52B03-1C06-4308-BFDF-1EAA4DE0D6C8}" type="presParOf" srcId="{BE1AFA53-26F5-4A21-AACE-74F87B76830A}" destId="{8109AD66-4CBC-4D68-87DE-37127CD3D481}" srcOrd="3" destOrd="0" presId="urn:microsoft.com/office/officeart/2005/8/layout/chevron1"/>
    <dgm:cxn modelId="{E527C03F-C115-4476-BD65-07422FC3B850}" type="presParOf" srcId="{BE1AFA53-26F5-4A21-AACE-74F87B76830A}" destId="{0A1770BC-E81C-4880-8B1F-3BB38FA8D2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ECCD3-2D2C-4672-AD0D-590FCB69FFE6}">
      <dsp:nvSpPr>
        <dsp:cNvPr id="0" name=""/>
        <dsp:cNvSpPr/>
      </dsp:nvSpPr>
      <dsp:spPr>
        <a:xfrm>
          <a:off x="2224833" y="2019280"/>
          <a:ext cx="3871169" cy="28320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 </a:t>
          </a:r>
          <a:endParaRPr lang="en-GB" sz="6500" kern="1200" dirty="0"/>
        </a:p>
      </dsp:txBody>
      <dsp:txXfrm>
        <a:off x="2791753" y="2434019"/>
        <a:ext cx="2737329" cy="2002535"/>
      </dsp:txXfrm>
    </dsp:sp>
    <dsp:sp modelId="{209B71A6-CF22-426B-8026-51FF098E52FA}">
      <dsp:nvSpPr>
        <dsp:cNvPr id="0" name=""/>
        <dsp:cNvSpPr/>
      </dsp:nvSpPr>
      <dsp:spPr>
        <a:xfrm rot="10215207">
          <a:off x="1707075" y="3698867"/>
          <a:ext cx="522212" cy="406980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E7A3-EE42-49C1-9752-DDB1B32E4B2F}">
      <dsp:nvSpPr>
        <dsp:cNvPr id="0" name=""/>
        <dsp:cNvSpPr/>
      </dsp:nvSpPr>
      <dsp:spPr>
        <a:xfrm>
          <a:off x="228596" y="3429001"/>
          <a:ext cx="1402909" cy="112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Scientists</a:t>
          </a:r>
          <a:endParaRPr lang="en-GB" sz="1900" kern="1200" dirty="0"/>
        </a:p>
      </dsp:txBody>
      <dsp:txXfrm>
        <a:off x="261468" y="3461873"/>
        <a:ext cx="1337165" cy="1056583"/>
      </dsp:txXfrm>
    </dsp:sp>
    <dsp:sp modelId="{B5B91771-AB45-4A39-BAF4-C8732CBF29DF}">
      <dsp:nvSpPr>
        <dsp:cNvPr id="0" name=""/>
        <dsp:cNvSpPr/>
      </dsp:nvSpPr>
      <dsp:spPr>
        <a:xfrm rot="12200018">
          <a:off x="1733649" y="2096377"/>
          <a:ext cx="631111" cy="571184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06AC1-9C4A-4DE7-B0D1-0412ECECDC25}">
      <dsp:nvSpPr>
        <dsp:cNvPr id="0" name=""/>
        <dsp:cNvSpPr/>
      </dsp:nvSpPr>
      <dsp:spPr>
        <a:xfrm>
          <a:off x="152407" y="1447794"/>
          <a:ext cx="1402909" cy="112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Data providers</a:t>
          </a:r>
          <a:endParaRPr lang="en-GB" sz="1900" kern="1200" dirty="0"/>
        </a:p>
      </dsp:txBody>
      <dsp:txXfrm>
        <a:off x="185279" y="1480666"/>
        <a:ext cx="1337165" cy="1056583"/>
      </dsp:txXfrm>
    </dsp:sp>
    <dsp:sp modelId="{D004A2A5-5840-4202-B90F-514FF891E28C}">
      <dsp:nvSpPr>
        <dsp:cNvPr id="0" name=""/>
        <dsp:cNvSpPr/>
      </dsp:nvSpPr>
      <dsp:spPr>
        <a:xfrm rot="13941894">
          <a:off x="2425532" y="1331099"/>
          <a:ext cx="788541" cy="571184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2E74C-0CA1-4F8B-9001-8549B93FC6BA}">
      <dsp:nvSpPr>
        <dsp:cNvPr id="0" name=""/>
        <dsp:cNvSpPr/>
      </dsp:nvSpPr>
      <dsp:spPr>
        <a:xfrm>
          <a:off x="1242783" y="0"/>
          <a:ext cx="1402909" cy="112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IT Suppliers</a:t>
          </a:r>
          <a:endParaRPr lang="en-GB" sz="1900" kern="1200" dirty="0"/>
        </a:p>
      </dsp:txBody>
      <dsp:txXfrm>
        <a:off x="1275655" y="32872"/>
        <a:ext cx="1337165" cy="1056583"/>
      </dsp:txXfrm>
    </dsp:sp>
    <dsp:sp modelId="{4AA61685-2BE7-40E9-8B52-CB17435EB5A5}">
      <dsp:nvSpPr>
        <dsp:cNvPr id="0" name=""/>
        <dsp:cNvSpPr/>
      </dsp:nvSpPr>
      <dsp:spPr>
        <a:xfrm rot="15930704">
          <a:off x="3632343" y="1107431"/>
          <a:ext cx="789192" cy="571184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97B21-7813-40AA-A05A-C2E7806B752E}">
      <dsp:nvSpPr>
        <dsp:cNvPr id="0" name=""/>
        <dsp:cNvSpPr/>
      </dsp:nvSpPr>
      <dsp:spPr>
        <a:xfrm>
          <a:off x="3217292" y="-204646"/>
          <a:ext cx="1402909" cy="112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Funding Bodies</a:t>
          </a:r>
          <a:endParaRPr lang="en-GB" sz="1900" kern="1200" dirty="0"/>
        </a:p>
      </dsp:txBody>
      <dsp:txXfrm>
        <a:off x="3250164" y="-171774"/>
        <a:ext cx="1337165" cy="1056583"/>
      </dsp:txXfrm>
    </dsp:sp>
    <dsp:sp modelId="{F5CB3DBF-7144-44ED-91B6-BAAC8277644E}">
      <dsp:nvSpPr>
        <dsp:cNvPr id="0" name=""/>
        <dsp:cNvSpPr/>
      </dsp:nvSpPr>
      <dsp:spPr>
        <a:xfrm rot="18163245">
          <a:off x="4931428" y="1327664"/>
          <a:ext cx="736631" cy="571184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A07C9-F63A-46B0-A968-D35E1A4DB958}">
      <dsp:nvSpPr>
        <dsp:cNvPr id="0" name=""/>
        <dsp:cNvSpPr/>
      </dsp:nvSpPr>
      <dsp:spPr>
        <a:xfrm>
          <a:off x="5305587" y="0"/>
          <a:ext cx="1402909" cy="112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R&amp;D Labs</a:t>
          </a:r>
          <a:endParaRPr lang="en-GB" sz="1900" kern="1200" dirty="0"/>
        </a:p>
      </dsp:txBody>
      <dsp:txXfrm>
        <a:off x="5338459" y="32872"/>
        <a:ext cx="1337165" cy="1056583"/>
      </dsp:txXfrm>
    </dsp:sp>
    <dsp:sp modelId="{55D7B5C1-BF08-4229-A34B-BB1BB6DE4B12}">
      <dsp:nvSpPr>
        <dsp:cNvPr id="0" name=""/>
        <dsp:cNvSpPr/>
      </dsp:nvSpPr>
      <dsp:spPr>
        <a:xfrm rot="19810536">
          <a:off x="6059427" y="1875975"/>
          <a:ext cx="767212" cy="571184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0B837-E8A3-4EFA-953E-512A689C7F24}">
      <dsp:nvSpPr>
        <dsp:cNvPr id="0" name=""/>
        <dsp:cNvSpPr/>
      </dsp:nvSpPr>
      <dsp:spPr>
        <a:xfrm>
          <a:off x="7010415" y="838179"/>
          <a:ext cx="1402909" cy="112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SME’s</a:t>
          </a:r>
          <a:endParaRPr lang="en-GB" sz="1900" kern="1200" dirty="0"/>
        </a:p>
      </dsp:txBody>
      <dsp:txXfrm>
        <a:off x="7043287" y="871051"/>
        <a:ext cx="1337165" cy="1056583"/>
      </dsp:txXfrm>
    </dsp:sp>
    <dsp:sp modelId="{ACC33E10-8094-41C4-9D08-5D66380E013D}">
      <dsp:nvSpPr>
        <dsp:cNvPr id="0" name=""/>
        <dsp:cNvSpPr/>
      </dsp:nvSpPr>
      <dsp:spPr>
        <a:xfrm rot="246685">
          <a:off x="6392266" y="3307210"/>
          <a:ext cx="618721" cy="509902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B4A92-2817-449B-B9DD-305596ECDE1E}">
      <dsp:nvSpPr>
        <dsp:cNvPr id="0" name=""/>
        <dsp:cNvSpPr/>
      </dsp:nvSpPr>
      <dsp:spPr>
        <a:xfrm>
          <a:off x="7238990" y="3145836"/>
          <a:ext cx="1402909" cy="112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Downstream industry</a:t>
          </a:r>
          <a:endParaRPr lang="en-GB" sz="1900" kern="1200" dirty="0"/>
        </a:p>
      </dsp:txBody>
      <dsp:txXfrm>
        <a:off x="7271862" y="3178708"/>
        <a:ext cx="1337165" cy="1056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05EA4-8CFA-481D-83F8-298DDE1B0862}">
      <dsp:nvSpPr>
        <dsp:cNvPr id="0" name=""/>
        <dsp:cNvSpPr/>
      </dsp:nvSpPr>
      <dsp:spPr>
        <a:xfrm>
          <a:off x="74003" y="777075"/>
          <a:ext cx="3127809" cy="12511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2011</a:t>
          </a:r>
          <a:endParaRPr lang="en-GB" sz="2800" b="1" kern="1200" dirty="0"/>
        </a:p>
      </dsp:txBody>
      <dsp:txXfrm>
        <a:off x="699565" y="777075"/>
        <a:ext cx="1876686" cy="1251123"/>
      </dsp:txXfrm>
    </dsp:sp>
    <dsp:sp modelId="{2050E092-A9F7-4B3D-A7FF-9B7B77C402BF}">
      <dsp:nvSpPr>
        <dsp:cNvPr id="0" name=""/>
        <dsp:cNvSpPr/>
      </dsp:nvSpPr>
      <dsp:spPr>
        <a:xfrm>
          <a:off x="2889031" y="777075"/>
          <a:ext cx="3127809" cy="12511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2012-2013</a:t>
          </a:r>
          <a:endParaRPr lang="en-GB" sz="2800" kern="1200" dirty="0"/>
        </a:p>
      </dsp:txBody>
      <dsp:txXfrm>
        <a:off x="3514593" y="777075"/>
        <a:ext cx="1876686" cy="1251123"/>
      </dsp:txXfrm>
    </dsp:sp>
    <dsp:sp modelId="{0A1770BC-E81C-4880-8B1F-3BB38FA8D23F}">
      <dsp:nvSpPr>
        <dsp:cNvPr id="0" name=""/>
        <dsp:cNvSpPr/>
      </dsp:nvSpPr>
      <dsp:spPr>
        <a:xfrm>
          <a:off x="5635190" y="777075"/>
          <a:ext cx="3127809" cy="12511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2014  …</a:t>
          </a:r>
          <a:endParaRPr lang="en-GB" sz="2800" b="1" kern="1200" dirty="0"/>
        </a:p>
      </dsp:txBody>
      <dsp:txXfrm>
        <a:off x="6260752" y="777075"/>
        <a:ext cx="1876686" cy="125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7A6A0-C5C1-604D-A949-03B9C27F3CB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7F3C8-13E0-6549-BEB1-9F8DB63A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5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E32B9-3E27-44D9-8A50-183F15F890FD}" type="datetimeFigureOut">
              <a:rPr lang="en-GB" smtClean="0"/>
              <a:t>29/08/2013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9C18-C1A4-4363-B56A-29AAC4AA6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69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EE33-D972-4266-991D-CBF43559E15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8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05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6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1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3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0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7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</a:t>
            </a:r>
            <a:r>
              <a:rPr lang="en-GB" dirty="0" err="1" smtClean="0"/>
              <a:t>color</a:t>
            </a:r>
            <a:r>
              <a:rPr lang="en-GB" dirty="0" smtClean="0"/>
              <a:t> coding: </a:t>
            </a:r>
          </a:p>
          <a:p>
            <a:r>
              <a:rPr lang="en-GB" dirty="0" smtClean="0"/>
              <a:t>- Blue</a:t>
            </a:r>
            <a:r>
              <a:rPr lang="en-GB" baseline="0" dirty="0" smtClean="0"/>
              <a:t> are the prioritised functions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65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24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worthwhile to try out both;</a:t>
            </a:r>
            <a:r>
              <a:rPr lang="en-GB" baseline="0" dirty="0" smtClean="0"/>
              <a:t> </a:t>
            </a:r>
            <a:r>
              <a:rPr lang="en-GB" dirty="0" smtClean="0"/>
              <a:t>a COTS  product and an Open source solution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72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17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46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18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15728-7774-477B-91F0-A21F9F3CBF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3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99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77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32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7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21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21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04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9C18-C1A4-4363-B56A-29AAC4AA617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1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C9E9-8C03-4C6D-8F53-E47EDDA2C0B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5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05DAE-DA83-42A1-B583-9BFFE6F2A2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8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3D4-653A-4544-AC0C-B9B4E38547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1ECB-71A7-45DD-BAC7-F2977CA8E8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6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3495-02A2-4BD7-A4CD-1F47AB3A6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2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9E52-3635-4D81-B011-639D1FC76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3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0421-B4DA-48D2-B064-523649BE9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5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77A7-D866-4FC3-8409-B0CF5D38ED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4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B903-9EDB-4068-8F5C-00A99BD24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1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C7F-E97E-4E9F-8A63-EEC7360168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9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7A5B-6F04-4B92-B561-3F9982651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F372-C25D-4AB1-9168-EDFACE62AC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9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D2C7-0F23-4A57-976F-BD4689D141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AE07-37D2-4BA0-BF97-D457881C7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4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7D7E-7438-4E95-A3EE-33C0BC1346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2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5E3-942B-43D2-A935-EE334ACD3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61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6261-CAB3-4432-9508-3B7B6C8575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8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7"/>
            <a:ext cx="8494713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35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P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324000" y="0"/>
            <a:ext cx="8496000" cy="2295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600" kern="0" dirty="0" err="1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2444400"/>
            <a:ext cx="8496000" cy="738664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Divider page</a:t>
            </a:r>
            <a:endParaRPr lang="de-DE" dirty="0"/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3506400"/>
            <a:ext cx="8496300" cy="620713"/>
          </a:xfrm>
        </p:spPr>
        <p:txBody>
          <a:bodyPr/>
          <a:lstStyle>
            <a:lvl1pPr>
              <a:spcBef>
                <a:spcPts val="1200"/>
              </a:spcBef>
              <a:defRPr sz="1600" b="0"/>
            </a:lvl1pPr>
          </a:lstStyle>
          <a:p>
            <a:r>
              <a:rPr lang="en-US" dirty="0" smtClean="0"/>
              <a:t>Subtitle if needed</a:t>
            </a:r>
          </a:p>
        </p:txBody>
      </p:sp>
      <p:pic>
        <p:nvPicPr>
          <p:cNvPr id="175" name="Picture 174" descr="SAP_grad_R_pre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081713"/>
            <a:ext cx="916953" cy="4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32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50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F9EC-D0CF-422E-9852-B894A961A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C555-C1B5-4FC3-A9DF-7BDFD352E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elixNebula-Logo E only 2.ai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524" y="211200"/>
            <a:ext cx="6444476" cy="6472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0" t="15483" r="9435" b="15437"/>
          <a:stretch/>
        </p:blipFill>
        <p:spPr>
          <a:xfrm>
            <a:off x="791580" y="659619"/>
            <a:ext cx="2760478" cy="1437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953000"/>
            <a:ext cx="1419420" cy="141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604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92F1-88D5-4344-8031-42ED57B9E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88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0D30-8E86-49EC-BD16-D892E53A6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3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C617CE64-EC88-47B4-AC48-711B55C3C83D}" type="datetime1">
              <a:rPr lang="en-US" smtClean="0">
                <a:solidFill>
                  <a:prstClr val="black"/>
                </a:solidFill>
                <a:latin typeface="Arial"/>
              </a:rPr>
              <a:t>8/29/2013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FA45-5063-4B06-B2D4-6C55E9457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2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969A531C-40B4-4436-B984-AD0893A4163F}" type="datetime1">
              <a:rPr lang="en-US" smtClean="0">
                <a:solidFill>
                  <a:prstClr val="black"/>
                </a:solidFill>
                <a:latin typeface="Arial"/>
              </a:rPr>
              <a:t>8/29/2013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34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9634-19A3-4296-9EFF-95CFA7A274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5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491B-B251-408D-ACBB-CE0D0AFB19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2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762D0883-AC15-4017-A50F-E4A22A4E8E11}" type="datetime1">
              <a:rPr lang="en-US" smtClean="0">
                <a:solidFill>
                  <a:prstClr val="black"/>
                </a:solidFill>
                <a:latin typeface="Arial"/>
              </a:rPr>
              <a:t>8/29/2013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04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2D18EAEE-AFC9-4DDD-88BE-8D3DD87E7E9E}" type="datetime1">
              <a:rPr lang="en-US" smtClean="0">
                <a:solidFill>
                  <a:prstClr val="black"/>
                </a:solidFill>
                <a:latin typeface="Arial"/>
              </a:rPr>
              <a:t>8/29/2013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18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C50A5E07-EE70-4F4F-A7DD-E525C99DCCC8}" type="datetime1">
              <a:rPr lang="en-US" smtClean="0">
                <a:solidFill>
                  <a:prstClr val="black"/>
                </a:solidFill>
                <a:latin typeface="Arial"/>
              </a:rPr>
              <a:t>8/29/2013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04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03D27F5B-4875-4CC5-A9EA-6EF855F9144A}" type="datetime1">
              <a:rPr lang="en-US" smtClean="0">
                <a:solidFill>
                  <a:prstClr val="black"/>
                </a:solidFill>
                <a:latin typeface="Arial"/>
              </a:rPr>
              <a:t>8/29/2013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3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188075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A4C9F6A9-F211-49D1-9B39-2A9AD1698CD4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355" rtl="0" eaLnBrk="1" latinLnBrk="0" hangingPunct="1">
              <a:defRPr lang="en-GB" sz="1600" b="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black">
                    <a:tint val="75000"/>
                  </a:prstClr>
                </a:solidFill>
              </a:rPr>
              <a:t>Bob Jones, CERN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2313" y="2744924"/>
            <a:ext cx="7772400" cy="1362075"/>
          </a:xfrm>
        </p:spPr>
        <p:txBody>
          <a:bodyPr anchor="b">
            <a:normAutofit/>
          </a:bodyPr>
          <a:lstStyle>
            <a:lvl1pPr algn="l">
              <a:defRPr lang="en-GB" sz="28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30850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384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355" rtl="0" eaLnBrk="1" latinLnBrk="0" hangingPunct="1">
              <a:defRPr lang="en-GB" sz="1600" b="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black">
                    <a:tint val="75000"/>
                  </a:prstClr>
                </a:solidFill>
              </a:rPr>
              <a:t>Bob Jones,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188075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A4C9F6A9-F211-49D1-9B39-2A9AD1698CD4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000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53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FB53-7D69-44BE-8EFB-23E238E76D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AF07-1546-41C9-9131-25EE1BDE29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68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CD3F-D33C-4B30-B866-727F9CE41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14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9B2-9020-48EB-9E56-9F5BF8CA8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3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F44-10DB-42C0-9027-B2BA006FF8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5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E531-42DE-4DE8-B67A-61D09F2D4D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64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EFF-6669-4D3D-B795-CF8CAE2040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82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588A-0A46-4562-8DDF-418BA796A5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40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A66A-5738-4DAB-BF1F-E3213E7C11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7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A42A-3860-401C-8FE1-B14149CA75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33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ED3-0BCE-46F0-8BF1-EAC6680793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0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28B4-AD45-420B-AA6F-389D22096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7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C280-4C62-4B90-AA47-5EC27AE6C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89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woos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5088"/>
            <a:ext cx="91408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2284413" y="3778250"/>
            <a:ext cx="4570412" cy="0"/>
          </a:xfrm>
          <a:prstGeom prst="line">
            <a:avLst/>
          </a:prstGeom>
          <a:noFill/>
          <a:ln w="19050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284413" y="3795713"/>
            <a:ext cx="4570412" cy="0"/>
          </a:xfrm>
          <a:prstGeom prst="line">
            <a:avLst/>
          </a:prstGeom>
          <a:noFill/>
          <a:ln w="12700">
            <a:solidFill>
              <a:srgbClr val="FDC6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" name="Picture 8" descr="head_eiroforum_one_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4413" y="2301875"/>
            <a:ext cx="4570412" cy="1439863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4413" y="3849688"/>
            <a:ext cx="4570412" cy="1439862"/>
          </a:xfrm>
        </p:spPr>
        <p:txBody>
          <a:bodyPr/>
          <a:lstStyle>
            <a:lvl1pPr marL="0" indent="92075" algn="ctr">
              <a:buFontTx/>
              <a:buNone/>
              <a:defRPr sz="2400"/>
            </a:lvl1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DE1B-DA4E-43FF-B99A-CA4853BC6F9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8/29/2013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C26B-43CF-41B1-BBDD-EDE52623B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Bob Jones, CERN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9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4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06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798638"/>
            <a:ext cx="4422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98638"/>
            <a:ext cx="4422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4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1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1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739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777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179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0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ACA1-2F50-494A-B92A-D0ADD2A6BC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40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079500"/>
            <a:ext cx="2249488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079500"/>
            <a:ext cx="6596062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6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woos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5088"/>
            <a:ext cx="91408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2284413" y="3778250"/>
            <a:ext cx="4570412" cy="0"/>
          </a:xfrm>
          <a:prstGeom prst="line">
            <a:avLst/>
          </a:prstGeom>
          <a:noFill/>
          <a:ln w="19050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284413" y="3795713"/>
            <a:ext cx="4570412" cy="0"/>
          </a:xfrm>
          <a:prstGeom prst="line">
            <a:avLst/>
          </a:prstGeom>
          <a:noFill/>
          <a:ln w="12700">
            <a:solidFill>
              <a:srgbClr val="FDC6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" name="Picture 8" descr="head_eiroforum_one_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4413" y="2301875"/>
            <a:ext cx="4570412" cy="1439863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4413" y="3849688"/>
            <a:ext cx="4570412" cy="1439862"/>
          </a:xfrm>
        </p:spPr>
        <p:txBody>
          <a:bodyPr/>
          <a:lstStyle>
            <a:lvl1pPr marL="0" indent="92075" algn="ctr">
              <a:buFontTx/>
              <a:buNone/>
              <a:defRPr sz="2400"/>
            </a:lvl1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A8DB-11BE-43A1-89E5-EA8DB5F0139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8/29/2013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C26B-43CF-41B1-BBDD-EDE52623B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Bob Jones, CERN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8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95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425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798638"/>
            <a:ext cx="4422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98638"/>
            <a:ext cx="4422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2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08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70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917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891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69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19C1-AACE-4FA2-9661-0FFB741E8A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50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079500"/>
            <a:ext cx="2249488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079500"/>
            <a:ext cx="6596062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3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woos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5088"/>
            <a:ext cx="91408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2284413" y="3778250"/>
            <a:ext cx="4570412" cy="0"/>
          </a:xfrm>
          <a:prstGeom prst="line">
            <a:avLst/>
          </a:prstGeom>
          <a:noFill/>
          <a:ln w="19050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284413" y="3795713"/>
            <a:ext cx="4570412" cy="0"/>
          </a:xfrm>
          <a:prstGeom prst="line">
            <a:avLst/>
          </a:prstGeom>
          <a:noFill/>
          <a:ln w="12700">
            <a:solidFill>
              <a:srgbClr val="FDC6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" name="Picture 8" descr="head_eiroforum_one_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4413" y="2301875"/>
            <a:ext cx="4570412" cy="1439863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4413" y="3849688"/>
            <a:ext cx="4570412" cy="1439862"/>
          </a:xfrm>
        </p:spPr>
        <p:txBody>
          <a:bodyPr/>
          <a:lstStyle>
            <a:lvl1pPr marL="0" indent="92075" algn="ctr">
              <a:buFontTx/>
              <a:buNone/>
              <a:defRPr sz="2400"/>
            </a:lvl1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5A29-7E0F-4242-9DEC-6629411EAB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8/29/2013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92C8-939D-4021-AFB8-EDD1F834F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Bob Jones, CERN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61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0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05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798638"/>
            <a:ext cx="4422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98638"/>
            <a:ext cx="4422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0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2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8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693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06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201C-9615-4EFE-ADC7-6794C8D535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45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86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5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079500"/>
            <a:ext cx="2249488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079500"/>
            <a:ext cx="6596062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696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FC5-D822-4E6A-814D-B68B06D7BBB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C555-C1B5-4FC3-A9DF-7BDFD352E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elixNebula-Logo E only 2.ai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524" y="211200"/>
            <a:ext cx="6444476" cy="6472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0" t="15483" r="9435" b="15437"/>
          <a:stretch/>
        </p:blipFill>
        <p:spPr>
          <a:xfrm>
            <a:off x="791580" y="659619"/>
            <a:ext cx="2760478" cy="1437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953000"/>
            <a:ext cx="1419420" cy="141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65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77F7-1941-461A-9CD6-98B57717437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0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AC88-B777-447F-AC10-B9BDABB54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20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9AF621C7-FDA6-47FE-99A8-F3762CF98381}" type="datetime1">
              <a:rPr lang="en-GB" smtClean="0">
                <a:solidFill>
                  <a:prstClr val="black"/>
                </a:solidFill>
                <a:latin typeface="Arial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29/08/2013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589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CACFA131-8524-4ADB-BFAB-840FA040F3FA}" type="datetime1">
              <a:rPr lang="en-GB" smtClean="0">
                <a:solidFill>
                  <a:prstClr val="black"/>
                </a:solidFill>
                <a:latin typeface="Arial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29/08/2013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402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D04-9432-425B-BC12-9992D8CA46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936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CB79-84E8-4718-AAA7-21FED880A31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6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5007-45FA-48E4-A0F5-97550213E1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10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824C39CA-9BA7-419C-941F-E0CF7215EED7}" type="datetime1">
              <a:rPr lang="en-GB" smtClean="0">
                <a:solidFill>
                  <a:prstClr val="black"/>
                </a:solidFill>
                <a:latin typeface="Arial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29/08/2013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942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8023B89A-7A30-4B83-B989-5B308A99A01B}" type="datetime1">
              <a:rPr lang="en-GB" smtClean="0">
                <a:solidFill>
                  <a:prstClr val="black"/>
                </a:solidFill>
                <a:latin typeface="Arial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29/08/2013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93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DEF7FB6-B3AF-4897-94FD-F93694A27D56}" type="datetime1">
              <a:rPr lang="en-GB" smtClean="0">
                <a:solidFill>
                  <a:prstClr val="black"/>
                </a:solidFill>
                <a:latin typeface="Arial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29/08/2013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98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F4191705-DA86-46D5-A666-729B2FBCCB48}" type="datetime1">
              <a:rPr lang="en-GB" smtClean="0">
                <a:solidFill>
                  <a:prstClr val="black"/>
                </a:solidFill>
                <a:latin typeface="Arial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29/08/2013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188075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A4C9F6A9-F211-49D1-9B39-2A9AD1698CD4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355" rtl="0" eaLnBrk="1" latinLnBrk="0" hangingPunct="1">
              <a:defRPr lang="en-GB" sz="1600" b="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black">
                    <a:tint val="75000"/>
                  </a:prstClr>
                </a:solidFill>
              </a:rPr>
              <a:t>Bob Jones, CERN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2313" y="2744924"/>
            <a:ext cx="7772400" cy="1362075"/>
          </a:xfrm>
        </p:spPr>
        <p:txBody>
          <a:bodyPr anchor="b">
            <a:normAutofit/>
          </a:bodyPr>
          <a:lstStyle>
            <a:lvl1pPr algn="l">
              <a:defRPr lang="en-GB" sz="28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30850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785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355" rtl="0" eaLnBrk="1" latinLnBrk="0" hangingPunct="1">
              <a:defRPr lang="en-GB" sz="1600" b="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black">
                    <a:tint val="75000"/>
                  </a:prstClr>
                </a:solidFill>
              </a:rPr>
              <a:t>Bob Jones,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188075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A4C9F6A9-F211-49D1-9B39-2A9AD1698CD4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000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12802" r="7867" b="12940"/>
          <a:stretch/>
        </p:blipFill>
        <p:spPr>
          <a:xfrm>
            <a:off x="7596336" y="217537"/>
            <a:ext cx="1284052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0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2977-641F-4DF0-B8E4-6EBEF880D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fontAlgn="base" latinLnBrk="0" hangingPunct="1">
        <a:spcBef>
          <a:spcPct val="0"/>
        </a:spcBef>
        <a:spcAft>
          <a:spcPct val="0"/>
        </a:spcAft>
        <a:buNone/>
        <a:defRPr lang="it-IT" sz="4400" kern="1200" dirty="0" smtClean="0">
          <a:solidFill>
            <a:srgbClr val="2768AE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32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8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4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it-IT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04CF-C25C-45F7-B090-41F0967A43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l" defTabSz="457200" rtl="0" eaLnBrk="1" fontAlgn="base" latinLnBrk="0" hangingPunct="1">
        <a:spcBef>
          <a:spcPct val="0"/>
        </a:spcBef>
        <a:spcAft>
          <a:spcPct val="0"/>
        </a:spcAft>
        <a:buNone/>
        <a:defRPr lang="it-IT" sz="4400" kern="1200" dirty="0" smtClean="0">
          <a:solidFill>
            <a:srgbClr val="2768AE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32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28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24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lang="it-IT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5643D7D-FB3A-4DE5-B28A-9BEC203D18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3"/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1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7DD1-8AC1-4682-859C-7927D7389C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4CF184-3B2B-4964-9C67-307F6FF6270D}" type="slidenum">
              <a:rPr lang="it-IT" smtClean="0">
                <a:solidFill>
                  <a:prstClr val="black"/>
                </a:solidFill>
              </a:rPr>
              <a:pPr/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7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457200" rtl="0" eaLnBrk="1" fontAlgn="base" latinLnBrk="0" hangingPunct="1">
        <a:spcBef>
          <a:spcPct val="0"/>
        </a:spcBef>
        <a:spcAft>
          <a:spcPct val="0"/>
        </a:spcAft>
        <a:buNone/>
        <a:defRPr lang="it-IT" sz="4400" kern="1200" dirty="0" smtClean="0">
          <a:solidFill>
            <a:srgbClr val="2768AE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32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8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4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it-IT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1" descr="head_eiroforum_two_line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9795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079500"/>
            <a:ext cx="899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798638"/>
            <a:ext cx="89979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Line 11"/>
          <p:cNvSpPr>
            <a:spLocks noChangeShapeType="1"/>
          </p:cNvSpPr>
          <p:nvPr userDrawn="1"/>
        </p:nvSpPr>
        <p:spPr bwMode="auto">
          <a:xfrm>
            <a:off x="71438" y="6430963"/>
            <a:ext cx="8997950" cy="0"/>
          </a:xfrm>
          <a:prstGeom prst="line">
            <a:avLst/>
          </a:prstGeom>
          <a:noFill/>
          <a:ln w="31750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>
            <a:off x="71438" y="6462713"/>
            <a:ext cx="8997950" cy="0"/>
          </a:xfrm>
          <a:prstGeom prst="line">
            <a:avLst/>
          </a:prstGeom>
          <a:noFill/>
          <a:ln w="25400">
            <a:solidFill>
              <a:srgbClr val="FDC6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128" name="Group 104"/>
          <p:cNvGraphicFramePr>
            <a:graphicFrameLocks noGrp="1"/>
          </p:cNvGraphicFramePr>
          <p:nvPr/>
        </p:nvGraphicFramePr>
        <p:xfrm>
          <a:off x="76200" y="6477000"/>
          <a:ext cx="89916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  <a:gridCol w="1828800"/>
                <a:gridCol w="838200"/>
              </a:tblGrid>
              <a:tr h="381000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CERN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EFDA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EMBL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ESRF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European XFEL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ILL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4" descr="D:\07 Clients\006 EIROforum\006 09001 PowerPoint Templates\02 Data processed\swoosh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755" y="2555987"/>
            <a:ext cx="8987316" cy="2931869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A4E51-DCC2-4577-8671-EF78C5A881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8/29/2013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Bob Jones, CERN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7C5A4-9E61-4311-80E9-9B8DA9E4DDEF}" type="slidenum">
              <a:rPr lang="en-GB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39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+mj-lt"/>
          <a:ea typeface="ＭＳ Ｐゴシック" charset="-128"/>
          <a:cs typeface="ＭＳ Ｐゴシック" charset="0"/>
        </a:defRPr>
      </a:lvl1pPr>
      <a:lvl2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2pPr>
      <a:lvl3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3pPr>
      <a:lvl4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4pPr>
      <a:lvl5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5pPr>
      <a:lvl6pPr marL="5492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6pPr>
      <a:lvl7pPr marL="10064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7pPr>
      <a:lvl8pPr marL="14636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8pPr>
      <a:lvl9pPr marL="19208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9pPr>
    </p:titleStyle>
    <p:bodyStyle>
      <a:lvl1pPr marL="342900" indent="-250825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rgbClr val="1C1C1C"/>
          </a:solidFill>
          <a:latin typeface="+mn-lt"/>
          <a:ea typeface="ＭＳ Ｐゴシック" charset="-128"/>
          <a:cs typeface="ＭＳ Ｐゴシック" charset="0"/>
        </a:defRPr>
      </a:lvl1pPr>
      <a:lvl2pPr marL="808038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1600">
          <a:solidFill>
            <a:srgbClr val="1C1C1C"/>
          </a:solidFill>
          <a:latin typeface="+mn-lt"/>
          <a:ea typeface="ＭＳ Ｐゴシック" charset="-128"/>
        </a:defRPr>
      </a:lvl2pPr>
      <a:lvl3pPr marL="1216025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600">
          <a:solidFill>
            <a:srgbClr val="1C1C1C"/>
          </a:solidFill>
          <a:latin typeface="+mn-lt"/>
          <a:ea typeface="ＭＳ Ｐゴシック" charset="-128"/>
        </a:defRPr>
      </a:lvl3pPr>
      <a:lvl4pPr marL="1624013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600">
          <a:solidFill>
            <a:srgbClr val="1C1C1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1" descr="head_eiroforum_two_line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9795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079500"/>
            <a:ext cx="899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798638"/>
            <a:ext cx="89979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Line 11"/>
          <p:cNvSpPr>
            <a:spLocks noChangeShapeType="1"/>
          </p:cNvSpPr>
          <p:nvPr userDrawn="1"/>
        </p:nvSpPr>
        <p:spPr bwMode="auto">
          <a:xfrm>
            <a:off x="71438" y="6430963"/>
            <a:ext cx="8997950" cy="0"/>
          </a:xfrm>
          <a:prstGeom prst="line">
            <a:avLst/>
          </a:prstGeom>
          <a:noFill/>
          <a:ln w="31750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>
            <a:off x="71438" y="6462713"/>
            <a:ext cx="8997950" cy="0"/>
          </a:xfrm>
          <a:prstGeom prst="line">
            <a:avLst/>
          </a:prstGeom>
          <a:noFill/>
          <a:ln w="25400">
            <a:solidFill>
              <a:srgbClr val="FDC6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128" name="Group 104"/>
          <p:cNvGraphicFramePr>
            <a:graphicFrameLocks noGrp="1"/>
          </p:cNvGraphicFramePr>
          <p:nvPr/>
        </p:nvGraphicFramePr>
        <p:xfrm>
          <a:off x="76200" y="6477000"/>
          <a:ext cx="89916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  <a:gridCol w="1828800"/>
                <a:gridCol w="838200"/>
              </a:tblGrid>
              <a:tr h="381000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CERN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EFDA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EMBL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ESRF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European XFEL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ILL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4" descr="D:\07 Clients\006 EIROforum\006 09001 PowerPoint Templates\02 Data processed\swoosh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755" y="2555987"/>
            <a:ext cx="8987316" cy="2931869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A6CE8-7136-4137-9282-0F0C7B314AF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8/29/2013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Bob Jones, CERN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7C5A4-9E61-4311-80E9-9B8DA9E4DDEF}" type="slidenum">
              <a:rPr lang="en-GB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5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+mj-lt"/>
          <a:ea typeface="ＭＳ Ｐゴシック" charset="-128"/>
          <a:cs typeface="ＭＳ Ｐゴシック" charset="0"/>
        </a:defRPr>
      </a:lvl1pPr>
      <a:lvl2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2pPr>
      <a:lvl3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3pPr>
      <a:lvl4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4pPr>
      <a:lvl5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5pPr>
      <a:lvl6pPr marL="5492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6pPr>
      <a:lvl7pPr marL="10064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7pPr>
      <a:lvl8pPr marL="14636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8pPr>
      <a:lvl9pPr marL="19208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9pPr>
    </p:titleStyle>
    <p:bodyStyle>
      <a:lvl1pPr marL="342900" indent="-250825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rgbClr val="1C1C1C"/>
          </a:solidFill>
          <a:latin typeface="+mn-lt"/>
          <a:ea typeface="ＭＳ Ｐゴシック" charset="-128"/>
          <a:cs typeface="ＭＳ Ｐゴシック" charset="0"/>
        </a:defRPr>
      </a:lvl1pPr>
      <a:lvl2pPr marL="808038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1600">
          <a:solidFill>
            <a:srgbClr val="1C1C1C"/>
          </a:solidFill>
          <a:latin typeface="+mn-lt"/>
          <a:ea typeface="ＭＳ Ｐゴシック" charset="-128"/>
        </a:defRPr>
      </a:lvl2pPr>
      <a:lvl3pPr marL="1216025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600">
          <a:solidFill>
            <a:srgbClr val="1C1C1C"/>
          </a:solidFill>
          <a:latin typeface="+mn-lt"/>
          <a:ea typeface="ＭＳ Ｐゴシック" charset="-128"/>
        </a:defRPr>
      </a:lvl3pPr>
      <a:lvl4pPr marL="1624013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600">
          <a:solidFill>
            <a:srgbClr val="1C1C1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1" descr="head_eiroforum_two_line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899795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079500"/>
            <a:ext cx="899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798638"/>
            <a:ext cx="89979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Line 11"/>
          <p:cNvSpPr>
            <a:spLocks noChangeShapeType="1"/>
          </p:cNvSpPr>
          <p:nvPr userDrawn="1"/>
        </p:nvSpPr>
        <p:spPr bwMode="auto">
          <a:xfrm>
            <a:off x="71438" y="6430963"/>
            <a:ext cx="8997950" cy="0"/>
          </a:xfrm>
          <a:prstGeom prst="line">
            <a:avLst/>
          </a:prstGeom>
          <a:noFill/>
          <a:ln w="31750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>
            <a:off x="71438" y="6462713"/>
            <a:ext cx="8997950" cy="0"/>
          </a:xfrm>
          <a:prstGeom prst="line">
            <a:avLst/>
          </a:prstGeom>
          <a:noFill/>
          <a:ln w="25400">
            <a:solidFill>
              <a:srgbClr val="FDC6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128" name="Group 104"/>
          <p:cNvGraphicFramePr>
            <a:graphicFrameLocks noGrp="1"/>
          </p:cNvGraphicFramePr>
          <p:nvPr/>
        </p:nvGraphicFramePr>
        <p:xfrm>
          <a:off x="76200" y="6477000"/>
          <a:ext cx="89916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  <a:gridCol w="1054100"/>
                <a:gridCol w="1828800"/>
                <a:gridCol w="838200"/>
              </a:tblGrid>
              <a:tr h="381000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CERN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EFDA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EMBL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ESRF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European XFEL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ILL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4" descr="D:\07 Clients\006 EIROforum\006 09001 PowerPoint Templates\02 Data processed\swoosh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755" y="2555987"/>
            <a:ext cx="8987316" cy="2931869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CA061-97D7-4655-9E06-84572612387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8/29/2013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Bob Jones, CERN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7B408-18A3-4839-B139-05F459970C50}" type="slidenum">
              <a:rPr lang="en-GB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62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+mj-lt"/>
          <a:ea typeface="ＭＳ Ｐゴシック" charset="-128"/>
          <a:cs typeface="ＭＳ Ｐゴシック" charset="0"/>
        </a:defRPr>
      </a:lvl1pPr>
      <a:lvl2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2pPr>
      <a:lvl3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3pPr>
      <a:lvl4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4pPr>
      <a:lvl5pPr marL="92075" indent="-92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  <a:ea typeface="ＭＳ Ｐゴシック" charset="-128"/>
          <a:cs typeface="ＭＳ Ｐゴシック" charset="0"/>
        </a:defRPr>
      </a:lvl5pPr>
      <a:lvl6pPr marL="5492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6pPr>
      <a:lvl7pPr marL="10064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7pPr>
      <a:lvl8pPr marL="14636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8pPr>
      <a:lvl9pPr marL="1920875" algn="l" rtl="0" fontAlgn="base">
        <a:spcBef>
          <a:spcPct val="0"/>
        </a:spcBef>
        <a:spcAft>
          <a:spcPct val="0"/>
        </a:spcAft>
        <a:defRPr sz="2000" b="1">
          <a:solidFill>
            <a:srgbClr val="1C1C1C"/>
          </a:solidFill>
          <a:latin typeface="Arial" charset="0"/>
        </a:defRPr>
      </a:lvl9pPr>
    </p:titleStyle>
    <p:bodyStyle>
      <a:lvl1pPr marL="342900" indent="-250825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rgbClr val="1C1C1C"/>
          </a:solidFill>
          <a:latin typeface="+mn-lt"/>
          <a:ea typeface="ＭＳ Ｐゴシック" charset="-128"/>
          <a:cs typeface="ＭＳ Ｐゴシック" charset="0"/>
        </a:defRPr>
      </a:lvl1pPr>
      <a:lvl2pPr marL="808038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1600">
          <a:solidFill>
            <a:srgbClr val="1C1C1C"/>
          </a:solidFill>
          <a:latin typeface="+mn-lt"/>
          <a:ea typeface="ＭＳ Ｐゴシック" charset="-128"/>
        </a:defRPr>
      </a:lvl2pPr>
      <a:lvl3pPr marL="1216025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600">
          <a:solidFill>
            <a:srgbClr val="1C1C1C"/>
          </a:solidFill>
          <a:latin typeface="+mn-lt"/>
          <a:ea typeface="ＭＳ Ｐゴシック" charset="-128"/>
        </a:defRPr>
      </a:lvl3pPr>
      <a:lvl4pPr marL="1624013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600">
          <a:solidFill>
            <a:srgbClr val="1C1C1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600">
          <a:solidFill>
            <a:srgbClr val="1C1C1C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3748119-7FF7-4A6D-8E1F-881BB08DC2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29/08/2013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3"/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lix-nebul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cid:image001.png@01CD7934.333DF090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clou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odo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e-infrastructure-for-the-future@cern.ch" TargetMode="External"/><Relationship Id="rId3" Type="http://schemas.openxmlformats.org/officeDocument/2006/relationships/hyperlink" Target="https://cds.cern.ch/search?cc=Helix+Nebula&amp;ln=en&amp;jrec=1" TargetMode="External"/><Relationship Id="rId7" Type="http://schemas.openxmlformats.org/officeDocument/2006/relationships/hyperlink" Target="https://cds.cern.ch/record/1545615/files/CERN-OPEN-2013-017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ds.cern.ch/record/1562865/files/CERN-OPEN-2013-019.pdf" TargetMode="External"/><Relationship Id="rId5" Type="http://schemas.openxmlformats.org/officeDocument/2006/relationships/hyperlink" Target="https://cds.cern.ch/record/1550136/files/CERN-OPEN-2013-018.pdf" TargetMode="External"/><Relationship Id="rId10" Type="http://schemas.openxmlformats.org/officeDocument/2006/relationships/hyperlink" Target="mailto:helix-nebula-admin@cern.ch" TargetMode="External"/><Relationship Id="rId4" Type="http://schemas.openxmlformats.org/officeDocument/2006/relationships/hyperlink" Target="https://cds.cern.ch/record/1537032/files/HelixNebula-NOTE-2013-003.pdf" TargetMode="External"/><Relationship Id="rId9" Type="http://schemas.openxmlformats.org/officeDocument/2006/relationships/hyperlink" Target="mailto:prototype-centre-of-excellence@cern.c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://cdsweb.cern.ch/record/1374172/files/CERN-OPEN-2011-036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26" Type="http://schemas.openxmlformats.org/officeDocument/2006/relationships/image" Target="../media/image37.gif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34" Type="http://schemas.openxmlformats.org/officeDocument/2006/relationships/image" Target="../media/image4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gif"/><Relationship Id="rId25" Type="http://schemas.openxmlformats.org/officeDocument/2006/relationships/image" Target="../media/image36.png"/><Relationship Id="rId3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2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36" Type="http://schemas.openxmlformats.org/officeDocument/2006/relationships/image" Target="../media/image46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hyperlink" Target="http://www.awst.at/en/index.html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wmf"/><Relationship Id="rId27" Type="http://schemas.openxmlformats.org/officeDocument/2006/relationships/image" Target="../media/image38.jpeg"/><Relationship Id="rId30" Type="http://schemas.openxmlformats.org/officeDocument/2006/relationships/image" Target="../media/image41.png"/><Relationship Id="rId3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755576" y="2465276"/>
            <a:ext cx="8159824" cy="111612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2768AE"/>
                </a:solidFill>
                <a:ea typeface="ＭＳ Ｐゴシック" charset="0"/>
              </a:rPr>
              <a:t>A public-private partnership building a</a:t>
            </a:r>
            <a:br>
              <a:rPr lang="en-US" sz="3600" dirty="0">
                <a:solidFill>
                  <a:srgbClr val="2768AE"/>
                </a:solidFill>
                <a:ea typeface="ＭＳ Ｐゴシック" charset="0"/>
              </a:rPr>
            </a:br>
            <a:r>
              <a:rPr lang="en-US" sz="3600" dirty="0">
                <a:solidFill>
                  <a:srgbClr val="2768AE"/>
                </a:solidFill>
                <a:ea typeface="ＭＳ Ｐゴシック" charset="0"/>
              </a:rPr>
              <a:t>multidisciplinary cloud platform for data intensive science</a:t>
            </a:r>
            <a:endParaRPr lang="en-GB" sz="3600" dirty="0">
              <a:solidFill>
                <a:srgbClr val="2768AE"/>
              </a:solidFill>
              <a:ea typeface="ＭＳ Ｐゴシック" charset="0"/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685800" y="4353720"/>
            <a:ext cx="2743200" cy="1379536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2"/>
                </a:solidFill>
              </a:rPr>
              <a:t>Bob Jones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Head of openlab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IT </a:t>
            </a:r>
            <a:r>
              <a:rPr lang="en-US" sz="1800" dirty="0" err="1" smtClean="0">
                <a:solidFill>
                  <a:schemeClr val="tx2"/>
                </a:solidFill>
              </a:rPr>
              <a:t>dept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CERN</a:t>
            </a:r>
          </a:p>
          <a:p>
            <a:pPr algn="l"/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611560" y="5733256"/>
            <a:ext cx="7704856" cy="10690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endParaRPr lang="en-US" sz="8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8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8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8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8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8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document produced by </a:t>
            </a:r>
            <a: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Members of the Helix Nebula consortium</a:t>
            </a:r>
            <a: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licensed under a </a:t>
            </a:r>
            <a: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Creative Commons Attribution 3.0 Unported License</a:t>
            </a:r>
            <a: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Permissions beyond the scope of this license may be available at </a:t>
            </a:r>
            <a:r>
              <a:rPr lang="en-US" sz="8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http://helix-nebula.eu/</a:t>
            </a:r>
            <a:r>
              <a:rPr lang="en-US" sz="8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8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Helix Nebula project is co-funded by the European Community Seventh Framework Programme (FP7/2007-2013) under Grant Agreement no 312301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id:image001.png@01CD7934.333DF090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55576" y="6086053"/>
            <a:ext cx="838200" cy="295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4159713"/>
            <a:ext cx="336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chemeClr val="tx2"/>
                </a:solidFill>
              </a:rPr>
              <a:t>Karlsruhe, 30 August </a:t>
            </a:r>
            <a:r>
              <a:rPr lang="it-IT" dirty="0">
                <a:solidFill>
                  <a:schemeClr val="tx2"/>
                </a:solidFill>
              </a:rPr>
              <a:t>2013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Long Term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create a multi-tenant ‘</a:t>
            </a:r>
            <a:r>
              <a:rPr lang="en-GB" b="1" dirty="0" smtClean="0"/>
              <a:t>Open Market Place</a:t>
            </a:r>
            <a:r>
              <a:rPr lang="en-GB" dirty="0"/>
              <a:t> </a:t>
            </a:r>
            <a:r>
              <a:rPr lang="en-GB" b="1" dirty="0" smtClean="0"/>
              <a:t>for Science</a:t>
            </a:r>
            <a:r>
              <a:rPr lang="en-GB" dirty="0" smtClean="0"/>
              <a:t>’, where data, scientists, funding bodies, SMEs and downstream industry meet to work towards common interests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011312F7-7A04-4ABA-BDB6-3EB7B4547FF0}" type="slidenum">
              <a:rPr lang="en-GB" sz="1100" smtClean="0"/>
              <a:pPr algn="ctr"/>
              <a:t>10</a:t>
            </a:fld>
            <a:endParaRPr lang="en-GB" sz="1100" dirty="0"/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447800" y="4572000"/>
            <a:ext cx="6553200" cy="1447800"/>
          </a:xfrm>
          <a:prstGeom prst="rect">
            <a:avLst/>
          </a:prstGeom>
          <a:solidFill>
            <a:srgbClr val="FFFF99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An ecosystem to transform </a:t>
            </a:r>
          </a:p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data into valuable information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868362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Contributors to the Ecosystem</a:t>
            </a:r>
            <a:endParaRPr lang="en-GB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84381"/>
              </p:ext>
            </p:extLst>
          </p:nvPr>
        </p:nvGraphicFramePr>
        <p:xfrm>
          <a:off x="228600" y="1371600"/>
          <a:ext cx="8686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29000" y="6459008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011312F7-7A04-4ABA-BDB6-3EB7B4547FF0}" type="slidenum">
              <a:rPr lang="en-GB" sz="1100" smtClean="0"/>
              <a:pPr algn="ctr"/>
              <a:t>11</a:t>
            </a:fld>
            <a:endParaRPr lang="en-GB" sz="1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pitchFamily="34" charset="-128"/>
              </a:rPr>
              <a:t>Timeline</a:t>
            </a:r>
            <a:endParaRPr lang="en-GB" sz="4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011312F7-7A04-4ABA-BDB6-3EB7B4547FF0}" type="slidenum">
              <a:rPr lang="en-GB" sz="1100" smtClean="0"/>
              <a:pPr algn="ctr"/>
              <a:t>12</a:t>
            </a:fld>
            <a:endParaRPr lang="en-GB" sz="11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588656"/>
              </p:ext>
            </p:extLst>
          </p:nvPr>
        </p:nvGraphicFramePr>
        <p:xfrm>
          <a:off x="0" y="1219200"/>
          <a:ext cx="87630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8758" name="TextBox 7"/>
          <p:cNvSpPr txBox="1">
            <a:spLocks noChangeArrowheads="1"/>
          </p:cNvSpPr>
          <p:nvPr/>
        </p:nvSpPr>
        <p:spPr bwMode="auto">
          <a:xfrm>
            <a:off x="3276600" y="3429857"/>
            <a:ext cx="27747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Pilot</a:t>
            </a:r>
            <a:r>
              <a:rPr lang="en-US" dirty="0" smtClean="0">
                <a:latin typeface="Calibri" pitchFamily="34" charset="0"/>
              </a:rPr>
              <a:t> Phase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Deploy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flagships,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Analysis</a:t>
            </a:r>
            <a:r>
              <a:rPr lang="en-US" dirty="0">
                <a:latin typeface="Calibri" pitchFamily="34" charset="0"/>
              </a:rPr>
              <a:t> of functionality,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performance &amp; financial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model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58759" name="TextBox 8"/>
          <p:cNvSpPr txBox="1">
            <a:spLocks noChangeArrowheads="1"/>
          </p:cNvSpPr>
          <p:nvPr/>
        </p:nvSpPr>
        <p:spPr bwMode="auto">
          <a:xfrm>
            <a:off x="6248400" y="3429857"/>
            <a:ext cx="2517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Towards an </a:t>
            </a:r>
            <a:r>
              <a:rPr lang="en-US" b="1" dirty="0" smtClean="0">
                <a:latin typeface="Calibri" pitchFamily="34" charset="0"/>
              </a:rPr>
              <a:t>open market</a:t>
            </a:r>
          </a:p>
          <a:p>
            <a:r>
              <a:rPr lang="en-US" b="1" dirty="0" smtClean="0">
                <a:latin typeface="Calibri" pitchFamily="34" charset="0"/>
              </a:rPr>
              <a:t>for Science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81000" y="3429857"/>
            <a:ext cx="289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Endorse the Common </a:t>
            </a:r>
            <a:r>
              <a:rPr lang="en-US" b="1" dirty="0" smtClean="0">
                <a:latin typeface="Calibri" pitchFamily="34" charset="0"/>
              </a:rPr>
              <a:t>Strategy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Agree on the </a:t>
            </a:r>
            <a:r>
              <a:rPr lang="en-US" b="1" dirty="0" smtClean="0">
                <a:latin typeface="Calibri" pitchFamily="34" charset="0"/>
              </a:rPr>
              <a:t>Partnership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Select </a:t>
            </a:r>
            <a:r>
              <a:rPr lang="en-US" b="1" dirty="0" smtClean="0">
                <a:latin typeface="Calibri" pitchFamily="34" charset="0"/>
              </a:rPr>
              <a:t>flagships</a:t>
            </a:r>
            <a:r>
              <a:rPr lang="en-US" dirty="0" smtClean="0">
                <a:latin typeface="Calibri" pitchFamily="34" charset="0"/>
              </a:rPr>
              <a:t> use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Define </a:t>
            </a:r>
            <a:r>
              <a:rPr lang="en-US" b="1" dirty="0" smtClean="0">
                <a:latin typeface="Calibri" pitchFamily="34" charset="0"/>
              </a:rPr>
              <a:t>governance</a:t>
            </a:r>
            <a:r>
              <a:rPr lang="en-US" dirty="0" smtClean="0">
                <a:latin typeface="Calibri" pitchFamily="34" charset="0"/>
              </a:rPr>
              <a:t> model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868362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The Actors in the Helix Nebula initiative – </a:t>
            </a:r>
            <a:br>
              <a:rPr lang="en-GB" sz="3200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</a:br>
            <a:r>
              <a:rPr lang="en-GB" sz="3200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a European Partnership </a:t>
            </a:r>
            <a:endParaRPr lang="en-GB" sz="3200" dirty="0">
              <a:solidFill>
                <a:srgbClr val="0070C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46373"/>
            <a:ext cx="6858000" cy="4906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641555" y="1902190"/>
            <a:ext cx="3530645" cy="3454183"/>
            <a:chOff x="1824" y="633"/>
            <a:chExt cx="2834" cy="2849"/>
          </a:xfrm>
        </p:grpSpPr>
        <p:sp>
          <p:nvSpPr>
            <p:cNvPr id="1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12639" y="1412776"/>
            <a:ext cx="29930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Scientific and Space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Organizations</a:t>
            </a:r>
          </a:p>
          <a:p>
            <a:pPr marL="95250" indent="-95250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-commit resources</a:t>
            </a:r>
          </a:p>
          <a:p>
            <a:pPr marL="95250" indent="-95250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-access to data &amp; user </a:t>
            </a:r>
            <a:b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communities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1412776"/>
            <a:ext cx="26634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Providers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-commit resources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-share investments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-agree on standards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-interoperability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3737793"/>
            <a:ext cx="2403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EC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supports with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-policy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&amp; s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trategy</a:t>
            </a:r>
          </a:p>
          <a:p>
            <a:pPr marL="95250" indent="-9525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-through targeted</a:t>
            </a:r>
            <a:b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calls under FP7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660" y="3731731"/>
            <a:ext cx="2721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SME’s</a:t>
            </a:r>
          </a:p>
          <a:p>
            <a:pPr marL="95250" indent="-95250"/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-commit resources</a:t>
            </a:r>
          </a:p>
          <a:p>
            <a:pPr marL="95250" indent="-95250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link between</a:t>
            </a:r>
            <a:b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users and providers</a:t>
            </a:r>
          </a:p>
          <a:p>
            <a:pPr marL="95250" indent="-95250"/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- Act as catalyser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9964" y="5203973"/>
            <a:ext cx="3186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EC Projects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-standard/Open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source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-contributing / using HN</a:t>
            </a:r>
          </a:p>
        </p:txBody>
      </p:sp>
      <p:sp>
        <p:nvSpPr>
          <p:cNvPr id="18" name="Rectangle 17"/>
          <p:cNvSpPr/>
          <p:nvPr/>
        </p:nvSpPr>
        <p:spPr>
          <a:xfrm rot="18258458">
            <a:off x="2940851" y="2880634"/>
            <a:ext cx="2028620" cy="923330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NDA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552" y="-99392"/>
            <a:ext cx="7632848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Governance Model for pilot phase</a:t>
            </a:r>
            <a:endParaRPr lang="en-GB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052736"/>
            <a:ext cx="7848873" cy="47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048672" y="5085184"/>
            <a:ext cx="2987824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Membership rules published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# Members has increased from 20 to 34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7921"/>
            <a:ext cx="7850832" cy="51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733256"/>
            <a:ext cx="400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European Interoperability Framework </a:t>
            </a:r>
            <a:r>
              <a:rPr lang="en-GB" dirty="0" smtClean="0"/>
              <a:t>V2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6102588"/>
            <a:ext cx="80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Useful not only for public-commercial hybrid model but also between public services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Building the hybrid cloud</a:t>
            </a:r>
            <a:br>
              <a:rPr lang="en-GB" sz="2800" dirty="0" smtClean="0"/>
            </a:br>
            <a:r>
              <a:rPr lang="en-GB" sz="2400" b="1" dirty="0" smtClean="0"/>
              <a:t>How to approach interoperability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1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charset="0"/>
                <a:ea typeface="ＭＳ Ｐゴシック" pitchFamily="34" charset="-128"/>
              </a:rPr>
              <a:t>Initial Flagship Use Cases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01" y="1340768"/>
            <a:ext cx="8083997" cy="353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34"/>
          <p:cNvSpPr>
            <a:spLocks noGrp="1"/>
          </p:cNvSpPr>
          <p:nvPr/>
        </p:nvSpPr>
        <p:spPr>
          <a:xfrm>
            <a:off x="624390" y="5181600"/>
            <a:ext cx="7895220" cy="108012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883" indent="-342883" algn="l" defTabSz="914355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3" indent="-285736" algn="l" defTabSz="914355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3" indent="-228589" algn="l" defTabSz="914355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20" indent="-228589" algn="l" defTabSz="914355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8" indent="-228589" algn="l" defTabSz="914355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5" indent="-228589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3" indent="-228589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30" indent="-228589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7" indent="-228589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560943" y="5029200"/>
            <a:ext cx="7924800" cy="123252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Scientific challenges with societal impact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Sponsored by user organisations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Stretch what is possible with the cloud today</a:t>
            </a:r>
          </a:p>
        </p:txBody>
      </p:sp>
    </p:spTree>
    <p:extLst>
      <p:ext uri="{BB962C8B-B14F-4D97-AF65-F5344CB8AC3E}">
        <p14:creationId xmlns:p14="http://schemas.microsoft.com/office/powerpoint/2010/main" val="23796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Box brokerage functions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163" y="2142952"/>
            <a:ext cx="5538086" cy="41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0498" y="1340768"/>
            <a:ext cx="5671821" cy="646331"/>
          </a:xfrm>
          <a:prstGeom prst="rect">
            <a:avLst/>
          </a:prstGeom>
          <a:solidFill>
            <a:srgbClr val="FFE4AF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Each customer and supplier have a single connection to the Blue Box resulting in M + N relationships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3405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prstClr val="black"/>
                </a:solidFill>
              </a:rPr>
              <a:t>- -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1772816"/>
            <a:ext cx="259228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DANTE offering free IP connectivity in </a:t>
            </a:r>
            <a:r>
              <a:rPr lang="en-US" dirty="0"/>
              <a:t>GÉANT </a:t>
            </a:r>
            <a:r>
              <a:rPr lang="en-US" dirty="0" smtClean="0"/>
              <a:t>for research traffic during the pilot phase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NRENs have different commercial agreements (usually they apply a fee)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Building the hybrid cloud</a:t>
            </a:r>
            <a:br>
              <a:rPr lang="en-GB" sz="2800" dirty="0" smtClean="0"/>
            </a:br>
            <a:r>
              <a:rPr lang="en-GB" sz="2400" b="1" dirty="0" smtClean="0"/>
              <a:t>Connecting commercial providers to </a:t>
            </a:r>
            <a:r>
              <a:rPr lang="en-GB" sz="2400" b="1" dirty="0"/>
              <a:t>the GÉANT/NRENs 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61044"/>
            <a:ext cx="6120680" cy="42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Box use in pilot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28" y="2214518"/>
            <a:ext cx="6492132" cy="40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340768"/>
            <a:ext cx="7308017" cy="646331"/>
          </a:xfrm>
          <a:prstGeom prst="rect">
            <a:avLst/>
          </a:prstGeom>
          <a:solidFill>
            <a:srgbClr val="FFE4AF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Implementing two Blue Boxes in the pilot improves the evaluation by adding practical experience to the study before the pilot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3405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prstClr val="black"/>
                </a:solidFill>
              </a:rPr>
              <a:t>- -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 Vision for a European e‐Infrastructure for the 21st Century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FontTx/>
              <a:buNone/>
            </a:pPr>
            <a:r>
              <a:rPr lang="it-IT" dirty="0" smtClean="0">
                <a:ea typeface="ＭＳ Ｐゴシック" pitchFamily="34" charset="-128"/>
              </a:rPr>
              <a:t>RIs currently in construction (FAIR, XFEL, ELIXIR, EPOS, ESS, SKA, ITER and upgrades to ILL and ESRF etc.), need to be convinced that e-Infrastructure will exist and continue to evolve throughout their construction and operation phases if they are to take the risk and invest in its creation &amp; exploitation</a:t>
            </a:r>
            <a:endParaRPr lang="en-GB" dirty="0" smtClean="0">
              <a:ea typeface="ＭＳ Ｐゴシック" pitchFamily="34" charset="-128"/>
            </a:endParaRPr>
          </a:p>
          <a:p>
            <a:pPr marL="92075" indent="0">
              <a:buFontTx/>
              <a:buNone/>
            </a:pPr>
            <a:r>
              <a:rPr lang="it-IT" dirty="0" smtClean="0">
                <a:ea typeface="ＭＳ Ｐゴシック" pitchFamily="34" charset="-128"/>
              </a:rPr>
              <a:t>Need an e-Infrastructure that supports the needs of the whole European research community, including the </a:t>
            </a:r>
            <a:r>
              <a:rPr lang="it-IT" i="1" dirty="0" smtClean="0">
                <a:ea typeface="ＭＳ Ｐゴシック" pitchFamily="34" charset="-128"/>
              </a:rPr>
              <a:t>“long tail of science”, </a:t>
            </a:r>
            <a:r>
              <a:rPr lang="it-IT" dirty="0" smtClean="0">
                <a:ea typeface="ＭＳ Ｐゴシック" pitchFamily="34" charset="-128"/>
              </a:rPr>
              <a:t>and interoperate with other regions</a:t>
            </a:r>
          </a:p>
          <a:p>
            <a:pPr marL="92075" indent="0">
              <a:buFontTx/>
              <a:buNone/>
            </a:pPr>
            <a:r>
              <a:rPr lang="it-IT" dirty="0" smtClean="0">
                <a:ea typeface="ＭＳ Ｐゴシック" pitchFamily="34" charset="-128"/>
              </a:rPr>
              <a:t>Cannot be a one-size-fits-all solution</a:t>
            </a:r>
          </a:p>
          <a:p>
            <a:pPr marL="92075" indent="0">
              <a:buFontTx/>
              <a:buNone/>
            </a:pPr>
            <a:r>
              <a:rPr lang="it-IT" dirty="0">
                <a:ea typeface="ＭＳ Ｐゴシック" pitchFamily="34" charset="-128"/>
              </a:rPr>
              <a:t>C</a:t>
            </a:r>
            <a:r>
              <a:rPr lang="it-IT" dirty="0" smtClean="0">
                <a:ea typeface="ＭＳ Ｐゴシック" pitchFamily="34" charset="-128"/>
              </a:rPr>
              <a:t>oherent set of services and tools must be available to met the specific needs of each community</a:t>
            </a:r>
          </a:p>
          <a:p>
            <a:pPr marL="92075" indent="0">
              <a:buFontTx/>
              <a:buNone/>
            </a:pPr>
            <a:r>
              <a:rPr lang="it-IT" dirty="0" smtClean="0">
                <a:ea typeface="ＭＳ Ｐゴシック" pitchFamily="34" charset="-128"/>
              </a:rPr>
              <a:t>Essential that European industry engage with the scientific community in building and providing such services</a:t>
            </a:r>
          </a:p>
          <a:p>
            <a:pPr marL="92075" indent="0">
              <a:buFontTx/>
              <a:buNone/>
            </a:pPr>
            <a:r>
              <a:rPr lang="it-IT" dirty="0">
                <a:ea typeface="ＭＳ Ｐゴシック" pitchFamily="34" charset="-128"/>
              </a:rPr>
              <a:t>T</a:t>
            </a:r>
            <a:r>
              <a:rPr lang="it-IT" dirty="0" smtClean="0">
                <a:ea typeface="ＭＳ Ｐゴシック" pitchFamily="34" charset="-128"/>
              </a:rPr>
              <a:t>he user community should have a strong voice in the governance of the e-Infrastructure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4434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5400">
            <a:solidFill>
              <a:schemeClr val="accent1"/>
            </a:solidFill>
            <a:prstDash val="dash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User Needs</a:t>
            </a:r>
            <a:endParaRPr lang="en-US" dirty="0" smtClean="0"/>
          </a:p>
          <a:p>
            <a:r>
              <a:rPr lang="en-US" dirty="0" smtClean="0"/>
              <a:t>Rapid public procurement model offering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Lower Prices (cloud vs. in-house)</a:t>
            </a:r>
          </a:p>
          <a:p>
            <a:pPr lvl="1"/>
            <a:r>
              <a:rPr lang="en-US" dirty="0" smtClean="0"/>
              <a:t>Acceptable terms and 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 w="25400">
            <a:solidFill>
              <a:schemeClr val="bg1">
                <a:lumMod val="5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Cloud Market Imperfections</a:t>
            </a:r>
          </a:p>
          <a:p>
            <a:r>
              <a:rPr lang="en-US" dirty="0" smtClean="0"/>
              <a:t>Usage Commitment</a:t>
            </a:r>
            <a:endParaRPr lang="en-US" dirty="0"/>
          </a:p>
          <a:p>
            <a:r>
              <a:rPr lang="en-US" dirty="0"/>
              <a:t>Switching Costs</a:t>
            </a:r>
          </a:p>
          <a:p>
            <a:r>
              <a:rPr lang="en-US" dirty="0"/>
              <a:t>Lack of Transparency </a:t>
            </a:r>
            <a:r>
              <a:rPr lang="en-US" dirty="0" smtClean="0"/>
              <a:t>&amp; Comparability (prices</a:t>
            </a:r>
            <a:r>
              <a:rPr lang="en-US" dirty="0"/>
              <a:t>, payments, units, types</a:t>
            </a:r>
            <a:r>
              <a:rPr lang="en-US" dirty="0" smtClean="0"/>
              <a:t>)</a:t>
            </a:r>
          </a:p>
          <a:p>
            <a:r>
              <a:rPr lang="en-US" dirty="0"/>
              <a:t>Investment </a:t>
            </a:r>
            <a:r>
              <a:rPr lang="en-US" dirty="0" smtClean="0"/>
              <a:t>Risks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04056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Deploy the ESA/CNES/DLR </a:t>
            </a:r>
            <a:r>
              <a:rPr lang="en-US" dirty="0" err="1" smtClean="0"/>
              <a:t>SuperSites</a:t>
            </a:r>
            <a:r>
              <a:rPr lang="en-US" dirty="0" smtClean="0"/>
              <a:t> </a:t>
            </a:r>
            <a:r>
              <a:rPr lang="en-US" dirty="0"/>
              <a:t>Exploitation </a:t>
            </a:r>
            <a:r>
              <a:rPr lang="en-US" dirty="0" smtClean="0"/>
              <a:t>Platform and CERN CMS/ATLAS flagship use cases across commercial suppliers and EGI Federated Cloud via a Blue Box broker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the same evaluation criteria adopted for deployment on commercial suppliers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Building the hybrid cloud</a:t>
            </a:r>
            <a:br>
              <a:rPr lang="en-GB" sz="2800" dirty="0" smtClean="0"/>
            </a:br>
            <a:r>
              <a:rPr lang="en-GB" sz="2400" b="1" dirty="0" smtClean="0"/>
              <a:t>Testing the public-commercial cloud interoperability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92080" y="1412776"/>
            <a:ext cx="3528392" cy="4896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EGI Federated Cloud</a:t>
            </a:r>
          </a:p>
          <a:p>
            <a:endParaRPr lang="en-GB" dirty="0" smtClean="0"/>
          </a:p>
          <a:p>
            <a:r>
              <a:rPr lang="en-GB" dirty="0" smtClean="0"/>
              <a:t>Task Force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Launched in Sep 2011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70 members from 40 institutions and 13 countries</a:t>
            </a:r>
          </a:p>
          <a:p>
            <a:endParaRPr lang="en-GB" dirty="0" smtClean="0"/>
          </a:p>
          <a:p>
            <a:r>
              <a:rPr lang="en-GB" dirty="0" smtClean="0"/>
              <a:t>Pre-production test-bed: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14 resource centres actively providing resources (900 cores, 16 TB storage)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30 active users from structural biology, linguistics, ecology, space science, software engineering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algn="ctr"/>
            <a:r>
              <a:rPr lang="en-GB" dirty="0" smtClean="0">
                <a:hlinkClick r:id="rId3"/>
              </a:rPr>
              <a:t>http://go.egi.eu/cloud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8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Sustainability</a:t>
            </a:r>
            <a:r>
              <a:rPr lang="fr-CH" dirty="0" smtClean="0"/>
              <a:t> </a:t>
            </a:r>
            <a:r>
              <a:rPr lang="fr-CH" dirty="0" err="1" smtClean="0"/>
              <a:t>Models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Need to identify and </a:t>
            </a:r>
            <a:r>
              <a:rPr lang="en-GB" sz="2800" dirty="0"/>
              <a:t>evaluate possible </a:t>
            </a:r>
            <a:r>
              <a:rPr lang="en-GB" sz="2800" dirty="0" smtClean="0"/>
              <a:t>sustainability models </a:t>
            </a:r>
            <a:r>
              <a:rPr lang="en-GB" sz="2800" dirty="0"/>
              <a:t>for public-private </a:t>
            </a:r>
            <a:r>
              <a:rPr lang="en-GB" sz="2800" dirty="0" smtClean="0"/>
              <a:t>partnership</a:t>
            </a:r>
          </a:p>
          <a:p>
            <a:pPr lvl="1"/>
            <a:r>
              <a:rPr lang="en-GB" sz="2400" dirty="0" smtClean="0"/>
              <a:t>Understand </a:t>
            </a:r>
            <a:r>
              <a:rPr lang="en-GB" sz="2400" dirty="0"/>
              <a:t>the </a:t>
            </a:r>
            <a:r>
              <a:rPr lang="en-GB" sz="2400" i="1" dirty="0"/>
              <a:t>financial implications</a:t>
            </a:r>
            <a:r>
              <a:rPr lang="en-GB" sz="2400" dirty="0"/>
              <a:t> of ‘utility computing’ for vendors and customers</a:t>
            </a:r>
          </a:p>
          <a:p>
            <a:pPr lvl="1"/>
            <a:r>
              <a:rPr lang="en-GB" sz="2400" dirty="0" smtClean="0"/>
              <a:t>Define </a:t>
            </a:r>
            <a:r>
              <a:rPr lang="en-GB" sz="2400" dirty="0"/>
              <a:t>mechanisms for quantifying and controlling </a:t>
            </a:r>
            <a:r>
              <a:rPr lang="en-GB" sz="2400" i="1" dirty="0"/>
              <a:t>risk</a:t>
            </a:r>
          </a:p>
          <a:p>
            <a:pPr lvl="1"/>
            <a:r>
              <a:rPr lang="en-GB" sz="2400" dirty="0" smtClean="0"/>
              <a:t>Assess </a:t>
            </a:r>
            <a:r>
              <a:rPr lang="en-GB" sz="2400" dirty="0"/>
              <a:t>the viability of standard cloud-service </a:t>
            </a:r>
            <a:r>
              <a:rPr lang="en-GB" sz="2400" i="1" dirty="0"/>
              <a:t>procurement</a:t>
            </a:r>
            <a:r>
              <a:rPr lang="en-GB" sz="2400" dirty="0"/>
              <a:t> templates across jurisdictions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4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 Model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6131024" cy="4525963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1500" b="1" dirty="0"/>
              <a:t>Information as a Service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666666"/>
                </a:solidFill>
              </a:rPr>
              <a:t>The </a:t>
            </a:r>
            <a:r>
              <a:rPr lang="en-US" sz="1400" dirty="0" smtClean="0">
                <a:solidFill>
                  <a:srgbClr val="666666"/>
                </a:solidFill>
              </a:rPr>
              <a:t>trading of </a:t>
            </a:r>
            <a:r>
              <a:rPr lang="en-US" sz="1400" dirty="0">
                <a:solidFill>
                  <a:srgbClr val="666666"/>
                </a:solidFill>
              </a:rPr>
              <a:t>aggregated and analyzed data in the cloud.</a:t>
            </a:r>
            <a:endParaRPr lang="en-US" sz="1400" dirty="0"/>
          </a:p>
          <a:p>
            <a:pPr>
              <a:buFont typeface="Wingdings" pitchFamily="2" charset="2"/>
              <a:buChar char="q"/>
            </a:pPr>
            <a:r>
              <a:rPr lang="en-US" sz="1500" b="1" dirty="0" smtClean="0"/>
              <a:t>Generic Cloud Computing for European Big Science</a:t>
            </a:r>
            <a:br>
              <a:rPr lang="en-US" sz="1500" b="1" dirty="0" smtClean="0"/>
            </a:br>
            <a:r>
              <a:rPr lang="en-US" sz="1400" dirty="0" smtClean="0">
                <a:solidFill>
                  <a:srgbClr val="666666"/>
                </a:solidFill>
                <a:ea typeface="+mn-ea"/>
              </a:rPr>
              <a:t>Provision of data capture and processing that elastically meet the need of big science’s growing demand. </a:t>
            </a:r>
          </a:p>
          <a:p>
            <a:pPr>
              <a:buFont typeface="Wingdings" pitchFamily="2" charset="2"/>
              <a:buChar char="q"/>
            </a:pPr>
            <a:r>
              <a:rPr lang="en-US" sz="1500" b="1" dirty="0" smtClean="0"/>
              <a:t>Versioned Cloud Computing for Science &amp; Education</a:t>
            </a:r>
            <a:br>
              <a:rPr lang="en-US" sz="1500" b="1" dirty="0" smtClean="0"/>
            </a:br>
            <a:r>
              <a:rPr lang="en-US" sz="1400" dirty="0" smtClean="0">
                <a:solidFill>
                  <a:srgbClr val="666666"/>
                </a:solidFill>
                <a:ea typeface="+mn-ea"/>
              </a:rPr>
              <a:t>Addressing </a:t>
            </a:r>
            <a:r>
              <a:rPr lang="en-US" sz="1400" dirty="0">
                <a:solidFill>
                  <a:srgbClr val="666666"/>
                </a:solidFill>
                <a:ea typeface="+mn-ea"/>
              </a:rPr>
              <a:t>the entire world of science and </a:t>
            </a:r>
            <a:r>
              <a:rPr lang="en-US" sz="1400" dirty="0" smtClean="0">
                <a:solidFill>
                  <a:srgbClr val="666666"/>
                </a:solidFill>
                <a:ea typeface="+mn-ea"/>
              </a:rPr>
              <a:t>education through explicit </a:t>
            </a:r>
            <a:r>
              <a:rPr lang="en-US" sz="1400" dirty="0">
                <a:solidFill>
                  <a:srgbClr val="666666"/>
                </a:solidFill>
                <a:ea typeface="+mn-ea"/>
              </a:rPr>
              <a:t>versioning of prices, revenue models, SLAs, and services</a:t>
            </a:r>
            <a:r>
              <a:rPr lang="en-US" sz="1400" dirty="0" smtClean="0">
                <a:solidFill>
                  <a:srgbClr val="666666"/>
                </a:solidFill>
                <a:ea typeface="+mn-ea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sz="1500" b="1" dirty="0"/>
              <a:t>Worldwide all-in-one enterprise cloud</a:t>
            </a:r>
            <a:br>
              <a:rPr lang="en-US" sz="1500" b="1" dirty="0"/>
            </a:br>
            <a:r>
              <a:rPr lang="en-US" sz="1400" dirty="0" smtClean="0"/>
              <a:t>Platform </a:t>
            </a:r>
            <a:r>
              <a:rPr lang="en-US" sz="1400" dirty="0"/>
              <a:t>that offers a unique resource to governments, </a:t>
            </a:r>
            <a:r>
              <a:rPr lang="en-US" sz="1400" dirty="0" smtClean="0"/>
              <a:t>businesses </a:t>
            </a:r>
            <a:r>
              <a:rPr lang="en-US" sz="1400" dirty="0"/>
              <a:t>and </a:t>
            </a:r>
            <a:r>
              <a:rPr lang="en-US" sz="1400" dirty="0" smtClean="0"/>
              <a:t>citizens. </a:t>
            </a:r>
            <a:endParaRPr lang="en-US" sz="1500" b="1" dirty="0" smtClean="0"/>
          </a:p>
          <a:p>
            <a:pPr>
              <a:buFont typeface="Wingdings" pitchFamily="2" charset="2"/>
              <a:buChar char="q"/>
            </a:pPr>
            <a:r>
              <a:rPr lang="en-US" sz="1500" b="1" dirty="0" smtClean="0"/>
              <a:t>Collaboration </a:t>
            </a:r>
            <a:r>
              <a:rPr lang="en-US" sz="1500" b="1" dirty="0"/>
              <a:t>&amp; Communication Platform for Science &amp; </a:t>
            </a:r>
            <a:r>
              <a:rPr lang="en-US" sz="1500" b="1" dirty="0" smtClean="0"/>
              <a:t>Education</a:t>
            </a:r>
            <a:br>
              <a:rPr lang="en-US" sz="1500" b="1" dirty="0" smtClean="0"/>
            </a:br>
            <a:r>
              <a:rPr lang="en-US" sz="1400" dirty="0" smtClean="0">
                <a:solidFill>
                  <a:srgbClr val="666666"/>
                </a:solidFill>
              </a:rPr>
              <a:t>This </a:t>
            </a:r>
            <a:r>
              <a:rPr lang="en-US" sz="1400" dirty="0">
                <a:solidFill>
                  <a:srgbClr val="666666"/>
                </a:solidFill>
              </a:rPr>
              <a:t>BM combines social networking, collaboration, data interchange, and secure communication integrated in one web frontend. </a:t>
            </a:r>
            <a:endParaRPr lang="en-US" sz="1400" dirty="0"/>
          </a:p>
          <a:p>
            <a:pPr>
              <a:buFont typeface="Wingdings" pitchFamily="2" charset="2"/>
              <a:buChar char="q"/>
            </a:pPr>
            <a:r>
              <a:rPr lang="en-US" sz="1500" b="1" dirty="0"/>
              <a:t>Application Crowd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>
                <a:solidFill>
                  <a:srgbClr val="666666"/>
                </a:solidFill>
              </a:rPr>
              <a:t>a marketplace where application users can outsource or “</a:t>
            </a:r>
            <a:r>
              <a:rPr lang="en-US" sz="1600" dirty="0" err="1" smtClean="0">
                <a:solidFill>
                  <a:srgbClr val="666666"/>
                </a:solidFill>
              </a:rPr>
              <a:t>crowdsource</a:t>
            </a:r>
            <a:r>
              <a:rPr lang="en-US" sz="1600" dirty="0" smtClean="0">
                <a:solidFill>
                  <a:srgbClr val="666666"/>
                </a:solidFill>
              </a:rPr>
              <a:t>” </a:t>
            </a:r>
            <a:r>
              <a:rPr lang="en-US" sz="1600" dirty="0">
                <a:solidFill>
                  <a:srgbClr val="666666"/>
                </a:solidFill>
              </a:rPr>
              <a:t>domain-specific development projects to thousands of developers from around the world.</a:t>
            </a:r>
            <a:endParaRPr lang="en-US" sz="1500" b="1" dirty="0" smtClean="0"/>
          </a:p>
          <a:p>
            <a:pPr>
              <a:buFont typeface="Wingdings" pitchFamily="2" charset="2"/>
              <a:buChar char="q"/>
            </a:pPr>
            <a:r>
              <a:rPr lang="en-US" sz="1500" b="1" dirty="0" smtClean="0"/>
              <a:t>Brand Management</a:t>
            </a:r>
            <a:br>
              <a:rPr lang="en-US" sz="1500" b="1" dirty="0" smtClean="0"/>
            </a:br>
            <a:r>
              <a:rPr lang="en-US" sz="1400" dirty="0" smtClean="0">
                <a:solidFill>
                  <a:srgbClr val="666666"/>
                </a:solidFill>
              </a:rPr>
              <a:t>Establishment </a:t>
            </a:r>
            <a:r>
              <a:rPr lang="en-US" sz="1400" dirty="0">
                <a:solidFill>
                  <a:srgbClr val="666666"/>
                </a:solidFill>
              </a:rPr>
              <a:t>of a brand to utilize advertising and franchising as </a:t>
            </a:r>
            <a:r>
              <a:rPr lang="en-US" sz="1400" dirty="0" smtClean="0">
                <a:solidFill>
                  <a:srgbClr val="666666"/>
                </a:solidFill>
              </a:rPr>
              <a:t>a revenue </a:t>
            </a:r>
            <a:r>
              <a:rPr lang="en-US" sz="1400" dirty="0">
                <a:solidFill>
                  <a:srgbClr val="666666"/>
                </a:solidFill>
              </a:rPr>
              <a:t>model</a:t>
            </a:r>
            <a:r>
              <a:rPr lang="en-US" sz="1400" dirty="0" smtClean="0">
                <a:solidFill>
                  <a:srgbClr val="666666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1400" dirty="0"/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endParaRPr lang="en-GB" sz="1400" dirty="0" smtClean="0"/>
          </a:p>
          <a:p>
            <a:pPr marL="0" indent="0">
              <a:buNone/>
            </a:pPr>
            <a:endParaRPr lang="en-US" sz="1400" b="1" dirty="0"/>
          </a:p>
          <a:p>
            <a:pPr marL="0" lvl="0" indent="0">
              <a:spcBef>
                <a:spcPct val="0"/>
              </a:spcBef>
              <a:buNone/>
            </a:pPr>
            <a:endParaRPr lang="en-US" sz="1400" dirty="0" smtClean="0">
              <a:solidFill>
                <a:srgbClr val="666666"/>
              </a:solidFill>
              <a:ea typeface="+mn-ea"/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11210"/>
            <a:ext cx="2159172" cy="1322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61" y="2032040"/>
            <a:ext cx="2058643" cy="15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066130"/>
          </a:xfrm>
        </p:spPr>
        <p:txBody>
          <a:bodyPr>
            <a:normAutofit/>
          </a:bodyPr>
          <a:lstStyle/>
          <a:p>
            <a:r>
              <a:rPr lang="en-GB" dirty="0" smtClean="0"/>
              <a:t>Deployment 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Agreed with both demand/supply-side</a:t>
            </a:r>
          </a:p>
          <a:p>
            <a:r>
              <a:rPr lang="en-GB" dirty="0" smtClean="0"/>
              <a:t>Criteria:</a:t>
            </a:r>
          </a:p>
          <a:p>
            <a:pPr lvl="1"/>
            <a:r>
              <a:rPr lang="en-GB" b="1" dirty="0" smtClean="0"/>
              <a:t>Time to First Instance</a:t>
            </a:r>
          </a:p>
          <a:p>
            <a:pPr lvl="2"/>
            <a:r>
              <a:rPr lang="en-GB" i="1" dirty="0" smtClean="0"/>
              <a:t>Time to port image, gain network connectivity, first instance of flagship application running</a:t>
            </a:r>
          </a:p>
          <a:p>
            <a:pPr lvl="1"/>
            <a:r>
              <a:rPr lang="en-GB" b="1" dirty="0" smtClean="0"/>
              <a:t>Scaling</a:t>
            </a:r>
          </a:p>
          <a:p>
            <a:pPr lvl="2"/>
            <a:r>
              <a:rPr lang="en-GB" i="1" dirty="0" smtClean="0"/>
              <a:t>Ability to scale to desired levels, time taken to scale first instance/full-scale, number of failed node deployments</a:t>
            </a:r>
          </a:p>
          <a:p>
            <a:pPr lvl="1"/>
            <a:r>
              <a:rPr lang="en-GB" b="1" dirty="0" smtClean="0"/>
              <a:t>Performance</a:t>
            </a:r>
          </a:p>
          <a:p>
            <a:pPr lvl="2"/>
            <a:r>
              <a:rPr lang="en-GB" i="1" dirty="0" smtClean="0"/>
              <a:t>Performance of application on suppliers’ infrastructure, network performance.</a:t>
            </a:r>
          </a:p>
          <a:p>
            <a:pPr lvl="1"/>
            <a:r>
              <a:rPr lang="en-GB" b="1" dirty="0" smtClean="0"/>
              <a:t>Cost</a:t>
            </a:r>
          </a:p>
          <a:p>
            <a:pPr lvl="2"/>
            <a:r>
              <a:rPr lang="en-GB" i="1" dirty="0" smtClean="0"/>
              <a:t>Actual cost against projected cost, cost per “job”</a:t>
            </a:r>
          </a:p>
          <a:p>
            <a:pPr lvl="1"/>
            <a:r>
              <a:rPr lang="en-GB" b="1" dirty="0" smtClean="0"/>
              <a:t>Support</a:t>
            </a:r>
          </a:p>
          <a:p>
            <a:pPr lvl="2"/>
            <a:r>
              <a:rPr lang="en-GB" dirty="0" smtClean="0"/>
              <a:t>Suitability of support provision within the federated environment</a:t>
            </a:r>
          </a:p>
          <a:p>
            <a:pPr lvl="1"/>
            <a:r>
              <a:rPr lang="en-GB" b="1" dirty="0" smtClean="0"/>
              <a:t>Flagship Organisation Specific</a:t>
            </a:r>
          </a:p>
          <a:p>
            <a:pPr lvl="2"/>
            <a:r>
              <a:rPr lang="en-GB" i="1" dirty="0"/>
              <a:t>SLA/T&amp;Cs analysis against the set of points outlined by the QMUL Cloud Legal Project in their recent paper "Negotiating Cloud Contracts: Looking at Clouds from Both Sides Now".</a:t>
            </a:r>
            <a:endParaRPr lang="en-GB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 bwMode="auto">
          <a:xfrm>
            <a:off x="1143000" y="522800"/>
            <a:ext cx="7772400" cy="5181600"/>
          </a:xfrm>
          <a:prstGeom prst="cloud">
            <a:avLst/>
          </a:prstGeom>
          <a:solidFill>
            <a:srgbClr val="7DD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553200" y="3427925"/>
            <a:ext cx="1331913" cy="676275"/>
          </a:xfrm>
          <a:prstGeom prst="rect">
            <a:avLst/>
          </a:prstGeom>
          <a:solidFill>
            <a:srgbClr val="7DD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776663" y="1818200"/>
            <a:ext cx="1252537" cy="5715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/>
              <a:t>First Level</a:t>
            </a:r>
          </a:p>
          <a:p>
            <a:pPr algn="ctr"/>
            <a:r>
              <a:rPr lang="en-US" sz="1200"/>
              <a:t>Processor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371600" y="5885650"/>
            <a:ext cx="1200970" cy="33855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Consumer</a:t>
            </a: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2222500" y="2199200"/>
            <a:ext cx="977900" cy="10668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200" dirty="0"/>
              <a:t>Big Data</a:t>
            </a:r>
          </a:p>
          <a:p>
            <a:pPr algn="ctr">
              <a:defRPr/>
            </a:pPr>
            <a:r>
              <a:rPr lang="en-US" sz="1200"/>
              <a:t>#1</a:t>
            </a:r>
            <a:endParaRPr lang="en-US" sz="1200" dirty="0"/>
          </a:p>
        </p:txBody>
      </p:sp>
      <p:cxnSp>
        <p:nvCxnSpPr>
          <p:cNvPr id="11271" name="Elbow Connector 12"/>
          <p:cNvCxnSpPr>
            <a:cxnSpLocks noChangeShapeType="1"/>
            <a:stCxn id="16" idx="4"/>
            <a:endCxn id="11268" idx="1"/>
          </p:cNvCxnSpPr>
          <p:nvPr/>
        </p:nvCxnSpPr>
        <p:spPr bwMode="auto">
          <a:xfrm flipV="1">
            <a:off x="3200400" y="2103950"/>
            <a:ext cx="576263" cy="62865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2" name="Flowchart: Magnetic Disk 38"/>
          <p:cNvSpPr>
            <a:spLocks noChangeArrowheads="1"/>
          </p:cNvSpPr>
          <p:nvPr/>
        </p:nvSpPr>
        <p:spPr bwMode="auto">
          <a:xfrm>
            <a:off x="5486400" y="2313500"/>
            <a:ext cx="1179513" cy="876300"/>
          </a:xfrm>
          <a:prstGeom prst="flowChartMagneticDisk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/>
              <a:t>Value-add</a:t>
            </a:r>
          </a:p>
          <a:p>
            <a:pPr algn="ctr"/>
            <a:r>
              <a:rPr lang="en-US" sz="1200"/>
              <a:t>Data</a:t>
            </a:r>
          </a:p>
        </p:txBody>
      </p:sp>
      <p:cxnSp>
        <p:nvCxnSpPr>
          <p:cNvPr id="11273" name="Elbow Connector 18"/>
          <p:cNvCxnSpPr>
            <a:cxnSpLocks noChangeShapeType="1"/>
            <a:stCxn id="11268" idx="3"/>
            <a:endCxn id="11272" idx="2"/>
          </p:cNvCxnSpPr>
          <p:nvPr/>
        </p:nvCxnSpPr>
        <p:spPr bwMode="auto">
          <a:xfrm>
            <a:off x="5029200" y="2103950"/>
            <a:ext cx="457200" cy="6477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4" name="Elbow Connector 21"/>
          <p:cNvCxnSpPr>
            <a:cxnSpLocks noChangeShapeType="1"/>
            <a:stCxn id="16" idx="3"/>
            <a:endCxn id="11269" idx="0"/>
          </p:cNvCxnSpPr>
          <p:nvPr/>
        </p:nvCxnSpPr>
        <p:spPr bwMode="auto">
          <a:xfrm rot="5400000">
            <a:off x="1031943" y="4206143"/>
            <a:ext cx="2619650" cy="73936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5" name="TextBox 3"/>
          <p:cNvSpPr txBox="1">
            <a:spLocks noChangeArrowheads="1"/>
          </p:cNvSpPr>
          <p:nvPr/>
        </p:nvSpPr>
        <p:spPr bwMode="auto">
          <a:xfrm>
            <a:off x="2971800" y="5885650"/>
            <a:ext cx="1200970" cy="33855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Consumer</a:t>
            </a:r>
          </a:p>
        </p:txBody>
      </p:sp>
      <p:cxnSp>
        <p:nvCxnSpPr>
          <p:cNvPr id="11276" name="Elbow Connector 24"/>
          <p:cNvCxnSpPr>
            <a:cxnSpLocks noChangeShapeType="1"/>
            <a:stCxn id="11268" idx="2"/>
            <a:endCxn id="11275" idx="0"/>
          </p:cNvCxnSpPr>
          <p:nvPr/>
        </p:nvCxnSpPr>
        <p:spPr bwMode="auto">
          <a:xfrm rot="5400000">
            <a:off x="2239634" y="3722352"/>
            <a:ext cx="3495950" cy="83064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7" name="Rectangle 1"/>
          <p:cNvSpPr>
            <a:spLocks noChangeArrowheads="1"/>
          </p:cNvSpPr>
          <p:nvPr/>
        </p:nvSpPr>
        <p:spPr bwMode="auto">
          <a:xfrm>
            <a:off x="6629400" y="3266000"/>
            <a:ext cx="1252538" cy="571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/>
              <a:t>Downstream</a:t>
            </a:r>
          </a:p>
          <a:p>
            <a:pPr algn="ctr"/>
            <a:r>
              <a:rPr lang="en-US" sz="1200"/>
              <a:t>Processor</a:t>
            </a: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7023100" y="1361000"/>
            <a:ext cx="977900" cy="10668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200" dirty="0"/>
              <a:t>Big Data</a:t>
            </a:r>
          </a:p>
          <a:p>
            <a:pPr algn="ctr">
              <a:defRPr/>
            </a:pPr>
            <a:r>
              <a:rPr lang="en-US" sz="1200" dirty="0"/>
              <a:t>#2</a:t>
            </a:r>
          </a:p>
        </p:txBody>
      </p:sp>
      <p:cxnSp>
        <p:nvCxnSpPr>
          <p:cNvPr id="11279" name="Elbow Connector 26"/>
          <p:cNvCxnSpPr>
            <a:cxnSpLocks noChangeShapeType="1"/>
            <a:stCxn id="25" idx="3"/>
            <a:endCxn id="11277" idx="0"/>
          </p:cNvCxnSpPr>
          <p:nvPr/>
        </p:nvCxnSpPr>
        <p:spPr bwMode="auto">
          <a:xfrm rot="5400000">
            <a:off x="6965157" y="2719106"/>
            <a:ext cx="838200" cy="2555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Elbow Connector 28"/>
          <p:cNvCxnSpPr>
            <a:cxnSpLocks noChangeShapeType="1"/>
            <a:stCxn id="11272" idx="3"/>
            <a:endCxn id="11277" idx="1"/>
          </p:cNvCxnSpPr>
          <p:nvPr/>
        </p:nvCxnSpPr>
        <p:spPr bwMode="auto">
          <a:xfrm rot="16200000" flipH="1">
            <a:off x="6171407" y="3093756"/>
            <a:ext cx="361950" cy="554037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1" name="TextBox 3"/>
          <p:cNvSpPr txBox="1">
            <a:spLocks noChangeArrowheads="1"/>
          </p:cNvSpPr>
          <p:nvPr/>
        </p:nvSpPr>
        <p:spPr bwMode="auto">
          <a:xfrm>
            <a:off x="6629400" y="5885650"/>
            <a:ext cx="1200970" cy="33855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Consumer</a:t>
            </a:r>
          </a:p>
        </p:txBody>
      </p:sp>
      <p:cxnSp>
        <p:nvCxnSpPr>
          <p:cNvPr id="11282" name="Elbow Connector 30"/>
          <p:cNvCxnSpPr>
            <a:cxnSpLocks noChangeShapeType="1"/>
            <a:stCxn id="11277" idx="2"/>
            <a:endCxn id="11281" idx="0"/>
          </p:cNvCxnSpPr>
          <p:nvPr/>
        </p:nvCxnSpPr>
        <p:spPr bwMode="auto">
          <a:xfrm rot="5400000">
            <a:off x="6218702" y="4848683"/>
            <a:ext cx="2048150" cy="25784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3" name="Rectangle 1"/>
          <p:cNvSpPr>
            <a:spLocks noChangeArrowheads="1"/>
          </p:cNvSpPr>
          <p:nvPr/>
        </p:nvSpPr>
        <p:spPr bwMode="auto">
          <a:xfrm>
            <a:off x="4538663" y="3989900"/>
            <a:ext cx="1252537" cy="571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/>
              <a:t>Downstream</a:t>
            </a:r>
          </a:p>
          <a:p>
            <a:pPr algn="ctr"/>
            <a:r>
              <a:rPr lang="en-US" sz="1200"/>
              <a:t>Processor</a:t>
            </a:r>
          </a:p>
        </p:txBody>
      </p:sp>
      <p:cxnSp>
        <p:nvCxnSpPr>
          <p:cNvPr id="11284" name="Elbow Connector 34"/>
          <p:cNvCxnSpPr>
            <a:cxnSpLocks noChangeShapeType="1"/>
            <a:stCxn id="11272" idx="3"/>
            <a:endCxn id="11283" idx="3"/>
          </p:cNvCxnSpPr>
          <p:nvPr/>
        </p:nvCxnSpPr>
        <p:spPr bwMode="auto">
          <a:xfrm rot="5400000">
            <a:off x="5391150" y="3589850"/>
            <a:ext cx="1085850" cy="285750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5" name="TextBox 3"/>
          <p:cNvSpPr txBox="1">
            <a:spLocks noChangeArrowheads="1"/>
          </p:cNvSpPr>
          <p:nvPr/>
        </p:nvSpPr>
        <p:spPr bwMode="auto">
          <a:xfrm>
            <a:off x="4541838" y="5885650"/>
            <a:ext cx="1200970" cy="33855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Consumer</a:t>
            </a:r>
          </a:p>
        </p:txBody>
      </p:sp>
      <p:cxnSp>
        <p:nvCxnSpPr>
          <p:cNvPr id="11286" name="Elbow Connector 36"/>
          <p:cNvCxnSpPr>
            <a:cxnSpLocks noChangeShapeType="1"/>
            <a:stCxn id="11283" idx="2"/>
            <a:endCxn id="11285" idx="0"/>
          </p:cNvCxnSpPr>
          <p:nvPr/>
        </p:nvCxnSpPr>
        <p:spPr bwMode="auto">
          <a:xfrm rot="5400000">
            <a:off x="4491503" y="5212221"/>
            <a:ext cx="1324250" cy="22609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ounded Rectangle 33"/>
          <p:cNvSpPr/>
          <p:nvPr/>
        </p:nvSpPr>
        <p:spPr bwMode="auto">
          <a:xfrm>
            <a:off x="304799" y="1332455"/>
            <a:ext cx="14478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600" dirty="0"/>
              <a:t>Big Data Supplier #1</a:t>
            </a:r>
          </a:p>
        </p:txBody>
      </p:sp>
      <p:cxnSp>
        <p:nvCxnSpPr>
          <p:cNvPr id="11288" name="Elbow Connector 7"/>
          <p:cNvCxnSpPr>
            <a:cxnSpLocks noChangeShapeType="1"/>
            <a:stCxn id="34" idx="2"/>
            <a:endCxn id="16" idx="2"/>
          </p:cNvCxnSpPr>
          <p:nvPr/>
        </p:nvCxnSpPr>
        <p:spPr bwMode="auto">
          <a:xfrm rot="16200000" flipH="1">
            <a:off x="1268427" y="1778526"/>
            <a:ext cx="714345" cy="1193801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9" name="TextBox 14"/>
          <p:cNvSpPr txBox="1">
            <a:spLocks noChangeArrowheads="1"/>
          </p:cNvSpPr>
          <p:nvPr/>
        </p:nvSpPr>
        <p:spPr bwMode="auto">
          <a:xfrm>
            <a:off x="1219200" y="5036063"/>
            <a:ext cx="7969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/>
              <a:t>Potential</a:t>
            </a:r>
          </a:p>
          <a:p>
            <a:pPr algn="ctr"/>
            <a:r>
              <a:rPr lang="en-US" sz="1100"/>
              <a:t>Revenue</a:t>
            </a:r>
          </a:p>
          <a:p>
            <a:pPr algn="ctr"/>
            <a:r>
              <a:rPr lang="en-US" sz="1100"/>
              <a:t>Stream</a:t>
            </a:r>
          </a:p>
        </p:txBody>
      </p:sp>
      <p:sp>
        <p:nvSpPr>
          <p:cNvPr id="11290" name="TextBox 33"/>
          <p:cNvSpPr txBox="1">
            <a:spLocks noChangeArrowheads="1"/>
          </p:cNvSpPr>
          <p:nvPr/>
        </p:nvSpPr>
        <p:spPr bwMode="auto">
          <a:xfrm>
            <a:off x="2819400" y="4409000"/>
            <a:ext cx="7969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/>
              <a:t>Potential</a:t>
            </a:r>
          </a:p>
          <a:p>
            <a:pPr algn="ctr"/>
            <a:r>
              <a:rPr lang="en-US" sz="1100"/>
              <a:t>Revenue</a:t>
            </a:r>
          </a:p>
          <a:p>
            <a:pPr algn="ctr"/>
            <a:r>
              <a:rPr lang="en-US" sz="1100"/>
              <a:t>Stream</a:t>
            </a:r>
          </a:p>
        </p:txBody>
      </p:sp>
      <p:sp>
        <p:nvSpPr>
          <p:cNvPr id="11291" name="TextBox 34"/>
          <p:cNvSpPr txBox="1">
            <a:spLocks noChangeArrowheads="1"/>
          </p:cNvSpPr>
          <p:nvPr/>
        </p:nvSpPr>
        <p:spPr bwMode="auto">
          <a:xfrm>
            <a:off x="4367213" y="4728088"/>
            <a:ext cx="7969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/>
              <a:t>Potential</a:t>
            </a:r>
          </a:p>
          <a:p>
            <a:pPr algn="ctr"/>
            <a:r>
              <a:rPr lang="en-US" sz="1100"/>
              <a:t>Revenue</a:t>
            </a:r>
          </a:p>
          <a:p>
            <a:pPr algn="ctr"/>
            <a:r>
              <a:rPr lang="en-US" sz="1100"/>
              <a:t>Stream</a:t>
            </a:r>
          </a:p>
        </p:txBody>
      </p:sp>
      <p:sp>
        <p:nvSpPr>
          <p:cNvPr id="11292" name="TextBox 35"/>
          <p:cNvSpPr txBox="1">
            <a:spLocks noChangeArrowheads="1"/>
          </p:cNvSpPr>
          <p:nvPr/>
        </p:nvSpPr>
        <p:spPr bwMode="auto">
          <a:xfrm>
            <a:off x="6456363" y="4291525"/>
            <a:ext cx="7969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/>
              <a:t>Potential</a:t>
            </a:r>
          </a:p>
          <a:p>
            <a:pPr algn="ctr"/>
            <a:r>
              <a:rPr lang="en-US" sz="1100"/>
              <a:t>Revenue</a:t>
            </a:r>
          </a:p>
          <a:p>
            <a:pPr algn="ctr"/>
            <a:r>
              <a:rPr lang="en-US" sz="1100"/>
              <a:t>Stream</a:t>
            </a:r>
          </a:p>
        </p:txBody>
      </p:sp>
      <p:sp>
        <p:nvSpPr>
          <p:cNvPr id="11293" name="TextBox 36"/>
          <p:cNvSpPr txBox="1">
            <a:spLocks noChangeArrowheads="1"/>
          </p:cNvSpPr>
          <p:nvPr/>
        </p:nvSpPr>
        <p:spPr bwMode="auto">
          <a:xfrm>
            <a:off x="5297488" y="3266000"/>
            <a:ext cx="7969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/>
              <a:t>Potential</a:t>
            </a:r>
          </a:p>
          <a:p>
            <a:pPr algn="ctr"/>
            <a:r>
              <a:rPr lang="en-US" sz="1100"/>
              <a:t>Revenue</a:t>
            </a:r>
          </a:p>
          <a:p>
            <a:pPr algn="ctr"/>
            <a:r>
              <a:rPr lang="en-US" sz="1100"/>
              <a:t>Stream</a:t>
            </a:r>
          </a:p>
        </p:txBody>
      </p:sp>
      <p:sp>
        <p:nvSpPr>
          <p:cNvPr id="11294" name="TextBox 15"/>
          <p:cNvSpPr txBox="1">
            <a:spLocks noChangeArrowheads="1"/>
          </p:cNvSpPr>
          <p:nvPr/>
        </p:nvSpPr>
        <p:spPr bwMode="auto">
          <a:xfrm>
            <a:off x="4256088" y="1132400"/>
            <a:ext cx="1535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Hybrid Cloud</a:t>
            </a:r>
            <a:endParaRPr lang="en-US" sz="2000" dirty="0"/>
          </a:p>
        </p:txBody>
      </p:sp>
      <p:sp>
        <p:nvSpPr>
          <p:cNvPr id="11295" name="TextBox 5"/>
          <p:cNvSpPr txBox="1">
            <a:spLocks noChangeArrowheads="1"/>
          </p:cNvSpPr>
          <p:nvPr/>
        </p:nvSpPr>
        <p:spPr bwMode="auto">
          <a:xfrm>
            <a:off x="251520" y="188640"/>
            <a:ext cx="36124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2768AE"/>
                </a:solidFill>
                <a:latin typeface="+mj-lt"/>
                <a:ea typeface="ＭＳ Ｐゴシック" charset="0"/>
                <a:cs typeface="+mj-cs"/>
              </a:rPr>
              <a:t>The Big Picture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7531384" y="4861575"/>
            <a:ext cx="14478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600" dirty="0"/>
              <a:t>Big Data Supplier </a:t>
            </a:r>
            <a:r>
              <a:rPr lang="en-US" sz="1600" dirty="0" smtClean="0"/>
              <a:t>#2</a:t>
            </a:r>
            <a:endParaRPr lang="en-US" sz="1600" dirty="0"/>
          </a:p>
        </p:txBody>
      </p:sp>
      <p:cxnSp>
        <p:nvCxnSpPr>
          <p:cNvPr id="33" name="Elbow Connector 7"/>
          <p:cNvCxnSpPr>
            <a:cxnSpLocks noChangeShapeType="1"/>
          </p:cNvCxnSpPr>
          <p:nvPr/>
        </p:nvCxnSpPr>
        <p:spPr bwMode="auto">
          <a:xfrm rot="5400000" flipH="1" flipV="1">
            <a:off x="6717437" y="3545400"/>
            <a:ext cx="2554426" cy="12700"/>
          </a:xfrm>
          <a:prstGeom prst="bentConnector3">
            <a:avLst>
              <a:gd name="adj1" fmla="val -2359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Jones, CERN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New flagship 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selected from 15 proposals:</a:t>
            </a:r>
          </a:p>
          <a:p>
            <a:pPr lvl="1"/>
            <a:r>
              <a:rPr lang="en-GB" dirty="0" smtClean="0"/>
              <a:t>European </a:t>
            </a:r>
            <a:r>
              <a:rPr lang="en-GB" dirty="0" err="1" smtClean="0"/>
              <a:t>Center</a:t>
            </a:r>
            <a:r>
              <a:rPr lang="en-GB" dirty="0" smtClean="0"/>
              <a:t> for Medium Range Weather Forecasts (ECMWF)</a:t>
            </a:r>
          </a:p>
          <a:p>
            <a:pPr lvl="2"/>
            <a:r>
              <a:rPr lang="en-GB" dirty="0" smtClean="0"/>
              <a:t>Weather Data Information Supersite (WDIS) with 100 years of weather data</a:t>
            </a:r>
          </a:p>
          <a:p>
            <a:pPr lvl="1"/>
            <a:r>
              <a:rPr lang="en-GB" dirty="0" smtClean="0"/>
              <a:t>UNESCO (Intergovernmental Oceanographic Commission)</a:t>
            </a:r>
          </a:p>
          <a:p>
            <a:pPr lvl="2"/>
            <a:r>
              <a:rPr lang="en-GB" dirty="0" smtClean="0"/>
              <a:t>Ocean and Coastal Information Supersite (OCIS)</a:t>
            </a:r>
          </a:p>
          <a:p>
            <a:pPr lvl="1"/>
            <a:r>
              <a:rPr lang="en-GB" dirty="0" smtClean="0"/>
              <a:t>Port </a:t>
            </a:r>
            <a:r>
              <a:rPr lang="en-GB" dirty="0" err="1" smtClean="0"/>
              <a:t>d’Informació</a:t>
            </a:r>
            <a:r>
              <a:rPr lang="en-GB" dirty="0" smtClean="0"/>
              <a:t> </a:t>
            </a:r>
            <a:r>
              <a:rPr lang="en-GB" dirty="0" err="1" smtClean="0"/>
              <a:t>Científica</a:t>
            </a:r>
            <a:r>
              <a:rPr lang="en-GB" dirty="0" smtClean="0"/>
              <a:t> (PIC), Barcelona</a:t>
            </a:r>
          </a:p>
          <a:p>
            <a:pPr lvl="2"/>
            <a:r>
              <a:rPr lang="en-GB" dirty="0" smtClean="0"/>
              <a:t>Reduce </a:t>
            </a:r>
            <a:r>
              <a:rPr lang="en-GB" dirty="0"/>
              <a:t>costs and improve speed of delivery, increase </a:t>
            </a:r>
            <a:r>
              <a:rPr lang="en-US" dirty="0"/>
              <a:t>volume and accuracy </a:t>
            </a:r>
            <a:r>
              <a:rPr lang="en-GB" dirty="0"/>
              <a:t>for Neuroimaging</a:t>
            </a:r>
          </a:p>
          <a:p>
            <a:pPr marL="341313" indent="-341313" defTabSz="912813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Expect to deploy the new flagships by end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</a:t>
            </a:r>
            <a:br>
              <a:rPr lang="en-US" dirty="0" smtClean="0"/>
            </a:br>
            <a:r>
              <a:rPr lang="en-US" dirty="0" smtClean="0"/>
              <a:t>national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initial Helix Nebula flagships address the needs of international research organizations with big-science goals</a:t>
            </a:r>
          </a:p>
          <a:p>
            <a:endParaRPr lang="en-US" sz="2400" dirty="0"/>
          </a:p>
          <a:p>
            <a:r>
              <a:rPr lang="en-US" sz="2400" dirty="0"/>
              <a:t>W</a:t>
            </a:r>
            <a:r>
              <a:rPr lang="en-US" sz="2400" dirty="0" smtClean="0"/>
              <a:t>e want to study how to work with national structures and funding agencies:</a:t>
            </a:r>
          </a:p>
          <a:p>
            <a:pPr lvl="1"/>
            <a:r>
              <a:rPr lang="en-US" sz="2000" b="1" dirty="0" smtClean="0"/>
              <a:t>Identify</a:t>
            </a:r>
            <a:r>
              <a:rPr lang="en-US" sz="2000" dirty="0" smtClean="0"/>
              <a:t> potential commercial suppliers and research community users in the country for whom Helix Nebula would bring advantages</a:t>
            </a:r>
          </a:p>
          <a:p>
            <a:pPr lvl="1"/>
            <a:r>
              <a:rPr lang="en-US" sz="2000" b="1" dirty="0" smtClean="0"/>
              <a:t>Compare</a:t>
            </a:r>
            <a:r>
              <a:rPr lang="en-US" sz="2000" dirty="0" smtClean="0"/>
              <a:t> the sustainability models being developed in Helix </a:t>
            </a:r>
            <a:r>
              <a:rPr lang="en-US" sz="2000" dirty="0"/>
              <a:t>N</a:t>
            </a:r>
            <a:r>
              <a:rPr lang="en-US" sz="2000" dirty="0" smtClean="0"/>
              <a:t>ebula with those used on a national basis</a:t>
            </a:r>
          </a:p>
          <a:p>
            <a:pPr lvl="1"/>
            <a:r>
              <a:rPr lang="en-US" sz="2000" b="1" dirty="0" smtClean="0"/>
              <a:t>Understand</a:t>
            </a:r>
            <a:r>
              <a:rPr lang="en-US" sz="2000" dirty="0" smtClean="0"/>
              <a:t> how national engagement would impact the Helix Nebula governance model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8000"/>
          </a:xfrm>
        </p:spPr>
        <p:txBody>
          <a:bodyPr/>
          <a:lstStyle/>
          <a:p>
            <a:r>
              <a:rPr lang="en-US" dirty="0" smtClean="0"/>
              <a:t>A Catalyst for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75588" cy="5328592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4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Helix Nebula was conceived as a way of bringing coherence to a highly fragmented European IT services industry through the vision of a federated ‘science cloud’ integrated with publicly-funded scientific </a:t>
            </a:r>
            <a:r>
              <a:rPr lang="en-GB" sz="2400" dirty="0" smtClean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e-Infrastructures</a:t>
            </a: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en-GB" sz="2400" dirty="0">
              <a:solidFill>
                <a:srgbClr val="5D5D5D"/>
              </a:solidFill>
              <a:latin typeface="+mn-lt"/>
              <a:ea typeface="ＭＳ Ｐゴシック" charset="0"/>
              <a:cs typeface="+mn-c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4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Turn vision of Helix Nebula </a:t>
            </a:r>
            <a:r>
              <a:rPr lang="en-GB" sz="2400" dirty="0" smtClean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into </a:t>
            </a:r>
            <a:r>
              <a:rPr lang="en-GB" sz="24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reality: bring together a critical mass of supply-side and </a:t>
            </a:r>
            <a:r>
              <a:rPr lang="en-GB" sz="2400" dirty="0" smtClean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demand-side</a:t>
            </a: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en-GB" sz="2400" dirty="0">
              <a:solidFill>
                <a:srgbClr val="5D5D5D"/>
              </a:solidFill>
              <a:latin typeface="+mn-lt"/>
              <a:ea typeface="ＭＳ Ｐゴシック" charset="0"/>
              <a:cs typeface="+mn-c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400" dirty="0" smtClean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We have a </a:t>
            </a:r>
            <a:r>
              <a:rPr lang="en-GB" sz="24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window of opportunity for Europe to use public and private finance to fulfil </a:t>
            </a:r>
            <a:r>
              <a:rPr lang="en-GB" sz="2400" dirty="0" smtClean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GB" sz="24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vision of a </a:t>
            </a:r>
            <a:r>
              <a:rPr lang="en-GB" sz="2400" dirty="0" smtClean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hybrid, transformative</a:t>
            </a:r>
            <a:r>
              <a:rPr lang="en-GB" sz="24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, innovative and collaborative cloud-based infrastructure for Europe and beyond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40475"/>
            <a:ext cx="412048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Accelerating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86800" cy="5328592"/>
          </a:xfrm>
        </p:spPr>
        <p:txBody>
          <a:bodyPr>
            <a:noAutofit/>
          </a:bodyPr>
          <a:lstStyle/>
          <a:p>
            <a:pPr lvl="0" defTabSz="91440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Recommendations </a:t>
            </a:r>
            <a:r>
              <a:rPr lang="en-US" sz="24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grouped into a series of acceleration themes:</a:t>
            </a:r>
            <a:endParaRPr lang="en-GB" sz="2400" dirty="0">
              <a:solidFill>
                <a:srgbClr val="5D5D5D"/>
              </a:solidFill>
              <a:latin typeface="+mn-lt"/>
              <a:ea typeface="ＭＳ Ｐゴシック" charset="0"/>
              <a:cs typeface="+mn-cs"/>
            </a:endParaRP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Creating the necessary political framework to increase access to publicly funded scientific research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Federating multiple commercial cloud service suppliers into an open platform</a:t>
            </a:r>
          </a:p>
          <a:p>
            <a:pPr lvl="1" defTabSz="91440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Using data-intensive science to bolster the data-driven economy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Building the hybrid cloud: putting together public and private cloud services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Adhering to open standards that encourage uptake of a federated cloud</a:t>
            </a:r>
          </a:p>
          <a:p>
            <a:pPr lvl="1" defTabSz="91440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Providing network access to cloud services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Introduce a financial incentive model to </a:t>
            </a:r>
            <a:r>
              <a:rPr lang="en-US" sz="2000" dirty="0">
                <a:solidFill>
                  <a:srgbClr val="5D5D5D"/>
                </a:solidFill>
                <a:latin typeface="+mn-lt"/>
                <a:ea typeface="ＭＳ Ｐゴシック" charset="0"/>
                <a:cs typeface="+mn-cs"/>
              </a:rPr>
              <a:t>encourage a rapid uptake of cloud services</a:t>
            </a:r>
            <a:endParaRPr lang="en-GB" sz="2000" dirty="0">
              <a:solidFill>
                <a:srgbClr val="5D5D5D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F6A9-F211-49D1-9B39-2A9AD1698CD4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40475"/>
            <a:ext cx="412048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What do we have already?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>
                <a:ea typeface="ＭＳ Ｐゴシック" pitchFamily="34" charset="-128"/>
              </a:rPr>
              <a:t>Existing European e-infrastructure</a:t>
            </a:r>
            <a:r>
              <a:rPr lang="it-IT" sz="2000" i="1" dirty="0" smtClean="0">
                <a:ea typeface="ＭＳ Ｐゴシック" pitchFamily="34" charset="-128"/>
              </a:rPr>
              <a:t> long-term </a:t>
            </a:r>
            <a:r>
              <a:rPr lang="it-IT" sz="2000" dirty="0" smtClean="0">
                <a:ea typeface="ＭＳ Ｐゴシック" pitchFamily="34" charset="-128"/>
              </a:rPr>
              <a:t>projects</a:t>
            </a:r>
          </a:p>
          <a:p>
            <a:pPr lvl="1"/>
            <a:r>
              <a:rPr lang="it-IT" sz="2000" dirty="0" smtClean="0">
                <a:ea typeface="ＭＳ Ｐゴシック" pitchFamily="34" charset="-128"/>
              </a:rPr>
              <a:t>GEANT</a:t>
            </a:r>
            <a:r>
              <a:rPr lang="it-IT" sz="2000" dirty="0">
                <a:ea typeface="ＭＳ Ｐゴシック" pitchFamily="34" charset="-128"/>
              </a:rPr>
              <a:t>, EGI, </a:t>
            </a:r>
            <a:r>
              <a:rPr lang="it-IT" sz="2000" dirty="0" smtClean="0">
                <a:ea typeface="ＭＳ Ｐゴシック" pitchFamily="34" charset="-128"/>
              </a:rPr>
              <a:t>PRACE</a:t>
            </a:r>
            <a:endParaRPr lang="it-IT" sz="2000" dirty="0">
              <a:ea typeface="ＭＳ Ｐゴシック" pitchFamily="34" charset="-128"/>
            </a:endParaRPr>
          </a:p>
          <a:p>
            <a:r>
              <a:rPr lang="it-IT" sz="2000" dirty="0" smtClean="0">
                <a:ea typeface="ＭＳ Ｐゴシック" pitchFamily="34" charset="-128"/>
              </a:rPr>
              <a:t>Many “pathfinder” initiatives have prototyped aspects of what will be needed in the future</a:t>
            </a:r>
          </a:p>
          <a:p>
            <a:pPr lvl="1"/>
            <a:r>
              <a:rPr lang="it-IT" sz="2000" dirty="0" smtClean="0">
                <a:ea typeface="ＭＳ Ｐゴシック" pitchFamily="34" charset="-128"/>
              </a:rPr>
              <a:t>Includes much of the work in the existing e-Infrastructure projects but also projects such as EUDAT, Helix Nebula, OpenAIRE+, etc</a:t>
            </a:r>
          </a:p>
          <a:p>
            <a:pPr lvl="1"/>
            <a:r>
              <a:rPr lang="it-IT" sz="2000" dirty="0">
                <a:ea typeface="ＭＳ Ｐゴシック" pitchFamily="34" charset="-128"/>
              </a:rPr>
              <a:t>T</a:t>
            </a:r>
            <a:r>
              <a:rPr lang="it-IT" sz="2000" dirty="0" smtClean="0">
                <a:ea typeface="ＭＳ Ｐゴシック" pitchFamily="34" charset="-128"/>
              </a:rPr>
              <a:t>hematic projects such as BioMedBridges/ CRISP/ DASISH/ ENVRI</a:t>
            </a:r>
            <a:r>
              <a:rPr lang="it-IT" sz="2000" dirty="0">
                <a:ea typeface="ＭＳ Ｐゴシック" pitchFamily="34" charset="-128"/>
              </a:rPr>
              <a:t>, </a:t>
            </a:r>
            <a:r>
              <a:rPr lang="it-IT" sz="2000" dirty="0" smtClean="0">
                <a:ea typeface="ＭＳ Ｐゴシック" pitchFamily="34" charset="-128"/>
              </a:rPr>
              <a:t>as well as Transplant</a:t>
            </a:r>
            <a:r>
              <a:rPr lang="it-IT" sz="2000" smtClean="0">
                <a:ea typeface="ＭＳ Ｐゴシック" pitchFamily="34" charset="-128"/>
              </a:rPr>
              <a:t>, VERCE</a:t>
            </a:r>
            <a:r>
              <a:rPr lang="it-IT" sz="2000" dirty="0" smtClean="0">
                <a:ea typeface="ＭＳ Ｐゴシック" pitchFamily="34" charset="-128"/>
              </a:rPr>
              <a:t>, Genesi-DEC and many others</a:t>
            </a:r>
            <a:endParaRPr lang="en-GB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2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e-infrastructure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</a:t>
            </a:r>
            <a:r>
              <a:rPr lang="en-US" dirty="0"/>
              <a:t>hybrid model </a:t>
            </a:r>
            <a:r>
              <a:rPr lang="en-US" dirty="0" smtClean="0"/>
              <a:t>of public </a:t>
            </a:r>
            <a:r>
              <a:rPr lang="en-US" dirty="0"/>
              <a:t>and </a:t>
            </a:r>
            <a:r>
              <a:rPr lang="en-US" dirty="0" smtClean="0"/>
              <a:t>commercial service </a:t>
            </a:r>
            <a:r>
              <a:rPr lang="en-US" dirty="0"/>
              <a:t>suppliers </a:t>
            </a:r>
            <a:r>
              <a:rPr lang="en-US" dirty="0" smtClean="0"/>
              <a:t>into a </a:t>
            </a:r>
            <a:r>
              <a:rPr lang="en-US" dirty="0"/>
              <a:t>network of </a:t>
            </a:r>
            <a:r>
              <a:rPr lang="en-US" i="1" dirty="0" err="1"/>
              <a:t>Centres</a:t>
            </a:r>
            <a:r>
              <a:rPr lang="en-US" i="1" dirty="0"/>
              <a:t> of Excellence </a:t>
            </a:r>
            <a:endParaRPr lang="en-US" i="1" dirty="0" smtClean="0"/>
          </a:p>
          <a:p>
            <a:r>
              <a:rPr lang="en-GB" dirty="0"/>
              <a:t>M</a:t>
            </a:r>
            <a:r>
              <a:rPr lang="en-GB" dirty="0" smtClean="0"/>
              <a:t>ake </a:t>
            </a:r>
            <a:r>
              <a:rPr lang="en-GB" dirty="0"/>
              <a:t>use of </a:t>
            </a:r>
            <a:r>
              <a:rPr lang="en-GB" dirty="0" smtClean="0"/>
              <a:t>existing </a:t>
            </a:r>
            <a:r>
              <a:rPr lang="en-GB" dirty="0"/>
              <a:t>European e-infrastructures </a:t>
            </a:r>
            <a:r>
              <a:rPr lang="en-GB" dirty="0" smtClean="0"/>
              <a:t>to jointly offer </a:t>
            </a:r>
            <a:r>
              <a:rPr lang="en-GB" dirty="0"/>
              <a:t>integrated services to the </a:t>
            </a:r>
            <a:r>
              <a:rPr lang="en-GB" dirty="0" smtClean="0"/>
              <a:t>end-user</a:t>
            </a:r>
            <a:endParaRPr lang="en-GB" i="1" dirty="0" smtClean="0"/>
          </a:p>
          <a:p>
            <a:r>
              <a:rPr lang="en-GB" i="1" dirty="0" smtClean="0"/>
              <a:t>Centres </a:t>
            </a:r>
            <a:r>
              <a:rPr lang="en-GB" i="1" dirty="0"/>
              <a:t>of Excellence </a:t>
            </a:r>
            <a:r>
              <a:rPr lang="en-GB" dirty="0"/>
              <a:t>can be owned and operated by</a:t>
            </a:r>
            <a:r>
              <a:rPr lang="en-GB" i="1" dirty="0"/>
              <a:t> </a:t>
            </a:r>
            <a:r>
              <a:rPr lang="en-GB" dirty="0"/>
              <a:t>a mixture of</a:t>
            </a:r>
            <a:r>
              <a:rPr lang="en-GB" i="1" dirty="0"/>
              <a:t> </a:t>
            </a:r>
            <a:r>
              <a:rPr lang="en-GB" dirty="0"/>
              <a:t>commercial companies and public </a:t>
            </a:r>
            <a:r>
              <a:rPr lang="en-GB" dirty="0" smtClean="0"/>
              <a:t>organisations offering a portfolio </a:t>
            </a:r>
            <a:r>
              <a:rPr lang="en-GB" dirty="0"/>
              <a:t>of </a:t>
            </a:r>
            <a:r>
              <a:rPr lang="en-GB" dirty="0" smtClean="0"/>
              <a:t>services</a:t>
            </a:r>
          </a:p>
          <a:p>
            <a:pPr lvl="1"/>
            <a:r>
              <a:rPr lang="en-GB" dirty="0" smtClean="0"/>
              <a:t>Services made </a:t>
            </a:r>
            <a:r>
              <a:rPr lang="en-GB" dirty="0"/>
              <a:t>available under a set of terms </a:t>
            </a:r>
            <a:r>
              <a:rPr lang="en-GB" dirty="0" smtClean="0"/>
              <a:t>&amp; conditions compliant </a:t>
            </a:r>
            <a:r>
              <a:rPr lang="en-GB" dirty="0"/>
              <a:t>with European jurisdiction </a:t>
            </a:r>
            <a:r>
              <a:rPr lang="en-GB" dirty="0" smtClean="0"/>
              <a:t>&amp; legislation and service </a:t>
            </a:r>
            <a:r>
              <a:rPr lang="en-GB" dirty="0"/>
              <a:t>definitions implementing recognised policies for trust, security and privacy notably for data </a:t>
            </a:r>
            <a:r>
              <a:rPr lang="en-GB" dirty="0" smtClean="0"/>
              <a:t>protection</a:t>
            </a:r>
          </a:p>
          <a:p>
            <a:r>
              <a:rPr lang="en-GB" dirty="0"/>
              <a:t>A management board where </a:t>
            </a:r>
            <a:r>
              <a:rPr lang="en-GB" dirty="0" smtClean="0"/>
              <a:t>the </a:t>
            </a:r>
            <a:r>
              <a:rPr lang="en-GB" i="1" dirty="0"/>
              <a:t>Centres of Excellence</a:t>
            </a:r>
            <a:r>
              <a:rPr lang="en-GB" dirty="0"/>
              <a:t> </a:t>
            </a:r>
            <a:r>
              <a:rPr lang="en-GB" dirty="0" smtClean="0"/>
              <a:t>operators are </a:t>
            </a:r>
            <a:r>
              <a:rPr lang="en-GB" dirty="0"/>
              <a:t>represented </a:t>
            </a:r>
            <a:r>
              <a:rPr lang="en-GB" dirty="0" smtClean="0"/>
              <a:t>to provide </a:t>
            </a:r>
            <a:r>
              <a:rPr lang="en-GB" dirty="0"/>
              <a:t>strategic and financial oversight </a:t>
            </a:r>
            <a:r>
              <a:rPr lang="en-GB" dirty="0" smtClean="0"/>
              <a:t>-  coupled </a:t>
            </a:r>
            <a:r>
              <a:rPr lang="en-GB" dirty="0"/>
              <a:t>with </a:t>
            </a:r>
            <a:r>
              <a:rPr lang="en-GB" dirty="0" smtClean="0"/>
              <a:t>the </a:t>
            </a:r>
            <a:r>
              <a:rPr lang="en-GB" dirty="0"/>
              <a:t>user </a:t>
            </a:r>
            <a:r>
              <a:rPr lang="en-GB" dirty="0" smtClean="0"/>
              <a:t>forum</a:t>
            </a:r>
          </a:p>
          <a:p>
            <a:r>
              <a:rPr lang="en-GB" dirty="0" smtClean="0"/>
              <a:t>A pilot service (2014) initially </a:t>
            </a:r>
            <a:r>
              <a:rPr lang="en-GB" dirty="0"/>
              <a:t>offering a limited set of services at a prototype </a:t>
            </a:r>
            <a:r>
              <a:rPr lang="en-GB" i="1" dirty="0"/>
              <a:t>Centre of Excellence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0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Centre of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738337"/>
            <a:ext cx="8997950" cy="4787007"/>
          </a:xfrm>
        </p:spPr>
        <p:txBody>
          <a:bodyPr/>
          <a:lstStyle/>
          <a:p>
            <a:r>
              <a:rPr lang="en-GB" dirty="0"/>
              <a:t>This </a:t>
            </a:r>
            <a:r>
              <a:rPr lang="en-GB" i="1" dirty="0"/>
              <a:t>Centre of Excellence</a:t>
            </a:r>
            <a:r>
              <a:rPr lang="en-GB" dirty="0"/>
              <a:t> will focus on data-centric services </a:t>
            </a:r>
            <a:r>
              <a:rPr lang="en-GB" dirty="0" smtClean="0"/>
              <a:t>representing a platform </a:t>
            </a:r>
            <a:r>
              <a:rPr lang="en-GB" dirty="0"/>
              <a:t>on which more sophisticated services can be </a:t>
            </a:r>
            <a:r>
              <a:rPr lang="en-GB" dirty="0" smtClean="0"/>
              <a:t>developed</a:t>
            </a:r>
          </a:p>
          <a:p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the resources installed by CERN at the Wigner Research Centre for Physics in Budapest, </a:t>
            </a:r>
            <a:r>
              <a:rPr lang="en-GB" dirty="0" smtClean="0"/>
              <a:t>Hungary</a:t>
            </a:r>
          </a:p>
          <a:p>
            <a:pPr lvl="0"/>
            <a:r>
              <a:rPr lang="en-US" dirty="0" smtClean="0"/>
              <a:t>Services</a:t>
            </a:r>
            <a:r>
              <a:rPr lang="en-GB" dirty="0" smtClean="0"/>
              <a:t> </a:t>
            </a:r>
            <a:r>
              <a:rPr lang="en-GB" dirty="0"/>
              <a:t>will be accessible </a:t>
            </a:r>
            <a:r>
              <a:rPr lang="en-GB" dirty="0" smtClean="0"/>
              <a:t>via single sign-on through a fed id. </a:t>
            </a:r>
            <a:r>
              <a:rPr lang="en-GB" dirty="0" err="1" smtClean="0"/>
              <a:t>mgmt</a:t>
            </a:r>
            <a:r>
              <a:rPr lang="en-GB" dirty="0" smtClean="0"/>
              <a:t> system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M</a:t>
            </a:r>
            <a:r>
              <a:rPr lang="en-GB" sz="1800" dirty="0" smtClean="0"/>
              <a:t>ulti-tenant </a:t>
            </a:r>
            <a:r>
              <a:rPr lang="en-GB" sz="1800" dirty="0"/>
              <a:t>compute environment to </a:t>
            </a:r>
            <a:r>
              <a:rPr lang="en-GB" sz="1800" dirty="0" smtClean="0"/>
              <a:t>provision/manage </a:t>
            </a:r>
            <a:r>
              <a:rPr lang="en-GB" sz="1800" dirty="0"/>
              <a:t>networks of </a:t>
            </a:r>
            <a:r>
              <a:rPr lang="en-GB" sz="1800" dirty="0" smtClean="0"/>
              <a:t>VMs on-demand</a:t>
            </a:r>
            <a:endParaRPr lang="en-GB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/>
              <a:t>‘</a:t>
            </a:r>
            <a:r>
              <a:rPr lang="en-GB" sz="1800" dirty="0" err="1" smtClean="0"/>
              <a:t>dropbox</a:t>
            </a:r>
            <a:r>
              <a:rPr lang="en-GB" sz="1800" dirty="0"/>
              <a:t>’ style service for secure file sharing over the </a:t>
            </a:r>
            <a:r>
              <a:rPr lang="en-GB" sz="1800" dirty="0" smtClean="0"/>
              <a:t>internet</a:t>
            </a:r>
            <a:endParaRPr lang="en-GB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P</a:t>
            </a:r>
            <a:r>
              <a:rPr lang="en-GB" sz="1800" dirty="0" smtClean="0"/>
              <a:t>oint-to-point </a:t>
            </a:r>
            <a:r>
              <a:rPr lang="en-GB" sz="1800" dirty="0"/>
              <a:t>reliable, automated file transfer service for bulk data </a:t>
            </a:r>
            <a:r>
              <a:rPr lang="en-GB" sz="1800" dirty="0" smtClean="0"/>
              <a:t>transfers</a:t>
            </a:r>
            <a:endParaRPr lang="en-GB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O</a:t>
            </a:r>
            <a:r>
              <a:rPr lang="en-GB" sz="1800" dirty="0" smtClean="0"/>
              <a:t>pen </a:t>
            </a:r>
            <a:r>
              <a:rPr lang="en-GB" sz="1800" dirty="0"/>
              <a:t>access repository for publications and supporting data allowing users to create and control their own digital </a:t>
            </a:r>
            <a:r>
              <a:rPr lang="en-GB" sz="1800" dirty="0" smtClean="0"/>
              <a:t>libraries (see </a:t>
            </a:r>
            <a:r>
              <a:rPr lang="en-GB" sz="1800" dirty="0" smtClean="0">
                <a:hlinkClick r:id="rId3"/>
              </a:rPr>
              <a:t>www.zenodo.org</a:t>
            </a:r>
            <a:r>
              <a:rPr lang="en-GB" sz="1800" dirty="0" smtClean="0"/>
              <a:t>)</a:t>
            </a:r>
            <a:endParaRPr lang="en-GB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L</a:t>
            </a:r>
            <a:r>
              <a:rPr lang="en-GB" sz="1800" dirty="0" smtClean="0"/>
              <a:t>ong-term </a:t>
            </a:r>
            <a:r>
              <a:rPr lang="en-GB" sz="1800" dirty="0"/>
              <a:t>archiving </a:t>
            </a:r>
            <a:r>
              <a:rPr lang="en-GB" sz="1800" dirty="0" smtClean="0"/>
              <a:t>service</a:t>
            </a:r>
            <a:endParaRPr lang="en-GB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Integrated Digital Conferencing tools allowing users to manage their conferences, workshops and </a:t>
            </a:r>
            <a:r>
              <a:rPr lang="en-GB" sz="1800" dirty="0" smtClean="0"/>
              <a:t>meetings</a:t>
            </a:r>
            <a:endParaRPr lang="en-GB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/>
              <a:t>Online </a:t>
            </a:r>
            <a:r>
              <a:rPr lang="en-GB" sz="1800" dirty="0"/>
              <a:t>training material </a:t>
            </a:r>
            <a:r>
              <a:rPr lang="en-GB" sz="1800" dirty="0" smtClean="0"/>
              <a:t>for the services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977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of the </a:t>
            </a:r>
            <a:r>
              <a:rPr lang="en-US" dirty="0"/>
              <a:t>Prototype Centre of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700808"/>
            <a:ext cx="8997950" cy="4680520"/>
          </a:xfrm>
        </p:spPr>
        <p:txBody>
          <a:bodyPr/>
          <a:lstStyle/>
          <a:p>
            <a:r>
              <a:rPr lang="en-GB" b="1" dirty="0" smtClean="0"/>
              <a:t>Based the </a:t>
            </a:r>
            <a:r>
              <a:rPr lang="en-GB" b="1" dirty="0" err="1"/>
              <a:t>OpenStack</a:t>
            </a:r>
            <a:r>
              <a:rPr lang="en-GB" b="1" dirty="0"/>
              <a:t> open source </a:t>
            </a:r>
            <a:r>
              <a:rPr lang="en-GB" b="1" dirty="0" err="1" smtClean="0"/>
              <a:t>sw</a:t>
            </a:r>
            <a:r>
              <a:rPr lang="en-GB" b="1" dirty="0" smtClean="0"/>
              <a:t> suite</a:t>
            </a:r>
          </a:p>
          <a:p>
            <a:r>
              <a:rPr lang="en-GB" b="1" dirty="0" smtClean="0"/>
              <a:t>Services not offered commercially but operated on a cost recovery basis</a:t>
            </a:r>
          </a:p>
          <a:p>
            <a:r>
              <a:rPr lang="en-GB" b="1" dirty="0"/>
              <a:t>All </a:t>
            </a:r>
            <a:r>
              <a:rPr lang="en-GB" b="1" dirty="0" smtClean="0"/>
              <a:t>stakeholders participate </a:t>
            </a:r>
            <a:r>
              <a:rPr lang="en-GB" b="1" dirty="0"/>
              <a:t>in the funding model which will evolve over time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 smtClean="0"/>
              <a:t>CERN will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/>
              <a:t>operate </a:t>
            </a:r>
            <a:r>
              <a:rPr lang="en-GB" sz="1800" dirty="0"/>
              <a:t>the services at the Wigner data </a:t>
            </a:r>
            <a:r>
              <a:rPr lang="en-GB" sz="1800" dirty="0" smtClean="0"/>
              <a:t>centre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/>
              <a:t>not </a:t>
            </a:r>
            <a:r>
              <a:rPr lang="en-GB" sz="1800" dirty="0"/>
              <a:t>exert any ownership or IP rights over </a:t>
            </a:r>
            <a:r>
              <a:rPr lang="en-GB" sz="1800" dirty="0" smtClean="0"/>
              <a:t>deposited </a:t>
            </a:r>
            <a:r>
              <a:rPr lang="en-GB" sz="1800" dirty="0"/>
              <a:t>material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/>
              <a:t>cover </a:t>
            </a:r>
            <a:r>
              <a:rPr lang="en-GB" sz="1800" dirty="0"/>
              <a:t>the operating costs during the first </a:t>
            </a:r>
            <a:r>
              <a:rPr lang="en-GB" sz="1800" dirty="0" smtClean="0"/>
              <a:t>year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m</a:t>
            </a:r>
            <a:r>
              <a:rPr lang="en-GB" sz="1800" dirty="0" smtClean="0"/>
              <a:t>ake formal </a:t>
            </a:r>
            <a:r>
              <a:rPr lang="en-GB" sz="1800" dirty="0"/>
              <a:t>agreements with </a:t>
            </a:r>
            <a:r>
              <a:rPr lang="en-GB" sz="1800" dirty="0" smtClean="0"/>
              <a:t>partners that </a:t>
            </a:r>
            <a:r>
              <a:rPr lang="en-GB" sz="1800" dirty="0"/>
              <a:t>wish to jointly </a:t>
            </a:r>
            <a:r>
              <a:rPr lang="en-GB" sz="1800" dirty="0" smtClean="0"/>
              <a:t>develop/use </a:t>
            </a:r>
            <a:r>
              <a:rPr lang="en-GB" sz="1800" dirty="0"/>
              <a:t>the </a:t>
            </a:r>
            <a:r>
              <a:rPr lang="en-GB" sz="1800" dirty="0" smtClean="0"/>
              <a:t>services:</a:t>
            </a:r>
            <a:endParaRPr lang="en-GB" sz="18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e</a:t>
            </a:r>
            <a:r>
              <a:rPr lang="en-GB" sz="1800" dirty="0" smtClean="0"/>
              <a:t>ach partner will curate </a:t>
            </a:r>
            <a:r>
              <a:rPr lang="en-GB" sz="1800" dirty="0"/>
              <a:t>their </a:t>
            </a:r>
            <a:r>
              <a:rPr lang="en-GB" sz="1800" dirty="0" smtClean="0"/>
              <a:t>data-sets; </a:t>
            </a:r>
            <a:r>
              <a:rPr lang="en-GB" sz="1800" dirty="0"/>
              <a:t>connect their identity </a:t>
            </a:r>
            <a:r>
              <a:rPr lang="en-GB" sz="1800" dirty="0" smtClean="0"/>
              <a:t>federations; </a:t>
            </a:r>
            <a:r>
              <a:rPr lang="en-GB" sz="1800" dirty="0"/>
              <a:t>deploy their community specific services </a:t>
            </a:r>
            <a:r>
              <a:rPr lang="en-GB" sz="1800" dirty="0" smtClean="0"/>
              <a:t>&amp; portals; manage </a:t>
            </a:r>
            <a:r>
              <a:rPr lang="en-GB" sz="1800" dirty="0"/>
              <a:t>the interaction with their registered users and </a:t>
            </a:r>
            <a:r>
              <a:rPr lang="en-GB" sz="1800" dirty="0" smtClean="0"/>
              <a:t>associated support </a:t>
            </a:r>
            <a:r>
              <a:rPr lang="en-GB" sz="1800" dirty="0"/>
              <a:t>activities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b</a:t>
            </a:r>
            <a:r>
              <a:rPr lang="en-GB" sz="1800" dirty="0" smtClean="0"/>
              <a:t>eyond </a:t>
            </a:r>
            <a:r>
              <a:rPr lang="en-GB" sz="1800" dirty="0"/>
              <a:t>this first year, each </a:t>
            </a:r>
            <a:r>
              <a:rPr lang="en-GB" sz="1800" dirty="0" smtClean="0"/>
              <a:t>partner engages </a:t>
            </a:r>
            <a:r>
              <a:rPr lang="en-GB" sz="1800" dirty="0"/>
              <a:t>to fund the cost of the services their </a:t>
            </a:r>
            <a:r>
              <a:rPr lang="en-GB" sz="1800" dirty="0" smtClean="0"/>
              <a:t>users </a:t>
            </a:r>
            <a:r>
              <a:rPr lang="en-GB" sz="1800" dirty="0"/>
              <a:t>consume </a:t>
            </a:r>
            <a:r>
              <a:rPr lang="en-GB" sz="1800" dirty="0" smtClean="0"/>
              <a:t>according </a:t>
            </a:r>
            <a:r>
              <a:rPr lang="en-GB" sz="1800" dirty="0"/>
              <a:t>to a pay-per-usage model </a:t>
            </a:r>
            <a:r>
              <a:rPr lang="en-GB" sz="1800" dirty="0" smtClean="0"/>
              <a:t>(to </a:t>
            </a:r>
            <a:r>
              <a:rPr lang="en-GB" sz="1800" dirty="0"/>
              <a:t>be jointly-developed </a:t>
            </a:r>
            <a:r>
              <a:rPr lang="en-GB" sz="1800" dirty="0" smtClean="0"/>
              <a:t>with partners during </a:t>
            </a:r>
            <a:r>
              <a:rPr lang="en-GB" sz="1800" dirty="0"/>
              <a:t>the first </a:t>
            </a:r>
            <a:r>
              <a:rPr lang="en-GB" sz="1800" dirty="0" smtClean="0"/>
              <a:t>year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525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066130"/>
          </a:xfrm>
        </p:spPr>
        <p:txBody>
          <a:bodyPr>
            <a:normAutofit/>
          </a:bodyPr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Presented material includes contributions from</a:t>
            </a:r>
          </a:p>
          <a:p>
            <a:pPr marL="457200" lvl="1" indent="0">
              <a:buNone/>
            </a:pPr>
            <a:r>
              <a:rPr lang="en-US" sz="3300" dirty="0" smtClean="0"/>
              <a:t>Helix Nebula consortium</a:t>
            </a:r>
          </a:p>
          <a:p>
            <a:pPr marL="457200" lvl="1" indent="0">
              <a:buNone/>
            </a:pPr>
            <a:r>
              <a:rPr lang="en-US" sz="3300" dirty="0" smtClean="0"/>
              <a:t>EIROforum </a:t>
            </a:r>
            <a:r>
              <a:rPr lang="en-US" sz="3300" dirty="0"/>
              <a:t>IT working group members</a:t>
            </a:r>
          </a:p>
          <a:p>
            <a:pPr marL="457200" lvl="1" indent="0">
              <a:buNone/>
            </a:pPr>
            <a:r>
              <a:rPr lang="en-US" sz="3300" dirty="0"/>
              <a:t>CERN IT department</a:t>
            </a:r>
            <a:endParaRPr lang="en-GB" sz="3300" dirty="0"/>
          </a:p>
          <a:p>
            <a:pPr marL="457200" lvl="1" indent="0">
              <a:buNone/>
            </a:pPr>
            <a:endParaRPr lang="en-US" i="1" dirty="0"/>
          </a:p>
          <a:p>
            <a:pPr marL="57150" indent="0">
              <a:buNone/>
            </a:pPr>
            <a:r>
              <a:rPr lang="en-US" sz="4400" dirty="0"/>
              <a:t>All Helix Nebula public documents are held in an open access repository:</a:t>
            </a:r>
          </a:p>
          <a:p>
            <a:pPr marL="57150" indent="0">
              <a:buNone/>
            </a:pPr>
            <a:r>
              <a:rPr lang="en-GB" sz="2900" dirty="0">
                <a:hlinkClick r:id="rId3"/>
              </a:rPr>
              <a:t>https://</a:t>
            </a:r>
            <a:r>
              <a:rPr lang="en-GB" sz="2900" dirty="0" smtClean="0">
                <a:hlinkClick r:id="rId3"/>
              </a:rPr>
              <a:t>cds.cern.ch/search?cc=Helix+Nebula&amp;ln=en&amp;jrec=1</a:t>
            </a:r>
            <a:endParaRPr lang="en-GB" sz="2900" dirty="0" smtClean="0"/>
          </a:p>
          <a:p>
            <a:pPr marL="57150" indent="0">
              <a:buNone/>
            </a:pPr>
            <a:endParaRPr lang="en-US" sz="2900" dirty="0"/>
          </a:p>
          <a:p>
            <a:pPr marL="57150" indent="0">
              <a:buNone/>
            </a:pPr>
            <a:r>
              <a:rPr lang="en-US" sz="3300" dirty="0"/>
              <a:t>A Catalyst for Change:  </a:t>
            </a:r>
            <a:r>
              <a:rPr lang="en-US" sz="2900" dirty="0">
                <a:hlinkClick r:id="rId4"/>
              </a:rPr>
              <a:t>https://</a:t>
            </a:r>
            <a:r>
              <a:rPr lang="en-US" sz="2900" dirty="0" smtClean="0">
                <a:hlinkClick r:id="rId4"/>
              </a:rPr>
              <a:t>cds.cern.ch/record/1537032/files/HelixNebula-NOTE-2013-003.pdf</a:t>
            </a:r>
            <a:endParaRPr lang="en-GB" sz="2900" dirty="0" smtClean="0"/>
          </a:p>
          <a:p>
            <a:pPr marL="57150" indent="0">
              <a:buNone/>
            </a:pPr>
            <a:endParaRPr lang="en-US" sz="2600" dirty="0" smtClean="0"/>
          </a:p>
          <a:p>
            <a:pPr marL="57150" indent="0">
              <a:buNone/>
            </a:pPr>
            <a:r>
              <a:rPr lang="en-US" sz="4400" dirty="0"/>
              <a:t>EIROForum E-infrastructure documents</a:t>
            </a:r>
          </a:p>
          <a:p>
            <a:pPr marL="57150" indent="0">
              <a:buNone/>
            </a:pPr>
            <a:r>
              <a:rPr lang="en-US" sz="3300" dirty="0" smtClean="0"/>
              <a:t>Vision</a:t>
            </a:r>
            <a:r>
              <a:rPr lang="en-US" sz="3300" dirty="0"/>
              <a:t>: </a:t>
            </a:r>
            <a:r>
              <a:rPr lang="en-US" sz="3300" dirty="0">
                <a:hlinkClick r:id="rId5"/>
              </a:rPr>
              <a:t>https://cds.cern.ch/record/1550136/files/CERN-OPEN-2013-018.pdf </a:t>
            </a:r>
            <a:endParaRPr lang="en-US" sz="3300" dirty="0"/>
          </a:p>
          <a:p>
            <a:pPr marL="57150" indent="0">
              <a:buNone/>
            </a:pPr>
            <a:r>
              <a:rPr lang="en-US" sz="3300" dirty="0" smtClean="0"/>
              <a:t>Implementation:  </a:t>
            </a:r>
            <a:r>
              <a:rPr lang="en-US" sz="3300" dirty="0">
                <a:hlinkClick r:id="rId6"/>
              </a:rPr>
              <a:t>https://cds.cern.ch/record/1562865/files/CERN-OPEN-2013-019.pdf</a:t>
            </a:r>
            <a:r>
              <a:rPr lang="en-US" sz="3300" dirty="0"/>
              <a:t> </a:t>
            </a:r>
          </a:p>
          <a:p>
            <a:pPr marL="57150" indent="0">
              <a:buNone/>
            </a:pPr>
            <a:r>
              <a:rPr lang="en-US" sz="3300" dirty="0" smtClean="0"/>
              <a:t>Governance: </a:t>
            </a:r>
            <a:r>
              <a:rPr lang="en-US" sz="3300" dirty="0">
                <a:hlinkClick r:id="rId7"/>
              </a:rPr>
              <a:t>https://cds.cern.ch/record/1545615/files/CERN-OPEN-2013-017.pdf </a:t>
            </a:r>
            <a:endParaRPr lang="en-US" sz="3300" dirty="0"/>
          </a:p>
          <a:p>
            <a:pPr marL="57150" indent="0">
              <a:buNone/>
            </a:pPr>
            <a:r>
              <a:rPr lang="en-US" sz="3300" dirty="0" smtClean="0"/>
              <a:t>Email lists: </a:t>
            </a:r>
            <a:r>
              <a:rPr lang="en-GB" sz="3300" dirty="0" smtClean="0">
                <a:hlinkClick r:id="rId8"/>
              </a:rPr>
              <a:t>e-infrastructure-for-the-future@cern.ch</a:t>
            </a:r>
            <a:r>
              <a:rPr lang="en-GB" sz="2900" dirty="0" smtClean="0"/>
              <a:t/>
            </a:r>
            <a:br>
              <a:rPr lang="en-GB" sz="2900" dirty="0" smtClean="0"/>
            </a:br>
            <a:r>
              <a:rPr lang="en-GB" sz="2900" dirty="0" smtClean="0"/>
              <a:t>	    </a:t>
            </a:r>
            <a:r>
              <a:rPr lang="en-GB" sz="3300" dirty="0" smtClean="0">
                <a:hlinkClick r:id="rId9"/>
              </a:rPr>
              <a:t>prototype-centre-of-excellence@cern.ch</a:t>
            </a:r>
            <a:endParaRPr lang="en-GB" sz="3300" dirty="0" smtClean="0"/>
          </a:p>
          <a:p>
            <a:pPr marL="57150" indent="0">
              <a:buNone/>
            </a:pPr>
            <a:r>
              <a:rPr lang="en-US" sz="3300" dirty="0" smtClean="0"/>
              <a:t>Send message </a:t>
            </a:r>
            <a:r>
              <a:rPr lang="en-US" sz="3300" dirty="0"/>
              <a:t>to </a:t>
            </a:r>
            <a:r>
              <a:rPr lang="en-US" sz="3300" dirty="0" smtClean="0">
                <a:hlinkClick r:id="rId10"/>
              </a:rPr>
              <a:t>helix-nebula-admin@cern.ch</a:t>
            </a:r>
            <a:r>
              <a:rPr lang="en-US" sz="3300" dirty="0" smtClean="0"/>
              <a:t> </a:t>
            </a:r>
            <a:r>
              <a:rPr lang="en-US" sz="3300" dirty="0"/>
              <a:t>if you want to subscribe to these </a:t>
            </a:r>
            <a:r>
              <a:rPr lang="en-US" sz="3300" dirty="0" smtClean="0"/>
              <a:t>lists</a:t>
            </a:r>
            <a:endParaRPr lang="en-GB" sz="3300" dirty="0"/>
          </a:p>
          <a:p>
            <a:pPr marL="57150" indent="0">
              <a:buNone/>
            </a:pPr>
            <a:endParaRPr lang="en-GB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How can we create e-infrastructures that overcome fragmentation? </a:t>
            </a:r>
            <a:r>
              <a:rPr lang="en-GB" dirty="0" smtClean="0">
                <a:ea typeface="ＭＳ Ｐゴシック" pitchFamily="34" charset="-128"/>
              </a:rPr>
              <a:t/>
            </a:r>
            <a:br>
              <a:rPr lang="en-GB" dirty="0" smtClean="0">
                <a:ea typeface="ＭＳ Ｐゴシック" pitchFamily="34" charset="-128"/>
              </a:rPr>
            </a:b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Fragmentation of users (big science vs. long tail)</a:t>
            </a:r>
          </a:p>
          <a:p>
            <a:pPr>
              <a:defRPr/>
            </a:pPr>
            <a:r>
              <a:rPr lang="en-US" sz="2000" dirty="0" smtClean="0"/>
              <a:t>Fragmentation of infrastructure (not integrated services)</a:t>
            </a:r>
          </a:p>
          <a:p>
            <a:pPr>
              <a:defRPr/>
            </a:pPr>
            <a:r>
              <a:rPr lang="en-US" sz="2000" dirty="0" smtClean="0"/>
              <a:t>Common platform (</a:t>
            </a:r>
            <a:r>
              <a:rPr lang="en-US" sz="2000" i="1" dirty="0" smtClean="0"/>
              <a:t>e-infrastructure commons</a:t>
            </a:r>
            <a:r>
              <a:rPr lang="en-US" sz="2000" dirty="0" smtClean="0"/>
              <a:t>) with 3 integrated areas</a:t>
            </a:r>
          </a:p>
          <a:p>
            <a:pPr lvl="1">
              <a:defRPr/>
            </a:pPr>
            <a:r>
              <a:rPr lang="en-US" sz="1800" b="1" dirty="0" smtClean="0"/>
              <a:t>International network, authorization &amp; authentication, persistent digital identifiers</a:t>
            </a:r>
          </a:p>
          <a:p>
            <a:pPr lvl="1">
              <a:defRPr/>
            </a:pPr>
            <a:r>
              <a:rPr lang="en-US" sz="1800" b="1" dirty="0"/>
              <a:t>small number of facilities to provide cloud and data services of general and widespread </a:t>
            </a:r>
            <a:r>
              <a:rPr lang="en-US" sz="1800" b="1" dirty="0" smtClean="0"/>
              <a:t>usage</a:t>
            </a:r>
            <a:endParaRPr lang="en-US" sz="1800" b="1" dirty="0"/>
          </a:p>
          <a:p>
            <a:pPr lvl="1">
              <a:defRPr/>
            </a:pPr>
            <a:r>
              <a:rPr lang="en-US" sz="1800" b="1" dirty="0"/>
              <a:t>Software services and tools to provide value-added abilities to the research communities, in a managed </a:t>
            </a:r>
            <a:r>
              <a:rPr lang="en-US" sz="1800" b="1" dirty="0" smtClean="0"/>
              <a:t>repository </a:t>
            </a:r>
            <a:endParaRPr lang="en-US" sz="1800" b="1" dirty="0"/>
          </a:p>
          <a:p>
            <a:r>
              <a:rPr lang="en-US" sz="2000" dirty="0">
                <a:ea typeface="ＭＳ Ｐゴシック" pitchFamily="34" charset="-128"/>
              </a:rPr>
              <a:t>Need a data continuum - linking the different stages of the data lifecycle, from raw data to publication, and </a:t>
            </a:r>
            <a:r>
              <a:rPr lang="en-US" sz="2000" dirty="0" smtClean="0">
                <a:ea typeface="ＭＳ Ｐゴシック" pitchFamily="34" charset="-128"/>
              </a:rPr>
              <a:t>compute </a:t>
            </a:r>
            <a:r>
              <a:rPr lang="en-US" sz="2000" dirty="0">
                <a:ea typeface="ＭＳ Ｐゴシック" pitchFamily="34" charset="-128"/>
              </a:rPr>
              <a:t>services </a:t>
            </a:r>
            <a:r>
              <a:rPr lang="en-US" sz="2000" dirty="0" smtClean="0">
                <a:ea typeface="ＭＳ Ｐゴシック" pitchFamily="34" charset="-128"/>
              </a:rPr>
              <a:t>to </a:t>
            </a:r>
            <a:r>
              <a:rPr lang="en-US" sz="2000" dirty="0">
                <a:ea typeface="ＭＳ Ｐゴシック" pitchFamily="34" charset="-128"/>
              </a:rPr>
              <a:t>process this </a:t>
            </a:r>
            <a:r>
              <a:rPr lang="en-US" sz="2000" dirty="0" smtClean="0">
                <a:ea typeface="ＭＳ Ｐゴシック" pitchFamily="34" charset="-128"/>
              </a:rPr>
              <a:t>data</a:t>
            </a: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8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>
                <a:ea typeface="ＭＳ Ｐゴシック" pitchFamily="34" charset="-128"/>
              </a:rPr>
              <a:t>The Business of Research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419350" algn="l"/>
              </a:tabLst>
            </a:pPr>
            <a:r>
              <a:rPr lang="en-US" sz="2400" dirty="0" smtClean="0">
                <a:ea typeface="ＭＳ Ｐゴシック" pitchFamily="34" charset="-128"/>
              </a:rPr>
              <a:t>Publicly funded research communities make significant investments in E-infrastructure that must be justified</a:t>
            </a:r>
          </a:p>
          <a:p>
            <a:pPr lvl="1">
              <a:tabLst>
                <a:tab pos="2419350" algn="l"/>
              </a:tabLst>
            </a:pPr>
            <a:r>
              <a:rPr lang="en-US" sz="2000" dirty="0">
                <a:ea typeface="ＭＳ Ｐゴシック" pitchFamily="34" charset="-128"/>
              </a:rPr>
              <a:t>To </a:t>
            </a:r>
            <a:r>
              <a:rPr lang="en-US" sz="2000" dirty="0" smtClean="0">
                <a:ea typeface="ＭＳ Ｐゴシック" pitchFamily="34" charset="-128"/>
              </a:rPr>
              <a:t>justify </a:t>
            </a:r>
            <a:r>
              <a:rPr lang="en-US" sz="2000" dirty="0">
                <a:ea typeface="ＭＳ Ｐゴシック" pitchFamily="34" charset="-128"/>
              </a:rPr>
              <a:t>these investments </a:t>
            </a:r>
            <a:r>
              <a:rPr lang="en-US" sz="2000" dirty="0" smtClean="0">
                <a:ea typeface="ＭＳ Ｐゴシック" pitchFamily="34" charset="-128"/>
              </a:rPr>
              <a:t>the e-infrastructures must </a:t>
            </a:r>
            <a:r>
              <a:rPr lang="en-US" sz="2000" dirty="0">
                <a:ea typeface="ＭＳ Ｐゴシック" pitchFamily="34" charset="-128"/>
              </a:rPr>
              <a:t>show a clear impact for the research communities</a:t>
            </a:r>
          </a:p>
          <a:p>
            <a:pPr lvl="1">
              <a:tabLst>
                <a:tab pos="2419350" algn="l"/>
              </a:tabLst>
            </a:pPr>
            <a:r>
              <a:rPr lang="en-US" sz="2000" dirty="0">
                <a:ea typeface="ＭＳ Ｐゴシック" pitchFamily="34" charset="-128"/>
              </a:rPr>
              <a:t>To gauge the impact, this market of end-users must be well understood by funding agencies and e-infrastructure services providers</a:t>
            </a:r>
          </a:p>
          <a:p>
            <a:pPr>
              <a:tabLst>
                <a:tab pos="2419350" algn="l"/>
              </a:tabLst>
            </a:pPr>
            <a:r>
              <a:rPr lang="en-US" sz="2400" dirty="0" smtClean="0">
                <a:ea typeface="ＭＳ Ｐゴシック" pitchFamily="34" charset="-128"/>
              </a:rPr>
              <a:t>So the </a:t>
            </a:r>
            <a:r>
              <a:rPr lang="it-IT" sz="2400" dirty="0" smtClean="0">
                <a:ea typeface="ＭＳ Ｐゴシック" pitchFamily="34" charset="-128"/>
              </a:rPr>
              <a:t>user communities must </a:t>
            </a:r>
            <a:r>
              <a:rPr lang="it-IT" sz="2400" dirty="0">
                <a:ea typeface="ＭＳ Ｐゴシック" pitchFamily="34" charset="-128"/>
              </a:rPr>
              <a:t>have a strong voice in the </a:t>
            </a:r>
            <a:r>
              <a:rPr lang="it-IT" sz="2400" dirty="0" smtClean="0">
                <a:ea typeface="ＭＳ Ｐゴシック" pitchFamily="34" charset="-128"/>
              </a:rPr>
              <a:t>governance of the e-infrastructures to ensure they remain relevant and upto-date</a:t>
            </a:r>
          </a:p>
          <a:p>
            <a:pPr>
              <a:tabLst>
                <a:tab pos="2419350" algn="l"/>
              </a:tabLst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tabLst>
                <a:tab pos="2419350" algn="l"/>
              </a:tabLst>
            </a:pPr>
            <a:endParaRPr lang="en-GB" sz="2400" dirty="0" smtClean="0">
              <a:ea typeface="ＭＳ Ｐゴシック" pitchFamily="34" charset="-128"/>
            </a:endParaRPr>
          </a:p>
          <a:p>
            <a:pPr>
              <a:tabLst>
                <a:tab pos="2419350" algn="l"/>
              </a:tabLst>
            </a:pPr>
            <a:endParaRPr lang="en-GB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3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>
                <a:ea typeface="ＭＳ Ｐゴシック" pitchFamily="34" charset="-128"/>
              </a:rPr>
              <a:t>User Forum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A pan-European forum for </a:t>
            </a:r>
            <a:r>
              <a:rPr lang="en-US" sz="2400" dirty="0" err="1" smtClean="0">
                <a:ea typeface="ＭＳ Ｐゴシック" pitchFamily="34" charset="-128"/>
              </a:rPr>
              <a:t>organisations</a:t>
            </a:r>
            <a:r>
              <a:rPr lang="en-US" sz="2400" dirty="0" smtClean="0">
                <a:ea typeface="ＭＳ Ｐゴシック" pitchFamily="34" charset="-128"/>
              </a:rPr>
              <a:t> and projects that operate at an international level</a:t>
            </a:r>
          </a:p>
          <a:p>
            <a:r>
              <a:rPr lang="en-US" sz="2400" dirty="0" smtClean="0">
                <a:ea typeface="ＭＳ Ｐゴシック" pitchFamily="34" charset="-128"/>
              </a:rPr>
              <a:t>Present to the policy makers and the infrastructure providers where there are common needs and opinions and where there is divergence</a:t>
            </a:r>
          </a:p>
          <a:p>
            <a:r>
              <a:rPr lang="en-US" sz="2400" dirty="0" smtClean="0">
                <a:ea typeface="ＭＳ Ｐゴシック" pitchFamily="34" charset="-128"/>
              </a:rPr>
              <a:t>Independent of any supplier and engage across research domains</a:t>
            </a:r>
          </a:p>
          <a:p>
            <a:r>
              <a:rPr lang="en-US" sz="2400" dirty="0" smtClean="0">
                <a:ea typeface="ＭＳ Ｐゴシック" pitchFamily="34" charset="-128"/>
              </a:rPr>
              <a:t>Supplements but does not replace </a:t>
            </a:r>
            <a:r>
              <a:rPr lang="en-GB" sz="2400" dirty="0">
                <a:ea typeface="ＭＳ Ｐゴシック" pitchFamily="34" charset="-128"/>
              </a:rPr>
              <a:t>e</a:t>
            </a:r>
            <a:r>
              <a:rPr lang="en-GB" sz="2400" dirty="0" smtClean="0">
                <a:ea typeface="ＭＳ Ｐゴシック" pitchFamily="34" charset="-128"/>
              </a:rPr>
              <a:t>xisting </a:t>
            </a:r>
            <a:r>
              <a:rPr lang="en-GB" sz="2400" dirty="0">
                <a:ea typeface="ＭＳ Ｐゴシック" pitchFamily="34" charset="-128"/>
              </a:rPr>
              <a:t>e-infrastructure user </a:t>
            </a:r>
            <a:r>
              <a:rPr lang="en-GB" sz="2400" dirty="0" smtClean="0">
                <a:ea typeface="ＭＳ Ｐゴシック" pitchFamily="34" charset="-128"/>
              </a:rPr>
              <a:t>engagement channels</a:t>
            </a:r>
          </a:p>
        </p:txBody>
      </p:sp>
    </p:spTree>
    <p:extLst>
      <p:ext uri="{BB962C8B-B14F-4D97-AF65-F5344CB8AC3E}">
        <p14:creationId xmlns:p14="http://schemas.microsoft.com/office/powerpoint/2010/main" val="31171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>
                <a:ea typeface="ＭＳ Ｐゴシック" pitchFamily="34" charset="-128"/>
              </a:rPr>
              <a:t>Topics to be addressed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92075" indent="0">
              <a:buFontTx/>
              <a:buNone/>
              <a:defRPr/>
            </a:pPr>
            <a:r>
              <a:rPr lang="en-US" sz="2400" dirty="0"/>
              <a:t>S</a:t>
            </a:r>
            <a:r>
              <a:rPr lang="en-US" sz="2400" dirty="0" smtClean="0"/>
              <a:t>trategic </a:t>
            </a:r>
            <a:r>
              <a:rPr lang="en-US" sz="2400" dirty="0"/>
              <a:t>topics concerning e-infrastructures include, but are not limited to: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The growth of demand and expectations </a:t>
            </a:r>
            <a:r>
              <a:rPr lang="en-US" sz="2400" dirty="0" smtClean="0"/>
              <a:t>of </a:t>
            </a:r>
            <a:r>
              <a:rPr lang="en-US" sz="2400" dirty="0"/>
              <a:t>infrastructure and </a:t>
            </a:r>
            <a:r>
              <a:rPr lang="en-US" sz="2400" dirty="0" smtClean="0"/>
              <a:t>services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The value of a proposed service or infrastructure to the </a:t>
            </a:r>
            <a:r>
              <a:rPr lang="en-US" sz="2400" dirty="0" smtClean="0"/>
              <a:t>community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Interoperability and Sustainability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Identifying inhibitors to </a:t>
            </a:r>
            <a:r>
              <a:rPr lang="en-US" sz="2400" dirty="0" smtClean="0"/>
              <a:t>use (regulatory</a:t>
            </a:r>
            <a:r>
              <a:rPr lang="en-US" sz="2400" dirty="0"/>
              <a:t>, </a:t>
            </a:r>
            <a:r>
              <a:rPr lang="en-US" sz="2400" dirty="0" smtClean="0"/>
              <a:t>procurement, legal, technical)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Sharing of best practices and successful </a:t>
            </a:r>
            <a:r>
              <a:rPr lang="en-US" sz="2400" dirty="0" smtClean="0"/>
              <a:t>approaches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Collaboration and creation of common </a:t>
            </a:r>
            <a:r>
              <a:rPr lang="en-US" sz="2400" dirty="0" smtClean="0"/>
              <a:t>services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Creation of common understanding between service providers and </a:t>
            </a:r>
            <a:r>
              <a:rPr lang="en-US" sz="2400" dirty="0" smtClean="0"/>
              <a:t>users</a:t>
            </a:r>
            <a:endParaRPr lang="en-GB" sz="2400" dirty="0"/>
          </a:p>
          <a:p>
            <a:pPr>
              <a:defRPr/>
            </a:pPr>
            <a:r>
              <a:rPr lang="en-GB" sz="2400" dirty="0" smtClean="0"/>
              <a:t>“</a:t>
            </a:r>
            <a:r>
              <a:rPr lang="en-GB" sz="2400" dirty="0"/>
              <a:t>user aggregation” of needs with respect to working with </a:t>
            </a:r>
            <a:r>
              <a:rPr lang="en-GB" sz="2400" dirty="0" smtClean="0"/>
              <a:t>industry</a:t>
            </a:r>
          </a:p>
          <a:p>
            <a:pPr marL="92075" indent="0">
              <a:buNone/>
              <a:defRPr/>
            </a:pPr>
            <a:endParaRPr lang="en-GB" sz="2200" dirty="0" smtClean="0"/>
          </a:p>
          <a:p>
            <a:pPr marL="92075" indent="0">
              <a:buNone/>
              <a:defRPr/>
            </a:pPr>
            <a:r>
              <a:rPr lang="en-GB" sz="2200" dirty="0" smtClean="0"/>
              <a:t>User </a:t>
            </a:r>
            <a:r>
              <a:rPr lang="en-GB" sz="2200" dirty="0"/>
              <a:t>Forum is not a technical body but will provide input to solution </a:t>
            </a:r>
            <a:r>
              <a:rPr lang="en-GB" sz="2200" dirty="0" smtClean="0"/>
              <a:t>providers</a:t>
            </a:r>
            <a:r>
              <a:rPr lang="en-GB" sz="2000" dirty="0"/>
              <a:t>  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2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1241" b="1241"/>
          <a:stretch>
            <a:fillRect/>
          </a:stretch>
        </p:blipFill>
        <p:spPr>
          <a:xfrm>
            <a:off x="762000" y="114299"/>
            <a:ext cx="7162796" cy="63019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95400" y="2314574"/>
            <a:ext cx="7848600" cy="225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900" indent="-342900" defTabSz="91281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 pitchFamily="34" charset="0"/>
              </a:rPr>
              <a:t>Establish a sustainable multi-tenant cloud computing infrastructure in Europe</a:t>
            </a:r>
          </a:p>
          <a:p>
            <a:pPr marL="342900" indent="-342900" defTabSz="91281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Initially based on the needs for the European Research </a:t>
            </a:r>
            <a:r>
              <a:rPr lang="en-GB" b="1" dirty="0">
                <a:solidFill>
                  <a:prstClr val="black"/>
                </a:solidFill>
                <a:latin typeface="Calibri" pitchFamily="34" charset="0"/>
              </a:rPr>
              <a:t>Area &amp; space agencies</a:t>
            </a:r>
          </a:p>
          <a:p>
            <a:pPr marL="342900" indent="-342900" defTabSz="91281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Based on commercial services from multiple IT industry </a:t>
            </a:r>
            <a:r>
              <a:rPr lang="en-GB" b="1" dirty="0">
                <a:solidFill>
                  <a:prstClr val="black"/>
                </a:solidFill>
                <a:latin typeface="Calibri" pitchFamily="34" charset="0"/>
              </a:rPr>
              <a:t>providers</a:t>
            </a:r>
          </a:p>
          <a:p>
            <a:pPr marL="342900" indent="-342900" defTabSz="91281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Adhere to internationally </a:t>
            </a:r>
            <a:r>
              <a:rPr lang="en-GB" b="1" dirty="0" smtClean="0">
                <a:solidFill>
                  <a:prstClr val="black"/>
                </a:solidFill>
                <a:latin typeface="Calibri" pitchFamily="34" charset="0"/>
              </a:rPr>
              <a:t>recognised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policies and quality standards</a:t>
            </a:r>
          </a:p>
          <a:p>
            <a:pPr marL="342900" indent="-342900" defTabSz="91281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Governance </a:t>
            </a:r>
            <a:r>
              <a:rPr lang="en-GB" b="1" dirty="0">
                <a:solidFill>
                  <a:prstClr val="black"/>
                </a:solidFill>
                <a:latin typeface="Calibri" pitchFamily="34" charset="0"/>
              </a:rPr>
              <a:t>structure involving all stakeholders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2814273" y="3195274"/>
            <a:ext cx="6492876" cy="55952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GB" sz="1200" dirty="0" smtClean="0">
                <a:solidFill>
                  <a:prstClr val="black"/>
                </a:solidFill>
                <a:hlinkClick r:id="rId4"/>
              </a:rPr>
              <a:t>://</a:t>
            </a:r>
            <a:r>
              <a:rPr lang="en-GB" sz="1600" dirty="0" smtClean="0">
                <a:solidFill>
                  <a:prstClr val="black"/>
                </a:solidFill>
                <a:hlinkClick r:id="rId4"/>
              </a:rPr>
              <a:t>cdsweb.cern.ch/record/1374172/files/CERN-OPEN-2011-036.pdf</a:t>
            </a:r>
            <a:endParaRPr lang="en-GB" sz="16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C763624-75CF-4D95-BF80-C45798749A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533400" y="6356350"/>
            <a:ext cx="1752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algn="ctr" defTabSz="914355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5562600" y="6356350"/>
            <a:ext cx="3124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A European cloud computing partnership: </a:t>
            </a:r>
            <a:br>
              <a:rPr lang="en-GB" sz="2800" dirty="0" smtClean="0"/>
            </a:br>
            <a:r>
              <a:rPr lang="en-GB" sz="2800" dirty="0" smtClean="0"/>
              <a:t>big science teams up with big business</a:t>
            </a:r>
            <a:endParaRPr lang="en-GB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30594"/>
            <a:ext cx="8420100" cy="478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4182" y="1764891"/>
            <a:ext cx="2389239" cy="4219701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188000" rtlCol="0" anchor="t" anchorCtr="0"/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Strategic Plan</a:t>
            </a: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r>
              <a:rPr lang="en-GB" sz="1200" dirty="0" smtClean="0">
                <a:solidFill>
                  <a:schemeClr val="tx1"/>
                </a:solidFill>
              </a:rPr>
              <a:t>Establish a federated multi-tenant, multi-provider cloud infrastructure</a:t>
            </a: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r>
              <a:rPr lang="en-GB" sz="1200" dirty="0" smtClean="0">
                <a:solidFill>
                  <a:schemeClr val="tx1"/>
                </a:solidFill>
              </a:rPr>
              <a:t>Identify and adopt policies for trust, security and privacy</a:t>
            </a: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r>
              <a:rPr lang="en-GB" sz="1200" dirty="0" smtClean="0">
                <a:solidFill>
                  <a:schemeClr val="tx1"/>
                </a:solidFill>
              </a:rPr>
              <a:t>Create governance structure</a:t>
            </a: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 3" pitchFamily="18" charset="2"/>
              <a:buChar char=""/>
            </a:pPr>
            <a:r>
              <a:rPr lang="en-GB" sz="1200" dirty="0" smtClean="0">
                <a:solidFill>
                  <a:schemeClr val="tx1"/>
                </a:solidFill>
              </a:rPr>
              <a:t>Define funding schemes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9061" y="1764892"/>
            <a:ext cx="1651820" cy="249739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To support the computing capacity needs for the ATLAS experiment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22608" y="1764892"/>
            <a:ext cx="1651820" cy="249739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lvl="0" algn="ctr"/>
            <a:endParaRPr lang="en-GB" sz="1200" dirty="0" smtClean="0">
              <a:solidFill>
                <a:srgbClr val="000000"/>
              </a:solidFill>
            </a:endParaRPr>
          </a:p>
          <a:p>
            <a:pPr lvl="0" algn="ctr"/>
            <a:endParaRPr lang="en-GB" sz="1200" dirty="0">
              <a:solidFill>
                <a:srgbClr val="000000"/>
              </a:solidFill>
            </a:endParaRPr>
          </a:p>
          <a:p>
            <a:pPr lvl="0" algn="ctr"/>
            <a:r>
              <a:rPr lang="en-GB" sz="1200" dirty="0" smtClean="0">
                <a:solidFill>
                  <a:srgbClr val="000000"/>
                </a:solidFill>
              </a:rPr>
              <a:t>Setting up a new service to simplify analysis of large genomes, for a deeper insight into evolution and biodiversity</a:t>
            </a:r>
            <a:endParaRPr lang="en-GB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6949665" y="1764892"/>
            <a:ext cx="1651820" cy="2497393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lvl="0" algn="ctr"/>
            <a:endParaRPr lang="en-GB" sz="1200" dirty="0" smtClean="0">
              <a:solidFill>
                <a:srgbClr val="000000"/>
              </a:solidFill>
            </a:endParaRPr>
          </a:p>
          <a:p>
            <a:pPr lvl="0" algn="ctr"/>
            <a:r>
              <a:rPr lang="en-GB" sz="1200" dirty="0" smtClean="0">
                <a:solidFill>
                  <a:srgbClr val="000000"/>
                </a:solidFill>
              </a:rPr>
              <a:t>To create an Earth Observation platform, focusing on earthquake and volcano research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9061" y="4461468"/>
            <a:ext cx="5322424" cy="1523125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96" y="2055805"/>
            <a:ext cx="1232592" cy="523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87" y="2091782"/>
            <a:ext cx="1236898" cy="487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08592"/>
            <a:ext cx="578045" cy="188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91" y="4509120"/>
            <a:ext cx="894357" cy="305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5042928"/>
            <a:ext cx="625087" cy="258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85" y="4509120"/>
            <a:ext cx="745345" cy="4320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94" y="4969742"/>
            <a:ext cx="331465" cy="3314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47" y="4941168"/>
            <a:ext cx="691277" cy="432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45807"/>
            <a:ext cx="781817" cy="1920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42" y="4578019"/>
            <a:ext cx="519894" cy="2911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04" y="5540474"/>
            <a:ext cx="864096" cy="1728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47" y="5042256"/>
            <a:ext cx="360041" cy="1869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77905"/>
            <a:ext cx="504056" cy="1332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53995"/>
            <a:ext cx="432048" cy="195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74944"/>
            <a:ext cx="1991425" cy="1059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742781"/>
            <a:ext cx="484624" cy="206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31" y="5013176"/>
            <a:ext cx="927632" cy="216024"/>
          </a:xfrm>
          <a:prstGeom prst="rect">
            <a:avLst/>
          </a:prstGeom>
        </p:spPr>
      </p:pic>
      <p:pic>
        <p:nvPicPr>
          <p:cNvPr id="22" name="Picture 21" descr="terradue_web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60" y="4994126"/>
            <a:ext cx="961130" cy="3070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23" y="2575492"/>
            <a:ext cx="263550" cy="2820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12" y="2612166"/>
            <a:ext cx="251139" cy="2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20" y="2554986"/>
            <a:ext cx="349997" cy="29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17" y="2554986"/>
            <a:ext cx="297784" cy="29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86" y="1993858"/>
            <a:ext cx="737085" cy="737085"/>
          </a:xfrm>
          <a:prstGeom prst="rect">
            <a:avLst/>
          </a:prstGeom>
        </p:spPr>
      </p:pic>
      <p:pic>
        <p:nvPicPr>
          <p:cNvPr id="33" name="Picture 32" descr="CSA_Logo-SM_RGB_Med-300dpi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951090" y="4537695"/>
            <a:ext cx="792088" cy="304514"/>
          </a:xfrm>
          <a:prstGeom prst="rect">
            <a:avLst/>
          </a:prstGeom>
        </p:spPr>
      </p:pic>
      <p:pic>
        <p:nvPicPr>
          <p:cNvPr id="34" name="Picture 33" descr="C:\Users\RAMSAGHR\AppData\Local\Microsoft\Windows\Temporary Internet Files\Content.Outlook\GX41OULQ\ECMWF_new_logo.jp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57" y="5564857"/>
            <a:ext cx="626343" cy="10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504056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RAMSAGHR\AppData\Local\Microsoft\Windows\Temporary Internet Files\Content.Outlook\GX41OULQ\Logo-Ifremer_image_node_full (2)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21424"/>
            <a:ext cx="720080" cy="14389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275856" y="544522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Adopters</a:t>
            </a:r>
            <a:endParaRPr lang="it-IT" sz="1200" dirty="0"/>
          </a:p>
        </p:txBody>
      </p:sp>
      <p:pic>
        <p:nvPicPr>
          <p:cNvPr id="38" name="Picture 37" descr="AWST Home">
            <a:hlinkClick r:id="rId31"/>
          </p:cNvPr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21424"/>
            <a:ext cx="432048" cy="21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logo trust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732240" y="5733256"/>
            <a:ext cx="841256" cy="206243"/>
          </a:xfrm>
          <a:prstGeom prst="rect">
            <a:avLst/>
          </a:prstGeom>
        </p:spPr>
      </p:pic>
      <p:pic>
        <p:nvPicPr>
          <p:cNvPr id="40" name="Picture 39" descr="DLR_Signet_schwarz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444207" y="4509120"/>
            <a:ext cx="523873" cy="4320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960843" y="5013176"/>
            <a:ext cx="720079" cy="15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36096" y="5477991"/>
            <a:ext cx="243741" cy="24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Jones, CERN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5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IROforum Standard - Watermark">
  <a:themeElements>
    <a:clrScheme name="EIROforum Standard - 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IROforum Standard - 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IROforum Standard - 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IROforum Standard - Watermark">
  <a:themeElements>
    <a:clrScheme name="EIROforum Standard - 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IROforum Standard - 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IROforum Standard - 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EIROforum Standard - Watermark">
  <a:themeElements>
    <a:clrScheme name="EIROforum Standard - 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IROforum Standard - 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IROforum Standard - 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ROforum Standard - Waterm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ROforum Standard - Waterm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11525</TotalTime>
  <Words>2312</Words>
  <Application>Microsoft Office PowerPoint</Application>
  <PresentationFormat>On-screen Show (4:3)</PresentationFormat>
  <Paragraphs>384</Paragraphs>
  <Slides>33</Slides>
  <Notes>33</Notes>
  <HiddenSlides>3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ppt template (1)</vt:lpstr>
      <vt:lpstr>1_ppt template (1)</vt:lpstr>
      <vt:lpstr>Office Theme</vt:lpstr>
      <vt:lpstr>2_ppt template (1)</vt:lpstr>
      <vt:lpstr>EIROforum Standard - Watermark</vt:lpstr>
      <vt:lpstr>1_EIROforum Standard - Watermark</vt:lpstr>
      <vt:lpstr>2_EIROforum Standard - Watermark</vt:lpstr>
      <vt:lpstr>1_Office Theme</vt:lpstr>
      <vt:lpstr>A public-private partnership building a multidisciplinary cloud platform for data intensive science</vt:lpstr>
      <vt:lpstr>A Vision for a European e‐Infrastructure for the 21st Century</vt:lpstr>
      <vt:lpstr>What do we have already?</vt:lpstr>
      <vt:lpstr>How can we create e-infrastructures that overcome fragmentation?  </vt:lpstr>
      <vt:lpstr>The Business of Research</vt:lpstr>
      <vt:lpstr>User Forum</vt:lpstr>
      <vt:lpstr>Topics to be addressed</vt:lpstr>
      <vt:lpstr>PowerPoint Presentation</vt:lpstr>
      <vt:lpstr>A European cloud computing partnership:  big science teams up with big business</vt:lpstr>
      <vt:lpstr>Long Term Goal</vt:lpstr>
      <vt:lpstr>Contributors to the Ecosystem</vt:lpstr>
      <vt:lpstr>Timeline</vt:lpstr>
      <vt:lpstr>The Actors in the Helix Nebula initiative –  a European Partnership </vt:lpstr>
      <vt:lpstr>Governance Model for pilot phase</vt:lpstr>
      <vt:lpstr>Building the hybrid cloud How to approach interoperability</vt:lpstr>
      <vt:lpstr>Initial Flagship Use Cases</vt:lpstr>
      <vt:lpstr>Blue Box brokerage functions</vt:lpstr>
      <vt:lpstr>Building the hybrid cloud Connecting commercial providers to the GÉANT/NRENs </vt:lpstr>
      <vt:lpstr>Blue Box use in pilot</vt:lpstr>
      <vt:lpstr>Procurement Challenges</vt:lpstr>
      <vt:lpstr>Building the hybrid cloud Testing the public-commercial cloud interoperability</vt:lpstr>
      <vt:lpstr>Sustainability Models</vt:lpstr>
      <vt:lpstr>Sustainability Model Options</vt:lpstr>
      <vt:lpstr>Deployment Success Criteria</vt:lpstr>
      <vt:lpstr>PowerPoint Presentation</vt:lpstr>
      <vt:lpstr>New flagship use cases</vt:lpstr>
      <vt:lpstr>Working with national structures</vt:lpstr>
      <vt:lpstr>A Catalyst for Change</vt:lpstr>
      <vt:lpstr>Accelerating Europe</vt:lpstr>
      <vt:lpstr>Implementing the e-infrastructure vision</vt:lpstr>
      <vt:lpstr>Prototype Centre of Excellence</vt:lpstr>
      <vt:lpstr>Sustainability of the Prototype Centre of Excellence</vt:lpstr>
      <vt:lpstr>Acknowledgements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Representation of requirements</dc:title>
  <dc:creator>Rachida Amsaghrou</dc:creator>
  <cp:lastModifiedBy>Bob Jones</cp:lastModifiedBy>
  <cp:revision>161</cp:revision>
  <cp:lastPrinted>2013-08-28T11:11:37Z</cp:lastPrinted>
  <dcterms:created xsi:type="dcterms:W3CDTF">2013-05-13T14:40:26Z</dcterms:created>
  <dcterms:modified xsi:type="dcterms:W3CDTF">2013-08-30T07:58:34Z</dcterms:modified>
</cp:coreProperties>
</file>