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6"/>
    <p:sldMasterId id="2147483698" r:id="rId7"/>
    <p:sldMasterId id="2147483704" r:id="rId8"/>
  </p:sldMasterIdLst>
  <p:notesMasterIdLst>
    <p:notesMasterId r:id="rId23"/>
  </p:notesMasterIdLst>
  <p:handoutMasterIdLst>
    <p:handoutMasterId r:id="rId24"/>
  </p:handoutMasterIdLst>
  <p:sldIdLst>
    <p:sldId id="381" r:id="rId9"/>
    <p:sldId id="475" r:id="rId10"/>
    <p:sldId id="494" r:id="rId11"/>
    <p:sldId id="499" r:id="rId12"/>
    <p:sldId id="478" r:id="rId13"/>
    <p:sldId id="483" r:id="rId14"/>
    <p:sldId id="479" r:id="rId15"/>
    <p:sldId id="485" r:id="rId16"/>
    <p:sldId id="486" r:id="rId17"/>
    <p:sldId id="488" r:id="rId18"/>
    <p:sldId id="489" r:id="rId19"/>
    <p:sldId id="487" r:id="rId20"/>
    <p:sldId id="490" r:id="rId21"/>
    <p:sldId id="430" r:id="rId22"/>
  </p:sldIdLst>
  <p:sldSz cx="12192000" cy="6858000"/>
  <p:notesSz cx="7099300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3612" userDrawn="1">
          <p15:clr>
            <a:srgbClr val="A4A3A4"/>
          </p15:clr>
        </p15:guide>
        <p15:guide id="3" orient="horz" pos="4247" userDrawn="1">
          <p15:clr>
            <a:srgbClr val="A4A3A4"/>
          </p15:clr>
        </p15:guide>
        <p15:guide id="4" orient="horz" pos="1110" userDrawn="1">
          <p15:clr>
            <a:srgbClr val="A4A3A4"/>
          </p15:clr>
        </p15:guide>
        <p15:guide id="5" orient="horz" pos="210" userDrawn="1">
          <p15:clr>
            <a:srgbClr val="A4A3A4"/>
          </p15:clr>
        </p15:guide>
        <p15:guide id="6" pos="3840" userDrawn="1">
          <p15:clr>
            <a:srgbClr val="A4A3A4"/>
          </p15:clr>
        </p15:guide>
        <p15:guide id="7" pos="332" userDrawn="1">
          <p15:clr>
            <a:srgbClr val="A4A3A4"/>
          </p15:clr>
        </p15:guide>
        <p15:guide id="8" pos="45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örgel.S" initials="S" lastIdx="30" clrIdx="0">
    <p:extLst>
      <p:ext uri="{19B8F6BF-5375-455C-9EA6-DF929625EA0E}">
        <p15:presenceInfo xmlns:p15="http://schemas.microsoft.com/office/powerpoint/2012/main" userId="Sörgel.S" providerId="None"/>
      </p:ext>
    </p:extLst>
  </p:cmAuthor>
  <p:cmAuthor id="2" name="Sörgel, Sylvia" initials="SS" lastIdx="53" clrIdx="2">
    <p:extLst>
      <p:ext uri="{19B8F6BF-5375-455C-9EA6-DF929625EA0E}">
        <p15:presenceInfo xmlns:p15="http://schemas.microsoft.com/office/powerpoint/2012/main" userId="Sörgel, Sylvia" providerId="None"/>
      </p:ext>
    </p:extLst>
  </p:cmAuthor>
  <p:cmAuthor id="3" name="Blume, Claudia" initials="CB" lastIdx="29" clrIdx="3">
    <p:extLst>
      <p:ext uri="{19B8F6BF-5375-455C-9EA6-DF929625EA0E}">
        <p15:presenceInfo xmlns:p15="http://schemas.microsoft.com/office/powerpoint/2012/main" userId="Blume, Claudia" providerId="None"/>
      </p:ext>
    </p:extLst>
  </p:cmAuthor>
  <p:cmAuthor id="4" name="Santen, Laura" initials="SL" lastIdx="45" clrIdx="4">
    <p:extLst>
      <p:ext uri="{19B8F6BF-5375-455C-9EA6-DF929625EA0E}">
        <p15:presenceInfo xmlns:p15="http://schemas.microsoft.com/office/powerpoint/2012/main" userId="Santen, Laura" providerId="None"/>
      </p:ext>
    </p:extLst>
  </p:cmAuthor>
  <p:cmAuthor id="5" name="Beuge, Andreas" initials="BA" lastIdx="5" clrIdx="5">
    <p:extLst>
      <p:ext uri="{19B8F6BF-5375-455C-9EA6-DF929625EA0E}">
        <p15:presenceInfo xmlns:p15="http://schemas.microsoft.com/office/powerpoint/2012/main" userId="Beuge, Andreas" providerId="None"/>
      </p:ext>
    </p:extLst>
  </p:cmAuthor>
  <p:cmAuthor id="6" name="Bönnemann, Christian" initials="BC" lastIdx="4" clrIdx="6">
    <p:extLst>
      <p:ext uri="{19B8F6BF-5375-455C-9EA6-DF929625EA0E}">
        <p15:presenceInfo xmlns:p15="http://schemas.microsoft.com/office/powerpoint/2012/main" userId="Bönnemann, Christi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00347A"/>
    <a:srgbClr val="FF9900"/>
    <a:srgbClr val="E6E6E6"/>
    <a:srgbClr val="C0504D"/>
    <a:srgbClr val="4F8FCC"/>
    <a:srgbClr val="6699FF"/>
    <a:srgbClr val="008080"/>
    <a:srgbClr val="5F7CA7"/>
    <a:srgbClr val="2D5A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93D81CF-94F2-401A-BA57-92F5A7B2D0C5}" styleName="Mittlere Formatvorlag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CAF9ED-07DC-4A11-8D7F-57B35C25682E}" styleName="Mittlere Formatvorlage 1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660B408-B3CF-4A94-85FC-2B1E0A45F4A2}" styleName="Dunkle Formatvorlage 2 - Akzent 1/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18" autoAdjust="0"/>
    <p:restoredTop sz="88319" autoAdjust="0"/>
  </p:normalViewPr>
  <p:slideViewPr>
    <p:cSldViewPr showGuides="1">
      <p:cViewPr varScale="1">
        <p:scale>
          <a:sx n="74" d="100"/>
          <a:sy n="74" d="100"/>
        </p:scale>
        <p:origin x="1104" y="67"/>
      </p:cViewPr>
      <p:guideLst>
        <p:guide orient="horz" pos="2160"/>
        <p:guide orient="horz" pos="3612"/>
        <p:guide orient="horz" pos="4247"/>
        <p:guide orient="horz" pos="1110"/>
        <p:guide orient="horz" pos="210"/>
        <p:guide pos="3840"/>
        <p:guide pos="332"/>
        <p:guide pos="45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90" d="100"/>
          <a:sy n="90" d="100"/>
        </p:scale>
        <p:origin x="3708" y="102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3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3.xml"/><Relationship Id="rId24" Type="http://schemas.openxmlformats.org/officeDocument/2006/relationships/handoutMaster" Target="handoutMasters/handoutMaster1.xml"/><Relationship Id="rId5" Type="http://schemas.openxmlformats.org/officeDocument/2006/relationships/customXml" Target="../customXml/item5.xml"/><Relationship Id="rId15" Type="http://schemas.openxmlformats.org/officeDocument/2006/relationships/slide" Target="slides/slide7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EEC720-A3DD-4644-B602-49D0F83973A5}" type="datetimeFigureOut">
              <a:rPr lang="de-DE" smtClean="0"/>
              <a:pPr/>
              <a:t>25.11.2022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89ED30-4E56-4FBB-9FC1-8827AD0343D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28F3DFD7-CF4E-459F-A5E0-25DB1AD1FB17}" type="datetimeFigureOut">
              <a:rPr lang="de-DE"/>
              <a:pPr>
                <a:defRPr/>
              </a:pPr>
              <a:t>25.11.2022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8" tIns="47384" rIns="94768" bIns="47384" rtlCol="0" anchor="ctr"/>
          <a:lstStyle/>
          <a:p>
            <a:pPr lvl="0"/>
            <a:endParaRPr lang="de-DE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4768" tIns="47384" rIns="94768" bIns="47384" rtlCol="0">
            <a:normAutofit/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0263"/>
            <a:ext cx="3076575" cy="512762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138" y="9720263"/>
            <a:ext cx="3076575" cy="512762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4021051-A5FC-4236-9195-29316C4688C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021051-A5FC-4236-9195-29316C4688C5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31573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sz="1200" i="1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021051-A5FC-4236-9195-29316C4688C5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28236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11 </a:t>
            </a:r>
            <a:r>
              <a:rPr lang="de-DE" dirty="0" err="1" smtClean="0"/>
              <a:t>active</a:t>
            </a:r>
            <a:r>
              <a:rPr lang="de-DE" dirty="0" smtClean="0"/>
              <a:t>, 14 </a:t>
            </a:r>
            <a:r>
              <a:rPr lang="de-DE" dirty="0" err="1" smtClean="0"/>
              <a:t>inactive</a:t>
            </a:r>
            <a:r>
              <a:rPr lang="de-DE" dirty="0" smtClean="0"/>
              <a:t> </a:t>
            </a:r>
            <a:r>
              <a:rPr lang="de-DE" dirty="0" err="1" smtClean="0"/>
              <a:t>sites</a:t>
            </a:r>
            <a:endParaRPr lang="de-DE" dirty="0" smtClean="0"/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de-DE" sz="1200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Autonomous</a:t>
            </a:r>
            <a:r>
              <a:rPr lang="de-DE" sz="1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international </a:t>
            </a:r>
            <a:r>
              <a:rPr lang="de-DE" sz="1200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organization</a:t>
            </a:r>
            <a:r>
              <a:rPr lang="de-DE" sz="1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under</a:t>
            </a:r>
            <a:r>
              <a:rPr lang="de-DE" sz="1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the 1982 UN </a:t>
            </a:r>
            <a:r>
              <a:rPr lang="de-DE" sz="1200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Convention</a:t>
            </a:r>
            <a:r>
              <a:rPr lang="de-DE" sz="1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on the Law </a:t>
            </a:r>
            <a:r>
              <a:rPr lang="de-DE" sz="1200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of</a:t>
            </a:r>
            <a:r>
              <a:rPr lang="de-DE" sz="1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the </a:t>
            </a:r>
            <a:r>
              <a:rPr lang="de-DE" sz="1200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Sea</a:t>
            </a:r>
            <a:r>
              <a:rPr lang="de-DE" sz="1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(UNCLOS). 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de-DE" sz="1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168 </a:t>
            </a:r>
            <a:r>
              <a:rPr lang="de-DE" sz="1200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member</a:t>
            </a:r>
            <a:r>
              <a:rPr lang="de-DE" sz="1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states</a:t>
            </a:r>
            <a:endParaRPr lang="de-DE" sz="1200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de-DE" sz="1200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Regulates</a:t>
            </a:r>
            <a:r>
              <a:rPr lang="de-DE" sz="1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prospecting</a:t>
            </a:r>
            <a:r>
              <a:rPr lang="de-DE" sz="1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de-DE" sz="1200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exploration</a:t>
            </a:r>
            <a:r>
              <a:rPr lang="de-DE" sz="1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and</a:t>
            </a:r>
            <a:r>
              <a:rPr lang="de-DE" sz="1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exploitation</a:t>
            </a:r>
            <a:r>
              <a:rPr lang="de-DE" sz="1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of</a:t>
            </a:r>
            <a:r>
              <a:rPr lang="de-DE" sz="1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marine </a:t>
            </a:r>
            <a:r>
              <a:rPr lang="de-DE" sz="1200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minerals</a:t>
            </a:r>
            <a:r>
              <a:rPr lang="de-DE" sz="1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in the international </a:t>
            </a:r>
            <a:r>
              <a:rPr lang="de-DE" sz="1200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seabed</a:t>
            </a:r>
            <a:r>
              <a:rPr lang="de-DE" sz="1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area</a:t>
            </a:r>
            <a:r>
              <a:rPr lang="de-DE" sz="1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(</a:t>
            </a:r>
            <a:r>
              <a:rPr lang="de-DE" sz="1200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belongs</a:t>
            </a:r>
            <a:r>
              <a:rPr lang="de-DE" sz="1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to</a:t>
            </a:r>
            <a:r>
              <a:rPr lang="de-DE" sz="1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all </a:t>
            </a:r>
            <a:r>
              <a:rPr lang="de-DE" sz="1200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humankind</a:t>
            </a:r>
            <a:r>
              <a:rPr lang="de-DE" sz="1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021051-A5FC-4236-9195-29316C4688C5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04300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sz="1200" i="1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021051-A5FC-4236-9195-29316C4688C5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62165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021051-A5FC-4236-9195-29316C4688C5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5789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021051-A5FC-4236-9195-29316C4688C5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2627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021051-A5FC-4236-9195-29316C4688C5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2734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021051-A5FC-4236-9195-29316C4688C5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7829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021051-A5FC-4236-9195-29316C4688C5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3335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LGM: 31,000 – 16,000 </a:t>
            </a:r>
            <a:r>
              <a:rPr lang="de-DE" dirty="0" err="1" smtClean="0"/>
              <a:t>years</a:t>
            </a:r>
            <a:r>
              <a:rPr lang="de-DE" dirty="0" smtClean="0"/>
              <a:t> </a:t>
            </a:r>
            <a:r>
              <a:rPr lang="de-DE" dirty="0" err="1" smtClean="0"/>
              <a:t>ago</a:t>
            </a:r>
            <a:endParaRPr lang="de-DE" dirty="0" smtClean="0"/>
          </a:p>
          <a:p>
            <a:r>
              <a:rPr lang="de-DE" dirty="0" smtClean="0"/>
              <a:t>2 </a:t>
            </a:r>
            <a:r>
              <a:rPr lang="de-DE" dirty="0" err="1" smtClean="0"/>
              <a:t>orders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magnitude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magnitude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extracted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continental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aquiferd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021051-A5FC-4236-9195-29316C4688C5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88667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Aquifers</a:t>
            </a:r>
            <a:r>
              <a:rPr lang="de-DE" dirty="0" smtClean="0"/>
              <a:t> in </a:t>
            </a:r>
            <a:r>
              <a:rPr lang="de-DE" dirty="0" err="1" smtClean="0"/>
              <a:t>gravel</a:t>
            </a:r>
            <a:r>
              <a:rPr lang="de-DE" dirty="0" smtClean="0"/>
              <a:t> (Kies. Schotter)</a:t>
            </a:r>
          </a:p>
          <a:p>
            <a:r>
              <a:rPr lang="de-DE" dirty="0" err="1" smtClean="0"/>
              <a:t>Silt</a:t>
            </a:r>
            <a:r>
              <a:rPr lang="de-DE" dirty="0" smtClean="0"/>
              <a:t>, </a:t>
            </a:r>
            <a:r>
              <a:rPr lang="de-DE" dirty="0" err="1" smtClean="0"/>
              <a:t>sand</a:t>
            </a:r>
            <a:r>
              <a:rPr lang="de-DE" dirty="0" smtClean="0"/>
              <a:t> </a:t>
            </a:r>
            <a:r>
              <a:rPr lang="de-DE" dirty="0" err="1" smtClean="0"/>
              <a:t>clay</a:t>
            </a:r>
            <a:r>
              <a:rPr lang="de-DE" dirty="0" smtClean="0"/>
              <a:t> </a:t>
            </a:r>
            <a:r>
              <a:rPr lang="de-DE" dirty="0" err="1" smtClean="0"/>
              <a:t>layers</a:t>
            </a:r>
            <a:r>
              <a:rPr lang="de-DE" dirty="0" smtClean="0"/>
              <a:t> form </a:t>
            </a:r>
            <a:r>
              <a:rPr lang="de-DE" dirty="0" err="1" smtClean="0"/>
              <a:t>aquitards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021051-A5FC-4236-9195-29316C4688C5}" type="slidenum">
              <a:rPr kumimoji="0" lang="de-DE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825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100" dirty="0" err="1" smtClean="0"/>
              <a:t>Needle</a:t>
            </a:r>
            <a:r>
              <a:rPr lang="de-DE" sz="1100" baseline="0" dirty="0" smtClean="0"/>
              <a:t> in a </a:t>
            </a:r>
            <a:r>
              <a:rPr lang="de-DE" sz="1100" baseline="0" dirty="0" err="1" smtClean="0"/>
              <a:t>haystack</a:t>
            </a:r>
            <a:r>
              <a:rPr lang="de-DE" sz="1100" baseline="0" dirty="0" smtClean="0"/>
              <a:t> </a:t>
            </a:r>
            <a:r>
              <a:rPr lang="de-DE" sz="1100" baseline="0" dirty="0" err="1" smtClean="0"/>
              <a:t>problem</a:t>
            </a:r>
            <a:endParaRPr lang="de-DE" sz="1100" baseline="0" dirty="0" smtClean="0"/>
          </a:p>
          <a:p>
            <a:r>
              <a:rPr lang="de-DE" sz="1100" baseline="0" dirty="0" smtClean="0"/>
              <a:t>High grade </a:t>
            </a:r>
            <a:r>
              <a:rPr lang="de-DE" sz="1100" baseline="0" dirty="0" err="1" smtClean="0"/>
              <a:t>minerals</a:t>
            </a:r>
            <a:r>
              <a:rPr lang="de-DE" sz="1100" baseline="0" dirty="0" smtClean="0"/>
              <a:t>, CU, ZN, </a:t>
            </a:r>
            <a:r>
              <a:rPr lang="de-DE" sz="1100" baseline="0" dirty="0" err="1" smtClean="0"/>
              <a:t>Pb</a:t>
            </a:r>
            <a:r>
              <a:rPr lang="de-DE" sz="1100" baseline="0" dirty="0" smtClean="0"/>
              <a:t>, CO, TE, AU,AG, rare </a:t>
            </a:r>
            <a:r>
              <a:rPr lang="de-DE" sz="1100" baseline="0" dirty="0" err="1" smtClean="0"/>
              <a:t>earth</a:t>
            </a:r>
            <a:r>
              <a:rPr lang="de-DE" sz="1100" baseline="0" dirty="0" smtClean="0"/>
              <a:t> </a:t>
            </a:r>
            <a:endParaRPr lang="de-DE" sz="1100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021051-A5FC-4236-9195-29316C4688C5}" type="slidenum">
              <a:rPr kumimoji="0" lang="de-DE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294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sz="1200" i="1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021051-A5FC-4236-9195-29316C4688C5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982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2"/>
          <p:cNvSpPr>
            <a:spLocks noChangeShapeType="1"/>
          </p:cNvSpPr>
          <p:nvPr/>
        </p:nvSpPr>
        <p:spPr bwMode="auto">
          <a:xfrm>
            <a:off x="2117" y="1989138"/>
            <a:ext cx="121920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de-DE" sz="2000">
              <a:latin typeface="Arial" charset="0"/>
              <a:cs typeface="+mn-cs"/>
            </a:endParaRPr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719403" y="2564906"/>
            <a:ext cx="10561173" cy="1010543"/>
          </a:xfrm>
          <a:prstGeom prst="rect">
            <a:avLst/>
          </a:prstGeom>
        </p:spPr>
        <p:txBody>
          <a:bodyPr lIns="0"/>
          <a:lstStyle>
            <a:lvl1pPr algn="l"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719403" y="4005064"/>
            <a:ext cx="10589387" cy="1728986"/>
          </a:xfrm>
          <a:prstGeom prst="rect">
            <a:avLst/>
          </a:prstGeom>
        </p:spPr>
        <p:txBody>
          <a:bodyPr lIns="0"/>
          <a:lstStyle>
            <a:lvl1pPr>
              <a:buFont typeface="+mj-lt"/>
              <a:buNone/>
              <a:defRPr sz="1800">
                <a:solidFill>
                  <a:schemeClr val="tx1"/>
                </a:solidFill>
              </a:defRPr>
            </a:lvl1pPr>
            <a:lvl2pPr marL="800100" indent="-342900">
              <a:buFont typeface="+mj-lt"/>
              <a:buNone/>
              <a:defRPr sz="1800">
                <a:solidFill>
                  <a:schemeClr val="tx1"/>
                </a:solidFill>
              </a:defRPr>
            </a:lvl2pPr>
            <a:lvl3pPr marL="1257300" indent="-342900">
              <a:buFont typeface="+mj-lt"/>
              <a:buNone/>
              <a:defRPr sz="1800">
                <a:solidFill>
                  <a:schemeClr val="tx1"/>
                </a:solidFill>
              </a:defRPr>
            </a:lvl3pPr>
            <a:lvl4pPr marL="1714500" indent="-342900">
              <a:buFont typeface="+mj-lt"/>
              <a:buNone/>
              <a:defRPr sz="1800">
                <a:solidFill>
                  <a:schemeClr val="tx1"/>
                </a:solidFill>
              </a:defRPr>
            </a:lvl4pPr>
            <a:lvl5pPr marL="2171700" indent="-342900">
              <a:buFont typeface="+mj-lt"/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5" name="Line 12"/>
          <p:cNvSpPr>
            <a:spLocks noChangeShapeType="1"/>
          </p:cNvSpPr>
          <p:nvPr userDrawn="1"/>
        </p:nvSpPr>
        <p:spPr bwMode="auto">
          <a:xfrm>
            <a:off x="2117" y="1988840"/>
            <a:ext cx="121920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de-DE" sz="200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495869"/>
            <a:ext cx="1007435" cy="365125"/>
          </a:xfrm>
          <a:prstGeom prst="rect">
            <a:avLst/>
          </a:prstGeom>
        </p:spPr>
        <p:txBody>
          <a:bodyPr vert="horz" lIns="36000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D34A1771-A994-46F3-85A1-9667F18B11C3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usenchart_BG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 bwMode="auto">
          <a:xfrm>
            <a:off x="0" y="5949950"/>
            <a:ext cx="12192000" cy="9080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sz="2000">
              <a:latin typeface="Arial" charset="0"/>
              <a:cs typeface="+mn-cs"/>
            </a:endParaRPr>
          </a:p>
        </p:txBody>
      </p:sp>
      <p:pic>
        <p:nvPicPr>
          <p:cNvPr id="3" name="Picture 4" descr="C:\duba.j\Eigene Dateien\Projekte\Logos\Logos BGR\für Drucker 150 dpi\rgb\BGR mit Schrift und Geoz_rgb_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0751" y="2311400"/>
            <a:ext cx="10350500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 userDrawn="1"/>
        </p:nvSpPr>
        <p:spPr bwMode="auto">
          <a:xfrm>
            <a:off x="0" y="5949280"/>
            <a:ext cx="12192000" cy="90872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Picture 4" descr="C:\duba.j\Eigene Dateien\Projekte\Logos\Logos BGR\für Drucker 150 dpi\rgb\BGR mit Schrift und Geoz_rgb_150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1230" y="2310780"/>
            <a:ext cx="10349545" cy="22231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1665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D1B3B2-963D-4DBE-86C0-78E5282EA5F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61774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7B0B8C-1AA6-4E0B-8571-89DC0A490F2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22671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C464AC-F200-4E70-A2A7-A885DD343BD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0507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6ACFA4-D4AC-48CE-AA46-359FB929FBC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80813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EC840F-0991-4043-A22D-3ED4EA5AC30A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76897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576464-D0DB-4859-A4DC-E8D923C91656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787393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82138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89A95C-CC14-4C0E-A055-AF3DF51759E7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69835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E80FFD-2D38-4951-82EE-02C9D1685A1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04009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2"/>
          <p:cNvSpPr>
            <a:spLocks noChangeShapeType="1"/>
          </p:cNvSpPr>
          <p:nvPr/>
        </p:nvSpPr>
        <p:spPr bwMode="auto">
          <a:xfrm>
            <a:off x="0" y="692150"/>
            <a:ext cx="121920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de-DE" sz="2000">
              <a:latin typeface="Arial" charset="0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15516"/>
            <a:ext cx="12192000" cy="461665"/>
          </a:xfrm>
          <a:prstGeom prst="rect">
            <a:avLst/>
          </a:prstGeom>
        </p:spPr>
        <p:txBody>
          <a:bodyPr lIns="360000" anchor="ctr" anchorCtr="0">
            <a:spAutoFit/>
          </a:bodyPr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27051" y="1008002"/>
            <a:ext cx="10877749" cy="4681315"/>
          </a:xfrm>
          <a:prstGeom prst="rect">
            <a:avLst/>
          </a:prstGeom>
        </p:spPr>
        <p:txBody>
          <a:bodyPr lIns="0"/>
          <a:lstStyle>
            <a:lvl1pPr marL="265113" indent="-265113">
              <a:spcAft>
                <a:spcPts val="500"/>
              </a:spcAft>
              <a:buFontTx/>
              <a:buNone/>
              <a:defRPr sz="1800">
                <a:solidFill>
                  <a:schemeClr val="tx1"/>
                </a:solidFill>
              </a:defRPr>
            </a:lvl1pPr>
            <a:lvl2pPr marL="542925" indent="-277813">
              <a:spcAft>
                <a:spcPts val="500"/>
              </a:spcAft>
              <a:defRPr sz="1800">
                <a:solidFill>
                  <a:schemeClr val="tx1"/>
                </a:solidFill>
              </a:defRPr>
            </a:lvl2pPr>
            <a:lvl3pPr marL="808038" indent="-265113">
              <a:spcAft>
                <a:spcPts val="500"/>
              </a:spcAft>
              <a:defRPr sz="1800">
                <a:solidFill>
                  <a:schemeClr val="tx1"/>
                </a:solidFill>
              </a:defRPr>
            </a:lvl3pPr>
            <a:lvl4pPr marL="1073150" indent="-265113">
              <a:spcAft>
                <a:spcPts val="500"/>
              </a:spcAft>
              <a:defRPr sz="1800">
                <a:solidFill>
                  <a:schemeClr val="tx1"/>
                </a:solidFill>
              </a:defRPr>
            </a:lvl4pPr>
            <a:lvl5pPr marL="1435100" indent="-265113">
              <a:spcAft>
                <a:spcPts val="500"/>
              </a:spcAft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Line 12"/>
          <p:cNvSpPr>
            <a:spLocks noChangeShapeType="1"/>
          </p:cNvSpPr>
          <p:nvPr userDrawn="1"/>
        </p:nvSpPr>
        <p:spPr bwMode="auto">
          <a:xfrm>
            <a:off x="0" y="692696"/>
            <a:ext cx="121920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de-DE" sz="200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495869"/>
            <a:ext cx="1007435" cy="365125"/>
          </a:xfrm>
          <a:prstGeom prst="rect">
            <a:avLst/>
          </a:prstGeom>
        </p:spPr>
        <p:txBody>
          <a:bodyPr vert="horz" lIns="36000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D34A1771-A994-46F3-85A1-9667F18B11C3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E0ECFC-10AB-48DB-9C12-12A8117CE686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669740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C84C20-4A0F-44CA-B733-75C1EF0BA7A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38216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12"/>
          <p:cNvSpPr>
            <a:spLocks noChangeShapeType="1"/>
          </p:cNvSpPr>
          <p:nvPr/>
        </p:nvSpPr>
        <p:spPr bwMode="auto">
          <a:xfrm>
            <a:off x="0" y="692150"/>
            <a:ext cx="121920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de-DE" sz="2000">
              <a:latin typeface="Arial" charset="0"/>
              <a:cs typeface="+mn-cs"/>
            </a:endParaRP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92696"/>
          </a:xfrm>
          <a:prstGeom prst="rect">
            <a:avLst/>
          </a:prstGeom>
        </p:spPr>
        <p:txBody>
          <a:bodyPr wrap="square" lIns="360000" anchor="ctr" anchorCtr="0">
            <a:noAutofit/>
          </a:bodyPr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4" name="Line 12"/>
          <p:cNvSpPr>
            <a:spLocks noChangeShapeType="1"/>
          </p:cNvSpPr>
          <p:nvPr userDrawn="1"/>
        </p:nvSpPr>
        <p:spPr bwMode="auto">
          <a:xfrm>
            <a:off x="0" y="692696"/>
            <a:ext cx="121920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de-DE" sz="200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495869"/>
            <a:ext cx="1007435" cy="365125"/>
          </a:xfrm>
          <a:prstGeom prst="rect">
            <a:avLst/>
          </a:prstGeom>
        </p:spPr>
        <p:txBody>
          <a:bodyPr vert="horz" lIns="36000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D34A1771-A994-46F3-85A1-9667F18B11C3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495869"/>
            <a:ext cx="1007435" cy="365125"/>
          </a:xfrm>
          <a:prstGeom prst="rect">
            <a:avLst/>
          </a:prstGeom>
        </p:spPr>
        <p:txBody>
          <a:bodyPr vert="horz" lIns="36000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D34A1771-A994-46F3-85A1-9667F18B11C3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usenchart_BG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 bwMode="auto">
          <a:xfrm>
            <a:off x="0" y="5949950"/>
            <a:ext cx="12192000" cy="9080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sz="2000">
              <a:latin typeface="Arial" charset="0"/>
              <a:cs typeface="+mn-cs"/>
            </a:endParaRPr>
          </a:p>
        </p:txBody>
      </p:sp>
      <p:sp>
        <p:nvSpPr>
          <p:cNvPr id="4" name="Rechteck 3"/>
          <p:cNvSpPr/>
          <p:nvPr userDrawn="1"/>
        </p:nvSpPr>
        <p:spPr bwMode="auto">
          <a:xfrm>
            <a:off x="0" y="5949280"/>
            <a:ext cx="12192000" cy="90872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282" y="2317376"/>
            <a:ext cx="7763435" cy="22232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495869"/>
            <a:ext cx="1007435" cy="365125"/>
          </a:xfrm>
          <a:prstGeom prst="rect">
            <a:avLst/>
          </a:prstGeom>
        </p:spPr>
        <p:txBody>
          <a:bodyPr vert="horz" lIns="36000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D34A1771-A994-46F3-85A1-9667F18B11C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2472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2"/>
          <p:cNvSpPr>
            <a:spLocks noChangeShapeType="1"/>
          </p:cNvSpPr>
          <p:nvPr/>
        </p:nvSpPr>
        <p:spPr bwMode="auto">
          <a:xfrm>
            <a:off x="0" y="692150"/>
            <a:ext cx="121920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de-DE" sz="2000">
              <a:latin typeface="Arial" charset="0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15516"/>
            <a:ext cx="12192000" cy="461665"/>
          </a:xfrm>
          <a:prstGeom prst="rect">
            <a:avLst/>
          </a:prstGeom>
        </p:spPr>
        <p:txBody>
          <a:bodyPr lIns="360000" anchor="ctr" anchorCtr="0">
            <a:spAutoFit/>
          </a:bodyPr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27051" y="1008002"/>
            <a:ext cx="10877749" cy="4681315"/>
          </a:xfrm>
          <a:prstGeom prst="rect">
            <a:avLst/>
          </a:prstGeom>
        </p:spPr>
        <p:txBody>
          <a:bodyPr lIns="0"/>
          <a:lstStyle>
            <a:lvl1pPr marL="265113" indent="-265113">
              <a:spcAft>
                <a:spcPts val="500"/>
              </a:spcAft>
              <a:buFontTx/>
              <a:buNone/>
              <a:defRPr sz="1800">
                <a:solidFill>
                  <a:schemeClr val="tx1"/>
                </a:solidFill>
              </a:defRPr>
            </a:lvl1pPr>
            <a:lvl2pPr marL="542925" indent="-277813">
              <a:spcAft>
                <a:spcPts val="500"/>
              </a:spcAft>
              <a:defRPr sz="1800">
                <a:solidFill>
                  <a:schemeClr val="tx1"/>
                </a:solidFill>
              </a:defRPr>
            </a:lvl2pPr>
            <a:lvl3pPr marL="808038" indent="-265113">
              <a:spcAft>
                <a:spcPts val="500"/>
              </a:spcAft>
              <a:defRPr sz="1800">
                <a:solidFill>
                  <a:schemeClr val="tx1"/>
                </a:solidFill>
              </a:defRPr>
            </a:lvl3pPr>
            <a:lvl4pPr marL="1073150" indent="-265113">
              <a:spcAft>
                <a:spcPts val="500"/>
              </a:spcAft>
              <a:defRPr sz="1800">
                <a:solidFill>
                  <a:schemeClr val="tx1"/>
                </a:solidFill>
              </a:defRPr>
            </a:lvl4pPr>
            <a:lvl5pPr marL="1435100" indent="-265113">
              <a:spcAft>
                <a:spcPts val="500"/>
              </a:spcAft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Line 12"/>
          <p:cNvSpPr>
            <a:spLocks noChangeShapeType="1"/>
          </p:cNvSpPr>
          <p:nvPr userDrawn="1"/>
        </p:nvSpPr>
        <p:spPr bwMode="auto">
          <a:xfrm>
            <a:off x="0" y="692696"/>
            <a:ext cx="121920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de-DE" sz="200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495869"/>
            <a:ext cx="1007435" cy="365125"/>
          </a:xfrm>
          <a:prstGeom prst="rect">
            <a:avLst/>
          </a:prstGeom>
        </p:spPr>
        <p:txBody>
          <a:bodyPr vert="horz" lIns="36000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D34A1771-A994-46F3-85A1-9667F18B11C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9813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12"/>
          <p:cNvSpPr>
            <a:spLocks noChangeShapeType="1"/>
          </p:cNvSpPr>
          <p:nvPr/>
        </p:nvSpPr>
        <p:spPr bwMode="auto">
          <a:xfrm>
            <a:off x="0" y="692150"/>
            <a:ext cx="121920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de-DE" sz="2000">
              <a:latin typeface="Arial" charset="0"/>
              <a:cs typeface="+mn-cs"/>
            </a:endParaRP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92696"/>
          </a:xfrm>
          <a:prstGeom prst="rect">
            <a:avLst/>
          </a:prstGeom>
        </p:spPr>
        <p:txBody>
          <a:bodyPr wrap="square" lIns="360000" anchor="ctr" anchorCtr="0">
            <a:noAutofit/>
          </a:bodyPr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4" name="Line 12"/>
          <p:cNvSpPr>
            <a:spLocks noChangeShapeType="1"/>
          </p:cNvSpPr>
          <p:nvPr userDrawn="1"/>
        </p:nvSpPr>
        <p:spPr bwMode="auto">
          <a:xfrm>
            <a:off x="0" y="692696"/>
            <a:ext cx="121920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de-DE" sz="200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495869"/>
            <a:ext cx="1007435" cy="365125"/>
          </a:xfrm>
          <a:prstGeom prst="rect">
            <a:avLst/>
          </a:prstGeom>
        </p:spPr>
        <p:txBody>
          <a:bodyPr vert="horz" lIns="36000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D34A1771-A994-46F3-85A1-9667F18B11C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52872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495869"/>
            <a:ext cx="1007435" cy="365125"/>
          </a:xfrm>
          <a:prstGeom prst="rect">
            <a:avLst/>
          </a:prstGeom>
        </p:spPr>
        <p:txBody>
          <a:bodyPr vert="horz" lIns="36000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D34A1771-A994-46F3-85A1-9667F18B11C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9118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44" r="99167" b="6879"/>
          <a:stretch/>
        </p:blipFill>
        <p:spPr>
          <a:xfrm>
            <a:off x="1727954" y="6082392"/>
            <a:ext cx="1512169" cy="47198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2" y="6021288"/>
            <a:ext cx="7920880" cy="594191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559"/>
          <a:stretch/>
        </p:blipFill>
        <p:spPr>
          <a:xfrm>
            <a:off x="0" y="6021288"/>
            <a:ext cx="4295800" cy="594665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-96688" y="6520259"/>
            <a:ext cx="1007435" cy="365125"/>
          </a:xfrm>
          <a:prstGeom prst="rect">
            <a:avLst/>
          </a:prstGeom>
        </p:spPr>
        <p:txBody>
          <a:bodyPr vert="horz" lIns="36000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D34A1771-A994-46F3-85A1-9667F18B11C3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 descr="Verlauf BGR+Schrift_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021388"/>
            <a:ext cx="121920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/>
          <p:cNvSpPr txBox="1"/>
          <p:nvPr/>
        </p:nvSpPr>
        <p:spPr>
          <a:xfrm>
            <a:off x="192618" y="6535738"/>
            <a:ext cx="1198033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fld id="{9B092A01-AB09-4ED9-8FF6-3DC23F5D19E4}" type="slidenum">
              <a:rPr lang="de-DE" sz="1200" b="0">
                <a:latin typeface="Arial" charset="0"/>
                <a:cs typeface="+mn-cs"/>
              </a:rPr>
              <a:pPr>
                <a:defRPr/>
              </a:pPr>
              <a:t>‹Nr.›</a:t>
            </a:fld>
            <a:endParaRPr lang="de-DE" sz="1200" b="0" dirty="0">
              <a:latin typeface="Arial" charset="0"/>
              <a:cs typeface="+mn-cs"/>
            </a:endParaRPr>
          </a:p>
        </p:txBody>
      </p:sp>
      <p:pic>
        <p:nvPicPr>
          <p:cNvPr id="4" name="Picture 11" descr="Verlauf BGR+Schrift_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021388"/>
            <a:ext cx="121920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495869"/>
            <a:ext cx="1007435" cy="365125"/>
          </a:xfrm>
          <a:prstGeom prst="rect">
            <a:avLst/>
          </a:prstGeom>
        </p:spPr>
        <p:txBody>
          <a:bodyPr vert="horz" lIns="36000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D34A1771-A994-46F3-85A1-9667F18B11C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32866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das Titelformat zu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die Formate des Vorlagentextes zu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anose="02020603050405020304" pitchFamily="18" charset="0"/>
              </a:defRPr>
            </a:lvl1pPr>
          </a:lstStyle>
          <a:p>
            <a:fld id="{976E14DD-873D-4985-9DE6-2130246393AA}" type="slidenum">
              <a:rPr lang="de-DE" altLang="de-DE"/>
              <a:pPr/>
              <a:t>‹Nr.›</a:t>
            </a:fld>
            <a:endParaRPr lang="de-DE" altLang="de-DE"/>
          </a:p>
        </p:txBody>
      </p:sp>
      <p:pic>
        <p:nvPicPr>
          <p:cNvPr id="1031" name="Grafik 7" descr="Posterleiste_BGR_mit_Schrift_150_rgb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2675"/>
            <a:ext cx="1219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hteck 8"/>
          <p:cNvSpPr>
            <a:spLocks noChangeArrowheads="1"/>
          </p:cNvSpPr>
          <p:nvPr userDrawn="1"/>
        </p:nvSpPr>
        <p:spPr bwMode="auto">
          <a:xfrm>
            <a:off x="0" y="6253164"/>
            <a:ext cx="5860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 eaLnBrk="1" hangingPunct="1"/>
            <a:r>
              <a:rPr lang="de-DE" altLang="de-DE" sz="1200" b="0" i="1">
                <a:latin typeface="Tahoma" panose="020B0604030504040204" pitchFamily="34" charset="0"/>
                <a:cs typeface="Tahoma" panose="020B0604030504040204" pitchFamily="34" charset="0"/>
              </a:rPr>
              <a:t>Arctic Frontiers 2012, Science Section, Tromsoe,  January 25-27, 2012</a:t>
            </a:r>
          </a:p>
        </p:txBody>
      </p:sp>
    </p:spTree>
    <p:extLst>
      <p:ext uri="{BB962C8B-B14F-4D97-AF65-F5344CB8AC3E}">
        <p14:creationId xmlns:p14="http://schemas.microsoft.com/office/powerpoint/2010/main" val="3221252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10" Type="http://schemas.openxmlformats.org/officeDocument/2006/relationships/image" Target="../media/image55.emf"/><Relationship Id="rId4" Type="http://schemas.openxmlformats.org/officeDocument/2006/relationships/image" Target="../media/image49.png"/><Relationship Id="rId9" Type="http://schemas.openxmlformats.org/officeDocument/2006/relationships/image" Target="../media/image5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emf"/><Relationship Id="rId7" Type="http://schemas.openxmlformats.org/officeDocument/2006/relationships/image" Target="../media/image6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emf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12" Type="http://schemas.openxmlformats.org/officeDocument/2006/relationships/image" Target="../media/image42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emf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18304" y="4199602"/>
            <a:ext cx="9254159" cy="996242"/>
          </a:xfrm>
        </p:spPr>
        <p:txBody>
          <a:bodyPr lIns="0"/>
          <a:lstStyle/>
          <a:p>
            <a:pPr>
              <a:lnSpc>
                <a:spcPts val="15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dirty="0" smtClean="0">
                <a:latin typeface="+mj-lt"/>
              </a:rPr>
              <a:t>1 BGR - Federal </a:t>
            </a:r>
            <a:r>
              <a:rPr lang="de-DE" dirty="0">
                <a:latin typeface="+mj-lt"/>
              </a:rPr>
              <a:t>Institute for </a:t>
            </a:r>
            <a:r>
              <a:rPr lang="de-DE" dirty="0" err="1">
                <a:latin typeface="+mj-lt"/>
              </a:rPr>
              <a:t>Geosciences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and</a:t>
            </a:r>
            <a:r>
              <a:rPr lang="de-DE" dirty="0">
                <a:latin typeface="+mj-lt"/>
              </a:rPr>
              <a:t> Natural </a:t>
            </a:r>
            <a:r>
              <a:rPr lang="de-DE" dirty="0" smtClean="0">
                <a:latin typeface="+mj-lt"/>
              </a:rPr>
              <a:t>Resources, Hannover Germany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dirty="0" smtClean="0">
                <a:latin typeface="+mj-lt"/>
              </a:rPr>
              <a:t>2 </a:t>
            </a:r>
            <a:r>
              <a:rPr lang="de-DE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University </a:t>
            </a:r>
            <a:r>
              <a:rPr lang="de-DE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de-DE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Southampton, </a:t>
            </a:r>
            <a:r>
              <a:rPr lang="de-DE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UK</a:t>
            </a:r>
            <a:r>
              <a:rPr lang="de-DE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DE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now</a:t>
            </a:r>
            <a:r>
              <a:rPr lang="de-DE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at Dalhousie University, </a:t>
            </a:r>
            <a:r>
              <a:rPr lang="de-DE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Canada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 GEOMAR</a:t>
            </a:r>
            <a:r>
              <a:rPr lang="de-DE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Helmholtz </a:t>
            </a:r>
            <a:r>
              <a:rPr lang="de-DE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Centre</a:t>
            </a:r>
            <a:r>
              <a:rPr lang="de-DE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for </a:t>
            </a:r>
            <a:r>
              <a:rPr lang="de-DE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Ocean</a:t>
            </a:r>
            <a:r>
              <a:rPr lang="de-DE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Research Kiel, Germany</a:t>
            </a:r>
          </a:p>
          <a:p>
            <a:pPr>
              <a:lnSpc>
                <a:spcPts val="1500"/>
              </a:lnSpc>
            </a:pPr>
            <a:endParaRPr lang="de-DE" dirty="0" smtClean="0"/>
          </a:p>
          <a:p>
            <a:pPr>
              <a:lnSpc>
                <a:spcPts val="1500"/>
              </a:lnSpc>
            </a:pP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34A1771-A994-46F3-85A1-9667F18B11C3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2" name="Rechteck 1"/>
          <p:cNvSpPr/>
          <p:nvPr/>
        </p:nvSpPr>
        <p:spPr>
          <a:xfrm>
            <a:off x="1007435" y="2959151"/>
            <a:ext cx="97690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u="sng" dirty="0"/>
              <a:t>Katrin Schwalenberg</a:t>
            </a:r>
            <a:r>
              <a:rPr lang="de-DE" u="sng" baseline="30000" dirty="0"/>
              <a:t>1</a:t>
            </a:r>
            <a:r>
              <a:rPr lang="de-DE" dirty="0"/>
              <a:t>, Hendrik Müller</a:t>
            </a:r>
            <a:r>
              <a:rPr lang="de-DE" baseline="30000" dirty="0"/>
              <a:t>1</a:t>
            </a:r>
            <a:r>
              <a:rPr lang="de-DE" dirty="0"/>
              <a:t>, Romina Gehrmann</a:t>
            </a:r>
            <a:r>
              <a:rPr lang="de-DE" baseline="30000" dirty="0"/>
              <a:t>2</a:t>
            </a:r>
            <a:r>
              <a:rPr lang="de-DE" dirty="0"/>
              <a:t>, Marion Jegen</a:t>
            </a:r>
            <a:r>
              <a:rPr lang="de-DE" baseline="30000" dirty="0"/>
              <a:t>3</a:t>
            </a:r>
            <a:r>
              <a:rPr lang="de-DE" dirty="0"/>
              <a:t>, Amir Haroon</a:t>
            </a:r>
            <a:r>
              <a:rPr lang="de-DE" baseline="30000" dirty="0"/>
              <a:t>3</a:t>
            </a:r>
            <a:r>
              <a:rPr lang="de-DE" dirty="0"/>
              <a:t>, </a:t>
            </a:r>
            <a:r>
              <a:rPr lang="de-DE" dirty="0" smtClean="0"/>
              <a:t>Zahra Faghih</a:t>
            </a:r>
            <a:r>
              <a:rPr lang="de-DE" baseline="30000" dirty="0" smtClean="0"/>
              <a:t>3</a:t>
            </a:r>
            <a:r>
              <a:rPr lang="de-DE" dirty="0" smtClean="0"/>
              <a:t>, Sebastian Hölz</a:t>
            </a:r>
            <a:r>
              <a:rPr lang="de-DE" baseline="30000" dirty="0" smtClean="0"/>
              <a:t>3</a:t>
            </a:r>
            <a:endParaRPr lang="de-DE" baseline="30000" dirty="0"/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199131" y="2290339"/>
            <a:ext cx="12025336" cy="634605"/>
          </a:xfrm>
          <a:prstGeom prst="rect">
            <a:avLst/>
          </a:prstGeom>
        </p:spPr>
        <p:txBody>
          <a:bodyPr lIns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kern="0" dirty="0" smtClean="0">
                <a:solidFill>
                  <a:srgbClr val="00347A"/>
                </a:solidFill>
              </a:rPr>
              <a:t>Exploration </a:t>
            </a:r>
            <a:r>
              <a:rPr lang="de-DE" kern="0" dirty="0" err="1" smtClean="0">
                <a:solidFill>
                  <a:srgbClr val="00347A"/>
                </a:solidFill>
              </a:rPr>
              <a:t>of</a:t>
            </a:r>
            <a:r>
              <a:rPr lang="de-DE" kern="0" dirty="0" smtClean="0">
                <a:solidFill>
                  <a:srgbClr val="00347A"/>
                </a:solidFill>
              </a:rPr>
              <a:t> Submarine </a:t>
            </a:r>
            <a:r>
              <a:rPr lang="de-DE" kern="0" dirty="0">
                <a:solidFill>
                  <a:srgbClr val="00347A"/>
                </a:solidFill>
              </a:rPr>
              <a:t>R</a:t>
            </a:r>
            <a:r>
              <a:rPr lang="de-DE" kern="0" dirty="0" smtClean="0">
                <a:solidFill>
                  <a:srgbClr val="00347A"/>
                </a:solidFill>
              </a:rPr>
              <a:t>esources </a:t>
            </a:r>
            <a:r>
              <a:rPr lang="de-DE" kern="0" dirty="0" err="1" smtClean="0">
                <a:solidFill>
                  <a:srgbClr val="00347A"/>
                </a:solidFill>
              </a:rPr>
              <a:t>using</a:t>
            </a:r>
            <a:r>
              <a:rPr lang="de-DE" kern="0" dirty="0" smtClean="0">
                <a:solidFill>
                  <a:srgbClr val="00347A"/>
                </a:solidFill>
              </a:rPr>
              <a:t> </a:t>
            </a:r>
            <a:r>
              <a:rPr lang="de-DE" kern="0" dirty="0" err="1">
                <a:solidFill>
                  <a:srgbClr val="00347A"/>
                </a:solidFill>
              </a:rPr>
              <a:t>E</a:t>
            </a:r>
            <a:r>
              <a:rPr lang="de-DE" kern="0" dirty="0" err="1" smtClean="0">
                <a:solidFill>
                  <a:srgbClr val="00347A"/>
                </a:solidFill>
              </a:rPr>
              <a:t>lectromagnetic</a:t>
            </a:r>
            <a:r>
              <a:rPr lang="de-DE" kern="0" dirty="0" smtClean="0">
                <a:solidFill>
                  <a:srgbClr val="00347A"/>
                </a:solidFill>
              </a:rPr>
              <a:t> </a:t>
            </a:r>
            <a:r>
              <a:rPr lang="de-DE" kern="0" dirty="0" err="1">
                <a:solidFill>
                  <a:srgbClr val="00347A"/>
                </a:solidFill>
              </a:rPr>
              <a:t>M</a:t>
            </a:r>
            <a:r>
              <a:rPr lang="de-DE" kern="0" dirty="0" err="1" smtClean="0">
                <a:solidFill>
                  <a:srgbClr val="00347A"/>
                </a:solidFill>
              </a:rPr>
              <a:t>ethods</a:t>
            </a:r>
            <a:endParaRPr lang="de-DE" kern="0" dirty="0">
              <a:solidFill>
                <a:srgbClr val="00347A"/>
              </a:solidFill>
            </a:endParaRPr>
          </a:p>
        </p:txBody>
      </p:sp>
      <p:cxnSp>
        <p:nvCxnSpPr>
          <p:cNvPr id="6" name="Gerader Verbinder 5"/>
          <p:cNvCxnSpPr/>
          <p:nvPr/>
        </p:nvCxnSpPr>
        <p:spPr bwMode="auto">
          <a:xfrm>
            <a:off x="0" y="1987407"/>
            <a:ext cx="12192000" cy="0"/>
          </a:xfrm>
          <a:prstGeom prst="line">
            <a:avLst/>
          </a:prstGeom>
          <a:solidFill>
            <a:schemeClr val="accent1"/>
          </a:solidFill>
          <a:ln w="730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3" r="8247"/>
          <a:stretch/>
        </p:blipFill>
        <p:spPr>
          <a:xfrm>
            <a:off x="3406395" y="-114073"/>
            <a:ext cx="2907506" cy="2067273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-236471"/>
            <a:ext cx="3287688" cy="2193153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0"/>
          <a:stretch/>
        </p:blipFill>
        <p:spPr>
          <a:xfrm>
            <a:off x="9583651" y="-122829"/>
            <a:ext cx="2618268" cy="2076029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687" y="-68252"/>
            <a:ext cx="3032178" cy="202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25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34A1771-A994-46F3-85A1-9667F18B11C3}" type="slidenum">
              <a:rPr lang="de-DE" smtClean="0"/>
              <a:pPr/>
              <a:t>10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8" b="4327"/>
          <a:stretch/>
        </p:blipFill>
        <p:spPr>
          <a:xfrm>
            <a:off x="4022" y="798543"/>
            <a:ext cx="4513798" cy="2974891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40" y="978215"/>
            <a:ext cx="2202879" cy="1595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/>
          <p:cNvSpPr/>
          <p:nvPr/>
        </p:nvSpPr>
        <p:spPr>
          <a:xfrm>
            <a:off x="1271464" y="4043700"/>
            <a:ext cx="10009112" cy="1851341"/>
          </a:xfrm>
          <a:prstGeom prst="rect">
            <a:avLst/>
          </a:prstGeom>
          <a:gradFill flip="none" rotWithShape="1">
            <a:gsLst>
              <a:gs pos="0">
                <a:srgbClr val="FFC000">
                  <a:lumMod val="5000"/>
                  <a:lumOff val="95000"/>
                </a:srgbClr>
              </a:gs>
              <a:gs pos="74000">
                <a:srgbClr val="FFC000">
                  <a:lumMod val="45000"/>
                  <a:lumOff val="55000"/>
                </a:srgbClr>
              </a:gs>
              <a:gs pos="83000">
                <a:srgbClr val="FFC000">
                  <a:lumMod val="45000"/>
                  <a:lumOff val="55000"/>
                </a:srgbClr>
              </a:gs>
              <a:gs pos="100000">
                <a:srgbClr val="FFC000">
                  <a:lumMod val="30000"/>
                  <a:lumOff val="70000"/>
                </a:srgbClr>
              </a:gs>
            </a:gsLst>
            <a:lin ang="5400000" scaled="1"/>
            <a:tileRect/>
          </a:gradFill>
          <a:effectLst>
            <a:outerShdw blurRad="50800" dist="50800" dir="5400000" algn="ctr" rotWithShape="0">
              <a:srgbClr val="4472C4">
                <a:lumMod val="20000"/>
                <a:lumOff val="80000"/>
              </a:srgbClr>
            </a:outerShdw>
          </a:effectLst>
        </p:spPr>
        <p:txBody>
          <a:bodyPr wrap="square">
            <a:spAutoFit/>
          </a:bodyPr>
          <a:lstStyle/>
          <a:p>
            <a:pPr fontAlgn="auto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de-DE" sz="1800" kern="0" dirty="0" smtClean="0">
                <a:solidFill>
                  <a:srgbClr val="00347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Sensors:</a:t>
            </a:r>
          </a:p>
          <a:p>
            <a:pPr marL="180975" indent="-180975" fontAlgn="auto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de-DE" sz="1400" kern="0" dirty="0" smtClean="0">
                <a:solidFill>
                  <a:srgbClr val="00347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CSEM Loop System</a:t>
            </a:r>
            <a:r>
              <a:rPr lang="de-DE" sz="1400" b="0" kern="0" dirty="0" smtClean="0">
                <a:solidFill>
                  <a:srgbClr val="00347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 TX: Ø 3.5m, 30 A, 8 </a:t>
            </a:r>
            <a:r>
              <a:rPr lang="de-DE" sz="1400" b="0" kern="0" dirty="0" err="1" smtClean="0">
                <a:solidFill>
                  <a:srgbClr val="00347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freq</a:t>
            </a:r>
            <a:r>
              <a:rPr lang="de-DE" sz="1400" b="0" kern="0" dirty="0" smtClean="0">
                <a:solidFill>
                  <a:srgbClr val="00347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15 Hz – 9kHz, ~20m </a:t>
            </a:r>
            <a:r>
              <a:rPr lang="de-DE" sz="1400" b="0" kern="0" dirty="0" err="1" smtClean="0">
                <a:solidFill>
                  <a:srgbClr val="00347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depth</a:t>
            </a:r>
            <a:r>
              <a:rPr lang="de-DE" sz="1400" b="0" kern="0" dirty="0" smtClean="0">
                <a:solidFill>
                  <a:srgbClr val="00347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de-DE" sz="1400" kern="0" dirty="0" err="1" smtClean="0">
                <a:solidFill>
                  <a:srgbClr val="00347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conductivity</a:t>
            </a:r>
            <a:r>
              <a:rPr lang="de-DE" sz="1400" kern="0" dirty="0" smtClean="0">
                <a:solidFill>
                  <a:srgbClr val="00347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de-DE" sz="1400" kern="0" dirty="0" err="1" smtClean="0">
                <a:solidFill>
                  <a:srgbClr val="00347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suszeptibility</a:t>
            </a:r>
            <a:endParaRPr lang="de-DE" sz="1400" kern="0" dirty="0" smtClean="0">
              <a:solidFill>
                <a:srgbClr val="00347A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180975" indent="-180975" fontAlgn="auto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de-DE" sz="1400" kern="0" dirty="0" err="1" smtClean="0">
                <a:solidFill>
                  <a:srgbClr val="00347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Electric</a:t>
            </a:r>
            <a:r>
              <a:rPr lang="de-DE" sz="1400" kern="0" dirty="0" smtClean="0">
                <a:solidFill>
                  <a:srgbClr val="00347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Dipole - Dipole System</a:t>
            </a:r>
            <a:r>
              <a:rPr lang="de-DE" sz="1400" b="0" kern="0" dirty="0" smtClean="0">
                <a:solidFill>
                  <a:srgbClr val="00347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 (TX, TY, 3.6m, 10A), (RX, RY, RZ, 3.36m, 1.0m), </a:t>
            </a:r>
            <a:r>
              <a:rPr lang="de-DE" sz="1400" kern="0" dirty="0" smtClean="0">
                <a:solidFill>
                  <a:srgbClr val="00347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DC, IP, SP</a:t>
            </a:r>
          </a:p>
          <a:p>
            <a:pPr marL="180975" indent="-180975" fontAlgn="auto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de-DE" sz="1400" b="0" kern="0" dirty="0" smtClean="0">
                <a:solidFill>
                  <a:srgbClr val="00347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Broadband Mag, CTD, 4K Video (down), </a:t>
            </a:r>
            <a:r>
              <a:rPr lang="de-DE" sz="1400" b="0" kern="0" dirty="0" err="1" smtClean="0">
                <a:solidFill>
                  <a:srgbClr val="00347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wide-eye</a:t>
            </a:r>
            <a:r>
              <a:rPr lang="de-DE" sz="1400" b="0" kern="0" dirty="0" smtClean="0">
                <a:solidFill>
                  <a:srgbClr val="00347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(front), LED, Laser, 3 Altimeter, S</a:t>
            </a:r>
            <a:r>
              <a:rPr lang="de-DE" sz="1400" b="0" kern="0" dirty="0" err="1" smtClean="0">
                <a:solidFill>
                  <a:srgbClr val="00347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onar</a:t>
            </a:r>
            <a:r>
              <a:rPr lang="de-DE" sz="1400" b="0" kern="0" dirty="0" smtClean="0">
                <a:solidFill>
                  <a:srgbClr val="00347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USBL  </a:t>
            </a:r>
          </a:p>
          <a:p>
            <a:pPr marL="180975" indent="-180975" fontAlgn="auto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de-DE" sz="1400" b="0" kern="0" dirty="0" smtClean="0">
                <a:solidFill>
                  <a:srgbClr val="00347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Frame: modular, GFK; passive </a:t>
            </a:r>
            <a:r>
              <a:rPr lang="de-DE" sz="1400" b="0" kern="0" dirty="0" err="1" smtClean="0">
                <a:solidFill>
                  <a:srgbClr val="00347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surveying</a:t>
            </a:r>
            <a:r>
              <a:rPr lang="de-DE" sz="1400" b="0" kern="0" dirty="0" smtClean="0">
                <a:solidFill>
                  <a:srgbClr val="00347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sz="1400" b="0" kern="0" dirty="0" err="1" smtClean="0">
                <a:solidFill>
                  <a:srgbClr val="00347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by</a:t>
            </a:r>
            <a:r>
              <a:rPr lang="de-DE" sz="1400" b="0" kern="0" dirty="0" smtClean="0">
                <a:solidFill>
                  <a:srgbClr val="00347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sz="1400" b="0" kern="0" dirty="0" err="1" smtClean="0">
                <a:solidFill>
                  <a:srgbClr val="00347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cable</a:t>
            </a:r>
            <a:r>
              <a:rPr lang="de-DE" sz="1400" b="0" kern="0" dirty="0" smtClean="0">
                <a:solidFill>
                  <a:srgbClr val="00347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sz="1400" b="0" kern="0" dirty="0" err="1" smtClean="0">
                <a:solidFill>
                  <a:srgbClr val="00347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and</a:t>
            </a:r>
            <a:r>
              <a:rPr lang="de-DE" sz="1400" b="0" kern="0" dirty="0" smtClean="0">
                <a:solidFill>
                  <a:srgbClr val="00347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sz="1400" b="0" kern="0" dirty="0" err="1" smtClean="0">
                <a:solidFill>
                  <a:srgbClr val="00347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ship</a:t>
            </a:r>
            <a:r>
              <a:rPr lang="de-DE" sz="1400" b="0" kern="0" dirty="0" smtClean="0">
                <a:solidFill>
                  <a:srgbClr val="00347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sz="1400" b="0" kern="0" dirty="0" err="1" smtClean="0">
                <a:solidFill>
                  <a:srgbClr val="00347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movement</a:t>
            </a:r>
            <a:r>
              <a:rPr lang="de-DE" sz="1400" b="0" kern="0" dirty="0" smtClean="0">
                <a:solidFill>
                  <a:srgbClr val="00347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de-DE" sz="1400" b="0" kern="0" dirty="0" err="1" smtClean="0">
                <a:solidFill>
                  <a:srgbClr val="00347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solely</a:t>
            </a:r>
            <a:endParaRPr lang="de-DE" sz="1400" b="0" kern="0" dirty="0" smtClean="0">
              <a:solidFill>
                <a:srgbClr val="00347A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-1" y="73098"/>
            <a:ext cx="12006335" cy="461665"/>
          </a:xfrm>
          <a:prstGeom prst="rect">
            <a:avLst/>
          </a:prstGeom>
        </p:spPr>
        <p:txBody>
          <a:bodyPr wrap="square" lIns="360000" anchor="ctr" anchorCtr="0"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 smtClean="0">
                <a:ln>
                  <a:solidFill>
                    <a:schemeClr val="tx1"/>
                  </a:solidFill>
                </a:ln>
                <a:solidFill>
                  <a:srgbClr val="FFC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GOLDEN EYE: </a:t>
            </a:r>
            <a:r>
              <a:rPr lang="de-DE" kern="0" dirty="0" err="1" smtClean="0"/>
              <a:t>Deep-Sea</a:t>
            </a:r>
            <a:r>
              <a:rPr lang="de-DE" kern="0" dirty="0" smtClean="0"/>
              <a:t> </a:t>
            </a:r>
            <a:r>
              <a:rPr lang="de-DE" kern="0" dirty="0" err="1" smtClean="0"/>
              <a:t>Electromagnetic</a:t>
            </a:r>
            <a:r>
              <a:rPr lang="de-DE" kern="0" dirty="0" smtClean="0"/>
              <a:t> </a:t>
            </a:r>
            <a:r>
              <a:rPr lang="de-DE" kern="0" dirty="0" err="1" smtClean="0"/>
              <a:t>Profiler</a:t>
            </a:r>
            <a:endParaRPr lang="de-DE" kern="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6" r="15556" b="5879"/>
          <a:stretch/>
        </p:blipFill>
        <p:spPr>
          <a:xfrm>
            <a:off x="9192344" y="792838"/>
            <a:ext cx="2711682" cy="3212320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6"/>
          <a:srcRect r="44256"/>
          <a:stretch/>
        </p:blipFill>
        <p:spPr>
          <a:xfrm>
            <a:off x="6849097" y="922333"/>
            <a:ext cx="2232248" cy="1420845"/>
          </a:xfrm>
          <a:prstGeom prst="rect">
            <a:avLst/>
          </a:prstGeom>
        </p:spPr>
      </p:pic>
      <p:pic>
        <p:nvPicPr>
          <p:cNvPr id="13" name="Picture 3" descr="G:\schwalenberg.k\INDEX2015\Golden_Eye\Cruise_Report_Index2015_EM\Figure\IP_Dipole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44" y="2495869"/>
            <a:ext cx="2236640" cy="154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198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C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GOLDEN EYE: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C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de-DE" dirty="0" err="1"/>
              <a:t>E</a:t>
            </a:r>
            <a:r>
              <a:rPr lang="de-DE" dirty="0" err="1" smtClean="0"/>
              <a:t>lectromagnetic</a:t>
            </a:r>
            <a:r>
              <a:rPr lang="de-DE" dirty="0" smtClean="0"/>
              <a:t> </a:t>
            </a:r>
            <a:r>
              <a:rPr lang="de-DE" dirty="0" err="1" smtClean="0"/>
              <a:t>Deep</a:t>
            </a:r>
            <a:r>
              <a:rPr lang="de-DE" dirty="0" smtClean="0"/>
              <a:t> </a:t>
            </a:r>
            <a:r>
              <a:rPr lang="de-DE" dirty="0" err="1" smtClean="0"/>
              <a:t>Sea</a:t>
            </a:r>
            <a:r>
              <a:rPr lang="de-DE" dirty="0" smtClean="0"/>
              <a:t> </a:t>
            </a:r>
            <a:r>
              <a:rPr lang="de-DE" dirty="0" err="1" smtClean="0"/>
              <a:t>Profiler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2871608" y="5921912"/>
            <a:ext cx="1007435" cy="365125"/>
          </a:xfrm>
        </p:spPr>
        <p:txBody>
          <a:bodyPr/>
          <a:lstStyle/>
          <a:p>
            <a:fld id="{D34A1771-A994-46F3-85A1-9667F18B11C3}" type="slidenum">
              <a:rPr lang="de-DE" smtClean="0"/>
              <a:pPr/>
              <a:t>11</a:t>
            </a:fld>
            <a:endParaRPr lang="de-DE" dirty="0"/>
          </a:p>
        </p:txBody>
      </p:sp>
      <p:pic>
        <p:nvPicPr>
          <p:cNvPr id="7" name="Grafik 6" descr="mat_meadow_hir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fik 7" descr="EMS0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24544" y="-2691680"/>
            <a:ext cx="2962662" cy="4794514"/>
          </a:xfrm>
          <a:prstGeom prst="rect">
            <a:avLst/>
          </a:prstGeom>
        </p:spPr>
      </p:pic>
      <p:pic>
        <p:nvPicPr>
          <p:cNvPr id="9" name="Grafik 8" descr="fiel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6359" y="3642924"/>
            <a:ext cx="2275309" cy="2522380"/>
          </a:xfrm>
          <a:prstGeom prst="rect">
            <a:avLst/>
          </a:prstGeom>
        </p:spPr>
      </p:pic>
      <p:pic>
        <p:nvPicPr>
          <p:cNvPr id="10" name="Grafik 9" descr="fiel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79043" y="3642924"/>
            <a:ext cx="2275309" cy="2522380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9798390" y="6007044"/>
            <a:ext cx="21362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Background Image © NOAA</a:t>
            </a:r>
            <a:endParaRPr lang="de-DE" sz="120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9" name="Grafik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240" y="4641859"/>
            <a:ext cx="2849820" cy="213736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30" name="Grafik 2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"/>
          <a:stretch/>
        </p:blipFill>
        <p:spPr>
          <a:xfrm>
            <a:off x="119336" y="4653136"/>
            <a:ext cx="2823884" cy="208823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32" name="Grafik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780" y="2338045"/>
            <a:ext cx="2894766" cy="217107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0" t="25687" r="29024" b="22340"/>
          <a:stretch/>
        </p:blipFill>
        <p:spPr>
          <a:xfrm>
            <a:off x="94331" y="2793293"/>
            <a:ext cx="2873893" cy="175626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32004" y="0"/>
            <a:ext cx="4457295" cy="335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6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0093 C 0.07553 0.00162 0.14584 0.00231 0.19358 0.02014 C 0.24184 0.03819 0.27188 0.04329 0.29341 0.10741 C 0.31493 0.17176 0.3191 0.28889 0.32344 0.40602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00" y="20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344 0.40601 C 0.32084 0.32106 0.31823 0.23634 0.32344 0.18935 C 0.32865 0.14236 0.33403 0.13588 0.35521 0.12407 C 0.37639 0.11226 0.42466 0.11782 0.45035 0.11875 C 0.47604 0.11967 0.49358 0.12106 0.50903 0.12916 C 0.52448 0.13726 0.53577 0.15 0.54271 0.16759 C 0.54966 0.18518 0.5507 0.19421 0.55122 0.23426 C 0.55174 0.2743 0.54861 0.34143 0.54549 0.40856 " pathEditMode="relative" rAng="0" ptsTypes="aaaaaaaA">
                                      <p:cBhvr>
                                        <p:cTn id="1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00" y="-14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0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549 0.40856 C 0.54705 0.37569 0.54861 0.34259 0.55035 0.30995 C 0.55209 0.27708 0.54913 0.23611 0.55608 0.21088 C 0.56302 0.18588 0.57518 0.17245 0.59167 0.15995 C 0.60816 0.14745 0.62882 0.14027 0.65521 0.13564 C 0.6816 0.13102 0.72344 0.13495 0.75035 0.13171 C 0.77726 0.12847 0.79653 0.13564 0.81667 0.11643 C 0.83681 0.09722 0.85417 0.05671 0.87153 0.01643 " pathEditMode="relative" ptsTypes="aaaaaaaA">
                                      <p:cBhvr>
                                        <p:cTn id="2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34A1771-A994-46F3-85A1-9667F18B11C3}" type="slidenum">
              <a:rPr lang="de-DE" smtClean="0"/>
              <a:pPr/>
              <a:t>12</a:t>
            </a:fld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112" y="7533456"/>
            <a:ext cx="7873337" cy="3774179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5159896" y="7101408"/>
            <a:ext cx="17267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dirty="0" err="1" smtClean="0"/>
              <a:t>Micallef</a:t>
            </a:r>
            <a:r>
              <a:rPr lang="en-US" sz="1400" b="0" dirty="0" smtClean="0"/>
              <a:t> et al., 2020</a:t>
            </a:r>
            <a:endParaRPr lang="de-DE" sz="1400" dirty="0"/>
          </a:p>
        </p:txBody>
      </p:sp>
      <p:sp>
        <p:nvSpPr>
          <p:cNvPr id="13" name="Titel 1"/>
          <p:cNvSpPr txBox="1">
            <a:spLocks/>
          </p:cNvSpPr>
          <p:nvPr/>
        </p:nvSpPr>
        <p:spPr>
          <a:xfrm>
            <a:off x="24743" y="75041"/>
            <a:ext cx="12192000" cy="461665"/>
          </a:xfrm>
          <a:prstGeom prst="rect">
            <a:avLst/>
          </a:prstGeom>
        </p:spPr>
        <p:txBody>
          <a:bodyPr lIns="360000" anchor="ctr" anchorCtr="0"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kern="0" dirty="0" smtClean="0"/>
              <a:t>Project INDEX: SMS Exploration in German </a:t>
            </a:r>
            <a:r>
              <a:rPr lang="de-DE" kern="0" dirty="0" err="1" smtClean="0"/>
              <a:t>License</a:t>
            </a:r>
            <a:r>
              <a:rPr lang="de-DE" kern="0" dirty="0" smtClean="0"/>
              <a:t> Areas </a:t>
            </a:r>
            <a:endParaRPr lang="de-DE" kern="0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980728"/>
            <a:ext cx="3744416" cy="489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hteck 19"/>
          <p:cNvSpPr/>
          <p:nvPr/>
        </p:nvSpPr>
        <p:spPr>
          <a:xfrm>
            <a:off x="4203018" y="3636392"/>
            <a:ext cx="7847261" cy="2028248"/>
          </a:xfrm>
          <a:prstGeom prst="rect">
            <a:avLst/>
          </a:prstGeom>
          <a:gradFill flip="none" rotWithShape="1">
            <a:gsLst>
              <a:gs pos="0">
                <a:srgbClr val="FFC000">
                  <a:lumMod val="5000"/>
                  <a:lumOff val="95000"/>
                </a:srgbClr>
              </a:gs>
              <a:gs pos="74000">
                <a:srgbClr val="FFC000">
                  <a:lumMod val="45000"/>
                  <a:lumOff val="55000"/>
                </a:srgbClr>
              </a:gs>
              <a:gs pos="83000">
                <a:srgbClr val="FFC000">
                  <a:lumMod val="45000"/>
                  <a:lumOff val="55000"/>
                </a:srgbClr>
              </a:gs>
              <a:gs pos="100000">
                <a:srgbClr val="FFC000">
                  <a:lumMod val="30000"/>
                  <a:lumOff val="70000"/>
                </a:srgbClr>
              </a:gs>
            </a:gsLst>
            <a:lin ang="5400000" scaled="1"/>
            <a:tileRect/>
          </a:gradFill>
          <a:effectLst>
            <a:outerShdw blurRad="50800" dist="50800" dir="5400000" algn="ctr" rotWithShape="0">
              <a:srgbClr val="4472C4">
                <a:lumMod val="20000"/>
                <a:lumOff val="80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Project INDEX 	2015 - 2030</a:t>
            </a:r>
          </a:p>
          <a:p>
            <a:pPr marL="182563" marR="0" lvl="0" indent="-182563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10.000 km</a:t>
            </a:r>
            <a:r>
              <a:rPr kumimoji="0" lang="de-DE" sz="1600" b="0" i="0" u="none" strike="noStrike" kern="0" cap="none" spc="0" normalizeH="0" baseline="3000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100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blocks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12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clusters</a:t>
            </a:r>
            <a:endParaRPr kumimoji="0" lang="de-DE" sz="16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182563" marR="0" lvl="0" indent="-182563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BGR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conducts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annual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cruises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since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2013</a:t>
            </a:r>
          </a:p>
          <a:p>
            <a:pPr marL="182563" marR="0" lvl="0" indent="-182563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Identify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de-DE" sz="1600" b="0" i="0" u="sng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inactive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hydrothermal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fields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with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SMS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resource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potential</a:t>
            </a:r>
          </a:p>
          <a:p>
            <a:pPr marL="182563" marR="0" lvl="0" indent="-182563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Multi-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disciplinary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approach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geology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geochemistry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geophysics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petrology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biology</a:t>
            </a:r>
            <a:endParaRPr kumimoji="0" lang="de-DE" sz="16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182563" marR="0" lvl="0" indent="-182563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nvironmental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studies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(~50% !)</a:t>
            </a:r>
          </a:p>
        </p:txBody>
      </p:sp>
      <p:pic>
        <p:nvPicPr>
          <p:cNvPr id="21" name="Picture 5" descr="G:\schwalenberg.k\INDEX2015\Golden_Eye\Photos\Otto\IMG_4606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t="13422" r="5536" b="29863"/>
          <a:stretch>
            <a:fillRect/>
          </a:stretch>
        </p:blipFill>
        <p:spPr bwMode="auto">
          <a:xfrm>
            <a:off x="9408368" y="825946"/>
            <a:ext cx="2388199" cy="1438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2" t="3165" r="-4052" b="15293"/>
          <a:stretch/>
        </p:blipFill>
        <p:spPr>
          <a:xfrm>
            <a:off x="6886651" y="825946"/>
            <a:ext cx="2479996" cy="1438506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9816" y="1067766"/>
            <a:ext cx="1800200" cy="1811416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6651" y="2381198"/>
            <a:ext cx="1047750" cy="1047750"/>
          </a:xfrm>
          <a:prstGeom prst="rect">
            <a:avLst/>
          </a:prstGeom>
        </p:spPr>
      </p:pic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7961405" y="2605537"/>
            <a:ext cx="4283476" cy="45653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de-DE" sz="1800" dirty="0" smtClean="0">
                <a:latin typeface="+mn-lt"/>
              </a:rPr>
              <a:t>International Seabed Authority (ISA)</a:t>
            </a:r>
            <a:endParaRPr lang="en-US" altLang="de-DE" sz="1800" i="1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083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Case Study 3: INDEX, German </a:t>
            </a:r>
            <a:r>
              <a:rPr lang="de-DE" dirty="0" err="1" smtClean="0"/>
              <a:t>Licence</a:t>
            </a:r>
            <a:r>
              <a:rPr lang="de-DE" dirty="0" smtClean="0"/>
              <a:t> Area for SMS Exploration </a:t>
            </a:r>
            <a:endParaRPr lang="de-DE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1919536" y="836712"/>
            <a:ext cx="8928992" cy="5201600"/>
            <a:chOff x="1187624" y="404664"/>
            <a:chExt cx="8928992" cy="5201600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7624" y="404664"/>
              <a:ext cx="7056784" cy="5201600"/>
            </a:xfrm>
            <a:prstGeom prst="rect">
              <a:avLst/>
            </a:prstGeom>
          </p:spPr>
        </p:pic>
        <p:sp>
          <p:nvSpPr>
            <p:cNvPr id="7" name="Textfeld 6"/>
            <p:cNvSpPr txBox="1"/>
            <p:nvPr/>
          </p:nvSpPr>
          <p:spPr>
            <a:xfrm>
              <a:off x="7503984" y="4941168"/>
              <a:ext cx="16561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0" dirty="0" err="1" smtClean="0"/>
                <a:t>Geology</a:t>
              </a:r>
              <a:r>
                <a:rPr lang="de-DE" sz="1400" b="0" dirty="0" smtClean="0"/>
                <a:t> (ROV)</a:t>
              </a:r>
              <a:endParaRPr lang="de-DE" sz="1400" b="0" dirty="0"/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7740352" y="4139207"/>
              <a:ext cx="16561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0" dirty="0" err="1" smtClean="0"/>
                <a:t>Magnetic</a:t>
              </a:r>
              <a:endParaRPr lang="de-DE" sz="1400" b="0" dirty="0"/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7740352" y="3284984"/>
              <a:ext cx="16561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0" dirty="0" smtClean="0"/>
                <a:t>CSEM Loop</a:t>
              </a:r>
            </a:p>
            <a:p>
              <a:r>
                <a:rPr lang="de-DE" sz="1400" b="0" dirty="0" err="1"/>
                <a:t>a</a:t>
              </a:r>
              <a:r>
                <a:rPr lang="de-DE" sz="1400" b="0" dirty="0" err="1" smtClean="0"/>
                <a:t>pp</a:t>
              </a:r>
              <a:r>
                <a:rPr lang="de-DE" sz="1400" b="0" dirty="0" smtClean="0"/>
                <a:t>. </a:t>
              </a:r>
              <a:r>
                <a:rPr lang="de-DE" sz="1400" b="0" dirty="0" err="1" smtClean="0"/>
                <a:t>cond</a:t>
              </a:r>
              <a:r>
                <a:rPr lang="de-DE" sz="1400" b="0" dirty="0" smtClean="0"/>
                <a:t>. (5kHz)</a:t>
              </a:r>
              <a:endParaRPr lang="de-DE" sz="1400" b="0" dirty="0"/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8100392" y="2564904"/>
              <a:ext cx="20162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0" dirty="0" smtClean="0"/>
                <a:t>SP (E-Field </a:t>
              </a:r>
              <a:r>
                <a:rPr lang="de-DE" sz="1400" b="0" dirty="0" err="1" smtClean="0"/>
                <a:t>intensity</a:t>
              </a:r>
              <a:r>
                <a:rPr lang="de-DE" sz="1400" b="0" dirty="0" smtClean="0"/>
                <a:t>)</a:t>
              </a:r>
              <a:endParaRPr lang="de-DE" sz="1400" b="0" dirty="0"/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3851920" y="836712"/>
              <a:ext cx="16561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0" dirty="0" err="1" smtClean="0"/>
                <a:t>Chargeability</a:t>
              </a:r>
              <a:endParaRPr lang="de-DE" sz="1400" b="0" dirty="0"/>
            </a:p>
          </p:txBody>
        </p:sp>
      </p:grpSp>
      <p:sp>
        <p:nvSpPr>
          <p:cNvPr id="13" name="Textfeld 12"/>
          <p:cNvSpPr txBox="1"/>
          <p:nvPr/>
        </p:nvSpPr>
        <p:spPr>
          <a:xfrm>
            <a:off x="3719736" y="5428112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0" dirty="0" smtClean="0"/>
              <a:t>Sulfides</a:t>
            </a:r>
            <a:endParaRPr lang="de-DE" sz="1600" b="0" dirty="0"/>
          </a:p>
        </p:txBody>
      </p:sp>
      <p:cxnSp>
        <p:nvCxnSpPr>
          <p:cNvPr id="14" name="Gerade Verbindung mit Pfeil 13"/>
          <p:cNvCxnSpPr/>
          <p:nvPr/>
        </p:nvCxnSpPr>
        <p:spPr bwMode="auto">
          <a:xfrm flipV="1">
            <a:off x="4223792" y="4459373"/>
            <a:ext cx="72008" cy="80196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Gerade Verbindung mit Pfeil 15"/>
          <p:cNvCxnSpPr/>
          <p:nvPr/>
        </p:nvCxnSpPr>
        <p:spPr bwMode="auto">
          <a:xfrm flipV="1">
            <a:off x="4376192" y="4933371"/>
            <a:ext cx="567680" cy="48036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Gerade Verbindung mit Pfeil 17"/>
          <p:cNvCxnSpPr/>
          <p:nvPr/>
        </p:nvCxnSpPr>
        <p:spPr bwMode="auto">
          <a:xfrm flipV="1">
            <a:off x="4596408" y="5236525"/>
            <a:ext cx="2939752" cy="364356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Gerade Verbindung mit Pfeil 19"/>
          <p:cNvCxnSpPr/>
          <p:nvPr/>
        </p:nvCxnSpPr>
        <p:spPr bwMode="auto">
          <a:xfrm flipV="1">
            <a:off x="4562922" y="5180742"/>
            <a:ext cx="1429258" cy="352686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5511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/>
          <a:srcRect t="25267" b="-298"/>
          <a:stretch/>
        </p:blipFill>
        <p:spPr>
          <a:xfrm>
            <a:off x="4829" y="0"/>
            <a:ext cx="12284218" cy="6912768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2958385" y="4935939"/>
            <a:ext cx="636744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0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Thanks</a:t>
            </a:r>
            <a:r>
              <a:rPr lang="de-DE" sz="4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 for </a:t>
            </a:r>
            <a:r>
              <a:rPr lang="de-DE" sz="40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your</a:t>
            </a:r>
            <a:r>
              <a:rPr lang="de-DE" sz="4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 </a:t>
            </a:r>
            <a:r>
              <a:rPr lang="de-DE" sz="40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attention</a:t>
            </a:r>
            <a:endParaRPr lang="de-DE" sz="4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64993" y="5643825"/>
            <a:ext cx="783120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Acknowledgement: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We thank the Captains and Crews of  Cruises SO214, TAN1701 and  INDEX2021-1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The INDEX project is supported by </a:t>
            </a:r>
            <a:r>
              <a:rPr lang="en-US" sz="1400" dirty="0">
                <a:solidFill>
                  <a:schemeClr val="bg1"/>
                </a:solidFill>
              </a:rPr>
              <a:t>funds from </a:t>
            </a:r>
            <a:r>
              <a:rPr lang="en-US" sz="1400" dirty="0" smtClean="0">
                <a:solidFill>
                  <a:schemeClr val="bg1"/>
                </a:solidFill>
              </a:rPr>
              <a:t>BMWK to BGR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MARCAN by ERC Grant 677898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NZ Gas Hydrate by BMBF Grant 03G0214B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0496" y="5946943"/>
            <a:ext cx="1538234" cy="752345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1143891" y="485771"/>
            <a:ext cx="9433048" cy="384720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lvl="0" fontAlgn="auto">
              <a:spcBef>
                <a:spcPts val="1200"/>
              </a:spcBef>
              <a:spcAft>
                <a:spcPts val="0"/>
              </a:spcAft>
              <a:buSzPct val="150000"/>
            </a:pPr>
            <a:r>
              <a:rPr lang="de-DE" sz="24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Take </a:t>
            </a:r>
            <a:r>
              <a:rPr lang="de-DE" sz="24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</a:t>
            </a:r>
            <a:r>
              <a:rPr lang="de-DE" sz="2400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ome</a:t>
            </a:r>
            <a:r>
              <a:rPr lang="de-DE" sz="24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messages</a:t>
            </a:r>
            <a:r>
              <a:rPr lang="de-DE" sz="24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</a:t>
            </a:r>
          </a:p>
          <a:p>
            <a:pPr marL="342900" lvl="0" indent="-342900" fontAlgn="auto">
              <a:spcBef>
                <a:spcPts val="1200"/>
              </a:spcBef>
              <a:spcAft>
                <a:spcPts val="0"/>
              </a:spcAft>
              <a:buSzPct val="150000"/>
              <a:buFont typeface="Wingdings" panose="05000000000000000000" pitchFamily="2" charset="2"/>
              <a:buChar char="§"/>
            </a:pPr>
            <a:r>
              <a:rPr lang="de-DE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Marine </a:t>
            </a:r>
            <a:r>
              <a:rPr lang="de-DE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electromagnetics</a:t>
            </a:r>
            <a:r>
              <a:rPr lang="de-DE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is</a:t>
            </a:r>
            <a:r>
              <a:rPr lang="de-DE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a </a:t>
            </a:r>
            <a:r>
              <a:rPr lang="de-DE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geophysical</a:t>
            </a:r>
            <a:r>
              <a:rPr lang="de-DE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exploration</a:t>
            </a:r>
            <a:r>
              <a:rPr lang="de-DE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method</a:t>
            </a:r>
            <a:r>
              <a:rPr lang="de-DE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to</a:t>
            </a:r>
            <a:r>
              <a:rPr lang="de-DE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derive</a:t>
            </a:r>
            <a:r>
              <a:rPr lang="de-DE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electrical</a:t>
            </a:r>
            <a:r>
              <a:rPr lang="de-DE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properties</a:t>
            </a:r>
            <a:r>
              <a:rPr lang="de-DE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of</a:t>
            </a:r>
            <a:r>
              <a:rPr lang="de-DE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the </a:t>
            </a:r>
            <a:r>
              <a:rPr lang="de-DE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seafloor</a:t>
            </a:r>
            <a:r>
              <a:rPr lang="de-DE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which</a:t>
            </a:r>
            <a:r>
              <a:rPr lang="de-DE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can</a:t>
            </a:r>
            <a:r>
              <a:rPr lang="de-DE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be</a:t>
            </a:r>
            <a:r>
              <a:rPr lang="de-DE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related</a:t>
            </a:r>
            <a:r>
              <a:rPr lang="de-DE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to</a:t>
            </a:r>
            <a:r>
              <a:rPr lang="de-DE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e.g. </a:t>
            </a:r>
            <a:r>
              <a:rPr lang="de-DE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oil</a:t>
            </a:r>
            <a:r>
              <a:rPr lang="de-DE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gas, gas </a:t>
            </a:r>
            <a:r>
              <a:rPr lang="de-DE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hydrates</a:t>
            </a:r>
            <a:r>
              <a:rPr lang="de-DE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OFG, massive </a:t>
            </a:r>
            <a:r>
              <a:rPr lang="de-DE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sulfides</a:t>
            </a:r>
            <a:r>
              <a:rPr lang="de-DE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).</a:t>
            </a:r>
            <a:endParaRPr lang="de-DE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342900" lvl="0" indent="-342900" fontAlgn="auto">
              <a:spcBef>
                <a:spcPts val="1200"/>
              </a:spcBef>
              <a:spcAft>
                <a:spcPts val="0"/>
              </a:spcAft>
              <a:buSzPct val="150000"/>
              <a:buFont typeface="Wingdings" panose="05000000000000000000" pitchFamily="2" charset="2"/>
              <a:buChar char="§"/>
            </a:pPr>
            <a:r>
              <a:rPr lang="de-DE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Instrumentation </a:t>
            </a:r>
            <a:r>
              <a:rPr lang="de-DE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and</a:t>
            </a:r>
            <a:r>
              <a:rPr lang="de-DE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survey</a:t>
            </a:r>
            <a:r>
              <a:rPr lang="de-DE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configurations</a:t>
            </a:r>
            <a:r>
              <a:rPr lang="de-DE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can</a:t>
            </a:r>
            <a:r>
              <a:rPr lang="de-DE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be</a:t>
            </a:r>
            <a:r>
              <a:rPr lang="de-DE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adapted</a:t>
            </a:r>
            <a:r>
              <a:rPr lang="de-DE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to</a:t>
            </a:r>
            <a:r>
              <a:rPr lang="de-DE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different </a:t>
            </a:r>
            <a:r>
              <a:rPr lang="de-DE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targets</a:t>
            </a:r>
            <a:r>
              <a:rPr lang="de-DE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and</a:t>
            </a:r>
            <a:r>
              <a:rPr lang="de-DE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depths</a:t>
            </a:r>
            <a:r>
              <a:rPr lang="de-DE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 fontAlgn="auto">
              <a:spcBef>
                <a:spcPts val="1200"/>
              </a:spcBef>
              <a:spcAft>
                <a:spcPts val="0"/>
              </a:spcAft>
              <a:buSzPct val="150000"/>
              <a:buFont typeface="Wingdings" panose="05000000000000000000" pitchFamily="2" charset="2"/>
              <a:buChar char="§"/>
            </a:pPr>
            <a:r>
              <a:rPr lang="de-DE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Diffuse </a:t>
            </a:r>
            <a:r>
              <a:rPr lang="de-DE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nature</a:t>
            </a:r>
            <a:r>
              <a:rPr lang="de-DE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of</a:t>
            </a:r>
            <a:r>
              <a:rPr lang="de-DE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EM </a:t>
            </a:r>
            <a:r>
              <a:rPr lang="de-DE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field</a:t>
            </a:r>
            <a:r>
              <a:rPr lang="de-DE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propagation</a:t>
            </a:r>
            <a:r>
              <a:rPr lang="de-DE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provides</a:t>
            </a:r>
            <a:r>
              <a:rPr lang="de-DE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volume</a:t>
            </a:r>
            <a:r>
              <a:rPr lang="de-DE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information</a:t>
            </a:r>
            <a:r>
              <a:rPr lang="de-DE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which</a:t>
            </a:r>
            <a:r>
              <a:rPr lang="de-DE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are</a:t>
            </a:r>
            <a:r>
              <a:rPr lang="de-DE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complementary</a:t>
            </a:r>
            <a:r>
              <a:rPr lang="de-DE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to</a:t>
            </a:r>
            <a:r>
              <a:rPr lang="de-DE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structural</a:t>
            </a:r>
            <a:r>
              <a:rPr lang="de-DE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information</a:t>
            </a:r>
            <a:r>
              <a:rPr lang="de-DE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from</a:t>
            </a:r>
            <a:r>
              <a:rPr lang="de-DE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e.g</a:t>
            </a:r>
            <a:r>
              <a:rPr lang="de-DE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seismic</a:t>
            </a:r>
            <a:r>
              <a:rPr lang="de-DE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methods</a:t>
            </a:r>
            <a:r>
              <a:rPr lang="de-DE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</a:p>
          <a:p>
            <a:pPr marL="342900" lvl="0" indent="-342900" fontAlgn="auto">
              <a:spcBef>
                <a:spcPts val="1200"/>
              </a:spcBef>
              <a:spcAft>
                <a:spcPts val="0"/>
              </a:spcAft>
              <a:buSzPct val="150000"/>
              <a:buFont typeface="Wingdings" panose="05000000000000000000" pitchFamily="2" charset="2"/>
              <a:buChar char="§"/>
            </a:pPr>
            <a:endParaRPr lang="de-DE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328" y="5929953"/>
            <a:ext cx="1440160" cy="76933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079" y="5929953"/>
            <a:ext cx="852631" cy="78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31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 txBox="1">
            <a:spLocks/>
          </p:cNvSpPr>
          <p:nvPr/>
        </p:nvSpPr>
        <p:spPr>
          <a:xfrm>
            <a:off x="39414" y="116632"/>
            <a:ext cx="12192000" cy="461665"/>
          </a:xfrm>
          <a:prstGeom prst="rect">
            <a:avLst/>
          </a:prstGeom>
        </p:spPr>
        <p:txBody>
          <a:bodyPr lIns="360000" anchor="ctr" anchorCtr="0"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kern="0" dirty="0" smtClean="0"/>
              <a:t>Outline </a:t>
            </a:r>
            <a:endParaRPr lang="de-DE" kern="0" dirty="0"/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479376" y="1556792"/>
            <a:ext cx="10225136" cy="1872208"/>
          </a:xfrm>
        </p:spPr>
        <p:txBody>
          <a:bodyPr/>
          <a:lstStyle/>
          <a:p>
            <a:pPr marL="563562" lvl="1" indent="-285750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de-DE" sz="2000" b="1" dirty="0" smtClean="0">
                <a:ea typeface="+mn-ea"/>
                <a:cs typeface="+mn-cs"/>
              </a:rPr>
              <a:t>Marine Electromagnetics</a:t>
            </a:r>
          </a:p>
          <a:p>
            <a:pPr marL="563562" lvl="1" indent="-285750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de-DE" sz="2000" b="1" dirty="0" smtClean="0">
                <a:ea typeface="+mn-ea"/>
                <a:cs typeface="+mn-cs"/>
              </a:rPr>
              <a:t>Case Study 1:  Submarine Gas Hydrate </a:t>
            </a:r>
          </a:p>
          <a:p>
            <a:pPr marL="563562" lvl="1" indent="-285750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de-DE" sz="2000" b="1" dirty="0" smtClean="0">
                <a:ea typeface="+mn-ea"/>
                <a:cs typeface="+mn-cs"/>
              </a:rPr>
              <a:t>Case Study 2:  Offshore Freshened Groundwater </a:t>
            </a:r>
          </a:p>
          <a:p>
            <a:pPr marL="563562" lvl="1" indent="-285750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de-DE" sz="2000" b="1" dirty="0" smtClean="0">
                <a:ea typeface="+mn-ea"/>
                <a:cs typeface="+mn-cs"/>
              </a:rPr>
              <a:t>Case Study 3:  Seafloor Massive Sulfides</a:t>
            </a:r>
          </a:p>
        </p:txBody>
      </p:sp>
    </p:spTree>
    <p:extLst>
      <p:ext uri="{BB962C8B-B14F-4D97-AF65-F5344CB8AC3E}">
        <p14:creationId xmlns:p14="http://schemas.microsoft.com/office/powerpoint/2010/main" val="219386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 txBox="1">
            <a:spLocks/>
          </p:cNvSpPr>
          <p:nvPr/>
        </p:nvSpPr>
        <p:spPr>
          <a:xfrm>
            <a:off x="39414" y="116632"/>
            <a:ext cx="12192000" cy="461665"/>
          </a:xfrm>
          <a:prstGeom prst="rect">
            <a:avLst/>
          </a:prstGeom>
        </p:spPr>
        <p:txBody>
          <a:bodyPr lIns="360000" anchor="ctr" anchorCtr="0"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kern="0" dirty="0" err="1" smtClean="0"/>
              <a:t>Electrical</a:t>
            </a:r>
            <a:r>
              <a:rPr lang="de-DE" kern="0" dirty="0" smtClean="0"/>
              <a:t> </a:t>
            </a:r>
            <a:r>
              <a:rPr lang="de-DE" kern="0" dirty="0" err="1"/>
              <a:t>p</a:t>
            </a:r>
            <a:r>
              <a:rPr lang="de-DE" kern="0" dirty="0" err="1" smtClean="0"/>
              <a:t>roperties</a:t>
            </a:r>
            <a:r>
              <a:rPr lang="de-DE" kern="0" dirty="0" smtClean="0"/>
              <a:t> </a:t>
            </a:r>
            <a:r>
              <a:rPr lang="de-DE" kern="0" dirty="0" err="1" smtClean="0"/>
              <a:t>of</a:t>
            </a:r>
            <a:r>
              <a:rPr lang="de-DE" kern="0" dirty="0" smtClean="0"/>
              <a:t> </a:t>
            </a:r>
            <a:r>
              <a:rPr lang="de-DE" kern="0" dirty="0" err="1"/>
              <a:t>n</a:t>
            </a:r>
            <a:r>
              <a:rPr lang="de-DE" kern="0" dirty="0" err="1" smtClean="0"/>
              <a:t>aturally</a:t>
            </a:r>
            <a:r>
              <a:rPr lang="de-DE" kern="0" dirty="0" smtClean="0"/>
              <a:t> </a:t>
            </a:r>
            <a:r>
              <a:rPr lang="de-DE" kern="0" dirty="0" err="1" smtClean="0"/>
              <a:t>occuring</a:t>
            </a:r>
            <a:r>
              <a:rPr lang="de-DE" kern="0" dirty="0" smtClean="0"/>
              <a:t> </a:t>
            </a:r>
            <a:r>
              <a:rPr lang="de-DE" kern="0" dirty="0" err="1" smtClean="0"/>
              <a:t>rocks</a:t>
            </a:r>
            <a:endParaRPr lang="de-DE" kern="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954642"/>
            <a:ext cx="6311718" cy="316835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Ellipse 6"/>
          <p:cNvSpPr/>
          <p:nvPr/>
        </p:nvSpPr>
        <p:spPr bwMode="auto">
          <a:xfrm>
            <a:off x="924811" y="3309046"/>
            <a:ext cx="2046648" cy="504056"/>
          </a:xfrm>
          <a:prstGeom prst="ellipse">
            <a:avLst/>
          </a:prstGeom>
          <a:noFill/>
          <a:ln w="349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Ellipse 17"/>
          <p:cNvSpPr/>
          <p:nvPr/>
        </p:nvSpPr>
        <p:spPr bwMode="auto">
          <a:xfrm>
            <a:off x="60715" y="1194395"/>
            <a:ext cx="1728192" cy="504056"/>
          </a:xfrm>
          <a:prstGeom prst="ellipse">
            <a:avLst/>
          </a:prstGeom>
          <a:noFill/>
          <a:ln w="349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Ellipse 18"/>
          <p:cNvSpPr/>
          <p:nvPr/>
        </p:nvSpPr>
        <p:spPr bwMode="auto">
          <a:xfrm>
            <a:off x="3991368" y="2152219"/>
            <a:ext cx="1491089" cy="692029"/>
          </a:xfrm>
          <a:prstGeom prst="ellipse">
            <a:avLst/>
          </a:prstGeom>
          <a:noFill/>
          <a:ln w="349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200" b="0" dirty="0" err="1">
                <a:solidFill>
                  <a:schemeClr val="tx2">
                    <a:lumMod val="10000"/>
                  </a:schemeClr>
                </a:solidFill>
              </a:rPr>
              <a:t>f</a:t>
            </a:r>
            <a:r>
              <a:rPr lang="de-DE" sz="1200" b="0" dirty="0" err="1" smtClean="0">
                <a:solidFill>
                  <a:schemeClr val="tx2">
                    <a:lumMod val="10000"/>
                  </a:schemeClr>
                </a:solidFill>
              </a:rPr>
              <a:t>ree</a:t>
            </a:r>
            <a:r>
              <a:rPr lang="de-DE" sz="1200" b="0" dirty="0" smtClean="0">
                <a:solidFill>
                  <a:schemeClr val="tx2">
                    <a:lumMod val="10000"/>
                  </a:schemeClr>
                </a:solidFill>
              </a:rPr>
              <a:t> gas,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200" b="0" dirty="0" smtClean="0">
                <a:solidFill>
                  <a:schemeClr val="tx2">
                    <a:lumMod val="10000"/>
                  </a:schemeClr>
                </a:solidFill>
              </a:rPr>
              <a:t>gas </a:t>
            </a:r>
            <a:r>
              <a:rPr lang="de-DE" sz="1200" b="0" dirty="0" err="1" smtClean="0">
                <a:solidFill>
                  <a:schemeClr val="tx2">
                    <a:lumMod val="10000"/>
                  </a:schemeClr>
                </a:solidFill>
              </a:rPr>
              <a:t>hydrates</a:t>
            </a:r>
            <a:endParaRPr kumimoji="0" lang="de-DE" sz="1200" b="0" i="0" u="none" strike="noStrike" cap="none" normalizeH="0" baseline="0" dirty="0" smtClean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297" y="3936376"/>
            <a:ext cx="4203261" cy="2298084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hteck 8"/>
          <p:cNvSpPr/>
          <p:nvPr/>
        </p:nvSpPr>
        <p:spPr>
          <a:xfrm>
            <a:off x="6964646" y="788472"/>
            <a:ext cx="2608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0" dirty="0" smtClean="0"/>
              <a:t>Archie Equation (1942):</a:t>
            </a:r>
            <a:endParaRPr lang="de-DE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7032104" y="1202991"/>
                <a:ext cx="3054682" cy="59836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00347A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de-DE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sz="36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de-DE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</m:oMath>
                  </m:oMathPara>
                </a14:m>
                <a:endParaRPr lang="de-DE" sz="3600" b="0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2104" y="1202991"/>
                <a:ext cx="3054682" cy="59836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00347A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7079126" y="1931611"/>
                <a:ext cx="4633498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6213" indent="-1762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2400" i="1" dirty="0" err="1" smtClean="0">
                    <a:latin typeface="Symbol" panose="05050102010706020507" pitchFamily="18" charset="2"/>
                  </a:rPr>
                  <a:t>r</a:t>
                </a:r>
                <a:r>
                  <a:rPr lang="en-US" sz="2400" i="1" baseline="-25000" dirty="0" err="1" smtClean="0"/>
                  <a:t>f</a:t>
                </a:r>
                <a:r>
                  <a:rPr lang="en-US" sz="2400" dirty="0" smtClean="0"/>
                  <a:t> </a:t>
                </a:r>
                <a:r>
                  <a:rPr lang="en-US" sz="1600" dirty="0" smtClean="0"/>
                  <a:t>: </a:t>
                </a:r>
                <a:r>
                  <a:rPr lang="en-US" sz="1600" b="0" dirty="0" smtClean="0"/>
                  <a:t>formation resistivity </a:t>
                </a:r>
              </a:p>
              <a:p>
                <a:pPr marL="176213" indent="-1762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2400" i="1" dirty="0" smtClean="0">
                    <a:latin typeface="Symbol" panose="05050102010706020507" pitchFamily="18" charset="2"/>
                  </a:rPr>
                  <a:t>F</a:t>
                </a:r>
                <a:r>
                  <a:rPr lang="en-US" sz="2400" dirty="0" smtClean="0"/>
                  <a:t> </a:t>
                </a:r>
                <a:r>
                  <a:rPr lang="en-US" sz="1600" dirty="0" smtClean="0"/>
                  <a:t>: </a:t>
                </a:r>
                <a:r>
                  <a:rPr lang="en-US" sz="1600" b="0" dirty="0" smtClean="0"/>
                  <a:t>sediment</a:t>
                </a:r>
                <a:r>
                  <a:rPr lang="en-US" sz="1600" dirty="0" smtClean="0"/>
                  <a:t> </a:t>
                </a:r>
                <a:r>
                  <a:rPr lang="en-US" sz="1600" b="0" dirty="0" smtClean="0"/>
                  <a:t>porosity</a:t>
                </a:r>
                <a:r>
                  <a:rPr lang="en-US" sz="1600" dirty="0" smtClean="0"/>
                  <a:t> </a:t>
                </a:r>
              </a:p>
              <a:p>
                <a:pPr marL="176213" indent="-1762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2400" i="1" dirty="0" smtClean="0">
                    <a:latin typeface="Symbol" panose="05050102010706020507" pitchFamily="18" charset="2"/>
                  </a:rPr>
                  <a:t>r</a:t>
                </a:r>
                <a:r>
                  <a:rPr lang="en-US" sz="2400" i="1" baseline="-25000" dirty="0" smtClean="0"/>
                  <a:t>0 </a:t>
                </a:r>
                <a:r>
                  <a:rPr lang="en-US" sz="1600" dirty="0" smtClean="0"/>
                  <a:t>: </a:t>
                </a:r>
                <a:r>
                  <a:rPr lang="en-US" sz="1600" b="0" dirty="0" smtClean="0"/>
                  <a:t>pore fluid resistivity (depends on salinity)  </a:t>
                </a:r>
              </a:p>
              <a:p>
                <a:pPr marL="176213" indent="-1762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de-DE" sz="2400" b="1" i="1"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en-US" sz="2400" dirty="0" err="1" smtClean="0">
                    <a:latin typeface="Symbol" panose="05050102010706020507" pitchFamily="18" charset="2"/>
                  </a:rPr>
                  <a:t>,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de-DE" sz="2400" b="1" i="1"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r>
                  <a:rPr lang="en-US" sz="1600" dirty="0" smtClean="0"/>
                  <a:t>: </a:t>
                </a:r>
                <a:r>
                  <a:rPr lang="en-US" sz="1600" b="0" dirty="0" smtClean="0"/>
                  <a:t>Archie coefficients</a:t>
                </a:r>
                <a:endParaRPr lang="en-US" dirty="0"/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9126" y="1931611"/>
                <a:ext cx="4633498" cy="1800493"/>
              </a:xfrm>
              <a:prstGeom prst="rect">
                <a:avLst/>
              </a:prstGeom>
              <a:blipFill>
                <a:blip r:embed="rId6"/>
                <a:stretch>
                  <a:fillRect l="-1711" t="-2712" b="-678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Grafik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1785" y="4259893"/>
            <a:ext cx="2340668" cy="174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8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 txBox="1">
            <a:spLocks/>
          </p:cNvSpPr>
          <p:nvPr/>
        </p:nvSpPr>
        <p:spPr>
          <a:xfrm>
            <a:off x="39414" y="116632"/>
            <a:ext cx="12192000" cy="461665"/>
          </a:xfrm>
          <a:prstGeom prst="rect">
            <a:avLst/>
          </a:prstGeom>
        </p:spPr>
        <p:txBody>
          <a:bodyPr lIns="360000" anchor="ctr" anchorCtr="0"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kern="0" dirty="0" smtClean="0"/>
              <a:t>Marine </a:t>
            </a:r>
            <a:r>
              <a:rPr lang="de-DE" kern="0" dirty="0" err="1" smtClean="0"/>
              <a:t>Electromagnetic</a:t>
            </a:r>
            <a:r>
              <a:rPr lang="de-DE" kern="0" dirty="0" smtClean="0"/>
              <a:t> </a:t>
            </a:r>
            <a:r>
              <a:rPr lang="de-DE" kern="0" dirty="0" err="1" smtClean="0"/>
              <a:t>Principle</a:t>
            </a:r>
            <a:endParaRPr lang="de-DE" kern="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4" y="1071843"/>
            <a:ext cx="5127991" cy="2866277"/>
          </a:xfrm>
          <a:prstGeom prst="rect">
            <a:avLst/>
          </a:prstGeo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1047444"/>
            <a:ext cx="5858568" cy="2707498"/>
          </a:xfrm>
          <a:prstGeom prst="rect">
            <a:avLst/>
          </a:prstGeom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hteck 5"/>
          <p:cNvSpPr/>
          <p:nvPr/>
        </p:nvSpPr>
        <p:spPr>
          <a:xfrm>
            <a:off x="79153" y="764066"/>
            <a:ext cx="50882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dirty="0" smtClean="0"/>
              <a:t>Electric Field propagation of a horizontal dipole at the seafloor</a:t>
            </a:r>
            <a:endParaRPr lang="de-DE" sz="1400" dirty="0"/>
          </a:p>
        </p:txBody>
      </p:sp>
      <p:sp>
        <p:nvSpPr>
          <p:cNvPr id="7" name="Rechteck 6"/>
          <p:cNvSpPr/>
          <p:nvPr/>
        </p:nvSpPr>
        <p:spPr>
          <a:xfrm>
            <a:off x="7452267" y="1052736"/>
            <a:ext cx="36872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dirty="0" smtClean="0"/>
              <a:t>Seafloor-towed electric dipole-dipole system</a:t>
            </a:r>
            <a:endParaRPr lang="de-DE" sz="1400" dirty="0"/>
          </a:p>
        </p:txBody>
      </p:sp>
      <p:pic>
        <p:nvPicPr>
          <p:cNvPr id="30" name="Picture 13" descr="Pig_on_Poseid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222" y="4120298"/>
            <a:ext cx="2520280" cy="1891145"/>
          </a:xfrm>
          <a:prstGeom prst="rect">
            <a:avLst/>
          </a:prstGeom>
          <a:noFill/>
          <a:ln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0836775"/>
              </p:ext>
            </p:extLst>
          </p:nvPr>
        </p:nvGraphicFramePr>
        <p:xfrm>
          <a:off x="79153" y="4175239"/>
          <a:ext cx="2448272" cy="18362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CorelDRAW" r:id="rId7" imgW="4216873" imgH="3162457" progId="CorelDraw.Graphic.24">
                  <p:embed/>
                </p:oleObj>
              </mc:Choice>
              <mc:Fallback>
                <p:oleObj name="CorelDRAW" r:id="rId7" imgW="4216873" imgH="3162457" progId="CorelDraw.Graphic.2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9153" y="4175239"/>
                        <a:ext cx="2448272" cy="18362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Content Placeholder 2"/>
          <p:cNvSpPr txBox="1">
            <a:spLocks/>
          </p:cNvSpPr>
          <p:nvPr/>
        </p:nvSpPr>
        <p:spPr>
          <a:xfrm>
            <a:off x="8322589" y="4193838"/>
            <a:ext cx="4608512" cy="1396934"/>
          </a:xfrm>
          <a:prstGeom prst="rect">
            <a:avLst/>
          </a:prstGeom>
        </p:spPr>
        <p:txBody>
          <a:bodyPr lIns="0"/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ts val="500"/>
              </a:spcAft>
              <a:buFontTx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7813" algn="l" rtl="0" eaLnBrk="1" fontAlgn="base" hangingPunct="1">
              <a:spcBef>
                <a:spcPct val="20000"/>
              </a:spcBef>
              <a:spcAft>
                <a:spcPts val="50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808038" indent="-265113" algn="l" rtl="0" eaLnBrk="1" fontAlgn="base" hangingPunct="1">
              <a:spcBef>
                <a:spcPct val="20000"/>
              </a:spcBef>
              <a:spcAft>
                <a:spcPts val="50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073150" indent="-265113" algn="l" rtl="0" eaLnBrk="1" fontAlgn="base" hangingPunct="1">
              <a:spcBef>
                <a:spcPct val="20000"/>
              </a:spcBef>
              <a:spcAft>
                <a:spcPts val="50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1435100" indent="-265113" algn="l" rtl="0" eaLnBrk="1" fontAlgn="base" hangingPunct="1">
              <a:spcBef>
                <a:spcPct val="20000"/>
              </a:spcBef>
              <a:spcAft>
                <a:spcPts val="50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400" b="0" kern="0" dirty="0" smtClean="0">
                <a:solidFill>
                  <a:srgbClr val="00347A"/>
                </a:solidFill>
              </a:rPr>
              <a:t>Current Dipole: 10A x 100m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400" b="0" kern="0" dirty="0" smtClean="0">
                <a:solidFill>
                  <a:srgbClr val="00347A"/>
                </a:solidFill>
              </a:rPr>
              <a:t>Receiving Dipoles: Offsets 150 - ~800m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400" b="0" kern="0" dirty="0" smtClean="0">
                <a:solidFill>
                  <a:srgbClr val="00347A"/>
                </a:solidFill>
              </a:rPr>
              <a:t>Penetration Depth: Seafloor  to ~ 500m below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400" b="0" kern="0" dirty="0" smtClean="0">
                <a:solidFill>
                  <a:srgbClr val="00347A"/>
                </a:solidFill>
              </a:rPr>
              <a:t>Survey Speed: ~1knot</a:t>
            </a: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50"/>
          <a:stretch/>
        </p:blipFill>
        <p:spPr>
          <a:xfrm>
            <a:off x="5375921" y="4182376"/>
            <a:ext cx="2736304" cy="183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50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451" y="3646093"/>
            <a:ext cx="2952328" cy="2213631"/>
          </a:xfrm>
          <a:prstGeom prst="rect">
            <a:avLst/>
          </a:prstGeo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60" y="862107"/>
            <a:ext cx="4752527" cy="2366573"/>
          </a:xfrm>
          <a:prstGeom prst="rect">
            <a:avLst/>
          </a:prstGeo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hteck 9"/>
          <p:cNvSpPr/>
          <p:nvPr/>
        </p:nvSpPr>
        <p:spPr>
          <a:xfrm>
            <a:off x="5315044" y="862107"/>
            <a:ext cx="6541596" cy="2563779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Ice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-like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solids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form at </a:t>
            </a:r>
            <a:r>
              <a:rPr kumimoji="0" lang="de-DE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high </a:t>
            </a:r>
            <a:r>
              <a:rPr kumimoji="0" lang="de-DE" sz="160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pressure</a:t>
            </a:r>
            <a:r>
              <a:rPr kumimoji="0" lang="de-DE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and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de-DE" sz="160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low</a:t>
            </a:r>
            <a:r>
              <a:rPr kumimoji="0" lang="de-DE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de-DE" sz="160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temperature</a:t>
            </a:r>
            <a:r>
              <a:rPr kumimoji="0" lang="de-DE" sz="1600" i="0" u="none" strike="noStrike" kern="0" cap="none" spc="0" normalizeH="0" noProof="0" dirty="0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de-DE" sz="1600" b="0" i="0" u="none" strike="noStrike" kern="0" cap="none" spc="0" normalizeH="0" noProof="0" dirty="0" err="1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from</a:t>
            </a:r>
            <a:r>
              <a:rPr kumimoji="0" lang="de-DE" sz="1600" b="0" i="0" u="none" strike="noStrike" kern="0" cap="none" spc="0" normalizeH="0" noProof="0" dirty="0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de-DE" sz="1600" b="0" i="0" u="none" strike="noStrike" kern="0" cap="none" spc="0" normalizeH="0" noProof="0" dirty="0" err="1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water</a:t>
            </a:r>
            <a:r>
              <a:rPr kumimoji="0" lang="de-DE" sz="1600" b="0" i="0" u="none" strike="noStrike" kern="0" cap="none" spc="0" normalizeH="0" noProof="0" dirty="0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de-DE" sz="1600" b="0" i="0" u="none" strike="noStrike" kern="0" cap="none" spc="0" normalizeH="0" noProof="0" dirty="0" err="1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and</a:t>
            </a:r>
            <a:r>
              <a:rPr kumimoji="0" lang="de-DE" sz="1600" b="0" i="0" u="none" strike="noStrike" kern="0" cap="none" spc="0" normalizeH="0" noProof="0" dirty="0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gas (</a:t>
            </a:r>
            <a:r>
              <a:rPr kumimoji="0" lang="de-DE" sz="1600" b="0" i="0" u="none" strike="noStrike" kern="0" cap="none" spc="0" normalizeH="0" noProof="0" dirty="0" err="1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methane</a:t>
            </a:r>
            <a:r>
              <a:rPr kumimoji="0" lang="de-DE" sz="1600" b="0" i="0" u="none" strike="noStrike" kern="0" cap="none" spc="0" normalizeH="0" noProof="0" dirty="0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)</a:t>
            </a:r>
          </a:p>
          <a:p>
            <a:pPr marL="285750" marR="0" lvl="0" indent="-285750" defTabSz="91440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Occurrence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de-DE" sz="160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worldwide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at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continental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margins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deep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lakes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and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permafrost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grounds</a:t>
            </a:r>
            <a:endParaRPr kumimoji="0" 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347A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de-DE" sz="1600" b="0" kern="0" dirty="0">
                <a:solidFill>
                  <a:srgbClr val="00347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uge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amounts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of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methane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are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stored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in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hydrate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de-DE" sz="1600" kern="0" dirty="0">
                <a:solidFill>
                  <a:srgbClr val="00347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</a:t>
            </a:r>
            <a:r>
              <a:rPr kumimoji="0" lang="de-DE" sz="160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nergy</a:t>
            </a:r>
            <a:r>
              <a:rPr kumimoji="0" lang="de-DE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potential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sz="1600" b="0" kern="0" dirty="0" err="1" smtClean="0">
                <a:solidFill>
                  <a:srgbClr val="00347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likely</a:t>
            </a:r>
            <a:r>
              <a:rPr lang="de-DE" sz="1600" b="0" kern="0" dirty="0" smtClean="0">
                <a:solidFill>
                  <a:srgbClr val="00347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exceeds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conventional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resources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(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oil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gas,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coal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)</a:t>
            </a:r>
          </a:p>
          <a:p>
            <a:pPr marL="285750" marR="0" lvl="0" indent="-285750" defTabSz="91440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de-DE" sz="1600" kern="0" dirty="0" err="1" smtClean="0">
                <a:solidFill>
                  <a:srgbClr val="00347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Hazard</a:t>
            </a:r>
            <a:r>
              <a:rPr lang="de-DE" sz="1600" b="0" kern="0" dirty="0" smtClean="0">
                <a:solidFill>
                  <a:srgbClr val="00347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at high </a:t>
            </a:r>
            <a:r>
              <a:rPr lang="de-DE" sz="1600" b="0" kern="0" dirty="0" err="1" smtClean="0">
                <a:solidFill>
                  <a:srgbClr val="00347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latitudes</a:t>
            </a:r>
            <a:r>
              <a:rPr lang="de-DE" sz="1600" b="0" kern="0" dirty="0" smtClean="0">
                <a:solidFill>
                  <a:srgbClr val="00347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sz="1600" b="0" kern="0" dirty="0" err="1" smtClean="0">
                <a:solidFill>
                  <a:srgbClr val="00347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and</a:t>
            </a:r>
            <a:r>
              <a:rPr lang="de-DE" sz="1600" b="0" kern="0" dirty="0" smtClean="0">
                <a:solidFill>
                  <a:srgbClr val="00347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for offshore </a:t>
            </a:r>
            <a:r>
              <a:rPr lang="de-DE" sz="1600" b="0" kern="0" dirty="0" err="1" smtClean="0">
                <a:solidFill>
                  <a:srgbClr val="00347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infrastructure</a:t>
            </a:r>
            <a:endParaRPr kumimoji="0" 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347A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afik 10" descr="Gas hydrate sectors and their response to climate change.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1"/>
          <a:stretch/>
        </p:blipFill>
        <p:spPr bwMode="auto">
          <a:xfrm>
            <a:off x="358664" y="3392543"/>
            <a:ext cx="4513200" cy="2661399"/>
          </a:xfrm>
          <a:prstGeom prst="rect">
            <a:avLst/>
          </a:prstGeom>
          <a:noFill/>
          <a:ln>
            <a:noFill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itel 1"/>
          <p:cNvSpPr txBox="1">
            <a:spLocks/>
          </p:cNvSpPr>
          <p:nvPr/>
        </p:nvSpPr>
        <p:spPr>
          <a:xfrm>
            <a:off x="39414" y="116632"/>
            <a:ext cx="12192000" cy="461665"/>
          </a:xfrm>
          <a:prstGeom prst="rect">
            <a:avLst/>
          </a:prstGeom>
        </p:spPr>
        <p:txBody>
          <a:bodyPr lIns="360000" anchor="ctr" anchorCtr="0"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kern="0" dirty="0"/>
              <a:t>Case Study 1: </a:t>
            </a:r>
            <a:r>
              <a:rPr lang="de-DE" kern="0" dirty="0" smtClean="0"/>
              <a:t>Submarine Gas Hydrates</a:t>
            </a:r>
            <a:endParaRPr lang="de-DE" kern="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8" r="19216"/>
          <a:stretch/>
        </p:blipFill>
        <p:spPr>
          <a:xfrm>
            <a:off x="8472264" y="3649604"/>
            <a:ext cx="2071683" cy="2348880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328271" y="6054343"/>
            <a:ext cx="13612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kern="0" dirty="0" err="1" smtClean="0">
                <a:solidFill>
                  <a:schemeClr val="bg1"/>
                </a:solidFill>
              </a:rPr>
              <a:t>Ruppel</a:t>
            </a:r>
            <a:r>
              <a:rPr lang="en-US" sz="1400" b="0" kern="0" dirty="0" smtClean="0">
                <a:solidFill>
                  <a:schemeClr val="bg1"/>
                </a:solidFill>
              </a:rPr>
              <a:t>, USGS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9768408" y="5705835"/>
            <a:ext cx="5741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kern="0" dirty="0" smtClean="0">
                <a:solidFill>
                  <a:schemeClr val="tx2">
                    <a:lumMod val="10000"/>
                  </a:schemeClr>
                </a:solidFill>
              </a:rPr>
              <a:t>CGS</a:t>
            </a:r>
            <a:endParaRPr lang="de-DE" sz="14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5108487" y="5551946"/>
            <a:ext cx="9829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kern="0" dirty="0" smtClean="0">
                <a:solidFill>
                  <a:schemeClr val="bg1"/>
                </a:solidFill>
              </a:rPr>
              <a:t>GEOMAR</a:t>
            </a:r>
            <a:endParaRPr lang="de-DE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98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 txBox="1">
            <a:spLocks/>
          </p:cNvSpPr>
          <p:nvPr/>
        </p:nvSpPr>
        <p:spPr>
          <a:xfrm>
            <a:off x="39414" y="116632"/>
            <a:ext cx="12192000" cy="461665"/>
          </a:xfrm>
          <a:prstGeom prst="rect">
            <a:avLst/>
          </a:prstGeom>
        </p:spPr>
        <p:txBody>
          <a:bodyPr lIns="360000" anchor="ctr" anchorCtr="0"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kern="0" dirty="0"/>
              <a:t>Case Study 1: Gas </a:t>
            </a:r>
            <a:r>
              <a:rPr lang="de-DE" kern="0" dirty="0" smtClean="0"/>
              <a:t>Hydrates, </a:t>
            </a:r>
            <a:r>
              <a:rPr lang="de-DE" kern="0" dirty="0"/>
              <a:t>N</a:t>
            </a:r>
            <a:r>
              <a:rPr lang="de-DE" kern="0" dirty="0" smtClean="0"/>
              <a:t>ew </a:t>
            </a:r>
            <a:r>
              <a:rPr lang="de-DE" kern="0" dirty="0" err="1"/>
              <a:t>Z</a:t>
            </a:r>
            <a:r>
              <a:rPr lang="de-DE" kern="0" dirty="0" err="1" smtClean="0"/>
              <a:t>ealand</a:t>
            </a:r>
            <a:endParaRPr lang="de-DE" kern="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17" y="4005064"/>
            <a:ext cx="3184029" cy="1771818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37617" y="5776882"/>
            <a:ext cx="1440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0" dirty="0" err="1" smtClean="0"/>
              <a:t>Greinert</a:t>
            </a:r>
            <a:r>
              <a:rPr lang="de-DE" sz="1000" b="0" dirty="0" smtClean="0"/>
              <a:t> et al., 2010</a:t>
            </a:r>
            <a:endParaRPr lang="de-DE" sz="1000" b="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926220"/>
            <a:ext cx="4608760" cy="284778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60" b="33123"/>
          <a:stretch/>
        </p:blipFill>
        <p:spPr>
          <a:xfrm>
            <a:off x="5644145" y="1276417"/>
            <a:ext cx="5822057" cy="226432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1183304"/>
            <a:ext cx="6336704" cy="4714874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6141955" y="5775067"/>
            <a:ext cx="16463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0" dirty="0" smtClean="0"/>
              <a:t>Schwalenberg et al., 2017</a:t>
            </a:r>
            <a:endParaRPr lang="de-DE" sz="1000" b="0" dirty="0"/>
          </a:p>
        </p:txBody>
      </p:sp>
      <p:sp>
        <p:nvSpPr>
          <p:cNvPr id="9" name="Textfeld 8"/>
          <p:cNvSpPr txBox="1"/>
          <p:nvPr/>
        </p:nvSpPr>
        <p:spPr>
          <a:xfrm>
            <a:off x="695400" y="4519639"/>
            <a:ext cx="641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>
                <a:solidFill>
                  <a:schemeClr val="bg1"/>
                </a:solidFill>
              </a:rPr>
              <a:t>Flares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384032" y="1032920"/>
            <a:ext cx="4392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0" dirty="0" err="1" smtClean="0">
                <a:solidFill>
                  <a:srgbClr val="00347A"/>
                </a:solidFill>
              </a:rPr>
              <a:t>Seismic</a:t>
            </a:r>
            <a:r>
              <a:rPr lang="de-DE" sz="1400" b="0" dirty="0" smtClean="0">
                <a:solidFill>
                  <a:srgbClr val="00347A"/>
                </a:solidFill>
              </a:rPr>
              <a:t> </a:t>
            </a:r>
            <a:r>
              <a:rPr lang="de-DE" sz="1400" b="0" dirty="0" err="1" smtClean="0">
                <a:solidFill>
                  <a:srgbClr val="00347A"/>
                </a:solidFill>
              </a:rPr>
              <a:t>Section</a:t>
            </a:r>
            <a:r>
              <a:rPr lang="de-DE" sz="1400" b="0" dirty="0" smtClean="0">
                <a:solidFill>
                  <a:srgbClr val="00347A"/>
                </a:solidFill>
              </a:rPr>
              <a:t> + </a:t>
            </a:r>
            <a:r>
              <a:rPr lang="de-DE" sz="1400" b="0" dirty="0" err="1" smtClean="0">
                <a:solidFill>
                  <a:srgbClr val="00347A"/>
                </a:solidFill>
              </a:rPr>
              <a:t>Resistivity</a:t>
            </a:r>
            <a:r>
              <a:rPr lang="de-DE" sz="1400" b="0" dirty="0" smtClean="0">
                <a:solidFill>
                  <a:srgbClr val="00347A"/>
                </a:solidFill>
              </a:rPr>
              <a:t> Model</a:t>
            </a:r>
            <a:endParaRPr lang="de-DE" sz="1400" b="0" dirty="0">
              <a:solidFill>
                <a:srgbClr val="00347A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6528048" y="3625279"/>
            <a:ext cx="4392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0" dirty="0" smtClean="0">
                <a:solidFill>
                  <a:srgbClr val="00347A"/>
                </a:solidFill>
              </a:rPr>
              <a:t>Gas Hydrate Saturation Model</a:t>
            </a:r>
            <a:endParaRPr lang="de-DE" sz="1400" b="0" dirty="0">
              <a:solidFill>
                <a:srgbClr val="00347A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6384032" y="1032920"/>
            <a:ext cx="4392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0" dirty="0" err="1" smtClean="0">
                <a:solidFill>
                  <a:srgbClr val="00347A"/>
                </a:solidFill>
              </a:rPr>
              <a:t>Seismic</a:t>
            </a:r>
            <a:r>
              <a:rPr lang="de-DE" sz="1400" b="0" dirty="0" smtClean="0">
                <a:solidFill>
                  <a:srgbClr val="00347A"/>
                </a:solidFill>
              </a:rPr>
              <a:t> </a:t>
            </a:r>
            <a:r>
              <a:rPr lang="de-DE" sz="1400" b="0" dirty="0" err="1" smtClean="0">
                <a:solidFill>
                  <a:srgbClr val="00347A"/>
                </a:solidFill>
              </a:rPr>
              <a:t>Section</a:t>
            </a:r>
            <a:endParaRPr lang="de-DE" sz="1400" b="0" dirty="0">
              <a:solidFill>
                <a:srgbClr val="00347A"/>
              </a:solidFill>
            </a:endParaRPr>
          </a:p>
        </p:txBody>
      </p:sp>
      <p:cxnSp>
        <p:nvCxnSpPr>
          <p:cNvPr id="3" name="Gerader Verbinder 2"/>
          <p:cNvCxnSpPr/>
          <p:nvPr/>
        </p:nvCxnSpPr>
        <p:spPr bwMode="auto">
          <a:xfrm flipV="1">
            <a:off x="1271464" y="1340768"/>
            <a:ext cx="2880320" cy="151216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33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0" name="Grafik 19" descr="seafloor_system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668" y="6401829"/>
            <a:ext cx="7343775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109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 txBox="1">
            <a:spLocks/>
          </p:cNvSpPr>
          <p:nvPr/>
        </p:nvSpPr>
        <p:spPr>
          <a:xfrm>
            <a:off x="39414" y="116632"/>
            <a:ext cx="12192000" cy="461665"/>
          </a:xfrm>
          <a:prstGeom prst="rect">
            <a:avLst/>
          </a:prstGeom>
        </p:spPr>
        <p:txBody>
          <a:bodyPr lIns="360000" anchor="ctr" anchorCtr="0"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kern="0" dirty="0" smtClean="0"/>
              <a:t>Case Study 2: Exploration </a:t>
            </a:r>
            <a:r>
              <a:rPr lang="de-DE" kern="0" dirty="0" err="1" smtClean="0"/>
              <a:t>of</a:t>
            </a:r>
            <a:r>
              <a:rPr lang="de-DE" kern="0" dirty="0" smtClean="0"/>
              <a:t> Offshore </a:t>
            </a:r>
            <a:r>
              <a:rPr lang="de-DE" kern="0" dirty="0" err="1" smtClean="0"/>
              <a:t>Freshened</a:t>
            </a:r>
            <a:r>
              <a:rPr lang="de-DE" kern="0" dirty="0" smtClean="0"/>
              <a:t> </a:t>
            </a:r>
            <a:r>
              <a:rPr lang="de-DE" kern="0" dirty="0" err="1" smtClean="0"/>
              <a:t>Groundwater</a:t>
            </a:r>
            <a:r>
              <a:rPr lang="de-DE" kern="0" dirty="0" smtClean="0"/>
              <a:t> (OFG)</a:t>
            </a:r>
            <a:endParaRPr lang="de-DE" kern="0" dirty="0"/>
          </a:p>
        </p:txBody>
      </p:sp>
      <p:pic>
        <p:nvPicPr>
          <p:cNvPr id="3" name="Shape 1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947" y="1052736"/>
            <a:ext cx="3385699" cy="2237727"/>
          </a:xfrm>
          <a:prstGeom prst="rect">
            <a:avLst/>
          </a:prstGeom>
          <a:noFill/>
          <a:ln>
            <a:noFill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Shape 1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4270" y="3501008"/>
            <a:ext cx="3384376" cy="2237727"/>
          </a:xfrm>
          <a:prstGeom prst="rect">
            <a:avLst/>
          </a:prstGeom>
          <a:noFill/>
          <a:ln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 Placeholder 4"/>
          <p:cNvSpPr txBox="1">
            <a:spLocks/>
          </p:cNvSpPr>
          <p:nvPr/>
        </p:nvSpPr>
        <p:spPr>
          <a:xfrm>
            <a:off x="3830611" y="980439"/>
            <a:ext cx="7921624" cy="1004616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76213" indent="-176213"/>
            <a:r>
              <a:rPr lang="en-US" sz="1600" b="0" kern="0" dirty="0" smtClean="0"/>
              <a:t>Offshore Aquifers are a result of sea level (climate) change</a:t>
            </a:r>
          </a:p>
          <a:p>
            <a:pPr marL="176213" indent="-176213"/>
            <a:r>
              <a:rPr lang="en-US" sz="1600" b="0" kern="0" dirty="0" smtClean="0"/>
              <a:t>During glaciation, sea level is low and aquifers develop on shelves</a:t>
            </a:r>
          </a:p>
          <a:p>
            <a:pPr marL="176213" indent="-176213"/>
            <a:r>
              <a:rPr lang="en-US" sz="1600" b="0" kern="0" dirty="0" smtClean="0"/>
              <a:t>During global warming, sea levels are rising and aquifers are now offshore </a:t>
            </a:r>
            <a:endParaRPr lang="en-US" sz="1600" b="0" kern="0" dirty="0"/>
          </a:p>
        </p:txBody>
      </p:sp>
      <p:pic>
        <p:nvPicPr>
          <p:cNvPr id="8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186" y="2133263"/>
            <a:ext cx="5386612" cy="273549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485802" y="4603261"/>
            <a:ext cx="19543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 smtClean="0"/>
              <a:t>Post et al.,  Nature, 2013</a:t>
            </a:r>
            <a:endParaRPr lang="en-US" sz="1200" b="0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863612" y="5019533"/>
            <a:ext cx="6480720" cy="719201"/>
          </a:xfrm>
        </p:spPr>
        <p:txBody>
          <a:bodyPr/>
          <a:lstStyle/>
          <a:p>
            <a:pPr marL="0" lvl="1" indent="0">
              <a:buNone/>
            </a:pPr>
            <a:r>
              <a:rPr lang="en-US" sz="1600" b="1" dirty="0" smtClean="0"/>
              <a:t>Offshore </a:t>
            </a:r>
            <a:r>
              <a:rPr lang="en-US" sz="1600" b="1" dirty="0" smtClean="0"/>
              <a:t>groundwater could be a potent source of potable </a:t>
            </a:r>
            <a:r>
              <a:rPr lang="en-US" sz="1600" b="1" dirty="0" smtClean="0"/>
              <a:t>water</a:t>
            </a:r>
          </a:p>
          <a:p>
            <a:pPr marL="0" lvl="1" indent="0">
              <a:buNone/>
            </a:pPr>
            <a:r>
              <a:rPr lang="en-US" sz="1600" b="1" dirty="0" smtClean="0"/>
              <a:t>~ water volume of the Black Sea</a:t>
            </a:r>
            <a:endParaRPr lang="en-US" sz="1600" b="1" dirty="0" smtClean="0"/>
          </a:p>
        </p:txBody>
      </p:sp>
      <p:sp>
        <p:nvSpPr>
          <p:cNvPr id="10" name="TextBox 8"/>
          <p:cNvSpPr txBox="1"/>
          <p:nvPr/>
        </p:nvSpPr>
        <p:spPr>
          <a:xfrm>
            <a:off x="2063552" y="5528265"/>
            <a:ext cx="8691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 smtClean="0"/>
              <a:t>GEOMAR</a:t>
            </a:r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176902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34A1771-A994-46F3-85A1-9667F18B11C3}" type="slidenum">
              <a:rPr lang="de-DE">
                <a:solidFill>
                  <a:srgbClr val="00347A"/>
                </a:solidFill>
              </a:rPr>
              <a:pPr/>
              <a:t>8</a:t>
            </a:fld>
            <a:endParaRPr lang="de-DE" dirty="0">
              <a:solidFill>
                <a:srgbClr val="00347A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Case Study 2: OFG Study, Canterbury </a:t>
            </a:r>
            <a:r>
              <a:rPr lang="de-DE" dirty="0" err="1" smtClean="0"/>
              <a:t>Bight</a:t>
            </a:r>
            <a:r>
              <a:rPr lang="de-DE" dirty="0" smtClean="0"/>
              <a:t>, New </a:t>
            </a:r>
            <a:r>
              <a:rPr lang="de-DE" dirty="0" err="1" smtClean="0"/>
              <a:t>Zealand</a:t>
            </a:r>
            <a:endParaRPr lang="de-DE" dirty="0"/>
          </a:p>
        </p:txBody>
      </p:sp>
      <p:pic>
        <p:nvPicPr>
          <p:cNvPr id="12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877" y="2760165"/>
            <a:ext cx="757627" cy="70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62" y="972660"/>
            <a:ext cx="5227764" cy="4976620"/>
          </a:xfrm>
          <a:prstGeom prst="rect">
            <a:avLst/>
          </a:prstGeom>
        </p:spPr>
      </p:pic>
      <p:cxnSp>
        <p:nvCxnSpPr>
          <p:cNvPr id="5" name="Gerade Verbindung mit Pfeil 4"/>
          <p:cNvCxnSpPr/>
          <p:nvPr/>
        </p:nvCxnSpPr>
        <p:spPr bwMode="auto">
          <a:xfrm flipH="1">
            <a:off x="2279576" y="1148319"/>
            <a:ext cx="2330922" cy="62449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33CC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4" name="Gruppieren 13"/>
          <p:cNvGrpSpPr/>
          <p:nvPr/>
        </p:nvGrpSpPr>
        <p:grpSpPr>
          <a:xfrm>
            <a:off x="5746995" y="902871"/>
            <a:ext cx="6378327" cy="1739890"/>
            <a:chOff x="5694337" y="3501008"/>
            <a:chExt cx="6497663" cy="1728192"/>
          </a:xfrm>
        </p:grpSpPr>
        <p:pic>
          <p:nvPicPr>
            <p:cNvPr id="15" name="Grafik 14"/>
            <p:cNvPicPr>
              <a:picLocks noChangeAspect="1"/>
            </p:cNvPicPr>
            <p:nvPr/>
          </p:nvPicPr>
          <p:blipFill rotWithShape="1">
            <a:blip r:embed="rId5"/>
            <a:srcRect l="12796" t="25500" r="29126" b="47039"/>
            <a:stretch/>
          </p:blipFill>
          <p:spPr>
            <a:xfrm>
              <a:off x="5694337" y="3501008"/>
              <a:ext cx="6497663" cy="1728192"/>
            </a:xfrm>
            <a:prstGeom prst="rect">
              <a:avLst/>
            </a:prstGeom>
          </p:spPr>
        </p:pic>
        <p:sp>
          <p:nvSpPr>
            <p:cNvPr id="17" name="Textfeld 16"/>
            <p:cNvSpPr txBox="1"/>
            <p:nvPr/>
          </p:nvSpPr>
          <p:spPr>
            <a:xfrm>
              <a:off x="5838354" y="4921423"/>
              <a:ext cx="16586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0" dirty="0" err="1" smtClean="0">
                  <a:solidFill>
                    <a:schemeClr val="bg1"/>
                  </a:solidFill>
                </a:rPr>
                <a:t>Hölz</a:t>
              </a:r>
              <a:r>
                <a:rPr lang="de-DE" sz="1400" b="0" dirty="0" smtClean="0">
                  <a:solidFill>
                    <a:schemeClr val="bg1"/>
                  </a:solidFill>
                </a:rPr>
                <a:t> et al., 2021</a:t>
              </a:r>
              <a:endParaRPr lang="de-DE" sz="1400" b="0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Inhaltsplatzhalter 2"/>
          <p:cNvSpPr>
            <a:spLocks noGrp="1"/>
          </p:cNvSpPr>
          <p:nvPr>
            <p:ph idx="1"/>
          </p:nvPr>
        </p:nvSpPr>
        <p:spPr>
          <a:xfrm>
            <a:off x="5586119" y="3712751"/>
            <a:ext cx="6264696" cy="1976598"/>
          </a:xfrm>
        </p:spPr>
        <p:txBody>
          <a:bodyPr/>
          <a:lstStyle/>
          <a:p>
            <a:pPr marL="277812" lvl="1" indent="0">
              <a:buNone/>
            </a:pPr>
            <a:r>
              <a:rPr lang="en-US" altLang="de-DE" sz="1600" b="1" dirty="0" smtClean="0">
                <a:ea typeface="+mn-ea"/>
                <a:cs typeface="+mn-cs"/>
              </a:rPr>
              <a:t>Project MARCAN, RV </a:t>
            </a:r>
            <a:r>
              <a:rPr lang="en-US" altLang="de-DE" sz="1600" b="1" dirty="0" err="1" smtClean="0">
                <a:ea typeface="+mn-ea"/>
                <a:cs typeface="+mn-cs"/>
              </a:rPr>
              <a:t>Tangaroa</a:t>
            </a:r>
            <a:r>
              <a:rPr lang="en-US" altLang="de-DE" sz="1600" b="1" dirty="0" smtClean="0">
                <a:ea typeface="+mn-ea"/>
                <a:cs typeface="+mn-cs"/>
              </a:rPr>
              <a:t>, 2017 </a:t>
            </a:r>
          </a:p>
          <a:p>
            <a:pPr marL="563562" lvl="1" indent="-28575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de-DE" sz="1600" dirty="0" smtClean="0">
                <a:ea typeface="+mn-ea"/>
                <a:cs typeface="+mn-cs"/>
              </a:rPr>
              <a:t>Salinity anomaly in borehole U1353 at 40m below seafloor</a:t>
            </a:r>
          </a:p>
          <a:p>
            <a:pPr marL="563562" lvl="1" indent="-28575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de-DE" sz="1600" u="sng" dirty="0" smtClean="0">
                <a:ea typeface="+mn-ea"/>
                <a:cs typeface="+mn-cs"/>
              </a:rPr>
              <a:t>CSEM data identified unknown offshore groundwater system</a:t>
            </a:r>
          </a:p>
          <a:p>
            <a:pPr marL="563562" lvl="1" indent="-28575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de-DE" sz="1600" dirty="0" smtClean="0">
                <a:ea typeface="+mn-ea"/>
                <a:cs typeface="+mn-cs"/>
              </a:rPr>
              <a:t>Spatial extend and salinity distribution needs to be addressed</a:t>
            </a:r>
          </a:p>
          <a:p>
            <a:pPr marL="563562" lvl="1" indent="-28575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de-DE" sz="1600" dirty="0" smtClean="0">
                <a:ea typeface="+mn-ea"/>
                <a:cs typeface="+mn-cs"/>
              </a:rPr>
              <a:t>Mechanisms of OFG emplacement – </a:t>
            </a:r>
            <a:r>
              <a:rPr lang="en-US" altLang="de-DE" sz="1600" dirty="0" err="1" smtClean="0">
                <a:ea typeface="+mn-ea"/>
                <a:cs typeface="+mn-cs"/>
              </a:rPr>
              <a:t>stratigraphically</a:t>
            </a:r>
            <a:r>
              <a:rPr lang="en-US" altLang="de-DE" sz="1600" dirty="0" smtClean="0">
                <a:ea typeface="+mn-ea"/>
                <a:cs typeface="+mn-cs"/>
              </a:rPr>
              <a:t> or buoyancy controlled? </a:t>
            </a: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7504" y="2834232"/>
            <a:ext cx="1317066" cy="552669"/>
          </a:xfrm>
          <a:prstGeom prst="rect">
            <a:avLst/>
          </a:prstGeom>
        </p:spPr>
      </p:pic>
      <p:sp>
        <p:nvSpPr>
          <p:cNvPr id="20" name="Textfeld 19"/>
          <p:cNvSpPr txBox="1"/>
          <p:nvPr/>
        </p:nvSpPr>
        <p:spPr>
          <a:xfrm>
            <a:off x="407368" y="5703059"/>
            <a:ext cx="16463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0" dirty="0" smtClean="0"/>
              <a:t>Micallef et al., 2020</a:t>
            </a:r>
            <a:endParaRPr lang="de-DE" sz="1000" b="0" dirty="0"/>
          </a:p>
        </p:txBody>
      </p:sp>
    </p:spTree>
    <p:extLst>
      <p:ext uri="{BB962C8B-B14F-4D97-AF65-F5344CB8AC3E}">
        <p14:creationId xmlns:p14="http://schemas.microsoft.com/office/powerpoint/2010/main" val="342927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4A1771-A994-46F3-85A1-9667F18B11C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347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Titel 1"/>
          <p:cNvSpPr txBox="1">
            <a:spLocks/>
          </p:cNvSpPr>
          <p:nvPr/>
        </p:nvSpPr>
        <p:spPr>
          <a:xfrm>
            <a:off x="39414" y="116632"/>
            <a:ext cx="12192000" cy="461665"/>
          </a:xfrm>
          <a:prstGeom prst="rect">
            <a:avLst/>
          </a:prstGeom>
        </p:spPr>
        <p:txBody>
          <a:bodyPr lIns="360000" anchor="ctr" anchorCtr="0"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Case Study 3: </a:t>
            </a:r>
            <a:r>
              <a:rPr kumimoji="0" lang="de-DE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Seafloor</a:t>
            </a:r>
            <a:r>
              <a:rPr kumimoji="0" lang="de-DE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47A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Massive Sulfide (SMS) Exploration</a:t>
            </a:r>
            <a:endParaRPr kumimoji="0" lang="de-DE" sz="2400" b="1" i="0" u="none" strike="noStrike" kern="0" cap="none" spc="0" normalizeH="0" baseline="0" noProof="0" dirty="0">
              <a:ln>
                <a:noFill/>
              </a:ln>
              <a:solidFill>
                <a:srgbClr val="00347A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5"/>
          <a:srcRect l="8816" t="21540" r="60790" b="13743"/>
          <a:stretch/>
        </p:blipFill>
        <p:spPr>
          <a:xfrm>
            <a:off x="113121" y="810028"/>
            <a:ext cx="4254687" cy="3057482"/>
          </a:xfrm>
          <a:prstGeom prst="rect">
            <a:avLst/>
          </a:prstGeom>
        </p:spPr>
      </p:pic>
      <p:pic>
        <p:nvPicPr>
          <p:cNvPr id="22" name="Grafik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665" y="1561304"/>
            <a:ext cx="4177737" cy="28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hteck 24"/>
          <p:cNvSpPr/>
          <p:nvPr/>
        </p:nvSpPr>
        <p:spPr>
          <a:xfrm>
            <a:off x="4367808" y="862308"/>
            <a:ext cx="2916183" cy="414985"/>
          </a:xfrm>
          <a:prstGeom prst="rect">
            <a:avLst/>
          </a:prstGeom>
          <a:gradFill flip="none" rotWithShape="1">
            <a:gsLst>
              <a:gs pos="0">
                <a:srgbClr val="FFC000">
                  <a:lumMod val="5000"/>
                  <a:lumOff val="95000"/>
                </a:srgbClr>
              </a:gs>
              <a:gs pos="74000">
                <a:srgbClr val="FFC000">
                  <a:lumMod val="45000"/>
                  <a:lumOff val="55000"/>
                </a:srgbClr>
              </a:gs>
              <a:gs pos="83000">
                <a:srgbClr val="FFC000">
                  <a:lumMod val="45000"/>
                  <a:lumOff val="55000"/>
                </a:srgbClr>
              </a:gs>
              <a:gs pos="100000">
                <a:srgbClr val="FFC000">
                  <a:lumMod val="30000"/>
                  <a:lumOff val="70000"/>
                </a:srgbClr>
              </a:gs>
            </a:gsLst>
            <a:lin ang="5400000" scaled="1"/>
            <a:tileRect/>
          </a:gra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Seafloor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Spreading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Center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9352" y="1661198"/>
            <a:ext cx="2450804" cy="512108"/>
          </a:xfrm>
          <a:prstGeom prst="rect">
            <a:avLst/>
          </a:prstGeom>
        </p:spPr>
      </p:pic>
      <p:sp>
        <p:nvSpPr>
          <p:cNvPr id="27" name="Rechteck 26"/>
          <p:cNvSpPr/>
          <p:nvPr/>
        </p:nvSpPr>
        <p:spPr>
          <a:xfrm>
            <a:off x="3122800" y="4690556"/>
            <a:ext cx="2300630" cy="414985"/>
          </a:xfrm>
          <a:prstGeom prst="rect">
            <a:avLst/>
          </a:prstGeom>
          <a:gradFill flip="none" rotWithShape="1">
            <a:gsLst>
              <a:gs pos="0">
                <a:srgbClr val="FFC000">
                  <a:lumMod val="5000"/>
                  <a:lumOff val="95000"/>
                </a:srgbClr>
              </a:gs>
              <a:gs pos="74000">
                <a:srgbClr val="FFC000">
                  <a:lumMod val="45000"/>
                  <a:lumOff val="55000"/>
                </a:srgbClr>
              </a:gs>
              <a:gs pos="83000">
                <a:srgbClr val="FFC000">
                  <a:lumMod val="45000"/>
                  <a:lumOff val="55000"/>
                </a:srgbClr>
              </a:gs>
              <a:gs pos="100000">
                <a:srgbClr val="FFC000">
                  <a:lumMod val="30000"/>
                  <a:lumOff val="70000"/>
                </a:srgbClr>
              </a:gs>
            </a:gsLst>
            <a:lin ang="5400000" scaled="1"/>
            <a:tileRect/>
          </a:gra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Active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Black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Smoker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hteck 27"/>
          <p:cNvSpPr/>
          <p:nvPr/>
        </p:nvSpPr>
        <p:spPr>
          <a:xfrm>
            <a:off x="5765204" y="5440770"/>
            <a:ext cx="1954381" cy="414985"/>
          </a:xfrm>
          <a:prstGeom prst="rect">
            <a:avLst/>
          </a:prstGeom>
          <a:gradFill flip="none" rotWithShape="1">
            <a:gsLst>
              <a:gs pos="0">
                <a:srgbClr val="FFC000">
                  <a:lumMod val="5000"/>
                  <a:lumOff val="95000"/>
                </a:srgbClr>
              </a:gs>
              <a:gs pos="74000">
                <a:srgbClr val="FFC000">
                  <a:lumMod val="45000"/>
                  <a:lumOff val="55000"/>
                </a:srgbClr>
              </a:gs>
              <a:gs pos="83000">
                <a:srgbClr val="FFC000">
                  <a:lumMod val="45000"/>
                  <a:lumOff val="55000"/>
                </a:srgbClr>
              </a:gs>
              <a:gs pos="100000">
                <a:srgbClr val="FFC000">
                  <a:lumMod val="30000"/>
                  <a:lumOff val="70000"/>
                </a:srgbClr>
              </a:gs>
            </a:gsLst>
            <a:lin ang="5400000" scaled="1"/>
            <a:tileRect/>
          </a:gra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Inactive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Chimney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746808" y="6008574"/>
            <a:ext cx="4661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rare </a:t>
            </a:r>
            <a:r>
              <a:rPr kumimoji="0" lang="de-D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earth</a:t>
            </a:r>
            <a:r>
              <a:rPr kumimoji="0" 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</a:t>
            </a:r>
            <a:r>
              <a:rPr kumimoji="0" lang="de-D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Ag</a:t>
            </a:r>
            <a:r>
              <a:rPr kumimoji="0" 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 Au, </a:t>
            </a:r>
            <a:r>
              <a:rPr kumimoji="0" lang="de-D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</a:t>
            </a:r>
            <a:r>
              <a:rPr kumimoji="0" 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Co, </a:t>
            </a:r>
            <a:r>
              <a:rPr kumimoji="0" lang="de-D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Pb</a:t>
            </a:r>
            <a:r>
              <a:rPr kumimoji="0" 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</a:t>
            </a:r>
            <a:r>
              <a:rPr kumimoji="0" lang="de-D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Zn</a:t>
            </a:r>
            <a:r>
              <a:rPr kumimoji="0" 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</a:t>
            </a:r>
            <a:r>
              <a:rPr kumimoji="0" lang="de-D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Cu</a:t>
            </a:r>
            <a:r>
              <a:rPr kumimoji="0" 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Edmond_smoker_smal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65204" y="2230396"/>
            <a:ext cx="4323681" cy="2782779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0" y="2947663"/>
            <a:ext cx="4202392" cy="3059484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12" y="2947663"/>
            <a:ext cx="5546778" cy="294684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35" y="838262"/>
            <a:ext cx="3702147" cy="2085543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588" y="842941"/>
            <a:ext cx="4851060" cy="3236567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4906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99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7" grpId="0" animBg="1"/>
      <p:bldP spid="28" grpId="0" animBg="1"/>
      <p:bldP spid="3" grpId="0"/>
    </p:bldLst>
  </p:timing>
</p:sld>
</file>

<file path=ppt/theme/theme1.xml><?xml version="1.0" encoding="utf-8"?>
<a:theme xmlns:a="http://schemas.openxmlformats.org/drawingml/2006/main" name="B1_PowerPoint Master">
  <a:themeElements>
    <a:clrScheme name="BGR 2">
      <a:dk1>
        <a:srgbClr val="00347A"/>
      </a:dk1>
      <a:lt1>
        <a:srgbClr val="FFFFFF"/>
      </a:lt1>
      <a:dk2>
        <a:srgbClr val="E8E8E8"/>
      </a:dk2>
      <a:lt2>
        <a:srgbClr val="6F6F6E"/>
      </a:lt2>
      <a:accent1>
        <a:srgbClr val="00347A"/>
      </a:accent1>
      <a:accent2>
        <a:srgbClr val="5090C8"/>
      </a:accent2>
      <a:accent3>
        <a:srgbClr val="97AAC6"/>
      </a:accent3>
      <a:accent4>
        <a:srgbClr val="99193A"/>
      </a:accent4>
      <a:accent5>
        <a:srgbClr val="D3A3A3"/>
      </a:accent5>
      <a:accent6>
        <a:srgbClr val="CC6B14"/>
      </a:accent6>
      <a:hlink>
        <a:srgbClr val="4C6600"/>
      </a:hlink>
      <a:folHlink>
        <a:srgbClr val="CAC285"/>
      </a:folHlink>
    </a:clrScheme>
    <a:fontScheme name="Benutzerdefinier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1_PowerPoint Master_16122014">
  <a:themeElements>
    <a:clrScheme name="BGR 2">
      <a:dk1>
        <a:srgbClr val="00347A"/>
      </a:dk1>
      <a:lt1>
        <a:srgbClr val="FFFFFF"/>
      </a:lt1>
      <a:dk2>
        <a:srgbClr val="E8E8E8"/>
      </a:dk2>
      <a:lt2>
        <a:srgbClr val="6F6F6E"/>
      </a:lt2>
      <a:accent1>
        <a:srgbClr val="00347A"/>
      </a:accent1>
      <a:accent2>
        <a:srgbClr val="5090C8"/>
      </a:accent2>
      <a:accent3>
        <a:srgbClr val="97AAC6"/>
      </a:accent3>
      <a:accent4>
        <a:srgbClr val="99193A"/>
      </a:accent4>
      <a:accent5>
        <a:srgbClr val="D3A3A3"/>
      </a:accent5>
      <a:accent6>
        <a:srgbClr val="CC6B14"/>
      </a:accent6>
      <a:hlink>
        <a:srgbClr val="4C6600"/>
      </a:hlink>
      <a:folHlink>
        <a:srgbClr val="CAC285"/>
      </a:folHlink>
    </a:clrScheme>
    <a:fontScheme name="Benutzerdefinier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-Design">
  <a:themeElements>
    <a:clrScheme name="BGR 2">
      <a:dk1>
        <a:srgbClr val="00347A"/>
      </a:dk1>
      <a:lt1>
        <a:srgbClr val="FFFFFF"/>
      </a:lt1>
      <a:dk2>
        <a:srgbClr val="E8E8E8"/>
      </a:dk2>
      <a:lt2>
        <a:srgbClr val="6F6F6E"/>
      </a:lt2>
      <a:accent1>
        <a:srgbClr val="00347A"/>
      </a:accent1>
      <a:accent2>
        <a:srgbClr val="5090C8"/>
      </a:accent2>
      <a:accent3>
        <a:srgbClr val="97AAC6"/>
      </a:accent3>
      <a:accent4>
        <a:srgbClr val="99193A"/>
      </a:accent4>
      <a:accent5>
        <a:srgbClr val="D3A3A3"/>
      </a:accent5>
      <a:accent6>
        <a:srgbClr val="CC6B14"/>
      </a:accent6>
      <a:hlink>
        <a:srgbClr val="4C6600"/>
      </a:hlink>
      <a:folHlink>
        <a:srgbClr val="CAC285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fbddcbfa-87ce-4128-bd88-b3eca1cef85c">GINOGZH-1183850754-13</_dlc_DocId>
    <_dlc_DocIdUrl xmlns="fbddcbfa-87ce-4128-bd88-b3eca1cef85c">
      <Url>https://gino.nlfb.bgr.de/gzh/BGR/B1/_layouts/15/DocIdRedir.aspx?ID=GINOGZH-1183850754-13</Url>
      <Description>GINOGZH-1183850754-13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5A654D05E28AD40AC59B29EBBB73341" ma:contentTypeVersion="8" ma:contentTypeDescription="Ein neues Dokument erstellen." ma:contentTypeScope="" ma:versionID="ca1724ebf2348b4c975f42bb098b3d28">
  <xsd:schema xmlns:xsd="http://www.w3.org/2001/XMLSchema" xmlns:xs="http://www.w3.org/2001/XMLSchema" xmlns:p="http://schemas.microsoft.com/office/2006/metadata/properties" xmlns:ns2="fbddcbfa-87ce-4128-bd88-b3eca1cef85c" targetNamespace="http://schemas.microsoft.com/office/2006/metadata/properties" ma:root="true" ma:fieldsID="dc1ea0a09dbf8407e828fe5e2dc208fb" ns2:_="">
    <xsd:import namespace="fbddcbfa-87ce-4128-bd88-b3eca1cef85c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ddcbfa-87ce-4128-bd88-b3eca1cef85c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Wert der Dokument-ID" ma:description="Der Wert der diesem Element zugewiesenen Dokument-ID." ma:internalName="_dlc_DocId" ma:readOnly="true">
      <xsd:simpleType>
        <xsd:restriction base="dms:Text"/>
      </xsd:simpleType>
    </xsd:element>
    <xsd:element name="_dlc_DocIdUrl" ma:index="9" nillable="true" ma:displayName="Dokument-ID" ma:description="Permanenter Hyperlink zu diesem Dok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customXsn xmlns="http://schemas.microsoft.com/office/2006/metadata/customXsn">
  <xsnLocation/>
  <cached>True</cached>
  <openByDefault>True</openByDefault>
  <xsnScope>/gzh/BGR/B1/SiteAssets</xsnScope>
</customXsn>
</file>

<file path=customXml/item5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616D7870-8616-4BEA-BECE-B91A160DB84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40D2086-4A8A-4A27-A955-BBB238164F9F}">
  <ds:schemaRefs>
    <ds:schemaRef ds:uri="http://purl.org/dc/terms/"/>
    <ds:schemaRef ds:uri="http://schemas.openxmlformats.org/package/2006/metadata/core-properties"/>
    <ds:schemaRef ds:uri="fbddcbfa-87ce-4128-bd88-b3eca1cef85c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FD64130-7101-4DD5-838D-1AA1DC0DA1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ddcbfa-87ce-4128-bd88-b3eca1cef8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C51BF63C-7504-4E5D-9E2F-3BEF83CFE497}">
  <ds:schemaRefs>
    <ds:schemaRef ds:uri="http://schemas.microsoft.com/office/2006/metadata/customXsn"/>
  </ds:schemaRefs>
</ds:datastoreItem>
</file>

<file path=customXml/itemProps5.xml><?xml version="1.0" encoding="utf-8"?>
<ds:datastoreItem xmlns:ds="http://schemas.openxmlformats.org/officeDocument/2006/customXml" ds:itemID="{EAA0A5F9-E30D-4EA8-BFEA-22E19A8E911C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917</Words>
  <Application>Microsoft Office PowerPoint</Application>
  <PresentationFormat>Breitbild</PresentationFormat>
  <Paragraphs>128</Paragraphs>
  <Slides>14</Slides>
  <Notes>13</Notes>
  <HiddenSlides>0</HiddenSlides>
  <MMClips>1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3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5" baseType="lpstr">
      <vt:lpstr>Arial</vt:lpstr>
      <vt:lpstr>Calibri</vt:lpstr>
      <vt:lpstr>Cambria Math</vt:lpstr>
      <vt:lpstr>Symbol</vt:lpstr>
      <vt:lpstr>Tahoma</vt:lpstr>
      <vt:lpstr>Times New Roman</vt:lpstr>
      <vt:lpstr>Wingdings</vt:lpstr>
      <vt:lpstr>B1_PowerPoint Master</vt:lpstr>
      <vt:lpstr>B1_PowerPoint Master_16122014</vt:lpstr>
      <vt:lpstr>Standarddesign</vt:lpstr>
      <vt:lpstr>CorelDRAW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Case Study 2: OFG Study, Canterbury Bight, New Zealand</vt:lpstr>
      <vt:lpstr>PowerPoint-Präsentation</vt:lpstr>
      <vt:lpstr>PowerPoint-Präsentation</vt:lpstr>
      <vt:lpstr>GOLDEN EYE:  Electromagnetic Deep Sea Profiler</vt:lpstr>
      <vt:lpstr>PowerPoint-Präsentation</vt:lpstr>
      <vt:lpstr>Case Study 3: INDEX, German Licence Area for SMS Exploration </vt:lpstr>
      <vt:lpstr>PowerPoint-Präsentation</vt:lpstr>
    </vt:vector>
  </TitlesOfParts>
  <Company>Geozentrum Hannover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gzh</dc:creator>
  <cp:lastModifiedBy>Schwalenberg, Katrin</cp:lastModifiedBy>
  <cp:revision>608</cp:revision>
  <dcterms:created xsi:type="dcterms:W3CDTF">2014-12-16T08:38:43Z</dcterms:created>
  <dcterms:modified xsi:type="dcterms:W3CDTF">2022-11-25T07:01:36Z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0x010100F5A654D05E28AD40AC59B29EBBB73341</vt:lpwstr>
  </property>
  <property fmtid="{D5CDD505-2E9C-101B-9397-08002B2CF9AE}" pid="3" name="_dlc_DocIdItemGuid">
    <vt:lpwstr>28a9e6b8-0d25-40ed-b406-096f27d73ea6</vt:lpwstr>
  </property>
  <property fmtid="{D5CDD505-2E9C-101B-9397-08002B2CF9AE}" pid="4" name="Order">
    <vt:r8>300</vt:r8>
  </property>
</Properties>
</file>