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  <p:sldMasterId id="2147483682" r:id="rId2"/>
    <p:sldMasterId id="2147483661" r:id="rId3"/>
  </p:sldMasterIdLst>
  <p:notesMasterIdLst>
    <p:notesMasterId r:id="rId22"/>
  </p:notesMasterIdLst>
  <p:handoutMasterIdLst>
    <p:handoutMasterId r:id="rId23"/>
  </p:handoutMasterIdLst>
  <p:sldIdLst>
    <p:sldId id="322" r:id="rId4"/>
    <p:sldId id="355" r:id="rId5"/>
    <p:sldId id="383" r:id="rId6"/>
    <p:sldId id="390" r:id="rId7"/>
    <p:sldId id="393" r:id="rId8"/>
    <p:sldId id="394" r:id="rId9"/>
    <p:sldId id="357" r:id="rId10"/>
    <p:sldId id="359" r:id="rId11"/>
    <p:sldId id="367" r:id="rId12"/>
    <p:sldId id="419" r:id="rId13"/>
    <p:sldId id="362" r:id="rId14"/>
    <p:sldId id="397" r:id="rId15"/>
    <p:sldId id="372" r:id="rId16"/>
    <p:sldId id="387" r:id="rId17"/>
    <p:sldId id="392" r:id="rId18"/>
    <p:sldId id="351" r:id="rId19"/>
    <p:sldId id="364" r:id="rId20"/>
    <p:sldId id="365" r:id="rId21"/>
  </p:sldIdLst>
  <p:sldSz cx="9144000" cy="5143500" type="screen16x9"/>
  <p:notesSz cx="6797675" cy="9926638"/>
  <p:custDataLst>
    <p:tags r:id="rId24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9" userDrawn="1">
          <p15:clr>
            <a:srgbClr val="A4A3A4"/>
          </p15:clr>
        </p15:guide>
        <p15:guide id="2" pos="20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F44"/>
    <a:srgbClr val="CC0A2A"/>
    <a:srgbClr val="9E0821"/>
    <a:srgbClr val="FF9999"/>
    <a:srgbClr val="FF7C80"/>
    <a:srgbClr val="FF6161"/>
    <a:srgbClr val="FFABAB"/>
    <a:srgbClr val="E60000"/>
    <a:srgbClr val="F30D33"/>
    <a:srgbClr val="8B0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4" autoAdjust="0"/>
    <p:restoredTop sz="99015" autoAdjust="0"/>
  </p:normalViewPr>
  <p:slideViewPr>
    <p:cSldViewPr snapToGrid="0">
      <p:cViewPr varScale="1">
        <p:scale>
          <a:sx n="88" d="100"/>
          <a:sy n="88" d="100"/>
        </p:scale>
        <p:origin x="356" y="56"/>
      </p:cViewPr>
      <p:guideLst>
        <p:guide orient="horz" pos="2709"/>
        <p:guide pos="20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-3912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35" cy="496015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956" y="0"/>
            <a:ext cx="2946135" cy="496015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24A101EB-BCF3-4B27-991A-19087346A42D}" type="datetimeFigureOut">
              <a:rPr lang="de-DE" smtClean="0"/>
              <a:t>24.11.2022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9039"/>
            <a:ext cx="2946135" cy="49601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956" y="9429039"/>
            <a:ext cx="2946135" cy="49601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D8DA2934-64B9-47E5-BE76-FF1ACB15D03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64510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92EE444F-6378-4F50-9088-79295C1CA1ED}" type="datetimeFigureOut">
              <a:rPr lang="de-DE" smtClean="0"/>
              <a:t>24.11.2022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633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9872CCCC-77EF-42FF-90BC-FD356E4119A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361343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72CCCC-77EF-42FF-90BC-FD356E4119A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536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2F3FD07C-33AF-4DC4-82DB-743AA45DA474}" type="slidenum">
              <a:rPr lang="en-US" sz="1400" b="0" strike="noStrike" spc="-1" smtClean="0">
                <a:latin typeface="Times New Roman"/>
              </a:rPr>
              <a:t>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6704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2F3FD07C-33AF-4DC4-82DB-743AA45DA474}" type="slidenum">
              <a:rPr lang="en-US" sz="1400" b="0" strike="noStrike" spc="-1" smtClean="0">
                <a:latin typeface="Times New Roman"/>
              </a:rPr>
              <a:t>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6835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2F3FD07C-33AF-4DC4-82DB-743AA45DA474}" type="slidenum">
              <a:rPr lang="en-US" sz="1400" b="0" strike="noStrike" spc="-1" smtClean="0">
                <a:latin typeface="Times New Roman"/>
              </a:rPr>
              <a:t>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5472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0.png"/><Relationship Id="rId7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6.jp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seite Begrüßu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251401" y="2101875"/>
            <a:ext cx="6480899" cy="679125"/>
          </a:xfrm>
        </p:spPr>
        <p:txBody>
          <a:bodyPr anchor="b"/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51400" y="2787750"/>
            <a:ext cx="6480900" cy="511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(optional)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1400" y="3365625"/>
            <a:ext cx="6480900" cy="565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tx2">
                    <a:lumMod val="75000"/>
                  </a:schemeClr>
                </a:solidFill>
              </a:defRPr>
            </a:lvl1pPr>
            <a:lvl2pPr algn="l">
              <a:defRPr sz="1400">
                <a:solidFill>
                  <a:srgbClr val="333333"/>
                </a:solidFill>
              </a:defRPr>
            </a:lvl2pPr>
            <a:lvl3pPr algn="l">
              <a:defRPr sz="1400">
                <a:solidFill>
                  <a:srgbClr val="333333"/>
                </a:solidFill>
              </a:defRPr>
            </a:lvl3pPr>
            <a:lvl4pPr algn="l">
              <a:defRPr sz="1400">
                <a:solidFill>
                  <a:srgbClr val="333333"/>
                </a:solidFill>
              </a:defRPr>
            </a:lvl4pPr>
            <a:lvl5pPr algn="l">
              <a:defRPr sz="140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/>
              <a:t>Name, Vorname</a:t>
            </a:r>
          </a:p>
          <a:p>
            <a:pPr lvl="0"/>
            <a:endParaRPr lang="de-DE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251401" y="4314825"/>
            <a:ext cx="2879725" cy="30921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400" b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600" b="0">
                <a:solidFill>
                  <a:srgbClr val="333333"/>
                </a:solidFill>
              </a:defRPr>
            </a:lvl2pPr>
            <a:lvl3pPr marL="266700" indent="0">
              <a:buFontTx/>
              <a:buNone/>
              <a:defRPr sz="1600" b="0">
                <a:solidFill>
                  <a:srgbClr val="333333"/>
                </a:solidFill>
              </a:defRPr>
            </a:lvl3pPr>
            <a:lvl4pPr marL="541338" indent="0">
              <a:buFontTx/>
              <a:buNone/>
              <a:defRPr sz="1600" b="0">
                <a:solidFill>
                  <a:srgbClr val="333333"/>
                </a:solidFill>
              </a:defRPr>
            </a:lvl4pPr>
            <a:lvl5pPr marL="808038" indent="0">
              <a:buFontTx/>
              <a:buNone/>
              <a:defRPr sz="1600" b="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/>
              <a:t>Datum einfügen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170378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Bild einfügen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2010077"/>
            <a:ext cx="946866" cy="99922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4325898"/>
            <a:ext cx="886440" cy="730197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251400" y="4732737"/>
            <a:ext cx="3951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/>
              <a:t>IHP – Leibniz-Institut für innovative Mikroelektronik</a:t>
            </a:r>
          </a:p>
        </p:txBody>
      </p:sp>
    </p:spTree>
    <p:extLst>
      <p:ext uri="{BB962C8B-B14F-4D97-AF65-F5344CB8AC3E}">
        <p14:creationId xmlns:p14="http://schemas.microsoft.com/office/powerpoint/2010/main" val="268564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chlussfoli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61602" y="2571750"/>
            <a:ext cx="6480900" cy="2941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tx2">
                    <a:lumMod val="75000"/>
                  </a:schemeClr>
                </a:solidFill>
              </a:defRPr>
            </a:lvl1pPr>
            <a:lvl2pPr algn="l">
              <a:defRPr sz="1400">
                <a:solidFill>
                  <a:srgbClr val="333333"/>
                </a:solidFill>
              </a:defRPr>
            </a:lvl2pPr>
            <a:lvl3pPr algn="l">
              <a:defRPr sz="1400">
                <a:solidFill>
                  <a:srgbClr val="333333"/>
                </a:solidFill>
              </a:defRPr>
            </a:lvl3pPr>
            <a:lvl4pPr algn="l">
              <a:defRPr sz="1400">
                <a:solidFill>
                  <a:srgbClr val="333333"/>
                </a:solidFill>
              </a:defRPr>
            </a:lvl4pPr>
            <a:lvl5pPr algn="l">
              <a:defRPr sz="140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/>
              <a:t>Name, Vorname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170378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16" name="Rechteck 15"/>
          <p:cNvSpPr/>
          <p:nvPr/>
        </p:nvSpPr>
        <p:spPr>
          <a:xfrm>
            <a:off x="256694" y="3201797"/>
            <a:ext cx="4536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de-DE" sz="1400" b="1" dirty="0">
                <a:solidFill>
                  <a:schemeClr val="tx2">
                    <a:lumMod val="75000"/>
                  </a:schemeClr>
                </a:solidFill>
              </a:rPr>
              <a:t>IHP – Leibniz-Institut für innovative Mikroelektronik</a:t>
            </a:r>
          </a:p>
          <a:p>
            <a:pPr>
              <a:lnSpc>
                <a:spcPts val="1600"/>
              </a:lnSpc>
            </a:pP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Im Technologiepark 25</a:t>
            </a:r>
          </a:p>
          <a:p>
            <a:pPr>
              <a:lnSpc>
                <a:spcPts val="1600"/>
              </a:lnSpc>
            </a:pP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15236 Frankfurt (Oder)</a:t>
            </a:r>
          </a:p>
        </p:txBody>
      </p:sp>
      <p:sp>
        <p:nvSpPr>
          <p:cNvPr id="17" name="Rechteck 16"/>
          <p:cNvSpPr/>
          <p:nvPr/>
        </p:nvSpPr>
        <p:spPr>
          <a:xfrm>
            <a:off x="261489" y="4718310"/>
            <a:ext cx="6480901" cy="245421"/>
          </a:xfrm>
          <a:prstGeom prst="rect">
            <a:avLst/>
          </a:prstGeom>
        </p:spPr>
        <p:txBody>
          <a:bodyPr wrap="square" tIns="36000" bIns="36000" anchor="ctr" anchorCtr="0">
            <a:noAutofit/>
          </a:bodyPr>
          <a:lstStyle/>
          <a:p>
            <a:pPr marL="628650" indent="-628650"/>
            <a:r>
              <a:rPr lang="de-DE" sz="2400" b="1" dirty="0">
                <a:solidFill>
                  <a:schemeClr val="bg2">
                    <a:lumMod val="65000"/>
                  </a:schemeClr>
                </a:solidFill>
              </a:rPr>
              <a:t>www.ihp-microelectronics.com</a:t>
            </a:r>
          </a:p>
        </p:txBody>
      </p:sp>
      <p:sp>
        <p:nvSpPr>
          <p:cNvPr id="18" name="Rechteck 17"/>
          <p:cNvSpPr/>
          <p:nvPr/>
        </p:nvSpPr>
        <p:spPr>
          <a:xfrm>
            <a:off x="261602" y="3818007"/>
            <a:ext cx="2001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539750">
              <a:lnSpc>
                <a:spcPts val="1600"/>
              </a:lnSpc>
            </a:pP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Tel.: 	+49 (0) 335 5625</a:t>
            </a:r>
          </a:p>
          <a:p>
            <a:pPr marL="0" indent="0" defTabSz="539750">
              <a:lnSpc>
                <a:spcPts val="1600"/>
              </a:lnSpc>
            </a:pP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Fax: 	+49 (0) 335 5625</a:t>
            </a:r>
          </a:p>
          <a:p>
            <a:pPr marL="0" indent="0" defTabSz="539750">
              <a:lnSpc>
                <a:spcPts val="1600"/>
              </a:lnSpc>
            </a:pP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E-Mail: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61489" y="2110529"/>
            <a:ext cx="6758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1"/>
                </a:solidFill>
              </a:rPr>
              <a:t>Vielen Dank für Ihre Aufmerksamkeit!</a:t>
            </a:r>
          </a:p>
        </p:txBody>
      </p:sp>
      <p:sp>
        <p:nvSpPr>
          <p:cNvPr id="21" name="Textplatzhalt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2113025" y="3862162"/>
            <a:ext cx="1201132" cy="195761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 marL="628650" indent="-628650">
              <a:spcBef>
                <a:spcPts val="0"/>
              </a:spcBef>
              <a:buFont typeface="Arial" pitchFamily="34" charset="0"/>
              <a:buNone/>
              <a:defRPr sz="1400" b="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400" b="0"/>
            </a:lvl2pPr>
            <a:lvl3pPr marL="914400" indent="0">
              <a:buNone/>
              <a:defRPr sz="1400" b="0"/>
            </a:lvl3pPr>
            <a:lvl4pPr marL="1371600" indent="0">
              <a:buNone/>
              <a:defRPr sz="1400" b="0"/>
            </a:lvl4pPr>
            <a:lvl5pPr marL="1828800" indent="0">
              <a:buNone/>
              <a:defRPr sz="1400" b="0"/>
            </a:lvl5pPr>
          </a:lstStyle>
          <a:p>
            <a:pPr lvl="0"/>
            <a:r>
              <a:rPr lang="de-DE" dirty="0"/>
              <a:t>XXX</a:t>
            </a:r>
          </a:p>
        </p:txBody>
      </p:sp>
      <p:sp>
        <p:nvSpPr>
          <p:cNvPr id="25" name="Textplatzhalter 45"/>
          <p:cNvSpPr>
            <a:spLocks noGrp="1"/>
          </p:cNvSpPr>
          <p:nvPr>
            <p:ph type="body" sz="quarter" idx="23" hasCustomPrompt="1"/>
          </p:nvPr>
        </p:nvSpPr>
        <p:spPr>
          <a:xfrm>
            <a:off x="809734" y="4247608"/>
            <a:ext cx="4738687" cy="226543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 marL="628650" marR="0" indent="-628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400" b="0"/>
            </a:lvl2pPr>
            <a:lvl3pPr marL="914400" indent="0">
              <a:buNone/>
              <a:defRPr sz="1400" b="0"/>
            </a:lvl3pPr>
            <a:lvl4pPr marL="1371600" indent="0">
              <a:buNone/>
              <a:defRPr sz="1400" b="0"/>
            </a:lvl4pPr>
            <a:lvl5pPr marL="1828800" indent="0">
              <a:buNone/>
              <a:defRPr sz="1400" b="0"/>
            </a:lvl5pPr>
          </a:lstStyle>
          <a:p>
            <a:pPr marL="628650" marR="0" lvl="0" indent="-628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 err="1"/>
              <a:t>name</a:t>
            </a:r>
            <a:r>
              <a:rPr lang="de-DE" dirty="0"/>
              <a:t>@</a:t>
            </a:r>
            <a:r>
              <a:rPr lang="de-DE" dirty="0" err="1"/>
              <a:t>ihp-microelectronics.com</a:t>
            </a:r>
            <a:endParaRPr lang="de-DE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6795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17320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88795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platzhalt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2114350" y="4066118"/>
            <a:ext cx="1201132" cy="195761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 marL="628650" indent="-628650">
              <a:spcBef>
                <a:spcPts val="0"/>
              </a:spcBef>
              <a:buFont typeface="Arial" pitchFamily="34" charset="0"/>
              <a:buNone/>
              <a:defRPr sz="1400" b="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400" b="0"/>
            </a:lvl2pPr>
            <a:lvl3pPr marL="914400" indent="0">
              <a:buNone/>
              <a:defRPr sz="1400" b="0"/>
            </a:lvl3pPr>
            <a:lvl4pPr marL="1371600" indent="0">
              <a:buNone/>
              <a:defRPr sz="1400" b="0"/>
            </a:lvl4pPr>
            <a:lvl5pPr marL="1828800" indent="0">
              <a:buNone/>
              <a:defRPr sz="1400" b="0"/>
            </a:lvl5pPr>
          </a:lstStyle>
          <a:p>
            <a:pPr lvl="0"/>
            <a:r>
              <a:rPr lang="de-DE" dirty="0"/>
              <a:t>XXX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2010077"/>
            <a:ext cx="946866" cy="999227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4325898"/>
            <a:ext cx="886440" cy="730197"/>
          </a:xfrm>
          <a:prstGeom prst="rect">
            <a:avLst/>
          </a:prstGeom>
        </p:spPr>
      </p:pic>
      <p:sp>
        <p:nvSpPr>
          <p:cNvPr id="28" name="Rechteck 27"/>
          <p:cNvSpPr/>
          <p:nvPr userDrawn="1"/>
        </p:nvSpPr>
        <p:spPr>
          <a:xfrm>
            <a:off x="261489" y="4718310"/>
            <a:ext cx="6480901" cy="245421"/>
          </a:xfrm>
          <a:prstGeom prst="rect">
            <a:avLst/>
          </a:prstGeom>
        </p:spPr>
        <p:txBody>
          <a:bodyPr wrap="square" tIns="36000" bIns="36000" anchor="ctr" anchorCtr="0">
            <a:noAutofit/>
          </a:bodyPr>
          <a:lstStyle/>
          <a:p>
            <a:pPr marL="628650" indent="-628650"/>
            <a:r>
              <a:rPr lang="de-DE" sz="2400" b="1" dirty="0">
                <a:solidFill>
                  <a:schemeClr val="bg2">
                    <a:lumMod val="65000"/>
                  </a:schemeClr>
                </a:solidFill>
              </a:rPr>
              <a:t>www.ihp-microelectronics.com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6795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17320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88795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fik 3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2010077"/>
            <a:ext cx="946866" cy="99922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0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08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chlussfoli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61602" y="2571750"/>
            <a:ext cx="6480900" cy="2941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tx2">
                    <a:lumMod val="75000"/>
                  </a:schemeClr>
                </a:solidFill>
              </a:defRPr>
            </a:lvl1pPr>
            <a:lvl2pPr algn="l">
              <a:defRPr sz="1400">
                <a:solidFill>
                  <a:srgbClr val="333333"/>
                </a:solidFill>
              </a:defRPr>
            </a:lvl2pPr>
            <a:lvl3pPr algn="l">
              <a:defRPr sz="1400">
                <a:solidFill>
                  <a:srgbClr val="333333"/>
                </a:solidFill>
              </a:defRPr>
            </a:lvl3pPr>
            <a:lvl4pPr algn="l">
              <a:defRPr sz="1400">
                <a:solidFill>
                  <a:srgbClr val="333333"/>
                </a:solidFill>
              </a:defRPr>
            </a:lvl4pPr>
            <a:lvl5pPr algn="l">
              <a:defRPr sz="140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 err="1"/>
              <a:t>Surname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170378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17" name="Rechteck 16"/>
          <p:cNvSpPr/>
          <p:nvPr/>
        </p:nvSpPr>
        <p:spPr>
          <a:xfrm>
            <a:off x="261489" y="4718310"/>
            <a:ext cx="6480901" cy="245421"/>
          </a:xfrm>
          <a:prstGeom prst="rect">
            <a:avLst/>
          </a:prstGeom>
        </p:spPr>
        <p:txBody>
          <a:bodyPr wrap="square" tIns="36000" bIns="36000" anchor="ctr" anchorCtr="0">
            <a:noAutofit/>
          </a:bodyPr>
          <a:lstStyle/>
          <a:p>
            <a:pPr marL="628650" indent="-628650"/>
            <a:r>
              <a:rPr lang="de-DE" sz="2400" b="1" dirty="0">
                <a:solidFill>
                  <a:schemeClr val="bg2">
                    <a:lumMod val="65000"/>
                  </a:schemeClr>
                </a:solidFill>
              </a:rPr>
              <a:t>www.ihp-microelectronics.com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61489" y="2110529"/>
            <a:ext cx="6758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Thank you for your attention!</a:t>
            </a:r>
            <a:endParaRPr lang="de-DE" sz="3200" b="1" dirty="0">
              <a:solidFill>
                <a:schemeClr val="accent1"/>
              </a:solidFill>
            </a:endParaRPr>
          </a:p>
        </p:txBody>
      </p:sp>
      <p:sp>
        <p:nvSpPr>
          <p:cNvPr id="21" name="Textplatzhalt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2113025" y="3862162"/>
            <a:ext cx="1201132" cy="195761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 marL="628650" indent="-628650">
              <a:spcBef>
                <a:spcPts val="0"/>
              </a:spcBef>
              <a:buFont typeface="Arial" pitchFamily="34" charset="0"/>
              <a:buNone/>
              <a:defRPr sz="1400" b="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400" b="0"/>
            </a:lvl2pPr>
            <a:lvl3pPr marL="914400" indent="0">
              <a:buNone/>
              <a:defRPr sz="1400" b="0"/>
            </a:lvl3pPr>
            <a:lvl4pPr marL="1371600" indent="0">
              <a:buNone/>
              <a:defRPr sz="1400" b="0"/>
            </a:lvl4pPr>
            <a:lvl5pPr marL="1828800" indent="0">
              <a:buNone/>
              <a:defRPr sz="1400" b="0"/>
            </a:lvl5pPr>
          </a:lstStyle>
          <a:p>
            <a:pPr lvl="0"/>
            <a:r>
              <a:rPr lang="de-DE" dirty="0"/>
              <a:t>XXX</a:t>
            </a:r>
          </a:p>
        </p:txBody>
      </p:sp>
      <p:sp>
        <p:nvSpPr>
          <p:cNvPr id="25" name="Textplatzhalter 45"/>
          <p:cNvSpPr>
            <a:spLocks noGrp="1"/>
          </p:cNvSpPr>
          <p:nvPr>
            <p:ph type="body" sz="quarter" idx="23" hasCustomPrompt="1"/>
          </p:nvPr>
        </p:nvSpPr>
        <p:spPr>
          <a:xfrm>
            <a:off x="809734" y="4247608"/>
            <a:ext cx="4738687" cy="226543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 marL="628650" marR="0" indent="-628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400" b="0"/>
            </a:lvl2pPr>
            <a:lvl3pPr marL="914400" indent="0">
              <a:buNone/>
              <a:defRPr sz="1400" b="0"/>
            </a:lvl3pPr>
            <a:lvl4pPr marL="1371600" indent="0">
              <a:buNone/>
              <a:defRPr sz="1400" b="0"/>
            </a:lvl4pPr>
            <a:lvl5pPr marL="1828800" indent="0">
              <a:buNone/>
              <a:defRPr sz="1400" b="0"/>
            </a:lvl5pPr>
          </a:lstStyle>
          <a:p>
            <a:pPr marL="628650" marR="0" lvl="0" indent="-628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 err="1"/>
              <a:t>name</a:t>
            </a:r>
            <a:r>
              <a:rPr lang="de-DE" dirty="0"/>
              <a:t>@</a:t>
            </a:r>
            <a:r>
              <a:rPr lang="de-DE" dirty="0" err="1"/>
              <a:t>ihp-microelectronics.com</a:t>
            </a:r>
            <a:endParaRPr lang="de-DE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6795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17320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88795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platzhalt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2114350" y="4066118"/>
            <a:ext cx="1201132" cy="195761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 marL="628650" indent="-628650">
              <a:spcBef>
                <a:spcPts val="0"/>
              </a:spcBef>
              <a:buFont typeface="Arial" pitchFamily="34" charset="0"/>
              <a:buNone/>
              <a:defRPr sz="1400" b="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400" b="0"/>
            </a:lvl2pPr>
            <a:lvl3pPr marL="914400" indent="0">
              <a:buNone/>
              <a:defRPr sz="1400" b="0"/>
            </a:lvl3pPr>
            <a:lvl4pPr marL="1371600" indent="0">
              <a:buNone/>
              <a:defRPr sz="1400" b="0"/>
            </a:lvl4pPr>
            <a:lvl5pPr marL="1828800" indent="0">
              <a:buNone/>
              <a:defRPr sz="1400" b="0"/>
            </a:lvl5pPr>
          </a:lstStyle>
          <a:p>
            <a:pPr lvl="0"/>
            <a:r>
              <a:rPr lang="de-DE" dirty="0"/>
              <a:t>XXX</a:t>
            </a:r>
          </a:p>
        </p:txBody>
      </p:sp>
      <p:pic>
        <p:nvPicPr>
          <p:cNvPr id="26" name="Grafik 2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4325898"/>
            <a:ext cx="886440" cy="730197"/>
          </a:xfrm>
          <a:prstGeom prst="rect">
            <a:avLst/>
          </a:prstGeom>
        </p:spPr>
      </p:pic>
      <p:sp>
        <p:nvSpPr>
          <p:cNvPr id="24" name="Rechteck 23"/>
          <p:cNvSpPr/>
          <p:nvPr userDrawn="1"/>
        </p:nvSpPr>
        <p:spPr>
          <a:xfrm>
            <a:off x="256694" y="3201797"/>
            <a:ext cx="4723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de-DE" sz="1400" b="1" dirty="0">
                <a:solidFill>
                  <a:schemeClr val="tx2">
                    <a:lumMod val="75000"/>
                  </a:schemeClr>
                </a:solidFill>
              </a:rPr>
              <a:t>IHP – Leibniz</a:t>
            </a:r>
            <a:r>
              <a:rPr lang="de-DE" sz="1400" b="1" baseline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400" b="1" dirty="0">
                <a:solidFill>
                  <a:schemeClr val="tx2">
                    <a:lumMod val="75000"/>
                  </a:schemeClr>
                </a:solidFill>
              </a:rPr>
              <a:t>Institute </a:t>
            </a:r>
            <a:r>
              <a:rPr lang="de-DE" sz="1400" b="1" dirty="0" err="1">
                <a:solidFill>
                  <a:schemeClr val="tx2">
                    <a:lumMod val="75000"/>
                  </a:schemeClr>
                </a:solidFill>
              </a:rPr>
              <a:t>for</a:t>
            </a:r>
            <a:r>
              <a:rPr lang="de-DE" sz="1400" b="1" dirty="0">
                <a:solidFill>
                  <a:schemeClr val="tx2">
                    <a:lumMod val="75000"/>
                  </a:schemeClr>
                </a:solidFill>
              </a:rPr>
              <a:t> High Performance </a:t>
            </a:r>
            <a:r>
              <a:rPr lang="de-DE" sz="1400" b="1" dirty="0" err="1">
                <a:solidFill>
                  <a:schemeClr val="tx2">
                    <a:lumMod val="75000"/>
                  </a:schemeClr>
                </a:solidFill>
              </a:rPr>
              <a:t>Microelectronics</a:t>
            </a:r>
            <a:endParaRPr lang="de-DE" sz="1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ts val="1600"/>
              </a:lnSpc>
            </a:pP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Im Technologiepark 25</a:t>
            </a:r>
          </a:p>
          <a:p>
            <a:pPr>
              <a:lnSpc>
                <a:spcPts val="1600"/>
              </a:lnSpc>
            </a:pP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15236 Frankfurt (Oder)</a:t>
            </a:r>
          </a:p>
        </p:txBody>
      </p:sp>
      <p:sp>
        <p:nvSpPr>
          <p:cNvPr id="28" name="Rechteck 27"/>
          <p:cNvSpPr/>
          <p:nvPr userDrawn="1"/>
        </p:nvSpPr>
        <p:spPr>
          <a:xfrm>
            <a:off x="261489" y="4718310"/>
            <a:ext cx="6480901" cy="245421"/>
          </a:xfrm>
          <a:prstGeom prst="rect">
            <a:avLst/>
          </a:prstGeom>
        </p:spPr>
        <p:txBody>
          <a:bodyPr wrap="square" tIns="36000" bIns="36000" anchor="ctr" anchorCtr="0">
            <a:noAutofit/>
          </a:bodyPr>
          <a:lstStyle/>
          <a:p>
            <a:pPr marL="628650" indent="-628650"/>
            <a:r>
              <a:rPr lang="de-DE" sz="2400" b="1" dirty="0">
                <a:solidFill>
                  <a:schemeClr val="bg2">
                    <a:lumMod val="65000"/>
                  </a:schemeClr>
                </a:solidFill>
              </a:rPr>
              <a:t>www.ihp-microelectronics.com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6795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17320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88795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95"/>
            <a:ext cx="9144000" cy="1706880"/>
          </a:xfrm>
          <a:prstGeom prst="rect">
            <a:avLst/>
          </a:prstGeom>
        </p:spPr>
      </p:pic>
      <p:sp>
        <p:nvSpPr>
          <p:cNvPr id="29" name="Rechteck 28"/>
          <p:cNvSpPr/>
          <p:nvPr userDrawn="1"/>
        </p:nvSpPr>
        <p:spPr>
          <a:xfrm>
            <a:off x="261603" y="3818008"/>
            <a:ext cx="2001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539723">
              <a:lnSpc>
                <a:spcPts val="1600"/>
              </a:lnSpc>
            </a:pP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Phone: +49 (0) 335 5625</a:t>
            </a:r>
          </a:p>
          <a:p>
            <a:pPr marL="0" indent="0" defTabSz="539723">
              <a:lnSpc>
                <a:spcPts val="1600"/>
              </a:lnSpc>
            </a:pP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Fax: 	+49 (0) 335 5625</a:t>
            </a:r>
          </a:p>
          <a:p>
            <a:pPr marL="0" indent="0" defTabSz="539723">
              <a:lnSpc>
                <a:spcPts val="1600"/>
              </a:lnSpc>
            </a:pPr>
            <a:r>
              <a:rPr lang="de-DE" sz="1400" dirty="0" err="1">
                <a:solidFill>
                  <a:schemeClr val="tx2">
                    <a:lumMod val="75000"/>
                  </a:schemeClr>
                </a:solidFill>
              </a:rPr>
              <a:t>e-mail</a:t>
            </a: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30" name="Grafik 2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878" y="1996442"/>
            <a:ext cx="954358" cy="18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11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tartseite Begrüßu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878" y="1996442"/>
            <a:ext cx="954358" cy="187380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251401" y="2101875"/>
            <a:ext cx="6480899" cy="679125"/>
          </a:xfrm>
        </p:spPr>
        <p:txBody>
          <a:bodyPr anchor="b"/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51400" y="2787750"/>
            <a:ext cx="6480900" cy="511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/>
              <a:t>Subtitle</a:t>
            </a:r>
            <a:r>
              <a:rPr lang="de-DE" dirty="0"/>
              <a:t> (optional)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1400" y="3365625"/>
            <a:ext cx="6480900" cy="565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tx2">
                    <a:lumMod val="75000"/>
                  </a:schemeClr>
                </a:solidFill>
              </a:defRPr>
            </a:lvl1pPr>
            <a:lvl2pPr algn="l">
              <a:defRPr sz="1400">
                <a:solidFill>
                  <a:srgbClr val="333333"/>
                </a:solidFill>
              </a:defRPr>
            </a:lvl2pPr>
            <a:lvl3pPr algn="l">
              <a:defRPr sz="1400">
                <a:solidFill>
                  <a:srgbClr val="333333"/>
                </a:solidFill>
              </a:defRPr>
            </a:lvl3pPr>
            <a:lvl4pPr algn="l">
              <a:defRPr sz="1400">
                <a:solidFill>
                  <a:srgbClr val="333333"/>
                </a:solidFill>
              </a:defRPr>
            </a:lvl4pPr>
            <a:lvl5pPr algn="l">
              <a:defRPr sz="140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 err="1"/>
              <a:t>Surname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251401" y="4314825"/>
            <a:ext cx="2879725" cy="30921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400" b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600" b="0">
                <a:solidFill>
                  <a:srgbClr val="333333"/>
                </a:solidFill>
              </a:defRPr>
            </a:lvl2pPr>
            <a:lvl3pPr marL="266700" indent="0">
              <a:buFontTx/>
              <a:buNone/>
              <a:defRPr sz="1600" b="0">
                <a:solidFill>
                  <a:srgbClr val="333333"/>
                </a:solidFill>
              </a:defRPr>
            </a:lvl3pPr>
            <a:lvl4pPr marL="541338" indent="0">
              <a:buFontTx/>
              <a:buNone/>
              <a:defRPr sz="1600" b="0">
                <a:solidFill>
                  <a:srgbClr val="333333"/>
                </a:solidFill>
              </a:defRPr>
            </a:lvl4pPr>
            <a:lvl5pPr marL="808038" indent="0">
              <a:buFontTx/>
              <a:buNone/>
              <a:defRPr sz="1600" b="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/>
              <a:t>Insert </a:t>
            </a:r>
            <a:r>
              <a:rPr lang="de-DE" dirty="0" err="1"/>
              <a:t>date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170378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Bild einfügen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95"/>
            <a:ext cx="9144000" cy="170688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311" y="4325897"/>
            <a:ext cx="903047" cy="740499"/>
          </a:xfrm>
          <a:prstGeom prst="rect">
            <a:avLst/>
          </a:prstGeom>
        </p:spPr>
      </p:pic>
      <p:sp>
        <p:nvSpPr>
          <p:cNvPr id="17" name="Textfeld 16"/>
          <p:cNvSpPr txBox="1"/>
          <p:nvPr userDrawn="1"/>
        </p:nvSpPr>
        <p:spPr>
          <a:xfrm>
            <a:off x="251400" y="4732737"/>
            <a:ext cx="3951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latin typeface="+mj-lt"/>
              </a:rPr>
              <a:t>IHP – Leibniz-Institut für innovative Mikroelektronik</a:t>
            </a:r>
          </a:p>
        </p:txBody>
      </p:sp>
      <p:pic>
        <p:nvPicPr>
          <p:cNvPr id="18" name="Bildplatzhalter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-2679"/>
            <a:ext cx="9144000" cy="17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42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ohne Leibniz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23"/>
          <p:cNvSpPr>
            <a:spLocks noGrp="1"/>
          </p:cNvSpPr>
          <p:nvPr>
            <p:ph type="title"/>
          </p:nvPr>
        </p:nvSpPr>
        <p:spPr>
          <a:xfrm>
            <a:off x="234001" y="151086"/>
            <a:ext cx="7737229" cy="5128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6660000" y="4905375"/>
            <a:ext cx="1260000" cy="180150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fld id="{B55B8A6E-4664-4225-9CDA-EE1B8996613B}" type="datetime1">
              <a:rPr lang="en-US" smtClean="0"/>
              <a:t>11/24/2022</a:t>
            </a:fld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1295" y="4905375"/>
            <a:ext cx="514400" cy="170625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rgbClr val="E40F13"/>
                </a:solidFill>
              </a:defRPr>
            </a:lvl1pPr>
          </a:lstStyle>
          <a:p>
            <a:fld id="{AB9D5116-BDD7-4848-BBAA-62C30F8833F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0"/>
          </p:nvPr>
        </p:nvSpPr>
        <p:spPr>
          <a:xfrm>
            <a:off x="234000" y="783000"/>
            <a:ext cx="8654400" cy="4050000"/>
          </a:xfrm>
        </p:spPr>
        <p:txBody>
          <a:bodyPr/>
          <a:lstStyle>
            <a:lvl1pPr>
              <a:spcBef>
                <a:spcPts val="1000"/>
              </a:spcBef>
              <a:defRPr sz="20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rgbClr val="E40F13"/>
                </a:solidFill>
                <a:latin typeface="+mn-lt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49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1FB6-7696-4BD4-88CE-520233395CEE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B86-8ABE-434B-9276-4C08DE7D6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1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1FB6-7696-4BD4-88CE-520233395CEE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B86-8ABE-434B-9276-4C08DE7D6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12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1FB6-7696-4BD4-88CE-520233395CEE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B86-8ABE-434B-9276-4C08DE7D6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69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1FB6-7696-4BD4-88CE-520233395CEE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B86-8ABE-434B-9276-4C08DE7D6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06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1FB6-7696-4BD4-88CE-520233395CEE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B86-8ABE-434B-9276-4C08DE7D6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47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1FB6-7696-4BD4-88CE-520233395CEE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B86-8ABE-434B-9276-4C08DE7D6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9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tartseite Begrüßu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251401" y="2101875"/>
            <a:ext cx="6480899" cy="679125"/>
          </a:xfrm>
        </p:spPr>
        <p:txBody>
          <a:bodyPr anchor="b"/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51400" y="2787750"/>
            <a:ext cx="6480900" cy="511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(optional)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1400" y="3365625"/>
            <a:ext cx="6480900" cy="565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tx2">
                    <a:lumMod val="75000"/>
                  </a:schemeClr>
                </a:solidFill>
              </a:defRPr>
            </a:lvl1pPr>
            <a:lvl2pPr algn="l">
              <a:defRPr sz="1400">
                <a:solidFill>
                  <a:srgbClr val="333333"/>
                </a:solidFill>
              </a:defRPr>
            </a:lvl2pPr>
            <a:lvl3pPr algn="l">
              <a:defRPr sz="1400">
                <a:solidFill>
                  <a:srgbClr val="333333"/>
                </a:solidFill>
              </a:defRPr>
            </a:lvl3pPr>
            <a:lvl4pPr algn="l">
              <a:defRPr sz="1400">
                <a:solidFill>
                  <a:srgbClr val="333333"/>
                </a:solidFill>
              </a:defRPr>
            </a:lvl4pPr>
            <a:lvl5pPr algn="l">
              <a:defRPr sz="140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/>
              <a:t>Name, Vorname</a:t>
            </a:r>
          </a:p>
          <a:p>
            <a:pPr lvl="0"/>
            <a:endParaRPr lang="de-DE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251401" y="4314825"/>
            <a:ext cx="2879725" cy="30921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400" b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600" b="0">
                <a:solidFill>
                  <a:srgbClr val="333333"/>
                </a:solidFill>
              </a:defRPr>
            </a:lvl2pPr>
            <a:lvl3pPr marL="266700" indent="0">
              <a:buFontTx/>
              <a:buNone/>
              <a:defRPr sz="1600" b="0">
                <a:solidFill>
                  <a:srgbClr val="333333"/>
                </a:solidFill>
              </a:defRPr>
            </a:lvl3pPr>
            <a:lvl4pPr marL="541338" indent="0">
              <a:buFontTx/>
              <a:buNone/>
              <a:defRPr sz="1600" b="0">
                <a:solidFill>
                  <a:srgbClr val="333333"/>
                </a:solidFill>
              </a:defRPr>
            </a:lvl4pPr>
            <a:lvl5pPr marL="808038" indent="0">
              <a:buFontTx/>
              <a:buNone/>
              <a:defRPr sz="1600" b="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/>
              <a:t>Datum einfügen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170378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Bild einfügen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2010077"/>
            <a:ext cx="946866" cy="99922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4325898"/>
            <a:ext cx="886440" cy="73019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95"/>
            <a:ext cx="9144000" cy="1706880"/>
          </a:xfrm>
          <a:prstGeom prst="rect">
            <a:avLst/>
          </a:prstGeom>
        </p:spPr>
      </p:pic>
      <p:sp>
        <p:nvSpPr>
          <p:cNvPr id="16" name="Textfeld 15"/>
          <p:cNvSpPr txBox="1"/>
          <p:nvPr userDrawn="1"/>
        </p:nvSpPr>
        <p:spPr>
          <a:xfrm>
            <a:off x="251400" y="4732737"/>
            <a:ext cx="3951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/>
              <a:t>IHP – Leibniz-Institut für innovative Mikroelektronik</a:t>
            </a:r>
          </a:p>
        </p:txBody>
      </p:sp>
    </p:spTree>
    <p:extLst>
      <p:ext uri="{BB962C8B-B14F-4D97-AF65-F5344CB8AC3E}">
        <p14:creationId xmlns:p14="http://schemas.microsoft.com/office/powerpoint/2010/main" val="412998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1FB6-7696-4BD4-88CE-520233395CEE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B86-8ABE-434B-9276-4C08DE7D6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27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1FB6-7696-4BD4-88CE-520233395CEE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B86-8ABE-434B-9276-4C08DE7D6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32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1FB6-7696-4BD4-88CE-520233395CEE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B86-8ABE-434B-9276-4C08DE7D6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41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1FB6-7696-4BD4-88CE-520233395CEE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B86-8ABE-434B-9276-4C08DE7D6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93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1FB6-7696-4BD4-88CE-520233395CEE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B86-8ABE-434B-9276-4C08DE7D6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77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1FB6-7696-4BD4-88CE-520233395CEE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B86-8ABE-434B-9276-4C08DE7D6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79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rtseite Begrüß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Bild einfügen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253" y="3511972"/>
            <a:ext cx="574630" cy="60640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682" y="4262922"/>
            <a:ext cx="561344" cy="46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27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_ohne Leibniz Log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78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halt_ohne Leibniz Log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967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halt_ohne Leibniz Log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4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tartseite Begrüßu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251401" y="2101875"/>
            <a:ext cx="6480899" cy="679125"/>
          </a:xfrm>
        </p:spPr>
        <p:txBody>
          <a:bodyPr anchor="b"/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51400" y="2787750"/>
            <a:ext cx="6480900" cy="511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(optional)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1400" y="3365625"/>
            <a:ext cx="6480900" cy="565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tx2">
                    <a:lumMod val="75000"/>
                  </a:schemeClr>
                </a:solidFill>
              </a:defRPr>
            </a:lvl1pPr>
            <a:lvl2pPr algn="l">
              <a:defRPr sz="1400">
                <a:solidFill>
                  <a:srgbClr val="333333"/>
                </a:solidFill>
              </a:defRPr>
            </a:lvl2pPr>
            <a:lvl3pPr algn="l">
              <a:defRPr sz="1400">
                <a:solidFill>
                  <a:srgbClr val="333333"/>
                </a:solidFill>
              </a:defRPr>
            </a:lvl3pPr>
            <a:lvl4pPr algn="l">
              <a:defRPr sz="1400">
                <a:solidFill>
                  <a:srgbClr val="333333"/>
                </a:solidFill>
              </a:defRPr>
            </a:lvl4pPr>
            <a:lvl5pPr algn="l">
              <a:defRPr sz="140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/>
              <a:t>Name, Vorname</a:t>
            </a:r>
          </a:p>
          <a:p>
            <a:pPr lvl="0"/>
            <a:endParaRPr lang="de-DE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251401" y="4314825"/>
            <a:ext cx="2879725" cy="30921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400" b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600" b="0">
                <a:solidFill>
                  <a:srgbClr val="333333"/>
                </a:solidFill>
              </a:defRPr>
            </a:lvl2pPr>
            <a:lvl3pPr marL="266700" indent="0">
              <a:buFontTx/>
              <a:buNone/>
              <a:defRPr sz="1600" b="0">
                <a:solidFill>
                  <a:srgbClr val="333333"/>
                </a:solidFill>
              </a:defRPr>
            </a:lvl3pPr>
            <a:lvl4pPr marL="541338" indent="0">
              <a:buFontTx/>
              <a:buNone/>
              <a:defRPr sz="1600" b="0">
                <a:solidFill>
                  <a:srgbClr val="333333"/>
                </a:solidFill>
              </a:defRPr>
            </a:lvl4pPr>
            <a:lvl5pPr marL="808038" indent="0">
              <a:buFontTx/>
              <a:buNone/>
              <a:defRPr sz="1600" b="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/>
              <a:t>Datum einfügen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170378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Bild einfügen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2010077"/>
            <a:ext cx="946866" cy="99922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4325898"/>
            <a:ext cx="886440" cy="73019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48"/>
            <a:ext cx="9144000" cy="1706880"/>
          </a:xfrm>
          <a:prstGeom prst="rect">
            <a:avLst/>
          </a:prstGeom>
        </p:spPr>
      </p:pic>
      <p:sp>
        <p:nvSpPr>
          <p:cNvPr id="3" name="Textfeld 2"/>
          <p:cNvSpPr txBox="1"/>
          <p:nvPr userDrawn="1"/>
        </p:nvSpPr>
        <p:spPr>
          <a:xfrm>
            <a:off x="251400" y="4732737"/>
            <a:ext cx="3951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/>
              <a:t>IHP – Leibniz-Institut für innovative Mikroelektronik</a:t>
            </a:r>
          </a:p>
        </p:txBody>
      </p:sp>
    </p:spTree>
    <p:extLst>
      <p:ext uri="{BB962C8B-B14F-4D97-AF65-F5344CB8AC3E}">
        <p14:creationId xmlns:p14="http://schemas.microsoft.com/office/powerpoint/2010/main" val="120682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tartseite Begrüßu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251401" y="2101875"/>
            <a:ext cx="6480899" cy="679125"/>
          </a:xfrm>
        </p:spPr>
        <p:txBody>
          <a:bodyPr anchor="b"/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51400" y="2787750"/>
            <a:ext cx="6480900" cy="511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(optional)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1400" y="3365625"/>
            <a:ext cx="6480900" cy="565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tx2">
                    <a:lumMod val="75000"/>
                  </a:schemeClr>
                </a:solidFill>
              </a:defRPr>
            </a:lvl1pPr>
            <a:lvl2pPr algn="l">
              <a:defRPr sz="1400">
                <a:solidFill>
                  <a:srgbClr val="333333"/>
                </a:solidFill>
              </a:defRPr>
            </a:lvl2pPr>
            <a:lvl3pPr algn="l">
              <a:defRPr sz="1400">
                <a:solidFill>
                  <a:srgbClr val="333333"/>
                </a:solidFill>
              </a:defRPr>
            </a:lvl3pPr>
            <a:lvl4pPr algn="l">
              <a:defRPr sz="1400">
                <a:solidFill>
                  <a:srgbClr val="333333"/>
                </a:solidFill>
              </a:defRPr>
            </a:lvl4pPr>
            <a:lvl5pPr algn="l">
              <a:defRPr sz="140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/>
              <a:t>Name, Vorname</a:t>
            </a:r>
          </a:p>
          <a:p>
            <a:pPr lvl="0"/>
            <a:endParaRPr lang="de-DE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251401" y="4314825"/>
            <a:ext cx="2879725" cy="30921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400" b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600" b="0">
                <a:solidFill>
                  <a:srgbClr val="333333"/>
                </a:solidFill>
              </a:defRPr>
            </a:lvl2pPr>
            <a:lvl3pPr marL="266700" indent="0">
              <a:buFontTx/>
              <a:buNone/>
              <a:defRPr sz="1600" b="0">
                <a:solidFill>
                  <a:srgbClr val="333333"/>
                </a:solidFill>
              </a:defRPr>
            </a:lvl3pPr>
            <a:lvl4pPr marL="541338" indent="0">
              <a:buFontTx/>
              <a:buNone/>
              <a:defRPr sz="1600" b="0">
                <a:solidFill>
                  <a:srgbClr val="333333"/>
                </a:solidFill>
              </a:defRPr>
            </a:lvl4pPr>
            <a:lvl5pPr marL="808038" indent="0">
              <a:buFontTx/>
              <a:buNone/>
              <a:defRPr sz="1600" b="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/>
              <a:t>Datum einfügen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170378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Bild einfügen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2010077"/>
            <a:ext cx="946866" cy="99922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4325898"/>
            <a:ext cx="886440" cy="73019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706880"/>
          </a:xfrm>
          <a:prstGeom prst="rect">
            <a:avLst/>
          </a:prstGeom>
        </p:spPr>
      </p:pic>
      <p:sp>
        <p:nvSpPr>
          <p:cNvPr id="16" name="Textfeld 15"/>
          <p:cNvSpPr txBox="1"/>
          <p:nvPr userDrawn="1"/>
        </p:nvSpPr>
        <p:spPr>
          <a:xfrm>
            <a:off x="251400" y="4732737"/>
            <a:ext cx="3951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/>
              <a:t>IHP – Leibniz-Institut für innovative Mikroelektronik</a:t>
            </a:r>
          </a:p>
        </p:txBody>
      </p:sp>
    </p:spTree>
    <p:extLst>
      <p:ext uri="{BB962C8B-B14F-4D97-AF65-F5344CB8AC3E}">
        <p14:creationId xmlns:p14="http://schemas.microsoft.com/office/powerpoint/2010/main" val="358108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rtseite Begrüßu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251401" y="2101875"/>
            <a:ext cx="6480899" cy="679125"/>
          </a:xfrm>
        </p:spPr>
        <p:txBody>
          <a:bodyPr anchor="b"/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51400" y="2787750"/>
            <a:ext cx="6480900" cy="511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(optional)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1400" y="3365625"/>
            <a:ext cx="6480900" cy="565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tx2">
                    <a:lumMod val="75000"/>
                  </a:schemeClr>
                </a:solidFill>
              </a:defRPr>
            </a:lvl1pPr>
            <a:lvl2pPr algn="l">
              <a:defRPr sz="1400">
                <a:solidFill>
                  <a:srgbClr val="333333"/>
                </a:solidFill>
              </a:defRPr>
            </a:lvl2pPr>
            <a:lvl3pPr algn="l">
              <a:defRPr sz="1400">
                <a:solidFill>
                  <a:srgbClr val="333333"/>
                </a:solidFill>
              </a:defRPr>
            </a:lvl3pPr>
            <a:lvl4pPr algn="l">
              <a:defRPr sz="1400">
                <a:solidFill>
                  <a:srgbClr val="333333"/>
                </a:solidFill>
              </a:defRPr>
            </a:lvl4pPr>
            <a:lvl5pPr algn="l">
              <a:defRPr sz="140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/>
              <a:t>Name, Vorname</a:t>
            </a:r>
          </a:p>
          <a:p>
            <a:pPr lvl="0"/>
            <a:endParaRPr lang="de-DE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251401" y="4314825"/>
            <a:ext cx="2879725" cy="30921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400" b="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600" b="0">
                <a:solidFill>
                  <a:srgbClr val="333333"/>
                </a:solidFill>
              </a:defRPr>
            </a:lvl2pPr>
            <a:lvl3pPr marL="266700" indent="0">
              <a:buFontTx/>
              <a:buNone/>
              <a:defRPr sz="1600" b="0">
                <a:solidFill>
                  <a:srgbClr val="333333"/>
                </a:solidFill>
              </a:defRPr>
            </a:lvl3pPr>
            <a:lvl4pPr marL="541338" indent="0">
              <a:buFontTx/>
              <a:buNone/>
              <a:defRPr sz="1600" b="0">
                <a:solidFill>
                  <a:srgbClr val="333333"/>
                </a:solidFill>
              </a:defRPr>
            </a:lvl4pPr>
            <a:lvl5pPr marL="808038" indent="0">
              <a:buFontTx/>
              <a:buNone/>
              <a:defRPr sz="1600" b="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/>
              <a:t>Datum einfügen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170378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Bild einfügen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2010077"/>
            <a:ext cx="946866" cy="99922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4325898"/>
            <a:ext cx="886440" cy="73019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706880"/>
          </a:xfrm>
          <a:prstGeom prst="rect">
            <a:avLst/>
          </a:prstGeom>
        </p:spPr>
      </p:pic>
      <p:sp>
        <p:nvSpPr>
          <p:cNvPr id="16" name="Textfeld 15"/>
          <p:cNvSpPr txBox="1"/>
          <p:nvPr userDrawn="1"/>
        </p:nvSpPr>
        <p:spPr>
          <a:xfrm>
            <a:off x="251400" y="4732737"/>
            <a:ext cx="3951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/>
              <a:t>IHP – Leibniz-Institut für innovative Mikroelektronik</a:t>
            </a:r>
          </a:p>
        </p:txBody>
      </p:sp>
    </p:spTree>
    <p:extLst>
      <p:ext uri="{BB962C8B-B14F-4D97-AF65-F5344CB8AC3E}">
        <p14:creationId xmlns:p14="http://schemas.microsoft.com/office/powerpoint/2010/main" val="387760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_ohne Leibniz Log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23"/>
          <p:cNvSpPr>
            <a:spLocks noGrp="1"/>
          </p:cNvSpPr>
          <p:nvPr>
            <p:ph type="title"/>
          </p:nvPr>
        </p:nvSpPr>
        <p:spPr>
          <a:xfrm>
            <a:off x="234001" y="151086"/>
            <a:ext cx="7737229" cy="5128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1295" y="4924968"/>
            <a:ext cx="514400" cy="170625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rgbClr val="E40F13"/>
                </a:solidFill>
              </a:defRPr>
            </a:lvl1pPr>
          </a:lstStyle>
          <a:p>
            <a:fld id="{AB9D5116-BDD7-4848-BBAA-62C30F8833F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0"/>
          </p:nvPr>
        </p:nvSpPr>
        <p:spPr>
          <a:xfrm>
            <a:off x="234000" y="783000"/>
            <a:ext cx="8654400" cy="4050000"/>
          </a:xfrm>
        </p:spPr>
        <p:txBody>
          <a:bodyPr/>
          <a:lstStyle>
            <a:lvl1pPr>
              <a:spcBef>
                <a:spcPts val="1000"/>
              </a:spcBef>
              <a:defRPr sz="20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73525" y="4925405"/>
            <a:ext cx="3060000" cy="180000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rgbClr val="E40F13"/>
                </a:solidFill>
                <a:latin typeface="+mn-lt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6660000" y="4905375"/>
            <a:ext cx="1260000" cy="180150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fld id="{B55B8A6E-4664-4225-9CDA-EE1B8996613B}" type="datetime1">
              <a:rPr lang="en-US" smtClean="0"/>
              <a:t>11/24/2022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810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_ohne Leibniz Log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23"/>
          <p:cNvSpPr>
            <a:spLocks noGrp="1"/>
          </p:cNvSpPr>
          <p:nvPr>
            <p:ph type="title"/>
          </p:nvPr>
        </p:nvSpPr>
        <p:spPr>
          <a:xfrm>
            <a:off x="234001" y="151086"/>
            <a:ext cx="7737229" cy="5128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1295" y="4924968"/>
            <a:ext cx="514400" cy="170625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rgbClr val="E40F13"/>
                </a:solidFill>
              </a:defRPr>
            </a:lvl1pPr>
          </a:lstStyle>
          <a:p>
            <a:fld id="{AB9D5116-BDD7-4848-BBAA-62C30F8833F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73525" y="4925405"/>
            <a:ext cx="3060000" cy="180000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rgbClr val="E40F13"/>
                </a:solidFill>
                <a:latin typeface="+mn-lt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Inhaltsplatzhalter 5"/>
          <p:cNvSpPr txBox="1">
            <a:spLocks/>
          </p:cNvSpPr>
          <p:nvPr userDrawn="1"/>
        </p:nvSpPr>
        <p:spPr>
          <a:xfrm>
            <a:off x="234000" y="783000"/>
            <a:ext cx="8654400" cy="405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Tx/>
              <a:buNone/>
              <a:defRPr sz="18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"/>
              <a:defRPr lang="de-DE" sz="180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1338" indent="-2714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" panose="05000000000000000000" pitchFamily="2" charset="2"/>
              <a:buChar char=""/>
              <a:defRPr lang="de-DE" sz="160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4863" indent="-263525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90000"/>
              <a:buFont typeface="Wingdings" panose="05000000000000000000" pitchFamily="2" charset="2"/>
              <a:buChar char=""/>
              <a:defRPr lang="de-DE" sz="140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4738" indent="-269875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n"/>
              <a:defRPr lang="de-DE" sz="12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Textmasterformat bearbeiten – Diese Zeilen haben nach einem neuen Absatz einen Zeilenabstand nach oben von 10 Pt.</a:t>
            </a:r>
          </a:p>
          <a:p>
            <a:r>
              <a:rPr lang="de-DE" dirty="0"/>
              <a:t>Zweiter Absatz </a:t>
            </a:r>
            <a:r>
              <a:rPr lang="de-DE" dirty="0" err="1"/>
              <a:t>Iam</a:t>
            </a:r>
            <a:r>
              <a:rPr lang="de-DE" dirty="0"/>
              <a:t> </a:t>
            </a:r>
            <a:r>
              <a:rPr lang="de-DE" dirty="0" err="1"/>
              <a:t>antiquissimis</a:t>
            </a:r>
            <a:r>
              <a:rPr lang="de-DE" dirty="0"/>
              <a:t> </a:t>
            </a:r>
            <a:r>
              <a:rPr lang="de-DE" dirty="0" err="1"/>
              <a:t>temporibus</a:t>
            </a:r>
            <a:r>
              <a:rPr lang="de-DE" dirty="0"/>
              <a:t> </a:t>
            </a:r>
            <a:r>
              <a:rPr lang="de-DE" dirty="0" err="1"/>
              <a:t>leges</a:t>
            </a:r>
            <a:r>
              <a:rPr lang="de-DE" dirty="0"/>
              <a:t> </a:t>
            </a:r>
            <a:r>
              <a:rPr lang="de-DE" dirty="0" err="1"/>
              <a:t>Romanae</a:t>
            </a:r>
            <a:r>
              <a:rPr lang="de-DE" dirty="0"/>
              <a:t> </a:t>
            </a:r>
            <a:r>
              <a:rPr lang="de-DE" dirty="0" err="1"/>
              <a:t>duodecim</a:t>
            </a:r>
            <a:r>
              <a:rPr lang="de-DE" dirty="0"/>
              <a:t> </a:t>
            </a:r>
            <a:r>
              <a:rPr lang="de-DE" dirty="0" err="1"/>
              <a:t>tabulis</a:t>
            </a:r>
            <a:r>
              <a:rPr lang="de-DE" dirty="0"/>
              <a:t> </a:t>
            </a:r>
            <a:r>
              <a:rPr lang="de-DE" dirty="0" err="1"/>
              <a:t>conscriptae</a:t>
            </a:r>
            <a:r>
              <a:rPr lang="de-DE" dirty="0"/>
              <a:t> </a:t>
            </a:r>
            <a:r>
              <a:rPr lang="de-DE" dirty="0" err="1"/>
              <a:t>sunt</a:t>
            </a:r>
            <a:r>
              <a:rPr lang="de-DE" dirty="0"/>
              <a:t>. </a:t>
            </a:r>
            <a:r>
              <a:rPr lang="de-DE" dirty="0" err="1"/>
              <a:t>Huius</a:t>
            </a:r>
            <a:r>
              <a:rPr lang="de-DE" dirty="0"/>
              <a:t> </a:t>
            </a:r>
            <a:r>
              <a:rPr lang="de-DE" dirty="0" err="1"/>
              <a:t>iuris</a:t>
            </a:r>
            <a:r>
              <a:rPr lang="de-DE" dirty="0"/>
              <a:t> </a:t>
            </a:r>
            <a:r>
              <a:rPr lang="de-DE" dirty="0" err="1"/>
              <a:t>aliquam</a:t>
            </a:r>
            <a:r>
              <a:rPr lang="de-DE" dirty="0"/>
              <a:t> legem </a:t>
            </a:r>
            <a:r>
              <a:rPr lang="de-DE" dirty="0" err="1"/>
              <a:t>audiatis</a:t>
            </a:r>
            <a:r>
              <a:rPr lang="de-DE" dirty="0"/>
              <a:t> si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membrum</a:t>
            </a:r>
            <a:r>
              <a:rPr lang="de-DE" dirty="0"/>
              <a:t> </a:t>
            </a:r>
            <a:r>
              <a:rPr lang="de-DE" dirty="0" err="1"/>
              <a:t>ruperit</a:t>
            </a:r>
            <a:r>
              <a:rPr lang="de-DE" dirty="0"/>
              <a:t> </a:t>
            </a:r>
            <a:r>
              <a:rPr lang="de-DE" dirty="0" err="1"/>
              <a:t>nisi</a:t>
            </a:r>
            <a:r>
              <a:rPr lang="de-DE" dirty="0"/>
              <a:t> cum </a:t>
            </a:r>
            <a:r>
              <a:rPr lang="de-DE" dirty="0" err="1"/>
              <a:t>altero</a:t>
            </a:r>
            <a:r>
              <a:rPr lang="de-DE" dirty="0"/>
              <a:t> </a:t>
            </a:r>
            <a:r>
              <a:rPr lang="de-DE" dirty="0" err="1"/>
              <a:t>paciscitur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illum</a:t>
            </a:r>
            <a:r>
              <a:rPr lang="de-DE" dirty="0"/>
              <a:t> </a:t>
            </a:r>
            <a:r>
              <a:rPr lang="de-DE" dirty="0" err="1"/>
              <a:t>ulciscatur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Zweite Ebene – für alle weiteren Einzüge gilt nach Absatzsprünge ein Abstand von6 Pt. </a:t>
            </a:r>
            <a:r>
              <a:rPr lang="de-DE" dirty="0" err="1"/>
              <a:t>Iam</a:t>
            </a:r>
            <a:r>
              <a:rPr lang="de-DE" dirty="0"/>
              <a:t> </a:t>
            </a:r>
            <a:r>
              <a:rPr lang="de-DE" dirty="0" err="1"/>
              <a:t>antiquissimis</a:t>
            </a:r>
            <a:r>
              <a:rPr lang="de-DE" dirty="0"/>
              <a:t> </a:t>
            </a:r>
            <a:r>
              <a:rPr lang="de-DE" dirty="0" err="1"/>
              <a:t>temporibus</a:t>
            </a:r>
            <a:r>
              <a:rPr lang="de-DE" dirty="0"/>
              <a:t> </a:t>
            </a:r>
            <a:r>
              <a:rPr lang="de-DE" dirty="0" err="1"/>
              <a:t>leges</a:t>
            </a:r>
            <a:r>
              <a:rPr lang="de-DE" dirty="0"/>
              <a:t> </a:t>
            </a:r>
            <a:r>
              <a:rPr lang="de-DE" dirty="0" err="1"/>
              <a:t>Romanae</a:t>
            </a:r>
            <a:r>
              <a:rPr lang="de-DE" dirty="0"/>
              <a:t> </a:t>
            </a:r>
            <a:r>
              <a:rPr lang="de-DE" dirty="0" err="1"/>
              <a:t>duodecim</a:t>
            </a:r>
            <a:r>
              <a:rPr lang="de-DE" dirty="0"/>
              <a:t> </a:t>
            </a:r>
            <a:r>
              <a:rPr lang="de-DE" dirty="0" err="1"/>
              <a:t>tabulis</a:t>
            </a:r>
            <a:r>
              <a:rPr lang="de-DE" dirty="0"/>
              <a:t> </a:t>
            </a:r>
            <a:r>
              <a:rPr lang="de-DE" dirty="0" err="1"/>
              <a:t>conscriptae</a:t>
            </a:r>
            <a:r>
              <a:rPr lang="de-DE" dirty="0"/>
              <a:t> </a:t>
            </a:r>
            <a:r>
              <a:rPr lang="de-DE" dirty="0" err="1"/>
              <a:t>sunt</a:t>
            </a:r>
            <a:r>
              <a:rPr lang="de-DE" dirty="0"/>
              <a:t>. </a:t>
            </a:r>
            <a:r>
              <a:rPr lang="de-DE" dirty="0" err="1"/>
              <a:t>Huius</a:t>
            </a:r>
            <a:r>
              <a:rPr lang="de-DE" dirty="0"/>
              <a:t> </a:t>
            </a:r>
            <a:r>
              <a:rPr lang="de-DE" dirty="0" err="1"/>
              <a:t>iuris</a:t>
            </a:r>
            <a:r>
              <a:rPr lang="de-DE" dirty="0"/>
              <a:t> </a:t>
            </a:r>
            <a:r>
              <a:rPr lang="de-DE" dirty="0" err="1"/>
              <a:t>aliquam</a:t>
            </a:r>
            <a:r>
              <a:rPr lang="de-DE" dirty="0"/>
              <a:t> legem </a:t>
            </a:r>
            <a:r>
              <a:rPr lang="de-DE" dirty="0" err="1"/>
              <a:t>audiatis</a:t>
            </a:r>
            <a:r>
              <a:rPr lang="de-DE" dirty="0"/>
              <a:t> si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membrum</a:t>
            </a:r>
            <a:r>
              <a:rPr lang="de-DE" dirty="0"/>
              <a:t> </a:t>
            </a:r>
            <a:r>
              <a:rPr lang="de-DE" dirty="0" err="1"/>
              <a:t>ruperit</a:t>
            </a:r>
            <a:r>
              <a:rPr lang="de-DE" dirty="0"/>
              <a:t> </a:t>
            </a:r>
            <a:r>
              <a:rPr lang="de-DE" dirty="0" err="1"/>
              <a:t>nisi</a:t>
            </a:r>
            <a:r>
              <a:rPr lang="de-DE" dirty="0"/>
              <a:t> cum </a:t>
            </a:r>
            <a:r>
              <a:rPr lang="de-DE" dirty="0" err="1"/>
              <a:t>altero</a:t>
            </a:r>
            <a:r>
              <a:rPr lang="de-DE" dirty="0"/>
              <a:t> </a:t>
            </a:r>
            <a:r>
              <a:rPr lang="de-DE" dirty="0" err="1"/>
              <a:t>paciscitur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illum</a:t>
            </a:r>
            <a:r>
              <a:rPr lang="de-DE" dirty="0"/>
              <a:t> </a:t>
            </a:r>
            <a:r>
              <a:rPr lang="de-DE" dirty="0" err="1"/>
              <a:t>ulciscatur.Dritte</a:t>
            </a:r>
            <a:r>
              <a:rPr lang="de-DE" dirty="0"/>
              <a:t> Ebene </a:t>
            </a:r>
          </a:p>
          <a:p>
            <a:pPr lvl="3"/>
            <a:r>
              <a:rPr lang="de-DE" dirty="0"/>
              <a:t>Vierte Ebene </a:t>
            </a:r>
            <a:r>
              <a:rPr lang="de-DE" dirty="0" err="1"/>
              <a:t>Iam</a:t>
            </a:r>
            <a:r>
              <a:rPr lang="de-DE" dirty="0"/>
              <a:t> </a:t>
            </a:r>
            <a:r>
              <a:rPr lang="de-DE" dirty="0" err="1"/>
              <a:t>antiquissimis</a:t>
            </a:r>
            <a:r>
              <a:rPr lang="de-DE" dirty="0"/>
              <a:t> </a:t>
            </a:r>
            <a:r>
              <a:rPr lang="de-DE" dirty="0" err="1"/>
              <a:t>temporibus</a:t>
            </a:r>
            <a:r>
              <a:rPr lang="de-DE" dirty="0"/>
              <a:t> </a:t>
            </a:r>
            <a:r>
              <a:rPr lang="de-DE" dirty="0" err="1"/>
              <a:t>leges</a:t>
            </a:r>
            <a:r>
              <a:rPr lang="de-DE" dirty="0"/>
              <a:t> </a:t>
            </a:r>
            <a:r>
              <a:rPr lang="de-DE" dirty="0" err="1"/>
              <a:t>Romanae</a:t>
            </a:r>
            <a:r>
              <a:rPr lang="de-DE" dirty="0"/>
              <a:t> </a:t>
            </a:r>
            <a:r>
              <a:rPr lang="de-DE" dirty="0" err="1"/>
              <a:t>duodecim</a:t>
            </a:r>
            <a:r>
              <a:rPr lang="de-DE" dirty="0"/>
              <a:t> </a:t>
            </a:r>
            <a:r>
              <a:rPr lang="de-DE" dirty="0" err="1"/>
              <a:t>tabulis</a:t>
            </a:r>
            <a:r>
              <a:rPr lang="de-DE" dirty="0"/>
              <a:t> </a:t>
            </a:r>
            <a:r>
              <a:rPr lang="de-DE" dirty="0" err="1"/>
              <a:t>conscriptae</a:t>
            </a:r>
            <a:r>
              <a:rPr lang="de-DE" dirty="0"/>
              <a:t> </a:t>
            </a:r>
            <a:r>
              <a:rPr lang="de-DE" dirty="0" err="1"/>
              <a:t>sunt</a:t>
            </a:r>
            <a:r>
              <a:rPr lang="de-DE" dirty="0"/>
              <a:t>. </a:t>
            </a:r>
            <a:r>
              <a:rPr lang="de-DE" dirty="0" err="1"/>
              <a:t>Huius</a:t>
            </a:r>
            <a:r>
              <a:rPr lang="de-DE" dirty="0"/>
              <a:t> </a:t>
            </a:r>
            <a:r>
              <a:rPr lang="de-DE" dirty="0" err="1"/>
              <a:t>iuris</a:t>
            </a:r>
            <a:r>
              <a:rPr lang="de-DE" dirty="0"/>
              <a:t> </a:t>
            </a:r>
            <a:r>
              <a:rPr lang="de-DE" dirty="0" err="1"/>
              <a:t>aliquam</a:t>
            </a:r>
            <a:r>
              <a:rPr lang="de-DE" dirty="0"/>
              <a:t> legem </a:t>
            </a:r>
            <a:r>
              <a:rPr lang="de-DE" dirty="0" err="1"/>
              <a:t>audiatis</a:t>
            </a:r>
            <a:r>
              <a:rPr lang="de-DE" dirty="0"/>
              <a:t> si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membrum</a:t>
            </a:r>
            <a:r>
              <a:rPr lang="de-DE" dirty="0"/>
              <a:t> </a:t>
            </a:r>
            <a:r>
              <a:rPr lang="de-DE" dirty="0" err="1"/>
              <a:t>ruperit</a:t>
            </a:r>
            <a:r>
              <a:rPr lang="de-DE" dirty="0"/>
              <a:t> </a:t>
            </a:r>
            <a:r>
              <a:rPr lang="de-DE" dirty="0" err="1"/>
              <a:t>nisi</a:t>
            </a:r>
            <a:r>
              <a:rPr lang="de-DE" dirty="0"/>
              <a:t> cum </a:t>
            </a:r>
            <a:r>
              <a:rPr lang="de-DE" dirty="0" err="1"/>
              <a:t>altero</a:t>
            </a:r>
            <a:r>
              <a:rPr lang="de-DE" dirty="0"/>
              <a:t> </a:t>
            </a:r>
            <a:r>
              <a:rPr lang="de-DE" dirty="0" err="1"/>
              <a:t>paciscitur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illum</a:t>
            </a:r>
            <a:r>
              <a:rPr lang="de-DE" dirty="0"/>
              <a:t> </a:t>
            </a:r>
            <a:r>
              <a:rPr lang="de-DE" dirty="0" err="1"/>
              <a:t>ulciscatur</a:t>
            </a:r>
            <a:r>
              <a:rPr lang="de-DE" dirty="0"/>
              <a:t>.</a:t>
            </a:r>
          </a:p>
          <a:p>
            <a:pPr lvl="4"/>
            <a:r>
              <a:rPr lang="de-DE" dirty="0"/>
              <a:t>Fünfte Ebene </a:t>
            </a:r>
            <a:r>
              <a:rPr lang="de-DE" dirty="0" err="1"/>
              <a:t>Iam</a:t>
            </a:r>
            <a:r>
              <a:rPr lang="de-DE" dirty="0"/>
              <a:t> </a:t>
            </a:r>
            <a:r>
              <a:rPr lang="de-DE" dirty="0" err="1"/>
              <a:t>antiquissimis</a:t>
            </a:r>
            <a:r>
              <a:rPr lang="de-DE" dirty="0"/>
              <a:t> </a:t>
            </a:r>
            <a:r>
              <a:rPr lang="de-DE" dirty="0" err="1"/>
              <a:t>temporibus</a:t>
            </a:r>
            <a:r>
              <a:rPr lang="de-DE" dirty="0"/>
              <a:t> </a:t>
            </a:r>
            <a:r>
              <a:rPr lang="de-DE" dirty="0" err="1"/>
              <a:t>leges</a:t>
            </a:r>
            <a:r>
              <a:rPr lang="de-DE" dirty="0"/>
              <a:t> </a:t>
            </a:r>
            <a:r>
              <a:rPr lang="de-DE" dirty="0" err="1"/>
              <a:t>Romanae</a:t>
            </a:r>
            <a:r>
              <a:rPr lang="de-DE" dirty="0"/>
              <a:t> </a:t>
            </a:r>
            <a:r>
              <a:rPr lang="de-DE" dirty="0" err="1"/>
              <a:t>duodecim</a:t>
            </a:r>
            <a:r>
              <a:rPr lang="de-DE" dirty="0"/>
              <a:t> </a:t>
            </a:r>
            <a:r>
              <a:rPr lang="de-DE" dirty="0" err="1"/>
              <a:t>tabulis</a:t>
            </a:r>
            <a:r>
              <a:rPr lang="de-DE" dirty="0"/>
              <a:t> </a:t>
            </a:r>
            <a:r>
              <a:rPr lang="de-DE" dirty="0" err="1"/>
              <a:t>conscriptae</a:t>
            </a:r>
            <a:r>
              <a:rPr lang="de-DE" dirty="0"/>
              <a:t> </a:t>
            </a:r>
            <a:r>
              <a:rPr lang="de-DE" dirty="0" err="1"/>
              <a:t>sunt</a:t>
            </a:r>
            <a:r>
              <a:rPr lang="de-DE" dirty="0"/>
              <a:t>. </a:t>
            </a:r>
            <a:r>
              <a:rPr lang="de-DE" dirty="0" err="1"/>
              <a:t>Huius</a:t>
            </a:r>
            <a:r>
              <a:rPr lang="de-DE" dirty="0"/>
              <a:t> </a:t>
            </a:r>
            <a:r>
              <a:rPr lang="de-DE" dirty="0" err="1"/>
              <a:t>iuris</a:t>
            </a:r>
            <a:r>
              <a:rPr lang="de-DE" dirty="0"/>
              <a:t> </a:t>
            </a:r>
            <a:r>
              <a:rPr lang="de-DE" dirty="0" err="1"/>
              <a:t>aliquam</a:t>
            </a:r>
            <a:r>
              <a:rPr lang="de-DE" dirty="0"/>
              <a:t> legem </a:t>
            </a:r>
            <a:r>
              <a:rPr lang="de-DE" dirty="0" err="1"/>
              <a:t>audiatis</a:t>
            </a:r>
            <a:r>
              <a:rPr lang="de-DE" dirty="0"/>
              <a:t> si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membrum</a:t>
            </a:r>
            <a:r>
              <a:rPr lang="de-DE" dirty="0"/>
              <a:t> </a:t>
            </a:r>
            <a:r>
              <a:rPr lang="de-DE" dirty="0" err="1"/>
              <a:t>ruperit</a:t>
            </a:r>
            <a:r>
              <a:rPr lang="de-DE" dirty="0"/>
              <a:t> </a:t>
            </a:r>
            <a:r>
              <a:rPr lang="de-DE" dirty="0" err="1"/>
              <a:t>nisi</a:t>
            </a:r>
            <a:r>
              <a:rPr lang="de-DE" dirty="0"/>
              <a:t> cum </a:t>
            </a:r>
            <a:r>
              <a:rPr lang="de-DE" dirty="0" err="1"/>
              <a:t>altero</a:t>
            </a:r>
            <a:r>
              <a:rPr lang="de-DE" dirty="0"/>
              <a:t> </a:t>
            </a:r>
            <a:r>
              <a:rPr lang="de-DE" dirty="0" err="1"/>
              <a:t>paciscitur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illum</a:t>
            </a:r>
            <a:r>
              <a:rPr lang="de-DE" dirty="0"/>
              <a:t> </a:t>
            </a:r>
            <a:r>
              <a:rPr lang="de-DE" dirty="0" err="1"/>
              <a:t>ulciscatur</a:t>
            </a:r>
            <a:r>
              <a:rPr lang="de-DE" dirty="0"/>
              <a:t>.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6660000" y="4905375"/>
            <a:ext cx="1260000" cy="180150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fld id="{B55B8A6E-4664-4225-9CDA-EE1B8996613B}" type="datetime1">
              <a:rPr lang="en-US" smtClean="0"/>
              <a:t>11/24/2022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5739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_mit Leibniz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23"/>
          <p:cNvSpPr>
            <a:spLocks noGrp="1"/>
          </p:cNvSpPr>
          <p:nvPr>
            <p:ph type="title"/>
          </p:nvPr>
        </p:nvSpPr>
        <p:spPr>
          <a:xfrm>
            <a:off x="234001" y="151086"/>
            <a:ext cx="7737229" cy="5128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0"/>
          </p:nvPr>
        </p:nvSpPr>
        <p:spPr>
          <a:xfrm>
            <a:off x="234000" y="783000"/>
            <a:ext cx="8654400" cy="40500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73525" y="4925405"/>
            <a:ext cx="3060000" cy="180000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rgbClr val="E40F13"/>
                </a:solidFill>
                <a:latin typeface="+mn-lt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1295" y="4924968"/>
            <a:ext cx="514400" cy="170625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rgbClr val="E40F13"/>
                </a:solidFill>
              </a:defRPr>
            </a:lvl1pPr>
          </a:lstStyle>
          <a:p>
            <a:fld id="{AB9D5116-BDD7-4848-BBAA-62C30F8833F7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4108490"/>
            <a:ext cx="886440" cy="730197"/>
          </a:xfrm>
          <a:prstGeom prst="rect">
            <a:avLst/>
          </a:prstGeom>
        </p:spPr>
      </p:pic>
      <p:sp>
        <p:nvSpPr>
          <p:cNvPr id="12" name="Datumsplatzhalter 3"/>
          <p:cNvSpPr txBox="1">
            <a:spLocks/>
          </p:cNvSpPr>
          <p:nvPr userDrawn="1"/>
        </p:nvSpPr>
        <p:spPr>
          <a:xfrm>
            <a:off x="6660000" y="4905375"/>
            <a:ext cx="1260000" cy="1801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5B8A6E-4664-4225-9CDA-EE1B8996613B}" type="datetime1">
              <a:rPr lang="en-US" smtClean="0"/>
              <a:pPr/>
              <a:t>11/24/2022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5305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foli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61602" y="2571750"/>
            <a:ext cx="6480900" cy="2941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tx2">
                    <a:lumMod val="75000"/>
                  </a:schemeClr>
                </a:solidFill>
              </a:defRPr>
            </a:lvl1pPr>
            <a:lvl2pPr algn="l">
              <a:defRPr sz="1400">
                <a:solidFill>
                  <a:srgbClr val="333333"/>
                </a:solidFill>
              </a:defRPr>
            </a:lvl2pPr>
            <a:lvl3pPr algn="l">
              <a:defRPr sz="1400">
                <a:solidFill>
                  <a:srgbClr val="333333"/>
                </a:solidFill>
              </a:defRPr>
            </a:lvl3pPr>
            <a:lvl4pPr algn="l">
              <a:defRPr sz="1400">
                <a:solidFill>
                  <a:srgbClr val="333333"/>
                </a:solidFill>
              </a:defRPr>
            </a:lvl4pPr>
            <a:lvl5pPr algn="l">
              <a:defRPr sz="140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/>
              <a:t>Name, Vorname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170378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17" name="Rechteck 16"/>
          <p:cNvSpPr/>
          <p:nvPr/>
        </p:nvSpPr>
        <p:spPr>
          <a:xfrm>
            <a:off x="261489" y="4718310"/>
            <a:ext cx="6480901" cy="245421"/>
          </a:xfrm>
          <a:prstGeom prst="rect">
            <a:avLst/>
          </a:prstGeom>
        </p:spPr>
        <p:txBody>
          <a:bodyPr wrap="square" tIns="36000" bIns="36000" anchor="ctr" anchorCtr="0">
            <a:noAutofit/>
          </a:bodyPr>
          <a:lstStyle/>
          <a:p>
            <a:pPr marL="628650" indent="-628650"/>
            <a:r>
              <a:rPr lang="de-DE" sz="2400" b="1" dirty="0">
                <a:solidFill>
                  <a:schemeClr val="bg2">
                    <a:lumMod val="65000"/>
                  </a:schemeClr>
                </a:solidFill>
              </a:rPr>
              <a:t>www.ihp-microelectronics.com</a:t>
            </a:r>
          </a:p>
        </p:txBody>
      </p:sp>
      <p:sp>
        <p:nvSpPr>
          <p:cNvPr id="18" name="Rechteck 17"/>
          <p:cNvSpPr/>
          <p:nvPr/>
        </p:nvSpPr>
        <p:spPr>
          <a:xfrm>
            <a:off x="261602" y="3818007"/>
            <a:ext cx="2001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539750">
              <a:lnSpc>
                <a:spcPts val="1600"/>
              </a:lnSpc>
            </a:pP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Tel.: 	+49 (0) 335 5625</a:t>
            </a:r>
          </a:p>
          <a:p>
            <a:pPr marL="0" indent="0" defTabSz="539750">
              <a:lnSpc>
                <a:spcPts val="1600"/>
              </a:lnSpc>
            </a:pP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Fax: 	+49 (0) 335 5625</a:t>
            </a:r>
          </a:p>
          <a:p>
            <a:pPr marL="0" indent="0" defTabSz="539750">
              <a:lnSpc>
                <a:spcPts val="1600"/>
              </a:lnSpc>
            </a:pP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E-Mail: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61489" y="2110529"/>
            <a:ext cx="6758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1"/>
                </a:solidFill>
              </a:rPr>
              <a:t>Vielen Dank für Ihre Aufmerksamkeit!</a:t>
            </a:r>
          </a:p>
        </p:txBody>
      </p:sp>
      <p:sp>
        <p:nvSpPr>
          <p:cNvPr id="21" name="Textplatzhalt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2113025" y="3862162"/>
            <a:ext cx="1201132" cy="195761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 marL="628650" indent="-628650">
              <a:spcBef>
                <a:spcPts val="0"/>
              </a:spcBef>
              <a:buFont typeface="Arial" pitchFamily="34" charset="0"/>
              <a:buNone/>
              <a:defRPr sz="1400" b="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400" b="0"/>
            </a:lvl2pPr>
            <a:lvl3pPr marL="914400" indent="0">
              <a:buNone/>
              <a:defRPr sz="1400" b="0"/>
            </a:lvl3pPr>
            <a:lvl4pPr marL="1371600" indent="0">
              <a:buNone/>
              <a:defRPr sz="1400" b="0"/>
            </a:lvl4pPr>
            <a:lvl5pPr marL="1828800" indent="0">
              <a:buNone/>
              <a:defRPr sz="1400" b="0"/>
            </a:lvl5pPr>
          </a:lstStyle>
          <a:p>
            <a:pPr lvl="0"/>
            <a:r>
              <a:rPr lang="de-DE" dirty="0"/>
              <a:t>XXX</a:t>
            </a:r>
          </a:p>
        </p:txBody>
      </p:sp>
      <p:sp>
        <p:nvSpPr>
          <p:cNvPr id="25" name="Textplatzhalter 45"/>
          <p:cNvSpPr>
            <a:spLocks noGrp="1"/>
          </p:cNvSpPr>
          <p:nvPr>
            <p:ph type="body" sz="quarter" idx="23" hasCustomPrompt="1"/>
          </p:nvPr>
        </p:nvSpPr>
        <p:spPr>
          <a:xfrm>
            <a:off x="809734" y="4247608"/>
            <a:ext cx="4738687" cy="226543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 marL="628650" marR="0" indent="-628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400" b="0"/>
            </a:lvl2pPr>
            <a:lvl3pPr marL="914400" indent="0">
              <a:buNone/>
              <a:defRPr sz="1400" b="0"/>
            </a:lvl3pPr>
            <a:lvl4pPr marL="1371600" indent="0">
              <a:buNone/>
              <a:defRPr sz="1400" b="0"/>
            </a:lvl4pPr>
            <a:lvl5pPr marL="1828800" indent="0">
              <a:buNone/>
              <a:defRPr sz="1400" b="0"/>
            </a:lvl5pPr>
          </a:lstStyle>
          <a:p>
            <a:pPr marL="628650" marR="0" lvl="0" indent="-628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 err="1"/>
              <a:t>name</a:t>
            </a:r>
            <a:r>
              <a:rPr lang="de-DE" dirty="0"/>
              <a:t>@</a:t>
            </a:r>
            <a:r>
              <a:rPr lang="de-DE" dirty="0" err="1"/>
              <a:t>ihp-microelectronics.com</a:t>
            </a:r>
            <a:endParaRPr lang="de-DE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6795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17320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88795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platzhalt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2114350" y="4066118"/>
            <a:ext cx="1201132" cy="195761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 marL="628650" indent="-628650">
              <a:spcBef>
                <a:spcPts val="0"/>
              </a:spcBef>
              <a:buFont typeface="Arial" pitchFamily="34" charset="0"/>
              <a:buNone/>
              <a:defRPr sz="1400" b="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400" b="0"/>
            </a:lvl2pPr>
            <a:lvl3pPr marL="914400" indent="0">
              <a:buNone/>
              <a:defRPr sz="1400" b="0"/>
            </a:lvl3pPr>
            <a:lvl4pPr marL="1371600" indent="0">
              <a:buNone/>
              <a:defRPr sz="1400" b="0"/>
            </a:lvl4pPr>
            <a:lvl5pPr marL="1828800" indent="0">
              <a:buNone/>
              <a:defRPr sz="1400" b="0"/>
            </a:lvl5pPr>
          </a:lstStyle>
          <a:p>
            <a:pPr lvl="0"/>
            <a:r>
              <a:rPr lang="de-DE" dirty="0"/>
              <a:t>XXX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2010077"/>
            <a:ext cx="946866" cy="999227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4325898"/>
            <a:ext cx="886440" cy="730197"/>
          </a:xfrm>
          <a:prstGeom prst="rect">
            <a:avLst/>
          </a:prstGeom>
        </p:spPr>
      </p:pic>
      <p:sp>
        <p:nvSpPr>
          <p:cNvPr id="24" name="Rechteck 23"/>
          <p:cNvSpPr/>
          <p:nvPr userDrawn="1"/>
        </p:nvSpPr>
        <p:spPr>
          <a:xfrm>
            <a:off x="256694" y="3201797"/>
            <a:ext cx="4536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de-DE" sz="1400" b="1" dirty="0">
                <a:solidFill>
                  <a:schemeClr val="tx2">
                    <a:lumMod val="75000"/>
                  </a:schemeClr>
                </a:solidFill>
              </a:rPr>
              <a:t>IHP – Leibniz-Institut für innovative Mikroelektronik</a:t>
            </a:r>
          </a:p>
          <a:p>
            <a:pPr>
              <a:lnSpc>
                <a:spcPts val="1600"/>
              </a:lnSpc>
            </a:pP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Im Technologiepark 25</a:t>
            </a:r>
          </a:p>
          <a:p>
            <a:pPr>
              <a:lnSpc>
                <a:spcPts val="1600"/>
              </a:lnSpc>
            </a:pP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15236 Frankfurt (Oder)</a:t>
            </a:r>
          </a:p>
        </p:txBody>
      </p:sp>
      <p:sp>
        <p:nvSpPr>
          <p:cNvPr id="28" name="Rechteck 27"/>
          <p:cNvSpPr/>
          <p:nvPr userDrawn="1"/>
        </p:nvSpPr>
        <p:spPr>
          <a:xfrm>
            <a:off x="261489" y="4718310"/>
            <a:ext cx="6480901" cy="245421"/>
          </a:xfrm>
          <a:prstGeom prst="rect">
            <a:avLst/>
          </a:prstGeom>
        </p:spPr>
        <p:txBody>
          <a:bodyPr wrap="square" tIns="36000" bIns="36000" anchor="ctr" anchorCtr="0">
            <a:noAutofit/>
          </a:bodyPr>
          <a:lstStyle/>
          <a:p>
            <a:pPr marL="628650" indent="-628650"/>
            <a:r>
              <a:rPr lang="de-DE" sz="2400" b="1" dirty="0">
                <a:solidFill>
                  <a:schemeClr val="bg2">
                    <a:lumMod val="65000"/>
                  </a:schemeClr>
                </a:solidFill>
              </a:rPr>
              <a:t>www.ihp-microelectronics.com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6795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17320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88795" y="47351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fik 3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79" y="2010077"/>
            <a:ext cx="946866" cy="99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8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38126" y="4917921"/>
            <a:ext cx="34385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E40F13"/>
                </a:solidFill>
              </a:rPr>
              <a:t>www.ihp-microelectronics.com  </a:t>
            </a:r>
            <a:r>
              <a:rPr lang="de-DE" sz="1000" dirty="0"/>
              <a:t>  ©</a:t>
            </a:r>
            <a:r>
              <a:rPr lang="de-DE" sz="1000" baseline="0" dirty="0"/>
              <a:t> IHP all rights </a:t>
            </a:r>
            <a:r>
              <a:rPr lang="de-DE" sz="1000" baseline="0" dirty="0" err="1"/>
              <a:t>reserved</a:t>
            </a:r>
            <a:endParaRPr lang="de-DE" sz="10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775" y="98334"/>
            <a:ext cx="501468" cy="529200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>
            <a:off x="247650" y="619344"/>
            <a:ext cx="7677150" cy="8191"/>
          </a:xfrm>
          <a:prstGeom prst="line">
            <a:avLst/>
          </a:prstGeom>
          <a:ln w="15875" cmpd="sng">
            <a:solidFill>
              <a:srgbClr val="6D70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elplatzhalter 23"/>
          <p:cNvSpPr>
            <a:spLocks noGrp="1"/>
          </p:cNvSpPr>
          <p:nvPr>
            <p:ph type="title"/>
          </p:nvPr>
        </p:nvSpPr>
        <p:spPr>
          <a:xfrm>
            <a:off x="234881" y="151086"/>
            <a:ext cx="7737229" cy="5128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2014542" y="4995392"/>
            <a:ext cx="0" cy="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1"/>
          <p:cNvSpPr>
            <a:spLocks noGrp="1"/>
          </p:cNvSpPr>
          <p:nvPr>
            <p:ph type="body" idx="1"/>
          </p:nvPr>
        </p:nvSpPr>
        <p:spPr>
          <a:xfrm>
            <a:off x="234000" y="783772"/>
            <a:ext cx="8654400" cy="405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de-DE" dirty="0"/>
          </a:p>
        </p:txBody>
      </p:sp>
      <p:cxnSp>
        <p:nvCxnSpPr>
          <p:cNvPr id="15" name="Gerade Verbindung 14"/>
          <p:cNvCxnSpPr/>
          <p:nvPr/>
        </p:nvCxnSpPr>
        <p:spPr>
          <a:xfrm>
            <a:off x="3571880" y="4995392"/>
            <a:ext cx="0" cy="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1295" y="4923571"/>
            <a:ext cx="514400" cy="170625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rgbClr val="E40F13"/>
                </a:solidFill>
              </a:defRPr>
            </a:lvl1pPr>
          </a:lstStyle>
          <a:p>
            <a:fld id="{AB9D5116-BDD7-4848-BBAA-62C30F8833F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73525" y="4932574"/>
            <a:ext cx="3060000" cy="180000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rgbClr val="E40F13"/>
                </a:solidFill>
                <a:latin typeface="+mn-lt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6660000" y="4905375"/>
            <a:ext cx="1260000" cy="180150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fld id="{B55B8A6E-4664-4225-9CDA-EE1B8996613B}" type="datetime1">
              <a:rPr lang="en-US" smtClean="0"/>
              <a:t>11/24/2022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280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76" r:id="rId3"/>
    <p:sldLayoutId id="2147483678" r:id="rId4"/>
    <p:sldLayoutId id="2147483673" r:id="rId5"/>
    <p:sldLayoutId id="2147483650" r:id="rId6"/>
    <p:sldLayoutId id="2147483674" r:id="rId7"/>
    <p:sldLayoutId id="2147483652" r:id="rId8"/>
    <p:sldLayoutId id="2147483660" r:id="rId9"/>
    <p:sldLayoutId id="2147483672" r:id="rId10"/>
    <p:sldLayoutId id="2147483675" r:id="rId11"/>
    <p:sldLayoutId id="2147483680" r:id="rId12"/>
    <p:sldLayoutId id="2147483681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i="0" u="none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spcAft>
          <a:spcPts val="0"/>
        </a:spcAft>
        <a:buFontTx/>
        <a:buNone/>
        <a:defRPr sz="18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271463" indent="-271463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anose="05000000000000000000" pitchFamily="2" charset="2"/>
        <a:buChar char=""/>
        <a:defRPr lang="de-DE" sz="1800" kern="1200" dirty="0" smtClean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541338" indent="-271463" algn="l" defTabSz="914400" rtl="0" eaLnBrk="1" latinLnBrk="0" hangingPunct="1">
        <a:spcBef>
          <a:spcPct val="20000"/>
        </a:spcBef>
        <a:buClr>
          <a:schemeClr val="accent3"/>
        </a:buClr>
        <a:buSzPct val="90000"/>
        <a:buFont typeface="Wingdings" panose="05000000000000000000" pitchFamily="2" charset="2"/>
        <a:buChar char=""/>
        <a:defRPr lang="de-DE" sz="1600" kern="1200" dirty="0" smtClean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804863" indent="-263525" algn="l" defTabSz="914400" rtl="0" eaLnBrk="1" latinLnBrk="0" hangingPunct="1">
        <a:spcBef>
          <a:spcPct val="20000"/>
        </a:spcBef>
        <a:buClr>
          <a:schemeClr val="accent4"/>
        </a:buClr>
        <a:buSzPct val="90000"/>
        <a:buFont typeface="Wingdings" panose="05000000000000000000" pitchFamily="2" charset="2"/>
        <a:buChar char=""/>
        <a:defRPr lang="de-DE" sz="1400" kern="1200" dirty="0" smtClean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074738" indent="-269875" algn="l" defTabSz="914400" rtl="0" eaLnBrk="1" latinLnBrk="0" hangingPunct="1">
        <a:spcBef>
          <a:spcPct val="20000"/>
        </a:spcBef>
        <a:buClr>
          <a:schemeClr val="accent5"/>
        </a:buClr>
        <a:buFont typeface="Wingdings" panose="05000000000000000000" pitchFamily="2" charset="2"/>
        <a:buChar char="n"/>
        <a:defRPr lang="de-DE" sz="1200" kern="1200" dirty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D1FB6-7696-4BD4-88CE-520233395CEE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A7B86-8ABE-434B-9276-4C08DE7D6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4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253" y="3511972"/>
            <a:ext cx="574630" cy="60640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682" y="4262922"/>
            <a:ext cx="561344" cy="46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3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1" r:id="rId3"/>
    <p:sldLayoutId id="214748367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spcAft>
          <a:spcPts val="0"/>
        </a:spcAft>
        <a:buFontTx/>
        <a:buNone/>
        <a:defRPr sz="18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271463" indent="-271463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anose="05000000000000000000" pitchFamily="2" charset="2"/>
        <a:buChar char=""/>
        <a:defRPr lang="de-DE" sz="1800" kern="1200" dirty="0" smtClean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541338" indent="-271463" algn="l" defTabSz="914400" rtl="0" eaLnBrk="1" latinLnBrk="0" hangingPunct="1">
        <a:spcBef>
          <a:spcPct val="20000"/>
        </a:spcBef>
        <a:buClr>
          <a:schemeClr val="accent3"/>
        </a:buClr>
        <a:buSzPct val="90000"/>
        <a:buFont typeface="Wingdings" panose="05000000000000000000" pitchFamily="2" charset="2"/>
        <a:buChar char=""/>
        <a:defRPr lang="de-DE" sz="1600" kern="1200" dirty="0" smtClean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804863" indent="-263525" algn="l" defTabSz="914400" rtl="0" eaLnBrk="1" latinLnBrk="0" hangingPunct="1">
        <a:spcBef>
          <a:spcPct val="20000"/>
        </a:spcBef>
        <a:buClr>
          <a:schemeClr val="accent4"/>
        </a:buClr>
        <a:buSzPct val="90000"/>
        <a:buFont typeface="Wingdings" panose="05000000000000000000" pitchFamily="2" charset="2"/>
        <a:buChar char=""/>
        <a:defRPr lang="de-DE" sz="1400" kern="1200" dirty="0" smtClean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074738" indent="-269875" algn="l" defTabSz="914400" rtl="0" eaLnBrk="1" latinLnBrk="0" hangingPunct="1">
        <a:spcBef>
          <a:spcPct val="20000"/>
        </a:spcBef>
        <a:buClr>
          <a:schemeClr val="accent5"/>
        </a:buClr>
        <a:buFont typeface="Wingdings" panose="05000000000000000000" pitchFamily="2" charset="2"/>
        <a:buChar char="n"/>
        <a:defRPr lang="de-DE" sz="1200" kern="1200" dirty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0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9.png"/><Relationship Id="rId7" Type="http://schemas.openxmlformats.org/officeDocument/2006/relationships/image" Target="../media/image7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9.png"/><Relationship Id="rId18" Type="http://schemas.openxmlformats.org/officeDocument/2006/relationships/oleObject" Target="../embeddings/oleObject1.bin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17" Type="http://schemas.openxmlformats.org/officeDocument/2006/relationships/image" Target="../media/image1090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8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5" Type="http://schemas.openxmlformats.org/officeDocument/2006/relationships/image" Target="../media/image1070.png"/><Relationship Id="rId10" Type="http://schemas.openxmlformats.org/officeDocument/2006/relationships/image" Target="../media/image96.png"/><Relationship Id="rId19" Type="http://schemas.openxmlformats.org/officeDocument/2006/relationships/image" Target="../media/image89.wmf"/><Relationship Id="rId4" Type="http://schemas.openxmlformats.org/officeDocument/2006/relationships/image" Target="../media/image91.png"/><Relationship Id="rId9" Type="http://schemas.openxmlformats.org/officeDocument/2006/relationships/image" Target="../media/image95.png"/><Relationship Id="rId14" Type="http://schemas.openxmlformats.org/officeDocument/2006/relationships/image" Target="../media/image106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4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13" Type="http://schemas.openxmlformats.org/officeDocument/2006/relationships/image" Target="../media/image63.png"/><Relationship Id="rId18" Type="http://schemas.openxmlformats.org/officeDocument/2006/relationships/image" Target="../media/image69.png"/><Relationship Id="rId3" Type="http://schemas.openxmlformats.org/officeDocument/2006/relationships/image" Target="../media/image59.png"/><Relationship Id="rId21" Type="http://schemas.openxmlformats.org/officeDocument/2006/relationships/image" Target="../media/image72.png"/><Relationship Id="rId7" Type="http://schemas.openxmlformats.org/officeDocument/2006/relationships/image" Target="../media/image580.png"/><Relationship Id="rId12" Type="http://schemas.openxmlformats.org/officeDocument/2006/relationships/image" Target="../media/image620.png"/><Relationship Id="rId17" Type="http://schemas.openxmlformats.org/officeDocument/2006/relationships/image" Target="../media/image68.png"/><Relationship Id="rId2" Type="http://schemas.openxmlformats.org/officeDocument/2006/relationships/image" Target="../media/image58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62.png"/><Relationship Id="rId5" Type="http://schemas.openxmlformats.org/officeDocument/2006/relationships/image" Target="../media/image61.png"/><Relationship Id="rId23" Type="http://schemas.openxmlformats.org/officeDocument/2006/relationships/image" Target="../media/image67.png"/><Relationship Id="rId10" Type="http://schemas.openxmlformats.org/officeDocument/2006/relationships/image" Target="../media/image610.png"/><Relationship Id="rId19" Type="http://schemas.openxmlformats.org/officeDocument/2006/relationships/image" Target="../media/image70.png"/><Relationship Id="rId4" Type="http://schemas.openxmlformats.org/officeDocument/2006/relationships/image" Target="../media/image60.png"/><Relationship Id="rId9" Type="http://schemas.openxmlformats.org/officeDocument/2006/relationships/image" Target="../media/image600.png"/><Relationship Id="rId14" Type="http://schemas.openxmlformats.org/officeDocument/2006/relationships/image" Target="../media/image64.png"/><Relationship Id="rId22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401" y="1816101"/>
            <a:ext cx="7508642" cy="964900"/>
          </a:xfrm>
        </p:spPr>
        <p:txBody>
          <a:bodyPr>
            <a:noAutofit/>
          </a:bodyPr>
          <a:lstStyle/>
          <a:p>
            <a:r>
              <a:rPr lang="en-US" sz="2400" dirty="0"/>
              <a:t>Substrate Influence on the </a:t>
            </a:r>
            <a:r>
              <a:rPr lang="en-US" sz="2400" dirty="0" err="1"/>
              <a:t>Fano</a:t>
            </a:r>
            <a:r>
              <a:rPr lang="en-US" sz="2400" dirty="0"/>
              <a:t> coupling of bright-dark modes in THz </a:t>
            </a:r>
            <a:r>
              <a:rPr lang="en-US" sz="2400" dirty="0" err="1"/>
              <a:t>plasmonic</a:t>
            </a:r>
            <a:r>
              <a:rPr lang="en-US" sz="2400" dirty="0"/>
              <a:t> n-doped Ge antennas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Institute </a:t>
            </a:r>
            <a:r>
              <a:rPr lang="de-DE" dirty="0" err="1"/>
              <a:t>of</a:t>
            </a:r>
            <a:r>
              <a:rPr lang="de-DE" dirty="0"/>
              <a:t> Leibniz </a:t>
            </a:r>
            <a:r>
              <a:rPr lang="de-DE" dirty="0" err="1"/>
              <a:t>Association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251400" y="3187700"/>
            <a:ext cx="6480900" cy="1054099"/>
          </a:xfrm>
        </p:spPr>
        <p:txBody>
          <a:bodyPr/>
          <a:lstStyle/>
          <a:p>
            <a:r>
              <a:rPr lang="it-IT" u="sng" dirty="0"/>
              <a:t>Elena Hardt</a:t>
            </a:r>
            <a:r>
              <a:rPr lang="it-IT" dirty="0"/>
              <a:t>, Carlos Alvarado Chavarin, Soenke Gruessing,</a:t>
            </a:r>
            <a:r>
              <a:rPr lang="it-IT" baseline="30000" dirty="0"/>
              <a:t> </a:t>
            </a:r>
            <a:r>
              <a:rPr lang="it-IT" dirty="0"/>
              <a:t>Oliver Skibitzki, Thomas Voß, Davide Spirito, Bernd Witzigmann, and Giovanni Capellini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25.11.2022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22118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85" y="105186"/>
            <a:ext cx="7737229" cy="512819"/>
          </a:xfrm>
        </p:spPr>
        <p:txBody>
          <a:bodyPr>
            <a:noAutofit/>
          </a:bodyPr>
          <a:lstStyle/>
          <a:p>
            <a:r>
              <a:rPr lang="de-DE" sz="2800" dirty="0"/>
              <a:t>5.Substrate </a:t>
            </a:r>
            <a:r>
              <a:rPr lang="de-DE" sz="2800" dirty="0" err="1"/>
              <a:t>influence</a:t>
            </a:r>
            <a:r>
              <a:rPr lang="de-DE" sz="2800" dirty="0"/>
              <a:t>: Material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20000" y="4914900"/>
            <a:ext cx="514400" cy="170625"/>
          </a:xfrm>
        </p:spPr>
        <p:txBody>
          <a:bodyPr/>
          <a:lstStyle/>
          <a:p>
            <a:fld id="{AB9D5116-BDD7-4848-BBAA-62C30F8833F7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45" name="Datumsplatzhalter 2"/>
          <p:cNvSpPr>
            <a:spLocks noGrp="1"/>
          </p:cNvSpPr>
          <p:nvPr>
            <p:ph type="dt" sz="half" idx="2"/>
          </p:nvPr>
        </p:nvSpPr>
        <p:spPr>
          <a:xfrm>
            <a:off x="6660000" y="4905375"/>
            <a:ext cx="1260000" cy="180150"/>
          </a:xfrm>
        </p:spPr>
        <p:txBody>
          <a:bodyPr/>
          <a:lstStyle/>
          <a:p>
            <a:fld id="{745817CE-3768-49E7-96C0-8AF2BDADE11C}" type="datetime1">
              <a:rPr lang="en-US" smtClean="0"/>
              <a:t>11/24/2022</a:t>
            </a:fld>
            <a:endParaRPr lang="de-DE" dirty="0"/>
          </a:p>
        </p:txBody>
      </p:sp>
      <p:sp>
        <p:nvSpPr>
          <p:cNvPr id="54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41" name="Rechteck 17"/>
          <p:cNvSpPr/>
          <p:nvPr/>
        </p:nvSpPr>
        <p:spPr>
          <a:xfrm>
            <a:off x="648013" y="2724394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2" name="Flowchart: Document 641"/>
          <p:cNvSpPr/>
          <p:nvPr/>
        </p:nvSpPr>
        <p:spPr>
          <a:xfrm rot="10800000">
            <a:off x="499328" y="2194458"/>
            <a:ext cx="1319312" cy="510354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Rechteck 18"/>
          <p:cNvSpPr/>
          <p:nvPr/>
        </p:nvSpPr>
        <p:spPr>
          <a:xfrm>
            <a:off x="718149" y="2635512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4" name="Gerade Verbindung 20"/>
          <p:cNvCxnSpPr/>
          <p:nvPr/>
        </p:nvCxnSpPr>
        <p:spPr>
          <a:xfrm flipV="1">
            <a:off x="708417" y="2615358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5" name="Gerade Verbindung 20"/>
          <p:cNvCxnSpPr/>
          <p:nvPr/>
        </p:nvCxnSpPr>
        <p:spPr>
          <a:xfrm>
            <a:off x="644973" y="2710521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6" name="Gerade Verbindung 20"/>
          <p:cNvCxnSpPr/>
          <p:nvPr/>
        </p:nvCxnSpPr>
        <p:spPr>
          <a:xfrm flipV="1">
            <a:off x="1124558" y="2615844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7" name="Gerade Verbindung 20"/>
          <p:cNvCxnSpPr/>
          <p:nvPr/>
        </p:nvCxnSpPr>
        <p:spPr>
          <a:xfrm>
            <a:off x="706110" y="2620286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8" name="Gerade Verbindung 20"/>
          <p:cNvCxnSpPr/>
          <p:nvPr/>
        </p:nvCxnSpPr>
        <p:spPr>
          <a:xfrm>
            <a:off x="1124337" y="2715631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0" name="Rechteck 18"/>
          <p:cNvSpPr/>
          <p:nvPr/>
        </p:nvSpPr>
        <p:spPr>
          <a:xfrm>
            <a:off x="1186133" y="2635266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51" name="Gerade Verbindung 20"/>
          <p:cNvCxnSpPr/>
          <p:nvPr/>
        </p:nvCxnSpPr>
        <p:spPr>
          <a:xfrm flipV="1">
            <a:off x="1179744" y="2615450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3" name="Gerade Verbindung 20"/>
          <p:cNvCxnSpPr/>
          <p:nvPr/>
        </p:nvCxnSpPr>
        <p:spPr>
          <a:xfrm>
            <a:off x="1175899" y="2619821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4" name="Textfeld 29"/>
          <p:cNvSpPr txBox="1"/>
          <p:nvPr/>
        </p:nvSpPr>
        <p:spPr>
          <a:xfrm>
            <a:off x="76297" y="2422064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3</a:t>
            </a: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N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4 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655" name="Textfeld 29"/>
          <p:cNvSpPr txBox="1"/>
          <p:nvPr/>
        </p:nvSpPr>
        <p:spPr>
          <a:xfrm>
            <a:off x="123095" y="2288941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air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656" name="Textfeld 29"/>
          <p:cNvSpPr txBox="1"/>
          <p:nvPr/>
        </p:nvSpPr>
        <p:spPr>
          <a:xfrm>
            <a:off x="127011" y="2570475"/>
            <a:ext cx="1339374" cy="405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Ge</a:t>
            </a: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r>
              <a:rPr lang="en-US" sz="1000" dirty="0"/>
              <a:t>n-doped (10</a:t>
            </a:r>
            <a:r>
              <a:rPr lang="en-US" sz="1000" baseline="30000" dirty="0"/>
              <a:t>19</a:t>
            </a:r>
            <a:r>
              <a:rPr lang="en-US" sz="1000" dirty="0"/>
              <a:t> cm</a:t>
            </a:r>
            <a:r>
              <a:rPr lang="en-US" sz="1000" baseline="30000" dirty="0"/>
              <a:t>-3</a:t>
            </a:r>
            <a:r>
              <a:rPr lang="en-US" sz="1000" dirty="0"/>
              <a:t> )</a:t>
            </a:r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657" name="Textfeld 29"/>
          <p:cNvSpPr txBox="1"/>
          <p:nvPr/>
        </p:nvSpPr>
        <p:spPr>
          <a:xfrm>
            <a:off x="134344" y="3084441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pic>
        <p:nvPicPr>
          <p:cNvPr id="138" name="Picture 10">
            <a:extLst>
              <a:ext uri="{FF2B5EF4-FFF2-40B4-BE49-F238E27FC236}">
                <a16:creationId xmlns:a16="http://schemas.microsoft.com/office/drawing/2014/main" id="{F11DCA23-3EAE-4D68-B268-247585505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22"/>
          <a:stretch/>
        </p:blipFill>
        <p:spPr>
          <a:xfrm>
            <a:off x="6062831" y="853409"/>
            <a:ext cx="2928734" cy="2340000"/>
          </a:xfrm>
          <a:prstGeom prst="rect">
            <a:avLst/>
          </a:prstGeom>
        </p:spPr>
      </p:pic>
      <p:pic>
        <p:nvPicPr>
          <p:cNvPr id="139" name="Picture 11">
            <a:extLst>
              <a:ext uri="{FF2B5EF4-FFF2-40B4-BE49-F238E27FC236}">
                <a16:creationId xmlns:a16="http://schemas.microsoft.com/office/drawing/2014/main" id="{8E4D4E13-8E77-401C-ACC0-2714BAB99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868" y="855559"/>
            <a:ext cx="3057879" cy="2340000"/>
          </a:xfrm>
          <a:prstGeom prst="rect">
            <a:avLst/>
          </a:prstGeom>
        </p:spPr>
      </p:pic>
      <p:sp>
        <p:nvSpPr>
          <p:cNvPr id="144" name="Rechteck 17">
            <a:extLst>
              <a:ext uri="{FF2B5EF4-FFF2-40B4-BE49-F238E27FC236}">
                <a16:creationId xmlns:a16="http://schemas.microsoft.com/office/drawing/2014/main" id="{1C31268D-2258-4A37-A699-F9FA8D42B681}"/>
              </a:ext>
            </a:extLst>
          </p:cNvPr>
          <p:cNvSpPr/>
          <p:nvPr/>
        </p:nvSpPr>
        <p:spPr>
          <a:xfrm>
            <a:off x="4961511" y="2831569"/>
            <a:ext cx="1008000" cy="756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Textfeld 29">
            <a:extLst>
              <a:ext uri="{FF2B5EF4-FFF2-40B4-BE49-F238E27FC236}">
                <a16:creationId xmlns:a16="http://schemas.microsoft.com/office/drawing/2014/main" id="{8CC48B4B-E4EB-492C-93AF-F85B8E5894F4}"/>
              </a:ext>
            </a:extLst>
          </p:cNvPr>
          <p:cNvSpPr txBox="1"/>
          <p:nvPr/>
        </p:nvSpPr>
        <p:spPr>
          <a:xfrm>
            <a:off x="4505759" y="2769863"/>
            <a:ext cx="416890" cy="267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5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SiO</a:t>
            </a:r>
            <a:r>
              <a:rPr lang="de-DE" sz="105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2 </a:t>
            </a:r>
            <a:endParaRPr lang="de-DE" sz="105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146" name="Textfeld 29">
            <a:extLst>
              <a:ext uri="{FF2B5EF4-FFF2-40B4-BE49-F238E27FC236}">
                <a16:creationId xmlns:a16="http://schemas.microsoft.com/office/drawing/2014/main" id="{F8529535-144C-48EC-BA0C-43BE6731BF8C}"/>
              </a:ext>
            </a:extLst>
          </p:cNvPr>
          <p:cNvSpPr txBox="1"/>
          <p:nvPr/>
        </p:nvSpPr>
        <p:spPr>
          <a:xfrm>
            <a:off x="4481088" y="2424969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3</a:t>
            </a: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N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4 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147" name="Textfeld 29">
            <a:extLst>
              <a:ext uri="{FF2B5EF4-FFF2-40B4-BE49-F238E27FC236}">
                <a16:creationId xmlns:a16="http://schemas.microsoft.com/office/drawing/2014/main" id="{0BFEDD3E-4051-42FF-BDB1-CC835C09B0DB}"/>
              </a:ext>
            </a:extLst>
          </p:cNvPr>
          <p:cNvSpPr txBox="1"/>
          <p:nvPr/>
        </p:nvSpPr>
        <p:spPr>
          <a:xfrm>
            <a:off x="4527886" y="2291846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air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148" name="Textfeld 29">
            <a:extLst>
              <a:ext uri="{FF2B5EF4-FFF2-40B4-BE49-F238E27FC236}">
                <a16:creationId xmlns:a16="http://schemas.microsoft.com/office/drawing/2014/main" id="{A3F6A513-F441-4521-ABC4-D9FB06A4CF59}"/>
              </a:ext>
            </a:extLst>
          </p:cNvPr>
          <p:cNvSpPr txBox="1"/>
          <p:nvPr/>
        </p:nvSpPr>
        <p:spPr>
          <a:xfrm>
            <a:off x="4525365" y="2541059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Ge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149" name="Textfeld 29">
            <a:extLst>
              <a:ext uri="{FF2B5EF4-FFF2-40B4-BE49-F238E27FC236}">
                <a16:creationId xmlns:a16="http://schemas.microsoft.com/office/drawing/2014/main" id="{ACE0A1A1-BF13-412B-B160-D64D2A4EC6CC}"/>
              </a:ext>
            </a:extLst>
          </p:cNvPr>
          <p:cNvSpPr txBox="1"/>
          <p:nvPr/>
        </p:nvSpPr>
        <p:spPr>
          <a:xfrm>
            <a:off x="4539135" y="3087346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150" name="Textfeld 29">
            <a:extLst>
              <a:ext uri="{FF2B5EF4-FFF2-40B4-BE49-F238E27FC236}">
                <a16:creationId xmlns:a16="http://schemas.microsoft.com/office/drawing/2014/main" id="{800AA0AC-B98F-45FB-9E0B-0B35F94820DA}"/>
              </a:ext>
            </a:extLst>
          </p:cNvPr>
          <p:cNvSpPr txBox="1"/>
          <p:nvPr/>
        </p:nvSpPr>
        <p:spPr>
          <a:xfrm>
            <a:off x="4552374" y="2675693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155" name="Flowchart: Document 119">
            <a:extLst>
              <a:ext uri="{FF2B5EF4-FFF2-40B4-BE49-F238E27FC236}">
                <a16:creationId xmlns:a16="http://schemas.microsoft.com/office/drawing/2014/main" id="{AE257B94-560D-4A4F-A219-4E2216C89E9B}"/>
              </a:ext>
            </a:extLst>
          </p:cNvPr>
          <p:cNvSpPr/>
          <p:nvPr/>
        </p:nvSpPr>
        <p:spPr>
          <a:xfrm rot="10800000">
            <a:off x="4846602" y="2213279"/>
            <a:ext cx="1319312" cy="510354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hteck 17">
            <a:extLst>
              <a:ext uri="{FF2B5EF4-FFF2-40B4-BE49-F238E27FC236}">
                <a16:creationId xmlns:a16="http://schemas.microsoft.com/office/drawing/2014/main" id="{00DA5F22-6039-49DF-A911-C1B88AAEBB04}"/>
              </a:ext>
            </a:extLst>
          </p:cNvPr>
          <p:cNvSpPr/>
          <p:nvPr/>
        </p:nvSpPr>
        <p:spPr>
          <a:xfrm>
            <a:off x="4963806" y="2740498"/>
            <a:ext cx="1008000" cy="7920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Rechteck 17">
            <a:extLst>
              <a:ext uri="{FF2B5EF4-FFF2-40B4-BE49-F238E27FC236}">
                <a16:creationId xmlns:a16="http://schemas.microsoft.com/office/drawing/2014/main" id="{863D2202-7CD8-4C2D-98BB-948B1C88918F}"/>
              </a:ext>
            </a:extLst>
          </p:cNvPr>
          <p:cNvSpPr/>
          <p:nvPr/>
        </p:nvSpPr>
        <p:spPr>
          <a:xfrm>
            <a:off x="5508368" y="2698213"/>
            <a:ext cx="396000" cy="18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" name="Rechteck 17">
            <a:extLst>
              <a:ext uri="{FF2B5EF4-FFF2-40B4-BE49-F238E27FC236}">
                <a16:creationId xmlns:a16="http://schemas.microsoft.com/office/drawing/2014/main" id="{C75D14C6-235F-4A78-9820-95992C9856BD}"/>
              </a:ext>
            </a:extLst>
          </p:cNvPr>
          <p:cNvSpPr/>
          <p:nvPr/>
        </p:nvSpPr>
        <p:spPr>
          <a:xfrm>
            <a:off x="5034925" y="2698865"/>
            <a:ext cx="396000" cy="18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9" name="Rechteck 18">
            <a:extLst>
              <a:ext uri="{FF2B5EF4-FFF2-40B4-BE49-F238E27FC236}">
                <a16:creationId xmlns:a16="http://schemas.microsoft.com/office/drawing/2014/main" id="{681B4311-C824-4DA5-AA2B-F229EA717254}"/>
              </a:ext>
            </a:extLst>
          </p:cNvPr>
          <p:cNvSpPr/>
          <p:nvPr/>
        </p:nvSpPr>
        <p:spPr>
          <a:xfrm>
            <a:off x="5033637" y="2593766"/>
            <a:ext cx="396000" cy="79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Rechteck 18">
            <a:extLst>
              <a:ext uri="{FF2B5EF4-FFF2-40B4-BE49-F238E27FC236}">
                <a16:creationId xmlns:a16="http://schemas.microsoft.com/office/drawing/2014/main" id="{CA2CE972-A286-4646-9EC8-EFBA58C4E4ED}"/>
              </a:ext>
            </a:extLst>
          </p:cNvPr>
          <p:cNvSpPr/>
          <p:nvPr/>
        </p:nvSpPr>
        <p:spPr>
          <a:xfrm>
            <a:off x="5508368" y="2593385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1" name="Gerade Verbindung 20">
            <a:extLst>
              <a:ext uri="{FF2B5EF4-FFF2-40B4-BE49-F238E27FC236}">
                <a16:creationId xmlns:a16="http://schemas.microsoft.com/office/drawing/2014/main" id="{934DB3CB-C7AA-4BE4-A9F9-CDE093CAD371}"/>
              </a:ext>
            </a:extLst>
          </p:cNvPr>
          <p:cNvCxnSpPr/>
          <p:nvPr/>
        </p:nvCxnSpPr>
        <p:spPr>
          <a:xfrm flipV="1">
            <a:off x="5023907" y="2577495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2" name="Gerade Verbindung 20">
            <a:extLst>
              <a:ext uri="{FF2B5EF4-FFF2-40B4-BE49-F238E27FC236}">
                <a16:creationId xmlns:a16="http://schemas.microsoft.com/office/drawing/2014/main" id="{329BA7B5-31C1-44EA-A95E-2A0CDDB42057}"/>
              </a:ext>
            </a:extLst>
          </p:cNvPr>
          <p:cNvCxnSpPr/>
          <p:nvPr/>
        </p:nvCxnSpPr>
        <p:spPr>
          <a:xfrm>
            <a:off x="4952939" y="2726996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3" name="Gerade Verbindung 20">
            <a:extLst>
              <a:ext uri="{FF2B5EF4-FFF2-40B4-BE49-F238E27FC236}">
                <a16:creationId xmlns:a16="http://schemas.microsoft.com/office/drawing/2014/main" id="{1BF32330-2C07-4B19-8DCE-5128B417013F}"/>
              </a:ext>
            </a:extLst>
          </p:cNvPr>
          <p:cNvCxnSpPr/>
          <p:nvPr/>
        </p:nvCxnSpPr>
        <p:spPr>
          <a:xfrm flipV="1">
            <a:off x="5441776" y="2573756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4" name="Gerade Verbindung 20">
            <a:extLst>
              <a:ext uri="{FF2B5EF4-FFF2-40B4-BE49-F238E27FC236}">
                <a16:creationId xmlns:a16="http://schemas.microsoft.com/office/drawing/2014/main" id="{6BB6CC4C-DB39-48AF-9197-7013BE2FFF12}"/>
              </a:ext>
            </a:extLst>
          </p:cNvPr>
          <p:cNvCxnSpPr/>
          <p:nvPr/>
        </p:nvCxnSpPr>
        <p:spPr>
          <a:xfrm>
            <a:off x="5020431" y="2575498"/>
            <a:ext cx="41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5" name="Gerade Verbindung 20">
            <a:extLst>
              <a:ext uri="{FF2B5EF4-FFF2-40B4-BE49-F238E27FC236}">
                <a16:creationId xmlns:a16="http://schemas.microsoft.com/office/drawing/2014/main" id="{F3F58127-3613-4B4C-B546-018171B02C0F}"/>
              </a:ext>
            </a:extLst>
          </p:cNvPr>
          <p:cNvCxnSpPr/>
          <p:nvPr/>
        </p:nvCxnSpPr>
        <p:spPr>
          <a:xfrm flipV="1">
            <a:off x="5500770" y="2577701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6" name="Gerade Verbindung 20">
            <a:extLst>
              <a:ext uri="{FF2B5EF4-FFF2-40B4-BE49-F238E27FC236}">
                <a16:creationId xmlns:a16="http://schemas.microsoft.com/office/drawing/2014/main" id="{95CC3014-11A9-4F78-8961-458FF925508B}"/>
              </a:ext>
            </a:extLst>
          </p:cNvPr>
          <p:cNvCxnSpPr/>
          <p:nvPr/>
        </p:nvCxnSpPr>
        <p:spPr>
          <a:xfrm>
            <a:off x="5498077" y="2575889"/>
            <a:ext cx="41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7" name="Gerade Verbindung 20">
            <a:extLst>
              <a:ext uri="{FF2B5EF4-FFF2-40B4-BE49-F238E27FC236}">
                <a16:creationId xmlns:a16="http://schemas.microsoft.com/office/drawing/2014/main" id="{BB688D08-31BB-4CFE-96AA-F679B43198DB}"/>
              </a:ext>
            </a:extLst>
          </p:cNvPr>
          <p:cNvCxnSpPr/>
          <p:nvPr/>
        </p:nvCxnSpPr>
        <p:spPr>
          <a:xfrm>
            <a:off x="5438061" y="2724394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8" name="Gerade Verbindung 20">
            <a:extLst>
              <a:ext uri="{FF2B5EF4-FFF2-40B4-BE49-F238E27FC236}">
                <a16:creationId xmlns:a16="http://schemas.microsoft.com/office/drawing/2014/main" id="{6E1CD5ED-2E17-4DFA-B2D8-9B13A8B07ADA}"/>
              </a:ext>
            </a:extLst>
          </p:cNvPr>
          <p:cNvCxnSpPr/>
          <p:nvPr/>
        </p:nvCxnSpPr>
        <p:spPr>
          <a:xfrm>
            <a:off x="5914461" y="2726581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9" name="Gerade Verbindung 20">
            <a:extLst>
              <a:ext uri="{FF2B5EF4-FFF2-40B4-BE49-F238E27FC236}">
                <a16:creationId xmlns:a16="http://schemas.microsoft.com/office/drawing/2014/main" id="{BA52EB32-4E78-405A-9AA2-8D3AB1DA66D2}"/>
              </a:ext>
            </a:extLst>
          </p:cNvPr>
          <p:cNvCxnSpPr/>
          <p:nvPr/>
        </p:nvCxnSpPr>
        <p:spPr>
          <a:xfrm flipV="1">
            <a:off x="5918838" y="2576035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0" name="Picture 113">
            <a:extLst>
              <a:ext uri="{FF2B5EF4-FFF2-40B4-BE49-F238E27FC236}">
                <a16:creationId xmlns:a16="http://schemas.microsoft.com/office/drawing/2014/main" id="{30FB614E-FDB2-4BFF-B900-A95944811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231" y="767958"/>
            <a:ext cx="552372" cy="182880"/>
          </a:xfrm>
          <a:prstGeom prst="rect">
            <a:avLst/>
          </a:prstGeom>
        </p:spPr>
      </p:pic>
      <p:cxnSp>
        <p:nvCxnSpPr>
          <p:cNvPr id="171" name="Straight Arrow Connector 114">
            <a:extLst>
              <a:ext uri="{FF2B5EF4-FFF2-40B4-BE49-F238E27FC236}">
                <a16:creationId xmlns:a16="http://schemas.microsoft.com/office/drawing/2014/main" id="{E34475B0-CE0C-4E18-B033-72A5DCA70C3D}"/>
              </a:ext>
            </a:extLst>
          </p:cNvPr>
          <p:cNvCxnSpPr/>
          <p:nvPr/>
        </p:nvCxnSpPr>
        <p:spPr>
          <a:xfrm>
            <a:off x="2066847" y="853409"/>
            <a:ext cx="3240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15">
                <a:extLst>
                  <a:ext uri="{FF2B5EF4-FFF2-40B4-BE49-F238E27FC236}">
                    <a16:creationId xmlns:a16="http://schemas.microsoft.com/office/drawing/2014/main" id="{9AEE9863-3BD7-4B9A-B94E-83D252426938}"/>
                  </a:ext>
                </a:extLst>
              </p:cNvPr>
              <p:cNvSpPr txBox="1"/>
              <p:nvPr/>
            </p:nvSpPr>
            <p:spPr>
              <a:xfrm>
                <a:off x="2431087" y="764925"/>
                <a:ext cx="494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de-DE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𝑶𝑵</m:t>
                          </m:r>
                        </m:sub>
                      </m:sSub>
                    </m:oMath>
                  </m:oMathPara>
                </a14:m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2" name="TextBox 115">
                <a:extLst>
                  <a:ext uri="{FF2B5EF4-FFF2-40B4-BE49-F238E27FC236}">
                    <a16:creationId xmlns:a16="http://schemas.microsoft.com/office/drawing/2014/main" id="{9AEE9863-3BD7-4B9A-B94E-83D252426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087" y="764925"/>
                <a:ext cx="49404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3" name="Picture 113">
            <a:extLst>
              <a:ext uri="{FF2B5EF4-FFF2-40B4-BE49-F238E27FC236}">
                <a16:creationId xmlns:a16="http://schemas.microsoft.com/office/drawing/2014/main" id="{9812107A-3D7F-4936-ADE7-D32F004E1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867" y="767958"/>
            <a:ext cx="552372" cy="182880"/>
          </a:xfrm>
          <a:prstGeom prst="rect">
            <a:avLst/>
          </a:prstGeom>
        </p:spPr>
      </p:pic>
      <p:cxnSp>
        <p:nvCxnSpPr>
          <p:cNvPr id="174" name="Straight Arrow Connector 114">
            <a:extLst>
              <a:ext uri="{FF2B5EF4-FFF2-40B4-BE49-F238E27FC236}">
                <a16:creationId xmlns:a16="http://schemas.microsoft.com/office/drawing/2014/main" id="{F80CC2A1-A8B2-4472-AE3A-3B9656C9B89B}"/>
              </a:ext>
            </a:extLst>
          </p:cNvPr>
          <p:cNvCxnSpPr/>
          <p:nvPr/>
        </p:nvCxnSpPr>
        <p:spPr>
          <a:xfrm>
            <a:off x="6329483" y="853409"/>
            <a:ext cx="3240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15">
                <a:extLst>
                  <a:ext uri="{FF2B5EF4-FFF2-40B4-BE49-F238E27FC236}">
                    <a16:creationId xmlns:a16="http://schemas.microsoft.com/office/drawing/2014/main" id="{CFFBB3D8-7D61-462F-AF43-99F3315534E2}"/>
                  </a:ext>
                </a:extLst>
              </p:cNvPr>
              <p:cNvSpPr txBox="1"/>
              <p:nvPr/>
            </p:nvSpPr>
            <p:spPr>
              <a:xfrm>
                <a:off x="6693723" y="764925"/>
                <a:ext cx="494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de-DE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𝑶𝑵</m:t>
                          </m:r>
                        </m:sub>
                      </m:sSub>
                    </m:oMath>
                  </m:oMathPara>
                </a14:m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5" name="TextBox 115">
                <a:extLst>
                  <a:ext uri="{FF2B5EF4-FFF2-40B4-BE49-F238E27FC236}">
                    <a16:creationId xmlns:a16="http://schemas.microsoft.com/office/drawing/2014/main" id="{CFFBB3D8-7D61-462F-AF43-99F331553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723" y="764925"/>
                <a:ext cx="49404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Pfeil: nach unten 175">
            <a:extLst>
              <a:ext uri="{FF2B5EF4-FFF2-40B4-BE49-F238E27FC236}">
                <a16:creationId xmlns:a16="http://schemas.microsoft.com/office/drawing/2014/main" id="{26114EC0-E8F4-4485-AD14-8735D8D27F7C}"/>
              </a:ext>
            </a:extLst>
          </p:cNvPr>
          <p:cNvSpPr/>
          <p:nvPr/>
        </p:nvSpPr>
        <p:spPr>
          <a:xfrm rot="10800000">
            <a:off x="2592179" y="2550953"/>
            <a:ext cx="103280" cy="35470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Pfeil: nach unten 176">
            <a:extLst>
              <a:ext uri="{FF2B5EF4-FFF2-40B4-BE49-F238E27FC236}">
                <a16:creationId xmlns:a16="http://schemas.microsoft.com/office/drawing/2014/main" id="{A4A68EC8-7D1F-43E2-BF9F-0793EAB82D09}"/>
              </a:ext>
            </a:extLst>
          </p:cNvPr>
          <p:cNvSpPr/>
          <p:nvPr/>
        </p:nvSpPr>
        <p:spPr>
          <a:xfrm rot="10800000">
            <a:off x="6990051" y="2333667"/>
            <a:ext cx="103280" cy="53206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79">
            <a:extLst>
              <a:ext uri="{FF2B5EF4-FFF2-40B4-BE49-F238E27FC236}">
                <a16:creationId xmlns:a16="http://schemas.microsoft.com/office/drawing/2014/main" id="{14915EC0-836F-40DE-9A9E-E31723699F8A}"/>
              </a:ext>
            </a:extLst>
          </p:cNvPr>
          <p:cNvSpPr txBox="1"/>
          <p:nvPr/>
        </p:nvSpPr>
        <p:spPr>
          <a:xfrm>
            <a:off x="3714757" y="4022913"/>
            <a:ext cx="2978966" cy="70525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Plasmonic resonance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Bright </a:t>
            </a:r>
            <a:r>
              <a:rPr lang="de-DE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</a:t>
            </a:r>
            <a:endParaRPr lang="de-DE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9" name="Gerade Verbindung 20">
            <a:extLst>
              <a:ext uri="{FF2B5EF4-FFF2-40B4-BE49-F238E27FC236}">
                <a16:creationId xmlns:a16="http://schemas.microsoft.com/office/drawing/2014/main" id="{DCA73C8B-D6BA-4E93-BEDD-F787F0855DD7}"/>
              </a:ext>
            </a:extLst>
          </p:cNvPr>
          <p:cNvCxnSpPr/>
          <p:nvPr/>
        </p:nvCxnSpPr>
        <p:spPr>
          <a:xfrm>
            <a:off x="1594151" y="2722967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0" name="Gerade Verbindung 20">
            <a:extLst>
              <a:ext uri="{FF2B5EF4-FFF2-40B4-BE49-F238E27FC236}">
                <a16:creationId xmlns:a16="http://schemas.microsoft.com/office/drawing/2014/main" id="{9DCFF75D-E7F3-4F82-B8E0-C9F4E518FCFF}"/>
              </a:ext>
            </a:extLst>
          </p:cNvPr>
          <p:cNvCxnSpPr/>
          <p:nvPr/>
        </p:nvCxnSpPr>
        <p:spPr>
          <a:xfrm flipV="1">
            <a:off x="1591601" y="2619451"/>
            <a:ext cx="0" cy="108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09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97" y="92354"/>
            <a:ext cx="7737229" cy="5128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 sz="2800" dirty="0"/>
              <a:t>5.Substrate </a:t>
            </a:r>
            <a:r>
              <a:rPr lang="de-DE" sz="2800" dirty="0" err="1"/>
              <a:t>influence</a:t>
            </a:r>
            <a:r>
              <a:rPr lang="de-DE" sz="2800" dirty="0"/>
              <a:t>: </a:t>
            </a:r>
            <a:r>
              <a:rPr lang="de-DE" sz="2800" dirty="0" err="1"/>
              <a:t>Thickness</a:t>
            </a:r>
            <a:endParaRPr lang="de-DE" sz="2800" b="0" spc="-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6475" y="4901096"/>
            <a:ext cx="514400" cy="170625"/>
          </a:xfrm>
        </p:spPr>
        <p:txBody>
          <a:bodyPr/>
          <a:lstStyle/>
          <a:p>
            <a:fld id="{AB9D5116-BDD7-4848-BBAA-62C30F8833F7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7" name="Datumsplatzhalter 2"/>
          <p:cNvSpPr>
            <a:spLocks noGrp="1"/>
          </p:cNvSpPr>
          <p:nvPr>
            <p:ph type="dt" sz="half" idx="2"/>
          </p:nvPr>
        </p:nvSpPr>
        <p:spPr>
          <a:xfrm>
            <a:off x="6660000" y="4905375"/>
            <a:ext cx="1260000" cy="180150"/>
          </a:xfrm>
        </p:spPr>
        <p:txBody>
          <a:bodyPr/>
          <a:lstStyle/>
          <a:p>
            <a:fld id="{745817CE-3768-49E7-96C0-8AF2BDADE11C}" type="datetime1">
              <a:rPr lang="en-US" smtClean="0"/>
              <a:t>11/24/2022</a:t>
            </a:fld>
            <a:endParaRPr lang="de-DE" dirty="0"/>
          </a:p>
        </p:txBody>
      </p:sp>
      <p:sp>
        <p:nvSpPr>
          <p:cNvPr id="1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85" name="Picture 11"/>
          <p:cNvPicPr/>
          <p:nvPr/>
        </p:nvPicPr>
        <p:blipFill>
          <a:blip r:embed="rId2"/>
          <a:stretch/>
        </p:blipFill>
        <p:spPr>
          <a:xfrm>
            <a:off x="4816138" y="2567160"/>
            <a:ext cx="9000" cy="9000"/>
          </a:xfrm>
          <a:prstGeom prst="rect">
            <a:avLst/>
          </a:prstGeom>
          <a:ln>
            <a:noFill/>
          </a:ln>
        </p:spPr>
      </p:pic>
      <p:pic>
        <p:nvPicPr>
          <p:cNvPr id="91" name="Picture 4"/>
          <p:cNvPicPr/>
          <p:nvPr/>
        </p:nvPicPr>
        <p:blipFill>
          <a:blip r:embed="rId3"/>
          <a:stretch/>
        </p:blipFill>
        <p:spPr>
          <a:xfrm>
            <a:off x="4797058" y="2562120"/>
            <a:ext cx="47160" cy="18720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662" y="776406"/>
            <a:ext cx="1694483" cy="1260000"/>
          </a:xfrm>
          <a:prstGeom prst="rect">
            <a:avLst/>
          </a:prstGeom>
        </p:spPr>
      </p:pic>
      <p:sp>
        <p:nvSpPr>
          <p:cNvPr id="69" name="TextBox 75">
            <a:extLst>
              <a:ext uri="{FF2B5EF4-FFF2-40B4-BE49-F238E27FC236}">
                <a16:creationId xmlns:a16="http://schemas.microsoft.com/office/drawing/2014/main" id="{58422F62-EA26-4AD9-8985-EEE0F787E1B6}"/>
              </a:ext>
            </a:extLst>
          </p:cNvPr>
          <p:cNvSpPr txBox="1"/>
          <p:nvPr/>
        </p:nvSpPr>
        <p:spPr>
          <a:xfrm>
            <a:off x="3762077" y="4116480"/>
            <a:ext cx="4710648" cy="70525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 err="1"/>
              <a:t>Oscillations</a:t>
            </a:r>
            <a:endParaRPr lang="de-DE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Not </a:t>
            </a:r>
            <a:r>
              <a:rPr lang="de-DE" sz="1400" dirty="0" err="1"/>
              <a:t>clear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which</a:t>
            </a:r>
            <a:r>
              <a:rPr lang="de-DE" sz="1400" dirty="0"/>
              <a:t> </a:t>
            </a:r>
            <a:r>
              <a:rPr lang="de-DE" sz="1400" dirty="0" err="1"/>
              <a:t>thickness</a:t>
            </a:r>
            <a:r>
              <a:rPr lang="de-DE" sz="1400" dirty="0"/>
              <a:t> </a:t>
            </a:r>
            <a:r>
              <a:rPr lang="de-DE" sz="1400" dirty="0" err="1"/>
              <a:t>we</a:t>
            </a:r>
            <a:r>
              <a:rPr lang="de-DE" sz="1400" dirty="0"/>
              <a:t> </a:t>
            </a:r>
            <a:r>
              <a:rPr lang="de-DE" sz="1400" dirty="0" err="1"/>
              <a:t>have</a:t>
            </a:r>
            <a:r>
              <a:rPr lang="de-DE" sz="1400" dirty="0"/>
              <a:t> </a:t>
            </a:r>
            <a:r>
              <a:rPr lang="de-DE" sz="1400" dirty="0" err="1"/>
              <a:t>Fano</a:t>
            </a:r>
            <a:r>
              <a:rPr lang="de-DE" sz="1400" dirty="0"/>
              <a:t> </a:t>
            </a:r>
            <a:r>
              <a:rPr lang="de-DE" sz="1400" dirty="0" err="1"/>
              <a:t>resonance</a:t>
            </a:r>
            <a:endParaRPr lang="de-DE" sz="1400" dirty="0"/>
          </a:p>
        </p:txBody>
      </p:sp>
      <p:pic>
        <p:nvPicPr>
          <p:cNvPr id="71" name="Picture 10">
            <a:extLst>
              <a:ext uri="{FF2B5EF4-FFF2-40B4-BE49-F238E27FC236}">
                <a16:creationId xmlns:a16="http://schemas.microsoft.com/office/drawing/2014/main" id="{91DE9422-ECE3-421D-9489-7417F42D1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816" y="3467639"/>
            <a:ext cx="1881772" cy="1440000"/>
          </a:xfrm>
          <a:prstGeom prst="rect">
            <a:avLst/>
          </a:prstGeom>
        </p:spPr>
      </p:pic>
      <p:pic>
        <p:nvPicPr>
          <p:cNvPr id="72" name="Picture 82">
            <a:extLst>
              <a:ext uri="{FF2B5EF4-FFF2-40B4-BE49-F238E27FC236}">
                <a16:creationId xmlns:a16="http://schemas.microsoft.com/office/drawing/2014/main" id="{E149493C-F0F9-4F0B-8F3D-B7666CE08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497" y="2082798"/>
            <a:ext cx="1881772" cy="1440000"/>
          </a:xfrm>
          <a:prstGeom prst="rect">
            <a:avLst/>
          </a:prstGeom>
        </p:spPr>
      </p:pic>
      <p:pic>
        <p:nvPicPr>
          <p:cNvPr id="73" name="Picture 83">
            <a:extLst>
              <a:ext uri="{FF2B5EF4-FFF2-40B4-BE49-F238E27FC236}">
                <a16:creationId xmlns:a16="http://schemas.microsoft.com/office/drawing/2014/main" id="{4F47C15A-4BA8-42D0-B943-59A0304A8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476" y="635438"/>
            <a:ext cx="1881772" cy="1440000"/>
          </a:xfrm>
          <a:prstGeom prst="rect">
            <a:avLst/>
          </a:prstGeom>
        </p:spPr>
      </p:pic>
      <p:cxnSp>
        <p:nvCxnSpPr>
          <p:cNvPr id="74" name="Straight Arrow Connector 85">
            <a:extLst>
              <a:ext uri="{FF2B5EF4-FFF2-40B4-BE49-F238E27FC236}">
                <a16:creationId xmlns:a16="http://schemas.microsoft.com/office/drawing/2014/main" id="{5E26B912-E3C6-47DF-ADC4-DD6129AED75F}"/>
              </a:ext>
            </a:extLst>
          </p:cNvPr>
          <p:cNvCxnSpPr/>
          <p:nvPr/>
        </p:nvCxnSpPr>
        <p:spPr>
          <a:xfrm>
            <a:off x="1721846" y="3817482"/>
            <a:ext cx="54000" cy="0"/>
          </a:xfrm>
          <a:prstGeom prst="straightConnector1">
            <a:avLst/>
          </a:prstGeom>
          <a:ln w="3810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86">
            <a:extLst>
              <a:ext uri="{FF2B5EF4-FFF2-40B4-BE49-F238E27FC236}">
                <a16:creationId xmlns:a16="http://schemas.microsoft.com/office/drawing/2014/main" id="{5EC37D5D-6DF5-4DC8-AD78-FEF9791B962D}"/>
              </a:ext>
            </a:extLst>
          </p:cNvPr>
          <p:cNvCxnSpPr/>
          <p:nvPr/>
        </p:nvCxnSpPr>
        <p:spPr>
          <a:xfrm>
            <a:off x="1793283" y="2496447"/>
            <a:ext cx="72000" cy="0"/>
          </a:xfrm>
          <a:prstGeom prst="straightConnector1">
            <a:avLst/>
          </a:prstGeom>
          <a:ln w="3810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87">
            <a:extLst>
              <a:ext uri="{FF2B5EF4-FFF2-40B4-BE49-F238E27FC236}">
                <a16:creationId xmlns:a16="http://schemas.microsoft.com/office/drawing/2014/main" id="{EA184B97-8C96-428E-A159-F88345575742}"/>
              </a:ext>
            </a:extLst>
          </p:cNvPr>
          <p:cNvCxnSpPr/>
          <p:nvPr/>
        </p:nvCxnSpPr>
        <p:spPr>
          <a:xfrm>
            <a:off x="1747139" y="889696"/>
            <a:ext cx="108000" cy="0"/>
          </a:xfrm>
          <a:prstGeom prst="straightConnector1">
            <a:avLst/>
          </a:prstGeom>
          <a:ln w="3810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Up Arrow 92">
            <a:extLst>
              <a:ext uri="{FF2B5EF4-FFF2-40B4-BE49-F238E27FC236}">
                <a16:creationId xmlns:a16="http://schemas.microsoft.com/office/drawing/2014/main" id="{ED95936D-E7BE-433B-AA27-912C527A9ACF}"/>
              </a:ext>
            </a:extLst>
          </p:cNvPr>
          <p:cNvSpPr/>
          <p:nvPr/>
        </p:nvSpPr>
        <p:spPr>
          <a:xfrm>
            <a:off x="1897861" y="4493990"/>
            <a:ext cx="144000" cy="2880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280DE50B-5A83-4A79-85F0-F113EF6BF69E}"/>
              </a:ext>
            </a:extLst>
          </p:cNvPr>
          <p:cNvCxnSpPr/>
          <p:nvPr/>
        </p:nvCxnSpPr>
        <p:spPr>
          <a:xfrm>
            <a:off x="1721846" y="3761037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24FC8A24-9C45-406F-B95E-C96AC1B50131}"/>
              </a:ext>
            </a:extLst>
          </p:cNvPr>
          <p:cNvCxnSpPr/>
          <p:nvPr/>
        </p:nvCxnSpPr>
        <p:spPr>
          <a:xfrm>
            <a:off x="1778684" y="3762706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ED3BFEFD-9F88-494E-9970-9E5D00D04669}"/>
              </a:ext>
            </a:extLst>
          </p:cNvPr>
          <p:cNvCxnSpPr/>
          <p:nvPr/>
        </p:nvCxnSpPr>
        <p:spPr>
          <a:xfrm>
            <a:off x="1794731" y="2436742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72E7487D-D704-40B5-964F-5CCB27C26256}"/>
              </a:ext>
            </a:extLst>
          </p:cNvPr>
          <p:cNvCxnSpPr/>
          <p:nvPr/>
        </p:nvCxnSpPr>
        <p:spPr>
          <a:xfrm>
            <a:off x="1862929" y="2438411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21CC84B7-37B6-4E00-BE6F-A0F210488210}"/>
              </a:ext>
            </a:extLst>
          </p:cNvPr>
          <p:cNvCxnSpPr/>
          <p:nvPr/>
        </p:nvCxnSpPr>
        <p:spPr>
          <a:xfrm>
            <a:off x="1746456" y="835105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Gerader Verbinder 141">
            <a:extLst>
              <a:ext uri="{FF2B5EF4-FFF2-40B4-BE49-F238E27FC236}">
                <a16:creationId xmlns:a16="http://schemas.microsoft.com/office/drawing/2014/main" id="{1A8ECF5F-EEB0-46BA-BEB7-465BE0B08265}"/>
              </a:ext>
            </a:extLst>
          </p:cNvPr>
          <p:cNvCxnSpPr/>
          <p:nvPr/>
        </p:nvCxnSpPr>
        <p:spPr>
          <a:xfrm>
            <a:off x="1854414" y="836774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" name="Rechteck 17">
            <a:extLst>
              <a:ext uri="{FF2B5EF4-FFF2-40B4-BE49-F238E27FC236}">
                <a16:creationId xmlns:a16="http://schemas.microsoft.com/office/drawing/2014/main" id="{028A6164-56AA-4F29-9C6F-50622167F55B}"/>
              </a:ext>
            </a:extLst>
          </p:cNvPr>
          <p:cNvSpPr/>
          <p:nvPr/>
        </p:nvSpPr>
        <p:spPr>
          <a:xfrm>
            <a:off x="193380" y="3698129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Textfeld 32">
            <a:extLst>
              <a:ext uri="{FF2B5EF4-FFF2-40B4-BE49-F238E27FC236}">
                <a16:creationId xmlns:a16="http://schemas.microsoft.com/office/drawing/2014/main" id="{502846E5-2C43-4439-84BD-ABCD020F9D7F}"/>
              </a:ext>
            </a:extLst>
          </p:cNvPr>
          <p:cNvSpPr txBox="1"/>
          <p:nvPr/>
        </p:nvSpPr>
        <p:spPr>
          <a:xfrm>
            <a:off x="934215" y="4329249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</a:p>
        </p:txBody>
      </p:sp>
      <p:sp>
        <p:nvSpPr>
          <p:cNvPr id="145" name="Rechteck 18">
            <a:extLst>
              <a:ext uri="{FF2B5EF4-FFF2-40B4-BE49-F238E27FC236}">
                <a16:creationId xmlns:a16="http://schemas.microsoft.com/office/drawing/2014/main" id="{5BCC6E2A-BA14-4ECD-A2CF-B3BFDCC03AF8}"/>
              </a:ext>
            </a:extLst>
          </p:cNvPr>
          <p:cNvSpPr/>
          <p:nvPr/>
        </p:nvSpPr>
        <p:spPr>
          <a:xfrm>
            <a:off x="263516" y="3609247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6" name="Gerade Verbindung 20">
            <a:extLst>
              <a:ext uri="{FF2B5EF4-FFF2-40B4-BE49-F238E27FC236}">
                <a16:creationId xmlns:a16="http://schemas.microsoft.com/office/drawing/2014/main" id="{FA98E0CE-8A98-4E0C-A64B-445D969AB270}"/>
              </a:ext>
            </a:extLst>
          </p:cNvPr>
          <p:cNvCxnSpPr/>
          <p:nvPr/>
        </p:nvCxnSpPr>
        <p:spPr>
          <a:xfrm flipV="1">
            <a:off x="253784" y="3589093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Gerade Verbindung 20">
            <a:extLst>
              <a:ext uri="{FF2B5EF4-FFF2-40B4-BE49-F238E27FC236}">
                <a16:creationId xmlns:a16="http://schemas.microsoft.com/office/drawing/2014/main" id="{7CCE22F2-1480-4515-86FC-A89D41E899F5}"/>
              </a:ext>
            </a:extLst>
          </p:cNvPr>
          <p:cNvCxnSpPr/>
          <p:nvPr/>
        </p:nvCxnSpPr>
        <p:spPr>
          <a:xfrm>
            <a:off x="190340" y="3684256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8" name="Gerade Verbindung 20">
            <a:extLst>
              <a:ext uri="{FF2B5EF4-FFF2-40B4-BE49-F238E27FC236}">
                <a16:creationId xmlns:a16="http://schemas.microsoft.com/office/drawing/2014/main" id="{758DA74F-131E-44EA-8E1B-C3B67D76868E}"/>
              </a:ext>
            </a:extLst>
          </p:cNvPr>
          <p:cNvCxnSpPr/>
          <p:nvPr/>
        </p:nvCxnSpPr>
        <p:spPr>
          <a:xfrm flipV="1">
            <a:off x="669925" y="3589579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9" name="Gerade Verbindung 20">
            <a:extLst>
              <a:ext uri="{FF2B5EF4-FFF2-40B4-BE49-F238E27FC236}">
                <a16:creationId xmlns:a16="http://schemas.microsoft.com/office/drawing/2014/main" id="{46506991-791E-48E8-A536-14A7A0E6A5BE}"/>
              </a:ext>
            </a:extLst>
          </p:cNvPr>
          <p:cNvCxnSpPr/>
          <p:nvPr/>
        </p:nvCxnSpPr>
        <p:spPr>
          <a:xfrm>
            <a:off x="251477" y="3594021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0" name="Gerade Verbindung 20">
            <a:extLst>
              <a:ext uri="{FF2B5EF4-FFF2-40B4-BE49-F238E27FC236}">
                <a16:creationId xmlns:a16="http://schemas.microsoft.com/office/drawing/2014/main" id="{6E13506B-9621-4C6D-BB49-2B566F18F0B7}"/>
              </a:ext>
            </a:extLst>
          </p:cNvPr>
          <p:cNvCxnSpPr/>
          <p:nvPr/>
        </p:nvCxnSpPr>
        <p:spPr>
          <a:xfrm>
            <a:off x="669704" y="3689366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1" name="Gerade Verbindung 20">
            <a:extLst>
              <a:ext uri="{FF2B5EF4-FFF2-40B4-BE49-F238E27FC236}">
                <a16:creationId xmlns:a16="http://schemas.microsoft.com/office/drawing/2014/main" id="{700E3CF3-F010-4CDE-B6C8-B2E75E562123}"/>
              </a:ext>
            </a:extLst>
          </p:cNvPr>
          <p:cNvCxnSpPr/>
          <p:nvPr/>
        </p:nvCxnSpPr>
        <p:spPr>
          <a:xfrm>
            <a:off x="1139431" y="3687838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2" name="Rechteck 18">
            <a:extLst>
              <a:ext uri="{FF2B5EF4-FFF2-40B4-BE49-F238E27FC236}">
                <a16:creationId xmlns:a16="http://schemas.microsoft.com/office/drawing/2014/main" id="{49BA7952-8F45-4E1D-BA59-36E54A43D3A3}"/>
              </a:ext>
            </a:extLst>
          </p:cNvPr>
          <p:cNvSpPr/>
          <p:nvPr/>
        </p:nvSpPr>
        <p:spPr>
          <a:xfrm>
            <a:off x="731500" y="3609001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3" name="Gerade Verbindung 20">
            <a:extLst>
              <a:ext uri="{FF2B5EF4-FFF2-40B4-BE49-F238E27FC236}">
                <a16:creationId xmlns:a16="http://schemas.microsoft.com/office/drawing/2014/main" id="{FE1954F1-6FDB-495E-A085-19B35D2B31D0}"/>
              </a:ext>
            </a:extLst>
          </p:cNvPr>
          <p:cNvCxnSpPr/>
          <p:nvPr/>
        </p:nvCxnSpPr>
        <p:spPr>
          <a:xfrm flipV="1">
            <a:off x="725111" y="3589185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4" name="Gerade Verbindung 20">
            <a:extLst>
              <a:ext uri="{FF2B5EF4-FFF2-40B4-BE49-F238E27FC236}">
                <a16:creationId xmlns:a16="http://schemas.microsoft.com/office/drawing/2014/main" id="{94397EF4-63B4-4069-A590-CA6557B5712F}"/>
              </a:ext>
            </a:extLst>
          </p:cNvPr>
          <p:cNvCxnSpPr/>
          <p:nvPr/>
        </p:nvCxnSpPr>
        <p:spPr>
          <a:xfrm flipV="1">
            <a:off x="1139375" y="3588721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Gerade Verbindung 20">
            <a:extLst>
              <a:ext uri="{FF2B5EF4-FFF2-40B4-BE49-F238E27FC236}">
                <a16:creationId xmlns:a16="http://schemas.microsoft.com/office/drawing/2014/main" id="{2EE216AB-CC70-42E0-BBFD-24E35C2C5966}"/>
              </a:ext>
            </a:extLst>
          </p:cNvPr>
          <p:cNvCxnSpPr/>
          <p:nvPr/>
        </p:nvCxnSpPr>
        <p:spPr>
          <a:xfrm>
            <a:off x="721266" y="3593556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6" name="Rechteck 17">
            <a:extLst>
              <a:ext uri="{FF2B5EF4-FFF2-40B4-BE49-F238E27FC236}">
                <a16:creationId xmlns:a16="http://schemas.microsoft.com/office/drawing/2014/main" id="{FC7E37E0-36ED-4D64-B350-EC2EFEBCD7E4}"/>
              </a:ext>
            </a:extLst>
          </p:cNvPr>
          <p:cNvSpPr/>
          <p:nvPr/>
        </p:nvSpPr>
        <p:spPr>
          <a:xfrm>
            <a:off x="203855" y="1073023"/>
            <a:ext cx="1008000" cy="540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Rechteck 18">
            <a:extLst>
              <a:ext uri="{FF2B5EF4-FFF2-40B4-BE49-F238E27FC236}">
                <a16:creationId xmlns:a16="http://schemas.microsoft.com/office/drawing/2014/main" id="{06EB1924-0BC4-4394-9586-14A2D01385EF}"/>
              </a:ext>
            </a:extLst>
          </p:cNvPr>
          <p:cNvSpPr/>
          <p:nvPr/>
        </p:nvSpPr>
        <p:spPr>
          <a:xfrm>
            <a:off x="273991" y="984141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8" name="Gerade Verbindung 20">
            <a:extLst>
              <a:ext uri="{FF2B5EF4-FFF2-40B4-BE49-F238E27FC236}">
                <a16:creationId xmlns:a16="http://schemas.microsoft.com/office/drawing/2014/main" id="{B9F53557-3305-4552-BAE2-FEC32C0468EB}"/>
              </a:ext>
            </a:extLst>
          </p:cNvPr>
          <p:cNvCxnSpPr/>
          <p:nvPr/>
        </p:nvCxnSpPr>
        <p:spPr>
          <a:xfrm flipV="1">
            <a:off x="264259" y="963987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9" name="Gerade Verbindung 20">
            <a:extLst>
              <a:ext uri="{FF2B5EF4-FFF2-40B4-BE49-F238E27FC236}">
                <a16:creationId xmlns:a16="http://schemas.microsoft.com/office/drawing/2014/main" id="{05C6AF3D-171E-4325-ACB1-A7A996FF84FA}"/>
              </a:ext>
            </a:extLst>
          </p:cNvPr>
          <p:cNvCxnSpPr/>
          <p:nvPr/>
        </p:nvCxnSpPr>
        <p:spPr>
          <a:xfrm>
            <a:off x="200815" y="1059150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0" name="Gerade Verbindung 20">
            <a:extLst>
              <a:ext uri="{FF2B5EF4-FFF2-40B4-BE49-F238E27FC236}">
                <a16:creationId xmlns:a16="http://schemas.microsoft.com/office/drawing/2014/main" id="{E967BC6F-0328-409F-BDE2-163444B9A06B}"/>
              </a:ext>
            </a:extLst>
          </p:cNvPr>
          <p:cNvCxnSpPr/>
          <p:nvPr/>
        </p:nvCxnSpPr>
        <p:spPr>
          <a:xfrm flipV="1">
            <a:off x="680400" y="964473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1" name="Gerade Verbindung 20">
            <a:extLst>
              <a:ext uri="{FF2B5EF4-FFF2-40B4-BE49-F238E27FC236}">
                <a16:creationId xmlns:a16="http://schemas.microsoft.com/office/drawing/2014/main" id="{309C7BA2-5D12-4712-AAD2-42CBCFFC6D36}"/>
              </a:ext>
            </a:extLst>
          </p:cNvPr>
          <p:cNvCxnSpPr/>
          <p:nvPr/>
        </p:nvCxnSpPr>
        <p:spPr>
          <a:xfrm>
            <a:off x="261952" y="968915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2" name="Gerade Verbindung 20">
            <a:extLst>
              <a:ext uri="{FF2B5EF4-FFF2-40B4-BE49-F238E27FC236}">
                <a16:creationId xmlns:a16="http://schemas.microsoft.com/office/drawing/2014/main" id="{01D730F8-7DAB-481D-AF24-3DA8BCA3D63A}"/>
              </a:ext>
            </a:extLst>
          </p:cNvPr>
          <p:cNvCxnSpPr/>
          <p:nvPr/>
        </p:nvCxnSpPr>
        <p:spPr>
          <a:xfrm>
            <a:off x="680179" y="1064260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3" name="Gerade Verbindung 20">
            <a:extLst>
              <a:ext uri="{FF2B5EF4-FFF2-40B4-BE49-F238E27FC236}">
                <a16:creationId xmlns:a16="http://schemas.microsoft.com/office/drawing/2014/main" id="{D39B711F-6F40-46AE-A8DD-17FA230976CC}"/>
              </a:ext>
            </a:extLst>
          </p:cNvPr>
          <p:cNvCxnSpPr/>
          <p:nvPr/>
        </p:nvCxnSpPr>
        <p:spPr>
          <a:xfrm>
            <a:off x="1149906" y="1062732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4" name="Rechteck 18">
            <a:extLst>
              <a:ext uri="{FF2B5EF4-FFF2-40B4-BE49-F238E27FC236}">
                <a16:creationId xmlns:a16="http://schemas.microsoft.com/office/drawing/2014/main" id="{7950D1A7-2E51-4E68-9332-43D8F934F12D}"/>
              </a:ext>
            </a:extLst>
          </p:cNvPr>
          <p:cNvSpPr/>
          <p:nvPr/>
        </p:nvSpPr>
        <p:spPr>
          <a:xfrm>
            <a:off x="741975" y="983895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5" name="Gerade Verbindung 20">
            <a:extLst>
              <a:ext uri="{FF2B5EF4-FFF2-40B4-BE49-F238E27FC236}">
                <a16:creationId xmlns:a16="http://schemas.microsoft.com/office/drawing/2014/main" id="{7EA77D8E-CF38-4FAE-9759-E5317EC48E41}"/>
              </a:ext>
            </a:extLst>
          </p:cNvPr>
          <p:cNvCxnSpPr/>
          <p:nvPr/>
        </p:nvCxnSpPr>
        <p:spPr>
          <a:xfrm flipV="1">
            <a:off x="735586" y="964079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6" name="Gerade Verbindung 20">
            <a:extLst>
              <a:ext uri="{FF2B5EF4-FFF2-40B4-BE49-F238E27FC236}">
                <a16:creationId xmlns:a16="http://schemas.microsoft.com/office/drawing/2014/main" id="{42B11BE4-F749-4F30-A6C0-531B102B669D}"/>
              </a:ext>
            </a:extLst>
          </p:cNvPr>
          <p:cNvCxnSpPr/>
          <p:nvPr/>
        </p:nvCxnSpPr>
        <p:spPr>
          <a:xfrm flipV="1">
            <a:off x="1149850" y="963615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7" name="Gerade Verbindung 20">
            <a:extLst>
              <a:ext uri="{FF2B5EF4-FFF2-40B4-BE49-F238E27FC236}">
                <a16:creationId xmlns:a16="http://schemas.microsoft.com/office/drawing/2014/main" id="{8E956216-6DF6-44A6-AB97-001F4B19229D}"/>
              </a:ext>
            </a:extLst>
          </p:cNvPr>
          <p:cNvCxnSpPr/>
          <p:nvPr/>
        </p:nvCxnSpPr>
        <p:spPr>
          <a:xfrm>
            <a:off x="731741" y="968450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8" name="Rechteck 17">
            <a:extLst>
              <a:ext uri="{FF2B5EF4-FFF2-40B4-BE49-F238E27FC236}">
                <a16:creationId xmlns:a16="http://schemas.microsoft.com/office/drawing/2014/main" id="{29A2A4FC-8992-4F50-BB4F-562FC37433C8}"/>
              </a:ext>
            </a:extLst>
          </p:cNvPr>
          <p:cNvSpPr/>
          <p:nvPr/>
        </p:nvSpPr>
        <p:spPr>
          <a:xfrm>
            <a:off x="187300" y="2309212"/>
            <a:ext cx="1008000" cy="720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9" name="Rechteck 18">
            <a:extLst>
              <a:ext uri="{FF2B5EF4-FFF2-40B4-BE49-F238E27FC236}">
                <a16:creationId xmlns:a16="http://schemas.microsoft.com/office/drawing/2014/main" id="{874310AE-A954-4239-B9CB-F79E784CB694}"/>
              </a:ext>
            </a:extLst>
          </p:cNvPr>
          <p:cNvSpPr/>
          <p:nvPr/>
        </p:nvSpPr>
        <p:spPr>
          <a:xfrm>
            <a:off x="257436" y="2220330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0" name="Gerade Verbindung 20">
            <a:extLst>
              <a:ext uri="{FF2B5EF4-FFF2-40B4-BE49-F238E27FC236}">
                <a16:creationId xmlns:a16="http://schemas.microsoft.com/office/drawing/2014/main" id="{4396C8C9-5D1F-42F8-BB56-8194D872D4F3}"/>
              </a:ext>
            </a:extLst>
          </p:cNvPr>
          <p:cNvCxnSpPr/>
          <p:nvPr/>
        </p:nvCxnSpPr>
        <p:spPr>
          <a:xfrm flipV="1">
            <a:off x="247704" y="2200176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1" name="Gerade Verbindung 20">
            <a:extLst>
              <a:ext uri="{FF2B5EF4-FFF2-40B4-BE49-F238E27FC236}">
                <a16:creationId xmlns:a16="http://schemas.microsoft.com/office/drawing/2014/main" id="{62463BE9-106E-4F1A-B880-9D89D1C5E716}"/>
              </a:ext>
            </a:extLst>
          </p:cNvPr>
          <p:cNvCxnSpPr/>
          <p:nvPr/>
        </p:nvCxnSpPr>
        <p:spPr>
          <a:xfrm>
            <a:off x="184260" y="2295339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2" name="Gerade Verbindung 20">
            <a:extLst>
              <a:ext uri="{FF2B5EF4-FFF2-40B4-BE49-F238E27FC236}">
                <a16:creationId xmlns:a16="http://schemas.microsoft.com/office/drawing/2014/main" id="{D123F85F-1B06-461F-8743-A054D7D5931A}"/>
              </a:ext>
            </a:extLst>
          </p:cNvPr>
          <p:cNvCxnSpPr/>
          <p:nvPr/>
        </p:nvCxnSpPr>
        <p:spPr>
          <a:xfrm flipV="1">
            <a:off x="663845" y="2200662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3" name="Gerade Verbindung 20">
            <a:extLst>
              <a:ext uri="{FF2B5EF4-FFF2-40B4-BE49-F238E27FC236}">
                <a16:creationId xmlns:a16="http://schemas.microsoft.com/office/drawing/2014/main" id="{AE3F74DB-E60B-47EC-8248-0CC0C5771E47}"/>
              </a:ext>
            </a:extLst>
          </p:cNvPr>
          <p:cNvCxnSpPr/>
          <p:nvPr/>
        </p:nvCxnSpPr>
        <p:spPr>
          <a:xfrm>
            <a:off x="245397" y="2205104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4" name="Gerade Verbindung 20">
            <a:extLst>
              <a:ext uri="{FF2B5EF4-FFF2-40B4-BE49-F238E27FC236}">
                <a16:creationId xmlns:a16="http://schemas.microsoft.com/office/drawing/2014/main" id="{DFB25A38-B5A3-4848-9FFD-E9414F00BB87}"/>
              </a:ext>
            </a:extLst>
          </p:cNvPr>
          <p:cNvCxnSpPr/>
          <p:nvPr/>
        </p:nvCxnSpPr>
        <p:spPr>
          <a:xfrm>
            <a:off x="663624" y="2300449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5" name="Gerade Verbindung 20">
            <a:extLst>
              <a:ext uri="{FF2B5EF4-FFF2-40B4-BE49-F238E27FC236}">
                <a16:creationId xmlns:a16="http://schemas.microsoft.com/office/drawing/2014/main" id="{073BA3A5-4E63-4EEC-AB53-7136D9F095B9}"/>
              </a:ext>
            </a:extLst>
          </p:cNvPr>
          <p:cNvCxnSpPr/>
          <p:nvPr/>
        </p:nvCxnSpPr>
        <p:spPr>
          <a:xfrm>
            <a:off x="1133351" y="2298921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6" name="Rechteck 18">
            <a:extLst>
              <a:ext uri="{FF2B5EF4-FFF2-40B4-BE49-F238E27FC236}">
                <a16:creationId xmlns:a16="http://schemas.microsoft.com/office/drawing/2014/main" id="{B02C6975-30B0-4B1F-9F14-8B10E8D2F775}"/>
              </a:ext>
            </a:extLst>
          </p:cNvPr>
          <p:cNvSpPr/>
          <p:nvPr/>
        </p:nvSpPr>
        <p:spPr>
          <a:xfrm>
            <a:off x="725420" y="2220084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7" name="Gerade Verbindung 20">
            <a:extLst>
              <a:ext uri="{FF2B5EF4-FFF2-40B4-BE49-F238E27FC236}">
                <a16:creationId xmlns:a16="http://schemas.microsoft.com/office/drawing/2014/main" id="{E68710D7-BC67-4308-B10E-70BFF48B0509}"/>
              </a:ext>
            </a:extLst>
          </p:cNvPr>
          <p:cNvCxnSpPr/>
          <p:nvPr/>
        </p:nvCxnSpPr>
        <p:spPr>
          <a:xfrm flipV="1">
            <a:off x="719031" y="2200268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8" name="Gerade Verbindung 20">
            <a:extLst>
              <a:ext uri="{FF2B5EF4-FFF2-40B4-BE49-F238E27FC236}">
                <a16:creationId xmlns:a16="http://schemas.microsoft.com/office/drawing/2014/main" id="{6A9FFA49-72E5-4F10-9615-6F21D82D0FB5}"/>
              </a:ext>
            </a:extLst>
          </p:cNvPr>
          <p:cNvCxnSpPr/>
          <p:nvPr/>
        </p:nvCxnSpPr>
        <p:spPr>
          <a:xfrm flipV="1">
            <a:off x="1133295" y="2199804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9" name="Gerade Verbindung 20">
            <a:extLst>
              <a:ext uri="{FF2B5EF4-FFF2-40B4-BE49-F238E27FC236}">
                <a16:creationId xmlns:a16="http://schemas.microsoft.com/office/drawing/2014/main" id="{8BA40E4D-4D77-49E4-84C5-D63CD3019AD3}"/>
              </a:ext>
            </a:extLst>
          </p:cNvPr>
          <p:cNvCxnSpPr/>
          <p:nvPr/>
        </p:nvCxnSpPr>
        <p:spPr>
          <a:xfrm>
            <a:off x="715186" y="2204639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0" name="Right Arrow 73">
            <a:extLst>
              <a:ext uri="{FF2B5EF4-FFF2-40B4-BE49-F238E27FC236}">
                <a16:creationId xmlns:a16="http://schemas.microsoft.com/office/drawing/2014/main" id="{B6E27A76-DC33-4687-A451-F697028CCC15}"/>
              </a:ext>
            </a:extLst>
          </p:cNvPr>
          <p:cNvSpPr/>
          <p:nvPr/>
        </p:nvSpPr>
        <p:spPr>
          <a:xfrm rot="16200000">
            <a:off x="525741" y="1812798"/>
            <a:ext cx="360000" cy="1800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ight Arrow 74">
            <a:extLst>
              <a:ext uri="{FF2B5EF4-FFF2-40B4-BE49-F238E27FC236}">
                <a16:creationId xmlns:a16="http://schemas.microsoft.com/office/drawing/2014/main" id="{A9653F8A-1DDD-413F-B4B6-1870876DD95B}"/>
              </a:ext>
            </a:extLst>
          </p:cNvPr>
          <p:cNvSpPr/>
          <p:nvPr/>
        </p:nvSpPr>
        <p:spPr>
          <a:xfrm rot="16200000">
            <a:off x="522938" y="3227210"/>
            <a:ext cx="360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2" name="Straight Arrow Connector 76">
            <a:extLst>
              <a:ext uri="{FF2B5EF4-FFF2-40B4-BE49-F238E27FC236}">
                <a16:creationId xmlns:a16="http://schemas.microsoft.com/office/drawing/2014/main" id="{BB4D7369-E2CA-4502-83B7-68B15621020E}"/>
              </a:ext>
            </a:extLst>
          </p:cNvPr>
          <p:cNvCxnSpPr/>
          <p:nvPr/>
        </p:nvCxnSpPr>
        <p:spPr>
          <a:xfrm flipH="1">
            <a:off x="362563" y="3690832"/>
            <a:ext cx="0" cy="900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feld 30">
            <a:extLst>
              <a:ext uri="{FF2B5EF4-FFF2-40B4-BE49-F238E27FC236}">
                <a16:creationId xmlns:a16="http://schemas.microsoft.com/office/drawing/2014/main" id="{B40125AF-72F3-49CF-9E3B-5399874DCB66}"/>
              </a:ext>
            </a:extLst>
          </p:cNvPr>
          <p:cNvSpPr txBox="1"/>
          <p:nvPr/>
        </p:nvSpPr>
        <p:spPr>
          <a:xfrm>
            <a:off x="336400" y="4222888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729 µm</a:t>
            </a:r>
          </a:p>
        </p:txBody>
      </p:sp>
      <p:cxnSp>
        <p:nvCxnSpPr>
          <p:cNvPr id="184" name="Straight Arrow Connector 78">
            <a:extLst>
              <a:ext uri="{FF2B5EF4-FFF2-40B4-BE49-F238E27FC236}">
                <a16:creationId xmlns:a16="http://schemas.microsoft.com/office/drawing/2014/main" id="{62E1B0F4-6A7D-47E5-A2D7-F5B17415BD03}"/>
              </a:ext>
            </a:extLst>
          </p:cNvPr>
          <p:cNvCxnSpPr/>
          <p:nvPr/>
        </p:nvCxnSpPr>
        <p:spPr>
          <a:xfrm flipH="1">
            <a:off x="380104" y="2300275"/>
            <a:ext cx="0" cy="756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feld 30">
            <a:extLst>
              <a:ext uri="{FF2B5EF4-FFF2-40B4-BE49-F238E27FC236}">
                <a16:creationId xmlns:a16="http://schemas.microsoft.com/office/drawing/2014/main" id="{56376C1E-FB1E-4668-8944-A5DEECDA24EC}"/>
              </a:ext>
            </a:extLst>
          </p:cNvPr>
          <p:cNvSpPr txBox="1"/>
          <p:nvPr/>
        </p:nvSpPr>
        <p:spPr>
          <a:xfrm>
            <a:off x="343629" y="2749822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533 µm</a:t>
            </a:r>
          </a:p>
        </p:txBody>
      </p:sp>
      <p:cxnSp>
        <p:nvCxnSpPr>
          <p:cNvPr id="186" name="Straight Arrow Connector 80">
            <a:extLst>
              <a:ext uri="{FF2B5EF4-FFF2-40B4-BE49-F238E27FC236}">
                <a16:creationId xmlns:a16="http://schemas.microsoft.com/office/drawing/2014/main" id="{AFD6793D-49E0-4FFB-ACD2-B5AC238BA227}"/>
              </a:ext>
            </a:extLst>
          </p:cNvPr>
          <p:cNvCxnSpPr/>
          <p:nvPr/>
        </p:nvCxnSpPr>
        <p:spPr>
          <a:xfrm flipH="1">
            <a:off x="412956" y="1077575"/>
            <a:ext cx="0" cy="540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feld 30">
            <a:extLst>
              <a:ext uri="{FF2B5EF4-FFF2-40B4-BE49-F238E27FC236}">
                <a16:creationId xmlns:a16="http://schemas.microsoft.com/office/drawing/2014/main" id="{7EFB18B9-9059-432A-AA36-FFF64A2F9886}"/>
              </a:ext>
            </a:extLst>
          </p:cNvPr>
          <p:cNvSpPr txBox="1"/>
          <p:nvPr/>
        </p:nvSpPr>
        <p:spPr>
          <a:xfrm>
            <a:off x="403194" y="1297691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331 µm</a:t>
            </a:r>
          </a:p>
        </p:txBody>
      </p:sp>
      <p:sp>
        <p:nvSpPr>
          <p:cNvPr id="188" name="Right Arrow 73">
            <a:extLst>
              <a:ext uri="{FF2B5EF4-FFF2-40B4-BE49-F238E27FC236}">
                <a16:creationId xmlns:a16="http://schemas.microsoft.com/office/drawing/2014/main" id="{E317A961-D560-4BF7-899F-F93ADAF9A9D0}"/>
              </a:ext>
            </a:extLst>
          </p:cNvPr>
          <p:cNvSpPr/>
          <p:nvPr/>
        </p:nvSpPr>
        <p:spPr>
          <a:xfrm rot="16200000">
            <a:off x="526780" y="1813351"/>
            <a:ext cx="360000" cy="1800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9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7" grpId="0" animBg="1"/>
      <p:bldP spid="143" grpId="0" animBg="1"/>
      <p:bldP spid="144" grpId="0"/>
      <p:bldP spid="145" grpId="0" animBg="1"/>
      <p:bldP spid="152" grpId="0" animBg="1"/>
      <p:bldP spid="156" grpId="0" animBg="1"/>
      <p:bldP spid="157" grpId="0" animBg="1"/>
      <p:bldP spid="164" grpId="0" animBg="1"/>
      <p:bldP spid="168" grpId="0" animBg="1"/>
      <p:bldP spid="169" grpId="0" animBg="1"/>
      <p:bldP spid="176" grpId="0" animBg="1"/>
      <p:bldP spid="180" grpId="0" animBg="1"/>
      <p:bldP spid="181" grpId="0" animBg="1"/>
      <p:bldP spid="183" grpId="0"/>
      <p:bldP spid="185" grpId="0"/>
      <p:bldP spid="187" grpId="0"/>
      <p:bldP spid="18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6475" y="4911953"/>
            <a:ext cx="514400" cy="170625"/>
          </a:xfrm>
        </p:spPr>
        <p:txBody>
          <a:bodyPr/>
          <a:lstStyle/>
          <a:p>
            <a:fld id="{AB9D5116-BDD7-4848-BBAA-62C30F8833F7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2"/>
          </p:nvPr>
        </p:nvSpPr>
        <p:spPr>
          <a:xfrm>
            <a:off x="6660000" y="4905375"/>
            <a:ext cx="1260000" cy="180150"/>
          </a:xfrm>
        </p:spPr>
        <p:txBody>
          <a:bodyPr/>
          <a:lstStyle/>
          <a:p>
            <a:fld id="{745817CE-3768-49E7-96C0-8AF2BDADE11C}" type="datetime1">
              <a:rPr lang="en-US" smtClean="0"/>
              <a:t>11/24/2022</a:t>
            </a:fld>
            <a:endParaRPr lang="de-DE" dirty="0"/>
          </a:p>
        </p:txBody>
      </p:sp>
      <p:sp>
        <p:nvSpPr>
          <p:cNvPr id="1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263497" y="92354"/>
            <a:ext cx="7737229" cy="5128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 sz="2800" dirty="0"/>
              <a:t>5.Substrate </a:t>
            </a:r>
            <a:r>
              <a:rPr lang="de-DE" sz="2800" dirty="0" err="1"/>
              <a:t>influence</a:t>
            </a:r>
            <a:r>
              <a:rPr lang="de-DE" sz="2800" dirty="0"/>
              <a:t>: </a:t>
            </a:r>
            <a:r>
              <a:rPr lang="de-DE" sz="2800" dirty="0" err="1"/>
              <a:t>Thickness</a:t>
            </a:r>
            <a:endParaRPr lang="de-DE" sz="2800" b="0" spc="-1" dirty="0">
              <a:solidFill>
                <a:srgbClr val="00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95668" y="4307976"/>
            <a:ext cx="1765207" cy="30777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Fano</a:t>
            </a:r>
            <a:r>
              <a:rPr lang="de-DE" sz="1400" dirty="0"/>
              <a:t> </a:t>
            </a:r>
            <a:r>
              <a:rPr lang="de-DE" sz="1400" dirty="0" err="1"/>
              <a:t>resonance</a:t>
            </a:r>
            <a:r>
              <a:rPr lang="de-DE" sz="1400" dirty="0"/>
              <a:t>?</a:t>
            </a:r>
          </a:p>
        </p:txBody>
      </p:sp>
      <p:pic>
        <p:nvPicPr>
          <p:cNvPr id="135" name="Picture 91">
            <a:extLst>
              <a:ext uri="{FF2B5EF4-FFF2-40B4-BE49-F238E27FC236}">
                <a16:creationId xmlns:a16="http://schemas.microsoft.com/office/drawing/2014/main" id="{96341B75-B323-4623-A815-335F00857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662" y="776406"/>
            <a:ext cx="1694483" cy="1260000"/>
          </a:xfrm>
          <a:prstGeom prst="rect">
            <a:avLst/>
          </a:prstGeom>
        </p:spPr>
      </p:pic>
      <p:pic>
        <p:nvPicPr>
          <p:cNvPr id="181" name="Picture 6">
            <a:extLst>
              <a:ext uri="{FF2B5EF4-FFF2-40B4-BE49-F238E27FC236}">
                <a16:creationId xmlns:a16="http://schemas.microsoft.com/office/drawing/2014/main" id="{4DDA60BC-F39B-4EFD-BF06-DA7D1EF4D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156" y="3471745"/>
            <a:ext cx="1881772" cy="1440000"/>
          </a:xfrm>
          <a:prstGeom prst="rect">
            <a:avLst/>
          </a:prstGeom>
        </p:spPr>
      </p:pic>
      <p:pic>
        <p:nvPicPr>
          <p:cNvPr id="182" name="Picture 8">
            <a:extLst>
              <a:ext uri="{FF2B5EF4-FFF2-40B4-BE49-F238E27FC236}">
                <a16:creationId xmlns:a16="http://schemas.microsoft.com/office/drawing/2014/main" id="{C6AC56C0-F9FA-4E4E-96B8-BD42C3A44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728" y="2090946"/>
            <a:ext cx="1881772" cy="1440000"/>
          </a:xfrm>
          <a:prstGeom prst="rect">
            <a:avLst/>
          </a:prstGeom>
        </p:spPr>
      </p:pic>
      <p:pic>
        <p:nvPicPr>
          <p:cNvPr id="183" name="Picture 10">
            <a:extLst>
              <a:ext uri="{FF2B5EF4-FFF2-40B4-BE49-F238E27FC236}">
                <a16:creationId xmlns:a16="http://schemas.microsoft.com/office/drawing/2014/main" id="{BC79685D-6C97-492E-ADA1-54BEB2278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367" y="636256"/>
            <a:ext cx="1881772" cy="1440000"/>
          </a:xfrm>
          <a:prstGeom prst="rect">
            <a:avLst/>
          </a:prstGeom>
        </p:spPr>
      </p:pic>
      <p:cxnSp>
        <p:nvCxnSpPr>
          <p:cNvPr id="184" name="Straight Arrow Connector 62">
            <a:extLst>
              <a:ext uri="{FF2B5EF4-FFF2-40B4-BE49-F238E27FC236}">
                <a16:creationId xmlns:a16="http://schemas.microsoft.com/office/drawing/2014/main" id="{F1DC6E2F-CBBA-4FF0-9752-BC22B7CC68B0}"/>
              </a:ext>
            </a:extLst>
          </p:cNvPr>
          <p:cNvCxnSpPr/>
          <p:nvPr/>
        </p:nvCxnSpPr>
        <p:spPr>
          <a:xfrm>
            <a:off x="4425060" y="2308250"/>
            <a:ext cx="180000" cy="0"/>
          </a:xfrm>
          <a:prstGeom prst="straightConnector1">
            <a:avLst/>
          </a:prstGeom>
          <a:ln w="3810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5" name="Straight Arrow Connector 63">
            <a:extLst>
              <a:ext uri="{FF2B5EF4-FFF2-40B4-BE49-F238E27FC236}">
                <a16:creationId xmlns:a16="http://schemas.microsoft.com/office/drawing/2014/main" id="{32A4E61B-A8A6-4651-A9FE-1CE7C42F0307}"/>
              </a:ext>
            </a:extLst>
          </p:cNvPr>
          <p:cNvCxnSpPr/>
          <p:nvPr/>
        </p:nvCxnSpPr>
        <p:spPr>
          <a:xfrm>
            <a:off x="4533736" y="3741508"/>
            <a:ext cx="144000" cy="0"/>
          </a:xfrm>
          <a:prstGeom prst="straightConnector1">
            <a:avLst/>
          </a:prstGeom>
          <a:ln w="3810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69">
            <a:extLst>
              <a:ext uri="{FF2B5EF4-FFF2-40B4-BE49-F238E27FC236}">
                <a16:creationId xmlns:a16="http://schemas.microsoft.com/office/drawing/2014/main" id="{844DEED3-6E18-4A1B-A0EF-414494DECD71}"/>
              </a:ext>
            </a:extLst>
          </p:cNvPr>
          <p:cNvCxnSpPr/>
          <p:nvPr/>
        </p:nvCxnSpPr>
        <p:spPr>
          <a:xfrm>
            <a:off x="4490004" y="958146"/>
            <a:ext cx="216000" cy="0"/>
          </a:xfrm>
          <a:prstGeom prst="straightConnector1">
            <a:avLst/>
          </a:prstGeom>
          <a:ln w="3810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7" name="Gerader Verbinder 186">
            <a:extLst>
              <a:ext uri="{FF2B5EF4-FFF2-40B4-BE49-F238E27FC236}">
                <a16:creationId xmlns:a16="http://schemas.microsoft.com/office/drawing/2014/main" id="{D2674A42-BD4D-4FAE-BD01-ED2F1B6BF465}"/>
              </a:ext>
            </a:extLst>
          </p:cNvPr>
          <p:cNvCxnSpPr/>
          <p:nvPr/>
        </p:nvCxnSpPr>
        <p:spPr>
          <a:xfrm>
            <a:off x="4490004" y="896662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8" name="Gerader Verbinder 187">
            <a:extLst>
              <a:ext uri="{FF2B5EF4-FFF2-40B4-BE49-F238E27FC236}">
                <a16:creationId xmlns:a16="http://schemas.microsoft.com/office/drawing/2014/main" id="{C7219337-32CE-4DF6-992E-76AF7C820484}"/>
              </a:ext>
            </a:extLst>
          </p:cNvPr>
          <p:cNvCxnSpPr/>
          <p:nvPr/>
        </p:nvCxnSpPr>
        <p:spPr>
          <a:xfrm>
            <a:off x="4706004" y="897312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Gerader Verbinder 188">
            <a:extLst>
              <a:ext uri="{FF2B5EF4-FFF2-40B4-BE49-F238E27FC236}">
                <a16:creationId xmlns:a16="http://schemas.microsoft.com/office/drawing/2014/main" id="{148ED207-C769-4530-A45E-AD8734ADB7B6}"/>
              </a:ext>
            </a:extLst>
          </p:cNvPr>
          <p:cNvCxnSpPr/>
          <p:nvPr/>
        </p:nvCxnSpPr>
        <p:spPr>
          <a:xfrm>
            <a:off x="4607276" y="2250804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0" name="Gerader Verbinder 189">
            <a:extLst>
              <a:ext uri="{FF2B5EF4-FFF2-40B4-BE49-F238E27FC236}">
                <a16:creationId xmlns:a16="http://schemas.microsoft.com/office/drawing/2014/main" id="{B1C72A6B-279E-433B-878D-222B1F7515DD}"/>
              </a:ext>
            </a:extLst>
          </p:cNvPr>
          <p:cNvCxnSpPr/>
          <p:nvPr/>
        </p:nvCxnSpPr>
        <p:spPr>
          <a:xfrm>
            <a:off x="4531648" y="3682435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1" name="Gerader Verbinder 190">
            <a:extLst>
              <a:ext uri="{FF2B5EF4-FFF2-40B4-BE49-F238E27FC236}">
                <a16:creationId xmlns:a16="http://schemas.microsoft.com/office/drawing/2014/main" id="{B9C0C53E-8E4D-4F89-A37D-F0358E536A8C}"/>
              </a:ext>
            </a:extLst>
          </p:cNvPr>
          <p:cNvCxnSpPr/>
          <p:nvPr/>
        </p:nvCxnSpPr>
        <p:spPr>
          <a:xfrm>
            <a:off x="4672613" y="3683085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2" name="Gerader Verbinder 191">
            <a:extLst>
              <a:ext uri="{FF2B5EF4-FFF2-40B4-BE49-F238E27FC236}">
                <a16:creationId xmlns:a16="http://schemas.microsoft.com/office/drawing/2014/main" id="{5624DC96-3794-4220-BB0B-E38EF075DA54}"/>
              </a:ext>
            </a:extLst>
          </p:cNvPr>
          <p:cNvCxnSpPr/>
          <p:nvPr/>
        </p:nvCxnSpPr>
        <p:spPr>
          <a:xfrm>
            <a:off x="4427939" y="2250804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3" name="Picture 10">
            <a:extLst>
              <a:ext uri="{FF2B5EF4-FFF2-40B4-BE49-F238E27FC236}">
                <a16:creationId xmlns:a16="http://schemas.microsoft.com/office/drawing/2014/main" id="{DA747526-33A2-4862-8DE9-8E9C4284C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816" y="3467639"/>
            <a:ext cx="1881772" cy="1440000"/>
          </a:xfrm>
          <a:prstGeom prst="rect">
            <a:avLst/>
          </a:prstGeom>
        </p:spPr>
      </p:pic>
      <p:pic>
        <p:nvPicPr>
          <p:cNvPr id="194" name="Picture 82">
            <a:extLst>
              <a:ext uri="{FF2B5EF4-FFF2-40B4-BE49-F238E27FC236}">
                <a16:creationId xmlns:a16="http://schemas.microsoft.com/office/drawing/2014/main" id="{B9883085-03C7-4173-9C30-3FEEB88AC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5497" y="2082798"/>
            <a:ext cx="1881772" cy="1440000"/>
          </a:xfrm>
          <a:prstGeom prst="rect">
            <a:avLst/>
          </a:prstGeom>
        </p:spPr>
      </p:pic>
      <p:pic>
        <p:nvPicPr>
          <p:cNvPr id="195" name="Picture 83">
            <a:extLst>
              <a:ext uri="{FF2B5EF4-FFF2-40B4-BE49-F238E27FC236}">
                <a16:creationId xmlns:a16="http://schemas.microsoft.com/office/drawing/2014/main" id="{63BA29B8-ADEF-41A3-A39D-8F57592045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476" y="635438"/>
            <a:ext cx="1881772" cy="1440000"/>
          </a:xfrm>
          <a:prstGeom prst="rect">
            <a:avLst/>
          </a:prstGeom>
        </p:spPr>
      </p:pic>
      <p:cxnSp>
        <p:nvCxnSpPr>
          <p:cNvPr id="196" name="Straight Arrow Connector 85">
            <a:extLst>
              <a:ext uri="{FF2B5EF4-FFF2-40B4-BE49-F238E27FC236}">
                <a16:creationId xmlns:a16="http://schemas.microsoft.com/office/drawing/2014/main" id="{8846ABDF-8DAE-46B7-B08E-9BC3B5E59A10}"/>
              </a:ext>
            </a:extLst>
          </p:cNvPr>
          <p:cNvCxnSpPr/>
          <p:nvPr/>
        </p:nvCxnSpPr>
        <p:spPr>
          <a:xfrm>
            <a:off x="1721846" y="3817482"/>
            <a:ext cx="54000" cy="0"/>
          </a:xfrm>
          <a:prstGeom prst="straightConnector1">
            <a:avLst/>
          </a:prstGeom>
          <a:ln w="3810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86">
            <a:extLst>
              <a:ext uri="{FF2B5EF4-FFF2-40B4-BE49-F238E27FC236}">
                <a16:creationId xmlns:a16="http://schemas.microsoft.com/office/drawing/2014/main" id="{17FB9831-4245-4FB9-AE41-94FBF54E8A1E}"/>
              </a:ext>
            </a:extLst>
          </p:cNvPr>
          <p:cNvCxnSpPr/>
          <p:nvPr/>
        </p:nvCxnSpPr>
        <p:spPr>
          <a:xfrm>
            <a:off x="1793283" y="2496447"/>
            <a:ext cx="72000" cy="0"/>
          </a:xfrm>
          <a:prstGeom prst="straightConnector1">
            <a:avLst/>
          </a:prstGeom>
          <a:ln w="3810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Straight Arrow Connector 87">
            <a:extLst>
              <a:ext uri="{FF2B5EF4-FFF2-40B4-BE49-F238E27FC236}">
                <a16:creationId xmlns:a16="http://schemas.microsoft.com/office/drawing/2014/main" id="{9BC51AC3-53A4-49DE-9626-A986A0E0AC30}"/>
              </a:ext>
            </a:extLst>
          </p:cNvPr>
          <p:cNvCxnSpPr/>
          <p:nvPr/>
        </p:nvCxnSpPr>
        <p:spPr>
          <a:xfrm>
            <a:off x="1747139" y="889696"/>
            <a:ext cx="108000" cy="0"/>
          </a:xfrm>
          <a:prstGeom prst="straightConnector1">
            <a:avLst/>
          </a:prstGeom>
          <a:ln w="3810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Gerader Verbinder 199">
            <a:extLst>
              <a:ext uri="{FF2B5EF4-FFF2-40B4-BE49-F238E27FC236}">
                <a16:creationId xmlns:a16="http://schemas.microsoft.com/office/drawing/2014/main" id="{8FE7CB33-C0CB-42FA-9323-B9CFA8E73595}"/>
              </a:ext>
            </a:extLst>
          </p:cNvPr>
          <p:cNvCxnSpPr/>
          <p:nvPr/>
        </p:nvCxnSpPr>
        <p:spPr>
          <a:xfrm>
            <a:off x="1721846" y="3761037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1" name="Gerader Verbinder 200">
            <a:extLst>
              <a:ext uri="{FF2B5EF4-FFF2-40B4-BE49-F238E27FC236}">
                <a16:creationId xmlns:a16="http://schemas.microsoft.com/office/drawing/2014/main" id="{3B7FD0DE-D165-4765-890F-7E3C6780F14F}"/>
              </a:ext>
            </a:extLst>
          </p:cNvPr>
          <p:cNvCxnSpPr/>
          <p:nvPr/>
        </p:nvCxnSpPr>
        <p:spPr>
          <a:xfrm>
            <a:off x="1778684" y="3762706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2" name="Gerader Verbinder 201">
            <a:extLst>
              <a:ext uri="{FF2B5EF4-FFF2-40B4-BE49-F238E27FC236}">
                <a16:creationId xmlns:a16="http://schemas.microsoft.com/office/drawing/2014/main" id="{D2E6AB5E-A39E-4F3E-AF5D-074085E6EFFE}"/>
              </a:ext>
            </a:extLst>
          </p:cNvPr>
          <p:cNvCxnSpPr/>
          <p:nvPr/>
        </p:nvCxnSpPr>
        <p:spPr>
          <a:xfrm>
            <a:off x="1794731" y="2436742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3" name="Gerader Verbinder 202">
            <a:extLst>
              <a:ext uri="{FF2B5EF4-FFF2-40B4-BE49-F238E27FC236}">
                <a16:creationId xmlns:a16="http://schemas.microsoft.com/office/drawing/2014/main" id="{936B978B-7EA0-4BFA-A4BA-2B7E4537C67A}"/>
              </a:ext>
            </a:extLst>
          </p:cNvPr>
          <p:cNvCxnSpPr/>
          <p:nvPr/>
        </p:nvCxnSpPr>
        <p:spPr>
          <a:xfrm>
            <a:off x="1862929" y="2438411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4" name="Gerader Verbinder 203">
            <a:extLst>
              <a:ext uri="{FF2B5EF4-FFF2-40B4-BE49-F238E27FC236}">
                <a16:creationId xmlns:a16="http://schemas.microsoft.com/office/drawing/2014/main" id="{9E9B574D-6B9C-4FB9-B2B8-157C0A7DC86D}"/>
              </a:ext>
            </a:extLst>
          </p:cNvPr>
          <p:cNvCxnSpPr/>
          <p:nvPr/>
        </p:nvCxnSpPr>
        <p:spPr>
          <a:xfrm>
            <a:off x="1746456" y="835105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" name="Gerader Verbinder 204">
            <a:extLst>
              <a:ext uri="{FF2B5EF4-FFF2-40B4-BE49-F238E27FC236}">
                <a16:creationId xmlns:a16="http://schemas.microsoft.com/office/drawing/2014/main" id="{967A70FF-E4FB-4423-B2DD-A3EDA2934B6D}"/>
              </a:ext>
            </a:extLst>
          </p:cNvPr>
          <p:cNvCxnSpPr/>
          <p:nvPr/>
        </p:nvCxnSpPr>
        <p:spPr>
          <a:xfrm>
            <a:off x="1854414" y="836774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6" name="Rechteck 17">
            <a:extLst>
              <a:ext uri="{FF2B5EF4-FFF2-40B4-BE49-F238E27FC236}">
                <a16:creationId xmlns:a16="http://schemas.microsoft.com/office/drawing/2014/main" id="{F08A2B31-A8CE-4D13-B810-6A771F5E3E3A}"/>
              </a:ext>
            </a:extLst>
          </p:cNvPr>
          <p:cNvSpPr/>
          <p:nvPr/>
        </p:nvSpPr>
        <p:spPr>
          <a:xfrm>
            <a:off x="193380" y="3698129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" name="Textfeld 32">
            <a:extLst>
              <a:ext uri="{FF2B5EF4-FFF2-40B4-BE49-F238E27FC236}">
                <a16:creationId xmlns:a16="http://schemas.microsoft.com/office/drawing/2014/main" id="{96EC9512-C629-42CF-8A23-8AC06D34CE87}"/>
              </a:ext>
            </a:extLst>
          </p:cNvPr>
          <p:cNvSpPr txBox="1"/>
          <p:nvPr/>
        </p:nvSpPr>
        <p:spPr>
          <a:xfrm>
            <a:off x="934215" y="4329249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</a:p>
        </p:txBody>
      </p:sp>
      <p:sp>
        <p:nvSpPr>
          <p:cNvPr id="208" name="Rechteck 18">
            <a:extLst>
              <a:ext uri="{FF2B5EF4-FFF2-40B4-BE49-F238E27FC236}">
                <a16:creationId xmlns:a16="http://schemas.microsoft.com/office/drawing/2014/main" id="{04FE286C-1C78-4E01-9FFD-6F66BAF34DB2}"/>
              </a:ext>
            </a:extLst>
          </p:cNvPr>
          <p:cNvSpPr/>
          <p:nvPr/>
        </p:nvSpPr>
        <p:spPr>
          <a:xfrm>
            <a:off x="263516" y="3609247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9" name="Gerade Verbindung 20">
            <a:extLst>
              <a:ext uri="{FF2B5EF4-FFF2-40B4-BE49-F238E27FC236}">
                <a16:creationId xmlns:a16="http://schemas.microsoft.com/office/drawing/2014/main" id="{9F00E81D-00BB-494D-A322-81D2DA79F51A}"/>
              </a:ext>
            </a:extLst>
          </p:cNvPr>
          <p:cNvCxnSpPr/>
          <p:nvPr/>
        </p:nvCxnSpPr>
        <p:spPr>
          <a:xfrm flipV="1">
            <a:off x="253784" y="3589093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0" name="Gerade Verbindung 20">
            <a:extLst>
              <a:ext uri="{FF2B5EF4-FFF2-40B4-BE49-F238E27FC236}">
                <a16:creationId xmlns:a16="http://schemas.microsoft.com/office/drawing/2014/main" id="{3EFAEA01-46CE-4E05-A912-160AE3B0AFEB}"/>
              </a:ext>
            </a:extLst>
          </p:cNvPr>
          <p:cNvCxnSpPr/>
          <p:nvPr/>
        </p:nvCxnSpPr>
        <p:spPr>
          <a:xfrm>
            <a:off x="190340" y="3684256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1" name="Gerade Verbindung 20">
            <a:extLst>
              <a:ext uri="{FF2B5EF4-FFF2-40B4-BE49-F238E27FC236}">
                <a16:creationId xmlns:a16="http://schemas.microsoft.com/office/drawing/2014/main" id="{3CFD51A0-4AB0-4ABC-A848-9D32AA3B1553}"/>
              </a:ext>
            </a:extLst>
          </p:cNvPr>
          <p:cNvCxnSpPr/>
          <p:nvPr/>
        </p:nvCxnSpPr>
        <p:spPr>
          <a:xfrm flipV="1">
            <a:off x="669925" y="3589579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2" name="Gerade Verbindung 20">
            <a:extLst>
              <a:ext uri="{FF2B5EF4-FFF2-40B4-BE49-F238E27FC236}">
                <a16:creationId xmlns:a16="http://schemas.microsoft.com/office/drawing/2014/main" id="{38907DF1-D387-47B8-A147-AD0C576FC2F1}"/>
              </a:ext>
            </a:extLst>
          </p:cNvPr>
          <p:cNvCxnSpPr/>
          <p:nvPr/>
        </p:nvCxnSpPr>
        <p:spPr>
          <a:xfrm>
            <a:off x="251477" y="3594021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Gerade Verbindung 20">
            <a:extLst>
              <a:ext uri="{FF2B5EF4-FFF2-40B4-BE49-F238E27FC236}">
                <a16:creationId xmlns:a16="http://schemas.microsoft.com/office/drawing/2014/main" id="{11D78CB0-4D6B-45D7-A3E6-4921707CD2DF}"/>
              </a:ext>
            </a:extLst>
          </p:cNvPr>
          <p:cNvCxnSpPr/>
          <p:nvPr/>
        </p:nvCxnSpPr>
        <p:spPr>
          <a:xfrm>
            <a:off x="669704" y="3689366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4" name="Gerade Verbindung 20">
            <a:extLst>
              <a:ext uri="{FF2B5EF4-FFF2-40B4-BE49-F238E27FC236}">
                <a16:creationId xmlns:a16="http://schemas.microsoft.com/office/drawing/2014/main" id="{B1CCF60A-C96E-4C9E-BCD9-BB5A31EBDD36}"/>
              </a:ext>
            </a:extLst>
          </p:cNvPr>
          <p:cNvCxnSpPr/>
          <p:nvPr/>
        </p:nvCxnSpPr>
        <p:spPr>
          <a:xfrm>
            <a:off x="1139431" y="3687838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5" name="Rechteck 18">
            <a:extLst>
              <a:ext uri="{FF2B5EF4-FFF2-40B4-BE49-F238E27FC236}">
                <a16:creationId xmlns:a16="http://schemas.microsoft.com/office/drawing/2014/main" id="{40F0FBD6-66C7-4916-ACC8-04DE835961E7}"/>
              </a:ext>
            </a:extLst>
          </p:cNvPr>
          <p:cNvSpPr/>
          <p:nvPr/>
        </p:nvSpPr>
        <p:spPr>
          <a:xfrm>
            <a:off x="731500" y="3609001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6" name="Gerade Verbindung 20">
            <a:extLst>
              <a:ext uri="{FF2B5EF4-FFF2-40B4-BE49-F238E27FC236}">
                <a16:creationId xmlns:a16="http://schemas.microsoft.com/office/drawing/2014/main" id="{7B65E7BC-B3A1-4C47-88C8-7D07379C321E}"/>
              </a:ext>
            </a:extLst>
          </p:cNvPr>
          <p:cNvCxnSpPr/>
          <p:nvPr/>
        </p:nvCxnSpPr>
        <p:spPr>
          <a:xfrm flipV="1">
            <a:off x="725111" y="3589185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7" name="Gerade Verbindung 20">
            <a:extLst>
              <a:ext uri="{FF2B5EF4-FFF2-40B4-BE49-F238E27FC236}">
                <a16:creationId xmlns:a16="http://schemas.microsoft.com/office/drawing/2014/main" id="{A79CFEEC-CA3B-4D63-9212-E6A3116CD2AC}"/>
              </a:ext>
            </a:extLst>
          </p:cNvPr>
          <p:cNvCxnSpPr/>
          <p:nvPr/>
        </p:nvCxnSpPr>
        <p:spPr>
          <a:xfrm flipV="1">
            <a:off x="1139375" y="3588721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8" name="Gerade Verbindung 20">
            <a:extLst>
              <a:ext uri="{FF2B5EF4-FFF2-40B4-BE49-F238E27FC236}">
                <a16:creationId xmlns:a16="http://schemas.microsoft.com/office/drawing/2014/main" id="{4A9DCFFF-1DA0-4A48-B8F2-2A000B6D9205}"/>
              </a:ext>
            </a:extLst>
          </p:cNvPr>
          <p:cNvCxnSpPr/>
          <p:nvPr/>
        </p:nvCxnSpPr>
        <p:spPr>
          <a:xfrm>
            <a:off x="721266" y="3593556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9" name="Rechteck 17">
            <a:extLst>
              <a:ext uri="{FF2B5EF4-FFF2-40B4-BE49-F238E27FC236}">
                <a16:creationId xmlns:a16="http://schemas.microsoft.com/office/drawing/2014/main" id="{EF61EA89-E14B-48D2-B0FC-9F93271F467B}"/>
              </a:ext>
            </a:extLst>
          </p:cNvPr>
          <p:cNvSpPr/>
          <p:nvPr/>
        </p:nvSpPr>
        <p:spPr>
          <a:xfrm>
            <a:off x="203855" y="1073023"/>
            <a:ext cx="1008000" cy="540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0" name="Rechteck 18">
            <a:extLst>
              <a:ext uri="{FF2B5EF4-FFF2-40B4-BE49-F238E27FC236}">
                <a16:creationId xmlns:a16="http://schemas.microsoft.com/office/drawing/2014/main" id="{CD923A15-28F9-4581-A2FB-88B2E045D86A}"/>
              </a:ext>
            </a:extLst>
          </p:cNvPr>
          <p:cNvSpPr/>
          <p:nvPr/>
        </p:nvSpPr>
        <p:spPr>
          <a:xfrm>
            <a:off x="273991" y="984141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1" name="Gerade Verbindung 20">
            <a:extLst>
              <a:ext uri="{FF2B5EF4-FFF2-40B4-BE49-F238E27FC236}">
                <a16:creationId xmlns:a16="http://schemas.microsoft.com/office/drawing/2014/main" id="{14F5C1EC-35B9-48DE-86A0-917E1647A9F8}"/>
              </a:ext>
            </a:extLst>
          </p:cNvPr>
          <p:cNvCxnSpPr/>
          <p:nvPr/>
        </p:nvCxnSpPr>
        <p:spPr>
          <a:xfrm flipV="1">
            <a:off x="264259" y="963987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2" name="Gerade Verbindung 20">
            <a:extLst>
              <a:ext uri="{FF2B5EF4-FFF2-40B4-BE49-F238E27FC236}">
                <a16:creationId xmlns:a16="http://schemas.microsoft.com/office/drawing/2014/main" id="{FC495DCF-D986-48B3-9AAA-5E9978EB0C03}"/>
              </a:ext>
            </a:extLst>
          </p:cNvPr>
          <p:cNvCxnSpPr/>
          <p:nvPr/>
        </p:nvCxnSpPr>
        <p:spPr>
          <a:xfrm>
            <a:off x="200815" y="1059150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3" name="Gerade Verbindung 20">
            <a:extLst>
              <a:ext uri="{FF2B5EF4-FFF2-40B4-BE49-F238E27FC236}">
                <a16:creationId xmlns:a16="http://schemas.microsoft.com/office/drawing/2014/main" id="{A5E0F77F-8E8F-4293-A92B-5DE3101DAAD3}"/>
              </a:ext>
            </a:extLst>
          </p:cNvPr>
          <p:cNvCxnSpPr/>
          <p:nvPr/>
        </p:nvCxnSpPr>
        <p:spPr>
          <a:xfrm flipV="1">
            <a:off x="680400" y="964473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4" name="Gerade Verbindung 20">
            <a:extLst>
              <a:ext uri="{FF2B5EF4-FFF2-40B4-BE49-F238E27FC236}">
                <a16:creationId xmlns:a16="http://schemas.microsoft.com/office/drawing/2014/main" id="{9DDFF6AB-5B42-4A86-89DD-D0675B46AE37}"/>
              </a:ext>
            </a:extLst>
          </p:cNvPr>
          <p:cNvCxnSpPr/>
          <p:nvPr/>
        </p:nvCxnSpPr>
        <p:spPr>
          <a:xfrm>
            <a:off x="261952" y="968915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" name="Gerade Verbindung 20">
            <a:extLst>
              <a:ext uri="{FF2B5EF4-FFF2-40B4-BE49-F238E27FC236}">
                <a16:creationId xmlns:a16="http://schemas.microsoft.com/office/drawing/2014/main" id="{F7310672-288F-46E3-A23D-5276B7310BFC}"/>
              </a:ext>
            </a:extLst>
          </p:cNvPr>
          <p:cNvCxnSpPr/>
          <p:nvPr/>
        </p:nvCxnSpPr>
        <p:spPr>
          <a:xfrm>
            <a:off x="680179" y="1064260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6" name="Gerade Verbindung 20">
            <a:extLst>
              <a:ext uri="{FF2B5EF4-FFF2-40B4-BE49-F238E27FC236}">
                <a16:creationId xmlns:a16="http://schemas.microsoft.com/office/drawing/2014/main" id="{D83739FD-F58E-4493-B07A-20FE3B25EB52}"/>
              </a:ext>
            </a:extLst>
          </p:cNvPr>
          <p:cNvCxnSpPr/>
          <p:nvPr/>
        </p:nvCxnSpPr>
        <p:spPr>
          <a:xfrm>
            <a:off x="1149906" y="1062732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7" name="Rechteck 18">
            <a:extLst>
              <a:ext uri="{FF2B5EF4-FFF2-40B4-BE49-F238E27FC236}">
                <a16:creationId xmlns:a16="http://schemas.microsoft.com/office/drawing/2014/main" id="{E03CA3E7-AD0C-456E-9846-AFE6C17EC65A}"/>
              </a:ext>
            </a:extLst>
          </p:cNvPr>
          <p:cNvSpPr/>
          <p:nvPr/>
        </p:nvSpPr>
        <p:spPr>
          <a:xfrm>
            <a:off x="741975" y="983895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8" name="Gerade Verbindung 20">
            <a:extLst>
              <a:ext uri="{FF2B5EF4-FFF2-40B4-BE49-F238E27FC236}">
                <a16:creationId xmlns:a16="http://schemas.microsoft.com/office/drawing/2014/main" id="{6211013D-5C72-4CDD-97D5-B0C927E37D5F}"/>
              </a:ext>
            </a:extLst>
          </p:cNvPr>
          <p:cNvCxnSpPr/>
          <p:nvPr/>
        </p:nvCxnSpPr>
        <p:spPr>
          <a:xfrm flipV="1">
            <a:off x="735586" y="964079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9" name="Gerade Verbindung 20">
            <a:extLst>
              <a:ext uri="{FF2B5EF4-FFF2-40B4-BE49-F238E27FC236}">
                <a16:creationId xmlns:a16="http://schemas.microsoft.com/office/drawing/2014/main" id="{7CE062D1-F820-47A4-BD1E-BF5FC8029BD5}"/>
              </a:ext>
            </a:extLst>
          </p:cNvPr>
          <p:cNvCxnSpPr/>
          <p:nvPr/>
        </p:nvCxnSpPr>
        <p:spPr>
          <a:xfrm flipV="1">
            <a:off x="1149850" y="963615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0" name="Gerade Verbindung 20">
            <a:extLst>
              <a:ext uri="{FF2B5EF4-FFF2-40B4-BE49-F238E27FC236}">
                <a16:creationId xmlns:a16="http://schemas.microsoft.com/office/drawing/2014/main" id="{948B1945-38B0-4A6E-BE51-9F9E5ADA7A0A}"/>
              </a:ext>
            </a:extLst>
          </p:cNvPr>
          <p:cNvCxnSpPr/>
          <p:nvPr/>
        </p:nvCxnSpPr>
        <p:spPr>
          <a:xfrm>
            <a:off x="731741" y="968450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1" name="Rechteck 17">
            <a:extLst>
              <a:ext uri="{FF2B5EF4-FFF2-40B4-BE49-F238E27FC236}">
                <a16:creationId xmlns:a16="http://schemas.microsoft.com/office/drawing/2014/main" id="{6459EF16-9722-4E22-9AA6-794A8D4DABEB}"/>
              </a:ext>
            </a:extLst>
          </p:cNvPr>
          <p:cNvSpPr/>
          <p:nvPr/>
        </p:nvSpPr>
        <p:spPr>
          <a:xfrm>
            <a:off x="187300" y="2309212"/>
            <a:ext cx="1008000" cy="720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2" name="Rechteck 18">
            <a:extLst>
              <a:ext uri="{FF2B5EF4-FFF2-40B4-BE49-F238E27FC236}">
                <a16:creationId xmlns:a16="http://schemas.microsoft.com/office/drawing/2014/main" id="{0F89F552-12CD-423E-9557-87F44357F04B}"/>
              </a:ext>
            </a:extLst>
          </p:cNvPr>
          <p:cNvSpPr/>
          <p:nvPr/>
        </p:nvSpPr>
        <p:spPr>
          <a:xfrm>
            <a:off x="257436" y="2220330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3" name="Gerade Verbindung 20">
            <a:extLst>
              <a:ext uri="{FF2B5EF4-FFF2-40B4-BE49-F238E27FC236}">
                <a16:creationId xmlns:a16="http://schemas.microsoft.com/office/drawing/2014/main" id="{C2DD07DD-8E97-4441-BBA0-2C5968D36A6F}"/>
              </a:ext>
            </a:extLst>
          </p:cNvPr>
          <p:cNvCxnSpPr/>
          <p:nvPr/>
        </p:nvCxnSpPr>
        <p:spPr>
          <a:xfrm flipV="1">
            <a:off x="247704" y="2200176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4" name="Gerade Verbindung 20">
            <a:extLst>
              <a:ext uri="{FF2B5EF4-FFF2-40B4-BE49-F238E27FC236}">
                <a16:creationId xmlns:a16="http://schemas.microsoft.com/office/drawing/2014/main" id="{CAA6A530-52CB-4480-A702-87E59473BD59}"/>
              </a:ext>
            </a:extLst>
          </p:cNvPr>
          <p:cNvCxnSpPr/>
          <p:nvPr/>
        </p:nvCxnSpPr>
        <p:spPr>
          <a:xfrm>
            <a:off x="184260" y="2295339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5" name="Gerade Verbindung 20">
            <a:extLst>
              <a:ext uri="{FF2B5EF4-FFF2-40B4-BE49-F238E27FC236}">
                <a16:creationId xmlns:a16="http://schemas.microsoft.com/office/drawing/2014/main" id="{7D6826BA-B8BD-4387-B10E-BFF7C55F2A1A}"/>
              </a:ext>
            </a:extLst>
          </p:cNvPr>
          <p:cNvCxnSpPr/>
          <p:nvPr/>
        </p:nvCxnSpPr>
        <p:spPr>
          <a:xfrm flipV="1">
            <a:off x="663845" y="2200662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6" name="Gerade Verbindung 20">
            <a:extLst>
              <a:ext uri="{FF2B5EF4-FFF2-40B4-BE49-F238E27FC236}">
                <a16:creationId xmlns:a16="http://schemas.microsoft.com/office/drawing/2014/main" id="{85546C14-C1D6-4B35-A4DD-B14FF1F898D2}"/>
              </a:ext>
            </a:extLst>
          </p:cNvPr>
          <p:cNvCxnSpPr/>
          <p:nvPr/>
        </p:nvCxnSpPr>
        <p:spPr>
          <a:xfrm>
            <a:off x="245397" y="2205104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7" name="Gerade Verbindung 20">
            <a:extLst>
              <a:ext uri="{FF2B5EF4-FFF2-40B4-BE49-F238E27FC236}">
                <a16:creationId xmlns:a16="http://schemas.microsoft.com/office/drawing/2014/main" id="{022A0247-65CF-4F92-B42A-3018368E1032}"/>
              </a:ext>
            </a:extLst>
          </p:cNvPr>
          <p:cNvCxnSpPr/>
          <p:nvPr/>
        </p:nvCxnSpPr>
        <p:spPr>
          <a:xfrm>
            <a:off x="663624" y="2300449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8" name="Gerade Verbindung 20">
            <a:extLst>
              <a:ext uri="{FF2B5EF4-FFF2-40B4-BE49-F238E27FC236}">
                <a16:creationId xmlns:a16="http://schemas.microsoft.com/office/drawing/2014/main" id="{C2BFA141-FBBA-4C0B-AE24-661169D12F3E}"/>
              </a:ext>
            </a:extLst>
          </p:cNvPr>
          <p:cNvCxnSpPr/>
          <p:nvPr/>
        </p:nvCxnSpPr>
        <p:spPr>
          <a:xfrm>
            <a:off x="1133351" y="2298921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9" name="Rechteck 18">
            <a:extLst>
              <a:ext uri="{FF2B5EF4-FFF2-40B4-BE49-F238E27FC236}">
                <a16:creationId xmlns:a16="http://schemas.microsoft.com/office/drawing/2014/main" id="{2447866E-1AC6-4853-AA84-165BC38BD0C6}"/>
              </a:ext>
            </a:extLst>
          </p:cNvPr>
          <p:cNvSpPr/>
          <p:nvPr/>
        </p:nvSpPr>
        <p:spPr>
          <a:xfrm>
            <a:off x="725420" y="2220084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0" name="Gerade Verbindung 20">
            <a:extLst>
              <a:ext uri="{FF2B5EF4-FFF2-40B4-BE49-F238E27FC236}">
                <a16:creationId xmlns:a16="http://schemas.microsoft.com/office/drawing/2014/main" id="{5F428E24-A899-4989-A18E-BEECA270CCF8}"/>
              </a:ext>
            </a:extLst>
          </p:cNvPr>
          <p:cNvCxnSpPr/>
          <p:nvPr/>
        </p:nvCxnSpPr>
        <p:spPr>
          <a:xfrm flipV="1">
            <a:off x="719031" y="2200268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1" name="Gerade Verbindung 20">
            <a:extLst>
              <a:ext uri="{FF2B5EF4-FFF2-40B4-BE49-F238E27FC236}">
                <a16:creationId xmlns:a16="http://schemas.microsoft.com/office/drawing/2014/main" id="{8975755F-E26F-4B68-B733-ED716661C60F}"/>
              </a:ext>
            </a:extLst>
          </p:cNvPr>
          <p:cNvCxnSpPr/>
          <p:nvPr/>
        </p:nvCxnSpPr>
        <p:spPr>
          <a:xfrm flipV="1">
            <a:off x="1133295" y="2199804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2" name="Gerade Verbindung 20">
            <a:extLst>
              <a:ext uri="{FF2B5EF4-FFF2-40B4-BE49-F238E27FC236}">
                <a16:creationId xmlns:a16="http://schemas.microsoft.com/office/drawing/2014/main" id="{4B37942C-65D2-468C-BBFF-3D51128B894E}"/>
              </a:ext>
            </a:extLst>
          </p:cNvPr>
          <p:cNvCxnSpPr/>
          <p:nvPr/>
        </p:nvCxnSpPr>
        <p:spPr>
          <a:xfrm>
            <a:off x="715186" y="2204639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3" name="Right Arrow 73">
            <a:extLst>
              <a:ext uri="{FF2B5EF4-FFF2-40B4-BE49-F238E27FC236}">
                <a16:creationId xmlns:a16="http://schemas.microsoft.com/office/drawing/2014/main" id="{F95A4610-4110-47BE-A501-9E6B950DE9BC}"/>
              </a:ext>
            </a:extLst>
          </p:cNvPr>
          <p:cNvSpPr/>
          <p:nvPr/>
        </p:nvSpPr>
        <p:spPr>
          <a:xfrm rot="16200000">
            <a:off x="525741" y="1812798"/>
            <a:ext cx="360000" cy="1800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ight Arrow 74">
            <a:extLst>
              <a:ext uri="{FF2B5EF4-FFF2-40B4-BE49-F238E27FC236}">
                <a16:creationId xmlns:a16="http://schemas.microsoft.com/office/drawing/2014/main" id="{4752A4C7-999A-41D0-B22A-8B649A0394B7}"/>
              </a:ext>
            </a:extLst>
          </p:cNvPr>
          <p:cNvSpPr/>
          <p:nvPr/>
        </p:nvSpPr>
        <p:spPr>
          <a:xfrm rot="16200000">
            <a:off x="522938" y="3227210"/>
            <a:ext cx="360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5" name="Straight Arrow Connector 76">
            <a:extLst>
              <a:ext uri="{FF2B5EF4-FFF2-40B4-BE49-F238E27FC236}">
                <a16:creationId xmlns:a16="http://schemas.microsoft.com/office/drawing/2014/main" id="{581BB4D6-017E-4F3B-BD59-C42766042CA7}"/>
              </a:ext>
            </a:extLst>
          </p:cNvPr>
          <p:cNvCxnSpPr/>
          <p:nvPr/>
        </p:nvCxnSpPr>
        <p:spPr>
          <a:xfrm flipH="1">
            <a:off x="362563" y="3690832"/>
            <a:ext cx="0" cy="900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Textfeld 30">
            <a:extLst>
              <a:ext uri="{FF2B5EF4-FFF2-40B4-BE49-F238E27FC236}">
                <a16:creationId xmlns:a16="http://schemas.microsoft.com/office/drawing/2014/main" id="{AD6C06BB-9C1C-4A17-8B24-E1F940B9775E}"/>
              </a:ext>
            </a:extLst>
          </p:cNvPr>
          <p:cNvSpPr txBox="1"/>
          <p:nvPr/>
        </p:nvSpPr>
        <p:spPr>
          <a:xfrm>
            <a:off x="336400" y="4222888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729 µm</a:t>
            </a:r>
          </a:p>
        </p:txBody>
      </p:sp>
      <p:cxnSp>
        <p:nvCxnSpPr>
          <p:cNvPr id="247" name="Straight Arrow Connector 78">
            <a:extLst>
              <a:ext uri="{FF2B5EF4-FFF2-40B4-BE49-F238E27FC236}">
                <a16:creationId xmlns:a16="http://schemas.microsoft.com/office/drawing/2014/main" id="{B3FF2EC8-54A9-48F1-8203-9E7423EE9C2D}"/>
              </a:ext>
            </a:extLst>
          </p:cNvPr>
          <p:cNvCxnSpPr/>
          <p:nvPr/>
        </p:nvCxnSpPr>
        <p:spPr>
          <a:xfrm flipH="1">
            <a:off x="380104" y="2300275"/>
            <a:ext cx="0" cy="756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Textfeld 30">
            <a:extLst>
              <a:ext uri="{FF2B5EF4-FFF2-40B4-BE49-F238E27FC236}">
                <a16:creationId xmlns:a16="http://schemas.microsoft.com/office/drawing/2014/main" id="{F718E06E-86AA-42CA-845E-3A8B34972772}"/>
              </a:ext>
            </a:extLst>
          </p:cNvPr>
          <p:cNvSpPr txBox="1"/>
          <p:nvPr/>
        </p:nvSpPr>
        <p:spPr>
          <a:xfrm>
            <a:off x="343629" y="2749822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533 µm</a:t>
            </a:r>
          </a:p>
        </p:txBody>
      </p:sp>
      <p:cxnSp>
        <p:nvCxnSpPr>
          <p:cNvPr id="249" name="Straight Arrow Connector 80">
            <a:extLst>
              <a:ext uri="{FF2B5EF4-FFF2-40B4-BE49-F238E27FC236}">
                <a16:creationId xmlns:a16="http://schemas.microsoft.com/office/drawing/2014/main" id="{4B8F734F-9F22-4D01-A46E-8B8D12CFD02E}"/>
              </a:ext>
            </a:extLst>
          </p:cNvPr>
          <p:cNvCxnSpPr/>
          <p:nvPr/>
        </p:nvCxnSpPr>
        <p:spPr>
          <a:xfrm flipH="1">
            <a:off x="412956" y="1077575"/>
            <a:ext cx="0" cy="540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Textfeld 30">
            <a:extLst>
              <a:ext uri="{FF2B5EF4-FFF2-40B4-BE49-F238E27FC236}">
                <a16:creationId xmlns:a16="http://schemas.microsoft.com/office/drawing/2014/main" id="{66D89BE9-60C3-45A3-AFB0-4CCF079EEC8E}"/>
              </a:ext>
            </a:extLst>
          </p:cNvPr>
          <p:cNvSpPr txBox="1"/>
          <p:nvPr/>
        </p:nvSpPr>
        <p:spPr>
          <a:xfrm>
            <a:off x="403194" y="1297691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331 µm</a:t>
            </a:r>
          </a:p>
        </p:txBody>
      </p:sp>
      <p:sp>
        <p:nvSpPr>
          <p:cNvPr id="251" name="Right Arrow 73">
            <a:extLst>
              <a:ext uri="{FF2B5EF4-FFF2-40B4-BE49-F238E27FC236}">
                <a16:creationId xmlns:a16="http://schemas.microsoft.com/office/drawing/2014/main" id="{15606F58-D229-4A77-ACB4-D5A7FD534EBA}"/>
              </a:ext>
            </a:extLst>
          </p:cNvPr>
          <p:cNvSpPr/>
          <p:nvPr/>
        </p:nvSpPr>
        <p:spPr>
          <a:xfrm rot="16200000">
            <a:off x="526780" y="1813351"/>
            <a:ext cx="360000" cy="1800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Up Arrow 92">
            <a:extLst>
              <a:ext uri="{FF2B5EF4-FFF2-40B4-BE49-F238E27FC236}">
                <a16:creationId xmlns:a16="http://schemas.microsoft.com/office/drawing/2014/main" id="{79C7FF77-9FE7-4D51-931B-A3A659609089}"/>
              </a:ext>
            </a:extLst>
          </p:cNvPr>
          <p:cNvSpPr/>
          <p:nvPr/>
        </p:nvSpPr>
        <p:spPr>
          <a:xfrm>
            <a:off x="1897861" y="4493990"/>
            <a:ext cx="144000" cy="2880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24" name="Rechteck 17">
            <a:extLst>
              <a:ext uri="{FF2B5EF4-FFF2-40B4-BE49-F238E27FC236}">
                <a16:creationId xmlns:a16="http://schemas.microsoft.com/office/drawing/2014/main" id="{DCADB209-9E23-40CE-8D17-7CC0BC46E8D6}"/>
              </a:ext>
            </a:extLst>
          </p:cNvPr>
          <p:cNvSpPr/>
          <p:nvPr/>
        </p:nvSpPr>
        <p:spPr>
          <a:xfrm>
            <a:off x="3054346" y="3896811"/>
            <a:ext cx="1008000" cy="432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Textfeld 32">
            <a:extLst>
              <a:ext uri="{FF2B5EF4-FFF2-40B4-BE49-F238E27FC236}">
                <a16:creationId xmlns:a16="http://schemas.microsoft.com/office/drawing/2014/main" id="{5D0BC477-8490-4141-BE1E-1AE606BADF80}"/>
              </a:ext>
            </a:extLst>
          </p:cNvPr>
          <p:cNvSpPr txBox="1"/>
          <p:nvPr/>
        </p:nvSpPr>
        <p:spPr>
          <a:xfrm>
            <a:off x="3803204" y="4106019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</a:p>
        </p:txBody>
      </p:sp>
      <p:sp>
        <p:nvSpPr>
          <p:cNvPr id="127" name="Rechteck 137">
            <a:extLst>
              <a:ext uri="{FF2B5EF4-FFF2-40B4-BE49-F238E27FC236}">
                <a16:creationId xmlns:a16="http://schemas.microsoft.com/office/drawing/2014/main" id="{491E4B9C-AD20-4B8D-9DF4-5909D8058500}"/>
              </a:ext>
            </a:extLst>
          </p:cNvPr>
          <p:cNvSpPr/>
          <p:nvPr/>
        </p:nvSpPr>
        <p:spPr>
          <a:xfrm>
            <a:off x="3124482" y="3807929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8" name="Gerade Verbindung 20">
            <a:extLst>
              <a:ext uri="{FF2B5EF4-FFF2-40B4-BE49-F238E27FC236}">
                <a16:creationId xmlns:a16="http://schemas.microsoft.com/office/drawing/2014/main" id="{441202B6-29CA-4F00-B648-B18C3579C056}"/>
              </a:ext>
            </a:extLst>
          </p:cNvPr>
          <p:cNvCxnSpPr/>
          <p:nvPr/>
        </p:nvCxnSpPr>
        <p:spPr>
          <a:xfrm flipV="1">
            <a:off x="3114750" y="3787775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9" name="Gerade Verbindung 20">
            <a:extLst>
              <a:ext uri="{FF2B5EF4-FFF2-40B4-BE49-F238E27FC236}">
                <a16:creationId xmlns:a16="http://schemas.microsoft.com/office/drawing/2014/main" id="{CC04A7D2-5891-46E5-B05F-87F03E8BCD71}"/>
              </a:ext>
            </a:extLst>
          </p:cNvPr>
          <p:cNvCxnSpPr/>
          <p:nvPr/>
        </p:nvCxnSpPr>
        <p:spPr>
          <a:xfrm>
            <a:off x="3051306" y="3882938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0" name="Gerade Verbindung 20">
            <a:extLst>
              <a:ext uri="{FF2B5EF4-FFF2-40B4-BE49-F238E27FC236}">
                <a16:creationId xmlns:a16="http://schemas.microsoft.com/office/drawing/2014/main" id="{40F71B25-1DC3-400C-85B1-747A80936854}"/>
              </a:ext>
            </a:extLst>
          </p:cNvPr>
          <p:cNvCxnSpPr/>
          <p:nvPr/>
        </p:nvCxnSpPr>
        <p:spPr>
          <a:xfrm flipV="1">
            <a:off x="3530891" y="3788261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1" name="Gerade Verbindung 20">
            <a:extLst>
              <a:ext uri="{FF2B5EF4-FFF2-40B4-BE49-F238E27FC236}">
                <a16:creationId xmlns:a16="http://schemas.microsoft.com/office/drawing/2014/main" id="{2D1CA26A-C81F-495D-842F-F8D0E0C39DA1}"/>
              </a:ext>
            </a:extLst>
          </p:cNvPr>
          <p:cNvCxnSpPr/>
          <p:nvPr/>
        </p:nvCxnSpPr>
        <p:spPr>
          <a:xfrm>
            <a:off x="3112443" y="3792703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Gerade Verbindung 20">
            <a:extLst>
              <a:ext uri="{FF2B5EF4-FFF2-40B4-BE49-F238E27FC236}">
                <a16:creationId xmlns:a16="http://schemas.microsoft.com/office/drawing/2014/main" id="{7E24D7FE-D852-4B05-B075-DE76CD85ED88}"/>
              </a:ext>
            </a:extLst>
          </p:cNvPr>
          <p:cNvCxnSpPr/>
          <p:nvPr/>
        </p:nvCxnSpPr>
        <p:spPr>
          <a:xfrm>
            <a:off x="3530670" y="3888048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3" name="Gerade Verbindung 20">
            <a:extLst>
              <a:ext uri="{FF2B5EF4-FFF2-40B4-BE49-F238E27FC236}">
                <a16:creationId xmlns:a16="http://schemas.microsoft.com/office/drawing/2014/main" id="{E3BDC9B6-6D30-4CB2-8D50-C4B52A4C2704}"/>
              </a:ext>
            </a:extLst>
          </p:cNvPr>
          <p:cNvCxnSpPr/>
          <p:nvPr/>
        </p:nvCxnSpPr>
        <p:spPr>
          <a:xfrm>
            <a:off x="4000397" y="3886520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4" name="Rechteck 18">
            <a:extLst>
              <a:ext uri="{FF2B5EF4-FFF2-40B4-BE49-F238E27FC236}">
                <a16:creationId xmlns:a16="http://schemas.microsoft.com/office/drawing/2014/main" id="{2C90F034-B003-45F9-B8A4-30DBA02FB2CF}"/>
              </a:ext>
            </a:extLst>
          </p:cNvPr>
          <p:cNvSpPr/>
          <p:nvPr/>
        </p:nvSpPr>
        <p:spPr>
          <a:xfrm>
            <a:off x="3592466" y="3807683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9" name="Gerade Verbindung 20">
            <a:extLst>
              <a:ext uri="{FF2B5EF4-FFF2-40B4-BE49-F238E27FC236}">
                <a16:creationId xmlns:a16="http://schemas.microsoft.com/office/drawing/2014/main" id="{F00C1AAF-6835-4069-8DF6-281798256825}"/>
              </a:ext>
            </a:extLst>
          </p:cNvPr>
          <p:cNvCxnSpPr/>
          <p:nvPr/>
        </p:nvCxnSpPr>
        <p:spPr>
          <a:xfrm flipV="1">
            <a:off x="3586077" y="3787867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2" name="Gerade Verbindung 20">
            <a:extLst>
              <a:ext uri="{FF2B5EF4-FFF2-40B4-BE49-F238E27FC236}">
                <a16:creationId xmlns:a16="http://schemas.microsoft.com/office/drawing/2014/main" id="{314CF293-5CAE-4810-9B1E-AEAB2ACE4CB5}"/>
              </a:ext>
            </a:extLst>
          </p:cNvPr>
          <p:cNvCxnSpPr/>
          <p:nvPr/>
        </p:nvCxnSpPr>
        <p:spPr>
          <a:xfrm flipV="1">
            <a:off x="4000341" y="3787403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3" name="Gerade Verbindung 20">
            <a:extLst>
              <a:ext uri="{FF2B5EF4-FFF2-40B4-BE49-F238E27FC236}">
                <a16:creationId xmlns:a16="http://schemas.microsoft.com/office/drawing/2014/main" id="{AFD66D35-BA90-4CC8-B96D-8D16FCA45F0C}"/>
              </a:ext>
            </a:extLst>
          </p:cNvPr>
          <p:cNvCxnSpPr/>
          <p:nvPr/>
        </p:nvCxnSpPr>
        <p:spPr>
          <a:xfrm>
            <a:off x="3582232" y="3792238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4" name="Rechteck 17">
            <a:extLst>
              <a:ext uri="{FF2B5EF4-FFF2-40B4-BE49-F238E27FC236}">
                <a16:creationId xmlns:a16="http://schemas.microsoft.com/office/drawing/2014/main" id="{5B681EDC-B489-4C1F-92A7-41246256632D}"/>
              </a:ext>
            </a:extLst>
          </p:cNvPr>
          <p:cNvSpPr/>
          <p:nvPr/>
        </p:nvSpPr>
        <p:spPr>
          <a:xfrm>
            <a:off x="3064821" y="1247852"/>
            <a:ext cx="1008000" cy="180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5" name="Rechteck 18">
            <a:extLst>
              <a:ext uri="{FF2B5EF4-FFF2-40B4-BE49-F238E27FC236}">
                <a16:creationId xmlns:a16="http://schemas.microsoft.com/office/drawing/2014/main" id="{768B6A4F-087B-4055-A9DB-6ACF36C2FF37}"/>
              </a:ext>
            </a:extLst>
          </p:cNvPr>
          <p:cNvSpPr/>
          <p:nvPr/>
        </p:nvSpPr>
        <p:spPr>
          <a:xfrm>
            <a:off x="3134957" y="1158970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6" name="Gerade Verbindung 20">
            <a:extLst>
              <a:ext uri="{FF2B5EF4-FFF2-40B4-BE49-F238E27FC236}">
                <a16:creationId xmlns:a16="http://schemas.microsoft.com/office/drawing/2014/main" id="{6BC2E636-C1FD-4680-81B0-AA49D22ABE10}"/>
              </a:ext>
            </a:extLst>
          </p:cNvPr>
          <p:cNvCxnSpPr/>
          <p:nvPr/>
        </p:nvCxnSpPr>
        <p:spPr>
          <a:xfrm flipV="1">
            <a:off x="3125225" y="1138816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7" name="Gerade Verbindung 20">
            <a:extLst>
              <a:ext uri="{FF2B5EF4-FFF2-40B4-BE49-F238E27FC236}">
                <a16:creationId xmlns:a16="http://schemas.microsoft.com/office/drawing/2014/main" id="{0FBE9397-20FB-4FD0-9D47-859B9D821871}"/>
              </a:ext>
            </a:extLst>
          </p:cNvPr>
          <p:cNvCxnSpPr/>
          <p:nvPr/>
        </p:nvCxnSpPr>
        <p:spPr>
          <a:xfrm>
            <a:off x="3061781" y="1233979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8" name="Gerade Verbindung 20">
            <a:extLst>
              <a:ext uri="{FF2B5EF4-FFF2-40B4-BE49-F238E27FC236}">
                <a16:creationId xmlns:a16="http://schemas.microsoft.com/office/drawing/2014/main" id="{5A00FDAF-C4B1-4C03-90BA-0F34EC14F7E6}"/>
              </a:ext>
            </a:extLst>
          </p:cNvPr>
          <p:cNvCxnSpPr/>
          <p:nvPr/>
        </p:nvCxnSpPr>
        <p:spPr>
          <a:xfrm flipV="1">
            <a:off x="3541366" y="1139302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9" name="Gerade Verbindung 20">
            <a:extLst>
              <a:ext uri="{FF2B5EF4-FFF2-40B4-BE49-F238E27FC236}">
                <a16:creationId xmlns:a16="http://schemas.microsoft.com/office/drawing/2014/main" id="{9FCB5F16-D107-489A-897B-2CF1C6B6D253}"/>
              </a:ext>
            </a:extLst>
          </p:cNvPr>
          <p:cNvCxnSpPr/>
          <p:nvPr/>
        </p:nvCxnSpPr>
        <p:spPr>
          <a:xfrm>
            <a:off x="3122918" y="1143744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0" name="Gerade Verbindung 20">
            <a:extLst>
              <a:ext uri="{FF2B5EF4-FFF2-40B4-BE49-F238E27FC236}">
                <a16:creationId xmlns:a16="http://schemas.microsoft.com/office/drawing/2014/main" id="{09CDB70B-AC55-4BD3-81AD-693FA64D071C}"/>
              </a:ext>
            </a:extLst>
          </p:cNvPr>
          <p:cNvCxnSpPr/>
          <p:nvPr/>
        </p:nvCxnSpPr>
        <p:spPr>
          <a:xfrm>
            <a:off x="3541145" y="1239089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1" name="Gerade Verbindung 20">
            <a:extLst>
              <a:ext uri="{FF2B5EF4-FFF2-40B4-BE49-F238E27FC236}">
                <a16:creationId xmlns:a16="http://schemas.microsoft.com/office/drawing/2014/main" id="{AAB1CEF2-7055-4D14-B375-9976DA128029}"/>
              </a:ext>
            </a:extLst>
          </p:cNvPr>
          <p:cNvCxnSpPr/>
          <p:nvPr/>
        </p:nvCxnSpPr>
        <p:spPr>
          <a:xfrm>
            <a:off x="4010872" y="1237561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2" name="Rechteck 18">
            <a:extLst>
              <a:ext uri="{FF2B5EF4-FFF2-40B4-BE49-F238E27FC236}">
                <a16:creationId xmlns:a16="http://schemas.microsoft.com/office/drawing/2014/main" id="{2CF3D6FD-AF83-4B38-BA49-B583CC740E9C}"/>
              </a:ext>
            </a:extLst>
          </p:cNvPr>
          <p:cNvSpPr/>
          <p:nvPr/>
        </p:nvSpPr>
        <p:spPr>
          <a:xfrm>
            <a:off x="3602941" y="1158724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3" name="Gerade Verbindung 20">
            <a:extLst>
              <a:ext uri="{FF2B5EF4-FFF2-40B4-BE49-F238E27FC236}">
                <a16:creationId xmlns:a16="http://schemas.microsoft.com/office/drawing/2014/main" id="{9ED33412-B534-48A0-A310-125D5F9C660C}"/>
              </a:ext>
            </a:extLst>
          </p:cNvPr>
          <p:cNvCxnSpPr/>
          <p:nvPr/>
        </p:nvCxnSpPr>
        <p:spPr>
          <a:xfrm flipV="1">
            <a:off x="3596552" y="1138908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4" name="Gerade Verbindung 20">
            <a:extLst>
              <a:ext uri="{FF2B5EF4-FFF2-40B4-BE49-F238E27FC236}">
                <a16:creationId xmlns:a16="http://schemas.microsoft.com/office/drawing/2014/main" id="{294B3F45-870A-4BD8-8602-4F9F2B67A3C0}"/>
              </a:ext>
            </a:extLst>
          </p:cNvPr>
          <p:cNvCxnSpPr/>
          <p:nvPr/>
        </p:nvCxnSpPr>
        <p:spPr>
          <a:xfrm flipV="1">
            <a:off x="4010816" y="1138444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5" name="Gerade Verbindung 20">
            <a:extLst>
              <a:ext uri="{FF2B5EF4-FFF2-40B4-BE49-F238E27FC236}">
                <a16:creationId xmlns:a16="http://schemas.microsoft.com/office/drawing/2014/main" id="{87499D41-6DE7-4C1E-B8E2-E7BCC117DD17}"/>
              </a:ext>
            </a:extLst>
          </p:cNvPr>
          <p:cNvCxnSpPr/>
          <p:nvPr/>
        </p:nvCxnSpPr>
        <p:spPr>
          <a:xfrm>
            <a:off x="3592707" y="1143279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6" name="Rechteck 17">
            <a:extLst>
              <a:ext uri="{FF2B5EF4-FFF2-40B4-BE49-F238E27FC236}">
                <a16:creationId xmlns:a16="http://schemas.microsoft.com/office/drawing/2014/main" id="{09982797-52CE-4AEE-944A-628A8CD023C2}"/>
              </a:ext>
            </a:extLst>
          </p:cNvPr>
          <p:cNvSpPr/>
          <p:nvPr/>
        </p:nvSpPr>
        <p:spPr>
          <a:xfrm>
            <a:off x="3048266" y="2499943"/>
            <a:ext cx="1008000" cy="288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7" name="Rechteck 18">
            <a:extLst>
              <a:ext uri="{FF2B5EF4-FFF2-40B4-BE49-F238E27FC236}">
                <a16:creationId xmlns:a16="http://schemas.microsoft.com/office/drawing/2014/main" id="{6D3F3471-56BE-4839-953D-71443B489E00}"/>
              </a:ext>
            </a:extLst>
          </p:cNvPr>
          <p:cNvSpPr/>
          <p:nvPr/>
        </p:nvSpPr>
        <p:spPr>
          <a:xfrm>
            <a:off x="3118402" y="2411061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8" name="Gerade Verbindung 20">
            <a:extLst>
              <a:ext uri="{FF2B5EF4-FFF2-40B4-BE49-F238E27FC236}">
                <a16:creationId xmlns:a16="http://schemas.microsoft.com/office/drawing/2014/main" id="{526407BB-C480-4641-9B5A-374CD69FF135}"/>
              </a:ext>
            </a:extLst>
          </p:cNvPr>
          <p:cNvCxnSpPr/>
          <p:nvPr/>
        </p:nvCxnSpPr>
        <p:spPr>
          <a:xfrm flipV="1">
            <a:off x="3108670" y="2390907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9" name="Gerade Verbindung 20">
            <a:extLst>
              <a:ext uri="{FF2B5EF4-FFF2-40B4-BE49-F238E27FC236}">
                <a16:creationId xmlns:a16="http://schemas.microsoft.com/office/drawing/2014/main" id="{11821B2F-6291-4F73-AAD7-EE78DCED47FA}"/>
              </a:ext>
            </a:extLst>
          </p:cNvPr>
          <p:cNvCxnSpPr/>
          <p:nvPr/>
        </p:nvCxnSpPr>
        <p:spPr>
          <a:xfrm>
            <a:off x="3045226" y="2486070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0" name="Gerade Verbindung 20">
            <a:extLst>
              <a:ext uri="{FF2B5EF4-FFF2-40B4-BE49-F238E27FC236}">
                <a16:creationId xmlns:a16="http://schemas.microsoft.com/office/drawing/2014/main" id="{C00CF78F-18FA-4B69-BBE8-5390F5C7358B}"/>
              </a:ext>
            </a:extLst>
          </p:cNvPr>
          <p:cNvCxnSpPr/>
          <p:nvPr/>
        </p:nvCxnSpPr>
        <p:spPr>
          <a:xfrm flipV="1">
            <a:off x="3524811" y="2391393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1" name="Gerade Verbindung 20">
            <a:extLst>
              <a:ext uri="{FF2B5EF4-FFF2-40B4-BE49-F238E27FC236}">
                <a16:creationId xmlns:a16="http://schemas.microsoft.com/office/drawing/2014/main" id="{3A509846-DC96-420D-AAAA-8229FEF1D7DB}"/>
              </a:ext>
            </a:extLst>
          </p:cNvPr>
          <p:cNvCxnSpPr/>
          <p:nvPr/>
        </p:nvCxnSpPr>
        <p:spPr>
          <a:xfrm>
            <a:off x="3106363" y="2395835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2" name="Gerade Verbindung 20">
            <a:extLst>
              <a:ext uri="{FF2B5EF4-FFF2-40B4-BE49-F238E27FC236}">
                <a16:creationId xmlns:a16="http://schemas.microsoft.com/office/drawing/2014/main" id="{CD844E34-2E13-407E-9A61-DDB9E1F0372C}"/>
              </a:ext>
            </a:extLst>
          </p:cNvPr>
          <p:cNvCxnSpPr/>
          <p:nvPr/>
        </p:nvCxnSpPr>
        <p:spPr>
          <a:xfrm>
            <a:off x="3524590" y="2491180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3" name="Gerade Verbindung 20">
            <a:extLst>
              <a:ext uri="{FF2B5EF4-FFF2-40B4-BE49-F238E27FC236}">
                <a16:creationId xmlns:a16="http://schemas.microsoft.com/office/drawing/2014/main" id="{8D987EA6-405F-4C0D-A868-BC2BA8CB0B6D}"/>
              </a:ext>
            </a:extLst>
          </p:cNvPr>
          <p:cNvCxnSpPr/>
          <p:nvPr/>
        </p:nvCxnSpPr>
        <p:spPr>
          <a:xfrm>
            <a:off x="3994317" y="2489652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4" name="Rechteck 18">
            <a:extLst>
              <a:ext uri="{FF2B5EF4-FFF2-40B4-BE49-F238E27FC236}">
                <a16:creationId xmlns:a16="http://schemas.microsoft.com/office/drawing/2014/main" id="{AB5CB631-FB30-47F4-8656-5FE67EF3D50A}"/>
              </a:ext>
            </a:extLst>
          </p:cNvPr>
          <p:cNvSpPr/>
          <p:nvPr/>
        </p:nvSpPr>
        <p:spPr>
          <a:xfrm>
            <a:off x="3586386" y="2410815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5" name="Gerade Verbindung 20">
            <a:extLst>
              <a:ext uri="{FF2B5EF4-FFF2-40B4-BE49-F238E27FC236}">
                <a16:creationId xmlns:a16="http://schemas.microsoft.com/office/drawing/2014/main" id="{C0615773-F14B-4C4A-B535-9A66637D04B7}"/>
              </a:ext>
            </a:extLst>
          </p:cNvPr>
          <p:cNvCxnSpPr/>
          <p:nvPr/>
        </p:nvCxnSpPr>
        <p:spPr>
          <a:xfrm flipV="1">
            <a:off x="3579997" y="2390999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6" name="Gerade Verbindung 20">
            <a:extLst>
              <a:ext uri="{FF2B5EF4-FFF2-40B4-BE49-F238E27FC236}">
                <a16:creationId xmlns:a16="http://schemas.microsoft.com/office/drawing/2014/main" id="{1EE7A722-9BBF-43ED-8CF9-25DA3CF85ADE}"/>
              </a:ext>
            </a:extLst>
          </p:cNvPr>
          <p:cNvCxnSpPr/>
          <p:nvPr/>
        </p:nvCxnSpPr>
        <p:spPr>
          <a:xfrm flipV="1">
            <a:off x="3994261" y="2390535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7" name="Gerade Verbindung 20">
            <a:extLst>
              <a:ext uri="{FF2B5EF4-FFF2-40B4-BE49-F238E27FC236}">
                <a16:creationId xmlns:a16="http://schemas.microsoft.com/office/drawing/2014/main" id="{937E0F2D-40DF-4B38-81C8-98F0C5F9B5DA}"/>
              </a:ext>
            </a:extLst>
          </p:cNvPr>
          <p:cNvCxnSpPr/>
          <p:nvPr/>
        </p:nvCxnSpPr>
        <p:spPr>
          <a:xfrm>
            <a:off x="3576152" y="2395370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8" name="Right Arrow 53">
            <a:extLst>
              <a:ext uri="{FF2B5EF4-FFF2-40B4-BE49-F238E27FC236}">
                <a16:creationId xmlns:a16="http://schemas.microsoft.com/office/drawing/2014/main" id="{6BB6864D-17A0-4958-A8D6-72D05E5A74E4}"/>
              </a:ext>
            </a:extLst>
          </p:cNvPr>
          <p:cNvSpPr/>
          <p:nvPr/>
        </p:nvSpPr>
        <p:spPr>
          <a:xfrm rot="16200000">
            <a:off x="3386707" y="2003529"/>
            <a:ext cx="360000" cy="1800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ight Arrow 54">
            <a:extLst>
              <a:ext uri="{FF2B5EF4-FFF2-40B4-BE49-F238E27FC236}">
                <a16:creationId xmlns:a16="http://schemas.microsoft.com/office/drawing/2014/main" id="{AA0B8604-070D-4FD6-B468-96C867A2FB75}"/>
              </a:ext>
            </a:extLst>
          </p:cNvPr>
          <p:cNvSpPr/>
          <p:nvPr/>
        </p:nvSpPr>
        <p:spPr>
          <a:xfrm rot="16200000">
            <a:off x="3383904" y="3425892"/>
            <a:ext cx="360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0" name="Straight Arrow Connector 55">
            <a:extLst>
              <a:ext uri="{FF2B5EF4-FFF2-40B4-BE49-F238E27FC236}">
                <a16:creationId xmlns:a16="http://schemas.microsoft.com/office/drawing/2014/main" id="{82225C4B-26EA-47D1-9848-39083A62B4B7}"/>
              </a:ext>
            </a:extLst>
          </p:cNvPr>
          <p:cNvCxnSpPr/>
          <p:nvPr/>
        </p:nvCxnSpPr>
        <p:spPr>
          <a:xfrm flipH="1">
            <a:off x="3223529" y="3889514"/>
            <a:ext cx="0" cy="432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Textfeld 30">
            <a:extLst>
              <a:ext uri="{FF2B5EF4-FFF2-40B4-BE49-F238E27FC236}">
                <a16:creationId xmlns:a16="http://schemas.microsoft.com/office/drawing/2014/main" id="{9CC341CF-B223-4129-B680-41ECF9F56E3C}"/>
              </a:ext>
            </a:extLst>
          </p:cNvPr>
          <p:cNvSpPr txBox="1"/>
          <p:nvPr/>
        </p:nvSpPr>
        <p:spPr>
          <a:xfrm>
            <a:off x="3231080" y="4040779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194 µm</a:t>
            </a:r>
          </a:p>
        </p:txBody>
      </p:sp>
      <p:cxnSp>
        <p:nvCxnSpPr>
          <p:cNvPr id="282" name="Straight Arrow Connector 57">
            <a:extLst>
              <a:ext uri="{FF2B5EF4-FFF2-40B4-BE49-F238E27FC236}">
                <a16:creationId xmlns:a16="http://schemas.microsoft.com/office/drawing/2014/main" id="{CEC86F5A-B3D5-46D1-8368-D01F459B90B4}"/>
              </a:ext>
            </a:extLst>
          </p:cNvPr>
          <p:cNvCxnSpPr/>
          <p:nvPr/>
        </p:nvCxnSpPr>
        <p:spPr>
          <a:xfrm flipH="1">
            <a:off x="3241070" y="2491006"/>
            <a:ext cx="0" cy="288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Textfeld 30">
            <a:extLst>
              <a:ext uri="{FF2B5EF4-FFF2-40B4-BE49-F238E27FC236}">
                <a16:creationId xmlns:a16="http://schemas.microsoft.com/office/drawing/2014/main" id="{D9FE6852-BE58-4E19-B4A3-6929833FD526}"/>
              </a:ext>
            </a:extLst>
          </p:cNvPr>
          <p:cNvSpPr txBox="1"/>
          <p:nvPr/>
        </p:nvSpPr>
        <p:spPr>
          <a:xfrm>
            <a:off x="3247635" y="2565928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150.6 µm</a:t>
            </a:r>
          </a:p>
        </p:txBody>
      </p:sp>
      <p:cxnSp>
        <p:nvCxnSpPr>
          <p:cNvPr id="284" name="Straight Arrow Connector 59">
            <a:extLst>
              <a:ext uri="{FF2B5EF4-FFF2-40B4-BE49-F238E27FC236}">
                <a16:creationId xmlns:a16="http://schemas.microsoft.com/office/drawing/2014/main" id="{7F107515-4DF1-4FA3-AC56-E5E8C37CD1FE}"/>
              </a:ext>
            </a:extLst>
          </p:cNvPr>
          <p:cNvCxnSpPr/>
          <p:nvPr/>
        </p:nvCxnSpPr>
        <p:spPr>
          <a:xfrm flipH="1">
            <a:off x="3273922" y="1252404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Textfeld 30">
            <a:extLst>
              <a:ext uri="{FF2B5EF4-FFF2-40B4-BE49-F238E27FC236}">
                <a16:creationId xmlns:a16="http://schemas.microsoft.com/office/drawing/2014/main" id="{31E078CC-13D6-4838-9A47-1565E7AD2BD7}"/>
              </a:ext>
            </a:extLst>
          </p:cNvPr>
          <p:cNvSpPr txBox="1"/>
          <p:nvPr/>
        </p:nvSpPr>
        <p:spPr>
          <a:xfrm>
            <a:off x="3265970" y="1233009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112.3 µm</a:t>
            </a:r>
          </a:p>
        </p:txBody>
      </p:sp>
    </p:spTree>
    <p:extLst>
      <p:ext uri="{BB962C8B-B14F-4D97-AF65-F5344CB8AC3E}">
        <p14:creationId xmlns:p14="http://schemas.microsoft.com/office/powerpoint/2010/main" val="3705618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6475" y="4910137"/>
            <a:ext cx="514400" cy="170625"/>
          </a:xfrm>
        </p:spPr>
        <p:txBody>
          <a:bodyPr/>
          <a:lstStyle/>
          <a:p>
            <a:fld id="{AB9D5116-BDD7-4848-BBAA-62C30F8833F7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8" name="Datumsplatzhalter 2"/>
          <p:cNvSpPr>
            <a:spLocks noGrp="1"/>
          </p:cNvSpPr>
          <p:nvPr>
            <p:ph type="dt" sz="half" idx="2"/>
          </p:nvPr>
        </p:nvSpPr>
        <p:spPr>
          <a:xfrm>
            <a:off x="6660000" y="4883604"/>
            <a:ext cx="1260000" cy="180150"/>
          </a:xfrm>
        </p:spPr>
        <p:txBody>
          <a:bodyPr/>
          <a:lstStyle/>
          <a:p>
            <a:fld id="{745817CE-3768-49E7-96C0-8AF2BDADE11C}" type="datetime1">
              <a:rPr lang="en-US" smtClean="0"/>
              <a:t>11/24/2022</a:t>
            </a:fld>
            <a:endParaRPr lang="de-DE" dirty="0"/>
          </a:p>
        </p:txBody>
      </p:sp>
      <p:sp>
        <p:nvSpPr>
          <p:cNvPr id="1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63497" y="92354"/>
            <a:ext cx="7737229" cy="5128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6.Coupling Bright-Dark mode: Fano resonance</a:t>
            </a:r>
            <a:endParaRPr lang="de-DE" sz="2800" b="0" spc="-1" dirty="0">
              <a:solidFill>
                <a:srgbClr val="000000"/>
              </a:solidFill>
            </a:endParaRPr>
          </a:p>
        </p:txBody>
      </p:sp>
      <p:pic>
        <p:nvPicPr>
          <p:cNvPr id="99" name="Picture 6">
            <a:extLst>
              <a:ext uri="{FF2B5EF4-FFF2-40B4-BE49-F238E27FC236}">
                <a16:creationId xmlns:a16="http://schemas.microsoft.com/office/drawing/2014/main" id="{2730282B-FC2E-4DC4-AE4C-72F75D93B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156" y="3471745"/>
            <a:ext cx="1881772" cy="1440000"/>
          </a:xfrm>
          <a:prstGeom prst="rect">
            <a:avLst/>
          </a:prstGeom>
        </p:spPr>
      </p:pic>
      <p:pic>
        <p:nvPicPr>
          <p:cNvPr id="101" name="Picture 10">
            <a:extLst>
              <a:ext uri="{FF2B5EF4-FFF2-40B4-BE49-F238E27FC236}">
                <a16:creationId xmlns:a16="http://schemas.microsoft.com/office/drawing/2014/main" id="{ED20247B-BAE8-42C7-8693-3138EBAF4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367" y="636256"/>
            <a:ext cx="1881772" cy="1440000"/>
          </a:xfrm>
          <a:prstGeom prst="rect">
            <a:avLst/>
          </a:prstGeom>
        </p:spPr>
      </p:pic>
      <p:cxnSp>
        <p:nvCxnSpPr>
          <p:cNvPr id="103" name="Straight Arrow Connector 63">
            <a:extLst>
              <a:ext uri="{FF2B5EF4-FFF2-40B4-BE49-F238E27FC236}">
                <a16:creationId xmlns:a16="http://schemas.microsoft.com/office/drawing/2014/main" id="{1C362E89-F520-4C51-A66F-FDF250222124}"/>
              </a:ext>
            </a:extLst>
          </p:cNvPr>
          <p:cNvCxnSpPr/>
          <p:nvPr/>
        </p:nvCxnSpPr>
        <p:spPr>
          <a:xfrm>
            <a:off x="4533736" y="3741508"/>
            <a:ext cx="144000" cy="0"/>
          </a:xfrm>
          <a:prstGeom prst="straightConnector1">
            <a:avLst/>
          </a:prstGeom>
          <a:ln w="3810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69">
            <a:extLst>
              <a:ext uri="{FF2B5EF4-FFF2-40B4-BE49-F238E27FC236}">
                <a16:creationId xmlns:a16="http://schemas.microsoft.com/office/drawing/2014/main" id="{6112F3EC-AE1B-4DD8-82BE-08900C574A74}"/>
              </a:ext>
            </a:extLst>
          </p:cNvPr>
          <p:cNvCxnSpPr/>
          <p:nvPr/>
        </p:nvCxnSpPr>
        <p:spPr>
          <a:xfrm>
            <a:off x="4490004" y="958146"/>
            <a:ext cx="216000" cy="0"/>
          </a:xfrm>
          <a:prstGeom prst="straightConnector1">
            <a:avLst/>
          </a:prstGeom>
          <a:ln w="3810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Gerader Verbinder 104">
            <a:extLst>
              <a:ext uri="{FF2B5EF4-FFF2-40B4-BE49-F238E27FC236}">
                <a16:creationId xmlns:a16="http://schemas.microsoft.com/office/drawing/2014/main" id="{85450851-6701-4ED5-87B5-E53386758E80}"/>
              </a:ext>
            </a:extLst>
          </p:cNvPr>
          <p:cNvCxnSpPr/>
          <p:nvPr/>
        </p:nvCxnSpPr>
        <p:spPr>
          <a:xfrm>
            <a:off x="4490004" y="896662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Gerader Verbinder 105">
            <a:extLst>
              <a:ext uri="{FF2B5EF4-FFF2-40B4-BE49-F238E27FC236}">
                <a16:creationId xmlns:a16="http://schemas.microsoft.com/office/drawing/2014/main" id="{358EBA1A-3EDF-4D7B-AE17-94F7D2276D2B}"/>
              </a:ext>
            </a:extLst>
          </p:cNvPr>
          <p:cNvCxnSpPr/>
          <p:nvPr/>
        </p:nvCxnSpPr>
        <p:spPr>
          <a:xfrm>
            <a:off x="4706004" y="897312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Gerader Verbinder 107">
            <a:extLst>
              <a:ext uri="{FF2B5EF4-FFF2-40B4-BE49-F238E27FC236}">
                <a16:creationId xmlns:a16="http://schemas.microsoft.com/office/drawing/2014/main" id="{717C38A7-F0EB-4D69-B427-069E242F2753}"/>
              </a:ext>
            </a:extLst>
          </p:cNvPr>
          <p:cNvCxnSpPr/>
          <p:nvPr/>
        </p:nvCxnSpPr>
        <p:spPr>
          <a:xfrm>
            <a:off x="4531648" y="3682435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Gerader Verbinder 108">
            <a:extLst>
              <a:ext uri="{FF2B5EF4-FFF2-40B4-BE49-F238E27FC236}">
                <a16:creationId xmlns:a16="http://schemas.microsoft.com/office/drawing/2014/main" id="{5BD34160-FFD8-45B7-96C4-09FA8869A465}"/>
              </a:ext>
            </a:extLst>
          </p:cNvPr>
          <p:cNvCxnSpPr/>
          <p:nvPr/>
        </p:nvCxnSpPr>
        <p:spPr>
          <a:xfrm>
            <a:off x="4672613" y="3683085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1" name="Picture 10">
            <a:extLst>
              <a:ext uri="{FF2B5EF4-FFF2-40B4-BE49-F238E27FC236}">
                <a16:creationId xmlns:a16="http://schemas.microsoft.com/office/drawing/2014/main" id="{7EF78BD1-C1C8-4897-97D9-02DCA6E6F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816" y="3467639"/>
            <a:ext cx="1881772" cy="1440000"/>
          </a:xfrm>
          <a:prstGeom prst="rect">
            <a:avLst/>
          </a:prstGeom>
        </p:spPr>
      </p:pic>
      <p:pic>
        <p:nvPicPr>
          <p:cNvPr id="112" name="Picture 82">
            <a:extLst>
              <a:ext uri="{FF2B5EF4-FFF2-40B4-BE49-F238E27FC236}">
                <a16:creationId xmlns:a16="http://schemas.microsoft.com/office/drawing/2014/main" id="{66EC6514-F6AC-4988-B52C-43D27C13F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97" y="2082798"/>
            <a:ext cx="1881772" cy="1440000"/>
          </a:xfrm>
          <a:prstGeom prst="rect">
            <a:avLst/>
          </a:prstGeom>
        </p:spPr>
      </p:pic>
      <p:pic>
        <p:nvPicPr>
          <p:cNvPr id="113" name="Picture 83">
            <a:extLst>
              <a:ext uri="{FF2B5EF4-FFF2-40B4-BE49-F238E27FC236}">
                <a16:creationId xmlns:a16="http://schemas.microsoft.com/office/drawing/2014/main" id="{72BE8EA6-07B5-4A61-912F-1F953FAF9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476" y="635438"/>
            <a:ext cx="1881772" cy="1440000"/>
          </a:xfrm>
          <a:prstGeom prst="rect">
            <a:avLst/>
          </a:prstGeom>
        </p:spPr>
      </p:pic>
      <p:cxnSp>
        <p:nvCxnSpPr>
          <p:cNvPr id="114" name="Straight Arrow Connector 85">
            <a:extLst>
              <a:ext uri="{FF2B5EF4-FFF2-40B4-BE49-F238E27FC236}">
                <a16:creationId xmlns:a16="http://schemas.microsoft.com/office/drawing/2014/main" id="{280EECEE-3491-43BE-84DA-00E08F784A1F}"/>
              </a:ext>
            </a:extLst>
          </p:cNvPr>
          <p:cNvCxnSpPr/>
          <p:nvPr/>
        </p:nvCxnSpPr>
        <p:spPr>
          <a:xfrm>
            <a:off x="1721846" y="3817482"/>
            <a:ext cx="54000" cy="0"/>
          </a:xfrm>
          <a:prstGeom prst="straightConnector1">
            <a:avLst/>
          </a:prstGeom>
          <a:ln w="3810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86">
            <a:extLst>
              <a:ext uri="{FF2B5EF4-FFF2-40B4-BE49-F238E27FC236}">
                <a16:creationId xmlns:a16="http://schemas.microsoft.com/office/drawing/2014/main" id="{D2D4C1B2-405D-4A61-9EE8-A022ED8F6A33}"/>
              </a:ext>
            </a:extLst>
          </p:cNvPr>
          <p:cNvCxnSpPr/>
          <p:nvPr/>
        </p:nvCxnSpPr>
        <p:spPr>
          <a:xfrm>
            <a:off x="1793283" y="2496447"/>
            <a:ext cx="72000" cy="0"/>
          </a:xfrm>
          <a:prstGeom prst="straightConnector1">
            <a:avLst/>
          </a:prstGeom>
          <a:ln w="3810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Arrow Connector 87">
            <a:extLst>
              <a:ext uri="{FF2B5EF4-FFF2-40B4-BE49-F238E27FC236}">
                <a16:creationId xmlns:a16="http://schemas.microsoft.com/office/drawing/2014/main" id="{F8FC32DC-C716-4BA8-A418-69A10172109E}"/>
              </a:ext>
            </a:extLst>
          </p:cNvPr>
          <p:cNvCxnSpPr/>
          <p:nvPr/>
        </p:nvCxnSpPr>
        <p:spPr>
          <a:xfrm>
            <a:off x="1747139" y="889696"/>
            <a:ext cx="108000" cy="0"/>
          </a:xfrm>
          <a:prstGeom prst="straightConnector1">
            <a:avLst/>
          </a:prstGeom>
          <a:ln w="3810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Gerader Verbinder 117">
            <a:extLst>
              <a:ext uri="{FF2B5EF4-FFF2-40B4-BE49-F238E27FC236}">
                <a16:creationId xmlns:a16="http://schemas.microsoft.com/office/drawing/2014/main" id="{DB690FD4-A0BC-4301-A8C2-12D440CD8460}"/>
              </a:ext>
            </a:extLst>
          </p:cNvPr>
          <p:cNvCxnSpPr/>
          <p:nvPr/>
        </p:nvCxnSpPr>
        <p:spPr>
          <a:xfrm>
            <a:off x="1721846" y="3761037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Gerader Verbinder 118">
            <a:extLst>
              <a:ext uri="{FF2B5EF4-FFF2-40B4-BE49-F238E27FC236}">
                <a16:creationId xmlns:a16="http://schemas.microsoft.com/office/drawing/2014/main" id="{3558D767-9D85-4F30-A649-2E3200F940EA}"/>
              </a:ext>
            </a:extLst>
          </p:cNvPr>
          <p:cNvCxnSpPr/>
          <p:nvPr/>
        </p:nvCxnSpPr>
        <p:spPr>
          <a:xfrm>
            <a:off x="1778684" y="3762706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Gerader Verbinder 119">
            <a:extLst>
              <a:ext uri="{FF2B5EF4-FFF2-40B4-BE49-F238E27FC236}">
                <a16:creationId xmlns:a16="http://schemas.microsoft.com/office/drawing/2014/main" id="{E6BBBCEA-749B-4E0C-82AD-841525F79C6E}"/>
              </a:ext>
            </a:extLst>
          </p:cNvPr>
          <p:cNvCxnSpPr/>
          <p:nvPr/>
        </p:nvCxnSpPr>
        <p:spPr>
          <a:xfrm>
            <a:off x="1794731" y="2436742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690BDCCC-5621-440A-B490-D30FB1AFD190}"/>
              </a:ext>
            </a:extLst>
          </p:cNvPr>
          <p:cNvCxnSpPr/>
          <p:nvPr/>
        </p:nvCxnSpPr>
        <p:spPr>
          <a:xfrm>
            <a:off x="1862929" y="2438411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Gerader Verbinder 121">
            <a:extLst>
              <a:ext uri="{FF2B5EF4-FFF2-40B4-BE49-F238E27FC236}">
                <a16:creationId xmlns:a16="http://schemas.microsoft.com/office/drawing/2014/main" id="{65EFD83B-AD3F-45C0-8EFF-EDE1FF173840}"/>
              </a:ext>
            </a:extLst>
          </p:cNvPr>
          <p:cNvCxnSpPr/>
          <p:nvPr/>
        </p:nvCxnSpPr>
        <p:spPr>
          <a:xfrm>
            <a:off x="1746456" y="835105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Gerader Verbinder 122">
            <a:extLst>
              <a:ext uri="{FF2B5EF4-FFF2-40B4-BE49-F238E27FC236}">
                <a16:creationId xmlns:a16="http://schemas.microsoft.com/office/drawing/2014/main" id="{B75B30E0-942E-469C-96D9-0D1EE4251F5E}"/>
              </a:ext>
            </a:extLst>
          </p:cNvPr>
          <p:cNvCxnSpPr/>
          <p:nvPr/>
        </p:nvCxnSpPr>
        <p:spPr>
          <a:xfrm>
            <a:off x="1854414" y="836774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4" name="Rechteck 17">
            <a:extLst>
              <a:ext uri="{FF2B5EF4-FFF2-40B4-BE49-F238E27FC236}">
                <a16:creationId xmlns:a16="http://schemas.microsoft.com/office/drawing/2014/main" id="{0E68D1D0-C50F-40E8-BCAF-71836029A84C}"/>
              </a:ext>
            </a:extLst>
          </p:cNvPr>
          <p:cNvSpPr/>
          <p:nvPr/>
        </p:nvSpPr>
        <p:spPr>
          <a:xfrm>
            <a:off x="193380" y="3698129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Textfeld 32">
            <a:extLst>
              <a:ext uri="{FF2B5EF4-FFF2-40B4-BE49-F238E27FC236}">
                <a16:creationId xmlns:a16="http://schemas.microsoft.com/office/drawing/2014/main" id="{6DE04408-E34A-43D3-A6F8-54F9557CAD74}"/>
              </a:ext>
            </a:extLst>
          </p:cNvPr>
          <p:cNvSpPr txBox="1"/>
          <p:nvPr/>
        </p:nvSpPr>
        <p:spPr>
          <a:xfrm>
            <a:off x="934215" y="4329249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</a:p>
        </p:txBody>
      </p:sp>
      <p:sp>
        <p:nvSpPr>
          <p:cNvPr id="126" name="Rechteck 18">
            <a:extLst>
              <a:ext uri="{FF2B5EF4-FFF2-40B4-BE49-F238E27FC236}">
                <a16:creationId xmlns:a16="http://schemas.microsoft.com/office/drawing/2014/main" id="{9AFA772A-21C6-4BB2-8F3A-7F1E920F2508}"/>
              </a:ext>
            </a:extLst>
          </p:cNvPr>
          <p:cNvSpPr/>
          <p:nvPr/>
        </p:nvSpPr>
        <p:spPr>
          <a:xfrm>
            <a:off x="263516" y="3609247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7" name="Gerade Verbindung 20">
            <a:extLst>
              <a:ext uri="{FF2B5EF4-FFF2-40B4-BE49-F238E27FC236}">
                <a16:creationId xmlns:a16="http://schemas.microsoft.com/office/drawing/2014/main" id="{4063CF18-BC22-4509-9BAC-FC072288C6B1}"/>
              </a:ext>
            </a:extLst>
          </p:cNvPr>
          <p:cNvCxnSpPr/>
          <p:nvPr/>
        </p:nvCxnSpPr>
        <p:spPr>
          <a:xfrm flipV="1">
            <a:off x="253784" y="3589093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8" name="Gerade Verbindung 20">
            <a:extLst>
              <a:ext uri="{FF2B5EF4-FFF2-40B4-BE49-F238E27FC236}">
                <a16:creationId xmlns:a16="http://schemas.microsoft.com/office/drawing/2014/main" id="{7CB66C4F-68E9-45DD-82DF-AB04B0B43062}"/>
              </a:ext>
            </a:extLst>
          </p:cNvPr>
          <p:cNvCxnSpPr/>
          <p:nvPr/>
        </p:nvCxnSpPr>
        <p:spPr>
          <a:xfrm>
            <a:off x="190340" y="3684256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9" name="Gerade Verbindung 20">
            <a:extLst>
              <a:ext uri="{FF2B5EF4-FFF2-40B4-BE49-F238E27FC236}">
                <a16:creationId xmlns:a16="http://schemas.microsoft.com/office/drawing/2014/main" id="{D4C8335D-8928-4D62-8397-0A16622956AC}"/>
              </a:ext>
            </a:extLst>
          </p:cNvPr>
          <p:cNvCxnSpPr/>
          <p:nvPr/>
        </p:nvCxnSpPr>
        <p:spPr>
          <a:xfrm flipV="1">
            <a:off x="669925" y="3589579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0" name="Gerade Verbindung 20">
            <a:extLst>
              <a:ext uri="{FF2B5EF4-FFF2-40B4-BE49-F238E27FC236}">
                <a16:creationId xmlns:a16="http://schemas.microsoft.com/office/drawing/2014/main" id="{28650759-8288-4A5D-BE49-7A2F239C5C58}"/>
              </a:ext>
            </a:extLst>
          </p:cNvPr>
          <p:cNvCxnSpPr/>
          <p:nvPr/>
        </p:nvCxnSpPr>
        <p:spPr>
          <a:xfrm>
            <a:off x="251477" y="3594021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1" name="Gerade Verbindung 20">
            <a:extLst>
              <a:ext uri="{FF2B5EF4-FFF2-40B4-BE49-F238E27FC236}">
                <a16:creationId xmlns:a16="http://schemas.microsoft.com/office/drawing/2014/main" id="{A79A8A07-0C24-428C-A1C7-26462B4D3ADC}"/>
              </a:ext>
            </a:extLst>
          </p:cNvPr>
          <p:cNvCxnSpPr/>
          <p:nvPr/>
        </p:nvCxnSpPr>
        <p:spPr>
          <a:xfrm>
            <a:off x="669704" y="3689366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Gerade Verbindung 20">
            <a:extLst>
              <a:ext uri="{FF2B5EF4-FFF2-40B4-BE49-F238E27FC236}">
                <a16:creationId xmlns:a16="http://schemas.microsoft.com/office/drawing/2014/main" id="{B732DBB9-597F-49FD-B2CA-D8123267BB3E}"/>
              </a:ext>
            </a:extLst>
          </p:cNvPr>
          <p:cNvCxnSpPr/>
          <p:nvPr/>
        </p:nvCxnSpPr>
        <p:spPr>
          <a:xfrm>
            <a:off x="1139431" y="3687838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3" name="Rechteck 18">
            <a:extLst>
              <a:ext uri="{FF2B5EF4-FFF2-40B4-BE49-F238E27FC236}">
                <a16:creationId xmlns:a16="http://schemas.microsoft.com/office/drawing/2014/main" id="{12642D64-4CCB-426C-9DF4-2467B2EAED6E}"/>
              </a:ext>
            </a:extLst>
          </p:cNvPr>
          <p:cNvSpPr/>
          <p:nvPr/>
        </p:nvSpPr>
        <p:spPr>
          <a:xfrm>
            <a:off x="731500" y="3609001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4" name="Gerade Verbindung 20">
            <a:extLst>
              <a:ext uri="{FF2B5EF4-FFF2-40B4-BE49-F238E27FC236}">
                <a16:creationId xmlns:a16="http://schemas.microsoft.com/office/drawing/2014/main" id="{5C1230C1-B5CB-492A-9F22-5D9DFB945C0F}"/>
              </a:ext>
            </a:extLst>
          </p:cNvPr>
          <p:cNvCxnSpPr/>
          <p:nvPr/>
        </p:nvCxnSpPr>
        <p:spPr>
          <a:xfrm flipV="1">
            <a:off x="725111" y="3589185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5" name="Gerade Verbindung 20">
            <a:extLst>
              <a:ext uri="{FF2B5EF4-FFF2-40B4-BE49-F238E27FC236}">
                <a16:creationId xmlns:a16="http://schemas.microsoft.com/office/drawing/2014/main" id="{32FDD457-9916-4635-ACF7-8F0B1AEABBC8}"/>
              </a:ext>
            </a:extLst>
          </p:cNvPr>
          <p:cNvCxnSpPr/>
          <p:nvPr/>
        </p:nvCxnSpPr>
        <p:spPr>
          <a:xfrm flipV="1">
            <a:off x="1139375" y="3588721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6" name="Gerade Verbindung 20">
            <a:extLst>
              <a:ext uri="{FF2B5EF4-FFF2-40B4-BE49-F238E27FC236}">
                <a16:creationId xmlns:a16="http://schemas.microsoft.com/office/drawing/2014/main" id="{5C3C8D1F-9601-4851-B222-CEAF8B7CF58B}"/>
              </a:ext>
            </a:extLst>
          </p:cNvPr>
          <p:cNvCxnSpPr/>
          <p:nvPr/>
        </p:nvCxnSpPr>
        <p:spPr>
          <a:xfrm>
            <a:off x="721266" y="3593556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7" name="Rechteck 17">
            <a:extLst>
              <a:ext uri="{FF2B5EF4-FFF2-40B4-BE49-F238E27FC236}">
                <a16:creationId xmlns:a16="http://schemas.microsoft.com/office/drawing/2014/main" id="{C1CF8731-1701-459B-84AA-BE3750DC861D}"/>
              </a:ext>
            </a:extLst>
          </p:cNvPr>
          <p:cNvSpPr/>
          <p:nvPr/>
        </p:nvSpPr>
        <p:spPr>
          <a:xfrm>
            <a:off x="203855" y="1073023"/>
            <a:ext cx="1008000" cy="540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Rechteck 18">
            <a:extLst>
              <a:ext uri="{FF2B5EF4-FFF2-40B4-BE49-F238E27FC236}">
                <a16:creationId xmlns:a16="http://schemas.microsoft.com/office/drawing/2014/main" id="{EAC9588A-E45C-4A66-95B5-2F38C76ACDAF}"/>
              </a:ext>
            </a:extLst>
          </p:cNvPr>
          <p:cNvSpPr/>
          <p:nvPr/>
        </p:nvSpPr>
        <p:spPr>
          <a:xfrm>
            <a:off x="273991" y="984141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9" name="Gerade Verbindung 20">
            <a:extLst>
              <a:ext uri="{FF2B5EF4-FFF2-40B4-BE49-F238E27FC236}">
                <a16:creationId xmlns:a16="http://schemas.microsoft.com/office/drawing/2014/main" id="{302826F0-6693-4375-B67E-1F7F06C9F9EA}"/>
              </a:ext>
            </a:extLst>
          </p:cNvPr>
          <p:cNvCxnSpPr/>
          <p:nvPr/>
        </p:nvCxnSpPr>
        <p:spPr>
          <a:xfrm flipV="1">
            <a:off x="264259" y="963987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0" name="Gerade Verbindung 20">
            <a:extLst>
              <a:ext uri="{FF2B5EF4-FFF2-40B4-BE49-F238E27FC236}">
                <a16:creationId xmlns:a16="http://schemas.microsoft.com/office/drawing/2014/main" id="{736C8F83-5C63-4739-9E62-C12C804924A3}"/>
              </a:ext>
            </a:extLst>
          </p:cNvPr>
          <p:cNvCxnSpPr/>
          <p:nvPr/>
        </p:nvCxnSpPr>
        <p:spPr>
          <a:xfrm>
            <a:off x="200815" y="1059150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1" name="Gerade Verbindung 20">
            <a:extLst>
              <a:ext uri="{FF2B5EF4-FFF2-40B4-BE49-F238E27FC236}">
                <a16:creationId xmlns:a16="http://schemas.microsoft.com/office/drawing/2014/main" id="{3B44967C-640F-430D-B6CE-4D20E5B00A82}"/>
              </a:ext>
            </a:extLst>
          </p:cNvPr>
          <p:cNvCxnSpPr/>
          <p:nvPr/>
        </p:nvCxnSpPr>
        <p:spPr>
          <a:xfrm flipV="1">
            <a:off x="680400" y="964473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2" name="Gerade Verbindung 20">
            <a:extLst>
              <a:ext uri="{FF2B5EF4-FFF2-40B4-BE49-F238E27FC236}">
                <a16:creationId xmlns:a16="http://schemas.microsoft.com/office/drawing/2014/main" id="{6D31A40F-EBB0-40A9-AFBA-551E47B1FC7A}"/>
              </a:ext>
            </a:extLst>
          </p:cNvPr>
          <p:cNvCxnSpPr/>
          <p:nvPr/>
        </p:nvCxnSpPr>
        <p:spPr>
          <a:xfrm>
            <a:off x="261952" y="968915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Gerade Verbindung 20">
            <a:extLst>
              <a:ext uri="{FF2B5EF4-FFF2-40B4-BE49-F238E27FC236}">
                <a16:creationId xmlns:a16="http://schemas.microsoft.com/office/drawing/2014/main" id="{BB139427-82F4-424F-99BA-70E967D14D08}"/>
              </a:ext>
            </a:extLst>
          </p:cNvPr>
          <p:cNvCxnSpPr/>
          <p:nvPr/>
        </p:nvCxnSpPr>
        <p:spPr>
          <a:xfrm>
            <a:off x="680179" y="1064260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Gerade Verbindung 20">
            <a:extLst>
              <a:ext uri="{FF2B5EF4-FFF2-40B4-BE49-F238E27FC236}">
                <a16:creationId xmlns:a16="http://schemas.microsoft.com/office/drawing/2014/main" id="{7BB54688-9725-4096-83C5-A657D5A8D8F2}"/>
              </a:ext>
            </a:extLst>
          </p:cNvPr>
          <p:cNvCxnSpPr/>
          <p:nvPr/>
        </p:nvCxnSpPr>
        <p:spPr>
          <a:xfrm>
            <a:off x="1149906" y="1062732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5" name="Rechteck 18">
            <a:extLst>
              <a:ext uri="{FF2B5EF4-FFF2-40B4-BE49-F238E27FC236}">
                <a16:creationId xmlns:a16="http://schemas.microsoft.com/office/drawing/2014/main" id="{00872A36-29B7-4464-9384-35CF6209DE52}"/>
              </a:ext>
            </a:extLst>
          </p:cNvPr>
          <p:cNvSpPr/>
          <p:nvPr/>
        </p:nvSpPr>
        <p:spPr>
          <a:xfrm>
            <a:off x="741975" y="983895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6" name="Gerade Verbindung 20">
            <a:extLst>
              <a:ext uri="{FF2B5EF4-FFF2-40B4-BE49-F238E27FC236}">
                <a16:creationId xmlns:a16="http://schemas.microsoft.com/office/drawing/2014/main" id="{632E1FE1-3C84-41A7-AC8B-4B86FEE0F786}"/>
              </a:ext>
            </a:extLst>
          </p:cNvPr>
          <p:cNvCxnSpPr/>
          <p:nvPr/>
        </p:nvCxnSpPr>
        <p:spPr>
          <a:xfrm flipV="1">
            <a:off x="735586" y="964079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Gerade Verbindung 20">
            <a:extLst>
              <a:ext uri="{FF2B5EF4-FFF2-40B4-BE49-F238E27FC236}">
                <a16:creationId xmlns:a16="http://schemas.microsoft.com/office/drawing/2014/main" id="{53FAC848-05C5-49EC-ABCA-F960CBBED019}"/>
              </a:ext>
            </a:extLst>
          </p:cNvPr>
          <p:cNvCxnSpPr/>
          <p:nvPr/>
        </p:nvCxnSpPr>
        <p:spPr>
          <a:xfrm flipV="1">
            <a:off x="1149850" y="963615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8" name="Gerade Verbindung 20">
            <a:extLst>
              <a:ext uri="{FF2B5EF4-FFF2-40B4-BE49-F238E27FC236}">
                <a16:creationId xmlns:a16="http://schemas.microsoft.com/office/drawing/2014/main" id="{4DC6A2EA-A54C-4FDC-BA7A-EC5CC813BB08}"/>
              </a:ext>
            </a:extLst>
          </p:cNvPr>
          <p:cNvCxnSpPr/>
          <p:nvPr/>
        </p:nvCxnSpPr>
        <p:spPr>
          <a:xfrm>
            <a:off x="731741" y="968450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9" name="Rechteck 17">
            <a:extLst>
              <a:ext uri="{FF2B5EF4-FFF2-40B4-BE49-F238E27FC236}">
                <a16:creationId xmlns:a16="http://schemas.microsoft.com/office/drawing/2014/main" id="{C8CE72EE-0BBE-4FAA-A7C5-AF450C67A9EF}"/>
              </a:ext>
            </a:extLst>
          </p:cNvPr>
          <p:cNvSpPr/>
          <p:nvPr/>
        </p:nvSpPr>
        <p:spPr>
          <a:xfrm>
            <a:off x="187300" y="2309212"/>
            <a:ext cx="1008000" cy="720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Rechteck 18">
            <a:extLst>
              <a:ext uri="{FF2B5EF4-FFF2-40B4-BE49-F238E27FC236}">
                <a16:creationId xmlns:a16="http://schemas.microsoft.com/office/drawing/2014/main" id="{249EABC2-F875-415B-8ECB-F65BAB2FA7B3}"/>
              </a:ext>
            </a:extLst>
          </p:cNvPr>
          <p:cNvSpPr/>
          <p:nvPr/>
        </p:nvSpPr>
        <p:spPr>
          <a:xfrm>
            <a:off x="257436" y="2220330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1" name="Gerade Verbindung 20">
            <a:extLst>
              <a:ext uri="{FF2B5EF4-FFF2-40B4-BE49-F238E27FC236}">
                <a16:creationId xmlns:a16="http://schemas.microsoft.com/office/drawing/2014/main" id="{D47FC110-F007-41B7-97A3-2FF9A267A4E9}"/>
              </a:ext>
            </a:extLst>
          </p:cNvPr>
          <p:cNvCxnSpPr/>
          <p:nvPr/>
        </p:nvCxnSpPr>
        <p:spPr>
          <a:xfrm flipV="1">
            <a:off x="247704" y="2200176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2" name="Gerade Verbindung 20">
            <a:extLst>
              <a:ext uri="{FF2B5EF4-FFF2-40B4-BE49-F238E27FC236}">
                <a16:creationId xmlns:a16="http://schemas.microsoft.com/office/drawing/2014/main" id="{6D3C12B6-FDD0-4DFE-A109-7B2F37E50CC3}"/>
              </a:ext>
            </a:extLst>
          </p:cNvPr>
          <p:cNvCxnSpPr/>
          <p:nvPr/>
        </p:nvCxnSpPr>
        <p:spPr>
          <a:xfrm>
            <a:off x="184260" y="2295339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3" name="Gerade Verbindung 20">
            <a:extLst>
              <a:ext uri="{FF2B5EF4-FFF2-40B4-BE49-F238E27FC236}">
                <a16:creationId xmlns:a16="http://schemas.microsoft.com/office/drawing/2014/main" id="{AC284F04-8B2A-44A5-ADBE-0283D823653A}"/>
              </a:ext>
            </a:extLst>
          </p:cNvPr>
          <p:cNvCxnSpPr/>
          <p:nvPr/>
        </p:nvCxnSpPr>
        <p:spPr>
          <a:xfrm flipV="1">
            <a:off x="663845" y="2200662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4" name="Gerade Verbindung 20">
            <a:extLst>
              <a:ext uri="{FF2B5EF4-FFF2-40B4-BE49-F238E27FC236}">
                <a16:creationId xmlns:a16="http://schemas.microsoft.com/office/drawing/2014/main" id="{AF3924EE-3DB1-42FD-950E-3E1359EEC2DF}"/>
              </a:ext>
            </a:extLst>
          </p:cNvPr>
          <p:cNvCxnSpPr/>
          <p:nvPr/>
        </p:nvCxnSpPr>
        <p:spPr>
          <a:xfrm>
            <a:off x="245397" y="2205104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Gerade Verbindung 20">
            <a:extLst>
              <a:ext uri="{FF2B5EF4-FFF2-40B4-BE49-F238E27FC236}">
                <a16:creationId xmlns:a16="http://schemas.microsoft.com/office/drawing/2014/main" id="{31EE6066-2444-4B71-843C-67519FF3E13C}"/>
              </a:ext>
            </a:extLst>
          </p:cNvPr>
          <p:cNvCxnSpPr/>
          <p:nvPr/>
        </p:nvCxnSpPr>
        <p:spPr>
          <a:xfrm>
            <a:off x="663624" y="2300449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6" name="Gerade Verbindung 20">
            <a:extLst>
              <a:ext uri="{FF2B5EF4-FFF2-40B4-BE49-F238E27FC236}">
                <a16:creationId xmlns:a16="http://schemas.microsoft.com/office/drawing/2014/main" id="{21B7B8F8-1A28-4661-A742-4B3EBDFBDBF6}"/>
              </a:ext>
            </a:extLst>
          </p:cNvPr>
          <p:cNvCxnSpPr/>
          <p:nvPr/>
        </p:nvCxnSpPr>
        <p:spPr>
          <a:xfrm>
            <a:off x="1133351" y="2298921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7" name="Rechteck 18">
            <a:extLst>
              <a:ext uri="{FF2B5EF4-FFF2-40B4-BE49-F238E27FC236}">
                <a16:creationId xmlns:a16="http://schemas.microsoft.com/office/drawing/2014/main" id="{24C1A179-CB4C-4B34-9F2C-F7C9ACAD9613}"/>
              </a:ext>
            </a:extLst>
          </p:cNvPr>
          <p:cNvSpPr/>
          <p:nvPr/>
        </p:nvSpPr>
        <p:spPr>
          <a:xfrm>
            <a:off x="725420" y="2220084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8" name="Gerade Verbindung 20">
            <a:extLst>
              <a:ext uri="{FF2B5EF4-FFF2-40B4-BE49-F238E27FC236}">
                <a16:creationId xmlns:a16="http://schemas.microsoft.com/office/drawing/2014/main" id="{C5B20971-1DBE-467D-862B-1EDAD12FF21B}"/>
              </a:ext>
            </a:extLst>
          </p:cNvPr>
          <p:cNvCxnSpPr/>
          <p:nvPr/>
        </p:nvCxnSpPr>
        <p:spPr>
          <a:xfrm flipV="1">
            <a:off x="719031" y="2200268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9" name="Gerade Verbindung 20">
            <a:extLst>
              <a:ext uri="{FF2B5EF4-FFF2-40B4-BE49-F238E27FC236}">
                <a16:creationId xmlns:a16="http://schemas.microsoft.com/office/drawing/2014/main" id="{C3DB3E2F-3AC1-4844-9887-1A3B8480530C}"/>
              </a:ext>
            </a:extLst>
          </p:cNvPr>
          <p:cNvCxnSpPr/>
          <p:nvPr/>
        </p:nvCxnSpPr>
        <p:spPr>
          <a:xfrm flipV="1">
            <a:off x="1133295" y="2199804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0" name="Gerade Verbindung 20">
            <a:extLst>
              <a:ext uri="{FF2B5EF4-FFF2-40B4-BE49-F238E27FC236}">
                <a16:creationId xmlns:a16="http://schemas.microsoft.com/office/drawing/2014/main" id="{9A31C03B-2C6F-4132-9FDF-DFAB52A2DAF3}"/>
              </a:ext>
            </a:extLst>
          </p:cNvPr>
          <p:cNvCxnSpPr/>
          <p:nvPr/>
        </p:nvCxnSpPr>
        <p:spPr>
          <a:xfrm>
            <a:off x="715186" y="2204639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1" name="Right Arrow 73">
            <a:extLst>
              <a:ext uri="{FF2B5EF4-FFF2-40B4-BE49-F238E27FC236}">
                <a16:creationId xmlns:a16="http://schemas.microsoft.com/office/drawing/2014/main" id="{2D69FAA4-B34C-47EE-8889-18EDB00A0B3D}"/>
              </a:ext>
            </a:extLst>
          </p:cNvPr>
          <p:cNvSpPr/>
          <p:nvPr/>
        </p:nvSpPr>
        <p:spPr>
          <a:xfrm rot="16200000">
            <a:off x="525741" y="1812798"/>
            <a:ext cx="360000" cy="1800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ight Arrow 74">
            <a:extLst>
              <a:ext uri="{FF2B5EF4-FFF2-40B4-BE49-F238E27FC236}">
                <a16:creationId xmlns:a16="http://schemas.microsoft.com/office/drawing/2014/main" id="{8681A6D7-C0C0-4827-9703-A849096C86E1}"/>
              </a:ext>
            </a:extLst>
          </p:cNvPr>
          <p:cNvSpPr/>
          <p:nvPr/>
        </p:nvSpPr>
        <p:spPr>
          <a:xfrm rot="16200000">
            <a:off x="522938" y="3227210"/>
            <a:ext cx="360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3" name="Straight Arrow Connector 76">
            <a:extLst>
              <a:ext uri="{FF2B5EF4-FFF2-40B4-BE49-F238E27FC236}">
                <a16:creationId xmlns:a16="http://schemas.microsoft.com/office/drawing/2014/main" id="{BA9C311B-C6A0-4B94-A852-CBB2329B1379}"/>
              </a:ext>
            </a:extLst>
          </p:cNvPr>
          <p:cNvCxnSpPr/>
          <p:nvPr/>
        </p:nvCxnSpPr>
        <p:spPr>
          <a:xfrm flipH="1">
            <a:off x="362563" y="3690832"/>
            <a:ext cx="0" cy="900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feld 30">
            <a:extLst>
              <a:ext uri="{FF2B5EF4-FFF2-40B4-BE49-F238E27FC236}">
                <a16:creationId xmlns:a16="http://schemas.microsoft.com/office/drawing/2014/main" id="{87922FE9-816D-48B4-A23B-E92462368F94}"/>
              </a:ext>
            </a:extLst>
          </p:cNvPr>
          <p:cNvSpPr txBox="1"/>
          <p:nvPr/>
        </p:nvSpPr>
        <p:spPr>
          <a:xfrm>
            <a:off x="336400" y="4222888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729 µm</a:t>
            </a:r>
          </a:p>
        </p:txBody>
      </p:sp>
      <p:cxnSp>
        <p:nvCxnSpPr>
          <p:cNvPr id="165" name="Straight Arrow Connector 78">
            <a:extLst>
              <a:ext uri="{FF2B5EF4-FFF2-40B4-BE49-F238E27FC236}">
                <a16:creationId xmlns:a16="http://schemas.microsoft.com/office/drawing/2014/main" id="{F65D5A49-B2D9-49BD-9E18-1CDC2A5B667F}"/>
              </a:ext>
            </a:extLst>
          </p:cNvPr>
          <p:cNvCxnSpPr/>
          <p:nvPr/>
        </p:nvCxnSpPr>
        <p:spPr>
          <a:xfrm flipH="1">
            <a:off x="380104" y="2300275"/>
            <a:ext cx="0" cy="756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feld 30">
            <a:extLst>
              <a:ext uri="{FF2B5EF4-FFF2-40B4-BE49-F238E27FC236}">
                <a16:creationId xmlns:a16="http://schemas.microsoft.com/office/drawing/2014/main" id="{17AAF362-3044-4340-9796-0932D16D894B}"/>
              </a:ext>
            </a:extLst>
          </p:cNvPr>
          <p:cNvSpPr txBox="1"/>
          <p:nvPr/>
        </p:nvSpPr>
        <p:spPr>
          <a:xfrm>
            <a:off x="343629" y="2749822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533 µm</a:t>
            </a:r>
          </a:p>
        </p:txBody>
      </p:sp>
      <p:cxnSp>
        <p:nvCxnSpPr>
          <p:cNvPr id="167" name="Straight Arrow Connector 80">
            <a:extLst>
              <a:ext uri="{FF2B5EF4-FFF2-40B4-BE49-F238E27FC236}">
                <a16:creationId xmlns:a16="http://schemas.microsoft.com/office/drawing/2014/main" id="{3AAF854E-CA9D-4BA2-BAFC-6E60A85382A0}"/>
              </a:ext>
            </a:extLst>
          </p:cNvPr>
          <p:cNvCxnSpPr/>
          <p:nvPr/>
        </p:nvCxnSpPr>
        <p:spPr>
          <a:xfrm flipH="1">
            <a:off x="412956" y="1077575"/>
            <a:ext cx="0" cy="540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feld 30">
            <a:extLst>
              <a:ext uri="{FF2B5EF4-FFF2-40B4-BE49-F238E27FC236}">
                <a16:creationId xmlns:a16="http://schemas.microsoft.com/office/drawing/2014/main" id="{52CDC361-260F-4FD3-A8D6-31D31E1D1A17}"/>
              </a:ext>
            </a:extLst>
          </p:cNvPr>
          <p:cNvSpPr txBox="1"/>
          <p:nvPr/>
        </p:nvSpPr>
        <p:spPr>
          <a:xfrm>
            <a:off x="403194" y="1297691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331 µm</a:t>
            </a:r>
          </a:p>
        </p:txBody>
      </p:sp>
      <p:sp>
        <p:nvSpPr>
          <p:cNvPr id="169" name="Right Arrow 73">
            <a:extLst>
              <a:ext uri="{FF2B5EF4-FFF2-40B4-BE49-F238E27FC236}">
                <a16:creationId xmlns:a16="http://schemas.microsoft.com/office/drawing/2014/main" id="{554938EE-7741-4BD4-94D2-636B79BBF481}"/>
              </a:ext>
            </a:extLst>
          </p:cNvPr>
          <p:cNvSpPr/>
          <p:nvPr/>
        </p:nvSpPr>
        <p:spPr>
          <a:xfrm rot="16200000">
            <a:off x="526780" y="1813351"/>
            <a:ext cx="360000" cy="1800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0" name="Picture 34">
            <a:extLst>
              <a:ext uri="{FF2B5EF4-FFF2-40B4-BE49-F238E27FC236}">
                <a16:creationId xmlns:a16="http://schemas.microsoft.com/office/drawing/2014/main" id="{8D20F4CC-0523-4FF8-A5AB-F1DB5935D1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9888" y="977210"/>
            <a:ext cx="3293101" cy="2520000"/>
          </a:xfrm>
          <a:prstGeom prst="rect">
            <a:avLst/>
          </a:prstGeom>
        </p:spPr>
      </p:pic>
      <p:sp>
        <p:nvSpPr>
          <p:cNvPr id="172" name="Rechteck 17">
            <a:extLst>
              <a:ext uri="{FF2B5EF4-FFF2-40B4-BE49-F238E27FC236}">
                <a16:creationId xmlns:a16="http://schemas.microsoft.com/office/drawing/2014/main" id="{E13C2B40-11A8-4B5C-AB15-D3440EF6BDA8}"/>
              </a:ext>
            </a:extLst>
          </p:cNvPr>
          <p:cNvSpPr/>
          <p:nvPr/>
        </p:nvSpPr>
        <p:spPr>
          <a:xfrm>
            <a:off x="7428033" y="2772922"/>
            <a:ext cx="1008000" cy="180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3" name="Rechteck 18">
            <a:extLst>
              <a:ext uri="{FF2B5EF4-FFF2-40B4-BE49-F238E27FC236}">
                <a16:creationId xmlns:a16="http://schemas.microsoft.com/office/drawing/2014/main" id="{445A0AA6-BB8C-4690-99B6-0004CFFE28A8}"/>
              </a:ext>
            </a:extLst>
          </p:cNvPr>
          <p:cNvSpPr/>
          <p:nvPr/>
        </p:nvSpPr>
        <p:spPr>
          <a:xfrm>
            <a:off x="7498169" y="2684040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4" name="Gerade Verbindung 20">
            <a:extLst>
              <a:ext uri="{FF2B5EF4-FFF2-40B4-BE49-F238E27FC236}">
                <a16:creationId xmlns:a16="http://schemas.microsoft.com/office/drawing/2014/main" id="{388CDA63-331C-40C7-8E30-952F004C40A5}"/>
              </a:ext>
            </a:extLst>
          </p:cNvPr>
          <p:cNvCxnSpPr>
            <a:cxnSpLocks/>
          </p:cNvCxnSpPr>
          <p:nvPr/>
        </p:nvCxnSpPr>
        <p:spPr>
          <a:xfrm flipV="1">
            <a:off x="7488437" y="2663886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5" name="Gerade Verbindung 20">
            <a:extLst>
              <a:ext uri="{FF2B5EF4-FFF2-40B4-BE49-F238E27FC236}">
                <a16:creationId xmlns:a16="http://schemas.microsoft.com/office/drawing/2014/main" id="{A8213FED-839E-4C33-BC20-D778BE75701B}"/>
              </a:ext>
            </a:extLst>
          </p:cNvPr>
          <p:cNvCxnSpPr>
            <a:cxnSpLocks/>
          </p:cNvCxnSpPr>
          <p:nvPr/>
        </p:nvCxnSpPr>
        <p:spPr>
          <a:xfrm>
            <a:off x="7424993" y="2759049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6" name="Gerade Verbindung 20">
            <a:extLst>
              <a:ext uri="{FF2B5EF4-FFF2-40B4-BE49-F238E27FC236}">
                <a16:creationId xmlns:a16="http://schemas.microsoft.com/office/drawing/2014/main" id="{50C098F0-1872-486D-AD45-55FAB8194D62}"/>
              </a:ext>
            </a:extLst>
          </p:cNvPr>
          <p:cNvCxnSpPr>
            <a:cxnSpLocks/>
          </p:cNvCxnSpPr>
          <p:nvPr/>
        </p:nvCxnSpPr>
        <p:spPr>
          <a:xfrm flipV="1">
            <a:off x="7904578" y="2664372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7" name="Gerade Verbindung 20">
            <a:extLst>
              <a:ext uri="{FF2B5EF4-FFF2-40B4-BE49-F238E27FC236}">
                <a16:creationId xmlns:a16="http://schemas.microsoft.com/office/drawing/2014/main" id="{92ADB743-3089-4155-94BF-E1EAB8E431E4}"/>
              </a:ext>
            </a:extLst>
          </p:cNvPr>
          <p:cNvCxnSpPr>
            <a:cxnSpLocks/>
          </p:cNvCxnSpPr>
          <p:nvPr/>
        </p:nvCxnSpPr>
        <p:spPr>
          <a:xfrm flipV="1">
            <a:off x="7497720" y="2661558"/>
            <a:ext cx="396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8" name="Gerade Verbindung 20">
            <a:extLst>
              <a:ext uri="{FF2B5EF4-FFF2-40B4-BE49-F238E27FC236}">
                <a16:creationId xmlns:a16="http://schemas.microsoft.com/office/drawing/2014/main" id="{FF417DC7-F8B5-41CD-98A8-1F4E912B9C7E}"/>
              </a:ext>
            </a:extLst>
          </p:cNvPr>
          <p:cNvCxnSpPr>
            <a:cxnSpLocks/>
          </p:cNvCxnSpPr>
          <p:nvPr/>
        </p:nvCxnSpPr>
        <p:spPr>
          <a:xfrm>
            <a:off x="7904357" y="2764159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9" name="Gerade Verbindung 20">
            <a:extLst>
              <a:ext uri="{FF2B5EF4-FFF2-40B4-BE49-F238E27FC236}">
                <a16:creationId xmlns:a16="http://schemas.microsoft.com/office/drawing/2014/main" id="{BC8AE907-E4AF-4FD0-B648-EB64C527361E}"/>
              </a:ext>
            </a:extLst>
          </p:cNvPr>
          <p:cNvCxnSpPr>
            <a:cxnSpLocks/>
          </p:cNvCxnSpPr>
          <p:nvPr/>
        </p:nvCxnSpPr>
        <p:spPr>
          <a:xfrm>
            <a:off x="8377707" y="2762631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0" name="Rechteck 18">
            <a:extLst>
              <a:ext uri="{FF2B5EF4-FFF2-40B4-BE49-F238E27FC236}">
                <a16:creationId xmlns:a16="http://schemas.microsoft.com/office/drawing/2014/main" id="{ADF3A8DE-53B9-4DE1-B1AD-E65331714CF9}"/>
              </a:ext>
            </a:extLst>
          </p:cNvPr>
          <p:cNvSpPr/>
          <p:nvPr/>
        </p:nvSpPr>
        <p:spPr>
          <a:xfrm>
            <a:off x="7966153" y="2683794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1" name="Gerade Verbindung 20">
            <a:extLst>
              <a:ext uri="{FF2B5EF4-FFF2-40B4-BE49-F238E27FC236}">
                <a16:creationId xmlns:a16="http://schemas.microsoft.com/office/drawing/2014/main" id="{BD2D9C1D-8A82-4CEC-A3A4-018B61C69C6A}"/>
              </a:ext>
            </a:extLst>
          </p:cNvPr>
          <p:cNvCxnSpPr>
            <a:cxnSpLocks/>
          </p:cNvCxnSpPr>
          <p:nvPr/>
        </p:nvCxnSpPr>
        <p:spPr>
          <a:xfrm flipV="1">
            <a:off x="7959764" y="2663978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2" name="Gerade Verbindung 20">
            <a:extLst>
              <a:ext uri="{FF2B5EF4-FFF2-40B4-BE49-F238E27FC236}">
                <a16:creationId xmlns:a16="http://schemas.microsoft.com/office/drawing/2014/main" id="{DAA85E63-E975-46BC-8746-AFE3C3495B75}"/>
              </a:ext>
            </a:extLst>
          </p:cNvPr>
          <p:cNvCxnSpPr>
            <a:cxnSpLocks/>
          </p:cNvCxnSpPr>
          <p:nvPr/>
        </p:nvCxnSpPr>
        <p:spPr>
          <a:xfrm flipV="1">
            <a:off x="8377651" y="2663514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3" name="Gerade Verbindung 20">
            <a:extLst>
              <a:ext uri="{FF2B5EF4-FFF2-40B4-BE49-F238E27FC236}">
                <a16:creationId xmlns:a16="http://schemas.microsoft.com/office/drawing/2014/main" id="{F81BE76C-0D5F-4768-BE25-DAC66E523445}"/>
              </a:ext>
            </a:extLst>
          </p:cNvPr>
          <p:cNvCxnSpPr>
            <a:cxnSpLocks/>
          </p:cNvCxnSpPr>
          <p:nvPr/>
        </p:nvCxnSpPr>
        <p:spPr>
          <a:xfrm>
            <a:off x="7955919" y="2668349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4" name="Straight Arrow Connector 29">
            <a:extLst>
              <a:ext uri="{FF2B5EF4-FFF2-40B4-BE49-F238E27FC236}">
                <a16:creationId xmlns:a16="http://schemas.microsoft.com/office/drawing/2014/main" id="{F503E258-888D-4B7C-8A14-D0652A72F3E5}"/>
              </a:ext>
            </a:extLst>
          </p:cNvPr>
          <p:cNvCxnSpPr>
            <a:cxnSpLocks/>
          </p:cNvCxnSpPr>
          <p:nvPr/>
        </p:nvCxnSpPr>
        <p:spPr>
          <a:xfrm>
            <a:off x="7637134" y="2777474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feld 184">
            <a:extLst>
              <a:ext uri="{FF2B5EF4-FFF2-40B4-BE49-F238E27FC236}">
                <a16:creationId xmlns:a16="http://schemas.microsoft.com/office/drawing/2014/main" id="{0D8F3590-2694-4287-BCB8-277175167E9D}"/>
              </a:ext>
            </a:extLst>
          </p:cNvPr>
          <p:cNvSpPr txBox="1"/>
          <p:nvPr/>
        </p:nvSpPr>
        <p:spPr>
          <a:xfrm>
            <a:off x="7629182" y="2758079"/>
            <a:ext cx="6206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54.6 µm</a:t>
            </a:r>
          </a:p>
        </p:txBody>
      </p:sp>
      <p:cxnSp>
        <p:nvCxnSpPr>
          <p:cNvPr id="186" name="Gerade Verbindung mit Pfeil 185">
            <a:extLst>
              <a:ext uri="{FF2B5EF4-FFF2-40B4-BE49-F238E27FC236}">
                <a16:creationId xmlns:a16="http://schemas.microsoft.com/office/drawing/2014/main" id="{BC30F074-C4EC-4386-88BA-113CDDB02674}"/>
              </a:ext>
            </a:extLst>
          </p:cNvPr>
          <p:cNvCxnSpPr/>
          <p:nvPr/>
        </p:nvCxnSpPr>
        <p:spPr>
          <a:xfrm>
            <a:off x="6874806" y="2316978"/>
            <a:ext cx="180000" cy="0"/>
          </a:xfrm>
          <a:prstGeom prst="straightConnector1">
            <a:avLst/>
          </a:prstGeom>
          <a:ln w="28575">
            <a:headEnd type="stealth" w="sm" len="med"/>
            <a:tailEnd type="stealth" w="sm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33">
                <a:extLst>
                  <a:ext uri="{FF2B5EF4-FFF2-40B4-BE49-F238E27FC236}">
                    <a16:creationId xmlns:a16="http://schemas.microsoft.com/office/drawing/2014/main" id="{FF5F7A9F-A694-478F-82CD-B639CE9A0BC1}"/>
                  </a:ext>
                </a:extLst>
              </p:cNvPr>
              <p:cNvSpPr txBox="1"/>
              <p:nvPr/>
            </p:nvSpPr>
            <p:spPr>
              <a:xfrm>
                <a:off x="5890620" y="3671137"/>
                <a:ext cx="3060000" cy="1027012"/>
              </a:xfrm>
              <a:prstGeom prst="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DE" sz="1400" dirty="0"/>
                  <a:t>Very </a:t>
                </a:r>
                <a:r>
                  <a:rPr lang="de-DE" sz="1400" dirty="0" err="1"/>
                  <a:t>clear</a:t>
                </a:r>
                <a:r>
                  <a:rPr lang="de-DE" sz="1400" dirty="0"/>
                  <a:t> </a:t>
                </a:r>
                <a:r>
                  <a:rPr lang="de-DE" sz="1400" dirty="0" err="1"/>
                  <a:t>Fano</a:t>
                </a:r>
                <a:r>
                  <a:rPr lang="de-DE" sz="1400" dirty="0"/>
                  <a:t> </a:t>
                </a:r>
                <a:r>
                  <a:rPr lang="de-DE" sz="1400" dirty="0" err="1"/>
                  <a:t>resonace</a:t>
                </a:r>
                <a:endParaRPr lang="de-DE" sz="14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DE" sz="1400" dirty="0"/>
                  <a:t>Quality (Q)-</a:t>
                </a:r>
                <a:r>
                  <a:rPr lang="de-DE" sz="1400" dirty="0" err="1"/>
                  <a:t>Factor</a:t>
                </a:r>
                <a:r>
                  <a:rPr lang="de-DE" sz="14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de-DE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𝑸</m:t>
                        </m:r>
                      </m:e>
                      <m:sub>
                        <m:r>
                          <a:rPr lang="de-DE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𝟕𝟐𝟗</m:t>
                        </m:r>
                      </m:sub>
                    </m:sSub>
                    <m:r>
                      <a:rPr lang="de-DE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</m:t>
                    </m:r>
                    <m:r>
                      <a:rPr lang="de-DE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lang="de-DE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𝟖</m:t>
                    </m:r>
                  </m:oMath>
                </a14:m>
                <a:endParaRPr lang="de-DE" sz="1400" b="1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400" b="1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de-DE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𝑸</m:t>
                        </m:r>
                      </m:e>
                      <m:sub>
                        <m:r>
                          <a:rPr lang="de-DE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𝟓𝟒</m:t>
                        </m:r>
                        <m:r>
                          <a:rPr lang="de-DE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.</m:t>
                        </m:r>
                        <m:r>
                          <a:rPr lang="de-DE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sub>
                    </m:sSub>
                    <m:r>
                      <a:rPr lang="de-DE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𝟓</m:t>
                    </m:r>
                    <m:r>
                      <a:rPr lang="de-DE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lang="de-DE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𝟔</m:t>
                    </m:r>
                  </m:oMath>
                </a14:m>
                <a:endParaRPr lang="de-DE" sz="1400" b="1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7" name="TextBox 33">
                <a:extLst>
                  <a:ext uri="{FF2B5EF4-FFF2-40B4-BE49-F238E27FC236}">
                    <a16:creationId xmlns:a16="http://schemas.microsoft.com/office/drawing/2014/main" id="{FF5F7A9F-A694-478F-82CD-B639CE9A0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620" y="3671137"/>
                <a:ext cx="3060000" cy="10270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0" name="Up Arrow 92">
            <a:extLst>
              <a:ext uri="{FF2B5EF4-FFF2-40B4-BE49-F238E27FC236}">
                <a16:creationId xmlns:a16="http://schemas.microsoft.com/office/drawing/2014/main" id="{8E126E0D-A386-46AF-9715-F1CF66D8486E}"/>
              </a:ext>
            </a:extLst>
          </p:cNvPr>
          <p:cNvSpPr/>
          <p:nvPr/>
        </p:nvSpPr>
        <p:spPr>
          <a:xfrm>
            <a:off x="6907919" y="2644714"/>
            <a:ext cx="144000" cy="3600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91" name="Up Arrow 92">
            <a:extLst>
              <a:ext uri="{FF2B5EF4-FFF2-40B4-BE49-F238E27FC236}">
                <a16:creationId xmlns:a16="http://schemas.microsoft.com/office/drawing/2014/main" id="{DF2E942A-5E06-48AC-A012-42853346B293}"/>
              </a:ext>
            </a:extLst>
          </p:cNvPr>
          <p:cNvSpPr/>
          <p:nvPr/>
        </p:nvSpPr>
        <p:spPr>
          <a:xfrm>
            <a:off x="1897861" y="4493990"/>
            <a:ext cx="144000" cy="2880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94" name="Picture 8">
            <a:extLst>
              <a:ext uri="{FF2B5EF4-FFF2-40B4-BE49-F238E27FC236}">
                <a16:creationId xmlns:a16="http://schemas.microsoft.com/office/drawing/2014/main" id="{5C1351C1-8D73-4431-AE3F-046DB709B2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5728" y="2090946"/>
            <a:ext cx="1881772" cy="1440000"/>
          </a:xfrm>
          <a:prstGeom prst="rect">
            <a:avLst/>
          </a:prstGeom>
        </p:spPr>
      </p:pic>
      <p:cxnSp>
        <p:nvCxnSpPr>
          <p:cNvPr id="195" name="Straight Arrow Connector 62">
            <a:extLst>
              <a:ext uri="{FF2B5EF4-FFF2-40B4-BE49-F238E27FC236}">
                <a16:creationId xmlns:a16="http://schemas.microsoft.com/office/drawing/2014/main" id="{EBCAB9CD-0471-4DF2-9F04-E7849D5051CB}"/>
              </a:ext>
            </a:extLst>
          </p:cNvPr>
          <p:cNvCxnSpPr/>
          <p:nvPr/>
        </p:nvCxnSpPr>
        <p:spPr>
          <a:xfrm>
            <a:off x="4425060" y="2308250"/>
            <a:ext cx="180000" cy="0"/>
          </a:xfrm>
          <a:prstGeom prst="straightConnector1">
            <a:avLst/>
          </a:prstGeom>
          <a:ln w="38100"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6" name="Gerader Verbinder 195">
            <a:extLst>
              <a:ext uri="{FF2B5EF4-FFF2-40B4-BE49-F238E27FC236}">
                <a16:creationId xmlns:a16="http://schemas.microsoft.com/office/drawing/2014/main" id="{F6513AD7-71DF-41E2-A0A0-5247E74CF68F}"/>
              </a:ext>
            </a:extLst>
          </p:cNvPr>
          <p:cNvCxnSpPr/>
          <p:nvPr/>
        </p:nvCxnSpPr>
        <p:spPr>
          <a:xfrm>
            <a:off x="4607276" y="2250804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Gerader Verbinder 196">
            <a:extLst>
              <a:ext uri="{FF2B5EF4-FFF2-40B4-BE49-F238E27FC236}">
                <a16:creationId xmlns:a16="http://schemas.microsoft.com/office/drawing/2014/main" id="{9C48646D-C7A6-4428-8021-7C08B6E8921A}"/>
              </a:ext>
            </a:extLst>
          </p:cNvPr>
          <p:cNvCxnSpPr/>
          <p:nvPr/>
        </p:nvCxnSpPr>
        <p:spPr>
          <a:xfrm>
            <a:off x="4427939" y="2250804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1" name="Rechteck 17">
            <a:extLst>
              <a:ext uri="{FF2B5EF4-FFF2-40B4-BE49-F238E27FC236}">
                <a16:creationId xmlns:a16="http://schemas.microsoft.com/office/drawing/2014/main" id="{4A5BF625-5216-40B2-AFD5-54268492788C}"/>
              </a:ext>
            </a:extLst>
          </p:cNvPr>
          <p:cNvSpPr/>
          <p:nvPr/>
        </p:nvSpPr>
        <p:spPr>
          <a:xfrm>
            <a:off x="3054346" y="3896811"/>
            <a:ext cx="1008000" cy="432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8" name="Textfeld 32">
            <a:extLst>
              <a:ext uri="{FF2B5EF4-FFF2-40B4-BE49-F238E27FC236}">
                <a16:creationId xmlns:a16="http://schemas.microsoft.com/office/drawing/2014/main" id="{FA7A3F33-E785-4F32-8CF5-A7A8FA41CA54}"/>
              </a:ext>
            </a:extLst>
          </p:cNvPr>
          <p:cNvSpPr txBox="1"/>
          <p:nvPr/>
        </p:nvSpPr>
        <p:spPr>
          <a:xfrm>
            <a:off x="3803204" y="4106019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</a:p>
        </p:txBody>
      </p:sp>
      <p:sp>
        <p:nvSpPr>
          <p:cNvPr id="189" name="Rechteck 31">
            <a:extLst>
              <a:ext uri="{FF2B5EF4-FFF2-40B4-BE49-F238E27FC236}">
                <a16:creationId xmlns:a16="http://schemas.microsoft.com/office/drawing/2014/main" id="{BC02513B-671E-434B-AAC5-AE9E6EBBBAF4}"/>
              </a:ext>
            </a:extLst>
          </p:cNvPr>
          <p:cNvSpPr/>
          <p:nvPr/>
        </p:nvSpPr>
        <p:spPr>
          <a:xfrm>
            <a:off x="3124482" y="3807929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8" name="Gerade Verbindung 20">
            <a:extLst>
              <a:ext uri="{FF2B5EF4-FFF2-40B4-BE49-F238E27FC236}">
                <a16:creationId xmlns:a16="http://schemas.microsoft.com/office/drawing/2014/main" id="{A4CE5E16-2A4E-4575-B2A3-2EC2A0D832A4}"/>
              </a:ext>
            </a:extLst>
          </p:cNvPr>
          <p:cNvCxnSpPr/>
          <p:nvPr/>
        </p:nvCxnSpPr>
        <p:spPr>
          <a:xfrm flipV="1">
            <a:off x="3114750" y="3787775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9" name="Gerade Verbindung 20">
            <a:extLst>
              <a:ext uri="{FF2B5EF4-FFF2-40B4-BE49-F238E27FC236}">
                <a16:creationId xmlns:a16="http://schemas.microsoft.com/office/drawing/2014/main" id="{F1D357D6-D6AA-4F41-90B2-AEF1AC46B987}"/>
              </a:ext>
            </a:extLst>
          </p:cNvPr>
          <p:cNvCxnSpPr/>
          <p:nvPr/>
        </p:nvCxnSpPr>
        <p:spPr>
          <a:xfrm>
            <a:off x="3051306" y="3882938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0" name="Gerade Verbindung 20">
            <a:extLst>
              <a:ext uri="{FF2B5EF4-FFF2-40B4-BE49-F238E27FC236}">
                <a16:creationId xmlns:a16="http://schemas.microsoft.com/office/drawing/2014/main" id="{8D906CC0-208A-4A84-BC06-1777644308B4}"/>
              </a:ext>
            </a:extLst>
          </p:cNvPr>
          <p:cNvCxnSpPr/>
          <p:nvPr/>
        </p:nvCxnSpPr>
        <p:spPr>
          <a:xfrm flipV="1">
            <a:off x="3530891" y="3788261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1" name="Gerade Verbindung 20">
            <a:extLst>
              <a:ext uri="{FF2B5EF4-FFF2-40B4-BE49-F238E27FC236}">
                <a16:creationId xmlns:a16="http://schemas.microsoft.com/office/drawing/2014/main" id="{D641D242-DEB2-4CDD-B3A5-9A54C031344E}"/>
              </a:ext>
            </a:extLst>
          </p:cNvPr>
          <p:cNvCxnSpPr/>
          <p:nvPr/>
        </p:nvCxnSpPr>
        <p:spPr>
          <a:xfrm>
            <a:off x="3112443" y="3792703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2" name="Gerade Verbindung 20">
            <a:extLst>
              <a:ext uri="{FF2B5EF4-FFF2-40B4-BE49-F238E27FC236}">
                <a16:creationId xmlns:a16="http://schemas.microsoft.com/office/drawing/2014/main" id="{04B86788-C1C0-4D66-A5CF-E7D108A07D55}"/>
              </a:ext>
            </a:extLst>
          </p:cNvPr>
          <p:cNvCxnSpPr/>
          <p:nvPr/>
        </p:nvCxnSpPr>
        <p:spPr>
          <a:xfrm>
            <a:off x="3530670" y="3888048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3" name="Gerade Verbindung 20">
            <a:extLst>
              <a:ext uri="{FF2B5EF4-FFF2-40B4-BE49-F238E27FC236}">
                <a16:creationId xmlns:a16="http://schemas.microsoft.com/office/drawing/2014/main" id="{ED6082FF-92C6-47B0-8599-9436B3D52CC4}"/>
              </a:ext>
            </a:extLst>
          </p:cNvPr>
          <p:cNvCxnSpPr/>
          <p:nvPr/>
        </p:nvCxnSpPr>
        <p:spPr>
          <a:xfrm>
            <a:off x="4000397" y="3886520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4" name="Rechteck 18">
            <a:extLst>
              <a:ext uri="{FF2B5EF4-FFF2-40B4-BE49-F238E27FC236}">
                <a16:creationId xmlns:a16="http://schemas.microsoft.com/office/drawing/2014/main" id="{8975C91F-88CB-40EF-8FCE-B382C152F4D2}"/>
              </a:ext>
            </a:extLst>
          </p:cNvPr>
          <p:cNvSpPr/>
          <p:nvPr/>
        </p:nvSpPr>
        <p:spPr>
          <a:xfrm>
            <a:off x="3592466" y="3807683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5" name="Gerade Verbindung 20">
            <a:extLst>
              <a:ext uri="{FF2B5EF4-FFF2-40B4-BE49-F238E27FC236}">
                <a16:creationId xmlns:a16="http://schemas.microsoft.com/office/drawing/2014/main" id="{1C0723C2-E51B-421C-8034-D93B64CD9673}"/>
              </a:ext>
            </a:extLst>
          </p:cNvPr>
          <p:cNvCxnSpPr/>
          <p:nvPr/>
        </p:nvCxnSpPr>
        <p:spPr>
          <a:xfrm flipV="1">
            <a:off x="3586077" y="3787867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6" name="Gerade Verbindung 20">
            <a:extLst>
              <a:ext uri="{FF2B5EF4-FFF2-40B4-BE49-F238E27FC236}">
                <a16:creationId xmlns:a16="http://schemas.microsoft.com/office/drawing/2014/main" id="{150B15FF-EA29-4A47-A1F0-83D7BA78AB5B}"/>
              </a:ext>
            </a:extLst>
          </p:cNvPr>
          <p:cNvCxnSpPr/>
          <p:nvPr/>
        </p:nvCxnSpPr>
        <p:spPr>
          <a:xfrm flipV="1">
            <a:off x="4000341" y="3787403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7" name="Gerade Verbindung 20">
            <a:extLst>
              <a:ext uri="{FF2B5EF4-FFF2-40B4-BE49-F238E27FC236}">
                <a16:creationId xmlns:a16="http://schemas.microsoft.com/office/drawing/2014/main" id="{D76AC093-7D55-451A-AE55-07A8E187A566}"/>
              </a:ext>
            </a:extLst>
          </p:cNvPr>
          <p:cNvCxnSpPr/>
          <p:nvPr/>
        </p:nvCxnSpPr>
        <p:spPr>
          <a:xfrm>
            <a:off x="3582232" y="3792238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8" name="Rechteck 17">
            <a:extLst>
              <a:ext uri="{FF2B5EF4-FFF2-40B4-BE49-F238E27FC236}">
                <a16:creationId xmlns:a16="http://schemas.microsoft.com/office/drawing/2014/main" id="{BA251B41-545B-4C41-A1CF-97BEACFE92C8}"/>
              </a:ext>
            </a:extLst>
          </p:cNvPr>
          <p:cNvSpPr/>
          <p:nvPr/>
        </p:nvSpPr>
        <p:spPr>
          <a:xfrm>
            <a:off x="3064821" y="1247852"/>
            <a:ext cx="1008000" cy="180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9" name="Rechteck 18">
            <a:extLst>
              <a:ext uri="{FF2B5EF4-FFF2-40B4-BE49-F238E27FC236}">
                <a16:creationId xmlns:a16="http://schemas.microsoft.com/office/drawing/2014/main" id="{ED481861-183C-4839-A7B3-5ED838815A9A}"/>
              </a:ext>
            </a:extLst>
          </p:cNvPr>
          <p:cNvSpPr/>
          <p:nvPr/>
        </p:nvSpPr>
        <p:spPr>
          <a:xfrm>
            <a:off x="3134957" y="1158970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0" name="Gerade Verbindung 20">
            <a:extLst>
              <a:ext uri="{FF2B5EF4-FFF2-40B4-BE49-F238E27FC236}">
                <a16:creationId xmlns:a16="http://schemas.microsoft.com/office/drawing/2014/main" id="{438198DE-74F9-4D9A-AF53-08E6C60D68B2}"/>
              </a:ext>
            </a:extLst>
          </p:cNvPr>
          <p:cNvCxnSpPr/>
          <p:nvPr/>
        </p:nvCxnSpPr>
        <p:spPr>
          <a:xfrm flipV="1">
            <a:off x="3125225" y="1138816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1" name="Gerade Verbindung 20">
            <a:extLst>
              <a:ext uri="{FF2B5EF4-FFF2-40B4-BE49-F238E27FC236}">
                <a16:creationId xmlns:a16="http://schemas.microsoft.com/office/drawing/2014/main" id="{683C5324-8360-470D-86F4-3FB5059FDFFF}"/>
              </a:ext>
            </a:extLst>
          </p:cNvPr>
          <p:cNvCxnSpPr/>
          <p:nvPr/>
        </p:nvCxnSpPr>
        <p:spPr>
          <a:xfrm>
            <a:off x="3061781" y="1233979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2" name="Gerade Verbindung 20">
            <a:extLst>
              <a:ext uri="{FF2B5EF4-FFF2-40B4-BE49-F238E27FC236}">
                <a16:creationId xmlns:a16="http://schemas.microsoft.com/office/drawing/2014/main" id="{4B0B5BCB-73ED-43AD-9754-D1F182EA959C}"/>
              </a:ext>
            </a:extLst>
          </p:cNvPr>
          <p:cNvCxnSpPr/>
          <p:nvPr/>
        </p:nvCxnSpPr>
        <p:spPr>
          <a:xfrm flipV="1">
            <a:off x="3541366" y="1139302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Gerade Verbindung 20">
            <a:extLst>
              <a:ext uri="{FF2B5EF4-FFF2-40B4-BE49-F238E27FC236}">
                <a16:creationId xmlns:a16="http://schemas.microsoft.com/office/drawing/2014/main" id="{0BD75734-66C2-4177-9CF0-C7863B76E119}"/>
              </a:ext>
            </a:extLst>
          </p:cNvPr>
          <p:cNvCxnSpPr/>
          <p:nvPr/>
        </p:nvCxnSpPr>
        <p:spPr>
          <a:xfrm>
            <a:off x="3122918" y="1143744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4" name="Gerade Verbindung 20">
            <a:extLst>
              <a:ext uri="{FF2B5EF4-FFF2-40B4-BE49-F238E27FC236}">
                <a16:creationId xmlns:a16="http://schemas.microsoft.com/office/drawing/2014/main" id="{269238BF-D94F-4F5F-AC84-CE7953AD9096}"/>
              </a:ext>
            </a:extLst>
          </p:cNvPr>
          <p:cNvCxnSpPr/>
          <p:nvPr/>
        </p:nvCxnSpPr>
        <p:spPr>
          <a:xfrm>
            <a:off x="3541145" y="1239089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5" name="Gerade Verbindung 20">
            <a:extLst>
              <a:ext uri="{FF2B5EF4-FFF2-40B4-BE49-F238E27FC236}">
                <a16:creationId xmlns:a16="http://schemas.microsoft.com/office/drawing/2014/main" id="{6A56EAFD-27E4-4DBB-90A9-52F04C624253}"/>
              </a:ext>
            </a:extLst>
          </p:cNvPr>
          <p:cNvCxnSpPr/>
          <p:nvPr/>
        </p:nvCxnSpPr>
        <p:spPr>
          <a:xfrm>
            <a:off x="4010872" y="1237561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6" name="Rechteck 18">
            <a:extLst>
              <a:ext uri="{FF2B5EF4-FFF2-40B4-BE49-F238E27FC236}">
                <a16:creationId xmlns:a16="http://schemas.microsoft.com/office/drawing/2014/main" id="{57838D4B-956D-4B75-A4D1-0F14A92E00A6}"/>
              </a:ext>
            </a:extLst>
          </p:cNvPr>
          <p:cNvSpPr/>
          <p:nvPr/>
        </p:nvSpPr>
        <p:spPr>
          <a:xfrm>
            <a:off x="3602941" y="1158724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7" name="Gerade Verbindung 20">
            <a:extLst>
              <a:ext uri="{FF2B5EF4-FFF2-40B4-BE49-F238E27FC236}">
                <a16:creationId xmlns:a16="http://schemas.microsoft.com/office/drawing/2014/main" id="{8E831314-4C31-4F68-94A2-C659DE887987}"/>
              </a:ext>
            </a:extLst>
          </p:cNvPr>
          <p:cNvCxnSpPr/>
          <p:nvPr/>
        </p:nvCxnSpPr>
        <p:spPr>
          <a:xfrm flipV="1">
            <a:off x="3596552" y="1138908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8" name="Gerade Verbindung 20">
            <a:extLst>
              <a:ext uri="{FF2B5EF4-FFF2-40B4-BE49-F238E27FC236}">
                <a16:creationId xmlns:a16="http://schemas.microsoft.com/office/drawing/2014/main" id="{BECC5E61-72A4-4156-9528-CE22A0F3FC73}"/>
              </a:ext>
            </a:extLst>
          </p:cNvPr>
          <p:cNvCxnSpPr/>
          <p:nvPr/>
        </p:nvCxnSpPr>
        <p:spPr>
          <a:xfrm flipV="1">
            <a:off x="4010816" y="1138444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9" name="Gerade Verbindung 20">
            <a:extLst>
              <a:ext uri="{FF2B5EF4-FFF2-40B4-BE49-F238E27FC236}">
                <a16:creationId xmlns:a16="http://schemas.microsoft.com/office/drawing/2014/main" id="{04074CEA-024E-40F0-B9BF-4C914CB68A20}"/>
              </a:ext>
            </a:extLst>
          </p:cNvPr>
          <p:cNvCxnSpPr/>
          <p:nvPr/>
        </p:nvCxnSpPr>
        <p:spPr>
          <a:xfrm>
            <a:off x="3592707" y="1143279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0" name="Rechteck 17">
            <a:extLst>
              <a:ext uri="{FF2B5EF4-FFF2-40B4-BE49-F238E27FC236}">
                <a16:creationId xmlns:a16="http://schemas.microsoft.com/office/drawing/2014/main" id="{F6DC8014-1147-4F53-9EFF-68D0C5129623}"/>
              </a:ext>
            </a:extLst>
          </p:cNvPr>
          <p:cNvSpPr/>
          <p:nvPr/>
        </p:nvSpPr>
        <p:spPr>
          <a:xfrm>
            <a:off x="3048266" y="2499943"/>
            <a:ext cx="1008000" cy="288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1" name="Rechteck 18">
            <a:extLst>
              <a:ext uri="{FF2B5EF4-FFF2-40B4-BE49-F238E27FC236}">
                <a16:creationId xmlns:a16="http://schemas.microsoft.com/office/drawing/2014/main" id="{745A66B1-05FC-4B9D-B6AC-D62385398B9D}"/>
              </a:ext>
            </a:extLst>
          </p:cNvPr>
          <p:cNvSpPr/>
          <p:nvPr/>
        </p:nvSpPr>
        <p:spPr>
          <a:xfrm>
            <a:off x="3118402" y="2411061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2" name="Gerade Verbindung 20">
            <a:extLst>
              <a:ext uri="{FF2B5EF4-FFF2-40B4-BE49-F238E27FC236}">
                <a16:creationId xmlns:a16="http://schemas.microsoft.com/office/drawing/2014/main" id="{137B3E93-2F63-48DD-AB40-BC41285E2648}"/>
              </a:ext>
            </a:extLst>
          </p:cNvPr>
          <p:cNvCxnSpPr/>
          <p:nvPr/>
        </p:nvCxnSpPr>
        <p:spPr>
          <a:xfrm flipV="1">
            <a:off x="3108670" y="2390907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3" name="Gerade Verbindung 20">
            <a:extLst>
              <a:ext uri="{FF2B5EF4-FFF2-40B4-BE49-F238E27FC236}">
                <a16:creationId xmlns:a16="http://schemas.microsoft.com/office/drawing/2014/main" id="{72D9A465-8920-4D13-97C1-F7A632958661}"/>
              </a:ext>
            </a:extLst>
          </p:cNvPr>
          <p:cNvCxnSpPr/>
          <p:nvPr/>
        </p:nvCxnSpPr>
        <p:spPr>
          <a:xfrm>
            <a:off x="3045226" y="2486070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4" name="Gerade Verbindung 20">
            <a:extLst>
              <a:ext uri="{FF2B5EF4-FFF2-40B4-BE49-F238E27FC236}">
                <a16:creationId xmlns:a16="http://schemas.microsoft.com/office/drawing/2014/main" id="{171BB4EA-1872-44CF-AC7B-B4A89AAA6BCB}"/>
              </a:ext>
            </a:extLst>
          </p:cNvPr>
          <p:cNvCxnSpPr/>
          <p:nvPr/>
        </p:nvCxnSpPr>
        <p:spPr>
          <a:xfrm flipV="1">
            <a:off x="3524811" y="2391393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" name="Gerade Verbindung 20">
            <a:extLst>
              <a:ext uri="{FF2B5EF4-FFF2-40B4-BE49-F238E27FC236}">
                <a16:creationId xmlns:a16="http://schemas.microsoft.com/office/drawing/2014/main" id="{7BFC1B99-4006-44CB-AA2F-2D0197E7F52F}"/>
              </a:ext>
            </a:extLst>
          </p:cNvPr>
          <p:cNvCxnSpPr/>
          <p:nvPr/>
        </p:nvCxnSpPr>
        <p:spPr>
          <a:xfrm>
            <a:off x="3106363" y="2395835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6" name="Gerade Verbindung 20">
            <a:extLst>
              <a:ext uri="{FF2B5EF4-FFF2-40B4-BE49-F238E27FC236}">
                <a16:creationId xmlns:a16="http://schemas.microsoft.com/office/drawing/2014/main" id="{8BF16F72-6FBC-4DD7-BFC8-8D808BF7A922}"/>
              </a:ext>
            </a:extLst>
          </p:cNvPr>
          <p:cNvCxnSpPr/>
          <p:nvPr/>
        </p:nvCxnSpPr>
        <p:spPr>
          <a:xfrm>
            <a:off x="3524590" y="2491180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7" name="Rechteck 18">
            <a:extLst>
              <a:ext uri="{FF2B5EF4-FFF2-40B4-BE49-F238E27FC236}">
                <a16:creationId xmlns:a16="http://schemas.microsoft.com/office/drawing/2014/main" id="{CCEBD056-B3F3-49D7-9439-5B24810B6F87}"/>
              </a:ext>
            </a:extLst>
          </p:cNvPr>
          <p:cNvSpPr/>
          <p:nvPr/>
        </p:nvSpPr>
        <p:spPr>
          <a:xfrm>
            <a:off x="3586386" y="2410815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8" name="Gerade Verbindung 20">
            <a:extLst>
              <a:ext uri="{FF2B5EF4-FFF2-40B4-BE49-F238E27FC236}">
                <a16:creationId xmlns:a16="http://schemas.microsoft.com/office/drawing/2014/main" id="{8D2F11E4-5547-467E-BAEF-FC0B28CDEA74}"/>
              </a:ext>
            </a:extLst>
          </p:cNvPr>
          <p:cNvCxnSpPr/>
          <p:nvPr/>
        </p:nvCxnSpPr>
        <p:spPr>
          <a:xfrm flipV="1">
            <a:off x="3579997" y="2390999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9" name="Gerade Verbindung 20">
            <a:extLst>
              <a:ext uri="{FF2B5EF4-FFF2-40B4-BE49-F238E27FC236}">
                <a16:creationId xmlns:a16="http://schemas.microsoft.com/office/drawing/2014/main" id="{672E0CEA-921D-40C2-A5C0-010FD8C3DAD7}"/>
              </a:ext>
            </a:extLst>
          </p:cNvPr>
          <p:cNvCxnSpPr/>
          <p:nvPr/>
        </p:nvCxnSpPr>
        <p:spPr>
          <a:xfrm>
            <a:off x="3576152" y="2395370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0" name="Right Arrow 53">
            <a:extLst>
              <a:ext uri="{FF2B5EF4-FFF2-40B4-BE49-F238E27FC236}">
                <a16:creationId xmlns:a16="http://schemas.microsoft.com/office/drawing/2014/main" id="{C569D7C6-F5D8-4FA1-85D8-EC89F35C2E9A}"/>
              </a:ext>
            </a:extLst>
          </p:cNvPr>
          <p:cNvSpPr/>
          <p:nvPr/>
        </p:nvSpPr>
        <p:spPr>
          <a:xfrm rot="16200000">
            <a:off x="3386707" y="2003529"/>
            <a:ext cx="360000" cy="1800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ight Arrow 54">
            <a:extLst>
              <a:ext uri="{FF2B5EF4-FFF2-40B4-BE49-F238E27FC236}">
                <a16:creationId xmlns:a16="http://schemas.microsoft.com/office/drawing/2014/main" id="{EFDB0455-B9BC-409C-84E3-F1E06DD4968F}"/>
              </a:ext>
            </a:extLst>
          </p:cNvPr>
          <p:cNvSpPr/>
          <p:nvPr/>
        </p:nvSpPr>
        <p:spPr>
          <a:xfrm rot="16200000">
            <a:off x="3383904" y="3425892"/>
            <a:ext cx="360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2" name="Straight Arrow Connector 55">
            <a:extLst>
              <a:ext uri="{FF2B5EF4-FFF2-40B4-BE49-F238E27FC236}">
                <a16:creationId xmlns:a16="http://schemas.microsoft.com/office/drawing/2014/main" id="{5B5A05FF-2523-4AD8-BC06-F5412A92F70E}"/>
              </a:ext>
            </a:extLst>
          </p:cNvPr>
          <p:cNvCxnSpPr/>
          <p:nvPr/>
        </p:nvCxnSpPr>
        <p:spPr>
          <a:xfrm flipH="1">
            <a:off x="3223529" y="3889514"/>
            <a:ext cx="0" cy="432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feld 30">
            <a:extLst>
              <a:ext uri="{FF2B5EF4-FFF2-40B4-BE49-F238E27FC236}">
                <a16:creationId xmlns:a16="http://schemas.microsoft.com/office/drawing/2014/main" id="{97D3A1B5-B80F-423D-ADFB-EF586E3EBD2E}"/>
              </a:ext>
            </a:extLst>
          </p:cNvPr>
          <p:cNvSpPr txBox="1"/>
          <p:nvPr/>
        </p:nvSpPr>
        <p:spPr>
          <a:xfrm>
            <a:off x="3231080" y="4040779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194 µm</a:t>
            </a:r>
          </a:p>
        </p:txBody>
      </p:sp>
      <p:cxnSp>
        <p:nvCxnSpPr>
          <p:cNvPr id="234" name="Straight Arrow Connector 57">
            <a:extLst>
              <a:ext uri="{FF2B5EF4-FFF2-40B4-BE49-F238E27FC236}">
                <a16:creationId xmlns:a16="http://schemas.microsoft.com/office/drawing/2014/main" id="{FBF1412F-81BC-4D51-858B-64565FF75D52}"/>
              </a:ext>
            </a:extLst>
          </p:cNvPr>
          <p:cNvCxnSpPr/>
          <p:nvPr/>
        </p:nvCxnSpPr>
        <p:spPr>
          <a:xfrm flipH="1">
            <a:off x="3241070" y="2491006"/>
            <a:ext cx="0" cy="288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Textfeld 30">
            <a:extLst>
              <a:ext uri="{FF2B5EF4-FFF2-40B4-BE49-F238E27FC236}">
                <a16:creationId xmlns:a16="http://schemas.microsoft.com/office/drawing/2014/main" id="{735E817A-C4D8-40DD-88B1-25FEB8B293DF}"/>
              </a:ext>
            </a:extLst>
          </p:cNvPr>
          <p:cNvSpPr txBox="1"/>
          <p:nvPr/>
        </p:nvSpPr>
        <p:spPr>
          <a:xfrm>
            <a:off x="3247635" y="2565928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150.6 µm</a:t>
            </a:r>
          </a:p>
        </p:txBody>
      </p:sp>
      <p:cxnSp>
        <p:nvCxnSpPr>
          <p:cNvPr id="236" name="Straight Arrow Connector 59">
            <a:extLst>
              <a:ext uri="{FF2B5EF4-FFF2-40B4-BE49-F238E27FC236}">
                <a16:creationId xmlns:a16="http://schemas.microsoft.com/office/drawing/2014/main" id="{634B7DCF-AF95-4164-899E-84257401843C}"/>
              </a:ext>
            </a:extLst>
          </p:cNvPr>
          <p:cNvCxnSpPr/>
          <p:nvPr/>
        </p:nvCxnSpPr>
        <p:spPr>
          <a:xfrm flipH="1">
            <a:off x="3273922" y="1252404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Textfeld 30">
            <a:extLst>
              <a:ext uri="{FF2B5EF4-FFF2-40B4-BE49-F238E27FC236}">
                <a16:creationId xmlns:a16="http://schemas.microsoft.com/office/drawing/2014/main" id="{30463CF6-A234-4C93-9C24-46F5A27DE5B5}"/>
              </a:ext>
            </a:extLst>
          </p:cNvPr>
          <p:cNvSpPr txBox="1"/>
          <p:nvPr/>
        </p:nvSpPr>
        <p:spPr>
          <a:xfrm>
            <a:off x="3265970" y="1233009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112.3 µm</a:t>
            </a:r>
          </a:p>
        </p:txBody>
      </p:sp>
      <p:cxnSp>
        <p:nvCxnSpPr>
          <p:cNvPr id="238" name="Gerade Verbindung 20">
            <a:extLst>
              <a:ext uri="{FF2B5EF4-FFF2-40B4-BE49-F238E27FC236}">
                <a16:creationId xmlns:a16="http://schemas.microsoft.com/office/drawing/2014/main" id="{8F17F6C9-A14E-4332-A094-4672039B06AA}"/>
              </a:ext>
            </a:extLst>
          </p:cNvPr>
          <p:cNvCxnSpPr/>
          <p:nvPr/>
        </p:nvCxnSpPr>
        <p:spPr>
          <a:xfrm>
            <a:off x="3994317" y="2489652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9" name="Gerade Verbindung 20">
            <a:extLst>
              <a:ext uri="{FF2B5EF4-FFF2-40B4-BE49-F238E27FC236}">
                <a16:creationId xmlns:a16="http://schemas.microsoft.com/office/drawing/2014/main" id="{3788F72A-F655-4F55-841F-A34CB587BA40}"/>
              </a:ext>
            </a:extLst>
          </p:cNvPr>
          <p:cNvCxnSpPr/>
          <p:nvPr/>
        </p:nvCxnSpPr>
        <p:spPr>
          <a:xfrm flipV="1">
            <a:off x="3994261" y="2390535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427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38546" y="4915631"/>
            <a:ext cx="514400" cy="170625"/>
          </a:xfrm>
        </p:spPr>
        <p:txBody>
          <a:bodyPr/>
          <a:lstStyle/>
          <a:p>
            <a:fld id="{AB9D5116-BDD7-4848-BBAA-62C30F8833F7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sz="quarter" idx="10"/>
          </p:nvPr>
        </p:nvSpPr>
        <p:spPr>
          <a:xfrm>
            <a:off x="234000" y="783000"/>
            <a:ext cx="8551225" cy="3452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2473782" y="1912361"/>
            <a:ext cx="0" cy="100955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2473782" y="2308698"/>
            <a:ext cx="0" cy="108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40187" y="778942"/>
            <a:ext cx="1999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Fanocoupling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Rechteck 14"/>
          <p:cNvSpPr/>
          <p:nvPr/>
        </p:nvSpPr>
        <p:spPr>
          <a:xfrm>
            <a:off x="1495113" y="1373247"/>
            <a:ext cx="1008000" cy="36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Rechteck 17"/>
          <p:cNvSpPr/>
          <p:nvPr/>
        </p:nvSpPr>
        <p:spPr>
          <a:xfrm>
            <a:off x="1493531" y="2039350"/>
            <a:ext cx="1008000" cy="252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7" name="Gerade Verbindung mit Pfeil 13"/>
          <p:cNvCxnSpPr/>
          <p:nvPr/>
        </p:nvCxnSpPr>
        <p:spPr>
          <a:xfrm>
            <a:off x="1998013" y="1753938"/>
            <a:ext cx="0" cy="180000"/>
          </a:xfrm>
          <a:prstGeom prst="straightConnector1">
            <a:avLst/>
          </a:prstGeom>
          <a:ln w="12700">
            <a:headEnd type="stealth" w="sm" len="sm"/>
            <a:tailEnd type="stealth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Rechteck 18"/>
          <p:cNvSpPr/>
          <p:nvPr/>
        </p:nvSpPr>
        <p:spPr>
          <a:xfrm>
            <a:off x="1563667" y="1950468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0" name="Gerade Verbindung 20"/>
          <p:cNvCxnSpPr/>
          <p:nvPr/>
        </p:nvCxnSpPr>
        <p:spPr>
          <a:xfrm flipV="1">
            <a:off x="1553935" y="1930314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Gerade Verbindung 20"/>
          <p:cNvCxnSpPr/>
          <p:nvPr/>
        </p:nvCxnSpPr>
        <p:spPr>
          <a:xfrm>
            <a:off x="1490491" y="2025477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Gerade Verbindung 20"/>
          <p:cNvCxnSpPr/>
          <p:nvPr/>
        </p:nvCxnSpPr>
        <p:spPr>
          <a:xfrm flipV="1">
            <a:off x="1970076" y="1930800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Gerade Verbindung 20"/>
          <p:cNvCxnSpPr/>
          <p:nvPr/>
        </p:nvCxnSpPr>
        <p:spPr>
          <a:xfrm>
            <a:off x="1551628" y="1935242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Gerade Verbindung 20"/>
          <p:cNvCxnSpPr/>
          <p:nvPr/>
        </p:nvCxnSpPr>
        <p:spPr>
          <a:xfrm>
            <a:off x="1969855" y="2030587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Gerade Verbindung 20"/>
          <p:cNvCxnSpPr/>
          <p:nvPr/>
        </p:nvCxnSpPr>
        <p:spPr>
          <a:xfrm>
            <a:off x="2439582" y="2029059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6" name="Rechteck 18"/>
          <p:cNvSpPr/>
          <p:nvPr/>
        </p:nvSpPr>
        <p:spPr>
          <a:xfrm>
            <a:off x="2031651" y="1950222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7" name="Gerade Verbindung 20"/>
          <p:cNvCxnSpPr/>
          <p:nvPr/>
        </p:nvCxnSpPr>
        <p:spPr>
          <a:xfrm flipV="1">
            <a:off x="2025262" y="1930406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Gerade Verbindung 20"/>
          <p:cNvCxnSpPr/>
          <p:nvPr/>
        </p:nvCxnSpPr>
        <p:spPr>
          <a:xfrm flipV="1">
            <a:off x="2439526" y="1929942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9" name="Gerade Verbindung 20"/>
          <p:cNvCxnSpPr/>
          <p:nvPr/>
        </p:nvCxnSpPr>
        <p:spPr>
          <a:xfrm>
            <a:off x="2021417" y="1934777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" name="Trapezoid 101"/>
          <p:cNvSpPr/>
          <p:nvPr/>
        </p:nvSpPr>
        <p:spPr>
          <a:xfrm rot="5400000">
            <a:off x="1782013" y="1402689"/>
            <a:ext cx="144000" cy="288000"/>
          </a:xfrm>
          <a:prstGeom prst="trapezoid">
            <a:avLst/>
          </a:prstGeom>
          <a:noFill/>
          <a:ln w="95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rapezoid 102"/>
          <p:cNvSpPr/>
          <p:nvPr/>
        </p:nvSpPr>
        <p:spPr>
          <a:xfrm rot="16200000">
            <a:off x="2098619" y="1402277"/>
            <a:ext cx="144000" cy="288000"/>
          </a:xfrm>
          <a:prstGeom prst="trapezoid">
            <a:avLst/>
          </a:prstGeom>
          <a:noFill/>
          <a:ln w="95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Textfeld 30"/>
          <p:cNvSpPr txBox="1"/>
          <p:nvPr/>
        </p:nvSpPr>
        <p:spPr>
          <a:xfrm>
            <a:off x="2498241" y="2027946"/>
            <a:ext cx="62068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54.6 µm</a:t>
            </a:r>
          </a:p>
        </p:txBody>
      </p:sp>
      <p:sp>
        <p:nvSpPr>
          <p:cNvPr id="114" name="Datumsplatzhalter 2"/>
          <p:cNvSpPr>
            <a:spLocks noGrp="1"/>
          </p:cNvSpPr>
          <p:nvPr>
            <p:ph type="dt" sz="half" idx="2"/>
          </p:nvPr>
        </p:nvSpPr>
        <p:spPr>
          <a:xfrm>
            <a:off x="6660000" y="4905375"/>
            <a:ext cx="1260000" cy="180150"/>
          </a:xfrm>
        </p:spPr>
        <p:txBody>
          <a:bodyPr/>
          <a:lstStyle/>
          <a:p>
            <a:fld id="{745817CE-3768-49E7-96C0-8AF2BDADE11C}" type="datetime1">
              <a:rPr lang="en-US" smtClean="0"/>
              <a:t>11/24/2022</a:t>
            </a:fld>
            <a:endParaRPr lang="de-DE" dirty="0"/>
          </a:p>
        </p:txBody>
      </p:sp>
      <p:sp>
        <p:nvSpPr>
          <p:cNvPr id="11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9" name="Title 1"/>
          <p:cNvSpPr>
            <a:spLocks noGrp="1"/>
          </p:cNvSpPr>
          <p:nvPr>
            <p:ph type="title"/>
          </p:nvPr>
        </p:nvSpPr>
        <p:spPr>
          <a:xfrm>
            <a:off x="245157" y="96265"/>
            <a:ext cx="7737229" cy="512819"/>
          </a:xfrm>
        </p:spPr>
        <p:txBody>
          <a:bodyPr>
            <a:noAutofit/>
          </a:bodyPr>
          <a:lstStyle/>
          <a:p>
            <a:r>
              <a:rPr lang="en-US" sz="2800" dirty="0"/>
              <a:t>6.Coupling Bright-Dark mode: Fano resonance</a:t>
            </a:r>
          </a:p>
        </p:txBody>
      </p:sp>
      <p:sp>
        <p:nvSpPr>
          <p:cNvPr id="105" name="TextBox 104"/>
          <p:cNvSpPr txBox="1"/>
          <p:nvPr/>
        </p:nvSpPr>
        <p:spPr>
          <a:xfrm rot="17915868">
            <a:off x="2092747" y="2214658"/>
            <a:ext cx="3861313" cy="861774"/>
          </a:xfrm>
          <a:prstGeom prst="rect">
            <a:avLst/>
          </a:prstGeom>
          <a:solidFill>
            <a:srgbClr val="FF6161"/>
          </a:solidFill>
          <a:ln>
            <a:solidFill>
              <a:srgbClr val="FF3F44"/>
            </a:solidFill>
          </a:ln>
        </p:spPr>
        <p:txBody>
          <a:bodyPr wrap="none" rtlCol="0">
            <a:spAutoFit/>
          </a:bodyPr>
          <a:lstStyle/>
          <a:p>
            <a:r>
              <a:rPr lang="de-DE" sz="50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Fanoresonace</a:t>
            </a:r>
            <a:endParaRPr lang="en-US" sz="5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70969" y="2889409"/>
            <a:ext cx="2947955" cy="199791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 err="1"/>
              <a:t>Fanocoupling</a:t>
            </a:r>
            <a:r>
              <a:rPr lang="en-US" sz="1400" dirty="0"/>
              <a:t> effect</a:t>
            </a:r>
          </a:p>
          <a:p>
            <a:pPr algn="just">
              <a:lnSpc>
                <a:spcPct val="150000"/>
              </a:lnSpc>
            </a:pPr>
            <a:r>
              <a:rPr lang="en-US" sz="1400" b="1" dirty="0"/>
              <a:t>1. Bright mode: </a:t>
            </a:r>
            <a:r>
              <a:rPr lang="en-US" sz="1400" dirty="0"/>
              <a:t>Plasmonic resonance in Ge antennas</a:t>
            </a:r>
          </a:p>
          <a:p>
            <a:pPr algn="just">
              <a:lnSpc>
                <a:spcPct val="150000"/>
              </a:lnSpc>
            </a:pPr>
            <a:r>
              <a:rPr lang="en-US" sz="1400" b="1" dirty="0"/>
              <a:t>2. Dark mode: </a:t>
            </a:r>
            <a:r>
              <a:rPr lang="en-US" sz="1400" dirty="0"/>
              <a:t>Substrate resonance only possible due interaction with the </a:t>
            </a:r>
            <a:r>
              <a:rPr lang="en-US" sz="1400" b="1" dirty="0"/>
              <a:t>bright mode</a:t>
            </a:r>
          </a:p>
        </p:txBody>
      </p:sp>
      <p:pic>
        <p:nvPicPr>
          <p:cNvPr id="54" name="Picture 53" descr="Project Path: C:\Users\hardt\Desktop\Jahr2022\Karlsruhe_Konferenz_Physik_Frauen\polish-Wafer_G5_results_29.10.21verb.opju&#10;PE Folder: /polish-Wafer_G5_results_29.10.21verb/Folder1/&#10;Short Name: dick_d_T_Vortrag">
            <a:extLst>
              <a:ext uri="{FF2B5EF4-FFF2-40B4-BE49-F238E27FC236}">
                <a16:creationId xmlns:a16="http://schemas.microsoft.com/office/drawing/2014/main" id="{1562D0C0-F19F-4C91-8DAF-C5798559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66" y="584862"/>
            <a:ext cx="3294487" cy="252000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CFE2233-FC71-4E97-AD56-D9E02AF3757B}"/>
              </a:ext>
            </a:extLst>
          </p:cNvPr>
          <p:cNvSpPr/>
          <p:nvPr/>
        </p:nvSpPr>
        <p:spPr>
          <a:xfrm>
            <a:off x="3573525" y="4688459"/>
            <a:ext cx="55370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u="sng" dirty="0">
                <a:latin typeface="Calibri" panose="020F0502020204030204" pitchFamily="34" charset="0"/>
                <a:cs typeface="Calibri" panose="020F0502020204030204" pitchFamily="34" charset="0"/>
              </a:rPr>
              <a:t>Mikhail F. </a:t>
            </a:r>
            <a:r>
              <a:rPr lang="en-US" sz="11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Limonov</a:t>
            </a:r>
            <a:r>
              <a:rPr lang="en-US" sz="1100" b="1" u="sng" dirty="0">
                <a:latin typeface="Calibri" panose="020F0502020204030204" pitchFamily="34" charset="0"/>
                <a:cs typeface="Calibri" panose="020F0502020204030204" pitchFamily="34" charset="0"/>
              </a:rPr>
              <a:t>, Advances in Optics and Photonics, </a:t>
            </a:r>
            <a:r>
              <a:rPr lang="en-US" sz="1100" u="sng" dirty="0">
                <a:latin typeface="Calibri" panose="020F0502020204030204" pitchFamily="34" charset="0"/>
                <a:cs typeface="Calibri" panose="020F0502020204030204" pitchFamily="34" charset="0"/>
              </a:rPr>
              <a:t>https://doi.org/10.1364/AOP.420731</a:t>
            </a:r>
            <a:endParaRPr lang="en-US" sz="11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BD23FD-FF0E-4CC0-9E35-CB3E6EA7B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732" y="3197627"/>
            <a:ext cx="3938357" cy="1518036"/>
          </a:xfrm>
          <a:prstGeom prst="rect">
            <a:avLst/>
          </a:prstGeom>
        </p:spPr>
      </p:pic>
      <p:sp>
        <p:nvSpPr>
          <p:cNvPr id="59" name="TextBox 65">
            <a:extLst>
              <a:ext uri="{FF2B5EF4-FFF2-40B4-BE49-F238E27FC236}">
                <a16:creationId xmlns:a16="http://schemas.microsoft.com/office/drawing/2014/main" id="{B5638ACB-D713-4E4A-9EEB-A60901C1E46F}"/>
              </a:ext>
            </a:extLst>
          </p:cNvPr>
          <p:cNvSpPr txBox="1"/>
          <p:nvPr/>
        </p:nvSpPr>
        <p:spPr>
          <a:xfrm>
            <a:off x="3343930" y="4129340"/>
            <a:ext cx="1696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Substrate resonance</a:t>
            </a:r>
          </a:p>
        </p:txBody>
      </p:sp>
      <p:sp>
        <p:nvSpPr>
          <p:cNvPr id="60" name="TextBox 5">
            <a:extLst>
              <a:ext uri="{FF2B5EF4-FFF2-40B4-BE49-F238E27FC236}">
                <a16:creationId xmlns:a16="http://schemas.microsoft.com/office/drawing/2014/main" id="{D0E7DAD5-D463-4545-84AB-5F99993CEDC4}"/>
              </a:ext>
            </a:extLst>
          </p:cNvPr>
          <p:cNvSpPr txBox="1"/>
          <p:nvPr/>
        </p:nvSpPr>
        <p:spPr>
          <a:xfrm>
            <a:off x="3564943" y="3620476"/>
            <a:ext cx="1750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Plasmonic resonance</a:t>
            </a:r>
          </a:p>
        </p:txBody>
      </p:sp>
      <p:sp>
        <p:nvSpPr>
          <p:cNvPr id="70" name="TextBox 65">
            <a:extLst>
              <a:ext uri="{FF2B5EF4-FFF2-40B4-BE49-F238E27FC236}">
                <a16:creationId xmlns:a16="http://schemas.microsoft.com/office/drawing/2014/main" id="{E1A098A1-6271-4665-A6A5-40DC193E80C2}"/>
              </a:ext>
            </a:extLst>
          </p:cNvPr>
          <p:cNvSpPr txBox="1"/>
          <p:nvPr/>
        </p:nvSpPr>
        <p:spPr>
          <a:xfrm>
            <a:off x="6215241" y="2291350"/>
            <a:ext cx="1347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Fano resonance</a:t>
            </a:r>
          </a:p>
        </p:txBody>
      </p:sp>
      <p:sp>
        <p:nvSpPr>
          <p:cNvPr id="83" name="Rechteck 17">
            <a:extLst>
              <a:ext uri="{FF2B5EF4-FFF2-40B4-BE49-F238E27FC236}">
                <a16:creationId xmlns:a16="http://schemas.microsoft.com/office/drawing/2014/main" id="{B9FCB051-963F-4905-96AD-34B66661FC17}"/>
              </a:ext>
            </a:extLst>
          </p:cNvPr>
          <p:cNvSpPr/>
          <p:nvPr/>
        </p:nvSpPr>
        <p:spPr>
          <a:xfrm>
            <a:off x="216687" y="1452622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feld 32">
            <a:extLst>
              <a:ext uri="{FF2B5EF4-FFF2-40B4-BE49-F238E27FC236}">
                <a16:creationId xmlns:a16="http://schemas.microsoft.com/office/drawing/2014/main" id="{4EDDD972-E0AB-4A07-9EF3-9D602B64185F}"/>
              </a:ext>
            </a:extLst>
          </p:cNvPr>
          <p:cNvSpPr txBox="1"/>
          <p:nvPr/>
        </p:nvSpPr>
        <p:spPr>
          <a:xfrm>
            <a:off x="957522" y="2083742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</a:p>
        </p:txBody>
      </p:sp>
      <p:sp>
        <p:nvSpPr>
          <p:cNvPr id="100" name="Rechteck 18">
            <a:extLst>
              <a:ext uri="{FF2B5EF4-FFF2-40B4-BE49-F238E27FC236}">
                <a16:creationId xmlns:a16="http://schemas.microsoft.com/office/drawing/2014/main" id="{3A1583F9-C1E7-4A67-90DC-8F9450C949D5}"/>
              </a:ext>
            </a:extLst>
          </p:cNvPr>
          <p:cNvSpPr/>
          <p:nvPr/>
        </p:nvSpPr>
        <p:spPr>
          <a:xfrm>
            <a:off x="286823" y="1363740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4" name="Gerade Verbindung 20">
            <a:extLst>
              <a:ext uri="{FF2B5EF4-FFF2-40B4-BE49-F238E27FC236}">
                <a16:creationId xmlns:a16="http://schemas.microsoft.com/office/drawing/2014/main" id="{E8CB05B6-B093-4C4E-BD0C-421614F4294A}"/>
              </a:ext>
            </a:extLst>
          </p:cNvPr>
          <p:cNvCxnSpPr/>
          <p:nvPr/>
        </p:nvCxnSpPr>
        <p:spPr>
          <a:xfrm flipV="1">
            <a:off x="277091" y="1343586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" name="Gerade Verbindung 20">
            <a:extLst>
              <a:ext uri="{FF2B5EF4-FFF2-40B4-BE49-F238E27FC236}">
                <a16:creationId xmlns:a16="http://schemas.microsoft.com/office/drawing/2014/main" id="{7F9A6989-63E7-400C-B7FB-E2361057E9BD}"/>
              </a:ext>
            </a:extLst>
          </p:cNvPr>
          <p:cNvCxnSpPr/>
          <p:nvPr/>
        </p:nvCxnSpPr>
        <p:spPr>
          <a:xfrm>
            <a:off x="213647" y="1438749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" name="Gerade Verbindung 20">
            <a:extLst>
              <a:ext uri="{FF2B5EF4-FFF2-40B4-BE49-F238E27FC236}">
                <a16:creationId xmlns:a16="http://schemas.microsoft.com/office/drawing/2014/main" id="{4AAAF8AC-AC02-452B-8053-D4EB5CF13E8E}"/>
              </a:ext>
            </a:extLst>
          </p:cNvPr>
          <p:cNvCxnSpPr/>
          <p:nvPr/>
        </p:nvCxnSpPr>
        <p:spPr>
          <a:xfrm flipV="1">
            <a:off x="693232" y="1344072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" name="Gerade Verbindung 20">
            <a:extLst>
              <a:ext uri="{FF2B5EF4-FFF2-40B4-BE49-F238E27FC236}">
                <a16:creationId xmlns:a16="http://schemas.microsoft.com/office/drawing/2014/main" id="{4E1C8161-2338-42C1-945B-8B3D082CB3F7}"/>
              </a:ext>
            </a:extLst>
          </p:cNvPr>
          <p:cNvCxnSpPr/>
          <p:nvPr/>
        </p:nvCxnSpPr>
        <p:spPr>
          <a:xfrm>
            <a:off x="274784" y="1348514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" name="Gerade Verbindung 20">
            <a:extLst>
              <a:ext uri="{FF2B5EF4-FFF2-40B4-BE49-F238E27FC236}">
                <a16:creationId xmlns:a16="http://schemas.microsoft.com/office/drawing/2014/main" id="{5DF026E4-7AA3-4ED1-A2A2-7287FAF9E93A}"/>
              </a:ext>
            </a:extLst>
          </p:cNvPr>
          <p:cNvCxnSpPr/>
          <p:nvPr/>
        </p:nvCxnSpPr>
        <p:spPr>
          <a:xfrm>
            <a:off x="693011" y="1443859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Gerade Verbindung 20">
            <a:extLst>
              <a:ext uri="{FF2B5EF4-FFF2-40B4-BE49-F238E27FC236}">
                <a16:creationId xmlns:a16="http://schemas.microsoft.com/office/drawing/2014/main" id="{AC879F3D-0A56-4202-88D2-58A46D05B919}"/>
              </a:ext>
            </a:extLst>
          </p:cNvPr>
          <p:cNvCxnSpPr/>
          <p:nvPr/>
        </p:nvCxnSpPr>
        <p:spPr>
          <a:xfrm>
            <a:off x="1162738" y="1442331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2" name="Rechteck 18">
            <a:extLst>
              <a:ext uri="{FF2B5EF4-FFF2-40B4-BE49-F238E27FC236}">
                <a16:creationId xmlns:a16="http://schemas.microsoft.com/office/drawing/2014/main" id="{A2C1EBC4-2A2B-420D-BF1A-754B2F333952}"/>
              </a:ext>
            </a:extLst>
          </p:cNvPr>
          <p:cNvSpPr/>
          <p:nvPr/>
        </p:nvSpPr>
        <p:spPr>
          <a:xfrm>
            <a:off x="754807" y="1363494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6" name="Gerade Verbindung 20">
            <a:extLst>
              <a:ext uri="{FF2B5EF4-FFF2-40B4-BE49-F238E27FC236}">
                <a16:creationId xmlns:a16="http://schemas.microsoft.com/office/drawing/2014/main" id="{22FB2F35-3122-4395-B139-B3A9D77A5C98}"/>
              </a:ext>
            </a:extLst>
          </p:cNvPr>
          <p:cNvCxnSpPr/>
          <p:nvPr/>
        </p:nvCxnSpPr>
        <p:spPr>
          <a:xfrm flipV="1">
            <a:off x="748418" y="1343678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Gerade Verbindung 20">
            <a:extLst>
              <a:ext uri="{FF2B5EF4-FFF2-40B4-BE49-F238E27FC236}">
                <a16:creationId xmlns:a16="http://schemas.microsoft.com/office/drawing/2014/main" id="{EF954A1F-27E1-422B-9E30-B04ACFF8BE1C}"/>
              </a:ext>
            </a:extLst>
          </p:cNvPr>
          <p:cNvCxnSpPr/>
          <p:nvPr/>
        </p:nvCxnSpPr>
        <p:spPr>
          <a:xfrm flipV="1">
            <a:off x="1162682" y="1343214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8" name="Gerade Verbindung 20">
            <a:extLst>
              <a:ext uri="{FF2B5EF4-FFF2-40B4-BE49-F238E27FC236}">
                <a16:creationId xmlns:a16="http://schemas.microsoft.com/office/drawing/2014/main" id="{652009D2-B5CE-433E-A2AB-A0178F9269F3}"/>
              </a:ext>
            </a:extLst>
          </p:cNvPr>
          <p:cNvCxnSpPr/>
          <p:nvPr/>
        </p:nvCxnSpPr>
        <p:spPr>
          <a:xfrm>
            <a:off x="744573" y="1348049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Straight Arrow Connector 76">
            <a:extLst>
              <a:ext uri="{FF2B5EF4-FFF2-40B4-BE49-F238E27FC236}">
                <a16:creationId xmlns:a16="http://schemas.microsoft.com/office/drawing/2014/main" id="{167DC5A0-35AB-4673-AFCF-A04731C87BAD}"/>
              </a:ext>
            </a:extLst>
          </p:cNvPr>
          <p:cNvCxnSpPr/>
          <p:nvPr/>
        </p:nvCxnSpPr>
        <p:spPr>
          <a:xfrm flipH="1">
            <a:off x="301346" y="1445325"/>
            <a:ext cx="0" cy="900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feld 30">
            <a:extLst>
              <a:ext uri="{FF2B5EF4-FFF2-40B4-BE49-F238E27FC236}">
                <a16:creationId xmlns:a16="http://schemas.microsoft.com/office/drawing/2014/main" id="{058F2E49-FB67-460D-9132-47B8739B8E9A}"/>
              </a:ext>
            </a:extLst>
          </p:cNvPr>
          <p:cNvSpPr txBox="1"/>
          <p:nvPr/>
        </p:nvSpPr>
        <p:spPr>
          <a:xfrm>
            <a:off x="359707" y="1977381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729 µm</a:t>
            </a:r>
          </a:p>
        </p:txBody>
      </p:sp>
      <p:sp>
        <p:nvSpPr>
          <p:cNvPr id="121" name="Curved Down Arrow 107">
            <a:extLst>
              <a:ext uri="{FF2B5EF4-FFF2-40B4-BE49-F238E27FC236}">
                <a16:creationId xmlns:a16="http://schemas.microsoft.com/office/drawing/2014/main" id="{B2C1FF49-B84E-4EB9-A87F-11173A718B41}"/>
              </a:ext>
            </a:extLst>
          </p:cNvPr>
          <p:cNvSpPr/>
          <p:nvPr/>
        </p:nvSpPr>
        <p:spPr>
          <a:xfrm rot="10800000" flipH="1">
            <a:off x="897313" y="2461218"/>
            <a:ext cx="937616" cy="226301"/>
          </a:xfrm>
          <a:prstGeom prst="curved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4" name="Picture 123" descr="Project Path: C:\Users\hardt\Desktop\Jahr2022\Karlsruhe_Konferenz_Physik_Frauen\Vortrag\P3SC_G5_polish_dicke_ananlyse_trasnamission.opju&#10;PE Folder: /P3SC_G5_polish_dicke_ananlyse_trasnamission/G5_polish_without/&#10;Short Name: Graph2">
            <a:extLst>
              <a:ext uri="{FF2B5EF4-FFF2-40B4-BE49-F238E27FC236}">
                <a16:creationId xmlns:a16="http://schemas.microsoft.com/office/drawing/2014/main" id="{66BFECE6-1C1E-4883-950D-27FA128F2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557" y="668205"/>
            <a:ext cx="3059166" cy="2340000"/>
          </a:xfrm>
          <a:prstGeom prst="rect">
            <a:avLst/>
          </a:prstGeom>
        </p:spPr>
      </p:pic>
      <p:sp>
        <p:nvSpPr>
          <p:cNvPr id="125" name="Up Arrow 403">
            <a:extLst>
              <a:ext uri="{FF2B5EF4-FFF2-40B4-BE49-F238E27FC236}">
                <a16:creationId xmlns:a16="http://schemas.microsoft.com/office/drawing/2014/main" id="{AD122A3D-7E5A-40D4-84C0-8AFAFCE49712}"/>
              </a:ext>
            </a:extLst>
          </p:cNvPr>
          <p:cNvSpPr/>
          <p:nvPr/>
        </p:nvSpPr>
        <p:spPr>
          <a:xfrm>
            <a:off x="3941828" y="2509113"/>
            <a:ext cx="144000" cy="432000"/>
          </a:xfrm>
          <a:prstGeom prst="upArrow">
            <a:avLst/>
          </a:prstGeom>
          <a:solidFill>
            <a:srgbClr val="FF9999"/>
          </a:solidFill>
          <a:ln>
            <a:solidFill>
              <a:srgbClr val="9E08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Gerade Verbindung mit Pfeil 185">
            <a:extLst>
              <a:ext uri="{FF2B5EF4-FFF2-40B4-BE49-F238E27FC236}">
                <a16:creationId xmlns:a16="http://schemas.microsoft.com/office/drawing/2014/main" id="{211CCD4A-A3F6-407E-B4B2-3FCE02B706F2}"/>
              </a:ext>
            </a:extLst>
          </p:cNvPr>
          <p:cNvCxnSpPr/>
          <p:nvPr/>
        </p:nvCxnSpPr>
        <p:spPr>
          <a:xfrm>
            <a:off x="3777196" y="1918660"/>
            <a:ext cx="324000" cy="0"/>
          </a:xfrm>
          <a:prstGeom prst="straightConnector1">
            <a:avLst/>
          </a:prstGeom>
          <a:ln w="28575">
            <a:solidFill>
              <a:srgbClr val="9E0821"/>
            </a:solidFill>
            <a:headEnd type="stealth" w="sm" len="med"/>
            <a:tailEnd type="stealth" w="sm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7" name="Picture 126" descr="Project Path: C:\Users\hardt\Desktop\Jahr2022\Karlsruhe_Konferenz_Physik_Frauen\Vortrag\P3SC_G5_polish_dicke_ananlyse_trasnamission.opju&#10;PE Folder: /P3SC_G5_polish_dicke_ananlyse_trasnamission/G5_polish_without/&#10;Short Name: Graph2">
            <a:extLst>
              <a:ext uri="{FF2B5EF4-FFF2-40B4-BE49-F238E27FC236}">
                <a16:creationId xmlns:a16="http://schemas.microsoft.com/office/drawing/2014/main" id="{FCB79043-5056-4595-B0F7-D04B37F50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990" y="668205"/>
            <a:ext cx="3059167" cy="2340000"/>
          </a:xfrm>
          <a:prstGeom prst="rect">
            <a:avLst/>
          </a:prstGeom>
        </p:spPr>
      </p:pic>
      <p:sp>
        <p:nvSpPr>
          <p:cNvPr id="128" name="Up Arrow 403">
            <a:extLst>
              <a:ext uri="{FF2B5EF4-FFF2-40B4-BE49-F238E27FC236}">
                <a16:creationId xmlns:a16="http://schemas.microsoft.com/office/drawing/2014/main" id="{F933F523-7115-46CC-9845-6F3FF3200A3D}"/>
              </a:ext>
            </a:extLst>
          </p:cNvPr>
          <p:cNvSpPr/>
          <p:nvPr/>
        </p:nvSpPr>
        <p:spPr>
          <a:xfrm>
            <a:off x="4188463" y="2345325"/>
            <a:ext cx="144000" cy="432000"/>
          </a:xfrm>
          <a:prstGeom prst="upArrow">
            <a:avLst/>
          </a:prstGeom>
          <a:solidFill>
            <a:srgbClr val="FF9999"/>
          </a:solidFill>
          <a:ln>
            <a:solidFill>
              <a:srgbClr val="CC0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Gerade Verbindung mit Pfeil 185">
            <a:extLst>
              <a:ext uri="{FF2B5EF4-FFF2-40B4-BE49-F238E27FC236}">
                <a16:creationId xmlns:a16="http://schemas.microsoft.com/office/drawing/2014/main" id="{DC6E65F8-C970-4CC7-A33D-DC5EE4CFFD76}"/>
              </a:ext>
            </a:extLst>
          </p:cNvPr>
          <p:cNvCxnSpPr/>
          <p:nvPr/>
        </p:nvCxnSpPr>
        <p:spPr>
          <a:xfrm>
            <a:off x="4023831" y="1754872"/>
            <a:ext cx="360000" cy="0"/>
          </a:xfrm>
          <a:prstGeom prst="straightConnector1">
            <a:avLst/>
          </a:prstGeom>
          <a:ln w="28575">
            <a:solidFill>
              <a:srgbClr val="CC0A2A"/>
            </a:solidFill>
            <a:headEnd type="stealth" w="sm" len="med"/>
            <a:tailEnd type="stealth" w="sm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0" name="Picture 129" descr="Project Path: C:\Users\hardt\Desktop\Jahr2022\Karlsruhe_Konferenz_Physik_Frauen\Vortrag\P3SC_G5_polish_dicke_ananlyse_trasnamission.opju&#10;PE Folder: /P3SC_G5_polish_dicke_ananlyse_trasnamission/G5_polish_without/&#10;Short Name: Graph2">
            <a:extLst>
              <a:ext uri="{FF2B5EF4-FFF2-40B4-BE49-F238E27FC236}">
                <a16:creationId xmlns:a16="http://schemas.microsoft.com/office/drawing/2014/main" id="{F8DA4E3D-5666-4CF6-95FB-D05CF21AD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187" y="669689"/>
            <a:ext cx="3059166" cy="2340000"/>
          </a:xfrm>
          <a:prstGeom prst="rect">
            <a:avLst/>
          </a:prstGeom>
        </p:spPr>
      </p:pic>
      <p:sp>
        <p:nvSpPr>
          <p:cNvPr id="133" name="Up Arrow 403">
            <a:extLst>
              <a:ext uri="{FF2B5EF4-FFF2-40B4-BE49-F238E27FC236}">
                <a16:creationId xmlns:a16="http://schemas.microsoft.com/office/drawing/2014/main" id="{BDA5B64F-D2BA-425D-94D8-1991C13D07DC}"/>
              </a:ext>
            </a:extLst>
          </p:cNvPr>
          <p:cNvSpPr/>
          <p:nvPr/>
        </p:nvSpPr>
        <p:spPr>
          <a:xfrm>
            <a:off x="4423158" y="2213545"/>
            <a:ext cx="144000" cy="432000"/>
          </a:xfrm>
          <a:prstGeom prst="upArrow">
            <a:avLst/>
          </a:prstGeom>
          <a:solidFill>
            <a:srgbClr val="FF9999"/>
          </a:solidFill>
          <a:ln>
            <a:solidFill>
              <a:srgbClr val="FF3F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Gerade Verbindung mit Pfeil 185">
            <a:extLst>
              <a:ext uri="{FF2B5EF4-FFF2-40B4-BE49-F238E27FC236}">
                <a16:creationId xmlns:a16="http://schemas.microsoft.com/office/drawing/2014/main" id="{317C2CCA-27A7-4698-880B-77A86C83B906}"/>
              </a:ext>
            </a:extLst>
          </p:cNvPr>
          <p:cNvCxnSpPr/>
          <p:nvPr/>
        </p:nvCxnSpPr>
        <p:spPr>
          <a:xfrm>
            <a:off x="4188463" y="1696458"/>
            <a:ext cx="504000" cy="0"/>
          </a:xfrm>
          <a:prstGeom prst="straightConnector1">
            <a:avLst/>
          </a:prstGeom>
          <a:ln w="28575">
            <a:solidFill>
              <a:srgbClr val="FF3F44"/>
            </a:solidFill>
            <a:headEnd type="stealth" w="sm" len="med"/>
            <a:tailEnd type="stealth" w="sm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B25DD72A-927E-4CE2-A8C6-1668824C2D43}"/>
              </a:ext>
            </a:extLst>
          </p:cNvPr>
          <p:cNvCxnSpPr>
            <a:cxnSpLocks/>
          </p:cNvCxnSpPr>
          <p:nvPr/>
        </p:nvCxnSpPr>
        <p:spPr>
          <a:xfrm flipH="1">
            <a:off x="3580228" y="1356042"/>
            <a:ext cx="1400176" cy="100178"/>
          </a:xfrm>
          <a:prstGeom prst="straightConnector1">
            <a:avLst/>
          </a:prstGeom>
          <a:ln>
            <a:solidFill>
              <a:srgbClr val="FF6161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feld 30">
            <a:extLst>
              <a:ext uri="{FF2B5EF4-FFF2-40B4-BE49-F238E27FC236}">
                <a16:creationId xmlns:a16="http://schemas.microsoft.com/office/drawing/2014/main" id="{58CAE02F-8A9F-4335-9247-8D599C2BA85D}"/>
              </a:ext>
            </a:extLst>
          </p:cNvPr>
          <p:cNvSpPr txBox="1"/>
          <p:nvPr/>
        </p:nvSpPr>
        <p:spPr>
          <a:xfrm>
            <a:off x="2499150" y="2028040"/>
            <a:ext cx="62068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43.3,</a:t>
            </a:r>
          </a:p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55.3,</a:t>
            </a:r>
          </a:p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65.4 µm</a:t>
            </a:r>
          </a:p>
        </p:txBody>
      </p:sp>
    </p:spTree>
    <p:extLst>
      <p:ext uri="{BB962C8B-B14F-4D97-AF65-F5344CB8AC3E}">
        <p14:creationId xmlns:p14="http://schemas.microsoft.com/office/powerpoint/2010/main" val="212764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 animBg="1"/>
      <p:bldP spid="86" grpId="0" animBg="1"/>
      <p:bldP spid="89" grpId="0" animBg="1"/>
      <p:bldP spid="96" grpId="0" animBg="1"/>
      <p:bldP spid="102" grpId="0" animBg="1"/>
      <p:bldP spid="103" grpId="0" animBg="1"/>
      <p:bldP spid="113" grpId="0" animBg="1"/>
      <p:bldP spid="105" grpId="0" animBg="1"/>
      <p:bldP spid="108" grpId="0" animBg="1"/>
      <p:bldP spid="55" grpId="0"/>
      <p:bldP spid="59" grpId="0"/>
      <p:bldP spid="60" grpId="0"/>
      <p:bldP spid="70" grpId="0"/>
      <p:bldP spid="83" grpId="0" animBg="1"/>
      <p:bldP spid="88" grpId="0"/>
      <p:bldP spid="100" grpId="0" animBg="1"/>
      <p:bldP spid="112" grpId="0" animBg="1"/>
      <p:bldP spid="120" grpId="0"/>
      <p:bldP spid="121" grpId="0" animBg="1"/>
      <p:bldP spid="125" grpId="0" animBg="1"/>
      <p:bldP spid="128" grpId="0" animBg="1"/>
      <p:bldP spid="133" grpId="0" animBg="1"/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001" y="96766"/>
            <a:ext cx="7737229" cy="512819"/>
          </a:xfrm>
        </p:spPr>
        <p:txBody>
          <a:bodyPr>
            <a:noAutofit/>
          </a:bodyPr>
          <a:lstStyle/>
          <a:p>
            <a:r>
              <a:rPr lang="de-DE" sz="2800" dirty="0"/>
              <a:t>7.Conclusions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6475" y="4911725"/>
            <a:ext cx="514400" cy="170625"/>
          </a:xfrm>
        </p:spPr>
        <p:txBody>
          <a:bodyPr/>
          <a:lstStyle/>
          <a:p>
            <a:fld id="{AB9D5116-BDD7-4848-BBAA-62C30F8833F7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sz="quarter" idx="10"/>
          </p:nvPr>
        </p:nvSpPr>
        <p:spPr>
          <a:xfrm>
            <a:off x="234001" y="820322"/>
            <a:ext cx="8401181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high n-</a:t>
            </a:r>
            <a:r>
              <a:rPr lang="de-DE" dirty="0" err="1">
                <a:solidFill>
                  <a:schemeClr val="tx1"/>
                </a:solidFill>
              </a:rPr>
              <a:t>doped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Ge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antennas</a:t>
            </a:r>
            <a:r>
              <a:rPr lang="de-DE" dirty="0">
                <a:solidFill>
                  <a:schemeClr val="tx1"/>
                </a:solidFill>
              </a:rPr>
              <a:t>=&gt; </a:t>
            </a:r>
            <a:r>
              <a:rPr lang="de-DE" dirty="0" err="1">
                <a:solidFill>
                  <a:schemeClr val="tx1"/>
                </a:solidFill>
              </a:rPr>
              <a:t>Plasmonic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resonance</a:t>
            </a:r>
            <a:r>
              <a:rPr lang="de-DE" dirty="0">
                <a:solidFill>
                  <a:schemeClr val="tx1"/>
                </a:solidFill>
              </a:rPr>
              <a:t> in </a:t>
            </a:r>
            <a:r>
              <a:rPr lang="de-DE" dirty="0" err="1">
                <a:solidFill>
                  <a:schemeClr val="tx1"/>
                </a:solidFill>
              </a:rPr>
              <a:t>THz</a:t>
            </a:r>
            <a:r>
              <a:rPr lang="de-DE" dirty="0">
                <a:solidFill>
                  <a:schemeClr val="tx1"/>
                </a:solidFill>
              </a:rPr>
              <a:t> light</a:t>
            </a: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/>
                </a:solidFill>
              </a:rPr>
              <a:t>decrease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substrate</a:t>
            </a:r>
            <a:r>
              <a:rPr lang="de-DE" dirty="0">
                <a:solidFill>
                  <a:schemeClr val="tx1"/>
                </a:solidFill>
              </a:rPr>
              <a:t>=&gt; </a:t>
            </a:r>
            <a:r>
              <a:rPr lang="de-DE" dirty="0" err="1">
                <a:solidFill>
                  <a:schemeClr val="tx1"/>
                </a:solidFill>
              </a:rPr>
              <a:t>Fano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coupling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effect</a:t>
            </a:r>
            <a:endParaRPr lang="de-DE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/>
                </a:solidFill>
              </a:rPr>
              <a:t>Fanoresonance</a:t>
            </a:r>
            <a:r>
              <a:rPr lang="de-DE" dirty="0">
                <a:solidFill>
                  <a:schemeClr val="tx1"/>
                </a:solidFill>
              </a:rPr>
              <a:t>=&gt; </a:t>
            </a:r>
            <a:r>
              <a:rPr lang="en-US" dirty="0">
                <a:solidFill>
                  <a:schemeClr val="tx1"/>
                </a:solidFill>
              </a:rPr>
              <a:t>an improvement of the antenna quality factor (Q-factor) by </a:t>
            </a:r>
            <a:r>
              <a:rPr lang="en-US" dirty="0" err="1">
                <a:solidFill>
                  <a:schemeClr val="tx1"/>
                </a:solidFill>
              </a:rPr>
              <a:t>Fano</a:t>
            </a:r>
            <a:r>
              <a:rPr lang="en-US" dirty="0">
                <a:solidFill>
                  <a:schemeClr val="tx1"/>
                </a:solidFill>
              </a:rPr>
              <a:t> coupling of bright and dark modes</a:t>
            </a:r>
          </a:p>
        </p:txBody>
      </p:sp>
      <p:sp>
        <p:nvSpPr>
          <p:cNvPr id="6" name="Datumsplatzhalter 2"/>
          <p:cNvSpPr>
            <a:spLocks noGrp="1"/>
          </p:cNvSpPr>
          <p:nvPr>
            <p:ph type="dt" sz="half" idx="2"/>
          </p:nvPr>
        </p:nvSpPr>
        <p:spPr>
          <a:xfrm>
            <a:off x="6660000" y="4905375"/>
            <a:ext cx="1260000" cy="180150"/>
          </a:xfrm>
        </p:spPr>
        <p:txBody>
          <a:bodyPr/>
          <a:lstStyle/>
          <a:p>
            <a:fld id="{745817CE-3768-49E7-96C0-8AF2BDADE11C}" type="datetime1">
              <a:rPr lang="en-US" smtClean="0"/>
              <a:t>11/24/2022</a:t>
            </a:fld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07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Elena, Hardt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249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dirty="0"/>
              <a:t>hardt@ihp-microelectronics.com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681</a:t>
            </a:r>
          </a:p>
        </p:txBody>
      </p:sp>
    </p:spTree>
    <p:extLst>
      <p:ext uri="{BB962C8B-B14F-4D97-AF65-F5344CB8AC3E}">
        <p14:creationId xmlns:p14="http://schemas.microsoft.com/office/powerpoint/2010/main" val="1038118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BSA </a:t>
            </a:r>
            <a:r>
              <a:rPr lang="de-DE" dirty="0" err="1"/>
              <a:t>detection</a:t>
            </a:r>
            <a:r>
              <a:rPr lang="de-DE" dirty="0"/>
              <a:t> c = 10mg/</a:t>
            </a:r>
            <a:r>
              <a:rPr lang="de-DE" dirty="0" err="1"/>
              <a:t>mL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B9D5116-BDD7-4848-BBAA-62C30F8833F7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Datumsplatzhalter 2"/>
          <p:cNvSpPr>
            <a:spLocks noGrp="1"/>
          </p:cNvSpPr>
          <p:nvPr>
            <p:ph type="dt" sz="half" idx="2"/>
          </p:nvPr>
        </p:nvSpPr>
        <p:spPr>
          <a:xfrm>
            <a:off x="6660000" y="4905375"/>
            <a:ext cx="1260000" cy="180150"/>
          </a:xfrm>
        </p:spPr>
        <p:txBody>
          <a:bodyPr/>
          <a:lstStyle/>
          <a:p>
            <a:fld id="{745817CE-3768-49E7-96C0-8AF2BDADE11C}" type="datetime1">
              <a:rPr lang="en-US" smtClean="0"/>
              <a:t>11/24/2022</a:t>
            </a:fld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56395" y="1610296"/>
            <a:ext cx="128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Si </a:t>
            </a:r>
            <a:r>
              <a:rPr lang="de-DE" b="1" dirty="0" err="1">
                <a:solidFill>
                  <a:schemeClr val="accent1"/>
                </a:solidFill>
              </a:rPr>
              <a:t>substrate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315" y="700799"/>
            <a:ext cx="2822657" cy="216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314" y="700799"/>
            <a:ext cx="2822657" cy="21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679" y="699175"/>
            <a:ext cx="2822657" cy="216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rot="16200000">
            <a:off x="-226256" y="3241426"/>
            <a:ext cx="145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SOI </a:t>
            </a:r>
            <a:r>
              <a:rPr lang="de-DE" b="1" dirty="0" err="1">
                <a:solidFill>
                  <a:srgbClr val="C00000"/>
                </a:solidFill>
              </a:rPr>
              <a:t>substrate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4" name="Rechteck 17"/>
          <p:cNvSpPr/>
          <p:nvPr/>
        </p:nvSpPr>
        <p:spPr>
          <a:xfrm>
            <a:off x="856930" y="1367185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Flowchart: Document 64"/>
          <p:cNvSpPr/>
          <p:nvPr/>
        </p:nvSpPr>
        <p:spPr>
          <a:xfrm rot="10800000">
            <a:off x="759107" y="837249"/>
            <a:ext cx="1224000" cy="510354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hteck 18"/>
          <p:cNvSpPr/>
          <p:nvPr/>
        </p:nvSpPr>
        <p:spPr>
          <a:xfrm>
            <a:off x="927066" y="1278303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Gerade Verbindung 20"/>
          <p:cNvCxnSpPr/>
          <p:nvPr/>
        </p:nvCxnSpPr>
        <p:spPr>
          <a:xfrm flipV="1">
            <a:off x="917334" y="1258149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Gerade Verbindung 20"/>
          <p:cNvCxnSpPr/>
          <p:nvPr/>
        </p:nvCxnSpPr>
        <p:spPr>
          <a:xfrm>
            <a:off x="853890" y="1353312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Gerade Verbindung 20"/>
          <p:cNvCxnSpPr/>
          <p:nvPr/>
        </p:nvCxnSpPr>
        <p:spPr>
          <a:xfrm flipV="1">
            <a:off x="1333475" y="1258635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Gerade Verbindung 20"/>
          <p:cNvCxnSpPr/>
          <p:nvPr/>
        </p:nvCxnSpPr>
        <p:spPr>
          <a:xfrm>
            <a:off x="915027" y="1263077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Gerade Verbindung 20"/>
          <p:cNvCxnSpPr/>
          <p:nvPr/>
        </p:nvCxnSpPr>
        <p:spPr>
          <a:xfrm>
            <a:off x="1333254" y="1358422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Gerade Verbindung 20"/>
          <p:cNvCxnSpPr/>
          <p:nvPr/>
        </p:nvCxnSpPr>
        <p:spPr>
          <a:xfrm>
            <a:off x="1802981" y="1356894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Rechteck 18"/>
          <p:cNvSpPr/>
          <p:nvPr/>
        </p:nvSpPr>
        <p:spPr>
          <a:xfrm>
            <a:off x="1395050" y="1278057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4" name="Gerade Verbindung 20"/>
          <p:cNvCxnSpPr/>
          <p:nvPr/>
        </p:nvCxnSpPr>
        <p:spPr>
          <a:xfrm flipV="1">
            <a:off x="1388661" y="1258241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Gerade Verbindung 20"/>
          <p:cNvCxnSpPr/>
          <p:nvPr/>
        </p:nvCxnSpPr>
        <p:spPr>
          <a:xfrm flipV="1">
            <a:off x="1802925" y="1257777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Gerade Verbindung 20"/>
          <p:cNvCxnSpPr/>
          <p:nvPr/>
        </p:nvCxnSpPr>
        <p:spPr>
          <a:xfrm>
            <a:off x="1384816" y="1262612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1" name="Rechteck 17"/>
          <p:cNvSpPr/>
          <p:nvPr/>
        </p:nvSpPr>
        <p:spPr>
          <a:xfrm>
            <a:off x="811349" y="3395163"/>
            <a:ext cx="1008000" cy="756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Flowchart: Document 81"/>
          <p:cNvSpPr/>
          <p:nvPr/>
        </p:nvSpPr>
        <p:spPr>
          <a:xfrm rot="10800000">
            <a:off x="709202" y="2776873"/>
            <a:ext cx="1224000" cy="510354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hteck 17"/>
          <p:cNvSpPr/>
          <p:nvPr/>
        </p:nvSpPr>
        <p:spPr>
          <a:xfrm>
            <a:off x="813644" y="3304092"/>
            <a:ext cx="1008000" cy="7920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Rechteck 17"/>
          <p:cNvSpPr/>
          <p:nvPr/>
        </p:nvSpPr>
        <p:spPr>
          <a:xfrm>
            <a:off x="1358206" y="3261807"/>
            <a:ext cx="396000" cy="18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Rechteck 17"/>
          <p:cNvSpPr/>
          <p:nvPr/>
        </p:nvSpPr>
        <p:spPr>
          <a:xfrm>
            <a:off x="884763" y="3262459"/>
            <a:ext cx="396000" cy="18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Rechteck 18"/>
          <p:cNvSpPr/>
          <p:nvPr/>
        </p:nvSpPr>
        <p:spPr>
          <a:xfrm>
            <a:off x="883475" y="3157360"/>
            <a:ext cx="396000" cy="79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hteck 18"/>
          <p:cNvSpPr/>
          <p:nvPr/>
        </p:nvSpPr>
        <p:spPr>
          <a:xfrm>
            <a:off x="1358206" y="3156979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0" name="Gerade Verbindung 20"/>
          <p:cNvCxnSpPr/>
          <p:nvPr/>
        </p:nvCxnSpPr>
        <p:spPr>
          <a:xfrm flipV="1">
            <a:off x="873745" y="3141089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Gerade Verbindung 20"/>
          <p:cNvCxnSpPr/>
          <p:nvPr/>
        </p:nvCxnSpPr>
        <p:spPr>
          <a:xfrm>
            <a:off x="802777" y="3290590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Gerade Verbindung 20"/>
          <p:cNvCxnSpPr/>
          <p:nvPr/>
        </p:nvCxnSpPr>
        <p:spPr>
          <a:xfrm flipV="1">
            <a:off x="1291614" y="3139231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Gerade Verbindung 20"/>
          <p:cNvCxnSpPr/>
          <p:nvPr/>
        </p:nvCxnSpPr>
        <p:spPr>
          <a:xfrm>
            <a:off x="870269" y="3139092"/>
            <a:ext cx="41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Gerade Verbindung 20"/>
          <p:cNvCxnSpPr/>
          <p:nvPr/>
        </p:nvCxnSpPr>
        <p:spPr>
          <a:xfrm>
            <a:off x="1764299" y="3290772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Gerade Verbindung 20"/>
          <p:cNvCxnSpPr/>
          <p:nvPr/>
        </p:nvCxnSpPr>
        <p:spPr>
          <a:xfrm flipV="1">
            <a:off x="1350608" y="3141295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Gerade Verbindung 20"/>
          <p:cNvCxnSpPr/>
          <p:nvPr/>
        </p:nvCxnSpPr>
        <p:spPr>
          <a:xfrm flipV="1">
            <a:off x="1768676" y="3140226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7" name="Gerade Verbindung 20"/>
          <p:cNvCxnSpPr/>
          <p:nvPr/>
        </p:nvCxnSpPr>
        <p:spPr>
          <a:xfrm>
            <a:off x="1347915" y="3139483"/>
            <a:ext cx="41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Gerade Verbindung 20"/>
          <p:cNvCxnSpPr/>
          <p:nvPr/>
        </p:nvCxnSpPr>
        <p:spPr>
          <a:xfrm>
            <a:off x="1287899" y="3287988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9" name="Textfeld 32"/>
          <p:cNvSpPr txBox="1"/>
          <p:nvPr/>
        </p:nvSpPr>
        <p:spPr>
          <a:xfrm>
            <a:off x="691826" y="979796"/>
            <a:ext cx="324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air</a:t>
            </a:r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Textfeld 32"/>
          <p:cNvSpPr txBox="1"/>
          <p:nvPr/>
        </p:nvSpPr>
        <p:spPr>
          <a:xfrm>
            <a:off x="691826" y="2871633"/>
            <a:ext cx="324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air</a:t>
            </a:r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271" y="694986"/>
            <a:ext cx="2822657" cy="216000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905" y="694986"/>
            <a:ext cx="2822658" cy="2160000"/>
          </a:xfrm>
          <a:prstGeom prst="rect">
            <a:avLst/>
          </a:prstGeom>
        </p:spPr>
      </p:pic>
      <p:sp>
        <p:nvSpPr>
          <p:cNvPr id="107" name="Rechteck 17"/>
          <p:cNvSpPr/>
          <p:nvPr/>
        </p:nvSpPr>
        <p:spPr>
          <a:xfrm>
            <a:off x="2196316" y="1373535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Flowchart: Document 107"/>
          <p:cNvSpPr/>
          <p:nvPr/>
        </p:nvSpPr>
        <p:spPr>
          <a:xfrm rot="10800000">
            <a:off x="2117421" y="1173727"/>
            <a:ext cx="1224000" cy="180000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hteck 18"/>
          <p:cNvSpPr/>
          <p:nvPr/>
        </p:nvSpPr>
        <p:spPr>
          <a:xfrm>
            <a:off x="2266452" y="1284653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0" name="Gerade Verbindung 20"/>
          <p:cNvCxnSpPr/>
          <p:nvPr/>
        </p:nvCxnSpPr>
        <p:spPr>
          <a:xfrm flipV="1">
            <a:off x="2256720" y="1264499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Gerade Verbindung 20"/>
          <p:cNvCxnSpPr/>
          <p:nvPr/>
        </p:nvCxnSpPr>
        <p:spPr>
          <a:xfrm>
            <a:off x="2193276" y="1359662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Gerade Verbindung 20"/>
          <p:cNvCxnSpPr/>
          <p:nvPr/>
        </p:nvCxnSpPr>
        <p:spPr>
          <a:xfrm flipV="1">
            <a:off x="2672861" y="1264985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Gerade Verbindung 20"/>
          <p:cNvCxnSpPr/>
          <p:nvPr/>
        </p:nvCxnSpPr>
        <p:spPr>
          <a:xfrm>
            <a:off x="2254413" y="1269427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4" name="Gerade Verbindung 20"/>
          <p:cNvCxnSpPr/>
          <p:nvPr/>
        </p:nvCxnSpPr>
        <p:spPr>
          <a:xfrm>
            <a:off x="2672640" y="1364772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5" name="Gerade Verbindung 20"/>
          <p:cNvCxnSpPr/>
          <p:nvPr/>
        </p:nvCxnSpPr>
        <p:spPr>
          <a:xfrm>
            <a:off x="3142367" y="1363244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6" name="Rechteck 18"/>
          <p:cNvSpPr/>
          <p:nvPr/>
        </p:nvSpPr>
        <p:spPr>
          <a:xfrm>
            <a:off x="2734436" y="1284407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7" name="Gerade Verbindung 20"/>
          <p:cNvCxnSpPr/>
          <p:nvPr/>
        </p:nvCxnSpPr>
        <p:spPr>
          <a:xfrm flipV="1">
            <a:off x="2728047" y="1264591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8" name="Gerade Verbindung 20"/>
          <p:cNvCxnSpPr/>
          <p:nvPr/>
        </p:nvCxnSpPr>
        <p:spPr>
          <a:xfrm flipV="1">
            <a:off x="3142311" y="1264127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Gerade Verbindung 20"/>
          <p:cNvCxnSpPr/>
          <p:nvPr/>
        </p:nvCxnSpPr>
        <p:spPr>
          <a:xfrm>
            <a:off x="2724202" y="1268962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0" name="Rechteck 17"/>
          <p:cNvSpPr/>
          <p:nvPr/>
        </p:nvSpPr>
        <p:spPr>
          <a:xfrm>
            <a:off x="2150735" y="3401513"/>
            <a:ext cx="1008000" cy="756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Flowchart: Document 120"/>
          <p:cNvSpPr/>
          <p:nvPr/>
        </p:nvSpPr>
        <p:spPr>
          <a:xfrm rot="10800000">
            <a:off x="2035888" y="3113577"/>
            <a:ext cx="1224000" cy="180000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hteck 17"/>
          <p:cNvSpPr/>
          <p:nvPr/>
        </p:nvSpPr>
        <p:spPr>
          <a:xfrm>
            <a:off x="2153030" y="3310442"/>
            <a:ext cx="1008000" cy="7920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" name="Rechteck 17"/>
          <p:cNvSpPr/>
          <p:nvPr/>
        </p:nvSpPr>
        <p:spPr>
          <a:xfrm>
            <a:off x="2697592" y="3268157"/>
            <a:ext cx="396000" cy="18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Rechteck 17"/>
          <p:cNvSpPr/>
          <p:nvPr/>
        </p:nvSpPr>
        <p:spPr>
          <a:xfrm>
            <a:off x="2224149" y="3268809"/>
            <a:ext cx="396000" cy="18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Rechteck 18"/>
          <p:cNvSpPr/>
          <p:nvPr/>
        </p:nvSpPr>
        <p:spPr>
          <a:xfrm>
            <a:off x="2222861" y="3163710"/>
            <a:ext cx="396000" cy="79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Rechteck 18"/>
          <p:cNvSpPr/>
          <p:nvPr/>
        </p:nvSpPr>
        <p:spPr>
          <a:xfrm>
            <a:off x="2697592" y="3163329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7" name="Gerade Verbindung 20"/>
          <p:cNvCxnSpPr/>
          <p:nvPr/>
        </p:nvCxnSpPr>
        <p:spPr>
          <a:xfrm flipV="1">
            <a:off x="2213131" y="3147439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8" name="Gerade Verbindung 20"/>
          <p:cNvCxnSpPr/>
          <p:nvPr/>
        </p:nvCxnSpPr>
        <p:spPr>
          <a:xfrm>
            <a:off x="2142163" y="3296940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9" name="Gerade Verbindung 20"/>
          <p:cNvCxnSpPr/>
          <p:nvPr/>
        </p:nvCxnSpPr>
        <p:spPr>
          <a:xfrm flipV="1">
            <a:off x="2631000" y="3145581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0" name="Gerade Verbindung 20"/>
          <p:cNvCxnSpPr/>
          <p:nvPr/>
        </p:nvCxnSpPr>
        <p:spPr>
          <a:xfrm>
            <a:off x="2209655" y="3145442"/>
            <a:ext cx="41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1" name="Gerade Verbindung 20"/>
          <p:cNvCxnSpPr/>
          <p:nvPr/>
        </p:nvCxnSpPr>
        <p:spPr>
          <a:xfrm>
            <a:off x="3103685" y="3297122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Gerade Verbindung 20"/>
          <p:cNvCxnSpPr/>
          <p:nvPr/>
        </p:nvCxnSpPr>
        <p:spPr>
          <a:xfrm flipV="1">
            <a:off x="2689994" y="3147645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3" name="Gerade Verbindung 20"/>
          <p:cNvCxnSpPr/>
          <p:nvPr/>
        </p:nvCxnSpPr>
        <p:spPr>
          <a:xfrm flipV="1">
            <a:off x="3108062" y="3146576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4" name="Gerade Verbindung 20"/>
          <p:cNvCxnSpPr/>
          <p:nvPr/>
        </p:nvCxnSpPr>
        <p:spPr>
          <a:xfrm>
            <a:off x="2687301" y="3145833"/>
            <a:ext cx="41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5" name="Gerade Verbindung 20"/>
          <p:cNvCxnSpPr/>
          <p:nvPr/>
        </p:nvCxnSpPr>
        <p:spPr>
          <a:xfrm>
            <a:off x="2627285" y="3294338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8" name="Picture 1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4680" y="1115302"/>
            <a:ext cx="241413" cy="25200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515" y="1026718"/>
            <a:ext cx="241413" cy="25200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8761" y="1026718"/>
            <a:ext cx="241413" cy="25200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847" y="1035670"/>
            <a:ext cx="241413" cy="25200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6026" y="1045539"/>
            <a:ext cx="241413" cy="25200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584" y="1079186"/>
            <a:ext cx="241413" cy="25200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9679" y="1128228"/>
            <a:ext cx="241413" cy="25200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913" y="3014881"/>
            <a:ext cx="241413" cy="25200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2748" y="2926297"/>
            <a:ext cx="241413" cy="25200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5994" y="2926297"/>
            <a:ext cx="241413" cy="2520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7080" y="2935249"/>
            <a:ext cx="241413" cy="25200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3259" y="2945118"/>
            <a:ext cx="241413" cy="252000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2817" y="2978765"/>
            <a:ext cx="241413" cy="252000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6912" y="3027807"/>
            <a:ext cx="241413" cy="252000"/>
          </a:xfrm>
          <a:prstGeom prst="rect">
            <a:avLst/>
          </a:prstGeom>
        </p:spPr>
      </p:pic>
      <p:sp>
        <p:nvSpPr>
          <p:cNvPr id="152" name="Textfeld 32"/>
          <p:cNvSpPr txBox="1"/>
          <p:nvPr/>
        </p:nvSpPr>
        <p:spPr>
          <a:xfrm>
            <a:off x="1871928" y="3088120"/>
            <a:ext cx="394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BSA</a:t>
            </a:r>
          </a:p>
        </p:txBody>
      </p:sp>
      <p:sp>
        <p:nvSpPr>
          <p:cNvPr id="153" name="Textfeld 32"/>
          <p:cNvSpPr txBox="1"/>
          <p:nvPr/>
        </p:nvSpPr>
        <p:spPr>
          <a:xfrm>
            <a:off x="1935582" y="1154946"/>
            <a:ext cx="394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BSA</a:t>
            </a:r>
          </a:p>
        </p:txBody>
      </p:sp>
      <p:sp>
        <p:nvSpPr>
          <p:cNvPr id="154" name="Curved Down Arrow 153"/>
          <p:cNvSpPr/>
          <p:nvPr/>
        </p:nvSpPr>
        <p:spPr>
          <a:xfrm>
            <a:off x="1560615" y="745387"/>
            <a:ext cx="936000" cy="219485"/>
          </a:xfrm>
          <a:prstGeom prst="curvedDownArrow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Curved Down Arrow 154"/>
          <p:cNvSpPr/>
          <p:nvPr/>
        </p:nvSpPr>
        <p:spPr>
          <a:xfrm>
            <a:off x="1560052" y="2669402"/>
            <a:ext cx="936000" cy="219485"/>
          </a:xfrm>
          <a:prstGeom prst="curvedDownArrow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8" name="Picture 1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0423" y="2291135"/>
            <a:ext cx="344875" cy="360000"/>
          </a:xfrm>
          <a:prstGeom prst="rect">
            <a:avLst/>
          </a:prstGeom>
        </p:spPr>
      </p:pic>
      <p:sp>
        <p:nvSpPr>
          <p:cNvPr id="159" name="TextBox 158"/>
          <p:cNvSpPr txBox="1"/>
          <p:nvPr/>
        </p:nvSpPr>
        <p:spPr>
          <a:xfrm>
            <a:off x="1464278" y="2375337"/>
            <a:ext cx="877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+BSA</a:t>
            </a:r>
            <a:endParaRPr lang="en-US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806" y="2693163"/>
            <a:ext cx="2822657" cy="2160000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805" y="2694787"/>
            <a:ext cx="2822657" cy="2160000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8505" y="2672532"/>
            <a:ext cx="2822657" cy="2160000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355" y="2672532"/>
            <a:ext cx="2822657" cy="2160000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11860" y="2669402"/>
            <a:ext cx="2822658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/>
              <p:cNvSpPr txBox="1"/>
              <p:nvPr/>
            </p:nvSpPr>
            <p:spPr>
              <a:xfrm>
                <a:off x="3800008" y="2054210"/>
                <a:ext cx="1059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de-DE" sz="10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𝑸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𝑺𝒊</m:t>
                          </m:r>
                        </m:sub>
                      </m:sSub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𝟏</m:t>
                      </m:r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.</m:t>
                      </m:r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𝟔</m:t>
                      </m:r>
                    </m:oMath>
                  </m:oMathPara>
                </a14:m>
                <a:endParaRPr lang="de-DE" sz="1000" b="1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−∆</m:t>
                      </m:r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𝒇</m:t>
                      </m:r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𝟒𝟔</m:t>
                      </m:r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𝑮𝑯𝒛</m:t>
                      </m:r>
                    </m:oMath>
                  </m:oMathPara>
                </a14:m>
                <a:endParaRPr lang="de-DE" sz="10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7" name="TextBox 1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008" y="2054210"/>
                <a:ext cx="1059542" cy="40011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/>
              <p:cNvSpPr txBox="1"/>
              <p:nvPr/>
            </p:nvSpPr>
            <p:spPr>
              <a:xfrm>
                <a:off x="6554473" y="2053697"/>
                <a:ext cx="1059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de-DE" sz="10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𝑸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𝑺𝒊</m:t>
                          </m:r>
                        </m:sub>
                      </m:sSub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.</m:t>
                      </m:r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𝟏</m:t>
                      </m:r>
                    </m:oMath>
                  </m:oMathPara>
                </a14:m>
                <a:endParaRPr lang="de-DE" sz="1000" b="1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a:rPr lang="de-DE" sz="1000" b="1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r>
                        <a:rPr lang="de-DE" sz="1000" b="1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𝒇</m:t>
                      </m:r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𝟏𝟎</m:t>
                      </m:r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de-DE" sz="1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𝑮𝑯𝒛</m:t>
                      </m:r>
                    </m:oMath>
                  </m:oMathPara>
                </a14:m>
                <a:endParaRPr lang="de-DE" sz="10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8" name="TextBox 1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473" y="2053697"/>
                <a:ext cx="1059542" cy="40011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/>
              <p:cNvSpPr txBox="1"/>
              <p:nvPr/>
            </p:nvSpPr>
            <p:spPr>
              <a:xfrm>
                <a:off x="4698140" y="4059536"/>
                <a:ext cx="1059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de-DE" sz="1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𝑸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𝑺𝑶𝑰</m:t>
                          </m:r>
                        </m:sub>
                      </m:sSub>
                      <m:r>
                        <a:rPr lang="de-DE" sz="1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de-DE" sz="1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𝟐</m:t>
                      </m:r>
                    </m:oMath>
                  </m:oMathPara>
                </a14:m>
                <a:endParaRPr lang="de-DE" sz="10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a:rPr lang="de-DE" sz="1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r>
                        <a:rPr lang="de-DE" sz="1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𝒇</m:t>
                      </m:r>
                      <m:r>
                        <a:rPr lang="de-DE" sz="1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=</m:t>
                      </m:r>
                      <m:r>
                        <a:rPr lang="de-DE" sz="1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𝟖𝟖</m:t>
                      </m:r>
                      <m:r>
                        <a:rPr lang="de-DE" sz="1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de-DE" sz="1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𝑮𝑯𝒛</m:t>
                      </m:r>
                    </m:oMath>
                  </m:oMathPara>
                </a14:m>
                <a:endParaRPr lang="de-DE" sz="10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9" name="TextBox 1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8140" y="4059536"/>
                <a:ext cx="1059542" cy="400110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6609647" y="4061273"/>
                <a:ext cx="1059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de-DE" sz="1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𝑸</m:t>
                          </m:r>
                        </m:e>
                        <m:sub>
                          <m:r>
                            <a:rPr lang="en-US" sz="1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𝑺𝑶𝑰</m:t>
                          </m:r>
                        </m:sub>
                      </m:sSub>
                      <m:r>
                        <a:rPr lang="de-DE" sz="1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de-DE" sz="1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de-DE" sz="1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.</m:t>
                      </m:r>
                      <m:r>
                        <a:rPr lang="de-DE" sz="1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𝟔</m:t>
                      </m:r>
                    </m:oMath>
                  </m:oMathPara>
                </a14:m>
                <a:endParaRPr lang="de-DE" sz="10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a:rPr lang="de-DE" sz="1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r>
                        <a:rPr lang="de-DE" sz="1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𝒇</m:t>
                      </m:r>
                      <m:r>
                        <a:rPr lang="de-DE" sz="1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=</m:t>
                      </m:r>
                      <m:r>
                        <a:rPr lang="de-DE" sz="1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𝟐𝟕</m:t>
                      </m:r>
                      <m:r>
                        <a:rPr lang="de-DE" sz="1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de-DE" sz="1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𝑮𝑯𝒛</m:t>
                      </m:r>
                    </m:oMath>
                  </m:oMathPara>
                </a14:m>
                <a:endParaRPr lang="de-DE" sz="10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647" y="4061273"/>
                <a:ext cx="1059542" cy="400110"/>
              </a:xfrm>
              <a:prstGeom prst="rect">
                <a:avLst/>
              </a:prstGeom>
              <a:blipFill rotWithShape="0">
                <a:blip r:embed="rId17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TextBox 171"/>
          <p:cNvSpPr txBox="1"/>
          <p:nvPr/>
        </p:nvSpPr>
        <p:spPr>
          <a:xfrm>
            <a:off x="3707232" y="646723"/>
            <a:ext cx="2100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Substrate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thickness ~730 µm</a:t>
            </a:r>
            <a:endParaRPr lang="en-US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6528108" y="659343"/>
            <a:ext cx="2100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Substrate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thickness ~75 µm</a:t>
            </a:r>
            <a:endParaRPr lang="en-US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5" name="Object 104">
            <a:extLst>
              <a:ext uri="{FF2B5EF4-FFF2-40B4-BE49-F238E27FC236}">
                <a16:creationId xmlns:a16="http://schemas.microsoft.com/office/drawing/2014/main" id="{728C561A-82E3-445B-A443-B7D01FEBBE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632949"/>
              </p:ext>
            </p:extLst>
          </p:nvPr>
        </p:nvGraphicFramePr>
        <p:xfrm>
          <a:off x="224160" y="4220016"/>
          <a:ext cx="3715262" cy="706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8" imgW="2908080" imgH="583920" progId="Equation.DSMT4">
                  <p:embed/>
                </p:oleObj>
              </mc:Choice>
              <mc:Fallback>
                <p:oleObj name="Equation" r:id="rId18" imgW="2908080" imgH="583920" progId="Equation.DSMT4">
                  <p:embed/>
                  <p:pic>
                    <p:nvPicPr>
                      <p:cNvPr id="88" name="Object 87">
                        <a:extLst>
                          <a:ext uri="{FF2B5EF4-FFF2-40B4-BE49-F238E27FC236}">
                            <a16:creationId xmlns:a16="http://schemas.microsoft.com/office/drawing/2014/main" id="{E05DAFBA-37BB-4EBD-A549-E4B7769C36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160" y="4220016"/>
                        <a:ext cx="3715262" cy="70679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TextBox 105">
            <a:extLst>
              <a:ext uri="{FF2B5EF4-FFF2-40B4-BE49-F238E27FC236}">
                <a16:creationId xmlns:a16="http://schemas.microsoft.com/office/drawing/2014/main" id="{B4B334D9-4157-493F-B23D-378876681103}"/>
              </a:ext>
            </a:extLst>
          </p:cNvPr>
          <p:cNvSpPr txBox="1"/>
          <p:nvPr/>
        </p:nvSpPr>
        <p:spPr>
          <a:xfrm>
            <a:off x="552719" y="3880423"/>
            <a:ext cx="3083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absorption coefficient(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): </a:t>
            </a:r>
          </a:p>
        </p:txBody>
      </p:sp>
    </p:spTree>
    <p:extLst>
      <p:ext uri="{BB962C8B-B14F-4D97-AF65-F5344CB8AC3E}">
        <p14:creationId xmlns:p14="http://schemas.microsoft.com/office/powerpoint/2010/main" val="161970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64" grpId="0" animBg="1"/>
      <p:bldP spid="65" grpId="0" animBg="1"/>
      <p:bldP spid="66" grpId="0" animBg="1"/>
      <p:bldP spid="73" grpId="0" animBg="1"/>
      <p:bldP spid="81" grpId="0" animBg="1"/>
      <p:bldP spid="82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9" grpId="0"/>
      <p:bldP spid="100" grpId="0"/>
      <p:bldP spid="107" grpId="0" animBg="1"/>
      <p:bldP spid="108" grpId="0" animBg="1"/>
      <p:bldP spid="109" grpId="0" animBg="1"/>
      <p:bldP spid="116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52" grpId="0"/>
      <p:bldP spid="153" grpId="0"/>
      <p:bldP spid="154" grpId="0" animBg="1"/>
      <p:bldP spid="155" grpId="0" animBg="1"/>
      <p:bldP spid="159" grpId="0"/>
      <p:bldP spid="167" grpId="0"/>
      <p:bldP spid="168" grpId="0"/>
      <p:bldP spid="169" grpId="0"/>
      <p:bldP spid="171" grpId="0"/>
      <p:bldP spid="172" grpId="0"/>
      <p:bldP spid="173" grpId="0"/>
      <p:bldP spid="10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Sample </a:t>
            </a:r>
            <a:r>
              <a:rPr lang="de-DE" dirty="0" err="1"/>
              <a:t>fabrication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B9D5116-BDD7-4848-BBAA-62C30F8833F7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7" name="Rechteck 17"/>
          <p:cNvSpPr/>
          <p:nvPr/>
        </p:nvSpPr>
        <p:spPr>
          <a:xfrm>
            <a:off x="245815" y="1884005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feld 30"/>
          <p:cNvSpPr txBox="1"/>
          <p:nvPr/>
        </p:nvSpPr>
        <p:spPr>
          <a:xfrm>
            <a:off x="389251" y="2480663"/>
            <a:ext cx="922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Si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substrate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Rechteck 17"/>
          <p:cNvSpPr/>
          <p:nvPr/>
        </p:nvSpPr>
        <p:spPr>
          <a:xfrm>
            <a:off x="1455193" y="1870664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Rechteck 18"/>
          <p:cNvSpPr/>
          <p:nvPr/>
        </p:nvSpPr>
        <p:spPr>
          <a:xfrm>
            <a:off x="1455479" y="1781782"/>
            <a:ext cx="1008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Textfeld 30"/>
          <p:cNvSpPr txBox="1"/>
          <p:nvPr/>
        </p:nvSpPr>
        <p:spPr>
          <a:xfrm>
            <a:off x="1443750" y="1688520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 flipH="1">
            <a:off x="1751051" y="1766232"/>
            <a:ext cx="2" cy="108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feld 30"/>
          <p:cNvSpPr txBox="1"/>
          <p:nvPr/>
        </p:nvSpPr>
        <p:spPr>
          <a:xfrm>
            <a:off x="1888575" y="1701560"/>
            <a:ext cx="5549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1.5 µm</a:t>
            </a:r>
          </a:p>
        </p:txBody>
      </p:sp>
      <p:sp>
        <p:nvSpPr>
          <p:cNvPr id="209" name="Rechteck 17"/>
          <p:cNvSpPr/>
          <p:nvPr/>
        </p:nvSpPr>
        <p:spPr>
          <a:xfrm>
            <a:off x="6487886" y="1893662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2" name="Rechteck 18"/>
          <p:cNvSpPr/>
          <p:nvPr/>
        </p:nvSpPr>
        <p:spPr>
          <a:xfrm>
            <a:off x="6558022" y="1804780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6" name="Gerade Verbindung 20"/>
          <p:cNvCxnSpPr/>
          <p:nvPr/>
        </p:nvCxnSpPr>
        <p:spPr>
          <a:xfrm>
            <a:off x="6545983" y="1789554"/>
            <a:ext cx="414000" cy="0"/>
          </a:xfrm>
          <a:prstGeom prst="line">
            <a:avLst/>
          </a:prstGeom>
          <a:ln w="6350">
            <a:solidFill>
              <a:srgbClr val="49775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9" name="Rechteck 18"/>
          <p:cNvSpPr/>
          <p:nvPr/>
        </p:nvSpPr>
        <p:spPr>
          <a:xfrm>
            <a:off x="7026006" y="1804534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3" name="Rechteck 14"/>
          <p:cNvSpPr/>
          <p:nvPr/>
        </p:nvSpPr>
        <p:spPr>
          <a:xfrm>
            <a:off x="7861375" y="963343"/>
            <a:ext cx="1008000" cy="36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4" name="Rechteck 17"/>
          <p:cNvSpPr/>
          <p:nvPr/>
        </p:nvSpPr>
        <p:spPr>
          <a:xfrm>
            <a:off x="7860893" y="1879081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7" name="Rechteck 18"/>
          <p:cNvSpPr/>
          <p:nvPr/>
        </p:nvSpPr>
        <p:spPr>
          <a:xfrm>
            <a:off x="7931029" y="1790199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8" name="Gerade Verbindung 20"/>
          <p:cNvCxnSpPr/>
          <p:nvPr/>
        </p:nvCxnSpPr>
        <p:spPr>
          <a:xfrm flipV="1">
            <a:off x="7921297" y="1770045"/>
            <a:ext cx="0" cy="100800"/>
          </a:xfrm>
          <a:prstGeom prst="line">
            <a:avLst/>
          </a:prstGeom>
          <a:ln w="9525">
            <a:solidFill>
              <a:srgbClr val="49775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9" name="Gerade Verbindung 20"/>
          <p:cNvCxnSpPr/>
          <p:nvPr/>
        </p:nvCxnSpPr>
        <p:spPr>
          <a:xfrm>
            <a:off x="7857853" y="1865208"/>
            <a:ext cx="61200" cy="0"/>
          </a:xfrm>
          <a:prstGeom prst="line">
            <a:avLst/>
          </a:prstGeom>
          <a:ln w="9525">
            <a:solidFill>
              <a:srgbClr val="49775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0" name="Gerade Verbindung 20"/>
          <p:cNvCxnSpPr/>
          <p:nvPr/>
        </p:nvCxnSpPr>
        <p:spPr>
          <a:xfrm flipV="1">
            <a:off x="8337438" y="1770531"/>
            <a:ext cx="0" cy="100800"/>
          </a:xfrm>
          <a:prstGeom prst="line">
            <a:avLst/>
          </a:prstGeom>
          <a:ln w="9525">
            <a:solidFill>
              <a:srgbClr val="49775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1" name="Gerade Verbindung 20"/>
          <p:cNvCxnSpPr/>
          <p:nvPr/>
        </p:nvCxnSpPr>
        <p:spPr>
          <a:xfrm>
            <a:off x="7918990" y="1774973"/>
            <a:ext cx="424800" cy="0"/>
          </a:xfrm>
          <a:prstGeom prst="line">
            <a:avLst/>
          </a:prstGeom>
          <a:ln w="12700">
            <a:solidFill>
              <a:srgbClr val="49775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2" name="Gerade Verbindung 20"/>
          <p:cNvCxnSpPr/>
          <p:nvPr/>
        </p:nvCxnSpPr>
        <p:spPr>
          <a:xfrm>
            <a:off x="8337217" y="1870318"/>
            <a:ext cx="54000" cy="0"/>
          </a:xfrm>
          <a:prstGeom prst="line">
            <a:avLst/>
          </a:prstGeom>
          <a:ln w="9525">
            <a:solidFill>
              <a:srgbClr val="49775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3" name="Gerade Verbindung 20"/>
          <p:cNvCxnSpPr/>
          <p:nvPr/>
        </p:nvCxnSpPr>
        <p:spPr>
          <a:xfrm>
            <a:off x="8806944" y="1868790"/>
            <a:ext cx="68400" cy="0"/>
          </a:xfrm>
          <a:prstGeom prst="line">
            <a:avLst/>
          </a:prstGeom>
          <a:ln w="9525">
            <a:solidFill>
              <a:srgbClr val="49775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4" name="Rechteck 18"/>
          <p:cNvSpPr/>
          <p:nvPr/>
        </p:nvSpPr>
        <p:spPr>
          <a:xfrm>
            <a:off x="8399013" y="1789953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5" name="Gerade Verbindung 20"/>
          <p:cNvCxnSpPr/>
          <p:nvPr/>
        </p:nvCxnSpPr>
        <p:spPr>
          <a:xfrm flipV="1">
            <a:off x="8392624" y="1770137"/>
            <a:ext cx="0" cy="100800"/>
          </a:xfrm>
          <a:prstGeom prst="line">
            <a:avLst/>
          </a:prstGeom>
          <a:ln w="9525">
            <a:solidFill>
              <a:srgbClr val="49775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6" name="Gerade Verbindung 20"/>
          <p:cNvCxnSpPr/>
          <p:nvPr/>
        </p:nvCxnSpPr>
        <p:spPr>
          <a:xfrm flipV="1">
            <a:off x="8806888" y="1769673"/>
            <a:ext cx="0" cy="100800"/>
          </a:xfrm>
          <a:prstGeom prst="line">
            <a:avLst/>
          </a:prstGeom>
          <a:ln w="9525">
            <a:solidFill>
              <a:srgbClr val="49775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7" name="Gerade Verbindung 20"/>
          <p:cNvCxnSpPr/>
          <p:nvPr/>
        </p:nvCxnSpPr>
        <p:spPr>
          <a:xfrm>
            <a:off x="8388779" y="1774508"/>
            <a:ext cx="424800" cy="0"/>
          </a:xfrm>
          <a:prstGeom prst="line">
            <a:avLst/>
          </a:prstGeom>
          <a:ln w="12700">
            <a:solidFill>
              <a:srgbClr val="49775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9" name="Trapezoid 248"/>
          <p:cNvSpPr/>
          <p:nvPr/>
        </p:nvSpPr>
        <p:spPr>
          <a:xfrm rot="5400000">
            <a:off x="8148275" y="992785"/>
            <a:ext cx="144000" cy="288000"/>
          </a:xfrm>
          <a:prstGeom prst="trapezoid">
            <a:avLst/>
          </a:prstGeom>
          <a:noFill/>
          <a:ln w="95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0" name="Trapezoid 249"/>
          <p:cNvSpPr/>
          <p:nvPr/>
        </p:nvSpPr>
        <p:spPr>
          <a:xfrm rot="16200000">
            <a:off x="8464881" y="992373"/>
            <a:ext cx="144000" cy="288000"/>
          </a:xfrm>
          <a:prstGeom prst="trapezoid">
            <a:avLst/>
          </a:prstGeom>
          <a:noFill/>
          <a:ln w="95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8" name="Straight Arrow Connector 257"/>
          <p:cNvCxnSpPr/>
          <p:nvPr/>
        </p:nvCxnSpPr>
        <p:spPr>
          <a:xfrm flipH="1">
            <a:off x="339029" y="1893781"/>
            <a:ext cx="2" cy="864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Rechteck 17"/>
          <p:cNvSpPr/>
          <p:nvPr/>
        </p:nvSpPr>
        <p:spPr>
          <a:xfrm>
            <a:off x="2685607" y="1870664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1" name="Rechteck 18"/>
          <p:cNvSpPr/>
          <p:nvPr/>
        </p:nvSpPr>
        <p:spPr>
          <a:xfrm>
            <a:off x="2685893" y="1781782"/>
            <a:ext cx="1008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0" name="Rechteck 17"/>
          <p:cNvSpPr/>
          <p:nvPr/>
        </p:nvSpPr>
        <p:spPr>
          <a:xfrm>
            <a:off x="5096875" y="1879081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1" name="Rechteck 18"/>
          <p:cNvSpPr/>
          <p:nvPr/>
        </p:nvSpPr>
        <p:spPr>
          <a:xfrm>
            <a:off x="5097161" y="1790199"/>
            <a:ext cx="1008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2" name="Gerade Verbindung 20"/>
          <p:cNvCxnSpPr/>
          <p:nvPr/>
        </p:nvCxnSpPr>
        <p:spPr>
          <a:xfrm>
            <a:off x="5097340" y="1754741"/>
            <a:ext cx="1008000" cy="0"/>
          </a:xfrm>
          <a:prstGeom prst="line">
            <a:avLst/>
          </a:prstGeom>
          <a:ln w="9525">
            <a:solidFill>
              <a:srgbClr val="37D7E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4" name="Gerade Verbindung 20"/>
          <p:cNvCxnSpPr/>
          <p:nvPr/>
        </p:nvCxnSpPr>
        <p:spPr>
          <a:xfrm>
            <a:off x="5154749" y="1743054"/>
            <a:ext cx="414000" cy="0"/>
          </a:xfrm>
          <a:prstGeom prst="line">
            <a:avLst/>
          </a:prstGeom>
          <a:ln w="9525">
            <a:solidFill>
              <a:srgbClr val="FB25C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5" name="Gerade Verbindung 20"/>
          <p:cNvCxnSpPr/>
          <p:nvPr/>
        </p:nvCxnSpPr>
        <p:spPr>
          <a:xfrm>
            <a:off x="5626461" y="1743214"/>
            <a:ext cx="414000" cy="0"/>
          </a:xfrm>
          <a:prstGeom prst="line">
            <a:avLst/>
          </a:prstGeom>
          <a:ln w="9525">
            <a:solidFill>
              <a:srgbClr val="FB25C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8" name="Rechteck 17"/>
          <p:cNvSpPr/>
          <p:nvPr/>
        </p:nvSpPr>
        <p:spPr>
          <a:xfrm>
            <a:off x="3899841" y="1870132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9" name="Rechteck 18"/>
          <p:cNvSpPr/>
          <p:nvPr/>
        </p:nvSpPr>
        <p:spPr>
          <a:xfrm>
            <a:off x="3900127" y="1781250"/>
            <a:ext cx="1008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0" name="Gerade Verbindung 20"/>
          <p:cNvCxnSpPr/>
          <p:nvPr/>
        </p:nvCxnSpPr>
        <p:spPr>
          <a:xfrm>
            <a:off x="3900306" y="1765542"/>
            <a:ext cx="1008000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1" name="Gerade Verbindung 20"/>
          <p:cNvCxnSpPr/>
          <p:nvPr/>
        </p:nvCxnSpPr>
        <p:spPr>
          <a:xfrm>
            <a:off x="2685607" y="1771805"/>
            <a:ext cx="1008000" cy="0"/>
          </a:xfrm>
          <a:prstGeom prst="line">
            <a:avLst/>
          </a:prstGeom>
          <a:ln w="6350">
            <a:solidFill>
              <a:srgbClr val="49775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2" name="Gerade Verbindung 20"/>
          <p:cNvCxnSpPr/>
          <p:nvPr/>
        </p:nvCxnSpPr>
        <p:spPr>
          <a:xfrm>
            <a:off x="3901220" y="1771805"/>
            <a:ext cx="1008000" cy="0"/>
          </a:xfrm>
          <a:prstGeom prst="line">
            <a:avLst/>
          </a:prstGeom>
          <a:ln w="6350">
            <a:solidFill>
              <a:srgbClr val="49775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4" name="Gerade Verbindung 20"/>
          <p:cNvCxnSpPr/>
          <p:nvPr/>
        </p:nvCxnSpPr>
        <p:spPr>
          <a:xfrm>
            <a:off x="5095961" y="1765489"/>
            <a:ext cx="1008000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5" name="Gerade Verbindung 20"/>
          <p:cNvCxnSpPr/>
          <p:nvPr/>
        </p:nvCxnSpPr>
        <p:spPr>
          <a:xfrm>
            <a:off x="5096875" y="1776776"/>
            <a:ext cx="1008000" cy="0"/>
          </a:xfrm>
          <a:prstGeom prst="line">
            <a:avLst/>
          </a:prstGeom>
          <a:ln w="6350">
            <a:solidFill>
              <a:srgbClr val="49775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7" name="Textfeld 30"/>
          <p:cNvSpPr txBox="1"/>
          <p:nvPr/>
        </p:nvSpPr>
        <p:spPr>
          <a:xfrm>
            <a:off x="5121161" y="1915608"/>
            <a:ext cx="1155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rgbClr val="37D7E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de-DE" sz="1000" b="1" dirty="0" err="1">
                <a:solidFill>
                  <a:srgbClr val="37D7E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Photoresist</a:t>
            </a:r>
            <a:endParaRPr lang="de-DE" sz="1000" b="1" dirty="0">
              <a:solidFill>
                <a:srgbClr val="37D7E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8" name="Straight Arrow Connector 287"/>
          <p:cNvCxnSpPr/>
          <p:nvPr/>
        </p:nvCxnSpPr>
        <p:spPr>
          <a:xfrm flipH="1">
            <a:off x="5108140" y="1609311"/>
            <a:ext cx="0" cy="100955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Arrow Connector 288"/>
          <p:cNvCxnSpPr/>
          <p:nvPr/>
        </p:nvCxnSpPr>
        <p:spPr>
          <a:xfrm flipH="1">
            <a:off x="5222120" y="1609311"/>
            <a:ext cx="0" cy="100955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Arrow Connector 289"/>
          <p:cNvCxnSpPr/>
          <p:nvPr/>
        </p:nvCxnSpPr>
        <p:spPr>
          <a:xfrm flipH="1">
            <a:off x="5332190" y="1611151"/>
            <a:ext cx="0" cy="100955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Arrow Connector 290"/>
          <p:cNvCxnSpPr/>
          <p:nvPr/>
        </p:nvCxnSpPr>
        <p:spPr>
          <a:xfrm flipH="1">
            <a:off x="5446170" y="1611151"/>
            <a:ext cx="0" cy="100955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Arrow Connector 291"/>
          <p:cNvCxnSpPr/>
          <p:nvPr/>
        </p:nvCxnSpPr>
        <p:spPr>
          <a:xfrm flipH="1">
            <a:off x="5547955" y="1611151"/>
            <a:ext cx="0" cy="100955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Arrow Connector 292"/>
          <p:cNvCxnSpPr/>
          <p:nvPr/>
        </p:nvCxnSpPr>
        <p:spPr>
          <a:xfrm flipH="1">
            <a:off x="5661935" y="1611151"/>
            <a:ext cx="0" cy="100955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Arrow Connector 293"/>
          <p:cNvCxnSpPr/>
          <p:nvPr/>
        </p:nvCxnSpPr>
        <p:spPr>
          <a:xfrm flipH="1">
            <a:off x="5772005" y="1612991"/>
            <a:ext cx="0" cy="100955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Arrow Connector 294"/>
          <p:cNvCxnSpPr/>
          <p:nvPr/>
        </p:nvCxnSpPr>
        <p:spPr>
          <a:xfrm flipH="1">
            <a:off x="5885985" y="1612991"/>
            <a:ext cx="0" cy="100955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Arrow Connector 295"/>
          <p:cNvCxnSpPr/>
          <p:nvPr/>
        </p:nvCxnSpPr>
        <p:spPr>
          <a:xfrm flipH="1">
            <a:off x="5998061" y="1611868"/>
            <a:ext cx="0" cy="100955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Arrow Connector 296"/>
          <p:cNvCxnSpPr/>
          <p:nvPr/>
        </p:nvCxnSpPr>
        <p:spPr>
          <a:xfrm flipH="1">
            <a:off x="6103961" y="1611151"/>
            <a:ext cx="0" cy="100955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Gerade Verbindung 20"/>
          <p:cNvCxnSpPr/>
          <p:nvPr/>
        </p:nvCxnSpPr>
        <p:spPr>
          <a:xfrm>
            <a:off x="6547156" y="1756891"/>
            <a:ext cx="414000" cy="0"/>
          </a:xfrm>
          <a:prstGeom prst="line">
            <a:avLst/>
          </a:prstGeom>
          <a:ln w="9525">
            <a:solidFill>
              <a:srgbClr val="FB25C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0" name="Gerade Verbindung 20"/>
          <p:cNvCxnSpPr/>
          <p:nvPr/>
        </p:nvCxnSpPr>
        <p:spPr>
          <a:xfrm>
            <a:off x="6547444" y="1779326"/>
            <a:ext cx="414000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2" name="Gerade Verbindung 20"/>
          <p:cNvCxnSpPr/>
          <p:nvPr/>
        </p:nvCxnSpPr>
        <p:spPr>
          <a:xfrm>
            <a:off x="6543325" y="1769238"/>
            <a:ext cx="414000" cy="0"/>
          </a:xfrm>
          <a:prstGeom prst="line">
            <a:avLst/>
          </a:prstGeom>
          <a:ln w="9525">
            <a:solidFill>
              <a:srgbClr val="37D7E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4" name="Gerade Verbindung 20"/>
          <p:cNvCxnSpPr/>
          <p:nvPr/>
        </p:nvCxnSpPr>
        <p:spPr>
          <a:xfrm>
            <a:off x="7012436" y="1789518"/>
            <a:ext cx="414000" cy="0"/>
          </a:xfrm>
          <a:prstGeom prst="line">
            <a:avLst/>
          </a:prstGeom>
          <a:ln w="6350">
            <a:solidFill>
              <a:srgbClr val="49775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5" name="Gerade Verbindung 20"/>
          <p:cNvCxnSpPr/>
          <p:nvPr/>
        </p:nvCxnSpPr>
        <p:spPr>
          <a:xfrm>
            <a:off x="7013609" y="1756855"/>
            <a:ext cx="414000" cy="0"/>
          </a:xfrm>
          <a:prstGeom prst="line">
            <a:avLst/>
          </a:prstGeom>
          <a:ln w="9525">
            <a:solidFill>
              <a:srgbClr val="FB25C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6" name="Gerade Verbindung 20"/>
          <p:cNvCxnSpPr/>
          <p:nvPr/>
        </p:nvCxnSpPr>
        <p:spPr>
          <a:xfrm>
            <a:off x="7013897" y="1779290"/>
            <a:ext cx="414000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7" name="Gerade Verbindung 20"/>
          <p:cNvCxnSpPr/>
          <p:nvPr/>
        </p:nvCxnSpPr>
        <p:spPr>
          <a:xfrm>
            <a:off x="7009778" y="1769202"/>
            <a:ext cx="414000" cy="0"/>
          </a:xfrm>
          <a:prstGeom prst="line">
            <a:avLst/>
          </a:prstGeom>
          <a:ln w="9525">
            <a:solidFill>
              <a:srgbClr val="37D7E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8" name="Rechteck 14"/>
          <p:cNvSpPr/>
          <p:nvPr/>
        </p:nvSpPr>
        <p:spPr>
          <a:xfrm>
            <a:off x="5108140" y="931651"/>
            <a:ext cx="1008000" cy="360000"/>
          </a:xfrm>
          <a:prstGeom prst="rect">
            <a:avLst/>
          </a:prstGeom>
          <a:solidFill>
            <a:srgbClr val="37D7ED"/>
          </a:solidFill>
          <a:ln>
            <a:solidFill>
              <a:srgbClr val="37D7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9" name="Trapezoid 308"/>
          <p:cNvSpPr/>
          <p:nvPr/>
        </p:nvSpPr>
        <p:spPr>
          <a:xfrm rot="5400000">
            <a:off x="5395040" y="961093"/>
            <a:ext cx="144000" cy="288000"/>
          </a:xfrm>
          <a:prstGeom prst="trapezoid">
            <a:avLst/>
          </a:prstGeom>
          <a:solidFill>
            <a:srgbClr val="FB25CD"/>
          </a:solidFill>
          <a:ln w="9525">
            <a:solidFill>
              <a:srgbClr val="FB25C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0" name="Trapezoid 309"/>
          <p:cNvSpPr/>
          <p:nvPr/>
        </p:nvSpPr>
        <p:spPr>
          <a:xfrm rot="16200000">
            <a:off x="5711646" y="960681"/>
            <a:ext cx="144000" cy="288000"/>
          </a:xfrm>
          <a:prstGeom prst="trapezoid">
            <a:avLst/>
          </a:prstGeom>
          <a:solidFill>
            <a:srgbClr val="FB25CD"/>
          </a:solidFill>
          <a:ln w="9525">
            <a:solidFill>
              <a:srgbClr val="FB25C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1" name="Rechteck 14"/>
          <p:cNvSpPr/>
          <p:nvPr/>
        </p:nvSpPr>
        <p:spPr>
          <a:xfrm>
            <a:off x="3899750" y="928913"/>
            <a:ext cx="1008000" cy="360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4" name="Rechteck 14"/>
          <p:cNvSpPr/>
          <p:nvPr/>
        </p:nvSpPr>
        <p:spPr>
          <a:xfrm>
            <a:off x="2685607" y="930873"/>
            <a:ext cx="1008000" cy="36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5" name="Rechteck 14"/>
          <p:cNvSpPr/>
          <p:nvPr/>
        </p:nvSpPr>
        <p:spPr>
          <a:xfrm>
            <a:off x="1467440" y="924078"/>
            <a:ext cx="1008000" cy="360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" name="Rechteck 17"/>
          <p:cNvSpPr/>
          <p:nvPr/>
        </p:nvSpPr>
        <p:spPr>
          <a:xfrm>
            <a:off x="245815" y="930586"/>
            <a:ext cx="1008000" cy="360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8" name="Rechteck 17"/>
          <p:cNvSpPr/>
          <p:nvPr/>
        </p:nvSpPr>
        <p:spPr>
          <a:xfrm>
            <a:off x="6488654" y="961051"/>
            <a:ext cx="1008000" cy="360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1" name="Textfeld 29"/>
          <p:cNvSpPr txBox="1"/>
          <p:nvPr/>
        </p:nvSpPr>
        <p:spPr>
          <a:xfrm>
            <a:off x="7931305" y="1824636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r>
              <a:rPr lang="de-DE" sz="1000" b="1" baseline="-25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3</a:t>
            </a:r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N</a:t>
            </a:r>
            <a:r>
              <a:rPr lang="de-DE" sz="1000" b="1" baseline="-25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4 </a:t>
            </a:r>
            <a:endParaRPr lang="de-DE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322" name="Textfeld 30"/>
          <p:cNvSpPr txBox="1"/>
          <p:nvPr/>
        </p:nvSpPr>
        <p:spPr>
          <a:xfrm>
            <a:off x="8278758" y="1835213"/>
            <a:ext cx="70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de-DE" sz="1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</a:t>
            </a:r>
            <a:endParaRPr lang="de-DE" sz="1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3" name="Textfeld 30"/>
          <p:cNvSpPr txBox="1"/>
          <p:nvPr/>
        </p:nvSpPr>
        <p:spPr>
          <a:xfrm>
            <a:off x="467597" y="1404973"/>
            <a:ext cx="641522" cy="24622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Cleaning</a:t>
            </a:r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4" name="Textfeld 30"/>
          <p:cNvSpPr txBox="1"/>
          <p:nvPr/>
        </p:nvSpPr>
        <p:spPr>
          <a:xfrm>
            <a:off x="1497599" y="1310156"/>
            <a:ext cx="958917" cy="40011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Epitaxy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 Layer</a:t>
            </a:r>
          </a:p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doped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5" name="Textfeld 30"/>
          <p:cNvSpPr txBox="1"/>
          <p:nvPr/>
        </p:nvSpPr>
        <p:spPr>
          <a:xfrm>
            <a:off x="2985249" y="1392697"/>
            <a:ext cx="407484" cy="24622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CVD</a:t>
            </a:r>
          </a:p>
        </p:txBody>
      </p:sp>
      <p:sp>
        <p:nvSpPr>
          <p:cNvPr id="326" name="Textfeld 29"/>
          <p:cNvSpPr txBox="1"/>
          <p:nvPr/>
        </p:nvSpPr>
        <p:spPr>
          <a:xfrm>
            <a:off x="2785128" y="1730868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r>
              <a:rPr lang="de-DE" sz="1000" b="1" baseline="-25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3</a:t>
            </a:r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N</a:t>
            </a:r>
            <a:r>
              <a:rPr lang="de-DE" sz="1000" b="1" baseline="-25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4 </a:t>
            </a:r>
            <a:endParaRPr lang="de-DE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327" name="Textfeld 30"/>
          <p:cNvSpPr txBox="1"/>
          <p:nvPr/>
        </p:nvSpPr>
        <p:spPr>
          <a:xfrm>
            <a:off x="3144218" y="1742274"/>
            <a:ext cx="70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de-DE" sz="1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</a:t>
            </a:r>
            <a:endParaRPr lang="de-DE" sz="1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0" name="Textfeld 29"/>
          <p:cNvSpPr txBox="1"/>
          <p:nvPr/>
        </p:nvSpPr>
        <p:spPr>
          <a:xfrm>
            <a:off x="3917191" y="1775252"/>
            <a:ext cx="467653" cy="182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SiO</a:t>
            </a:r>
            <a:r>
              <a:rPr lang="de-DE" sz="1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2 </a:t>
            </a:r>
            <a:endParaRPr lang="de-DE" sz="1000" dirty="0">
              <a:solidFill>
                <a:srgbClr val="C0000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331" name="Textfeld 30"/>
          <p:cNvSpPr txBox="1"/>
          <p:nvPr/>
        </p:nvSpPr>
        <p:spPr>
          <a:xfrm>
            <a:off x="4218876" y="1766889"/>
            <a:ext cx="70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210 </a:t>
            </a:r>
            <a:r>
              <a:rPr lang="de-DE" sz="1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</a:t>
            </a:r>
            <a:endParaRPr lang="de-DE" sz="1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2" name="Textfeld 30"/>
          <p:cNvSpPr txBox="1"/>
          <p:nvPr/>
        </p:nvSpPr>
        <p:spPr>
          <a:xfrm>
            <a:off x="5107526" y="1804058"/>
            <a:ext cx="70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rgbClr val="FB25C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Maske</a:t>
            </a:r>
          </a:p>
        </p:txBody>
      </p:sp>
      <p:sp>
        <p:nvSpPr>
          <p:cNvPr id="333" name="Textfeld 30"/>
          <p:cNvSpPr txBox="1"/>
          <p:nvPr/>
        </p:nvSpPr>
        <p:spPr>
          <a:xfrm>
            <a:off x="4114702" y="1372828"/>
            <a:ext cx="567784" cy="24622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PE CVD</a:t>
            </a:r>
          </a:p>
        </p:txBody>
      </p:sp>
      <p:sp>
        <p:nvSpPr>
          <p:cNvPr id="334" name="Textfeld 30"/>
          <p:cNvSpPr txBox="1"/>
          <p:nvPr/>
        </p:nvSpPr>
        <p:spPr>
          <a:xfrm>
            <a:off x="5274249" y="1320137"/>
            <a:ext cx="673582" cy="24622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Exposure</a:t>
            </a:r>
          </a:p>
        </p:txBody>
      </p:sp>
      <p:sp>
        <p:nvSpPr>
          <p:cNvPr id="335" name="Textfeld 30"/>
          <p:cNvSpPr txBox="1"/>
          <p:nvPr/>
        </p:nvSpPr>
        <p:spPr>
          <a:xfrm>
            <a:off x="8336594" y="1404974"/>
            <a:ext cx="567784" cy="24622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PE CVD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71645" y="1340883"/>
            <a:ext cx="1819274" cy="40011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000" b="1" dirty="0"/>
              <a:t>Dry etching, removal of mask,</a:t>
            </a:r>
          </a:p>
          <a:p>
            <a:r>
              <a:rPr lang="en-US" sz="1000" b="1" dirty="0"/>
              <a:t>photoresist and silicon dioxide</a:t>
            </a:r>
          </a:p>
        </p:txBody>
      </p:sp>
      <p:sp>
        <p:nvSpPr>
          <p:cNvPr id="30" name="Curved Down Arrow 29"/>
          <p:cNvSpPr/>
          <p:nvPr/>
        </p:nvSpPr>
        <p:spPr>
          <a:xfrm>
            <a:off x="1008865" y="678104"/>
            <a:ext cx="742186" cy="201700"/>
          </a:xfrm>
          <a:prstGeom prst="curvedDownArrow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6" name="Curved Down Arrow 335"/>
          <p:cNvSpPr/>
          <p:nvPr/>
        </p:nvSpPr>
        <p:spPr>
          <a:xfrm>
            <a:off x="2276768" y="683041"/>
            <a:ext cx="742186" cy="201700"/>
          </a:xfrm>
          <a:prstGeom prst="curvedDownArrow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7" name="Curved Down Arrow 336"/>
          <p:cNvSpPr/>
          <p:nvPr/>
        </p:nvSpPr>
        <p:spPr>
          <a:xfrm>
            <a:off x="3333994" y="681002"/>
            <a:ext cx="742186" cy="201700"/>
          </a:xfrm>
          <a:prstGeom prst="curvedDownArrow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8" name="Curved Down Arrow 337"/>
          <p:cNvSpPr/>
          <p:nvPr/>
        </p:nvSpPr>
        <p:spPr>
          <a:xfrm>
            <a:off x="4601897" y="685939"/>
            <a:ext cx="742186" cy="201700"/>
          </a:xfrm>
          <a:prstGeom prst="curvedDownArrow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9" name="Curved Down Arrow 338"/>
          <p:cNvSpPr/>
          <p:nvPr/>
        </p:nvSpPr>
        <p:spPr>
          <a:xfrm>
            <a:off x="6017358" y="684822"/>
            <a:ext cx="742186" cy="201700"/>
          </a:xfrm>
          <a:prstGeom prst="curvedDownArrow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0" name="Curved Down Arrow 339"/>
          <p:cNvSpPr/>
          <p:nvPr/>
        </p:nvSpPr>
        <p:spPr>
          <a:xfrm>
            <a:off x="7285261" y="689759"/>
            <a:ext cx="742186" cy="201700"/>
          </a:xfrm>
          <a:prstGeom prst="curvedDownArrow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1" name="Trapezoid 340"/>
          <p:cNvSpPr/>
          <p:nvPr/>
        </p:nvSpPr>
        <p:spPr>
          <a:xfrm rot="5400000">
            <a:off x="6768700" y="961093"/>
            <a:ext cx="144000" cy="288000"/>
          </a:xfrm>
          <a:prstGeom prst="trapezoid">
            <a:avLst/>
          </a:prstGeom>
          <a:solidFill>
            <a:srgbClr val="FB25CD"/>
          </a:solidFill>
          <a:ln w="9525">
            <a:solidFill>
              <a:srgbClr val="FB25C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2" name="Trapezoid 341"/>
          <p:cNvSpPr/>
          <p:nvPr/>
        </p:nvSpPr>
        <p:spPr>
          <a:xfrm rot="16200000">
            <a:off x="7085306" y="960681"/>
            <a:ext cx="144000" cy="288000"/>
          </a:xfrm>
          <a:prstGeom prst="trapezoid">
            <a:avLst/>
          </a:prstGeom>
          <a:solidFill>
            <a:srgbClr val="FB25CD"/>
          </a:solidFill>
          <a:ln w="9525">
            <a:solidFill>
              <a:srgbClr val="FB25C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9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/>
      <p:bldP spid="107" grpId="0" animBg="1"/>
      <p:bldP spid="110" grpId="0" animBg="1"/>
      <p:bldP spid="130" grpId="0"/>
      <p:bldP spid="132" grpId="0"/>
      <p:bldP spid="209" grpId="0" animBg="1"/>
      <p:bldP spid="212" grpId="0" animBg="1"/>
      <p:bldP spid="219" grpId="0" animBg="1"/>
      <p:bldP spid="233" grpId="0" animBg="1"/>
      <p:bldP spid="234" grpId="0" animBg="1"/>
      <p:bldP spid="237" grpId="0" animBg="1"/>
      <p:bldP spid="244" grpId="0" animBg="1"/>
      <p:bldP spid="249" grpId="0" animBg="1"/>
      <p:bldP spid="250" grpId="0" animBg="1"/>
      <p:bldP spid="259" grpId="0" animBg="1"/>
      <p:bldP spid="261" grpId="0" animBg="1"/>
      <p:bldP spid="270" grpId="0" animBg="1"/>
      <p:bldP spid="271" grpId="0" animBg="1"/>
      <p:bldP spid="278" grpId="0" animBg="1"/>
      <p:bldP spid="279" grpId="0" animBg="1"/>
      <p:bldP spid="287" grpId="0"/>
      <p:bldP spid="308" grpId="0" animBg="1"/>
      <p:bldP spid="309" grpId="0" animBg="1"/>
      <p:bldP spid="310" grpId="0" animBg="1"/>
      <p:bldP spid="311" grpId="0" animBg="1"/>
      <p:bldP spid="314" grpId="0" animBg="1"/>
      <p:bldP spid="315" grpId="0" animBg="1"/>
      <p:bldP spid="317" grpId="0" animBg="1"/>
      <p:bldP spid="318" grpId="0" animBg="1"/>
      <p:bldP spid="321" grpId="0"/>
      <p:bldP spid="322" grpId="0"/>
      <p:bldP spid="323" grpId="0" animBg="1"/>
      <p:bldP spid="324" grpId="0" animBg="1"/>
      <p:bldP spid="325" grpId="0" animBg="1"/>
      <p:bldP spid="326" grpId="0"/>
      <p:bldP spid="327" grpId="0"/>
      <p:bldP spid="330" grpId="0"/>
      <p:bldP spid="331" grpId="0"/>
      <p:bldP spid="332" grpId="0"/>
      <p:bldP spid="333" grpId="0" animBg="1"/>
      <p:bldP spid="334" grpId="0" animBg="1"/>
      <p:bldP spid="335" grpId="0" animBg="1"/>
      <p:bldP spid="341" grpId="0" animBg="1"/>
      <p:bldP spid="3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1230" y="4915187"/>
            <a:ext cx="514400" cy="170625"/>
          </a:xfrm>
        </p:spPr>
        <p:txBody>
          <a:bodyPr/>
          <a:lstStyle/>
          <a:p>
            <a:fld id="{AB9D5116-BDD7-4848-BBAA-62C30F8833F7}" type="slidenum">
              <a:rPr lang="de-DE" smtClean="0"/>
              <a:pPr/>
              <a:t>2</a:t>
            </a:fld>
            <a:endParaRPr lang="de-DE" dirty="0"/>
          </a:p>
        </p:txBody>
      </p:sp>
      <p:grpSp>
        <p:nvGrpSpPr>
          <p:cNvPr id="5" name="Gruppieren 6"/>
          <p:cNvGrpSpPr/>
          <p:nvPr/>
        </p:nvGrpSpPr>
        <p:grpSpPr>
          <a:xfrm>
            <a:off x="323851" y="942244"/>
            <a:ext cx="7200000" cy="270000"/>
            <a:chOff x="590550" y="1580175"/>
            <a:chExt cx="7610475" cy="360000"/>
          </a:xfrm>
        </p:grpSpPr>
        <p:sp>
          <p:nvSpPr>
            <p:cNvPr id="6" name="Abgerundetes Rechteck 7"/>
            <p:cNvSpPr/>
            <p:nvPr/>
          </p:nvSpPr>
          <p:spPr>
            <a:xfrm>
              <a:off x="590550" y="1580175"/>
              <a:ext cx="432000" cy="360000"/>
            </a:xfrm>
            <a:prstGeom prst="roundRect">
              <a:avLst/>
            </a:prstGeom>
            <a:solidFill>
              <a:schemeClr val="accent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de-DE" b="1" dirty="0">
                  <a:solidFill>
                    <a:schemeClr val="accent6">
                      <a:lumMod val="90000"/>
                    </a:schemeClr>
                  </a:solidFill>
                </a:rPr>
                <a:t>1</a:t>
              </a:r>
            </a:p>
          </p:txBody>
        </p:sp>
        <p:sp>
          <p:nvSpPr>
            <p:cNvPr id="7" name="Abgerundetes Rechteck 8"/>
            <p:cNvSpPr/>
            <p:nvPr/>
          </p:nvSpPr>
          <p:spPr>
            <a:xfrm>
              <a:off x="1070175" y="1580175"/>
              <a:ext cx="7130850" cy="360000"/>
            </a:xfrm>
            <a:prstGeom prst="round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8" name="Gruppieren 9"/>
          <p:cNvGrpSpPr/>
          <p:nvPr/>
        </p:nvGrpSpPr>
        <p:grpSpPr>
          <a:xfrm>
            <a:off x="323851" y="1313719"/>
            <a:ext cx="7200000" cy="270000"/>
            <a:chOff x="590550" y="1580175"/>
            <a:chExt cx="7610475" cy="360000"/>
          </a:xfrm>
        </p:grpSpPr>
        <p:sp>
          <p:nvSpPr>
            <p:cNvPr id="9" name="Abgerundetes Rechteck 10"/>
            <p:cNvSpPr/>
            <p:nvPr/>
          </p:nvSpPr>
          <p:spPr>
            <a:xfrm>
              <a:off x="590550" y="1580175"/>
              <a:ext cx="432000" cy="360000"/>
            </a:xfrm>
            <a:prstGeom prst="roundRect">
              <a:avLst/>
            </a:prstGeom>
            <a:solidFill>
              <a:schemeClr val="accent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de-DE" b="1" dirty="0">
                  <a:solidFill>
                    <a:schemeClr val="accent6">
                      <a:lumMod val="90000"/>
                    </a:schemeClr>
                  </a:solidFill>
                </a:rPr>
                <a:t>2</a:t>
              </a:r>
            </a:p>
          </p:txBody>
        </p:sp>
        <p:sp>
          <p:nvSpPr>
            <p:cNvPr id="10" name="Abgerundetes Rechteck 11"/>
            <p:cNvSpPr/>
            <p:nvPr/>
          </p:nvSpPr>
          <p:spPr>
            <a:xfrm>
              <a:off x="1070175" y="1580175"/>
              <a:ext cx="7130850" cy="360000"/>
            </a:xfrm>
            <a:prstGeom prst="round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Gruppieren 12"/>
          <p:cNvGrpSpPr/>
          <p:nvPr/>
        </p:nvGrpSpPr>
        <p:grpSpPr>
          <a:xfrm>
            <a:off x="323851" y="1685194"/>
            <a:ext cx="7200000" cy="270000"/>
            <a:chOff x="590550" y="1580175"/>
            <a:chExt cx="7610475" cy="360000"/>
          </a:xfrm>
        </p:grpSpPr>
        <p:sp>
          <p:nvSpPr>
            <p:cNvPr id="12" name="Abgerundetes Rechteck 13"/>
            <p:cNvSpPr/>
            <p:nvPr/>
          </p:nvSpPr>
          <p:spPr>
            <a:xfrm>
              <a:off x="590550" y="1580175"/>
              <a:ext cx="432000" cy="360000"/>
            </a:xfrm>
            <a:prstGeom prst="roundRect">
              <a:avLst/>
            </a:prstGeom>
            <a:solidFill>
              <a:schemeClr val="accent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de-DE" b="1" dirty="0">
                  <a:solidFill>
                    <a:schemeClr val="accent6">
                      <a:lumMod val="90000"/>
                    </a:schemeClr>
                  </a:solidFill>
                </a:rPr>
                <a:t>3</a:t>
              </a:r>
            </a:p>
          </p:txBody>
        </p:sp>
        <p:sp>
          <p:nvSpPr>
            <p:cNvPr id="13" name="Abgerundetes Rechteck 14"/>
            <p:cNvSpPr/>
            <p:nvPr/>
          </p:nvSpPr>
          <p:spPr>
            <a:xfrm>
              <a:off x="1070175" y="1580175"/>
              <a:ext cx="7130850" cy="360000"/>
            </a:xfrm>
            <a:prstGeom prst="round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Gruppieren 15"/>
          <p:cNvGrpSpPr/>
          <p:nvPr/>
        </p:nvGrpSpPr>
        <p:grpSpPr>
          <a:xfrm>
            <a:off x="323851" y="2056669"/>
            <a:ext cx="7200000" cy="270000"/>
            <a:chOff x="590550" y="1580175"/>
            <a:chExt cx="7610475" cy="360000"/>
          </a:xfrm>
        </p:grpSpPr>
        <p:sp>
          <p:nvSpPr>
            <p:cNvPr id="15" name="Abgerundetes Rechteck 16"/>
            <p:cNvSpPr/>
            <p:nvPr/>
          </p:nvSpPr>
          <p:spPr>
            <a:xfrm>
              <a:off x="590550" y="1580175"/>
              <a:ext cx="432000" cy="360000"/>
            </a:xfrm>
            <a:prstGeom prst="roundRect">
              <a:avLst/>
            </a:prstGeom>
            <a:solidFill>
              <a:schemeClr val="accent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de-DE" b="1" dirty="0">
                  <a:solidFill>
                    <a:schemeClr val="accent6">
                      <a:lumMod val="90000"/>
                    </a:schemeClr>
                  </a:solidFill>
                </a:rPr>
                <a:t>4</a:t>
              </a:r>
            </a:p>
          </p:txBody>
        </p:sp>
        <p:sp>
          <p:nvSpPr>
            <p:cNvPr id="16" name="Abgerundetes Rechteck 17"/>
            <p:cNvSpPr/>
            <p:nvPr/>
          </p:nvSpPr>
          <p:spPr>
            <a:xfrm>
              <a:off x="1070175" y="1580175"/>
              <a:ext cx="7130850" cy="360000"/>
            </a:xfrm>
            <a:prstGeom prst="round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7" name="Gruppieren 18"/>
          <p:cNvGrpSpPr/>
          <p:nvPr/>
        </p:nvGrpSpPr>
        <p:grpSpPr>
          <a:xfrm>
            <a:off x="323851" y="2428144"/>
            <a:ext cx="7200000" cy="270000"/>
            <a:chOff x="590550" y="1580175"/>
            <a:chExt cx="7610475" cy="360000"/>
          </a:xfrm>
        </p:grpSpPr>
        <p:sp>
          <p:nvSpPr>
            <p:cNvPr id="18" name="Abgerundetes Rechteck 19"/>
            <p:cNvSpPr/>
            <p:nvPr/>
          </p:nvSpPr>
          <p:spPr>
            <a:xfrm>
              <a:off x="590550" y="1580175"/>
              <a:ext cx="432000" cy="360000"/>
            </a:xfrm>
            <a:prstGeom prst="roundRect">
              <a:avLst/>
            </a:prstGeom>
            <a:solidFill>
              <a:schemeClr val="accent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de-DE" b="1" dirty="0">
                  <a:solidFill>
                    <a:schemeClr val="accent6">
                      <a:lumMod val="90000"/>
                    </a:schemeClr>
                  </a:solidFill>
                </a:rPr>
                <a:t>5</a:t>
              </a:r>
            </a:p>
          </p:txBody>
        </p:sp>
        <p:sp>
          <p:nvSpPr>
            <p:cNvPr id="19" name="Abgerundetes Rechteck 20"/>
            <p:cNvSpPr/>
            <p:nvPr/>
          </p:nvSpPr>
          <p:spPr>
            <a:xfrm>
              <a:off x="1070175" y="1580175"/>
              <a:ext cx="7130850" cy="360000"/>
            </a:xfrm>
            <a:prstGeom prst="round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Gruppieren 21"/>
          <p:cNvGrpSpPr/>
          <p:nvPr/>
        </p:nvGrpSpPr>
        <p:grpSpPr>
          <a:xfrm>
            <a:off x="323851" y="2799619"/>
            <a:ext cx="7200000" cy="270000"/>
            <a:chOff x="590550" y="1580175"/>
            <a:chExt cx="7610475" cy="360000"/>
          </a:xfrm>
        </p:grpSpPr>
        <p:sp>
          <p:nvSpPr>
            <p:cNvPr id="21" name="Abgerundetes Rechteck 22"/>
            <p:cNvSpPr/>
            <p:nvPr/>
          </p:nvSpPr>
          <p:spPr>
            <a:xfrm>
              <a:off x="590550" y="1580175"/>
              <a:ext cx="432000" cy="360000"/>
            </a:xfrm>
            <a:prstGeom prst="roundRect">
              <a:avLst/>
            </a:prstGeom>
            <a:solidFill>
              <a:schemeClr val="accent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de-DE" b="1" dirty="0">
                  <a:solidFill>
                    <a:schemeClr val="accent6">
                      <a:lumMod val="90000"/>
                    </a:schemeClr>
                  </a:solidFill>
                </a:rPr>
                <a:t>6</a:t>
              </a:r>
            </a:p>
          </p:txBody>
        </p:sp>
        <p:sp>
          <p:nvSpPr>
            <p:cNvPr id="22" name="Abgerundetes Rechteck 23"/>
            <p:cNvSpPr/>
            <p:nvPr/>
          </p:nvSpPr>
          <p:spPr>
            <a:xfrm>
              <a:off x="1070175" y="1580175"/>
              <a:ext cx="7130850" cy="360000"/>
            </a:xfrm>
            <a:prstGeom prst="round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32551" y="892578"/>
            <a:ext cx="247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Motivation/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2551" y="1247704"/>
            <a:ext cx="106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Materials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2551" y="1638725"/>
            <a:ext cx="219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Wavelength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THz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Gap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2551" y="2001184"/>
            <a:ext cx="290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THz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-TDS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setup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2551" y="2370303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Substrate </a:t>
            </a:r>
            <a:r>
              <a:rPr lang="de-DE" dirty="0" err="1"/>
              <a:t>influence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2551" y="2753501"/>
            <a:ext cx="449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Coupling Bright-Dark mode: Fano resonance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30" name="Gruppieren 21">
            <a:extLst>
              <a:ext uri="{FF2B5EF4-FFF2-40B4-BE49-F238E27FC236}">
                <a16:creationId xmlns:a16="http://schemas.microsoft.com/office/drawing/2014/main" id="{384FA532-9ACE-4949-BA5D-CF0A816E2623}"/>
              </a:ext>
            </a:extLst>
          </p:cNvPr>
          <p:cNvGrpSpPr/>
          <p:nvPr/>
        </p:nvGrpSpPr>
        <p:grpSpPr>
          <a:xfrm>
            <a:off x="323851" y="3171895"/>
            <a:ext cx="7200000" cy="270000"/>
            <a:chOff x="590550" y="1580175"/>
            <a:chExt cx="7610475" cy="360000"/>
          </a:xfrm>
        </p:grpSpPr>
        <p:sp>
          <p:nvSpPr>
            <p:cNvPr id="31" name="Abgerundetes Rechteck 22">
              <a:extLst>
                <a:ext uri="{FF2B5EF4-FFF2-40B4-BE49-F238E27FC236}">
                  <a16:creationId xmlns:a16="http://schemas.microsoft.com/office/drawing/2014/main" id="{419BB6EE-0697-40FF-BC0A-C56E7B68E6FA}"/>
                </a:ext>
              </a:extLst>
            </p:cNvPr>
            <p:cNvSpPr/>
            <p:nvPr/>
          </p:nvSpPr>
          <p:spPr>
            <a:xfrm>
              <a:off x="590550" y="1580175"/>
              <a:ext cx="432000" cy="360000"/>
            </a:xfrm>
            <a:prstGeom prst="roundRect">
              <a:avLst/>
            </a:prstGeom>
            <a:solidFill>
              <a:schemeClr val="accent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de-DE" b="1" dirty="0">
                  <a:solidFill>
                    <a:schemeClr val="accent6">
                      <a:lumMod val="90000"/>
                    </a:schemeClr>
                  </a:solidFill>
                </a:rPr>
                <a:t>7</a:t>
              </a:r>
            </a:p>
          </p:txBody>
        </p:sp>
        <p:sp>
          <p:nvSpPr>
            <p:cNvPr id="32" name="Abgerundetes Rechteck 23">
              <a:extLst>
                <a:ext uri="{FF2B5EF4-FFF2-40B4-BE49-F238E27FC236}">
                  <a16:creationId xmlns:a16="http://schemas.microsoft.com/office/drawing/2014/main" id="{94A39B8E-7DAD-4175-8B5B-B6E1F7092DE5}"/>
                </a:ext>
              </a:extLst>
            </p:cNvPr>
            <p:cNvSpPr/>
            <p:nvPr/>
          </p:nvSpPr>
          <p:spPr>
            <a:xfrm>
              <a:off x="1070175" y="1580175"/>
              <a:ext cx="7130850" cy="360000"/>
            </a:xfrm>
            <a:prstGeom prst="round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TextBox 27">
            <a:extLst>
              <a:ext uri="{FF2B5EF4-FFF2-40B4-BE49-F238E27FC236}">
                <a16:creationId xmlns:a16="http://schemas.microsoft.com/office/drawing/2014/main" id="{A3A7241A-280D-4DC5-994F-F6C476912570}"/>
              </a:ext>
            </a:extLst>
          </p:cNvPr>
          <p:cNvSpPr txBox="1"/>
          <p:nvPr/>
        </p:nvSpPr>
        <p:spPr>
          <a:xfrm>
            <a:off x="732551" y="312577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90978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681" y="101301"/>
            <a:ext cx="7737229" cy="512819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1.Motivation/Introduction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A3AC169-B002-4309-B981-7C0502A46E88}" type="datetime1">
              <a:rPr lang="en-US" smtClean="0"/>
              <a:t>11/24/2022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920000" y="4914900"/>
            <a:ext cx="514400" cy="170625"/>
          </a:xfrm>
        </p:spPr>
        <p:txBody>
          <a:bodyPr/>
          <a:lstStyle/>
          <a:p>
            <a:fld id="{AB9D5116-BDD7-4848-BBAA-62C30F8833F7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22" name="TextBox 21"/>
          <p:cNvSpPr txBox="1"/>
          <p:nvPr/>
        </p:nvSpPr>
        <p:spPr>
          <a:xfrm>
            <a:off x="6380284" y="631989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THz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biosensing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872423" y="1101928"/>
            <a:ext cx="2963939" cy="135158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microfluidic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lab-on-a-chip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CMOS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compatible materials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biosensing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platform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9256" y="4119355"/>
            <a:ext cx="39741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E. Hardt et.al., Opt.Exp.2022,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https://doi.org/10.1364/OE.469496</a:t>
            </a:r>
            <a:endParaRPr lang="en-US" sz="11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9256" y="4381289"/>
            <a:ext cx="43220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C. A. </a:t>
            </a:r>
            <a:r>
              <a:rPr lang="en-US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Chavarin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 et.al., Opt.Exp.2021,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https://doi.org/10.1364/OE.418382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256" y="4651183"/>
            <a:ext cx="43845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C. A. </a:t>
            </a:r>
            <a:r>
              <a:rPr lang="en-US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Chavarin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 et.al., Freq.2022, </a:t>
            </a:r>
            <a:r>
              <a:rPr lang="en-US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https://doi.org/10.1515/freq-2022-0078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73" y="719516"/>
            <a:ext cx="3999695" cy="216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640475" y="3228129"/>
            <a:ext cx="10114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blood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plasma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serum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etc.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ight Arrow 27"/>
          <p:cNvSpPr/>
          <p:nvPr/>
        </p:nvSpPr>
        <p:spPr>
          <a:xfrm rot="18534444">
            <a:off x="1416868" y="3105577"/>
            <a:ext cx="684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81" y="3223575"/>
            <a:ext cx="399537" cy="803774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 rot="21113586">
            <a:off x="4934703" y="1570666"/>
            <a:ext cx="684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-Right Arrow 33"/>
          <p:cNvSpPr/>
          <p:nvPr/>
        </p:nvSpPr>
        <p:spPr>
          <a:xfrm rot="1569324">
            <a:off x="3881772" y="3149345"/>
            <a:ext cx="787865" cy="1800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2748ED0-3007-45EE-AA7E-660F93D96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439" y="2745122"/>
            <a:ext cx="2647207" cy="12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D49F6F2-4F2A-46DB-B4A1-910AE7375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765" y="2879516"/>
            <a:ext cx="363118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9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681" y="102858"/>
            <a:ext cx="7737229" cy="512819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1.Motivation/Introduction</a:t>
            </a:r>
            <a:endParaRPr lang="de-D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DC64B5D-75ED-4C85-8F12-298841E1AF8B}" type="datetime1">
              <a:rPr lang="en-US" smtClean="0"/>
              <a:t>11/24/2022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946475" y="4914900"/>
            <a:ext cx="514400" cy="170625"/>
          </a:xfrm>
        </p:spPr>
        <p:txBody>
          <a:bodyPr/>
          <a:lstStyle/>
          <a:p>
            <a:fld id="{AB9D5116-BDD7-4848-BBAA-62C30F8833F7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149" name="Picture 1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9" y="1420627"/>
            <a:ext cx="803195" cy="838420"/>
          </a:xfrm>
          <a:prstGeom prst="rect">
            <a:avLst/>
          </a:prstGeom>
        </p:spPr>
      </p:pic>
      <p:sp>
        <p:nvSpPr>
          <p:cNvPr id="151" name="TextBox 150"/>
          <p:cNvSpPr txBox="1"/>
          <p:nvPr/>
        </p:nvSpPr>
        <p:spPr>
          <a:xfrm>
            <a:off x="-21222" y="1193666"/>
            <a:ext cx="877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  <a:endParaRPr 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0" name="Round Same Side Corner Rectangle 939"/>
          <p:cNvSpPr/>
          <p:nvPr/>
        </p:nvSpPr>
        <p:spPr>
          <a:xfrm rot="5400000">
            <a:off x="6039282" y="1873685"/>
            <a:ext cx="851961" cy="770724"/>
          </a:xfrm>
          <a:prstGeom prst="round2SameRect">
            <a:avLst/>
          </a:prstGeom>
          <a:solidFill>
            <a:srgbClr val="FFC000">
              <a:alpha val="36078"/>
            </a:srgbClr>
          </a:solidFill>
          <a:ln>
            <a:noFill/>
          </a:ln>
          <a:scene3d>
            <a:camera prst="orthographicFront">
              <a:rot lat="295420" lon="1802246" rev="52221"/>
            </a:camera>
            <a:lightRig rig="threePt" dir="t"/>
          </a:scene3d>
          <a:sp3d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TextBox 946"/>
          <p:cNvSpPr txBox="1"/>
          <p:nvPr/>
        </p:nvSpPr>
        <p:spPr>
          <a:xfrm>
            <a:off x="7638713" y="2181605"/>
            <a:ext cx="144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9" name="Right Arrow 948"/>
          <p:cNvSpPr/>
          <p:nvPr/>
        </p:nvSpPr>
        <p:spPr>
          <a:xfrm>
            <a:off x="2832154" y="2175720"/>
            <a:ext cx="432000" cy="288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0" name="Right Arrow 949"/>
          <p:cNvSpPr/>
          <p:nvPr/>
        </p:nvSpPr>
        <p:spPr>
          <a:xfrm rot="20143590">
            <a:off x="6917432" y="2001128"/>
            <a:ext cx="432000" cy="288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Right Arrow 950"/>
          <p:cNvSpPr/>
          <p:nvPr/>
        </p:nvSpPr>
        <p:spPr>
          <a:xfrm rot="7334917">
            <a:off x="7909375" y="2669148"/>
            <a:ext cx="432000" cy="288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Bent-Up Arrow 951"/>
          <p:cNvSpPr/>
          <p:nvPr/>
        </p:nvSpPr>
        <p:spPr>
          <a:xfrm rot="5400000">
            <a:off x="4550850" y="3543750"/>
            <a:ext cx="1152000" cy="648000"/>
          </a:xfrm>
          <a:prstGeom prst="bent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Parallelogram 954"/>
          <p:cNvSpPr/>
          <p:nvPr/>
        </p:nvSpPr>
        <p:spPr>
          <a:xfrm flipH="1">
            <a:off x="7203510" y="1615243"/>
            <a:ext cx="1802674" cy="701042"/>
          </a:xfrm>
          <a:prstGeom prst="parallelogram">
            <a:avLst>
              <a:gd name="adj" fmla="val 70605"/>
            </a:avLst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orthographicFront">
              <a:rot lat="30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6" name="Rectangle 955"/>
          <p:cNvSpPr/>
          <p:nvPr/>
        </p:nvSpPr>
        <p:spPr>
          <a:xfrm>
            <a:off x="7189165" y="1000293"/>
            <a:ext cx="1296000" cy="7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479" y="1020122"/>
            <a:ext cx="1253128" cy="68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75" y="1174438"/>
            <a:ext cx="2280102" cy="2139881"/>
          </a:xfrm>
          <a:prstGeom prst="rect">
            <a:avLst/>
          </a:prstGeom>
        </p:spPr>
      </p:pic>
      <p:sp>
        <p:nvSpPr>
          <p:cNvPr id="196" name="Right Arrow 195"/>
          <p:cNvSpPr/>
          <p:nvPr/>
        </p:nvSpPr>
        <p:spPr>
          <a:xfrm>
            <a:off x="397182" y="2175720"/>
            <a:ext cx="468000" cy="288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20986" y="1799250"/>
            <a:ext cx="1487651" cy="307777"/>
          </a:xfrm>
          <a:prstGeom prst="rect">
            <a:avLst/>
          </a:prstGeom>
        </p:spPr>
        <p:txBody>
          <a:bodyPr wrap="none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TERASMART tool 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306080" y="676879"/>
            <a:ext cx="149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THz-TDS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369" y="1897189"/>
            <a:ext cx="532800" cy="56851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818857" y="809077"/>
            <a:ext cx="149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Transducer</a:t>
            </a:r>
          </a:p>
        </p:txBody>
      </p:sp>
      <p:sp>
        <p:nvSpPr>
          <p:cNvPr id="3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8044357">
            <a:off x="850729" y="1724671"/>
            <a:ext cx="2706831" cy="861774"/>
          </a:xfrm>
          <a:prstGeom prst="rect">
            <a:avLst/>
          </a:prstGeom>
          <a:solidFill>
            <a:srgbClr val="FF6161"/>
          </a:solidFill>
          <a:ln>
            <a:solidFill>
              <a:srgbClr val="FF3F44"/>
            </a:solidFill>
          </a:ln>
        </p:spPr>
        <p:txBody>
          <a:bodyPr wrap="none" rtlCol="0">
            <a:spAutoFit/>
          </a:bodyPr>
          <a:lstStyle/>
          <a:p>
            <a:r>
              <a:rPr lang="de-DE" sz="5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Materials</a:t>
            </a:r>
            <a:endParaRPr lang="en-US" sz="5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191" y="2065107"/>
            <a:ext cx="532800" cy="3737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33191" y="2140356"/>
            <a:ext cx="532800" cy="3737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489" y="1193666"/>
            <a:ext cx="2280102" cy="213988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706643" y="132748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THz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463478" y="2967428"/>
            <a:ext cx="868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Trapezoid 110"/>
          <p:cNvSpPr/>
          <p:nvPr/>
        </p:nvSpPr>
        <p:spPr>
          <a:xfrm rot="5400000">
            <a:off x="3399050" y="1417828"/>
            <a:ext cx="1686635" cy="1785100"/>
          </a:xfrm>
          <a:prstGeom prst="trapezoid">
            <a:avLst/>
          </a:prstGeom>
          <a:solidFill>
            <a:srgbClr val="FFC000">
              <a:alpha val="36078"/>
            </a:srgbClr>
          </a:solidFill>
          <a:ln>
            <a:noFill/>
          </a:ln>
          <a:scene3d>
            <a:camera prst="orthographicFront">
              <a:rot lat="0" lon="15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0360" y="1650791"/>
            <a:ext cx="1713405" cy="136426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 rot="17975016">
            <a:off x="3039051" y="1784229"/>
            <a:ext cx="3360600" cy="861774"/>
          </a:xfrm>
          <a:prstGeom prst="rect">
            <a:avLst/>
          </a:prstGeom>
          <a:solidFill>
            <a:srgbClr val="FF6161"/>
          </a:solidFill>
          <a:ln>
            <a:solidFill>
              <a:srgbClr val="FF3F44"/>
            </a:solidFill>
          </a:ln>
        </p:spPr>
        <p:txBody>
          <a:bodyPr wrap="none" rtlCol="0">
            <a:spAutoFit/>
          </a:bodyPr>
          <a:lstStyle/>
          <a:p>
            <a:r>
              <a:rPr lang="en-US" sz="5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Wavelength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382181" y="4011750"/>
            <a:ext cx="1492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Optic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sensor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THz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38691" y="4350267"/>
            <a:ext cx="4415029" cy="30777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Label-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THz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biomoleculs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proteins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43" name="Grafik 42" descr="Project Path: C:\Users\hardt\Desktop\Jahr2022\ESSENCE\Report1\Bilder_alle\bild5\Vergelich G4-2021 und G5-2021_mai2022.opju&#10;PE Folder: /Vergelich G4-2021 und G5-2021_mai2022/BSA Sim/&#10;Short Name: TOXINtext">
            <a:extLst>
              <a:ext uri="{FF2B5EF4-FFF2-40B4-BE49-F238E27FC236}">
                <a16:creationId xmlns:a16="http://schemas.microsoft.com/office/drawing/2014/main" id="{9F65A4D8-A032-4E96-8580-8FA9696F2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4755" y="3087903"/>
            <a:ext cx="2353205" cy="1800000"/>
          </a:xfrm>
          <a:prstGeom prst="rect">
            <a:avLst/>
          </a:prstGeom>
        </p:spPr>
      </p:pic>
      <p:pic>
        <p:nvPicPr>
          <p:cNvPr id="48" name="Picture 108">
            <a:extLst>
              <a:ext uri="{FF2B5EF4-FFF2-40B4-BE49-F238E27FC236}">
                <a16:creationId xmlns:a16="http://schemas.microsoft.com/office/drawing/2014/main" id="{4030E817-FBE6-4C57-81F7-3C31F00852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9629" y="4141100"/>
            <a:ext cx="558254" cy="432000"/>
          </a:xfrm>
          <a:prstGeom prst="rect">
            <a:avLst/>
          </a:prstGeom>
        </p:spPr>
      </p:pic>
      <p:pic>
        <p:nvPicPr>
          <p:cNvPr id="49" name="Picture 109">
            <a:extLst>
              <a:ext uri="{FF2B5EF4-FFF2-40B4-BE49-F238E27FC236}">
                <a16:creationId xmlns:a16="http://schemas.microsoft.com/office/drawing/2014/main" id="{90253F71-E82E-478C-8889-EC58B0A969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2516" y="3739635"/>
            <a:ext cx="544083" cy="432000"/>
          </a:xfrm>
          <a:prstGeom prst="rect">
            <a:avLst/>
          </a:prstGeom>
        </p:spPr>
      </p:pic>
      <p:pic>
        <p:nvPicPr>
          <p:cNvPr id="53" name="Grafik 52" descr="Project Path: C:\Users\hardt\Desktop\Jahr2022\ESSENCE\Report1\Bilder_alle\bild5\Vergelich G4-2021 und G5-2021_mai2022.opju&#10;PE Folder: /Vergelich G4-2021 und G5-2021_mai2022/BSA Sim/&#10;Short Name: TOXINtext">
            <a:extLst>
              <a:ext uri="{FF2B5EF4-FFF2-40B4-BE49-F238E27FC236}">
                <a16:creationId xmlns:a16="http://schemas.microsoft.com/office/drawing/2014/main" id="{9550AA2A-D4F0-4071-A1AB-DEB922EA97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4175" y="3088302"/>
            <a:ext cx="2353205" cy="1800000"/>
          </a:xfrm>
          <a:prstGeom prst="rect">
            <a:avLst/>
          </a:prstGeom>
        </p:spPr>
      </p:pic>
      <p:sp>
        <p:nvSpPr>
          <p:cNvPr id="54" name="TextBox 116">
            <a:extLst>
              <a:ext uri="{FF2B5EF4-FFF2-40B4-BE49-F238E27FC236}">
                <a16:creationId xmlns:a16="http://schemas.microsoft.com/office/drawing/2014/main" id="{D352DD2A-310A-401D-A464-2C3F3FDCB82B}"/>
              </a:ext>
            </a:extLst>
          </p:cNvPr>
          <p:cNvSpPr txBox="1"/>
          <p:nvPr/>
        </p:nvSpPr>
        <p:spPr>
          <a:xfrm rot="17915868">
            <a:off x="6183997" y="1888833"/>
            <a:ext cx="2894447" cy="861774"/>
          </a:xfrm>
          <a:prstGeom prst="rect">
            <a:avLst/>
          </a:prstGeom>
          <a:solidFill>
            <a:srgbClr val="FF6161"/>
          </a:solidFill>
          <a:ln>
            <a:solidFill>
              <a:srgbClr val="FF3F44"/>
            </a:solidFill>
          </a:ln>
        </p:spPr>
        <p:txBody>
          <a:bodyPr wrap="none" rtlCol="0">
            <a:spAutoFit/>
          </a:bodyPr>
          <a:lstStyle/>
          <a:p>
            <a:r>
              <a:rPr lang="de-DE" sz="50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Technique</a:t>
            </a:r>
            <a:endParaRPr lang="en-US" sz="5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56" name="Picture 107">
            <a:extLst>
              <a:ext uri="{FF2B5EF4-FFF2-40B4-BE49-F238E27FC236}">
                <a16:creationId xmlns:a16="http://schemas.microsoft.com/office/drawing/2014/main" id="{44DC773D-8C64-44C8-8FBB-76E077B8BB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7551" y="3216518"/>
            <a:ext cx="61846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8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940" grpId="0" animBg="1"/>
      <p:bldP spid="947" grpId="0"/>
      <p:bldP spid="949" grpId="0" animBg="1"/>
      <p:bldP spid="950" grpId="0" animBg="1"/>
      <p:bldP spid="951" grpId="0" animBg="1"/>
      <p:bldP spid="952" grpId="0" animBg="1"/>
      <p:bldP spid="955" grpId="0" animBg="1"/>
      <p:bldP spid="956" grpId="0" animBg="1"/>
      <p:bldP spid="196" grpId="0" animBg="1"/>
      <p:bldP spid="17" grpId="0"/>
      <p:bldP spid="30" grpId="0"/>
      <p:bldP spid="34" grpId="0"/>
      <p:bldP spid="40" grpId="0" animBg="1"/>
      <p:bldP spid="46" grpId="0"/>
      <p:bldP spid="107" grpId="0"/>
      <p:bldP spid="111" grpId="0" animBg="1"/>
      <p:bldP spid="116" grpId="0" animBg="1"/>
      <p:bldP spid="118" grpId="0"/>
      <p:bldP spid="119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192" y="99966"/>
            <a:ext cx="7737229" cy="512819"/>
          </a:xfrm>
        </p:spPr>
        <p:txBody>
          <a:bodyPr>
            <a:noAutofit/>
          </a:bodyPr>
          <a:lstStyle/>
          <a:p>
            <a:r>
              <a:rPr lang="de-DE" sz="2800" dirty="0"/>
              <a:t>2.Materials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20000" y="4910137"/>
            <a:ext cx="514400" cy="170625"/>
          </a:xfrm>
        </p:spPr>
        <p:txBody>
          <a:bodyPr/>
          <a:lstStyle/>
          <a:p>
            <a:fld id="{AB9D5116-BDD7-4848-BBAA-62C30F8833F7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sz="quarter" idx="10"/>
          </p:nvPr>
        </p:nvSpPr>
        <p:spPr>
          <a:xfrm>
            <a:off x="234000" y="740468"/>
            <a:ext cx="8551225" cy="3452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4" name="Datumsplatzhalter 2"/>
          <p:cNvSpPr>
            <a:spLocks noGrp="1"/>
          </p:cNvSpPr>
          <p:nvPr>
            <p:ph type="dt" sz="half" idx="2"/>
          </p:nvPr>
        </p:nvSpPr>
        <p:spPr>
          <a:xfrm>
            <a:off x="6660000" y="4905375"/>
            <a:ext cx="1260000" cy="180150"/>
          </a:xfrm>
        </p:spPr>
        <p:txBody>
          <a:bodyPr/>
          <a:lstStyle/>
          <a:p>
            <a:fld id="{745817CE-3768-49E7-96C0-8AF2BDADE11C}" type="datetime1">
              <a:rPr lang="en-US" smtClean="0"/>
              <a:t>11/24/2022</a:t>
            </a:fld>
            <a:endParaRPr lang="de-DE" dirty="0"/>
          </a:p>
        </p:txBody>
      </p:sp>
      <p:sp>
        <p:nvSpPr>
          <p:cNvPr id="11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76628" y="733726"/>
            <a:ext cx="3371805" cy="181325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FFAB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SiO</a:t>
            </a:r>
            <a:r>
              <a:rPr lang="de-DE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2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r>
              <a:rPr lang="de-DE" sz="2000" b="1" baseline="-25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3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N</a:t>
            </a:r>
            <a:r>
              <a:rPr lang="de-DE" sz="2000" b="1" baseline="-25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4 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using CMOS processes in an industry-standard Si foundry pilot line</a:t>
            </a:r>
            <a:endParaRPr lang="de-DE" sz="14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latin typeface="+mj-lt"/>
                <a:cs typeface="Calibri" panose="020F0502020204030204" pitchFamily="34" charset="0"/>
              </a:rPr>
              <a:t>=&gt; </a:t>
            </a:r>
            <a:r>
              <a:rPr lang="de-DE" sz="1400" dirty="0" err="1">
                <a:latin typeface="+mj-lt"/>
                <a:cs typeface="Calibri" panose="020F0502020204030204" pitchFamily="34" charset="0"/>
              </a:rPr>
              <a:t>compact</a:t>
            </a:r>
            <a:r>
              <a:rPr lang="de-DE" sz="1400" dirty="0">
                <a:latin typeface="+mj-lt"/>
                <a:cs typeface="Calibri" panose="020F0502020204030204" pitchFamily="34" charset="0"/>
              </a:rPr>
              <a:t>, </a:t>
            </a:r>
            <a:r>
              <a:rPr lang="de-DE" sz="1400" dirty="0" err="1">
                <a:latin typeface="+mj-lt"/>
                <a:cs typeface="Calibri" panose="020F0502020204030204" pitchFamily="34" charset="0"/>
              </a:rPr>
              <a:t>low-cost</a:t>
            </a:r>
            <a:r>
              <a:rPr lang="de-DE" sz="1400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+mj-lt"/>
                <a:cs typeface="Calibri" panose="020F0502020204030204" pitchFamily="34" charset="0"/>
              </a:rPr>
              <a:t>sensor</a:t>
            </a:r>
            <a:r>
              <a:rPr lang="de-DE" sz="1400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+mj-lt"/>
                <a:cs typeface="Calibri" panose="020F0502020204030204" pitchFamily="34" charset="0"/>
              </a:rPr>
              <a:t>system</a:t>
            </a:r>
            <a:endParaRPr lang="de-DE" sz="14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latin typeface="+mj-lt"/>
                <a:cs typeface="Calibri" panose="020F0502020204030204" pitchFamily="34" charset="0"/>
              </a:rPr>
              <a:t>=&gt;</a:t>
            </a:r>
            <a:r>
              <a:rPr lang="de-DE" sz="1400" dirty="0" err="1">
                <a:latin typeface="+mj-lt"/>
                <a:cs typeface="Calibri" panose="020F0502020204030204" pitchFamily="34" charset="0"/>
              </a:rPr>
              <a:t>mass</a:t>
            </a:r>
            <a:r>
              <a:rPr lang="de-DE" sz="1400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+mj-lt"/>
                <a:cs typeface="Calibri" panose="020F0502020204030204" pitchFamily="34" charset="0"/>
              </a:rPr>
              <a:t>production</a:t>
            </a:r>
            <a:endParaRPr lang="de-DE" sz="14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08" name="Content Placeholder 7"/>
          <p:cNvPicPr>
            <a:picLocks noChangeAspect="1"/>
          </p:cNvPicPr>
          <p:nvPr/>
        </p:nvPicPr>
        <p:blipFill rotWithShape="1">
          <a:blip r:embed="rId2"/>
          <a:srcRect t="8596" b="14955"/>
          <a:stretch/>
        </p:blipFill>
        <p:spPr>
          <a:xfrm>
            <a:off x="242775" y="2663674"/>
            <a:ext cx="2119032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9" name="Rectangle 108"/>
          <p:cNvSpPr/>
          <p:nvPr/>
        </p:nvSpPr>
        <p:spPr>
          <a:xfrm>
            <a:off x="678099" y="3253971"/>
            <a:ext cx="216000" cy="288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3"/>
          <a:srcRect l="14444" t="40000" r="37001" b="31040"/>
          <a:stretch/>
        </p:blipFill>
        <p:spPr>
          <a:xfrm>
            <a:off x="3845191" y="894587"/>
            <a:ext cx="1873046" cy="1489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24" name="Straight Arrow Connector 123"/>
          <p:cNvCxnSpPr/>
          <p:nvPr/>
        </p:nvCxnSpPr>
        <p:spPr>
          <a:xfrm>
            <a:off x="4066311" y="1824955"/>
            <a:ext cx="360000" cy="0"/>
          </a:xfrm>
          <a:prstGeom prst="straightConnector1">
            <a:avLst/>
          </a:prstGeom>
          <a:ln>
            <a:headEnd type="stealth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3962419" y="1517178"/>
            <a:ext cx="567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6mm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6" name="Straight Arrow Connector 125"/>
          <p:cNvCxnSpPr>
            <a:cxnSpLocks/>
          </p:cNvCxnSpPr>
          <p:nvPr/>
        </p:nvCxnSpPr>
        <p:spPr>
          <a:xfrm flipH="1">
            <a:off x="1251311" y="2466581"/>
            <a:ext cx="2593805" cy="1650985"/>
          </a:xfrm>
          <a:prstGeom prst="straightConnector1">
            <a:avLst/>
          </a:prstGeom>
          <a:ln w="28575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hteck 14"/>
          <p:cNvSpPr/>
          <p:nvPr/>
        </p:nvSpPr>
        <p:spPr>
          <a:xfrm>
            <a:off x="5981780" y="1062406"/>
            <a:ext cx="1008000" cy="36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Rechteck 17"/>
          <p:cNvSpPr/>
          <p:nvPr/>
        </p:nvSpPr>
        <p:spPr>
          <a:xfrm>
            <a:off x="5980198" y="1728509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9" name="Gerade Verbindung mit Pfeil 13"/>
          <p:cNvCxnSpPr/>
          <p:nvPr/>
        </p:nvCxnSpPr>
        <p:spPr>
          <a:xfrm>
            <a:off x="6484680" y="1443097"/>
            <a:ext cx="0" cy="180000"/>
          </a:xfrm>
          <a:prstGeom prst="straightConnector1">
            <a:avLst/>
          </a:prstGeom>
          <a:ln w="12700">
            <a:headEnd type="stealth" w="sm" len="sm"/>
            <a:tailEnd type="stealth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0" name="Textfeld 32"/>
          <p:cNvSpPr txBox="1"/>
          <p:nvPr/>
        </p:nvSpPr>
        <p:spPr>
          <a:xfrm>
            <a:off x="6756734" y="2388996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</a:p>
        </p:txBody>
      </p:sp>
      <p:sp>
        <p:nvSpPr>
          <p:cNvPr id="131" name="Rechteck 18"/>
          <p:cNvSpPr/>
          <p:nvPr/>
        </p:nvSpPr>
        <p:spPr>
          <a:xfrm>
            <a:off x="6050334" y="1639627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2" name="Gerade Verbindung 20"/>
          <p:cNvCxnSpPr/>
          <p:nvPr/>
        </p:nvCxnSpPr>
        <p:spPr>
          <a:xfrm flipV="1">
            <a:off x="6040602" y="1619473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3" name="Gerade Verbindung 20"/>
          <p:cNvCxnSpPr/>
          <p:nvPr/>
        </p:nvCxnSpPr>
        <p:spPr>
          <a:xfrm>
            <a:off x="5977158" y="1714636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4" name="Gerade Verbindung 20"/>
          <p:cNvCxnSpPr/>
          <p:nvPr/>
        </p:nvCxnSpPr>
        <p:spPr>
          <a:xfrm flipV="1">
            <a:off x="6456743" y="1619959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5" name="Gerade Verbindung 20"/>
          <p:cNvCxnSpPr/>
          <p:nvPr/>
        </p:nvCxnSpPr>
        <p:spPr>
          <a:xfrm>
            <a:off x="6038295" y="1624401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6" name="Gerade Verbindung 20"/>
          <p:cNvCxnSpPr/>
          <p:nvPr/>
        </p:nvCxnSpPr>
        <p:spPr>
          <a:xfrm>
            <a:off x="6456522" y="1719746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7" name="Gerade Verbindung 20"/>
          <p:cNvCxnSpPr/>
          <p:nvPr/>
        </p:nvCxnSpPr>
        <p:spPr>
          <a:xfrm>
            <a:off x="6926249" y="1718218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8" name="Rechteck 18"/>
          <p:cNvSpPr/>
          <p:nvPr/>
        </p:nvSpPr>
        <p:spPr>
          <a:xfrm>
            <a:off x="6518318" y="1639381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9" name="Gerade Verbindung 20"/>
          <p:cNvCxnSpPr/>
          <p:nvPr/>
        </p:nvCxnSpPr>
        <p:spPr>
          <a:xfrm flipV="1">
            <a:off x="6511929" y="1619565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0" name="Gerade Verbindung 20"/>
          <p:cNvCxnSpPr/>
          <p:nvPr/>
        </p:nvCxnSpPr>
        <p:spPr>
          <a:xfrm flipV="1">
            <a:off x="6926193" y="1619101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1" name="Gerade Verbindung 20"/>
          <p:cNvCxnSpPr/>
          <p:nvPr/>
        </p:nvCxnSpPr>
        <p:spPr>
          <a:xfrm>
            <a:off x="6508084" y="1623936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2" name="Textfeld 29"/>
          <p:cNvSpPr txBox="1"/>
          <p:nvPr/>
        </p:nvSpPr>
        <p:spPr>
          <a:xfrm>
            <a:off x="7015148" y="1433725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3</a:t>
            </a: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N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4 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143" name="Trapezoid 142"/>
          <p:cNvSpPr/>
          <p:nvPr/>
        </p:nvSpPr>
        <p:spPr>
          <a:xfrm rot="5400000">
            <a:off x="6268680" y="1091848"/>
            <a:ext cx="144000" cy="288000"/>
          </a:xfrm>
          <a:prstGeom prst="trapezoid">
            <a:avLst/>
          </a:prstGeom>
          <a:noFill/>
          <a:ln w="95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Trapezoid 143"/>
          <p:cNvSpPr/>
          <p:nvPr/>
        </p:nvSpPr>
        <p:spPr>
          <a:xfrm rot="16200000">
            <a:off x="6585286" y="1091436"/>
            <a:ext cx="144000" cy="288000"/>
          </a:xfrm>
          <a:prstGeom prst="trapezoid">
            <a:avLst/>
          </a:prstGeom>
          <a:noFill/>
          <a:ln w="95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5" name="Straight Arrow Connector 144"/>
          <p:cNvCxnSpPr/>
          <p:nvPr/>
        </p:nvCxnSpPr>
        <p:spPr>
          <a:xfrm flipH="1">
            <a:off x="6717832" y="1506133"/>
            <a:ext cx="0" cy="100955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>
            <a:off x="6718499" y="1626236"/>
            <a:ext cx="0" cy="108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feld 30"/>
          <p:cNvSpPr txBox="1"/>
          <p:nvPr/>
        </p:nvSpPr>
        <p:spPr>
          <a:xfrm>
            <a:off x="6404943" y="1669175"/>
            <a:ext cx="70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30-60 </a:t>
            </a:r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nm</a:t>
            </a:r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" name="Textfeld 30"/>
          <p:cNvSpPr txBox="1"/>
          <p:nvPr/>
        </p:nvSpPr>
        <p:spPr>
          <a:xfrm>
            <a:off x="5923340" y="686629"/>
            <a:ext cx="1169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Si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substrate</a:t>
            </a:r>
            <a:endParaRPr lang="de-DE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Rechteck 17"/>
          <p:cNvSpPr/>
          <p:nvPr/>
        </p:nvSpPr>
        <p:spPr>
          <a:xfrm>
            <a:off x="7485229" y="1818296"/>
            <a:ext cx="1008000" cy="756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Rechteck 17"/>
          <p:cNvSpPr/>
          <p:nvPr/>
        </p:nvSpPr>
        <p:spPr>
          <a:xfrm>
            <a:off x="7487524" y="1727225"/>
            <a:ext cx="1008000" cy="7920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" name="Textfeld 29"/>
          <p:cNvSpPr txBox="1"/>
          <p:nvPr/>
        </p:nvSpPr>
        <p:spPr>
          <a:xfrm>
            <a:off x="7500878" y="1750876"/>
            <a:ext cx="416890" cy="267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5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SiO</a:t>
            </a:r>
            <a:r>
              <a:rPr lang="de-DE" sz="105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2 </a:t>
            </a:r>
            <a:endParaRPr lang="de-DE" sz="105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462406" y="1878723"/>
            <a:ext cx="6719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latin typeface="Calibri" panose="020F0502020204030204" pitchFamily="34" charset="0"/>
                <a:cs typeface="Calibri" panose="020F0502020204030204" pitchFamily="34" charset="0"/>
              </a:rPr>
              <a:t>2000 nm</a:t>
            </a:r>
            <a:endParaRPr lang="en-US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8005340" y="1934939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latin typeface="Calibri" panose="020F0502020204030204" pitchFamily="34" charset="0"/>
                <a:cs typeface="Calibri" panose="020F0502020204030204" pitchFamily="34" charset="0"/>
              </a:rPr>
              <a:t>220 nm</a:t>
            </a:r>
            <a:endParaRPr lang="en-US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4" name="Straight Arrow Connector 153"/>
          <p:cNvCxnSpPr/>
          <p:nvPr/>
        </p:nvCxnSpPr>
        <p:spPr>
          <a:xfrm>
            <a:off x="8292907" y="1714725"/>
            <a:ext cx="0" cy="288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H="1">
            <a:off x="7603679" y="1716425"/>
            <a:ext cx="2" cy="108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hteck 14"/>
          <p:cNvSpPr/>
          <p:nvPr/>
        </p:nvSpPr>
        <p:spPr>
          <a:xfrm>
            <a:off x="7494129" y="1056383"/>
            <a:ext cx="972000" cy="36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Trapezoid 156"/>
          <p:cNvSpPr/>
          <p:nvPr/>
        </p:nvSpPr>
        <p:spPr>
          <a:xfrm rot="5400000">
            <a:off x="7745779" y="1090444"/>
            <a:ext cx="144000" cy="288000"/>
          </a:xfrm>
          <a:prstGeom prst="trapezoid">
            <a:avLst/>
          </a:prstGeom>
          <a:noFill/>
          <a:ln w="95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" name="Trapezoid 157"/>
          <p:cNvSpPr/>
          <p:nvPr/>
        </p:nvSpPr>
        <p:spPr>
          <a:xfrm rot="16200000">
            <a:off x="8062385" y="1087651"/>
            <a:ext cx="144000" cy="288000"/>
          </a:xfrm>
          <a:prstGeom prst="trapezoid">
            <a:avLst/>
          </a:prstGeom>
          <a:noFill/>
          <a:ln w="95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9" name="Rechteck 17"/>
          <p:cNvSpPr/>
          <p:nvPr/>
        </p:nvSpPr>
        <p:spPr>
          <a:xfrm>
            <a:off x="8032086" y="1681589"/>
            <a:ext cx="396000" cy="18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Rechteck 17"/>
          <p:cNvSpPr/>
          <p:nvPr/>
        </p:nvSpPr>
        <p:spPr>
          <a:xfrm>
            <a:off x="7557412" y="1681898"/>
            <a:ext cx="396000" cy="18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1" name="Rechteck 18"/>
          <p:cNvSpPr/>
          <p:nvPr/>
        </p:nvSpPr>
        <p:spPr>
          <a:xfrm>
            <a:off x="7557355" y="1580493"/>
            <a:ext cx="396000" cy="79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" name="Rechteck 18"/>
          <p:cNvSpPr/>
          <p:nvPr/>
        </p:nvSpPr>
        <p:spPr>
          <a:xfrm>
            <a:off x="8032086" y="1580112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3" name="Straight Arrow Connector 162"/>
          <p:cNvCxnSpPr/>
          <p:nvPr/>
        </p:nvCxnSpPr>
        <p:spPr>
          <a:xfrm flipH="1">
            <a:off x="8290029" y="1568803"/>
            <a:ext cx="0" cy="100955"/>
          </a:xfrm>
          <a:prstGeom prst="straightConnector1">
            <a:avLst/>
          </a:prstGeom>
          <a:ln w="12700">
            <a:solidFill>
              <a:schemeClr val="tx1"/>
            </a:solidFill>
            <a:headEnd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mit Pfeil 13"/>
          <p:cNvCxnSpPr/>
          <p:nvPr/>
        </p:nvCxnSpPr>
        <p:spPr>
          <a:xfrm>
            <a:off x="7988467" y="1451767"/>
            <a:ext cx="0" cy="108000"/>
          </a:xfrm>
          <a:prstGeom prst="straightConnector1">
            <a:avLst/>
          </a:prstGeom>
          <a:ln w="12700">
            <a:headEnd type="stealth" w="sm" len="sm"/>
            <a:tailEnd type="stealth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5" name="Gerade Verbindung 20"/>
          <p:cNvCxnSpPr/>
          <p:nvPr/>
        </p:nvCxnSpPr>
        <p:spPr>
          <a:xfrm flipV="1">
            <a:off x="7547625" y="1564222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6" name="Gerade Verbindung 20"/>
          <p:cNvCxnSpPr/>
          <p:nvPr/>
        </p:nvCxnSpPr>
        <p:spPr>
          <a:xfrm>
            <a:off x="7476657" y="1713723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7" name="Gerade Verbindung 20"/>
          <p:cNvCxnSpPr/>
          <p:nvPr/>
        </p:nvCxnSpPr>
        <p:spPr>
          <a:xfrm flipV="1">
            <a:off x="7965494" y="1562364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8" name="Gerade Verbindung 20"/>
          <p:cNvCxnSpPr/>
          <p:nvPr/>
        </p:nvCxnSpPr>
        <p:spPr>
          <a:xfrm>
            <a:off x="7544149" y="1562225"/>
            <a:ext cx="41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9" name="Gerade Verbindung 20"/>
          <p:cNvCxnSpPr/>
          <p:nvPr/>
        </p:nvCxnSpPr>
        <p:spPr>
          <a:xfrm>
            <a:off x="8438179" y="1713905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0" name="Gerade Verbindung 20"/>
          <p:cNvCxnSpPr/>
          <p:nvPr/>
        </p:nvCxnSpPr>
        <p:spPr>
          <a:xfrm flipV="1">
            <a:off x="8024488" y="1564428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1" name="Gerade Verbindung 20"/>
          <p:cNvCxnSpPr/>
          <p:nvPr/>
        </p:nvCxnSpPr>
        <p:spPr>
          <a:xfrm flipV="1">
            <a:off x="8442556" y="1563359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2" name="Gerade Verbindung 20"/>
          <p:cNvCxnSpPr/>
          <p:nvPr/>
        </p:nvCxnSpPr>
        <p:spPr>
          <a:xfrm>
            <a:off x="8021795" y="1562616"/>
            <a:ext cx="41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3" name="Gerade Verbindung 20"/>
          <p:cNvCxnSpPr/>
          <p:nvPr/>
        </p:nvCxnSpPr>
        <p:spPr>
          <a:xfrm>
            <a:off x="7961779" y="1711121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4" name="Textfeld 32"/>
          <p:cNvSpPr txBox="1"/>
          <p:nvPr/>
        </p:nvSpPr>
        <p:spPr>
          <a:xfrm>
            <a:off x="8077263" y="1571414"/>
            <a:ext cx="2952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</a:p>
        </p:txBody>
      </p:sp>
      <p:sp>
        <p:nvSpPr>
          <p:cNvPr id="175" name="Textfeld 30"/>
          <p:cNvSpPr txBox="1"/>
          <p:nvPr/>
        </p:nvSpPr>
        <p:spPr>
          <a:xfrm>
            <a:off x="7364916" y="685495"/>
            <a:ext cx="1313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substrate</a:t>
            </a:r>
            <a:endParaRPr lang="de-DE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Textfeld 30"/>
          <p:cNvSpPr txBox="1"/>
          <p:nvPr/>
        </p:nvSpPr>
        <p:spPr>
          <a:xfrm>
            <a:off x="6186432" y="1567422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6166534" y="1622738"/>
            <a:ext cx="2" cy="108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feld 30"/>
          <p:cNvSpPr txBox="1"/>
          <p:nvPr/>
        </p:nvSpPr>
        <p:spPr>
          <a:xfrm>
            <a:off x="6010399" y="1722819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1.5 µm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4"/>
          <a:srcRect l="21404" r="6095"/>
          <a:stretch/>
        </p:blipFill>
        <p:spPr>
          <a:xfrm>
            <a:off x="2799792" y="3195382"/>
            <a:ext cx="1392000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6" name="Straight Arrow Connector 75"/>
          <p:cNvCxnSpPr>
            <a:stCxn id="73" idx="1"/>
          </p:cNvCxnSpPr>
          <p:nvPr/>
        </p:nvCxnSpPr>
        <p:spPr>
          <a:xfrm flipH="1">
            <a:off x="1332267" y="3915382"/>
            <a:ext cx="1467525" cy="201111"/>
          </a:xfrm>
          <a:prstGeom prst="straightConnector1">
            <a:avLst/>
          </a:prstGeom>
          <a:ln w="28575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6001408" y="1714525"/>
            <a:ext cx="0" cy="90000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feld 30"/>
          <p:cNvSpPr txBox="1"/>
          <p:nvPr/>
        </p:nvSpPr>
        <p:spPr>
          <a:xfrm>
            <a:off x="5968047" y="2359578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~730 µm</a:t>
            </a:r>
          </a:p>
        </p:txBody>
      </p:sp>
      <p:sp>
        <p:nvSpPr>
          <p:cNvPr id="72" name="TextBox 71"/>
          <p:cNvSpPr txBox="1"/>
          <p:nvPr/>
        </p:nvSpPr>
        <p:spPr>
          <a:xfrm rot="18044357">
            <a:off x="3203514" y="1528669"/>
            <a:ext cx="2706831" cy="861774"/>
          </a:xfrm>
          <a:prstGeom prst="rect">
            <a:avLst/>
          </a:prstGeom>
          <a:solidFill>
            <a:srgbClr val="FF6161"/>
          </a:solidFill>
          <a:ln>
            <a:solidFill>
              <a:srgbClr val="FF3F44"/>
            </a:solidFill>
          </a:ln>
        </p:spPr>
        <p:txBody>
          <a:bodyPr wrap="none" rtlCol="0">
            <a:spAutoFit/>
          </a:bodyPr>
          <a:lstStyle/>
          <a:p>
            <a:r>
              <a:rPr lang="de-DE" sz="5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Materials</a:t>
            </a:r>
            <a:endParaRPr lang="en-US" sz="5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3872" y="2816167"/>
            <a:ext cx="1673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/>
              <a:t>bow-tie</a:t>
            </a:r>
            <a:r>
              <a:rPr lang="de-DE" sz="1600" b="1" dirty="0"/>
              <a:t> </a:t>
            </a:r>
            <a:r>
              <a:rPr lang="de-DE" sz="1600" b="1" dirty="0" err="1"/>
              <a:t>antennas</a:t>
            </a:r>
            <a:endParaRPr lang="en-US" sz="1600" b="1" dirty="0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775" y="3195382"/>
            <a:ext cx="1936552" cy="14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6132" y="3195382"/>
            <a:ext cx="275396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9" grpId="0" animBg="1"/>
      <p:bldP spid="125" grpId="0"/>
      <p:bldP spid="127" grpId="0" animBg="1"/>
      <p:bldP spid="128" grpId="0" animBg="1"/>
      <p:bldP spid="130" grpId="0"/>
      <p:bldP spid="131" grpId="0" animBg="1"/>
      <p:bldP spid="138" grpId="0" animBg="1"/>
      <p:bldP spid="142" grpId="0"/>
      <p:bldP spid="143" grpId="0" animBg="1"/>
      <p:bldP spid="144" grpId="0" animBg="1"/>
      <p:bldP spid="147" grpId="0"/>
      <p:bldP spid="148" grpId="0"/>
      <p:bldP spid="149" grpId="0" animBg="1"/>
      <p:bldP spid="150" grpId="0" animBg="1"/>
      <p:bldP spid="151" grpId="0"/>
      <p:bldP spid="152" grpId="0"/>
      <p:bldP spid="153" grpId="0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74" grpId="0"/>
      <p:bldP spid="175" grpId="0"/>
      <p:bldP spid="176" grpId="0"/>
      <p:bldP spid="178" grpId="0"/>
      <p:bldP spid="71" grpId="0"/>
      <p:bldP spid="7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/>
          <p:cNvSpPr txBox="1"/>
          <p:nvPr/>
        </p:nvSpPr>
        <p:spPr>
          <a:xfrm>
            <a:off x="3204000" y="2355750"/>
            <a:ext cx="1451038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THz</a:t>
            </a:r>
            <a:r>
              <a:rPr lang="de-DE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920000" y="4914352"/>
            <a:ext cx="514400" cy="170625"/>
          </a:xfrm>
        </p:spPr>
        <p:txBody>
          <a:bodyPr/>
          <a:lstStyle/>
          <a:p>
            <a:fld id="{AB9D5116-BDD7-4848-BBAA-62C30F8833F7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8" name="TextBox 17"/>
          <p:cNvSpPr txBox="1"/>
          <p:nvPr/>
        </p:nvSpPr>
        <p:spPr>
          <a:xfrm>
            <a:off x="468000" y="4083040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100MHz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4306" y="4077024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1GHz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2072" y="4077024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10GHz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36857" y="4071327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100GHz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68072" y="4081451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100THz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2057" y="4081451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1000THz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12000" y="4077182"/>
            <a:ext cx="57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freq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125" y="4332684"/>
            <a:ext cx="132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radio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waves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40621" y="4332684"/>
            <a:ext cx="137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micro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waves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01986" y="4332684"/>
            <a:ext cx="72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Far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66683" y="433605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near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47103" y="433605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visible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5446" y="4659750"/>
            <a:ext cx="337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THz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~1ps~300µm~33cm-1~4.1meV~47.6°K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953649" y="3757065"/>
            <a:ext cx="19383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doi.org/10.1002/advs.202105932</a:t>
            </a:r>
          </a:p>
        </p:txBody>
      </p:sp>
      <p:sp>
        <p:nvSpPr>
          <p:cNvPr id="129" name="Arc 128"/>
          <p:cNvSpPr/>
          <p:nvPr/>
        </p:nvSpPr>
        <p:spPr>
          <a:xfrm>
            <a:off x="36000" y="3291750"/>
            <a:ext cx="3420000" cy="1440000"/>
          </a:xfrm>
          <a:prstGeom prst="arc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Arc 129"/>
          <p:cNvSpPr/>
          <p:nvPr/>
        </p:nvSpPr>
        <p:spPr>
          <a:xfrm flipH="1">
            <a:off x="4248000" y="3291750"/>
            <a:ext cx="3420000" cy="1440000"/>
          </a:xfrm>
          <a:prstGeom prst="arc">
            <a:avLst>
              <a:gd name="adj1" fmla="val 16099639"/>
              <a:gd name="adj2" fmla="val 0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585824" y="1216164"/>
            <a:ext cx="2223056" cy="736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Membranes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Membrane </a:t>
            </a:r>
            <a:r>
              <a:rPr lang="de-DE" sz="1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proteins</a:t>
            </a:r>
            <a:endParaRPr lang="de-DE" sz="1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902470" y="1872319"/>
            <a:ext cx="2059547" cy="788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DNA </a:t>
            </a:r>
            <a:r>
              <a:rPr lang="de-DE" sz="1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RNA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1750520" y="536353"/>
            <a:ext cx="2054364" cy="967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Enzymes </a:t>
            </a:r>
            <a:r>
              <a:rPr lang="de-DE" sz="1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enzymes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catalysis</a:t>
            </a:r>
            <a:endParaRPr lang="de-DE" sz="1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108426" y="3029260"/>
            <a:ext cx="2285933" cy="889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</a:t>
            </a:r>
            <a:endParaRPr lang="de-DE" sz="1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261821" y="2322900"/>
            <a:ext cx="1723578" cy="864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 </a:t>
            </a:r>
            <a:r>
              <a:rPr lang="de-DE" sz="1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dynamics</a:t>
            </a:r>
            <a:endParaRPr lang="de-DE" sz="1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2" name="Straight Arrow Connector 141"/>
          <p:cNvCxnSpPr/>
          <p:nvPr/>
        </p:nvCxnSpPr>
        <p:spPr>
          <a:xfrm>
            <a:off x="612000" y="4029191"/>
            <a:ext cx="756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5001105" y="4069956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10THz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4060413" y="4309679"/>
            <a:ext cx="1124475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THz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range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7155089" y="3552720"/>
            <a:ext cx="18902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DOI 10.1007/s10762-009-9561-z</a:t>
            </a:r>
          </a:p>
        </p:txBody>
      </p:sp>
      <p:sp>
        <p:nvSpPr>
          <p:cNvPr id="149" name="Titel 1"/>
          <p:cNvSpPr txBox="1">
            <a:spLocks/>
          </p:cNvSpPr>
          <p:nvPr/>
        </p:nvSpPr>
        <p:spPr>
          <a:xfrm>
            <a:off x="248681" y="102858"/>
            <a:ext cx="7737229" cy="5128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3.Wavelength: </a:t>
            </a:r>
            <a:r>
              <a:rPr lang="de-DE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THz</a:t>
            </a:r>
            <a:r>
              <a:rPr lang="de-DE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Gap</a:t>
            </a:r>
          </a:p>
        </p:txBody>
      </p:sp>
      <p:sp>
        <p:nvSpPr>
          <p:cNvPr id="40" name="Datumsplatzhalter 2"/>
          <p:cNvSpPr>
            <a:spLocks noGrp="1"/>
          </p:cNvSpPr>
          <p:nvPr>
            <p:ph type="dt" sz="half" idx="2"/>
          </p:nvPr>
        </p:nvSpPr>
        <p:spPr>
          <a:xfrm>
            <a:off x="6660000" y="4905375"/>
            <a:ext cx="1260000" cy="180150"/>
          </a:xfrm>
        </p:spPr>
        <p:txBody>
          <a:bodyPr/>
          <a:lstStyle/>
          <a:p>
            <a:fld id="{7735F17F-4626-4B7A-94FE-8C2578B35EFB}" type="datetime1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11/24/2022</a:t>
            </a:fld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68616" y="691159"/>
            <a:ext cx="1123384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Photonics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61821" y="699578"/>
            <a:ext cx="1214179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Electronics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7975016">
            <a:off x="2496920" y="1915380"/>
            <a:ext cx="3360600" cy="861774"/>
          </a:xfrm>
          <a:prstGeom prst="rect">
            <a:avLst/>
          </a:prstGeom>
          <a:solidFill>
            <a:srgbClr val="FF6161"/>
          </a:solidFill>
          <a:ln>
            <a:solidFill>
              <a:srgbClr val="FF3F44"/>
            </a:solidFill>
          </a:ln>
        </p:spPr>
        <p:txBody>
          <a:bodyPr wrap="none" rtlCol="0">
            <a:spAutoFit/>
          </a:bodyPr>
          <a:lstStyle/>
          <a:p>
            <a:r>
              <a:rPr lang="en-US" sz="5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Wavelength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879" y="1216164"/>
            <a:ext cx="2543325" cy="2160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Rectangle 2"/>
          <p:cNvSpPr/>
          <p:nvPr/>
        </p:nvSpPr>
        <p:spPr>
          <a:xfrm>
            <a:off x="7414019" y="3347311"/>
            <a:ext cx="14702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doi:10.4329/wjr.v3.i3.55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179078" y="2395347"/>
            <a:ext cx="2992922" cy="967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very low photon energy=&gt; insufficient to cause chemical damage to molecules</a:t>
            </a:r>
            <a:endParaRPr lang="de-DE" sz="14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326256" y="725543"/>
            <a:ext cx="2054364" cy="967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sensitive to polar substances</a:t>
            </a:r>
            <a:endParaRPr lang="de-DE" sz="14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601986" y="1529830"/>
            <a:ext cx="3070630" cy="967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intermolecular vibrations such as hydrogen bonds exhibit different spectral characteristics</a:t>
            </a:r>
            <a:endParaRPr lang="de-DE" sz="14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6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96" grpId="0"/>
      <p:bldP spid="129" grpId="0" animBg="1"/>
      <p:bldP spid="130" grpId="0" animBg="1"/>
      <p:bldP spid="132" grpId="0"/>
      <p:bldP spid="134" grpId="0"/>
      <p:bldP spid="136" grpId="0"/>
      <p:bldP spid="138" grpId="0"/>
      <p:bldP spid="140" grpId="0"/>
      <p:bldP spid="147" grpId="0"/>
      <p:bldP spid="46" grpId="0" animBg="1"/>
      <p:bldP spid="47" grpId="0" animBg="1"/>
      <p:bldP spid="48" grpId="0" animBg="1"/>
      <p:bldP spid="3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57" y="96265"/>
            <a:ext cx="7737229" cy="512819"/>
          </a:xfrm>
        </p:spPr>
        <p:txBody>
          <a:bodyPr>
            <a:no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3.Wavelength: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THz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Gap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06165" y="4910750"/>
            <a:ext cx="514400" cy="170625"/>
          </a:xfrm>
        </p:spPr>
        <p:txBody>
          <a:bodyPr/>
          <a:lstStyle/>
          <a:p>
            <a:fld id="{AB9D5116-BDD7-4848-BBAA-62C30F8833F7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Freeform 5"/>
          <p:cNvSpPr/>
          <p:nvPr/>
        </p:nvSpPr>
        <p:spPr>
          <a:xfrm flipV="1">
            <a:off x="474868" y="1466502"/>
            <a:ext cx="3676218" cy="732944"/>
          </a:xfrm>
          <a:custGeom>
            <a:avLst/>
            <a:gdLst>
              <a:gd name="connsiteX0" fmla="*/ 0 w 8647044"/>
              <a:gd name="connsiteY0" fmla="*/ 6626 h 4353339"/>
              <a:gd name="connsiteX1" fmla="*/ 2173357 w 8647044"/>
              <a:gd name="connsiteY1" fmla="*/ 4353339 h 4353339"/>
              <a:gd name="connsiteX2" fmla="*/ 4320209 w 8647044"/>
              <a:gd name="connsiteY2" fmla="*/ 0 h 4353339"/>
              <a:gd name="connsiteX3" fmla="*/ 6486939 w 8647044"/>
              <a:gd name="connsiteY3" fmla="*/ 4340087 h 4353339"/>
              <a:gd name="connsiteX4" fmla="*/ 8647044 w 8647044"/>
              <a:gd name="connsiteY4" fmla="*/ 6626 h 435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7044" h="4353339">
                <a:moveTo>
                  <a:pt x="0" y="6626"/>
                </a:moveTo>
                <a:cubicBezTo>
                  <a:pt x="726661" y="2180534"/>
                  <a:pt x="1453322" y="4354443"/>
                  <a:pt x="2173357" y="4353339"/>
                </a:cubicBezTo>
                <a:cubicBezTo>
                  <a:pt x="2893392" y="4352235"/>
                  <a:pt x="3601279" y="2209"/>
                  <a:pt x="4320209" y="0"/>
                </a:cubicBezTo>
                <a:cubicBezTo>
                  <a:pt x="5039139" y="-2209"/>
                  <a:pt x="5765800" y="4338983"/>
                  <a:pt x="6486939" y="4340087"/>
                </a:cubicBezTo>
                <a:cubicBezTo>
                  <a:pt x="7208078" y="4341191"/>
                  <a:pt x="7927561" y="2173908"/>
                  <a:pt x="8647044" y="66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06476" y="1310365"/>
            <a:ext cx="2016000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3312" y="642070"/>
            <a:ext cx="461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THz range 0.1-2.5 THz</a:t>
            </a:r>
          </a:p>
          <a:p>
            <a:pPr algn="ctr"/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(Optical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Wavelength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~120-3000µm)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304994" y="1068102"/>
                <a:ext cx="4617030" cy="1351588"/>
              </a:xfrm>
              <a:prstGeom prst="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DE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LSPR</a:t>
                </a: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de-DE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Localized</a:t>
                </a: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surface</a:t>
                </a: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plasmon</a:t>
                </a: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resonance</a:t>
                </a: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de-DE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enhancement</a:t>
                </a: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electrical</a:t>
                </a: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feld</a:t>
                </a:r>
                <a:endParaRPr lang="de-DE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=&gt;</a:t>
                </a:r>
                <a:r>
                  <a:rPr lang="de-DE" sz="1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plasmons</a:t>
                </a:r>
                <a:r>
                  <a:rPr lang="de-DE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are</a:t>
                </a: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collective</a:t>
                </a: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oscillators</a:t>
                </a: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free</a:t>
                </a:r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de-DE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=&gt;</a:t>
                </a:r>
                <a:r>
                  <a:rPr lang="en-US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biomoleculs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sensing at very low concentrations</a:t>
                </a:r>
                <a:endParaRPr lang="de-DE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994" y="1068102"/>
                <a:ext cx="4617030" cy="1351588"/>
              </a:xfrm>
              <a:prstGeom prst="rect">
                <a:avLst/>
              </a:prstGeom>
              <a:blipFill>
                <a:blip r:embed="rId2"/>
                <a:stretch>
                  <a:fillRect b="-309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607026" y="699825"/>
            <a:ext cx="378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THz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plasmonic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resonators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rapezoid 10"/>
          <p:cNvSpPr/>
          <p:nvPr/>
        </p:nvSpPr>
        <p:spPr>
          <a:xfrm flipV="1">
            <a:off x="1575328" y="2570213"/>
            <a:ext cx="1512000" cy="2277106"/>
          </a:xfrm>
          <a:prstGeom prst="trapezoid">
            <a:avLst/>
          </a:prstGeom>
          <a:solidFill>
            <a:srgbClr val="92D050">
              <a:alpha val="20000"/>
            </a:srgb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58971" y="2243222"/>
            <a:ext cx="25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Biomoleculs</a:t>
            </a:r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 (~</a:t>
            </a:r>
            <a:r>
              <a:rPr lang="de-DE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nm</a:t>
            </a:r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6478" y="2693103"/>
            <a:ext cx="29233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HIV-1 Virus		~120nm</a:t>
            </a:r>
          </a:p>
          <a:p>
            <a:pPr algn="ctr"/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Protein		~5nm</a:t>
            </a:r>
          </a:p>
          <a:p>
            <a:pPr algn="ctr"/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DNA		~2nm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-1" r="16418"/>
          <a:stretch/>
        </p:blipFill>
        <p:spPr>
          <a:xfrm>
            <a:off x="4643692" y="2628169"/>
            <a:ext cx="4117275" cy="18533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111" y="2580303"/>
            <a:ext cx="494634" cy="51632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343074" y="2547084"/>
            <a:ext cx="509204" cy="54756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5437741" y="3034557"/>
            <a:ext cx="661321" cy="4485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5849420" y="2772089"/>
            <a:ext cx="235127" cy="6964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114301" y="3551396"/>
            <a:ext cx="288000" cy="1800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778714" y="3696106"/>
                <a:ext cx="5971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de-DE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𝑶𝑵</m:t>
                          </m:r>
                        </m:sub>
                      </m:sSub>
                    </m:oMath>
                  </m:oMathPara>
                </a14:m>
                <a:endParaRPr lang="en-US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14" y="3696106"/>
                <a:ext cx="597151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4572000" y="4633549"/>
            <a:ext cx="41889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u="sng" dirty="0">
                <a:latin typeface="Calibri" panose="020F0502020204030204" pitchFamily="34" charset="0"/>
                <a:cs typeface="Calibri" panose="020F0502020204030204" pitchFamily="34" charset="0"/>
              </a:rPr>
              <a:t>Elena Hardt et.al., Opt.Exp.2022, </a:t>
            </a:r>
            <a:r>
              <a:rPr lang="en-US" sz="1100" u="sng" dirty="0">
                <a:latin typeface="Calibri" panose="020F0502020204030204" pitchFamily="34" charset="0"/>
                <a:cs typeface="Calibri" panose="020F0502020204030204" pitchFamily="34" charset="0"/>
              </a:rPr>
              <a:t>https://doi.org/10.1364/OE.469496</a:t>
            </a:r>
            <a:endParaRPr lang="en-US" sz="11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4" name="Datumsplatzhalter 2"/>
          <p:cNvSpPr>
            <a:spLocks noGrp="1"/>
          </p:cNvSpPr>
          <p:nvPr>
            <p:ph type="dt" sz="half" idx="2"/>
          </p:nvPr>
        </p:nvSpPr>
        <p:spPr>
          <a:xfrm>
            <a:off x="6660000" y="4905375"/>
            <a:ext cx="1260000" cy="180150"/>
          </a:xfrm>
        </p:spPr>
        <p:txBody>
          <a:bodyPr/>
          <a:lstStyle/>
          <a:p>
            <a:fld id="{7735F17F-4626-4B7A-94FE-8C2578B35EFB}" type="datetime1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11/24/2022</a:t>
            </a:fld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 animBg="1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434" y="96207"/>
            <a:ext cx="7737229" cy="512819"/>
          </a:xfrm>
        </p:spPr>
        <p:txBody>
          <a:bodyPr>
            <a:noAutofit/>
          </a:bodyPr>
          <a:lstStyle/>
          <a:p>
            <a:r>
              <a:rPr lang="de-DE" sz="2800" dirty="0"/>
              <a:t>4.THz-TDS </a:t>
            </a:r>
            <a:r>
              <a:rPr lang="de-DE" sz="2800" dirty="0" err="1"/>
              <a:t>measurement</a:t>
            </a:r>
            <a:r>
              <a:rPr lang="de-DE" sz="2800" dirty="0"/>
              <a:t> </a:t>
            </a:r>
            <a:r>
              <a:rPr lang="de-DE" sz="2800" dirty="0" err="1"/>
              <a:t>setup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6475" y="4914900"/>
            <a:ext cx="514400" cy="170625"/>
          </a:xfrm>
        </p:spPr>
        <p:txBody>
          <a:bodyPr/>
          <a:lstStyle/>
          <a:p>
            <a:fld id="{AB9D5116-BDD7-4848-BBAA-62C30F8833F7}" type="slidenum">
              <a:rPr lang="de-DE" smtClean="0"/>
              <a:pPr/>
              <a:t>8</a:t>
            </a:fld>
            <a:endParaRPr lang="de-DE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337686" y="691232"/>
            <a:ext cx="0" cy="4104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7943" y="2003565"/>
            <a:ext cx="720000" cy="7297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fs-laser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7944" y="2733325"/>
            <a:ext cx="720000" cy="12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9050" y="2802500"/>
            <a:ext cx="577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Sample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1439213" y="2061925"/>
            <a:ext cx="180000" cy="180000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10800000">
            <a:off x="1435475" y="2530175"/>
            <a:ext cx="180000" cy="180000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Magnetic Disk 11"/>
          <p:cNvSpPr/>
          <p:nvPr/>
        </p:nvSpPr>
        <p:spPr>
          <a:xfrm>
            <a:off x="1439213" y="2239118"/>
            <a:ext cx="180000" cy="36000"/>
          </a:xfrm>
          <a:prstGeom prst="flowChartMagneticDisk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Magnetic Disk 12"/>
          <p:cNvSpPr/>
          <p:nvPr/>
        </p:nvSpPr>
        <p:spPr>
          <a:xfrm>
            <a:off x="1439213" y="2494175"/>
            <a:ext cx="180000" cy="36000"/>
          </a:xfrm>
          <a:prstGeom prst="flowChartMagneticDisk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42850" y="1979673"/>
            <a:ext cx="180000" cy="7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39213" y="2278175"/>
            <a:ext cx="180000" cy="216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426049" y="3404313"/>
            <a:ext cx="180000" cy="7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1432872" y="2758533"/>
            <a:ext cx="180000" cy="180000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10800000">
            <a:off x="1429134" y="3226783"/>
            <a:ext cx="180000" cy="180000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Magnetic Disk 18"/>
          <p:cNvSpPr/>
          <p:nvPr/>
        </p:nvSpPr>
        <p:spPr>
          <a:xfrm>
            <a:off x="1432872" y="2935726"/>
            <a:ext cx="180000" cy="36000"/>
          </a:xfrm>
          <a:prstGeom prst="flowChartMagneticDisk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Magnetic Disk 19"/>
          <p:cNvSpPr/>
          <p:nvPr/>
        </p:nvSpPr>
        <p:spPr>
          <a:xfrm>
            <a:off x="1432872" y="3190783"/>
            <a:ext cx="180000" cy="36000"/>
          </a:xfrm>
          <a:prstGeom prst="flowChartMagneticDisk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432872" y="2974783"/>
            <a:ext cx="180000" cy="216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40953" y="2712039"/>
            <a:ext cx="378873" cy="4571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777334" y="2894383"/>
            <a:ext cx="432000" cy="28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77334" y="3356118"/>
            <a:ext cx="432000" cy="28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767949" y="1025628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Bias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7443" y="2886372"/>
            <a:ext cx="348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70356" y="3345117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A/D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868" y="3957679"/>
            <a:ext cx="5341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b="1" dirty="0">
                <a:latin typeface="Calibri" panose="020F0502020204030204" pitchFamily="34" charset="0"/>
                <a:cs typeface="Calibri" panose="020F0502020204030204" pitchFamily="34" charset="0"/>
              </a:rPr>
              <a:t>Amplifier</a:t>
            </a:r>
            <a:endParaRPr lang="en-US" sz="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Isosceles Triangle 28"/>
          <p:cNvSpPr/>
          <p:nvPr/>
        </p:nvSpPr>
        <p:spPr>
          <a:xfrm rot="5400000">
            <a:off x="1935045" y="3797271"/>
            <a:ext cx="144000" cy="2520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/>
          <p:cNvSpPr/>
          <p:nvPr/>
        </p:nvSpPr>
        <p:spPr>
          <a:xfrm>
            <a:off x="1968068" y="3190394"/>
            <a:ext cx="45719" cy="154334"/>
          </a:xfrm>
          <a:prstGeom prst="up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p Arrow 30"/>
          <p:cNvSpPr/>
          <p:nvPr/>
        </p:nvSpPr>
        <p:spPr>
          <a:xfrm>
            <a:off x="1968068" y="3656265"/>
            <a:ext cx="45719" cy="154334"/>
          </a:xfrm>
          <a:prstGeom prst="up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545901" y="3872980"/>
            <a:ext cx="422168" cy="513503"/>
          </a:xfrm>
          <a:custGeom>
            <a:avLst/>
            <a:gdLst>
              <a:gd name="connsiteX0" fmla="*/ 0 w 432619"/>
              <a:gd name="connsiteY0" fmla="*/ 0 h 507416"/>
              <a:gd name="connsiteX1" fmla="*/ 216310 w 432619"/>
              <a:gd name="connsiteY1" fmla="*/ 501445 h 507416"/>
              <a:gd name="connsiteX2" fmla="*/ 432619 w 432619"/>
              <a:gd name="connsiteY2" fmla="*/ 231058 h 50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619" h="507416">
                <a:moveTo>
                  <a:pt x="0" y="0"/>
                </a:moveTo>
                <a:cubicBezTo>
                  <a:pt x="72103" y="231467"/>
                  <a:pt x="144207" y="462935"/>
                  <a:pt x="216310" y="501445"/>
                </a:cubicBezTo>
                <a:cubicBezTo>
                  <a:pt x="288413" y="539955"/>
                  <a:pt x="360516" y="385506"/>
                  <a:pt x="432619" y="231058"/>
                </a:cubicBezTo>
              </a:path>
            </a:pathLst>
          </a:cu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777334" y="3817853"/>
            <a:ext cx="432000" cy="28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1545900" y="1153146"/>
            <a:ext cx="240891" cy="422962"/>
          </a:xfrm>
          <a:custGeom>
            <a:avLst/>
            <a:gdLst>
              <a:gd name="connsiteX0" fmla="*/ 0 w 240891"/>
              <a:gd name="connsiteY0" fmla="*/ 422962 h 422962"/>
              <a:gd name="connsiteX1" fmla="*/ 88491 w 240891"/>
              <a:gd name="connsiteY1" fmla="*/ 69001 h 422962"/>
              <a:gd name="connsiteX2" fmla="*/ 240891 w 240891"/>
              <a:gd name="connsiteY2" fmla="*/ 175 h 42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891" h="422962">
                <a:moveTo>
                  <a:pt x="0" y="422962"/>
                </a:moveTo>
                <a:cubicBezTo>
                  <a:pt x="24171" y="281213"/>
                  <a:pt x="48343" y="139465"/>
                  <a:pt x="88491" y="69001"/>
                </a:cubicBezTo>
                <a:cubicBezTo>
                  <a:pt x="128639" y="-1463"/>
                  <a:pt x="184765" y="-644"/>
                  <a:pt x="240891" y="17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777334" y="1024462"/>
            <a:ext cx="432000" cy="28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710678" y="1131750"/>
            <a:ext cx="786581" cy="867146"/>
          </a:xfrm>
          <a:custGeom>
            <a:avLst/>
            <a:gdLst>
              <a:gd name="connsiteX0" fmla="*/ 0 w 786581"/>
              <a:gd name="connsiteY0" fmla="*/ 867146 h 867146"/>
              <a:gd name="connsiteX1" fmla="*/ 142568 w 786581"/>
              <a:gd name="connsiteY1" fmla="*/ 95314 h 867146"/>
              <a:gd name="connsiteX2" fmla="*/ 619433 w 786581"/>
              <a:gd name="connsiteY2" fmla="*/ 51068 h 867146"/>
              <a:gd name="connsiteX3" fmla="*/ 786581 w 786581"/>
              <a:gd name="connsiteY3" fmla="*/ 449275 h 86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81" h="867146">
                <a:moveTo>
                  <a:pt x="0" y="867146"/>
                </a:moveTo>
                <a:cubicBezTo>
                  <a:pt x="19664" y="549236"/>
                  <a:pt x="39329" y="231327"/>
                  <a:pt x="142568" y="95314"/>
                </a:cubicBezTo>
                <a:cubicBezTo>
                  <a:pt x="245807" y="-40699"/>
                  <a:pt x="512098" y="-7926"/>
                  <a:pt x="619433" y="51068"/>
                </a:cubicBezTo>
                <a:cubicBezTo>
                  <a:pt x="726769" y="110061"/>
                  <a:pt x="756675" y="279668"/>
                  <a:pt x="786581" y="44927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428102" y="1538550"/>
            <a:ext cx="216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700" b="1" dirty="0">
                <a:solidFill>
                  <a:schemeClr val="tx1"/>
                </a:solidFill>
                <a:latin typeface="Caladea" panose="02040503050406030204" pitchFamily="18" charset="0"/>
              </a:rPr>
              <a:t>Emitter</a:t>
            </a:r>
            <a:endParaRPr lang="en-US" sz="700" b="1" dirty="0">
              <a:solidFill>
                <a:schemeClr val="tx1"/>
              </a:solidFill>
              <a:latin typeface="Calade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6563" y="3091416"/>
            <a:ext cx="360000" cy="4507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39301" y="3622116"/>
            <a:ext cx="216000" cy="0"/>
          </a:xfrm>
          <a:prstGeom prst="straightConnector1">
            <a:avLst/>
          </a:prstGeom>
          <a:ln w="28575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Magnetic Disk 39"/>
          <p:cNvSpPr/>
          <p:nvPr/>
        </p:nvSpPr>
        <p:spPr>
          <a:xfrm rot="17775292">
            <a:off x="257439" y="3171340"/>
            <a:ext cx="144000" cy="36000"/>
          </a:xfrm>
          <a:prstGeom prst="flowChartMagneticDisk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Magnetic Disk 40"/>
          <p:cNvSpPr/>
          <p:nvPr/>
        </p:nvSpPr>
        <p:spPr>
          <a:xfrm rot="14762012">
            <a:off x="255139" y="3432154"/>
            <a:ext cx="144000" cy="36000"/>
          </a:xfrm>
          <a:prstGeom prst="flowChartMagneticDisk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flipH="1" flipV="1">
            <a:off x="345910" y="3189341"/>
            <a:ext cx="288000" cy="3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339301" y="3444367"/>
            <a:ext cx="288000" cy="3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41" idx="3"/>
          </p:cNvCxnSpPr>
          <p:nvPr/>
        </p:nvCxnSpPr>
        <p:spPr>
          <a:xfrm flipV="1">
            <a:off x="343587" y="3184023"/>
            <a:ext cx="2269" cy="2588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779200" y="2193724"/>
            <a:ext cx="198627" cy="1013201"/>
          </a:xfrm>
          <a:custGeom>
            <a:avLst/>
            <a:gdLst>
              <a:gd name="connsiteX0" fmla="*/ 0 w 199836"/>
              <a:gd name="connsiteY0" fmla="*/ 1015627 h 1015627"/>
              <a:gd name="connsiteX1" fmla="*/ 180242 w 199836"/>
              <a:gd name="connsiteY1" fmla="*/ 694708 h 1015627"/>
              <a:gd name="connsiteX2" fmla="*/ 184638 w 199836"/>
              <a:gd name="connsiteY2" fmla="*/ 114416 h 1015627"/>
              <a:gd name="connsiteX3" fmla="*/ 87923 w 199836"/>
              <a:gd name="connsiteY3" fmla="*/ 116 h 101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836" h="1015627">
                <a:moveTo>
                  <a:pt x="0" y="1015627"/>
                </a:moveTo>
                <a:cubicBezTo>
                  <a:pt x="74734" y="930268"/>
                  <a:pt x="149469" y="844910"/>
                  <a:pt x="180242" y="694708"/>
                </a:cubicBezTo>
                <a:cubicBezTo>
                  <a:pt x="211015" y="544506"/>
                  <a:pt x="200024" y="230181"/>
                  <a:pt x="184638" y="114416"/>
                </a:cubicBezTo>
                <a:cubicBezTo>
                  <a:pt x="169252" y="-1349"/>
                  <a:pt x="128587" y="-617"/>
                  <a:pt x="87923" y="11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56297" y="3152557"/>
            <a:ext cx="126000" cy="7422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769200" y="3439937"/>
            <a:ext cx="725365" cy="950209"/>
          </a:xfrm>
          <a:custGeom>
            <a:avLst/>
            <a:gdLst>
              <a:gd name="connsiteX0" fmla="*/ 0 w 725365"/>
              <a:gd name="connsiteY0" fmla="*/ 0 h 930215"/>
              <a:gd name="connsiteX1" fmla="*/ 189034 w 725365"/>
              <a:gd name="connsiteY1" fmla="*/ 175846 h 930215"/>
              <a:gd name="connsiteX2" fmla="*/ 237392 w 725365"/>
              <a:gd name="connsiteY2" fmla="*/ 861646 h 930215"/>
              <a:gd name="connsiteX3" fmla="*/ 597876 w 725365"/>
              <a:gd name="connsiteY3" fmla="*/ 857250 h 930215"/>
              <a:gd name="connsiteX4" fmla="*/ 725365 w 725365"/>
              <a:gd name="connsiteY4" fmla="*/ 430823 h 93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365" h="930215">
                <a:moveTo>
                  <a:pt x="0" y="0"/>
                </a:moveTo>
                <a:cubicBezTo>
                  <a:pt x="74734" y="16119"/>
                  <a:pt x="149469" y="32238"/>
                  <a:pt x="189034" y="175846"/>
                </a:cubicBezTo>
                <a:cubicBezTo>
                  <a:pt x="228599" y="319454"/>
                  <a:pt x="169252" y="748079"/>
                  <a:pt x="237392" y="861646"/>
                </a:cubicBezTo>
                <a:cubicBezTo>
                  <a:pt x="305532" y="975213"/>
                  <a:pt x="516547" y="929054"/>
                  <a:pt x="597876" y="857250"/>
                </a:cubicBezTo>
                <a:cubicBezTo>
                  <a:pt x="679205" y="785446"/>
                  <a:pt x="702285" y="608134"/>
                  <a:pt x="725365" y="43082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50136" y="3402087"/>
            <a:ext cx="122904" cy="7422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>
            <a:off x="959500" y="1140772"/>
            <a:ext cx="179054" cy="150524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>
            <a:off x="1022296" y="1140772"/>
            <a:ext cx="179054" cy="150524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>
            <a:off x="1090857" y="1140228"/>
            <a:ext cx="179054" cy="151068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1011305" y="4207822"/>
            <a:ext cx="179054" cy="150524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1074101" y="4207822"/>
            <a:ext cx="179054" cy="150524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1142662" y="4207278"/>
            <a:ext cx="179054" cy="151068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412098" y="3445599"/>
            <a:ext cx="216000" cy="4564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  <a:endParaRPr lang="en-US" sz="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24390" y="2636202"/>
            <a:ext cx="612000" cy="180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2957177" y="3566298"/>
            <a:ext cx="2978966" cy="70525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Transmission mode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Linearly</a:t>
            </a: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polarized</a:t>
            </a: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light</a:t>
            </a:r>
          </a:p>
        </p:txBody>
      </p:sp>
      <p:sp>
        <p:nvSpPr>
          <p:cNvPr id="81" name="Datumsplatzhalter 2"/>
          <p:cNvSpPr>
            <a:spLocks noGrp="1"/>
          </p:cNvSpPr>
          <p:nvPr>
            <p:ph type="dt" sz="half" idx="2"/>
          </p:nvPr>
        </p:nvSpPr>
        <p:spPr>
          <a:xfrm>
            <a:off x="6660000" y="4905375"/>
            <a:ext cx="1260000" cy="180150"/>
          </a:xfrm>
        </p:spPr>
        <p:txBody>
          <a:bodyPr/>
          <a:lstStyle/>
          <a:p>
            <a:fld id="{745817CE-3768-49E7-96C0-8AF2BDADE11C}" type="datetime1">
              <a:rPr lang="en-US" smtClean="0"/>
              <a:t>11/24/2022</a:t>
            </a:fld>
            <a:endParaRPr lang="de-DE" dirty="0"/>
          </a:p>
        </p:txBody>
      </p:sp>
      <p:sp>
        <p:nvSpPr>
          <p:cNvPr id="8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83" name="Straight Connector 82"/>
          <p:cNvCxnSpPr>
            <a:cxnSpLocks/>
          </p:cNvCxnSpPr>
          <p:nvPr/>
        </p:nvCxnSpPr>
        <p:spPr>
          <a:xfrm flipV="1">
            <a:off x="1828197" y="2743828"/>
            <a:ext cx="553949" cy="867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</p:cNvCxnSpPr>
          <p:nvPr/>
        </p:nvCxnSpPr>
        <p:spPr>
          <a:xfrm flipV="1">
            <a:off x="1836300" y="931057"/>
            <a:ext cx="537513" cy="168051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508756" y="2675439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2"/>
          <a:srcRect l="1549" r="10155"/>
          <a:stretch/>
        </p:blipFill>
        <p:spPr>
          <a:xfrm>
            <a:off x="4770283" y="871944"/>
            <a:ext cx="2160000" cy="187200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3"/>
          <a:srcRect l="2761" r="8943"/>
          <a:stretch/>
        </p:blipFill>
        <p:spPr>
          <a:xfrm>
            <a:off x="6868059" y="890891"/>
            <a:ext cx="2160000" cy="1872000"/>
          </a:xfrm>
          <a:prstGeom prst="rect">
            <a:avLst/>
          </a:prstGeom>
        </p:spPr>
      </p:pic>
      <p:sp>
        <p:nvSpPr>
          <p:cNvPr id="108" name="Curved Down Arrow 107"/>
          <p:cNvSpPr/>
          <p:nvPr/>
        </p:nvSpPr>
        <p:spPr>
          <a:xfrm>
            <a:off x="6566121" y="771705"/>
            <a:ext cx="956547" cy="111959"/>
          </a:xfrm>
          <a:prstGeom prst="curved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6688802" y="755331"/>
                <a:ext cx="6222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𝑭𝑭𝑻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802" y="755331"/>
                <a:ext cx="622285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Oval 111"/>
          <p:cNvSpPr/>
          <p:nvPr/>
        </p:nvSpPr>
        <p:spPr>
          <a:xfrm>
            <a:off x="7560000" y="1177580"/>
            <a:ext cx="720000" cy="716748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060" y="2870413"/>
            <a:ext cx="552372" cy="182880"/>
          </a:xfrm>
          <a:prstGeom prst="rect">
            <a:avLst/>
          </a:prstGeom>
        </p:spPr>
      </p:pic>
      <p:cxnSp>
        <p:nvCxnSpPr>
          <p:cNvPr id="115" name="Straight Arrow Connector 114"/>
          <p:cNvCxnSpPr/>
          <p:nvPr/>
        </p:nvCxnSpPr>
        <p:spPr>
          <a:xfrm>
            <a:off x="7480676" y="2955864"/>
            <a:ext cx="3240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7844916" y="2867380"/>
                <a:ext cx="494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de-DE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𝑶𝑵</m:t>
                          </m:r>
                        </m:sub>
                      </m:sSub>
                    </m:oMath>
                  </m:oMathPara>
                </a14:m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916" y="2867380"/>
                <a:ext cx="494046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7" name="Picture 1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8000" y="934136"/>
            <a:ext cx="2400000" cy="180000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18" name="Circular Arrow 117"/>
          <p:cNvSpPr/>
          <p:nvPr/>
        </p:nvSpPr>
        <p:spPr>
          <a:xfrm rot="19515817">
            <a:off x="2797274" y="1171433"/>
            <a:ext cx="838235" cy="540356"/>
          </a:xfrm>
          <a:prstGeom prst="circular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>
                <a:off x="2479827" y="1635049"/>
                <a:ext cx="6591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smtClean="0">
                          <a:ln>
                            <a:solidFill>
                              <a:srgbClr val="58DE98"/>
                            </a:solidFill>
                          </a:ln>
                          <a:solidFill>
                            <a:srgbClr val="58DE98"/>
                          </a:solidFill>
                          <a:latin typeface="Cambria Math" panose="02040503050406030204" pitchFamily="18" charset="0"/>
                        </a:rPr>
                        <m:t>𝟗𝟎</m:t>
                      </m:r>
                      <m:r>
                        <a:rPr lang="de-DE" sz="2000" b="1" i="1" smtClean="0">
                          <a:ln>
                            <a:solidFill>
                              <a:srgbClr val="58DE98"/>
                            </a:solidFill>
                          </a:ln>
                          <a:solidFill>
                            <a:srgbClr val="58DE98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b="1" dirty="0">
                  <a:ln>
                    <a:solidFill>
                      <a:srgbClr val="58DE98"/>
                    </a:solidFill>
                  </a:ln>
                  <a:solidFill>
                    <a:srgbClr val="58DE98"/>
                  </a:solidFill>
                </a:endParaRPr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827" y="1635049"/>
                <a:ext cx="659155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3467770" y="1041501"/>
                <a:ext cx="5052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smtClean="0">
                          <a:ln>
                            <a:solidFill>
                              <a:srgbClr val="008000"/>
                            </a:solidFill>
                          </a:ln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2000" b="1" i="1" smtClean="0">
                          <a:ln>
                            <a:solidFill>
                              <a:srgbClr val="008000"/>
                            </a:solidFill>
                          </a:ln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b="1" dirty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770" y="1041501"/>
                <a:ext cx="50526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/>
              <p:cNvSpPr txBox="1"/>
              <p:nvPr/>
            </p:nvSpPr>
            <p:spPr>
              <a:xfrm>
                <a:off x="2481659" y="2176280"/>
                <a:ext cx="5971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58DE9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1" i="1" smtClean="0">
                              <a:solidFill>
                                <a:srgbClr val="58DE98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de-DE" sz="1600" b="1" i="1" smtClean="0">
                              <a:solidFill>
                                <a:srgbClr val="58DE98"/>
                              </a:solidFill>
                              <a:latin typeface="Cambria Math" panose="02040503050406030204" pitchFamily="18" charset="0"/>
                            </a:rPr>
                            <m:t>𝑶𝑵</m:t>
                          </m:r>
                        </m:sub>
                      </m:sSub>
                    </m:oMath>
                  </m:oMathPara>
                </a14:m>
                <a:endParaRPr lang="en-US" sz="1600" b="1" dirty="0">
                  <a:solidFill>
                    <a:srgbClr val="58DE98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1" name="TextBox 1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659" y="2176280"/>
                <a:ext cx="59715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4230567" y="1293077"/>
                <a:ext cx="686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n>
                                <a:solidFill>
                                  <a:srgbClr val="008000"/>
                                </a:solidFill>
                              </a:ln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1" i="1" smtClean="0">
                              <a:ln>
                                <a:solidFill>
                                  <a:srgbClr val="008000"/>
                                </a:solidFill>
                              </a:ln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de-DE" sz="1600" b="1" i="1" smtClean="0">
                              <a:ln>
                                <a:solidFill>
                                  <a:srgbClr val="008000"/>
                                </a:solidFill>
                              </a:ln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𝑶𝑭𝑭</m:t>
                          </m:r>
                        </m:sub>
                      </m:sSub>
                    </m:oMath>
                  </m:oMathPara>
                </a14:m>
                <a:endParaRPr lang="en-US" b="1" dirty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567" y="1293077"/>
                <a:ext cx="686919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rapezoid 122"/>
          <p:cNvSpPr/>
          <p:nvPr/>
        </p:nvSpPr>
        <p:spPr>
          <a:xfrm rot="5400000">
            <a:off x="2493528" y="1971960"/>
            <a:ext cx="180000" cy="324000"/>
          </a:xfrm>
          <a:prstGeom prst="trapezoid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24" name="Trapezoid 123"/>
          <p:cNvSpPr/>
          <p:nvPr/>
        </p:nvSpPr>
        <p:spPr>
          <a:xfrm rot="16200000">
            <a:off x="2867177" y="1968949"/>
            <a:ext cx="180000" cy="324000"/>
          </a:xfrm>
          <a:prstGeom prst="trapezoid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cxnSp>
        <p:nvCxnSpPr>
          <p:cNvPr id="125" name="Straight Arrow Connector 124"/>
          <p:cNvCxnSpPr/>
          <p:nvPr/>
        </p:nvCxnSpPr>
        <p:spPr>
          <a:xfrm>
            <a:off x="2620803" y="2136528"/>
            <a:ext cx="2520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rapezoid 125"/>
          <p:cNvSpPr/>
          <p:nvPr/>
        </p:nvSpPr>
        <p:spPr>
          <a:xfrm>
            <a:off x="4174775" y="1338595"/>
            <a:ext cx="180000" cy="324000"/>
          </a:xfrm>
          <a:prstGeom prst="trapezoid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27" name="Trapezoid 126"/>
          <p:cNvSpPr/>
          <p:nvPr/>
        </p:nvSpPr>
        <p:spPr>
          <a:xfrm rot="10800000">
            <a:off x="4174775" y="962931"/>
            <a:ext cx="180000" cy="324000"/>
          </a:xfrm>
          <a:prstGeom prst="trapezoid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cxnSp>
        <p:nvCxnSpPr>
          <p:cNvPr id="128" name="Straight Arrow Connector 127"/>
          <p:cNvCxnSpPr/>
          <p:nvPr/>
        </p:nvCxnSpPr>
        <p:spPr>
          <a:xfrm>
            <a:off x="4121083" y="1310611"/>
            <a:ext cx="2520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V="1">
            <a:off x="2382359" y="2745132"/>
            <a:ext cx="2412000" cy="0"/>
          </a:xfrm>
          <a:prstGeom prst="straightConnector1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V="1">
            <a:off x="2378840" y="930834"/>
            <a:ext cx="0" cy="1800000"/>
          </a:xfrm>
          <a:prstGeom prst="straightConnector1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2118459" y="785489"/>
            <a:ext cx="282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 rot="17915868">
            <a:off x="2289851" y="1722076"/>
            <a:ext cx="2894447" cy="861774"/>
          </a:xfrm>
          <a:prstGeom prst="rect">
            <a:avLst/>
          </a:prstGeom>
          <a:solidFill>
            <a:srgbClr val="FF6161"/>
          </a:solidFill>
          <a:ln>
            <a:solidFill>
              <a:srgbClr val="FF3F44"/>
            </a:solidFill>
          </a:ln>
        </p:spPr>
        <p:txBody>
          <a:bodyPr wrap="none" rtlCol="0">
            <a:spAutoFit/>
          </a:bodyPr>
          <a:lstStyle/>
          <a:p>
            <a:r>
              <a:rPr lang="de-DE" sz="50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Technique</a:t>
            </a:r>
            <a:endParaRPr lang="en-US" sz="5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90" name="Grafik 89" descr="Project Path: C:\Users\hardt\Desktop\Jahr2022\Karlsruhe_Konferenz_Physik_Frauen\test.opju&#10;PE Folder: /test/background/&#10;Short Name: Trans_act_inact_frVortra">
            <a:extLst>
              <a:ext uri="{FF2B5EF4-FFF2-40B4-BE49-F238E27FC236}">
                <a16:creationId xmlns:a16="http://schemas.microsoft.com/office/drawing/2014/main" id="{27A14108-1023-4997-8FCA-96555EA9E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4464" y="2912033"/>
            <a:ext cx="2588525" cy="1980000"/>
          </a:xfrm>
          <a:prstGeom prst="rect">
            <a:avLst/>
          </a:prstGeom>
        </p:spPr>
      </p:pic>
      <p:sp>
        <p:nvSpPr>
          <p:cNvPr id="86" name="Pfeil: nach unten 85">
            <a:extLst>
              <a:ext uri="{FF2B5EF4-FFF2-40B4-BE49-F238E27FC236}">
                <a16:creationId xmlns:a16="http://schemas.microsoft.com/office/drawing/2014/main" id="{F7E2040A-2E9D-4E67-ABE8-6CF8FAC5D2F0}"/>
              </a:ext>
            </a:extLst>
          </p:cNvPr>
          <p:cNvSpPr/>
          <p:nvPr/>
        </p:nvSpPr>
        <p:spPr>
          <a:xfrm rot="10800000">
            <a:off x="7350484" y="3999732"/>
            <a:ext cx="108000" cy="3600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3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9" grpId="0" animBg="1"/>
      <p:bldP spid="60" grpId="0" animBg="1"/>
      <p:bldP spid="80" grpId="0" animBg="1"/>
      <p:bldP spid="98" grpId="0"/>
      <p:bldP spid="108" grpId="0" animBg="1"/>
      <p:bldP spid="109" grpId="0"/>
      <p:bldP spid="112" grpId="0" animBg="1"/>
      <p:bldP spid="116" grpId="0"/>
      <p:bldP spid="118" grpId="0" animBg="1"/>
      <p:bldP spid="119" grpId="0"/>
      <p:bldP spid="120" grpId="0"/>
      <p:bldP spid="121" grpId="0"/>
      <p:bldP spid="122" grpId="0"/>
      <p:bldP spid="123" grpId="0" animBg="1"/>
      <p:bldP spid="124" grpId="0" animBg="1"/>
      <p:bldP spid="126" grpId="0" animBg="1"/>
      <p:bldP spid="127" grpId="0" animBg="1"/>
      <p:bldP spid="131" grpId="0"/>
      <p:bldP spid="132" grpId="0" animBg="1"/>
      <p:bldP spid="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85" y="105186"/>
            <a:ext cx="7737229" cy="512819"/>
          </a:xfrm>
        </p:spPr>
        <p:txBody>
          <a:bodyPr>
            <a:noAutofit/>
          </a:bodyPr>
          <a:lstStyle/>
          <a:p>
            <a:r>
              <a:rPr lang="de-DE" sz="2800" dirty="0"/>
              <a:t>5.Substrate </a:t>
            </a:r>
            <a:r>
              <a:rPr lang="de-DE" sz="2800" dirty="0" err="1"/>
              <a:t>influence</a:t>
            </a:r>
            <a:r>
              <a:rPr lang="de-DE" sz="2800" dirty="0"/>
              <a:t>: Material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20000" y="4914900"/>
            <a:ext cx="514400" cy="170625"/>
          </a:xfrm>
        </p:spPr>
        <p:txBody>
          <a:bodyPr/>
          <a:lstStyle/>
          <a:p>
            <a:fld id="{AB9D5116-BDD7-4848-BBAA-62C30F8833F7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sz="quarter" idx="10"/>
          </p:nvPr>
        </p:nvSpPr>
        <p:spPr>
          <a:xfrm>
            <a:off x="203795" y="778638"/>
            <a:ext cx="8551225" cy="3452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45" name="Datumsplatzhalter 2"/>
          <p:cNvSpPr>
            <a:spLocks noGrp="1"/>
          </p:cNvSpPr>
          <p:nvPr>
            <p:ph type="dt" sz="half" idx="2"/>
          </p:nvPr>
        </p:nvSpPr>
        <p:spPr>
          <a:xfrm>
            <a:off x="6660000" y="4905375"/>
            <a:ext cx="1260000" cy="180150"/>
          </a:xfrm>
        </p:spPr>
        <p:txBody>
          <a:bodyPr/>
          <a:lstStyle/>
          <a:p>
            <a:fld id="{745817CE-3768-49E7-96C0-8AF2BDADE11C}" type="datetime1">
              <a:rPr lang="en-US" smtClean="0"/>
              <a:t>11/24/2022</a:t>
            </a:fld>
            <a:endParaRPr lang="de-DE" dirty="0"/>
          </a:p>
        </p:txBody>
      </p:sp>
      <p:sp>
        <p:nvSpPr>
          <p:cNvPr id="54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573525" y="4905812"/>
            <a:ext cx="3060000" cy="1800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26. German Conference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Women in </a:t>
            </a:r>
            <a:r>
              <a:rPr lang="de-DE" dirty="0" err="1">
                <a:solidFill>
                  <a:schemeClr val="tx1"/>
                </a:solidFill>
              </a:rPr>
              <a:t>Physics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04" name="Rechteck 17"/>
          <p:cNvSpPr/>
          <p:nvPr/>
        </p:nvSpPr>
        <p:spPr>
          <a:xfrm>
            <a:off x="484813" y="2424304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" name="Textfeld 32"/>
          <p:cNvSpPr txBox="1"/>
          <p:nvPr/>
        </p:nvSpPr>
        <p:spPr>
          <a:xfrm>
            <a:off x="250065" y="2997443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</a:p>
        </p:txBody>
      </p:sp>
      <p:sp>
        <p:nvSpPr>
          <p:cNvPr id="206" name="Rechteck 18"/>
          <p:cNvSpPr/>
          <p:nvPr/>
        </p:nvSpPr>
        <p:spPr>
          <a:xfrm>
            <a:off x="484813" y="2325157"/>
            <a:ext cx="1008000" cy="79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0" name="Flowchart: Document 219"/>
          <p:cNvSpPr/>
          <p:nvPr/>
        </p:nvSpPr>
        <p:spPr>
          <a:xfrm rot="10800000">
            <a:off x="306023" y="2052879"/>
            <a:ext cx="1319312" cy="252000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Textfeld 32"/>
          <p:cNvSpPr txBox="1"/>
          <p:nvPr/>
        </p:nvSpPr>
        <p:spPr>
          <a:xfrm>
            <a:off x="211950" y="2251826"/>
            <a:ext cx="1402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00" dirty="0"/>
              <a:t>n-doped (10</a:t>
            </a:r>
            <a:r>
              <a:rPr lang="en-US" sz="1000" baseline="30000" dirty="0"/>
              <a:t>19</a:t>
            </a:r>
            <a:r>
              <a:rPr lang="en-US" sz="1000" dirty="0"/>
              <a:t> cm</a:t>
            </a:r>
            <a:r>
              <a:rPr lang="en-US" sz="1000" baseline="30000" dirty="0"/>
              <a:t>-3</a:t>
            </a:r>
            <a:r>
              <a:rPr lang="en-US" sz="1000" dirty="0"/>
              <a:t> )</a:t>
            </a:r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9" name="Textfeld 32"/>
          <p:cNvSpPr txBox="1"/>
          <p:nvPr/>
        </p:nvSpPr>
        <p:spPr>
          <a:xfrm>
            <a:off x="223085" y="2084587"/>
            <a:ext cx="324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air</a:t>
            </a:r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2" name="Textfeld 29"/>
          <p:cNvSpPr txBox="1"/>
          <p:nvPr/>
        </p:nvSpPr>
        <p:spPr>
          <a:xfrm>
            <a:off x="23959" y="892376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3</a:t>
            </a: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N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4 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667" y="2032077"/>
            <a:ext cx="3057879" cy="23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060" y="2028113"/>
            <a:ext cx="3057879" cy="23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1513"/>
          <a:stretch/>
        </p:blipFill>
        <p:spPr>
          <a:xfrm>
            <a:off x="5999017" y="2033146"/>
            <a:ext cx="3011633" cy="2340000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 rotWithShape="1">
          <a:blip r:embed="rId5"/>
          <a:srcRect r="2166"/>
          <a:stretch/>
        </p:blipFill>
        <p:spPr>
          <a:xfrm>
            <a:off x="5999967" y="2028146"/>
            <a:ext cx="2991633" cy="2340000"/>
          </a:xfrm>
          <a:prstGeom prst="rect">
            <a:avLst/>
          </a:prstGeom>
        </p:spPr>
      </p:pic>
      <p:sp>
        <p:nvSpPr>
          <p:cNvPr id="273" name="Textfeld 32"/>
          <p:cNvSpPr txBox="1"/>
          <p:nvPr/>
        </p:nvSpPr>
        <p:spPr>
          <a:xfrm>
            <a:off x="4691818" y="1555801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</a:p>
        </p:txBody>
      </p:sp>
      <p:sp>
        <p:nvSpPr>
          <p:cNvPr id="274" name="Flowchart: Document 273"/>
          <p:cNvSpPr/>
          <p:nvPr/>
        </p:nvSpPr>
        <p:spPr>
          <a:xfrm rot="10800000">
            <a:off x="4755982" y="698851"/>
            <a:ext cx="1319312" cy="252000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Textfeld 32"/>
          <p:cNvSpPr txBox="1"/>
          <p:nvPr/>
        </p:nvSpPr>
        <p:spPr>
          <a:xfrm>
            <a:off x="4684564" y="723441"/>
            <a:ext cx="324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air</a:t>
            </a:r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" name="Textfeld 29"/>
          <p:cNvSpPr txBox="1"/>
          <p:nvPr/>
        </p:nvSpPr>
        <p:spPr>
          <a:xfrm>
            <a:off x="5628058" y="731577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3</a:t>
            </a: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N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4 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277" name="Rechteck 17"/>
          <p:cNvSpPr/>
          <p:nvPr/>
        </p:nvSpPr>
        <p:spPr>
          <a:xfrm>
            <a:off x="4917643" y="1010913"/>
            <a:ext cx="1008000" cy="7920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8" name="Rechteck 17"/>
          <p:cNvSpPr/>
          <p:nvPr/>
        </p:nvSpPr>
        <p:spPr>
          <a:xfrm>
            <a:off x="4921694" y="974466"/>
            <a:ext cx="1008000" cy="18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9" name="Gerade Verbindung 20"/>
          <p:cNvCxnSpPr/>
          <p:nvPr/>
        </p:nvCxnSpPr>
        <p:spPr>
          <a:xfrm>
            <a:off x="4915767" y="967711"/>
            <a:ext cx="1008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0" name="Textfeld 29"/>
          <p:cNvSpPr txBox="1"/>
          <p:nvPr/>
        </p:nvSpPr>
        <p:spPr>
          <a:xfrm>
            <a:off x="4569304" y="1070830"/>
            <a:ext cx="416890" cy="267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5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SiO</a:t>
            </a:r>
            <a:r>
              <a:rPr lang="de-DE" sz="105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2 </a:t>
            </a:r>
            <a:endParaRPr lang="de-DE" sz="105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281" name="Textfeld 29"/>
          <p:cNvSpPr txBox="1"/>
          <p:nvPr/>
        </p:nvSpPr>
        <p:spPr>
          <a:xfrm>
            <a:off x="4615919" y="954538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421" name="Rechteck 17"/>
          <p:cNvSpPr/>
          <p:nvPr/>
        </p:nvSpPr>
        <p:spPr>
          <a:xfrm>
            <a:off x="480029" y="934162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2" name="Textfeld 32"/>
          <p:cNvSpPr txBox="1"/>
          <p:nvPr/>
        </p:nvSpPr>
        <p:spPr>
          <a:xfrm>
            <a:off x="1422651" y="1207487"/>
            <a:ext cx="784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~d=730 µm</a:t>
            </a:r>
          </a:p>
        </p:txBody>
      </p:sp>
      <p:sp>
        <p:nvSpPr>
          <p:cNvPr id="423" name="Rectangle 422"/>
          <p:cNvSpPr/>
          <p:nvPr/>
        </p:nvSpPr>
        <p:spPr>
          <a:xfrm>
            <a:off x="1798555" y="645164"/>
            <a:ext cx="1682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+mj-lt"/>
              </a:rPr>
              <a:t>Fabry</a:t>
            </a:r>
            <a:r>
              <a:rPr lang="en-US" b="1" dirty="0">
                <a:latin typeface="+mj-lt"/>
              </a:rPr>
              <a:t>- Perot</a:t>
            </a:r>
            <a:endParaRPr lang="en-US" dirty="0">
              <a:latin typeface="+mj-lt"/>
            </a:endParaRPr>
          </a:p>
        </p:txBody>
      </p:sp>
      <p:sp>
        <p:nvSpPr>
          <p:cNvPr id="424" name="Flowchart: Document 423"/>
          <p:cNvSpPr/>
          <p:nvPr/>
        </p:nvSpPr>
        <p:spPr>
          <a:xfrm rot="10800000">
            <a:off x="321090" y="680298"/>
            <a:ext cx="1319312" cy="252000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Textfeld 32"/>
          <p:cNvSpPr txBox="1"/>
          <p:nvPr/>
        </p:nvSpPr>
        <p:spPr>
          <a:xfrm>
            <a:off x="66917" y="652588"/>
            <a:ext cx="324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air</a:t>
            </a:r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4" name="Rechteck 17"/>
          <p:cNvSpPr/>
          <p:nvPr/>
        </p:nvSpPr>
        <p:spPr>
          <a:xfrm>
            <a:off x="480029" y="934162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5" name="Textfeld 32"/>
          <p:cNvSpPr txBox="1"/>
          <p:nvPr/>
        </p:nvSpPr>
        <p:spPr>
          <a:xfrm>
            <a:off x="86965" y="1497247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</a:p>
        </p:txBody>
      </p:sp>
      <p:cxnSp>
        <p:nvCxnSpPr>
          <p:cNvPr id="456" name="Straight Arrow Connector 455"/>
          <p:cNvCxnSpPr/>
          <p:nvPr/>
        </p:nvCxnSpPr>
        <p:spPr>
          <a:xfrm>
            <a:off x="618657" y="926463"/>
            <a:ext cx="251368" cy="900000"/>
          </a:xfrm>
          <a:prstGeom prst="straightConnector1">
            <a:avLst/>
          </a:prstGeom>
          <a:ln>
            <a:headEnd type="none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7" name="Straight Arrow Connector 456"/>
          <p:cNvCxnSpPr/>
          <p:nvPr/>
        </p:nvCxnSpPr>
        <p:spPr>
          <a:xfrm>
            <a:off x="857495" y="1799849"/>
            <a:ext cx="72000" cy="180000"/>
          </a:xfrm>
          <a:prstGeom prst="straightConnector1">
            <a:avLst/>
          </a:prstGeom>
          <a:ln>
            <a:solidFill>
              <a:srgbClr val="0070C0"/>
            </a:solidFill>
            <a:headEnd type="none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8" name="Straight Arrow Connector 457"/>
          <p:cNvCxnSpPr/>
          <p:nvPr/>
        </p:nvCxnSpPr>
        <p:spPr>
          <a:xfrm flipH="1">
            <a:off x="873335" y="926802"/>
            <a:ext cx="346706" cy="900000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9" name="Flowchart: Document 458"/>
          <p:cNvSpPr/>
          <p:nvPr/>
        </p:nvSpPr>
        <p:spPr>
          <a:xfrm rot="10800000">
            <a:off x="321090" y="680298"/>
            <a:ext cx="1319312" cy="252000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0" name="Straight Arrow Connector 459"/>
          <p:cNvCxnSpPr/>
          <p:nvPr/>
        </p:nvCxnSpPr>
        <p:spPr>
          <a:xfrm>
            <a:off x="516701" y="767183"/>
            <a:ext cx="108000" cy="180000"/>
          </a:xfrm>
          <a:prstGeom prst="straightConnector1">
            <a:avLst/>
          </a:prstGeom>
          <a:ln>
            <a:headEnd type="none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1" name="Textfeld 32"/>
          <p:cNvSpPr txBox="1"/>
          <p:nvPr/>
        </p:nvSpPr>
        <p:spPr>
          <a:xfrm rot="18417640">
            <a:off x="-1380" y="1159347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incident</a:t>
            </a:r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2" name="Textfeld 32"/>
          <p:cNvSpPr txBox="1"/>
          <p:nvPr/>
        </p:nvSpPr>
        <p:spPr>
          <a:xfrm rot="18417640">
            <a:off x="622484" y="1080575"/>
            <a:ext cx="660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reflected</a:t>
            </a:r>
            <a:endParaRPr lang="de-DE" sz="1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3" name="Textfeld 32"/>
          <p:cNvSpPr txBox="1"/>
          <p:nvPr/>
        </p:nvSpPr>
        <p:spPr>
          <a:xfrm rot="18417640">
            <a:off x="713370" y="1532007"/>
            <a:ext cx="8162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transmitted</a:t>
            </a:r>
            <a:endParaRPr lang="de-DE" sz="1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65" name="Straight Arrow Connector 464"/>
          <p:cNvCxnSpPr/>
          <p:nvPr/>
        </p:nvCxnSpPr>
        <p:spPr>
          <a:xfrm>
            <a:off x="1209124" y="932298"/>
            <a:ext cx="251368" cy="900000"/>
          </a:xfrm>
          <a:prstGeom prst="straightConnector1">
            <a:avLst/>
          </a:prstGeom>
          <a:ln>
            <a:headEnd type="none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6" name="Straight Arrow Connector 465"/>
          <p:cNvCxnSpPr/>
          <p:nvPr/>
        </p:nvCxnSpPr>
        <p:spPr>
          <a:xfrm>
            <a:off x="1481446" y="1805957"/>
            <a:ext cx="72000" cy="180000"/>
          </a:xfrm>
          <a:prstGeom prst="straightConnector1">
            <a:avLst/>
          </a:prstGeom>
          <a:ln>
            <a:solidFill>
              <a:srgbClr val="0070C0"/>
            </a:solidFill>
            <a:headEnd type="none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7" name="Straight Arrow Connector 466"/>
          <p:cNvCxnSpPr/>
          <p:nvPr/>
        </p:nvCxnSpPr>
        <p:spPr>
          <a:xfrm flipH="1">
            <a:off x="1473722" y="1683408"/>
            <a:ext cx="36000" cy="115943"/>
          </a:xfrm>
          <a:prstGeom prst="straightConnector1">
            <a:avLst/>
          </a:prstGeom>
          <a:ln>
            <a:solidFill>
              <a:srgbClr val="FF0000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9" name="Textfeld 32"/>
              <p:cNvSpPr txBox="1"/>
              <p:nvPr/>
            </p:nvSpPr>
            <p:spPr>
              <a:xfrm>
                <a:off x="1254176" y="634066"/>
                <a:ext cx="5479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de-DE" sz="14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𝒏</m:t>
                          </m:r>
                        </m:e>
                        <m:sub>
                          <m:r>
                            <a:rPr lang="de-DE" sz="14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𝒂𝒊𝒓</m:t>
                          </m:r>
                        </m:sub>
                      </m:sSub>
                    </m:oMath>
                  </m:oMathPara>
                </a14:m>
                <a:endParaRPr lang="de-DE" sz="1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69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176" y="634066"/>
                <a:ext cx="547971" cy="3077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0" name="Textfeld 32"/>
              <p:cNvSpPr txBox="1"/>
              <p:nvPr/>
            </p:nvSpPr>
            <p:spPr>
              <a:xfrm>
                <a:off x="1290505" y="914413"/>
                <a:ext cx="4694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de-DE" sz="14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𝒏</m:t>
                          </m:r>
                        </m:e>
                        <m:sub>
                          <m:r>
                            <a:rPr lang="de-DE" sz="14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𝑺𝒊</m:t>
                          </m:r>
                        </m:sub>
                      </m:sSub>
                    </m:oMath>
                  </m:oMathPara>
                </a14:m>
                <a:endParaRPr lang="de-DE" sz="1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0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505" y="914413"/>
                <a:ext cx="469424" cy="3077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1" name="Straight Connector 470"/>
          <p:cNvCxnSpPr/>
          <p:nvPr/>
        </p:nvCxnSpPr>
        <p:spPr>
          <a:xfrm flipH="1">
            <a:off x="607214" y="719085"/>
            <a:ext cx="5030" cy="54189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2" name="Arc 471"/>
          <p:cNvSpPr/>
          <p:nvPr/>
        </p:nvSpPr>
        <p:spPr>
          <a:xfrm rot="8032746">
            <a:off x="591430" y="1064433"/>
            <a:ext cx="108629" cy="74296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Arc 512"/>
          <p:cNvSpPr/>
          <p:nvPr/>
        </p:nvSpPr>
        <p:spPr>
          <a:xfrm rot="17221740">
            <a:off x="534533" y="804635"/>
            <a:ext cx="108629" cy="74296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4" name="Textfeld 32"/>
              <p:cNvSpPr txBox="1"/>
              <p:nvPr/>
            </p:nvSpPr>
            <p:spPr>
              <a:xfrm>
                <a:off x="568022" y="645962"/>
                <a:ext cx="3449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𝜶</m:t>
                      </m:r>
                    </m:oMath>
                  </m:oMathPara>
                </a14:m>
                <a:endParaRPr lang="de-DE" sz="1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14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22" y="645962"/>
                <a:ext cx="344966" cy="30777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5" name="Textfeld 32"/>
              <p:cNvSpPr txBox="1"/>
              <p:nvPr/>
            </p:nvSpPr>
            <p:spPr>
              <a:xfrm>
                <a:off x="495615" y="1178477"/>
                <a:ext cx="3369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𝜽</m:t>
                      </m:r>
                    </m:oMath>
                  </m:oMathPara>
                </a14:m>
                <a:endParaRPr lang="de-DE" sz="1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15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15" y="1178477"/>
                <a:ext cx="336951" cy="30777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6" name="4-Point Star 515"/>
          <p:cNvSpPr/>
          <p:nvPr/>
        </p:nvSpPr>
        <p:spPr>
          <a:xfrm>
            <a:off x="851440" y="1788292"/>
            <a:ext cx="36000" cy="36000"/>
          </a:xfrm>
          <a:prstGeom prst="star4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8" name="Gerade Verbindung 20"/>
          <p:cNvCxnSpPr/>
          <p:nvPr/>
        </p:nvCxnSpPr>
        <p:spPr>
          <a:xfrm>
            <a:off x="476864" y="934899"/>
            <a:ext cx="1008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0" name="Textfeld 29"/>
          <p:cNvSpPr txBox="1"/>
          <p:nvPr/>
        </p:nvSpPr>
        <p:spPr>
          <a:xfrm>
            <a:off x="4554887" y="845224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3</a:t>
            </a: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N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4 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7677" y="2030095"/>
            <a:ext cx="3057879" cy="23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8" name="TextBox 527"/>
              <p:cNvSpPr txBox="1"/>
              <p:nvPr/>
            </p:nvSpPr>
            <p:spPr>
              <a:xfrm>
                <a:off x="2536526" y="1144763"/>
                <a:ext cx="1818628" cy="704680"/>
              </a:xfrm>
              <a:prstGeom prst="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de-DE" sz="1400" dirty="0" err="1">
                    <a:solidFill>
                      <a:schemeClr val="tx1"/>
                    </a:solidFill>
                  </a:rPr>
                  <a:t>phase</a:t>
                </a:r>
                <a:r>
                  <a:rPr lang="de-DE" sz="1400" dirty="0">
                    <a:solidFill>
                      <a:schemeClr val="tx1"/>
                    </a:solidFill>
                  </a:rPr>
                  <a:t> </a:t>
                </a:r>
                <a:r>
                  <a:rPr lang="de-DE" sz="1400" dirty="0" err="1">
                    <a:solidFill>
                      <a:schemeClr val="tx1"/>
                    </a:solidFill>
                  </a:rPr>
                  <a:t>change</a:t>
                </a:r>
                <a:r>
                  <a:rPr lang="de-DE" sz="1400" dirty="0">
                    <a:solidFill>
                      <a:schemeClr val="tx1"/>
                    </a:solidFill>
                  </a:rPr>
                  <a:t> </a:t>
                </a:r>
                <a:r>
                  <a:rPr lang="de-DE" sz="1400" dirty="0" err="1">
                    <a:solidFill>
                      <a:schemeClr val="tx1"/>
                    </a:solidFill>
                  </a:rPr>
                  <a:t>of</a:t>
                </a:r>
                <a:r>
                  <a:rPr lang="de-DE" sz="1400" dirty="0">
                    <a:solidFill>
                      <a:schemeClr val="tx1"/>
                    </a:solidFill>
                  </a:rPr>
                  <a:t> </a:t>
                </a:r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l-GR" sz="1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𝜆</m:t>
                    </m:r>
                  </m:oMath>
                </a14:m>
                <a:r>
                  <a:rPr lang="de-DE" sz="1400" dirty="0">
                    <a:solidFill>
                      <a:schemeClr val="tx1"/>
                    </a:solidFill>
                  </a:rPr>
                  <a:t> /2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8" name="TextBox 5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526" y="1144763"/>
                <a:ext cx="1818628" cy="704680"/>
              </a:xfrm>
              <a:prstGeom prst="rect">
                <a:avLst/>
              </a:prstGeom>
              <a:blipFill>
                <a:blip r:embed="rId12"/>
                <a:stretch>
                  <a:fillRect b="-672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6" name="4-Point Star 565"/>
          <p:cNvSpPr/>
          <p:nvPr/>
        </p:nvSpPr>
        <p:spPr>
          <a:xfrm>
            <a:off x="2727235" y="1249999"/>
            <a:ext cx="36000" cy="36000"/>
          </a:xfrm>
          <a:prstGeom prst="star4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6" name="Picture 6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9866" y="2029360"/>
            <a:ext cx="3057878" cy="2340000"/>
          </a:xfrm>
          <a:prstGeom prst="rect">
            <a:avLst/>
          </a:prstGeom>
        </p:spPr>
      </p:pic>
      <p:sp>
        <p:nvSpPr>
          <p:cNvPr id="618" name="Rechteck 17"/>
          <p:cNvSpPr/>
          <p:nvPr/>
        </p:nvSpPr>
        <p:spPr>
          <a:xfrm>
            <a:off x="4946996" y="4112917"/>
            <a:ext cx="1008000" cy="756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0" name="Textfeld 29"/>
          <p:cNvSpPr txBox="1"/>
          <p:nvPr/>
        </p:nvSpPr>
        <p:spPr>
          <a:xfrm>
            <a:off x="4491244" y="4051211"/>
            <a:ext cx="416890" cy="267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5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SiO</a:t>
            </a:r>
            <a:r>
              <a:rPr lang="de-DE" sz="105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2 </a:t>
            </a:r>
            <a:endParaRPr lang="de-DE" sz="105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621" name="Textfeld 29"/>
          <p:cNvSpPr txBox="1"/>
          <p:nvPr/>
        </p:nvSpPr>
        <p:spPr>
          <a:xfrm>
            <a:off x="4466573" y="3706317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3</a:t>
            </a: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N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4 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622" name="Textfeld 29"/>
          <p:cNvSpPr txBox="1"/>
          <p:nvPr/>
        </p:nvSpPr>
        <p:spPr>
          <a:xfrm>
            <a:off x="4513371" y="3573194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air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623" name="Textfeld 29"/>
          <p:cNvSpPr txBox="1"/>
          <p:nvPr/>
        </p:nvSpPr>
        <p:spPr>
          <a:xfrm>
            <a:off x="4510850" y="3822407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Ge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624" name="Textfeld 29"/>
          <p:cNvSpPr txBox="1"/>
          <p:nvPr/>
        </p:nvSpPr>
        <p:spPr>
          <a:xfrm>
            <a:off x="4524620" y="4368694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625" name="Textfeld 29"/>
          <p:cNvSpPr txBox="1"/>
          <p:nvPr/>
        </p:nvSpPr>
        <p:spPr>
          <a:xfrm>
            <a:off x="4537859" y="3957041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640" name="TextBox 639"/>
          <p:cNvSpPr txBox="1"/>
          <p:nvPr/>
        </p:nvSpPr>
        <p:spPr>
          <a:xfrm>
            <a:off x="6499757" y="786309"/>
            <a:ext cx="2028878" cy="116955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amplitude of </a:t>
            </a:r>
            <a:r>
              <a:rPr lang="de-DE" sz="1400" b="1" dirty="0" err="1"/>
              <a:t>incident</a:t>
            </a:r>
            <a:endParaRPr lang="de-DE" sz="1400" b="1" dirty="0"/>
          </a:p>
          <a:p>
            <a:pPr algn="ctr"/>
            <a:r>
              <a:rPr lang="de-DE" sz="1400" b="1" dirty="0"/>
              <a:t>&gt;</a:t>
            </a:r>
          </a:p>
          <a:p>
            <a:pPr algn="ctr"/>
            <a:r>
              <a:rPr lang="de-DE" sz="1400" b="1" dirty="0" err="1">
                <a:solidFill>
                  <a:srgbClr val="FF0000"/>
                </a:solidFill>
              </a:rPr>
              <a:t>reflected</a:t>
            </a:r>
            <a:endParaRPr lang="de-DE" sz="1400" b="1" dirty="0">
              <a:solidFill>
                <a:srgbClr val="FF0000"/>
              </a:solidFill>
            </a:endParaRPr>
          </a:p>
          <a:p>
            <a:pPr algn="ctr"/>
            <a:r>
              <a:rPr lang="de-DE" sz="1400" b="1" dirty="0"/>
              <a:t>&gt;</a:t>
            </a:r>
          </a:p>
          <a:p>
            <a:pPr algn="ctr"/>
            <a:r>
              <a:rPr lang="de-DE" sz="1400" b="1" dirty="0" err="1">
                <a:solidFill>
                  <a:srgbClr val="0070C0"/>
                </a:solidFill>
              </a:rPr>
              <a:t>transmitted</a:t>
            </a:r>
            <a:endParaRPr lang="de-DE" sz="1400" b="1" dirty="0">
              <a:solidFill>
                <a:srgbClr val="0070C0"/>
              </a:solidFill>
            </a:endParaRPr>
          </a:p>
        </p:txBody>
      </p:sp>
      <p:sp>
        <p:nvSpPr>
          <p:cNvPr id="641" name="Rechteck 17"/>
          <p:cNvSpPr/>
          <p:nvPr/>
        </p:nvSpPr>
        <p:spPr>
          <a:xfrm>
            <a:off x="633498" y="4005742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2" name="Flowchart: Document 641"/>
          <p:cNvSpPr/>
          <p:nvPr/>
        </p:nvSpPr>
        <p:spPr>
          <a:xfrm rot="10800000">
            <a:off x="484813" y="3475806"/>
            <a:ext cx="1319312" cy="510354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Rechteck 18"/>
          <p:cNvSpPr/>
          <p:nvPr/>
        </p:nvSpPr>
        <p:spPr>
          <a:xfrm>
            <a:off x="703634" y="3916860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4" name="Gerade Verbindung 20"/>
          <p:cNvCxnSpPr/>
          <p:nvPr/>
        </p:nvCxnSpPr>
        <p:spPr>
          <a:xfrm flipV="1">
            <a:off x="693902" y="3896706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5" name="Gerade Verbindung 20"/>
          <p:cNvCxnSpPr/>
          <p:nvPr/>
        </p:nvCxnSpPr>
        <p:spPr>
          <a:xfrm>
            <a:off x="630458" y="3991869"/>
            <a:ext cx="6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6" name="Gerade Verbindung 20"/>
          <p:cNvCxnSpPr/>
          <p:nvPr/>
        </p:nvCxnSpPr>
        <p:spPr>
          <a:xfrm flipV="1">
            <a:off x="1110043" y="3897192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7" name="Gerade Verbindung 20"/>
          <p:cNvCxnSpPr/>
          <p:nvPr/>
        </p:nvCxnSpPr>
        <p:spPr>
          <a:xfrm>
            <a:off x="691595" y="3901634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8" name="Gerade Verbindung 20"/>
          <p:cNvCxnSpPr/>
          <p:nvPr/>
        </p:nvCxnSpPr>
        <p:spPr>
          <a:xfrm>
            <a:off x="1109822" y="3996979"/>
            <a:ext cx="5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9" name="Gerade Verbindung 20"/>
          <p:cNvCxnSpPr>
            <a:cxnSpLocks/>
          </p:cNvCxnSpPr>
          <p:nvPr/>
        </p:nvCxnSpPr>
        <p:spPr>
          <a:xfrm>
            <a:off x="1588019" y="4004883"/>
            <a:ext cx="684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0" name="Rechteck 18"/>
          <p:cNvSpPr/>
          <p:nvPr/>
        </p:nvSpPr>
        <p:spPr>
          <a:xfrm>
            <a:off x="1171618" y="3916614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51" name="Gerade Verbindung 20"/>
          <p:cNvCxnSpPr/>
          <p:nvPr/>
        </p:nvCxnSpPr>
        <p:spPr>
          <a:xfrm flipV="1">
            <a:off x="1165229" y="3896798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2" name="Gerade Verbindung 20"/>
          <p:cNvCxnSpPr>
            <a:cxnSpLocks/>
          </p:cNvCxnSpPr>
          <p:nvPr/>
        </p:nvCxnSpPr>
        <p:spPr>
          <a:xfrm flipV="1">
            <a:off x="1587963" y="3905766"/>
            <a:ext cx="0" cy="1008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3" name="Gerade Verbindung 20"/>
          <p:cNvCxnSpPr/>
          <p:nvPr/>
        </p:nvCxnSpPr>
        <p:spPr>
          <a:xfrm>
            <a:off x="1161384" y="3901169"/>
            <a:ext cx="424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4" name="Textfeld 29"/>
          <p:cNvSpPr txBox="1"/>
          <p:nvPr/>
        </p:nvSpPr>
        <p:spPr>
          <a:xfrm>
            <a:off x="61782" y="3703412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3</a:t>
            </a: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N</a:t>
            </a:r>
            <a:r>
              <a:rPr lang="de-DE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4 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655" name="Textfeld 29"/>
          <p:cNvSpPr txBox="1"/>
          <p:nvPr/>
        </p:nvSpPr>
        <p:spPr>
          <a:xfrm>
            <a:off x="108580" y="3570289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air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656" name="Textfeld 29"/>
          <p:cNvSpPr txBox="1"/>
          <p:nvPr/>
        </p:nvSpPr>
        <p:spPr>
          <a:xfrm>
            <a:off x="112496" y="3851823"/>
            <a:ext cx="1339374" cy="405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Ge</a:t>
            </a: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r>
              <a:rPr lang="en-US" sz="1000" dirty="0"/>
              <a:t>n-doped (10</a:t>
            </a:r>
            <a:r>
              <a:rPr lang="en-US" sz="1000" baseline="30000" dirty="0"/>
              <a:t>19</a:t>
            </a:r>
            <a:r>
              <a:rPr lang="en-US" sz="1000" dirty="0"/>
              <a:t> cm</a:t>
            </a:r>
            <a:r>
              <a:rPr lang="en-US" sz="1000" baseline="30000" dirty="0"/>
              <a:t>-3</a:t>
            </a:r>
            <a:r>
              <a:rPr lang="en-US" sz="1000" dirty="0"/>
              <a:t> )</a:t>
            </a:r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657" name="Textfeld 29"/>
          <p:cNvSpPr txBox="1"/>
          <p:nvPr/>
        </p:nvSpPr>
        <p:spPr>
          <a:xfrm>
            <a:off x="119829" y="4365789"/>
            <a:ext cx="467653" cy="215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Si</a:t>
            </a:r>
            <a:endParaRPr lang="de-DE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720" name="Rechteck 17"/>
          <p:cNvSpPr/>
          <p:nvPr/>
        </p:nvSpPr>
        <p:spPr>
          <a:xfrm>
            <a:off x="4913688" y="1111442"/>
            <a:ext cx="1008000" cy="864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37095" y="2024803"/>
            <a:ext cx="1499829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9" name="Picture 75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4775517" y="2480019"/>
            <a:ext cx="288000" cy="288000"/>
          </a:xfrm>
          <a:prstGeom prst="rect">
            <a:avLst/>
          </a:prstGeom>
        </p:spPr>
      </p:pic>
      <p:sp>
        <p:nvSpPr>
          <p:cNvPr id="760" name="Circular Arrow 759"/>
          <p:cNvSpPr/>
          <p:nvPr/>
        </p:nvSpPr>
        <p:spPr>
          <a:xfrm rot="19515817">
            <a:off x="4591262" y="2354968"/>
            <a:ext cx="252000" cy="207371"/>
          </a:xfrm>
          <a:prstGeom prst="circular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1" name="TextBox 760"/>
              <p:cNvSpPr txBox="1"/>
              <p:nvPr/>
            </p:nvSpPr>
            <p:spPr>
              <a:xfrm>
                <a:off x="4355395" y="2623338"/>
                <a:ext cx="5164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𝟗𝟎</m:t>
                      </m:r>
                      <m:r>
                        <a:rPr lang="de-D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61" name="TextBox 7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395" y="2623338"/>
                <a:ext cx="516488" cy="307777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2" name="TextBox 761"/>
              <p:cNvSpPr txBox="1"/>
              <p:nvPr/>
            </p:nvSpPr>
            <p:spPr>
              <a:xfrm>
                <a:off x="4805649" y="2234790"/>
                <a:ext cx="4090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62" name="TextBox 7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649" y="2234790"/>
                <a:ext cx="409086" cy="30777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3" name="Straight Arrow Connector 762"/>
          <p:cNvCxnSpPr/>
          <p:nvPr/>
        </p:nvCxnSpPr>
        <p:spPr>
          <a:xfrm>
            <a:off x="4773756" y="2480019"/>
            <a:ext cx="0" cy="288000"/>
          </a:xfrm>
          <a:prstGeom prst="straightConnector1">
            <a:avLst/>
          </a:prstGeom>
          <a:ln w="9525"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4" name="Straight Arrow Connector 763"/>
          <p:cNvCxnSpPr/>
          <p:nvPr/>
        </p:nvCxnSpPr>
        <p:spPr>
          <a:xfrm flipH="1" flipV="1">
            <a:off x="4773756" y="2762543"/>
            <a:ext cx="288000" cy="0"/>
          </a:xfrm>
          <a:prstGeom prst="straightConnector1">
            <a:avLst/>
          </a:prstGeom>
          <a:ln w="9525"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5" name="TextBox 764"/>
          <p:cNvSpPr txBox="1"/>
          <p:nvPr/>
        </p:nvSpPr>
        <p:spPr>
          <a:xfrm>
            <a:off x="4568714" y="2420000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US" sz="1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6" name="TextBox 765"/>
          <p:cNvSpPr txBox="1"/>
          <p:nvPr/>
        </p:nvSpPr>
        <p:spPr>
          <a:xfrm>
            <a:off x="4849633" y="2673428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1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7" name="TextBox 766"/>
              <p:cNvSpPr txBox="1"/>
              <p:nvPr/>
            </p:nvSpPr>
            <p:spPr>
              <a:xfrm>
                <a:off x="5314830" y="2434178"/>
                <a:ext cx="6217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𝑶𝑭𝑭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67" name="TextBox 7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830" y="2434178"/>
                <a:ext cx="621709" cy="307777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68" name="Picture 76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14137" y="3173407"/>
            <a:ext cx="509145" cy="108000"/>
          </a:xfrm>
          <a:prstGeom prst="rect">
            <a:avLst/>
          </a:prstGeom>
        </p:spPr>
      </p:pic>
      <p:cxnSp>
        <p:nvCxnSpPr>
          <p:cNvPr id="769" name="Straight Arrow Connector 768"/>
          <p:cNvCxnSpPr/>
          <p:nvPr/>
        </p:nvCxnSpPr>
        <p:spPr>
          <a:xfrm>
            <a:off x="5254270" y="3228963"/>
            <a:ext cx="2160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0" name="Picture 76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6200000">
            <a:off x="5061049" y="2377078"/>
            <a:ext cx="509145" cy="108000"/>
          </a:xfrm>
          <a:prstGeom prst="rect">
            <a:avLst/>
          </a:prstGeom>
        </p:spPr>
      </p:pic>
      <p:cxnSp>
        <p:nvCxnSpPr>
          <p:cNvPr id="771" name="Straight Arrow Connector 770"/>
          <p:cNvCxnSpPr/>
          <p:nvPr/>
        </p:nvCxnSpPr>
        <p:spPr>
          <a:xfrm>
            <a:off x="5214735" y="2400004"/>
            <a:ext cx="2160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2" name="TextBox 771"/>
              <p:cNvSpPr txBox="1"/>
              <p:nvPr/>
            </p:nvSpPr>
            <p:spPr>
              <a:xfrm>
                <a:off x="5304873" y="2878677"/>
                <a:ext cx="5447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𝑶𝑵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72" name="TextBox 7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873" y="2878677"/>
                <a:ext cx="544765" cy="30777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3" name="Straight Arrow Connector 772"/>
          <p:cNvCxnSpPr/>
          <p:nvPr/>
        </p:nvCxnSpPr>
        <p:spPr>
          <a:xfrm>
            <a:off x="5393227" y="2467382"/>
            <a:ext cx="2160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4" name="Straight Arrow Connector 773"/>
          <p:cNvCxnSpPr/>
          <p:nvPr/>
        </p:nvCxnSpPr>
        <p:spPr>
          <a:xfrm>
            <a:off x="5383742" y="2916367"/>
            <a:ext cx="2160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2"/>
          <a:srcRect l="1" r="1672"/>
          <a:stretch/>
        </p:blipFill>
        <p:spPr>
          <a:xfrm>
            <a:off x="5994382" y="2028303"/>
            <a:ext cx="3006744" cy="234000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23"/>
          <a:srcRect r="4301"/>
          <a:stretch/>
        </p:blipFill>
        <p:spPr>
          <a:xfrm>
            <a:off x="6020036" y="2046514"/>
            <a:ext cx="2883382" cy="2305606"/>
          </a:xfrm>
          <a:prstGeom prst="rect">
            <a:avLst/>
          </a:prstGeom>
        </p:spPr>
      </p:pic>
      <p:sp>
        <p:nvSpPr>
          <p:cNvPr id="120" name="Flowchart: Document 119"/>
          <p:cNvSpPr/>
          <p:nvPr/>
        </p:nvSpPr>
        <p:spPr>
          <a:xfrm rot="10800000">
            <a:off x="4832087" y="3494627"/>
            <a:ext cx="1319312" cy="510354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hteck 17"/>
          <p:cNvSpPr/>
          <p:nvPr/>
        </p:nvSpPr>
        <p:spPr>
          <a:xfrm>
            <a:off x="4949291" y="4021846"/>
            <a:ext cx="1008000" cy="7920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" name="Rechteck 17"/>
          <p:cNvSpPr/>
          <p:nvPr/>
        </p:nvSpPr>
        <p:spPr>
          <a:xfrm>
            <a:off x="5493853" y="3979561"/>
            <a:ext cx="396000" cy="18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Rechteck 17"/>
          <p:cNvSpPr/>
          <p:nvPr/>
        </p:nvSpPr>
        <p:spPr>
          <a:xfrm>
            <a:off x="5020410" y="3980213"/>
            <a:ext cx="396000" cy="180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Rechteck 18"/>
          <p:cNvSpPr/>
          <p:nvPr/>
        </p:nvSpPr>
        <p:spPr>
          <a:xfrm>
            <a:off x="5019122" y="3875114"/>
            <a:ext cx="396000" cy="79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Rechteck 18"/>
          <p:cNvSpPr/>
          <p:nvPr/>
        </p:nvSpPr>
        <p:spPr>
          <a:xfrm>
            <a:off x="5493853" y="3874733"/>
            <a:ext cx="396000" cy="79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7" name="Gerade Verbindung 20"/>
          <p:cNvCxnSpPr/>
          <p:nvPr/>
        </p:nvCxnSpPr>
        <p:spPr>
          <a:xfrm flipV="1">
            <a:off x="5009392" y="3858843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8" name="Gerade Verbindung 20"/>
          <p:cNvCxnSpPr/>
          <p:nvPr/>
        </p:nvCxnSpPr>
        <p:spPr>
          <a:xfrm>
            <a:off x="4938424" y="4008344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9" name="Gerade Verbindung 20"/>
          <p:cNvCxnSpPr/>
          <p:nvPr/>
        </p:nvCxnSpPr>
        <p:spPr>
          <a:xfrm flipV="1">
            <a:off x="5427261" y="3856985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0" name="Gerade Verbindung 20"/>
          <p:cNvCxnSpPr/>
          <p:nvPr/>
        </p:nvCxnSpPr>
        <p:spPr>
          <a:xfrm>
            <a:off x="5005916" y="3856846"/>
            <a:ext cx="41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1" name="Gerade Verbindung 20"/>
          <p:cNvCxnSpPr/>
          <p:nvPr/>
        </p:nvCxnSpPr>
        <p:spPr>
          <a:xfrm flipV="1">
            <a:off x="5486255" y="3859049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Gerade Verbindung 20"/>
          <p:cNvCxnSpPr/>
          <p:nvPr/>
        </p:nvCxnSpPr>
        <p:spPr>
          <a:xfrm>
            <a:off x="5483562" y="3857237"/>
            <a:ext cx="414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3" name="Gerade Verbindung 20"/>
          <p:cNvCxnSpPr/>
          <p:nvPr/>
        </p:nvCxnSpPr>
        <p:spPr>
          <a:xfrm>
            <a:off x="5423546" y="4005742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4" name="Gerade Verbindung 20"/>
          <p:cNvCxnSpPr/>
          <p:nvPr/>
        </p:nvCxnSpPr>
        <p:spPr>
          <a:xfrm>
            <a:off x="5899946" y="4012068"/>
            <a:ext cx="720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5" name="Gerade Verbindung 20"/>
          <p:cNvCxnSpPr>
            <a:cxnSpLocks/>
          </p:cNvCxnSpPr>
          <p:nvPr/>
        </p:nvCxnSpPr>
        <p:spPr>
          <a:xfrm flipV="1">
            <a:off x="5900185" y="3864641"/>
            <a:ext cx="0" cy="144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D90FCC70-ABF3-43AE-A958-C7F09EDDFE03}"/>
              </a:ext>
            </a:extLst>
          </p:cNvPr>
          <p:cNvSpPr/>
          <p:nvPr/>
        </p:nvSpPr>
        <p:spPr>
          <a:xfrm rot="10800000">
            <a:off x="2548637" y="3719352"/>
            <a:ext cx="103280" cy="35470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Pfeil: nach unten 135">
            <a:extLst>
              <a:ext uri="{FF2B5EF4-FFF2-40B4-BE49-F238E27FC236}">
                <a16:creationId xmlns:a16="http://schemas.microsoft.com/office/drawing/2014/main" id="{E118A9D6-A93A-41C8-9AD2-F4E11D35906E}"/>
              </a:ext>
            </a:extLst>
          </p:cNvPr>
          <p:cNvSpPr/>
          <p:nvPr/>
        </p:nvSpPr>
        <p:spPr>
          <a:xfrm rot="10800000">
            <a:off x="6946509" y="3502066"/>
            <a:ext cx="103280" cy="53206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2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/>
      <p:bldP spid="205" grpId="0"/>
      <p:bldP spid="206" grpId="0" animBg="1"/>
      <p:bldP spid="220" grpId="0" animBg="1"/>
      <p:bldP spid="230" grpId="0"/>
      <p:bldP spid="249" grpId="0"/>
      <p:bldP spid="252" grpId="0"/>
      <p:bldP spid="273" grpId="0"/>
      <p:bldP spid="274" grpId="0" animBg="1"/>
      <p:bldP spid="275" grpId="0"/>
      <p:bldP spid="276" grpId="0"/>
      <p:bldP spid="277" grpId="0" animBg="1"/>
      <p:bldP spid="278" grpId="0" animBg="1"/>
      <p:bldP spid="280" grpId="0"/>
      <p:bldP spid="281" grpId="0"/>
      <p:bldP spid="421" grpId="0" animBg="1"/>
      <p:bldP spid="422" grpId="0"/>
      <p:bldP spid="423" grpId="0"/>
      <p:bldP spid="453" grpId="0"/>
      <p:bldP spid="454" grpId="0" animBg="1"/>
      <p:bldP spid="455" grpId="0"/>
      <p:bldP spid="459" grpId="0" animBg="1"/>
      <p:bldP spid="461" grpId="0"/>
      <p:bldP spid="462" grpId="0"/>
      <p:bldP spid="463" grpId="0"/>
      <p:bldP spid="469" grpId="0"/>
      <p:bldP spid="470" grpId="0"/>
      <p:bldP spid="472" grpId="0" animBg="1"/>
      <p:bldP spid="513" grpId="0" animBg="1"/>
      <p:bldP spid="514" grpId="0"/>
      <p:bldP spid="515" grpId="0"/>
      <p:bldP spid="516" grpId="0" animBg="1"/>
      <p:bldP spid="520" grpId="0"/>
      <p:bldP spid="528" grpId="0" animBg="1"/>
      <p:bldP spid="566" grpId="0" animBg="1"/>
      <p:bldP spid="618" grpId="0" animBg="1"/>
      <p:bldP spid="620" grpId="0"/>
      <p:bldP spid="621" grpId="0"/>
      <p:bldP spid="622" grpId="0"/>
      <p:bldP spid="623" grpId="0"/>
      <p:bldP spid="624" grpId="0"/>
      <p:bldP spid="625" grpId="0"/>
      <p:bldP spid="640" grpId="0" animBg="1"/>
      <p:bldP spid="641" grpId="0" animBg="1"/>
      <p:bldP spid="642" grpId="0" animBg="1"/>
      <p:bldP spid="643" grpId="0" animBg="1"/>
      <p:bldP spid="650" grpId="0" animBg="1"/>
      <p:bldP spid="654" grpId="0"/>
      <p:bldP spid="655" grpId="0"/>
      <p:bldP spid="656" grpId="0"/>
      <p:bldP spid="657" grpId="0"/>
      <p:bldP spid="720" grpId="0" animBg="1"/>
      <p:bldP spid="17" grpId="0" animBg="1"/>
      <p:bldP spid="760" grpId="0" animBg="1"/>
      <p:bldP spid="761" grpId="0"/>
      <p:bldP spid="762" grpId="0"/>
      <p:bldP spid="765" grpId="0"/>
      <p:bldP spid="766" grpId="0"/>
      <p:bldP spid="767" grpId="0"/>
      <p:bldP spid="772" grpId="0"/>
      <p:bldP spid="120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6" grpId="0" animBg="1"/>
      <p:bldP spid="1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/object&gt;&lt;object type=&quot;8&quot; unique_id=&quot;1001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IHP">
  <a:themeElements>
    <a:clrScheme name="IHP">
      <a:dk1>
        <a:sysClr val="windowText" lastClr="000000"/>
      </a:dk1>
      <a:lt1>
        <a:sysClr val="window" lastClr="FFFFFF"/>
      </a:lt1>
      <a:dk2>
        <a:srgbClr val="6D7072"/>
      </a:dk2>
      <a:lt2>
        <a:srgbClr val="FFFFFF"/>
      </a:lt2>
      <a:accent1>
        <a:srgbClr val="00508B"/>
      </a:accent1>
      <a:accent2>
        <a:srgbClr val="3D6AA0"/>
      </a:accent2>
      <a:accent3>
        <a:srgbClr val="6C89B6"/>
      </a:accent3>
      <a:accent4>
        <a:srgbClr val="9BADCE"/>
      </a:accent4>
      <a:accent5>
        <a:srgbClr val="CDD6E7"/>
      </a:accent5>
      <a:accent6>
        <a:srgbClr val="E8EBF4"/>
      </a:accent6>
      <a:hlink>
        <a:srgbClr val="E40F13"/>
      </a:hlink>
      <a:folHlink>
        <a:srgbClr val="00508B"/>
      </a:folHlink>
    </a:clrScheme>
    <a:fontScheme name="IHP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HP" id="{9B10EB8B-F9C2-4D4D-A0EE-269F32A05DA8}" vid="{053DCC95-2EF8-44E8-868F-0C996BE1ABF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ihp_foliendesign_de">
  <a:themeElements>
    <a:clrScheme name="IHP">
      <a:dk1>
        <a:sysClr val="windowText" lastClr="000000"/>
      </a:dk1>
      <a:lt1>
        <a:sysClr val="window" lastClr="FFFFFF"/>
      </a:lt1>
      <a:dk2>
        <a:srgbClr val="6D7072"/>
      </a:dk2>
      <a:lt2>
        <a:srgbClr val="FFFFFF"/>
      </a:lt2>
      <a:accent1>
        <a:srgbClr val="00508B"/>
      </a:accent1>
      <a:accent2>
        <a:srgbClr val="3D6AA0"/>
      </a:accent2>
      <a:accent3>
        <a:srgbClr val="6C89B6"/>
      </a:accent3>
      <a:accent4>
        <a:srgbClr val="9BADCE"/>
      </a:accent4>
      <a:accent5>
        <a:srgbClr val="CDD6E7"/>
      </a:accent5>
      <a:accent6>
        <a:srgbClr val="E8EBF4"/>
      </a:accent6>
      <a:hlink>
        <a:srgbClr val="E40F13"/>
      </a:hlink>
      <a:folHlink>
        <a:srgbClr val="00508B"/>
      </a:folHlink>
    </a:clrScheme>
    <a:fontScheme name="IHP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ihp_foliendesign_de</Template>
  <TotalTime>0</TotalTime>
  <Words>1070</Words>
  <Application>Microsoft Office PowerPoint</Application>
  <PresentationFormat>On-screen Show (16:9)</PresentationFormat>
  <Paragraphs>362</Paragraphs>
  <Slides>18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Caladea</vt:lpstr>
      <vt:lpstr>Calibri</vt:lpstr>
      <vt:lpstr>Calibri Light</vt:lpstr>
      <vt:lpstr>Cambria Math</vt:lpstr>
      <vt:lpstr>Times New Roman</vt:lpstr>
      <vt:lpstr>Wingdings</vt:lpstr>
      <vt:lpstr>IHP</vt:lpstr>
      <vt:lpstr>Custom Design</vt:lpstr>
      <vt:lpstr>2_ihp_foliendesign_de</vt:lpstr>
      <vt:lpstr>Equation</vt:lpstr>
      <vt:lpstr>Substrate Influence on the Fano coupling of bright-dark modes in THz plasmonic n-doped Ge antennas</vt:lpstr>
      <vt:lpstr>Agenda</vt:lpstr>
      <vt:lpstr>1.Motivation/Introduction</vt:lpstr>
      <vt:lpstr>1.Motivation/Introduction</vt:lpstr>
      <vt:lpstr>2.Materials</vt:lpstr>
      <vt:lpstr>PowerPoint Presentation</vt:lpstr>
      <vt:lpstr>3.Wavelength: THz Gap</vt:lpstr>
      <vt:lpstr>4.THz-TDS measurement setup</vt:lpstr>
      <vt:lpstr>5.Substrate influence: Material</vt:lpstr>
      <vt:lpstr>5.Substrate influence: Material</vt:lpstr>
      <vt:lpstr>5.Substrate influence: Thickness</vt:lpstr>
      <vt:lpstr>5.Substrate influence: Thickness</vt:lpstr>
      <vt:lpstr>6.Coupling Bright-Dark mode: Fano resonance</vt:lpstr>
      <vt:lpstr>6.Coupling Bright-Dark mode: Fano resonance</vt:lpstr>
      <vt:lpstr>7.Conclusions</vt:lpstr>
      <vt:lpstr>PowerPoint Presentation</vt:lpstr>
      <vt:lpstr>BSA detection c = 10mg/mL</vt:lpstr>
      <vt:lpstr>Sample fabrication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Administrator</dc:creator>
  <cp:lastModifiedBy>Hardt Elena</cp:lastModifiedBy>
  <cp:revision>736</cp:revision>
  <cp:lastPrinted>2020-02-28T12:37:34Z</cp:lastPrinted>
  <dcterms:created xsi:type="dcterms:W3CDTF">2014-08-15T15:33:16Z</dcterms:created>
  <dcterms:modified xsi:type="dcterms:W3CDTF">2022-11-24T21:44:12Z</dcterms:modified>
</cp:coreProperties>
</file>