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</p:sldIdLst>
  <p:sldSz cy="5143500" cx="9144000"/>
  <p:notesSz cx="6858000" cy="9144000"/>
  <p:embeddedFontLst>
    <p:embeddedFont>
      <p:font typeface="Lobster"/>
      <p:regular r:id="rId40"/>
    </p:embeddedFont>
    <p:embeddedFont>
      <p:font typeface="Nunito"/>
      <p:regular r:id="rId41"/>
      <p:bold r:id="rId42"/>
      <p:italic r:id="rId43"/>
      <p:boldItalic r:id="rId44"/>
    </p:embeddedFont>
    <p:embeddedFont>
      <p:font typeface="Montserrat"/>
      <p:regular r:id="rId45"/>
      <p:bold r:id="rId46"/>
      <p:italic r:id="rId47"/>
      <p:boldItalic r:id="rId48"/>
    </p:embeddedFont>
    <p:embeddedFont>
      <p:font typeface="Montserrat Medium"/>
      <p:regular r:id="rId49"/>
      <p:bold r:id="rId50"/>
      <p:italic r:id="rId51"/>
      <p:boldItalic r:id="rId52"/>
    </p:embeddedFont>
    <p:embeddedFont>
      <p:font typeface="Lexend"/>
      <p:regular r:id="rId53"/>
      <p:bold r:id="rId5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obster-regular.fntdata"/><Relationship Id="rId42" Type="http://schemas.openxmlformats.org/officeDocument/2006/relationships/font" Target="fonts/Nunito-bold.fntdata"/><Relationship Id="rId41" Type="http://schemas.openxmlformats.org/officeDocument/2006/relationships/font" Target="fonts/Nunito-regular.fntdata"/><Relationship Id="rId44" Type="http://schemas.openxmlformats.org/officeDocument/2006/relationships/font" Target="fonts/Nunito-boldItalic.fntdata"/><Relationship Id="rId43" Type="http://schemas.openxmlformats.org/officeDocument/2006/relationships/font" Target="fonts/Nunito-italic.fntdata"/><Relationship Id="rId46" Type="http://schemas.openxmlformats.org/officeDocument/2006/relationships/font" Target="fonts/Montserrat-bold.fntdata"/><Relationship Id="rId45" Type="http://schemas.openxmlformats.org/officeDocument/2006/relationships/font" Target="fonts/Montserrat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font" Target="fonts/Montserrat-boldItalic.fntdata"/><Relationship Id="rId47" Type="http://schemas.openxmlformats.org/officeDocument/2006/relationships/font" Target="fonts/Montserrat-italic.fntdata"/><Relationship Id="rId49" Type="http://schemas.openxmlformats.org/officeDocument/2006/relationships/font" Target="fonts/MontserratMedium-regular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MontserratMedium-italic.fntdata"/><Relationship Id="rId50" Type="http://schemas.openxmlformats.org/officeDocument/2006/relationships/font" Target="fonts/MontserratMedium-bold.fntdata"/><Relationship Id="rId53" Type="http://schemas.openxmlformats.org/officeDocument/2006/relationships/font" Target="fonts/Lexend-regular.fntdata"/><Relationship Id="rId52" Type="http://schemas.openxmlformats.org/officeDocument/2006/relationships/font" Target="fonts/MontserratMedium-bold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54" Type="http://schemas.openxmlformats.org/officeDocument/2006/relationships/font" Target="fonts/Lexend-bold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972c3bf366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972c3bf366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90e29a0bca_0_2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190e29a0bca_0_2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 be able to identify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Used for CP violation studies in charm decays (CPV is one of the sakharov conditions for why we mostly see matter in the universe)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90e29a0bca_0_3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190e29a0bca_0_3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Give a brief run down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90e29a0bca_0_3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190e29a0bca_0_3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Give a brief run down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90e29a0bca_0_3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190e29a0bca_0_3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Cherenkov detectors detect cherenkov radiation emitted in a cone when a charged particle travels faster than the spped of light in that medium -&gt; angle depends on the velocity of the particle + momentum information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90e29a0bca_0_3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190e29a0bca_0_3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Give a brief run down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074cb4ade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1074cb4ade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8f233fd1b5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18f233fd1b5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8f233fd1b5_0_4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18f233fd1b5_0_4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18f233fd1b5_0_6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18f233fd1b5_0_6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18f233fd1b5_0_6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18f233fd1b5_0_6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Directly underneath sensors in substrate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074cb4ade3_7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074cb4ade3_7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Blinding strat: 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18f233fd1b5_0_5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18f233fd1b5_0_5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190e29a0bca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190e29a0bca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190e29a0bca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190e29a0bca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simplified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18f233fd1b5_0_4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18f233fd1b5_0_4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simplified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190e29a0bca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190e29a0bca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simplified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190e29a0bca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190e29a0bca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PV position calculated from the sets of tracks in the event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Measurement of the impact parameter lets us know whether a vertex is a secondary vertex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vertex </a:t>
            </a:r>
            <a:r>
              <a:rPr lang="en"/>
              <a:t>determined</a:t>
            </a:r>
            <a:r>
              <a:rPr lang="en"/>
              <a:t> from the track coordinates and the PV position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18f233fd1b5_0_3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18f233fd1b5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190e29a0bca_0_3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190e29a0bca_0_3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19a4218fed2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19a4218fed2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190e29a0bca_0_3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190e29a0bca_0_3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8f233fd1b5_0_5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18f233fd1b5_0_5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Quarks don’t exist on their own, form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Say: </a:t>
            </a:r>
            <a:r>
              <a:rPr lang="en"/>
              <a:t>their</a:t>
            </a:r>
            <a:r>
              <a:rPr lang="en"/>
              <a:t> decays depend on their quark content and </a:t>
            </a:r>
            <a:r>
              <a:rPr lang="en"/>
              <a:t>their</a:t>
            </a:r>
            <a:r>
              <a:rPr lang="en"/>
              <a:t> interaction with the forces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BSM -&gt; 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190e29a0bca_0_4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190e29a0bca_0_4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18f233fd1b5_0_5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18f233fd1b5_0_5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1074cb4ade3_7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1074cb4ade3_7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190e29a0bca_0_3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190e29a0bca_0_3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074cb4ade3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074cb4ade3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8f233fd1b5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8f233fd1b5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8f233fd1b5_0_4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18f233fd1b5_0_4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 be able to identify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Used for CP violation studies in charm decays (CPV is one of the sakharov conditions for why we mostly see matter in the universe)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8f233fd1b5_0_5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8f233fd1b5_0_5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 be able to identify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Used for CP violation studies in charm decays (CPV is one of the sakharov conditions for why we mostly see matter in the universe)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90e29a0bca_0_2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190e29a0bca_0_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 be able to identify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Used for CP violation studies in charm decays (CPV is one of the sakharov conditions for why we mostly see matter in the universe)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90e29a0bca_0_2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90e29a0bca_0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 be able to identify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Used for CP violation studies in charm decays (CPV is one of the sakharov conditions for why we mostly see matter in the universe)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311708" y="5367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734F96"/>
              </a:buClr>
              <a:buSzPts val="4200"/>
              <a:buNone/>
              <a:defRPr sz="4200">
                <a:solidFill>
                  <a:srgbClr val="734F9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311700" y="2698625"/>
            <a:ext cx="8520600" cy="54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Medium"/>
              <a:buNone/>
              <a:defRPr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Montserrat Medium"/>
              <a:buNone/>
              <a:defRPr sz="22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Montserrat Medium"/>
              <a:buNone/>
              <a:defRPr sz="22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Montserrat Medium"/>
              <a:buNone/>
              <a:defRPr sz="22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Montserrat Medium"/>
              <a:buNone/>
              <a:defRPr sz="22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Montserrat Medium"/>
              <a:buNone/>
              <a:defRPr sz="22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Montserrat Medium"/>
              <a:buNone/>
              <a:defRPr sz="22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Montserrat Medium"/>
              <a:buNone/>
              <a:defRPr sz="22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Montserrat Medium"/>
              <a:buNone/>
              <a:defRPr sz="22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57" name="Google Shape;57;p14"/>
          <p:cNvSpPr txBox="1"/>
          <p:nvPr>
            <p:ph idx="2" type="subTitle"/>
          </p:nvPr>
        </p:nvSpPr>
        <p:spPr>
          <a:xfrm>
            <a:off x="311700" y="3090100"/>
            <a:ext cx="8520600" cy="54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 Medium"/>
              <a:buNone/>
              <a:defRPr sz="20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 Medium"/>
              <a:buNone/>
              <a:defRPr sz="20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 Medium"/>
              <a:buNone/>
              <a:defRPr sz="20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 Medium"/>
              <a:buNone/>
              <a:defRPr sz="20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 Medium"/>
              <a:buNone/>
              <a:defRPr sz="20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 Medium"/>
              <a:buNone/>
              <a:defRPr sz="20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 Medium"/>
              <a:buNone/>
              <a:defRPr sz="20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 Medium"/>
              <a:buNone/>
              <a:defRPr sz="20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 Medium"/>
              <a:buNone/>
              <a:defRPr sz="20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02650" y="1740600"/>
            <a:ext cx="8100300" cy="166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734F96"/>
              </a:buClr>
              <a:buSzPts val="4000"/>
              <a:buNone/>
              <a:defRPr sz="4000">
                <a:solidFill>
                  <a:srgbClr val="734F9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153170" y="4749900"/>
            <a:ext cx="867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200">
                <a:solidFill>
                  <a:srgbClr val="0038A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 algn="r">
              <a:buNone/>
              <a:defRPr sz="1200">
                <a:solidFill>
                  <a:srgbClr val="0038A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 algn="r">
              <a:buNone/>
              <a:defRPr sz="1200">
                <a:solidFill>
                  <a:srgbClr val="0038A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 algn="r">
              <a:buNone/>
              <a:defRPr sz="1200">
                <a:solidFill>
                  <a:srgbClr val="0038A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 algn="r">
              <a:buNone/>
              <a:defRPr sz="1200">
                <a:solidFill>
                  <a:srgbClr val="0038A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 algn="r">
              <a:buNone/>
              <a:defRPr sz="1200">
                <a:solidFill>
                  <a:srgbClr val="0038A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 algn="r">
              <a:buNone/>
              <a:defRPr sz="1200">
                <a:solidFill>
                  <a:srgbClr val="0038A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 algn="r">
              <a:buNone/>
              <a:defRPr sz="1200">
                <a:solidFill>
                  <a:srgbClr val="0038A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 algn="r">
              <a:buNone/>
              <a:defRPr sz="1200">
                <a:solidFill>
                  <a:srgbClr val="0038A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</a:t>
            </a:r>
            <a:r>
              <a:rPr lang="en"/>
              <a:t>33</a:t>
            </a:r>
            <a:endParaRPr/>
          </a:p>
        </p:txBody>
      </p:sp>
      <p:sp>
        <p:nvSpPr>
          <p:cNvPr id="61" name="Google Shape;61;p15"/>
          <p:cNvSpPr txBox="1"/>
          <p:nvPr/>
        </p:nvSpPr>
        <p:spPr>
          <a:xfrm>
            <a:off x="2439600" y="4749900"/>
            <a:ext cx="42648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734F9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The VErtex LOcator at the LHCb Experiment</a:t>
            </a:r>
            <a:endParaRPr sz="1000">
              <a:solidFill>
                <a:srgbClr val="734F9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2" name="Google Shape;62;p15"/>
          <p:cNvSpPr txBox="1"/>
          <p:nvPr/>
        </p:nvSpPr>
        <p:spPr>
          <a:xfrm>
            <a:off x="114175" y="4749900"/>
            <a:ext cx="2376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D7027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tamaki.holly.mcgrath@cern.ch</a:t>
            </a:r>
            <a:endParaRPr sz="1000">
              <a:solidFill>
                <a:srgbClr val="D7027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/>
          <p:nvPr/>
        </p:nvSpPr>
        <p:spPr>
          <a:xfrm>
            <a:off x="-10200" y="-60750"/>
            <a:ext cx="9214800" cy="889200"/>
          </a:xfrm>
          <a:prstGeom prst="rect">
            <a:avLst/>
          </a:prstGeom>
          <a:solidFill>
            <a:srgbClr val="734F9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5" name="Google Shape;65;p16"/>
          <p:cNvSpPr txBox="1"/>
          <p:nvPr>
            <p:ph type="title"/>
          </p:nvPr>
        </p:nvSpPr>
        <p:spPr>
          <a:xfrm>
            <a:off x="114175" y="94000"/>
            <a:ext cx="8907000" cy="7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66" name="Google Shape;66;p16"/>
          <p:cNvSpPr txBox="1"/>
          <p:nvPr>
            <p:ph idx="1" type="body"/>
          </p:nvPr>
        </p:nvSpPr>
        <p:spPr>
          <a:xfrm>
            <a:off x="114175" y="828400"/>
            <a:ext cx="8907000" cy="39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002E89"/>
              </a:buClr>
              <a:buSzPts val="1400"/>
              <a:buChar char="▶"/>
              <a:defRPr sz="1400">
                <a:solidFill>
                  <a:srgbClr val="000000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rgbClr val="002E89"/>
              </a:buClr>
              <a:buSzPts val="1400"/>
              <a:buChar char="➜"/>
              <a:defRPr>
                <a:solidFill>
                  <a:srgbClr val="000000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67" name="Google Shape;67;p16"/>
          <p:cNvSpPr txBox="1"/>
          <p:nvPr>
            <p:ph idx="12" type="sldNum"/>
          </p:nvPr>
        </p:nvSpPr>
        <p:spPr>
          <a:xfrm>
            <a:off x="8153170" y="4749900"/>
            <a:ext cx="867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200">
                <a:solidFill>
                  <a:srgbClr val="0038A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 algn="r">
              <a:buNone/>
              <a:defRPr sz="1200">
                <a:solidFill>
                  <a:srgbClr val="0038A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 algn="r">
              <a:buNone/>
              <a:defRPr sz="1200">
                <a:solidFill>
                  <a:srgbClr val="0038A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 algn="r">
              <a:buNone/>
              <a:defRPr sz="1200">
                <a:solidFill>
                  <a:srgbClr val="0038A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 algn="r">
              <a:buNone/>
              <a:defRPr sz="1200">
                <a:solidFill>
                  <a:srgbClr val="0038A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 algn="r">
              <a:buNone/>
              <a:defRPr sz="1200">
                <a:solidFill>
                  <a:srgbClr val="0038A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 algn="r">
              <a:buNone/>
              <a:defRPr sz="1200">
                <a:solidFill>
                  <a:srgbClr val="0038A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 algn="r">
              <a:buNone/>
              <a:defRPr sz="1200">
                <a:solidFill>
                  <a:srgbClr val="0038A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 algn="r">
              <a:buNone/>
              <a:defRPr sz="1200">
                <a:solidFill>
                  <a:srgbClr val="0038A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</a:t>
            </a:r>
            <a:r>
              <a:rPr lang="en"/>
              <a:t>33</a:t>
            </a:r>
            <a:endParaRPr/>
          </a:p>
        </p:txBody>
      </p:sp>
      <p:sp>
        <p:nvSpPr>
          <p:cNvPr id="68" name="Google Shape;68;p16"/>
          <p:cNvSpPr txBox="1"/>
          <p:nvPr/>
        </p:nvSpPr>
        <p:spPr>
          <a:xfrm>
            <a:off x="114175" y="4749900"/>
            <a:ext cx="2376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D7027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tamaki.holly.mcgrath@cern.ch</a:t>
            </a:r>
            <a:endParaRPr sz="1000">
              <a:solidFill>
                <a:srgbClr val="D7027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9" name="Google Shape;69;p16"/>
          <p:cNvSpPr txBox="1"/>
          <p:nvPr/>
        </p:nvSpPr>
        <p:spPr>
          <a:xfrm>
            <a:off x="2439600" y="4749900"/>
            <a:ext cx="42648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734F9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The VErtex LOcator at the LHCb Experiment</a:t>
            </a:r>
            <a:endParaRPr sz="1000">
              <a:solidFill>
                <a:srgbClr val="734F9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/>
          <p:nvPr>
            <p:ph type="title"/>
          </p:nvPr>
        </p:nvSpPr>
        <p:spPr>
          <a:xfrm>
            <a:off x="311700" y="180800"/>
            <a:ext cx="8520600" cy="7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72" name="Google Shape;72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3" name="Google Shape;73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4" name="Google Shape;74;p17"/>
          <p:cNvSpPr txBox="1"/>
          <p:nvPr>
            <p:ph idx="12" type="sldNum"/>
          </p:nvPr>
        </p:nvSpPr>
        <p:spPr>
          <a:xfrm>
            <a:off x="8153170" y="4749900"/>
            <a:ext cx="867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8"/>
          <p:cNvSpPr txBox="1"/>
          <p:nvPr>
            <p:ph type="title"/>
          </p:nvPr>
        </p:nvSpPr>
        <p:spPr>
          <a:xfrm>
            <a:off x="311700" y="180800"/>
            <a:ext cx="8520600" cy="7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77" name="Google Shape;77;p18"/>
          <p:cNvSpPr txBox="1"/>
          <p:nvPr>
            <p:ph idx="12" type="sldNum"/>
          </p:nvPr>
        </p:nvSpPr>
        <p:spPr>
          <a:xfrm>
            <a:off x="8153170" y="4749900"/>
            <a:ext cx="867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0" name="Google Shape;80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1" name="Google Shape;81;p19"/>
          <p:cNvSpPr txBox="1"/>
          <p:nvPr>
            <p:ph idx="12" type="sldNum"/>
          </p:nvPr>
        </p:nvSpPr>
        <p:spPr>
          <a:xfrm>
            <a:off x="8153170" y="4749900"/>
            <a:ext cx="867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84" name="Google Shape;84;p20"/>
          <p:cNvSpPr txBox="1"/>
          <p:nvPr>
            <p:ph idx="12" type="sldNum"/>
          </p:nvPr>
        </p:nvSpPr>
        <p:spPr>
          <a:xfrm>
            <a:off x="8153170" y="4749900"/>
            <a:ext cx="867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8" name="Google Shape;88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9" name="Google Shape;89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0" name="Google Shape;90;p21"/>
          <p:cNvSpPr txBox="1"/>
          <p:nvPr>
            <p:ph idx="12" type="sldNum"/>
          </p:nvPr>
        </p:nvSpPr>
        <p:spPr>
          <a:xfrm>
            <a:off x="8153170" y="4749900"/>
            <a:ext cx="867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93" name="Google Shape;93;p22"/>
          <p:cNvSpPr txBox="1"/>
          <p:nvPr>
            <p:ph idx="12" type="sldNum"/>
          </p:nvPr>
        </p:nvSpPr>
        <p:spPr>
          <a:xfrm>
            <a:off x="8153170" y="4749900"/>
            <a:ext cx="867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6" name="Google Shape;96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7" name="Google Shape;97;p23"/>
          <p:cNvSpPr txBox="1"/>
          <p:nvPr>
            <p:ph idx="12" type="sldNum"/>
          </p:nvPr>
        </p:nvSpPr>
        <p:spPr>
          <a:xfrm>
            <a:off x="8153170" y="4749900"/>
            <a:ext cx="867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4"/>
          <p:cNvSpPr txBox="1"/>
          <p:nvPr>
            <p:ph idx="12" type="sldNum"/>
          </p:nvPr>
        </p:nvSpPr>
        <p:spPr>
          <a:xfrm>
            <a:off x="8153170" y="4749900"/>
            <a:ext cx="867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180800"/>
            <a:ext cx="8520600" cy="7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2E89"/>
              </a:buClr>
              <a:buSzPts val="3200"/>
              <a:buFont typeface="Montserrat"/>
              <a:buNone/>
              <a:defRPr b="1" sz="3200">
                <a:solidFill>
                  <a:srgbClr val="002E8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02E89"/>
              </a:buClr>
              <a:buSzPts val="3200"/>
              <a:buFont typeface="Montserrat"/>
              <a:buNone/>
              <a:defRPr b="1" sz="3200">
                <a:solidFill>
                  <a:srgbClr val="002E89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02E89"/>
              </a:buClr>
              <a:buSzPts val="3200"/>
              <a:buFont typeface="Montserrat"/>
              <a:buNone/>
              <a:defRPr b="1" sz="3200">
                <a:solidFill>
                  <a:srgbClr val="002E89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02E89"/>
              </a:buClr>
              <a:buSzPts val="3200"/>
              <a:buFont typeface="Montserrat"/>
              <a:buNone/>
              <a:defRPr b="1" sz="3200">
                <a:solidFill>
                  <a:srgbClr val="002E89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02E89"/>
              </a:buClr>
              <a:buSzPts val="3200"/>
              <a:buFont typeface="Montserrat"/>
              <a:buNone/>
              <a:defRPr b="1" sz="3200">
                <a:solidFill>
                  <a:srgbClr val="002E89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02E89"/>
              </a:buClr>
              <a:buSzPts val="3200"/>
              <a:buFont typeface="Montserrat"/>
              <a:buNone/>
              <a:defRPr b="1" sz="3200">
                <a:solidFill>
                  <a:srgbClr val="002E89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02E89"/>
              </a:buClr>
              <a:buSzPts val="3200"/>
              <a:buFont typeface="Montserrat"/>
              <a:buNone/>
              <a:defRPr b="1" sz="3200">
                <a:solidFill>
                  <a:srgbClr val="002E89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02E89"/>
              </a:buClr>
              <a:buSzPts val="3200"/>
              <a:buFont typeface="Montserrat"/>
              <a:buNone/>
              <a:defRPr b="1" sz="3200">
                <a:solidFill>
                  <a:srgbClr val="002E89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02E89"/>
              </a:buClr>
              <a:buSzPts val="3200"/>
              <a:buFont typeface="Montserrat"/>
              <a:buNone/>
              <a:defRPr b="1" sz="3200">
                <a:solidFill>
                  <a:srgbClr val="002E89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915200"/>
            <a:ext cx="8520600" cy="37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E89"/>
              </a:buClr>
              <a:buSzPts val="1800"/>
              <a:buFont typeface="Montserrat"/>
              <a:buChar char="●"/>
              <a:defRPr sz="1800">
                <a:solidFill>
                  <a:srgbClr val="002E8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2E89"/>
              </a:buClr>
              <a:buSzPts val="1400"/>
              <a:buFont typeface="Montserrat"/>
              <a:buChar char="○"/>
              <a:defRPr>
                <a:solidFill>
                  <a:srgbClr val="002E89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2E89"/>
              </a:buClr>
              <a:buSzPts val="1400"/>
              <a:buFont typeface="Montserrat"/>
              <a:buChar char="■"/>
              <a:defRPr>
                <a:solidFill>
                  <a:srgbClr val="002E89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2E89"/>
              </a:buClr>
              <a:buSzPts val="1400"/>
              <a:buFont typeface="Montserrat"/>
              <a:buChar char="●"/>
              <a:defRPr>
                <a:solidFill>
                  <a:srgbClr val="002E89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2E89"/>
              </a:buClr>
              <a:buSzPts val="1400"/>
              <a:buFont typeface="Montserrat"/>
              <a:buChar char="○"/>
              <a:defRPr>
                <a:solidFill>
                  <a:srgbClr val="002E89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2E89"/>
              </a:buClr>
              <a:buSzPts val="1400"/>
              <a:buFont typeface="Montserrat"/>
              <a:buChar char="■"/>
              <a:defRPr>
                <a:solidFill>
                  <a:srgbClr val="002E89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2E89"/>
              </a:buClr>
              <a:buSzPts val="1400"/>
              <a:buFont typeface="Montserrat"/>
              <a:buChar char="●"/>
              <a:defRPr>
                <a:solidFill>
                  <a:srgbClr val="002E89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2E89"/>
              </a:buClr>
              <a:buSzPts val="1400"/>
              <a:buFont typeface="Montserrat"/>
              <a:buChar char="○"/>
              <a:defRPr>
                <a:solidFill>
                  <a:srgbClr val="002E89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2E89"/>
              </a:buClr>
              <a:buSzPts val="1400"/>
              <a:buFont typeface="Montserrat"/>
              <a:buChar char="■"/>
              <a:defRPr>
                <a:solidFill>
                  <a:srgbClr val="002E89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153170" y="4749900"/>
            <a:ext cx="867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200">
                <a:solidFill>
                  <a:srgbClr val="0038A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 algn="r">
              <a:buNone/>
              <a:defRPr sz="1200">
                <a:solidFill>
                  <a:srgbClr val="0038A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 algn="r">
              <a:buNone/>
              <a:defRPr sz="1200">
                <a:solidFill>
                  <a:srgbClr val="0038A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 algn="r">
              <a:buNone/>
              <a:defRPr sz="1200">
                <a:solidFill>
                  <a:srgbClr val="0038A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 algn="r">
              <a:buNone/>
              <a:defRPr sz="1200">
                <a:solidFill>
                  <a:srgbClr val="0038A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 algn="r">
              <a:buNone/>
              <a:defRPr sz="1200">
                <a:solidFill>
                  <a:srgbClr val="0038A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 algn="r">
              <a:buNone/>
              <a:defRPr sz="1200">
                <a:solidFill>
                  <a:srgbClr val="0038A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 algn="r">
              <a:buNone/>
              <a:defRPr sz="1200">
                <a:solidFill>
                  <a:srgbClr val="0038A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 algn="r">
              <a:buNone/>
              <a:defRPr sz="1200">
                <a:solidFill>
                  <a:srgbClr val="0038A8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/31</a:t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8.png"/><Relationship Id="rId6" Type="http://schemas.openxmlformats.org/officeDocument/2006/relationships/image" Target="../media/image2.png"/><Relationship Id="rId7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Relationship Id="rId4" Type="http://schemas.openxmlformats.org/officeDocument/2006/relationships/image" Target="../media/image10.png"/><Relationship Id="rId5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0.png"/><Relationship Id="rId4" Type="http://schemas.openxmlformats.org/officeDocument/2006/relationships/image" Target="../media/image17.png"/><Relationship Id="rId5" Type="http://schemas.openxmlformats.org/officeDocument/2006/relationships/image" Target="../media/image1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1.png"/><Relationship Id="rId4" Type="http://schemas.openxmlformats.org/officeDocument/2006/relationships/image" Target="../media/image16.png"/><Relationship Id="rId5" Type="http://schemas.openxmlformats.org/officeDocument/2006/relationships/image" Target="../media/image2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1.png"/><Relationship Id="rId4" Type="http://schemas.openxmlformats.org/officeDocument/2006/relationships/image" Target="../media/image16.png"/><Relationship Id="rId5" Type="http://schemas.openxmlformats.org/officeDocument/2006/relationships/image" Target="../media/image2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6.gif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10.png"/><Relationship Id="rId5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Relationship Id="rId4" Type="http://schemas.openxmlformats.org/officeDocument/2006/relationships/image" Target="../media/image10.png"/><Relationship Id="rId5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Relationship Id="rId4" Type="http://schemas.openxmlformats.org/officeDocument/2006/relationships/image" Target="../media/image10.png"/><Relationship Id="rId5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5"/>
          <p:cNvPicPr preferRelativeResize="0"/>
          <p:nvPr/>
        </p:nvPicPr>
        <p:blipFill rotWithShape="1">
          <a:blip r:embed="rId3">
            <a:alphaModFix/>
          </a:blip>
          <a:srcRect b="0" l="24492" r="10296" t="0"/>
          <a:stretch/>
        </p:blipFill>
        <p:spPr>
          <a:xfrm>
            <a:off x="3181250" y="172525"/>
            <a:ext cx="5962752" cy="4798449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5"/>
          <p:cNvSpPr txBox="1"/>
          <p:nvPr>
            <p:ph type="ctrTitle"/>
          </p:nvPr>
        </p:nvSpPr>
        <p:spPr>
          <a:xfrm>
            <a:off x="0" y="52775"/>
            <a:ext cx="6295800" cy="190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The VErtex LOcator </a:t>
            </a:r>
            <a:endParaRPr sz="30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3000"/>
              <a:t>at the LHCb Experiment</a:t>
            </a:r>
            <a:endParaRPr sz="3600">
              <a:solidFill>
                <a:srgbClr val="734F96"/>
              </a:solidFill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734F96"/>
              </a:solidFill>
            </a:endParaRPr>
          </a:p>
        </p:txBody>
      </p:sp>
      <p:sp>
        <p:nvSpPr>
          <p:cNvPr id="106" name="Google Shape;106;p25"/>
          <p:cNvSpPr txBox="1"/>
          <p:nvPr/>
        </p:nvSpPr>
        <p:spPr>
          <a:xfrm>
            <a:off x="0" y="1634075"/>
            <a:ext cx="31812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734F96"/>
                </a:solidFill>
                <a:latin typeface="Montserrat"/>
                <a:ea typeface="Montserrat"/>
                <a:cs typeface="Montserrat"/>
                <a:sym typeface="Montserrat"/>
              </a:rPr>
              <a:t>German Conference of Women in Physics</a:t>
            </a:r>
            <a:endParaRPr b="1" sz="2000">
              <a:solidFill>
                <a:srgbClr val="734F9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7" name="Google Shape;107;p25"/>
          <p:cNvSpPr txBox="1"/>
          <p:nvPr/>
        </p:nvSpPr>
        <p:spPr>
          <a:xfrm>
            <a:off x="0" y="2580375"/>
            <a:ext cx="3181200" cy="11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Montserrat"/>
                <a:ea typeface="Montserrat"/>
                <a:cs typeface="Montserrat"/>
                <a:sym typeface="Montserrat"/>
              </a:rPr>
              <a:t>Tamaki Holly McGrath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on behalf of the VELO Group at LHCb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27th Nov 2022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8" name="Google Shape;10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33863" y="3901100"/>
            <a:ext cx="1678399" cy="71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250" y="3901101"/>
            <a:ext cx="965212" cy="71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99225" y="3901100"/>
            <a:ext cx="1184869" cy="710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5"/>
          <p:cNvPicPr preferRelativeResize="0"/>
          <p:nvPr/>
        </p:nvPicPr>
        <p:blipFill rotWithShape="1">
          <a:blip r:embed="rId7">
            <a:alphaModFix/>
          </a:blip>
          <a:srcRect b="15821" l="0" r="0" t="14603"/>
          <a:stretch/>
        </p:blipFill>
        <p:spPr>
          <a:xfrm rot="-834278">
            <a:off x="5855866" y="4351062"/>
            <a:ext cx="350315" cy="257775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5"/>
          <p:cNvSpPr/>
          <p:nvPr/>
        </p:nvSpPr>
        <p:spPr>
          <a:xfrm>
            <a:off x="3181250" y="2696514"/>
            <a:ext cx="965196" cy="764964"/>
          </a:xfrm>
          <a:prstGeom prst="irregularSeal2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25"/>
          <p:cNvSpPr/>
          <p:nvPr/>
        </p:nvSpPr>
        <p:spPr>
          <a:xfrm>
            <a:off x="5163275" y="158225"/>
            <a:ext cx="1090800" cy="391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4"/>
          <p:cNvSpPr txBox="1"/>
          <p:nvPr>
            <p:ph type="title"/>
          </p:nvPr>
        </p:nvSpPr>
        <p:spPr>
          <a:xfrm>
            <a:off x="114175" y="94000"/>
            <a:ext cx="8907000" cy="7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Studying Flavour Experimentally</a:t>
            </a:r>
            <a:endParaRPr/>
          </a:p>
        </p:txBody>
      </p:sp>
      <p:sp>
        <p:nvSpPr>
          <p:cNvPr id="207" name="Google Shape;207;p34"/>
          <p:cNvSpPr txBox="1"/>
          <p:nvPr>
            <p:ph idx="12" type="sldNum"/>
          </p:nvPr>
        </p:nvSpPr>
        <p:spPr>
          <a:xfrm>
            <a:off x="8153170" y="4749900"/>
            <a:ext cx="867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/33</a:t>
            </a:r>
            <a:endParaRPr/>
          </a:p>
        </p:txBody>
      </p:sp>
      <p:pic>
        <p:nvPicPr>
          <p:cNvPr id="208" name="Google Shape;20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750" y="992850"/>
            <a:ext cx="3250825" cy="5591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4"/>
          <p:cNvSpPr/>
          <p:nvPr/>
        </p:nvSpPr>
        <p:spPr>
          <a:xfrm>
            <a:off x="3676838" y="1024300"/>
            <a:ext cx="1451100" cy="496200"/>
          </a:xfrm>
          <a:prstGeom prst="homePlate">
            <a:avLst>
              <a:gd fmla="val 50000" name="adj"/>
            </a:avLst>
          </a:prstGeom>
          <a:solidFill>
            <a:srgbClr val="B4A7D6"/>
          </a:solidFill>
          <a:ln cap="flat" cmpd="sng" w="9525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We need to know…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0" name="Google Shape;210;p34"/>
          <p:cNvSpPr txBox="1"/>
          <p:nvPr/>
        </p:nvSpPr>
        <p:spPr>
          <a:xfrm>
            <a:off x="5216100" y="950300"/>
            <a:ext cx="38049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002E89"/>
              </a:buClr>
              <a:buSzPts val="1500"/>
              <a:buFont typeface="Montserrat"/>
              <a:buChar char="➔"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What particles are leaving tracks (pions? kaons? protons?)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rtl="0" algn="l">
              <a:spcBef>
                <a:spcPts val="1000"/>
              </a:spcBef>
              <a:spcAft>
                <a:spcPts val="0"/>
              </a:spcAft>
              <a:buClr>
                <a:srgbClr val="002E89"/>
              </a:buClr>
              <a:buSzPts val="1500"/>
              <a:buFont typeface="Montserrat"/>
              <a:buChar char="➔"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momentum and energy of the decay products to deduce which particle has produced them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rtl="0" algn="l">
              <a:spcBef>
                <a:spcPts val="1000"/>
              </a:spcBef>
              <a:spcAft>
                <a:spcPts val="0"/>
              </a:spcAft>
              <a:buClr>
                <a:srgbClr val="002E89"/>
              </a:buClr>
              <a:buSzPts val="1500"/>
              <a:buFont typeface="Montserrat"/>
              <a:buChar char="➔"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</a:t>
            </a:r>
            <a:r>
              <a:rPr i="1"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primary vertex</a:t>
            </a: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(PV) position where the </a:t>
            </a:r>
            <a:r>
              <a:rPr i="1"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</a:t>
            </a:r>
            <a:r>
              <a:rPr baseline="30000" i="1"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0</a:t>
            </a: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is produced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rtl="0" algn="l">
              <a:spcBef>
                <a:spcPts val="1000"/>
              </a:spcBef>
              <a:spcAft>
                <a:spcPts val="1000"/>
              </a:spcAft>
              <a:buClr>
                <a:srgbClr val="002E89"/>
              </a:buClr>
              <a:buSzPts val="1500"/>
              <a:buFont typeface="Montserrat"/>
              <a:buChar char="➔"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</a:t>
            </a:r>
            <a:r>
              <a:rPr i="1"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secondary vertex</a:t>
            </a: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position where the </a:t>
            </a:r>
            <a:r>
              <a:rPr i="1"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</a:t>
            </a:r>
            <a:r>
              <a:rPr baseline="30000" i="1"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0</a:t>
            </a: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has decayed since heavy flavour hadrons typically travel a few cm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11" name="Google Shape;211;p34"/>
          <p:cNvCxnSpPr/>
          <p:nvPr/>
        </p:nvCxnSpPr>
        <p:spPr>
          <a:xfrm flipH="1" rot="10800000">
            <a:off x="1956025" y="2229588"/>
            <a:ext cx="1114200" cy="1024200"/>
          </a:xfrm>
          <a:prstGeom prst="straightConnector1">
            <a:avLst/>
          </a:prstGeom>
          <a:noFill/>
          <a:ln cap="flat" cmpd="sng" w="28575">
            <a:solidFill>
              <a:srgbClr val="6D9EEB"/>
            </a:solidFill>
            <a:prstDash val="lgDash"/>
            <a:round/>
            <a:headEnd len="med" w="med" type="none"/>
            <a:tailEnd len="med" w="med" type="none"/>
          </a:ln>
        </p:spPr>
      </p:cxnSp>
      <p:cxnSp>
        <p:nvCxnSpPr>
          <p:cNvPr id="212" name="Google Shape;212;p34"/>
          <p:cNvCxnSpPr/>
          <p:nvPr/>
        </p:nvCxnSpPr>
        <p:spPr>
          <a:xfrm flipH="1" rot="10800000">
            <a:off x="1969225" y="2826238"/>
            <a:ext cx="2539500" cy="430200"/>
          </a:xfrm>
          <a:prstGeom prst="straightConnector1">
            <a:avLst/>
          </a:prstGeom>
          <a:noFill/>
          <a:ln cap="flat" cmpd="sng" w="28575">
            <a:solidFill>
              <a:srgbClr val="FF9900"/>
            </a:solidFill>
            <a:prstDash val="lgDash"/>
            <a:round/>
            <a:headEnd len="med" w="med" type="none"/>
            <a:tailEnd len="med" w="med" type="none"/>
          </a:ln>
        </p:spPr>
      </p:cxnSp>
      <p:cxnSp>
        <p:nvCxnSpPr>
          <p:cNvPr id="213" name="Google Shape;213;p34"/>
          <p:cNvCxnSpPr/>
          <p:nvPr/>
        </p:nvCxnSpPr>
        <p:spPr>
          <a:xfrm flipH="1" rot="10800000">
            <a:off x="591300" y="3259150"/>
            <a:ext cx="1367400" cy="6054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214" name="Google Shape;214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4800" y="2696725"/>
            <a:ext cx="443475" cy="27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9600" y="1873700"/>
            <a:ext cx="443475" cy="272309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34"/>
          <p:cNvSpPr/>
          <p:nvPr/>
        </p:nvSpPr>
        <p:spPr>
          <a:xfrm>
            <a:off x="1804850" y="3103350"/>
            <a:ext cx="316800" cy="298200"/>
          </a:xfrm>
          <a:prstGeom prst="star4">
            <a:avLst>
              <a:gd fmla="val 125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34"/>
          <p:cNvSpPr/>
          <p:nvPr/>
        </p:nvSpPr>
        <p:spPr>
          <a:xfrm>
            <a:off x="442750" y="3715775"/>
            <a:ext cx="316800" cy="298200"/>
          </a:xfrm>
          <a:prstGeom prst="star4">
            <a:avLst>
              <a:gd fmla="val 12500" name="adj"/>
            </a:avLst>
          </a:prstGeom>
          <a:solidFill>
            <a:srgbClr val="CCCCCC"/>
          </a:solidFill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5"/>
          <p:cNvSpPr txBox="1"/>
          <p:nvPr>
            <p:ph idx="1" type="body"/>
          </p:nvPr>
        </p:nvSpPr>
        <p:spPr>
          <a:xfrm>
            <a:off x="114175" y="828400"/>
            <a:ext cx="8907000" cy="39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4903154" rtl="0" algn="l">
              <a:spcBef>
                <a:spcPts val="0"/>
              </a:spcBef>
              <a:spcAft>
                <a:spcPts val="0"/>
              </a:spcAft>
              <a:buSzPts val="1400"/>
              <a:buChar char="▶"/>
            </a:pPr>
            <a:r>
              <a:rPr lang="en">
                <a:solidFill>
                  <a:schemeClr val="dk1"/>
                </a:solidFill>
              </a:rPr>
              <a:t>“Large Hadron Collider Beauty” experiment</a:t>
            </a:r>
            <a:endParaRPr>
              <a:solidFill>
                <a:schemeClr val="dk1"/>
              </a:solidFill>
            </a:endParaRPr>
          </a:p>
          <a:p>
            <a:pPr indent="-317500" lvl="0" marL="457200" marR="4903154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▶"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17500" lvl="0" marL="457200" marR="4903154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▶"/>
            </a:pPr>
            <a:r>
              <a:rPr lang="en">
                <a:solidFill>
                  <a:schemeClr val="dk1"/>
                </a:solidFill>
              </a:rPr>
              <a:t>Several features are specialised for studying </a:t>
            </a:r>
            <a:r>
              <a:rPr i="1" lang="en">
                <a:solidFill>
                  <a:schemeClr val="dk1"/>
                </a:solidFill>
              </a:rPr>
              <a:t>b- </a:t>
            </a:r>
            <a:r>
              <a:rPr lang="en">
                <a:solidFill>
                  <a:schemeClr val="dk1"/>
                </a:solidFill>
              </a:rPr>
              <a:t>and </a:t>
            </a:r>
            <a:r>
              <a:rPr i="1" lang="en">
                <a:solidFill>
                  <a:schemeClr val="dk1"/>
                </a:solidFill>
              </a:rPr>
              <a:t>c</a:t>
            </a:r>
            <a:r>
              <a:rPr lang="en">
                <a:solidFill>
                  <a:schemeClr val="dk1"/>
                </a:solidFill>
              </a:rPr>
              <a:t>- hadron decays:</a:t>
            </a:r>
            <a:endParaRPr>
              <a:solidFill>
                <a:schemeClr val="dk1"/>
              </a:solidFill>
            </a:endParaRPr>
          </a:p>
          <a:p>
            <a:pPr indent="-317500" lvl="1" marL="914400" marR="4903154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➜"/>
            </a:pPr>
            <a:r>
              <a:rPr lang="en">
                <a:solidFill>
                  <a:schemeClr val="lt2"/>
                </a:solidFill>
              </a:rPr>
              <a:t>Sub-detectors stacked in the forward region</a:t>
            </a:r>
            <a:endParaRPr>
              <a:solidFill>
                <a:schemeClr val="lt2"/>
              </a:solidFill>
            </a:endParaRPr>
          </a:p>
          <a:p>
            <a:pPr indent="-317500" lvl="1" marL="914400" marR="4903154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➜"/>
            </a:pPr>
            <a:r>
              <a:rPr lang="en">
                <a:solidFill>
                  <a:schemeClr val="lt2"/>
                </a:solidFill>
              </a:rPr>
              <a:t>Ring imaging Cherenkov detectors, calorimeters and muon detectors for particle ID</a:t>
            </a:r>
            <a:endParaRPr>
              <a:solidFill>
                <a:schemeClr val="lt2"/>
              </a:solidFill>
            </a:endParaRPr>
          </a:p>
          <a:p>
            <a:pPr indent="-317500" lvl="1" marL="914400" marR="4903154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➜"/>
            </a:pPr>
            <a:r>
              <a:rPr lang="en">
                <a:solidFill>
                  <a:schemeClr val="lt2"/>
                </a:solidFill>
              </a:rPr>
              <a:t>The trackers measure hits from charged particles before and after the magnet so that we know their trajectories and momenta</a:t>
            </a:r>
            <a:endParaRPr>
              <a:solidFill>
                <a:schemeClr val="lt2"/>
              </a:solidFill>
            </a:endParaRPr>
          </a:p>
          <a:p>
            <a:pPr indent="0" lvl="0" marL="914400" marR="4903154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223" name="Google Shape;223;p35"/>
          <p:cNvSpPr txBox="1"/>
          <p:nvPr>
            <p:ph type="title"/>
          </p:nvPr>
        </p:nvSpPr>
        <p:spPr>
          <a:xfrm>
            <a:off x="114175" y="94000"/>
            <a:ext cx="8907000" cy="7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The LHCb Experiment</a:t>
            </a:r>
            <a:endParaRPr/>
          </a:p>
        </p:txBody>
      </p:sp>
      <p:sp>
        <p:nvSpPr>
          <p:cNvPr id="224" name="Google Shape;224;p35"/>
          <p:cNvSpPr txBox="1"/>
          <p:nvPr>
            <p:ph idx="12" type="sldNum"/>
          </p:nvPr>
        </p:nvSpPr>
        <p:spPr>
          <a:xfrm>
            <a:off x="8153170" y="4749900"/>
            <a:ext cx="867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/33</a:t>
            </a:r>
            <a:endParaRPr/>
          </a:p>
        </p:txBody>
      </p:sp>
      <p:pic>
        <p:nvPicPr>
          <p:cNvPr id="225" name="Google Shape;22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6501" y="1126950"/>
            <a:ext cx="5207500" cy="288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6"/>
          <p:cNvSpPr txBox="1"/>
          <p:nvPr>
            <p:ph idx="1" type="body"/>
          </p:nvPr>
        </p:nvSpPr>
        <p:spPr>
          <a:xfrm>
            <a:off x="114175" y="828400"/>
            <a:ext cx="8907000" cy="39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4903154" rtl="0" algn="l">
              <a:spcBef>
                <a:spcPts val="0"/>
              </a:spcBef>
              <a:spcAft>
                <a:spcPts val="0"/>
              </a:spcAft>
              <a:buSzPts val="1400"/>
              <a:buChar char="▶"/>
            </a:pPr>
            <a:r>
              <a:rPr lang="en">
                <a:solidFill>
                  <a:schemeClr val="dk1"/>
                </a:solidFill>
              </a:rPr>
              <a:t>“Large Hadron Collider Beauty” experiment</a:t>
            </a:r>
            <a:endParaRPr>
              <a:solidFill>
                <a:schemeClr val="dk1"/>
              </a:solidFill>
            </a:endParaRPr>
          </a:p>
          <a:p>
            <a:pPr indent="-317500" lvl="0" marL="457200" marR="4903154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▶"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17500" lvl="0" marL="457200" marR="4903154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▶"/>
            </a:pPr>
            <a:r>
              <a:rPr lang="en">
                <a:solidFill>
                  <a:schemeClr val="dk1"/>
                </a:solidFill>
              </a:rPr>
              <a:t>Several features are specialised for studying </a:t>
            </a:r>
            <a:r>
              <a:rPr i="1" lang="en">
                <a:solidFill>
                  <a:schemeClr val="dk1"/>
                </a:solidFill>
              </a:rPr>
              <a:t>b- </a:t>
            </a:r>
            <a:r>
              <a:rPr lang="en">
                <a:solidFill>
                  <a:schemeClr val="dk1"/>
                </a:solidFill>
              </a:rPr>
              <a:t>and </a:t>
            </a:r>
            <a:r>
              <a:rPr i="1" lang="en">
                <a:solidFill>
                  <a:schemeClr val="dk1"/>
                </a:solidFill>
              </a:rPr>
              <a:t>c</a:t>
            </a:r>
            <a:r>
              <a:rPr lang="en">
                <a:solidFill>
                  <a:schemeClr val="dk1"/>
                </a:solidFill>
              </a:rPr>
              <a:t>- hadron decays:</a:t>
            </a:r>
            <a:endParaRPr>
              <a:solidFill>
                <a:schemeClr val="dk1"/>
              </a:solidFill>
            </a:endParaRPr>
          </a:p>
          <a:p>
            <a:pPr indent="-317500" lvl="1" marL="914400" marR="4903154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➜"/>
            </a:pPr>
            <a:r>
              <a:rPr lang="en">
                <a:solidFill>
                  <a:schemeClr val="dk1"/>
                </a:solidFill>
              </a:rPr>
              <a:t>Sub-detectors stacked in the forward region</a:t>
            </a:r>
            <a:endParaRPr>
              <a:solidFill>
                <a:schemeClr val="dk1"/>
              </a:solidFill>
            </a:endParaRPr>
          </a:p>
          <a:p>
            <a:pPr indent="-317500" lvl="1" marL="914400" marR="4903154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➜"/>
            </a:pPr>
            <a:r>
              <a:rPr lang="en">
                <a:solidFill>
                  <a:schemeClr val="lt2"/>
                </a:solidFill>
              </a:rPr>
              <a:t>Ring imaging Cherenkov detectors, calorimeters and muon detectors for particle ID</a:t>
            </a:r>
            <a:endParaRPr>
              <a:solidFill>
                <a:schemeClr val="lt2"/>
              </a:solidFill>
            </a:endParaRPr>
          </a:p>
          <a:p>
            <a:pPr indent="-317500" lvl="1" marL="914400" marR="4903154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➜"/>
            </a:pPr>
            <a:r>
              <a:rPr lang="en">
                <a:solidFill>
                  <a:schemeClr val="lt2"/>
                </a:solidFill>
              </a:rPr>
              <a:t>The trackers measure hits from charged particles before and after the magnet so that we know their trajectories and momenta</a:t>
            </a:r>
            <a:endParaRPr>
              <a:solidFill>
                <a:schemeClr val="lt2"/>
              </a:solidFill>
            </a:endParaRPr>
          </a:p>
          <a:p>
            <a:pPr indent="0" lvl="0" marL="914400" marR="4903154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231" name="Google Shape;231;p36"/>
          <p:cNvSpPr txBox="1"/>
          <p:nvPr>
            <p:ph type="title"/>
          </p:nvPr>
        </p:nvSpPr>
        <p:spPr>
          <a:xfrm>
            <a:off x="114175" y="94000"/>
            <a:ext cx="8907000" cy="7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The LHCb Experiment</a:t>
            </a:r>
            <a:endParaRPr/>
          </a:p>
        </p:txBody>
      </p:sp>
      <p:sp>
        <p:nvSpPr>
          <p:cNvPr id="232" name="Google Shape;232;p36"/>
          <p:cNvSpPr txBox="1"/>
          <p:nvPr>
            <p:ph idx="12" type="sldNum"/>
          </p:nvPr>
        </p:nvSpPr>
        <p:spPr>
          <a:xfrm>
            <a:off x="8153170" y="4749900"/>
            <a:ext cx="867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/33</a:t>
            </a:r>
            <a:endParaRPr/>
          </a:p>
        </p:txBody>
      </p:sp>
      <p:pic>
        <p:nvPicPr>
          <p:cNvPr id="233" name="Google Shape;23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6501" y="1126950"/>
            <a:ext cx="5207500" cy="288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6"/>
          <p:cNvSpPr/>
          <p:nvPr/>
        </p:nvSpPr>
        <p:spPr>
          <a:xfrm>
            <a:off x="4421525" y="2476775"/>
            <a:ext cx="389100" cy="73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35" name="Google Shape;235;p36"/>
          <p:cNvCxnSpPr>
            <a:stCxn id="234" idx="1"/>
          </p:cNvCxnSpPr>
          <p:nvPr/>
        </p:nvCxnSpPr>
        <p:spPr>
          <a:xfrm flipH="1" rot="10800000">
            <a:off x="4421525" y="1602875"/>
            <a:ext cx="3613800" cy="910800"/>
          </a:xfrm>
          <a:prstGeom prst="straightConnector1">
            <a:avLst/>
          </a:prstGeom>
          <a:noFill/>
          <a:ln cap="flat" cmpd="sng" w="19050">
            <a:solidFill>
              <a:srgbClr val="FFFF0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236" name="Google Shape;236;p36"/>
          <p:cNvCxnSpPr/>
          <p:nvPr/>
        </p:nvCxnSpPr>
        <p:spPr>
          <a:xfrm>
            <a:off x="4421525" y="2513675"/>
            <a:ext cx="3613800" cy="910800"/>
          </a:xfrm>
          <a:prstGeom prst="straightConnector1">
            <a:avLst/>
          </a:prstGeom>
          <a:noFill/>
          <a:ln cap="flat" cmpd="sng" w="19050">
            <a:solidFill>
              <a:srgbClr val="FFFF00"/>
            </a:solidFill>
            <a:prstDash val="dash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7"/>
          <p:cNvSpPr txBox="1"/>
          <p:nvPr>
            <p:ph idx="1" type="body"/>
          </p:nvPr>
        </p:nvSpPr>
        <p:spPr>
          <a:xfrm>
            <a:off x="114175" y="828400"/>
            <a:ext cx="8907000" cy="39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4903154" rtl="0" algn="l">
              <a:spcBef>
                <a:spcPts val="0"/>
              </a:spcBef>
              <a:spcAft>
                <a:spcPts val="0"/>
              </a:spcAft>
              <a:buSzPts val="1400"/>
              <a:buChar char="▶"/>
            </a:pPr>
            <a:r>
              <a:rPr lang="en">
                <a:solidFill>
                  <a:schemeClr val="dk1"/>
                </a:solidFill>
              </a:rPr>
              <a:t>“Large Hadron Collider Beauty” experiment</a:t>
            </a:r>
            <a:endParaRPr>
              <a:solidFill>
                <a:schemeClr val="dk1"/>
              </a:solidFill>
            </a:endParaRPr>
          </a:p>
          <a:p>
            <a:pPr indent="-317500" lvl="0" marL="457200" marR="4903154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▶"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17500" lvl="0" marL="457200" marR="4903154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▶"/>
            </a:pPr>
            <a:r>
              <a:rPr lang="en">
                <a:solidFill>
                  <a:schemeClr val="dk1"/>
                </a:solidFill>
              </a:rPr>
              <a:t>Several features are specialised for studying </a:t>
            </a:r>
            <a:r>
              <a:rPr i="1" lang="en">
                <a:solidFill>
                  <a:schemeClr val="dk1"/>
                </a:solidFill>
              </a:rPr>
              <a:t>b- </a:t>
            </a:r>
            <a:r>
              <a:rPr lang="en">
                <a:solidFill>
                  <a:schemeClr val="dk1"/>
                </a:solidFill>
              </a:rPr>
              <a:t>and </a:t>
            </a:r>
            <a:r>
              <a:rPr i="1" lang="en">
                <a:solidFill>
                  <a:schemeClr val="dk1"/>
                </a:solidFill>
              </a:rPr>
              <a:t>c</a:t>
            </a:r>
            <a:r>
              <a:rPr lang="en">
                <a:solidFill>
                  <a:schemeClr val="dk1"/>
                </a:solidFill>
              </a:rPr>
              <a:t>- hadron decays:</a:t>
            </a:r>
            <a:endParaRPr>
              <a:solidFill>
                <a:schemeClr val="dk1"/>
              </a:solidFill>
            </a:endParaRPr>
          </a:p>
          <a:p>
            <a:pPr indent="-317500" lvl="1" marL="914400" marR="4903154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➜"/>
            </a:pPr>
            <a:r>
              <a:rPr lang="en">
                <a:solidFill>
                  <a:schemeClr val="lt2"/>
                </a:solidFill>
              </a:rPr>
              <a:t>Sub-detectors stacked in the forward region</a:t>
            </a:r>
            <a:endParaRPr>
              <a:solidFill>
                <a:schemeClr val="lt2"/>
              </a:solidFill>
            </a:endParaRPr>
          </a:p>
          <a:p>
            <a:pPr indent="-317500" lvl="1" marL="914400" marR="4903154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➜"/>
            </a:pPr>
            <a:r>
              <a:rPr lang="en">
                <a:solidFill>
                  <a:schemeClr val="dk1"/>
                </a:solidFill>
              </a:rPr>
              <a:t>Ring imaging Cherenkov detectors, calorimeters and muon detectors for particle ID</a:t>
            </a:r>
            <a:endParaRPr>
              <a:solidFill>
                <a:schemeClr val="dk1"/>
              </a:solidFill>
            </a:endParaRPr>
          </a:p>
          <a:p>
            <a:pPr indent="-317500" lvl="1" marL="914400" marR="4903154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➜"/>
            </a:pPr>
            <a:r>
              <a:rPr lang="en">
                <a:solidFill>
                  <a:schemeClr val="lt2"/>
                </a:solidFill>
              </a:rPr>
              <a:t>The trackers measure hits from charged particles before and after the magnet so that we know their trajectories and momenta</a:t>
            </a:r>
            <a:endParaRPr>
              <a:solidFill>
                <a:schemeClr val="lt2"/>
              </a:solidFill>
            </a:endParaRPr>
          </a:p>
          <a:p>
            <a:pPr indent="0" lvl="0" marL="914400" marR="4903154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242" name="Google Shape;242;p37"/>
          <p:cNvSpPr txBox="1"/>
          <p:nvPr>
            <p:ph type="title"/>
          </p:nvPr>
        </p:nvSpPr>
        <p:spPr>
          <a:xfrm>
            <a:off x="114175" y="94000"/>
            <a:ext cx="8907000" cy="7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The LHCb Experiment</a:t>
            </a:r>
            <a:endParaRPr/>
          </a:p>
        </p:txBody>
      </p:sp>
      <p:sp>
        <p:nvSpPr>
          <p:cNvPr id="243" name="Google Shape;243;p37"/>
          <p:cNvSpPr txBox="1"/>
          <p:nvPr>
            <p:ph idx="12" type="sldNum"/>
          </p:nvPr>
        </p:nvSpPr>
        <p:spPr>
          <a:xfrm>
            <a:off x="8153170" y="4749900"/>
            <a:ext cx="867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/33</a:t>
            </a:r>
            <a:endParaRPr/>
          </a:p>
        </p:txBody>
      </p:sp>
      <p:pic>
        <p:nvPicPr>
          <p:cNvPr id="244" name="Google Shape;24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6501" y="1126950"/>
            <a:ext cx="5207500" cy="288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7"/>
          <p:cNvSpPr/>
          <p:nvPr/>
        </p:nvSpPr>
        <p:spPr>
          <a:xfrm>
            <a:off x="4677600" y="2185725"/>
            <a:ext cx="221700" cy="6336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37"/>
          <p:cNvSpPr/>
          <p:nvPr/>
        </p:nvSpPr>
        <p:spPr>
          <a:xfrm>
            <a:off x="6192100" y="1831300"/>
            <a:ext cx="555000" cy="13785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37"/>
          <p:cNvSpPr/>
          <p:nvPr/>
        </p:nvSpPr>
        <p:spPr>
          <a:xfrm>
            <a:off x="6798550" y="1531050"/>
            <a:ext cx="1236900" cy="19323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8"/>
          <p:cNvSpPr txBox="1"/>
          <p:nvPr>
            <p:ph idx="1" type="body"/>
          </p:nvPr>
        </p:nvSpPr>
        <p:spPr>
          <a:xfrm>
            <a:off x="114175" y="828400"/>
            <a:ext cx="8907000" cy="39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4903154" rtl="0" algn="l">
              <a:spcBef>
                <a:spcPts val="0"/>
              </a:spcBef>
              <a:spcAft>
                <a:spcPts val="0"/>
              </a:spcAft>
              <a:buSzPts val="1400"/>
              <a:buChar char="▶"/>
            </a:pPr>
            <a:r>
              <a:rPr lang="en">
                <a:solidFill>
                  <a:schemeClr val="dk1"/>
                </a:solidFill>
              </a:rPr>
              <a:t>“Large Hadron Collider Beauty” experiment</a:t>
            </a:r>
            <a:endParaRPr>
              <a:solidFill>
                <a:schemeClr val="dk1"/>
              </a:solidFill>
            </a:endParaRPr>
          </a:p>
          <a:p>
            <a:pPr indent="-317500" lvl="0" marL="457200" marR="4903154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▶"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17500" lvl="0" marL="457200" marR="4903154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▶"/>
            </a:pPr>
            <a:r>
              <a:rPr lang="en">
                <a:solidFill>
                  <a:schemeClr val="dk1"/>
                </a:solidFill>
              </a:rPr>
              <a:t>Several features are specialised for studying </a:t>
            </a:r>
            <a:r>
              <a:rPr i="1" lang="en">
                <a:solidFill>
                  <a:schemeClr val="dk1"/>
                </a:solidFill>
              </a:rPr>
              <a:t>b- </a:t>
            </a:r>
            <a:r>
              <a:rPr lang="en">
                <a:solidFill>
                  <a:schemeClr val="dk1"/>
                </a:solidFill>
              </a:rPr>
              <a:t>and </a:t>
            </a:r>
            <a:r>
              <a:rPr i="1" lang="en">
                <a:solidFill>
                  <a:schemeClr val="dk1"/>
                </a:solidFill>
              </a:rPr>
              <a:t>c</a:t>
            </a:r>
            <a:r>
              <a:rPr lang="en">
                <a:solidFill>
                  <a:schemeClr val="dk1"/>
                </a:solidFill>
              </a:rPr>
              <a:t>- hadron decays:</a:t>
            </a:r>
            <a:endParaRPr>
              <a:solidFill>
                <a:schemeClr val="dk1"/>
              </a:solidFill>
            </a:endParaRPr>
          </a:p>
          <a:p>
            <a:pPr indent="-317500" lvl="1" marL="914400" marR="4903154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➜"/>
            </a:pPr>
            <a:r>
              <a:rPr lang="en">
                <a:solidFill>
                  <a:schemeClr val="lt2"/>
                </a:solidFill>
              </a:rPr>
              <a:t>Sub-detectors stacked in the forward region</a:t>
            </a:r>
            <a:endParaRPr>
              <a:solidFill>
                <a:schemeClr val="lt2"/>
              </a:solidFill>
            </a:endParaRPr>
          </a:p>
          <a:p>
            <a:pPr indent="-317500" lvl="1" marL="914400" marR="4903154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➜"/>
            </a:pPr>
            <a:r>
              <a:rPr lang="en">
                <a:solidFill>
                  <a:schemeClr val="lt2"/>
                </a:solidFill>
              </a:rPr>
              <a:t>Ring imaging Cherenkov detectors, calorimeters and muon detectors for particle ID</a:t>
            </a:r>
            <a:endParaRPr>
              <a:solidFill>
                <a:schemeClr val="lt2"/>
              </a:solidFill>
            </a:endParaRPr>
          </a:p>
          <a:p>
            <a:pPr indent="-317500" lvl="1" marL="914400" marR="4903154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➜"/>
            </a:pPr>
            <a:r>
              <a:rPr lang="en">
                <a:solidFill>
                  <a:schemeClr val="dk1"/>
                </a:solidFill>
              </a:rPr>
              <a:t>The trackers measure hits from charged particles before and after the magnet so that we know their trajectories and momenta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53" name="Google Shape;253;p38"/>
          <p:cNvSpPr txBox="1"/>
          <p:nvPr>
            <p:ph type="title"/>
          </p:nvPr>
        </p:nvSpPr>
        <p:spPr>
          <a:xfrm>
            <a:off x="114175" y="94000"/>
            <a:ext cx="8907000" cy="7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The LHCb Experiment</a:t>
            </a:r>
            <a:endParaRPr/>
          </a:p>
        </p:txBody>
      </p:sp>
      <p:sp>
        <p:nvSpPr>
          <p:cNvPr id="254" name="Google Shape;254;p38"/>
          <p:cNvSpPr txBox="1"/>
          <p:nvPr>
            <p:ph idx="12" type="sldNum"/>
          </p:nvPr>
        </p:nvSpPr>
        <p:spPr>
          <a:xfrm>
            <a:off x="8153170" y="4749900"/>
            <a:ext cx="867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/33</a:t>
            </a:r>
            <a:endParaRPr/>
          </a:p>
        </p:txBody>
      </p:sp>
      <p:pic>
        <p:nvPicPr>
          <p:cNvPr id="255" name="Google Shape;25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6501" y="1126950"/>
            <a:ext cx="5207500" cy="288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8"/>
          <p:cNvSpPr/>
          <p:nvPr/>
        </p:nvSpPr>
        <p:spPr>
          <a:xfrm>
            <a:off x="3980700" y="2375775"/>
            <a:ext cx="707400" cy="534000"/>
          </a:xfrm>
          <a:prstGeom prst="rect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38"/>
          <p:cNvSpPr/>
          <p:nvPr/>
        </p:nvSpPr>
        <p:spPr>
          <a:xfrm>
            <a:off x="4861675" y="2079400"/>
            <a:ext cx="169500" cy="830400"/>
          </a:xfrm>
          <a:prstGeom prst="rect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38"/>
          <p:cNvSpPr/>
          <p:nvPr/>
        </p:nvSpPr>
        <p:spPr>
          <a:xfrm>
            <a:off x="5828500" y="1629950"/>
            <a:ext cx="432900" cy="1389900"/>
          </a:xfrm>
          <a:prstGeom prst="rect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39"/>
          <p:cNvPicPr preferRelativeResize="0"/>
          <p:nvPr/>
        </p:nvPicPr>
        <p:blipFill rotWithShape="1">
          <a:blip r:embed="rId3">
            <a:alphaModFix amt="35000"/>
          </a:blip>
          <a:srcRect b="0" l="21015" r="14200" t="0"/>
          <a:stretch/>
        </p:blipFill>
        <p:spPr>
          <a:xfrm>
            <a:off x="3220475" y="972650"/>
            <a:ext cx="5923527" cy="4170849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9"/>
          <p:cNvSpPr txBox="1"/>
          <p:nvPr>
            <p:ph idx="12" type="sldNum"/>
          </p:nvPr>
        </p:nvSpPr>
        <p:spPr>
          <a:xfrm>
            <a:off x="8153170" y="4749900"/>
            <a:ext cx="867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/33</a:t>
            </a:r>
            <a:endParaRPr/>
          </a:p>
        </p:txBody>
      </p:sp>
      <p:sp>
        <p:nvSpPr>
          <p:cNvPr id="265" name="Google Shape;265;p39"/>
          <p:cNvSpPr txBox="1"/>
          <p:nvPr>
            <p:ph type="title"/>
          </p:nvPr>
        </p:nvSpPr>
        <p:spPr>
          <a:xfrm>
            <a:off x="302650" y="1740600"/>
            <a:ext cx="8100300" cy="166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the VErtex LOcator?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40"/>
          <p:cNvPicPr preferRelativeResize="0"/>
          <p:nvPr/>
        </p:nvPicPr>
        <p:blipFill rotWithShape="1">
          <a:blip r:embed="rId3">
            <a:alphaModFix/>
          </a:blip>
          <a:srcRect b="4885" l="19959" r="20759" t="3455"/>
          <a:stretch/>
        </p:blipFill>
        <p:spPr>
          <a:xfrm>
            <a:off x="314808" y="900850"/>
            <a:ext cx="2923200" cy="28896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71" name="Google Shape;271;p40"/>
          <p:cNvSpPr/>
          <p:nvPr/>
        </p:nvSpPr>
        <p:spPr>
          <a:xfrm>
            <a:off x="314800" y="900850"/>
            <a:ext cx="2923200" cy="2889600"/>
          </a:xfrm>
          <a:prstGeom prst="ellipse">
            <a:avLst/>
          </a:prstGeom>
          <a:noFill/>
          <a:ln cap="flat" cmpd="sng" w="38100">
            <a:solidFill>
              <a:srgbClr val="D7027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40"/>
          <p:cNvSpPr txBox="1"/>
          <p:nvPr>
            <p:ph type="title"/>
          </p:nvPr>
        </p:nvSpPr>
        <p:spPr>
          <a:xfrm>
            <a:off x="114175" y="94000"/>
            <a:ext cx="8907000" cy="7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VELO</a:t>
            </a:r>
            <a:endParaRPr/>
          </a:p>
        </p:txBody>
      </p:sp>
      <p:sp>
        <p:nvSpPr>
          <p:cNvPr id="273" name="Google Shape;273;p40"/>
          <p:cNvSpPr txBox="1"/>
          <p:nvPr>
            <p:ph idx="1" type="body"/>
          </p:nvPr>
        </p:nvSpPr>
        <p:spPr>
          <a:xfrm>
            <a:off x="114175" y="3862900"/>
            <a:ext cx="8907000" cy="88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▶"/>
            </a:pPr>
            <a:r>
              <a:rPr lang="en" sz="1600"/>
              <a:t>The tracker </a:t>
            </a:r>
            <a:r>
              <a:rPr lang="en" sz="1600"/>
              <a:t>closest to the interaction region where the protons collide 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▶"/>
            </a:pPr>
            <a:r>
              <a:rPr lang="en" sz="1600"/>
              <a:t>Tasked with crucial measurements such as the primary vertex, secondary vertex, and the closest distance between a track and the PV</a:t>
            </a:r>
            <a:endParaRPr sz="1600"/>
          </a:p>
        </p:txBody>
      </p:sp>
      <p:sp>
        <p:nvSpPr>
          <p:cNvPr id="274" name="Google Shape;274;p40"/>
          <p:cNvSpPr txBox="1"/>
          <p:nvPr>
            <p:ph idx="12" type="sldNum"/>
          </p:nvPr>
        </p:nvSpPr>
        <p:spPr>
          <a:xfrm>
            <a:off x="8153170" y="4749900"/>
            <a:ext cx="867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/33</a:t>
            </a:r>
            <a:endParaRPr/>
          </a:p>
        </p:txBody>
      </p:sp>
      <p:pic>
        <p:nvPicPr>
          <p:cNvPr id="275" name="Google Shape;275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93626" y="900850"/>
            <a:ext cx="5207500" cy="288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40"/>
          <p:cNvSpPr/>
          <p:nvPr/>
        </p:nvSpPr>
        <p:spPr>
          <a:xfrm>
            <a:off x="3600600" y="1924650"/>
            <a:ext cx="971400" cy="968700"/>
          </a:xfrm>
          <a:prstGeom prst="ellipse">
            <a:avLst/>
          </a:prstGeom>
          <a:noFill/>
          <a:ln cap="flat" cmpd="sng" w="38100">
            <a:solidFill>
              <a:srgbClr val="D7027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77" name="Google Shape;277;p40"/>
          <p:cNvCxnSpPr/>
          <p:nvPr/>
        </p:nvCxnSpPr>
        <p:spPr>
          <a:xfrm>
            <a:off x="2447925" y="1064725"/>
            <a:ext cx="1818000" cy="887100"/>
          </a:xfrm>
          <a:prstGeom prst="straightConnector1">
            <a:avLst/>
          </a:prstGeom>
          <a:noFill/>
          <a:ln cap="flat" cmpd="sng" w="38100">
            <a:solidFill>
              <a:srgbClr val="D7027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278" name="Google Shape;278;p40"/>
          <p:cNvCxnSpPr/>
          <p:nvPr/>
        </p:nvCxnSpPr>
        <p:spPr>
          <a:xfrm flipH="1" rot="10800000">
            <a:off x="2276475" y="2860100"/>
            <a:ext cx="1999800" cy="847800"/>
          </a:xfrm>
          <a:prstGeom prst="straightConnector1">
            <a:avLst/>
          </a:prstGeom>
          <a:noFill/>
          <a:ln cap="flat" cmpd="sng" w="38100">
            <a:solidFill>
              <a:srgbClr val="D70270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279" name="Google Shape;279;p40"/>
          <p:cNvSpPr/>
          <p:nvPr/>
        </p:nvSpPr>
        <p:spPr>
          <a:xfrm>
            <a:off x="2033600" y="2492550"/>
            <a:ext cx="363300" cy="1584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40"/>
          <p:cNvSpPr txBox="1"/>
          <p:nvPr/>
        </p:nvSpPr>
        <p:spPr>
          <a:xfrm>
            <a:off x="1819250" y="2236613"/>
            <a:ext cx="792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00"/>
                </a:solidFill>
                <a:latin typeface="Montserrat"/>
                <a:ea typeface="Montserrat"/>
                <a:cs typeface="Montserrat"/>
                <a:sym typeface="Montserrat"/>
              </a:rPr>
              <a:t>Beam</a:t>
            </a:r>
            <a:endParaRPr sz="1000">
              <a:solidFill>
                <a:srgbClr val="FFFF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1"/>
          <p:cNvSpPr/>
          <p:nvPr/>
        </p:nvSpPr>
        <p:spPr>
          <a:xfrm>
            <a:off x="4107400" y="922975"/>
            <a:ext cx="4873200" cy="3738600"/>
          </a:xfrm>
          <a:prstGeom prst="roundRect">
            <a:avLst>
              <a:gd fmla="val 16667" name="adj"/>
            </a:avLst>
          </a:prstGeom>
          <a:solidFill>
            <a:srgbClr val="D9D2E9"/>
          </a:solidFill>
          <a:ln cap="flat" cmpd="sng" w="19050">
            <a:solidFill>
              <a:srgbClr val="D9D2E9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41"/>
          <p:cNvSpPr txBox="1"/>
          <p:nvPr>
            <p:ph type="title"/>
          </p:nvPr>
        </p:nvSpPr>
        <p:spPr>
          <a:xfrm>
            <a:off x="114175" y="94000"/>
            <a:ext cx="8907000" cy="7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VELO</a:t>
            </a:r>
            <a:endParaRPr/>
          </a:p>
        </p:txBody>
      </p:sp>
      <p:sp>
        <p:nvSpPr>
          <p:cNvPr id="287" name="Google Shape;287;p41"/>
          <p:cNvSpPr txBox="1"/>
          <p:nvPr>
            <p:ph idx="12" type="sldNum"/>
          </p:nvPr>
        </p:nvSpPr>
        <p:spPr>
          <a:xfrm>
            <a:off x="8153170" y="4749900"/>
            <a:ext cx="867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/33</a:t>
            </a:r>
            <a:endParaRPr/>
          </a:p>
        </p:txBody>
      </p:sp>
      <p:sp>
        <p:nvSpPr>
          <p:cNvPr id="288" name="Google Shape;288;p41"/>
          <p:cNvSpPr txBox="1"/>
          <p:nvPr/>
        </p:nvSpPr>
        <p:spPr>
          <a:xfrm>
            <a:off x="4572000" y="828400"/>
            <a:ext cx="444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9" name="Google Shape;289;p41"/>
          <p:cNvSpPr txBox="1"/>
          <p:nvPr/>
        </p:nvSpPr>
        <p:spPr>
          <a:xfrm>
            <a:off x="4202450" y="2099275"/>
            <a:ext cx="46776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52 L-shaped modules arranged in pairs with 26 rows surrounding the beam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●"/>
            </a:pPr>
            <a:r>
              <a:rPr lang="en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Silicon pixel detector developed for the upgrade for faster readout rate</a:t>
            </a:r>
            <a:endParaRPr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●"/>
            </a:pPr>
            <a:r>
              <a:rPr lang="en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Microchannel cooling system directly beneath the sensors with biphase CO</a:t>
            </a:r>
            <a:r>
              <a:rPr baseline="-25000" lang="en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lang="en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 as coolant</a:t>
            </a:r>
            <a:endParaRPr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90" name="Google Shape;29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175" y="1634805"/>
            <a:ext cx="3799625" cy="230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41"/>
          <p:cNvSpPr txBox="1"/>
          <p:nvPr/>
        </p:nvSpPr>
        <p:spPr>
          <a:xfrm rot="-1293039">
            <a:off x="4039542" y="1184609"/>
            <a:ext cx="1871103" cy="73870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0000"/>
                </a:solidFill>
                <a:latin typeface="Lobster"/>
                <a:ea typeface="Lobster"/>
                <a:cs typeface="Lobster"/>
                <a:sym typeface="Lobster"/>
              </a:rPr>
              <a:t>NEW!</a:t>
            </a:r>
            <a:endParaRPr sz="3600">
              <a:solidFill>
                <a:srgbClr val="FF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2"/>
          <p:cNvSpPr txBox="1"/>
          <p:nvPr>
            <p:ph type="title"/>
          </p:nvPr>
        </p:nvSpPr>
        <p:spPr>
          <a:xfrm>
            <a:off x="114175" y="94000"/>
            <a:ext cx="8907000" cy="7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VELO</a:t>
            </a:r>
            <a:endParaRPr/>
          </a:p>
        </p:txBody>
      </p:sp>
      <p:sp>
        <p:nvSpPr>
          <p:cNvPr id="297" name="Google Shape;297;p42"/>
          <p:cNvSpPr txBox="1"/>
          <p:nvPr>
            <p:ph idx="12" type="sldNum"/>
          </p:nvPr>
        </p:nvSpPr>
        <p:spPr>
          <a:xfrm>
            <a:off x="8153170" y="4749900"/>
            <a:ext cx="867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/33</a:t>
            </a:r>
            <a:endParaRPr/>
          </a:p>
        </p:txBody>
      </p:sp>
      <p:sp>
        <p:nvSpPr>
          <p:cNvPr id="298" name="Google Shape;298;p42"/>
          <p:cNvSpPr txBox="1"/>
          <p:nvPr/>
        </p:nvSpPr>
        <p:spPr>
          <a:xfrm>
            <a:off x="4572000" y="828400"/>
            <a:ext cx="444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99" name="Google Shape;29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1650" y="1019513"/>
            <a:ext cx="2371034" cy="3545525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42"/>
          <p:cNvSpPr/>
          <p:nvPr/>
        </p:nvSpPr>
        <p:spPr>
          <a:xfrm rot="2998499">
            <a:off x="2323606" y="1175828"/>
            <a:ext cx="200584" cy="32235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B4A7D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42"/>
          <p:cNvSpPr/>
          <p:nvPr/>
        </p:nvSpPr>
        <p:spPr>
          <a:xfrm rot="2998499">
            <a:off x="1936868" y="990328"/>
            <a:ext cx="200584" cy="32235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B4A7D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42"/>
          <p:cNvSpPr/>
          <p:nvPr/>
        </p:nvSpPr>
        <p:spPr>
          <a:xfrm>
            <a:off x="4107400" y="922975"/>
            <a:ext cx="4873200" cy="3738600"/>
          </a:xfrm>
          <a:prstGeom prst="roundRect">
            <a:avLst>
              <a:gd fmla="val 16667" name="adj"/>
            </a:avLst>
          </a:prstGeom>
          <a:solidFill>
            <a:srgbClr val="D9D2E9"/>
          </a:solidFill>
          <a:ln cap="flat" cmpd="sng" w="19050">
            <a:solidFill>
              <a:srgbClr val="D9D2E9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42"/>
          <p:cNvSpPr txBox="1"/>
          <p:nvPr/>
        </p:nvSpPr>
        <p:spPr>
          <a:xfrm>
            <a:off x="4202450" y="2099275"/>
            <a:ext cx="46776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●"/>
            </a:pPr>
            <a:r>
              <a:rPr lang="en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52 L-shaped modules arranged in pairs with 26 rows surrounding the beam</a:t>
            </a:r>
            <a:endParaRPr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Silicon pixel detector developed for the upgrade for faster readout rate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●"/>
            </a:pPr>
            <a:r>
              <a:rPr lang="en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Microchannel cooling system directly beneath the sensors with biphase CO</a:t>
            </a:r>
            <a:r>
              <a:rPr baseline="-25000" lang="en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lang="en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 as coolant</a:t>
            </a:r>
            <a:endParaRPr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4" name="Google Shape;304;p42"/>
          <p:cNvSpPr txBox="1"/>
          <p:nvPr/>
        </p:nvSpPr>
        <p:spPr>
          <a:xfrm rot="-1293039">
            <a:off x="4039542" y="1184609"/>
            <a:ext cx="1871103" cy="73870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0000"/>
                </a:solidFill>
                <a:latin typeface="Lobster"/>
                <a:ea typeface="Lobster"/>
                <a:cs typeface="Lobster"/>
                <a:sym typeface="Lobster"/>
              </a:rPr>
              <a:t>NEW!</a:t>
            </a:r>
            <a:endParaRPr sz="3600">
              <a:solidFill>
                <a:srgbClr val="FF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3"/>
          <p:cNvSpPr txBox="1"/>
          <p:nvPr>
            <p:ph type="title"/>
          </p:nvPr>
        </p:nvSpPr>
        <p:spPr>
          <a:xfrm>
            <a:off x="114175" y="94000"/>
            <a:ext cx="8907000" cy="7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VELO</a:t>
            </a:r>
            <a:endParaRPr/>
          </a:p>
        </p:txBody>
      </p:sp>
      <p:sp>
        <p:nvSpPr>
          <p:cNvPr id="310" name="Google Shape;310;p43"/>
          <p:cNvSpPr txBox="1"/>
          <p:nvPr>
            <p:ph idx="12" type="sldNum"/>
          </p:nvPr>
        </p:nvSpPr>
        <p:spPr>
          <a:xfrm>
            <a:off x="8153170" y="4749900"/>
            <a:ext cx="867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/33</a:t>
            </a:r>
            <a:endParaRPr/>
          </a:p>
        </p:txBody>
      </p:sp>
      <p:sp>
        <p:nvSpPr>
          <p:cNvPr id="311" name="Google Shape;311;p43"/>
          <p:cNvSpPr txBox="1"/>
          <p:nvPr/>
        </p:nvSpPr>
        <p:spPr>
          <a:xfrm>
            <a:off x="4572000" y="828400"/>
            <a:ext cx="444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12" name="Google Shape;31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1650" y="1019513"/>
            <a:ext cx="2371034" cy="3545525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43"/>
          <p:cNvSpPr/>
          <p:nvPr/>
        </p:nvSpPr>
        <p:spPr>
          <a:xfrm rot="-5400000">
            <a:off x="686325" y="3209925"/>
            <a:ext cx="200700" cy="6018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B4A7D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43"/>
          <p:cNvSpPr/>
          <p:nvPr/>
        </p:nvSpPr>
        <p:spPr>
          <a:xfrm rot="5400000">
            <a:off x="3151125" y="3209925"/>
            <a:ext cx="200700" cy="6018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B4A7D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43"/>
          <p:cNvSpPr/>
          <p:nvPr/>
        </p:nvSpPr>
        <p:spPr>
          <a:xfrm>
            <a:off x="4107400" y="922975"/>
            <a:ext cx="4873200" cy="3738600"/>
          </a:xfrm>
          <a:prstGeom prst="roundRect">
            <a:avLst>
              <a:gd fmla="val 16667" name="adj"/>
            </a:avLst>
          </a:prstGeom>
          <a:solidFill>
            <a:srgbClr val="D9D2E9"/>
          </a:solidFill>
          <a:ln cap="flat" cmpd="sng" w="19050">
            <a:solidFill>
              <a:srgbClr val="D9D2E9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43"/>
          <p:cNvSpPr txBox="1"/>
          <p:nvPr/>
        </p:nvSpPr>
        <p:spPr>
          <a:xfrm>
            <a:off x="4202450" y="2099275"/>
            <a:ext cx="46776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●"/>
            </a:pPr>
            <a:r>
              <a:rPr lang="en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52 L-shaped modules arranged in pairs with 26 rows surrounding the beam</a:t>
            </a:r>
            <a:endParaRPr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●"/>
            </a:pPr>
            <a:r>
              <a:rPr lang="en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Silicon pixel detector developed for the upgrade for faster readout rate</a:t>
            </a:r>
            <a:endParaRPr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Microchannel cooling system directly beneath the sensors with biphase CO</a:t>
            </a:r>
            <a:r>
              <a:rPr baseline="-25000"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as coolant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7" name="Google Shape;317;p43"/>
          <p:cNvSpPr txBox="1"/>
          <p:nvPr/>
        </p:nvSpPr>
        <p:spPr>
          <a:xfrm rot="-1293039">
            <a:off x="4039542" y="1184609"/>
            <a:ext cx="1871103" cy="73870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0000"/>
                </a:solidFill>
                <a:latin typeface="Lobster"/>
                <a:ea typeface="Lobster"/>
                <a:cs typeface="Lobster"/>
                <a:sym typeface="Lobster"/>
              </a:rPr>
              <a:t>NEW!</a:t>
            </a:r>
            <a:endParaRPr sz="3600">
              <a:solidFill>
                <a:srgbClr val="FF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6"/>
          <p:cNvSpPr txBox="1"/>
          <p:nvPr>
            <p:ph type="title"/>
          </p:nvPr>
        </p:nvSpPr>
        <p:spPr>
          <a:xfrm>
            <a:off x="114175" y="94000"/>
            <a:ext cx="8907000" cy="7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Standard Model</a:t>
            </a:r>
            <a:endParaRPr/>
          </a:p>
        </p:txBody>
      </p:sp>
      <p:sp>
        <p:nvSpPr>
          <p:cNvPr id="119" name="Google Shape;119;p26"/>
          <p:cNvSpPr txBox="1"/>
          <p:nvPr>
            <p:ph idx="12" type="sldNum"/>
          </p:nvPr>
        </p:nvSpPr>
        <p:spPr>
          <a:xfrm>
            <a:off x="8153170" y="4749900"/>
            <a:ext cx="867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/33</a:t>
            </a:r>
            <a:endParaRPr/>
          </a:p>
        </p:txBody>
      </p:sp>
      <p:sp>
        <p:nvSpPr>
          <p:cNvPr id="120" name="Google Shape;120;p26"/>
          <p:cNvSpPr txBox="1"/>
          <p:nvPr>
            <p:ph idx="1" type="body"/>
          </p:nvPr>
        </p:nvSpPr>
        <p:spPr>
          <a:xfrm>
            <a:off x="114175" y="828400"/>
            <a:ext cx="8907000" cy="39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spcBef>
                <a:spcPts val="0"/>
              </a:spcBef>
              <a:spcAft>
                <a:spcPts val="0"/>
              </a:spcAft>
              <a:buSzPts val="1800"/>
              <a:buChar char="▶"/>
            </a:pPr>
            <a:r>
              <a:rPr lang="en" sz="1800"/>
              <a:t>The Standard Model is the model that currently best describes elementary particles and their interactions</a:t>
            </a:r>
            <a:endParaRPr sz="1800"/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marR="0" rtl="0" algn="l">
              <a:spcBef>
                <a:spcPts val="0"/>
              </a:spcBef>
              <a:spcAft>
                <a:spcPts val="0"/>
              </a:spcAft>
              <a:buSzPts val="1800"/>
              <a:buChar char="▶"/>
            </a:pPr>
            <a:r>
              <a:rPr lang="en" sz="1800"/>
              <a:t>So far has been very successful as it has passed many precision tests</a:t>
            </a:r>
            <a:endParaRPr sz="1800"/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marR="0" rtl="0" algn="l">
              <a:spcBef>
                <a:spcPts val="0"/>
              </a:spcBef>
              <a:spcAft>
                <a:spcPts val="0"/>
              </a:spcAft>
              <a:buSzPts val="1800"/>
              <a:buChar char="▶"/>
            </a:pPr>
            <a:r>
              <a:rPr lang="en" sz="1800"/>
              <a:t>Some big questions remain……</a:t>
            </a:r>
            <a:endParaRPr sz="1800"/>
          </a:p>
          <a:p>
            <a:pPr indent="0" lvl="0" marL="457200" marR="3245803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 </a:t>
            </a:r>
            <a:endParaRPr sz="1800"/>
          </a:p>
        </p:txBody>
      </p:sp>
      <p:pic>
        <p:nvPicPr>
          <p:cNvPr id="121" name="Google Shape;12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7650" y="3366700"/>
            <a:ext cx="1309400" cy="130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6"/>
          <p:cNvSpPr/>
          <p:nvPr/>
        </p:nvSpPr>
        <p:spPr>
          <a:xfrm>
            <a:off x="496250" y="3028775"/>
            <a:ext cx="2132892" cy="1309392"/>
          </a:xfrm>
          <a:prstGeom prst="cloud">
            <a:avLst/>
          </a:prstGeom>
          <a:solidFill>
            <a:srgbClr val="B4A7D6"/>
          </a:solidFill>
          <a:ln cap="flat" cmpd="sng" w="9525">
            <a:solidFill>
              <a:srgbClr val="734F9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What is dark matter?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3" name="Google Shape;123;p26"/>
          <p:cNvSpPr/>
          <p:nvPr/>
        </p:nvSpPr>
        <p:spPr>
          <a:xfrm>
            <a:off x="6764625" y="3292800"/>
            <a:ext cx="2132892" cy="1309392"/>
          </a:xfrm>
          <a:prstGeom prst="cloud">
            <a:avLst/>
          </a:prstGeom>
          <a:solidFill>
            <a:srgbClr val="B4A7D6"/>
          </a:solidFill>
          <a:ln cap="flat" cmpd="sng" w="9525">
            <a:solidFill>
              <a:srgbClr val="734F9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Where do neutrinos get their mass from?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4" name="Google Shape;124;p26"/>
          <p:cNvSpPr/>
          <p:nvPr/>
        </p:nvSpPr>
        <p:spPr>
          <a:xfrm>
            <a:off x="4439388" y="2571750"/>
            <a:ext cx="2132892" cy="1309392"/>
          </a:xfrm>
          <a:prstGeom prst="cloud">
            <a:avLst/>
          </a:prstGeom>
          <a:solidFill>
            <a:srgbClr val="B4A7D6"/>
          </a:solidFill>
          <a:ln cap="flat" cmpd="sng" w="9525">
            <a:solidFill>
              <a:srgbClr val="734F9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 Medium"/>
                <a:ea typeface="Montserrat Medium"/>
                <a:cs typeface="Montserrat Medium"/>
                <a:sym typeface="Montserrat Medium"/>
              </a:rPr>
              <a:t>Why is there more matter than anti-matter?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44"/>
          <p:cNvGrpSpPr/>
          <p:nvPr/>
        </p:nvGrpSpPr>
        <p:grpSpPr>
          <a:xfrm>
            <a:off x="5375997" y="1257163"/>
            <a:ext cx="3057128" cy="2954424"/>
            <a:chOff x="5166747" y="1397538"/>
            <a:chExt cx="3057128" cy="2954424"/>
          </a:xfrm>
        </p:grpSpPr>
        <p:grpSp>
          <p:nvGrpSpPr>
            <p:cNvPr id="323" name="Google Shape;323;p44"/>
            <p:cNvGrpSpPr/>
            <p:nvPr/>
          </p:nvGrpSpPr>
          <p:grpSpPr>
            <a:xfrm>
              <a:off x="5166747" y="1397538"/>
              <a:ext cx="2986416" cy="2954424"/>
              <a:chOff x="5099747" y="1235100"/>
              <a:chExt cx="2986416" cy="2954424"/>
            </a:xfrm>
          </p:grpSpPr>
          <p:grpSp>
            <p:nvGrpSpPr>
              <p:cNvPr id="324" name="Google Shape;324;p44"/>
              <p:cNvGrpSpPr/>
              <p:nvPr/>
            </p:nvGrpSpPr>
            <p:grpSpPr>
              <a:xfrm>
                <a:off x="5099747" y="1235100"/>
                <a:ext cx="2986416" cy="2954424"/>
                <a:chOff x="5099747" y="1235100"/>
                <a:chExt cx="2986416" cy="2954424"/>
              </a:xfrm>
            </p:grpSpPr>
            <p:pic>
              <p:nvPicPr>
                <p:cNvPr id="325" name="Google Shape;325;p44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5099747" y="1235100"/>
                  <a:ext cx="2986416" cy="295442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326" name="Google Shape;326;p44"/>
                <p:cNvSpPr/>
                <p:nvPr/>
              </p:nvSpPr>
              <p:spPr>
                <a:xfrm rot="2700000">
                  <a:off x="6192155" y="1913218"/>
                  <a:ext cx="1025446" cy="308864"/>
                </a:xfrm>
                <a:prstGeom prst="rect">
                  <a:avLst/>
                </a:prstGeom>
                <a:noFill/>
                <a:ln cap="flat" cmpd="sng" w="38100">
                  <a:solidFill>
                    <a:srgbClr val="93C47D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7" name="Google Shape;327;p44"/>
                <p:cNvSpPr/>
                <p:nvPr/>
              </p:nvSpPr>
              <p:spPr>
                <a:xfrm rot="2700000">
                  <a:off x="6767719" y="1639546"/>
                  <a:ext cx="358503" cy="341108"/>
                </a:xfrm>
                <a:prstGeom prst="rect">
                  <a:avLst/>
                </a:prstGeom>
                <a:noFill/>
                <a:ln cap="flat" cmpd="sng" w="38100">
                  <a:solidFill>
                    <a:srgbClr val="FF99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8" name="Google Shape;328;p44"/>
                <p:cNvSpPr txBox="1"/>
                <p:nvPr/>
              </p:nvSpPr>
              <p:spPr>
                <a:xfrm flipH="1" rot="-2699510">
                  <a:off x="6517728" y="2221715"/>
                  <a:ext cx="1487682" cy="49257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2000">
                      <a:solidFill>
                        <a:srgbClr val="A64D79"/>
                      </a:solidFill>
                      <a:latin typeface="Lexend"/>
                      <a:ea typeface="Lexend"/>
                      <a:cs typeface="Lexend"/>
                      <a:sym typeface="Lexend"/>
                    </a:rPr>
                    <a:t>Module</a:t>
                  </a:r>
                  <a:endParaRPr sz="2000">
                    <a:solidFill>
                      <a:srgbClr val="A64D79"/>
                    </a:solidFill>
                    <a:latin typeface="Lexend"/>
                    <a:ea typeface="Lexend"/>
                    <a:cs typeface="Lexend"/>
                    <a:sym typeface="Lexend"/>
                  </a:endParaRPr>
                </a:p>
              </p:txBody>
            </p:sp>
            <p:sp>
              <p:nvSpPr>
                <p:cNvPr id="329" name="Google Shape;329;p44"/>
                <p:cNvSpPr txBox="1"/>
                <p:nvPr/>
              </p:nvSpPr>
              <p:spPr>
                <a:xfrm rot="2700000">
                  <a:off x="6335446" y="1866210"/>
                  <a:ext cx="803132" cy="40008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>
                      <a:solidFill>
                        <a:srgbClr val="93C47D"/>
                      </a:solidFill>
                      <a:latin typeface="Lexend"/>
                      <a:ea typeface="Lexend"/>
                      <a:cs typeface="Lexend"/>
                      <a:sym typeface="Lexend"/>
                    </a:rPr>
                    <a:t>Sensor</a:t>
                  </a:r>
                  <a:endParaRPr>
                    <a:solidFill>
                      <a:srgbClr val="93C47D"/>
                    </a:solidFill>
                    <a:latin typeface="Lexend"/>
                    <a:ea typeface="Lexend"/>
                    <a:cs typeface="Lexend"/>
                    <a:sym typeface="Lexend"/>
                  </a:endParaRPr>
                </a:p>
              </p:txBody>
            </p:sp>
          </p:grpSp>
          <p:sp>
            <p:nvSpPr>
              <p:cNvPr id="330" name="Google Shape;330;p44"/>
              <p:cNvSpPr txBox="1"/>
              <p:nvPr/>
            </p:nvSpPr>
            <p:spPr>
              <a:xfrm rot="2508659">
                <a:off x="6653345" y="1625481"/>
                <a:ext cx="587242" cy="36924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FF9900"/>
                    </a:solidFill>
                    <a:latin typeface="Lexend"/>
                    <a:ea typeface="Lexend"/>
                    <a:cs typeface="Lexend"/>
                    <a:sym typeface="Lexend"/>
                  </a:rPr>
                  <a:t>Chip</a:t>
                </a:r>
                <a:endParaRPr sz="1200">
                  <a:solidFill>
                    <a:srgbClr val="FF99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</p:grpSp>
        <p:sp>
          <p:nvSpPr>
            <p:cNvPr id="331" name="Google Shape;331;p44"/>
            <p:cNvSpPr txBox="1"/>
            <p:nvPr/>
          </p:nvSpPr>
          <p:spPr>
            <a:xfrm>
              <a:off x="5612500" y="1471475"/>
              <a:ext cx="867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Lexend"/>
                  <a:ea typeface="Lexend"/>
                  <a:cs typeface="Lexend"/>
                  <a:sym typeface="Lexend"/>
                </a:rPr>
                <a:t>C side  </a:t>
              </a: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32" name="Google Shape;332;p44"/>
            <p:cNvSpPr txBox="1"/>
            <p:nvPr/>
          </p:nvSpPr>
          <p:spPr>
            <a:xfrm>
              <a:off x="7355975" y="3281625"/>
              <a:ext cx="867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Lexend"/>
                  <a:ea typeface="Lexend"/>
                  <a:cs typeface="Lexend"/>
                  <a:sym typeface="Lexend"/>
                </a:rPr>
                <a:t>A</a:t>
              </a:r>
              <a:r>
                <a:rPr lang="en">
                  <a:latin typeface="Lexend"/>
                  <a:ea typeface="Lexend"/>
                  <a:cs typeface="Lexend"/>
                  <a:sym typeface="Lexend"/>
                </a:rPr>
                <a:t> side </a:t>
              </a: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pic>
        <p:nvPicPr>
          <p:cNvPr id="333" name="Google Shape;333;p44"/>
          <p:cNvPicPr preferRelativeResize="0"/>
          <p:nvPr/>
        </p:nvPicPr>
        <p:blipFill rotWithShape="1">
          <a:blip r:embed="rId4">
            <a:alphaModFix/>
          </a:blip>
          <a:srcRect b="7733" l="30920" r="23473" t="20053"/>
          <a:stretch/>
        </p:blipFill>
        <p:spPr>
          <a:xfrm flipH="1">
            <a:off x="1066425" y="923425"/>
            <a:ext cx="3578700" cy="36219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34" name="Google Shape;334;p44"/>
          <p:cNvSpPr txBox="1"/>
          <p:nvPr>
            <p:ph type="title"/>
          </p:nvPr>
        </p:nvSpPr>
        <p:spPr>
          <a:xfrm>
            <a:off x="114175" y="94000"/>
            <a:ext cx="8907000" cy="7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Geometry</a:t>
            </a:r>
            <a:endParaRPr/>
          </a:p>
        </p:txBody>
      </p:sp>
      <p:grpSp>
        <p:nvGrpSpPr>
          <p:cNvPr id="335" name="Google Shape;335;p44"/>
          <p:cNvGrpSpPr/>
          <p:nvPr/>
        </p:nvGrpSpPr>
        <p:grpSpPr>
          <a:xfrm>
            <a:off x="2526225" y="1255750"/>
            <a:ext cx="5854125" cy="2957300"/>
            <a:chOff x="2362450" y="1094550"/>
            <a:chExt cx="5854125" cy="2957300"/>
          </a:xfrm>
        </p:grpSpPr>
        <p:sp>
          <p:nvSpPr>
            <p:cNvPr id="336" name="Google Shape;336;p44"/>
            <p:cNvSpPr/>
            <p:nvPr/>
          </p:nvSpPr>
          <p:spPr>
            <a:xfrm>
              <a:off x="2362450" y="2262375"/>
              <a:ext cx="607200" cy="621600"/>
            </a:xfrm>
            <a:prstGeom prst="rect">
              <a:avLst/>
            </a:prstGeom>
            <a:noFill/>
            <a:ln cap="flat" cmpd="sng" w="28575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44"/>
            <p:cNvSpPr/>
            <p:nvPr/>
          </p:nvSpPr>
          <p:spPr>
            <a:xfrm>
              <a:off x="5166775" y="1094550"/>
              <a:ext cx="3049800" cy="2954400"/>
            </a:xfrm>
            <a:prstGeom prst="rect">
              <a:avLst/>
            </a:prstGeom>
            <a:noFill/>
            <a:ln cap="flat" cmpd="sng" w="28575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338" name="Google Shape;338;p44"/>
            <p:cNvCxnSpPr/>
            <p:nvPr/>
          </p:nvCxnSpPr>
          <p:spPr>
            <a:xfrm flipH="1" rot="10800000">
              <a:off x="2964300" y="1094650"/>
              <a:ext cx="2245500" cy="1172700"/>
            </a:xfrm>
            <a:prstGeom prst="straightConnector1">
              <a:avLst/>
            </a:prstGeom>
            <a:noFill/>
            <a:ln cap="flat" cmpd="sng" w="28575">
              <a:solidFill>
                <a:srgbClr val="FFFF00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339" name="Google Shape;339;p44"/>
            <p:cNvCxnSpPr/>
            <p:nvPr/>
          </p:nvCxnSpPr>
          <p:spPr>
            <a:xfrm>
              <a:off x="2972225" y="2879750"/>
              <a:ext cx="2237400" cy="1172100"/>
            </a:xfrm>
            <a:prstGeom prst="straightConnector1">
              <a:avLst/>
            </a:prstGeom>
            <a:noFill/>
            <a:ln cap="flat" cmpd="sng" w="28575">
              <a:solidFill>
                <a:srgbClr val="FFFF00"/>
              </a:solidFill>
              <a:prstDash val="dash"/>
              <a:round/>
              <a:headEnd len="med" w="med" type="none"/>
              <a:tailEnd len="med" w="med" type="none"/>
            </a:ln>
          </p:spPr>
        </p:cxnSp>
      </p:grpSp>
      <p:sp>
        <p:nvSpPr>
          <p:cNvPr id="340" name="Google Shape;340;p44"/>
          <p:cNvSpPr txBox="1"/>
          <p:nvPr>
            <p:ph idx="12" type="sldNum"/>
          </p:nvPr>
        </p:nvSpPr>
        <p:spPr>
          <a:xfrm>
            <a:off x="8153170" y="4749900"/>
            <a:ext cx="867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/33</a:t>
            </a:r>
            <a:endParaRPr/>
          </a:p>
        </p:txBody>
      </p:sp>
      <p:cxnSp>
        <p:nvCxnSpPr>
          <p:cNvPr id="341" name="Google Shape;341;p44"/>
          <p:cNvCxnSpPr/>
          <p:nvPr/>
        </p:nvCxnSpPr>
        <p:spPr>
          <a:xfrm>
            <a:off x="765525" y="1103400"/>
            <a:ext cx="5100" cy="35790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342" name="Google Shape;342;p44"/>
          <p:cNvCxnSpPr/>
          <p:nvPr/>
        </p:nvCxnSpPr>
        <p:spPr>
          <a:xfrm rot="10800000">
            <a:off x="765825" y="923425"/>
            <a:ext cx="4500" cy="6486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343" name="Google Shape;343;p44"/>
          <p:cNvSpPr txBox="1"/>
          <p:nvPr/>
        </p:nvSpPr>
        <p:spPr>
          <a:xfrm rot="-5400000">
            <a:off x="136575" y="2534275"/>
            <a:ext cx="86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1 m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5"/>
          <p:cNvSpPr txBox="1"/>
          <p:nvPr>
            <p:ph type="title"/>
          </p:nvPr>
        </p:nvSpPr>
        <p:spPr>
          <a:xfrm>
            <a:off x="114175" y="94000"/>
            <a:ext cx="8907000" cy="7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the VELO Tracks Charged Particles</a:t>
            </a:r>
            <a:endParaRPr/>
          </a:p>
        </p:txBody>
      </p:sp>
      <p:sp>
        <p:nvSpPr>
          <p:cNvPr id="349" name="Google Shape;349;p45"/>
          <p:cNvSpPr txBox="1"/>
          <p:nvPr>
            <p:ph idx="12" type="sldNum"/>
          </p:nvPr>
        </p:nvSpPr>
        <p:spPr>
          <a:xfrm>
            <a:off x="8153170" y="4749900"/>
            <a:ext cx="867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/33</a:t>
            </a:r>
            <a:endParaRPr/>
          </a:p>
        </p:txBody>
      </p:sp>
      <p:pic>
        <p:nvPicPr>
          <p:cNvPr id="350" name="Google Shape;350;p45"/>
          <p:cNvPicPr preferRelativeResize="0"/>
          <p:nvPr/>
        </p:nvPicPr>
        <p:blipFill rotWithShape="1">
          <a:blip r:embed="rId3">
            <a:alphaModFix/>
          </a:blip>
          <a:srcRect b="0" l="19302" r="0" t="13874"/>
          <a:stretch/>
        </p:blipFill>
        <p:spPr>
          <a:xfrm>
            <a:off x="539762" y="828400"/>
            <a:ext cx="8055834" cy="392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6"/>
          <p:cNvSpPr txBox="1"/>
          <p:nvPr>
            <p:ph type="title"/>
          </p:nvPr>
        </p:nvSpPr>
        <p:spPr>
          <a:xfrm>
            <a:off x="114175" y="94000"/>
            <a:ext cx="8907000" cy="7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the VELO Tracks Charged Particles</a:t>
            </a:r>
            <a:endParaRPr/>
          </a:p>
        </p:txBody>
      </p:sp>
      <p:sp>
        <p:nvSpPr>
          <p:cNvPr id="356" name="Google Shape;356;p46"/>
          <p:cNvSpPr txBox="1"/>
          <p:nvPr>
            <p:ph idx="12" type="sldNum"/>
          </p:nvPr>
        </p:nvSpPr>
        <p:spPr>
          <a:xfrm>
            <a:off x="8153170" y="4749900"/>
            <a:ext cx="867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/33</a:t>
            </a:r>
            <a:endParaRPr/>
          </a:p>
        </p:txBody>
      </p:sp>
      <p:pic>
        <p:nvPicPr>
          <p:cNvPr id="357" name="Google Shape;35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3775" y="957725"/>
            <a:ext cx="2288544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173" y="1480650"/>
            <a:ext cx="4635150" cy="28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46"/>
          <p:cNvSpPr txBox="1"/>
          <p:nvPr/>
        </p:nvSpPr>
        <p:spPr>
          <a:xfrm>
            <a:off x="3222325" y="828400"/>
            <a:ext cx="7074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sz="38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173" y="1480650"/>
            <a:ext cx="4635150" cy="28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47"/>
          <p:cNvSpPr/>
          <p:nvPr/>
        </p:nvSpPr>
        <p:spPr>
          <a:xfrm>
            <a:off x="3131975" y="2480625"/>
            <a:ext cx="101100" cy="102000"/>
          </a:xfrm>
          <a:prstGeom prst="mathMultiply">
            <a:avLst>
              <a:gd fmla="val 23520" name="adj1"/>
            </a:avLst>
          </a:prstGeom>
          <a:solidFill>
            <a:srgbClr val="FF9900"/>
          </a:solidFill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47"/>
          <p:cNvSpPr txBox="1"/>
          <p:nvPr>
            <p:ph type="title"/>
          </p:nvPr>
        </p:nvSpPr>
        <p:spPr>
          <a:xfrm>
            <a:off x="114175" y="94000"/>
            <a:ext cx="8907000" cy="7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the VELO Tracks Charged Particles</a:t>
            </a:r>
            <a:endParaRPr/>
          </a:p>
        </p:txBody>
      </p:sp>
      <p:sp>
        <p:nvSpPr>
          <p:cNvPr id="367" name="Google Shape;367;p47"/>
          <p:cNvSpPr txBox="1"/>
          <p:nvPr>
            <p:ph idx="1" type="body"/>
          </p:nvPr>
        </p:nvSpPr>
        <p:spPr>
          <a:xfrm>
            <a:off x="4749325" y="828400"/>
            <a:ext cx="4271700" cy="39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▶"/>
            </a:pPr>
            <a:r>
              <a:rPr b="1" lang="en" sz="1600"/>
              <a:t>Clusters: </a:t>
            </a:r>
            <a:r>
              <a:rPr lang="en" sz="1600">
                <a:solidFill>
                  <a:schemeClr val="dk1"/>
                </a:solidFill>
              </a:rPr>
              <a:t>a collection of pixels registering a hit in the sensor from a traversing particle</a:t>
            </a:r>
            <a:endParaRPr sz="16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68" name="Google Shape;368;p47"/>
          <p:cNvSpPr txBox="1"/>
          <p:nvPr>
            <p:ph idx="12" type="sldNum"/>
          </p:nvPr>
        </p:nvSpPr>
        <p:spPr>
          <a:xfrm>
            <a:off x="8153170" y="4749900"/>
            <a:ext cx="867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/33</a:t>
            </a:r>
            <a:endParaRPr/>
          </a:p>
        </p:txBody>
      </p:sp>
      <p:sp>
        <p:nvSpPr>
          <p:cNvPr id="369" name="Google Shape;369;p47"/>
          <p:cNvSpPr/>
          <p:nvPr/>
        </p:nvSpPr>
        <p:spPr>
          <a:xfrm>
            <a:off x="2163025" y="1351325"/>
            <a:ext cx="316800" cy="298200"/>
          </a:xfrm>
          <a:prstGeom prst="mathMultiply">
            <a:avLst>
              <a:gd fmla="val 23520" name="adj1"/>
            </a:avLst>
          </a:prstGeom>
          <a:solidFill>
            <a:srgbClr val="FF9900"/>
          </a:solidFill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47"/>
          <p:cNvSpPr/>
          <p:nvPr/>
        </p:nvSpPr>
        <p:spPr>
          <a:xfrm>
            <a:off x="2806975" y="1351325"/>
            <a:ext cx="316800" cy="298200"/>
          </a:xfrm>
          <a:prstGeom prst="mathMultiply">
            <a:avLst>
              <a:gd fmla="val 23520" name="adj1"/>
            </a:avLst>
          </a:prstGeom>
          <a:solidFill>
            <a:srgbClr val="6D9EEB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47"/>
          <p:cNvSpPr/>
          <p:nvPr/>
        </p:nvSpPr>
        <p:spPr>
          <a:xfrm>
            <a:off x="4012925" y="2334750"/>
            <a:ext cx="101100" cy="102000"/>
          </a:xfrm>
          <a:prstGeom prst="mathMultiply">
            <a:avLst>
              <a:gd fmla="val 23520" name="adj1"/>
            </a:avLst>
          </a:prstGeom>
          <a:solidFill>
            <a:srgbClr val="FF9900"/>
          </a:solidFill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47"/>
          <p:cNvSpPr/>
          <p:nvPr/>
        </p:nvSpPr>
        <p:spPr>
          <a:xfrm>
            <a:off x="2165825" y="2436750"/>
            <a:ext cx="101100" cy="102000"/>
          </a:xfrm>
          <a:prstGeom prst="mathMultiply">
            <a:avLst>
              <a:gd fmla="val 23520" name="adj1"/>
            </a:avLst>
          </a:prstGeom>
          <a:solidFill>
            <a:srgbClr val="6D9EEB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47"/>
          <p:cNvSpPr/>
          <p:nvPr/>
        </p:nvSpPr>
        <p:spPr>
          <a:xfrm>
            <a:off x="2514975" y="2108725"/>
            <a:ext cx="101100" cy="102000"/>
          </a:xfrm>
          <a:prstGeom prst="mathMultiply">
            <a:avLst>
              <a:gd fmla="val 23520" name="adj1"/>
            </a:avLst>
          </a:prstGeom>
          <a:solidFill>
            <a:srgbClr val="6D9EEB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47"/>
          <p:cNvSpPr/>
          <p:nvPr/>
        </p:nvSpPr>
        <p:spPr>
          <a:xfrm>
            <a:off x="2870650" y="1815000"/>
            <a:ext cx="101100" cy="102000"/>
          </a:xfrm>
          <a:prstGeom prst="mathMultiply">
            <a:avLst>
              <a:gd fmla="val 23520" name="adj1"/>
            </a:avLst>
          </a:prstGeom>
          <a:solidFill>
            <a:srgbClr val="6D9EEB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47"/>
          <p:cNvSpPr/>
          <p:nvPr/>
        </p:nvSpPr>
        <p:spPr>
          <a:xfrm>
            <a:off x="4835275" y="918350"/>
            <a:ext cx="316800" cy="298200"/>
          </a:xfrm>
          <a:prstGeom prst="mathMultiply">
            <a:avLst>
              <a:gd fmla="val 23520" name="adj1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47"/>
          <p:cNvSpPr/>
          <p:nvPr/>
        </p:nvSpPr>
        <p:spPr>
          <a:xfrm>
            <a:off x="2165825" y="2436750"/>
            <a:ext cx="101100" cy="102000"/>
          </a:xfrm>
          <a:prstGeom prst="mathMultiply">
            <a:avLst>
              <a:gd fmla="val 23520" name="adj1"/>
            </a:avLst>
          </a:prstGeom>
          <a:solidFill>
            <a:srgbClr val="6D9EEB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47"/>
          <p:cNvSpPr/>
          <p:nvPr/>
        </p:nvSpPr>
        <p:spPr>
          <a:xfrm>
            <a:off x="2514975" y="2114025"/>
            <a:ext cx="101100" cy="102000"/>
          </a:xfrm>
          <a:prstGeom prst="mathMultiply">
            <a:avLst>
              <a:gd fmla="val 23520" name="adj1"/>
            </a:avLst>
          </a:prstGeom>
          <a:solidFill>
            <a:srgbClr val="6D9EEB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47"/>
          <p:cNvSpPr/>
          <p:nvPr/>
        </p:nvSpPr>
        <p:spPr>
          <a:xfrm>
            <a:off x="2870650" y="1799175"/>
            <a:ext cx="101100" cy="102000"/>
          </a:xfrm>
          <a:prstGeom prst="mathMultiply">
            <a:avLst>
              <a:gd fmla="val 23520" name="adj1"/>
            </a:avLst>
          </a:prstGeom>
          <a:solidFill>
            <a:srgbClr val="6D9EEB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47"/>
          <p:cNvSpPr/>
          <p:nvPr/>
        </p:nvSpPr>
        <p:spPr>
          <a:xfrm>
            <a:off x="2073750" y="2532888"/>
            <a:ext cx="101100" cy="102000"/>
          </a:xfrm>
          <a:prstGeom prst="mathMultiply">
            <a:avLst>
              <a:gd fmla="val 23520" name="adj1"/>
            </a:avLst>
          </a:prstGeom>
          <a:solidFill>
            <a:srgbClr val="6D9EEB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47"/>
          <p:cNvSpPr/>
          <p:nvPr/>
        </p:nvSpPr>
        <p:spPr>
          <a:xfrm>
            <a:off x="2337025" y="2279350"/>
            <a:ext cx="101100" cy="102000"/>
          </a:xfrm>
          <a:prstGeom prst="mathMultiply">
            <a:avLst>
              <a:gd fmla="val 23520" name="adj1"/>
            </a:avLst>
          </a:prstGeom>
          <a:solidFill>
            <a:srgbClr val="6D9EEB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47"/>
          <p:cNvSpPr/>
          <p:nvPr/>
        </p:nvSpPr>
        <p:spPr>
          <a:xfrm>
            <a:off x="2692675" y="1964525"/>
            <a:ext cx="101100" cy="102000"/>
          </a:xfrm>
          <a:prstGeom prst="mathMultiply">
            <a:avLst>
              <a:gd fmla="val 23520" name="adj1"/>
            </a:avLst>
          </a:prstGeom>
          <a:solidFill>
            <a:srgbClr val="6D9EEB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47"/>
          <p:cNvSpPr/>
          <p:nvPr/>
        </p:nvSpPr>
        <p:spPr>
          <a:xfrm>
            <a:off x="2603550" y="2043025"/>
            <a:ext cx="101100" cy="102000"/>
          </a:xfrm>
          <a:prstGeom prst="mathMultiply">
            <a:avLst>
              <a:gd fmla="val 23520" name="adj1"/>
            </a:avLst>
          </a:prstGeom>
          <a:solidFill>
            <a:srgbClr val="6D9EEB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47"/>
          <p:cNvSpPr/>
          <p:nvPr/>
        </p:nvSpPr>
        <p:spPr>
          <a:xfrm>
            <a:off x="3131975" y="2480625"/>
            <a:ext cx="101100" cy="102000"/>
          </a:xfrm>
          <a:prstGeom prst="mathMultiply">
            <a:avLst>
              <a:gd fmla="val 23520" name="adj1"/>
            </a:avLst>
          </a:prstGeom>
          <a:solidFill>
            <a:srgbClr val="FF9900"/>
          </a:solidFill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47"/>
          <p:cNvSpPr/>
          <p:nvPr/>
        </p:nvSpPr>
        <p:spPr>
          <a:xfrm>
            <a:off x="2514975" y="2582625"/>
            <a:ext cx="101100" cy="102000"/>
          </a:xfrm>
          <a:prstGeom prst="mathMultiply">
            <a:avLst>
              <a:gd fmla="val 23520" name="adj1"/>
            </a:avLst>
          </a:prstGeom>
          <a:solidFill>
            <a:srgbClr val="FF9900"/>
          </a:solidFill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47"/>
          <p:cNvSpPr/>
          <p:nvPr/>
        </p:nvSpPr>
        <p:spPr>
          <a:xfrm>
            <a:off x="4012925" y="2334750"/>
            <a:ext cx="101100" cy="102000"/>
          </a:xfrm>
          <a:prstGeom prst="mathMultiply">
            <a:avLst>
              <a:gd fmla="val 23520" name="adj1"/>
            </a:avLst>
          </a:prstGeom>
          <a:solidFill>
            <a:srgbClr val="FF9900"/>
          </a:solidFill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47"/>
          <p:cNvSpPr/>
          <p:nvPr/>
        </p:nvSpPr>
        <p:spPr>
          <a:xfrm>
            <a:off x="3491025" y="2419200"/>
            <a:ext cx="101100" cy="102000"/>
          </a:xfrm>
          <a:prstGeom prst="mathMultiply">
            <a:avLst>
              <a:gd fmla="val 23520" name="adj1"/>
            </a:avLst>
          </a:prstGeom>
          <a:solidFill>
            <a:srgbClr val="FF9900"/>
          </a:solidFill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47"/>
          <p:cNvSpPr/>
          <p:nvPr/>
        </p:nvSpPr>
        <p:spPr>
          <a:xfrm>
            <a:off x="3844050" y="2360425"/>
            <a:ext cx="101100" cy="102000"/>
          </a:xfrm>
          <a:prstGeom prst="mathMultiply">
            <a:avLst>
              <a:gd fmla="val 23520" name="adj1"/>
            </a:avLst>
          </a:prstGeom>
          <a:solidFill>
            <a:srgbClr val="FF9900"/>
          </a:solidFill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47"/>
          <p:cNvSpPr/>
          <p:nvPr/>
        </p:nvSpPr>
        <p:spPr>
          <a:xfrm>
            <a:off x="2705875" y="2550400"/>
            <a:ext cx="101100" cy="102000"/>
          </a:xfrm>
          <a:prstGeom prst="mathMultiply">
            <a:avLst>
              <a:gd fmla="val 23520" name="adj1"/>
            </a:avLst>
          </a:prstGeom>
          <a:solidFill>
            <a:srgbClr val="FF9900"/>
          </a:solidFill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47"/>
          <p:cNvSpPr/>
          <p:nvPr/>
        </p:nvSpPr>
        <p:spPr>
          <a:xfrm>
            <a:off x="2337025" y="2615675"/>
            <a:ext cx="101100" cy="102000"/>
          </a:xfrm>
          <a:prstGeom prst="mathMultiply">
            <a:avLst>
              <a:gd fmla="val 23520" name="adj1"/>
            </a:avLst>
          </a:prstGeom>
          <a:solidFill>
            <a:srgbClr val="FF9900"/>
          </a:solidFill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47"/>
          <p:cNvSpPr/>
          <p:nvPr/>
        </p:nvSpPr>
        <p:spPr>
          <a:xfrm>
            <a:off x="4366275" y="2279350"/>
            <a:ext cx="101100" cy="102000"/>
          </a:xfrm>
          <a:prstGeom prst="mathMultiply">
            <a:avLst>
              <a:gd fmla="val 23520" name="adj1"/>
            </a:avLst>
          </a:prstGeom>
          <a:solidFill>
            <a:srgbClr val="FF9900"/>
          </a:solidFill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1" name="Google Shape;391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3775" y="957725"/>
            <a:ext cx="2288544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47"/>
          <p:cNvSpPr txBox="1"/>
          <p:nvPr/>
        </p:nvSpPr>
        <p:spPr>
          <a:xfrm>
            <a:off x="3222325" y="828400"/>
            <a:ext cx="7074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sz="38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173" y="1480650"/>
            <a:ext cx="4635150" cy="28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48"/>
          <p:cNvSpPr/>
          <p:nvPr/>
        </p:nvSpPr>
        <p:spPr>
          <a:xfrm>
            <a:off x="3131975" y="2480625"/>
            <a:ext cx="101100" cy="102000"/>
          </a:xfrm>
          <a:prstGeom prst="mathMultiply">
            <a:avLst>
              <a:gd fmla="val 23520" name="adj1"/>
            </a:avLst>
          </a:prstGeom>
          <a:solidFill>
            <a:srgbClr val="FF9900"/>
          </a:solidFill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48"/>
          <p:cNvSpPr txBox="1"/>
          <p:nvPr>
            <p:ph type="title"/>
          </p:nvPr>
        </p:nvSpPr>
        <p:spPr>
          <a:xfrm>
            <a:off x="114175" y="94000"/>
            <a:ext cx="8907000" cy="7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the VELO Tracks Charged Particles</a:t>
            </a:r>
            <a:endParaRPr/>
          </a:p>
        </p:txBody>
      </p:sp>
      <p:sp>
        <p:nvSpPr>
          <p:cNvPr id="400" name="Google Shape;400;p48"/>
          <p:cNvSpPr txBox="1"/>
          <p:nvPr>
            <p:ph idx="1" type="body"/>
          </p:nvPr>
        </p:nvSpPr>
        <p:spPr>
          <a:xfrm>
            <a:off x="4749325" y="828400"/>
            <a:ext cx="4271700" cy="39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▶"/>
            </a:pPr>
            <a:r>
              <a:rPr b="1" lang="en" sz="1600">
                <a:solidFill>
                  <a:schemeClr val="dk1"/>
                </a:solidFill>
              </a:rPr>
              <a:t>Clusters: </a:t>
            </a:r>
            <a:r>
              <a:rPr lang="en" sz="1600">
                <a:solidFill>
                  <a:schemeClr val="dk1"/>
                </a:solidFill>
              </a:rPr>
              <a:t>a collection of pixels registering a hit in the sensor from a traversing particle 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▶"/>
            </a:pPr>
            <a:r>
              <a:rPr b="1" lang="en" sz="1600">
                <a:solidFill>
                  <a:schemeClr val="dk1"/>
                </a:solidFill>
              </a:rPr>
              <a:t>Tracks: </a:t>
            </a:r>
            <a:r>
              <a:rPr lang="en" sz="1600">
                <a:solidFill>
                  <a:schemeClr val="dk1"/>
                </a:solidFill>
              </a:rPr>
              <a:t>trajectory of particles  reconstructed from clusters in at least 3 sensors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401" name="Google Shape;401;p48"/>
          <p:cNvSpPr txBox="1"/>
          <p:nvPr>
            <p:ph idx="12" type="sldNum"/>
          </p:nvPr>
        </p:nvSpPr>
        <p:spPr>
          <a:xfrm>
            <a:off x="8153170" y="4749900"/>
            <a:ext cx="867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/33</a:t>
            </a:r>
            <a:endParaRPr/>
          </a:p>
        </p:txBody>
      </p:sp>
      <p:sp>
        <p:nvSpPr>
          <p:cNvPr id="402" name="Google Shape;402;p48"/>
          <p:cNvSpPr/>
          <p:nvPr/>
        </p:nvSpPr>
        <p:spPr>
          <a:xfrm>
            <a:off x="2514975" y="2582625"/>
            <a:ext cx="101100" cy="102000"/>
          </a:xfrm>
          <a:prstGeom prst="mathMultiply">
            <a:avLst>
              <a:gd fmla="val 23520" name="adj1"/>
            </a:avLst>
          </a:prstGeom>
          <a:solidFill>
            <a:srgbClr val="FF9900"/>
          </a:solidFill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48"/>
          <p:cNvSpPr/>
          <p:nvPr/>
        </p:nvSpPr>
        <p:spPr>
          <a:xfrm>
            <a:off x="4012925" y="2334750"/>
            <a:ext cx="101100" cy="102000"/>
          </a:xfrm>
          <a:prstGeom prst="mathMultiply">
            <a:avLst>
              <a:gd fmla="val 23520" name="adj1"/>
            </a:avLst>
          </a:prstGeom>
          <a:solidFill>
            <a:srgbClr val="FF9900"/>
          </a:solidFill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4" name="Google Shape;404;p48"/>
          <p:cNvCxnSpPr/>
          <p:nvPr/>
        </p:nvCxnSpPr>
        <p:spPr>
          <a:xfrm flipH="1" rot="10800000">
            <a:off x="1956025" y="1710550"/>
            <a:ext cx="1114200" cy="1024200"/>
          </a:xfrm>
          <a:prstGeom prst="straightConnector1">
            <a:avLst/>
          </a:prstGeom>
          <a:noFill/>
          <a:ln cap="flat" cmpd="sng" w="9525">
            <a:solidFill>
              <a:srgbClr val="6D9EEB"/>
            </a:solidFill>
            <a:prstDash val="lgDash"/>
            <a:round/>
            <a:headEnd len="med" w="med" type="none"/>
            <a:tailEnd len="med" w="med" type="none"/>
          </a:ln>
        </p:spPr>
      </p:cxnSp>
      <p:sp>
        <p:nvSpPr>
          <p:cNvPr id="405" name="Google Shape;405;p48"/>
          <p:cNvSpPr/>
          <p:nvPr/>
        </p:nvSpPr>
        <p:spPr>
          <a:xfrm>
            <a:off x="2165825" y="2436750"/>
            <a:ext cx="101100" cy="102000"/>
          </a:xfrm>
          <a:prstGeom prst="mathMultiply">
            <a:avLst>
              <a:gd fmla="val 23520" name="adj1"/>
            </a:avLst>
          </a:prstGeom>
          <a:solidFill>
            <a:srgbClr val="6D9EEB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48"/>
          <p:cNvSpPr/>
          <p:nvPr/>
        </p:nvSpPr>
        <p:spPr>
          <a:xfrm>
            <a:off x="2514975" y="2114025"/>
            <a:ext cx="101100" cy="102000"/>
          </a:xfrm>
          <a:prstGeom prst="mathMultiply">
            <a:avLst>
              <a:gd fmla="val 23520" name="adj1"/>
            </a:avLst>
          </a:prstGeom>
          <a:solidFill>
            <a:srgbClr val="6D9EEB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48"/>
          <p:cNvSpPr/>
          <p:nvPr/>
        </p:nvSpPr>
        <p:spPr>
          <a:xfrm>
            <a:off x="2870650" y="1799175"/>
            <a:ext cx="101100" cy="102000"/>
          </a:xfrm>
          <a:prstGeom prst="mathMultiply">
            <a:avLst>
              <a:gd fmla="val 23520" name="adj1"/>
            </a:avLst>
          </a:prstGeom>
          <a:solidFill>
            <a:srgbClr val="6D9EEB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8" name="Google Shape;408;p48"/>
          <p:cNvCxnSpPr/>
          <p:nvPr/>
        </p:nvCxnSpPr>
        <p:spPr>
          <a:xfrm flipH="1" rot="10800000">
            <a:off x="1969225" y="2307200"/>
            <a:ext cx="2539500" cy="430200"/>
          </a:xfrm>
          <a:prstGeom prst="straightConnector1">
            <a:avLst/>
          </a:prstGeom>
          <a:noFill/>
          <a:ln cap="flat" cmpd="sng" w="9525">
            <a:solidFill>
              <a:srgbClr val="FF9900"/>
            </a:solidFill>
            <a:prstDash val="lgDash"/>
            <a:round/>
            <a:headEnd len="med" w="med" type="none"/>
            <a:tailEnd len="med" w="med" type="none"/>
          </a:ln>
        </p:spPr>
      </p:cxnSp>
      <p:sp>
        <p:nvSpPr>
          <p:cNvPr id="409" name="Google Shape;409;p48"/>
          <p:cNvSpPr/>
          <p:nvPr/>
        </p:nvSpPr>
        <p:spPr>
          <a:xfrm>
            <a:off x="4835275" y="918350"/>
            <a:ext cx="316800" cy="298200"/>
          </a:xfrm>
          <a:prstGeom prst="mathMultiply">
            <a:avLst>
              <a:gd fmla="val 23520" name="adj1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0" name="Google Shape;410;p48"/>
          <p:cNvCxnSpPr/>
          <p:nvPr/>
        </p:nvCxnSpPr>
        <p:spPr>
          <a:xfrm flipH="1" rot="10800000">
            <a:off x="4898575" y="2450250"/>
            <a:ext cx="253500" cy="2430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411" name="Google Shape;411;p48"/>
          <p:cNvSpPr/>
          <p:nvPr/>
        </p:nvSpPr>
        <p:spPr>
          <a:xfrm>
            <a:off x="2073750" y="2532888"/>
            <a:ext cx="101100" cy="102000"/>
          </a:xfrm>
          <a:prstGeom prst="mathMultiply">
            <a:avLst>
              <a:gd fmla="val 23520" name="adj1"/>
            </a:avLst>
          </a:prstGeom>
          <a:solidFill>
            <a:srgbClr val="6D9EEB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48"/>
          <p:cNvSpPr/>
          <p:nvPr/>
        </p:nvSpPr>
        <p:spPr>
          <a:xfrm>
            <a:off x="2337025" y="2279350"/>
            <a:ext cx="101100" cy="102000"/>
          </a:xfrm>
          <a:prstGeom prst="mathMultiply">
            <a:avLst>
              <a:gd fmla="val 23520" name="adj1"/>
            </a:avLst>
          </a:prstGeom>
          <a:solidFill>
            <a:srgbClr val="6D9EEB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48"/>
          <p:cNvSpPr/>
          <p:nvPr/>
        </p:nvSpPr>
        <p:spPr>
          <a:xfrm>
            <a:off x="2692675" y="1964525"/>
            <a:ext cx="101100" cy="102000"/>
          </a:xfrm>
          <a:prstGeom prst="mathMultiply">
            <a:avLst>
              <a:gd fmla="val 23520" name="adj1"/>
            </a:avLst>
          </a:prstGeom>
          <a:solidFill>
            <a:srgbClr val="6D9EEB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48"/>
          <p:cNvSpPr/>
          <p:nvPr/>
        </p:nvSpPr>
        <p:spPr>
          <a:xfrm>
            <a:off x="2603550" y="2043025"/>
            <a:ext cx="101100" cy="102000"/>
          </a:xfrm>
          <a:prstGeom prst="mathMultiply">
            <a:avLst>
              <a:gd fmla="val 23520" name="adj1"/>
            </a:avLst>
          </a:prstGeom>
          <a:solidFill>
            <a:srgbClr val="6D9EEB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48"/>
          <p:cNvSpPr/>
          <p:nvPr/>
        </p:nvSpPr>
        <p:spPr>
          <a:xfrm>
            <a:off x="3491025" y="2419200"/>
            <a:ext cx="101100" cy="102000"/>
          </a:xfrm>
          <a:prstGeom prst="mathMultiply">
            <a:avLst>
              <a:gd fmla="val 23520" name="adj1"/>
            </a:avLst>
          </a:prstGeom>
          <a:solidFill>
            <a:srgbClr val="FF9900"/>
          </a:solidFill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48"/>
          <p:cNvSpPr/>
          <p:nvPr/>
        </p:nvSpPr>
        <p:spPr>
          <a:xfrm>
            <a:off x="3844050" y="2360425"/>
            <a:ext cx="101100" cy="102000"/>
          </a:xfrm>
          <a:prstGeom prst="mathMultiply">
            <a:avLst>
              <a:gd fmla="val 23520" name="adj1"/>
            </a:avLst>
          </a:prstGeom>
          <a:solidFill>
            <a:srgbClr val="FF9900"/>
          </a:solidFill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48"/>
          <p:cNvSpPr/>
          <p:nvPr/>
        </p:nvSpPr>
        <p:spPr>
          <a:xfrm>
            <a:off x="2705875" y="2550400"/>
            <a:ext cx="101100" cy="102000"/>
          </a:xfrm>
          <a:prstGeom prst="mathMultiply">
            <a:avLst>
              <a:gd fmla="val 23520" name="adj1"/>
            </a:avLst>
          </a:prstGeom>
          <a:solidFill>
            <a:srgbClr val="FF9900"/>
          </a:solidFill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48"/>
          <p:cNvSpPr/>
          <p:nvPr/>
        </p:nvSpPr>
        <p:spPr>
          <a:xfrm>
            <a:off x="2337025" y="2615675"/>
            <a:ext cx="101100" cy="102000"/>
          </a:xfrm>
          <a:prstGeom prst="mathMultiply">
            <a:avLst>
              <a:gd fmla="val 23520" name="adj1"/>
            </a:avLst>
          </a:prstGeom>
          <a:solidFill>
            <a:srgbClr val="FF9900"/>
          </a:solidFill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48"/>
          <p:cNvSpPr/>
          <p:nvPr/>
        </p:nvSpPr>
        <p:spPr>
          <a:xfrm>
            <a:off x="4366275" y="2279350"/>
            <a:ext cx="101100" cy="102000"/>
          </a:xfrm>
          <a:prstGeom prst="mathMultiply">
            <a:avLst>
              <a:gd fmla="val 23520" name="adj1"/>
            </a:avLst>
          </a:prstGeom>
          <a:solidFill>
            <a:srgbClr val="FF9900"/>
          </a:solidFill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48"/>
          <p:cNvSpPr/>
          <p:nvPr/>
        </p:nvSpPr>
        <p:spPr>
          <a:xfrm>
            <a:off x="2163025" y="1351325"/>
            <a:ext cx="316800" cy="298200"/>
          </a:xfrm>
          <a:prstGeom prst="mathMultiply">
            <a:avLst>
              <a:gd fmla="val 23520" name="adj1"/>
            </a:avLst>
          </a:prstGeom>
          <a:solidFill>
            <a:srgbClr val="FF9900"/>
          </a:solidFill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48"/>
          <p:cNvSpPr/>
          <p:nvPr/>
        </p:nvSpPr>
        <p:spPr>
          <a:xfrm>
            <a:off x="2806975" y="1351325"/>
            <a:ext cx="316800" cy="298200"/>
          </a:xfrm>
          <a:prstGeom prst="mathMultiply">
            <a:avLst>
              <a:gd fmla="val 23520" name="adj1"/>
            </a:avLst>
          </a:prstGeom>
          <a:solidFill>
            <a:srgbClr val="6D9EEB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22" name="Google Shape;422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3775" y="957725"/>
            <a:ext cx="2288544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48"/>
          <p:cNvSpPr txBox="1"/>
          <p:nvPr/>
        </p:nvSpPr>
        <p:spPr>
          <a:xfrm>
            <a:off x="3222325" y="828400"/>
            <a:ext cx="7074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sz="38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173" y="1480650"/>
            <a:ext cx="4635150" cy="28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49"/>
          <p:cNvSpPr/>
          <p:nvPr/>
        </p:nvSpPr>
        <p:spPr>
          <a:xfrm>
            <a:off x="3131975" y="2480625"/>
            <a:ext cx="101100" cy="102000"/>
          </a:xfrm>
          <a:prstGeom prst="mathMultiply">
            <a:avLst>
              <a:gd fmla="val 23520" name="adj1"/>
            </a:avLst>
          </a:prstGeom>
          <a:solidFill>
            <a:srgbClr val="FF9900"/>
          </a:solidFill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p49"/>
          <p:cNvSpPr txBox="1"/>
          <p:nvPr>
            <p:ph type="title"/>
          </p:nvPr>
        </p:nvSpPr>
        <p:spPr>
          <a:xfrm>
            <a:off x="114175" y="94000"/>
            <a:ext cx="8907000" cy="7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the VELO Tracks Charged Particles</a:t>
            </a:r>
            <a:endParaRPr/>
          </a:p>
        </p:txBody>
      </p:sp>
      <p:sp>
        <p:nvSpPr>
          <p:cNvPr id="431" name="Google Shape;431;p49"/>
          <p:cNvSpPr txBox="1"/>
          <p:nvPr>
            <p:ph idx="1" type="body"/>
          </p:nvPr>
        </p:nvSpPr>
        <p:spPr>
          <a:xfrm>
            <a:off x="4749325" y="828400"/>
            <a:ext cx="4271700" cy="39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▶"/>
            </a:pPr>
            <a:r>
              <a:rPr b="1" lang="en" sz="1600">
                <a:solidFill>
                  <a:schemeClr val="dk1"/>
                </a:solidFill>
              </a:rPr>
              <a:t>Clusters: </a:t>
            </a:r>
            <a:r>
              <a:rPr lang="en" sz="1600">
                <a:solidFill>
                  <a:schemeClr val="dk1"/>
                </a:solidFill>
              </a:rPr>
              <a:t>a collection of pixels registering a hit in the sensor from a traversing particle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▶"/>
            </a:pPr>
            <a:r>
              <a:rPr b="1" lang="en" sz="1600">
                <a:solidFill>
                  <a:schemeClr val="dk1"/>
                </a:solidFill>
              </a:rPr>
              <a:t>Tracks: </a:t>
            </a:r>
            <a:r>
              <a:rPr lang="en" sz="1600">
                <a:solidFill>
                  <a:schemeClr val="dk1"/>
                </a:solidFill>
              </a:rPr>
              <a:t>trajectory of particles  reconstructed from clusters in at least 3 sensors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2"/>
              </a:solidFill>
            </a:endParaRPr>
          </a:p>
          <a:p>
            <a:pPr indent="-330200" lvl="0" marL="457200" rtl="0" algn="l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▶"/>
            </a:pPr>
            <a:r>
              <a:rPr b="1" lang="en" sz="1600"/>
              <a:t>Vertices:</a:t>
            </a:r>
            <a:r>
              <a:rPr lang="en" sz="1600"/>
              <a:t> position calculated from groups of tracks suspected to be from the same decay</a:t>
            </a:r>
            <a:endParaRPr b="1" sz="16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432" name="Google Shape;432;p49"/>
          <p:cNvSpPr txBox="1"/>
          <p:nvPr>
            <p:ph idx="12" type="sldNum"/>
          </p:nvPr>
        </p:nvSpPr>
        <p:spPr>
          <a:xfrm>
            <a:off x="8153170" y="4749900"/>
            <a:ext cx="867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/33</a:t>
            </a:r>
            <a:endParaRPr/>
          </a:p>
        </p:txBody>
      </p:sp>
      <p:sp>
        <p:nvSpPr>
          <p:cNvPr id="433" name="Google Shape;433;p49"/>
          <p:cNvSpPr/>
          <p:nvPr/>
        </p:nvSpPr>
        <p:spPr>
          <a:xfrm>
            <a:off x="2514975" y="2582625"/>
            <a:ext cx="101100" cy="102000"/>
          </a:xfrm>
          <a:prstGeom prst="mathMultiply">
            <a:avLst>
              <a:gd fmla="val 23520" name="adj1"/>
            </a:avLst>
          </a:prstGeom>
          <a:solidFill>
            <a:srgbClr val="FF9900"/>
          </a:solidFill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49"/>
          <p:cNvSpPr/>
          <p:nvPr/>
        </p:nvSpPr>
        <p:spPr>
          <a:xfrm>
            <a:off x="4012925" y="2334750"/>
            <a:ext cx="101100" cy="102000"/>
          </a:xfrm>
          <a:prstGeom prst="mathMultiply">
            <a:avLst>
              <a:gd fmla="val 23520" name="adj1"/>
            </a:avLst>
          </a:prstGeom>
          <a:solidFill>
            <a:srgbClr val="FF9900"/>
          </a:solidFill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35" name="Google Shape;435;p49"/>
          <p:cNvCxnSpPr/>
          <p:nvPr/>
        </p:nvCxnSpPr>
        <p:spPr>
          <a:xfrm flipH="1" rot="10800000">
            <a:off x="1956025" y="1710550"/>
            <a:ext cx="1114200" cy="1024200"/>
          </a:xfrm>
          <a:prstGeom prst="straightConnector1">
            <a:avLst/>
          </a:prstGeom>
          <a:noFill/>
          <a:ln cap="flat" cmpd="sng" w="9525">
            <a:solidFill>
              <a:srgbClr val="6D9EEB"/>
            </a:solidFill>
            <a:prstDash val="lgDash"/>
            <a:round/>
            <a:headEnd len="med" w="med" type="none"/>
            <a:tailEnd len="med" w="med" type="none"/>
          </a:ln>
        </p:spPr>
      </p:cxnSp>
      <p:sp>
        <p:nvSpPr>
          <p:cNvPr id="436" name="Google Shape;436;p49"/>
          <p:cNvSpPr/>
          <p:nvPr/>
        </p:nvSpPr>
        <p:spPr>
          <a:xfrm>
            <a:off x="2165825" y="2436750"/>
            <a:ext cx="101100" cy="102000"/>
          </a:xfrm>
          <a:prstGeom prst="mathMultiply">
            <a:avLst>
              <a:gd fmla="val 23520" name="adj1"/>
            </a:avLst>
          </a:prstGeom>
          <a:solidFill>
            <a:srgbClr val="6D9EEB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49"/>
          <p:cNvSpPr/>
          <p:nvPr/>
        </p:nvSpPr>
        <p:spPr>
          <a:xfrm>
            <a:off x="2514975" y="2114025"/>
            <a:ext cx="101100" cy="102000"/>
          </a:xfrm>
          <a:prstGeom prst="mathMultiply">
            <a:avLst>
              <a:gd fmla="val 23520" name="adj1"/>
            </a:avLst>
          </a:prstGeom>
          <a:solidFill>
            <a:srgbClr val="6D9EEB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49"/>
          <p:cNvSpPr/>
          <p:nvPr/>
        </p:nvSpPr>
        <p:spPr>
          <a:xfrm>
            <a:off x="2870650" y="1799175"/>
            <a:ext cx="101100" cy="102000"/>
          </a:xfrm>
          <a:prstGeom prst="mathMultiply">
            <a:avLst>
              <a:gd fmla="val 23520" name="adj1"/>
            </a:avLst>
          </a:prstGeom>
          <a:solidFill>
            <a:srgbClr val="6D9EEB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39" name="Google Shape;439;p49"/>
          <p:cNvCxnSpPr/>
          <p:nvPr/>
        </p:nvCxnSpPr>
        <p:spPr>
          <a:xfrm flipH="1" rot="10800000">
            <a:off x="1969225" y="2307200"/>
            <a:ext cx="2539500" cy="430200"/>
          </a:xfrm>
          <a:prstGeom prst="straightConnector1">
            <a:avLst/>
          </a:prstGeom>
          <a:noFill/>
          <a:ln cap="flat" cmpd="sng" w="9525">
            <a:solidFill>
              <a:srgbClr val="FF9900"/>
            </a:solidFill>
            <a:prstDash val="lgDash"/>
            <a:round/>
            <a:headEnd len="med" w="med" type="none"/>
            <a:tailEnd len="med" w="med" type="none"/>
          </a:ln>
        </p:spPr>
      </p:cxnSp>
      <p:cxnSp>
        <p:nvCxnSpPr>
          <p:cNvPr id="440" name="Google Shape;440;p49"/>
          <p:cNvCxnSpPr/>
          <p:nvPr/>
        </p:nvCxnSpPr>
        <p:spPr>
          <a:xfrm flipH="1" rot="10800000">
            <a:off x="1747500" y="2740075"/>
            <a:ext cx="211200" cy="89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441" name="Google Shape;441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78599" y="2592275"/>
            <a:ext cx="297700" cy="147793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49"/>
          <p:cNvSpPr/>
          <p:nvPr/>
        </p:nvSpPr>
        <p:spPr>
          <a:xfrm>
            <a:off x="4866925" y="918350"/>
            <a:ext cx="316800" cy="298200"/>
          </a:xfrm>
          <a:prstGeom prst="mathMultiply">
            <a:avLst>
              <a:gd fmla="val 23520" name="adj1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43" name="Google Shape;443;p49"/>
          <p:cNvCxnSpPr/>
          <p:nvPr/>
        </p:nvCxnSpPr>
        <p:spPr>
          <a:xfrm flipH="1" rot="10800000">
            <a:off x="4898575" y="2450250"/>
            <a:ext cx="253500" cy="2430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444" name="Google Shape;444;p49"/>
          <p:cNvSpPr/>
          <p:nvPr/>
        </p:nvSpPr>
        <p:spPr>
          <a:xfrm>
            <a:off x="1908525" y="2684625"/>
            <a:ext cx="101100" cy="102000"/>
          </a:xfrm>
          <a:prstGeom prst="star4">
            <a:avLst>
              <a:gd fmla="val 12500" name="adj"/>
            </a:avLst>
          </a:prstGeom>
          <a:solidFill>
            <a:srgbClr val="FFFF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49"/>
          <p:cNvSpPr/>
          <p:nvPr/>
        </p:nvSpPr>
        <p:spPr>
          <a:xfrm>
            <a:off x="1691375" y="2771025"/>
            <a:ext cx="101100" cy="102000"/>
          </a:xfrm>
          <a:prstGeom prst="star4">
            <a:avLst>
              <a:gd fmla="val 12500" name="adj"/>
            </a:avLst>
          </a:prstGeom>
          <a:solidFill>
            <a:srgbClr val="FFFF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49"/>
          <p:cNvSpPr/>
          <p:nvPr/>
        </p:nvSpPr>
        <p:spPr>
          <a:xfrm>
            <a:off x="4866925" y="3926950"/>
            <a:ext cx="316800" cy="298200"/>
          </a:xfrm>
          <a:prstGeom prst="star4">
            <a:avLst>
              <a:gd fmla="val 125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49"/>
          <p:cNvSpPr/>
          <p:nvPr/>
        </p:nvSpPr>
        <p:spPr>
          <a:xfrm>
            <a:off x="2165825" y="2436750"/>
            <a:ext cx="101100" cy="102000"/>
          </a:xfrm>
          <a:prstGeom prst="mathMultiply">
            <a:avLst>
              <a:gd fmla="val 23520" name="adj1"/>
            </a:avLst>
          </a:prstGeom>
          <a:solidFill>
            <a:srgbClr val="6D9EEB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49"/>
          <p:cNvSpPr/>
          <p:nvPr/>
        </p:nvSpPr>
        <p:spPr>
          <a:xfrm>
            <a:off x="2514975" y="2114025"/>
            <a:ext cx="101100" cy="102000"/>
          </a:xfrm>
          <a:prstGeom prst="mathMultiply">
            <a:avLst>
              <a:gd fmla="val 23520" name="adj1"/>
            </a:avLst>
          </a:prstGeom>
          <a:solidFill>
            <a:srgbClr val="6D9EEB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49"/>
          <p:cNvSpPr/>
          <p:nvPr/>
        </p:nvSpPr>
        <p:spPr>
          <a:xfrm>
            <a:off x="2870650" y="1799175"/>
            <a:ext cx="101100" cy="102000"/>
          </a:xfrm>
          <a:prstGeom prst="mathMultiply">
            <a:avLst>
              <a:gd fmla="val 23520" name="adj1"/>
            </a:avLst>
          </a:prstGeom>
          <a:solidFill>
            <a:srgbClr val="6D9EEB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49"/>
          <p:cNvSpPr/>
          <p:nvPr/>
        </p:nvSpPr>
        <p:spPr>
          <a:xfrm>
            <a:off x="2073750" y="2532888"/>
            <a:ext cx="101100" cy="102000"/>
          </a:xfrm>
          <a:prstGeom prst="mathMultiply">
            <a:avLst>
              <a:gd fmla="val 23520" name="adj1"/>
            </a:avLst>
          </a:prstGeom>
          <a:solidFill>
            <a:srgbClr val="6D9EEB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p49"/>
          <p:cNvSpPr/>
          <p:nvPr/>
        </p:nvSpPr>
        <p:spPr>
          <a:xfrm>
            <a:off x="2337025" y="2279350"/>
            <a:ext cx="101100" cy="102000"/>
          </a:xfrm>
          <a:prstGeom prst="mathMultiply">
            <a:avLst>
              <a:gd fmla="val 23520" name="adj1"/>
            </a:avLst>
          </a:prstGeom>
          <a:solidFill>
            <a:srgbClr val="6D9EEB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49"/>
          <p:cNvSpPr/>
          <p:nvPr/>
        </p:nvSpPr>
        <p:spPr>
          <a:xfrm>
            <a:off x="2692675" y="1964525"/>
            <a:ext cx="101100" cy="102000"/>
          </a:xfrm>
          <a:prstGeom prst="mathMultiply">
            <a:avLst>
              <a:gd fmla="val 23520" name="adj1"/>
            </a:avLst>
          </a:prstGeom>
          <a:solidFill>
            <a:srgbClr val="6D9EEB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49"/>
          <p:cNvSpPr/>
          <p:nvPr/>
        </p:nvSpPr>
        <p:spPr>
          <a:xfrm>
            <a:off x="2603550" y="2043025"/>
            <a:ext cx="101100" cy="102000"/>
          </a:xfrm>
          <a:prstGeom prst="mathMultiply">
            <a:avLst>
              <a:gd fmla="val 23520" name="adj1"/>
            </a:avLst>
          </a:prstGeom>
          <a:solidFill>
            <a:srgbClr val="6D9EEB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49"/>
          <p:cNvSpPr/>
          <p:nvPr/>
        </p:nvSpPr>
        <p:spPr>
          <a:xfrm>
            <a:off x="3131975" y="2480625"/>
            <a:ext cx="101100" cy="102000"/>
          </a:xfrm>
          <a:prstGeom prst="mathMultiply">
            <a:avLst>
              <a:gd fmla="val 23520" name="adj1"/>
            </a:avLst>
          </a:prstGeom>
          <a:solidFill>
            <a:srgbClr val="FF9900"/>
          </a:solidFill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p49"/>
          <p:cNvSpPr/>
          <p:nvPr/>
        </p:nvSpPr>
        <p:spPr>
          <a:xfrm>
            <a:off x="2514975" y="2582625"/>
            <a:ext cx="101100" cy="102000"/>
          </a:xfrm>
          <a:prstGeom prst="mathMultiply">
            <a:avLst>
              <a:gd fmla="val 23520" name="adj1"/>
            </a:avLst>
          </a:prstGeom>
          <a:solidFill>
            <a:srgbClr val="FF9900"/>
          </a:solidFill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p49"/>
          <p:cNvSpPr/>
          <p:nvPr/>
        </p:nvSpPr>
        <p:spPr>
          <a:xfrm>
            <a:off x="4012925" y="2334750"/>
            <a:ext cx="101100" cy="102000"/>
          </a:xfrm>
          <a:prstGeom prst="mathMultiply">
            <a:avLst>
              <a:gd fmla="val 23520" name="adj1"/>
            </a:avLst>
          </a:prstGeom>
          <a:solidFill>
            <a:srgbClr val="FF9900"/>
          </a:solidFill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49"/>
          <p:cNvSpPr/>
          <p:nvPr/>
        </p:nvSpPr>
        <p:spPr>
          <a:xfrm>
            <a:off x="3491025" y="2419200"/>
            <a:ext cx="101100" cy="102000"/>
          </a:xfrm>
          <a:prstGeom prst="mathMultiply">
            <a:avLst>
              <a:gd fmla="val 23520" name="adj1"/>
            </a:avLst>
          </a:prstGeom>
          <a:solidFill>
            <a:srgbClr val="FF9900"/>
          </a:solidFill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49"/>
          <p:cNvSpPr/>
          <p:nvPr/>
        </p:nvSpPr>
        <p:spPr>
          <a:xfrm>
            <a:off x="3844050" y="2360425"/>
            <a:ext cx="101100" cy="102000"/>
          </a:xfrm>
          <a:prstGeom prst="mathMultiply">
            <a:avLst>
              <a:gd fmla="val 23520" name="adj1"/>
            </a:avLst>
          </a:prstGeom>
          <a:solidFill>
            <a:srgbClr val="FF9900"/>
          </a:solidFill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p49"/>
          <p:cNvSpPr/>
          <p:nvPr/>
        </p:nvSpPr>
        <p:spPr>
          <a:xfrm>
            <a:off x="2705875" y="2550400"/>
            <a:ext cx="101100" cy="102000"/>
          </a:xfrm>
          <a:prstGeom prst="mathMultiply">
            <a:avLst>
              <a:gd fmla="val 23520" name="adj1"/>
            </a:avLst>
          </a:prstGeom>
          <a:solidFill>
            <a:srgbClr val="FF9900"/>
          </a:solidFill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p49"/>
          <p:cNvSpPr/>
          <p:nvPr/>
        </p:nvSpPr>
        <p:spPr>
          <a:xfrm>
            <a:off x="2337025" y="2615675"/>
            <a:ext cx="101100" cy="102000"/>
          </a:xfrm>
          <a:prstGeom prst="mathMultiply">
            <a:avLst>
              <a:gd fmla="val 23520" name="adj1"/>
            </a:avLst>
          </a:prstGeom>
          <a:solidFill>
            <a:srgbClr val="FF9900"/>
          </a:solidFill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49"/>
          <p:cNvSpPr/>
          <p:nvPr/>
        </p:nvSpPr>
        <p:spPr>
          <a:xfrm>
            <a:off x="4366275" y="2279350"/>
            <a:ext cx="101100" cy="102000"/>
          </a:xfrm>
          <a:prstGeom prst="mathMultiply">
            <a:avLst>
              <a:gd fmla="val 23520" name="adj1"/>
            </a:avLst>
          </a:prstGeom>
          <a:solidFill>
            <a:srgbClr val="FF9900"/>
          </a:solidFill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49"/>
          <p:cNvSpPr/>
          <p:nvPr/>
        </p:nvSpPr>
        <p:spPr>
          <a:xfrm>
            <a:off x="2163025" y="1351325"/>
            <a:ext cx="316800" cy="298200"/>
          </a:xfrm>
          <a:prstGeom prst="mathMultiply">
            <a:avLst>
              <a:gd fmla="val 23520" name="adj1"/>
            </a:avLst>
          </a:prstGeom>
          <a:solidFill>
            <a:srgbClr val="FF9900"/>
          </a:solidFill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49"/>
          <p:cNvSpPr/>
          <p:nvPr/>
        </p:nvSpPr>
        <p:spPr>
          <a:xfrm>
            <a:off x="2806975" y="1351325"/>
            <a:ext cx="316800" cy="298200"/>
          </a:xfrm>
          <a:prstGeom prst="mathMultiply">
            <a:avLst>
              <a:gd fmla="val 23520" name="adj1"/>
            </a:avLst>
          </a:prstGeom>
          <a:solidFill>
            <a:srgbClr val="6D9EEB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64" name="Google Shape;464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3775" y="957725"/>
            <a:ext cx="2288544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49"/>
          <p:cNvSpPr txBox="1"/>
          <p:nvPr/>
        </p:nvSpPr>
        <p:spPr>
          <a:xfrm>
            <a:off x="3222325" y="828400"/>
            <a:ext cx="7074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sz="38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Google Shape;470;p50"/>
          <p:cNvPicPr preferRelativeResize="0"/>
          <p:nvPr/>
        </p:nvPicPr>
        <p:blipFill rotWithShape="1">
          <a:blip r:embed="rId3">
            <a:alphaModFix amt="35000"/>
          </a:blip>
          <a:srcRect b="0" l="21015" r="14200" t="0"/>
          <a:stretch/>
        </p:blipFill>
        <p:spPr>
          <a:xfrm>
            <a:off x="3220475" y="972650"/>
            <a:ext cx="5923527" cy="4170849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50"/>
          <p:cNvSpPr txBox="1"/>
          <p:nvPr>
            <p:ph idx="12" type="sldNum"/>
          </p:nvPr>
        </p:nvSpPr>
        <p:spPr>
          <a:xfrm>
            <a:off x="8153170" y="4749900"/>
            <a:ext cx="867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/33</a:t>
            </a:r>
            <a:endParaRPr/>
          </a:p>
        </p:txBody>
      </p:sp>
      <p:sp>
        <p:nvSpPr>
          <p:cNvPr id="472" name="Google Shape;472;p50"/>
          <p:cNvSpPr txBox="1"/>
          <p:nvPr>
            <p:ph type="title"/>
          </p:nvPr>
        </p:nvSpPr>
        <p:spPr>
          <a:xfrm>
            <a:off x="302650" y="1740600"/>
            <a:ext cx="8100300" cy="166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Looking Towards Run III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51"/>
          <p:cNvSpPr txBox="1"/>
          <p:nvPr>
            <p:ph type="title"/>
          </p:nvPr>
        </p:nvSpPr>
        <p:spPr>
          <a:xfrm>
            <a:off x="114175" y="94000"/>
            <a:ext cx="8907000" cy="7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First Look </a:t>
            </a:r>
            <a:endParaRPr/>
          </a:p>
        </p:txBody>
      </p:sp>
      <p:sp>
        <p:nvSpPr>
          <p:cNvPr id="478" name="Google Shape;478;p51"/>
          <p:cNvSpPr txBox="1"/>
          <p:nvPr>
            <p:ph idx="1" type="body"/>
          </p:nvPr>
        </p:nvSpPr>
        <p:spPr>
          <a:xfrm>
            <a:off x="114175" y="828400"/>
            <a:ext cx="8907000" cy="39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▶"/>
            </a:pPr>
            <a:r>
              <a:rPr lang="en" sz="1800">
                <a:solidFill>
                  <a:schemeClr val="dk1"/>
                </a:solidFill>
              </a:rPr>
              <a:t>VELO fully installed in May 2022 and now in the commissioning stage!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▶"/>
            </a:pPr>
            <a:r>
              <a:rPr lang="en" sz="1800">
                <a:solidFill>
                  <a:schemeClr val="dk1"/>
                </a:solidFill>
              </a:rPr>
              <a:t>First glimpse of data!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479" name="Google Shape;479;p51"/>
          <p:cNvSpPr txBox="1"/>
          <p:nvPr>
            <p:ph idx="12" type="sldNum"/>
          </p:nvPr>
        </p:nvSpPr>
        <p:spPr>
          <a:xfrm>
            <a:off x="8153170" y="4749900"/>
            <a:ext cx="867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/33</a:t>
            </a:r>
            <a:endParaRPr/>
          </a:p>
        </p:txBody>
      </p:sp>
      <p:pic>
        <p:nvPicPr>
          <p:cNvPr id="480" name="Google Shape;480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8500" y="94000"/>
            <a:ext cx="640400" cy="64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41850" y="1759487"/>
            <a:ext cx="4260301" cy="2899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37525" y="1759479"/>
            <a:ext cx="4260301" cy="2899211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51"/>
          <p:cNvSpPr txBox="1"/>
          <p:nvPr/>
        </p:nvSpPr>
        <p:spPr>
          <a:xfrm>
            <a:off x="2781300" y="2056650"/>
            <a:ext cx="179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LHCb Unofficial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52"/>
          <p:cNvSpPr txBox="1"/>
          <p:nvPr>
            <p:ph type="title"/>
          </p:nvPr>
        </p:nvSpPr>
        <p:spPr>
          <a:xfrm>
            <a:off x="114175" y="94000"/>
            <a:ext cx="8907000" cy="7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First Look </a:t>
            </a:r>
            <a:endParaRPr/>
          </a:p>
        </p:txBody>
      </p:sp>
      <p:sp>
        <p:nvSpPr>
          <p:cNvPr id="489" name="Google Shape;489;p52"/>
          <p:cNvSpPr txBox="1"/>
          <p:nvPr>
            <p:ph idx="1" type="body"/>
          </p:nvPr>
        </p:nvSpPr>
        <p:spPr>
          <a:xfrm>
            <a:off x="114175" y="828400"/>
            <a:ext cx="8907000" cy="39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▶"/>
            </a:pPr>
            <a:r>
              <a:rPr lang="en" sz="1800">
                <a:solidFill>
                  <a:schemeClr val="dk1"/>
                </a:solidFill>
              </a:rPr>
              <a:t>VELO fully installed in May 2022 and now in the commissioning stage!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▶"/>
            </a:pPr>
            <a:r>
              <a:rPr lang="en" sz="1800">
                <a:solidFill>
                  <a:schemeClr val="dk1"/>
                </a:solidFill>
              </a:rPr>
              <a:t>Then we cleaned it up a bit…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490" name="Google Shape;490;p52"/>
          <p:cNvSpPr txBox="1"/>
          <p:nvPr>
            <p:ph idx="12" type="sldNum"/>
          </p:nvPr>
        </p:nvSpPr>
        <p:spPr>
          <a:xfrm>
            <a:off x="8153170" y="4749900"/>
            <a:ext cx="867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/33</a:t>
            </a:r>
            <a:endParaRPr/>
          </a:p>
        </p:txBody>
      </p:sp>
      <p:pic>
        <p:nvPicPr>
          <p:cNvPr id="491" name="Google Shape;491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8500" y="94000"/>
            <a:ext cx="640400" cy="64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41850" y="1759487"/>
            <a:ext cx="4260301" cy="2899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37525" y="1759484"/>
            <a:ext cx="4260301" cy="2899216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52"/>
          <p:cNvSpPr txBox="1"/>
          <p:nvPr/>
        </p:nvSpPr>
        <p:spPr>
          <a:xfrm>
            <a:off x="2781300" y="2056650"/>
            <a:ext cx="179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LHCb Unofficial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3"/>
          <p:cNvSpPr txBox="1"/>
          <p:nvPr>
            <p:ph type="title"/>
          </p:nvPr>
        </p:nvSpPr>
        <p:spPr>
          <a:xfrm>
            <a:off x="114175" y="94000"/>
            <a:ext cx="8907000" cy="7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Monitoring for Commissioning </a:t>
            </a:r>
            <a:endParaRPr/>
          </a:p>
        </p:txBody>
      </p:sp>
      <p:sp>
        <p:nvSpPr>
          <p:cNvPr id="500" name="Google Shape;500;p53"/>
          <p:cNvSpPr txBox="1"/>
          <p:nvPr>
            <p:ph idx="1" type="body"/>
          </p:nvPr>
        </p:nvSpPr>
        <p:spPr>
          <a:xfrm>
            <a:off x="114175" y="828400"/>
            <a:ext cx="8907000" cy="39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▶"/>
            </a:pPr>
            <a:r>
              <a:rPr lang="en" sz="1800"/>
              <a:t>Data quality checks</a:t>
            </a:r>
            <a:endParaRPr sz="1800"/>
          </a:p>
        </p:txBody>
      </p:sp>
      <p:sp>
        <p:nvSpPr>
          <p:cNvPr id="501" name="Google Shape;501;p53"/>
          <p:cNvSpPr txBox="1"/>
          <p:nvPr>
            <p:ph idx="12" type="sldNum"/>
          </p:nvPr>
        </p:nvSpPr>
        <p:spPr>
          <a:xfrm>
            <a:off x="8153170" y="4749900"/>
            <a:ext cx="867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/33</a:t>
            </a:r>
            <a:endParaRPr/>
          </a:p>
        </p:txBody>
      </p:sp>
      <p:pic>
        <p:nvPicPr>
          <p:cNvPr id="502" name="Google Shape;502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6538" y="1291338"/>
            <a:ext cx="5542275" cy="2995726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53"/>
          <p:cNvSpPr txBox="1"/>
          <p:nvPr/>
        </p:nvSpPr>
        <p:spPr>
          <a:xfrm>
            <a:off x="4807425" y="3761225"/>
            <a:ext cx="243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LHCb VELO unofficial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504" name="Google Shape;504;p53"/>
          <p:cNvGrpSpPr/>
          <p:nvPr/>
        </p:nvGrpSpPr>
        <p:grpSpPr>
          <a:xfrm>
            <a:off x="3954163" y="4349700"/>
            <a:ext cx="1227000" cy="400200"/>
            <a:chOff x="2439488" y="4287050"/>
            <a:chExt cx="1227000" cy="400200"/>
          </a:xfrm>
        </p:grpSpPr>
        <p:sp>
          <p:nvSpPr>
            <p:cNvPr id="505" name="Google Shape;505;p53"/>
            <p:cNvSpPr/>
            <p:nvPr/>
          </p:nvSpPr>
          <p:spPr>
            <a:xfrm>
              <a:off x="2439488" y="4287050"/>
              <a:ext cx="1227000" cy="400200"/>
            </a:xfrm>
            <a:prstGeom prst="roundRect">
              <a:avLst>
                <a:gd fmla="val 16667" name="adj"/>
              </a:avLst>
            </a:prstGeom>
            <a:solidFill>
              <a:srgbClr val="734F96"/>
            </a:solidFill>
            <a:ln cap="flat" cmpd="sng" w="9525">
              <a:solidFill>
                <a:srgbClr val="674EA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53"/>
            <p:cNvSpPr txBox="1"/>
            <p:nvPr/>
          </p:nvSpPr>
          <p:spPr>
            <a:xfrm>
              <a:off x="2561586" y="4287050"/>
              <a:ext cx="9828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Clusters</a:t>
              </a:r>
              <a:endPara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507" name="Google Shape;507;p53"/>
          <p:cNvSpPr txBox="1"/>
          <p:nvPr/>
        </p:nvSpPr>
        <p:spPr>
          <a:xfrm>
            <a:off x="6927536" y="4287050"/>
            <a:ext cx="982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Vertices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8" name="Google Shape;508;p53"/>
          <p:cNvSpPr txBox="1"/>
          <p:nvPr/>
        </p:nvSpPr>
        <p:spPr>
          <a:xfrm>
            <a:off x="1919400" y="1345000"/>
            <a:ext cx="3070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rPr>
              <a:t>At some point in the Velo’s life…</a:t>
            </a:r>
            <a:endParaRPr>
              <a:solidFill>
                <a:srgbClr val="B7B7B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7"/>
          <p:cNvSpPr txBox="1"/>
          <p:nvPr>
            <p:ph type="title"/>
          </p:nvPr>
        </p:nvSpPr>
        <p:spPr>
          <a:xfrm>
            <a:off x="114175" y="94000"/>
            <a:ext cx="8907000" cy="7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Flavour in the Standard Model</a:t>
            </a:r>
            <a:endParaRPr/>
          </a:p>
        </p:txBody>
      </p:sp>
      <p:sp>
        <p:nvSpPr>
          <p:cNvPr id="130" name="Google Shape;130;p27"/>
          <p:cNvSpPr txBox="1"/>
          <p:nvPr>
            <p:ph idx="12" type="sldNum"/>
          </p:nvPr>
        </p:nvSpPr>
        <p:spPr>
          <a:xfrm>
            <a:off x="8153170" y="4749900"/>
            <a:ext cx="867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/33</a:t>
            </a:r>
            <a:endParaRPr/>
          </a:p>
        </p:txBody>
      </p:sp>
      <p:sp>
        <p:nvSpPr>
          <p:cNvPr id="131" name="Google Shape;131;p27"/>
          <p:cNvSpPr txBox="1"/>
          <p:nvPr>
            <p:ph idx="1" type="body"/>
          </p:nvPr>
        </p:nvSpPr>
        <p:spPr>
          <a:xfrm>
            <a:off x="114175" y="828400"/>
            <a:ext cx="8907000" cy="39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marR="3245803" rtl="0" algn="l">
              <a:spcBef>
                <a:spcPts val="0"/>
              </a:spcBef>
              <a:spcAft>
                <a:spcPts val="0"/>
              </a:spcAft>
              <a:buSzPts val="1600"/>
              <a:buChar char="▶"/>
            </a:pPr>
            <a:r>
              <a:rPr lang="en" sz="1600"/>
              <a:t>Difference in </a:t>
            </a:r>
            <a:r>
              <a:rPr lang="en" sz="1600"/>
              <a:t>quarks and leptons referred to as “flavour”</a:t>
            </a:r>
            <a:endParaRPr sz="1600"/>
          </a:p>
          <a:p>
            <a:pPr indent="-330200" lvl="0" marL="457200" marR="3245803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▶"/>
            </a:pPr>
            <a:r>
              <a:rPr lang="en" sz="1600"/>
              <a:t>Quarks combine to form hadrons</a:t>
            </a:r>
            <a:endParaRPr sz="1600"/>
          </a:p>
          <a:p>
            <a:pPr indent="-330200" lvl="0" marL="457200" marR="3245803" rtl="0" algn="l">
              <a:spcBef>
                <a:spcPts val="1000"/>
              </a:spcBef>
              <a:spcAft>
                <a:spcPts val="0"/>
              </a:spcAft>
              <a:buSzPts val="1600"/>
              <a:buChar char="▶"/>
            </a:pPr>
            <a:r>
              <a:rPr lang="en" sz="1600"/>
              <a:t>Flavour physics experiments such as LHCb aim to test </a:t>
            </a:r>
            <a:r>
              <a:rPr lang="en" sz="1600"/>
              <a:t>the limits of the Standard Model through the analysis of “heavy” flavour hadron decays</a:t>
            </a:r>
            <a:endParaRPr sz="1600"/>
          </a:p>
          <a:p>
            <a:pPr indent="-330200" lvl="1" marL="914400" marR="3245803" rtl="0" algn="l">
              <a:spcBef>
                <a:spcPts val="1000"/>
              </a:spcBef>
              <a:spcAft>
                <a:spcPts val="0"/>
              </a:spcAft>
              <a:buSzPts val="1600"/>
              <a:buChar char="➜"/>
            </a:pPr>
            <a:r>
              <a:rPr lang="en" sz="1600"/>
              <a:t>Consist of </a:t>
            </a:r>
            <a:r>
              <a:rPr i="1" lang="en" sz="1600"/>
              <a:t>b</a:t>
            </a:r>
            <a:r>
              <a:rPr lang="en" sz="1600"/>
              <a:t>- and </a:t>
            </a:r>
            <a:r>
              <a:rPr i="1" lang="en" sz="1600"/>
              <a:t>c</a:t>
            </a:r>
            <a:r>
              <a:rPr lang="en" sz="1600"/>
              <a:t>-quarks</a:t>
            </a:r>
            <a:endParaRPr sz="1600"/>
          </a:p>
          <a:p>
            <a:pPr indent="-330200" lvl="1" marL="914400" marR="3245803" rtl="0" algn="l">
              <a:spcBef>
                <a:spcPts val="1000"/>
              </a:spcBef>
              <a:spcAft>
                <a:spcPts val="0"/>
              </a:spcAft>
              <a:buSzPts val="1600"/>
              <a:buChar char="➜"/>
            </a:pPr>
            <a:r>
              <a:rPr lang="en" sz="1600"/>
              <a:t>Probes the existence of undiscovered particles contributing to the decay by </a:t>
            </a:r>
            <a:r>
              <a:rPr lang="en" sz="1600"/>
              <a:t>measuring</a:t>
            </a:r>
            <a:r>
              <a:rPr lang="en" sz="1600"/>
              <a:t> </a:t>
            </a:r>
            <a:r>
              <a:rPr lang="en" sz="1600"/>
              <a:t>deviations</a:t>
            </a:r>
            <a:r>
              <a:rPr lang="en" sz="1600"/>
              <a:t> from SM predictions</a:t>
            </a:r>
            <a:endParaRPr sz="1600"/>
          </a:p>
        </p:txBody>
      </p:sp>
      <p:pic>
        <p:nvPicPr>
          <p:cNvPr id="132" name="Google Shape;132;p27"/>
          <p:cNvPicPr preferRelativeResize="0"/>
          <p:nvPr/>
        </p:nvPicPr>
        <p:blipFill rotWithShape="1">
          <a:blip r:embed="rId3">
            <a:alphaModFix/>
          </a:blip>
          <a:srcRect b="0" l="0" r="0" t="9305"/>
          <a:stretch/>
        </p:blipFill>
        <p:spPr>
          <a:xfrm>
            <a:off x="5835675" y="910462"/>
            <a:ext cx="2897075" cy="375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54"/>
          <p:cNvSpPr txBox="1"/>
          <p:nvPr>
            <p:ph idx="1" type="body"/>
          </p:nvPr>
        </p:nvSpPr>
        <p:spPr>
          <a:xfrm>
            <a:off x="114175" y="828400"/>
            <a:ext cx="8907000" cy="39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▶"/>
            </a:pPr>
            <a:r>
              <a:rPr lang="en" sz="1800"/>
              <a:t>Data quality checks</a:t>
            </a:r>
            <a:endParaRPr sz="1800"/>
          </a:p>
        </p:txBody>
      </p:sp>
      <p:sp>
        <p:nvSpPr>
          <p:cNvPr id="514" name="Google Shape;514;p54"/>
          <p:cNvSpPr txBox="1"/>
          <p:nvPr>
            <p:ph type="title"/>
          </p:nvPr>
        </p:nvSpPr>
        <p:spPr>
          <a:xfrm>
            <a:off x="114175" y="94000"/>
            <a:ext cx="8907000" cy="7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Monitoring for Commissioning 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15" name="Google Shape;515;p54"/>
          <p:cNvSpPr txBox="1"/>
          <p:nvPr>
            <p:ph idx="12" type="sldNum"/>
          </p:nvPr>
        </p:nvSpPr>
        <p:spPr>
          <a:xfrm>
            <a:off x="8153170" y="4749900"/>
            <a:ext cx="867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/33</a:t>
            </a:r>
            <a:endParaRPr/>
          </a:p>
        </p:txBody>
      </p:sp>
      <p:pic>
        <p:nvPicPr>
          <p:cNvPr id="516" name="Google Shape;51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1200" y="1228400"/>
            <a:ext cx="3121599" cy="31215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7" name="Google Shape;517;p54"/>
          <p:cNvGrpSpPr/>
          <p:nvPr/>
        </p:nvGrpSpPr>
        <p:grpSpPr>
          <a:xfrm>
            <a:off x="3958488" y="4350000"/>
            <a:ext cx="1227000" cy="400200"/>
            <a:chOff x="8579488" y="4287050"/>
            <a:chExt cx="1227000" cy="400200"/>
          </a:xfrm>
        </p:grpSpPr>
        <p:sp>
          <p:nvSpPr>
            <p:cNvPr id="518" name="Google Shape;518;p54"/>
            <p:cNvSpPr/>
            <p:nvPr/>
          </p:nvSpPr>
          <p:spPr>
            <a:xfrm>
              <a:off x="8579488" y="4287050"/>
              <a:ext cx="1227000" cy="400200"/>
            </a:xfrm>
            <a:prstGeom prst="roundRect">
              <a:avLst>
                <a:gd fmla="val 16667" name="adj"/>
              </a:avLst>
            </a:prstGeom>
            <a:solidFill>
              <a:srgbClr val="734F96"/>
            </a:solidFill>
            <a:ln cap="flat" cmpd="sng" w="9525">
              <a:solidFill>
                <a:srgbClr val="674EA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" name="Google Shape;519;p54"/>
            <p:cNvSpPr txBox="1"/>
            <p:nvPr/>
          </p:nvSpPr>
          <p:spPr>
            <a:xfrm>
              <a:off x="8701611" y="4287050"/>
              <a:ext cx="9828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Vertices</a:t>
              </a:r>
              <a:endPara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55"/>
          <p:cNvSpPr txBox="1"/>
          <p:nvPr>
            <p:ph type="title"/>
          </p:nvPr>
        </p:nvSpPr>
        <p:spPr>
          <a:xfrm>
            <a:off x="114175" y="94000"/>
            <a:ext cx="8907000" cy="7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</a:t>
            </a:r>
            <a:endParaRPr/>
          </a:p>
        </p:txBody>
      </p:sp>
      <p:sp>
        <p:nvSpPr>
          <p:cNvPr id="525" name="Google Shape;525;p55"/>
          <p:cNvSpPr txBox="1"/>
          <p:nvPr>
            <p:ph idx="1" type="body"/>
          </p:nvPr>
        </p:nvSpPr>
        <p:spPr>
          <a:xfrm>
            <a:off x="114175" y="870450"/>
            <a:ext cx="8907000" cy="387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3692004" rtl="0" algn="l">
              <a:spcBef>
                <a:spcPts val="0"/>
              </a:spcBef>
              <a:spcAft>
                <a:spcPts val="0"/>
              </a:spcAft>
              <a:buSzPts val="1800"/>
              <a:buChar char="▶"/>
            </a:pPr>
            <a:r>
              <a:rPr lang="en" sz="1800"/>
              <a:t>The Vertex Locator is a crucial sub-detector for the physics program of the LHCb detector</a:t>
            </a:r>
            <a:endParaRPr sz="1800"/>
          </a:p>
          <a:p>
            <a:pPr indent="-342900" lvl="0" marL="457200" marR="3692004" rtl="0" algn="l">
              <a:spcBef>
                <a:spcPts val="1000"/>
              </a:spcBef>
              <a:spcAft>
                <a:spcPts val="0"/>
              </a:spcAft>
              <a:buSzPts val="1800"/>
              <a:buChar char="▶"/>
            </a:pPr>
            <a:r>
              <a:rPr lang="en" sz="1800"/>
              <a:t>The detector is currently in its commissioning phase with monitoring a big part of this</a:t>
            </a:r>
            <a:endParaRPr sz="1800"/>
          </a:p>
          <a:p>
            <a:pPr indent="-342900" lvl="0" marL="457200" marR="3692004" rtl="0" algn="l">
              <a:spcBef>
                <a:spcPts val="1000"/>
              </a:spcBef>
              <a:spcAft>
                <a:spcPts val="0"/>
              </a:spcAft>
              <a:buSzPts val="1800"/>
              <a:buChar char="▶"/>
            </a:pPr>
            <a:r>
              <a:rPr lang="en" sz="1800"/>
              <a:t>The VELO project is a huge team effort and is the result of hard work from people from various institutions around the world </a:t>
            </a:r>
            <a:endParaRPr sz="1800"/>
          </a:p>
        </p:txBody>
      </p:sp>
      <p:sp>
        <p:nvSpPr>
          <p:cNvPr id="526" name="Google Shape;526;p55"/>
          <p:cNvSpPr txBox="1"/>
          <p:nvPr>
            <p:ph idx="12" type="sldNum"/>
          </p:nvPr>
        </p:nvSpPr>
        <p:spPr>
          <a:xfrm>
            <a:off x="8153170" y="4749900"/>
            <a:ext cx="867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/33</a:t>
            </a:r>
            <a:endParaRPr/>
          </a:p>
        </p:txBody>
      </p:sp>
      <p:pic>
        <p:nvPicPr>
          <p:cNvPr id="527" name="Google Shape;527;p55"/>
          <p:cNvPicPr preferRelativeResize="0"/>
          <p:nvPr/>
        </p:nvPicPr>
        <p:blipFill rotWithShape="1">
          <a:blip r:embed="rId3">
            <a:alphaModFix/>
          </a:blip>
          <a:srcRect b="0" l="4349" r="13575" t="0"/>
          <a:stretch/>
        </p:blipFill>
        <p:spPr>
          <a:xfrm>
            <a:off x="5320800" y="828412"/>
            <a:ext cx="3823199" cy="1993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0801" y="2778649"/>
            <a:ext cx="3823200" cy="172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56"/>
          <p:cNvSpPr txBox="1"/>
          <p:nvPr>
            <p:ph type="title"/>
          </p:nvPr>
        </p:nvSpPr>
        <p:spPr>
          <a:xfrm>
            <a:off x="2445600" y="1211450"/>
            <a:ext cx="4252800" cy="166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</p:txBody>
      </p:sp>
      <p:sp>
        <p:nvSpPr>
          <p:cNvPr id="534" name="Google Shape;534;p56"/>
          <p:cNvSpPr txBox="1"/>
          <p:nvPr>
            <p:ph idx="12" type="sldNum"/>
          </p:nvPr>
        </p:nvSpPr>
        <p:spPr>
          <a:xfrm>
            <a:off x="8153170" y="4749900"/>
            <a:ext cx="867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/33</a:t>
            </a:r>
            <a:endParaRPr/>
          </a:p>
        </p:txBody>
      </p:sp>
      <p:pic>
        <p:nvPicPr>
          <p:cNvPr id="535" name="Google Shape;535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6913" y="2873750"/>
            <a:ext cx="1910176" cy="114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57"/>
          <p:cNvSpPr txBox="1"/>
          <p:nvPr>
            <p:ph type="title"/>
          </p:nvPr>
        </p:nvSpPr>
        <p:spPr>
          <a:xfrm>
            <a:off x="114175" y="94000"/>
            <a:ext cx="8907000" cy="7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Monitoring for Commissioning 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41" name="Google Shape;541;p57"/>
          <p:cNvSpPr txBox="1"/>
          <p:nvPr>
            <p:ph idx="1" type="body"/>
          </p:nvPr>
        </p:nvSpPr>
        <p:spPr>
          <a:xfrm>
            <a:off x="114175" y="828400"/>
            <a:ext cx="8907000" cy="39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▶"/>
            </a:pPr>
            <a:r>
              <a:rPr lang="en" sz="1800"/>
              <a:t>Calibration</a:t>
            </a:r>
            <a:endParaRPr sz="1800"/>
          </a:p>
        </p:txBody>
      </p:sp>
      <p:sp>
        <p:nvSpPr>
          <p:cNvPr id="542" name="Google Shape;542;p57"/>
          <p:cNvSpPr txBox="1"/>
          <p:nvPr>
            <p:ph idx="12" type="sldNum"/>
          </p:nvPr>
        </p:nvSpPr>
        <p:spPr>
          <a:xfrm>
            <a:off x="8153170" y="4749900"/>
            <a:ext cx="867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/33</a:t>
            </a:r>
            <a:endParaRPr/>
          </a:p>
        </p:txBody>
      </p:sp>
      <p:pic>
        <p:nvPicPr>
          <p:cNvPr id="543" name="Google Shape;543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42598"/>
            <a:ext cx="9143999" cy="27878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8"/>
          <p:cNvPicPr preferRelativeResize="0"/>
          <p:nvPr/>
        </p:nvPicPr>
        <p:blipFill rotWithShape="1">
          <a:blip r:embed="rId3">
            <a:alphaModFix amt="35000"/>
          </a:blip>
          <a:srcRect b="0" l="24492" r="10296" t="0"/>
          <a:stretch/>
        </p:blipFill>
        <p:spPr>
          <a:xfrm>
            <a:off x="3181250" y="172525"/>
            <a:ext cx="5962752" cy="4798449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8"/>
          <p:cNvSpPr txBox="1"/>
          <p:nvPr>
            <p:ph type="title"/>
          </p:nvPr>
        </p:nvSpPr>
        <p:spPr>
          <a:xfrm>
            <a:off x="302650" y="1740600"/>
            <a:ext cx="8100300" cy="166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the LHCb Experiment?</a:t>
            </a:r>
            <a:endParaRPr/>
          </a:p>
        </p:txBody>
      </p:sp>
      <p:sp>
        <p:nvSpPr>
          <p:cNvPr id="139" name="Google Shape;139;p28"/>
          <p:cNvSpPr txBox="1"/>
          <p:nvPr>
            <p:ph idx="12" type="sldNum"/>
          </p:nvPr>
        </p:nvSpPr>
        <p:spPr>
          <a:xfrm>
            <a:off x="8153170" y="4749900"/>
            <a:ext cx="867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/33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9"/>
          <p:cNvPicPr preferRelativeResize="0"/>
          <p:nvPr/>
        </p:nvPicPr>
        <p:blipFill rotWithShape="1">
          <a:blip r:embed="rId3">
            <a:alphaModFix/>
          </a:blip>
          <a:srcRect b="23757" l="7382" r="4728" t="0"/>
          <a:stretch/>
        </p:blipFill>
        <p:spPr>
          <a:xfrm>
            <a:off x="114175" y="828400"/>
            <a:ext cx="5553976" cy="39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9"/>
          <p:cNvSpPr txBox="1"/>
          <p:nvPr>
            <p:ph idx="1" type="body"/>
          </p:nvPr>
        </p:nvSpPr>
        <p:spPr>
          <a:xfrm>
            <a:off x="114175" y="828400"/>
            <a:ext cx="8907000" cy="39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5715000" rtl="0" algn="l">
              <a:spcBef>
                <a:spcPts val="0"/>
              </a:spcBef>
              <a:spcAft>
                <a:spcPts val="0"/>
              </a:spcAft>
              <a:buClr>
                <a:srgbClr val="002E89"/>
              </a:buClr>
              <a:buSzPts val="1400"/>
              <a:buChar char="▶"/>
            </a:pPr>
            <a:r>
              <a:rPr lang="en"/>
              <a:t>Protons collided at the four main experiments on the LHC ring:</a:t>
            </a:r>
            <a:endParaRPr/>
          </a:p>
          <a:p>
            <a:pPr indent="-317500" lvl="1" marL="6115050" rtl="0" algn="l">
              <a:spcBef>
                <a:spcPts val="0"/>
              </a:spcBef>
              <a:spcAft>
                <a:spcPts val="0"/>
              </a:spcAft>
              <a:buSzPts val="1400"/>
              <a:buChar char="➜"/>
            </a:pPr>
            <a:r>
              <a:rPr lang="en"/>
              <a:t>LHCb, ATLAS, CMS, ALICE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5715000" rtl="0" algn="l">
              <a:spcBef>
                <a:spcPts val="1000"/>
              </a:spcBef>
              <a:spcAft>
                <a:spcPts val="0"/>
              </a:spcAft>
              <a:buClr>
                <a:srgbClr val="002E89"/>
              </a:buClr>
              <a:buSzPts val="1400"/>
              <a:buChar char="▶"/>
            </a:pPr>
            <a:r>
              <a:rPr lang="en"/>
              <a:t>Since 2010, there have been 2 “Runs” of data taking</a:t>
            </a:r>
            <a:endParaRPr/>
          </a:p>
          <a:p>
            <a:pPr indent="-317500" lvl="1" marL="6115050" rtl="0" algn="l">
              <a:spcBef>
                <a:spcPts val="0"/>
              </a:spcBef>
              <a:spcAft>
                <a:spcPts val="0"/>
              </a:spcAft>
              <a:buSzPts val="1400"/>
              <a:buChar char="➜"/>
            </a:pPr>
            <a:r>
              <a:rPr lang="en"/>
              <a:t>Run I at collision energies 7 and 8 TeV</a:t>
            </a:r>
            <a:endParaRPr/>
          </a:p>
          <a:p>
            <a:pPr indent="-317500" lvl="1" marL="6115050" rtl="0" algn="l">
              <a:spcBef>
                <a:spcPts val="0"/>
              </a:spcBef>
              <a:spcAft>
                <a:spcPts val="0"/>
              </a:spcAft>
              <a:buSzPts val="1400"/>
              <a:buChar char="➜"/>
            </a:pPr>
            <a:r>
              <a:rPr lang="en"/>
              <a:t>Run II at 13 TeV</a:t>
            </a:r>
            <a:endParaRPr/>
          </a:p>
          <a:p>
            <a:pPr indent="0" lvl="0" marL="45720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5715000" rtl="0" algn="l">
              <a:spcBef>
                <a:spcPts val="1000"/>
              </a:spcBef>
              <a:spcAft>
                <a:spcPts val="0"/>
              </a:spcAft>
              <a:buClr>
                <a:srgbClr val="002E89"/>
              </a:buClr>
              <a:buSzPts val="1400"/>
              <a:buChar char="▶"/>
            </a:pPr>
            <a:r>
              <a:rPr lang="en"/>
              <a:t>We have entered Run III this July  with collision energies of an unprecedented 13.6 TeV!</a:t>
            </a:r>
            <a:endParaRPr/>
          </a:p>
        </p:txBody>
      </p:sp>
      <p:sp>
        <p:nvSpPr>
          <p:cNvPr id="146" name="Google Shape;146;p29"/>
          <p:cNvSpPr txBox="1"/>
          <p:nvPr>
            <p:ph type="title"/>
          </p:nvPr>
        </p:nvSpPr>
        <p:spPr>
          <a:xfrm>
            <a:off x="114175" y="94000"/>
            <a:ext cx="8907000" cy="7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Large Hadron Collider</a:t>
            </a:r>
            <a:endParaRPr/>
          </a:p>
        </p:txBody>
      </p:sp>
      <p:sp>
        <p:nvSpPr>
          <p:cNvPr id="147" name="Google Shape;147;p29"/>
          <p:cNvSpPr txBox="1"/>
          <p:nvPr>
            <p:ph idx="12" type="sldNum"/>
          </p:nvPr>
        </p:nvSpPr>
        <p:spPr>
          <a:xfrm>
            <a:off x="8153170" y="4749900"/>
            <a:ext cx="867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/33</a:t>
            </a:r>
            <a:endParaRPr/>
          </a:p>
        </p:txBody>
      </p:sp>
      <p:sp>
        <p:nvSpPr>
          <p:cNvPr id="148" name="Google Shape;148;p29"/>
          <p:cNvSpPr/>
          <p:nvPr/>
        </p:nvSpPr>
        <p:spPr>
          <a:xfrm>
            <a:off x="4107375" y="1992801"/>
            <a:ext cx="799470" cy="642276"/>
          </a:xfrm>
          <a:prstGeom prst="irregularSeal2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0"/>
          <p:cNvSpPr txBox="1"/>
          <p:nvPr>
            <p:ph type="title"/>
          </p:nvPr>
        </p:nvSpPr>
        <p:spPr>
          <a:xfrm>
            <a:off x="114175" y="94000"/>
            <a:ext cx="8907000" cy="7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Studying Flavour Experimentally</a:t>
            </a:r>
            <a:endParaRPr/>
          </a:p>
        </p:txBody>
      </p:sp>
      <p:sp>
        <p:nvSpPr>
          <p:cNvPr id="154" name="Google Shape;154;p30"/>
          <p:cNvSpPr txBox="1"/>
          <p:nvPr>
            <p:ph idx="12" type="sldNum"/>
          </p:nvPr>
        </p:nvSpPr>
        <p:spPr>
          <a:xfrm>
            <a:off x="8153170" y="4749900"/>
            <a:ext cx="867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/33</a:t>
            </a:r>
            <a:endParaRPr/>
          </a:p>
        </p:txBody>
      </p:sp>
      <p:pic>
        <p:nvPicPr>
          <p:cNvPr id="155" name="Google Shape;15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4488" y="2152450"/>
            <a:ext cx="3250825" cy="55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30"/>
          <p:cNvSpPr txBox="1"/>
          <p:nvPr/>
        </p:nvSpPr>
        <p:spPr>
          <a:xfrm>
            <a:off x="1778475" y="1108675"/>
            <a:ext cx="493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Montserrat"/>
                <a:ea typeface="Montserrat"/>
                <a:cs typeface="Montserrat"/>
                <a:sym typeface="Montserrat"/>
              </a:rPr>
              <a:t>Say we want to study the decay: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7" name="Google Shape;15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4375" y="1601284"/>
            <a:ext cx="2736475" cy="166142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30"/>
          <p:cNvSpPr txBox="1"/>
          <p:nvPr/>
        </p:nvSpPr>
        <p:spPr>
          <a:xfrm>
            <a:off x="1348800" y="3465375"/>
            <a:ext cx="6446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Montserrat"/>
                <a:ea typeface="Montserrat"/>
                <a:cs typeface="Montserrat"/>
                <a:sym typeface="Montserrat"/>
              </a:rPr>
              <a:t>What information do we need?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1"/>
          <p:cNvSpPr txBox="1"/>
          <p:nvPr>
            <p:ph type="title"/>
          </p:nvPr>
        </p:nvSpPr>
        <p:spPr>
          <a:xfrm>
            <a:off x="114175" y="94000"/>
            <a:ext cx="8907000" cy="7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Studying Flavour Experimentally</a:t>
            </a:r>
            <a:endParaRPr/>
          </a:p>
        </p:txBody>
      </p:sp>
      <p:sp>
        <p:nvSpPr>
          <p:cNvPr id="164" name="Google Shape;164;p31"/>
          <p:cNvSpPr txBox="1"/>
          <p:nvPr>
            <p:ph idx="12" type="sldNum"/>
          </p:nvPr>
        </p:nvSpPr>
        <p:spPr>
          <a:xfrm>
            <a:off x="8153170" y="4749900"/>
            <a:ext cx="867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/33</a:t>
            </a:r>
            <a:endParaRPr/>
          </a:p>
        </p:txBody>
      </p:sp>
      <p:pic>
        <p:nvPicPr>
          <p:cNvPr id="165" name="Google Shape;16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750" y="992850"/>
            <a:ext cx="3250825" cy="55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31"/>
          <p:cNvSpPr/>
          <p:nvPr/>
        </p:nvSpPr>
        <p:spPr>
          <a:xfrm>
            <a:off x="3676838" y="1024300"/>
            <a:ext cx="1451100" cy="496200"/>
          </a:xfrm>
          <a:prstGeom prst="homePlate">
            <a:avLst>
              <a:gd fmla="val 50000" name="adj"/>
            </a:avLst>
          </a:prstGeom>
          <a:solidFill>
            <a:srgbClr val="B4A7D6"/>
          </a:solidFill>
          <a:ln cap="flat" cmpd="sng" w="9525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We need to know…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7" name="Google Shape;167;p31"/>
          <p:cNvSpPr txBox="1"/>
          <p:nvPr/>
        </p:nvSpPr>
        <p:spPr>
          <a:xfrm>
            <a:off x="5216100" y="950300"/>
            <a:ext cx="3804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1000"/>
              </a:spcAft>
              <a:buClr>
                <a:srgbClr val="002E89"/>
              </a:buClr>
              <a:buSzPts val="1500"/>
              <a:buFont typeface="Montserrat"/>
              <a:buChar char="➔"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What particles are leaving tracks (pions? kaons? protons?)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68" name="Google Shape;168;p31"/>
          <p:cNvCxnSpPr/>
          <p:nvPr/>
        </p:nvCxnSpPr>
        <p:spPr>
          <a:xfrm flipH="1" rot="10800000">
            <a:off x="1956025" y="2229588"/>
            <a:ext cx="1114200" cy="1024200"/>
          </a:xfrm>
          <a:prstGeom prst="straightConnector1">
            <a:avLst/>
          </a:prstGeom>
          <a:noFill/>
          <a:ln cap="flat" cmpd="sng" w="28575">
            <a:solidFill>
              <a:srgbClr val="6D9EEB"/>
            </a:solidFill>
            <a:prstDash val="lgDash"/>
            <a:round/>
            <a:headEnd len="med" w="med" type="none"/>
            <a:tailEnd len="med" w="med" type="none"/>
          </a:ln>
        </p:spPr>
      </p:cxnSp>
      <p:cxnSp>
        <p:nvCxnSpPr>
          <p:cNvPr id="169" name="Google Shape;169;p31"/>
          <p:cNvCxnSpPr/>
          <p:nvPr/>
        </p:nvCxnSpPr>
        <p:spPr>
          <a:xfrm flipH="1" rot="10800000">
            <a:off x="1969225" y="2826238"/>
            <a:ext cx="2539500" cy="430200"/>
          </a:xfrm>
          <a:prstGeom prst="straightConnector1">
            <a:avLst/>
          </a:prstGeom>
          <a:noFill/>
          <a:ln cap="flat" cmpd="sng" w="28575">
            <a:solidFill>
              <a:srgbClr val="FF9900"/>
            </a:solidFill>
            <a:prstDash val="lgDash"/>
            <a:round/>
            <a:headEnd len="med" w="med" type="none"/>
            <a:tailEnd len="med" w="med" type="none"/>
          </a:ln>
        </p:spPr>
      </p:cxnSp>
      <p:cxnSp>
        <p:nvCxnSpPr>
          <p:cNvPr id="170" name="Google Shape;170;p31"/>
          <p:cNvCxnSpPr/>
          <p:nvPr/>
        </p:nvCxnSpPr>
        <p:spPr>
          <a:xfrm flipH="1" rot="10800000">
            <a:off x="591300" y="3259150"/>
            <a:ext cx="1367400" cy="6054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171" name="Google Shape;17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4800" y="2696725"/>
            <a:ext cx="443475" cy="27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9600" y="1873700"/>
            <a:ext cx="443475" cy="2723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2"/>
          <p:cNvSpPr txBox="1"/>
          <p:nvPr>
            <p:ph type="title"/>
          </p:nvPr>
        </p:nvSpPr>
        <p:spPr>
          <a:xfrm>
            <a:off x="114175" y="94000"/>
            <a:ext cx="8907000" cy="7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Studying Flavour Experimentally</a:t>
            </a:r>
            <a:endParaRPr/>
          </a:p>
        </p:txBody>
      </p:sp>
      <p:sp>
        <p:nvSpPr>
          <p:cNvPr id="178" name="Google Shape;178;p32"/>
          <p:cNvSpPr txBox="1"/>
          <p:nvPr>
            <p:ph idx="12" type="sldNum"/>
          </p:nvPr>
        </p:nvSpPr>
        <p:spPr>
          <a:xfrm>
            <a:off x="8153170" y="4749900"/>
            <a:ext cx="867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/33</a:t>
            </a:r>
            <a:endParaRPr/>
          </a:p>
        </p:txBody>
      </p:sp>
      <p:pic>
        <p:nvPicPr>
          <p:cNvPr id="179" name="Google Shape;17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750" y="992850"/>
            <a:ext cx="3250825" cy="55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32"/>
          <p:cNvSpPr/>
          <p:nvPr/>
        </p:nvSpPr>
        <p:spPr>
          <a:xfrm>
            <a:off x="3676838" y="1024300"/>
            <a:ext cx="1451100" cy="496200"/>
          </a:xfrm>
          <a:prstGeom prst="homePlate">
            <a:avLst>
              <a:gd fmla="val 50000" name="adj"/>
            </a:avLst>
          </a:prstGeom>
          <a:solidFill>
            <a:srgbClr val="B4A7D6"/>
          </a:solidFill>
          <a:ln cap="flat" cmpd="sng" w="9525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We need to know…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1" name="Google Shape;181;p32"/>
          <p:cNvSpPr txBox="1"/>
          <p:nvPr/>
        </p:nvSpPr>
        <p:spPr>
          <a:xfrm>
            <a:off x="5216100" y="950300"/>
            <a:ext cx="38049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002E89"/>
              </a:buClr>
              <a:buSzPts val="1500"/>
              <a:buFont typeface="Montserrat"/>
              <a:buChar char="➔"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What particles are leaving tracks (pions? kaons? protons?)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rtl="0" algn="l">
              <a:spcBef>
                <a:spcPts val="1000"/>
              </a:spcBef>
              <a:spcAft>
                <a:spcPts val="0"/>
              </a:spcAft>
              <a:buClr>
                <a:srgbClr val="002E89"/>
              </a:buClr>
              <a:buSzPts val="1500"/>
              <a:buFont typeface="Montserrat"/>
              <a:buChar char="➔"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momentum and energy of the decay products to deduce which particle has produced them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82" name="Google Shape;182;p32"/>
          <p:cNvCxnSpPr/>
          <p:nvPr/>
        </p:nvCxnSpPr>
        <p:spPr>
          <a:xfrm flipH="1" rot="10800000">
            <a:off x="1956025" y="2229588"/>
            <a:ext cx="1114200" cy="1024200"/>
          </a:xfrm>
          <a:prstGeom prst="straightConnector1">
            <a:avLst/>
          </a:prstGeom>
          <a:noFill/>
          <a:ln cap="flat" cmpd="sng" w="28575">
            <a:solidFill>
              <a:srgbClr val="6D9EEB"/>
            </a:solidFill>
            <a:prstDash val="lgDash"/>
            <a:round/>
            <a:headEnd len="med" w="med" type="none"/>
            <a:tailEnd len="med" w="med" type="none"/>
          </a:ln>
        </p:spPr>
      </p:cxnSp>
      <p:cxnSp>
        <p:nvCxnSpPr>
          <p:cNvPr id="183" name="Google Shape;183;p32"/>
          <p:cNvCxnSpPr/>
          <p:nvPr/>
        </p:nvCxnSpPr>
        <p:spPr>
          <a:xfrm flipH="1" rot="10800000">
            <a:off x="1969225" y="2826238"/>
            <a:ext cx="2539500" cy="430200"/>
          </a:xfrm>
          <a:prstGeom prst="straightConnector1">
            <a:avLst/>
          </a:prstGeom>
          <a:noFill/>
          <a:ln cap="flat" cmpd="sng" w="28575">
            <a:solidFill>
              <a:srgbClr val="FF9900"/>
            </a:solidFill>
            <a:prstDash val="lgDash"/>
            <a:round/>
            <a:headEnd len="med" w="med" type="none"/>
            <a:tailEnd len="med" w="med" type="none"/>
          </a:ln>
        </p:spPr>
      </p:cxnSp>
      <p:cxnSp>
        <p:nvCxnSpPr>
          <p:cNvPr id="184" name="Google Shape;184;p32"/>
          <p:cNvCxnSpPr/>
          <p:nvPr/>
        </p:nvCxnSpPr>
        <p:spPr>
          <a:xfrm flipH="1" rot="10800000">
            <a:off x="591300" y="3259150"/>
            <a:ext cx="1367400" cy="6054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185" name="Google Shape;18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4800" y="2696725"/>
            <a:ext cx="443475" cy="27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9600" y="1873700"/>
            <a:ext cx="443475" cy="2723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3"/>
          <p:cNvSpPr txBox="1"/>
          <p:nvPr>
            <p:ph type="title"/>
          </p:nvPr>
        </p:nvSpPr>
        <p:spPr>
          <a:xfrm>
            <a:off x="114175" y="94000"/>
            <a:ext cx="8907000" cy="7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Studying Flavour Experimentally</a:t>
            </a:r>
            <a:endParaRPr/>
          </a:p>
        </p:txBody>
      </p:sp>
      <p:sp>
        <p:nvSpPr>
          <p:cNvPr id="192" name="Google Shape;192;p33"/>
          <p:cNvSpPr txBox="1"/>
          <p:nvPr>
            <p:ph idx="12" type="sldNum"/>
          </p:nvPr>
        </p:nvSpPr>
        <p:spPr>
          <a:xfrm>
            <a:off x="8153170" y="4749900"/>
            <a:ext cx="8679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r>
              <a:rPr lang="en"/>
              <a:t>/33</a:t>
            </a:r>
            <a:endParaRPr/>
          </a:p>
        </p:txBody>
      </p:sp>
      <p:pic>
        <p:nvPicPr>
          <p:cNvPr id="193" name="Google Shape;19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750" y="992850"/>
            <a:ext cx="3250825" cy="55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33"/>
          <p:cNvSpPr/>
          <p:nvPr/>
        </p:nvSpPr>
        <p:spPr>
          <a:xfrm>
            <a:off x="3676838" y="1024300"/>
            <a:ext cx="1451100" cy="496200"/>
          </a:xfrm>
          <a:prstGeom prst="homePlate">
            <a:avLst>
              <a:gd fmla="val 50000" name="adj"/>
            </a:avLst>
          </a:prstGeom>
          <a:solidFill>
            <a:srgbClr val="B4A7D6"/>
          </a:solidFill>
          <a:ln cap="flat" cmpd="sng" w="9525">
            <a:solidFill>
              <a:srgbClr val="B4A7D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We need to know…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5" name="Google Shape;195;p33"/>
          <p:cNvSpPr txBox="1"/>
          <p:nvPr/>
        </p:nvSpPr>
        <p:spPr>
          <a:xfrm>
            <a:off x="5216100" y="950300"/>
            <a:ext cx="3804900" cy="30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002E89"/>
              </a:buClr>
              <a:buSzPts val="1500"/>
              <a:buFont typeface="Montserrat"/>
              <a:buChar char="➔"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What particles are leaving tracks (pions? kaons? protons?)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rtl="0" algn="l">
              <a:spcBef>
                <a:spcPts val="1000"/>
              </a:spcBef>
              <a:spcAft>
                <a:spcPts val="0"/>
              </a:spcAft>
              <a:buClr>
                <a:srgbClr val="002E89"/>
              </a:buClr>
              <a:buSzPts val="1500"/>
              <a:buFont typeface="Montserrat"/>
              <a:buChar char="➔"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m</a:t>
            </a: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omentum and energy of the decay products to deduce which particle has produced them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rtl="0" algn="l">
              <a:spcBef>
                <a:spcPts val="1000"/>
              </a:spcBef>
              <a:spcAft>
                <a:spcPts val="0"/>
              </a:spcAft>
              <a:buClr>
                <a:srgbClr val="002E89"/>
              </a:buClr>
              <a:buSzPts val="1500"/>
              <a:buFont typeface="Montserrat"/>
              <a:buChar char="➔"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</a:t>
            </a:r>
            <a:r>
              <a:rPr i="1"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primary vertex</a:t>
            </a: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(PV) position where the </a:t>
            </a:r>
            <a:r>
              <a:rPr i="1"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</a:t>
            </a:r>
            <a:r>
              <a:rPr baseline="30000" i="1"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0</a:t>
            </a: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is produced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96" name="Google Shape;196;p33"/>
          <p:cNvCxnSpPr/>
          <p:nvPr/>
        </p:nvCxnSpPr>
        <p:spPr>
          <a:xfrm flipH="1" rot="10800000">
            <a:off x="1956025" y="2229588"/>
            <a:ext cx="1114200" cy="1024200"/>
          </a:xfrm>
          <a:prstGeom prst="straightConnector1">
            <a:avLst/>
          </a:prstGeom>
          <a:noFill/>
          <a:ln cap="flat" cmpd="sng" w="28575">
            <a:solidFill>
              <a:srgbClr val="6D9EEB"/>
            </a:solidFill>
            <a:prstDash val="lgDash"/>
            <a:round/>
            <a:headEnd len="med" w="med" type="none"/>
            <a:tailEnd len="med" w="med" type="none"/>
          </a:ln>
        </p:spPr>
      </p:cxnSp>
      <p:cxnSp>
        <p:nvCxnSpPr>
          <p:cNvPr id="197" name="Google Shape;197;p33"/>
          <p:cNvCxnSpPr/>
          <p:nvPr/>
        </p:nvCxnSpPr>
        <p:spPr>
          <a:xfrm flipH="1" rot="10800000">
            <a:off x="1969225" y="2826238"/>
            <a:ext cx="2539500" cy="430200"/>
          </a:xfrm>
          <a:prstGeom prst="straightConnector1">
            <a:avLst/>
          </a:prstGeom>
          <a:noFill/>
          <a:ln cap="flat" cmpd="sng" w="28575">
            <a:solidFill>
              <a:srgbClr val="FF9900"/>
            </a:solidFill>
            <a:prstDash val="lgDash"/>
            <a:round/>
            <a:headEnd len="med" w="med" type="none"/>
            <a:tailEnd len="med" w="med" type="none"/>
          </a:ln>
        </p:spPr>
      </p:cxnSp>
      <p:cxnSp>
        <p:nvCxnSpPr>
          <p:cNvPr id="198" name="Google Shape;198;p33"/>
          <p:cNvCxnSpPr/>
          <p:nvPr/>
        </p:nvCxnSpPr>
        <p:spPr>
          <a:xfrm flipH="1" rot="10800000">
            <a:off x="591300" y="3259150"/>
            <a:ext cx="1367400" cy="6054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199" name="Google Shape;19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4800" y="2696725"/>
            <a:ext cx="443475" cy="27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9600" y="1873700"/>
            <a:ext cx="443475" cy="272309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3"/>
          <p:cNvSpPr/>
          <p:nvPr/>
        </p:nvSpPr>
        <p:spPr>
          <a:xfrm>
            <a:off x="442750" y="3715775"/>
            <a:ext cx="316800" cy="298200"/>
          </a:xfrm>
          <a:prstGeom prst="star4">
            <a:avLst>
              <a:gd fmla="val 12500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38A8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