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F978F-7650-4B54-97F4-1A4003EC4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D324C-5C3E-45ED-A25E-622B3D515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FA792-9279-4452-B70A-BC75CA0CC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73150-2CA3-467F-81D6-37554E717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96B1C-CF00-4DB1-988F-3CE566B0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25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8E0F9-DDF3-463E-9950-908CDA84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98FA1-E4B8-4EC6-A7BF-5D540C298E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D28A3-454F-410F-863B-7DD1FCD26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44C2B-5313-41DF-A3AA-C9962EA2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636D5-0816-4D0C-A6F9-1F404E6CB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93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4DFB81-BF42-4653-90E8-2703DD7035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8DF52-D861-4702-B636-6B8A9CDC4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92FBF-C1D2-4810-8229-BC2AB6397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A227C-523B-4D5E-904F-10BF705BC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53AF5-8EC0-41E6-AAC3-7A0A4F1A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6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1D1A-8CDE-4A1A-9EBF-B7A8BE57F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027B1-1326-44DA-809E-DC877B8B7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FD407-DA55-4CDC-AFD4-9767A38B4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4669-BD42-40F4-8C7C-E6977136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AFEDD-EE9E-4908-8147-B9A22706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14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BB03C-3C03-447D-B7A4-716A65733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B29B3-DB96-4E62-A078-0EB2B2E56C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53686-FBE3-4DA4-8D2B-E4F4E3CF0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C2835-0FF4-41A7-A1EA-9752ED802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DD818-D58F-414F-A879-C5487D3F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66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A5E1F-1479-41E3-93E7-9F61078B9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B32FC-ADA1-4B2E-8838-743567F66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31D72-00C3-4ED1-816B-553778440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2D270-A340-43AD-92D1-92C96ED47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2E663-F589-459F-B948-A5D8118DD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4E75D-78DC-45FF-92D5-1B9B9C696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97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3190F-3D1D-4E1A-9E83-7EA4F9727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939CB-FDE7-4EDC-9D3D-15931BBD4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86251-368F-4A69-A0C2-17720A6CE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5C032-0398-42AE-A94D-B8FE5F0ED2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582FE1-BFA5-48F7-A7A9-F0C34774F0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AC6D4D-7B2C-412E-AC5B-1DC1AD569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465070-5ACA-41F2-9048-49568822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D5F6AA-F2E9-46DD-9E06-59805DD61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15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E3F2F-C781-4FE7-98EB-8EC946E96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860660-5F26-4114-B8F0-143AF020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446135-10E1-4354-9B7B-0DC5C5EDC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AA9A1-85FA-44D5-A83C-C4CFAA8C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7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18AC6-2BB0-4554-B9F3-02A593DC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8CC09B-6126-4B36-A5DC-C602E271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F2B20-EEBA-4312-85EC-AF290CF2F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04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93A4E-95A1-4573-A90B-38188836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1AB67-33C3-4BFC-8919-DE5A2FE78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EF0097-02FF-4A00-A8BC-DFF41D811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B5C875-78A8-4D58-92E2-F20D28C8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82183-482C-4575-A7AA-EE862CF9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C15386-99E9-434F-9590-4A336512A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82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6D225-328A-4FA8-A5BB-63E4FAAD8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A22F1-9BC9-45C2-B986-B2F381CED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7583C-EF49-4B7F-9453-A5B39D8DC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E68F5-4DE2-4CF1-A376-A16A9CD5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BC7C5F-E609-4163-B8CD-59FA3788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ECB30-14E8-489E-A494-32A9011CF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63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AB745-745B-4DF0-AE90-389D0EEE9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AF8BB-18AF-44B9-9F74-023CB2F0B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7E21B-E437-425F-A90E-458FBF8242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370B-514E-475B-BD8F-C315C5818F9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B1AAB-7C09-4E67-9AB0-C04316853C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DFF51-76F7-438D-BC58-49C72D688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23C15-6102-4C88-BF46-E70F9A1725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13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5107-23CB-44BE-A14A-2DCB19085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Only for internal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A63E37-F478-4921-B4BE-44D3BC4D63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3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39302-EA88-442E-8821-34903E580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787" y="136864"/>
            <a:ext cx="10515600" cy="1325563"/>
          </a:xfrm>
        </p:spPr>
        <p:txBody>
          <a:bodyPr/>
          <a:lstStyle/>
          <a:p>
            <a:r>
              <a:rPr lang="en-GB" dirty="0"/>
              <a:t>Full readout chain simulated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ADE7AC-C246-4378-A067-004E0976BF20}"/>
              </a:ext>
            </a:extLst>
          </p:cNvPr>
          <p:cNvSpPr/>
          <p:nvPr/>
        </p:nvSpPr>
        <p:spPr>
          <a:xfrm>
            <a:off x="4002075" y="2683094"/>
            <a:ext cx="2333897" cy="1793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MDC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D94ECC-2A08-4794-9296-79BB64410428}"/>
              </a:ext>
            </a:extLst>
          </p:cNvPr>
          <p:cNvCxnSpPr/>
          <p:nvPr/>
        </p:nvCxnSpPr>
        <p:spPr>
          <a:xfrm flipH="1">
            <a:off x="6400800" y="2917296"/>
            <a:ext cx="12888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8FBF834-F189-468F-91B9-D59FA22907AC}"/>
              </a:ext>
            </a:extLst>
          </p:cNvPr>
          <p:cNvSpPr txBox="1"/>
          <p:nvPr/>
        </p:nvSpPr>
        <p:spPr>
          <a:xfrm>
            <a:off x="6733064" y="2588938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320 MHz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9309C7-EE74-4152-A646-965DEC5FCA63}"/>
              </a:ext>
            </a:extLst>
          </p:cNvPr>
          <p:cNvSpPr/>
          <p:nvPr/>
        </p:nvSpPr>
        <p:spPr>
          <a:xfrm>
            <a:off x="583474" y="1458611"/>
            <a:ext cx="1206138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ToASt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D9FE36-D69D-4DA7-BB56-5E5F35B2BC89}"/>
              </a:ext>
            </a:extLst>
          </p:cNvPr>
          <p:cNvSpPr/>
          <p:nvPr/>
        </p:nvSpPr>
        <p:spPr>
          <a:xfrm>
            <a:off x="583474" y="2917296"/>
            <a:ext cx="1206138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ToASt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3D0439-88D2-408D-9490-55D10B2524FF}"/>
              </a:ext>
            </a:extLst>
          </p:cNvPr>
          <p:cNvSpPr/>
          <p:nvPr/>
        </p:nvSpPr>
        <p:spPr>
          <a:xfrm>
            <a:off x="583474" y="4409666"/>
            <a:ext cx="1206138" cy="13255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ToASt</a:t>
            </a:r>
            <a:endParaRPr lang="en-GB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72DA5238-1436-41EB-903D-C658587878BF}"/>
              </a:ext>
            </a:extLst>
          </p:cNvPr>
          <p:cNvCxnSpPr>
            <a:stCxn id="4" idx="1"/>
            <a:endCxn id="9" idx="3"/>
          </p:cNvCxnSpPr>
          <p:nvPr/>
        </p:nvCxnSpPr>
        <p:spPr>
          <a:xfrm rot="10800000">
            <a:off x="1789613" y="2121393"/>
            <a:ext cx="2212463" cy="145868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72428047-DBC8-4D78-8597-C526213E0609}"/>
              </a:ext>
            </a:extLst>
          </p:cNvPr>
          <p:cNvCxnSpPr>
            <a:cxnSpLocks/>
            <a:stCxn id="4" idx="1"/>
            <a:endCxn id="10" idx="3"/>
          </p:cNvCxnSpPr>
          <p:nvPr/>
        </p:nvCxnSpPr>
        <p:spPr>
          <a:xfrm rot="10800000" flipV="1">
            <a:off x="1789613" y="3580076"/>
            <a:ext cx="2212463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6A2B964E-7EA8-47A0-8E8A-18AF9DD4CE1E}"/>
              </a:ext>
            </a:extLst>
          </p:cNvPr>
          <p:cNvCxnSpPr>
            <a:cxnSpLocks/>
            <a:stCxn id="4" idx="1"/>
            <a:endCxn id="11" idx="3"/>
          </p:cNvCxnSpPr>
          <p:nvPr/>
        </p:nvCxnSpPr>
        <p:spPr>
          <a:xfrm rot="10800000" flipV="1">
            <a:off x="1789613" y="3580076"/>
            <a:ext cx="2212463" cy="14923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48ACE78-BBFE-48AD-8D20-2CC69A4FBC80}"/>
              </a:ext>
            </a:extLst>
          </p:cNvPr>
          <p:cNvSpPr txBox="1"/>
          <p:nvPr/>
        </p:nvSpPr>
        <p:spPr>
          <a:xfrm>
            <a:off x="1857961" y="2122469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160 MHz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A96C1520-3A98-42D3-BB10-78428D111C62}"/>
              </a:ext>
            </a:extLst>
          </p:cNvPr>
          <p:cNvCxnSpPr/>
          <p:nvPr/>
        </p:nvCxnSpPr>
        <p:spPr>
          <a:xfrm>
            <a:off x="1789612" y="1690688"/>
            <a:ext cx="2212463" cy="1226608"/>
          </a:xfrm>
          <a:prstGeom prst="bentConnector3">
            <a:avLst>
              <a:gd name="adj1" fmla="val 8267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8DCAE4BE-75EC-4BC0-91CE-ACAAFB4ACC4E}"/>
              </a:ext>
            </a:extLst>
          </p:cNvPr>
          <p:cNvCxnSpPr>
            <a:cxnSpLocks/>
          </p:cNvCxnSpPr>
          <p:nvPr/>
        </p:nvCxnSpPr>
        <p:spPr>
          <a:xfrm>
            <a:off x="1789611" y="1823568"/>
            <a:ext cx="2196981" cy="1226850"/>
          </a:xfrm>
          <a:prstGeom prst="bentConnector3">
            <a:avLst>
              <a:gd name="adj1" fmla="val 765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5EAF6DA-03C4-4D55-827D-9AAF5DD12125}"/>
              </a:ext>
            </a:extLst>
          </p:cNvPr>
          <p:cNvSpPr txBox="1"/>
          <p:nvPr/>
        </p:nvSpPr>
        <p:spPr>
          <a:xfrm>
            <a:off x="2051112" y="138560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TX_0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F6923D-1FF8-4FA3-A804-29282559B7B7}"/>
              </a:ext>
            </a:extLst>
          </p:cNvPr>
          <p:cNvSpPr txBox="1"/>
          <p:nvPr/>
        </p:nvSpPr>
        <p:spPr>
          <a:xfrm>
            <a:off x="3042044" y="1389984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TX_1 (150 Mb/S)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61D31A9-3AF5-40B0-AE47-58AD3569EF5B}"/>
              </a:ext>
            </a:extLst>
          </p:cNvPr>
          <p:cNvSpPr txBox="1"/>
          <p:nvPr/>
        </p:nvSpPr>
        <p:spPr>
          <a:xfrm>
            <a:off x="-447923" y="3244334"/>
            <a:ext cx="100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12 </a:t>
            </a:r>
            <a:r>
              <a:rPr lang="en-GB" dirty="0" err="1"/>
              <a:t>ToASt</a:t>
            </a:r>
            <a:endParaRPr lang="en-GB" dirty="0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659EE5C-58B6-4273-B54D-47F7DBC56638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6335972" y="3580076"/>
            <a:ext cx="267327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F24CCD9B-F384-41E3-82DD-0A1EF5D1A23E}"/>
              </a:ext>
            </a:extLst>
          </p:cNvPr>
          <p:cNvSpPr txBox="1"/>
          <p:nvPr/>
        </p:nvSpPr>
        <p:spPr>
          <a:xfrm>
            <a:off x="6888703" y="3233910"/>
            <a:ext cx="1916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LpGBT</a:t>
            </a:r>
            <a:r>
              <a:rPr lang="en-GB" dirty="0"/>
              <a:t> (320 Mb/s)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3A5E76F-BEA9-47E1-8375-C8BDA4E50AA7}"/>
              </a:ext>
            </a:extLst>
          </p:cNvPr>
          <p:cNvSpPr/>
          <p:nvPr/>
        </p:nvSpPr>
        <p:spPr>
          <a:xfrm>
            <a:off x="9009246" y="1570274"/>
            <a:ext cx="3022333" cy="43973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Data Acquisition</a:t>
            </a:r>
          </a:p>
          <a:p>
            <a:pPr algn="ctr"/>
            <a:r>
              <a:rPr lang="en-GB" sz="2800" dirty="0"/>
              <a:t>MMC (FPGA)</a:t>
            </a:r>
          </a:p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C13C3F3-8C1E-4CE0-A514-4D8F34F5BCD8}"/>
              </a:ext>
            </a:extLst>
          </p:cNvPr>
          <p:cNvSpPr/>
          <p:nvPr/>
        </p:nvSpPr>
        <p:spPr>
          <a:xfrm>
            <a:off x="9442842" y="4410979"/>
            <a:ext cx="2165684" cy="69688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Data Consistency  Check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C5D0C70-F1C0-486B-9677-468097EA3EBF}"/>
              </a:ext>
            </a:extLst>
          </p:cNvPr>
          <p:cNvCxnSpPr>
            <a:cxnSpLocks/>
          </p:cNvCxnSpPr>
          <p:nvPr/>
        </p:nvCxnSpPr>
        <p:spPr>
          <a:xfrm>
            <a:off x="10173903" y="5072447"/>
            <a:ext cx="0" cy="12224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DB8C026A-7A0E-4CCC-B89D-473954E54BAF}"/>
              </a:ext>
            </a:extLst>
          </p:cNvPr>
          <p:cNvSpPr txBox="1"/>
          <p:nvPr/>
        </p:nvSpPr>
        <p:spPr>
          <a:xfrm>
            <a:off x="9740766" y="6294922"/>
            <a:ext cx="1737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Simulator </a:t>
            </a:r>
            <a:r>
              <a:rPr lang="en-GB" dirty="0" err="1"/>
              <a:t>dispay</a:t>
            </a:r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6CF698B-89DB-4175-9786-258207F6126F}"/>
              </a:ext>
            </a:extLst>
          </p:cNvPr>
          <p:cNvSpPr txBox="1"/>
          <p:nvPr/>
        </p:nvSpPr>
        <p:spPr>
          <a:xfrm>
            <a:off x="56415" y="5740924"/>
            <a:ext cx="3734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Verilog emulator of the </a:t>
            </a:r>
            <a:r>
              <a:rPr lang="en-GB" dirty="0" err="1"/>
              <a:t>ToASt</a:t>
            </a:r>
            <a:r>
              <a:rPr lang="en-GB" dirty="0"/>
              <a:t> (by Michele), event generator by random generator @ 2MHz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C450630-1B48-43F3-9C86-9900B8091D88}"/>
              </a:ext>
            </a:extLst>
          </p:cNvPr>
          <p:cNvSpPr txBox="1"/>
          <p:nvPr/>
        </p:nvSpPr>
        <p:spPr>
          <a:xfrm>
            <a:off x="4002074" y="4477059"/>
            <a:ext cx="42623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Verilog code of MDC – ASICs  (full readout chain based on simple Round – Robin)</a:t>
            </a:r>
          </a:p>
          <a:p>
            <a:pPr marL="285750" indent="-285750">
              <a:buFontTx/>
              <a:buChar char="-"/>
            </a:pPr>
            <a:r>
              <a:rPr lang="en-GB" dirty="0"/>
              <a:t>SERDES stage with </a:t>
            </a:r>
            <a:r>
              <a:rPr lang="en-GB" dirty="0" err="1"/>
              <a:t>bitslip</a:t>
            </a:r>
            <a:r>
              <a:rPr lang="en-GB" dirty="0"/>
              <a:t> align.</a:t>
            </a:r>
          </a:p>
          <a:p>
            <a:pPr marL="285750" indent="-285750">
              <a:buFontTx/>
              <a:buChar char="-"/>
            </a:pPr>
            <a:r>
              <a:rPr lang="en-GB" dirty="0"/>
              <a:t>Async. Channel FIFO + FSM control </a:t>
            </a:r>
          </a:p>
          <a:p>
            <a:pPr marL="285750" indent="-285750">
              <a:buFontTx/>
              <a:buChar char="-"/>
            </a:pPr>
            <a:r>
              <a:rPr lang="en-GB" dirty="0"/>
              <a:t>Main FSM readout control</a:t>
            </a:r>
          </a:p>
          <a:p>
            <a:pPr marL="285750" indent="-285750">
              <a:buFontTx/>
              <a:buChar char="-"/>
            </a:pPr>
            <a:r>
              <a:rPr lang="en-GB" dirty="0"/>
              <a:t>Main Async. FIFO</a:t>
            </a:r>
          </a:p>
          <a:p>
            <a:pPr marL="285750" indent="-285750">
              <a:buFontTx/>
              <a:buChar char="-"/>
            </a:pPr>
            <a:r>
              <a:rPr lang="en-GB" dirty="0"/>
              <a:t>Serializer FSM (320 Mb/s)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B2BEA48-A8D1-471C-A89E-2272061952CD}"/>
              </a:ext>
            </a:extLst>
          </p:cNvPr>
          <p:cNvSpPr txBox="1"/>
          <p:nvPr/>
        </p:nvSpPr>
        <p:spPr>
          <a:xfrm>
            <a:off x="7960093" y="359230"/>
            <a:ext cx="42319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Verilog code of MMD</a:t>
            </a:r>
          </a:p>
          <a:p>
            <a:pPr marL="285750" indent="-285750">
              <a:buFontTx/>
              <a:buChar char="-"/>
            </a:pPr>
            <a:r>
              <a:rPr lang="en-GB" dirty="0"/>
              <a:t>Receiver SERDES stage with </a:t>
            </a:r>
            <a:r>
              <a:rPr lang="en-GB" dirty="0" err="1"/>
              <a:t>bitslip</a:t>
            </a:r>
            <a:r>
              <a:rPr lang="en-GB" dirty="0"/>
              <a:t> align.</a:t>
            </a:r>
          </a:p>
          <a:p>
            <a:pPr marL="285750" indent="-285750">
              <a:buFontTx/>
              <a:buChar char="-"/>
            </a:pPr>
            <a:r>
              <a:rPr lang="en-GB" dirty="0"/>
              <a:t>Main FSM readout control</a:t>
            </a:r>
          </a:p>
          <a:p>
            <a:pPr marL="285750" indent="-285750">
              <a:buFontTx/>
              <a:buChar char="-"/>
            </a:pPr>
            <a:r>
              <a:rPr lang="en-GB" dirty="0"/>
              <a:t>Data Consistency Check</a:t>
            </a:r>
          </a:p>
        </p:txBody>
      </p:sp>
    </p:spTree>
    <p:extLst>
      <p:ext uri="{BB962C8B-B14F-4D97-AF65-F5344CB8AC3E}">
        <p14:creationId xmlns:p14="http://schemas.microsoft.com/office/powerpoint/2010/main" val="273267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58245-D1A3-4681-B8C0-FFDED5839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MDC architecture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A57B2E-3810-4D13-8D55-E1F3B69BEF3A}"/>
              </a:ext>
            </a:extLst>
          </p:cNvPr>
          <p:cNvSpPr/>
          <p:nvPr/>
        </p:nvSpPr>
        <p:spPr>
          <a:xfrm>
            <a:off x="583474" y="1458611"/>
            <a:ext cx="1206138" cy="1325563"/>
          </a:xfrm>
          <a:prstGeom prst="rect">
            <a:avLst/>
          </a:prstGeom>
          <a:solidFill>
            <a:srgbClr val="00B050">
              <a:alpha val="35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ToASt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6EEC5EE-678B-47FC-870D-93ABD81D3811}"/>
              </a:ext>
            </a:extLst>
          </p:cNvPr>
          <p:cNvGrpSpPr/>
          <p:nvPr/>
        </p:nvGrpSpPr>
        <p:grpSpPr>
          <a:xfrm>
            <a:off x="2260394" y="1477668"/>
            <a:ext cx="4370426" cy="1312758"/>
            <a:chOff x="2737208" y="1471416"/>
            <a:chExt cx="4370426" cy="13127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11A280D-80F7-43DB-A91C-804ABD525073}"/>
                </a:ext>
              </a:extLst>
            </p:cNvPr>
            <p:cNvSpPr/>
            <p:nvPr/>
          </p:nvSpPr>
          <p:spPr>
            <a:xfrm>
              <a:off x="2737208" y="1471416"/>
              <a:ext cx="1206138" cy="5886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SERDES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62D46BC-8BA5-4679-BB11-AE718563AF11}"/>
                </a:ext>
              </a:extLst>
            </p:cNvPr>
            <p:cNvSpPr/>
            <p:nvPr/>
          </p:nvSpPr>
          <p:spPr>
            <a:xfrm>
              <a:off x="2761401" y="2362831"/>
              <a:ext cx="1135781" cy="4066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FSM align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6775705-2C96-470B-BBE8-7D1DCA1B3BEE}"/>
                </a:ext>
              </a:extLst>
            </p:cNvPr>
            <p:cNvCxnSpPr/>
            <p:nvPr/>
          </p:nvCxnSpPr>
          <p:spPr>
            <a:xfrm flipV="1">
              <a:off x="2971800" y="1971938"/>
              <a:ext cx="0" cy="3908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18FBFAB-BEC1-49D8-8867-5B47AA5CAD57}"/>
                </a:ext>
              </a:extLst>
            </p:cNvPr>
            <p:cNvSpPr txBox="1"/>
            <p:nvPr/>
          </p:nvSpPr>
          <p:spPr>
            <a:xfrm>
              <a:off x="2935028" y="2005434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bitslip</a:t>
              </a:r>
              <a:endParaRPr lang="en-GB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F0C9761-7163-4B90-A3DA-3033BD2740E2}"/>
                </a:ext>
              </a:extLst>
            </p:cNvPr>
            <p:cNvCxnSpPr>
              <a:cxnSpLocks/>
              <a:stCxn id="6" idx="3"/>
              <a:endCxn id="14" idx="1"/>
            </p:cNvCxnSpPr>
            <p:nvPr/>
          </p:nvCxnSpPr>
          <p:spPr>
            <a:xfrm>
              <a:off x="3897182" y="2566165"/>
              <a:ext cx="215904" cy="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DBACC90-FE2D-4423-80E2-61275B403DAB}"/>
                </a:ext>
              </a:extLst>
            </p:cNvPr>
            <p:cNvSpPr/>
            <p:nvPr/>
          </p:nvSpPr>
          <p:spPr>
            <a:xfrm>
              <a:off x="4159250" y="1504950"/>
              <a:ext cx="802080" cy="1279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/>
                <a:t>FSM</a:t>
              </a:r>
            </a:p>
            <a:p>
              <a:pPr algn="ctr"/>
              <a:r>
                <a:rPr lang="en-GB" sz="1600" dirty="0"/>
                <a:t>Control</a:t>
              </a:r>
            </a:p>
          </p:txBody>
        </p: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67570682-79FB-40E4-BCE7-728DEF44FAD8}"/>
                </a:ext>
              </a:extLst>
            </p:cNvPr>
            <p:cNvSpPr/>
            <p:nvPr/>
          </p:nvSpPr>
          <p:spPr>
            <a:xfrm>
              <a:off x="3836450" y="1573012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451CC9D-6AB0-49BC-9CB5-C2168311519B}"/>
                </a:ext>
              </a:extLst>
            </p:cNvPr>
            <p:cNvSpPr/>
            <p:nvPr/>
          </p:nvSpPr>
          <p:spPr>
            <a:xfrm>
              <a:off x="5177234" y="1504950"/>
              <a:ext cx="850900" cy="12792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Async.</a:t>
              </a:r>
            </a:p>
            <a:p>
              <a:pPr algn="ctr"/>
              <a:r>
                <a:rPr lang="en-GB" dirty="0"/>
                <a:t>FIFO</a:t>
              </a:r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DB43010B-7A81-48E7-9307-2494E8A17D67}"/>
                </a:ext>
              </a:extLst>
            </p:cNvPr>
            <p:cNvSpPr/>
            <p:nvPr/>
          </p:nvSpPr>
          <p:spPr>
            <a:xfrm>
              <a:off x="4852330" y="1593848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360A29B-CF3E-4ED5-A4BB-A1B8CA5B2263}"/>
                </a:ext>
              </a:extLst>
            </p:cNvPr>
            <p:cNvSpPr/>
            <p:nvPr/>
          </p:nvSpPr>
          <p:spPr>
            <a:xfrm>
              <a:off x="6184900" y="1504950"/>
              <a:ext cx="922734" cy="1279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/>
                <a:t>FSM</a:t>
              </a:r>
            </a:p>
            <a:p>
              <a:pPr algn="ctr"/>
              <a:r>
                <a:rPr lang="en-GB" sz="1600" dirty="0"/>
                <a:t>Readout</a:t>
              </a:r>
            </a:p>
          </p:txBody>
        </p:sp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9BDA2ED3-C2E0-4F5B-A372-979715120BA4}"/>
                </a:ext>
              </a:extLst>
            </p:cNvPr>
            <p:cNvSpPr/>
            <p:nvPr/>
          </p:nvSpPr>
          <p:spPr>
            <a:xfrm>
              <a:off x="5865155" y="1540602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9C6A56B-B2BE-4B3A-B79D-22519312D9CC}"/>
                </a:ext>
              </a:extLst>
            </p:cNvPr>
            <p:cNvSpPr txBox="1"/>
            <p:nvPr/>
          </p:nvSpPr>
          <p:spPr>
            <a:xfrm>
              <a:off x="4113086" y="2384926"/>
              <a:ext cx="5613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lock</a:t>
              </a:r>
            </a:p>
          </p:txBody>
        </p:sp>
      </p:grp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C925A9AA-8BB7-44C5-A671-AF71A19072DD}"/>
              </a:ext>
            </a:extLst>
          </p:cNvPr>
          <p:cNvSpPr/>
          <p:nvPr/>
        </p:nvSpPr>
        <p:spPr>
          <a:xfrm>
            <a:off x="1542512" y="1576948"/>
            <a:ext cx="832388" cy="300171"/>
          </a:xfrm>
          <a:prstGeom prst="right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604A709-9522-4C5F-861A-9ADDF9D3BF16}"/>
              </a:ext>
            </a:extLst>
          </p:cNvPr>
          <p:cNvSpPr/>
          <p:nvPr/>
        </p:nvSpPr>
        <p:spPr>
          <a:xfrm>
            <a:off x="583474" y="2908201"/>
            <a:ext cx="1206138" cy="1325563"/>
          </a:xfrm>
          <a:prstGeom prst="rect">
            <a:avLst/>
          </a:prstGeom>
          <a:solidFill>
            <a:srgbClr val="00B050">
              <a:alpha val="35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ToASt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32412C9-0553-4000-9551-579E22E433B8}"/>
              </a:ext>
            </a:extLst>
          </p:cNvPr>
          <p:cNvGrpSpPr/>
          <p:nvPr/>
        </p:nvGrpSpPr>
        <p:grpSpPr>
          <a:xfrm>
            <a:off x="2260394" y="2927258"/>
            <a:ext cx="4370426" cy="1312758"/>
            <a:chOff x="2737208" y="1471416"/>
            <a:chExt cx="4370426" cy="131275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C7F94107-8E93-4B67-9DC2-BA4E28F64E8B}"/>
                </a:ext>
              </a:extLst>
            </p:cNvPr>
            <p:cNvSpPr/>
            <p:nvPr/>
          </p:nvSpPr>
          <p:spPr>
            <a:xfrm>
              <a:off x="2737208" y="1471416"/>
              <a:ext cx="1206138" cy="5886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SERDES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EAED595-42D5-4212-BC26-03012D698713}"/>
                </a:ext>
              </a:extLst>
            </p:cNvPr>
            <p:cNvSpPr/>
            <p:nvPr/>
          </p:nvSpPr>
          <p:spPr>
            <a:xfrm>
              <a:off x="2761401" y="2362831"/>
              <a:ext cx="1135781" cy="4066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FSM align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63D4B1CF-4135-44C9-844D-BCC5B7E7DA09}"/>
                </a:ext>
              </a:extLst>
            </p:cNvPr>
            <p:cNvCxnSpPr/>
            <p:nvPr/>
          </p:nvCxnSpPr>
          <p:spPr>
            <a:xfrm flipV="1">
              <a:off x="2971800" y="1971938"/>
              <a:ext cx="0" cy="3908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F55E482B-41AD-433A-9B7C-5C06DD79AB9F}"/>
                </a:ext>
              </a:extLst>
            </p:cNvPr>
            <p:cNvSpPr txBox="1"/>
            <p:nvPr/>
          </p:nvSpPr>
          <p:spPr>
            <a:xfrm>
              <a:off x="2935028" y="2005434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bitslip</a:t>
              </a:r>
              <a:endParaRPr lang="en-GB" dirty="0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ECB8E7A7-FEB8-4DBB-A1C9-EBD9078FFAA3}"/>
                </a:ext>
              </a:extLst>
            </p:cNvPr>
            <p:cNvCxnSpPr>
              <a:cxnSpLocks/>
              <a:stCxn id="28" idx="3"/>
              <a:endCxn id="38" idx="1"/>
            </p:cNvCxnSpPr>
            <p:nvPr/>
          </p:nvCxnSpPr>
          <p:spPr>
            <a:xfrm>
              <a:off x="3897182" y="2566165"/>
              <a:ext cx="215904" cy="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4F3A4FC-54D2-409D-BC5D-279C4FFBCB36}"/>
                </a:ext>
              </a:extLst>
            </p:cNvPr>
            <p:cNvSpPr/>
            <p:nvPr/>
          </p:nvSpPr>
          <p:spPr>
            <a:xfrm>
              <a:off x="4159250" y="1504950"/>
              <a:ext cx="802080" cy="1279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/>
                <a:t>FSM</a:t>
              </a:r>
            </a:p>
            <a:p>
              <a:pPr algn="ctr"/>
              <a:r>
                <a:rPr lang="en-GB" sz="1600" dirty="0"/>
                <a:t>Control</a:t>
              </a:r>
            </a:p>
          </p:txBody>
        </p:sp>
        <p:sp>
          <p:nvSpPr>
            <p:cNvPr id="33" name="Arrow: Right 32">
              <a:extLst>
                <a:ext uri="{FF2B5EF4-FFF2-40B4-BE49-F238E27FC236}">
                  <a16:creationId xmlns:a16="http://schemas.microsoft.com/office/drawing/2014/main" id="{371E71A5-5DF1-42AE-92CF-ED1AA3DFCF5D}"/>
                </a:ext>
              </a:extLst>
            </p:cNvPr>
            <p:cNvSpPr/>
            <p:nvPr/>
          </p:nvSpPr>
          <p:spPr>
            <a:xfrm>
              <a:off x="3836450" y="1573012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B90BB9C8-19D0-443A-9D38-9D857BC92182}"/>
                </a:ext>
              </a:extLst>
            </p:cNvPr>
            <p:cNvSpPr/>
            <p:nvPr/>
          </p:nvSpPr>
          <p:spPr>
            <a:xfrm>
              <a:off x="5177234" y="1504950"/>
              <a:ext cx="850900" cy="12792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Async.</a:t>
              </a:r>
            </a:p>
            <a:p>
              <a:pPr algn="ctr"/>
              <a:r>
                <a:rPr lang="en-GB" dirty="0"/>
                <a:t>FIFO</a:t>
              </a:r>
            </a:p>
            <a:p>
              <a:pPr algn="ctr"/>
              <a:r>
                <a:rPr lang="en-GB" dirty="0"/>
                <a:t>32 x 64</a:t>
              </a:r>
            </a:p>
          </p:txBody>
        </p:sp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117D4E70-50D0-49DE-94F3-EEF8242F8876}"/>
                </a:ext>
              </a:extLst>
            </p:cNvPr>
            <p:cNvSpPr/>
            <p:nvPr/>
          </p:nvSpPr>
          <p:spPr>
            <a:xfrm>
              <a:off x="4852330" y="1593848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69DB6E3-EB1B-49FA-AEA3-CCA87676F5AA}"/>
                </a:ext>
              </a:extLst>
            </p:cNvPr>
            <p:cNvSpPr/>
            <p:nvPr/>
          </p:nvSpPr>
          <p:spPr>
            <a:xfrm>
              <a:off x="6184900" y="1504950"/>
              <a:ext cx="922734" cy="1279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/>
                <a:t>FSM</a:t>
              </a:r>
            </a:p>
            <a:p>
              <a:pPr algn="ctr"/>
              <a:r>
                <a:rPr lang="en-GB" sz="1600" dirty="0"/>
                <a:t>Readout</a:t>
              </a:r>
            </a:p>
          </p:txBody>
        </p:sp>
        <p:sp>
          <p:nvSpPr>
            <p:cNvPr id="37" name="Arrow: Right 36">
              <a:extLst>
                <a:ext uri="{FF2B5EF4-FFF2-40B4-BE49-F238E27FC236}">
                  <a16:creationId xmlns:a16="http://schemas.microsoft.com/office/drawing/2014/main" id="{21C10D72-2AF2-40DE-B6DF-43FAA2B1ACE5}"/>
                </a:ext>
              </a:extLst>
            </p:cNvPr>
            <p:cNvSpPr/>
            <p:nvPr/>
          </p:nvSpPr>
          <p:spPr>
            <a:xfrm>
              <a:off x="5865155" y="1540602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6E46FD7-9583-45D5-B38C-FD2968B63632}"/>
                </a:ext>
              </a:extLst>
            </p:cNvPr>
            <p:cNvSpPr txBox="1"/>
            <p:nvPr/>
          </p:nvSpPr>
          <p:spPr>
            <a:xfrm>
              <a:off x="4113086" y="2384926"/>
              <a:ext cx="5613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lock</a:t>
              </a:r>
            </a:p>
          </p:txBody>
        </p:sp>
      </p:grp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0873FDF1-2A2F-4CCF-942C-858466B5B815}"/>
              </a:ext>
            </a:extLst>
          </p:cNvPr>
          <p:cNvSpPr/>
          <p:nvPr/>
        </p:nvSpPr>
        <p:spPr>
          <a:xfrm>
            <a:off x="1542512" y="3026538"/>
            <a:ext cx="832388" cy="300171"/>
          </a:xfrm>
          <a:prstGeom prst="right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7A8204D-1F57-4C14-B30D-EF592B11EA6D}"/>
              </a:ext>
            </a:extLst>
          </p:cNvPr>
          <p:cNvSpPr/>
          <p:nvPr/>
        </p:nvSpPr>
        <p:spPr>
          <a:xfrm>
            <a:off x="583474" y="4903082"/>
            <a:ext cx="1206138" cy="1325563"/>
          </a:xfrm>
          <a:prstGeom prst="rect">
            <a:avLst/>
          </a:prstGeom>
          <a:solidFill>
            <a:srgbClr val="00B050">
              <a:alpha val="35000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ToASt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B5FB67D-DF9E-49A5-85D2-3001784C6AE0}"/>
              </a:ext>
            </a:extLst>
          </p:cNvPr>
          <p:cNvGrpSpPr/>
          <p:nvPr/>
        </p:nvGrpSpPr>
        <p:grpSpPr>
          <a:xfrm>
            <a:off x="2260394" y="4922139"/>
            <a:ext cx="4370426" cy="1312758"/>
            <a:chOff x="2737208" y="1471416"/>
            <a:chExt cx="4370426" cy="1312758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70A9C37-5C22-4C70-89C9-DBCA2A7A4C5C}"/>
                </a:ext>
              </a:extLst>
            </p:cNvPr>
            <p:cNvSpPr/>
            <p:nvPr/>
          </p:nvSpPr>
          <p:spPr>
            <a:xfrm>
              <a:off x="2737208" y="1471416"/>
              <a:ext cx="1206138" cy="5886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SERDES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6F5BB2D-777F-4DA8-9CAC-88167C672BF5}"/>
                </a:ext>
              </a:extLst>
            </p:cNvPr>
            <p:cNvSpPr/>
            <p:nvPr/>
          </p:nvSpPr>
          <p:spPr>
            <a:xfrm>
              <a:off x="2761401" y="2362831"/>
              <a:ext cx="1135781" cy="4066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FSM align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426081F9-6AB8-47AC-BF87-180126163EF0}"/>
                </a:ext>
              </a:extLst>
            </p:cNvPr>
            <p:cNvCxnSpPr/>
            <p:nvPr/>
          </p:nvCxnSpPr>
          <p:spPr>
            <a:xfrm flipV="1">
              <a:off x="2971800" y="1971938"/>
              <a:ext cx="0" cy="3908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9D791E3-6023-4989-92EC-581B39152489}"/>
                </a:ext>
              </a:extLst>
            </p:cNvPr>
            <p:cNvSpPr txBox="1"/>
            <p:nvPr/>
          </p:nvSpPr>
          <p:spPr>
            <a:xfrm>
              <a:off x="2935028" y="2005434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bitslip</a:t>
              </a:r>
              <a:endParaRPr lang="en-GB" dirty="0"/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1A18AD0B-B785-472A-AD27-595FA5C3EA7B}"/>
                </a:ext>
              </a:extLst>
            </p:cNvPr>
            <p:cNvCxnSpPr>
              <a:cxnSpLocks/>
              <a:stCxn id="43" idx="3"/>
              <a:endCxn id="53" idx="1"/>
            </p:cNvCxnSpPr>
            <p:nvPr/>
          </p:nvCxnSpPr>
          <p:spPr>
            <a:xfrm>
              <a:off x="3897182" y="2566165"/>
              <a:ext cx="215904" cy="34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48402CF-C097-436E-BF7D-DBC08019EA9E}"/>
                </a:ext>
              </a:extLst>
            </p:cNvPr>
            <p:cNvSpPr/>
            <p:nvPr/>
          </p:nvSpPr>
          <p:spPr>
            <a:xfrm>
              <a:off x="4159250" y="1504950"/>
              <a:ext cx="802080" cy="1279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/>
                <a:t>FSM</a:t>
              </a:r>
            </a:p>
            <a:p>
              <a:pPr algn="ctr"/>
              <a:r>
                <a:rPr lang="en-GB" sz="1600" dirty="0"/>
                <a:t>Control</a:t>
              </a:r>
            </a:p>
          </p:txBody>
        </p:sp>
        <p:sp>
          <p:nvSpPr>
            <p:cNvPr id="48" name="Arrow: Right 47">
              <a:extLst>
                <a:ext uri="{FF2B5EF4-FFF2-40B4-BE49-F238E27FC236}">
                  <a16:creationId xmlns:a16="http://schemas.microsoft.com/office/drawing/2014/main" id="{774B65E3-2EF7-48B8-B88F-E3AAAD2D62A9}"/>
                </a:ext>
              </a:extLst>
            </p:cNvPr>
            <p:cNvSpPr/>
            <p:nvPr/>
          </p:nvSpPr>
          <p:spPr>
            <a:xfrm>
              <a:off x="3836450" y="1573012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50930FD-042A-45ED-8D53-69A03C45AE60}"/>
                </a:ext>
              </a:extLst>
            </p:cNvPr>
            <p:cNvSpPr/>
            <p:nvPr/>
          </p:nvSpPr>
          <p:spPr>
            <a:xfrm>
              <a:off x="5177234" y="1504950"/>
              <a:ext cx="850900" cy="12792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Async.</a:t>
              </a:r>
            </a:p>
            <a:p>
              <a:pPr algn="ctr"/>
              <a:r>
                <a:rPr lang="en-GB" dirty="0"/>
                <a:t>FIFO</a:t>
              </a:r>
            </a:p>
          </p:txBody>
        </p:sp>
        <p:sp>
          <p:nvSpPr>
            <p:cNvPr id="50" name="Arrow: Right 49">
              <a:extLst>
                <a:ext uri="{FF2B5EF4-FFF2-40B4-BE49-F238E27FC236}">
                  <a16:creationId xmlns:a16="http://schemas.microsoft.com/office/drawing/2014/main" id="{460497F0-2672-4E7E-9272-8D80A64C4E9E}"/>
                </a:ext>
              </a:extLst>
            </p:cNvPr>
            <p:cNvSpPr/>
            <p:nvPr/>
          </p:nvSpPr>
          <p:spPr>
            <a:xfrm>
              <a:off x="4852330" y="1593848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9C36A9D-BACA-4F3D-966B-1D57BEB0820C}"/>
                </a:ext>
              </a:extLst>
            </p:cNvPr>
            <p:cNvSpPr/>
            <p:nvPr/>
          </p:nvSpPr>
          <p:spPr>
            <a:xfrm>
              <a:off x="6184900" y="1504950"/>
              <a:ext cx="922734" cy="1279224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600" dirty="0"/>
                <a:t>FSM</a:t>
              </a:r>
            </a:p>
            <a:p>
              <a:pPr algn="ctr"/>
              <a:r>
                <a:rPr lang="en-GB" sz="1600" dirty="0"/>
                <a:t>Readout</a:t>
              </a:r>
            </a:p>
          </p:txBody>
        </p:sp>
        <p:sp>
          <p:nvSpPr>
            <p:cNvPr id="52" name="Arrow: Right 51">
              <a:extLst>
                <a:ext uri="{FF2B5EF4-FFF2-40B4-BE49-F238E27FC236}">
                  <a16:creationId xmlns:a16="http://schemas.microsoft.com/office/drawing/2014/main" id="{A3B59D5C-F2C2-4F73-AB73-2449CBE97925}"/>
                </a:ext>
              </a:extLst>
            </p:cNvPr>
            <p:cNvSpPr/>
            <p:nvPr/>
          </p:nvSpPr>
          <p:spPr>
            <a:xfrm>
              <a:off x="5865155" y="1540602"/>
              <a:ext cx="482724" cy="300171"/>
            </a:xfrm>
            <a:prstGeom prst="rightArrow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5B3E6FE-A153-47C3-91F6-930E379B2D3E}"/>
                </a:ext>
              </a:extLst>
            </p:cNvPr>
            <p:cNvSpPr txBox="1"/>
            <p:nvPr/>
          </p:nvSpPr>
          <p:spPr>
            <a:xfrm>
              <a:off x="4113086" y="2384926"/>
              <a:ext cx="5613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lock</a:t>
              </a:r>
            </a:p>
          </p:txBody>
        </p:sp>
      </p:grp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71EAFF13-1DA4-435F-91EE-D0505E158B69}"/>
              </a:ext>
            </a:extLst>
          </p:cNvPr>
          <p:cNvSpPr/>
          <p:nvPr/>
        </p:nvSpPr>
        <p:spPr>
          <a:xfrm>
            <a:off x="1542512" y="5021419"/>
            <a:ext cx="832388" cy="300171"/>
          </a:xfrm>
          <a:prstGeom prst="right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B692133-630F-4EA2-93C1-7D2E2A9CD5E5}"/>
              </a:ext>
            </a:extLst>
          </p:cNvPr>
          <p:cNvSpPr txBox="1"/>
          <p:nvPr/>
        </p:nvSpPr>
        <p:spPr>
          <a:xfrm>
            <a:off x="504144" y="4383757"/>
            <a:ext cx="136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… x 12 </a:t>
            </a:r>
            <a:r>
              <a:rPr lang="en-GB" dirty="0" err="1"/>
              <a:t>ToASt</a:t>
            </a:r>
            <a:endParaRPr lang="en-GB" dirty="0"/>
          </a:p>
        </p:txBody>
      </p:sp>
      <p:sp>
        <p:nvSpPr>
          <p:cNvPr id="56" name="Flowchart: Manual Operation 55">
            <a:extLst>
              <a:ext uri="{FF2B5EF4-FFF2-40B4-BE49-F238E27FC236}">
                <a16:creationId xmlns:a16="http://schemas.microsoft.com/office/drawing/2014/main" id="{F9BBFBC7-CD98-4B2E-9D2B-B3DA852737DA}"/>
              </a:ext>
            </a:extLst>
          </p:cNvPr>
          <p:cNvSpPr/>
          <p:nvPr/>
        </p:nvSpPr>
        <p:spPr>
          <a:xfrm rot="16200000">
            <a:off x="4946078" y="3434797"/>
            <a:ext cx="4750977" cy="836718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MUX</a:t>
            </a:r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D65FC03A-1DCD-41EF-8E55-D35F9CC88AF3}"/>
              </a:ext>
            </a:extLst>
          </p:cNvPr>
          <p:cNvSpPr/>
          <p:nvPr/>
        </p:nvSpPr>
        <p:spPr>
          <a:xfrm>
            <a:off x="6320937" y="1697839"/>
            <a:ext cx="832388" cy="300171"/>
          </a:xfrm>
          <a:prstGeom prst="right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5D45CD1C-32EC-4D6B-84B8-E061F951F857}"/>
              </a:ext>
            </a:extLst>
          </p:cNvPr>
          <p:cNvSpPr/>
          <p:nvPr/>
        </p:nvSpPr>
        <p:spPr>
          <a:xfrm>
            <a:off x="6446967" y="2997788"/>
            <a:ext cx="832388" cy="300171"/>
          </a:xfrm>
          <a:prstGeom prst="right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A7D410E9-67A0-423F-8CD3-9A5B48EE9F47}"/>
              </a:ext>
            </a:extLst>
          </p:cNvPr>
          <p:cNvSpPr/>
          <p:nvPr/>
        </p:nvSpPr>
        <p:spPr>
          <a:xfrm>
            <a:off x="6328282" y="5044570"/>
            <a:ext cx="832388" cy="300171"/>
          </a:xfrm>
          <a:prstGeom prst="right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ED3A67D-C40D-4B8B-ADA9-F02E0B14E126}"/>
              </a:ext>
            </a:extLst>
          </p:cNvPr>
          <p:cNvSpPr txBox="1"/>
          <p:nvPr/>
        </p:nvSpPr>
        <p:spPr>
          <a:xfrm>
            <a:off x="8200723" y="6344592"/>
            <a:ext cx="3361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intelligent Round-Robin controller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C6B5799-19E5-4399-8D97-AE557E54B258}"/>
              </a:ext>
            </a:extLst>
          </p:cNvPr>
          <p:cNvSpPr/>
          <p:nvPr/>
        </p:nvSpPr>
        <p:spPr>
          <a:xfrm>
            <a:off x="6828092" y="6204982"/>
            <a:ext cx="1372631" cy="5702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Main FSM</a:t>
            </a:r>
          </a:p>
        </p:txBody>
      </p:sp>
      <p:sp>
        <p:nvSpPr>
          <p:cNvPr id="62" name="Arrow: Down 61">
            <a:extLst>
              <a:ext uri="{FF2B5EF4-FFF2-40B4-BE49-F238E27FC236}">
                <a16:creationId xmlns:a16="http://schemas.microsoft.com/office/drawing/2014/main" id="{F875C614-FC4B-458F-96BC-029156AD4CD2}"/>
              </a:ext>
            </a:extLst>
          </p:cNvPr>
          <p:cNvSpPr/>
          <p:nvPr/>
        </p:nvSpPr>
        <p:spPr>
          <a:xfrm rot="10800000">
            <a:off x="7064251" y="5491253"/>
            <a:ext cx="514630" cy="853338"/>
          </a:xfrm>
          <a:prstGeom prst="downArrow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4A974E5-4759-4C3C-B13A-DF177BEAA33B}"/>
              </a:ext>
            </a:extLst>
          </p:cNvPr>
          <p:cNvSpPr txBox="1"/>
          <p:nvPr/>
        </p:nvSpPr>
        <p:spPr>
          <a:xfrm>
            <a:off x="1395189" y="1164306"/>
            <a:ext cx="139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2x 160 Mb/S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9ED280E-5718-491C-923D-45912F1EAA98}"/>
              </a:ext>
            </a:extLst>
          </p:cNvPr>
          <p:cNvSpPr/>
          <p:nvPr/>
        </p:nvSpPr>
        <p:spPr>
          <a:xfrm>
            <a:off x="8246212" y="5510768"/>
            <a:ext cx="1961595" cy="5702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Frame alignment check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D0FDB64-B919-47CB-9724-BB40207C4430}"/>
              </a:ext>
            </a:extLst>
          </p:cNvPr>
          <p:cNvSpPr/>
          <p:nvPr/>
        </p:nvSpPr>
        <p:spPr>
          <a:xfrm>
            <a:off x="10324248" y="5510768"/>
            <a:ext cx="1704705" cy="5702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Trailer check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0185655-CFE2-4D9E-8C4D-59563D1F7AA7}"/>
              </a:ext>
            </a:extLst>
          </p:cNvPr>
          <p:cNvCxnSpPr/>
          <p:nvPr/>
        </p:nvCxnSpPr>
        <p:spPr>
          <a:xfrm>
            <a:off x="4484516" y="2514600"/>
            <a:ext cx="3737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9DA26475-FED5-4585-884A-80B98B2AF5C5}"/>
              </a:ext>
            </a:extLst>
          </p:cNvPr>
          <p:cNvSpPr txBox="1"/>
          <p:nvPr/>
        </p:nvSpPr>
        <p:spPr>
          <a:xfrm>
            <a:off x="4680700" y="2498900"/>
            <a:ext cx="5533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5 MHz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AA76891-DAE3-4A8C-965B-FCE2DBAF32E2}"/>
              </a:ext>
            </a:extLst>
          </p:cNvPr>
          <p:cNvSpPr txBox="1"/>
          <p:nvPr/>
        </p:nvSpPr>
        <p:spPr>
          <a:xfrm>
            <a:off x="5026839" y="2384700"/>
            <a:ext cx="6046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40 MHz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A8F9F585-FE17-40D3-81EF-63ED65DEB558}"/>
              </a:ext>
            </a:extLst>
          </p:cNvPr>
          <p:cNvCxnSpPr/>
          <p:nvPr/>
        </p:nvCxnSpPr>
        <p:spPr>
          <a:xfrm>
            <a:off x="5588852" y="2511658"/>
            <a:ext cx="3737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7B8D844-7649-428F-ABD3-5D62BE195196}"/>
              </a:ext>
            </a:extLst>
          </p:cNvPr>
          <p:cNvSpPr txBox="1"/>
          <p:nvPr/>
        </p:nvSpPr>
        <p:spPr>
          <a:xfrm>
            <a:off x="6843354" y="6547398"/>
            <a:ext cx="7841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/>
              <a:t>@ 40 MHz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C2944AA-1731-41BF-ABF7-C4C23E198B0C}"/>
              </a:ext>
            </a:extLst>
          </p:cNvPr>
          <p:cNvSpPr/>
          <p:nvPr/>
        </p:nvSpPr>
        <p:spPr>
          <a:xfrm>
            <a:off x="8376672" y="3104533"/>
            <a:ext cx="1357114" cy="1648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Async.</a:t>
            </a:r>
          </a:p>
          <a:p>
            <a:pPr algn="ctr"/>
            <a:r>
              <a:rPr lang="en-GB" dirty="0"/>
              <a:t>FIFO</a:t>
            </a:r>
          </a:p>
          <a:p>
            <a:pPr algn="ctr"/>
            <a:r>
              <a:rPr lang="en-GB" dirty="0"/>
              <a:t>32 x 1024 </a:t>
            </a:r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6D623F5A-E3BD-4AA7-87F1-05483D245848}"/>
              </a:ext>
            </a:extLst>
          </p:cNvPr>
          <p:cNvSpPr/>
          <p:nvPr/>
        </p:nvSpPr>
        <p:spPr>
          <a:xfrm>
            <a:off x="7641136" y="3450197"/>
            <a:ext cx="954141" cy="879841"/>
          </a:xfrm>
          <a:prstGeom prst="right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49554F5-D0D1-4816-A13A-928AD866F8EF}"/>
              </a:ext>
            </a:extLst>
          </p:cNvPr>
          <p:cNvSpPr/>
          <p:nvPr/>
        </p:nvSpPr>
        <p:spPr>
          <a:xfrm>
            <a:off x="9892506" y="3093127"/>
            <a:ext cx="1357114" cy="16485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/>
              <a:t>FSM </a:t>
            </a:r>
          </a:p>
          <a:p>
            <a:pPr algn="ctr"/>
            <a:r>
              <a:rPr lang="en-GB" dirty="0"/>
              <a:t>E-link </a:t>
            </a:r>
          </a:p>
          <a:p>
            <a:pPr algn="ctr"/>
            <a:r>
              <a:rPr lang="en-GB" dirty="0"/>
              <a:t>320 Mb/s</a:t>
            </a:r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42CE0D70-0928-4A1A-941C-E260C1C12215}"/>
              </a:ext>
            </a:extLst>
          </p:cNvPr>
          <p:cNvSpPr/>
          <p:nvPr/>
        </p:nvSpPr>
        <p:spPr>
          <a:xfrm>
            <a:off x="11085213" y="3663249"/>
            <a:ext cx="801153" cy="474403"/>
          </a:xfrm>
          <a:prstGeom prst="rightArrow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9DC885C-93B4-4818-BC8E-D645ABA06B1B}"/>
              </a:ext>
            </a:extLst>
          </p:cNvPr>
          <p:cNvSpPr txBox="1"/>
          <p:nvPr/>
        </p:nvSpPr>
        <p:spPr>
          <a:xfrm>
            <a:off x="11249620" y="3336772"/>
            <a:ext cx="1048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To </a:t>
            </a:r>
            <a:r>
              <a:rPr lang="en-GB" dirty="0" err="1"/>
              <a:t>LpGBT</a:t>
            </a:r>
            <a:endParaRPr lang="en-GB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881F452-F206-4AF1-9DAF-12D1D30A45AA}"/>
              </a:ext>
            </a:extLst>
          </p:cNvPr>
          <p:cNvSpPr txBox="1"/>
          <p:nvPr/>
        </p:nvSpPr>
        <p:spPr>
          <a:xfrm>
            <a:off x="8363589" y="4437721"/>
            <a:ext cx="60465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40 MHz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1E6D116-6507-4D46-A335-0FEB3F963671}"/>
              </a:ext>
            </a:extLst>
          </p:cNvPr>
          <p:cNvCxnSpPr/>
          <p:nvPr/>
        </p:nvCxnSpPr>
        <p:spPr>
          <a:xfrm>
            <a:off x="8051229" y="4564679"/>
            <a:ext cx="3080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6706D32-90A3-4AB2-886C-B1A4B14988CE}"/>
              </a:ext>
            </a:extLst>
          </p:cNvPr>
          <p:cNvCxnSpPr>
            <a:cxnSpLocks/>
          </p:cNvCxnSpPr>
          <p:nvPr/>
        </p:nvCxnSpPr>
        <p:spPr>
          <a:xfrm flipH="1">
            <a:off x="9732518" y="4564679"/>
            <a:ext cx="3199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58BB836B-5FF0-4864-BC38-2FA0EBBB396C}"/>
              </a:ext>
            </a:extLst>
          </p:cNvPr>
          <p:cNvSpPr txBox="1"/>
          <p:nvPr/>
        </p:nvSpPr>
        <p:spPr>
          <a:xfrm>
            <a:off x="9153972" y="4433895"/>
            <a:ext cx="6735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chemeClr val="bg1"/>
                </a:solidFill>
              </a:rPr>
              <a:t>320 MHz</a:t>
            </a:r>
          </a:p>
        </p:txBody>
      </p:sp>
    </p:spTree>
    <p:extLst>
      <p:ext uri="{BB962C8B-B14F-4D97-AF65-F5344CB8AC3E}">
        <p14:creationId xmlns:p14="http://schemas.microsoft.com/office/powerpoint/2010/main" val="408646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4CAB3-4566-45E4-8A79-83AD99A93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F3E43-9ACA-4040-B60E-59ACD8996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Readout channel:</a:t>
            </a:r>
          </a:p>
          <a:p>
            <a:pPr lvl="1"/>
            <a:r>
              <a:rPr lang="en-GB" dirty="0"/>
              <a:t>In case of channel not locked </a:t>
            </a:r>
            <a:r>
              <a:rPr lang="en-GB" dirty="0">
                <a:sym typeface="Wingdings" panose="05000000000000000000" pitchFamily="2" charset="2"/>
              </a:rPr>
              <a:t> logic in shutdown (low-power)</a:t>
            </a:r>
            <a:endParaRPr lang="en-GB" dirty="0"/>
          </a:p>
          <a:p>
            <a:pPr lvl="1"/>
            <a:r>
              <a:rPr lang="en-GB" dirty="0"/>
              <a:t>Only if the channel is locked </a:t>
            </a:r>
            <a:r>
              <a:rPr lang="en-GB" dirty="0">
                <a:sym typeface="Wingdings" panose="05000000000000000000" pitchFamily="2" charset="2"/>
              </a:rPr>
              <a:t> it will be readout 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 one MDC ASICs compatible for all detectors modules (barrel + disks)</a:t>
            </a:r>
            <a:endParaRPr lang="en-GB" dirty="0"/>
          </a:p>
          <a:p>
            <a:r>
              <a:rPr lang="en-GB" dirty="0"/>
              <a:t>Main architecture</a:t>
            </a:r>
          </a:p>
          <a:p>
            <a:pPr lvl="1"/>
            <a:r>
              <a:rPr lang="en-GB" dirty="0"/>
              <a:t>Simple readout </a:t>
            </a:r>
            <a:r>
              <a:rPr lang="en-GB" dirty="0" err="1"/>
              <a:t>mplementation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65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4CAB3-4566-45E4-8A79-83AD99A93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missing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F3E43-9ACA-4040-B60E-59ACD8996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Readout channel:</a:t>
            </a:r>
          </a:p>
          <a:p>
            <a:pPr lvl="1"/>
            <a:r>
              <a:rPr lang="en-GB" dirty="0"/>
              <a:t>CRC implementation and strategy in case of errors</a:t>
            </a:r>
          </a:p>
          <a:p>
            <a:pPr lvl="1"/>
            <a:r>
              <a:rPr lang="en-GB" dirty="0"/>
              <a:t>Possible evolution from pure Round-Robin </a:t>
            </a:r>
            <a:r>
              <a:rPr lang="en-GB" dirty="0">
                <a:sym typeface="Wingdings" panose="05000000000000000000" pitchFamily="2" charset="2"/>
              </a:rPr>
              <a:t> quasi-priority based on the FIFO channel occupancy, this will reduce the risk of </a:t>
            </a:r>
            <a:r>
              <a:rPr lang="en-GB" dirty="0" err="1">
                <a:sym typeface="Wingdings" panose="05000000000000000000" pitchFamily="2" charset="2"/>
              </a:rPr>
              <a:t>FIFO_full</a:t>
            </a:r>
            <a:r>
              <a:rPr lang="en-GB" dirty="0">
                <a:sym typeface="Wingdings" panose="05000000000000000000" pitchFamily="2" charset="2"/>
              </a:rPr>
              <a:t>, should reduces the FIFO size, should improves the detection of clusters </a:t>
            </a:r>
          </a:p>
          <a:p>
            <a:pPr lvl="1"/>
            <a:r>
              <a:rPr lang="en-GB" dirty="0"/>
              <a:t>…to be check the possibility to set the clock phase foreach </a:t>
            </a:r>
            <a:r>
              <a:rPr lang="en-GB" dirty="0" err="1"/>
              <a:t>ToASt</a:t>
            </a:r>
            <a:r>
              <a:rPr lang="en-GB" dirty="0"/>
              <a:t> link </a:t>
            </a:r>
          </a:p>
          <a:p>
            <a:r>
              <a:rPr lang="en-GB" dirty="0"/>
              <a:t>Main architecture</a:t>
            </a:r>
          </a:p>
          <a:p>
            <a:pPr lvl="1"/>
            <a:r>
              <a:rPr lang="en-GB" dirty="0"/>
              <a:t>Possible evolution from Round-Robin </a:t>
            </a:r>
            <a:r>
              <a:rPr lang="en-GB" dirty="0">
                <a:sym typeface="Wingdings" panose="05000000000000000000" pitchFamily="2" charset="2"/>
              </a:rPr>
              <a:t> quasi-priority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Replacement of the e-link logic with 8b/10b encoder 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826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Only for internal discussion</vt:lpstr>
      <vt:lpstr>Full readout chain simulated </vt:lpstr>
      <vt:lpstr>MDC architecture </vt:lpstr>
      <vt:lpstr>Special features</vt:lpstr>
      <vt:lpstr>What is missing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Caselle, Michele (IPE)</dc:creator>
  <cp:lastModifiedBy>Caselle, Michele (IPE)</cp:lastModifiedBy>
  <cp:revision>35</cp:revision>
  <dcterms:created xsi:type="dcterms:W3CDTF">2022-01-03T18:09:52Z</dcterms:created>
  <dcterms:modified xsi:type="dcterms:W3CDTF">2022-01-18T09:25:22Z</dcterms:modified>
</cp:coreProperties>
</file>