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3" r:id="rId2"/>
  </p:sldMasterIdLst>
  <p:notesMasterIdLst>
    <p:notesMasterId r:id="rId30"/>
  </p:notesMasterIdLst>
  <p:handoutMasterIdLst>
    <p:handoutMasterId r:id="rId31"/>
  </p:handoutMasterIdLst>
  <p:sldIdLst>
    <p:sldId id="385" r:id="rId3"/>
    <p:sldId id="546" r:id="rId4"/>
    <p:sldId id="549" r:id="rId5"/>
    <p:sldId id="552" r:id="rId6"/>
    <p:sldId id="551" r:id="rId7"/>
    <p:sldId id="553" r:id="rId8"/>
    <p:sldId id="573" r:id="rId9"/>
    <p:sldId id="576" r:id="rId10"/>
    <p:sldId id="550" r:id="rId11"/>
    <p:sldId id="555" r:id="rId12"/>
    <p:sldId id="556" r:id="rId13"/>
    <p:sldId id="559" r:id="rId14"/>
    <p:sldId id="560" r:id="rId15"/>
    <p:sldId id="561" r:id="rId16"/>
    <p:sldId id="566" r:id="rId17"/>
    <p:sldId id="547" r:id="rId18"/>
    <p:sldId id="548" r:id="rId19"/>
    <p:sldId id="564" r:id="rId20"/>
    <p:sldId id="565" r:id="rId21"/>
    <p:sldId id="562" r:id="rId22"/>
    <p:sldId id="563" r:id="rId23"/>
    <p:sldId id="571" r:id="rId24"/>
    <p:sldId id="572" r:id="rId25"/>
    <p:sldId id="568" r:id="rId26"/>
    <p:sldId id="569" r:id="rId27"/>
    <p:sldId id="570" r:id="rId28"/>
    <p:sldId id="577" r:id="rId29"/>
  </p:sldIdLst>
  <p:sldSz cx="9144000" cy="6858000" type="screen4x3"/>
  <p:notesSz cx="9874250" cy="6797675"/>
  <p:custDataLst>
    <p:tags r:id="rId32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CC00FF"/>
    <a:srgbClr val="FF0000"/>
    <a:srgbClr val="0DDEE3"/>
    <a:srgbClr val="CC0066"/>
    <a:srgbClr val="0066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47" autoAdjust="0"/>
    <p:restoredTop sz="99492" autoAdjust="0"/>
  </p:normalViewPr>
  <p:slideViewPr>
    <p:cSldViewPr snapToGrid="0">
      <p:cViewPr varScale="1">
        <p:scale>
          <a:sx n="76" d="100"/>
          <a:sy n="76" d="100"/>
        </p:scale>
        <p:origin x="1488" y="4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761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6639" y="0"/>
            <a:ext cx="427761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2"/>
            <a:ext cx="427761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6639" y="6457792"/>
            <a:ext cx="4277611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DD48DD4-9481-4CBA-B553-FE6FA0DE68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761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6639" y="0"/>
            <a:ext cx="427761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721" y="3229443"/>
            <a:ext cx="7240809" cy="30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2"/>
            <a:ext cx="427761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6639" y="6457792"/>
            <a:ext cx="4277611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3A2830-FCDA-468B-8866-504934726B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E9336-D12F-48CA-B4FF-B897A166D1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346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93DB-70CB-45F4-B413-BDED62286D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76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B4D8-A98B-4D08-8501-D084442FCA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629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TW" altLang="en-US"/>
              <a:t>按一下以編輯標題樣式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8412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82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6424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0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276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31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108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6997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A028-7FA2-42B7-BDF7-80B376D7BC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32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2898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33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16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BF48-A3FC-4C49-9623-988EB62A24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467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89AF-1404-4506-8FF0-733D39516A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619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B31D-2A88-4350-B5D4-6D9CA9BF14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759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954D3-39C6-4B1D-A252-9BC3D00A9A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705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552A-F573-4662-82F8-161A2F44A3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218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787F-161D-4BEA-9E97-79040404F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887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CDF06-A01B-4182-AA4D-44A0272B4E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6C5D654E-F0D2-4A5D-925B-28280F5526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363" r:id="rId1"/>
    <p:sldLayoutId id="2147492364" r:id="rId2"/>
    <p:sldLayoutId id="2147492365" r:id="rId3"/>
    <p:sldLayoutId id="2147492366" r:id="rId4"/>
    <p:sldLayoutId id="2147492367" r:id="rId5"/>
    <p:sldLayoutId id="2147492368" r:id="rId6"/>
    <p:sldLayoutId id="2147492369" r:id="rId7"/>
    <p:sldLayoutId id="2147492370" r:id="rId8"/>
    <p:sldLayoutId id="2147492371" r:id="rId9"/>
    <p:sldLayoutId id="2147492372" r:id="rId10"/>
    <p:sldLayoutId id="21474923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		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395" r:id="rId1"/>
    <p:sldLayoutId id="2147492384" r:id="rId2"/>
    <p:sldLayoutId id="2147492385" r:id="rId3"/>
    <p:sldLayoutId id="2147492386" r:id="rId4"/>
    <p:sldLayoutId id="2147492387" r:id="rId5"/>
    <p:sldLayoutId id="2147492388" r:id="rId6"/>
    <p:sldLayoutId id="2147492389" r:id="rId7"/>
    <p:sldLayoutId id="2147492390" r:id="rId8"/>
    <p:sldLayoutId id="2147492391" r:id="rId9"/>
    <p:sldLayoutId id="2147492392" r:id="rId10"/>
    <p:sldLayoutId id="21474923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10" Type="http://schemas.openxmlformats.org/officeDocument/2006/relationships/image" Target="../media/image33.wmf"/><Relationship Id="rId9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28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6.png"/><Relationship Id="rId15" Type="http://schemas.openxmlformats.org/officeDocument/2006/relationships/image" Target="../media/image127.png"/><Relationship Id="rId10" Type="http://schemas.openxmlformats.org/officeDocument/2006/relationships/image" Target="../media/image112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7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0.png"/><Relationship Id="rId11" Type="http://schemas.openxmlformats.org/officeDocument/2006/relationships/image" Target="../media/image740.png"/><Relationship Id="rId5" Type="http://schemas.openxmlformats.org/officeDocument/2006/relationships/image" Target="../media/image74.pn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8" Type="http://schemas.openxmlformats.org/officeDocument/2006/relationships/image" Target="../media/image820.png"/><Relationship Id="rId18" Type="http://schemas.openxmlformats.org/officeDocument/2006/relationships/image" Target="../media/image133.png"/><Relationship Id="rId7" Type="http://schemas.openxmlformats.org/officeDocument/2006/relationships/image" Target="../media/image810.png"/><Relationship Id="rId17" Type="http://schemas.openxmlformats.org/officeDocument/2006/relationships/image" Target="../media/image132.png"/><Relationship Id="rId2" Type="http://schemas.openxmlformats.org/officeDocument/2006/relationships/image" Target="../media/image79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1.png"/><Relationship Id="rId19" Type="http://schemas.openxmlformats.org/officeDocument/2006/relationships/image" Target="../media/image134.png"/><Relationship Id="rId1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00.png"/><Relationship Id="rId7" Type="http://schemas.openxmlformats.org/officeDocument/2006/relationships/image" Target="../media/image83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4" Type="http://schemas.openxmlformats.org/officeDocument/2006/relationships/image" Target="../media/image8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00.png"/><Relationship Id="rId3" Type="http://schemas.openxmlformats.org/officeDocument/2006/relationships/image" Target="../media/image93.png"/><Relationship Id="rId7" Type="http://schemas.openxmlformats.org/officeDocument/2006/relationships/image" Target="../media/image880.png"/><Relationship Id="rId12" Type="http://schemas.openxmlformats.org/officeDocument/2006/relationships/image" Target="../media/image96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png"/><Relationship Id="rId11" Type="http://schemas.openxmlformats.org/officeDocument/2006/relationships/image" Target="../media/image950.png"/><Relationship Id="rId5" Type="http://schemas.openxmlformats.org/officeDocument/2006/relationships/image" Target="../media/image860.png"/><Relationship Id="rId10" Type="http://schemas.openxmlformats.org/officeDocument/2006/relationships/image" Target="../media/image910.png"/><Relationship Id="rId4" Type="http://schemas.openxmlformats.org/officeDocument/2006/relationships/image" Target="../media/image42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97.png"/><Relationship Id="rId7" Type="http://schemas.openxmlformats.org/officeDocument/2006/relationships/image" Target="../media/image103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7" Type="http://schemas.openxmlformats.org/officeDocument/2006/relationships/image" Target="../media/image99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0.png"/><Relationship Id="rId5" Type="http://schemas.openxmlformats.org/officeDocument/2006/relationships/image" Target="../media/image105.png"/><Relationship Id="rId4" Type="http://schemas.openxmlformats.org/officeDocument/2006/relationships/image" Target="../media/image932.png"/><Relationship Id="rId9" Type="http://schemas.openxmlformats.org/officeDocument/2006/relationships/image" Target="../media/image10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4.w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20688" y="317500"/>
            <a:ext cx="8270875" cy="646113"/>
          </a:xfrm>
          <a:prstGeom prst="rect">
            <a:avLst/>
          </a:prstGeom>
          <a:solidFill>
            <a:srgbClr val="FFFF66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600" dirty="0">
                <a:solidFill>
                  <a:srgbClr val="663300"/>
                </a:solidFill>
                <a:latin typeface="Franklin Gothic Medium Cond" panose="020B0606030402020204" pitchFamily="34" charset="0"/>
              </a:rPr>
              <a:t>   </a:t>
            </a:r>
            <a:r>
              <a:rPr lang="en-US" altLang="zh-TW" sz="3600" dirty="0" smtClean="0">
                <a:solidFill>
                  <a:srgbClr val="663300"/>
                </a:solidFill>
                <a:latin typeface="Franklin Gothic Medium Cond" panose="020B0606030402020204" pitchFamily="34" charset="0"/>
              </a:rPr>
              <a:t>                       </a:t>
            </a:r>
            <a:r>
              <a:rPr lang="en-US" altLang="zh-TW" sz="3600" dirty="0" err="1" smtClean="0">
                <a:solidFill>
                  <a:srgbClr val="663300"/>
                </a:solidFill>
                <a:latin typeface="Franklin Gothic Medium Cond" panose="020B0606030402020204" pitchFamily="34" charset="0"/>
              </a:rPr>
              <a:t>Nonleptonic</a:t>
            </a:r>
            <a:r>
              <a:rPr lang="en-US" altLang="zh-TW" sz="3600" dirty="0" smtClean="0">
                <a:solidFill>
                  <a:srgbClr val="663300"/>
                </a:solidFill>
                <a:latin typeface="Franklin Gothic Medium Cond" panose="020B0606030402020204" pitchFamily="34" charset="0"/>
              </a:rPr>
              <a:t> B decays</a:t>
            </a:r>
            <a:r>
              <a:rPr lang="en-US" altLang="zh-TW" sz="3600" dirty="0" smtClean="0">
                <a:solidFill>
                  <a:srgbClr val="663300"/>
                </a:solidFill>
                <a:latin typeface="Franklin Gothic Medium Cond" panose="020B06060304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3600" dirty="0" smtClean="0">
                <a:solidFill>
                  <a:srgbClr val="663300"/>
                </a:solidFill>
                <a:latin typeface="Franklin Gothic Medium Cond" panose="020B0606030402020204" pitchFamily="34" charset="0"/>
              </a:rPr>
              <a:t> </a:t>
            </a:r>
            <a:endParaRPr lang="en-US" altLang="zh-TW" sz="3600" dirty="0">
              <a:solidFill>
                <a:srgbClr val="6633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197" name="文字方塊 5"/>
          <p:cNvSpPr txBox="1">
            <a:spLocks noChangeArrowheads="1"/>
          </p:cNvSpPr>
          <p:nvPr/>
        </p:nvSpPr>
        <p:spPr bwMode="auto">
          <a:xfrm>
            <a:off x="3708150" y="5690340"/>
            <a:ext cx="20619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dirty="0" smtClean="0">
                <a:latin typeface="Arial" panose="020B0604020202020204" pitchFamily="34" charset="0"/>
              </a:rPr>
              <a:t>June 1, 2022  </a:t>
            </a:r>
            <a:endParaRPr lang="zh-TW" altLang="en-US" sz="2200" dirty="0">
              <a:latin typeface="Arial" panose="020B0604020202020204" pitchFamily="34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294565" y="2084388"/>
            <a:ext cx="6764338" cy="160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Hai-Yang Cheng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Academia </a:t>
            </a:r>
            <a:r>
              <a:rPr lang="en-US" altLang="zh-TW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Sinica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Taipei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2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buNone/>
            </a:pPr>
            <a:r>
              <a:rPr lang="en-US" altLang="zh-TW" sz="2000" b="0" dirty="0" smtClean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altLang="zh-TW" sz="2000" b="0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54936" y="4209590"/>
            <a:ext cx="7283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Status &amp; Prospects of </a:t>
            </a:r>
            <a:r>
              <a:rPr lang="en-US" altLang="zh-TW" dirty="0" err="1" smtClean="0">
                <a:solidFill>
                  <a:srgbClr val="0000FF"/>
                </a:solidFill>
              </a:rPr>
              <a:t>Nonleptonic</a:t>
            </a:r>
            <a:r>
              <a:rPr lang="en-US" altLang="zh-TW" dirty="0" smtClean="0">
                <a:solidFill>
                  <a:srgbClr val="0000FF"/>
                </a:solidFill>
              </a:rPr>
              <a:t> B Meson Decays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3386424" y="4949965"/>
            <a:ext cx="32477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200" dirty="0" smtClean="0">
                <a:latin typeface="Arial" panose="020B0604020202020204" pitchFamily="34" charset="0"/>
              </a:rPr>
              <a:t>Siegen, Germany  </a:t>
            </a:r>
            <a:endParaRPr lang="zh-TW" altLang="en-US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7233220" y="200001"/>
            <a:ext cx="2005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 smtClean="0">
                <a:sym typeface="Symbol" panose="05050102010706020507" pitchFamily="18" charset="2"/>
              </a:rPr>
              <a:t>HYC, Yang  (’11)</a:t>
            </a:r>
            <a:endParaRPr lang="zh-TW" altLang="en-US" sz="1600" dirty="0"/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283302" y="715445"/>
            <a:ext cx="8210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rgbClr val="FF0000"/>
                </a:solidFill>
              </a:rPr>
              <a:t>LCDAs:    </a:t>
            </a:r>
            <a:r>
              <a:rPr lang="en-US" altLang="zh-TW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twist-2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: </a:t>
            </a:r>
            <a:r>
              <a:rPr lang="en-US" altLang="zh-TW" sz="20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∥</a:t>
            </a:r>
            <a:r>
              <a:rPr lang="en-US" altLang="zh-TW" sz="2000" dirty="0">
                <a:solidFill>
                  <a:srgbClr val="FF0000"/>
                </a:solidFill>
              </a:rPr>
              <a:t>,</a:t>
            </a:r>
            <a:r>
              <a:rPr lang="en-US" altLang="zh-TW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</a:t>
            </a:r>
            <a:r>
              <a:rPr lang="en-US" altLang="zh-TW" sz="20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</a:t>
            </a:r>
            <a:r>
              <a:rPr lang="en-US" altLang="zh-TW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,   </a:t>
            </a:r>
            <a:r>
              <a:rPr lang="en-US" altLang="zh-TW" sz="2000" dirty="0" smtClean="0">
                <a:solidFill>
                  <a:srgbClr val="FF0000"/>
                </a:solidFill>
              </a:rPr>
              <a:t>twist-3</a:t>
            </a:r>
            <a:r>
              <a:rPr lang="en-US" altLang="zh-TW" sz="2000" dirty="0">
                <a:solidFill>
                  <a:srgbClr val="FF0000"/>
                </a:solidFill>
              </a:rPr>
              <a:t>: </a:t>
            </a:r>
            <a:r>
              <a:rPr lang="en-US" altLang="zh-TW" sz="2000" dirty="0" err="1">
                <a:solidFill>
                  <a:srgbClr val="FF0000"/>
                </a:solidFill>
              </a:rPr>
              <a:t>g</a:t>
            </a:r>
            <a:r>
              <a:rPr lang="en-US" altLang="zh-TW" sz="2000" baseline="-25000" dirty="0" err="1">
                <a:solidFill>
                  <a:srgbClr val="FF0000"/>
                </a:solidFill>
              </a:rPr>
              <a:t>v</a:t>
            </a:r>
            <a:r>
              <a:rPr lang="en-US" altLang="zh-TW" sz="2000" dirty="0">
                <a:solidFill>
                  <a:srgbClr val="FF0000"/>
                </a:solidFill>
              </a:rPr>
              <a:t>, </a:t>
            </a:r>
            <a:r>
              <a:rPr lang="en-US" altLang="zh-TW" sz="2000" dirty="0" err="1">
                <a:solidFill>
                  <a:srgbClr val="FF0000"/>
                </a:solidFill>
              </a:rPr>
              <a:t>g</a:t>
            </a:r>
            <a:r>
              <a:rPr lang="en-US" altLang="zh-TW" sz="2000" baseline="-25000" dirty="0" err="1">
                <a:solidFill>
                  <a:srgbClr val="FF0000"/>
                </a:solidFill>
              </a:rPr>
              <a:t>a</a:t>
            </a:r>
            <a:r>
              <a:rPr lang="en-US" altLang="zh-TW" sz="2000" dirty="0">
                <a:solidFill>
                  <a:srgbClr val="FF0000"/>
                </a:solidFill>
              </a:rPr>
              <a:t>, </a:t>
            </a:r>
            <a:r>
              <a:rPr lang="en-US" altLang="zh-TW" sz="2000" dirty="0" err="1">
                <a:solidFill>
                  <a:srgbClr val="FF0000"/>
                </a:solidFill>
              </a:rPr>
              <a:t>h</a:t>
            </a:r>
            <a:r>
              <a:rPr lang="en-US" altLang="zh-TW" sz="2000" baseline="-25000" dirty="0" err="1">
                <a:solidFill>
                  <a:srgbClr val="FF0000"/>
                </a:solidFill>
              </a:rPr>
              <a:t>t</a:t>
            </a:r>
            <a:r>
              <a:rPr lang="en-US" altLang="zh-TW" sz="2000" dirty="0">
                <a:solidFill>
                  <a:srgbClr val="FF0000"/>
                </a:solidFill>
              </a:rPr>
              <a:t>,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h</a:t>
            </a:r>
            <a:r>
              <a:rPr lang="en-US" altLang="zh-TW" sz="2000" baseline="-25000" dirty="0" err="1" smtClean="0">
                <a:solidFill>
                  <a:srgbClr val="FF0000"/>
                </a:solidFill>
              </a:rPr>
              <a:t>s</a:t>
            </a:r>
            <a:r>
              <a:rPr lang="en-US" altLang="zh-TW" sz="2000" baseline="-25000" dirty="0" smtClean="0">
                <a:solidFill>
                  <a:srgbClr val="FF0000"/>
                </a:solidFill>
              </a:rPr>
              <a:t>, </a:t>
            </a:r>
            <a:r>
              <a:rPr lang="en-US" altLang="zh-TW" sz="2000" dirty="0" smtClean="0">
                <a:solidFill>
                  <a:srgbClr val="FF0000"/>
                </a:solidFill>
              </a:rPr>
              <a:t>   </a:t>
            </a:r>
            <a:r>
              <a:rPr lang="en-US" altLang="zh-TW" sz="2000" dirty="0">
                <a:solidFill>
                  <a:srgbClr val="FF0000"/>
                </a:solidFill>
              </a:rPr>
              <a:t>twist-4: g</a:t>
            </a:r>
            <a:r>
              <a:rPr lang="en-US" altLang="zh-TW" sz="2000" baseline="-25000" dirty="0">
                <a:solidFill>
                  <a:srgbClr val="FF0000"/>
                </a:solidFill>
              </a:rPr>
              <a:t>3</a:t>
            </a:r>
            <a:r>
              <a:rPr lang="en-US" altLang="zh-TW" sz="2000" dirty="0">
                <a:solidFill>
                  <a:srgbClr val="FF0000"/>
                </a:solidFill>
              </a:rPr>
              <a:t>, </a:t>
            </a:r>
            <a:r>
              <a:rPr lang="en-US" altLang="zh-TW" sz="2000" dirty="0" smtClean="0">
                <a:solidFill>
                  <a:srgbClr val="FF0000"/>
                </a:solidFill>
              </a:rPr>
              <a:t>h</a:t>
            </a:r>
            <a:r>
              <a:rPr lang="en-US" altLang="zh-TW" sz="2000" baseline="-25000" dirty="0" smtClean="0">
                <a:solidFill>
                  <a:srgbClr val="FF0000"/>
                </a:solidFill>
              </a:rPr>
              <a:t>3</a:t>
            </a:r>
            <a:endParaRPr lang="en-US" altLang="zh-TW" sz="2000" baseline="-25000" dirty="0">
              <a:solidFill>
                <a:srgbClr val="FF0000"/>
              </a:solidFill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24410" y="1463976"/>
            <a:ext cx="7483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Due to even G-parity,  these LCDAs  are anti-symmetric under the replacement u</a:t>
            </a:r>
            <a:r>
              <a:rPr lang="en-US" altLang="zh-TW" b="1" dirty="0">
                <a:solidFill>
                  <a:srgbClr val="0000FF"/>
                </a:solidFill>
                <a:cs typeface="Times New Roman" panose="02020603050405020304" pitchFamily="18" charset="0"/>
              </a:rPr>
              <a:t>→1-u in SU(3) limit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93" y="2160819"/>
            <a:ext cx="5385501" cy="7237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15" y="2913475"/>
            <a:ext cx="2979057" cy="42846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52488" y="101600"/>
            <a:ext cx="707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solidFill>
                  <a:srgbClr val="FF33CC"/>
                </a:solidFill>
              </a:rPr>
              <a:t>                   </a:t>
            </a:r>
            <a:r>
              <a:rPr lang="en-US" altLang="zh-TW" sz="2400" dirty="0" smtClean="0">
                <a:solidFill>
                  <a:srgbClr val="FF33CC"/>
                </a:solidFill>
              </a:rPr>
              <a:t>Study of B </a:t>
            </a:r>
            <a:r>
              <a:rPr lang="en-US" altLang="zh-TW" sz="2400" dirty="0" smtClean="0">
                <a:solidFill>
                  <a:srgbClr val="FF33CC"/>
                </a:solidFill>
                <a:sym typeface="Symbol" panose="05050102010706020507" pitchFamily="18" charset="2"/>
              </a:rPr>
              <a:t> TP, TV in QCDF</a:t>
            </a:r>
            <a:endParaRPr lang="en-US" altLang="zh-TW" sz="2400" dirty="0">
              <a:solidFill>
                <a:srgbClr val="FF33CC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73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6649154" y="1096156"/>
            <a:ext cx="24341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 smtClean="0"/>
              <a:t>HYC, Koike, Yang  (’10)</a:t>
            </a:r>
            <a:endParaRPr lang="zh-TW" altLang="en-US" sz="16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24781" y="4229318"/>
            <a:ext cx="8819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  <a:defRPr/>
            </a:pPr>
            <a:r>
              <a:rPr lang="en-US" altLang="zh-TW" sz="1800" b="1" dirty="0" smtClean="0">
                <a:solidFill>
                  <a:srgbClr val="0000FF"/>
                </a:solidFill>
                <a:latin typeface="+mj-lt"/>
              </a:rPr>
              <a:t>Need to know </a:t>
            </a:r>
            <a:r>
              <a:rPr lang="en-US" altLang="zh-TW" sz="1800" dirty="0">
                <a:solidFill>
                  <a:srgbClr val="0000FF"/>
                </a:solidFill>
                <a:latin typeface="+mj-lt"/>
              </a:rPr>
              <a:t>l</a:t>
            </a:r>
            <a:r>
              <a:rPr lang="en-US" altLang="zh-TW" sz="1800" b="1" dirty="0" smtClean="0">
                <a:solidFill>
                  <a:srgbClr val="0000FF"/>
                </a:solidFill>
                <a:latin typeface="+mj-lt"/>
              </a:rPr>
              <a:t>ongitudinal </a:t>
            </a:r>
            <a:r>
              <a:rPr lang="en-US" altLang="zh-TW" sz="1800" b="1" dirty="0">
                <a:solidFill>
                  <a:srgbClr val="0000FF"/>
                </a:solidFill>
                <a:latin typeface="+mj-lt"/>
              </a:rPr>
              <a:t>&amp; transverse helicity </a:t>
            </a:r>
            <a:r>
              <a:rPr lang="en-US" altLang="zh-TW" sz="1800" b="1" dirty="0" smtClean="0">
                <a:solidFill>
                  <a:srgbClr val="0000FF"/>
                </a:solidFill>
                <a:latin typeface="+mj-lt"/>
              </a:rPr>
              <a:t>projection operators </a:t>
            </a:r>
            <a:r>
              <a:rPr lang="en-US" altLang="zh-TW" sz="1800" b="1" dirty="0">
                <a:solidFill>
                  <a:srgbClr val="0000FF"/>
                </a:solidFill>
                <a:latin typeface="+mj-lt"/>
              </a:rPr>
              <a:t>for tensor </a:t>
            </a:r>
            <a:r>
              <a:rPr lang="en-US" altLang="zh-TW" sz="1800" b="1" dirty="0" smtClean="0">
                <a:solidFill>
                  <a:srgbClr val="0000FF"/>
                </a:solidFill>
                <a:latin typeface="+mj-lt"/>
              </a:rPr>
              <a:t>mesons</a:t>
            </a:r>
            <a:endParaRPr lang="zh-TW" altLang="en-US" sz="1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文字方塊 11"/>
          <p:cNvSpPr txBox="1"/>
          <p:nvPr/>
        </p:nvSpPr>
        <p:spPr bwMode="auto">
          <a:xfrm>
            <a:off x="473075" y="3395105"/>
            <a:ext cx="83934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Twist-3 LCDAs </a:t>
            </a:r>
            <a:r>
              <a:rPr lang="en-US" altLang="zh-TW" sz="1800" dirty="0" err="1">
                <a:solidFill>
                  <a:srgbClr val="0000FF"/>
                </a:solidFill>
              </a:rPr>
              <a:t>g</a:t>
            </a:r>
            <a:r>
              <a:rPr lang="en-US" altLang="zh-TW" sz="1800" baseline="-25000" dirty="0" err="1">
                <a:solidFill>
                  <a:srgbClr val="0000FF"/>
                </a:solidFill>
              </a:rPr>
              <a:t>v</a:t>
            </a:r>
            <a:r>
              <a:rPr lang="en-US" altLang="zh-TW" sz="1800" dirty="0">
                <a:solidFill>
                  <a:srgbClr val="0000FF"/>
                </a:solidFill>
              </a:rPr>
              <a:t>, </a:t>
            </a:r>
            <a:r>
              <a:rPr lang="en-US" altLang="zh-TW" sz="1800" dirty="0" err="1">
                <a:solidFill>
                  <a:srgbClr val="0000FF"/>
                </a:solidFill>
              </a:rPr>
              <a:t>g</a:t>
            </a:r>
            <a:r>
              <a:rPr lang="en-US" altLang="zh-TW" sz="1800" baseline="-25000" dirty="0" err="1">
                <a:solidFill>
                  <a:srgbClr val="0000FF"/>
                </a:solidFill>
              </a:rPr>
              <a:t>a</a:t>
            </a:r>
            <a:r>
              <a:rPr lang="en-US" altLang="zh-TW" sz="1800" dirty="0">
                <a:solidFill>
                  <a:srgbClr val="0000FF"/>
                </a:solidFill>
              </a:rPr>
              <a:t>, </a:t>
            </a:r>
            <a:r>
              <a:rPr lang="en-US" altLang="zh-TW" sz="1800" dirty="0" err="1">
                <a:solidFill>
                  <a:srgbClr val="0000FF"/>
                </a:solidFill>
              </a:rPr>
              <a:t>h</a:t>
            </a:r>
            <a:r>
              <a:rPr lang="en-US" altLang="zh-TW" sz="1800" baseline="-25000" dirty="0" err="1">
                <a:solidFill>
                  <a:srgbClr val="0000FF"/>
                </a:solidFill>
              </a:rPr>
              <a:t>t</a:t>
            </a:r>
            <a:r>
              <a:rPr lang="en-US" altLang="zh-TW" sz="1800" dirty="0">
                <a:solidFill>
                  <a:srgbClr val="0000FF"/>
                </a:solidFill>
              </a:rPr>
              <a:t>, </a:t>
            </a:r>
            <a:r>
              <a:rPr lang="en-US" altLang="zh-TW" sz="1800" dirty="0" err="1">
                <a:solidFill>
                  <a:srgbClr val="0000FF"/>
                </a:solidFill>
              </a:rPr>
              <a:t>h</a:t>
            </a:r>
            <a:r>
              <a:rPr lang="en-US" altLang="zh-TW" sz="1800" baseline="-25000" dirty="0" err="1">
                <a:solidFill>
                  <a:srgbClr val="0000FF"/>
                </a:solidFill>
              </a:rPr>
              <a:t>s</a:t>
            </a:r>
            <a:r>
              <a:rPr lang="en-US" altLang="zh-TW" sz="1800" dirty="0" smtClean="0">
                <a:solidFill>
                  <a:srgbClr val="0000FF"/>
                </a:solidFill>
              </a:rPr>
              <a:t> are related to twist-2 ones by </a:t>
            </a:r>
            <a:r>
              <a:rPr lang="en-US" altLang="zh-TW" sz="1800" dirty="0" err="1" smtClean="0">
                <a:solidFill>
                  <a:srgbClr val="0000FF"/>
                </a:solidFill>
              </a:rPr>
              <a:t>Wandzura-Wilczek</a:t>
            </a:r>
            <a:r>
              <a:rPr lang="en-US" altLang="zh-TW" sz="1800" dirty="0" smtClean="0">
                <a:solidFill>
                  <a:srgbClr val="0000FF"/>
                </a:solidFill>
              </a:rPr>
              <a:t> relations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324781" y="5164783"/>
                <a:ext cx="8362019" cy="783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Evaluate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9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r>
                  <a:rPr lang="zh-TW" altLang="en-US" sz="19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for</a:t>
                </a:r>
                <a14:m>
                  <m:oMath xmlns:m="http://schemas.openxmlformats.org/officeDocument/2006/math">
                    <m:r>
                      <a:rPr lang="en-US" altLang="zh-TW" sz="19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9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zh-TW" sz="19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9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9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zh-TW" sz="19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altLang="zh-TW" sz="19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19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zh-TW" sz="19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9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9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,±</m:t>
                    </m:r>
                  </m:oMath>
                </a14:m>
                <a:r>
                  <a:rPr lang="zh-TW" altLang="en-US" sz="19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and annihilation amplitudes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9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r>
                  <a:rPr lang="zh-TW" altLang="en-US" sz="19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±</m:t>
                    </m:r>
                  </m:oMath>
                </a14:m>
                <a:r>
                  <a:rPr lang="zh-TW" altLang="en-US" sz="1900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in QCDF </a:t>
                </a:r>
                <a:endParaRPr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781" y="5164783"/>
                <a:ext cx="8362019" cy="783099"/>
              </a:xfrm>
              <a:prstGeom prst="rect">
                <a:avLst/>
              </a:prstGeom>
              <a:blipFill>
                <a:blip r:embed="rId4"/>
                <a:stretch>
                  <a:fillRect l="-510" t="-1550" b="-85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2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548641" y="277473"/>
                <a:ext cx="8500767" cy="1334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Consider the decay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𝟏𝟒𝟑𝟎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. It vanishes in naïve factorization, while its BF is measured to be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~ 5.6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Symbol"/>
                    <a:sym typeface="Symbol"/>
                  </a:rPr>
                  <a:t>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Arial"/>
                  </a:rPr>
                  <a:t>10</a:t>
                </a:r>
                <a:r>
                  <a:rPr lang="en-US" altLang="zh-TW" sz="2000" baseline="30000" dirty="0">
                    <a:solidFill>
                      <a:srgbClr val="0000FF"/>
                    </a:solidFill>
                    <a:latin typeface="Arial"/>
                  </a:rPr>
                  <a:t>-6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  </a:t>
                </a:r>
              </a:p>
              <a:p>
                <a:pPr>
                  <a:defRPr/>
                </a:pPr>
                <a:r>
                  <a:rPr lang="en-US" altLang="zh-TW" sz="2000" dirty="0">
                    <a:solidFill>
                      <a:srgbClr val="0000FF"/>
                    </a:solidFill>
                    <a:sym typeface="Symbol"/>
                  </a:rPr>
                  <a:t>  importance  of </a:t>
                </a:r>
                <a:r>
                  <a:rPr lang="en-US" altLang="zh-TW" sz="2000" dirty="0" err="1">
                    <a:solidFill>
                      <a:srgbClr val="0000FF"/>
                    </a:solidFill>
                    <a:sym typeface="Symbol"/>
                  </a:rPr>
                  <a:t>nonfactorizble</a:t>
                </a:r>
                <a:r>
                  <a:rPr lang="en-US" altLang="zh-TW" sz="2000" dirty="0">
                    <a:solidFill>
                      <a:srgbClr val="0000FF"/>
                    </a:solidFill>
                    <a:sym typeface="Symbol"/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sym typeface="Symbol"/>
                  </a:rPr>
                  <a:t>effects produced from vertex, penguin &amp; hard spectator corrections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1" y="277473"/>
                <a:ext cx="8500767" cy="1334533"/>
              </a:xfrm>
              <a:prstGeom prst="rect">
                <a:avLst/>
              </a:prstGeom>
              <a:blipFill>
                <a:blip r:embed="rId9"/>
                <a:stretch>
                  <a:fillRect l="-717" t="-1835" b="-77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1980151" y="2164053"/>
                <a:ext cx="8185456" cy="636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altLang="zh-TW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𝑬𝑾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𝑬𝑾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altLang="zh-TW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0151" y="2164053"/>
                <a:ext cx="8185456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:\Program Files\JaxoDraw\BmtoK2pi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0" y="1698121"/>
            <a:ext cx="2565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198645" y="3429793"/>
                <a:ext cx="8437705" cy="777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f>
                        <m:f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b>
                            <m:sup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𝑩𝑷</m:t>
                          </m:r>
                        </m:sup>
                      </m:sSubSup>
                      <m:d>
                        <m:d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b>
                            <m:sup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𝝁𝝂</m:t>
                          </m:r>
                        </m:sup>
                      </m:sSup>
                      <m:d>
                        <m:d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645" y="3429793"/>
                <a:ext cx="8437705" cy="777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-2" y="4117140"/>
                <a:ext cx="8437705" cy="674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f>
                        <m:f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𝑩𝑻</m:t>
                          </m:r>
                        </m:sup>
                      </m:sSubSup>
                      <m:d>
                        <m:d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sub>
                            <m:sup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  <m:sup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𝝁𝝂</m:t>
                          </m:r>
                        </m:sup>
                      </m:sSup>
                      <m:d>
                        <m:d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4117140"/>
                <a:ext cx="8437705" cy="6741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橢圓 10"/>
          <p:cNvSpPr/>
          <p:nvPr/>
        </p:nvSpPr>
        <p:spPr bwMode="auto">
          <a:xfrm>
            <a:off x="3039592" y="3651295"/>
            <a:ext cx="327924" cy="4512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390340" y="4826223"/>
            <a:ext cx="6697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0000FF"/>
                </a:solidFill>
              </a:rPr>
              <a:t>In B rest frame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-577019" y="5123956"/>
                <a:ext cx="8437705" cy="447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sSubSup>
                        <m:sSubSup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𝑩𝑷</m:t>
                          </m:r>
                        </m:sup>
                      </m:sSubSup>
                      <m:d>
                        <m:d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b>
                            <m:sup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77019" y="5123956"/>
                <a:ext cx="8437705" cy="447110"/>
              </a:xfrm>
              <a:prstGeom prst="rect">
                <a:avLst/>
              </a:prstGeom>
              <a:blipFill>
                <a:blip r:embed="rId7"/>
                <a:stretch>
                  <a:fillRect b="-82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-195493" y="5571066"/>
                <a:ext cx="8437705" cy="674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f>
                        <m:f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𝑩𝑻</m:t>
                          </m:r>
                        </m:sup>
                      </m:sSubSup>
                      <m:d>
                        <m:d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sub>
                            <m:sup>
                              <m:r>
                                <a:rPr lang="en-US" altLang="zh-TW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5493" y="5571066"/>
                <a:ext cx="8437705" cy="6741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 bwMode="auto">
          <a:xfrm>
            <a:off x="7860686" y="2169338"/>
            <a:ext cx="974310" cy="6243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8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509562" y="174158"/>
            <a:ext cx="77692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/>
              <a:t>QCDF: HYC, Yang (’11)</a:t>
            </a:r>
          </a:p>
          <a:p>
            <a:pPr>
              <a:spcBef>
                <a:spcPct val="50000"/>
              </a:spcBef>
            </a:pPr>
            <a:r>
              <a:rPr lang="en-US" altLang="zh-TW" sz="1800" dirty="0" err="1" smtClean="0"/>
              <a:t>pQCD</a:t>
            </a:r>
            <a:r>
              <a:rPr lang="en-US" altLang="zh-TW" sz="1800" dirty="0" smtClean="0"/>
              <a:t>:  Zou, Yu, Lu (’12).    </a:t>
            </a:r>
          </a:p>
          <a:p>
            <a:pPr>
              <a:spcBef>
                <a:spcPct val="50000"/>
              </a:spcBef>
            </a:pPr>
            <a:r>
              <a:rPr lang="en-US" altLang="zh-TW" sz="1800" dirty="0" err="1" smtClean="0"/>
              <a:t>pQCD</a:t>
            </a:r>
            <a:r>
              <a:rPr lang="en-US" altLang="zh-TW" sz="1800" dirty="0" smtClean="0"/>
              <a:t>:  Li, Ma, </a:t>
            </a:r>
            <a:r>
              <a:rPr lang="en-US" altLang="zh-TW" sz="1800" dirty="0" err="1" smtClean="0"/>
              <a:t>Rui</a:t>
            </a:r>
            <a:r>
              <a:rPr lang="en-US" altLang="zh-TW" sz="1800" dirty="0" smtClean="0"/>
              <a:t>, Wang, Xiao (’18)</a:t>
            </a:r>
            <a:endParaRPr lang="zh-TW" altLang="en-US" sz="1800" dirty="0"/>
          </a:p>
        </p:txBody>
      </p:sp>
      <p:sp>
        <p:nvSpPr>
          <p:cNvPr id="5" name="文字方塊 4"/>
          <p:cNvSpPr txBox="1"/>
          <p:nvPr/>
        </p:nvSpPr>
        <p:spPr bwMode="auto">
          <a:xfrm>
            <a:off x="1556392" y="6097933"/>
            <a:ext cx="67224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solidFill>
                  <a:srgbClr val="FF0000"/>
                </a:solidFill>
              </a:rPr>
              <a:t>QCDF gives a better agreement with experiment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17793"/>
                  </p:ext>
                </p:extLst>
              </p:nvPr>
            </p:nvGraphicFramePr>
            <p:xfrm>
              <a:off x="618008" y="1605092"/>
              <a:ext cx="8053026" cy="41789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6149">
                      <a:extLst>
                        <a:ext uri="{9D8B030D-6E8A-4147-A177-3AD203B41FA5}">
                          <a16:colId xmlns:a16="http://schemas.microsoft.com/office/drawing/2014/main" val="3920548637"/>
                        </a:ext>
                      </a:extLst>
                    </a:gridCol>
                    <a:gridCol w="1954962">
                      <a:extLst>
                        <a:ext uri="{9D8B030D-6E8A-4147-A177-3AD203B41FA5}">
                          <a16:colId xmlns:a16="http://schemas.microsoft.com/office/drawing/2014/main" val="350665377"/>
                        </a:ext>
                      </a:extLst>
                    </a:gridCol>
                    <a:gridCol w="2082288">
                      <a:extLst>
                        <a:ext uri="{9D8B030D-6E8A-4147-A177-3AD203B41FA5}">
                          <a16:colId xmlns:a16="http://schemas.microsoft.com/office/drawing/2014/main" val="2878910792"/>
                        </a:ext>
                      </a:extLst>
                    </a:gridCol>
                    <a:gridCol w="2199627">
                      <a:extLst>
                        <a:ext uri="{9D8B030D-6E8A-4147-A177-3AD203B41FA5}">
                          <a16:colId xmlns:a16="http://schemas.microsoft.com/office/drawing/2014/main" val="34289427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sz="1800" dirty="0"/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       QCDF</a:t>
                          </a:r>
                          <a:endParaRPr lang="zh-TW" altLang="en-US" sz="2000" dirty="0">
                            <a:solidFill>
                              <a:srgbClr val="CC00FF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       </a:t>
                          </a:r>
                          <a:r>
                            <a:rPr lang="en-US" altLang="zh-TW" sz="2000" dirty="0" err="1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pQCD</a:t>
                          </a:r>
                          <a:r>
                            <a:rPr lang="en-US" altLang="zh-TW" sz="2000" baseline="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</a:t>
                          </a:r>
                          <a:endParaRPr lang="zh-TW" altLang="en-US" sz="2000" dirty="0">
                            <a:solidFill>
                              <a:srgbClr val="CC00FF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      </a:t>
                          </a:r>
                          <a:r>
                            <a:rPr lang="en-US" altLang="zh-TW" sz="2000" dirty="0" err="1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Expt</a:t>
                          </a:r>
                          <a:r>
                            <a:rPr lang="en-US" altLang="zh-TW" sz="200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(</a:t>
                          </a:r>
                          <a:r>
                            <a:rPr lang="en-US" altLang="zh-TW" sz="2000" b="0" i="0" u="none" baseline="0" dirty="0" smtClean="0">
                              <a:solidFill>
                                <a:srgbClr val="CC00FF"/>
                              </a:solidFill>
                              <a:latin typeface="Arial"/>
                            </a:rPr>
                            <a:t>10</a:t>
                          </a:r>
                          <a:r>
                            <a:rPr lang="en-US" altLang="zh-TW" sz="2000" b="0" i="0" u="none" baseline="30000" dirty="0" smtClean="0">
                              <a:solidFill>
                                <a:srgbClr val="CC00FF"/>
                              </a:solidFill>
                              <a:latin typeface="Arial"/>
                            </a:rPr>
                            <a:t>-6</a:t>
                          </a:r>
                          <a:r>
                            <a:rPr lang="en-US" altLang="zh-TW" sz="2000" b="0" i="0" u="none" baseline="0" dirty="0" smtClean="0">
                              <a:solidFill>
                                <a:srgbClr val="CC00FF"/>
                              </a:solidFill>
                              <a:latin typeface="Arial"/>
                            </a:rPr>
                            <a:t>)</a:t>
                          </a:r>
                          <a:endParaRPr lang="zh-TW" altLang="en-US" sz="2000" b="1" i="0" u="none" baseline="30000" dirty="0">
                            <a:solidFill>
                              <a:srgbClr val="CC00FF"/>
                            </a:solidFill>
                            <a:latin typeface="Arial"/>
                          </a:endParaRPr>
                        </a:p>
                      </a:txBody>
                      <a:tcPr marL="91438" marR="91438" marT="45713" marB="45713"/>
                    </a:tc>
                    <a:extLst>
                      <a:ext uri="{0D108BD9-81ED-4DB2-BD59-A6C34878D82A}">
                        <a16:rowId xmlns:a16="http://schemas.microsoft.com/office/drawing/2014/main" val="2933940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3.1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−3.1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+8.3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0.9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−0.2−0.2−0.2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+0.2+0.2+0.3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5.6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−1.5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+2.2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35301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∗+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3.3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−3.2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+8.5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1.0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−0.2−0.2−0.2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+0.2+0.2+0.3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3.64±0.34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9824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∗+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6.8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−8.7 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+13.5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0.8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−0.2−0.2−0.3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+0.2+0.3+0.3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9.1±3.0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5138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∗+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12.1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−12.2 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+20.7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12.7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−3.2−3.5−3.5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+3.7+4.5+4.0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28.0±5.0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85529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∗0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6.6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−8.7 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+13.5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1.0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−0.2−0.2−0.3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+0.2+0.3+0.3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9.6±2.1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919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∗0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12.4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−12.4 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+21.3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11.6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−2.9−3.1−3.1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+3.6+4.2+3.8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13.7±3.2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042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4.0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−3.0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+7.8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11.8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−2.4−2.8−2.7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+2.7+3.2+3.0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1.07±0.27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4236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3.4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−3.1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+8.5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9.2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−1.8−2.1−2.2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+2.0+2.5+2.6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2.7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+1.3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359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2.7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+1.4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4.3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−1.5−1.4−0.4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+1.9+1.9+0.4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2.2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−0.4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2227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5.4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−1.8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+1.9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10.2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−3.0−3.2−0.9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+3.5+4.3+0.6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&lt;6.3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33191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17793"/>
                  </p:ext>
                </p:extLst>
              </p:nvPr>
            </p:nvGraphicFramePr>
            <p:xfrm>
              <a:off x="618008" y="1605092"/>
              <a:ext cx="8053026" cy="41789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6149">
                      <a:extLst>
                        <a:ext uri="{9D8B030D-6E8A-4147-A177-3AD203B41FA5}">
                          <a16:colId xmlns:a16="http://schemas.microsoft.com/office/drawing/2014/main" val="3920548637"/>
                        </a:ext>
                      </a:extLst>
                    </a:gridCol>
                    <a:gridCol w="1954962">
                      <a:extLst>
                        <a:ext uri="{9D8B030D-6E8A-4147-A177-3AD203B41FA5}">
                          <a16:colId xmlns:a16="http://schemas.microsoft.com/office/drawing/2014/main" val="350665377"/>
                        </a:ext>
                      </a:extLst>
                    </a:gridCol>
                    <a:gridCol w="2082288">
                      <a:extLst>
                        <a:ext uri="{9D8B030D-6E8A-4147-A177-3AD203B41FA5}">
                          <a16:colId xmlns:a16="http://schemas.microsoft.com/office/drawing/2014/main" val="2878910792"/>
                        </a:ext>
                      </a:extLst>
                    </a:gridCol>
                    <a:gridCol w="2199627">
                      <a:extLst>
                        <a:ext uri="{9D8B030D-6E8A-4147-A177-3AD203B41FA5}">
                          <a16:colId xmlns:a16="http://schemas.microsoft.com/office/drawing/2014/main" val="3428942775"/>
                        </a:ext>
                      </a:extLst>
                    </a:gridCol>
                  </a:tblGrid>
                  <a:tr h="396226">
                    <a:tc>
                      <a:txBody>
                        <a:bodyPr/>
                        <a:lstStyle/>
                        <a:p>
                          <a:endParaRPr lang="zh-TW" altLang="en-US" sz="1800" dirty="0"/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       QCDF</a:t>
                          </a:r>
                          <a:endParaRPr lang="zh-TW" altLang="en-US" sz="2000" dirty="0">
                            <a:solidFill>
                              <a:srgbClr val="CC00FF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       </a:t>
                          </a:r>
                          <a:r>
                            <a:rPr lang="en-US" altLang="zh-TW" sz="2000" dirty="0" err="1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pQCD</a:t>
                          </a:r>
                          <a:r>
                            <a:rPr lang="en-US" altLang="zh-TW" sz="2000" baseline="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</a:t>
                          </a:r>
                          <a:endParaRPr lang="zh-TW" altLang="en-US" sz="2000" dirty="0">
                            <a:solidFill>
                              <a:srgbClr val="CC00FF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      </a:t>
                          </a:r>
                          <a:r>
                            <a:rPr lang="en-US" altLang="zh-TW" sz="2000" dirty="0" err="1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Expt</a:t>
                          </a:r>
                          <a:r>
                            <a:rPr lang="en-US" altLang="zh-TW" sz="200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(</a:t>
                          </a:r>
                          <a:r>
                            <a:rPr lang="en-US" altLang="zh-TW" sz="2000" b="0" i="0" u="none" baseline="0" dirty="0" smtClean="0">
                              <a:solidFill>
                                <a:srgbClr val="CC00FF"/>
                              </a:solidFill>
                              <a:latin typeface="Arial"/>
                            </a:rPr>
                            <a:t>10</a:t>
                          </a:r>
                          <a:r>
                            <a:rPr lang="en-US" altLang="zh-TW" sz="2000" b="0" i="0" u="none" baseline="30000" dirty="0" smtClean="0">
                              <a:solidFill>
                                <a:srgbClr val="CC00FF"/>
                              </a:solidFill>
                              <a:latin typeface="Arial"/>
                            </a:rPr>
                            <a:t>-6</a:t>
                          </a:r>
                          <a:r>
                            <a:rPr lang="en-US" altLang="zh-TW" sz="2000" b="0" i="0" u="none" baseline="0" dirty="0" smtClean="0">
                              <a:solidFill>
                                <a:srgbClr val="CC00FF"/>
                              </a:solidFill>
                              <a:latin typeface="Arial"/>
                            </a:rPr>
                            <a:t>)</a:t>
                          </a:r>
                          <a:endParaRPr lang="zh-TW" altLang="en-US" sz="2000" b="1" i="0" u="none" baseline="30000" dirty="0">
                            <a:solidFill>
                              <a:srgbClr val="CC00FF"/>
                            </a:solidFill>
                            <a:latin typeface="Arial"/>
                          </a:endParaRPr>
                        </a:p>
                      </a:txBody>
                      <a:tcPr marL="91438" marR="91438" marT="45713" marB="45713"/>
                    </a:tc>
                    <a:extLst>
                      <a:ext uri="{0D108BD9-81ED-4DB2-BD59-A6C34878D82A}">
                        <a16:rowId xmlns:a16="http://schemas.microsoft.com/office/drawing/2014/main" val="2933940666"/>
                      </a:ext>
                    </a:extLst>
                  </a:tr>
                  <a:tr h="376428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36" t="-111290" r="-344966" b="-9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3146" t="-111290" r="-220249" b="-9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287" t="-111290" r="-106725" b="-9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66482" t="-111290" r="-1108" b="-9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3530130"/>
                      </a:ext>
                    </a:extLst>
                  </a:tr>
                  <a:tr h="37655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36" t="-211290" r="-344966" b="-8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3146" t="-211290" r="-220249" b="-8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287" t="-211290" r="-106725" b="-8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66482" t="-211290" r="-1108" b="-8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982473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36" t="-311290" r="-344966" b="-7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3146" t="-311290" r="-220249" b="-7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287" t="-311290" r="-106725" b="-7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66482" t="-311290" r="-1108" b="-7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5138609"/>
                      </a:ext>
                    </a:extLst>
                  </a:tr>
                  <a:tr h="38061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36" t="-411290" r="-344966" b="-6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3146" t="-411290" r="-220249" b="-6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287" t="-411290" r="-106725" b="-6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66482" t="-411290" r="-1108" b="-6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8552974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36" t="-511290" r="-344966" b="-5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3146" t="-511290" r="-220249" b="-5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287" t="-511290" r="-106725" b="-5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66482" t="-511290" r="-1108" b="-5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919989"/>
                      </a:ext>
                    </a:extLst>
                  </a:tr>
                  <a:tr h="37274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36" t="-621311" r="-344966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3146" t="-621311" r="-220249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287" t="-621311" r="-106725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66482" t="-621311" r="-1108" b="-4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042238"/>
                      </a:ext>
                    </a:extLst>
                  </a:tr>
                  <a:tr h="37299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36" t="-721311" r="-344966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3146" t="-721311" r="-220249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287" t="-721311" r="-106725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66482" t="-721311" r="-1108" b="-3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4236955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36" t="-808065" r="-344966" b="-2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3146" t="-808065" r="-220249" b="-2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287" t="-808065" r="-106725" b="-2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66482" t="-808065" r="-1108" b="-20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359771"/>
                      </a:ext>
                    </a:extLst>
                  </a:tr>
                  <a:tr h="3767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36" t="-908065" r="-344966" b="-1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3146" t="-908065" r="-220249" b="-1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287" t="-908065" r="-106725" b="-1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66482" t="-908065" r="-1108" b="-10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4222798"/>
                      </a:ext>
                    </a:extLst>
                  </a:tr>
                  <a:tr h="39598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36" t="-961538" r="-344966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3146" t="-961538" r="-220249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287" t="-961538" r="-106725" b="-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66482" t="-961538" r="-1108" b="-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33191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矩形 10"/>
          <p:cNvSpPr/>
          <p:nvPr/>
        </p:nvSpPr>
        <p:spPr bwMode="auto">
          <a:xfrm>
            <a:off x="4401732" y="4281901"/>
            <a:ext cx="2074742" cy="1097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341444"/>
                  </p:ext>
                </p:extLst>
              </p:nvPr>
            </p:nvGraphicFramePr>
            <p:xfrm>
              <a:off x="4394186" y="4267390"/>
              <a:ext cx="2082288" cy="11263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2288">
                      <a:extLst>
                        <a:ext uri="{9D8B030D-6E8A-4147-A177-3AD203B41FA5}">
                          <a16:colId xmlns:a16="http://schemas.microsoft.com/office/drawing/2014/main" val="42519278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1.98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−1.07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+1.25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215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1.57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−0.85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+1.02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85234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1.88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−0.89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+1.13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00307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341444"/>
                  </p:ext>
                </p:extLst>
              </p:nvPr>
            </p:nvGraphicFramePr>
            <p:xfrm>
              <a:off x="4394186" y="4267390"/>
              <a:ext cx="2082288" cy="11263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2288">
                      <a:extLst>
                        <a:ext uri="{9D8B030D-6E8A-4147-A177-3AD203B41FA5}">
                          <a16:colId xmlns:a16="http://schemas.microsoft.com/office/drawing/2014/main" val="4251927871"/>
                        </a:ext>
                      </a:extLst>
                    </a:gridCol>
                  </a:tblGrid>
                  <a:tr h="3767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292" t="-3226" r="-1166" b="-2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2155091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292" t="-103226" r="-1166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8523414"/>
                      </a:ext>
                    </a:extLst>
                  </a:tr>
                  <a:tr h="37268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292" t="-206557" r="-116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00307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347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52488" y="101600"/>
            <a:ext cx="707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solidFill>
                  <a:srgbClr val="FF33CC"/>
                </a:solidFill>
              </a:rPr>
              <a:t>                   </a:t>
            </a:r>
            <a:r>
              <a:rPr lang="en-US" altLang="zh-TW" sz="2400" dirty="0" smtClean="0">
                <a:solidFill>
                  <a:srgbClr val="FF33CC"/>
                </a:solidFill>
              </a:rPr>
              <a:t>Resonant 3-body B decays</a:t>
            </a:r>
            <a:endParaRPr lang="en-US" altLang="zh-TW" sz="2400" dirty="0">
              <a:solidFill>
                <a:srgbClr val="FF33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73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479383" y="666231"/>
                <a:ext cx="8671035" cy="38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Consider resonant 3-body B decay  </a:t>
                </a:r>
                <a14:m>
                  <m:oMath xmlns:m="http://schemas.openxmlformats.org/officeDocument/2006/math"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TW" sz="1900" b="1" dirty="0" smtClean="0">
                    <a:solidFill>
                      <a:srgbClr val="0000FF"/>
                    </a:solidFill>
                  </a:rPr>
                  <a:t> in isobar model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383" y="666231"/>
                <a:ext cx="8671035" cy="384721"/>
              </a:xfrm>
              <a:prstGeom prst="rect">
                <a:avLst/>
              </a:prstGeom>
              <a:blipFill>
                <a:blip r:embed="rId2"/>
                <a:stretch>
                  <a:fillRect l="-703" t="-9524" b="-253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19" y="1041117"/>
            <a:ext cx="5144781" cy="36873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 bwMode="auto">
          <a:xfrm>
            <a:off x="4250383" y="1563942"/>
            <a:ext cx="1507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0000FF"/>
                </a:solidFill>
              </a:rPr>
              <a:t>line shape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 bwMode="auto">
          <a:xfrm>
            <a:off x="5982489" y="1563942"/>
            <a:ext cx="269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a</a:t>
            </a:r>
            <a:r>
              <a:rPr lang="en-US" altLang="zh-TW" sz="1800" dirty="0" smtClean="0">
                <a:solidFill>
                  <a:srgbClr val="0000FF"/>
                </a:solidFill>
              </a:rPr>
              <a:t>ngular dependence 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 bwMode="auto">
          <a:xfrm>
            <a:off x="1172954" y="1563942"/>
            <a:ext cx="3369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w</a:t>
            </a:r>
            <a:r>
              <a:rPr lang="en-US" altLang="zh-TW" sz="1800" dirty="0" smtClean="0">
                <a:solidFill>
                  <a:srgbClr val="0000FF"/>
                </a:solidFill>
              </a:rPr>
              <a:t>eak &amp; strong decays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4622451" y="1441227"/>
            <a:ext cx="28918" cy="1920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線單箭頭接點 13"/>
          <p:cNvCxnSpPr/>
          <p:nvPr/>
        </p:nvCxnSpPr>
        <p:spPr bwMode="auto">
          <a:xfrm flipV="1">
            <a:off x="2697210" y="1390857"/>
            <a:ext cx="474812" cy="217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單箭頭接點 15"/>
          <p:cNvCxnSpPr/>
          <p:nvPr/>
        </p:nvCxnSpPr>
        <p:spPr bwMode="auto">
          <a:xfrm flipH="1" flipV="1">
            <a:off x="6355989" y="1441227"/>
            <a:ext cx="72267" cy="1920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58" y="3092065"/>
            <a:ext cx="5680742" cy="61118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7" y="3086985"/>
            <a:ext cx="1838982" cy="1103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1746548" y="2962838"/>
                <a:ext cx="95066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1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1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6548" y="2962838"/>
                <a:ext cx="950661" cy="292388"/>
              </a:xfrm>
              <a:prstGeom prst="rect">
                <a:avLst/>
              </a:prstGeom>
              <a:blipFill>
                <a:blip r:embed="rId6"/>
                <a:stretch>
                  <a:fillRect b="-104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929432" y="3991142"/>
                <a:ext cx="720687" cy="2923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1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1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432" y="3991142"/>
                <a:ext cx="720687" cy="292388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1983955" y="3653954"/>
                <a:ext cx="95066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1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1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3955" y="3653954"/>
                <a:ext cx="950661" cy="292388"/>
              </a:xfrm>
              <a:prstGeom prst="rect">
                <a:avLst/>
              </a:prstGeom>
              <a:blipFill>
                <a:blip r:embed="rId8"/>
                <a:stretch>
                  <a:fillRect b="-104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 bwMode="auto">
          <a:xfrm>
            <a:off x="329206" y="3338597"/>
            <a:ext cx="6052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00" dirty="0" smtClean="0"/>
              <a:t>B</a:t>
            </a:r>
            <a:endParaRPr lang="zh-TW" altLang="en-US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247227" y="2509871"/>
                <a:ext cx="8568850" cy="423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Angular distribution governed by Legendre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227" y="2509871"/>
                <a:ext cx="8568850" cy="423642"/>
              </a:xfrm>
              <a:prstGeom prst="rect">
                <a:avLst/>
              </a:prstGeom>
              <a:blipFill>
                <a:blip r:embed="rId9"/>
                <a:stretch>
                  <a:fillRect l="-641" t="-8696" b="-20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 bwMode="auto">
          <a:xfrm>
            <a:off x="247228" y="4362174"/>
            <a:ext cx="7364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Line shape:  relativistic 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Breit</a:t>
            </a:r>
            <a:r>
              <a:rPr lang="en-US" altLang="zh-TW" sz="2000" dirty="0" smtClean="0">
                <a:solidFill>
                  <a:srgbClr val="0000FF"/>
                </a:solidFill>
              </a:rPr>
              <a:t>-Wigner 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parameterizatiom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10" y="4672323"/>
            <a:ext cx="4295917" cy="672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473075" y="5338631"/>
                <a:ext cx="6697191" cy="153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TW" sz="1700" dirty="0" smtClean="0">
                    <a:solidFill>
                      <a:srgbClr val="0000FF"/>
                    </a:solidFill>
                  </a:rPr>
                  <a:t>Flatte line shape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𝟗𝟖𝟎</m:t>
                        </m:r>
                      </m:e>
                    </m:d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𝟗𝟖𝟎</m:t>
                        </m:r>
                      </m:e>
                    </m:d>
                  </m:oMath>
                </a14:m>
                <a:endParaRPr lang="en-US" altLang="zh-TW" sz="1700" b="1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TW" sz="1700" dirty="0" err="1" smtClean="0">
                    <a:solidFill>
                      <a:srgbClr val="0000FF"/>
                    </a:solidFill>
                  </a:rPr>
                  <a:t>Gounaris</a:t>
                </a:r>
                <a:r>
                  <a:rPr lang="en-US" altLang="zh-TW" sz="1700" dirty="0" smtClean="0">
                    <a:solidFill>
                      <a:srgbClr val="0000FF"/>
                    </a:solidFill>
                  </a:rPr>
                  <a:t>-Sakurai for </a:t>
                </a:r>
                <a14:m>
                  <m:oMath xmlns:m="http://schemas.openxmlformats.org/officeDocument/2006/math"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𝟕𝟕𝟎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1700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TW" sz="1700" dirty="0" smtClean="0">
                    <a:solidFill>
                      <a:srgbClr val="0000FF"/>
                    </a:solidFill>
                  </a:rPr>
                  <a:t>Pole line shape for </a:t>
                </a:r>
                <a14:m>
                  <m:oMath xmlns:m="http://schemas.openxmlformats.org/officeDocument/2006/math"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𝟓𝟎𝟎</m:t>
                        </m:r>
                      </m:e>
                    </m:d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𝜿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𝟖𝟎𝟎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1700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TW" sz="1700" dirty="0" smtClean="0">
                    <a:solidFill>
                      <a:srgbClr val="0000FF"/>
                    </a:solidFill>
                  </a:rPr>
                  <a:t>LASS line shape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𝟏𝟒𝟑𝟎</m:t>
                    </m:r>
                    <m:r>
                      <a:rPr lang="en-US" altLang="zh-TW" sz="17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075" y="5338631"/>
                <a:ext cx="6697191" cy="1531188"/>
              </a:xfrm>
              <a:prstGeom prst="rect">
                <a:avLst/>
              </a:prstGeom>
              <a:blipFill>
                <a:blip r:embed="rId13"/>
                <a:stretch>
                  <a:fillRect l="-455" t="-1594" b="-43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 bwMode="auto">
          <a:xfrm>
            <a:off x="3172022" y="3755272"/>
            <a:ext cx="59144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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:</a:t>
            </a:r>
            <a:r>
              <a:rPr lang="en-US" altLang="zh-TW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 angle measured in resonance rest frame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 bwMode="auto">
              <a:xfrm>
                <a:off x="636927" y="2068436"/>
                <a:ext cx="8298968" cy="40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Dalitz plot analysis: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is assumed to be  a constant fit to the data</a:t>
                </a:r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927" y="2068436"/>
                <a:ext cx="8298968" cy="404983"/>
              </a:xfrm>
              <a:prstGeom prst="rect">
                <a:avLst/>
              </a:prstGeom>
              <a:blipFill>
                <a:blip r:embed="rId12"/>
                <a:stretch>
                  <a:fillRect l="-587" t="-2985" b="-179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3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406750" y="1065747"/>
                <a:ext cx="829896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When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resonance is off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shell, form factor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is introduced for the strong coupling of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e>
                    </m:d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TW" alt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zh-TW" alt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is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50" y="1065747"/>
                <a:ext cx="8298968" cy="646331"/>
              </a:xfrm>
              <a:prstGeom prst="rect">
                <a:avLst/>
              </a:prstGeom>
              <a:blipFill>
                <a:blip r:embed="rId2"/>
                <a:stretch>
                  <a:fillRect l="-514" t="-5660" b="-141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7" y="1890958"/>
            <a:ext cx="2464019" cy="54547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68" y="1973842"/>
            <a:ext cx="1910823" cy="285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387832" y="2632782"/>
                <a:ext cx="799627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TW" alt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as an example</a:t>
                </a:r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832" y="2632782"/>
                <a:ext cx="7996270" cy="369332"/>
              </a:xfrm>
              <a:prstGeom prst="rect">
                <a:avLst/>
              </a:prstGeom>
              <a:blipFill>
                <a:blip r:embed="rId5"/>
                <a:stretch>
                  <a:fillRect l="-534"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8" y="3246648"/>
            <a:ext cx="7882759" cy="131858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7" y="4881302"/>
            <a:ext cx="8355724" cy="139262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 bwMode="auto">
          <a:xfrm>
            <a:off x="409907" y="4587903"/>
            <a:ext cx="725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0000FF"/>
                </a:solidFill>
              </a:rPr>
              <a:t>with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1" y="303156"/>
            <a:ext cx="6867459" cy="75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0253630"/>
                  </p:ext>
                </p:extLst>
              </p:nvPr>
            </p:nvGraphicFramePr>
            <p:xfrm>
              <a:off x="321617" y="236633"/>
              <a:ext cx="7712491" cy="11399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09859">
                      <a:extLst>
                        <a:ext uri="{9D8B030D-6E8A-4147-A177-3AD203B41FA5}">
                          <a16:colId xmlns:a16="http://schemas.microsoft.com/office/drawing/2014/main" val="1140422206"/>
                        </a:ext>
                      </a:extLst>
                    </a:gridCol>
                    <a:gridCol w="2383746">
                      <a:extLst>
                        <a:ext uri="{9D8B030D-6E8A-4147-A177-3AD203B41FA5}">
                          <a16:colId xmlns:a16="http://schemas.microsoft.com/office/drawing/2014/main" val="2225413085"/>
                        </a:ext>
                      </a:extLst>
                    </a:gridCol>
                    <a:gridCol w="2118886">
                      <a:extLst>
                        <a:ext uri="{9D8B030D-6E8A-4147-A177-3AD203B41FA5}">
                          <a16:colId xmlns:a16="http://schemas.microsoft.com/office/drawing/2014/main" val="2125654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sz="20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            Decay</a:t>
                          </a:r>
                          <a:endParaRPr lang="zh-TW" altLang="en-US" sz="20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</a:t>
                          </a:r>
                          <a:r>
                            <a:rPr lang="en-US" altLang="zh-TW" sz="2000" b="0" dirty="0" err="1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LHCb</a:t>
                          </a:r>
                          <a:r>
                            <a:rPr lang="en-US" altLang="zh-TW" sz="20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(’19, ’20) </a:t>
                          </a:r>
                          <a:endParaRPr lang="zh-TW" altLang="en-US" sz="20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    Theory</a:t>
                          </a:r>
                          <a:r>
                            <a:rPr lang="en-US" altLang="zh-TW" sz="20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zh-TW" altLang="en-US" sz="20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extLst>
                      <a:ext uri="{0D108BD9-81ED-4DB2-BD59-A6C34878D82A}">
                        <a16:rowId xmlns:a16="http://schemas.microsoft.com/office/drawing/2014/main" val="41894367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b="0" dirty="0" smtClean="0">
                              <a:solidFill>
                                <a:srgbClr val="0000FF"/>
                              </a:solidFill>
                            </a:rPr>
                            <a:t>  BF(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)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0.39±0.06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0.061±0.029 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862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>
                              <a:solidFill>
                                <a:srgbClr val="0000FF"/>
                              </a:solidFill>
                            </a:rPr>
                            <a:t>  BF(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)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1.37±0.26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1.48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−0.27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+0.42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9288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0253630"/>
                  </p:ext>
                </p:extLst>
              </p:nvPr>
            </p:nvGraphicFramePr>
            <p:xfrm>
              <a:off x="321617" y="236633"/>
              <a:ext cx="7712491" cy="11399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09859">
                      <a:extLst>
                        <a:ext uri="{9D8B030D-6E8A-4147-A177-3AD203B41FA5}">
                          <a16:colId xmlns:a16="http://schemas.microsoft.com/office/drawing/2014/main" val="1140422206"/>
                        </a:ext>
                      </a:extLst>
                    </a:gridCol>
                    <a:gridCol w="2383746">
                      <a:extLst>
                        <a:ext uri="{9D8B030D-6E8A-4147-A177-3AD203B41FA5}">
                          <a16:colId xmlns:a16="http://schemas.microsoft.com/office/drawing/2014/main" val="2225413085"/>
                        </a:ext>
                      </a:extLst>
                    </a:gridCol>
                    <a:gridCol w="2118886">
                      <a:extLst>
                        <a:ext uri="{9D8B030D-6E8A-4147-A177-3AD203B41FA5}">
                          <a16:colId xmlns:a16="http://schemas.microsoft.com/office/drawing/2014/main" val="2125654193"/>
                        </a:ext>
                      </a:extLst>
                    </a:gridCol>
                  </a:tblGrid>
                  <a:tr h="396226">
                    <a:tc>
                      <a:txBody>
                        <a:bodyPr/>
                        <a:lstStyle/>
                        <a:p>
                          <a:r>
                            <a:rPr lang="en-US" altLang="zh-TW" sz="20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            Decay</a:t>
                          </a:r>
                          <a:endParaRPr lang="zh-TW" altLang="en-US" sz="20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</a:t>
                          </a:r>
                          <a:r>
                            <a:rPr lang="en-US" altLang="zh-TW" sz="2000" b="0" dirty="0" err="1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LHCb</a:t>
                          </a:r>
                          <a:r>
                            <a:rPr lang="en-US" altLang="zh-TW" sz="20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(’19, ’20) </a:t>
                          </a:r>
                          <a:endParaRPr lang="zh-TW" altLang="en-US" sz="20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20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    Theory</a:t>
                          </a:r>
                          <a:r>
                            <a:rPr lang="en-US" altLang="zh-TW" sz="20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zh-TW" altLang="en-US" sz="20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extLst>
                      <a:ext uri="{0D108BD9-81ED-4DB2-BD59-A6C34878D82A}">
                        <a16:rowId xmlns:a16="http://schemas.microsoft.com/office/drawing/2014/main" val="41894367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90" t="-111290" r="-141176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35038" t="-111290" r="-90281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64080" t="-111290" r="-1437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862666"/>
                      </a:ext>
                    </a:extLst>
                  </a:tr>
                  <a:tr h="37287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90" t="-214754" r="-14117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35038" t="-214754" r="-9028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64080" t="-214754" r="-1437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92882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542332" y="1526479"/>
                <a:ext cx="822960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𝟏𝟐𝟕𝟎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contribution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is likely overestimated by </a:t>
                </a:r>
                <a:r>
                  <a:rPr lang="en-US" altLang="zh-TW" sz="1800" dirty="0" err="1" smtClean="0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 by a factor of 6!  Needs to be  clarified in Run II</a:t>
                </a:r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332" y="1526479"/>
                <a:ext cx="8229602" cy="646331"/>
              </a:xfrm>
              <a:prstGeom prst="rect">
                <a:avLst/>
              </a:prstGeom>
              <a:blipFill>
                <a:blip r:embed="rId4"/>
                <a:stretch>
                  <a:fillRect l="-519" t="-4717" b="-141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542332" y="2763686"/>
                <a:ext cx="812870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A large CP asymmetry of order 45% (20</a:t>
                </a:r>
                <a:r>
                  <a:rPr lang="en-US" altLang="zh-TW" sz="18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 effect)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observed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1800" dirty="0" smtClean="0">
                    <a:solidFill>
                      <a:srgbClr val="0000FF"/>
                    </a:solidFill>
                  </a:rPr>
                  <a:t> by </a:t>
                </a:r>
                <a:r>
                  <a:rPr lang="en-US" altLang="zh-TW" sz="1800" dirty="0" err="1" smtClean="0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 using the isobar model</a:t>
                </a:r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332" y="2763686"/>
                <a:ext cx="8128701" cy="646331"/>
              </a:xfrm>
              <a:prstGeom prst="rect">
                <a:avLst/>
              </a:prstGeom>
              <a:blipFill>
                <a:blip r:embed="rId5"/>
                <a:stretch>
                  <a:fillRect l="-525" t="-4717" b="-141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7895370" y="806602"/>
                <a:ext cx="1154035" cy="344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370" y="806602"/>
                <a:ext cx="1154035" cy="344133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7776073"/>
                  </p:ext>
                </p:extLst>
              </p:nvPr>
            </p:nvGraphicFramePr>
            <p:xfrm>
              <a:off x="800891" y="4937667"/>
              <a:ext cx="7712491" cy="14975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09859">
                      <a:extLst>
                        <a:ext uri="{9D8B030D-6E8A-4147-A177-3AD203B41FA5}">
                          <a16:colId xmlns:a16="http://schemas.microsoft.com/office/drawing/2014/main" val="1140422206"/>
                        </a:ext>
                      </a:extLst>
                    </a:gridCol>
                    <a:gridCol w="2383746">
                      <a:extLst>
                        <a:ext uri="{9D8B030D-6E8A-4147-A177-3AD203B41FA5}">
                          <a16:colId xmlns:a16="http://schemas.microsoft.com/office/drawing/2014/main" val="2225413085"/>
                        </a:ext>
                      </a:extLst>
                    </a:gridCol>
                    <a:gridCol w="2118886">
                      <a:extLst>
                        <a:ext uri="{9D8B030D-6E8A-4147-A177-3AD203B41FA5}">
                          <a16:colId xmlns:a16="http://schemas.microsoft.com/office/drawing/2014/main" val="2125654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            Decay</a:t>
                          </a:r>
                          <a:endParaRPr lang="zh-TW" altLang="en-US" sz="19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</a:t>
                          </a:r>
                          <a:r>
                            <a:rPr lang="en-US" altLang="zh-TW" sz="1900" b="0" dirty="0" err="1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LHCb</a:t>
                          </a:r>
                          <a:r>
                            <a:rPr lang="en-US" altLang="zh-TW" sz="19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(’20) </a:t>
                          </a:r>
                          <a:endParaRPr lang="zh-TW" altLang="en-US" sz="19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   Theory</a:t>
                          </a:r>
                          <a:r>
                            <a:rPr lang="en-US" altLang="zh-TW" sz="19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zh-TW" altLang="en-US" sz="19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extLst>
                      <a:ext uri="{0D108BD9-81ED-4DB2-BD59-A6C34878D82A}">
                        <a16:rowId xmlns:a16="http://schemas.microsoft.com/office/drawing/2014/main" val="41894367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>
                              <a:solidFill>
                                <a:srgbClr val="0000FF"/>
                              </a:solidFill>
                            </a:rPr>
                            <a:t>   BF(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)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aseline="0" dirty="0" smtClean="0">
                              <a:solidFill>
                                <a:srgbClr val="0000FF"/>
                              </a:solidFill>
                            </a:rPr>
                            <a:t>  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baseline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3.83±0.84)</m:t>
                              </m:r>
                              <m:sSup>
                                <m:sSupPr>
                                  <m:ctrlPr>
                                    <a:rPr lang="en-US" altLang="zh-TW" b="0" i="1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TW" b="0" i="1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(1.65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−0.37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+0.42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b="0" baseline="0" dirty="0" smtClean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TW" b="0" i="1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8862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altLang="zh-TW" b="0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="0" dirty="0" smtClean="0">
                              <a:solidFill>
                                <a:srgbClr val="CC00FF"/>
                              </a:solidFill>
                            </a:rPr>
                            <a:t>  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0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16.0</m:t>
                              </m:r>
                              <m:r>
                                <a:rPr lang="en-US" altLang="zh-TW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±2.8)</m:t>
                              </m:r>
                              <m:r>
                                <a:rPr lang="en-US" altLang="zh-TW" b="0" i="0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zh-TW" altLang="en-US" dirty="0" smtClean="0">
                              <a:solidFill>
                                <a:srgbClr val="CC00FF"/>
                              </a:solidFill>
                            </a:rPr>
                            <a:t> </a:t>
                          </a:r>
                          <a:endParaRPr lang="zh-TW" alt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aseline="0" dirty="0" smtClean="0">
                              <a:solidFill>
                                <a:srgbClr val="CC00FF"/>
                              </a:solidFill>
                            </a:rPr>
                            <a:t>   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baseline="0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14.7±0.1)</m:t>
                              </m:r>
                            </m:oMath>
                          </a14:m>
                          <a:r>
                            <a:rPr lang="en-US" altLang="zh-TW" dirty="0" smtClean="0">
                              <a:solidFill>
                                <a:srgbClr val="CC00FF"/>
                              </a:solidFill>
                            </a:rPr>
                            <a:t>%</a:t>
                          </a:r>
                          <a:endParaRPr lang="zh-TW" alt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9288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="0" dirty="0" smtClean="0">
                              <a:solidFill>
                                <a:srgbClr val="0000FF"/>
                              </a:solidFill>
                            </a:rPr>
                            <a:t>   BF(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TW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)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aseline="0" dirty="0" smtClean="0">
                              <a:solidFill>
                                <a:srgbClr val="0000FF"/>
                              </a:solidFill>
                            </a:rPr>
                            <a:t>  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baseline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0.23±0.08)</m:t>
                              </m:r>
                              <m:sSup>
                                <m:sSupPr>
                                  <m:ctrlPr>
                                    <a:rPr lang="en-US" altLang="zh-TW" b="0" i="1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TW" b="0" i="1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(0.71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−0.12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+0.13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b="0" baseline="0" dirty="0" smtClean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TW" b="0" i="1" baseline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123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7776073"/>
                  </p:ext>
                </p:extLst>
              </p:nvPr>
            </p:nvGraphicFramePr>
            <p:xfrm>
              <a:off x="800891" y="4937667"/>
              <a:ext cx="7712491" cy="14975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09859">
                      <a:extLst>
                        <a:ext uri="{9D8B030D-6E8A-4147-A177-3AD203B41FA5}">
                          <a16:colId xmlns:a16="http://schemas.microsoft.com/office/drawing/2014/main" val="1140422206"/>
                        </a:ext>
                      </a:extLst>
                    </a:gridCol>
                    <a:gridCol w="2383746">
                      <a:extLst>
                        <a:ext uri="{9D8B030D-6E8A-4147-A177-3AD203B41FA5}">
                          <a16:colId xmlns:a16="http://schemas.microsoft.com/office/drawing/2014/main" val="2225413085"/>
                        </a:ext>
                      </a:extLst>
                    </a:gridCol>
                    <a:gridCol w="2118886">
                      <a:extLst>
                        <a:ext uri="{9D8B030D-6E8A-4147-A177-3AD203B41FA5}">
                          <a16:colId xmlns:a16="http://schemas.microsoft.com/office/drawing/2014/main" val="2125654193"/>
                        </a:ext>
                      </a:extLst>
                    </a:gridCol>
                  </a:tblGrid>
                  <a:tr h="380986">
                    <a:tc>
                      <a:txBody>
                        <a:bodyPr/>
                        <a:lstStyle/>
                        <a:p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            Decay</a:t>
                          </a:r>
                          <a:endParaRPr lang="zh-TW" altLang="en-US" sz="19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</a:t>
                          </a:r>
                          <a:r>
                            <a:rPr lang="en-US" altLang="zh-TW" sz="1900" b="0" dirty="0" err="1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LHCb</a:t>
                          </a:r>
                          <a:r>
                            <a:rPr lang="en-US" altLang="zh-TW" sz="19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(’20) </a:t>
                          </a:r>
                          <a:endParaRPr lang="zh-TW" altLang="en-US" sz="19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   Theory</a:t>
                          </a:r>
                          <a:r>
                            <a:rPr lang="en-US" altLang="zh-TW" sz="1900" b="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</a:t>
                          </a:r>
                          <a:endParaRPr lang="zh-TW" altLang="en-US" sz="19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extLst>
                      <a:ext uri="{0D108BD9-81ED-4DB2-BD59-A6C34878D82A}">
                        <a16:rowId xmlns:a16="http://schemas.microsoft.com/office/drawing/2014/main" val="4189436710"/>
                      </a:ext>
                    </a:extLst>
                  </a:tr>
                  <a:tr h="37287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7"/>
                          <a:stretch>
                            <a:fillRect l="-190" t="-111475" r="-14098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7"/>
                          <a:stretch>
                            <a:fillRect l="-135038" t="-111475" r="-9002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7"/>
                          <a:stretch>
                            <a:fillRect l="-264080" t="-111475" r="-114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862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7"/>
                          <a:stretch>
                            <a:fillRect l="-190" t="-208065" r="-140987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7"/>
                          <a:stretch>
                            <a:fillRect l="-135038" t="-208065" r="-90026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7"/>
                          <a:stretch>
                            <a:fillRect l="-264080" t="-208065" r="-1149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9288224"/>
                      </a:ext>
                    </a:extLst>
                  </a:tr>
                  <a:tr h="37287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7"/>
                          <a:stretch>
                            <a:fillRect l="-190" t="-313115" r="-14098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7"/>
                          <a:stretch>
                            <a:fillRect l="-135038" t="-313115" r="-9002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7"/>
                          <a:stretch>
                            <a:fillRect l="-264080" t="-313115" r="-114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1232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文字方塊 10"/>
          <p:cNvSpPr txBox="1"/>
          <p:nvPr/>
        </p:nvSpPr>
        <p:spPr bwMode="auto">
          <a:xfrm>
            <a:off x="542332" y="4457280"/>
            <a:ext cx="7753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For scalar resonances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412590" y="2091609"/>
                <a:ext cx="4994516" cy="688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  <m:r>
                            <a:rPr lang="en-US" altLang="zh-TW" sz="1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altLang="zh-TW" sz="1800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1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  <m:r>
                            <a:rPr lang="en-US" altLang="zh-TW" sz="18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altLang="zh-TW" sz="1800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TW" sz="18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TW" sz="1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1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590" y="2091609"/>
                <a:ext cx="4994516" cy="6884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8751798"/>
                  </p:ext>
                </p:extLst>
              </p:nvPr>
            </p:nvGraphicFramePr>
            <p:xfrm>
              <a:off x="800891" y="3659282"/>
              <a:ext cx="7922696" cy="7578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4489">
                      <a:extLst>
                        <a:ext uri="{9D8B030D-6E8A-4147-A177-3AD203B41FA5}">
                          <a16:colId xmlns:a16="http://schemas.microsoft.com/office/drawing/2014/main" val="620789463"/>
                        </a:ext>
                      </a:extLst>
                    </a:gridCol>
                    <a:gridCol w="1513489">
                      <a:extLst>
                        <a:ext uri="{9D8B030D-6E8A-4147-A177-3AD203B41FA5}">
                          <a16:colId xmlns:a16="http://schemas.microsoft.com/office/drawing/2014/main" val="1469175703"/>
                        </a:ext>
                      </a:extLst>
                    </a:gridCol>
                    <a:gridCol w="1986456">
                      <a:extLst>
                        <a:ext uri="{9D8B030D-6E8A-4147-A177-3AD203B41FA5}">
                          <a16:colId xmlns:a16="http://schemas.microsoft.com/office/drawing/2014/main" val="1015276463"/>
                        </a:ext>
                      </a:extLst>
                    </a:gridCol>
                    <a:gridCol w="1488262">
                      <a:extLst>
                        <a:ext uri="{9D8B030D-6E8A-4147-A177-3AD203B41FA5}">
                          <a16:colId xmlns:a16="http://schemas.microsoft.com/office/drawing/2014/main" val="38500940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 Decay        `</a:t>
                          </a:r>
                          <a:endParaRPr lang="zh-TW" altLang="en-US" sz="18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 QCDF</a:t>
                          </a:r>
                          <a:endParaRPr lang="zh-TW" altLang="en-US" sz="19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     </a:t>
                          </a:r>
                          <a:r>
                            <a:rPr lang="en-US" altLang="zh-TW" sz="1900" b="0" dirty="0" err="1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pQCD</a:t>
                          </a:r>
                          <a:endParaRPr lang="zh-TW" altLang="en-US" sz="19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</a:t>
                          </a:r>
                          <a:r>
                            <a:rPr lang="en-US" altLang="zh-TW" sz="1900" b="0" dirty="0" err="1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Expt</a:t>
                          </a:r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(</a:t>
                          </a:r>
                          <a:r>
                            <a:rPr lang="en-US" altLang="zh-TW" sz="1900" b="0" i="0" u="none" baseline="0" dirty="0" smtClean="0">
                              <a:solidFill>
                                <a:schemeClr val="tx1"/>
                              </a:solidFill>
                              <a:latin typeface="Arial"/>
                            </a:rPr>
                            <a:t>%)</a:t>
                          </a:r>
                          <a:endParaRPr lang="zh-TW" altLang="en-US" sz="1900" b="0" i="0" u="none" baseline="30000" dirty="0"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</a:txBody>
                      <a:tcPr marL="91438" marR="91438" marT="45713" marB="45713"/>
                    </a:tc>
                    <a:extLst>
                      <a:ext uri="{0D108BD9-81ED-4DB2-BD59-A6C34878D82A}">
                        <a16:rowId xmlns:a16="http://schemas.microsoft.com/office/drawing/2014/main" val="2077994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44.56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−0.39 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+0.41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Sup>
                                <m:sSubSupPr>
                                  <m:ctrlPr>
                                    <a:rPr lang="en-US" altLang="zh-TW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27.6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−2.5−1.4−7.1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+3.4+1.0+8.9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  46.8±7.7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519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8751798"/>
                  </p:ext>
                </p:extLst>
              </p:nvPr>
            </p:nvGraphicFramePr>
            <p:xfrm>
              <a:off x="800891" y="3659282"/>
              <a:ext cx="7922696" cy="7578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34489">
                      <a:extLst>
                        <a:ext uri="{9D8B030D-6E8A-4147-A177-3AD203B41FA5}">
                          <a16:colId xmlns:a16="http://schemas.microsoft.com/office/drawing/2014/main" val="620789463"/>
                        </a:ext>
                      </a:extLst>
                    </a:gridCol>
                    <a:gridCol w="1513489">
                      <a:extLst>
                        <a:ext uri="{9D8B030D-6E8A-4147-A177-3AD203B41FA5}">
                          <a16:colId xmlns:a16="http://schemas.microsoft.com/office/drawing/2014/main" val="1469175703"/>
                        </a:ext>
                      </a:extLst>
                    </a:gridCol>
                    <a:gridCol w="1986456">
                      <a:extLst>
                        <a:ext uri="{9D8B030D-6E8A-4147-A177-3AD203B41FA5}">
                          <a16:colId xmlns:a16="http://schemas.microsoft.com/office/drawing/2014/main" val="1015276463"/>
                        </a:ext>
                      </a:extLst>
                    </a:gridCol>
                    <a:gridCol w="1488262">
                      <a:extLst>
                        <a:ext uri="{9D8B030D-6E8A-4147-A177-3AD203B41FA5}">
                          <a16:colId xmlns:a16="http://schemas.microsoft.com/office/drawing/2014/main" val="3850094050"/>
                        </a:ext>
                      </a:extLst>
                    </a:gridCol>
                  </a:tblGrid>
                  <a:tr h="38098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   Decay        `</a:t>
                          </a:r>
                          <a:endParaRPr lang="zh-TW" altLang="en-US" sz="18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 </a:t>
                          </a:r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QCDF</a:t>
                          </a:r>
                          <a:endParaRPr lang="zh-TW" altLang="en-US" sz="19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</a:t>
                          </a:r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  </a:t>
                          </a:r>
                          <a:r>
                            <a:rPr lang="en-US" altLang="zh-TW" sz="1900" b="0" dirty="0" err="1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pQCD</a:t>
                          </a:r>
                          <a:endParaRPr lang="zh-TW" altLang="en-US" sz="19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   </a:t>
                          </a:r>
                          <a:r>
                            <a:rPr lang="en-US" altLang="zh-TW" sz="1900" b="0" dirty="0" err="1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Expt</a:t>
                          </a:r>
                          <a:r>
                            <a:rPr lang="en-US" altLang="zh-TW" sz="1900" b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(</a:t>
                          </a:r>
                          <a:r>
                            <a:rPr lang="en-US" altLang="zh-TW" sz="1900" b="0" i="0" u="none" baseline="0" dirty="0" smtClean="0">
                              <a:solidFill>
                                <a:schemeClr val="tx1"/>
                              </a:solidFill>
                              <a:latin typeface="Arial"/>
                            </a:rPr>
                            <a:t>%)</a:t>
                          </a:r>
                          <a:endParaRPr lang="zh-TW" altLang="en-US" sz="1900" b="0" i="0" u="none" baseline="30000" dirty="0">
                            <a:solidFill>
                              <a:schemeClr val="tx1"/>
                            </a:solidFill>
                            <a:latin typeface="Arial"/>
                          </a:endParaRPr>
                        </a:p>
                      </a:txBody>
                      <a:tcPr marL="91438" marR="91438" marT="45713" marB="45713"/>
                    </a:tc>
                    <a:extLst>
                      <a:ext uri="{0D108BD9-81ED-4DB2-BD59-A6C34878D82A}">
                        <a16:rowId xmlns:a16="http://schemas.microsoft.com/office/drawing/2014/main" val="2077994369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5"/>
                          <a:stretch>
                            <a:fillRect l="-207" t="-111290" r="-170747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5"/>
                          <a:stretch>
                            <a:fillRect l="-194758" t="-111290" r="-231855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5"/>
                          <a:stretch>
                            <a:fillRect l="-223547" t="-111290" r="-75841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5"/>
                          <a:stretch>
                            <a:fillRect l="-433607" t="-111290" r="-1639" b="-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5196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16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622568" y="6244125"/>
            <a:ext cx="2133600" cy="476250"/>
          </a:xfrm>
        </p:spPr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460352" y="949149"/>
            <a:ext cx="82232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BF of quasi-two-body decays are usually extracted by assuming the factorization relation 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31" y="1764606"/>
            <a:ext cx="6230532" cy="39633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 bwMode="auto">
          <a:xfrm>
            <a:off x="794582" y="2174384"/>
            <a:ext cx="7889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solidFill>
                  <a:srgbClr val="0000FF"/>
                </a:solidFill>
              </a:rPr>
              <a:t>This relation is valid only in narrow width approximation (NWA)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473075" y="3921455"/>
                <a:ext cx="886022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How to extract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BF(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from measured </a:t>
                </a:r>
                <a14:m>
                  <m:oMath xmlns:m="http://schemas.openxmlformats.org/officeDocument/2006/math"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d>
                      <m:d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075" y="3921455"/>
                <a:ext cx="8860220" cy="400110"/>
              </a:xfrm>
              <a:prstGeom prst="rect">
                <a:avLst/>
              </a:prstGeom>
              <a:blipFill>
                <a:blip r:embed="rId3"/>
                <a:stretch>
                  <a:fillRect l="-619" t="-6061" b="-272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31" y="4561555"/>
            <a:ext cx="6999890" cy="631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923859" y="5870857"/>
                <a:ext cx="7832309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Deviation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from unity measures the degree of departure from NWA when width is finite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859" y="5870857"/>
                <a:ext cx="7832309" cy="707886"/>
              </a:xfrm>
              <a:prstGeom prst="rect">
                <a:avLst/>
              </a:prstGeom>
              <a:blipFill>
                <a:blip r:embed="rId5"/>
                <a:stretch>
                  <a:fillRect l="-857" t="-3448" b="-155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945745" y="5329368"/>
                <a:ext cx="7485468" cy="57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TW" altLang="en-US" sz="2000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it is expected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</m:e>
                          <m:sub>
                            <m:r>
                              <a:rPr lang="en-US" altLang="zh-TW" sz="2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b>
                            <m:r>
                              <a:rPr lang="en-US" altLang="zh-TW" sz="2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</m:sub>
                        </m:sSub>
                      </m:den>
                    </m:f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745" y="5329368"/>
                <a:ext cx="7485468" cy="572208"/>
              </a:xfrm>
              <a:prstGeom prst="rect">
                <a:avLst/>
              </a:prstGeom>
              <a:blipFill>
                <a:blip r:embed="rId6"/>
                <a:stretch>
                  <a:fillRect l="-8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52488" y="101600"/>
            <a:ext cx="707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solidFill>
                  <a:srgbClr val="FF33CC"/>
                </a:solidFill>
              </a:rPr>
              <a:t>      </a:t>
            </a:r>
            <a:r>
              <a:rPr lang="en-US" altLang="zh-TW" sz="2400" dirty="0" smtClean="0">
                <a:solidFill>
                  <a:srgbClr val="FF33CC"/>
                </a:solidFill>
              </a:rPr>
              <a:t> Finite-width effects in 3-body B decays</a:t>
            </a:r>
            <a:endParaRPr lang="en-US" altLang="zh-TW" sz="2400" dirty="0">
              <a:solidFill>
                <a:srgbClr val="FF33CC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73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6444943" y="677191"/>
            <a:ext cx="26990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 smtClean="0"/>
              <a:t>HYC, Chiang, Chua (’21)</a:t>
            </a:r>
            <a:endParaRPr lang="zh-TW" altLang="en-US" sz="1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18" y="2587942"/>
            <a:ext cx="7170157" cy="479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794582" y="3170675"/>
                <a:ext cx="819825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&amp;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are not affected by NWA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582" y="3170675"/>
                <a:ext cx="8198255" cy="400110"/>
              </a:xfrm>
              <a:prstGeom prst="rect">
                <a:avLst/>
              </a:prstGeom>
              <a:blipFill>
                <a:blip r:embed="rId8"/>
                <a:stretch>
                  <a:fillRect l="-743" t="-6061" b="-272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5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570712" y="250312"/>
                <a:ext cx="8116088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is calculable theoretically. It depends on resonance line shape &amp; the approach for describing </a:t>
                </a:r>
                <a:r>
                  <a:rPr lang="en-US" altLang="zh-TW" sz="2000" dirty="0" err="1" smtClean="0">
                    <a:solidFill>
                      <a:srgbClr val="0000FF"/>
                    </a:solidFill>
                  </a:rPr>
                  <a:t>nonleptonic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weak decays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712" y="250312"/>
                <a:ext cx="8116088" cy="707886"/>
              </a:xfrm>
              <a:prstGeom prst="rect">
                <a:avLst/>
              </a:prstGeom>
              <a:blipFill>
                <a:blip r:embed="rId2"/>
                <a:stretch>
                  <a:fillRect l="-676" t="-3448" r="-225" b="-155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 bwMode="auto">
          <a:xfrm>
            <a:off x="583324" y="2258217"/>
            <a:ext cx="822014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We also consider the </a:t>
            </a:r>
            <a:r>
              <a:rPr lang="en-US" altLang="zh-TW" sz="2000" dirty="0" err="1" smtClean="0">
                <a:solidFill>
                  <a:srgbClr val="0000FF"/>
                </a:solidFill>
              </a:rPr>
              <a:t>Dalitz</a:t>
            </a:r>
            <a:r>
              <a:rPr lang="en-US" altLang="zh-TW" sz="2000" dirty="0" smtClean="0">
                <a:solidFill>
                  <a:srgbClr val="0000FF"/>
                </a:solidFill>
              </a:rPr>
              <a:t> plot parameterization adopted by many experimental groups (EXPP)</a:t>
            </a:r>
          </a:p>
          <a:p>
            <a:pPr>
              <a:spcBef>
                <a:spcPct val="50000"/>
              </a:spcBef>
            </a:pPr>
            <a:endParaRPr lang="zh-TW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996381" y="3579814"/>
                <a:ext cx="7920596" cy="390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sub>
                    </m:sSub>
                  </m:oMath>
                </a14:m>
                <a:r>
                  <a:rPr lang="en-US" altLang="zh-TW" sz="1800" dirty="0" smtClean="0">
                    <a:solidFill>
                      <a:srgbClr val="0000FF"/>
                    </a:solidFill>
                  </a:rPr>
                  <a:t>: Blatt-</a:t>
                </a:r>
                <a:r>
                  <a:rPr lang="en-US" altLang="zh-TW" sz="1800" dirty="0" err="1" smtClean="0">
                    <a:solidFill>
                      <a:srgbClr val="0000FF"/>
                    </a:solidFill>
                  </a:rPr>
                  <a:t>Weisskopf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 barrier factor</a:t>
                </a:r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6381" y="3579814"/>
                <a:ext cx="7920596" cy="390556"/>
              </a:xfrm>
              <a:prstGeom prst="rect">
                <a:avLst/>
              </a:prstGeom>
              <a:blipFill>
                <a:blip r:embed="rId3"/>
                <a:stretch>
                  <a:fillRect t="-7813" b="-187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67" y="3073129"/>
            <a:ext cx="5164783" cy="340769"/>
          </a:xfrm>
          <a:prstGeom prst="rect">
            <a:avLst/>
          </a:prstGeom>
        </p:spPr>
      </p:pic>
      <p:sp>
        <p:nvSpPr>
          <p:cNvPr id="12" name="左大括弧 11"/>
          <p:cNvSpPr/>
          <p:nvPr/>
        </p:nvSpPr>
        <p:spPr bwMode="auto">
          <a:xfrm rot="16200000">
            <a:off x="3345637" y="2827601"/>
            <a:ext cx="146230" cy="1297503"/>
          </a:xfrm>
          <a:prstGeom prst="leftBrace">
            <a:avLst>
              <a:gd name="adj1" fmla="val 47887"/>
              <a:gd name="adj2" fmla="val 5145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81" y="4000716"/>
            <a:ext cx="6350350" cy="57489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7" y="4843168"/>
            <a:ext cx="3598485" cy="58087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02" y="1110244"/>
            <a:ext cx="4751398" cy="9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387831" y="266752"/>
                <a:ext cx="8298969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zh-TW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can be expressed in terms of normalized differential rate at resonance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831" y="266752"/>
                <a:ext cx="8298969" cy="707886"/>
              </a:xfrm>
              <a:prstGeom prst="rect">
                <a:avLst/>
              </a:prstGeom>
              <a:blipFill>
                <a:blip r:embed="rId2"/>
                <a:stretch>
                  <a:fillRect l="-661" t="-4310" b="-155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36" y="936986"/>
            <a:ext cx="5019759" cy="5806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9" y="1618139"/>
            <a:ext cx="4745834" cy="739453"/>
          </a:xfrm>
          <a:prstGeom prst="rect">
            <a:avLst/>
          </a:prstGeom>
          <a:solidFill>
            <a:srgbClr val="FFFF00"/>
          </a:solidFill>
          <a:ln w="28575">
            <a:solidFill>
              <a:srgbClr val="FF33CC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74" y="2695829"/>
            <a:ext cx="5108028" cy="65335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 bwMode="auto">
          <a:xfrm>
            <a:off x="960023" y="1756321"/>
            <a:ext cx="66215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500" dirty="0" smtClean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endParaRPr lang="zh-TW" altLang="en-US" sz="25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820655" y="2495774"/>
            <a:ext cx="940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0000FF"/>
                </a:solidFill>
              </a:rPr>
              <a:t>with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 bwMode="auto">
          <a:xfrm>
            <a:off x="4114800" y="2973376"/>
            <a:ext cx="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50000"/>
              </a:spcBef>
            </a:pP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7037727" y="1756321"/>
                <a:ext cx="1450427" cy="387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TW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altLang="zh-TW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TW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  <m:sup>
                          <m:r>
                            <a:rPr lang="en-US" altLang="zh-TW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7727" y="1756321"/>
                <a:ext cx="1450427" cy="387157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0" y="3558700"/>
            <a:ext cx="4235275" cy="560551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 bwMode="auto">
          <a:xfrm>
            <a:off x="4114800" y="2973376"/>
            <a:ext cx="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50000"/>
              </a:spcBef>
            </a:pP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4735961" y="3558700"/>
                <a:ext cx="383417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0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𝜼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𝑹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zh-TW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in zero width limit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5961" y="3558700"/>
                <a:ext cx="3834174" cy="400110"/>
              </a:xfrm>
              <a:prstGeom prst="rect">
                <a:avLst/>
              </a:prstGeom>
              <a:blipFill>
                <a:blip r:embed="rId8"/>
                <a:stretch>
                  <a:fillRect l="-1749" t="-9231" b="-2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圖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8" y="4417020"/>
            <a:ext cx="3791313" cy="237552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 bwMode="auto">
          <a:xfrm>
            <a:off x="4114800" y="2973376"/>
            <a:ext cx="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50000"/>
              </a:spcBef>
            </a:pP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4114800" y="4206405"/>
                <a:ext cx="39666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sSup>
                        <m:sSup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4206405"/>
                <a:ext cx="3966604" cy="400110"/>
              </a:xfrm>
              <a:prstGeom prst="rect">
                <a:avLst/>
              </a:prstGeom>
              <a:blipFill>
                <a:blip r:embed="rId10"/>
                <a:stretch>
                  <a:fillRect b="-106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 bwMode="auto">
          <a:xfrm>
            <a:off x="4114800" y="4679635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0000FF"/>
                </a:solidFill>
              </a:rPr>
              <a:t>Consider GS &amp; BW line shapes for  </a:t>
            </a:r>
            <a:r>
              <a:rPr lang="en-US" altLang="zh-TW" sz="1800" dirty="0" smtClean="0">
                <a:solidFill>
                  <a:srgbClr val="0000FF"/>
                </a:solidFill>
                <a:sym typeface="Symbol" panose="05050102010706020507" pitchFamily="18" charset="2"/>
              </a:rPr>
              <a:t>   </a:t>
            </a:r>
            <a:r>
              <a:rPr lang="en-US" altLang="zh-TW" sz="1800" dirty="0" smtClean="0">
                <a:solidFill>
                  <a:srgbClr val="0000FF"/>
                </a:solidFill>
              </a:rPr>
              <a:t> in QCDF &amp; EXPP schemes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772737" y="4523577"/>
                <a:ext cx="2519103" cy="327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  <m:r>
                      <a:rPr lang="en-US" altLang="zh-TW" sz="1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𝟏𝟒𝟗</m:t>
                    </m:r>
                    <m:r>
                      <a:rPr lang="en-US" altLang="zh-TW" sz="1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zh-TW" altLang="en-US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400" dirty="0" smtClean="0">
                    <a:solidFill>
                      <a:srgbClr val="0000FF"/>
                    </a:solidFill>
                  </a:rPr>
                  <a:t>MeV</a:t>
                </a:r>
                <a:endParaRPr lang="zh-TW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737" y="4523577"/>
                <a:ext cx="2519103" cy="327141"/>
              </a:xfrm>
              <a:prstGeom prst="rect">
                <a:avLst/>
              </a:prstGeom>
              <a:blipFill>
                <a:blip r:embed="rId11"/>
                <a:stretch>
                  <a:fillRect t="-3704" b="-129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表格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977846"/>
                  </p:ext>
                </p:extLst>
              </p:nvPr>
            </p:nvGraphicFramePr>
            <p:xfrm>
              <a:off x="4598488" y="5461363"/>
              <a:ext cx="2617074" cy="1075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2358">
                      <a:extLst>
                        <a:ext uri="{9D8B030D-6E8A-4147-A177-3AD203B41FA5}">
                          <a16:colId xmlns:a16="http://schemas.microsoft.com/office/drawing/2014/main" val="2507130333"/>
                        </a:ext>
                      </a:extLst>
                    </a:gridCol>
                    <a:gridCol w="872358">
                      <a:extLst>
                        <a:ext uri="{9D8B030D-6E8A-4147-A177-3AD203B41FA5}">
                          <a16:colId xmlns:a16="http://schemas.microsoft.com/office/drawing/2014/main" val="1303410876"/>
                        </a:ext>
                      </a:extLst>
                    </a:gridCol>
                    <a:gridCol w="872358">
                      <a:extLst>
                        <a:ext uri="{9D8B030D-6E8A-4147-A177-3AD203B41FA5}">
                          <a16:colId xmlns:a16="http://schemas.microsoft.com/office/drawing/2014/main" val="356010079"/>
                        </a:ext>
                      </a:extLst>
                    </a:gridCol>
                  </a:tblGrid>
                  <a:tr h="353516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𝑸𝑪𝑫𝑭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1600" b="1" kern="1200" dirty="0" smtClean="0">
                            <a:solidFill>
                              <a:srgbClr val="CC00FF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US" altLang="zh-TW" sz="1600" b="1" i="1" kern="1200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𝑬𝑿𝑷𝑷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368074"/>
                      </a:ext>
                    </a:extLst>
                  </a:tr>
                  <a:tr h="291101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/>
                            <a:t> GS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/>
                            <a:t> 0.93 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/>
                            <a:t>  0.95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1169911"/>
                      </a:ext>
                    </a:extLst>
                  </a:tr>
                  <a:tr h="291101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/>
                            <a:t> BW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/>
                            <a:t> 1.11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/>
                            <a:t>  1.15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260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表格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977846"/>
                  </p:ext>
                </p:extLst>
              </p:nvPr>
            </p:nvGraphicFramePr>
            <p:xfrm>
              <a:off x="4598488" y="5461363"/>
              <a:ext cx="2617074" cy="10754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2358">
                      <a:extLst>
                        <a:ext uri="{9D8B030D-6E8A-4147-A177-3AD203B41FA5}">
                          <a16:colId xmlns:a16="http://schemas.microsoft.com/office/drawing/2014/main" val="2507130333"/>
                        </a:ext>
                      </a:extLst>
                    </a:gridCol>
                    <a:gridCol w="872358">
                      <a:extLst>
                        <a:ext uri="{9D8B030D-6E8A-4147-A177-3AD203B41FA5}">
                          <a16:colId xmlns:a16="http://schemas.microsoft.com/office/drawing/2014/main" val="1303410876"/>
                        </a:ext>
                      </a:extLst>
                    </a:gridCol>
                    <a:gridCol w="872358">
                      <a:extLst>
                        <a:ext uri="{9D8B030D-6E8A-4147-A177-3AD203B41FA5}">
                          <a16:colId xmlns:a16="http://schemas.microsoft.com/office/drawing/2014/main" val="356010079"/>
                        </a:ext>
                      </a:extLst>
                    </a:gridCol>
                  </a:tblGrid>
                  <a:tr h="404876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2"/>
                          <a:stretch>
                            <a:fillRect l="-100000" t="-1493" r="-102083" b="-183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2"/>
                          <a:stretch>
                            <a:fillRect l="-201399" t="-1493" r="-2797" b="-1835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36807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/>
                            <a:t> GS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/>
                            <a:t> 0.93 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/>
                            <a:t>  0.95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116991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/>
                            <a:t> BW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/>
                            <a:t> 1.11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smtClean="0"/>
                            <a:t>  </a:t>
                          </a:r>
                          <a:r>
                            <a:rPr lang="en-US" altLang="zh-TW" sz="1600" dirty="0" smtClean="0"/>
                            <a:t>1.15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026055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直線接點 7"/>
          <p:cNvCxnSpPr/>
          <p:nvPr/>
        </p:nvCxnSpPr>
        <p:spPr bwMode="auto">
          <a:xfrm>
            <a:off x="3771112" y="4523577"/>
            <a:ext cx="12608" cy="18330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595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1" y="882631"/>
            <a:ext cx="2910357" cy="1833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366940" y="169142"/>
                <a:ext cx="8701385" cy="784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Normalized differential rates (NDRs) in both schemes are alike, so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altLang="zh-TW" sz="1800" dirty="0" smtClean="0">
                    <a:solidFill>
                      <a:srgbClr val="0000FF"/>
                    </a:solidFill>
                  </a:rPr>
                  <a:t>’s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   for both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TW" alt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940" y="169142"/>
                <a:ext cx="8701385" cy="784830"/>
              </a:xfrm>
              <a:prstGeom prst="rect">
                <a:avLst/>
              </a:prstGeom>
              <a:blipFill>
                <a:blip r:embed="rId13"/>
                <a:stretch>
                  <a:fillRect l="-420" t="-4688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14" y="882631"/>
            <a:ext cx="2809614" cy="18331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5" y="3158414"/>
            <a:ext cx="6043056" cy="177501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9" y="4916850"/>
            <a:ext cx="6982681" cy="1116331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 bwMode="auto">
          <a:xfrm>
            <a:off x="6400800" y="4875874"/>
            <a:ext cx="536028" cy="3637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3771112" y="5517931"/>
            <a:ext cx="892130" cy="5152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6075243" y="5622420"/>
                <a:ext cx="2912285" cy="374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sSubSup>
                          <m:sSubSupPr>
                            <m:ctrlPr>
                              <a:rPr lang="en-US" altLang="zh-TW" sz="16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6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b>
                    </m:sSub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𝟐𝟕𝟎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𝟖𝟎</m:t>
                    </m:r>
                  </m:oMath>
                </a14:m>
                <a:r>
                  <a:rPr lang="zh-TW" altLang="en-US" sz="16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MeV</a:t>
                </a:r>
                <a:endParaRPr lang="zh-TW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5243" y="5622420"/>
                <a:ext cx="2912285" cy="374911"/>
              </a:xfrm>
              <a:prstGeom prst="rect">
                <a:avLst/>
              </a:prstGeom>
              <a:blipFill>
                <a:blip r:embed="rId7"/>
                <a:stretch>
                  <a:fillRect t="-4839" b="-96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1565122" y="6144971"/>
                <a:ext cx="6930521" cy="48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sSubSup>
                          <m:sSubSupPr>
                            <m:ctrlPr>
                              <a:rPr lang="en-US" altLang="zh-TW" sz="1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𝟏𝟒𝟑𝟎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𝑸𝑪𝑫𝑭</m:t>
                        </m:r>
                      </m:sup>
                    </m:sSub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𝟖𝟑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𝟎𝟒</m:t>
                    </m:r>
                  </m:oMath>
                </a14:m>
                <a:r>
                  <a:rPr lang="zh-TW" altLang="en-US" sz="1800" dirty="0" smtClean="0">
                    <a:solidFill>
                      <a:srgbClr val="0000FF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sSubSup>
                          <m:sSub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𝟏𝟒𝟑𝟎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𝑬𝑿𝑷𝑷</m:t>
                        </m:r>
                      </m:sup>
                    </m:sSubSup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5122" y="6144971"/>
                <a:ext cx="6930521" cy="489365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7041472" y="1279733"/>
                <a:ext cx="1922209" cy="621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17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TW" sz="1700" b="1" dirty="0" smtClean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7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TW" sz="17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1472" y="1279733"/>
                <a:ext cx="1922209" cy="6214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7065319" y="3486003"/>
                <a:ext cx="1922209" cy="634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17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7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TW" sz="1700" b="1" dirty="0" smtClean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7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7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TW" sz="17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65319" y="3486003"/>
                <a:ext cx="1922209" cy="63491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418988" y="2697115"/>
                <a:ext cx="84566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Large enhancement of QCDF differential rate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zh-TW" alt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distribution</a:t>
                </a:r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988" y="2697115"/>
                <a:ext cx="8456624" cy="369332"/>
              </a:xfrm>
              <a:prstGeom prst="rect">
                <a:avLst/>
              </a:prstGeom>
              <a:blipFill>
                <a:blip r:embed="rId19"/>
                <a:stretch>
                  <a:fillRect l="-505" t="-8197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8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712601" y="1582188"/>
            <a:ext cx="797419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solidFill>
                  <a:srgbClr val="0000FF"/>
                </a:solidFill>
              </a:rPr>
              <a:t>Outline:</a:t>
            </a:r>
            <a:endParaRPr lang="en-US" altLang="zh-TW" sz="2000" dirty="0">
              <a:solidFill>
                <a:srgbClr val="0000FF"/>
              </a:solidFill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altLang="zh-TW" sz="2000" dirty="0" smtClean="0">
                <a:solidFill>
                  <a:srgbClr val="0000FF"/>
                </a:solidFill>
              </a:rPr>
              <a:t>Quasi-2-body decays B </a:t>
            </a:r>
            <a:r>
              <a:rPr lang="en-US" altLang="zh-TW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 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zh-TW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 + P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 &amp; B  T + P  in QCDF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altLang="zh-TW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Resonant 3-body B 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decays </a:t>
            </a:r>
            <a:endParaRPr lang="en-US" altLang="zh-TW" sz="2000" dirty="0" smtClean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altLang="zh-TW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Finite width effects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altLang="zh-TW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CP violation in 3-body B decays</a:t>
            </a:r>
          </a:p>
        </p:txBody>
      </p:sp>
      <p:sp>
        <p:nvSpPr>
          <p:cNvPr id="5" name="文字方塊 4"/>
          <p:cNvSpPr txBox="1"/>
          <p:nvPr/>
        </p:nvSpPr>
        <p:spPr bwMode="auto">
          <a:xfrm>
            <a:off x="611702" y="463064"/>
            <a:ext cx="7863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solidFill>
                  <a:srgbClr val="0000FF"/>
                </a:solidFill>
              </a:rPr>
              <a:t>Resonant B </a:t>
            </a:r>
            <a:r>
              <a:rPr lang="en-US" altLang="zh-TW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 3P decays proceed through scalar (S), vector (V) and tensor (T) resonances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346839" y="4579017"/>
                <a:ext cx="8444011" cy="1597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Finite-width effects are generally small, but they are significant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and prominent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𝑸𝑪𝑫𝑭</m:t>
                        </m:r>
                      </m:sup>
                    </m:sSubSup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and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𝑬𝑿𝑷𝑷</m:t>
                        </m:r>
                      </m:sup>
                    </m:sSubSup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are similar for vector mesons but different for tensor and scalar mesons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839" y="4579017"/>
                <a:ext cx="8444011" cy="1597297"/>
              </a:xfrm>
              <a:prstGeom prst="rect">
                <a:avLst/>
              </a:prstGeom>
              <a:blipFill>
                <a:blip r:embed="rId2"/>
                <a:stretch>
                  <a:fillRect l="-650" t="-1527" r="-1011" b="-61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852488" y="101600"/>
                <a:ext cx="70723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400" dirty="0" smtClean="0">
                    <a:solidFill>
                      <a:srgbClr val="FF33CC"/>
                    </a:solidFill>
                  </a:rPr>
                  <a:t>           Finite-width effects on BF(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240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40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𝑹𝑷</m:t>
                    </m:r>
                    <m:r>
                      <a:rPr lang="en-US" altLang="zh-TW" sz="240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 smtClean="0">
                    <a:solidFill>
                      <a:srgbClr val="FF33CC"/>
                    </a:solidFill>
                  </a:rPr>
                  <a:t>  (I)</a:t>
                </a:r>
                <a:endParaRPr lang="en-US" altLang="zh-TW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488" y="101600"/>
                <a:ext cx="7072312" cy="461665"/>
              </a:xfrm>
              <a:prstGeom prst="rect">
                <a:avLst/>
              </a:prstGeom>
              <a:blipFill>
                <a:blip r:embed="rId4"/>
                <a:stretch>
                  <a:fillRect t="-9333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73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8" y="1037777"/>
            <a:ext cx="8626891" cy="3027134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 bwMode="auto">
          <a:xfrm>
            <a:off x="6053957" y="2219785"/>
            <a:ext cx="2736893" cy="126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接點 12"/>
          <p:cNvCxnSpPr/>
          <p:nvPr/>
        </p:nvCxnSpPr>
        <p:spPr bwMode="auto">
          <a:xfrm>
            <a:off x="6053957" y="2845150"/>
            <a:ext cx="2736893" cy="126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接點 13"/>
          <p:cNvCxnSpPr/>
          <p:nvPr/>
        </p:nvCxnSpPr>
        <p:spPr bwMode="auto">
          <a:xfrm>
            <a:off x="6053957" y="3667549"/>
            <a:ext cx="2736893" cy="126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接點 10"/>
          <p:cNvCxnSpPr/>
          <p:nvPr/>
        </p:nvCxnSpPr>
        <p:spPr bwMode="auto">
          <a:xfrm>
            <a:off x="6124376" y="4034358"/>
            <a:ext cx="2736893" cy="126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向右箭號 4"/>
          <p:cNvSpPr/>
          <p:nvPr/>
        </p:nvSpPr>
        <p:spPr bwMode="auto">
          <a:xfrm>
            <a:off x="94595" y="1557633"/>
            <a:ext cx="182880" cy="4571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5" name="向右箭號 14"/>
          <p:cNvSpPr/>
          <p:nvPr/>
        </p:nvSpPr>
        <p:spPr bwMode="auto">
          <a:xfrm>
            <a:off x="101955" y="1804623"/>
            <a:ext cx="182880" cy="4571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6" name="向右箭號 15"/>
          <p:cNvSpPr/>
          <p:nvPr/>
        </p:nvSpPr>
        <p:spPr bwMode="auto">
          <a:xfrm>
            <a:off x="138717" y="3268714"/>
            <a:ext cx="182880" cy="4571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rgbClr val="CC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0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96545" y="4352929"/>
                <a:ext cx="8436652" cy="44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𝑩𝑭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  <m:sSup>
                              <m:sSupPr>
                                <m:ctrlP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𝑷𝑫𝑮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TW" sz="1800" b="1" i="1" dirty="0" smtClean="0">
                    <a:solidFill>
                      <a:srgbClr val="0000FF"/>
                    </a:solidFill>
                    <a:latin typeface="+mj-lt"/>
                  </a:rPr>
                  <a:t>  </a:t>
                </a:r>
                <a:r>
                  <a:rPr lang="en-US" altLang="zh-TW" sz="1800" b="1" i="1" dirty="0" smtClean="0">
                    <a:solidFill>
                      <a:srgbClr val="0000FF"/>
                    </a:solidFill>
                    <a:latin typeface="+mj-lt"/>
                    <a:sym typeface="Symbol" panose="05050102010706020507" pitchFamily="18" charset="2"/>
                  </a:rPr>
                  <a:t>  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𝟕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𝟕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±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zh-TW" sz="1800" b="1" i="1" dirty="0" smtClean="0">
                    <a:solidFill>
                      <a:srgbClr val="0000FF"/>
                    </a:solidFill>
                    <a:latin typeface="+mj-lt"/>
                  </a:rPr>
                  <a:t>  for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𝑸𝑪𝑫𝑭</m:t>
                        </m:r>
                      </m:sup>
                    </m:sSub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𝟗𝟑</m:t>
                    </m:r>
                  </m:oMath>
                </a14:m>
                <a:r>
                  <a:rPr lang="en-US" altLang="zh-TW" sz="1800" b="1" i="1" dirty="0" smtClean="0">
                    <a:solidFill>
                      <a:srgbClr val="0000FF"/>
                    </a:solidFill>
                    <a:latin typeface="+mj-lt"/>
                  </a:rPr>
                  <a:t>   </a:t>
                </a:r>
                <a:endParaRPr lang="en-US" altLang="zh-TW" sz="1800" i="1" dirty="0" smtClean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545" y="4352929"/>
                <a:ext cx="8436652" cy="448521"/>
              </a:xfrm>
              <a:prstGeom prst="rect">
                <a:avLst/>
              </a:prstGeom>
              <a:blipFill>
                <a:blip r:embed="rId2"/>
                <a:stretch>
                  <a:fillRect b="-121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169685" y="4899075"/>
                <a:ext cx="8564918" cy="413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𝑩𝑭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  <m:sSup>
                              <m:sSupPr>
                                <m:ctrlP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𝑵𝑾𝑨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TW" sz="1800" b="1" i="1" dirty="0" smtClean="0">
                    <a:solidFill>
                      <a:srgbClr val="0000FF"/>
                    </a:solidFill>
                    <a:latin typeface="+mj-lt"/>
                  </a:rPr>
                  <a:t>  </a:t>
                </a:r>
                <a:r>
                  <a:rPr lang="en-US" altLang="zh-TW" sz="1800" b="1" i="1" dirty="0" smtClean="0">
                    <a:solidFill>
                      <a:srgbClr val="0000FF"/>
                    </a:solidFill>
                    <a:latin typeface="+mj-lt"/>
                    <a:sym typeface="Symbol" panose="05050102010706020507" pitchFamily="18" charset="2"/>
                  </a:rPr>
                  <a:t>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𝟏𝟐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±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𝟕</m:t>
                        </m:r>
                      </m:e>
                    </m:d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 </m:t>
                        </m:r>
                      </m:sup>
                    </m:sSup>
                  </m:oMath>
                </a14:m>
                <a:r>
                  <a:rPr lang="en-US" altLang="zh-TW" sz="1800" b="1" i="1" dirty="0" smtClean="0">
                    <a:solidFill>
                      <a:srgbClr val="0000FF"/>
                    </a:solidFill>
                    <a:latin typeface="+mj-lt"/>
                  </a:rPr>
                  <a:t>for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𝑸𝑪𝑫𝑭</m:t>
                        </m:r>
                      </m:sup>
                    </m:sSubSup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altLang="zh-TW" sz="1800" i="1" dirty="0">
                    <a:solidFill>
                      <a:srgbClr val="0000FF"/>
                    </a:solidFill>
                  </a:rPr>
                  <a:t> </a:t>
                </a:r>
                <a:endParaRPr lang="en-US" altLang="zh-TW" sz="1800" i="1" dirty="0" smtClean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685" y="4899075"/>
                <a:ext cx="8564918" cy="413639"/>
              </a:xfrm>
              <a:prstGeom prst="rect">
                <a:avLst/>
              </a:prstGeom>
              <a:blipFill>
                <a:blip r:embed="rId3"/>
                <a:stretch>
                  <a:fillRect b="-220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852488" y="101600"/>
                <a:ext cx="70723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400" dirty="0" smtClean="0">
                    <a:solidFill>
                      <a:srgbClr val="FF33CC"/>
                    </a:solidFill>
                  </a:rPr>
                  <a:t>         Finite-width effects on BF(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240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40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𝑹𝑷</m:t>
                    </m:r>
                    <m:r>
                      <a:rPr lang="en-US" altLang="zh-TW" sz="240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 smtClean="0">
                    <a:solidFill>
                      <a:srgbClr val="FF33CC"/>
                    </a:solidFill>
                  </a:rPr>
                  <a:t>  (II)</a:t>
                </a:r>
                <a:endParaRPr lang="en-US" altLang="zh-TW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488" y="101600"/>
                <a:ext cx="7072312" cy="461665"/>
              </a:xfrm>
              <a:prstGeom prst="rect">
                <a:avLst/>
              </a:prstGeom>
              <a:blipFill>
                <a:blip r:embed="rId5"/>
                <a:stretch>
                  <a:fillRect t="-9333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73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169685" y="5422565"/>
                <a:ext cx="8054115" cy="48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𝑩𝑭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𝑷𝑫𝑮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𝟑𝟗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TW" sz="1800" b="1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altLang="zh-TW" sz="1800" b="1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sym typeface="Symbol" panose="05050102010706020507" pitchFamily="18" charset="2"/>
                  </a:rPr>
                  <a:t>  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Sup>
                      <m:sSub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𝟑𝟐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sub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sup>
                    </m:sSub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altLang="zh-TW" sz="180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</a:t>
                </a:r>
                <a:r>
                  <a:rPr lang="en-US" altLang="zh-TW" sz="1800" i="1" dirty="0" smtClean="0">
                    <a:solidFill>
                      <a:srgbClr val="0000FF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sSubSup>
                          <m:sSubSupPr>
                            <m:ctrlPr>
                              <a:rPr lang="en-US" altLang="zh-TW" sz="18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b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𝑸𝑪𝑫𝑭</m:t>
                        </m:r>
                      </m:sup>
                    </m:sSub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𝟖𝟑</m:t>
                    </m:r>
                  </m:oMath>
                </a14:m>
                <a:endParaRPr lang="en-US" altLang="zh-TW" sz="180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685" y="5422565"/>
                <a:ext cx="8054115" cy="489365"/>
              </a:xfrm>
              <a:prstGeom prst="rect">
                <a:avLst/>
              </a:prstGeom>
              <a:blipFill>
                <a:blip r:embed="rId6"/>
                <a:stretch>
                  <a:fillRect b="-37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8" y="748012"/>
            <a:ext cx="8898058" cy="3120927"/>
          </a:xfrm>
          <a:prstGeom prst="rect">
            <a:avLst/>
          </a:prstGeom>
        </p:spPr>
      </p:pic>
      <p:cxnSp>
        <p:nvCxnSpPr>
          <p:cNvPr id="15" name="直線接點 14"/>
          <p:cNvCxnSpPr/>
          <p:nvPr/>
        </p:nvCxnSpPr>
        <p:spPr bwMode="auto">
          <a:xfrm flipV="1">
            <a:off x="157655" y="1973842"/>
            <a:ext cx="2238704" cy="126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接點 15"/>
          <p:cNvCxnSpPr/>
          <p:nvPr/>
        </p:nvCxnSpPr>
        <p:spPr bwMode="auto">
          <a:xfrm flipV="1">
            <a:off x="196545" y="3463155"/>
            <a:ext cx="2238704" cy="126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接點 16"/>
          <p:cNvCxnSpPr/>
          <p:nvPr/>
        </p:nvCxnSpPr>
        <p:spPr bwMode="auto">
          <a:xfrm flipV="1">
            <a:off x="196545" y="3839697"/>
            <a:ext cx="2238704" cy="126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06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47082" y="2712371"/>
            <a:ext cx="70723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600" dirty="0"/>
              <a:t>      </a:t>
            </a:r>
            <a:r>
              <a:rPr lang="en-US" altLang="zh-TW" sz="2600" dirty="0" smtClean="0"/>
              <a:t>       CP violation in 3-body B decays</a:t>
            </a:r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5183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3" name="投影片編號版面配置區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0" y="2802838"/>
            <a:ext cx="7687266" cy="622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394143" y="650308"/>
                <a:ext cx="8179150" cy="2083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CP violation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was measured to be consistent with zero by </a:t>
                </a:r>
                <a:r>
                  <a:rPr lang="en-US" altLang="zh-TW" sz="1800" dirty="0" err="1" smtClean="0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 using three different models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    </a:t>
                </a:r>
                <a:r>
                  <a:rPr lang="en-US" altLang="zh-TW" sz="1600" dirty="0" err="1" smtClean="0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(’20):  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 in isobar model</a:t>
                </a:r>
                <a:endParaRPr lang="en-US" altLang="zh-TW" sz="1600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TW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   </a:t>
                </a:r>
                <a:r>
                  <a:rPr lang="en-US" altLang="zh-TW" sz="1600" dirty="0" err="1" smtClean="0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(’22): 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zh-TW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</a:rPr>
                  <a:t>   Run II</a:t>
                </a:r>
                <a:endParaRPr lang="en-US" altLang="zh-TW" sz="1600" dirty="0">
                  <a:solidFill>
                    <a:srgbClr val="0000FF"/>
                  </a:solidFill>
                </a:endParaRPr>
              </a:p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A sizable negative CP asymmetry has been predicted</a:t>
                </a:r>
                <a:r>
                  <a:rPr lang="zh-TW" altLang="en-US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to lie in the  range from -7% to -45%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143" y="650308"/>
                <a:ext cx="8179150" cy="2083712"/>
              </a:xfrm>
              <a:prstGeom prst="rect">
                <a:avLst/>
              </a:prstGeom>
              <a:blipFill>
                <a:blip r:embed="rId3"/>
                <a:stretch>
                  <a:fillRect l="-522" t="-1173" b="-41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852488" y="6283295"/>
                <a:ext cx="807824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The puzzle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d>
                      <m:d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sSup>
                          <m:sSupPr>
                            <m:ctrlPr>
                              <a:rPr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still remains an enigma!</a:t>
                </a:r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488" y="6283295"/>
                <a:ext cx="8078249" cy="400110"/>
              </a:xfrm>
              <a:prstGeom prst="rect">
                <a:avLst/>
              </a:prstGeom>
              <a:blipFill>
                <a:blip r:embed="rId4"/>
                <a:stretch>
                  <a:fillRect l="-830" t="-7692" b="-2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852488" y="101600"/>
                <a:ext cx="70723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400" dirty="0" smtClean="0">
                    <a:solidFill>
                      <a:srgbClr val="FF33CC"/>
                    </a:solidFill>
                  </a:rPr>
                  <a:t>                 CP violation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40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400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solidFill>
                      <a:srgbClr val="FF33CC"/>
                    </a:solidFill>
                  </a:rPr>
                  <a:t> </a:t>
                </a:r>
                <a:endParaRPr lang="en-US" altLang="zh-TW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2488" y="101600"/>
                <a:ext cx="7072312" cy="461665"/>
              </a:xfrm>
              <a:prstGeom prst="rect">
                <a:avLst/>
              </a:prstGeom>
              <a:blipFill>
                <a:blip r:embed="rId6"/>
                <a:stretch>
                  <a:fillRect t="-9333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73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6687428" y="5808156"/>
            <a:ext cx="1463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 smtClean="0"/>
              <a:t>HYC (’20)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414104" y="3512564"/>
                <a:ext cx="8450317" cy="2721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In QCDF, penguin annihilation </a:t>
                </a:r>
                <a:r>
                  <a:rPr lang="en-US" altLang="zh-TW" sz="18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𝑪𝑷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𝑶</m:t>
                    </m:r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altLang="zh-TW" sz="1800" dirty="0" smtClean="0">
                    <a:solidFill>
                      <a:srgbClr val="0000FF"/>
                    </a:solidFill>
                  </a:rPr>
                  <a:t>, while hard spectator interactions </a:t>
                </a:r>
                <a:r>
                  <a:rPr lang="en-US" altLang="zh-TW" sz="18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𝑪𝑷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𝑶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altLang="zh-TW" sz="1800" dirty="0" smtClean="0">
                    <a:solidFill>
                      <a:srgbClr val="0000FF"/>
                    </a:solidFill>
                  </a:rPr>
                  <a:t>. They contribute destructively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𝑨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altLang="zh-TW" sz="1800" dirty="0" smtClean="0">
                    <a:solidFill>
                      <a:srgbClr val="0000FF"/>
                    </a:solidFill>
                  </a:rPr>
                  <a:t>  </a:t>
                </a: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endParaRPr lang="en-US" altLang="zh-TW" sz="1800" dirty="0">
                  <a:solidFill>
                    <a:srgbClr val="0000FF"/>
                  </a:solidFill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endParaRPr lang="en-US" altLang="zh-TW" sz="1800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A nearly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vanishing CP asymmetry can be 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accommodated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in QCDF by fine </a:t>
                </a:r>
                <a:r>
                  <a:rPr lang="en-US" altLang="zh-TW" sz="1800" dirty="0" err="1">
                    <a:solidFill>
                      <a:srgbClr val="0000FF"/>
                    </a:solidFill>
                  </a:rPr>
                  <a:t>tunning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the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p>
                        </m:sSubSup>
                      </m:e>
                    </m:d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𝟎𝟖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𝟖𝟑</m:t>
                        </m:r>
                      </m:e>
                    </m:d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b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p>
                        </m:sSubSup>
                      </m:e>
                    </m:d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𝟏𝟏𝟑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𝟏𝟒𝟓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sSup>
                      <m:sSup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104" y="3512564"/>
                <a:ext cx="8450317" cy="2721899"/>
              </a:xfrm>
              <a:prstGeom prst="rect">
                <a:avLst/>
              </a:prstGeom>
              <a:blipFill>
                <a:blip r:embed="rId7"/>
                <a:stretch>
                  <a:fillRect l="-505" t="-11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74" y="4308358"/>
            <a:ext cx="5934139" cy="565156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 bwMode="auto">
          <a:xfrm>
            <a:off x="3853090" y="4308358"/>
            <a:ext cx="283780" cy="30778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302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2" y="145032"/>
            <a:ext cx="5618830" cy="187294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4" y="1989807"/>
            <a:ext cx="5404418" cy="32706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 bwMode="auto">
          <a:xfrm>
            <a:off x="542334" y="2416703"/>
            <a:ext cx="8601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solidFill>
                  <a:srgbClr val="0000FF"/>
                </a:solidFill>
              </a:rPr>
              <a:t>Significant CP violation is seen in the data separated by the sign of cos</a:t>
            </a:r>
            <a:r>
              <a:rPr lang="en-US" altLang="zh-TW" sz="1800" dirty="0" smtClean="0">
                <a:solidFill>
                  <a:srgbClr val="0000FF"/>
                </a:solidFill>
                <a:sym typeface="Symbol" panose="05050102010706020507" pitchFamily="18" charset="2"/>
              </a:rPr>
              <a:t>.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69" y="597671"/>
            <a:ext cx="1838982" cy="1103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8052520" y="473524"/>
                <a:ext cx="95066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1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1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52520" y="473524"/>
                <a:ext cx="950661" cy="292388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7235404" y="1501828"/>
                <a:ext cx="720687" cy="2923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sz="1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sz="1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5404" y="1501828"/>
                <a:ext cx="720687" cy="292388"/>
              </a:xfrm>
              <a:prstGeom prst="rect">
                <a:avLst/>
              </a:prstGeom>
              <a:blipFill>
                <a:blip r:embed="rId6"/>
                <a:stretch>
                  <a:fillRect b="-104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8289927" y="1164640"/>
                <a:ext cx="950661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1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13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sz="13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9927" y="1164640"/>
                <a:ext cx="950661" cy="292388"/>
              </a:xfrm>
              <a:prstGeom prst="rect">
                <a:avLst/>
              </a:prstGeom>
              <a:blipFill>
                <a:blip r:embed="rId7"/>
                <a:stretch>
                  <a:fillRect b="-104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 bwMode="auto">
          <a:xfrm>
            <a:off x="6553200" y="849283"/>
            <a:ext cx="6052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00" dirty="0" smtClean="0"/>
              <a:t>B+</a:t>
            </a:r>
            <a:endParaRPr lang="zh-TW" altLang="en-US" sz="13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833998" y="2780139"/>
                <a:ext cx="8018337" cy="839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CP asymmetry near the </a:t>
                </a:r>
                <a:r>
                  <a:rPr lang="en-US" altLang="zh-TW" sz="18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 resonance is proportional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𝟏𝟐</m:t>
                            </m:r>
                          </m:sub>
                          <m:sup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𝝆</m:t>
                            </m:r>
                          </m:sub>
                          <m:sup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bSup>
                      </m:e>
                    </m:d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𝒄𝒐𝒔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𝜽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US" altLang="zh-TW" sz="1800" b="1" i="1" dirty="0" smtClean="0">
                  <a:solidFill>
                    <a:srgbClr val="0000FF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TW" sz="1800" b="1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 It gives a nearly vanishing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when integrating over </a:t>
                </a:r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998" y="2780139"/>
                <a:ext cx="8018337" cy="839845"/>
              </a:xfrm>
              <a:prstGeom prst="rect">
                <a:avLst/>
              </a:prstGeom>
              <a:blipFill>
                <a:blip r:embed="rId8"/>
                <a:stretch>
                  <a:fillRect l="-684" t="-2174" b="-942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9" y="4947592"/>
            <a:ext cx="5171090" cy="1673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2520467" y="1438050"/>
                <a:ext cx="1084666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300" dirty="0" smtClean="0">
                    <a:solidFill>
                      <a:schemeClr val="tx1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TW" sz="1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1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1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TW" alt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0467" y="1438050"/>
                <a:ext cx="1084666" cy="292388"/>
              </a:xfrm>
              <a:prstGeom prst="rect">
                <a:avLst/>
              </a:prstGeom>
              <a:blipFill>
                <a:blip r:embed="rId10"/>
                <a:stretch>
                  <a:fillRect l="-562" t="-2083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5382875" y="1438344"/>
                <a:ext cx="1084666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300" dirty="0" smtClean="0">
                    <a:solidFill>
                      <a:schemeClr val="tx1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TW" sz="1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1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1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TW" alt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2875" y="1438344"/>
                <a:ext cx="1084666" cy="292388"/>
              </a:xfrm>
              <a:prstGeom prst="rect">
                <a:avLst/>
              </a:prstGeom>
              <a:blipFill>
                <a:blip r:embed="rId11"/>
                <a:stretch>
                  <a:fillRect l="-562" t="-2083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570711" y="3653623"/>
                <a:ext cx="8116089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W</a:t>
                </a:r>
                <a:r>
                  <a:rPr lang="en-US" altLang="zh-TW" sz="18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ell </a:t>
                </a: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described by the interference between  &amp; 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&amp; </a:t>
                </a:r>
                <a:r>
                  <a:rPr lang="en-US" altLang="zh-TW" sz="1800" dirty="0" err="1" smtClean="0">
                    <a:solidFill>
                      <a:srgbClr val="0000FF"/>
                    </a:solidFill>
                  </a:rPr>
                  <a:t>nonresonant</a:t>
                </a: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dirty="0" err="1" smtClean="0">
                    <a:solidFill>
                      <a:srgbClr val="0000FF"/>
                    </a:solidFill>
                  </a:rPr>
                  <a:t>bkg</a:t>
                </a:r>
                <a:endParaRPr lang="en-US" altLang="zh-TW" sz="1800" dirty="0">
                  <a:solidFill>
                    <a:srgbClr val="0000FF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TW" sz="18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    </a:t>
                </a: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1</a:t>
                </a:r>
                <a:r>
                  <a:rPr lang="en-US" altLang="zh-TW" sz="1800" baseline="30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st</a:t>
                </a: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evidence of CP violation mediated by interference between </a:t>
                </a:r>
                <a:r>
                  <a:rPr lang="en-US" altLang="zh-TW" sz="18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TW" sz="18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    resonances </a:t>
                </a:r>
                <a:r>
                  <a:rPr lang="en-US" altLang="zh-TW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with significance exceeding 25</a:t>
                </a:r>
                <a:r>
                  <a:rPr lang="en-US" altLang="zh-TW" sz="18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   (</a:t>
                </a:r>
                <a:r>
                  <a:rPr lang="en-US" altLang="zh-TW" sz="1800" dirty="0" err="1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LHCb</a:t>
                </a:r>
                <a:r>
                  <a:rPr lang="en-US" altLang="zh-TW" sz="18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2019)</a:t>
                </a:r>
                <a:endParaRPr lang="zh-TW" alt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711" y="3653623"/>
                <a:ext cx="8116089" cy="1200329"/>
              </a:xfrm>
              <a:prstGeom prst="rect">
                <a:avLst/>
              </a:prstGeom>
              <a:blipFill>
                <a:blip r:embed="rId12"/>
                <a:stretch>
                  <a:fillRect l="-526" t="-2538" b="-76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2471067" y="6011101"/>
                <a:ext cx="1084666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300" dirty="0" smtClean="0">
                    <a:solidFill>
                      <a:schemeClr val="tx1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TW" sz="1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1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1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TW" alt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1067" y="6011101"/>
                <a:ext cx="1084666" cy="292388"/>
              </a:xfrm>
              <a:prstGeom prst="rect">
                <a:avLst/>
              </a:prstGeom>
              <a:blipFill>
                <a:blip r:embed="rId13"/>
                <a:stretch>
                  <a:fillRect l="-562" t="-2083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5081227" y="5040240"/>
                <a:ext cx="1084666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300" dirty="0" smtClean="0">
                    <a:solidFill>
                      <a:schemeClr val="tx1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TW" sz="1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TW" sz="1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1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TW" altLang="en-US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1227" y="5040240"/>
                <a:ext cx="1084666" cy="292388"/>
              </a:xfrm>
              <a:prstGeom prst="rect">
                <a:avLst/>
              </a:prstGeom>
              <a:blipFill>
                <a:blip r:embed="rId14"/>
                <a:stretch>
                  <a:fillRect l="-1130" t="-2083"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 bwMode="auto">
          <a:xfrm>
            <a:off x="6360520" y="5332628"/>
            <a:ext cx="24704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0000FF"/>
                </a:solidFill>
              </a:rPr>
              <a:t>Interference pattern is well reproduced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26" name="橢圓 25"/>
          <p:cNvSpPr/>
          <p:nvPr/>
        </p:nvSpPr>
        <p:spPr bwMode="auto">
          <a:xfrm flipV="1">
            <a:off x="1908764" y="1153749"/>
            <a:ext cx="90303" cy="10311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9" name="橢圓 28"/>
          <p:cNvSpPr/>
          <p:nvPr/>
        </p:nvSpPr>
        <p:spPr bwMode="auto">
          <a:xfrm flipV="1">
            <a:off x="4697153" y="1129578"/>
            <a:ext cx="90303" cy="10311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52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26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52488" y="101600"/>
            <a:ext cx="707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solidFill>
                  <a:srgbClr val="FF33CC"/>
                </a:solidFill>
              </a:rPr>
              <a:t>      </a:t>
            </a:r>
            <a:r>
              <a:rPr lang="en-US" altLang="zh-TW" sz="2400" dirty="0" smtClean="0">
                <a:solidFill>
                  <a:srgbClr val="FF33CC"/>
                </a:solidFill>
              </a:rPr>
              <a:t> CP violation from final-state </a:t>
            </a:r>
            <a:r>
              <a:rPr lang="en-US" altLang="zh-TW" sz="2400" dirty="0" err="1" smtClean="0">
                <a:solidFill>
                  <a:srgbClr val="FF33CC"/>
                </a:solidFill>
              </a:rPr>
              <a:t>rescattering</a:t>
            </a:r>
            <a:endParaRPr lang="en-US" altLang="zh-TW" sz="2400" dirty="0">
              <a:solidFill>
                <a:srgbClr val="FF33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73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252249" y="702001"/>
                <a:ext cx="8708871" cy="702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In </a:t>
                </a:r>
                <a:r>
                  <a:rPr lang="en-US" altLang="zh-TW" sz="1900" dirty="0" err="1" smtClean="0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1900" dirty="0" smtClean="0">
                    <a:solidFill>
                      <a:srgbClr val="0000FF"/>
                    </a:solidFill>
                  </a:rPr>
                  <a:t>, </a:t>
                </a:r>
                <a:r>
                  <a:rPr lang="en-US" altLang="zh-TW" sz="1900" dirty="0" err="1" smtClean="0">
                    <a:solidFill>
                      <a:srgbClr val="0000FF"/>
                    </a:solidFill>
                  </a:rPr>
                  <a:t>rescattering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TW" altLang="en-US" sz="19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dominates CP asymmetry in mass region between 1 and 1.5 GeV</a:t>
                </a:r>
                <a:endParaRPr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249" y="702001"/>
                <a:ext cx="8708871" cy="702180"/>
              </a:xfrm>
              <a:prstGeom prst="rect">
                <a:avLst/>
              </a:prstGeom>
              <a:blipFill>
                <a:blip r:embed="rId2"/>
                <a:stretch>
                  <a:fillRect l="-490" t="-5217" b="-1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78" y="2448665"/>
            <a:ext cx="6098531" cy="6886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43" y="5644005"/>
            <a:ext cx="5132202" cy="75798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 bwMode="auto">
          <a:xfrm>
            <a:off x="327922" y="5149615"/>
            <a:ext cx="6079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0000FF"/>
                </a:solidFill>
              </a:rPr>
              <a:t>S-wave amplitudes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9" y="3377693"/>
            <a:ext cx="4262996" cy="63363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0" y="3382807"/>
            <a:ext cx="3225608" cy="57751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 bwMode="auto">
          <a:xfrm>
            <a:off x="4726501" y="3419504"/>
            <a:ext cx="545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 smtClean="0">
                <a:sym typeface="Symbol" panose="05050102010706020507" pitchFamily="18" charset="2"/>
              </a:rPr>
              <a:t></a:t>
            </a:r>
            <a:endParaRPr lang="zh-TW" altLang="en-US" sz="2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26" y="4338386"/>
            <a:ext cx="6716149" cy="752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223832" y="1504834"/>
                <a:ext cx="8456624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Almost all the observed CP asymmetry, O(-66%),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is seen in the 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</a:rPr>
                  <a:t>rescattering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amplitude</a:t>
                </a:r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832" y="1504834"/>
                <a:ext cx="8456624" cy="707886"/>
              </a:xfrm>
              <a:prstGeom prst="rect">
                <a:avLst/>
              </a:prstGeom>
              <a:blipFill>
                <a:blip r:embed="rId8"/>
                <a:stretch>
                  <a:fillRect l="-649" t="-4310" b="-155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 bwMode="auto">
          <a:xfrm>
            <a:off x="6388205" y="2119695"/>
            <a:ext cx="2982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 smtClean="0"/>
              <a:t>Wolfenstein, Suzuki (’99)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120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80" y="543660"/>
            <a:ext cx="3370470" cy="473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309003" y="166138"/>
                <a:ext cx="6299901" cy="38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S-wave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TW" altLang="en-US" sz="19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 err="1" smtClean="0">
                    <a:solidFill>
                      <a:srgbClr val="0000FF"/>
                    </a:solidFill>
                  </a:rPr>
                  <a:t>rescattering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 amplitude</a:t>
                </a:r>
                <a:endParaRPr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03" y="166138"/>
                <a:ext cx="6299901" cy="384721"/>
              </a:xfrm>
              <a:prstGeom prst="rect">
                <a:avLst/>
              </a:prstGeom>
              <a:blipFill>
                <a:blip r:embed="rId4"/>
                <a:stretch>
                  <a:fillRect l="-774" t="-9524" b="-253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 bwMode="auto">
          <a:xfrm>
            <a:off x="309003" y="1023355"/>
            <a:ext cx="801518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900" dirty="0" smtClean="0">
                <a:solidFill>
                  <a:srgbClr val="0000FF"/>
                </a:solidFill>
              </a:rPr>
              <a:t>Strong coupling is determined up to a strong phase ambiguity, </a:t>
            </a:r>
            <a:endParaRPr lang="zh-TW" altLang="en-US" sz="1900" dirty="0">
              <a:solidFill>
                <a:srgbClr val="0000FF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42" y="1489205"/>
            <a:ext cx="2889557" cy="353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375217" y="1839821"/>
                <a:ext cx="8377797" cy="38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A large CP asymmetry of -66% can be </a:t>
                </a:r>
                <a:r>
                  <a:rPr lang="en-US" altLang="zh-TW" sz="1900" dirty="0" smtClean="0">
                    <a:solidFill>
                      <a:srgbClr val="FF0000"/>
                    </a:solidFill>
                  </a:rPr>
                  <a:t>accommodated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</m:sSub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TW" sz="19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altLang="zh-TW" sz="19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217" y="1839821"/>
                <a:ext cx="8377797" cy="384721"/>
              </a:xfrm>
              <a:prstGeom prst="rect">
                <a:avLst/>
              </a:prstGeom>
              <a:blipFill>
                <a:blip r:embed="rId6"/>
                <a:stretch>
                  <a:fillRect l="-728" t="-9524" b="-253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321615" y="2365344"/>
                <a:ext cx="8330498" cy="734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BF(</a:t>
                </a:r>
                <a:r>
                  <a:rPr lang="en-US" altLang="zh-TW" sz="2000" dirty="0" err="1" smtClean="0">
                    <a:solidFill>
                      <a:srgbClr val="0000FF"/>
                    </a:solidFill>
                  </a:rPr>
                  <a:t>rescattering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)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is calculated in (</a:t>
                </a:r>
                <a:r>
                  <a:rPr lang="en-US" altLang="zh-TW" sz="20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&amp;  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(ii)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    BF is about four times larger in (ii)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615" y="2365344"/>
                <a:ext cx="8330498" cy="734240"/>
              </a:xfrm>
              <a:prstGeom prst="rect">
                <a:avLst/>
              </a:prstGeom>
              <a:blipFill>
                <a:blip r:embed="rId7"/>
                <a:stretch>
                  <a:fillRect l="-659" t="-2500" b="-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655841" y="4642592"/>
                <a:ext cx="799627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The correct description of 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𝝅𝝅</m:t>
                    </m:r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acc>
                      <m:accPr>
                        <m:chr m:val="̅"/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</m:oMath>
                </a14:m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</a:rPr>
                  <a:t>rescattering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is given by (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). We suggest that 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</a:rPr>
                  <a:t>LHCb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 should adapt (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) to analyze 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</a:rPr>
                  <a:t>rescattering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.</a:t>
                </a:r>
                <a:endParaRPr lang="en-US" altLang="zh-TW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841" y="4642592"/>
                <a:ext cx="7996272" cy="707886"/>
              </a:xfrm>
              <a:prstGeom prst="rect">
                <a:avLst/>
              </a:prstGeom>
              <a:blipFill>
                <a:blip r:embed="rId8"/>
                <a:stretch>
                  <a:fillRect l="-839" t="-4310" b="-155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9281650"/>
                  </p:ext>
                </p:extLst>
              </p:nvPr>
            </p:nvGraphicFramePr>
            <p:xfrm>
              <a:off x="422521" y="3328210"/>
              <a:ext cx="8601665" cy="10200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0333">
                      <a:extLst>
                        <a:ext uri="{9D8B030D-6E8A-4147-A177-3AD203B41FA5}">
                          <a16:colId xmlns:a16="http://schemas.microsoft.com/office/drawing/2014/main" val="309013378"/>
                        </a:ext>
                      </a:extLst>
                    </a:gridCol>
                    <a:gridCol w="1678712">
                      <a:extLst>
                        <a:ext uri="{9D8B030D-6E8A-4147-A177-3AD203B41FA5}">
                          <a16:colId xmlns:a16="http://schemas.microsoft.com/office/drawing/2014/main" val="2986801931"/>
                        </a:ext>
                      </a:extLst>
                    </a:gridCol>
                    <a:gridCol w="1759432">
                      <a:extLst>
                        <a:ext uri="{9D8B030D-6E8A-4147-A177-3AD203B41FA5}">
                          <a16:colId xmlns:a16="http://schemas.microsoft.com/office/drawing/2014/main" val="3926567118"/>
                        </a:ext>
                      </a:extLst>
                    </a:gridCol>
                    <a:gridCol w="1734207">
                      <a:extLst>
                        <a:ext uri="{9D8B030D-6E8A-4147-A177-3AD203B41FA5}">
                          <a16:colId xmlns:a16="http://schemas.microsoft.com/office/drawing/2014/main" val="3611475551"/>
                        </a:ext>
                      </a:extLst>
                    </a:gridCol>
                    <a:gridCol w="1708981">
                      <a:extLst>
                        <a:ext uri="{9D8B030D-6E8A-4147-A177-3AD203B41FA5}">
                          <a16:colId xmlns:a16="http://schemas.microsoft.com/office/drawing/2014/main" val="321229907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b="1" kern="1200" dirty="0" smtClean="0">
                              <a:solidFill>
                                <a:srgbClr val="CC00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BF (</a:t>
                          </a:r>
                          <a:r>
                            <a:rPr lang="en-US" altLang="zh-TW" sz="1800" b="1" kern="1200" dirty="0" err="1" smtClean="0">
                              <a:solidFill>
                                <a:srgbClr val="CC00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expt</a:t>
                          </a:r>
                          <a:r>
                            <a:rPr lang="en-US" altLang="zh-TW" sz="1800" b="1" kern="1200" dirty="0" smtClean="0">
                              <a:solidFill>
                                <a:srgbClr val="CC00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zh-TW" alt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   BF (theory)            </a:t>
                          </a:r>
                          <a:endParaRPr lang="zh-TW" altLang="en-US" sz="1800" dirty="0">
                            <a:solidFill>
                              <a:srgbClr val="CC00FF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800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1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altLang="zh-TW" sz="1800" b="1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TW" sz="1800" b="1" i="1" smtClean="0">
                                        <a:solidFill>
                                          <a:srgbClr val="CC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TW" sz="1800" b="1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1800" b="1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𝒆𝒙𝒑𝒕</m:t>
                                </m:r>
                                <m:r>
                                  <a:rPr lang="en-US" altLang="zh-TW" sz="1800" b="1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)(%)</m:t>
                                </m:r>
                              </m:oMath>
                            </m:oMathPara>
                          </a14:m>
                          <a:endParaRPr lang="zh-TW" altLang="en-US" sz="1800" dirty="0">
                            <a:solidFill>
                              <a:srgbClr val="CC00FF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80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1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TW" sz="1800" b="1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𝑪𝑷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80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(theory)  </a:t>
                          </a:r>
                          <a:endParaRPr lang="zh-TW" altLang="en-US" sz="1800" dirty="0">
                            <a:solidFill>
                              <a:srgbClr val="CC00FF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extLst>
                      <a:ext uri="{0D108BD9-81ED-4DB2-BD59-A6C34878D82A}">
                        <a16:rowId xmlns:a16="http://schemas.microsoft.com/office/drawing/2014/main" val="4071982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Rescattering to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0.85±0.10 </m:t>
                              </m:r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0.40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−0.10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+0.12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altLang="zh-TW" dirty="0" smtClean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𝑖𝑖</m:t>
                                    </m:r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1.70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−0.36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+0.42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−66.4±4.2</m:t>
                              </m:r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Fit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0336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9281650"/>
                  </p:ext>
                </p:extLst>
              </p:nvPr>
            </p:nvGraphicFramePr>
            <p:xfrm>
              <a:off x="422521" y="3328210"/>
              <a:ext cx="8601665" cy="10200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0333">
                      <a:extLst>
                        <a:ext uri="{9D8B030D-6E8A-4147-A177-3AD203B41FA5}">
                          <a16:colId xmlns:a16="http://schemas.microsoft.com/office/drawing/2014/main" val="309013378"/>
                        </a:ext>
                      </a:extLst>
                    </a:gridCol>
                    <a:gridCol w="1678712">
                      <a:extLst>
                        <a:ext uri="{9D8B030D-6E8A-4147-A177-3AD203B41FA5}">
                          <a16:colId xmlns:a16="http://schemas.microsoft.com/office/drawing/2014/main" val="2986801931"/>
                        </a:ext>
                      </a:extLst>
                    </a:gridCol>
                    <a:gridCol w="1759432">
                      <a:extLst>
                        <a:ext uri="{9D8B030D-6E8A-4147-A177-3AD203B41FA5}">
                          <a16:colId xmlns:a16="http://schemas.microsoft.com/office/drawing/2014/main" val="3926567118"/>
                        </a:ext>
                      </a:extLst>
                    </a:gridCol>
                    <a:gridCol w="1734207">
                      <a:extLst>
                        <a:ext uri="{9D8B030D-6E8A-4147-A177-3AD203B41FA5}">
                          <a16:colId xmlns:a16="http://schemas.microsoft.com/office/drawing/2014/main" val="3611475551"/>
                        </a:ext>
                      </a:extLst>
                    </a:gridCol>
                    <a:gridCol w="1708981">
                      <a:extLst>
                        <a:ext uri="{9D8B030D-6E8A-4147-A177-3AD203B41FA5}">
                          <a16:colId xmlns:a16="http://schemas.microsoft.com/office/drawing/2014/main" val="321229907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b="1" kern="1200" dirty="0" smtClean="0">
                              <a:solidFill>
                                <a:srgbClr val="CC00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  BF (</a:t>
                          </a:r>
                          <a:r>
                            <a:rPr lang="en-US" altLang="zh-TW" sz="1800" b="1" kern="1200" dirty="0" err="1" smtClean="0">
                              <a:solidFill>
                                <a:srgbClr val="CC00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expt</a:t>
                          </a:r>
                          <a:r>
                            <a:rPr lang="en-US" altLang="zh-TW" sz="1800" b="1" kern="1200" dirty="0" smtClean="0">
                              <a:solidFill>
                                <a:srgbClr val="CC00FF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zh-TW" altLang="en-US" dirty="0">
                            <a:solidFill>
                              <a:srgbClr val="CC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 smtClean="0">
                              <a:solidFill>
                                <a:srgbClr val="CC00FF"/>
                              </a:solidFill>
                              <a:latin typeface="+mj-lt"/>
                            </a:rPr>
                            <a:t>    BF (theory)            </a:t>
                          </a:r>
                          <a:endParaRPr lang="zh-TW" altLang="en-US" sz="1800" dirty="0">
                            <a:solidFill>
                              <a:srgbClr val="CC00FF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1438" marR="91438" marT="45713" marB="45713">
                        <a:blipFill>
                          <a:blip r:embed="rId9"/>
                          <a:stretch>
                            <a:fillRect l="-298592" t="-8197" r="-100352" b="-1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1438" marR="91438" marT="45713" marB="45713">
                        <a:blipFill>
                          <a:blip r:embed="rId9"/>
                          <a:stretch>
                            <a:fillRect l="-402847" t="-8197" r="-1423" b="-180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982727"/>
                      </a:ext>
                    </a:extLst>
                  </a:tr>
                  <a:tr h="6543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9"/>
                          <a:stretch>
                            <a:fillRect l="-355" t="-61111" r="-402128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9"/>
                          <a:stretch>
                            <a:fillRect l="-102536" t="-61111" r="-31087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9"/>
                          <a:stretch>
                            <a:fillRect l="-193426" t="-61111" r="-196886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9"/>
                          <a:stretch>
                            <a:fillRect l="-298592" t="-61111" r="-100352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Fit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20336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59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3550" y="428625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2200">
              <a:latin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87500" y="201613"/>
            <a:ext cx="5445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dirty="0">
                <a:latin typeface="Arial" panose="020B0604020202020204" pitchFamily="34" charset="0"/>
              </a:rPr>
              <a:t>                      </a:t>
            </a:r>
            <a:r>
              <a:rPr lang="en-US" altLang="zh-TW" sz="2200" dirty="0">
                <a:solidFill>
                  <a:srgbClr val="FF33CC"/>
                </a:solidFill>
                <a:latin typeface="Arial" panose="020B0604020202020204" pitchFamily="34" charset="0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306156" y="1016439"/>
                <a:ext cx="8636045" cy="457792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</a:pPr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QCDF treatment of B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 SM &amp; B TM is reviewed.  Color-suppressed tensor or neutral scalar emission is prohibited in naïve factorization, but can proceed via vertex &amp; hard spectator interactions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SzTx/>
                </a:pPr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Resonant 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3-body B decays 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via S, V &amp; T resonances are 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analyzed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SzTx/>
                </a:pPr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Finite-width effects are generally small, but they are significant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&amp; prominent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TW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sz="2000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SzTx/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puzzle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𝑪𝑷</m:t>
                        </m:r>
                      </m:sub>
                    </m:sSub>
                    <m:d>
                      <m:d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𝝆</m:t>
                        </m:r>
                        <m:sSup>
                          <m:sSup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needs to be resolved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SzTx/>
                </a:pPr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CP asymmetry has been seen in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𝟕𝟕𝟎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region for positive &amp; negative-angle cosines. It is well described by  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interference between  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𝝈</m:t>
                    </m:r>
                  </m:oMath>
                </a14:m>
                <a:endParaRPr lang="en-US" altLang="zh-TW" sz="2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50000"/>
                  </a:spcBef>
                  <a:buClrTx/>
                  <a:buSzTx/>
                </a:pPr>
                <a:r>
                  <a:rPr lang="en-US" altLang="zh-TW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Large CP asymmetry in </a:t>
                </a:r>
                <a:r>
                  <a:rPr lang="en-US" altLang="zh-TW" sz="20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rescattering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region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𝑲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be accommodated by adjusting the relative phase between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𝝈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&amp; NR</a:t>
                </a:r>
              </a:p>
            </p:txBody>
          </p:sp>
        </mc:Choice>
        <mc:Fallback xmlns="">
          <p:sp>
            <p:nvSpPr>
              <p:cNvPr id="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156" y="1016439"/>
                <a:ext cx="8636045" cy="4577920"/>
              </a:xfrm>
              <a:prstGeom prst="rect">
                <a:avLst/>
              </a:prstGeom>
              <a:blipFill>
                <a:blip r:embed="rId2"/>
                <a:stretch>
                  <a:fillRect l="-706" t="-799" r="-706" b="-1465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73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1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78612" y="145743"/>
            <a:ext cx="707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solidFill>
                  <a:srgbClr val="FF33CC"/>
                </a:solidFill>
              </a:rPr>
              <a:t>                               </a:t>
            </a:r>
            <a:r>
              <a:rPr lang="en-US" altLang="zh-TW" sz="2400" dirty="0" smtClean="0">
                <a:solidFill>
                  <a:srgbClr val="FF33CC"/>
                </a:solidFill>
              </a:rPr>
              <a:t>B</a:t>
            </a:r>
            <a:r>
              <a:rPr lang="en-US" altLang="zh-TW" sz="2400" dirty="0" smtClean="0">
                <a:solidFill>
                  <a:srgbClr val="FF33CC"/>
                </a:solidFill>
                <a:sym typeface="Symbol" panose="05050102010706020507" pitchFamily="18" charset="2"/>
              </a:rPr>
              <a:t> S (P,V)</a:t>
            </a:r>
            <a:endParaRPr lang="en-US" altLang="zh-TW" sz="2400" dirty="0">
              <a:solidFill>
                <a:srgbClr val="FF33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73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76213" y="781050"/>
            <a:ext cx="7340786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900" b="1" dirty="0">
                <a:solidFill>
                  <a:srgbClr val="0000FF"/>
                </a:solidFill>
                <a:latin typeface="+mj-lt"/>
              </a:rPr>
              <a:t>Scalar mesons  (</a:t>
            </a:r>
            <a:r>
              <a:rPr lang="en-US" altLang="zh-TW" sz="1900" b="1" dirty="0">
                <a:solidFill>
                  <a:srgbClr val="0000FF"/>
                </a:solidFill>
                <a:latin typeface="Arial"/>
              </a:rPr>
              <a:t>J</a:t>
            </a:r>
            <a:r>
              <a:rPr lang="en-US" altLang="zh-TW" sz="1900" b="1" baseline="30000" dirty="0">
                <a:solidFill>
                  <a:srgbClr val="0000FF"/>
                </a:solidFill>
                <a:latin typeface="Arial"/>
              </a:rPr>
              <a:t>PC</a:t>
            </a:r>
            <a:r>
              <a:rPr lang="en-US" altLang="zh-TW" sz="1900" b="1" dirty="0">
                <a:solidFill>
                  <a:srgbClr val="0000FF"/>
                </a:solidFill>
                <a:latin typeface="+mj-lt"/>
              </a:rPr>
              <a:t>= 0</a:t>
            </a:r>
            <a:r>
              <a:rPr lang="en-US" altLang="zh-TW" sz="1900" b="1" baseline="30000" dirty="0" smtClean="0">
                <a:solidFill>
                  <a:srgbClr val="0000FF"/>
                </a:solidFill>
                <a:latin typeface="+mj-lt"/>
              </a:rPr>
              <a:t>++</a:t>
            </a:r>
            <a:r>
              <a:rPr lang="en-US" altLang="zh-TW" sz="1900" b="1" dirty="0" smtClean="0">
                <a:solidFill>
                  <a:srgbClr val="0000FF"/>
                </a:solidFill>
                <a:latin typeface="+mj-lt"/>
              </a:rPr>
              <a:t>): </a:t>
            </a:r>
            <a:r>
              <a:rPr lang="en-US" altLang="zh-TW" sz="1900" dirty="0" smtClean="0">
                <a:solidFill>
                  <a:srgbClr val="0000FF"/>
                </a:solidFill>
              </a:rPr>
              <a:t>two nonets </a:t>
            </a:r>
            <a:r>
              <a:rPr lang="en-US" altLang="zh-TW" sz="1900" dirty="0">
                <a:solidFill>
                  <a:srgbClr val="0000FF"/>
                </a:solidFill>
              </a:rPr>
              <a:t>observed</a:t>
            </a:r>
            <a:r>
              <a:rPr lang="en-US" altLang="zh-TW" sz="1900" b="1" dirty="0" smtClean="0">
                <a:solidFill>
                  <a:srgbClr val="0000FF"/>
                </a:solidFill>
                <a:latin typeface="+mj-lt"/>
              </a:rPr>
              <a:t> </a:t>
            </a:r>
            <a:endParaRPr lang="zh-TW" altLang="en-US" sz="19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213" y="1262368"/>
            <a:ext cx="8825536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TW" sz="1900" dirty="0" smtClean="0">
                <a:solidFill>
                  <a:srgbClr val="0000FF"/>
                </a:solidFill>
              </a:rPr>
              <a:t>light </a:t>
            </a:r>
            <a:r>
              <a:rPr lang="en-US" altLang="zh-TW" sz="1900" dirty="0">
                <a:solidFill>
                  <a:srgbClr val="0000FF"/>
                </a:solidFill>
              </a:rPr>
              <a:t>nonet (&lt; 1 GeV</a:t>
            </a:r>
            <a:r>
              <a:rPr lang="en-US" altLang="zh-TW" sz="1900" dirty="0" smtClean="0">
                <a:solidFill>
                  <a:srgbClr val="0000FF"/>
                </a:solidFill>
              </a:rPr>
              <a:t>): </a:t>
            </a:r>
            <a:r>
              <a:rPr lang="en-US" altLang="zh-TW" sz="1900" dirty="0" smtClean="0">
                <a:solidFill>
                  <a:srgbClr val="0000FF"/>
                </a:solidFill>
                <a:sym typeface="Symbol" panose="05050102010706020507" pitchFamily="18" charset="2"/>
              </a:rPr>
              <a:t>/</a:t>
            </a:r>
            <a:r>
              <a:rPr lang="en-US" altLang="zh-TW" sz="1900" dirty="0">
                <a:solidFill>
                  <a:srgbClr val="0000FF"/>
                </a:solidFill>
              </a:rPr>
              <a:t>f</a:t>
            </a:r>
            <a:r>
              <a:rPr lang="en-US" altLang="zh-TW" sz="1900" baseline="-25000" dirty="0">
                <a:solidFill>
                  <a:srgbClr val="0000FF"/>
                </a:solidFill>
              </a:rPr>
              <a:t>0 </a:t>
            </a:r>
            <a:r>
              <a:rPr lang="en-US" altLang="zh-TW" sz="1900" dirty="0" smtClean="0">
                <a:solidFill>
                  <a:srgbClr val="0000FF"/>
                </a:solidFill>
              </a:rPr>
              <a:t>(</a:t>
            </a:r>
            <a:r>
              <a:rPr lang="en-US" altLang="zh-TW" sz="1900" dirty="0">
                <a:solidFill>
                  <a:srgbClr val="0000FF"/>
                </a:solidFill>
              </a:rPr>
              <a:t>500), f</a:t>
            </a:r>
            <a:r>
              <a:rPr lang="en-US" altLang="zh-TW" sz="1900" baseline="-25000" dirty="0">
                <a:solidFill>
                  <a:srgbClr val="0000FF"/>
                </a:solidFill>
              </a:rPr>
              <a:t>0</a:t>
            </a:r>
            <a:r>
              <a:rPr lang="en-US" altLang="zh-TW" sz="1900" dirty="0">
                <a:solidFill>
                  <a:srgbClr val="0000FF"/>
                </a:solidFill>
              </a:rPr>
              <a:t>(980), </a:t>
            </a:r>
            <a:r>
              <a:rPr lang="en-US" altLang="zh-TW" sz="1900" dirty="0" smtClean="0">
                <a:solidFill>
                  <a:srgbClr val="0000FF"/>
                </a:solidFill>
                <a:sym typeface="Symbol" panose="05050102010706020507" pitchFamily="18" charset="2"/>
              </a:rPr>
              <a:t>/</a:t>
            </a:r>
            <a:r>
              <a:rPr lang="en-US" altLang="zh-TW" sz="1900" dirty="0">
                <a:solidFill>
                  <a:srgbClr val="0000FF"/>
                </a:solidFill>
              </a:rPr>
              <a:t>K</a:t>
            </a:r>
            <a:r>
              <a:rPr lang="en-US" altLang="zh-TW" sz="1900" baseline="30000" dirty="0">
                <a:solidFill>
                  <a:srgbClr val="0000FF"/>
                </a:solidFill>
              </a:rPr>
              <a:t>*</a:t>
            </a:r>
            <a:r>
              <a:rPr lang="en-US" altLang="zh-TW" sz="1900" baseline="-25000" dirty="0">
                <a:solidFill>
                  <a:srgbClr val="0000FF"/>
                </a:solidFill>
              </a:rPr>
              <a:t>0 </a:t>
            </a:r>
            <a:r>
              <a:rPr lang="en-US" altLang="zh-TW" sz="1900" dirty="0" smtClean="0">
                <a:solidFill>
                  <a:srgbClr val="0000FF"/>
                </a:solidFill>
              </a:rPr>
              <a:t>(700</a:t>
            </a:r>
            <a:r>
              <a:rPr lang="en-US" altLang="zh-TW" sz="1900" dirty="0">
                <a:solidFill>
                  <a:srgbClr val="0000FF"/>
                </a:solidFill>
              </a:rPr>
              <a:t>), </a:t>
            </a:r>
            <a:r>
              <a:rPr lang="en-US" altLang="zh-TW" sz="1900" dirty="0" smtClean="0">
                <a:solidFill>
                  <a:srgbClr val="0000FF"/>
                </a:solidFill>
              </a:rPr>
              <a:t>a</a:t>
            </a:r>
            <a:r>
              <a:rPr lang="en-US" altLang="zh-TW" sz="1900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1900" dirty="0" smtClean="0">
                <a:solidFill>
                  <a:srgbClr val="0000FF"/>
                </a:solidFill>
              </a:rPr>
              <a:t>(980</a:t>
            </a:r>
            <a:r>
              <a:rPr lang="en-US" altLang="zh-TW" sz="1900" dirty="0">
                <a:solidFill>
                  <a:srgbClr val="0000FF"/>
                </a:solidFill>
              </a:rPr>
              <a:t>), 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TW" sz="1900" dirty="0" smtClean="0">
                <a:solidFill>
                  <a:srgbClr val="0000FF"/>
                </a:solidFill>
              </a:rPr>
              <a:t>heavy </a:t>
            </a:r>
            <a:r>
              <a:rPr lang="en-US" altLang="zh-TW" sz="1900" dirty="0">
                <a:solidFill>
                  <a:srgbClr val="0000FF"/>
                </a:solidFill>
              </a:rPr>
              <a:t>nonet (&gt; 1 GeV</a:t>
            </a:r>
            <a:r>
              <a:rPr lang="en-US" altLang="zh-TW" sz="1900" dirty="0" smtClean="0">
                <a:solidFill>
                  <a:srgbClr val="0000FF"/>
                </a:solidFill>
              </a:rPr>
              <a:t>): f</a:t>
            </a:r>
            <a:r>
              <a:rPr lang="en-US" altLang="zh-TW" sz="1900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1900" dirty="0" smtClean="0">
                <a:solidFill>
                  <a:srgbClr val="0000FF"/>
                </a:solidFill>
              </a:rPr>
              <a:t>(1370</a:t>
            </a:r>
            <a:r>
              <a:rPr lang="en-US" altLang="zh-TW" sz="1900" dirty="0">
                <a:solidFill>
                  <a:srgbClr val="0000FF"/>
                </a:solidFill>
              </a:rPr>
              <a:t>), f</a:t>
            </a:r>
            <a:r>
              <a:rPr lang="en-US" altLang="zh-TW" sz="1900" baseline="-25000" dirty="0">
                <a:solidFill>
                  <a:srgbClr val="0000FF"/>
                </a:solidFill>
              </a:rPr>
              <a:t>0</a:t>
            </a:r>
            <a:r>
              <a:rPr lang="en-US" altLang="zh-TW" sz="1900" dirty="0">
                <a:solidFill>
                  <a:srgbClr val="0000FF"/>
                </a:solidFill>
              </a:rPr>
              <a:t>(1500), f</a:t>
            </a:r>
            <a:r>
              <a:rPr lang="en-US" altLang="zh-TW" sz="1900" baseline="-25000" dirty="0">
                <a:solidFill>
                  <a:srgbClr val="0000FF"/>
                </a:solidFill>
              </a:rPr>
              <a:t>0</a:t>
            </a:r>
            <a:r>
              <a:rPr lang="en-US" altLang="zh-TW" sz="1900" dirty="0">
                <a:solidFill>
                  <a:srgbClr val="0000FF"/>
                </a:solidFill>
              </a:rPr>
              <a:t>(1710), </a:t>
            </a:r>
            <a:r>
              <a:rPr lang="en-US" altLang="zh-TW" sz="1900" dirty="0" smtClean="0">
                <a:solidFill>
                  <a:srgbClr val="0000FF"/>
                </a:solidFill>
              </a:rPr>
              <a:t>K</a:t>
            </a:r>
            <a:r>
              <a:rPr lang="en-US" altLang="zh-TW" sz="1900" baseline="30000" dirty="0" smtClean="0">
                <a:solidFill>
                  <a:srgbClr val="0000FF"/>
                </a:solidFill>
              </a:rPr>
              <a:t>*</a:t>
            </a:r>
            <a:r>
              <a:rPr lang="en-US" altLang="zh-TW" sz="1900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1900" dirty="0" smtClean="0">
                <a:solidFill>
                  <a:srgbClr val="0000FF"/>
                </a:solidFill>
              </a:rPr>
              <a:t>(1430</a:t>
            </a:r>
            <a:r>
              <a:rPr lang="en-US" altLang="zh-TW" sz="1900" dirty="0">
                <a:solidFill>
                  <a:srgbClr val="0000FF"/>
                </a:solidFill>
              </a:rPr>
              <a:t>), </a:t>
            </a:r>
            <a:r>
              <a:rPr lang="en-US" altLang="zh-TW" sz="1900" dirty="0" smtClean="0">
                <a:solidFill>
                  <a:srgbClr val="0000FF"/>
                </a:solidFill>
              </a:rPr>
              <a:t>a</a:t>
            </a:r>
            <a:r>
              <a:rPr lang="en-US" altLang="zh-TW" sz="1900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1900" dirty="0" smtClean="0">
                <a:solidFill>
                  <a:srgbClr val="0000FF"/>
                </a:solidFill>
              </a:rPr>
              <a:t>(1450</a:t>
            </a:r>
            <a:r>
              <a:rPr lang="en-US" altLang="zh-TW" sz="19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6444999" y="266593"/>
            <a:ext cx="2250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HYC</a:t>
            </a:r>
            <a:r>
              <a:rPr lang="en-US" altLang="zh-TW" sz="1400" dirty="0"/>
              <a:t>, Chua, </a:t>
            </a:r>
            <a:r>
              <a:rPr lang="en-US" altLang="zh-TW" sz="1400" dirty="0" smtClean="0"/>
              <a:t>Yang (2006) </a:t>
            </a:r>
            <a:endParaRPr lang="zh-TW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543187" y="2178283"/>
                <a:ext cx="828514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800" dirty="0">
                    <a:solidFill>
                      <a:srgbClr val="FF0000"/>
                    </a:solidFill>
                  </a:rPr>
                  <a:t>It is commonly conceived that heavy scalars </a:t>
                </a:r>
                <a:r>
                  <a:rPr lang="en-US" altLang="zh-TW" sz="1800" dirty="0" smtClean="0">
                    <a:solidFill>
                      <a:srgbClr val="FF0000"/>
                    </a:solidFill>
                  </a:rPr>
                  <a:t>are lowest-lying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en-US" altLang="zh-TW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1800" dirty="0" smtClean="0">
                    <a:solidFill>
                      <a:srgbClr val="FF0000"/>
                    </a:solidFill>
                  </a:rPr>
                  <a:t>mesons,  while light scalars are </a:t>
                </a:r>
                <a:r>
                  <a:rPr lang="en-US" altLang="zh-TW" sz="1800" dirty="0" err="1" smtClean="0">
                    <a:solidFill>
                      <a:srgbClr val="FF0000"/>
                    </a:solidFill>
                  </a:rPr>
                  <a:t>tetraquark</a:t>
                </a:r>
                <a:r>
                  <a:rPr lang="en-US" altLang="zh-TW" sz="1800" dirty="0" smtClean="0">
                    <a:solidFill>
                      <a:srgbClr val="FF0000"/>
                    </a:solidFill>
                  </a:rPr>
                  <a:t> states as far as their spectrum &amp; strong decays are concerned.</a:t>
                </a:r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187" y="2178283"/>
                <a:ext cx="8285140" cy="923330"/>
              </a:xfrm>
              <a:prstGeom prst="rect">
                <a:avLst/>
              </a:prstGeom>
              <a:blipFill>
                <a:blip r:embed="rId6"/>
                <a:stretch>
                  <a:fillRect l="-589" t="-3289" b="-92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 bwMode="auto">
          <a:xfrm>
            <a:off x="322832" y="3926485"/>
            <a:ext cx="85322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900" dirty="0" smtClean="0">
                <a:solidFill>
                  <a:srgbClr val="0000FF"/>
                </a:solidFill>
              </a:rPr>
              <a:t>In charm sector</a:t>
            </a:r>
            <a:endParaRPr lang="zh-TW" altLang="en-US" sz="1900" dirty="0">
              <a:solidFill>
                <a:srgbClr val="0000FF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64" y="4300837"/>
            <a:ext cx="3970611" cy="600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562106" y="4973990"/>
                <a:ext cx="8439643" cy="38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R=1.0</a:t>
                </a:r>
                <a:r>
                  <a:rPr lang="en-US" altLang="zh-TW" sz="19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0.3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TW" sz="19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acc>
                      <m:accPr>
                        <m:chr m:val="̅"/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zh-TW" altLang="en-US" sz="19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scheme and 3.0</a:t>
                </a:r>
                <a:r>
                  <a:rPr lang="en-US" altLang="zh-TW" sz="19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0.9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 in </a:t>
                </a:r>
                <a:r>
                  <a:rPr lang="en-US" altLang="zh-TW" sz="1900" dirty="0" err="1" smtClean="0">
                    <a:solidFill>
                      <a:srgbClr val="0000FF"/>
                    </a:solidFill>
                  </a:rPr>
                  <a:t>tetraquark</a:t>
                </a:r>
                <a:r>
                  <a:rPr lang="en-US" altLang="zh-TW" sz="19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900" dirty="0" smtClean="0">
                    <a:solidFill>
                      <a:srgbClr val="0000FF"/>
                    </a:solidFill>
                  </a:rPr>
                  <a:t>scenario under SU(3) </a:t>
                </a:r>
                <a:endParaRPr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106" y="4973990"/>
                <a:ext cx="8439643" cy="384721"/>
              </a:xfrm>
              <a:prstGeom prst="rect">
                <a:avLst/>
              </a:prstGeom>
              <a:blipFill>
                <a:blip r:embed="rId4"/>
                <a:stretch>
                  <a:fillRect l="-650" t="-7937" b="-269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 bwMode="auto">
          <a:xfrm>
            <a:off x="1024397" y="5392312"/>
            <a:ext cx="79773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900" dirty="0" smtClean="0">
                <a:solidFill>
                  <a:srgbClr val="0000FF"/>
                </a:solidFill>
              </a:rPr>
              <a:t>BESIII </a:t>
            </a:r>
            <a:r>
              <a:rPr lang="en-US" altLang="zh-TW" sz="1900" dirty="0" smtClean="0">
                <a:solidFill>
                  <a:srgbClr val="0000FF"/>
                </a:solidFill>
                <a:sym typeface="Symbol" panose="05050102010706020507" pitchFamily="18" charset="2"/>
              </a:rPr>
              <a:t> R &gt; 2.7 at 90% </a:t>
            </a:r>
            <a:r>
              <a:rPr lang="en-US" altLang="zh-TW" sz="19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c.l</a:t>
            </a:r>
            <a:r>
              <a:rPr lang="en-US" altLang="zh-TW" sz="1900" dirty="0" smtClean="0">
                <a:solidFill>
                  <a:srgbClr val="0000FF"/>
                </a:solidFill>
                <a:sym typeface="Symbol" panose="05050102010706020507" pitchFamily="18" charset="2"/>
              </a:rPr>
              <a:t>.  light scalar produced in charm decays has adequate time to form a </a:t>
            </a:r>
            <a:r>
              <a:rPr lang="en-US" altLang="zh-TW" sz="19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tetraquark</a:t>
            </a:r>
            <a:r>
              <a:rPr lang="en-US" altLang="zh-TW" sz="1900" dirty="0" smtClean="0">
                <a:solidFill>
                  <a:srgbClr val="0000FF"/>
                </a:solidFill>
                <a:sym typeface="Symbol" panose="05050102010706020507" pitchFamily="18" charset="2"/>
              </a:rPr>
              <a:t> state.</a:t>
            </a:r>
            <a:endParaRPr lang="zh-TW" altLang="en-US" sz="19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 bwMode="auto">
          <a:xfrm>
            <a:off x="340874" y="3194226"/>
            <a:ext cx="82225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1900" dirty="0" smtClean="0">
                <a:solidFill>
                  <a:srgbClr val="0000FF"/>
                </a:solidFill>
              </a:rPr>
              <a:t>Will the energetic </a:t>
            </a:r>
            <a:r>
              <a:rPr lang="en-US" altLang="zh-TW" sz="1900" dirty="0" smtClean="0">
                <a:solidFill>
                  <a:srgbClr val="0000FF"/>
                </a:solidFill>
              </a:rPr>
              <a:t>light scalar meson such as f</a:t>
            </a:r>
            <a:r>
              <a:rPr lang="en-US" altLang="zh-TW" sz="1900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1900" dirty="0" smtClean="0">
                <a:solidFill>
                  <a:srgbClr val="0000FF"/>
                </a:solidFill>
              </a:rPr>
              <a:t>(980) </a:t>
            </a:r>
            <a:r>
              <a:rPr lang="en-US" altLang="zh-TW" sz="1900" dirty="0" smtClean="0">
                <a:solidFill>
                  <a:srgbClr val="0000FF"/>
                </a:solidFill>
              </a:rPr>
              <a:t>produced in B decays be dominated by 4-quark configuration? </a:t>
            </a:r>
            <a:endParaRPr lang="zh-TW" altLang="en-US" sz="19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 bwMode="auto">
          <a:xfrm>
            <a:off x="7083085" y="4490659"/>
            <a:ext cx="1658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dirty="0" smtClean="0"/>
              <a:t>Wang, Lu  (’10)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6988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47814"/>
              </p:ext>
            </p:extLst>
          </p:nvPr>
        </p:nvGraphicFramePr>
        <p:xfrm>
          <a:off x="984175" y="1140818"/>
          <a:ext cx="68770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" name="方程式" r:id="rId3" imgW="4279680" imgH="431640" progId="Equation.3">
                  <p:embed/>
                </p:oleObj>
              </mc:Choice>
              <mc:Fallback>
                <p:oleObj name="方程式" r:id="rId3" imgW="4279680" imgH="431640" progId="Equation.3">
                  <p:embed/>
                  <p:pic>
                    <p:nvPicPr>
                      <p:cNvPr id="158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175" y="1140818"/>
                        <a:ext cx="6877050" cy="693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515149"/>
              </p:ext>
            </p:extLst>
          </p:nvPr>
        </p:nvGraphicFramePr>
        <p:xfrm>
          <a:off x="1224983" y="156878"/>
          <a:ext cx="5656262" cy="44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" name="方程式" r:id="rId5" imgW="3187440" imgH="253800" progId="Equation.3">
                  <p:embed/>
                </p:oleObj>
              </mc:Choice>
              <mc:Fallback>
                <p:oleObj name="方程式" r:id="rId5" imgW="3187440" imgH="253800" progId="Equation.3">
                  <p:embed/>
                  <p:pic>
                    <p:nvPicPr>
                      <p:cNvPr id="40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983" y="156878"/>
                        <a:ext cx="5656262" cy="449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984175" y="640069"/>
                <a:ext cx="8266112" cy="422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For neutral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000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due to C invariance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175" y="640069"/>
                <a:ext cx="8266112" cy="422936"/>
              </a:xfrm>
              <a:prstGeom prst="rect">
                <a:avLst/>
              </a:prstGeom>
              <a:blipFill>
                <a:blip r:embed="rId7"/>
                <a:stretch>
                  <a:fillRect l="-737" t="-4348" b="-246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914806" y="3219506"/>
                <a:ext cx="7434612" cy="407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Typical scalar decay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is above 300 MeV!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806" y="3219506"/>
                <a:ext cx="7434612" cy="407740"/>
              </a:xfrm>
              <a:prstGeom prst="rect">
                <a:avLst/>
              </a:prstGeom>
              <a:blipFill>
                <a:blip r:embed="rId8"/>
                <a:stretch>
                  <a:fillRect l="-820" t="-4478" b="-2686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投影片編號版面配置區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/>
            <a:fld id="{2A5A98C1-9EBB-4D6B-8129-C3EF7BF63F5A}" type="slidenum">
              <a:rPr lang="en-US" altLang="zh-TW" sz="1400" smtClean="0">
                <a:latin typeface="Arial" panose="020B0604020202020204" pitchFamily="34" charset="0"/>
              </a:rPr>
              <a:pPr eaLnBrk="1" hangingPunct="1"/>
              <a:t>4</a:t>
            </a:fld>
            <a:endParaRPr lang="en-US" altLang="zh-TW" sz="140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81245" y="1930439"/>
            <a:ext cx="220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 </a:t>
            </a:r>
            <a:r>
              <a:rPr lang="en-US" altLang="zh-TW" sz="1400" dirty="0" smtClean="0"/>
              <a:t>HYC</a:t>
            </a:r>
            <a:r>
              <a:rPr lang="en-US" altLang="zh-TW" sz="1400" dirty="0"/>
              <a:t>, Chua, </a:t>
            </a:r>
            <a:r>
              <a:rPr lang="en-US" altLang="zh-TW" sz="1400" dirty="0" smtClean="0"/>
              <a:t>Yang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 (’06</a:t>
            </a:r>
            <a:r>
              <a:rPr lang="en-US" altLang="zh-TW" sz="1400" dirty="0"/>
              <a:t>) </a:t>
            </a:r>
            <a:endParaRPr lang="zh-TW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628670" y="4421705"/>
                <a:ext cx="7422405" cy="461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</m:d>
                      <m:r>
                        <a:rPr lang="en-US" altLang="zh-T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T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T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</m:d>
                      <m:r>
                        <a:rPr lang="en-US" altLang="zh-T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+∑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</m:d>
                      <m:sSubSup>
                        <m:sSubSup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</m:d>
                      <m:d>
                        <m:d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70" y="4421705"/>
                <a:ext cx="7422405" cy="461024"/>
              </a:xfrm>
              <a:prstGeom prst="rect">
                <a:avLst/>
              </a:prstGeom>
              <a:blipFill>
                <a:blip r:embed="rId9"/>
                <a:stretch>
                  <a:fillRect b="-131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圖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88" y="2341309"/>
            <a:ext cx="7384568" cy="776262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 bwMode="auto">
          <a:xfrm>
            <a:off x="517110" y="1948645"/>
            <a:ext cx="2768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0000FF"/>
                </a:solidFill>
              </a:rPr>
              <a:t>At </a:t>
            </a:r>
            <a:r>
              <a:rPr lang="en-US" altLang="zh-TW" sz="1800" dirty="0" smtClean="0">
                <a:solidFill>
                  <a:srgbClr val="0000FF"/>
                </a:solidFill>
                <a:sym typeface="Symbol" panose="05050102010706020507" pitchFamily="18" charset="2"/>
              </a:rPr>
              <a:t>= 1 GeV,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 bwMode="auto">
          <a:xfrm>
            <a:off x="359860" y="4039867"/>
            <a:ext cx="2610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LCDAs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3379186" y="3627889"/>
                <a:ext cx="2333296" cy="381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sub>
                    </m:sSub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</m:acc>
                      </m:e>
                      <m:sub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zh-TW" sz="1800" dirty="0" smtClean="0">
                    <a:solidFill>
                      <a:srgbClr val="FF0000"/>
                    </a:solidFill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sub>
                    </m:sSub>
                    <m:r>
                      <a:rPr lang="en-US" altLang="zh-TW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zh-TW" sz="1800" dirty="0" smtClean="0">
                    <a:solidFill>
                      <a:srgbClr val="FF0000"/>
                    </a:solidFill>
                  </a:rPr>
                  <a:t>  </a:t>
                </a:r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9186" y="3627889"/>
                <a:ext cx="2333296" cy="381195"/>
              </a:xfrm>
              <a:prstGeom prst="rect">
                <a:avLst/>
              </a:prstGeom>
              <a:blipFill>
                <a:blip r:embed="rId11"/>
                <a:stretch>
                  <a:fillRect l="-783" t="-4762" b="-238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743620" y="4882729"/>
                <a:ext cx="8462929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For neutral scalars f</a:t>
                </a:r>
                <a:r>
                  <a:rPr lang="en-US" altLang="zh-TW" sz="2000" baseline="-25000" dirty="0">
                    <a:solidFill>
                      <a:srgbClr val="0000FF"/>
                    </a:solidFill>
                  </a:rPr>
                  <a:t>0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, a</a:t>
                </a:r>
                <a:r>
                  <a:rPr lang="en-US" altLang="zh-TW" sz="2000" baseline="-25000" dirty="0">
                    <a:solidFill>
                      <a:srgbClr val="0000FF"/>
                    </a:solidFill>
                  </a:rPr>
                  <a:t>0</a:t>
                </a:r>
                <a:r>
                  <a:rPr lang="en-US" altLang="zh-TW" sz="2000" baseline="30000" dirty="0">
                    <a:solidFill>
                      <a:srgbClr val="0000FF"/>
                    </a:solidFill>
                  </a:rPr>
                  <a:t>0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, </a:t>
                </a:r>
                <a:r>
                  <a:rPr lang="en-US" altLang="zh-TW" sz="2000" dirty="0">
                    <a:solidFill>
                      <a:srgbClr val="0000FF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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, B</a:t>
                </a:r>
                <a:r>
                  <a:rPr lang="en-US" altLang="zh-TW" sz="2000" baseline="-25000" dirty="0">
                    <a:solidFill>
                      <a:srgbClr val="0000FF"/>
                    </a:solidFill>
                  </a:rPr>
                  <a:t>0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=0 and only odd C’s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contribute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                       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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𝚽</m:t>
                        </m:r>
                      </m:e>
                      <m:sub>
                        <m:r>
                          <a:rPr lang="en-US" altLang="zh-TW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𝐒</m:t>
                        </m:r>
                      </m:sub>
                    </m:sSub>
                    <m:d>
                      <m:d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𝐱</m:t>
                        </m:r>
                      </m:e>
                    </m:d>
                    <m:r>
                      <a:rPr lang="en-US" altLang="zh-TW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𝚽</m:t>
                        </m:r>
                      </m:e>
                      <m:sub>
                        <m:r>
                          <a:rPr lang="en-US" altLang="zh-TW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𝐒</m:t>
                        </m:r>
                      </m:sub>
                    </m:sSub>
                    <m:r>
                      <a:rPr lang="en-US" altLang="zh-TW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zh-TW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zh-TW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zh-TW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zh-TW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zh-TW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620" y="4882729"/>
                <a:ext cx="8462929" cy="861774"/>
              </a:xfrm>
              <a:prstGeom prst="rect">
                <a:avLst/>
              </a:prstGeom>
              <a:blipFill>
                <a:blip r:embed="rId12"/>
                <a:stretch>
                  <a:fillRect l="-793" t="-4255" b="-120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43620" y="5891282"/>
            <a:ext cx="8214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In 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general, B</a:t>
            </a:r>
            <a:r>
              <a:rPr lang="en-US" altLang="zh-TW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en-US" altLang="zh-TW" b="1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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)=[m</a:t>
            </a:r>
            <a:r>
              <a:rPr lang="en-US" altLang="zh-TW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en-US" altLang="zh-TW" b="1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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)-m</a:t>
            </a:r>
            <a:r>
              <a:rPr lang="en-US" altLang="zh-TW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en-US" altLang="zh-TW" b="1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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)]/</a:t>
            </a:r>
            <a:r>
              <a:rPr lang="en-US" altLang="zh-TW" b="1" dirty="0" err="1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  <a:r>
              <a:rPr lang="en-US" altLang="zh-TW" b="1" baseline="-25000" dirty="0" err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r>
              <a:rPr lang="en-US" altLang="zh-TW" b="1" baseline="-50000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 is either zero or </a:t>
            </a:r>
            <a:r>
              <a:rPr lang="en-US" altLang="zh-TW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small,   contrary 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to </a:t>
            </a:r>
            <a:r>
              <a:rPr lang="en-US" altLang="zh-TW" b="1" dirty="0" err="1">
                <a:solidFill>
                  <a:srgbClr val="0000FF"/>
                </a:solidFill>
                <a:latin typeface="Arial" panose="020B0604020202020204" pitchFamily="34" charset="0"/>
              </a:rPr>
              <a:t>pseudoscalar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 case where B</a:t>
            </a:r>
            <a:r>
              <a:rPr lang="en-US" altLang="zh-TW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=1.</a:t>
            </a:r>
            <a:endParaRPr lang="en-US" altLang="zh-TW" b="1" baseline="-250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0" y="652275"/>
            <a:ext cx="8595360" cy="566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447740" y="1305137"/>
                <a:ext cx="829896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emitted meson, </a:t>
                </a:r>
                <a14:m>
                  <m:oMath xmlns:m="http://schemas.openxmlformats.org/officeDocument/2006/math"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shares same spectator quark with B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740" y="1305137"/>
                <a:ext cx="8298969" cy="400110"/>
              </a:xfrm>
              <a:prstGeom prst="rect">
                <a:avLst/>
              </a:prstGeom>
              <a:blipFill>
                <a:blip r:embed="rId3"/>
                <a:stretch>
                  <a:fillRect t="-6061" b="-272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9" y="1876528"/>
            <a:ext cx="5171091" cy="821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841879" y="3757482"/>
                <a:ext cx="78449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In general,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𝑺𝑷</m:t>
                        </m:r>
                      </m:e>
                    </m:d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𝑷𝑺</m:t>
                    </m:r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</a:rPr>
                  <a:t>especially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79" y="3757482"/>
                <a:ext cx="7844921" cy="400110"/>
              </a:xfrm>
              <a:prstGeom prst="rect">
                <a:avLst/>
              </a:prstGeom>
              <a:blipFill>
                <a:blip r:embed="rId5"/>
                <a:stretch>
                  <a:fillRect l="-777" t="-6061" b="-272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16" y="4209737"/>
            <a:ext cx="3294418" cy="2273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447740" y="2822713"/>
                <a:ext cx="859536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In naïve factorization,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receives </a:t>
                </a:r>
                <a:r>
                  <a:rPr lang="en-US" altLang="zh-TW" sz="2000" dirty="0" err="1" smtClean="0">
                    <a:solidFill>
                      <a:srgbClr val="0000FF"/>
                    </a:solidFill>
                  </a:rPr>
                  <a:t>factorizable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color-allowed 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 emission, but not color-suppressed  emission 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𝒂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𝝅𝝈</m:t>
                        </m:r>
                      </m:e>
                    </m:d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740" y="2822713"/>
                <a:ext cx="8595360" cy="707886"/>
              </a:xfrm>
              <a:prstGeom prst="rect">
                <a:avLst/>
              </a:prstGeom>
              <a:blipFill>
                <a:blip r:embed="rId7"/>
                <a:stretch>
                  <a:fillRect l="-709" t="-4310" b="-155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/>
          <p:cNvSpPr/>
          <p:nvPr/>
        </p:nvSpPr>
        <p:spPr bwMode="auto">
          <a:xfrm>
            <a:off x="4660286" y="4693175"/>
            <a:ext cx="1368448" cy="44008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334229" y="177878"/>
            <a:ext cx="4947219" cy="40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 smtClean="0">
                <a:solidFill>
                  <a:srgbClr val="0000FF"/>
                </a:solidFill>
              </a:rPr>
              <a:t>Flavor operators: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1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426688" y="3161029"/>
                <a:ext cx="859536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In naïve factorization,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receives color-allowed </a:t>
                </a:r>
                <a:r>
                  <a:rPr lang="en-US" altLang="zh-TW" sz="2000" dirty="0" smtClean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 emission but not color-suppressed  emission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688" y="3161029"/>
                <a:ext cx="8595360" cy="707886"/>
              </a:xfrm>
              <a:prstGeom prst="rect">
                <a:avLst/>
              </a:prstGeom>
              <a:blipFill>
                <a:blip r:embed="rId2"/>
                <a:stretch>
                  <a:fillRect l="-780" t="-5172" b="-155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31384" y="118493"/>
            <a:ext cx="864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Arial" panose="020B0604020202020204" pitchFamily="34" charset="0"/>
              </a:rPr>
              <a:t>A</a:t>
            </a:r>
            <a:r>
              <a:rPr lang="en-US" altLang="zh-TW" dirty="0" smtClean="0">
                <a:latin typeface="Arial" panose="020B0604020202020204" pitchFamily="34" charset="0"/>
              </a:rPr>
              <a:t>pply </a:t>
            </a:r>
            <a:r>
              <a:rPr lang="en-US" altLang="zh-TW" dirty="0">
                <a:latin typeface="Arial" panose="020B0604020202020204" pitchFamily="34" charset="0"/>
              </a:rPr>
              <a:t>QCD factorization to </a:t>
            </a:r>
            <a:r>
              <a:rPr lang="en-US" altLang="zh-TW" dirty="0" smtClean="0">
                <a:latin typeface="Arial" panose="020B0604020202020204" pitchFamily="34" charset="0"/>
              </a:rPr>
              <a:t>B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→SP                  </a:t>
            </a:r>
            <a:r>
              <a:rPr lang="en-US" altLang="zh-TW" dirty="0" smtClean="0">
                <a:latin typeface="Arial" panose="020B0604020202020204" pitchFamily="34" charset="0"/>
              </a:rPr>
              <a:t>        </a:t>
            </a:r>
            <a:r>
              <a:rPr lang="en-US" altLang="zh-TW" sz="1600" dirty="0" smtClean="0">
                <a:latin typeface="Arial" panose="020B0604020202020204" pitchFamily="34" charset="0"/>
              </a:rPr>
              <a:t> </a:t>
            </a:r>
            <a:endParaRPr lang="en-US" altLang="zh-TW" sz="1600" dirty="0">
              <a:latin typeface="Arial" panose="020B0604020202020204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60278"/>
            <a:ext cx="41576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595203"/>
            <a:ext cx="20748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358791"/>
            <a:ext cx="2076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27000" y="701566"/>
            <a:ext cx="20716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</a:rPr>
              <a:t>vertex &amp; penguin</a:t>
            </a:r>
          </a:p>
          <a:p>
            <a:pPr eaLnBrk="1" hangingPunct="1">
              <a:spcBef>
                <a:spcPct val="50000"/>
              </a:spcBef>
            </a:pPr>
            <a:endParaRPr lang="en-US" altLang="zh-TW" sz="1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</a:rPr>
              <a:t>       spectator int.</a:t>
            </a:r>
          </a:p>
          <a:p>
            <a:pPr eaLnBrk="1" hangingPunct="1">
              <a:spcBef>
                <a:spcPct val="50000"/>
              </a:spcBef>
            </a:pPr>
            <a:endParaRPr lang="en-US" altLang="zh-TW" sz="1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</a:rPr>
              <a:t>         annihilation</a:t>
            </a: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15" y="2090918"/>
            <a:ext cx="47386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1" y="4076778"/>
            <a:ext cx="8921347" cy="204697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0" y="6231942"/>
            <a:ext cx="3409556" cy="37292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68" y="6311782"/>
            <a:ext cx="3145779" cy="303376"/>
          </a:xfrm>
          <a:prstGeom prst="rect">
            <a:avLst/>
          </a:prstGeom>
        </p:spPr>
      </p:pic>
      <p:sp>
        <p:nvSpPr>
          <p:cNvPr id="17" name="橢圓 16"/>
          <p:cNvSpPr/>
          <p:nvPr/>
        </p:nvSpPr>
        <p:spPr bwMode="auto">
          <a:xfrm>
            <a:off x="5669283" y="6231942"/>
            <a:ext cx="290084" cy="4183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 bwMode="auto">
          <a:xfrm>
            <a:off x="2547709" y="2894501"/>
            <a:ext cx="4099035" cy="2456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2125192" y="4862086"/>
            <a:ext cx="529721" cy="51710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25738" y="176895"/>
            <a:ext cx="220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 </a:t>
            </a:r>
            <a:r>
              <a:rPr lang="en-US" altLang="zh-TW" sz="1400" dirty="0" smtClean="0"/>
              <a:t>HYC</a:t>
            </a:r>
            <a:r>
              <a:rPr lang="en-US" altLang="zh-TW" sz="1400" dirty="0"/>
              <a:t>, Chua, </a:t>
            </a:r>
            <a:r>
              <a:rPr lang="en-US" altLang="zh-TW" sz="1400" dirty="0" smtClean="0"/>
              <a:t>Yang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 (’06</a:t>
            </a:r>
            <a:r>
              <a:rPr lang="en-US" altLang="zh-TW" sz="1400" dirty="0"/>
              <a:t>) </a:t>
            </a:r>
            <a:endParaRPr lang="zh-TW" altLang="en-US" sz="1400" dirty="0"/>
          </a:p>
        </p:txBody>
      </p:sp>
      <p:sp>
        <p:nvSpPr>
          <p:cNvPr id="18" name="橢圓 17"/>
          <p:cNvSpPr/>
          <p:nvPr/>
        </p:nvSpPr>
        <p:spPr bwMode="auto">
          <a:xfrm>
            <a:off x="8215906" y="4778648"/>
            <a:ext cx="806142" cy="6432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37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0268" y="925202"/>
            <a:ext cx="89519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We consider two scenarios for treating a</a:t>
            </a:r>
            <a:r>
              <a:rPr lang="en-US" altLang="zh-TW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(1450) &amp; K</a:t>
            </a:r>
            <a:r>
              <a:rPr lang="en-US" altLang="zh-TW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(1450) in sum rules: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Scenario 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1: </a:t>
            </a:r>
            <a:r>
              <a:rPr lang="en-US" altLang="zh-TW" b="1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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, a</a:t>
            </a:r>
            <a:r>
              <a:rPr lang="en-US" altLang="zh-TW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(980), f</a:t>
            </a:r>
            <a:r>
              <a:rPr lang="en-US" altLang="zh-TW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(980) lowest lying </a:t>
            </a:r>
            <a:r>
              <a:rPr lang="en-US" altLang="zh-TW" b="1" dirty="0" err="1">
                <a:solidFill>
                  <a:srgbClr val="0000FF"/>
                </a:solidFill>
                <a:latin typeface="Arial" panose="020B0604020202020204" pitchFamily="34" charset="0"/>
              </a:rPr>
              <a:t>q</a:t>
            </a:r>
            <a:r>
              <a:rPr lang="en-US" altLang="zh-TW" b="1" u="sng" dirty="0" err="1">
                <a:solidFill>
                  <a:srgbClr val="0000FF"/>
                </a:solidFill>
                <a:latin typeface="Arial" panose="020B0604020202020204" pitchFamily="34" charset="0"/>
              </a:rPr>
              <a:t>q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 states,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 K</a:t>
            </a:r>
            <a:r>
              <a:rPr lang="en-US" altLang="zh-TW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(1430), a</a:t>
            </a:r>
            <a:r>
              <a:rPr lang="en-US" altLang="zh-TW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(1450), f</a:t>
            </a:r>
            <a:r>
              <a:rPr lang="en-US" altLang="zh-TW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(1500) first </a:t>
            </a:r>
            <a:r>
              <a:rPr lang="en-US" altLang="zh-TW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radially excited 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states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  <a:r>
              <a:rPr lang="en-US" altLang="zh-TW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2-quark states for all </a:t>
            </a:r>
            <a:r>
              <a:rPr lang="en-US" altLang="zh-TW" b="1" dirty="0" smtClean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scalars</a:t>
            </a:r>
            <a:endParaRPr lang="en-US" altLang="zh-TW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4" y="4552968"/>
            <a:ext cx="8721484" cy="1590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491884" y="173705"/>
                <a:ext cx="8406174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In practice, it is difficult to make quantitative predictions on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𝑺𝑷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based on </a:t>
                </a:r>
                <a:r>
                  <a:rPr lang="en-US" altLang="zh-TW" sz="2000" dirty="0" err="1" smtClean="0">
                    <a:solidFill>
                      <a:srgbClr val="0000FF"/>
                    </a:solidFill>
                  </a:rPr>
                  <a:t>tetraquark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picture for light scalars. 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884" y="173705"/>
                <a:ext cx="8406174" cy="707886"/>
              </a:xfrm>
              <a:prstGeom prst="rect">
                <a:avLst/>
              </a:prstGeom>
              <a:blipFill>
                <a:blip r:embed="rId3"/>
                <a:stretch>
                  <a:fillRect l="-798" t="-3419" b="-145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 bwMode="auto">
          <a:xfrm>
            <a:off x="160808" y="2710306"/>
            <a:ext cx="89043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rgbClr val="0000FF"/>
                </a:solidFill>
              </a:rPr>
              <a:t> Scenario </a:t>
            </a:r>
            <a:r>
              <a:rPr lang="en-US" altLang="zh-TW" sz="2000" dirty="0">
                <a:solidFill>
                  <a:srgbClr val="0000FF"/>
                </a:solidFill>
              </a:rPr>
              <a:t>2: K*</a:t>
            </a:r>
            <a:r>
              <a:rPr lang="en-US" altLang="zh-TW" sz="2000" baseline="-25000" dirty="0">
                <a:solidFill>
                  <a:srgbClr val="0000FF"/>
                </a:solidFill>
              </a:rPr>
              <a:t>0</a:t>
            </a:r>
            <a:r>
              <a:rPr lang="en-US" altLang="zh-TW" sz="2000" dirty="0">
                <a:solidFill>
                  <a:srgbClr val="0000FF"/>
                </a:solidFill>
              </a:rPr>
              <a:t>(1430), a</a:t>
            </a:r>
            <a:r>
              <a:rPr lang="en-US" altLang="zh-TW" sz="2000" baseline="-25000" dirty="0">
                <a:solidFill>
                  <a:srgbClr val="0000FF"/>
                </a:solidFill>
                <a:latin typeface="新細明體" panose="02020500000000000000" pitchFamily="18" charset="-120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</a:rPr>
              <a:t>(1450), f</a:t>
            </a:r>
            <a:r>
              <a:rPr lang="en-US" altLang="zh-TW" sz="2000" baseline="-25000" dirty="0">
                <a:solidFill>
                  <a:srgbClr val="0000FF"/>
                </a:solidFill>
                <a:latin typeface="新細明體" panose="02020500000000000000" pitchFamily="18" charset="-120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</a:rPr>
              <a:t>(1500) lowest lying </a:t>
            </a:r>
            <a:r>
              <a:rPr lang="en-US" altLang="zh-TW" sz="2000" dirty="0" err="1">
                <a:solidFill>
                  <a:srgbClr val="0000FF"/>
                </a:solidFill>
              </a:rPr>
              <a:t>q</a:t>
            </a:r>
            <a:r>
              <a:rPr lang="en-US" altLang="zh-TW" sz="2000" u="sng" dirty="0" err="1">
                <a:solidFill>
                  <a:srgbClr val="0000FF"/>
                </a:solidFill>
              </a:rPr>
              <a:t>q</a:t>
            </a:r>
            <a:r>
              <a:rPr lang="en-US" altLang="zh-TW" sz="2000" dirty="0">
                <a:solidFill>
                  <a:srgbClr val="0000FF"/>
                </a:solidFill>
              </a:rPr>
              <a:t> states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                        first excited states lie between 2.0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</a:t>
            </a:r>
            <a:r>
              <a:rPr lang="en-US" altLang="zh-TW" sz="2000" dirty="0">
                <a:solidFill>
                  <a:srgbClr val="0000FF"/>
                </a:solidFill>
              </a:rPr>
              <a:t> 2.3 GeV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                      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 4-quark states for light scalars &amp; 2-quark ones for </a:t>
            </a:r>
            <a:r>
              <a:rPr lang="en-US" altLang="zh-TW" sz="2000" dirty="0" smtClean="0">
                <a:solidFill>
                  <a:srgbClr val="0000FF"/>
                </a:solidFill>
                <a:sym typeface="Symbol" panose="05050102010706020507" pitchFamily="18" charset="2"/>
              </a:rPr>
              <a:t>others</a:t>
            </a:r>
            <a:endParaRPr lang="en-US" altLang="zh-TW" sz="2000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cxnSp>
        <p:nvCxnSpPr>
          <p:cNvPr id="10" name="直線接點 9"/>
          <p:cNvCxnSpPr/>
          <p:nvPr/>
        </p:nvCxnSpPr>
        <p:spPr bwMode="auto">
          <a:xfrm>
            <a:off x="5126946" y="4564328"/>
            <a:ext cx="18919" cy="15909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文字方塊 2"/>
          <p:cNvSpPr txBox="1"/>
          <p:nvPr/>
        </p:nvSpPr>
        <p:spPr bwMode="auto">
          <a:xfrm>
            <a:off x="2276015" y="4140025"/>
            <a:ext cx="2415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/>
              <a:t>Scenario 1</a:t>
            </a:r>
            <a:endParaRPr lang="zh-TW" altLang="en-US" sz="1800" dirty="0"/>
          </a:p>
        </p:txBody>
      </p:sp>
      <p:sp>
        <p:nvSpPr>
          <p:cNvPr id="12" name="文字方塊 11"/>
          <p:cNvSpPr txBox="1"/>
          <p:nvPr/>
        </p:nvSpPr>
        <p:spPr bwMode="auto">
          <a:xfrm>
            <a:off x="6187439" y="4156720"/>
            <a:ext cx="2415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/>
              <a:t>Scenario 2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9140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00150" y="101600"/>
            <a:ext cx="7072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400" b="1" dirty="0">
                <a:solidFill>
                  <a:srgbClr val="9900CC"/>
                </a:solidFill>
                <a:latin typeface="+mj-lt"/>
              </a:rPr>
              <a:t>  </a:t>
            </a:r>
            <a:r>
              <a:rPr lang="en-US" altLang="zh-TW" sz="2400" b="1" dirty="0" smtClean="0">
                <a:solidFill>
                  <a:srgbClr val="9900CC"/>
                </a:solidFill>
                <a:latin typeface="+mj-lt"/>
              </a:rPr>
              <a:t>     B</a:t>
            </a:r>
            <a:r>
              <a:rPr lang="en-US" altLang="zh-TW" sz="2400" b="1" dirty="0">
                <a:solidFill>
                  <a:srgbClr val="9900CC"/>
                </a:solidFill>
                <a:latin typeface="+mj-lt"/>
                <a:cs typeface="Arial" pitchFamily="34" charset="0"/>
              </a:rPr>
              <a:t>→</a:t>
            </a:r>
            <a:r>
              <a:rPr lang="en-US" altLang="zh-TW" sz="2400" b="1" dirty="0">
                <a:solidFill>
                  <a:srgbClr val="9900CC"/>
                </a:solidFill>
                <a:latin typeface="+mj-lt"/>
              </a:rPr>
              <a:t> K</a:t>
            </a:r>
            <a:r>
              <a:rPr lang="en-US" altLang="zh-TW" sz="2400" b="1" baseline="-25000" dirty="0">
                <a:solidFill>
                  <a:srgbClr val="9900CC"/>
                </a:solidFill>
                <a:latin typeface="+mj-lt"/>
              </a:rPr>
              <a:t>0</a:t>
            </a:r>
            <a:r>
              <a:rPr lang="en-US" altLang="zh-TW" sz="2400" b="1" baseline="30000" dirty="0">
                <a:solidFill>
                  <a:srgbClr val="9900CC"/>
                </a:solidFill>
                <a:latin typeface="+mj-lt"/>
              </a:rPr>
              <a:t>*</a:t>
            </a:r>
            <a:r>
              <a:rPr lang="en-US" altLang="zh-TW" sz="2400" b="1" dirty="0">
                <a:solidFill>
                  <a:srgbClr val="9900CC"/>
                </a:solidFill>
                <a:latin typeface="+mj-lt"/>
              </a:rPr>
              <a:t>(1430</a:t>
            </a:r>
            <a:r>
              <a:rPr lang="en-US" altLang="zh-TW" sz="2400" b="1" dirty="0" smtClean="0">
                <a:solidFill>
                  <a:srgbClr val="9900CC"/>
                </a:solidFill>
                <a:latin typeface="+mj-lt"/>
              </a:rPr>
              <a:t>)</a:t>
            </a:r>
            <a:r>
              <a:rPr lang="en-US" altLang="zh-TW" sz="2400" b="1" dirty="0" smtClean="0">
                <a:solidFill>
                  <a:srgbClr val="9900CC"/>
                </a:solidFill>
                <a:latin typeface="+mj-lt"/>
                <a:sym typeface="Symbol" pitchFamily="18" charset="2"/>
              </a:rPr>
              <a:t>(</a:t>
            </a:r>
            <a:r>
              <a:rPr lang="en-US" altLang="zh-TW" sz="2400" dirty="0" smtClean="0">
                <a:solidFill>
                  <a:srgbClr val="9900CC"/>
                </a:solidFill>
                <a:latin typeface="Symbol"/>
                <a:sym typeface="Symbol"/>
              </a:rPr>
              <a:t></a:t>
            </a:r>
            <a:r>
              <a:rPr lang="en-US" altLang="zh-TW" sz="2400" b="1" dirty="0">
                <a:solidFill>
                  <a:srgbClr val="9900CC"/>
                </a:solidFill>
                <a:sym typeface="Symbol"/>
              </a:rPr>
              <a:t> , </a:t>
            </a:r>
            <a:r>
              <a:rPr lang="en-US" altLang="zh-TW" sz="2400" b="1" dirty="0" smtClean="0">
                <a:solidFill>
                  <a:srgbClr val="9900CC"/>
                </a:solidFill>
                <a:latin typeface="Symbol"/>
                <a:sym typeface="Symbol"/>
              </a:rPr>
              <a:t></a:t>
            </a:r>
            <a:r>
              <a:rPr lang="en-US" altLang="zh-TW" sz="2400" b="1" dirty="0">
                <a:solidFill>
                  <a:srgbClr val="9900CC"/>
                </a:solidFill>
                <a:latin typeface="+mj-lt"/>
                <a:sym typeface="Symbol"/>
              </a:rPr>
              <a:t>, </a:t>
            </a:r>
            <a:r>
              <a:rPr lang="en-US" altLang="zh-TW" sz="2400" b="1" dirty="0">
                <a:solidFill>
                  <a:srgbClr val="9900CC"/>
                </a:solidFill>
                <a:latin typeface="Symbol"/>
                <a:sym typeface="Symbol"/>
              </a:rPr>
              <a:t>, </a:t>
            </a:r>
            <a:r>
              <a:rPr lang="en-US" altLang="zh-TW" sz="2400" b="1" dirty="0">
                <a:solidFill>
                  <a:srgbClr val="9900CC"/>
                </a:solidFill>
                <a:latin typeface="+mj-lt"/>
                <a:sym typeface="Symbol"/>
              </a:rPr>
              <a:t>) in </a:t>
            </a:r>
            <a:r>
              <a:rPr lang="en-US" altLang="zh-TW" sz="2400" dirty="0" smtClean="0">
                <a:solidFill>
                  <a:srgbClr val="9900CC"/>
                </a:solidFill>
                <a:latin typeface="+mj-lt"/>
                <a:sym typeface="Symbol"/>
              </a:rPr>
              <a:t>QCDF</a:t>
            </a:r>
            <a:r>
              <a:rPr lang="en-US" altLang="zh-TW" sz="2400" b="1" dirty="0" smtClean="0">
                <a:solidFill>
                  <a:srgbClr val="9900CC"/>
                </a:solidFill>
                <a:latin typeface="+mj-lt"/>
                <a:sym typeface="Symbol"/>
              </a:rPr>
              <a:t> </a:t>
            </a:r>
            <a:endParaRPr lang="en-US" altLang="zh-TW" sz="2400" b="1" dirty="0">
              <a:solidFill>
                <a:srgbClr val="9900CC"/>
              </a:solidFill>
              <a:latin typeface="+mj-lt"/>
              <a:sym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endParaRPr lang="en-US" altLang="zh-TW" sz="2400" b="1" dirty="0">
              <a:solidFill>
                <a:srgbClr val="9900CC"/>
              </a:solidFill>
              <a:latin typeface="+mj-lt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0675464"/>
                  </p:ext>
                </p:extLst>
              </p:nvPr>
            </p:nvGraphicFramePr>
            <p:xfrm>
              <a:off x="1524000" y="683177"/>
              <a:ext cx="6096000" cy="4510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7699631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14844625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5504509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7316603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baseline="0" dirty="0" smtClean="0">
                              <a:solidFill>
                                <a:srgbClr val="003399"/>
                              </a:solidFill>
                              <a:latin typeface="+mj-lt"/>
                            </a:rPr>
                            <a:t>        S1</a:t>
                          </a:r>
                          <a:endParaRPr lang="zh-TW" altLang="en-US" sz="1800" dirty="0">
                            <a:solidFill>
                              <a:srgbClr val="003399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baseline="0" dirty="0" smtClean="0">
                              <a:solidFill>
                                <a:srgbClr val="003399"/>
                              </a:solidFill>
                              <a:latin typeface="+mj-lt"/>
                            </a:rPr>
                            <a:t>       S2</a:t>
                          </a:r>
                          <a:endParaRPr lang="zh-TW" altLang="en-US" sz="1800" dirty="0">
                            <a:solidFill>
                              <a:srgbClr val="003399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 smtClean="0">
                              <a:solidFill>
                                <a:srgbClr val="003399"/>
                              </a:solidFill>
                              <a:latin typeface="+mj-lt"/>
                            </a:rPr>
                            <a:t>   </a:t>
                          </a:r>
                          <a:r>
                            <a:rPr lang="en-US" altLang="zh-TW" sz="1800" dirty="0" err="1" smtClean="0">
                              <a:solidFill>
                                <a:srgbClr val="003399"/>
                              </a:solidFill>
                              <a:latin typeface="+mj-lt"/>
                            </a:rPr>
                            <a:t>Expt</a:t>
                          </a:r>
                          <a:r>
                            <a:rPr lang="en-US" altLang="zh-TW" sz="1800" dirty="0" smtClean="0">
                              <a:solidFill>
                                <a:srgbClr val="003399"/>
                              </a:solidFill>
                              <a:latin typeface="+mj-lt"/>
                            </a:rPr>
                            <a:t> (</a:t>
                          </a:r>
                          <a:r>
                            <a:rPr lang="en-US" altLang="zh-TW" sz="1800" b="0" i="0" u="none" baseline="0" dirty="0" smtClean="0">
                              <a:solidFill>
                                <a:srgbClr val="003399"/>
                              </a:solidFill>
                              <a:latin typeface="Arial"/>
                            </a:rPr>
                            <a:t>10</a:t>
                          </a:r>
                          <a:r>
                            <a:rPr lang="en-US" altLang="zh-TW" sz="1800" b="0" i="0" u="none" baseline="30000" dirty="0" smtClean="0">
                              <a:solidFill>
                                <a:srgbClr val="003399"/>
                              </a:solidFill>
                              <a:latin typeface="Arial"/>
                            </a:rPr>
                            <a:t>-6</a:t>
                          </a:r>
                          <a:r>
                            <a:rPr lang="en-US" altLang="zh-TW" sz="1800" b="0" i="0" u="none" baseline="0" dirty="0" smtClean="0">
                              <a:solidFill>
                                <a:srgbClr val="003399"/>
                              </a:solidFill>
                              <a:latin typeface="Arial"/>
                            </a:rPr>
                            <a:t>)</a:t>
                          </a:r>
                          <a:endParaRPr lang="zh-TW" altLang="en-US" sz="1800" b="1" i="0" u="none" baseline="30000" dirty="0">
                            <a:solidFill>
                              <a:srgbClr val="003399"/>
                            </a:solidFill>
                            <a:latin typeface="Arial"/>
                          </a:endParaRPr>
                        </a:p>
                      </a:txBody>
                      <a:tcPr marL="91438" marR="91438" marT="45713" marB="45713"/>
                    </a:tc>
                    <a:extLst>
                      <a:ext uri="{0D108BD9-81ED-4DB2-BD59-A6C34878D82A}">
                        <a16:rowId xmlns:a16="http://schemas.microsoft.com/office/drawing/2014/main" val="2388892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5.85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−2.99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+3.88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33.37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−14.95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+18.52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39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2603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∗+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3.41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−1.61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+2.03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18.42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−7.80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+9.52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11.9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−2.3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+2.0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38145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∗+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5.31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−2.72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+3.52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30.55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−13.70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+16.97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33.5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−3.8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+3.9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139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∗+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3.15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−1.80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+2.44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20.99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−10.02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+12.72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859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8.66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−4.40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+5.71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51.81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−22.86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+28.39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93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∗+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4.11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−2.13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+2.79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25.08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−11.20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+13.98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24.0±5.1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0221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∗+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1.29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−0.22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+0.35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4.97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−0.96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+1.08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7.0±1.6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56111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∗+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7.67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−3.89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+5.05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45.92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−20.24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+25.14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28.0±11.0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908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5.10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−2.32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+2.91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27.95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−11.45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+13.95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27.0±5.0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2743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∗0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4.06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−2.20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+2.75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24.71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−11.03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+13.76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16.0±3.4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2011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∗0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1.25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−0.29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+0.42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4.80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−1.18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+1.46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4.2±0.5</m:t>
                                </m:r>
                              </m:oMath>
                            </m:oMathPara>
                          </a14:m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31878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0675464"/>
                  </p:ext>
                </p:extLst>
              </p:nvPr>
            </p:nvGraphicFramePr>
            <p:xfrm>
              <a:off x="1524000" y="683177"/>
              <a:ext cx="6096000" cy="4510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76996317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14844625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5504509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7316603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baseline="0" dirty="0" smtClean="0">
                              <a:solidFill>
                                <a:srgbClr val="003399"/>
                              </a:solidFill>
                              <a:latin typeface="+mj-lt"/>
                            </a:rPr>
                            <a:t>        S1</a:t>
                          </a:r>
                          <a:endParaRPr lang="zh-TW" altLang="en-US" sz="1800" dirty="0">
                            <a:solidFill>
                              <a:srgbClr val="003399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baseline="0" dirty="0" smtClean="0">
                              <a:solidFill>
                                <a:srgbClr val="003399"/>
                              </a:solidFill>
                              <a:latin typeface="+mj-lt"/>
                            </a:rPr>
                            <a:t>       S2</a:t>
                          </a:r>
                          <a:endParaRPr lang="zh-TW" altLang="en-US" sz="1800" dirty="0">
                            <a:solidFill>
                              <a:srgbClr val="003399"/>
                            </a:solidFill>
                            <a:latin typeface="+mj-lt"/>
                          </a:endParaRPr>
                        </a:p>
                      </a:txBody>
                      <a:tcPr marL="91438" marR="91438" marT="45713" marB="45713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800" dirty="0" smtClean="0">
                              <a:solidFill>
                                <a:srgbClr val="003399"/>
                              </a:solidFill>
                              <a:latin typeface="+mj-lt"/>
                            </a:rPr>
                            <a:t>   </a:t>
                          </a:r>
                          <a:r>
                            <a:rPr lang="en-US" altLang="zh-TW" sz="1800" dirty="0" err="1" smtClean="0">
                              <a:solidFill>
                                <a:srgbClr val="003399"/>
                              </a:solidFill>
                              <a:latin typeface="+mj-lt"/>
                            </a:rPr>
                            <a:t>Expt</a:t>
                          </a:r>
                          <a:r>
                            <a:rPr lang="en-US" altLang="zh-TW" sz="1800" dirty="0" smtClean="0">
                              <a:solidFill>
                                <a:srgbClr val="003399"/>
                              </a:solidFill>
                              <a:latin typeface="+mj-lt"/>
                            </a:rPr>
                            <a:t> (</a:t>
                          </a:r>
                          <a:r>
                            <a:rPr lang="en-US" altLang="zh-TW" sz="1800" b="0" i="0" u="none" baseline="0" dirty="0" smtClean="0">
                              <a:solidFill>
                                <a:srgbClr val="003399"/>
                              </a:solidFill>
                              <a:latin typeface="Arial"/>
                            </a:rPr>
                            <a:t>10</a:t>
                          </a:r>
                          <a:r>
                            <a:rPr lang="en-US" altLang="zh-TW" sz="1800" b="0" i="0" u="none" baseline="30000" dirty="0" smtClean="0">
                              <a:solidFill>
                                <a:srgbClr val="003399"/>
                              </a:solidFill>
                              <a:latin typeface="Arial"/>
                            </a:rPr>
                            <a:t>-6</a:t>
                          </a:r>
                          <a:r>
                            <a:rPr lang="en-US" altLang="zh-TW" sz="1800" b="0" i="0" u="none" baseline="0" dirty="0" smtClean="0">
                              <a:solidFill>
                                <a:srgbClr val="003399"/>
                              </a:solidFill>
                              <a:latin typeface="Arial"/>
                            </a:rPr>
                            <a:t>)</a:t>
                          </a:r>
                          <a:endParaRPr lang="zh-TW" altLang="en-US" sz="1800" b="1" i="0" u="none" baseline="30000" dirty="0">
                            <a:solidFill>
                              <a:srgbClr val="003399"/>
                            </a:solidFill>
                            <a:latin typeface="Arial"/>
                          </a:endParaRPr>
                        </a:p>
                      </a:txBody>
                      <a:tcPr marL="91438" marR="91438" marT="45713" marB="45713"/>
                    </a:tc>
                    <a:extLst>
                      <a:ext uri="{0D108BD9-81ED-4DB2-BD59-A6C34878D82A}">
                        <a16:rowId xmlns:a16="http://schemas.microsoft.com/office/drawing/2014/main" val="2388892756"/>
                      </a:ext>
                    </a:extLst>
                  </a:tr>
                  <a:tr h="3807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00" t="-106452" r="-302000" b="-10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00800" t="-106452" r="-202000" b="-10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106452" r="-102000" b="-10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00800" t="-106452" r="-2000" b="-10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2603055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00" t="-206452" r="-302000" b="-9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00800" t="-206452" r="-202000" b="-9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206452" r="-102000" b="-9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00800" t="-206452" r="-2000" b="-9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3814574"/>
                      </a:ext>
                    </a:extLst>
                  </a:tr>
                  <a:tr h="37547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00" t="-306452" r="-302000" b="-8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00800" t="-306452" r="-202000" b="-8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306452" r="-102000" b="-8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00800" t="-306452" r="-2000" b="-8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395964"/>
                      </a:ext>
                    </a:extLst>
                  </a:tr>
                  <a:tr h="37268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00" t="-413115" r="-302000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00800" t="-413115" r="-202000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413115" r="-102000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859998"/>
                      </a:ext>
                    </a:extLst>
                  </a:tr>
                  <a:tr h="3767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00" t="-504839" r="-302000" b="-6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00800" t="-504839" r="-202000" b="-6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504839" r="-102000" b="-6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930909"/>
                      </a:ext>
                    </a:extLst>
                  </a:tr>
                  <a:tr h="37299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00" t="-614754" r="-302000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00800" t="-614754" r="-202000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614754" r="-102000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00800" t="-614754" r="-2000" b="-5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0221101"/>
                      </a:ext>
                    </a:extLst>
                  </a:tr>
                  <a:tr h="3767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00" t="-703226" r="-302000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00800" t="-703226" r="-202000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703226" r="-102000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00800" t="-703226" r="-2000" b="-4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5611149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00" t="-803226" r="-302000" b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00800" t="-803226" r="-202000" b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803226" r="-102000" b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00800" t="-803226" r="-2000" b="-3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908300"/>
                      </a:ext>
                    </a:extLst>
                  </a:tr>
                  <a:tr h="38061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00" t="-903226" r="-302000" b="-2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00800" t="-903226" r="-202000" b="-2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903226" r="-102000" b="-2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00800" t="-903226" r="-2000" b="-2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2743278"/>
                      </a:ext>
                    </a:extLst>
                  </a:tr>
                  <a:tr h="3767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00" t="-1003226" r="-302000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00800" t="-1003226" r="-202000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1003226" r="-102000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00800" t="-1003226" r="-2000" b="-1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01119"/>
                      </a:ext>
                    </a:extLst>
                  </a:tr>
                  <a:tr h="37299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800" t="-1121311" r="-302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00800" t="-1121311" r="-202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00800" t="-1121311" r="-102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00800" t="-1121311" r="-2000" b="-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31878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字方塊 6"/>
          <p:cNvSpPr txBox="1"/>
          <p:nvPr/>
        </p:nvSpPr>
        <p:spPr>
          <a:xfrm>
            <a:off x="1603375" y="5655146"/>
            <a:ext cx="708342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rgbClr val="FF0000"/>
                </a:solidFill>
                <a:latin typeface="+mj-lt"/>
              </a:rPr>
              <a:t>Scenario 1 for </a:t>
            </a:r>
            <a:r>
              <a:rPr lang="en-US" altLang="zh-TW" sz="2000" dirty="0">
                <a:solidFill>
                  <a:srgbClr val="FF0000"/>
                </a:solidFill>
                <a:latin typeface="Arial"/>
              </a:rPr>
              <a:t>K</a:t>
            </a:r>
            <a:r>
              <a:rPr lang="en-US" altLang="zh-TW" sz="2000" b="1" baseline="-25000" dirty="0">
                <a:solidFill>
                  <a:srgbClr val="FF0000"/>
                </a:solidFill>
                <a:latin typeface="Arial"/>
              </a:rPr>
              <a:t>0</a:t>
            </a:r>
            <a:r>
              <a:rPr lang="en-US" altLang="zh-TW" sz="2000" b="1" baseline="30000" dirty="0">
                <a:solidFill>
                  <a:srgbClr val="FF0000"/>
                </a:solidFill>
                <a:latin typeface="+mj-lt"/>
              </a:rPr>
              <a:t>*</a:t>
            </a:r>
            <a:r>
              <a:rPr lang="en-US" altLang="zh-TW" sz="2000" b="1" dirty="0">
                <a:solidFill>
                  <a:srgbClr val="FF0000"/>
                </a:solidFill>
                <a:latin typeface="+mj-lt"/>
              </a:rPr>
              <a:t>(1430) is </a:t>
            </a:r>
            <a:r>
              <a:rPr lang="en-US" altLang="zh-TW" sz="2000" dirty="0" smtClean="0">
                <a:solidFill>
                  <a:srgbClr val="FF0000"/>
                </a:solidFill>
                <a:latin typeface="+mj-lt"/>
              </a:rPr>
              <a:t>ruled out</a:t>
            </a:r>
            <a:r>
              <a:rPr lang="en-US" altLang="zh-TW" sz="2000" b="1" dirty="0" smtClean="0">
                <a:solidFill>
                  <a:srgbClr val="FF0000"/>
                </a:solidFill>
                <a:latin typeface="+mj-lt"/>
              </a:rPr>
              <a:t>    </a:t>
            </a:r>
            <a:endParaRPr lang="en-US" altLang="zh-TW" sz="2000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en-US" altLang="zh-TW" sz="2000" b="1" dirty="0" smtClean="0">
                <a:solidFill>
                  <a:srgbClr val="FF0000"/>
                </a:solidFill>
                <a:latin typeface="+mj-lt"/>
                <a:sym typeface="Symbol"/>
              </a:rPr>
              <a:t></a:t>
            </a:r>
            <a:r>
              <a:rPr lang="en-US" altLang="zh-TW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Arial"/>
              </a:rPr>
              <a:t>K</a:t>
            </a:r>
            <a:r>
              <a:rPr lang="en-US" altLang="zh-TW" sz="2000" b="1" baseline="-25000" dirty="0">
                <a:solidFill>
                  <a:srgbClr val="FF0000"/>
                </a:solidFill>
                <a:latin typeface="Arial"/>
              </a:rPr>
              <a:t>0</a:t>
            </a:r>
            <a:r>
              <a:rPr lang="en-US" altLang="zh-TW" sz="2000" b="1" baseline="15000" dirty="0">
                <a:solidFill>
                  <a:srgbClr val="FF0000"/>
                </a:solidFill>
                <a:latin typeface="Arial"/>
              </a:rPr>
              <a:t>*</a:t>
            </a:r>
            <a:r>
              <a:rPr lang="en-US" altLang="zh-TW" sz="2000" b="1" dirty="0">
                <a:solidFill>
                  <a:srgbClr val="FF0000"/>
                </a:solidFill>
                <a:latin typeface="+mj-lt"/>
              </a:rPr>
              <a:t>(1430) is a lowest lying </a:t>
            </a:r>
            <a:r>
              <a:rPr lang="en-US" altLang="zh-TW" sz="2000" b="1" dirty="0" err="1">
                <a:solidFill>
                  <a:srgbClr val="FF0000"/>
                </a:solidFill>
                <a:latin typeface="+mj-lt"/>
              </a:rPr>
              <a:t>q</a:t>
            </a:r>
            <a:r>
              <a:rPr lang="en-US" altLang="zh-TW" sz="2000" b="1" u="sng" dirty="0" err="1">
                <a:solidFill>
                  <a:srgbClr val="FF0000"/>
                </a:solidFill>
                <a:latin typeface="+mj-lt"/>
              </a:rPr>
              <a:t>q</a:t>
            </a:r>
            <a:r>
              <a:rPr lang="en-US" altLang="zh-TW" sz="2000" b="1" dirty="0">
                <a:solidFill>
                  <a:srgbClr val="FF0000"/>
                </a:solidFill>
                <a:latin typeface="+mj-lt"/>
              </a:rPr>
              <a:t> state  </a:t>
            </a:r>
          </a:p>
          <a:p>
            <a:pPr>
              <a:defRPr/>
            </a:pPr>
            <a:r>
              <a:rPr lang="en-US" altLang="zh-TW" sz="2000" b="1" dirty="0" smtClean="0">
                <a:solidFill>
                  <a:srgbClr val="FF0000"/>
                </a:solidFill>
                <a:latin typeface="+mj-lt"/>
                <a:sym typeface="Symbol"/>
              </a:rPr>
              <a:t></a:t>
            </a:r>
            <a:r>
              <a:rPr lang="en-US" altLang="zh-TW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+mj-lt"/>
              </a:rPr>
              <a:t>light scalars are most likely 4-quark states </a:t>
            </a:r>
          </a:p>
          <a:p>
            <a:pPr>
              <a:defRPr/>
            </a:pPr>
            <a:endParaRPr lang="zh-TW" alt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625475" y="625160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 bwMode="auto">
          <a:xfrm>
            <a:off x="5864772" y="5236453"/>
            <a:ext cx="313418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500" dirty="0" smtClean="0"/>
              <a:t>Chang, Chen, Zhao, Zhang (’22)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9648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9552A-F573-4662-82F8-161A2F44A3D8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78612" y="145743"/>
            <a:ext cx="707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solidFill>
                  <a:srgbClr val="FF33CC"/>
                </a:solidFill>
              </a:rPr>
              <a:t>                             </a:t>
            </a:r>
            <a:r>
              <a:rPr lang="en-US" altLang="zh-TW" sz="2400" dirty="0" smtClean="0">
                <a:solidFill>
                  <a:srgbClr val="FF33CC"/>
                </a:solidFill>
              </a:rPr>
              <a:t>   B</a:t>
            </a:r>
            <a:r>
              <a:rPr lang="en-US" altLang="zh-TW" sz="2400" dirty="0" smtClean="0">
                <a:solidFill>
                  <a:srgbClr val="FF33CC"/>
                </a:solidFill>
                <a:sym typeface="Symbol" panose="05050102010706020507" pitchFamily="18" charset="2"/>
              </a:rPr>
              <a:t> T (P,V)</a:t>
            </a:r>
            <a:endParaRPr lang="en-US" altLang="zh-TW" sz="2400" dirty="0">
              <a:solidFill>
                <a:srgbClr val="FF33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73075" y="655638"/>
            <a:ext cx="7958138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1520" y="752823"/>
            <a:ext cx="819852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9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J</a:t>
            </a:r>
            <a:r>
              <a:rPr lang="en-US" altLang="zh-TW" sz="1900" b="1" baseline="30000" dirty="0" smtClean="0">
                <a:solidFill>
                  <a:srgbClr val="0000FF"/>
                </a:solidFill>
                <a:latin typeface="Arial" panose="020B0604020202020204" pitchFamily="34" charset="0"/>
              </a:rPr>
              <a:t>P</a:t>
            </a:r>
            <a:r>
              <a:rPr lang="en-US" altLang="zh-TW" sz="19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=2</a:t>
            </a:r>
            <a:r>
              <a:rPr lang="en-US" altLang="zh-TW" sz="1900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+</a:t>
            </a:r>
            <a:r>
              <a:rPr lang="en-US" altLang="zh-TW" sz="1900" b="1" dirty="0">
                <a:solidFill>
                  <a:srgbClr val="0000FF"/>
                </a:solidFill>
                <a:latin typeface="Arial" panose="020B0604020202020204" pitchFamily="34" charset="0"/>
              </a:rPr>
              <a:t> tensor </a:t>
            </a:r>
            <a:r>
              <a:rPr lang="en-US" altLang="zh-TW" sz="19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mesons: </a:t>
            </a:r>
            <a:r>
              <a:rPr lang="en-US" altLang="zh-TW" sz="1900" b="1" dirty="0" smtClean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</a:t>
            </a:r>
            <a:r>
              <a:rPr lang="en-US" altLang="zh-TW" sz="1900" b="1" baseline="-25000" dirty="0" smtClean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19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(1270</a:t>
            </a:r>
            <a:r>
              <a:rPr lang="en-US" altLang="zh-TW" sz="1900" b="1" dirty="0">
                <a:solidFill>
                  <a:srgbClr val="0000FF"/>
                </a:solidFill>
                <a:latin typeface="Arial" panose="020B0604020202020204" pitchFamily="34" charset="0"/>
              </a:rPr>
              <a:t>), f’</a:t>
            </a:r>
            <a:r>
              <a:rPr lang="en-US" altLang="zh-TW" sz="1900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n-US" altLang="zh-TW" sz="1900" b="1" dirty="0">
                <a:solidFill>
                  <a:srgbClr val="0000FF"/>
                </a:solidFill>
                <a:latin typeface="Arial" panose="020B0604020202020204" pitchFamily="34" charset="0"/>
              </a:rPr>
              <a:t>(1525), </a:t>
            </a:r>
            <a:r>
              <a:rPr lang="en-US" altLang="zh-TW" sz="1900" b="1" dirty="0" smtClean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K</a:t>
            </a:r>
            <a:r>
              <a:rPr lang="en-US" altLang="zh-TW" sz="1900" b="1" baseline="-25000" dirty="0" smtClean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zh-TW" sz="1900" b="1" baseline="30000" dirty="0">
                <a:solidFill>
                  <a:srgbClr val="0000FF"/>
                </a:solidFill>
                <a:latin typeface="新細明體" panose="02020500000000000000" pitchFamily="18" charset="-120"/>
                <a:sym typeface="Symbol" panose="05050102010706020507" pitchFamily="18" charset="2"/>
              </a:rPr>
              <a:t>*</a:t>
            </a:r>
            <a:r>
              <a:rPr lang="en-US" altLang="zh-TW" sz="1900" b="1" dirty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en-US" altLang="zh-TW" sz="19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1430), a</a:t>
            </a:r>
            <a:r>
              <a:rPr lang="en-US" altLang="zh-TW" sz="1900" b="1" baseline="-25000" dirty="0" smtClean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n-US" altLang="zh-TW" sz="19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(1320)</a:t>
            </a:r>
            <a:endParaRPr lang="en-US" altLang="zh-TW" sz="19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29405" y="1267202"/>
                <a:ext cx="8549734" cy="293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n"/>
                  <a:defRPr/>
                </a:pPr>
                <a:r>
                  <a:rPr lang="en-US" altLang="zh-TW" sz="2000" b="1" dirty="0" smtClean="0">
                    <a:solidFill>
                      <a:srgbClr val="0000FF"/>
                    </a:solidFill>
                    <a:latin typeface="+mj-lt"/>
                  </a:rPr>
                  <a:t>Tensor </a:t>
                </a:r>
                <a:r>
                  <a:rPr lang="en-US" altLang="zh-TW" sz="2000" b="1" dirty="0">
                    <a:solidFill>
                      <a:srgbClr val="0000FF"/>
                    </a:solidFill>
                    <a:latin typeface="+mj-lt"/>
                  </a:rPr>
                  <a:t>meson cannot be produced from local V-A  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  <a:latin typeface="+mj-lt"/>
                  </a:rPr>
                  <a:t>current owing                                             to  </a:t>
                </a:r>
                <a:r>
                  <a:rPr lang="en-US" altLang="zh-TW" sz="2000" b="1" dirty="0">
                    <a:solidFill>
                      <a:srgbClr val="0000FF"/>
                    </a:solidFill>
                    <a:latin typeface="Symbol"/>
                    <a:sym typeface="Symbol"/>
                  </a:rPr>
                  <a:t></a:t>
                </a:r>
                <a:r>
                  <a:rPr lang="en-US" altLang="zh-TW" sz="2000" b="1" baseline="-25000" dirty="0">
                    <a:solidFill>
                      <a:srgbClr val="0000FF"/>
                    </a:solidFill>
                    <a:latin typeface="Symbol"/>
                    <a:sym typeface="Symbol"/>
                  </a:rPr>
                  <a:t></a:t>
                </a:r>
                <a:r>
                  <a:rPr lang="en-US" altLang="zh-TW" sz="2000" b="1" dirty="0">
                    <a:solidFill>
                      <a:srgbClr val="0000FF"/>
                    </a:solidFill>
                    <a:latin typeface="+mj-lt"/>
                  </a:rPr>
                  <a:t>p</a:t>
                </a:r>
                <a:r>
                  <a:rPr lang="en-US" altLang="zh-TW" sz="2000" b="1" baseline="30000" dirty="0">
                    <a:solidFill>
                      <a:srgbClr val="0000FF"/>
                    </a:solidFill>
                    <a:latin typeface="Symbol"/>
                    <a:sym typeface="Symbol"/>
                  </a:rPr>
                  <a:t></a:t>
                </a:r>
                <a:r>
                  <a:rPr lang="en-US" altLang="zh-TW" sz="2000" b="1" dirty="0">
                    <a:solidFill>
                      <a:srgbClr val="0000FF"/>
                    </a:solidFill>
                    <a:latin typeface="+mj-lt"/>
                  </a:rPr>
                  <a:t>=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  <a:latin typeface="+mj-lt"/>
                  </a:rPr>
                  <a:t>0,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</m:d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TW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altLang="zh-TW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  <a:latin typeface="+mj-lt"/>
                  </a:rPr>
                  <a:t>  </a:t>
                </a:r>
                <a:endParaRPr lang="en-US" altLang="zh-TW" sz="2000" b="1" dirty="0">
                  <a:solidFill>
                    <a:srgbClr val="0000FF"/>
                  </a:solidFill>
                  <a:latin typeface="+mj-lt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  <a:defRPr/>
                </a:pPr>
                <a:r>
                  <a:rPr lang="en-US" altLang="zh-TW" sz="2000" b="1" dirty="0" smtClean="0">
                    <a:solidFill>
                      <a:srgbClr val="0000FF"/>
                    </a:solidFill>
                    <a:latin typeface="+mj-lt"/>
                  </a:rPr>
                  <a:t>Can </a:t>
                </a:r>
                <a:r>
                  <a:rPr lang="en-US" altLang="zh-TW" sz="2000" b="1" dirty="0">
                    <a:solidFill>
                      <a:srgbClr val="0000FF"/>
                    </a:solidFill>
                    <a:latin typeface="+mj-lt"/>
                  </a:rPr>
                  <a:t>be created from local 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  <a:latin typeface="+mj-lt"/>
                  </a:rPr>
                  <a:t>currents </a:t>
                </a:r>
                <a:r>
                  <a:rPr lang="en-US" altLang="zh-TW" sz="2000" b="1" dirty="0">
                    <a:solidFill>
                      <a:srgbClr val="0000FF"/>
                    </a:solidFill>
                    <a:latin typeface="+mj-lt"/>
                  </a:rPr>
                  <a:t>involving covariant derivatives </a:t>
                </a:r>
              </a:p>
              <a:p>
                <a:pPr>
                  <a:lnSpc>
                    <a:spcPct val="150000"/>
                  </a:lnSpc>
                  <a:defRPr/>
                </a:pPr>
                <a:endParaRPr lang="en-US" altLang="zh-TW" sz="2000" b="1" dirty="0">
                  <a:solidFill>
                    <a:srgbClr val="0000FF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  <a:defRPr/>
                </a:pPr>
                <a:endParaRPr lang="en-US" altLang="zh-TW" sz="2000" b="1" dirty="0">
                  <a:solidFill>
                    <a:srgbClr val="0000FF"/>
                  </a:solidFill>
                  <a:latin typeface="+mj-lt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TW" sz="2000" b="1" dirty="0">
                    <a:solidFill>
                      <a:srgbClr val="0000FF"/>
                    </a:solidFill>
                    <a:latin typeface="+mj-lt"/>
                  </a:rPr>
                  <a:t>    </a:t>
                </a:r>
                <a:endParaRPr lang="zh-TW" altLang="en-US" sz="20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05" y="1267202"/>
                <a:ext cx="8549734" cy="2930610"/>
              </a:xfrm>
              <a:prstGeom prst="rect">
                <a:avLst/>
              </a:prstGeom>
              <a:blipFill>
                <a:blip r:embed="rId2"/>
                <a:stretch>
                  <a:fillRect l="-641" r="-309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00" y="2780088"/>
            <a:ext cx="5064936" cy="6716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97" y="3760365"/>
            <a:ext cx="3960298" cy="6231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 bwMode="auto">
          <a:xfrm>
            <a:off x="731520" y="3451782"/>
            <a:ext cx="1078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smtClean="0">
                <a:solidFill>
                  <a:srgbClr val="0000FF"/>
                </a:solidFill>
              </a:rPr>
              <a:t>with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pic>
        <p:nvPicPr>
          <p:cNvPr id="13" name="圖片 15" descr="temp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11" y="4712191"/>
            <a:ext cx="6715016" cy="184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 bwMode="auto">
          <a:xfrm>
            <a:off x="6308619" y="4373637"/>
            <a:ext cx="24341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 smtClean="0"/>
              <a:t>HYC, Koike, Yang  (’10)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2806262" y="4799023"/>
            <a:ext cx="359454" cy="2017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solidFill>
                <a:schemeClr val="bg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4054890" y="2812571"/>
            <a:ext cx="372067" cy="32792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4327110" y="3141543"/>
            <a:ext cx="372067" cy="32792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26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TEXPOINTINIT" val=""/>
  <p:tag name="USEAMSFONTS" val="Fals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364"/>
  <p:tag name="FIRST@8KFGPITW1D8ACMFP" val="2494"/>
  <p:tag name="FIRSTPHCHENG@8KFGPITW1D8ACMFP" val="2494"/>
  <p:tag name="FIRSTPHCHENG@JKDFJGP4DNFYY57I" val="3929"/>
  <p:tag name="FIRSTPHCHENG@PCFYIIGQOSGQY5H8" val="4160"/>
  <p:tag name="FIRSTPHCHENG@PCFZWY04OWLOY5H8" val="4511"/>
</p:tagLst>
</file>

<file path=ppt/theme/theme1.xml><?xml version="1.0" encoding="utf-8"?>
<a:theme xmlns:a="http://schemas.openxmlformats.org/drawingml/2006/main" name="預設簡報設計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spcBef>
            <a:spcPct val="50000"/>
          </a:spcBef>
          <a:defRPr sz="2000">
            <a:solidFill>
              <a:srgbClr val="FF0000"/>
            </a:solidFill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青蘋果設計範本">
  <a:themeElements>
    <a:clrScheme name="青蘋果設計範本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青蘋果設計範本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青蘋果設計範本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177516</TotalTime>
  <Words>1328</Words>
  <Application>Microsoft Office PowerPoint</Application>
  <PresentationFormat>如螢幕大小 (4:3)</PresentationFormat>
  <Paragraphs>364</Paragraphs>
  <Slides>27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0" baseType="lpstr">
      <vt:lpstr>新細明體</vt:lpstr>
      <vt:lpstr>新細明體</vt:lpstr>
      <vt:lpstr>Arial</vt:lpstr>
      <vt:lpstr>Cambria Math</vt:lpstr>
      <vt:lpstr>Franklin Gothic Medium Cond</vt:lpstr>
      <vt:lpstr>Symbol</vt:lpstr>
      <vt:lpstr>Tahoma</vt:lpstr>
      <vt:lpstr>Times New Roman</vt:lpstr>
      <vt:lpstr>Verdana</vt:lpstr>
      <vt:lpstr>Wingdings</vt:lpstr>
      <vt:lpstr>預設簡報設計</vt:lpstr>
      <vt:lpstr>青蘋果設計範本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Academia Sinica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Svetlana</dc:creator>
  <cp:lastModifiedBy>PHCHENG</cp:lastModifiedBy>
  <cp:revision>2248</cp:revision>
  <cp:lastPrinted>2022-05-30T02:50:46Z</cp:lastPrinted>
  <dcterms:created xsi:type="dcterms:W3CDTF">2003-12-08T15:21:47Z</dcterms:created>
  <dcterms:modified xsi:type="dcterms:W3CDTF">2022-05-30T03:50:32Z</dcterms:modified>
</cp:coreProperties>
</file>