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59" r:id="rId4"/>
    <p:sldId id="277" r:id="rId5"/>
    <p:sldId id="273" r:id="rId6"/>
    <p:sldId id="261" r:id="rId7"/>
    <p:sldId id="262" r:id="rId8"/>
    <p:sldId id="263" r:id="rId9"/>
    <p:sldId id="264" r:id="rId10"/>
    <p:sldId id="267" r:id="rId11"/>
    <p:sldId id="266" r:id="rId12"/>
    <p:sldId id="269" r:id="rId13"/>
    <p:sldId id="270" r:id="rId14"/>
    <p:sldId id="271" r:id="rId15"/>
    <p:sldId id="272" r:id="rId16"/>
    <p:sldId id="260" r:id="rId17"/>
    <p:sldId id="268" r:id="rId18"/>
    <p:sldId id="265" r:id="rId19"/>
    <p:sldId id="276" r:id="rId20"/>
    <p:sldId id="275" r:id="rId21"/>
    <p:sldId id="274" r:id="rId22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7171"/>
    <a:srgbClr val="C0C0C0"/>
    <a:srgbClr val="000000"/>
    <a:srgbClr val="AFABAB"/>
    <a:srgbClr val="D9E4F0"/>
    <a:srgbClr val="D0CECE"/>
    <a:srgbClr val="333F50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CC4FB-7E9D-4A9F-8650-0A531558A4EF}" type="datetimeFigureOut">
              <a:rPr lang="de-DE" smtClean="0"/>
              <a:t>18.02.2022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DDB1-CE7A-47F5-AC00-A71E0C8971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8704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CC4FB-7E9D-4A9F-8650-0A531558A4EF}" type="datetimeFigureOut">
              <a:rPr lang="de-DE" smtClean="0"/>
              <a:t>18.02.2022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DDB1-CE7A-47F5-AC00-A71E0C8971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374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CC4FB-7E9D-4A9F-8650-0A531558A4EF}" type="datetimeFigureOut">
              <a:rPr lang="de-DE" smtClean="0"/>
              <a:t>18.02.2022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DDB1-CE7A-47F5-AC00-A71E0C8971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449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CC4FB-7E9D-4A9F-8650-0A531558A4EF}" type="datetimeFigureOut">
              <a:rPr lang="de-DE" smtClean="0"/>
              <a:t>18.02.2022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DDB1-CE7A-47F5-AC00-A71E0C8971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716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CC4FB-7E9D-4A9F-8650-0A531558A4EF}" type="datetimeFigureOut">
              <a:rPr lang="de-DE" smtClean="0"/>
              <a:t>18.02.2022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DDB1-CE7A-47F5-AC00-A71E0C8971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73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CC4FB-7E9D-4A9F-8650-0A531558A4EF}" type="datetimeFigureOut">
              <a:rPr lang="de-DE" smtClean="0"/>
              <a:t>18.02.2022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DDB1-CE7A-47F5-AC00-A71E0C8971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492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CC4FB-7E9D-4A9F-8650-0A531558A4EF}" type="datetimeFigureOut">
              <a:rPr lang="de-DE" smtClean="0"/>
              <a:t>18.02.2022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DDB1-CE7A-47F5-AC00-A71E0C8971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359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CC4FB-7E9D-4A9F-8650-0A531558A4EF}" type="datetimeFigureOut">
              <a:rPr lang="de-DE" smtClean="0"/>
              <a:t>18.02.2022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DDB1-CE7A-47F5-AC00-A71E0C8971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710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CC4FB-7E9D-4A9F-8650-0A531558A4EF}" type="datetimeFigureOut">
              <a:rPr lang="de-DE" smtClean="0"/>
              <a:t>18.02.2022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DDB1-CE7A-47F5-AC00-A71E0C8971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350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CC4FB-7E9D-4A9F-8650-0A531558A4EF}" type="datetimeFigureOut">
              <a:rPr lang="de-DE" smtClean="0"/>
              <a:t>18.02.2022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DDB1-CE7A-47F5-AC00-A71E0C8971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34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CC4FB-7E9D-4A9F-8650-0A531558A4EF}" type="datetimeFigureOut">
              <a:rPr lang="de-DE" smtClean="0"/>
              <a:t>18.02.2022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DDB1-CE7A-47F5-AC00-A71E0C8971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785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CC4FB-7E9D-4A9F-8650-0A531558A4EF}" type="datetimeFigureOut">
              <a:rPr lang="de-DE" smtClean="0"/>
              <a:t>18.02.2022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4DDB1-CE7A-47F5-AC00-A71E0C8971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268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el 92">
            <a:extLst>
              <a:ext uri="{FF2B5EF4-FFF2-40B4-BE49-F238E27FC236}">
                <a16:creationId xmlns:a16="http://schemas.microsoft.com/office/drawing/2014/main" id="{09E85ACF-BB95-4637-8837-82BDB896E136}"/>
              </a:ext>
            </a:extLst>
          </p:cNvPr>
          <p:cNvSpPr txBox="1">
            <a:spLocks/>
          </p:cNvSpPr>
          <p:nvPr/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MMB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DBF2E84-67E0-46B4-B14E-582DABDE4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0007"/>
            <a:ext cx="9906000" cy="2989465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54674B61-5E41-4FCB-AFD8-0AC56246932F}"/>
              </a:ext>
            </a:extLst>
          </p:cNvPr>
          <p:cNvSpPr/>
          <p:nvPr/>
        </p:nvSpPr>
        <p:spPr>
          <a:xfrm>
            <a:off x="419100" y="5052060"/>
            <a:ext cx="4709160" cy="137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4864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B47E7A-9524-4A7B-A12F-69DE70380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Power Supply Consolidation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6750A5-C4E1-4970-A8CB-87C2E8036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045254B-C726-4075-9368-DA726732B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1427515"/>
            <a:ext cx="8237220" cy="514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63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1F9A31-CFB0-42FF-B507-A686E05E9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EAA3BE-DC94-4FB4-A4CD-A9463CEF8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DC7B271-1BC7-47D1-98FA-D028B2D42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855"/>
            <a:ext cx="9906000" cy="593624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1F3F365-6F85-45EC-892D-F900B96AAF26}"/>
              </a:ext>
            </a:extLst>
          </p:cNvPr>
          <p:cNvSpPr txBox="1"/>
          <p:nvPr/>
        </p:nvSpPr>
        <p:spPr>
          <a:xfrm>
            <a:off x="7980712" y="6301376"/>
            <a:ext cx="1244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(UG583, p. 29)</a:t>
            </a:r>
          </a:p>
        </p:txBody>
      </p:sp>
    </p:spTree>
    <p:extLst>
      <p:ext uri="{BB962C8B-B14F-4D97-AF65-F5344CB8AC3E}">
        <p14:creationId xmlns:p14="http://schemas.microsoft.com/office/powerpoint/2010/main" val="2544547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819C5-F518-4067-96D6-355284C65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FireFly</a:t>
            </a:r>
            <a:r>
              <a:rPr lang="de-DE" dirty="0"/>
              <a:t> Power (1) 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AF909F2D-B7FB-4414-A457-268F7115C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38" y="1983382"/>
            <a:ext cx="8543925" cy="403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42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14541-C20E-40A3-993F-653C4C19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FireFly</a:t>
            </a:r>
            <a:r>
              <a:rPr lang="de-DE" dirty="0"/>
              <a:t> Power (2)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88B56EC-688A-4004-A58A-7462FAA0BD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38" y="2283663"/>
            <a:ext cx="8543925" cy="343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52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5D252-5820-4098-8DD3-038EB69D0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PLL Power (1)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51437F9A-B6C7-4899-9071-440650637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38" y="1964023"/>
            <a:ext cx="8543925" cy="407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25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183297-E7A6-4870-843B-F415A13A6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PLL Power (2)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BB7A8409-AC37-43FD-8394-3C439943C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38" y="2488307"/>
            <a:ext cx="8543925" cy="302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75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F6206A-041A-49DC-8846-72BB479C6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Power </a:t>
            </a:r>
            <a:r>
              <a:rPr lang="de-DE" dirty="0" err="1"/>
              <a:t>Supplies</a:t>
            </a:r>
            <a:r>
              <a:rPr lang="de-DE" dirty="0"/>
              <a:t> (1)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C5E23C-2FAD-41B1-B716-0DEF27F0F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LTM4620 (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outputs</a:t>
            </a:r>
            <a:r>
              <a:rPr lang="de-DE" dirty="0"/>
              <a:t>):</a:t>
            </a:r>
          </a:p>
          <a:p>
            <a:pPr lvl="1"/>
            <a:r>
              <a:rPr lang="de-DE" dirty="0"/>
              <a:t>Input: 		4.5 .. 16 V</a:t>
            </a:r>
          </a:p>
          <a:p>
            <a:pPr lvl="1"/>
            <a:r>
              <a:rPr lang="de-DE" dirty="0"/>
              <a:t>Output: 		0.6 .. 2.5 V</a:t>
            </a:r>
          </a:p>
          <a:p>
            <a:pPr lvl="1"/>
            <a:r>
              <a:rPr lang="de-DE" dirty="0" err="1"/>
              <a:t>Current</a:t>
            </a:r>
            <a:r>
              <a:rPr lang="de-DE" dirty="0"/>
              <a:t>:		13 A/Output; 26 A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combined</a:t>
            </a:r>
            <a:r>
              <a:rPr lang="de-DE" dirty="0"/>
              <a:t> </a:t>
            </a:r>
            <a:r>
              <a:rPr lang="de-DE" dirty="0" err="1"/>
              <a:t>outputs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LTM4644 (</a:t>
            </a:r>
            <a:r>
              <a:rPr lang="de-DE" dirty="0" err="1"/>
              <a:t>four</a:t>
            </a:r>
            <a:r>
              <a:rPr lang="de-DE" dirty="0"/>
              <a:t> </a:t>
            </a:r>
            <a:r>
              <a:rPr lang="de-DE" dirty="0" err="1"/>
              <a:t>outputs</a:t>
            </a:r>
            <a:r>
              <a:rPr lang="de-DE" dirty="0"/>
              <a:t>):</a:t>
            </a:r>
          </a:p>
          <a:p>
            <a:pPr lvl="1"/>
            <a:r>
              <a:rPr lang="de-DE" dirty="0"/>
              <a:t>Input:		4 .. 14 V; </a:t>
            </a:r>
            <a:r>
              <a:rPr lang="de-DE" dirty="0" err="1"/>
              <a:t>with</a:t>
            </a:r>
            <a:r>
              <a:rPr lang="de-DE" dirty="0"/>
              <a:t> external </a:t>
            </a:r>
            <a:r>
              <a:rPr lang="de-DE" dirty="0" err="1"/>
              <a:t>bias</a:t>
            </a:r>
            <a:r>
              <a:rPr lang="de-DE" dirty="0"/>
              <a:t>: 2.375 .. 14 V </a:t>
            </a:r>
          </a:p>
          <a:p>
            <a:pPr lvl="1"/>
            <a:r>
              <a:rPr lang="de-DE" dirty="0"/>
              <a:t>Output:		0.6 .. 5.5 V</a:t>
            </a:r>
          </a:p>
          <a:p>
            <a:pPr lvl="1"/>
            <a:r>
              <a:rPr lang="de-DE" dirty="0" err="1"/>
              <a:t>Current</a:t>
            </a:r>
            <a:r>
              <a:rPr lang="de-DE" dirty="0"/>
              <a:t>: 		4 A/Output;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16 A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combined</a:t>
            </a:r>
            <a:r>
              <a:rPr lang="de-DE" dirty="0"/>
              <a:t> 				</a:t>
            </a:r>
            <a:r>
              <a:rPr lang="de-DE" dirty="0" err="1"/>
              <a:t>outputs</a:t>
            </a:r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1666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F6206A-041A-49DC-8846-72BB479C6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Power </a:t>
            </a:r>
            <a:r>
              <a:rPr lang="de-DE" dirty="0" err="1"/>
              <a:t>Supplies</a:t>
            </a:r>
            <a:r>
              <a:rPr lang="de-DE" dirty="0"/>
              <a:t> (2)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C5E23C-2FAD-41B1-B716-0DEF27F0F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LTM4650 (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outputs</a:t>
            </a:r>
            <a:r>
              <a:rPr lang="de-DE" dirty="0"/>
              <a:t>, </a:t>
            </a:r>
            <a:r>
              <a:rPr lang="de-DE" dirty="0" err="1"/>
              <a:t>used</a:t>
            </a:r>
            <a:r>
              <a:rPr lang="de-DE" dirty="0"/>
              <a:t> in HighFlex2):</a:t>
            </a:r>
          </a:p>
          <a:p>
            <a:pPr lvl="1"/>
            <a:r>
              <a:rPr lang="de-DE" dirty="0"/>
              <a:t>Input: 		4.5 .. 15 V</a:t>
            </a:r>
          </a:p>
          <a:p>
            <a:pPr lvl="1"/>
            <a:r>
              <a:rPr lang="de-DE" dirty="0"/>
              <a:t>Output: 		0.6 .. 1.8 V</a:t>
            </a:r>
          </a:p>
          <a:p>
            <a:pPr lvl="1"/>
            <a:r>
              <a:rPr lang="de-DE" dirty="0" err="1"/>
              <a:t>Current</a:t>
            </a:r>
            <a:r>
              <a:rPr lang="de-DE" dirty="0"/>
              <a:t>:		25 A/Output; 50 A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combined</a:t>
            </a:r>
            <a:r>
              <a:rPr lang="de-DE" dirty="0"/>
              <a:t> </a:t>
            </a:r>
            <a:r>
              <a:rPr lang="de-DE" dirty="0" err="1"/>
              <a:t>outputs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MAX8686:</a:t>
            </a:r>
          </a:p>
          <a:p>
            <a:pPr lvl="1"/>
            <a:r>
              <a:rPr lang="de-DE" dirty="0"/>
              <a:t>Input:		4.5 .. 20 V</a:t>
            </a:r>
          </a:p>
          <a:p>
            <a:pPr lvl="1"/>
            <a:r>
              <a:rPr lang="de-DE" dirty="0"/>
              <a:t>Output:		0.7 .. 5.5 V</a:t>
            </a:r>
          </a:p>
          <a:p>
            <a:pPr lvl="1"/>
            <a:r>
              <a:rPr lang="de-DE" dirty="0" err="1"/>
              <a:t>Current</a:t>
            </a:r>
            <a:r>
              <a:rPr lang="de-DE" dirty="0"/>
              <a:t>: 		25 A per </a:t>
            </a:r>
            <a:r>
              <a:rPr lang="de-DE" dirty="0" err="1"/>
              <a:t>phase</a:t>
            </a:r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2121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8D72D3B-E0E9-4F12-B2B6-67FABF39E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" y="1753028"/>
            <a:ext cx="9654540" cy="335194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03E9855-3E17-4DB8-AFFE-910615289DBA}"/>
              </a:ext>
            </a:extLst>
          </p:cNvPr>
          <p:cNvSpPr txBox="1"/>
          <p:nvPr/>
        </p:nvSpPr>
        <p:spPr>
          <a:xfrm>
            <a:off x="8356807" y="1753028"/>
            <a:ext cx="1244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(UG583, p. 20)</a:t>
            </a:r>
          </a:p>
        </p:txBody>
      </p:sp>
    </p:spTree>
    <p:extLst>
      <p:ext uri="{BB962C8B-B14F-4D97-AF65-F5344CB8AC3E}">
        <p14:creationId xmlns:p14="http://schemas.microsoft.com/office/powerpoint/2010/main" val="3667196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2DC08-B6D1-4B64-930F-99D16F96F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01AAE0-79D1-4338-A1A2-A0FD76ED7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E85CCE1-10B5-40BE-B46C-EFCD4B56B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261041"/>
            <a:ext cx="6330950" cy="363763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A1AA6FD-5912-4A01-9649-7AAFAE48A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612" y="3825201"/>
            <a:ext cx="4025900" cy="277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49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D5584AF-D59D-44F5-828D-9E2ACE838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58521"/>
            <a:ext cx="800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44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B77C41-B20D-4ECC-8264-540BDFCD4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58656FBE-18B3-49A5-8BD3-9D548635BC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8409" y="1825625"/>
            <a:ext cx="762918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85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D28A2-B640-488B-9363-F9D229AE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557BA928-B00B-4CCE-9B36-482CE247C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6219" y="1825625"/>
            <a:ext cx="67935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0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hteck 89">
            <a:extLst>
              <a:ext uri="{FF2B5EF4-FFF2-40B4-BE49-F238E27FC236}">
                <a16:creationId xmlns:a16="http://schemas.microsoft.com/office/drawing/2014/main" id="{CAAD2FA4-21F1-4020-BD4E-D3E2D37F81A5}"/>
              </a:ext>
            </a:extLst>
          </p:cNvPr>
          <p:cNvSpPr/>
          <p:nvPr/>
        </p:nvSpPr>
        <p:spPr>
          <a:xfrm>
            <a:off x="8123543" y="762788"/>
            <a:ext cx="1046220" cy="61843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 err="1"/>
              <a:t>Keepout</a:t>
            </a:r>
            <a:r>
              <a:rPr lang="de-DE" dirty="0"/>
              <a:t> </a:t>
            </a:r>
            <a:r>
              <a:rPr lang="de-DE" dirty="0" err="1"/>
              <a:t>area</a:t>
            </a:r>
            <a:endParaRPr lang="de-DE" dirty="0"/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CC0900E2-6FFF-4F34-BD19-4648DC504824}"/>
              </a:ext>
            </a:extLst>
          </p:cNvPr>
          <p:cNvSpPr/>
          <p:nvPr/>
        </p:nvSpPr>
        <p:spPr>
          <a:xfrm>
            <a:off x="8123543" y="1623241"/>
            <a:ext cx="1046220" cy="7834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100" dirty="0"/>
              <a:t>Recommended </a:t>
            </a:r>
            <a:r>
              <a:rPr lang="de-DE" sz="1100" dirty="0" err="1"/>
              <a:t>area</a:t>
            </a:r>
            <a:r>
              <a:rPr lang="de-DE" sz="1100" dirty="0"/>
              <a:t> </a:t>
            </a:r>
            <a:r>
              <a:rPr lang="de-DE" sz="1100" dirty="0" err="1"/>
              <a:t>for</a:t>
            </a:r>
            <a:r>
              <a:rPr lang="de-DE" sz="1100" dirty="0"/>
              <a:t> hot-swap switch</a:t>
            </a:r>
          </a:p>
        </p:txBody>
      </p:sp>
      <p:sp>
        <p:nvSpPr>
          <p:cNvPr id="92" name="Titel 92">
            <a:extLst>
              <a:ext uri="{FF2B5EF4-FFF2-40B4-BE49-F238E27FC236}">
                <a16:creationId xmlns:a16="http://schemas.microsoft.com/office/drawing/2014/main" id="{59E17280-1210-4BF5-BE38-1CC8E9078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62" y="100007"/>
            <a:ext cx="8543925" cy="1325563"/>
          </a:xfrm>
        </p:spPr>
        <p:txBody>
          <a:bodyPr/>
          <a:lstStyle/>
          <a:p>
            <a:r>
              <a:rPr lang="de-DE" dirty="0" err="1"/>
              <a:t>Component</a:t>
            </a:r>
            <a:r>
              <a:rPr lang="de-DE" dirty="0"/>
              <a:t> Side 1</a:t>
            </a: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9A9D1F76-E7DD-4AE8-8FCC-3BD7EB72E20D}"/>
              </a:ext>
            </a:extLst>
          </p:cNvPr>
          <p:cNvSpPr/>
          <p:nvPr/>
        </p:nvSpPr>
        <p:spPr>
          <a:xfrm>
            <a:off x="1216468" y="5312676"/>
            <a:ext cx="324000" cy="324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500" dirty="0"/>
              <a:t>MMC</a:t>
            </a:r>
          </a:p>
        </p:txBody>
      </p:sp>
      <p:grpSp>
        <p:nvGrpSpPr>
          <p:cNvPr id="272" name="Gruppieren 271">
            <a:extLst>
              <a:ext uri="{FF2B5EF4-FFF2-40B4-BE49-F238E27FC236}">
                <a16:creationId xmlns:a16="http://schemas.microsoft.com/office/drawing/2014/main" id="{F835C5E2-1C8C-49A6-AE42-EF29F8B384D9}"/>
              </a:ext>
            </a:extLst>
          </p:cNvPr>
          <p:cNvGrpSpPr/>
          <p:nvPr/>
        </p:nvGrpSpPr>
        <p:grpSpPr>
          <a:xfrm>
            <a:off x="1220753" y="2284821"/>
            <a:ext cx="6501009" cy="2648838"/>
            <a:chOff x="496501" y="1422214"/>
            <a:chExt cx="6501009" cy="2648838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694F0066-6C89-48EF-BC1B-A4B8A8685580}"/>
                </a:ext>
              </a:extLst>
            </p:cNvPr>
            <p:cNvGrpSpPr/>
            <p:nvPr/>
          </p:nvGrpSpPr>
          <p:grpSpPr>
            <a:xfrm>
              <a:off x="496501" y="1422214"/>
              <a:ext cx="6501009" cy="2644846"/>
              <a:chOff x="2410025" y="144375"/>
              <a:chExt cx="5276532" cy="2146684"/>
            </a:xfrm>
          </p:grpSpPr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82355DC7-53BF-45AF-9BB0-C8F7929D034D}"/>
                  </a:ext>
                </a:extLst>
              </p:cNvPr>
              <p:cNvSpPr/>
              <p:nvPr/>
            </p:nvSpPr>
            <p:spPr>
              <a:xfrm>
                <a:off x="5075765" y="308032"/>
                <a:ext cx="2337547" cy="1227212"/>
              </a:xfrm>
              <a:prstGeom prst="rect">
                <a:avLst/>
              </a:prstGeom>
              <a:solidFill>
                <a:srgbClr val="C0C0C0">
                  <a:alpha val="61176"/>
                </a:srgbClr>
              </a:solidFill>
              <a:ln w="3175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sz="1200" u="sng" dirty="0"/>
                  <a:t>SODIMM</a:t>
                </a:r>
                <a:endParaRPr lang="de-DE" sz="600" u="sng" dirty="0"/>
              </a:p>
            </p:txBody>
          </p:sp>
          <p:grpSp>
            <p:nvGrpSpPr>
              <p:cNvPr id="5" name="Gruppieren 4">
                <a:extLst>
                  <a:ext uri="{FF2B5EF4-FFF2-40B4-BE49-F238E27FC236}">
                    <a16:creationId xmlns:a16="http://schemas.microsoft.com/office/drawing/2014/main" id="{C9516ABA-2F1E-4717-8015-CEDD352BBF35}"/>
                  </a:ext>
                </a:extLst>
              </p:cNvPr>
              <p:cNvGrpSpPr/>
              <p:nvPr/>
            </p:nvGrpSpPr>
            <p:grpSpPr>
              <a:xfrm>
                <a:off x="2410025" y="144375"/>
                <a:ext cx="5276532" cy="2146684"/>
                <a:chOff x="2943386" y="935491"/>
                <a:chExt cx="5276532" cy="2146684"/>
              </a:xfrm>
            </p:grpSpPr>
            <p:cxnSp>
              <p:nvCxnSpPr>
                <p:cNvPr id="20" name="Gerader Verbinder 19">
                  <a:extLst>
                    <a:ext uri="{FF2B5EF4-FFF2-40B4-BE49-F238E27FC236}">
                      <a16:creationId xmlns:a16="http://schemas.microsoft.com/office/drawing/2014/main" id="{3B73EBF3-0863-44BA-8E3F-1FF1C66246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17340" y="1061955"/>
                  <a:ext cx="0" cy="1899256"/>
                </a:xfrm>
                <a:prstGeom prst="line">
                  <a:avLst/>
                </a:prstGeom>
                <a:ln w="31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" name="Gruppieren 7">
                  <a:extLst>
                    <a:ext uri="{FF2B5EF4-FFF2-40B4-BE49-F238E27FC236}">
                      <a16:creationId xmlns:a16="http://schemas.microsoft.com/office/drawing/2014/main" id="{DCDBCF93-88EF-4212-9A95-1A45728ADF6C}"/>
                    </a:ext>
                  </a:extLst>
                </p:cNvPr>
                <p:cNvGrpSpPr/>
                <p:nvPr/>
              </p:nvGrpSpPr>
              <p:grpSpPr>
                <a:xfrm>
                  <a:off x="2943386" y="935491"/>
                  <a:ext cx="5276532" cy="2146684"/>
                  <a:chOff x="2943386" y="935491"/>
                  <a:chExt cx="5276532" cy="2146684"/>
                </a:xfrm>
              </p:grpSpPr>
              <p:grpSp>
                <p:nvGrpSpPr>
                  <p:cNvPr id="24" name="Gruppieren 23">
                    <a:extLst>
                      <a:ext uri="{FF2B5EF4-FFF2-40B4-BE49-F238E27FC236}">
                        <a16:creationId xmlns:a16="http://schemas.microsoft.com/office/drawing/2014/main" id="{65CC7EDD-25E1-4B25-9B78-741116AF0216}"/>
                      </a:ext>
                    </a:extLst>
                  </p:cNvPr>
                  <p:cNvGrpSpPr/>
                  <p:nvPr/>
                </p:nvGrpSpPr>
                <p:grpSpPr>
                  <a:xfrm>
                    <a:off x="2943386" y="935491"/>
                    <a:ext cx="5276532" cy="2146684"/>
                    <a:chOff x="3526184" y="719360"/>
                    <a:chExt cx="5276532" cy="2146684"/>
                  </a:xfrm>
                </p:grpSpPr>
                <p:sp>
                  <p:nvSpPr>
                    <p:cNvPr id="30" name="Rechteck 29">
                      <a:extLst>
                        <a:ext uri="{FF2B5EF4-FFF2-40B4-BE49-F238E27FC236}">
                          <a16:creationId xmlns:a16="http://schemas.microsoft.com/office/drawing/2014/main" id="{6105255E-9F78-43CD-9438-0F32F1C00F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28269" y="719360"/>
                      <a:ext cx="4961442" cy="2146684"/>
                    </a:xfrm>
                    <a:prstGeom prst="rect">
                      <a:avLst/>
                    </a:prstGeom>
                    <a:solidFill>
                      <a:srgbClr val="548235">
                        <a:alpha val="83922"/>
                      </a:srgbClr>
                    </a:solidFill>
                    <a:ln w="31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de-DE" u="sng" dirty="0"/>
                    </a:p>
                  </p:txBody>
                </p:sp>
                <p:grpSp>
                  <p:nvGrpSpPr>
                    <p:cNvPr id="31" name="Gruppieren 30">
                      <a:extLst>
                        <a:ext uri="{FF2B5EF4-FFF2-40B4-BE49-F238E27FC236}">
                          <a16:creationId xmlns:a16="http://schemas.microsoft.com/office/drawing/2014/main" id="{44122F69-28CB-4B90-94E1-3E034246106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26184" y="719599"/>
                      <a:ext cx="5273954" cy="126225"/>
                      <a:chOff x="3526184" y="719599"/>
                      <a:chExt cx="5273954" cy="126225"/>
                    </a:xfrm>
                  </p:grpSpPr>
                  <p:cxnSp>
                    <p:nvCxnSpPr>
                      <p:cNvPr id="81" name="Gerader Verbinder 80">
                        <a:extLst>
                          <a:ext uri="{FF2B5EF4-FFF2-40B4-BE49-F238E27FC236}">
                            <a16:creationId xmlns:a16="http://schemas.microsoft.com/office/drawing/2014/main" id="{18B60770-3861-435B-A817-0F31C2FA873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526184" y="719599"/>
                        <a:ext cx="4961443" cy="0"/>
                      </a:xfrm>
                      <a:prstGeom prst="line">
                        <a:avLst/>
                      </a:prstGeom>
                      <a:ln w="3175" cap="rnd">
                        <a:solidFill>
                          <a:schemeClr val="accent6">
                            <a:lumMod val="75000"/>
                          </a:schemeClr>
                        </a:solidFill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" name="Gerader Verbinder 82">
                        <a:extLst>
                          <a:ext uri="{FF2B5EF4-FFF2-40B4-BE49-F238E27FC236}">
                            <a16:creationId xmlns:a16="http://schemas.microsoft.com/office/drawing/2014/main" id="{10DC0E94-93D4-4166-9B0D-0464F007A00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8487627" y="719599"/>
                        <a:ext cx="1" cy="126225"/>
                      </a:xfrm>
                      <a:prstGeom prst="line">
                        <a:avLst/>
                      </a:prstGeom>
                      <a:ln w="3175" cap="rnd">
                        <a:solidFill>
                          <a:srgbClr val="548235">
                            <a:alpha val="89020"/>
                          </a:srgb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" name="Gerader Verbinder 84">
                        <a:extLst>
                          <a:ext uri="{FF2B5EF4-FFF2-40B4-BE49-F238E27FC236}">
                            <a16:creationId xmlns:a16="http://schemas.microsoft.com/office/drawing/2014/main" id="{92AEB489-FD98-4BCE-B31F-C1A46462103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8487627" y="845824"/>
                        <a:ext cx="312511" cy="0"/>
                      </a:xfrm>
                      <a:prstGeom prst="line">
                        <a:avLst/>
                      </a:prstGeom>
                      <a:ln w="3175">
                        <a:solidFill>
                          <a:srgbClr val="548235">
                            <a:alpha val="89020"/>
                          </a:srgb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2" name="Rechteck 31">
                      <a:extLst>
                        <a:ext uri="{FF2B5EF4-FFF2-40B4-BE49-F238E27FC236}">
                          <a16:creationId xmlns:a16="http://schemas.microsoft.com/office/drawing/2014/main" id="{F4008F60-445B-4B3E-9BA8-DA68878FBE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7147" y="840298"/>
                      <a:ext cx="315569" cy="1899256"/>
                    </a:xfrm>
                    <a:prstGeom prst="rect">
                      <a:avLst/>
                    </a:prstGeom>
                    <a:solidFill>
                      <a:srgbClr val="548235">
                        <a:alpha val="83922"/>
                      </a:srgbClr>
                    </a:solidFill>
                    <a:ln w="31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de-DE" u="sng" dirty="0"/>
                    </a:p>
                  </p:txBody>
                </p:sp>
                <p:sp>
                  <p:nvSpPr>
                    <p:cNvPr id="33" name="Rechteck 32">
                      <a:extLst>
                        <a:ext uri="{FF2B5EF4-FFF2-40B4-BE49-F238E27FC236}">
                          <a16:creationId xmlns:a16="http://schemas.microsoft.com/office/drawing/2014/main" id="{F1FC1CC6-AA64-4EFF-BB4B-A08E2426DF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62985" y="842767"/>
                      <a:ext cx="233755" cy="1896788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de-DE" u="sng" dirty="0"/>
                    </a:p>
                  </p:txBody>
                </p:sp>
                <p:cxnSp>
                  <p:nvCxnSpPr>
                    <p:cNvPr id="126" name="Gerader Verbinder 125">
                      <a:extLst>
                        <a:ext uri="{FF2B5EF4-FFF2-40B4-BE49-F238E27FC236}">
                          <a16:creationId xmlns:a16="http://schemas.microsoft.com/office/drawing/2014/main" id="{451A7A79-D589-4C72-B6C5-F86580EE94C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68237" y="2598840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Gerader Verbinder 126">
                      <a:extLst>
                        <a:ext uri="{FF2B5EF4-FFF2-40B4-BE49-F238E27FC236}">
                          <a16:creationId xmlns:a16="http://schemas.microsoft.com/office/drawing/2014/main" id="{0952EA72-4294-48BB-9805-68C59776346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68237" y="2646466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" name="Gerader Verbinder 127">
                      <a:extLst>
                        <a:ext uri="{FF2B5EF4-FFF2-40B4-BE49-F238E27FC236}">
                          <a16:creationId xmlns:a16="http://schemas.microsoft.com/office/drawing/2014/main" id="{FA0B6223-B751-4309-B384-C93F4603314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68237" y="2696471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9" name="Gerader Verbinder 288">
                      <a:extLst>
                        <a:ext uri="{FF2B5EF4-FFF2-40B4-BE49-F238E27FC236}">
                          <a16:creationId xmlns:a16="http://schemas.microsoft.com/office/drawing/2014/main" id="{D632B2BD-CE24-4D17-AD56-AE2BDF38FFF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68237" y="1281413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0" name="Gerader Verbinder 289">
                      <a:extLst>
                        <a:ext uri="{FF2B5EF4-FFF2-40B4-BE49-F238E27FC236}">
                          <a16:creationId xmlns:a16="http://schemas.microsoft.com/office/drawing/2014/main" id="{1BEE2AE0-5233-497B-9069-836675F748D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68237" y="1380229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1" name="Gerader Verbinder 290">
                      <a:extLst>
                        <a:ext uri="{FF2B5EF4-FFF2-40B4-BE49-F238E27FC236}">
                          <a16:creationId xmlns:a16="http://schemas.microsoft.com/office/drawing/2014/main" id="{345A3542-E7A9-49D3-9301-0BB904C6715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68237" y="1430235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2" name="Gerader Verbinder 291">
                      <a:extLst>
                        <a:ext uri="{FF2B5EF4-FFF2-40B4-BE49-F238E27FC236}">
                          <a16:creationId xmlns:a16="http://schemas.microsoft.com/office/drawing/2014/main" id="{D435462A-384E-45FC-B45B-2380B854E93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68237" y="1477861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3" name="Gerader Verbinder 292">
                      <a:extLst>
                        <a:ext uri="{FF2B5EF4-FFF2-40B4-BE49-F238E27FC236}">
                          <a16:creationId xmlns:a16="http://schemas.microsoft.com/office/drawing/2014/main" id="{FFC91540-CE59-4290-8748-A6A2BB6E877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68237" y="1527867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4" name="Gerader Verbinder 293">
                      <a:extLst>
                        <a:ext uri="{FF2B5EF4-FFF2-40B4-BE49-F238E27FC236}">
                          <a16:creationId xmlns:a16="http://schemas.microsoft.com/office/drawing/2014/main" id="{B0FD9CF6-55F7-4901-8834-3DF7E78FFDD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68237" y="1577873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5" name="Gerader Verbinder 294">
                      <a:extLst>
                        <a:ext uri="{FF2B5EF4-FFF2-40B4-BE49-F238E27FC236}">
                          <a16:creationId xmlns:a16="http://schemas.microsoft.com/office/drawing/2014/main" id="{561F0E3C-7CAD-41AF-97D1-7411D4D43E8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68237" y="1620733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6" name="Gerader Verbinder 295">
                      <a:extLst>
                        <a:ext uri="{FF2B5EF4-FFF2-40B4-BE49-F238E27FC236}">
                          <a16:creationId xmlns:a16="http://schemas.microsoft.com/office/drawing/2014/main" id="{ABC16F2D-49FC-4E74-83C2-20782B5A425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68237" y="1670741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7" name="Gerader Verbinder 296">
                      <a:extLst>
                        <a:ext uri="{FF2B5EF4-FFF2-40B4-BE49-F238E27FC236}">
                          <a16:creationId xmlns:a16="http://schemas.microsoft.com/office/drawing/2014/main" id="{26B9EADE-B50F-4B2A-B515-A3D506B0BEE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68237" y="1720747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8" name="Gerader Verbinder 297">
                      <a:extLst>
                        <a:ext uri="{FF2B5EF4-FFF2-40B4-BE49-F238E27FC236}">
                          <a16:creationId xmlns:a16="http://schemas.microsoft.com/office/drawing/2014/main" id="{EAEB6D75-7AA3-41D0-BC9B-E0620DDDE40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68237" y="1768373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9" name="Gerader Verbinder 298">
                      <a:extLst>
                        <a:ext uri="{FF2B5EF4-FFF2-40B4-BE49-F238E27FC236}">
                          <a16:creationId xmlns:a16="http://schemas.microsoft.com/office/drawing/2014/main" id="{A063DA33-739C-47E2-8890-3E5FC0A1D3D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68237" y="1818379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0" name="Gerader Verbinder 299">
                      <a:extLst>
                        <a:ext uri="{FF2B5EF4-FFF2-40B4-BE49-F238E27FC236}">
                          <a16:creationId xmlns:a16="http://schemas.microsoft.com/office/drawing/2014/main" id="{E35DEC8B-8640-4025-B929-EBDC6F10E80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68237" y="1868385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1" name="Gerader Verbinder 300">
                      <a:extLst>
                        <a:ext uri="{FF2B5EF4-FFF2-40B4-BE49-F238E27FC236}">
                          <a16:creationId xmlns:a16="http://schemas.microsoft.com/office/drawing/2014/main" id="{BD267FFD-7CB9-4925-BE15-779BC829724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68237" y="1913630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2" name="Gerader Verbinder 301">
                      <a:extLst>
                        <a:ext uri="{FF2B5EF4-FFF2-40B4-BE49-F238E27FC236}">
                          <a16:creationId xmlns:a16="http://schemas.microsoft.com/office/drawing/2014/main" id="{DF913A49-77E2-4ED4-B650-711F093C3AF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68237" y="1963634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3" name="Gerader Verbinder 302">
                      <a:extLst>
                        <a:ext uri="{FF2B5EF4-FFF2-40B4-BE49-F238E27FC236}">
                          <a16:creationId xmlns:a16="http://schemas.microsoft.com/office/drawing/2014/main" id="{3EF7DD03-0C1C-4396-87E8-C58B1CAAEE7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68237" y="2013642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4" name="Gerader Verbinder 303">
                      <a:extLst>
                        <a:ext uri="{FF2B5EF4-FFF2-40B4-BE49-F238E27FC236}">
                          <a16:creationId xmlns:a16="http://schemas.microsoft.com/office/drawing/2014/main" id="{51B07460-BB60-4DA1-A795-CFCF898F20B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68237" y="2061268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5" name="Gerader Verbinder 304">
                      <a:extLst>
                        <a:ext uri="{FF2B5EF4-FFF2-40B4-BE49-F238E27FC236}">
                          <a16:creationId xmlns:a16="http://schemas.microsoft.com/office/drawing/2014/main" id="{955275DF-B5F1-4B87-A440-44566C17E30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68237" y="2111274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6" name="Gerader Verbinder 305">
                      <a:extLst>
                        <a:ext uri="{FF2B5EF4-FFF2-40B4-BE49-F238E27FC236}">
                          <a16:creationId xmlns:a16="http://schemas.microsoft.com/office/drawing/2014/main" id="{D2315A6B-A32B-4618-84C7-9B12EDEF492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68237" y="2161280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7" name="Gerader Verbinder 306">
                      <a:extLst>
                        <a:ext uri="{FF2B5EF4-FFF2-40B4-BE49-F238E27FC236}">
                          <a16:creationId xmlns:a16="http://schemas.microsoft.com/office/drawing/2014/main" id="{694A0873-3E4C-4007-8828-A66D8A70D8F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68237" y="2204142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8" name="Gerader Verbinder 307">
                      <a:extLst>
                        <a:ext uri="{FF2B5EF4-FFF2-40B4-BE49-F238E27FC236}">
                          <a16:creationId xmlns:a16="http://schemas.microsoft.com/office/drawing/2014/main" id="{B9EF6141-B902-4A48-9017-1A883CC2781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68237" y="2254148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9" name="Gerader Verbinder 308">
                      <a:extLst>
                        <a:ext uri="{FF2B5EF4-FFF2-40B4-BE49-F238E27FC236}">
                          <a16:creationId xmlns:a16="http://schemas.microsoft.com/office/drawing/2014/main" id="{6100C087-0AE9-4BAE-AA7C-CDE7ED77D29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68237" y="2304152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0" name="Gerader Verbinder 309">
                      <a:extLst>
                        <a:ext uri="{FF2B5EF4-FFF2-40B4-BE49-F238E27FC236}">
                          <a16:creationId xmlns:a16="http://schemas.microsoft.com/office/drawing/2014/main" id="{67827708-F7A6-4CD6-855C-D6AE46CCC1F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68237" y="2351780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1" name="Gerader Verbinder 310">
                      <a:extLst>
                        <a:ext uri="{FF2B5EF4-FFF2-40B4-BE49-F238E27FC236}">
                          <a16:creationId xmlns:a16="http://schemas.microsoft.com/office/drawing/2014/main" id="{8AC13596-4AC6-4B07-95E6-CCE7F89DC0F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68237" y="2401786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2" name="Gerader Verbinder 311">
                      <a:extLst>
                        <a:ext uri="{FF2B5EF4-FFF2-40B4-BE49-F238E27FC236}">
                          <a16:creationId xmlns:a16="http://schemas.microsoft.com/office/drawing/2014/main" id="{ECB17004-769E-440E-BE5C-2EC94AB6817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68237" y="2451792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3" name="Gerader Verbinder 312">
                      <a:extLst>
                        <a:ext uri="{FF2B5EF4-FFF2-40B4-BE49-F238E27FC236}">
                          <a16:creationId xmlns:a16="http://schemas.microsoft.com/office/drawing/2014/main" id="{38F2CA04-ED39-4FA5-8D45-450993F3387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68237" y="2501798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4" name="Gerader Verbinder 313">
                      <a:extLst>
                        <a:ext uri="{FF2B5EF4-FFF2-40B4-BE49-F238E27FC236}">
                          <a16:creationId xmlns:a16="http://schemas.microsoft.com/office/drawing/2014/main" id="{C02CB976-5EC6-42C5-A378-48D8591E734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68237" y="2551804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5" name="Rechteck 24">
                    <a:extLst>
                      <a:ext uri="{FF2B5EF4-FFF2-40B4-BE49-F238E27FC236}">
                        <a16:creationId xmlns:a16="http://schemas.microsoft.com/office/drawing/2014/main" id="{DC0BBD50-2701-4299-8306-695BF3B1B11D}"/>
                      </a:ext>
                    </a:extLst>
                  </p:cNvPr>
                  <p:cNvSpPr/>
                  <p:nvPr/>
                </p:nvSpPr>
                <p:spPr>
                  <a:xfrm>
                    <a:off x="4395960" y="1141343"/>
                    <a:ext cx="1168773" cy="1168773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de-DE" u="sng" dirty="0"/>
                      <a:t>ZYNQ </a:t>
                    </a:r>
                  </a:p>
                  <a:p>
                    <a:pPr algn="ctr"/>
                    <a:r>
                      <a:rPr lang="de-DE" u="sng" dirty="0"/>
                      <a:t>US+</a:t>
                    </a:r>
                  </a:p>
                </p:txBody>
              </p:sp>
              <p:sp>
                <p:nvSpPr>
                  <p:cNvPr id="26" name="Rechteck 25">
                    <a:extLst>
                      <a:ext uri="{FF2B5EF4-FFF2-40B4-BE49-F238E27FC236}">
                        <a16:creationId xmlns:a16="http://schemas.microsoft.com/office/drawing/2014/main" id="{DA2F51BE-9625-4E10-9A05-2CD80D7B16B9}"/>
                      </a:ext>
                    </a:extLst>
                  </p:cNvPr>
                  <p:cNvSpPr/>
                  <p:nvPr/>
                </p:nvSpPr>
                <p:spPr>
                  <a:xfrm>
                    <a:off x="2947640" y="935536"/>
                    <a:ext cx="669123" cy="143175"/>
                  </a:xfrm>
                  <a:prstGeom prst="rect">
                    <a:avLst/>
                  </a:prstGeom>
                  <a:solidFill>
                    <a:srgbClr val="C00000"/>
                  </a:solidFill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de-DE" u="sng" dirty="0"/>
                  </a:p>
                </p:txBody>
              </p:sp>
              <p:sp>
                <p:nvSpPr>
                  <p:cNvPr id="29" name="Rechteck 28">
                    <a:extLst>
                      <a:ext uri="{FF2B5EF4-FFF2-40B4-BE49-F238E27FC236}">
                        <a16:creationId xmlns:a16="http://schemas.microsoft.com/office/drawing/2014/main" id="{D6A84E59-F3B3-436B-9441-77BF16E1D3C4}"/>
                      </a:ext>
                    </a:extLst>
                  </p:cNvPr>
                  <p:cNvSpPr/>
                  <p:nvPr/>
                </p:nvSpPr>
                <p:spPr>
                  <a:xfrm>
                    <a:off x="3327355" y="935774"/>
                    <a:ext cx="4576268" cy="37108"/>
                  </a:xfrm>
                  <a:prstGeom prst="rect">
                    <a:avLst/>
                  </a:prstGeom>
                  <a:solidFill>
                    <a:srgbClr val="C00000"/>
                  </a:solidFill>
                  <a:ln w="3175" cap="rnd">
                    <a:solidFill>
                      <a:srgbClr val="C00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de-DE" u="sng"/>
                  </a:p>
                </p:txBody>
              </p:sp>
            </p:grpSp>
            <p:sp>
              <p:nvSpPr>
                <p:cNvPr id="9" name="Rechteck 8">
                  <a:extLst>
                    <a:ext uri="{FF2B5EF4-FFF2-40B4-BE49-F238E27FC236}">
                      <a16:creationId xmlns:a16="http://schemas.microsoft.com/office/drawing/2014/main" id="{F8EFA7FE-91B0-4ACB-92B8-EED0A4CBD193}"/>
                    </a:ext>
                  </a:extLst>
                </p:cNvPr>
                <p:cNvSpPr/>
                <p:nvPr/>
              </p:nvSpPr>
              <p:spPr>
                <a:xfrm>
                  <a:off x="3738080" y="2879408"/>
                  <a:ext cx="195770" cy="169472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 w="3175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u="sng" dirty="0"/>
                </a:p>
              </p:txBody>
            </p:sp>
            <p:sp>
              <p:nvSpPr>
                <p:cNvPr id="10" name="Rechteck 9">
                  <a:extLst>
                    <a:ext uri="{FF2B5EF4-FFF2-40B4-BE49-F238E27FC236}">
                      <a16:creationId xmlns:a16="http://schemas.microsoft.com/office/drawing/2014/main" id="{BC59945F-2EE8-4A7F-9A9D-44752AF239A0}"/>
                    </a:ext>
                  </a:extLst>
                </p:cNvPr>
                <p:cNvSpPr/>
                <p:nvPr/>
              </p:nvSpPr>
              <p:spPr>
                <a:xfrm>
                  <a:off x="4399949" y="2501038"/>
                  <a:ext cx="233755" cy="233755"/>
                </a:xfrm>
                <a:prstGeom prst="rect">
                  <a:avLst/>
                </a:prstGeom>
                <a:ln w="3175"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600" u="sng" dirty="0"/>
                    <a:t>PLL</a:t>
                  </a:r>
                </a:p>
              </p:txBody>
            </p:sp>
            <p:sp>
              <p:nvSpPr>
                <p:cNvPr id="11" name="Rechteck 10">
                  <a:extLst>
                    <a:ext uri="{FF2B5EF4-FFF2-40B4-BE49-F238E27FC236}">
                      <a16:creationId xmlns:a16="http://schemas.microsoft.com/office/drawing/2014/main" id="{B51086A9-269F-4C48-9BEC-DF628004EB2C}"/>
                    </a:ext>
                  </a:extLst>
                </p:cNvPr>
                <p:cNvSpPr/>
                <p:nvPr/>
              </p:nvSpPr>
              <p:spPr>
                <a:xfrm>
                  <a:off x="5150986" y="2486419"/>
                  <a:ext cx="262974" cy="438290"/>
                </a:xfrm>
                <a:prstGeom prst="rect">
                  <a:avLst/>
                </a:prstGeom>
                <a:ln w="3175"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600" u="sng" dirty="0"/>
                    <a:t>LTM46</a:t>
                  </a:r>
                </a:p>
                <a:p>
                  <a:pPr algn="ctr"/>
                  <a:r>
                    <a:rPr lang="de-DE" sz="600" u="sng" dirty="0"/>
                    <a:t>44</a:t>
                  </a:r>
                </a:p>
              </p:txBody>
            </p:sp>
            <p:sp>
              <p:nvSpPr>
                <p:cNvPr id="15" name="Rechteck 14">
                  <a:extLst>
                    <a:ext uri="{FF2B5EF4-FFF2-40B4-BE49-F238E27FC236}">
                      <a16:creationId xmlns:a16="http://schemas.microsoft.com/office/drawing/2014/main" id="{11C1D212-E9E1-456D-A177-280A669FF669}"/>
                    </a:ext>
                  </a:extLst>
                </p:cNvPr>
                <p:cNvSpPr/>
                <p:nvPr/>
              </p:nvSpPr>
              <p:spPr>
                <a:xfrm>
                  <a:off x="5615489" y="2477282"/>
                  <a:ext cx="438290" cy="438290"/>
                </a:xfrm>
                <a:prstGeom prst="rect">
                  <a:avLst/>
                </a:prstGeom>
                <a:ln w="3175"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600" u="sng" dirty="0"/>
                    <a:t>LTM4620</a:t>
                  </a:r>
                </a:p>
              </p:txBody>
            </p:sp>
            <p:sp>
              <p:nvSpPr>
                <p:cNvPr id="16" name="Rechteck 15">
                  <a:extLst>
                    <a:ext uri="{FF2B5EF4-FFF2-40B4-BE49-F238E27FC236}">
                      <a16:creationId xmlns:a16="http://schemas.microsoft.com/office/drawing/2014/main" id="{C1C358A2-E113-4BF2-B812-5D4EB3685068}"/>
                    </a:ext>
                  </a:extLst>
                </p:cNvPr>
                <p:cNvSpPr/>
                <p:nvPr/>
              </p:nvSpPr>
              <p:spPr>
                <a:xfrm rot="5400000">
                  <a:off x="3837117" y="1345396"/>
                  <a:ext cx="350632" cy="672045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600" u="sng" dirty="0" err="1"/>
                    <a:t>FireFly</a:t>
                  </a:r>
                  <a:endParaRPr lang="de-DE" sz="600" u="sng" dirty="0"/>
                </a:p>
              </p:txBody>
            </p:sp>
            <p:sp>
              <p:nvSpPr>
                <p:cNvPr id="17" name="Rechteck 16">
                  <a:extLst>
                    <a:ext uri="{FF2B5EF4-FFF2-40B4-BE49-F238E27FC236}">
                      <a16:creationId xmlns:a16="http://schemas.microsoft.com/office/drawing/2014/main" id="{57346E32-123A-4017-94E5-40DE34B92A8D}"/>
                    </a:ext>
                  </a:extLst>
                </p:cNvPr>
                <p:cNvSpPr/>
                <p:nvPr/>
              </p:nvSpPr>
              <p:spPr>
                <a:xfrm rot="5400000">
                  <a:off x="3837117" y="1974094"/>
                  <a:ext cx="350632" cy="672045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600" u="sng" dirty="0" err="1"/>
                    <a:t>FireFly</a:t>
                  </a:r>
                  <a:endParaRPr lang="de-DE" sz="600" u="sng" dirty="0"/>
                </a:p>
              </p:txBody>
            </p:sp>
            <p:sp>
              <p:nvSpPr>
                <p:cNvPr id="18" name="Rechteck 17">
                  <a:extLst>
                    <a:ext uri="{FF2B5EF4-FFF2-40B4-BE49-F238E27FC236}">
                      <a16:creationId xmlns:a16="http://schemas.microsoft.com/office/drawing/2014/main" id="{9723F32D-2F6C-48C7-8FDB-7A4DEFDB01D0}"/>
                    </a:ext>
                  </a:extLst>
                </p:cNvPr>
                <p:cNvSpPr/>
                <p:nvPr/>
              </p:nvSpPr>
              <p:spPr>
                <a:xfrm rot="5400000">
                  <a:off x="3122005" y="1026546"/>
                  <a:ext cx="350632" cy="672045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600" u="sng" dirty="0" err="1"/>
                    <a:t>FireFly</a:t>
                  </a:r>
                  <a:endParaRPr lang="de-DE" sz="600" u="sng" dirty="0"/>
                </a:p>
              </p:txBody>
            </p:sp>
            <p:sp>
              <p:nvSpPr>
                <p:cNvPr id="19" name="Rechteck 18">
                  <a:extLst>
                    <a:ext uri="{FF2B5EF4-FFF2-40B4-BE49-F238E27FC236}">
                      <a16:creationId xmlns:a16="http://schemas.microsoft.com/office/drawing/2014/main" id="{66E14B56-84F1-4BC0-B098-C3DE94033E67}"/>
                    </a:ext>
                  </a:extLst>
                </p:cNvPr>
                <p:cNvSpPr/>
                <p:nvPr/>
              </p:nvSpPr>
              <p:spPr>
                <a:xfrm rot="5400000">
                  <a:off x="3125428" y="2259567"/>
                  <a:ext cx="350632" cy="672045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600" u="sng" dirty="0" err="1"/>
                    <a:t>FireFly</a:t>
                  </a:r>
                  <a:endParaRPr lang="de-DE" sz="600" u="sng" dirty="0"/>
                </a:p>
              </p:txBody>
            </p:sp>
            <p:cxnSp>
              <p:nvCxnSpPr>
                <p:cNvPr id="21" name="Gerader Verbinder 20">
                  <a:extLst>
                    <a:ext uri="{FF2B5EF4-FFF2-40B4-BE49-F238E27FC236}">
                      <a16:creationId xmlns:a16="http://schemas.microsoft.com/office/drawing/2014/main" id="{482FC4AA-24E6-4F1C-9259-932602DAC0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17340" y="1064423"/>
                  <a:ext cx="0" cy="1896788"/>
                </a:xfrm>
                <a:prstGeom prst="line">
                  <a:avLst/>
                </a:prstGeom>
                <a:ln w="3175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Gerader Verbinder 314">
                  <a:extLst>
                    <a:ext uri="{FF2B5EF4-FFF2-40B4-BE49-F238E27FC236}">
                      <a16:creationId xmlns:a16="http://schemas.microsoft.com/office/drawing/2014/main" id="{523AE06D-940D-4321-BECE-83E14E80B14B}"/>
                    </a:ext>
                  </a:extLst>
                </p:cNvPr>
                <p:cNvCxnSpPr/>
                <p:nvPr/>
              </p:nvCxnSpPr>
              <p:spPr>
                <a:xfrm>
                  <a:off x="7985439" y="1548792"/>
                  <a:ext cx="233755" cy="0"/>
                </a:xfrm>
                <a:prstGeom prst="line">
                  <a:avLst/>
                </a:prstGeom>
                <a:ln w="3175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8065F886-C042-4116-930A-9263D8F8FC98}"/>
                  </a:ext>
                </a:extLst>
              </p:cNvPr>
              <p:cNvSpPr/>
              <p:nvPr/>
            </p:nvSpPr>
            <p:spPr>
              <a:xfrm rot="5400000">
                <a:off x="2592067" y="874734"/>
                <a:ext cx="350632" cy="672045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sz="600" u="sng" dirty="0" err="1"/>
                  <a:t>FireFly</a:t>
                </a:r>
                <a:endParaRPr lang="de-DE" sz="600" u="sng" dirty="0"/>
              </a:p>
            </p:txBody>
          </p:sp>
        </p:grpSp>
        <p:cxnSp>
          <p:nvCxnSpPr>
            <p:cNvPr id="99" name="Gerader Verbinder 98">
              <a:extLst>
                <a:ext uri="{FF2B5EF4-FFF2-40B4-BE49-F238E27FC236}">
                  <a16:creationId xmlns:a16="http://schemas.microsoft.com/office/drawing/2014/main" id="{6594F5CA-EE29-41B9-9421-BC3A29F3274A}"/>
                </a:ext>
              </a:extLst>
            </p:cNvPr>
            <p:cNvCxnSpPr>
              <a:cxnSpLocks/>
            </p:cNvCxnSpPr>
            <p:nvPr/>
          </p:nvCxnSpPr>
          <p:spPr>
            <a:xfrm>
              <a:off x="496502" y="4070526"/>
              <a:ext cx="6112800" cy="0"/>
            </a:xfrm>
            <a:prstGeom prst="line">
              <a:avLst/>
            </a:prstGeom>
            <a:ln w="3175" cap="rnd"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Gerader Verbinder 244">
              <a:extLst>
                <a:ext uri="{FF2B5EF4-FFF2-40B4-BE49-F238E27FC236}">
                  <a16:creationId xmlns:a16="http://schemas.microsoft.com/office/drawing/2014/main" id="{936CB969-7633-4C1C-95F7-C8D6FA963574}"/>
                </a:ext>
              </a:extLst>
            </p:cNvPr>
            <p:cNvCxnSpPr>
              <a:cxnSpLocks/>
            </p:cNvCxnSpPr>
            <p:nvPr/>
          </p:nvCxnSpPr>
          <p:spPr>
            <a:xfrm>
              <a:off x="6609302" y="3915009"/>
              <a:ext cx="385032" cy="0"/>
            </a:xfrm>
            <a:prstGeom prst="line">
              <a:avLst/>
            </a:prstGeom>
            <a:ln w="3175">
              <a:solidFill>
                <a:srgbClr val="548235">
                  <a:alpha val="8902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Gerader Verbinder 245">
              <a:extLst>
                <a:ext uri="{FF2B5EF4-FFF2-40B4-BE49-F238E27FC236}">
                  <a16:creationId xmlns:a16="http://schemas.microsoft.com/office/drawing/2014/main" id="{81CBCB31-C24A-42D4-ABC1-4AA979A776FD}"/>
                </a:ext>
              </a:extLst>
            </p:cNvPr>
            <p:cNvCxnSpPr>
              <a:cxnSpLocks/>
            </p:cNvCxnSpPr>
            <p:nvPr/>
          </p:nvCxnSpPr>
          <p:spPr>
            <a:xfrm>
              <a:off x="6610728" y="3915009"/>
              <a:ext cx="1" cy="155517"/>
            </a:xfrm>
            <a:prstGeom prst="line">
              <a:avLst/>
            </a:prstGeom>
            <a:ln w="3175" cap="rnd">
              <a:solidFill>
                <a:srgbClr val="548235">
                  <a:alpha val="8902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Rechteck 246">
              <a:extLst>
                <a:ext uri="{FF2B5EF4-FFF2-40B4-BE49-F238E27FC236}">
                  <a16:creationId xmlns:a16="http://schemas.microsoft.com/office/drawing/2014/main" id="{E6A3D8D5-AB21-4FD4-96FF-9ACFD62D4E45}"/>
                </a:ext>
              </a:extLst>
            </p:cNvPr>
            <p:cNvSpPr/>
            <p:nvPr/>
          </p:nvSpPr>
          <p:spPr>
            <a:xfrm>
              <a:off x="969575" y="4024612"/>
              <a:ext cx="5638242" cy="45719"/>
            </a:xfrm>
            <a:prstGeom prst="rect">
              <a:avLst/>
            </a:prstGeom>
            <a:solidFill>
              <a:srgbClr val="C00000"/>
            </a:solidFill>
            <a:ln w="3175" cap="rnd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sp>
          <p:nvSpPr>
            <p:cNvPr id="248" name="Rechteck 247">
              <a:extLst>
                <a:ext uri="{FF2B5EF4-FFF2-40B4-BE49-F238E27FC236}">
                  <a16:creationId xmlns:a16="http://schemas.microsoft.com/office/drawing/2014/main" id="{FD4D9F73-9788-4D76-87CF-9E1E779A866C}"/>
                </a:ext>
              </a:extLst>
            </p:cNvPr>
            <p:cNvSpPr/>
            <p:nvPr/>
          </p:nvSpPr>
          <p:spPr>
            <a:xfrm>
              <a:off x="497631" y="3873052"/>
              <a:ext cx="975600" cy="198000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67" name="Rechteck 266">
              <a:extLst>
                <a:ext uri="{FF2B5EF4-FFF2-40B4-BE49-F238E27FC236}">
                  <a16:creationId xmlns:a16="http://schemas.microsoft.com/office/drawing/2014/main" id="{A82D5D64-0AA1-4D96-9840-8B700BD8E1A8}"/>
                </a:ext>
              </a:extLst>
            </p:cNvPr>
            <p:cNvSpPr/>
            <p:nvPr/>
          </p:nvSpPr>
          <p:spPr>
            <a:xfrm>
              <a:off x="4514525" y="3335652"/>
              <a:ext cx="540000" cy="540000"/>
            </a:xfrm>
            <a:prstGeom prst="rect">
              <a:avLst/>
            </a:prstGeom>
            <a:ln w="31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600" u="sng" dirty="0"/>
                <a:t>LTM4620</a:t>
              </a:r>
            </a:p>
          </p:txBody>
        </p:sp>
        <p:sp>
          <p:nvSpPr>
            <p:cNvPr id="268" name="Rechteck 267">
              <a:extLst>
                <a:ext uri="{FF2B5EF4-FFF2-40B4-BE49-F238E27FC236}">
                  <a16:creationId xmlns:a16="http://schemas.microsoft.com/office/drawing/2014/main" id="{1967D023-13E0-4007-9280-ADA5B89B8062}"/>
                </a:ext>
              </a:extLst>
            </p:cNvPr>
            <p:cNvSpPr/>
            <p:nvPr/>
          </p:nvSpPr>
          <p:spPr>
            <a:xfrm>
              <a:off x="5952947" y="3335652"/>
              <a:ext cx="540000" cy="540000"/>
            </a:xfrm>
            <a:prstGeom prst="rect">
              <a:avLst/>
            </a:prstGeom>
            <a:ln w="31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600" u="sng" dirty="0"/>
                <a:t>LTM4620</a:t>
              </a:r>
            </a:p>
          </p:txBody>
        </p:sp>
        <p:sp>
          <p:nvSpPr>
            <p:cNvPr id="269" name="Rechteck 268">
              <a:extLst>
                <a:ext uri="{FF2B5EF4-FFF2-40B4-BE49-F238E27FC236}">
                  <a16:creationId xmlns:a16="http://schemas.microsoft.com/office/drawing/2014/main" id="{1E4425AE-9D20-45DE-A3A8-F523ADA6DF2A}"/>
                </a:ext>
              </a:extLst>
            </p:cNvPr>
            <p:cNvSpPr/>
            <p:nvPr/>
          </p:nvSpPr>
          <p:spPr>
            <a:xfrm>
              <a:off x="5240355" y="3335652"/>
              <a:ext cx="540000" cy="540000"/>
            </a:xfrm>
            <a:prstGeom prst="rect">
              <a:avLst/>
            </a:prstGeom>
            <a:ln w="31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600" u="sng" dirty="0"/>
                <a:t>LTM4620</a:t>
              </a:r>
            </a:p>
          </p:txBody>
        </p:sp>
        <p:cxnSp>
          <p:nvCxnSpPr>
            <p:cNvPr id="316" name="Gerader Verbinder 315">
              <a:extLst>
                <a:ext uri="{FF2B5EF4-FFF2-40B4-BE49-F238E27FC236}">
                  <a16:creationId xmlns:a16="http://schemas.microsoft.com/office/drawing/2014/main" id="{6A29A3B0-EE03-4D2C-993C-CA6215E2BA0F}"/>
                </a:ext>
              </a:extLst>
            </p:cNvPr>
            <p:cNvCxnSpPr/>
            <p:nvPr/>
          </p:nvCxnSpPr>
          <p:spPr>
            <a:xfrm>
              <a:off x="6706333" y="1746102"/>
              <a:ext cx="288000" cy="0"/>
            </a:xfrm>
            <a:prstGeom prst="line">
              <a:avLst/>
            </a:prstGeom>
            <a:ln w="31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Gerader Verbinder 316">
              <a:extLst>
                <a:ext uri="{FF2B5EF4-FFF2-40B4-BE49-F238E27FC236}">
                  <a16:creationId xmlns:a16="http://schemas.microsoft.com/office/drawing/2014/main" id="{C681FC5F-4661-4CFC-BFE7-19B80BE8AE9C}"/>
                </a:ext>
              </a:extLst>
            </p:cNvPr>
            <p:cNvCxnSpPr/>
            <p:nvPr/>
          </p:nvCxnSpPr>
          <p:spPr>
            <a:xfrm>
              <a:off x="6706333" y="1867850"/>
              <a:ext cx="288000" cy="0"/>
            </a:xfrm>
            <a:prstGeom prst="line">
              <a:avLst/>
            </a:prstGeom>
            <a:ln w="31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Gerader Verbinder 317">
              <a:extLst>
                <a:ext uri="{FF2B5EF4-FFF2-40B4-BE49-F238E27FC236}">
                  <a16:creationId xmlns:a16="http://schemas.microsoft.com/office/drawing/2014/main" id="{A4F16C9D-1B20-498C-8C77-8169F43AAC72}"/>
                </a:ext>
              </a:extLst>
            </p:cNvPr>
            <p:cNvCxnSpPr/>
            <p:nvPr/>
          </p:nvCxnSpPr>
          <p:spPr>
            <a:xfrm>
              <a:off x="6706333" y="1929460"/>
              <a:ext cx="288000" cy="0"/>
            </a:xfrm>
            <a:prstGeom prst="line">
              <a:avLst/>
            </a:prstGeom>
            <a:ln w="31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Gerader Verbinder 318">
              <a:extLst>
                <a:ext uri="{FF2B5EF4-FFF2-40B4-BE49-F238E27FC236}">
                  <a16:creationId xmlns:a16="http://schemas.microsoft.com/office/drawing/2014/main" id="{F94B5D80-B37A-4C1A-9A39-BEAC7C682277}"/>
                </a:ext>
              </a:extLst>
            </p:cNvPr>
            <p:cNvCxnSpPr/>
            <p:nvPr/>
          </p:nvCxnSpPr>
          <p:spPr>
            <a:xfrm>
              <a:off x="6706333" y="1988138"/>
              <a:ext cx="288000" cy="0"/>
            </a:xfrm>
            <a:prstGeom prst="line">
              <a:avLst/>
            </a:prstGeom>
            <a:ln w="31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Gerader Verbinder 319">
              <a:extLst>
                <a:ext uri="{FF2B5EF4-FFF2-40B4-BE49-F238E27FC236}">
                  <a16:creationId xmlns:a16="http://schemas.microsoft.com/office/drawing/2014/main" id="{35B448A0-CDF6-4E47-AF89-A3D0D1DDB5CC}"/>
                </a:ext>
              </a:extLst>
            </p:cNvPr>
            <p:cNvCxnSpPr/>
            <p:nvPr/>
          </p:nvCxnSpPr>
          <p:spPr>
            <a:xfrm>
              <a:off x="6706333" y="2049749"/>
              <a:ext cx="288000" cy="0"/>
            </a:xfrm>
            <a:prstGeom prst="line">
              <a:avLst/>
            </a:prstGeom>
            <a:ln w="31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Gerader Verbinder 320">
              <a:extLst>
                <a:ext uri="{FF2B5EF4-FFF2-40B4-BE49-F238E27FC236}">
                  <a16:creationId xmlns:a16="http://schemas.microsoft.com/office/drawing/2014/main" id="{DDAE4C29-BA8E-4BDF-B6A8-75A56CBEAC57}"/>
                </a:ext>
              </a:extLst>
            </p:cNvPr>
            <p:cNvCxnSpPr/>
            <p:nvPr/>
          </p:nvCxnSpPr>
          <p:spPr>
            <a:xfrm>
              <a:off x="6706333" y="1809243"/>
              <a:ext cx="288000" cy="0"/>
            </a:xfrm>
            <a:prstGeom prst="line">
              <a:avLst/>
            </a:prstGeom>
            <a:ln w="31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Gerader Verbinder 321">
              <a:extLst>
                <a:ext uri="{FF2B5EF4-FFF2-40B4-BE49-F238E27FC236}">
                  <a16:creationId xmlns:a16="http://schemas.microsoft.com/office/drawing/2014/main" id="{E3B7B426-AA78-46CF-9AB2-5BC16A5D41CA}"/>
                </a:ext>
              </a:extLst>
            </p:cNvPr>
            <p:cNvCxnSpPr>
              <a:cxnSpLocks/>
            </p:cNvCxnSpPr>
            <p:nvPr/>
          </p:nvCxnSpPr>
          <p:spPr>
            <a:xfrm>
              <a:off x="6706333" y="1627039"/>
              <a:ext cx="288000" cy="0"/>
            </a:xfrm>
            <a:prstGeom prst="line">
              <a:avLst/>
            </a:prstGeom>
            <a:ln w="31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Gerader Verbinder 322">
              <a:extLst>
                <a:ext uri="{FF2B5EF4-FFF2-40B4-BE49-F238E27FC236}">
                  <a16:creationId xmlns:a16="http://schemas.microsoft.com/office/drawing/2014/main" id="{F016C9F3-35AF-4FFE-8189-10296706B86C}"/>
                </a:ext>
              </a:extLst>
            </p:cNvPr>
            <p:cNvCxnSpPr/>
            <p:nvPr/>
          </p:nvCxnSpPr>
          <p:spPr>
            <a:xfrm>
              <a:off x="6704153" y="1683036"/>
              <a:ext cx="288000" cy="0"/>
            </a:xfrm>
            <a:prstGeom prst="line">
              <a:avLst/>
            </a:prstGeom>
            <a:ln w="31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5858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el 92">
            <a:extLst>
              <a:ext uri="{FF2B5EF4-FFF2-40B4-BE49-F238E27FC236}">
                <a16:creationId xmlns:a16="http://schemas.microsoft.com/office/drawing/2014/main" id="{59E17280-1210-4BF5-BE38-1CC8E9078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62" y="100007"/>
            <a:ext cx="8543925" cy="1325563"/>
          </a:xfrm>
        </p:spPr>
        <p:txBody>
          <a:bodyPr/>
          <a:lstStyle/>
          <a:p>
            <a:r>
              <a:rPr lang="de-DE" dirty="0" err="1"/>
              <a:t>Component</a:t>
            </a:r>
            <a:r>
              <a:rPr lang="de-DE" dirty="0"/>
              <a:t> Side 2</a:t>
            </a: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9A9D1F76-E7DD-4AE8-8FCC-3BD7EB72E20D}"/>
              </a:ext>
            </a:extLst>
          </p:cNvPr>
          <p:cNvSpPr/>
          <p:nvPr/>
        </p:nvSpPr>
        <p:spPr>
          <a:xfrm>
            <a:off x="1762133" y="5369687"/>
            <a:ext cx="324000" cy="324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500" dirty="0"/>
              <a:t>MMC</a:t>
            </a:r>
          </a:p>
        </p:txBody>
      </p:sp>
      <p:grpSp>
        <p:nvGrpSpPr>
          <p:cNvPr id="272" name="Gruppieren 271">
            <a:extLst>
              <a:ext uri="{FF2B5EF4-FFF2-40B4-BE49-F238E27FC236}">
                <a16:creationId xmlns:a16="http://schemas.microsoft.com/office/drawing/2014/main" id="{F835C5E2-1C8C-49A6-AE42-EF29F8B384D9}"/>
              </a:ext>
            </a:extLst>
          </p:cNvPr>
          <p:cNvGrpSpPr/>
          <p:nvPr/>
        </p:nvGrpSpPr>
        <p:grpSpPr>
          <a:xfrm flipH="1">
            <a:off x="1328864" y="2284876"/>
            <a:ext cx="6487522" cy="2653268"/>
            <a:chOff x="495075" y="1422269"/>
            <a:chExt cx="6487522" cy="2653268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694F0066-6C89-48EF-BC1B-A4B8A8685580}"/>
                </a:ext>
              </a:extLst>
            </p:cNvPr>
            <p:cNvGrpSpPr/>
            <p:nvPr/>
          </p:nvGrpSpPr>
          <p:grpSpPr>
            <a:xfrm>
              <a:off x="495075" y="1422269"/>
              <a:ext cx="6487522" cy="2653268"/>
              <a:chOff x="2408868" y="144420"/>
              <a:chExt cx="5265586" cy="2153520"/>
            </a:xfrm>
          </p:grpSpPr>
          <p:grpSp>
            <p:nvGrpSpPr>
              <p:cNvPr id="5" name="Gruppieren 4">
                <a:extLst>
                  <a:ext uri="{FF2B5EF4-FFF2-40B4-BE49-F238E27FC236}">
                    <a16:creationId xmlns:a16="http://schemas.microsoft.com/office/drawing/2014/main" id="{C9516ABA-2F1E-4717-8015-CEDD352BBF35}"/>
                  </a:ext>
                </a:extLst>
              </p:cNvPr>
              <p:cNvGrpSpPr/>
              <p:nvPr/>
            </p:nvGrpSpPr>
            <p:grpSpPr>
              <a:xfrm>
                <a:off x="2408868" y="144420"/>
                <a:ext cx="5265586" cy="2153520"/>
                <a:chOff x="2942229" y="935536"/>
                <a:chExt cx="5265586" cy="2153520"/>
              </a:xfrm>
            </p:grpSpPr>
            <p:cxnSp>
              <p:nvCxnSpPr>
                <p:cNvPr id="20" name="Gerader Verbinder 19">
                  <a:extLst>
                    <a:ext uri="{FF2B5EF4-FFF2-40B4-BE49-F238E27FC236}">
                      <a16:creationId xmlns:a16="http://schemas.microsoft.com/office/drawing/2014/main" id="{3B73EBF3-0863-44BA-8E3F-1FF1C66246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07815" y="1061955"/>
                  <a:ext cx="0" cy="1899256"/>
                </a:xfrm>
                <a:prstGeom prst="line">
                  <a:avLst/>
                </a:prstGeom>
                <a:ln w="31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" name="Gruppieren 7">
                  <a:extLst>
                    <a:ext uri="{FF2B5EF4-FFF2-40B4-BE49-F238E27FC236}">
                      <a16:creationId xmlns:a16="http://schemas.microsoft.com/office/drawing/2014/main" id="{DCDBCF93-88EF-4212-9A95-1A45728ADF6C}"/>
                    </a:ext>
                  </a:extLst>
                </p:cNvPr>
                <p:cNvGrpSpPr/>
                <p:nvPr/>
              </p:nvGrpSpPr>
              <p:grpSpPr>
                <a:xfrm>
                  <a:off x="2942229" y="935536"/>
                  <a:ext cx="5265586" cy="2153520"/>
                  <a:chOff x="2942229" y="935536"/>
                  <a:chExt cx="5265586" cy="2153520"/>
                </a:xfrm>
              </p:grpSpPr>
              <p:grpSp>
                <p:nvGrpSpPr>
                  <p:cNvPr id="24" name="Gruppieren 23">
                    <a:extLst>
                      <a:ext uri="{FF2B5EF4-FFF2-40B4-BE49-F238E27FC236}">
                        <a16:creationId xmlns:a16="http://schemas.microsoft.com/office/drawing/2014/main" id="{65CC7EDD-25E1-4B25-9B78-741116AF0216}"/>
                      </a:ext>
                    </a:extLst>
                  </p:cNvPr>
                  <p:cNvGrpSpPr/>
                  <p:nvPr/>
                </p:nvGrpSpPr>
                <p:grpSpPr>
                  <a:xfrm>
                    <a:off x="2942229" y="935730"/>
                    <a:ext cx="5265586" cy="2153326"/>
                    <a:chOff x="3525027" y="719599"/>
                    <a:chExt cx="5265586" cy="2153326"/>
                  </a:xfrm>
                </p:grpSpPr>
                <p:sp>
                  <p:nvSpPr>
                    <p:cNvPr id="30" name="Rechteck 29">
                      <a:extLst>
                        <a:ext uri="{FF2B5EF4-FFF2-40B4-BE49-F238E27FC236}">
                          <a16:creationId xmlns:a16="http://schemas.microsoft.com/office/drawing/2014/main" id="{6105255E-9F78-43CD-9438-0F32F1C00F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25027" y="726241"/>
                      <a:ext cx="4961442" cy="2146684"/>
                    </a:xfrm>
                    <a:prstGeom prst="rect">
                      <a:avLst/>
                    </a:prstGeom>
                    <a:solidFill>
                      <a:srgbClr val="548235">
                        <a:alpha val="83922"/>
                      </a:srgbClr>
                    </a:solidFill>
                    <a:ln w="31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de-DE" u="sng" dirty="0"/>
                    </a:p>
                  </p:txBody>
                </p:sp>
                <p:grpSp>
                  <p:nvGrpSpPr>
                    <p:cNvPr id="31" name="Gruppieren 30">
                      <a:extLst>
                        <a:ext uri="{FF2B5EF4-FFF2-40B4-BE49-F238E27FC236}">
                          <a16:creationId xmlns:a16="http://schemas.microsoft.com/office/drawing/2014/main" id="{44122F69-28CB-4B90-94E1-3E034246106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26184" y="719599"/>
                      <a:ext cx="5264429" cy="126225"/>
                      <a:chOff x="3526184" y="719599"/>
                      <a:chExt cx="5264429" cy="126225"/>
                    </a:xfrm>
                  </p:grpSpPr>
                  <p:cxnSp>
                    <p:nvCxnSpPr>
                      <p:cNvPr id="81" name="Gerader Verbinder 80">
                        <a:extLst>
                          <a:ext uri="{FF2B5EF4-FFF2-40B4-BE49-F238E27FC236}">
                            <a16:creationId xmlns:a16="http://schemas.microsoft.com/office/drawing/2014/main" id="{18B60770-3861-435B-A817-0F31C2FA873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526184" y="719599"/>
                        <a:ext cx="4961443" cy="0"/>
                      </a:xfrm>
                      <a:prstGeom prst="line">
                        <a:avLst/>
                      </a:prstGeom>
                      <a:ln w="3175" cap="rnd">
                        <a:solidFill>
                          <a:schemeClr val="accent6">
                            <a:lumMod val="75000"/>
                          </a:schemeClr>
                        </a:solidFill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" name="Gerader Verbinder 82">
                        <a:extLst>
                          <a:ext uri="{FF2B5EF4-FFF2-40B4-BE49-F238E27FC236}">
                            <a16:creationId xmlns:a16="http://schemas.microsoft.com/office/drawing/2014/main" id="{10DC0E94-93D4-4166-9B0D-0464F007A00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8487627" y="719599"/>
                        <a:ext cx="1" cy="126225"/>
                      </a:xfrm>
                      <a:prstGeom prst="line">
                        <a:avLst/>
                      </a:prstGeom>
                      <a:ln w="3175" cap="rnd">
                        <a:solidFill>
                          <a:srgbClr val="548235">
                            <a:alpha val="89020"/>
                          </a:srgb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" name="Gerader Verbinder 84">
                        <a:extLst>
                          <a:ext uri="{FF2B5EF4-FFF2-40B4-BE49-F238E27FC236}">
                            <a16:creationId xmlns:a16="http://schemas.microsoft.com/office/drawing/2014/main" id="{92AEB489-FD98-4BCE-B31F-C1A46462103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8487626" y="845824"/>
                        <a:ext cx="302987" cy="0"/>
                      </a:xfrm>
                      <a:prstGeom prst="line">
                        <a:avLst/>
                      </a:prstGeom>
                      <a:ln w="3175">
                        <a:solidFill>
                          <a:srgbClr val="548235">
                            <a:alpha val="89020"/>
                          </a:srgb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2" name="Rechteck 31">
                      <a:extLst>
                        <a:ext uri="{FF2B5EF4-FFF2-40B4-BE49-F238E27FC236}">
                          <a16:creationId xmlns:a16="http://schemas.microsoft.com/office/drawing/2014/main" id="{F4008F60-445B-4B3E-9BA8-DA68878FBE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3519" y="848234"/>
                      <a:ext cx="299174" cy="1895299"/>
                    </a:xfrm>
                    <a:prstGeom prst="rect">
                      <a:avLst/>
                    </a:prstGeom>
                    <a:solidFill>
                      <a:srgbClr val="548235">
                        <a:alpha val="83922"/>
                      </a:srgbClr>
                    </a:solidFill>
                    <a:ln w="31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de-DE" u="sng" dirty="0"/>
                    </a:p>
                  </p:txBody>
                </p:sp>
                <p:sp>
                  <p:nvSpPr>
                    <p:cNvPr id="33" name="Rechteck 32">
                      <a:extLst>
                        <a:ext uri="{FF2B5EF4-FFF2-40B4-BE49-F238E27FC236}">
                          <a16:creationId xmlns:a16="http://schemas.microsoft.com/office/drawing/2014/main" id="{F1FC1CC6-AA64-4EFF-BB4B-A08E2426DF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56685" y="845844"/>
                      <a:ext cx="233755" cy="1896788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de-DE" u="sng" dirty="0"/>
                    </a:p>
                  </p:txBody>
                </p:sp>
                <p:cxnSp>
                  <p:nvCxnSpPr>
                    <p:cNvPr id="100" name="Gerader Verbinder 99">
                      <a:extLst>
                        <a:ext uri="{FF2B5EF4-FFF2-40B4-BE49-F238E27FC236}">
                          <a16:creationId xmlns:a16="http://schemas.microsoft.com/office/drawing/2014/main" id="{6AEB14D7-E1A6-4594-B39E-56EA4293630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56779" y="1241631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Gerader Verbinder 100">
                      <a:extLst>
                        <a:ext uri="{FF2B5EF4-FFF2-40B4-BE49-F238E27FC236}">
                          <a16:creationId xmlns:a16="http://schemas.microsoft.com/office/drawing/2014/main" id="{586891CC-D38D-4D70-8CB7-BAA5B2DA47F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56779" y="1340447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Gerader Verbinder 101">
                      <a:extLst>
                        <a:ext uri="{FF2B5EF4-FFF2-40B4-BE49-F238E27FC236}">
                          <a16:creationId xmlns:a16="http://schemas.microsoft.com/office/drawing/2014/main" id="{AA8634E8-6A0F-4464-B101-B77AA8CE15D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56779" y="1390453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Gerader Verbinder 102">
                      <a:extLst>
                        <a:ext uri="{FF2B5EF4-FFF2-40B4-BE49-F238E27FC236}">
                          <a16:creationId xmlns:a16="http://schemas.microsoft.com/office/drawing/2014/main" id="{9E86CC04-3895-4F04-8993-10714FB98EC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56779" y="1438079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Gerader Verbinder 103">
                      <a:extLst>
                        <a:ext uri="{FF2B5EF4-FFF2-40B4-BE49-F238E27FC236}">
                          <a16:creationId xmlns:a16="http://schemas.microsoft.com/office/drawing/2014/main" id="{88E33375-CB1D-4A28-BFE1-5A3B0DE5C09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56779" y="1488084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Gerader Verbinder 104">
                      <a:extLst>
                        <a:ext uri="{FF2B5EF4-FFF2-40B4-BE49-F238E27FC236}">
                          <a16:creationId xmlns:a16="http://schemas.microsoft.com/office/drawing/2014/main" id="{142B1D15-4E97-401F-A1C5-E84032CC70F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56779" y="1538091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Gerader Verbinder 105">
                      <a:extLst>
                        <a:ext uri="{FF2B5EF4-FFF2-40B4-BE49-F238E27FC236}">
                          <a16:creationId xmlns:a16="http://schemas.microsoft.com/office/drawing/2014/main" id="{41E0F4DB-F2FF-420D-B6C4-144339E4E3F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56779" y="1580952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" name="Gerader Verbinder 106">
                      <a:extLst>
                        <a:ext uri="{FF2B5EF4-FFF2-40B4-BE49-F238E27FC236}">
                          <a16:creationId xmlns:a16="http://schemas.microsoft.com/office/drawing/2014/main" id="{740CE680-7679-48D7-BF1D-84D2845F487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56779" y="1630959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Gerader Verbinder 107">
                      <a:extLst>
                        <a:ext uri="{FF2B5EF4-FFF2-40B4-BE49-F238E27FC236}">
                          <a16:creationId xmlns:a16="http://schemas.microsoft.com/office/drawing/2014/main" id="{924DB47A-0F38-4876-A958-8A7D6F6BA3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56779" y="1680965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Gerader Verbinder 108">
                      <a:extLst>
                        <a:ext uri="{FF2B5EF4-FFF2-40B4-BE49-F238E27FC236}">
                          <a16:creationId xmlns:a16="http://schemas.microsoft.com/office/drawing/2014/main" id="{0E67B584-B704-47A0-8BCD-B9E5942CADF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56779" y="1728591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Gerader Verbinder 109">
                      <a:extLst>
                        <a:ext uri="{FF2B5EF4-FFF2-40B4-BE49-F238E27FC236}">
                          <a16:creationId xmlns:a16="http://schemas.microsoft.com/office/drawing/2014/main" id="{36917941-0120-4BEF-9A47-EF846820C12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56779" y="1778597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Gerader Verbinder 110">
                      <a:extLst>
                        <a:ext uri="{FF2B5EF4-FFF2-40B4-BE49-F238E27FC236}">
                          <a16:creationId xmlns:a16="http://schemas.microsoft.com/office/drawing/2014/main" id="{E69CDF81-0DF2-4615-975D-1BC0A305C8C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56779" y="1828603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Gerader Verbinder 111">
                      <a:extLst>
                        <a:ext uri="{FF2B5EF4-FFF2-40B4-BE49-F238E27FC236}">
                          <a16:creationId xmlns:a16="http://schemas.microsoft.com/office/drawing/2014/main" id="{82E52387-B22B-4AE2-8582-0F8BC6AFF29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56779" y="1873848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Gerader Verbinder 112">
                      <a:extLst>
                        <a:ext uri="{FF2B5EF4-FFF2-40B4-BE49-F238E27FC236}">
                          <a16:creationId xmlns:a16="http://schemas.microsoft.com/office/drawing/2014/main" id="{E413F749-A5B9-4B43-A598-A80A5A02801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56779" y="1923853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Gerader Verbinder 113">
                      <a:extLst>
                        <a:ext uri="{FF2B5EF4-FFF2-40B4-BE49-F238E27FC236}">
                          <a16:creationId xmlns:a16="http://schemas.microsoft.com/office/drawing/2014/main" id="{49340FF0-144F-4E95-9B6A-A2E624E8DE6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56779" y="1973860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Gerader Verbinder 114">
                      <a:extLst>
                        <a:ext uri="{FF2B5EF4-FFF2-40B4-BE49-F238E27FC236}">
                          <a16:creationId xmlns:a16="http://schemas.microsoft.com/office/drawing/2014/main" id="{0131C9DB-2834-4C91-B9D4-A9C2E3290D0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56779" y="2021486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Gerader Verbinder 115">
                      <a:extLst>
                        <a:ext uri="{FF2B5EF4-FFF2-40B4-BE49-F238E27FC236}">
                          <a16:creationId xmlns:a16="http://schemas.microsoft.com/office/drawing/2014/main" id="{B26A2A3B-EA56-4D91-9B51-EDC2BB1CB92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56779" y="2071492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Gerader Verbinder 116">
                      <a:extLst>
                        <a:ext uri="{FF2B5EF4-FFF2-40B4-BE49-F238E27FC236}">
                          <a16:creationId xmlns:a16="http://schemas.microsoft.com/office/drawing/2014/main" id="{A60F5C42-6DB9-4332-BC0F-EE49F21D7BA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56779" y="2121498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Gerader Verbinder 117">
                      <a:extLst>
                        <a:ext uri="{FF2B5EF4-FFF2-40B4-BE49-F238E27FC236}">
                          <a16:creationId xmlns:a16="http://schemas.microsoft.com/office/drawing/2014/main" id="{F0A0E808-5F91-4B9B-821A-58497991418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56779" y="2164360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" name="Gerader Verbinder 118">
                      <a:extLst>
                        <a:ext uri="{FF2B5EF4-FFF2-40B4-BE49-F238E27FC236}">
                          <a16:creationId xmlns:a16="http://schemas.microsoft.com/office/drawing/2014/main" id="{8FCD4322-1A5B-4484-9B5D-8F016CBE3B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56779" y="2214366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0" name="Gerader Verbinder 119">
                      <a:extLst>
                        <a:ext uri="{FF2B5EF4-FFF2-40B4-BE49-F238E27FC236}">
                          <a16:creationId xmlns:a16="http://schemas.microsoft.com/office/drawing/2014/main" id="{6FCDAAB6-4A05-4748-966B-ABB0D2FAFA9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56779" y="2264371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" name="Gerader Verbinder 120">
                      <a:extLst>
                        <a:ext uri="{FF2B5EF4-FFF2-40B4-BE49-F238E27FC236}">
                          <a16:creationId xmlns:a16="http://schemas.microsoft.com/office/drawing/2014/main" id="{6E700669-8386-4EF8-A02E-EDC3250AFD1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56779" y="2311998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Gerader Verbinder 121">
                      <a:extLst>
                        <a:ext uri="{FF2B5EF4-FFF2-40B4-BE49-F238E27FC236}">
                          <a16:creationId xmlns:a16="http://schemas.microsoft.com/office/drawing/2014/main" id="{EA5BBE6E-D94A-434F-98FC-47B9F23E520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56779" y="2362004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Gerader Verbinder 122">
                      <a:extLst>
                        <a:ext uri="{FF2B5EF4-FFF2-40B4-BE49-F238E27FC236}">
                          <a16:creationId xmlns:a16="http://schemas.microsoft.com/office/drawing/2014/main" id="{BDEDA806-69DE-45D3-8287-ABDD6F735B7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56779" y="2412010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" name="Gerader Verbinder 123">
                      <a:extLst>
                        <a:ext uri="{FF2B5EF4-FFF2-40B4-BE49-F238E27FC236}">
                          <a16:creationId xmlns:a16="http://schemas.microsoft.com/office/drawing/2014/main" id="{76FB0212-E626-4C07-BFF1-7A6E40E43AE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56779" y="2462016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" name="Gerader Verbinder 124">
                      <a:extLst>
                        <a:ext uri="{FF2B5EF4-FFF2-40B4-BE49-F238E27FC236}">
                          <a16:creationId xmlns:a16="http://schemas.microsoft.com/office/drawing/2014/main" id="{5CEA3E89-CCA8-4550-95C1-E53C2C126B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56779" y="2512022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Gerader Verbinder 125">
                      <a:extLst>
                        <a:ext uri="{FF2B5EF4-FFF2-40B4-BE49-F238E27FC236}">
                          <a16:creationId xmlns:a16="http://schemas.microsoft.com/office/drawing/2014/main" id="{451A7A79-D589-4C72-B6C5-F86580EE94C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56779" y="2562028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Gerader Verbinder 126">
                      <a:extLst>
                        <a:ext uri="{FF2B5EF4-FFF2-40B4-BE49-F238E27FC236}">
                          <a16:creationId xmlns:a16="http://schemas.microsoft.com/office/drawing/2014/main" id="{0952EA72-4294-48BB-9805-68C59776346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56779" y="2609654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" name="Gerader Verbinder 127">
                      <a:extLst>
                        <a:ext uri="{FF2B5EF4-FFF2-40B4-BE49-F238E27FC236}">
                          <a16:creationId xmlns:a16="http://schemas.microsoft.com/office/drawing/2014/main" id="{FA0B6223-B751-4309-B384-C93F4603314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56779" y="2659659"/>
                      <a:ext cx="233755" cy="0"/>
                    </a:xfrm>
                    <a:prstGeom prst="line">
                      <a:avLst/>
                    </a:prstGeom>
                    <a:ln w="3175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5" name="Rechteck 24">
                    <a:extLst>
                      <a:ext uri="{FF2B5EF4-FFF2-40B4-BE49-F238E27FC236}">
                        <a16:creationId xmlns:a16="http://schemas.microsoft.com/office/drawing/2014/main" id="{DC0BBD50-2701-4299-8306-695BF3B1B11D}"/>
                      </a:ext>
                    </a:extLst>
                  </p:cNvPr>
                  <p:cNvSpPr/>
                  <p:nvPr/>
                </p:nvSpPr>
                <p:spPr>
                  <a:xfrm>
                    <a:off x="4395960" y="1141343"/>
                    <a:ext cx="1168773" cy="1168773"/>
                  </a:xfrm>
                  <a:prstGeom prst="rect">
                    <a:avLst/>
                  </a:prstGeom>
                  <a:solidFill>
                    <a:srgbClr val="AFABAB">
                      <a:alpha val="50196"/>
                    </a:srgbClr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de-DE" u="sng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ZYNQ </a:t>
                    </a:r>
                  </a:p>
                  <a:p>
                    <a:pPr algn="ctr"/>
                    <a:r>
                      <a:rPr lang="de-DE" u="sng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US+</a:t>
                    </a:r>
                  </a:p>
                </p:txBody>
              </p:sp>
              <p:sp>
                <p:nvSpPr>
                  <p:cNvPr id="26" name="Rechteck 25">
                    <a:extLst>
                      <a:ext uri="{FF2B5EF4-FFF2-40B4-BE49-F238E27FC236}">
                        <a16:creationId xmlns:a16="http://schemas.microsoft.com/office/drawing/2014/main" id="{DA2F51BE-9625-4E10-9A05-2CD80D7B16B9}"/>
                      </a:ext>
                    </a:extLst>
                  </p:cNvPr>
                  <p:cNvSpPr/>
                  <p:nvPr/>
                </p:nvSpPr>
                <p:spPr>
                  <a:xfrm>
                    <a:off x="2947640" y="935536"/>
                    <a:ext cx="669123" cy="143175"/>
                  </a:xfrm>
                  <a:prstGeom prst="rect">
                    <a:avLst/>
                  </a:prstGeom>
                  <a:solidFill>
                    <a:srgbClr val="C00000"/>
                  </a:solidFill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de-DE" u="sng" dirty="0"/>
                  </a:p>
                </p:txBody>
              </p:sp>
              <p:sp>
                <p:nvSpPr>
                  <p:cNvPr id="29" name="Rechteck 28">
                    <a:extLst>
                      <a:ext uri="{FF2B5EF4-FFF2-40B4-BE49-F238E27FC236}">
                        <a16:creationId xmlns:a16="http://schemas.microsoft.com/office/drawing/2014/main" id="{D6A84E59-F3B3-436B-9441-77BF16E1D3C4}"/>
                      </a:ext>
                    </a:extLst>
                  </p:cNvPr>
                  <p:cNvSpPr/>
                  <p:nvPr/>
                </p:nvSpPr>
                <p:spPr>
                  <a:xfrm>
                    <a:off x="3327355" y="935774"/>
                    <a:ext cx="4576268" cy="37108"/>
                  </a:xfrm>
                  <a:prstGeom prst="rect">
                    <a:avLst/>
                  </a:prstGeom>
                  <a:solidFill>
                    <a:srgbClr val="C00000"/>
                  </a:solidFill>
                  <a:ln w="3175" cap="rnd">
                    <a:solidFill>
                      <a:srgbClr val="C00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de-DE" u="sng"/>
                  </a:p>
                </p:txBody>
              </p:sp>
            </p:grpSp>
            <p:sp>
              <p:nvSpPr>
                <p:cNvPr id="10" name="Rechteck 9">
                  <a:extLst>
                    <a:ext uri="{FF2B5EF4-FFF2-40B4-BE49-F238E27FC236}">
                      <a16:creationId xmlns:a16="http://schemas.microsoft.com/office/drawing/2014/main" id="{BC59945F-2EE8-4A7F-9A9D-44752AF239A0}"/>
                    </a:ext>
                  </a:extLst>
                </p:cNvPr>
                <p:cNvSpPr/>
                <p:nvPr/>
              </p:nvSpPr>
              <p:spPr>
                <a:xfrm>
                  <a:off x="4399949" y="2501038"/>
                  <a:ext cx="233755" cy="233755"/>
                </a:xfrm>
                <a:prstGeom prst="rect">
                  <a:avLst/>
                </a:prstGeom>
                <a:solidFill>
                  <a:srgbClr val="C0C0C0">
                    <a:alpha val="49804"/>
                  </a:srgbClr>
                </a:solidFill>
                <a:ln w="3175"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600" u="sng" dirty="0">
                      <a:solidFill>
                        <a:schemeClr val="bg1">
                          <a:lumMod val="75000"/>
                        </a:schemeClr>
                      </a:solidFill>
                    </a:rPr>
                    <a:t>PLL</a:t>
                  </a:r>
                </a:p>
              </p:txBody>
            </p:sp>
            <p:sp>
              <p:nvSpPr>
                <p:cNvPr id="11" name="Rechteck 10">
                  <a:extLst>
                    <a:ext uri="{FF2B5EF4-FFF2-40B4-BE49-F238E27FC236}">
                      <a16:creationId xmlns:a16="http://schemas.microsoft.com/office/drawing/2014/main" id="{B51086A9-269F-4C48-9BEC-DF628004EB2C}"/>
                    </a:ext>
                  </a:extLst>
                </p:cNvPr>
                <p:cNvSpPr/>
                <p:nvPr/>
              </p:nvSpPr>
              <p:spPr>
                <a:xfrm>
                  <a:off x="5150986" y="2486419"/>
                  <a:ext cx="262974" cy="438290"/>
                </a:xfrm>
                <a:prstGeom prst="rect">
                  <a:avLst/>
                </a:prstGeom>
                <a:solidFill>
                  <a:srgbClr val="C0C0C0">
                    <a:alpha val="49804"/>
                  </a:srgbClr>
                </a:solidFill>
                <a:ln w="3175"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600" u="sng" dirty="0">
                      <a:solidFill>
                        <a:schemeClr val="bg1">
                          <a:lumMod val="75000"/>
                        </a:schemeClr>
                      </a:solidFill>
                    </a:rPr>
                    <a:t>LTM46</a:t>
                  </a:r>
                </a:p>
                <a:p>
                  <a:pPr algn="ctr"/>
                  <a:r>
                    <a:rPr lang="de-DE" sz="600" u="sng" dirty="0">
                      <a:solidFill>
                        <a:schemeClr val="bg1">
                          <a:lumMod val="75000"/>
                        </a:schemeClr>
                      </a:solidFill>
                    </a:rPr>
                    <a:t>44</a:t>
                  </a:r>
                </a:p>
              </p:txBody>
            </p:sp>
            <p:sp>
              <p:nvSpPr>
                <p:cNvPr id="15" name="Rechteck 14">
                  <a:extLst>
                    <a:ext uri="{FF2B5EF4-FFF2-40B4-BE49-F238E27FC236}">
                      <a16:creationId xmlns:a16="http://schemas.microsoft.com/office/drawing/2014/main" id="{11C1D212-E9E1-456D-A177-280A669FF669}"/>
                    </a:ext>
                  </a:extLst>
                </p:cNvPr>
                <p:cNvSpPr/>
                <p:nvPr/>
              </p:nvSpPr>
              <p:spPr>
                <a:xfrm>
                  <a:off x="5615489" y="2477282"/>
                  <a:ext cx="438290" cy="438290"/>
                </a:xfrm>
                <a:prstGeom prst="rect">
                  <a:avLst/>
                </a:prstGeom>
                <a:solidFill>
                  <a:srgbClr val="C0C0C0">
                    <a:alpha val="49804"/>
                  </a:srgbClr>
                </a:solidFill>
                <a:ln w="3175"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600" u="sng" dirty="0">
                      <a:solidFill>
                        <a:schemeClr val="bg1">
                          <a:lumMod val="75000"/>
                        </a:schemeClr>
                      </a:solidFill>
                    </a:rPr>
                    <a:t>LTM4620</a:t>
                  </a:r>
                </a:p>
              </p:txBody>
            </p:sp>
            <p:sp>
              <p:nvSpPr>
                <p:cNvPr id="16" name="Rechteck 15">
                  <a:extLst>
                    <a:ext uri="{FF2B5EF4-FFF2-40B4-BE49-F238E27FC236}">
                      <a16:creationId xmlns:a16="http://schemas.microsoft.com/office/drawing/2014/main" id="{C1C358A2-E113-4BF2-B812-5D4EB3685068}"/>
                    </a:ext>
                  </a:extLst>
                </p:cNvPr>
                <p:cNvSpPr/>
                <p:nvPr/>
              </p:nvSpPr>
              <p:spPr>
                <a:xfrm rot="5400000">
                  <a:off x="3837117" y="1345396"/>
                  <a:ext cx="350632" cy="672045"/>
                </a:xfrm>
                <a:prstGeom prst="rect">
                  <a:avLst/>
                </a:prstGeom>
                <a:solidFill>
                  <a:srgbClr val="767171">
                    <a:alpha val="50196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600" u="sng" dirty="0" err="1">
                      <a:solidFill>
                        <a:schemeClr val="bg1">
                          <a:lumMod val="75000"/>
                        </a:schemeClr>
                      </a:solidFill>
                    </a:rPr>
                    <a:t>FireFly</a:t>
                  </a:r>
                  <a:endParaRPr lang="de-DE" sz="600" u="sng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7" name="Rechteck 16">
                  <a:extLst>
                    <a:ext uri="{FF2B5EF4-FFF2-40B4-BE49-F238E27FC236}">
                      <a16:creationId xmlns:a16="http://schemas.microsoft.com/office/drawing/2014/main" id="{57346E32-123A-4017-94E5-40DE34B92A8D}"/>
                    </a:ext>
                  </a:extLst>
                </p:cNvPr>
                <p:cNvSpPr/>
                <p:nvPr/>
              </p:nvSpPr>
              <p:spPr>
                <a:xfrm rot="5400000">
                  <a:off x="3837117" y="1974094"/>
                  <a:ext cx="350632" cy="672045"/>
                </a:xfrm>
                <a:prstGeom prst="rect">
                  <a:avLst/>
                </a:prstGeom>
                <a:solidFill>
                  <a:srgbClr val="767171">
                    <a:alpha val="50196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600" u="sng" dirty="0" err="1">
                      <a:solidFill>
                        <a:schemeClr val="bg1">
                          <a:lumMod val="75000"/>
                        </a:schemeClr>
                      </a:solidFill>
                    </a:rPr>
                    <a:t>FireFly</a:t>
                  </a:r>
                  <a:endParaRPr lang="de-DE" sz="600" u="sng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8" name="Rechteck 17">
                  <a:extLst>
                    <a:ext uri="{FF2B5EF4-FFF2-40B4-BE49-F238E27FC236}">
                      <a16:creationId xmlns:a16="http://schemas.microsoft.com/office/drawing/2014/main" id="{9723F32D-2F6C-48C7-8FDB-7A4DEFDB01D0}"/>
                    </a:ext>
                  </a:extLst>
                </p:cNvPr>
                <p:cNvSpPr/>
                <p:nvPr/>
              </p:nvSpPr>
              <p:spPr>
                <a:xfrm rot="5400000">
                  <a:off x="3122005" y="1026546"/>
                  <a:ext cx="350632" cy="672045"/>
                </a:xfrm>
                <a:prstGeom prst="rect">
                  <a:avLst/>
                </a:prstGeom>
                <a:solidFill>
                  <a:srgbClr val="767171">
                    <a:alpha val="50196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600" u="sng" dirty="0" err="1">
                      <a:solidFill>
                        <a:schemeClr val="bg1">
                          <a:lumMod val="75000"/>
                        </a:schemeClr>
                      </a:solidFill>
                    </a:rPr>
                    <a:t>FireFly</a:t>
                  </a:r>
                  <a:endParaRPr lang="de-DE" sz="600" u="sng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9" name="Rechteck 18">
                  <a:extLst>
                    <a:ext uri="{FF2B5EF4-FFF2-40B4-BE49-F238E27FC236}">
                      <a16:creationId xmlns:a16="http://schemas.microsoft.com/office/drawing/2014/main" id="{66E14B56-84F1-4BC0-B098-C3DE94033E67}"/>
                    </a:ext>
                  </a:extLst>
                </p:cNvPr>
                <p:cNvSpPr/>
                <p:nvPr/>
              </p:nvSpPr>
              <p:spPr>
                <a:xfrm rot="5400000">
                  <a:off x="3125428" y="2259567"/>
                  <a:ext cx="350632" cy="672045"/>
                </a:xfrm>
                <a:prstGeom prst="rect">
                  <a:avLst/>
                </a:prstGeom>
                <a:solidFill>
                  <a:srgbClr val="767171">
                    <a:alpha val="50196"/>
                  </a:srgb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600" u="sng" dirty="0" err="1">
                      <a:solidFill>
                        <a:schemeClr val="bg1">
                          <a:lumMod val="75000"/>
                        </a:schemeClr>
                      </a:solidFill>
                    </a:rPr>
                    <a:t>FireFly</a:t>
                  </a:r>
                  <a:endParaRPr lang="de-DE" sz="600" u="sng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21" name="Gerader Verbinder 20">
                  <a:extLst>
                    <a:ext uri="{FF2B5EF4-FFF2-40B4-BE49-F238E27FC236}">
                      <a16:creationId xmlns:a16="http://schemas.microsoft.com/office/drawing/2014/main" id="{482FC4AA-24E6-4F1C-9259-932602DAC0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05211" y="1063188"/>
                  <a:ext cx="0" cy="1896788"/>
                </a:xfrm>
                <a:prstGeom prst="line">
                  <a:avLst/>
                </a:prstGeom>
                <a:ln w="3175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Gerader Verbinder 129">
                  <a:extLst>
                    <a:ext uri="{FF2B5EF4-FFF2-40B4-BE49-F238E27FC236}">
                      <a16:creationId xmlns:a16="http://schemas.microsoft.com/office/drawing/2014/main" id="{C0DDE297-9B9D-47C5-8A0B-D27713EEB0FA}"/>
                    </a:ext>
                  </a:extLst>
                </p:cNvPr>
                <p:cNvCxnSpPr/>
                <p:nvPr/>
              </p:nvCxnSpPr>
              <p:spPr>
                <a:xfrm>
                  <a:off x="7973981" y="1509010"/>
                  <a:ext cx="233755" cy="0"/>
                </a:xfrm>
                <a:prstGeom prst="line">
                  <a:avLst/>
                </a:prstGeom>
                <a:ln w="3175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8065F886-C042-4116-930A-9263D8F8FC98}"/>
                  </a:ext>
                </a:extLst>
              </p:cNvPr>
              <p:cNvSpPr/>
              <p:nvPr/>
            </p:nvSpPr>
            <p:spPr>
              <a:xfrm rot="5400000">
                <a:off x="2592067" y="874734"/>
                <a:ext cx="350632" cy="672045"/>
              </a:xfrm>
              <a:prstGeom prst="rect">
                <a:avLst/>
              </a:prstGeom>
              <a:solidFill>
                <a:srgbClr val="767171">
                  <a:alpha val="50196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sz="600" u="sng" dirty="0" err="1">
                    <a:solidFill>
                      <a:schemeClr val="bg1">
                        <a:lumMod val="75000"/>
                      </a:schemeClr>
                    </a:solidFill>
                  </a:rPr>
                  <a:t>FireFly</a:t>
                </a:r>
                <a:endParaRPr lang="de-DE" sz="600" u="sng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82355DC7-53BF-45AF-9BB0-C8F7929D034D}"/>
                  </a:ext>
                </a:extLst>
              </p:cNvPr>
              <p:cNvSpPr/>
              <p:nvPr/>
            </p:nvSpPr>
            <p:spPr>
              <a:xfrm>
                <a:off x="5060303" y="308032"/>
                <a:ext cx="2337547" cy="1227212"/>
              </a:xfrm>
              <a:prstGeom prst="rect">
                <a:avLst/>
              </a:prstGeom>
              <a:solidFill>
                <a:srgbClr val="C0C0C0"/>
              </a:solidFill>
              <a:ln w="3175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sz="1200" u="sng" dirty="0"/>
                  <a:t>SODIMM</a:t>
                </a:r>
                <a:endParaRPr lang="de-DE" sz="600" u="sng" dirty="0"/>
              </a:p>
            </p:txBody>
          </p:sp>
        </p:grpSp>
        <p:cxnSp>
          <p:nvCxnSpPr>
            <p:cNvPr id="99" name="Gerader Verbinder 98">
              <a:extLst>
                <a:ext uri="{FF2B5EF4-FFF2-40B4-BE49-F238E27FC236}">
                  <a16:creationId xmlns:a16="http://schemas.microsoft.com/office/drawing/2014/main" id="{6594F5CA-EE29-41B9-9421-BC3A29F3274A}"/>
                </a:ext>
              </a:extLst>
            </p:cNvPr>
            <p:cNvCxnSpPr>
              <a:cxnSpLocks/>
            </p:cNvCxnSpPr>
            <p:nvPr/>
          </p:nvCxnSpPr>
          <p:spPr>
            <a:xfrm>
              <a:off x="496502" y="4070526"/>
              <a:ext cx="6112800" cy="0"/>
            </a:xfrm>
            <a:prstGeom prst="line">
              <a:avLst/>
            </a:prstGeom>
            <a:ln w="3175" cap="rnd"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Gerader Verbinder 236">
              <a:extLst>
                <a:ext uri="{FF2B5EF4-FFF2-40B4-BE49-F238E27FC236}">
                  <a16:creationId xmlns:a16="http://schemas.microsoft.com/office/drawing/2014/main" id="{A4B57DD8-63DF-4500-98EB-ABE6C3D11DE7}"/>
                </a:ext>
              </a:extLst>
            </p:cNvPr>
            <p:cNvCxnSpPr/>
            <p:nvPr/>
          </p:nvCxnSpPr>
          <p:spPr>
            <a:xfrm>
              <a:off x="6692216" y="1697088"/>
              <a:ext cx="288000" cy="0"/>
            </a:xfrm>
            <a:prstGeom prst="line">
              <a:avLst/>
            </a:prstGeom>
            <a:ln w="31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Gerader Verbinder 237">
              <a:extLst>
                <a:ext uri="{FF2B5EF4-FFF2-40B4-BE49-F238E27FC236}">
                  <a16:creationId xmlns:a16="http://schemas.microsoft.com/office/drawing/2014/main" id="{ED02CF6B-869C-488B-8D5C-2B726EEFA42B}"/>
                </a:ext>
              </a:extLst>
            </p:cNvPr>
            <p:cNvCxnSpPr/>
            <p:nvPr/>
          </p:nvCxnSpPr>
          <p:spPr>
            <a:xfrm>
              <a:off x="6692216" y="1818836"/>
              <a:ext cx="288000" cy="0"/>
            </a:xfrm>
            <a:prstGeom prst="line">
              <a:avLst/>
            </a:prstGeom>
            <a:ln w="31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Gerader Verbinder 238">
              <a:extLst>
                <a:ext uri="{FF2B5EF4-FFF2-40B4-BE49-F238E27FC236}">
                  <a16:creationId xmlns:a16="http://schemas.microsoft.com/office/drawing/2014/main" id="{3FDE88C0-49E3-4FF7-9C14-6EDACB5554F7}"/>
                </a:ext>
              </a:extLst>
            </p:cNvPr>
            <p:cNvCxnSpPr/>
            <p:nvPr/>
          </p:nvCxnSpPr>
          <p:spPr>
            <a:xfrm>
              <a:off x="6692216" y="1880446"/>
              <a:ext cx="288000" cy="0"/>
            </a:xfrm>
            <a:prstGeom prst="line">
              <a:avLst/>
            </a:prstGeom>
            <a:ln w="31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Gerader Verbinder 239">
              <a:extLst>
                <a:ext uri="{FF2B5EF4-FFF2-40B4-BE49-F238E27FC236}">
                  <a16:creationId xmlns:a16="http://schemas.microsoft.com/office/drawing/2014/main" id="{78D94A44-8B5E-4C4D-8173-E25B0E98564F}"/>
                </a:ext>
              </a:extLst>
            </p:cNvPr>
            <p:cNvCxnSpPr/>
            <p:nvPr/>
          </p:nvCxnSpPr>
          <p:spPr>
            <a:xfrm>
              <a:off x="6692216" y="1939124"/>
              <a:ext cx="288000" cy="0"/>
            </a:xfrm>
            <a:prstGeom prst="line">
              <a:avLst/>
            </a:prstGeom>
            <a:ln w="31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Gerader Verbinder 240">
              <a:extLst>
                <a:ext uri="{FF2B5EF4-FFF2-40B4-BE49-F238E27FC236}">
                  <a16:creationId xmlns:a16="http://schemas.microsoft.com/office/drawing/2014/main" id="{7EF5D194-7DA9-4BBA-BCF8-10F5AF657DD9}"/>
                </a:ext>
              </a:extLst>
            </p:cNvPr>
            <p:cNvCxnSpPr/>
            <p:nvPr/>
          </p:nvCxnSpPr>
          <p:spPr>
            <a:xfrm>
              <a:off x="6692216" y="2000735"/>
              <a:ext cx="288000" cy="0"/>
            </a:xfrm>
            <a:prstGeom prst="line">
              <a:avLst/>
            </a:prstGeom>
            <a:ln w="31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Gerader Verbinder 241">
              <a:extLst>
                <a:ext uri="{FF2B5EF4-FFF2-40B4-BE49-F238E27FC236}">
                  <a16:creationId xmlns:a16="http://schemas.microsoft.com/office/drawing/2014/main" id="{9878C92B-6DEA-4B1C-BAA3-99808E7CAB84}"/>
                </a:ext>
              </a:extLst>
            </p:cNvPr>
            <p:cNvCxnSpPr/>
            <p:nvPr/>
          </p:nvCxnSpPr>
          <p:spPr>
            <a:xfrm>
              <a:off x="6692216" y="1760229"/>
              <a:ext cx="288000" cy="0"/>
            </a:xfrm>
            <a:prstGeom prst="line">
              <a:avLst/>
            </a:prstGeom>
            <a:ln w="31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Gerader Verbinder 242">
              <a:extLst>
                <a:ext uri="{FF2B5EF4-FFF2-40B4-BE49-F238E27FC236}">
                  <a16:creationId xmlns:a16="http://schemas.microsoft.com/office/drawing/2014/main" id="{7408193B-79DB-472C-87DC-817BCC9CAC62}"/>
                </a:ext>
              </a:extLst>
            </p:cNvPr>
            <p:cNvCxnSpPr>
              <a:cxnSpLocks/>
            </p:cNvCxnSpPr>
            <p:nvPr/>
          </p:nvCxnSpPr>
          <p:spPr>
            <a:xfrm>
              <a:off x="6694597" y="1578025"/>
              <a:ext cx="288000" cy="0"/>
            </a:xfrm>
            <a:prstGeom prst="line">
              <a:avLst/>
            </a:prstGeom>
            <a:ln w="31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Gerader Verbinder 243">
              <a:extLst>
                <a:ext uri="{FF2B5EF4-FFF2-40B4-BE49-F238E27FC236}">
                  <a16:creationId xmlns:a16="http://schemas.microsoft.com/office/drawing/2014/main" id="{DC9A16EE-7C97-45DA-B9A2-EC249048AADB}"/>
                </a:ext>
              </a:extLst>
            </p:cNvPr>
            <p:cNvCxnSpPr/>
            <p:nvPr/>
          </p:nvCxnSpPr>
          <p:spPr>
            <a:xfrm>
              <a:off x="6690036" y="1634022"/>
              <a:ext cx="288000" cy="0"/>
            </a:xfrm>
            <a:prstGeom prst="line">
              <a:avLst/>
            </a:prstGeom>
            <a:ln w="31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Gerader Verbinder 244">
              <a:extLst>
                <a:ext uri="{FF2B5EF4-FFF2-40B4-BE49-F238E27FC236}">
                  <a16:creationId xmlns:a16="http://schemas.microsoft.com/office/drawing/2014/main" id="{936CB969-7633-4C1C-95F7-C8D6FA963574}"/>
                </a:ext>
              </a:extLst>
            </p:cNvPr>
            <p:cNvCxnSpPr>
              <a:cxnSpLocks/>
            </p:cNvCxnSpPr>
            <p:nvPr/>
          </p:nvCxnSpPr>
          <p:spPr>
            <a:xfrm>
              <a:off x="6609301" y="3915009"/>
              <a:ext cx="370088" cy="0"/>
            </a:xfrm>
            <a:prstGeom prst="line">
              <a:avLst/>
            </a:prstGeom>
            <a:ln w="3175">
              <a:solidFill>
                <a:srgbClr val="548235">
                  <a:alpha val="8902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Gerader Verbinder 245">
              <a:extLst>
                <a:ext uri="{FF2B5EF4-FFF2-40B4-BE49-F238E27FC236}">
                  <a16:creationId xmlns:a16="http://schemas.microsoft.com/office/drawing/2014/main" id="{81CBCB31-C24A-42D4-ABC1-4AA979A776FD}"/>
                </a:ext>
              </a:extLst>
            </p:cNvPr>
            <p:cNvCxnSpPr>
              <a:cxnSpLocks/>
            </p:cNvCxnSpPr>
            <p:nvPr/>
          </p:nvCxnSpPr>
          <p:spPr>
            <a:xfrm>
              <a:off x="6610728" y="3915009"/>
              <a:ext cx="1" cy="155517"/>
            </a:xfrm>
            <a:prstGeom prst="line">
              <a:avLst/>
            </a:prstGeom>
            <a:ln w="3175" cap="rnd">
              <a:solidFill>
                <a:srgbClr val="548235">
                  <a:alpha val="8902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Rechteck 246">
              <a:extLst>
                <a:ext uri="{FF2B5EF4-FFF2-40B4-BE49-F238E27FC236}">
                  <a16:creationId xmlns:a16="http://schemas.microsoft.com/office/drawing/2014/main" id="{E6A3D8D5-AB21-4FD4-96FF-9ACFD62D4E45}"/>
                </a:ext>
              </a:extLst>
            </p:cNvPr>
            <p:cNvSpPr/>
            <p:nvPr/>
          </p:nvSpPr>
          <p:spPr>
            <a:xfrm>
              <a:off x="969575" y="4025406"/>
              <a:ext cx="5638242" cy="45719"/>
            </a:xfrm>
            <a:prstGeom prst="rect">
              <a:avLst/>
            </a:prstGeom>
            <a:solidFill>
              <a:srgbClr val="C00000"/>
            </a:solidFill>
            <a:ln w="3175" cap="rnd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sp>
          <p:nvSpPr>
            <p:cNvPr id="248" name="Rechteck 247">
              <a:extLst>
                <a:ext uri="{FF2B5EF4-FFF2-40B4-BE49-F238E27FC236}">
                  <a16:creationId xmlns:a16="http://schemas.microsoft.com/office/drawing/2014/main" id="{FD4D9F73-9788-4D76-87CF-9E1E779A866C}"/>
                </a:ext>
              </a:extLst>
            </p:cNvPr>
            <p:cNvSpPr/>
            <p:nvPr/>
          </p:nvSpPr>
          <p:spPr>
            <a:xfrm>
              <a:off x="497631" y="3873052"/>
              <a:ext cx="975600" cy="198000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67" name="Rechteck 266">
              <a:extLst>
                <a:ext uri="{FF2B5EF4-FFF2-40B4-BE49-F238E27FC236}">
                  <a16:creationId xmlns:a16="http://schemas.microsoft.com/office/drawing/2014/main" id="{A82D5D64-0AA1-4D96-9840-8B700BD8E1A8}"/>
                </a:ext>
              </a:extLst>
            </p:cNvPr>
            <p:cNvSpPr/>
            <p:nvPr/>
          </p:nvSpPr>
          <p:spPr>
            <a:xfrm>
              <a:off x="4514525" y="3335652"/>
              <a:ext cx="540000" cy="540000"/>
            </a:xfrm>
            <a:prstGeom prst="rect">
              <a:avLst/>
            </a:prstGeom>
            <a:solidFill>
              <a:srgbClr val="C0C0C0">
                <a:alpha val="49804"/>
              </a:srgbClr>
            </a:solidFill>
            <a:ln w="31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600" u="sng" dirty="0">
                  <a:solidFill>
                    <a:schemeClr val="bg1">
                      <a:lumMod val="75000"/>
                    </a:schemeClr>
                  </a:solidFill>
                </a:rPr>
                <a:t>LTM4620</a:t>
              </a:r>
            </a:p>
          </p:txBody>
        </p:sp>
        <p:sp>
          <p:nvSpPr>
            <p:cNvPr id="268" name="Rechteck 267">
              <a:extLst>
                <a:ext uri="{FF2B5EF4-FFF2-40B4-BE49-F238E27FC236}">
                  <a16:creationId xmlns:a16="http://schemas.microsoft.com/office/drawing/2014/main" id="{1967D023-13E0-4007-9280-ADA5B89B8062}"/>
                </a:ext>
              </a:extLst>
            </p:cNvPr>
            <p:cNvSpPr/>
            <p:nvPr/>
          </p:nvSpPr>
          <p:spPr>
            <a:xfrm>
              <a:off x="5952947" y="3335652"/>
              <a:ext cx="540000" cy="540000"/>
            </a:xfrm>
            <a:prstGeom prst="rect">
              <a:avLst/>
            </a:prstGeom>
            <a:solidFill>
              <a:srgbClr val="C0C0C0">
                <a:alpha val="49804"/>
              </a:srgbClr>
            </a:solidFill>
            <a:ln w="31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600" u="sng" dirty="0">
                  <a:solidFill>
                    <a:schemeClr val="bg1">
                      <a:lumMod val="75000"/>
                    </a:schemeClr>
                  </a:solidFill>
                </a:rPr>
                <a:t>LTM4620</a:t>
              </a:r>
            </a:p>
          </p:txBody>
        </p:sp>
        <p:sp>
          <p:nvSpPr>
            <p:cNvPr id="269" name="Rechteck 268">
              <a:extLst>
                <a:ext uri="{FF2B5EF4-FFF2-40B4-BE49-F238E27FC236}">
                  <a16:creationId xmlns:a16="http://schemas.microsoft.com/office/drawing/2014/main" id="{1E4425AE-9D20-45DE-A3A8-F523ADA6DF2A}"/>
                </a:ext>
              </a:extLst>
            </p:cNvPr>
            <p:cNvSpPr/>
            <p:nvPr/>
          </p:nvSpPr>
          <p:spPr>
            <a:xfrm>
              <a:off x="5240355" y="3335652"/>
              <a:ext cx="540000" cy="540000"/>
            </a:xfrm>
            <a:prstGeom prst="rect">
              <a:avLst/>
            </a:prstGeom>
            <a:solidFill>
              <a:srgbClr val="C0C0C0">
                <a:alpha val="49804"/>
              </a:srgbClr>
            </a:solidFill>
            <a:ln w="31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600" u="sng" dirty="0">
                  <a:solidFill>
                    <a:schemeClr val="bg1">
                      <a:lumMod val="75000"/>
                    </a:schemeClr>
                  </a:solidFill>
                </a:rPr>
                <a:t>LTM4620</a:t>
              </a:r>
            </a:p>
          </p:txBody>
        </p:sp>
      </p:grpSp>
      <p:cxnSp>
        <p:nvCxnSpPr>
          <p:cNvPr id="82" name="Gerader Verbinder 81">
            <a:extLst>
              <a:ext uri="{FF2B5EF4-FFF2-40B4-BE49-F238E27FC236}">
                <a16:creationId xmlns:a16="http://schemas.microsoft.com/office/drawing/2014/main" id="{7044BB2A-D26C-41B6-A592-3A08A4C9C1F9}"/>
              </a:ext>
            </a:extLst>
          </p:cNvPr>
          <p:cNvCxnSpPr/>
          <p:nvPr/>
        </p:nvCxnSpPr>
        <p:spPr>
          <a:xfrm flipH="1">
            <a:off x="1333859" y="4729507"/>
            <a:ext cx="288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hteck 77">
            <a:extLst>
              <a:ext uri="{FF2B5EF4-FFF2-40B4-BE49-F238E27FC236}">
                <a16:creationId xmlns:a16="http://schemas.microsoft.com/office/drawing/2014/main" id="{12C0070E-6C8A-43D6-B56D-5E9E77E1E8EB}"/>
              </a:ext>
            </a:extLst>
          </p:cNvPr>
          <p:cNvSpPr/>
          <p:nvPr/>
        </p:nvSpPr>
        <p:spPr>
          <a:xfrm>
            <a:off x="8123543" y="762788"/>
            <a:ext cx="1046220" cy="61843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 err="1"/>
              <a:t>Keepout</a:t>
            </a:r>
            <a:r>
              <a:rPr lang="de-DE" dirty="0"/>
              <a:t> </a:t>
            </a:r>
            <a:r>
              <a:rPr lang="de-DE" dirty="0" err="1"/>
              <a:t>area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20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5C1DB6-D408-4CFC-82D9-292AA669A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8C6C2166-3EF8-4C2B-AD88-1DFF611E8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38" y="2129558"/>
            <a:ext cx="8543925" cy="374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41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74E168-EEE1-4F2E-A56A-FBE82A09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ZYNQ </a:t>
            </a:r>
            <a:r>
              <a:rPr lang="de-DE" dirty="0" err="1"/>
              <a:t>UltraScale</a:t>
            </a:r>
            <a:r>
              <a:rPr lang="de-DE" dirty="0"/>
              <a:t>+ </a:t>
            </a:r>
            <a:br>
              <a:rPr lang="de-DE" dirty="0"/>
            </a:br>
            <a:r>
              <a:rPr lang="de-DE" dirty="0"/>
              <a:t>XCZU11EG-1FFVC1760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A2738E1-9283-4A4A-8A3F-0C67E9887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7985"/>
            <a:ext cx="9906000" cy="284203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EA4C1D7-8F1F-4FC7-9342-ABFF662832BA}"/>
              </a:ext>
            </a:extLst>
          </p:cNvPr>
          <p:cNvSpPr txBox="1"/>
          <p:nvPr/>
        </p:nvSpPr>
        <p:spPr>
          <a:xfrm>
            <a:off x="7831666" y="2641600"/>
            <a:ext cx="821267" cy="461665"/>
          </a:xfrm>
          <a:prstGeom prst="rect">
            <a:avLst/>
          </a:prstGeom>
          <a:solidFill>
            <a:srgbClr val="D9E4F0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1760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1AA89E2-CE22-4291-A7C9-AF1F016E22C4}"/>
              </a:ext>
            </a:extLst>
          </p:cNvPr>
          <p:cNvSpPr/>
          <p:nvPr/>
        </p:nvSpPr>
        <p:spPr>
          <a:xfrm>
            <a:off x="7400925" y="2603764"/>
            <a:ext cx="210608" cy="584200"/>
          </a:xfrm>
          <a:prstGeom prst="rect">
            <a:avLst/>
          </a:prstGeom>
          <a:solidFill>
            <a:srgbClr val="D9E4F0"/>
          </a:solidFill>
          <a:ln>
            <a:solidFill>
              <a:srgbClr val="D9E4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481F213-95EF-4B32-9740-CD10D38A804A}"/>
              </a:ext>
            </a:extLst>
          </p:cNvPr>
          <p:cNvSpPr txBox="1"/>
          <p:nvPr/>
        </p:nvSpPr>
        <p:spPr>
          <a:xfrm>
            <a:off x="7304616" y="2603764"/>
            <a:ext cx="33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C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0DA9865-2A23-411B-8078-B606115DFE17}"/>
              </a:ext>
            </a:extLst>
          </p:cNvPr>
          <p:cNvSpPr/>
          <p:nvPr/>
        </p:nvSpPr>
        <p:spPr>
          <a:xfrm>
            <a:off x="1922992" y="2580332"/>
            <a:ext cx="210608" cy="584200"/>
          </a:xfrm>
          <a:prstGeom prst="rect">
            <a:avLst/>
          </a:prstGeom>
          <a:solidFill>
            <a:srgbClr val="D9E4F0"/>
          </a:solidFill>
          <a:ln>
            <a:solidFill>
              <a:srgbClr val="D9E4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A1D7F06-CB7D-4189-84EF-4667C1DA7C8F}"/>
              </a:ext>
            </a:extLst>
          </p:cNvPr>
          <p:cNvSpPr txBox="1"/>
          <p:nvPr/>
        </p:nvSpPr>
        <p:spPr>
          <a:xfrm>
            <a:off x="1753391" y="2617320"/>
            <a:ext cx="641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11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4E0BADF-D6A1-4751-BA2E-3F9B8C8768A5}"/>
              </a:ext>
            </a:extLst>
          </p:cNvPr>
          <p:cNvSpPr/>
          <p:nvPr/>
        </p:nvSpPr>
        <p:spPr>
          <a:xfrm>
            <a:off x="8961437" y="2586830"/>
            <a:ext cx="210608" cy="584200"/>
          </a:xfrm>
          <a:prstGeom prst="rect">
            <a:avLst/>
          </a:prstGeom>
          <a:solidFill>
            <a:srgbClr val="D9E4F0"/>
          </a:solidFill>
          <a:ln>
            <a:solidFill>
              <a:srgbClr val="D9E4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280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4DD8A-D293-47EC-93EA-3B8AC6225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78" y="120486"/>
            <a:ext cx="8543926" cy="875350"/>
          </a:xfrm>
        </p:spPr>
        <p:txBody>
          <a:bodyPr>
            <a:normAutofit/>
          </a:bodyPr>
          <a:lstStyle/>
          <a:p>
            <a:r>
              <a:rPr lang="de-DE" sz="3600" b="1" dirty="0"/>
              <a:t>Recommended Operating </a:t>
            </a:r>
            <a:r>
              <a:rPr lang="de-DE" sz="3600" b="1" dirty="0" err="1"/>
              <a:t>Conditions</a:t>
            </a:r>
            <a:r>
              <a:rPr lang="de-DE" sz="3600" b="1" dirty="0"/>
              <a:t> (PS)</a:t>
            </a:r>
            <a:endParaRPr lang="de-DE" sz="3600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845A4B26-F856-4004-9A63-23EFA61956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405406"/>
              </p:ext>
            </p:extLst>
          </p:nvPr>
        </p:nvGraphicFramePr>
        <p:xfrm>
          <a:off x="336471" y="1347312"/>
          <a:ext cx="9233058" cy="4814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103">
                  <a:extLst>
                    <a:ext uri="{9D8B030D-6E8A-4147-A177-3AD203B41FA5}">
                      <a16:colId xmlns:a16="http://schemas.microsoft.com/office/drawing/2014/main" val="1936284447"/>
                    </a:ext>
                  </a:extLst>
                </a:gridCol>
                <a:gridCol w="4249366">
                  <a:extLst>
                    <a:ext uri="{9D8B030D-6E8A-4147-A177-3AD203B41FA5}">
                      <a16:colId xmlns:a16="http://schemas.microsoft.com/office/drawing/2014/main" val="1056806100"/>
                    </a:ext>
                  </a:extLst>
                </a:gridCol>
                <a:gridCol w="722710">
                  <a:extLst>
                    <a:ext uri="{9D8B030D-6E8A-4147-A177-3AD203B41FA5}">
                      <a16:colId xmlns:a16="http://schemas.microsoft.com/office/drawing/2014/main" val="3533795865"/>
                    </a:ext>
                  </a:extLst>
                </a:gridCol>
                <a:gridCol w="1121330">
                  <a:extLst>
                    <a:ext uri="{9D8B030D-6E8A-4147-A177-3AD203B41FA5}">
                      <a16:colId xmlns:a16="http://schemas.microsoft.com/office/drawing/2014/main" val="1919523972"/>
                    </a:ext>
                  </a:extLst>
                </a:gridCol>
                <a:gridCol w="1728549">
                  <a:extLst>
                    <a:ext uri="{9D8B030D-6E8A-4147-A177-3AD203B41FA5}">
                      <a16:colId xmlns:a16="http://schemas.microsoft.com/office/drawing/2014/main" val="1750094377"/>
                    </a:ext>
                  </a:extLst>
                </a:gridCol>
              </a:tblGrid>
              <a:tr h="435747">
                <a:tc>
                  <a:txBody>
                    <a:bodyPr/>
                    <a:lstStyle/>
                    <a:p>
                      <a:r>
                        <a:rPr lang="de-DE" sz="1200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Min</a:t>
                      </a:r>
                    </a:p>
                    <a:p>
                      <a:pPr algn="ctr"/>
                      <a:r>
                        <a:rPr lang="de-DE" sz="1200" dirty="0"/>
                        <a:t>(V)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Typ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(V)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Max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(V)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613562"/>
                  </a:ext>
                </a:extLst>
              </a:tr>
              <a:tr h="284597"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VCC_PSINTFP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 full-power domain supply voltage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258949"/>
                  </a:ext>
                </a:extLst>
              </a:tr>
              <a:tr h="295479">
                <a:tc>
                  <a:txBody>
                    <a:bodyPr/>
                    <a:lstStyle/>
                    <a:p>
                      <a:r>
                        <a:rPr lang="de-DE" sz="1200" dirty="0"/>
                        <a:t>VCC_PSINTLP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 low-power domain supply voltage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60933"/>
                  </a:ext>
                </a:extLst>
              </a:tr>
              <a:tr h="291836">
                <a:tc>
                  <a:txBody>
                    <a:bodyPr/>
                    <a:lstStyle/>
                    <a:p>
                      <a:r>
                        <a:rPr lang="de-DE" sz="1200" dirty="0"/>
                        <a:t>VCC_PSAUX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 </a:t>
                      </a:r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auxiliary</a:t>
                      </a: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supply</a:t>
                      </a: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voltage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1.710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1.890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801379"/>
                  </a:ext>
                </a:extLst>
              </a:tr>
              <a:tr h="261448">
                <a:tc>
                  <a:txBody>
                    <a:bodyPr/>
                    <a:lstStyle/>
                    <a:p>
                      <a:r>
                        <a:rPr lang="de-DE" sz="1200" dirty="0"/>
                        <a:t>VCC_PSINTFP_DDR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 DDR controller and PHY supply voltage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471382"/>
                  </a:ext>
                </a:extLst>
              </a:tr>
              <a:tr h="268711">
                <a:tc>
                  <a:txBody>
                    <a:bodyPr/>
                    <a:lstStyle/>
                    <a:p>
                      <a:r>
                        <a:rPr lang="de-DE" sz="1200" dirty="0"/>
                        <a:t>VCC_PSADC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 SYSMON ADC supply voltage relative to GND_PSADC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1.710</a:t>
                      </a:r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1.890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427344"/>
                  </a:ext>
                </a:extLst>
              </a:tr>
              <a:tr h="261448"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VCC_PSPLL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 PLL </a:t>
                      </a:r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supply</a:t>
                      </a: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voltage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525392"/>
                  </a:ext>
                </a:extLst>
              </a:tr>
              <a:tr h="261448"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VPS_MGTRAVCC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PS-GTR </a:t>
                      </a:r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supply</a:t>
                      </a: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voltage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84779"/>
                  </a:ext>
                </a:extLst>
              </a:tr>
              <a:tr h="261448"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VPS_MGTRAVTT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PS-GTR </a:t>
                      </a:r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termination</a:t>
                      </a: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voltage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1.746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1.854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859361"/>
                  </a:ext>
                </a:extLst>
              </a:tr>
              <a:tr h="261448"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VCCO_PSDDR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 DDR I/O </a:t>
                      </a:r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supply</a:t>
                      </a: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voltage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167835"/>
                  </a:ext>
                </a:extLst>
              </a:tr>
              <a:tr h="293746"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VCC_PSDDR_PLL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 DDR PLL supply voltage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1.710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1.890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692217"/>
                  </a:ext>
                </a:extLst>
              </a:tr>
              <a:tr h="297760"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VCCO_PSIO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 I/O </a:t>
                      </a:r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supply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1.710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3.465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443242"/>
                  </a:ext>
                </a:extLst>
              </a:tr>
              <a:tr h="261448">
                <a:tc rowSpan="2">
                  <a:txBody>
                    <a:bodyPr/>
                    <a:lstStyle/>
                    <a:p>
                      <a:r>
                        <a:rPr lang="de-DE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VPSIN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 I/O </a:t>
                      </a:r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input</a:t>
                      </a: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voltage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–0.200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VCCO_PSIO + 0.200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7044"/>
                  </a:ext>
                </a:extLst>
              </a:tr>
              <a:tr h="31906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 DDR I/O </a:t>
                      </a:r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input</a:t>
                      </a: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voltage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–0.200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VCCO_PSDDR + 0.200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030414"/>
                  </a:ext>
                </a:extLst>
              </a:tr>
              <a:tr h="654959"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VCC_PSBATT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 battery-backed RAM and battery-backed real-time clock (RTC) </a:t>
                      </a:r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supply</a:t>
                      </a: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voltage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279903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617CC642-55BF-4A65-B4D0-E504E91EC72A}"/>
              </a:ext>
            </a:extLst>
          </p:cNvPr>
          <p:cNvSpPr txBox="1"/>
          <p:nvPr/>
        </p:nvSpPr>
        <p:spPr>
          <a:xfrm>
            <a:off x="8557763" y="1039535"/>
            <a:ext cx="1116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(DS925, p. 4)</a:t>
            </a:r>
          </a:p>
        </p:txBody>
      </p:sp>
    </p:spTree>
    <p:extLst>
      <p:ext uri="{BB962C8B-B14F-4D97-AF65-F5344CB8AC3E}">
        <p14:creationId xmlns:p14="http://schemas.microsoft.com/office/powerpoint/2010/main" val="2343850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4DD8A-D293-47EC-93EA-3B8AC6225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78" y="120486"/>
            <a:ext cx="8543926" cy="875350"/>
          </a:xfrm>
        </p:spPr>
        <p:txBody>
          <a:bodyPr>
            <a:normAutofit/>
          </a:bodyPr>
          <a:lstStyle/>
          <a:p>
            <a:r>
              <a:rPr lang="de-DE" sz="3600" b="1" dirty="0"/>
              <a:t>Recommended Operating </a:t>
            </a:r>
            <a:r>
              <a:rPr lang="de-DE" sz="3600" b="1" dirty="0" err="1"/>
              <a:t>Conditions</a:t>
            </a:r>
            <a:r>
              <a:rPr lang="de-DE" sz="3600" b="1" dirty="0"/>
              <a:t> (PL)</a:t>
            </a:r>
            <a:endParaRPr lang="de-DE" sz="3600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845A4B26-F856-4004-9A63-23EFA61956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458647"/>
              </p:ext>
            </p:extLst>
          </p:nvPr>
        </p:nvGraphicFramePr>
        <p:xfrm>
          <a:off x="336471" y="1347312"/>
          <a:ext cx="9233058" cy="4912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389">
                  <a:extLst>
                    <a:ext uri="{9D8B030D-6E8A-4147-A177-3AD203B41FA5}">
                      <a16:colId xmlns:a16="http://schemas.microsoft.com/office/drawing/2014/main" val="1936284447"/>
                    </a:ext>
                  </a:extLst>
                </a:gridCol>
                <a:gridCol w="5166360">
                  <a:extLst>
                    <a:ext uri="{9D8B030D-6E8A-4147-A177-3AD203B41FA5}">
                      <a16:colId xmlns:a16="http://schemas.microsoft.com/office/drawing/2014/main" val="1056806100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353379586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919523972"/>
                    </a:ext>
                  </a:extLst>
                </a:gridCol>
                <a:gridCol w="1278969">
                  <a:extLst>
                    <a:ext uri="{9D8B030D-6E8A-4147-A177-3AD203B41FA5}">
                      <a16:colId xmlns:a16="http://schemas.microsoft.com/office/drawing/2014/main" val="1750094377"/>
                    </a:ext>
                  </a:extLst>
                </a:gridCol>
              </a:tblGrid>
              <a:tr h="358044">
                <a:tc>
                  <a:txBody>
                    <a:bodyPr/>
                    <a:lstStyle/>
                    <a:p>
                      <a:r>
                        <a:rPr lang="de-DE" sz="1200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Min</a:t>
                      </a:r>
                    </a:p>
                    <a:p>
                      <a:pPr algn="ctr"/>
                      <a:r>
                        <a:rPr lang="de-DE" sz="1200" dirty="0"/>
                        <a:t>(V)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Typ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(V)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Max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(V)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613562"/>
                  </a:ext>
                </a:extLst>
              </a:tr>
              <a:tr h="298608"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VCCINT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 internal supply voltage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258949"/>
                  </a:ext>
                </a:extLst>
              </a:tr>
              <a:tr h="310026">
                <a:tc>
                  <a:txBody>
                    <a:bodyPr/>
                    <a:lstStyle/>
                    <a:p>
                      <a:r>
                        <a:rPr lang="de-DE" sz="1200" dirty="0"/>
                        <a:t>VCCINT_IO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 internal supply voltage for the I/O banks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60933"/>
                  </a:ext>
                </a:extLst>
              </a:tr>
              <a:tr h="306204">
                <a:tc>
                  <a:txBody>
                    <a:bodyPr/>
                    <a:lstStyle/>
                    <a:p>
                      <a:r>
                        <a:rPr lang="de-DE" sz="1200" dirty="0"/>
                        <a:t>VCCBRAM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Block RAM </a:t>
                      </a:r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supply</a:t>
                      </a: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voltage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801379"/>
                  </a:ext>
                </a:extLst>
              </a:tr>
              <a:tr h="252450">
                <a:tc>
                  <a:txBody>
                    <a:bodyPr/>
                    <a:lstStyle/>
                    <a:p>
                      <a:r>
                        <a:rPr lang="de-DE" sz="1200" dirty="0"/>
                        <a:t>VCCAUX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Auxiliary supply voltage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1.746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1.854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471382"/>
                  </a:ext>
                </a:extLst>
              </a:tr>
              <a:tr h="140970">
                <a:tc rowSpan="2">
                  <a:txBody>
                    <a:bodyPr/>
                    <a:lstStyle/>
                    <a:p>
                      <a:r>
                        <a:rPr lang="de-DE" sz="1200" dirty="0"/>
                        <a:t>VCCO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Supply </a:t>
                      </a:r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voltage</a:t>
                      </a: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HD I/O </a:t>
                      </a:r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banks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1.140</a:t>
                      </a:r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427344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Supply </a:t>
                      </a:r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voltage</a:t>
                      </a: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HP I/O </a:t>
                      </a:r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banks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0.950</a:t>
                      </a:r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71635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VCCAUX_IO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Auxiliary</a:t>
                      </a: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I/O </a:t>
                      </a:r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supply</a:t>
                      </a: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voltage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1.746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1.854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525392"/>
                  </a:ext>
                </a:extLst>
              </a:tr>
              <a:tr h="262488"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VIN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I/O </a:t>
                      </a:r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input</a:t>
                      </a: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voltage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–0.200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VCCO + 0.200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84779"/>
                  </a:ext>
                </a:extLst>
              </a:tr>
              <a:tr h="273906"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VMGTAVCC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Analog supply voltage for the GTH or GTY transceiver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859361"/>
                  </a:ext>
                </a:extLst>
              </a:tr>
              <a:tr h="262488"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VMGTAVTT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Analog supply voltage for the GTH or GTY transmitter and receiver termination circuits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167835"/>
                  </a:ext>
                </a:extLst>
              </a:tr>
              <a:tr h="308208"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VMGTVCCAUX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Auxiliary analog QPLL voltage supply for the transceivers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1.746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1.854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692217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VMGTAVTTRCAL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Analog supply voltage for the resistor calibration circuit of the GTH or GTY transceiver column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443242"/>
                  </a:ext>
                </a:extLst>
              </a:tr>
              <a:tr h="287142"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VCCADC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 DDR I/O </a:t>
                      </a:r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input</a:t>
                      </a: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voltage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1.746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1.854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7044"/>
                  </a:ext>
                </a:extLst>
              </a:tr>
              <a:tr h="384822"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VREFP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 System Monitor externally supplied reference voltage relative to GNDADC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279903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617CC642-55BF-4A65-B4D0-E504E91EC72A}"/>
              </a:ext>
            </a:extLst>
          </p:cNvPr>
          <p:cNvSpPr txBox="1"/>
          <p:nvPr/>
        </p:nvSpPr>
        <p:spPr>
          <a:xfrm>
            <a:off x="8900663" y="1039535"/>
            <a:ext cx="760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(DS925)</a:t>
            </a:r>
          </a:p>
        </p:txBody>
      </p:sp>
    </p:spTree>
    <p:extLst>
      <p:ext uri="{BB962C8B-B14F-4D97-AF65-F5344CB8AC3E}">
        <p14:creationId xmlns:p14="http://schemas.microsoft.com/office/powerpoint/2010/main" val="2096983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162D9DCB-EAFC-454D-8CF1-773C4E4ED7E5}"/>
              </a:ext>
            </a:extLst>
          </p:cNvPr>
          <p:cNvSpPr txBox="1">
            <a:spLocks/>
          </p:cNvSpPr>
          <p:nvPr/>
        </p:nvSpPr>
        <p:spPr>
          <a:xfrm>
            <a:off x="833438" y="19780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VCCINT </a:t>
            </a:r>
            <a:r>
              <a:rPr lang="de-DE" dirty="0" err="1"/>
              <a:t>rail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typically</a:t>
            </a:r>
            <a:r>
              <a:rPr lang="de-DE" dirty="0"/>
              <a:t> </a:t>
            </a:r>
            <a:r>
              <a:rPr lang="de-DE" dirty="0" err="1"/>
              <a:t>require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amount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current</a:t>
            </a:r>
            <a:endParaRPr lang="de-DE" dirty="0"/>
          </a:p>
          <a:p>
            <a:r>
              <a:rPr lang="de-DE" dirty="0"/>
              <a:t>Maximum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draw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VCCINT </a:t>
            </a:r>
            <a:r>
              <a:rPr lang="de-DE" dirty="0" err="1"/>
              <a:t>for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XCZU11EG-1FFVC1760: 70 A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A4DD8A-D293-47EC-93EA-3B8AC6225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653" y="269412"/>
            <a:ext cx="8543926" cy="875350"/>
          </a:xfrm>
        </p:spPr>
        <p:txBody>
          <a:bodyPr>
            <a:normAutofit/>
          </a:bodyPr>
          <a:lstStyle/>
          <a:p>
            <a:r>
              <a:rPr lang="de-DE" sz="3600" b="1" dirty="0" err="1"/>
              <a:t>Quiescent</a:t>
            </a:r>
            <a:r>
              <a:rPr lang="de-DE" sz="3600" b="1" dirty="0"/>
              <a:t> Supply </a:t>
            </a:r>
            <a:r>
              <a:rPr lang="de-DE" sz="3600" b="1" dirty="0" err="1"/>
              <a:t>Current</a:t>
            </a:r>
            <a:r>
              <a:rPr lang="de-DE" sz="3600" b="1" dirty="0"/>
              <a:t> (VCCINT = 0.85V)</a:t>
            </a:r>
            <a:endParaRPr lang="de-DE" sz="3600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845A4B26-F856-4004-9A63-23EFA61956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485720"/>
              </p:ext>
            </p:extLst>
          </p:nvPr>
        </p:nvGraphicFramePr>
        <p:xfrm>
          <a:off x="5601295" y="4001294"/>
          <a:ext cx="4030385" cy="2525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385">
                  <a:extLst>
                    <a:ext uri="{9D8B030D-6E8A-4147-A177-3AD203B41FA5}">
                      <a16:colId xmlns:a16="http://schemas.microsoft.com/office/drawing/2014/main" val="1936284447"/>
                    </a:ext>
                  </a:extLst>
                </a:gridCol>
                <a:gridCol w="2506980">
                  <a:extLst>
                    <a:ext uri="{9D8B030D-6E8A-4147-A177-3AD203B41FA5}">
                      <a16:colId xmlns:a16="http://schemas.microsoft.com/office/drawing/2014/main" val="1056806100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val="3533795865"/>
                    </a:ext>
                  </a:extLst>
                </a:gridCol>
              </a:tblGrid>
              <a:tr h="447327">
                <a:tc>
                  <a:txBody>
                    <a:bodyPr/>
                    <a:lstStyle/>
                    <a:p>
                      <a:r>
                        <a:rPr lang="de-DE" sz="1200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I</a:t>
                      </a:r>
                    </a:p>
                    <a:p>
                      <a:pPr algn="ctr"/>
                      <a:r>
                        <a:rPr lang="de-DE" sz="1200" dirty="0"/>
                        <a:t>(mA)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613562"/>
                  </a:ext>
                </a:extLst>
              </a:tr>
              <a:tr h="278887"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ICCINTQ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Quiescent VCCINT supply current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258949"/>
                  </a:ext>
                </a:extLst>
              </a:tr>
              <a:tr h="289551">
                <a:tc>
                  <a:txBody>
                    <a:bodyPr/>
                    <a:lstStyle/>
                    <a:p>
                      <a:r>
                        <a:rPr lang="de-DE" sz="1200" dirty="0"/>
                        <a:t>ICCINT_IOQ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Quiescent VCCINT_IO supply current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60933"/>
                  </a:ext>
                </a:extLst>
              </a:tr>
              <a:tr h="285982">
                <a:tc>
                  <a:txBody>
                    <a:bodyPr/>
                    <a:lstStyle/>
                    <a:p>
                      <a:r>
                        <a:rPr lang="de-DE" sz="1200" dirty="0"/>
                        <a:t>ICCOQ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Quiescent</a:t>
                      </a: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VCCO </a:t>
                      </a:r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supply</a:t>
                      </a: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current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801379"/>
                  </a:ext>
                </a:extLst>
              </a:tr>
              <a:tr h="268396">
                <a:tc>
                  <a:txBody>
                    <a:bodyPr/>
                    <a:lstStyle/>
                    <a:p>
                      <a:r>
                        <a:rPr lang="de-DE" sz="1200" dirty="0"/>
                        <a:t>ICCAUXQ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Quiescent VCCAUX supply current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471382"/>
                  </a:ext>
                </a:extLst>
              </a:tr>
              <a:tr h="280204">
                <a:tc>
                  <a:txBody>
                    <a:bodyPr/>
                    <a:lstStyle/>
                    <a:p>
                      <a:r>
                        <a:rPr lang="de-DE" sz="1200" dirty="0"/>
                        <a:t>ICCAUX_IOQ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Quiescent</a:t>
                      </a: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VCCAUX_IO </a:t>
                      </a:r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supply</a:t>
                      </a: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current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427344"/>
                  </a:ext>
                </a:extLst>
              </a:tr>
              <a:tr h="385229"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ICCBRAMQ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Quiescent</a:t>
                      </a: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VCCBRAM </a:t>
                      </a:r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supply</a:t>
                      </a: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current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525392"/>
                  </a:ext>
                </a:extLst>
              </a:tr>
              <a:tr h="223054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2.148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453262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617CC642-55BF-4A65-B4D0-E504E91EC72A}"/>
              </a:ext>
            </a:extLst>
          </p:cNvPr>
          <p:cNvSpPr txBox="1"/>
          <p:nvPr/>
        </p:nvSpPr>
        <p:spPr>
          <a:xfrm>
            <a:off x="8202430" y="3693517"/>
            <a:ext cx="1524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(DS925, p. 11 - 15)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F3C9BFC8-4375-440D-84DB-B3354321BE19}"/>
              </a:ext>
            </a:extLst>
          </p:cNvPr>
          <p:cNvSpPr txBox="1">
            <a:spLocks/>
          </p:cNvSpPr>
          <p:nvPr/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A623C93-9A7C-41A7-AF44-59EDDEB0100A}"/>
              </a:ext>
            </a:extLst>
          </p:cNvPr>
          <p:cNvSpPr txBox="1"/>
          <p:nvPr/>
        </p:nvSpPr>
        <p:spPr>
          <a:xfrm>
            <a:off x="1008587" y="3845917"/>
            <a:ext cx="1244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(UG583, p. 33)</a:t>
            </a:r>
          </a:p>
        </p:txBody>
      </p:sp>
    </p:spTree>
    <p:extLst>
      <p:ext uri="{BB962C8B-B14F-4D97-AF65-F5344CB8AC3E}">
        <p14:creationId xmlns:p14="http://schemas.microsoft.com/office/powerpoint/2010/main" val="891371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748</Words>
  <Application>Microsoft Office PowerPoint</Application>
  <PresentationFormat>A4-Papier (210 x 297 mm)</PresentationFormat>
  <Paragraphs>255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Component Side 1</vt:lpstr>
      <vt:lpstr>Component Side 2</vt:lpstr>
      <vt:lpstr>PowerPoint-Präsentation</vt:lpstr>
      <vt:lpstr>ZYNQ UltraScale+  XCZU11EG-1FFVC1760</vt:lpstr>
      <vt:lpstr>Recommended Operating Conditions (PS)</vt:lpstr>
      <vt:lpstr>Recommended Operating Conditions (PL)</vt:lpstr>
      <vt:lpstr>Quiescent Supply Current (VCCINT = 0.85V)</vt:lpstr>
      <vt:lpstr>Power Supply Consolidation</vt:lpstr>
      <vt:lpstr>PowerPoint-Präsentation</vt:lpstr>
      <vt:lpstr>FireFly Power (1) </vt:lpstr>
      <vt:lpstr>FireFly Power (2)</vt:lpstr>
      <vt:lpstr>PLL Power (1)</vt:lpstr>
      <vt:lpstr>PLL Power (2)</vt:lpstr>
      <vt:lpstr>Power Supplies (1)</vt:lpstr>
      <vt:lpstr>Power Supplies (2)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Manzhura, Olena</dc:creator>
  <cp:lastModifiedBy>Manzhura, Olena</cp:lastModifiedBy>
  <cp:revision>56</cp:revision>
  <cp:lastPrinted>2022-02-07T15:54:05Z</cp:lastPrinted>
  <dcterms:created xsi:type="dcterms:W3CDTF">2022-02-07T12:06:31Z</dcterms:created>
  <dcterms:modified xsi:type="dcterms:W3CDTF">2022-02-18T09:36:39Z</dcterms:modified>
</cp:coreProperties>
</file>