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0" r:id="rId4"/>
    <p:sldId id="261" r:id="rId5"/>
    <p:sldId id="279" r:id="rId6"/>
    <p:sldId id="263" r:id="rId7"/>
    <p:sldId id="266" r:id="rId8"/>
    <p:sldId id="264" r:id="rId9"/>
    <p:sldId id="267" r:id="rId10"/>
    <p:sldId id="268" r:id="rId11"/>
    <p:sldId id="274" r:id="rId12"/>
    <p:sldId id="275" r:id="rId13"/>
    <p:sldId id="276" r:id="rId14"/>
    <p:sldId id="277" r:id="rId15"/>
    <p:sldId id="278" r:id="rId16"/>
    <p:sldId id="269" r:id="rId17"/>
    <p:sldId id="270" r:id="rId18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5" autoAdjust="0"/>
  </p:normalViewPr>
  <p:slideViewPr>
    <p:cSldViewPr snapToGrid="0" snapToObjects="1">
      <p:cViewPr varScale="1">
        <p:scale>
          <a:sx n="109" d="100"/>
          <a:sy n="109" d="100"/>
        </p:scale>
        <p:origin x="10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16.03.2022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52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716" y="1212688"/>
            <a:ext cx="8429105" cy="53589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68751" y="3650764"/>
            <a:ext cx="8810021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4430630"/>
            <a:ext cx="85344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38789" y="6650182"/>
            <a:ext cx="4495031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 userDrawn="1"/>
        </p:nvSpPr>
        <p:spPr>
          <a:xfrm>
            <a:off x="686554" y="0"/>
            <a:ext cx="9089623" cy="496430"/>
          </a:xfrm>
          <a:prstGeom prst="rect">
            <a:avLst/>
          </a:prstGeom>
          <a:solidFill>
            <a:srgbClr val="EAEAEA"/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1"/>
            <a:ext cx="686553" cy="496430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9776176" y="0"/>
            <a:ext cx="2415824" cy="49643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490" y="140945"/>
            <a:ext cx="1055522" cy="3514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096" y="49146"/>
            <a:ext cx="615722" cy="51286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6637873"/>
            <a:ext cx="304432" cy="220127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04434" y="6637873"/>
            <a:ext cx="11887567" cy="246221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de-DE" sz="1000" smtClean="0">
                <a:latin typeface="Arial" panose="020B0604020202020204" pitchFamily="34" charset="0"/>
                <a:cs typeface="Arial" panose="020B0604020202020204" pitchFamily="34" charset="0"/>
              </a:rPr>
              <a:t>Fair GmbH | GSI GmbH   Dr. Michael Deveaux 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249872" y="6574435"/>
            <a:ext cx="942128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"/>
          </p:nvPr>
        </p:nvSpPr>
        <p:spPr>
          <a:xfrm>
            <a:off x="10102409" y="6574436"/>
            <a:ext cx="1074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31.03.14</a:t>
            </a:r>
            <a:endParaRPr lang="de-DE" dirty="0"/>
          </a:p>
        </p:txBody>
      </p:sp>
      <p:sp>
        <p:nvSpPr>
          <p:cNvPr id="1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24663" y="6582404"/>
            <a:ext cx="6119483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Vortragstitel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686553" y="0"/>
            <a:ext cx="9254615" cy="48619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DE" smtClean="0"/>
              <a:t>Click to insert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8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 userDrawn="1"/>
        </p:nvSpPr>
        <p:spPr>
          <a:xfrm>
            <a:off x="686554" y="0"/>
            <a:ext cx="9089623" cy="496430"/>
          </a:xfrm>
          <a:prstGeom prst="rect">
            <a:avLst/>
          </a:prstGeom>
          <a:solidFill>
            <a:srgbClr val="EAEAEA"/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smtClean="0"/>
              <a:t> </a:t>
            </a:r>
            <a:endParaRPr lang="de-DE" sz="2400"/>
          </a:p>
        </p:txBody>
      </p:sp>
      <p:sp>
        <p:nvSpPr>
          <p:cNvPr id="8" name="Rectangle 7"/>
          <p:cNvSpPr/>
          <p:nvPr userDrawn="1"/>
        </p:nvSpPr>
        <p:spPr>
          <a:xfrm>
            <a:off x="1" y="1"/>
            <a:ext cx="686553" cy="496430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776176" y="0"/>
            <a:ext cx="2415824" cy="49643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220" y="201314"/>
            <a:ext cx="889505" cy="2951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184" y="136685"/>
            <a:ext cx="527884" cy="44059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6637873"/>
            <a:ext cx="304432" cy="220127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4434" y="6637873"/>
            <a:ext cx="11887567" cy="246221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000" smtClean="0">
                <a:solidFill>
                  <a:prstClr val="black"/>
                </a:solidFill>
                <a:cs typeface="Arial" panose="020B0604020202020204" pitchFamily="34" charset="0"/>
              </a:rPr>
              <a:t>Fair GmbH|GSI GmbH  -  Dr. Michael Deveaux - </a:t>
            </a:r>
            <a:endParaRPr lang="en-US" sz="10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249872" y="6574435"/>
            <a:ext cx="942128" cy="365125"/>
          </a:xfrm>
        </p:spPr>
        <p:txBody>
          <a:bodyPr/>
          <a:lstStyle>
            <a:lvl1pPr>
              <a:defRPr/>
            </a:lvl1pPr>
          </a:lstStyle>
          <a:p>
            <a:fld id="{8EFF1ADF-9389-4A0D-80E6-D0C20F26924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395537" y="6582404"/>
            <a:ext cx="6737683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>
                <a:solidFill>
                  <a:prstClr val="black"/>
                </a:solidFill>
              </a:rPr>
              <a:t>Vortragstitel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820095" y="40792"/>
            <a:ext cx="9061827" cy="4231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129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12192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3420" y="1450685"/>
            <a:ext cx="10949112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19990" y="6552644"/>
            <a:ext cx="993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761" y="583588"/>
            <a:ext cx="1127771" cy="376847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12192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80357" y="6616076"/>
            <a:ext cx="270471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3421" y="270001"/>
            <a:ext cx="7446047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67275" y="6552644"/>
            <a:ext cx="1131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031068" y="6560612"/>
            <a:ext cx="6434265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Vortragstitel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227" y="430945"/>
            <a:ext cx="775862" cy="64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4.gif"/><Relationship Id="rId5" Type="http://schemas.openxmlformats.org/officeDocument/2006/relationships/image" Target="../media/image25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Micro Channel Cooling for </a:t>
            </a:r>
            <a:br>
              <a:rPr lang="de-DE" smtClean="0"/>
            </a:br>
            <a:r>
              <a:rPr lang="de-DE" smtClean="0"/>
              <a:t>ultra light silicon detectors.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/>
              <a:t>M. Deveaux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mtClean="0"/>
              <a:t>Open scientific questions</a:t>
            </a:r>
            <a:endParaRPr lang="en-US"/>
          </a:p>
        </p:txBody>
      </p:sp>
      <p:grpSp>
        <p:nvGrpSpPr>
          <p:cNvPr id="54" name="Gruppieren 5"/>
          <p:cNvGrpSpPr/>
          <p:nvPr/>
        </p:nvGrpSpPr>
        <p:grpSpPr>
          <a:xfrm>
            <a:off x="2502181" y="2604412"/>
            <a:ext cx="6415051" cy="2574931"/>
            <a:chOff x="374413" y="548680"/>
            <a:chExt cx="7896124" cy="5187790"/>
          </a:xfrm>
        </p:grpSpPr>
        <p:sp>
          <p:nvSpPr>
            <p:cNvPr id="55" name="Rechteck 6"/>
            <p:cNvSpPr/>
            <p:nvPr/>
          </p:nvSpPr>
          <p:spPr>
            <a:xfrm>
              <a:off x="374413" y="2420888"/>
              <a:ext cx="7272808" cy="1440160"/>
            </a:xfrm>
            <a:prstGeom prst="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Abgerundetes Rechteck 7"/>
            <p:cNvSpPr/>
            <p:nvPr/>
          </p:nvSpPr>
          <p:spPr>
            <a:xfrm>
              <a:off x="878469" y="2852936"/>
              <a:ext cx="1512168" cy="576064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Abgerundetes Rechteck 8"/>
            <p:cNvSpPr/>
            <p:nvPr/>
          </p:nvSpPr>
          <p:spPr>
            <a:xfrm>
              <a:off x="3182725" y="2873115"/>
              <a:ext cx="1656184" cy="576064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</a:t>
              </a:r>
              <a:r>
                <a:rPr kumimoji="0" lang="en-US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Channel</a:t>
              </a:r>
            </a:p>
          </p:txBody>
        </p:sp>
        <p:sp>
          <p:nvSpPr>
            <p:cNvPr id="58" name="Abgerundetes Rechteck 9"/>
            <p:cNvSpPr/>
            <p:nvPr/>
          </p:nvSpPr>
          <p:spPr>
            <a:xfrm>
              <a:off x="5703005" y="2873115"/>
              <a:ext cx="1548172" cy="576064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9" name="Gruppieren 10"/>
            <p:cNvGrpSpPr/>
            <p:nvPr/>
          </p:nvGrpSpPr>
          <p:grpSpPr>
            <a:xfrm>
              <a:off x="374413" y="1592796"/>
              <a:ext cx="7272808" cy="1044116"/>
              <a:chOff x="827584" y="1592796"/>
              <a:chExt cx="7272808" cy="1044116"/>
            </a:xfrm>
          </p:grpSpPr>
          <p:sp>
            <p:nvSpPr>
              <p:cNvPr id="83" name="Rechteck 34"/>
              <p:cNvSpPr/>
              <p:nvPr/>
            </p:nvSpPr>
            <p:spPr>
              <a:xfrm>
                <a:off x="827584" y="1628800"/>
                <a:ext cx="7272808" cy="792088"/>
              </a:xfrm>
              <a:prstGeom prst="rect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Abgerundetes Rechteck 35"/>
              <p:cNvSpPr/>
              <p:nvPr/>
            </p:nvSpPr>
            <p:spPr>
              <a:xfrm>
                <a:off x="2159732" y="2168860"/>
                <a:ext cx="504056" cy="216024"/>
              </a:xfrm>
              <a:prstGeom prst="roundRect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" name="Abgerundetes Rechteck 36"/>
              <p:cNvSpPr/>
              <p:nvPr/>
            </p:nvSpPr>
            <p:spPr>
              <a:xfrm>
                <a:off x="3779912" y="2168860"/>
                <a:ext cx="2376264" cy="216024"/>
              </a:xfrm>
              <a:prstGeom prst="roundRect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Metal 1</a:t>
                </a:r>
              </a:p>
            </p:txBody>
          </p:sp>
          <p:sp>
            <p:nvSpPr>
              <p:cNvPr id="86" name="Abgerundetes Rechteck 37"/>
              <p:cNvSpPr/>
              <p:nvPr/>
            </p:nvSpPr>
            <p:spPr>
              <a:xfrm>
                <a:off x="2159732" y="1808820"/>
                <a:ext cx="2124236" cy="216024"/>
              </a:xfrm>
              <a:prstGeom prst="roundRect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Metal 2</a:t>
                </a:r>
              </a:p>
            </p:txBody>
          </p:sp>
          <p:sp>
            <p:nvSpPr>
              <p:cNvPr id="87" name="Trapezoid 86"/>
              <p:cNvSpPr/>
              <p:nvPr/>
            </p:nvSpPr>
            <p:spPr>
              <a:xfrm rot="10800000">
                <a:off x="3815916" y="1844824"/>
                <a:ext cx="432048" cy="360040"/>
              </a:xfrm>
              <a:prstGeom prst="trapezoid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" name="Trapezoid 87"/>
              <p:cNvSpPr/>
              <p:nvPr/>
            </p:nvSpPr>
            <p:spPr>
              <a:xfrm rot="10800000">
                <a:off x="3815916" y="2276872"/>
                <a:ext cx="432048" cy="360040"/>
              </a:xfrm>
              <a:prstGeom prst="trapezoid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" name="Trapezoid 88"/>
              <p:cNvSpPr/>
              <p:nvPr/>
            </p:nvSpPr>
            <p:spPr>
              <a:xfrm rot="10800000">
                <a:off x="5711606" y="1808820"/>
                <a:ext cx="432048" cy="468052"/>
              </a:xfrm>
              <a:prstGeom prst="trapezoid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" name="Abgerundetes Rechteck 41"/>
              <p:cNvSpPr/>
              <p:nvPr/>
            </p:nvSpPr>
            <p:spPr>
              <a:xfrm>
                <a:off x="5580112" y="1592796"/>
                <a:ext cx="2124236" cy="216024"/>
              </a:xfrm>
              <a:prstGeom prst="roundRect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Bonding pad</a:t>
                </a:r>
              </a:p>
            </p:txBody>
          </p:sp>
        </p:grpSp>
        <p:grpSp>
          <p:nvGrpSpPr>
            <p:cNvPr id="60" name="Gruppieren 11"/>
            <p:cNvGrpSpPr/>
            <p:nvPr/>
          </p:nvGrpSpPr>
          <p:grpSpPr>
            <a:xfrm rot="10800000">
              <a:off x="374413" y="3645024"/>
              <a:ext cx="7272808" cy="1044116"/>
              <a:chOff x="827584" y="1592796"/>
              <a:chExt cx="7272808" cy="1044116"/>
            </a:xfrm>
          </p:grpSpPr>
          <p:sp>
            <p:nvSpPr>
              <p:cNvPr id="75" name="Rechteck 26"/>
              <p:cNvSpPr/>
              <p:nvPr/>
            </p:nvSpPr>
            <p:spPr>
              <a:xfrm>
                <a:off x="827584" y="1628800"/>
                <a:ext cx="7272808" cy="792088"/>
              </a:xfrm>
              <a:prstGeom prst="rect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Abgerundetes Rechteck 27"/>
              <p:cNvSpPr/>
              <p:nvPr/>
            </p:nvSpPr>
            <p:spPr>
              <a:xfrm>
                <a:off x="2159732" y="2168860"/>
                <a:ext cx="504056" cy="216024"/>
              </a:xfrm>
              <a:prstGeom prst="roundRect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" name="Abgerundetes Rechteck 28"/>
              <p:cNvSpPr/>
              <p:nvPr/>
            </p:nvSpPr>
            <p:spPr>
              <a:xfrm>
                <a:off x="3779912" y="2168860"/>
                <a:ext cx="2376264" cy="216024"/>
              </a:xfrm>
              <a:prstGeom prst="roundRect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" name="Abgerundetes Rechteck 29"/>
              <p:cNvSpPr/>
              <p:nvPr/>
            </p:nvSpPr>
            <p:spPr>
              <a:xfrm>
                <a:off x="2159732" y="1808820"/>
                <a:ext cx="2124236" cy="216024"/>
              </a:xfrm>
              <a:prstGeom prst="roundRect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" name="Trapezoid 78"/>
              <p:cNvSpPr/>
              <p:nvPr/>
            </p:nvSpPr>
            <p:spPr>
              <a:xfrm rot="10800000">
                <a:off x="3815916" y="1844824"/>
                <a:ext cx="432048" cy="360040"/>
              </a:xfrm>
              <a:prstGeom prst="trapezoid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" name="Trapezoid 79"/>
              <p:cNvSpPr/>
              <p:nvPr/>
            </p:nvSpPr>
            <p:spPr>
              <a:xfrm rot="10800000">
                <a:off x="3815916" y="2276872"/>
                <a:ext cx="432048" cy="360040"/>
              </a:xfrm>
              <a:prstGeom prst="trapezoid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" name="Trapezoid 80"/>
              <p:cNvSpPr/>
              <p:nvPr/>
            </p:nvSpPr>
            <p:spPr>
              <a:xfrm rot="10800000">
                <a:off x="5711606" y="1808820"/>
                <a:ext cx="432048" cy="468052"/>
              </a:xfrm>
              <a:prstGeom prst="trapezoid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" name="Abgerundetes Rechteck 33"/>
              <p:cNvSpPr/>
              <p:nvPr/>
            </p:nvSpPr>
            <p:spPr>
              <a:xfrm>
                <a:off x="5580112" y="1592796"/>
                <a:ext cx="2124236" cy="216024"/>
              </a:xfrm>
              <a:prstGeom prst="roundRect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uppieren 12"/>
            <p:cNvGrpSpPr/>
            <p:nvPr/>
          </p:nvGrpSpPr>
          <p:grpSpPr>
            <a:xfrm>
              <a:off x="374413" y="548680"/>
              <a:ext cx="6393831" cy="1044116"/>
              <a:chOff x="827584" y="548680"/>
              <a:chExt cx="6393831" cy="1044116"/>
            </a:xfrm>
          </p:grpSpPr>
          <p:sp>
            <p:nvSpPr>
              <p:cNvPr id="73" name="Freihandform 24"/>
              <p:cNvSpPr/>
              <p:nvPr/>
            </p:nvSpPr>
            <p:spPr>
              <a:xfrm>
                <a:off x="4968044" y="548680"/>
                <a:ext cx="2253371" cy="1044116"/>
              </a:xfrm>
              <a:custGeom>
                <a:avLst/>
                <a:gdLst>
                  <a:gd name="connsiteX0" fmla="*/ 1899138 w 1899138"/>
                  <a:gd name="connsiteY0" fmla="*/ 1411194 h 1481202"/>
                  <a:gd name="connsiteX1" fmla="*/ 1160585 w 1899138"/>
                  <a:gd name="connsiteY1" fmla="*/ 1329133 h 1481202"/>
                  <a:gd name="connsiteX2" fmla="*/ 738554 w 1899138"/>
                  <a:gd name="connsiteY2" fmla="*/ 63041 h 1481202"/>
                  <a:gd name="connsiteX3" fmla="*/ 0 w 1899138"/>
                  <a:gd name="connsiteY3" fmla="*/ 215441 h 1481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9138" h="1481202">
                    <a:moveTo>
                      <a:pt x="1899138" y="1411194"/>
                    </a:moveTo>
                    <a:cubicBezTo>
                      <a:pt x="1626577" y="1482509"/>
                      <a:pt x="1354016" y="1553825"/>
                      <a:pt x="1160585" y="1329133"/>
                    </a:cubicBezTo>
                    <a:cubicBezTo>
                      <a:pt x="967154" y="1104441"/>
                      <a:pt x="931985" y="248656"/>
                      <a:pt x="738554" y="63041"/>
                    </a:cubicBezTo>
                    <a:cubicBezTo>
                      <a:pt x="545123" y="-122574"/>
                      <a:pt x="193431" y="154872"/>
                      <a:pt x="0" y="215441"/>
                    </a:cubicBezTo>
                  </a:path>
                </a:pathLst>
              </a:custGeom>
              <a:noFill/>
              <a:ln w="57150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Rechteck 25"/>
              <p:cNvSpPr/>
              <p:nvPr/>
            </p:nvSpPr>
            <p:spPr>
              <a:xfrm>
                <a:off x="827584" y="692696"/>
                <a:ext cx="4608512" cy="900100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Sensor</a:t>
                </a:r>
              </a:p>
            </p:txBody>
          </p:sp>
        </p:grpSp>
        <p:grpSp>
          <p:nvGrpSpPr>
            <p:cNvPr id="62" name="Gruppieren 13"/>
            <p:cNvGrpSpPr/>
            <p:nvPr/>
          </p:nvGrpSpPr>
          <p:grpSpPr>
            <a:xfrm rot="10800000">
              <a:off x="1253390" y="4653137"/>
              <a:ext cx="6393831" cy="1044116"/>
              <a:chOff x="827584" y="548680"/>
              <a:chExt cx="6393831" cy="1044116"/>
            </a:xfrm>
          </p:grpSpPr>
          <p:sp>
            <p:nvSpPr>
              <p:cNvPr id="71" name="Freihandform 22"/>
              <p:cNvSpPr/>
              <p:nvPr/>
            </p:nvSpPr>
            <p:spPr>
              <a:xfrm>
                <a:off x="4968044" y="548680"/>
                <a:ext cx="2253371" cy="1044116"/>
              </a:xfrm>
              <a:custGeom>
                <a:avLst/>
                <a:gdLst>
                  <a:gd name="connsiteX0" fmla="*/ 1899138 w 1899138"/>
                  <a:gd name="connsiteY0" fmla="*/ 1411194 h 1481202"/>
                  <a:gd name="connsiteX1" fmla="*/ 1160585 w 1899138"/>
                  <a:gd name="connsiteY1" fmla="*/ 1329133 h 1481202"/>
                  <a:gd name="connsiteX2" fmla="*/ 738554 w 1899138"/>
                  <a:gd name="connsiteY2" fmla="*/ 63041 h 1481202"/>
                  <a:gd name="connsiteX3" fmla="*/ 0 w 1899138"/>
                  <a:gd name="connsiteY3" fmla="*/ 215441 h 1481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9138" h="1481202">
                    <a:moveTo>
                      <a:pt x="1899138" y="1411194"/>
                    </a:moveTo>
                    <a:cubicBezTo>
                      <a:pt x="1626577" y="1482509"/>
                      <a:pt x="1354016" y="1553825"/>
                      <a:pt x="1160585" y="1329133"/>
                    </a:cubicBezTo>
                    <a:cubicBezTo>
                      <a:pt x="967154" y="1104441"/>
                      <a:pt x="931985" y="248656"/>
                      <a:pt x="738554" y="63041"/>
                    </a:cubicBezTo>
                    <a:cubicBezTo>
                      <a:pt x="545123" y="-122574"/>
                      <a:pt x="193431" y="154872"/>
                      <a:pt x="0" y="215441"/>
                    </a:cubicBezTo>
                  </a:path>
                </a:pathLst>
              </a:custGeom>
              <a:noFill/>
              <a:ln w="57150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Rechteck 23"/>
              <p:cNvSpPr/>
              <p:nvPr/>
            </p:nvSpPr>
            <p:spPr>
              <a:xfrm>
                <a:off x="827584" y="692696"/>
                <a:ext cx="4608512" cy="900100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Sensor</a:t>
                </a:r>
              </a:p>
            </p:txBody>
          </p:sp>
        </p:grpSp>
        <p:sp>
          <p:nvSpPr>
            <p:cNvPr id="63" name="Textfeld 14"/>
            <p:cNvSpPr txBox="1"/>
            <p:nvPr/>
          </p:nvSpPr>
          <p:spPr>
            <a:xfrm>
              <a:off x="6315073" y="1847636"/>
              <a:ext cx="603540" cy="4952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SiO</a:t>
              </a:r>
              <a:r>
                <a:rPr kumimoji="0" lang="en-US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64" name="Textfeld 15"/>
            <p:cNvSpPr txBox="1"/>
            <p:nvPr/>
          </p:nvSpPr>
          <p:spPr>
            <a:xfrm>
              <a:off x="5054581" y="3187569"/>
              <a:ext cx="426440" cy="594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Si</a:t>
              </a:r>
              <a:endParaRPr kumimoji="0" lang="en-US" sz="18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65" name="Gerade Verbindung mit Pfeil 16"/>
            <p:cNvCxnSpPr/>
            <p:nvPr/>
          </p:nvCxnSpPr>
          <p:spPr>
            <a:xfrm>
              <a:off x="7812360" y="1592796"/>
              <a:ext cx="0" cy="3060341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sp>
          <p:nvSpPr>
            <p:cNvPr id="66" name="Textfeld 17"/>
            <p:cNvSpPr txBox="1"/>
            <p:nvPr/>
          </p:nvSpPr>
          <p:spPr>
            <a:xfrm rot="5400000">
              <a:off x="7410750" y="2934728"/>
              <a:ext cx="1326437" cy="336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~ 0.2 X</a:t>
              </a:r>
              <a:r>
                <a:rPr kumimoji="0" lang="en-US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cxnSp>
          <p:nvCxnSpPr>
            <p:cNvPr id="67" name="Gerade Verbindung mit Pfeil 18"/>
            <p:cNvCxnSpPr/>
            <p:nvPr/>
          </p:nvCxnSpPr>
          <p:spPr>
            <a:xfrm>
              <a:off x="7812359" y="4658018"/>
              <a:ext cx="28237" cy="89522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sp>
          <p:nvSpPr>
            <p:cNvPr id="68" name="Textfeld 19"/>
            <p:cNvSpPr txBox="1"/>
            <p:nvPr/>
          </p:nvSpPr>
          <p:spPr>
            <a:xfrm rot="5400000">
              <a:off x="7522824" y="4988758"/>
              <a:ext cx="1158761" cy="336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0.05X</a:t>
              </a:r>
              <a:r>
                <a:rPr kumimoji="0" lang="en-US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cxnSp>
          <p:nvCxnSpPr>
            <p:cNvPr id="69" name="Gerade Verbindung mit Pfeil 20"/>
            <p:cNvCxnSpPr/>
            <p:nvPr/>
          </p:nvCxnSpPr>
          <p:spPr>
            <a:xfrm>
              <a:off x="7787718" y="698020"/>
              <a:ext cx="28237" cy="89522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sp>
          <p:nvSpPr>
            <p:cNvPr id="70" name="Textfeld 21"/>
            <p:cNvSpPr txBox="1"/>
            <p:nvPr/>
          </p:nvSpPr>
          <p:spPr>
            <a:xfrm rot="5400000">
              <a:off x="7508707" y="977296"/>
              <a:ext cx="1158762" cy="336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0.05X</a:t>
              </a:r>
              <a:r>
                <a:rPr kumimoji="0" lang="en-US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54430" y="3901097"/>
            <a:ext cx="3439862" cy="2385576"/>
            <a:chOff x="5454430" y="3901097"/>
            <a:chExt cx="3439862" cy="2385576"/>
          </a:xfrm>
        </p:grpSpPr>
        <p:sp>
          <p:nvSpPr>
            <p:cNvPr id="93" name="Textfeld 50"/>
            <p:cNvSpPr txBox="1"/>
            <p:nvPr/>
          </p:nvSpPr>
          <p:spPr>
            <a:xfrm>
              <a:off x="5454430" y="5517232"/>
              <a:ext cx="3439862" cy="76944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D</a:t>
              </a:r>
              <a:r>
                <a: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esign of micro channels </a:t>
              </a:r>
              <a:r>
                <a: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H</a:t>
              </a:r>
              <a:r>
                <a: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andling of (liquid CO</a:t>
              </a:r>
              <a:r>
                <a:rPr kumimoji="0" lang="en-US" sz="22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2</a:t>
              </a:r>
              <a:r>
                <a: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)</a:t>
              </a:r>
            </a:p>
          </p:txBody>
        </p:sp>
        <p:cxnSp>
          <p:nvCxnSpPr>
            <p:cNvPr id="94" name="Gerade Verbindung mit Pfeil 51"/>
            <p:cNvCxnSpPr/>
            <p:nvPr/>
          </p:nvCxnSpPr>
          <p:spPr>
            <a:xfrm flipV="1">
              <a:off x="7460182" y="3901097"/>
              <a:ext cx="0" cy="1616135"/>
            </a:xfrm>
            <a:prstGeom prst="straightConnector1">
              <a:avLst/>
            </a:prstGeom>
            <a:noFill/>
            <a:ln w="38100" cap="flat" cmpd="sng" algn="ctr">
              <a:solidFill>
                <a:srgbClr val="333333"/>
              </a:solidFill>
              <a:prstDash val="solid"/>
              <a:tailEnd type="arrow"/>
            </a:ln>
            <a:effectLst/>
          </p:spPr>
        </p:cxnSp>
      </p:grpSp>
      <p:sp>
        <p:nvSpPr>
          <p:cNvPr id="95" name="Textfeld 53"/>
          <p:cNvSpPr txBox="1"/>
          <p:nvPr/>
        </p:nvSpPr>
        <p:spPr>
          <a:xfrm>
            <a:off x="323528" y="675853"/>
            <a:ext cx="5130902" cy="1785104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</a:t>
            </a: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esign rules, 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thickness of metall layers (thicker=better)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thickness of isolators (5V, 100V?)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HF-properties of traces</a:t>
            </a:r>
          </a:p>
        </p:txBody>
      </p:sp>
      <p:cxnSp>
        <p:nvCxnSpPr>
          <p:cNvPr id="96" name="Gerade Verbindung mit Pfeil 55"/>
          <p:cNvCxnSpPr>
            <a:stCxn id="95" idx="2"/>
          </p:cNvCxnSpPr>
          <p:nvPr/>
        </p:nvCxnSpPr>
        <p:spPr>
          <a:xfrm>
            <a:off x="2888979" y="2460957"/>
            <a:ext cx="1145010" cy="679989"/>
          </a:xfrm>
          <a:prstGeom prst="straightConnector1">
            <a:avLst/>
          </a:prstGeom>
          <a:noFill/>
          <a:ln w="381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tailEnd type="arrow"/>
          </a:ln>
          <a:effectLst/>
        </p:spPr>
      </p:cxnSp>
      <p:sp>
        <p:nvSpPr>
          <p:cNvPr id="97" name="Textfeld 56"/>
          <p:cNvSpPr txBox="1"/>
          <p:nvPr/>
        </p:nvSpPr>
        <p:spPr>
          <a:xfrm>
            <a:off x="5892430" y="1033836"/>
            <a:ext cx="2868093" cy="430887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</a:t>
            </a: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easibility of Bonding</a:t>
            </a:r>
          </a:p>
        </p:txBody>
      </p:sp>
      <p:cxnSp>
        <p:nvCxnSpPr>
          <p:cNvPr id="98" name="Gerade Verbindung mit Pfeil 57"/>
          <p:cNvCxnSpPr/>
          <p:nvPr/>
        </p:nvCxnSpPr>
        <p:spPr>
          <a:xfrm flipH="1">
            <a:off x="7263885" y="1483140"/>
            <a:ext cx="1" cy="1213950"/>
          </a:xfrm>
          <a:prstGeom prst="straightConnector1">
            <a:avLst/>
          </a:prstGeom>
          <a:noFill/>
          <a:ln w="381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tailEnd type="arrow"/>
          </a:ln>
          <a:effectLst/>
        </p:spPr>
      </p:cxnSp>
      <p:sp>
        <p:nvSpPr>
          <p:cNvPr id="99" name="Rechteck 2"/>
          <p:cNvSpPr/>
          <p:nvPr/>
        </p:nvSpPr>
        <p:spPr>
          <a:xfrm>
            <a:off x="2823938" y="4659507"/>
            <a:ext cx="702018" cy="1361781"/>
          </a:xfrm>
          <a:prstGeom prst="rect">
            <a:avLst/>
          </a:prstGeom>
          <a:solidFill>
            <a:srgbClr val="80808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Rechteck 52"/>
          <p:cNvSpPr/>
          <p:nvPr/>
        </p:nvSpPr>
        <p:spPr>
          <a:xfrm>
            <a:off x="2321339" y="5297234"/>
            <a:ext cx="810501" cy="30921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Rechteck 61"/>
          <p:cNvSpPr/>
          <p:nvPr/>
        </p:nvSpPr>
        <p:spPr>
          <a:xfrm>
            <a:off x="3131840" y="3996305"/>
            <a:ext cx="144016" cy="16101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Textfeld 43"/>
          <p:cNvSpPr txBox="1"/>
          <p:nvPr/>
        </p:nvSpPr>
        <p:spPr>
          <a:xfrm>
            <a:off x="188764" y="5067118"/>
            <a:ext cx="1927131" cy="76944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</a:t>
            </a: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esign of the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inlet</a:t>
            </a:r>
          </a:p>
        </p:txBody>
      </p:sp>
      <p:cxnSp>
        <p:nvCxnSpPr>
          <p:cNvPr id="103" name="Gerade Verbindung mit Pfeil 46"/>
          <p:cNvCxnSpPr>
            <a:stCxn id="102" idx="3"/>
          </p:cNvCxnSpPr>
          <p:nvPr/>
        </p:nvCxnSpPr>
        <p:spPr>
          <a:xfrm flipV="1">
            <a:off x="2115895" y="5451838"/>
            <a:ext cx="708043" cy="1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104" name="Textfeld 47"/>
          <p:cNvSpPr txBox="1"/>
          <p:nvPr/>
        </p:nvSpPr>
        <p:spPr>
          <a:xfrm>
            <a:off x="167754" y="6097169"/>
            <a:ext cx="2509020" cy="4308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O</a:t>
            </a: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peration and test</a:t>
            </a:r>
          </a:p>
        </p:txBody>
      </p:sp>
      <p:sp>
        <p:nvSpPr>
          <p:cNvPr id="105" name="Slide Number Placeholder 10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691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7" grpId="0" animBg="1"/>
      <p:bldP spid="102" grpId="0" animBg="1"/>
      <p:bldP spid="1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mtClean="0"/>
              <a:t>Anodic wafer bonding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2343" y="838222"/>
            <a:ext cx="5006499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C</a:t>
            </a:r>
            <a:r>
              <a:rPr lang="de-DE" smtClean="0"/>
              <a:t>reation of micro – channels (simple example):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4385" y="1456841"/>
            <a:ext cx="6267485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de-DE" smtClean="0"/>
              <a:t>Put lithography mask.</a:t>
            </a:r>
          </a:p>
          <a:p>
            <a:pPr marL="342900" indent="-342900" algn="l">
              <a:buFont typeface="+mj-lt"/>
              <a:buAutoNum type="arabicPeriod"/>
            </a:pPr>
            <a:r>
              <a:rPr lang="de-DE" smtClean="0"/>
              <a:t>Edge e.g. (111) wafers with KOH (Potassiom Hydroxide)</a:t>
            </a:r>
          </a:p>
          <a:p>
            <a:pPr algn="l"/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54385" y="4546171"/>
            <a:ext cx="4662495" cy="120032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R</a:t>
            </a:r>
            <a:r>
              <a:rPr lang="de-DE" smtClean="0"/>
              <a:t>esult: Open channels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Rather triangular if KOH is used.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Well structured if plasma etching is used.</a:t>
            </a:r>
          </a:p>
          <a:p>
            <a:pPr algn="l"/>
            <a:endParaRPr lang="en-US" dirty="0" smtClean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 r="56607" b="65664"/>
          <a:stretch/>
        </p:blipFill>
        <p:spPr bwMode="auto">
          <a:xfrm>
            <a:off x="493122" y="2380171"/>
            <a:ext cx="2722776" cy="20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2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mtClean="0"/>
              <a:t>Anodic wafer bonding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221" y="943188"/>
            <a:ext cx="5132041" cy="214097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 r="56607" b="49260"/>
          <a:stretch/>
        </p:blipFill>
        <p:spPr bwMode="auto">
          <a:xfrm>
            <a:off x="330390" y="2682998"/>
            <a:ext cx="2722776" cy="301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3695" y="857296"/>
            <a:ext cx="5346335" cy="175432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C</a:t>
            </a:r>
            <a:r>
              <a:rPr lang="de-DE" smtClean="0"/>
              <a:t>onnect to wafers (e.g. Si + Glass).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Needs high voltage: ~ 1 kV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Needs high temperature: &gt;400°C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Needs pressure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Structured objects should be bonded in vacuum</a:t>
            </a:r>
          </a:p>
          <a:p>
            <a:pPr algn="l"/>
            <a:r>
              <a:rPr lang="de-DE" smtClean="0"/>
              <a:t>=&gt; Wafers bond by electro-chemical reaction.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69783" y="3866827"/>
            <a:ext cx="4538422" cy="1477328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O</a:t>
            </a:r>
            <a:r>
              <a:rPr lang="de-DE" smtClean="0"/>
              <a:t>utcome:</a:t>
            </a:r>
          </a:p>
          <a:p>
            <a:pPr algn="l"/>
            <a:endParaRPr lang="de-DE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Double wafer with buried channels.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Possibly still too thick for the application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No inlets yet.</a:t>
            </a:r>
            <a:endParaRPr lang="de-DE" smtClean="0"/>
          </a:p>
        </p:txBody>
      </p:sp>
      <p:sp>
        <p:nvSpPr>
          <p:cNvPr id="8" name="TextBox 7"/>
          <p:cNvSpPr txBox="1"/>
          <p:nvPr/>
        </p:nvSpPr>
        <p:spPr>
          <a:xfrm>
            <a:off x="418454" y="5868407"/>
            <a:ext cx="9153468" cy="646331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I</a:t>
            </a:r>
            <a:r>
              <a:rPr lang="de-DE" smtClean="0"/>
              <a:t>mportant note: </a:t>
            </a:r>
          </a:p>
          <a:p>
            <a:pPr algn="l"/>
            <a:r>
              <a:rPr lang="de-DE" smtClean="0"/>
              <a:t>Conditions not compatible with the use of structured wafers =&gt; Can't use sensor wafers.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15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mtClean="0"/>
              <a:t>Thinning and opening of inlets</a:t>
            </a:r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 r="56607" b="12029"/>
          <a:stretch/>
        </p:blipFill>
        <p:spPr bwMode="auto">
          <a:xfrm>
            <a:off x="418454" y="495736"/>
            <a:ext cx="2722776" cy="52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2766447" y="2952427"/>
            <a:ext cx="6431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09627" y="2767761"/>
            <a:ext cx="433965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/>
              <a:t>Channels still closed, need inlets/outlets.</a:t>
            </a:r>
            <a:endParaRPr lang="en-US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802610" y="4290447"/>
            <a:ext cx="6431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45790" y="4105781"/>
            <a:ext cx="262123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/>
              <a:t>Inlets added by etching.</a:t>
            </a:r>
            <a:endParaRPr lang="en-US" dirty="0" smtClean="0"/>
          </a:p>
        </p:txBody>
      </p:sp>
      <p:cxnSp>
        <p:nvCxnSpPr>
          <p:cNvPr id="14" name="Straight Arrow Connector 13"/>
          <p:cNvCxnSpPr>
            <a:stCxn id="15" idx="1"/>
          </p:cNvCxnSpPr>
          <p:nvPr/>
        </p:nvCxnSpPr>
        <p:spPr>
          <a:xfrm flipH="1">
            <a:off x="1994116" y="5276841"/>
            <a:ext cx="14516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45790" y="5092175"/>
            <a:ext cx="318548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/>
              <a:t>Reduce thickness by etching.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431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14</a:t>
            </a:fld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mtClean="0"/>
              <a:t>Connect tube adapters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680847" y="486196"/>
            <a:ext cx="7338448" cy="5387823"/>
            <a:chOff x="1038386" y="486196"/>
            <a:chExt cx="7338448" cy="5387823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r="612" b="152"/>
            <a:stretch/>
          </p:blipFill>
          <p:spPr bwMode="auto">
            <a:xfrm>
              <a:off x="1038386" y="486196"/>
              <a:ext cx="7338448" cy="5387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890794" y="4974957"/>
              <a:ext cx="240223" cy="488196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7750" y="4956875"/>
              <a:ext cx="240223" cy="488196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95406" y="4897464"/>
              <a:ext cx="45719" cy="6509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493592" y="5034389"/>
            <a:ext cx="154824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/>
              <a:t>Tube adapter</a:t>
            </a:r>
            <a:endParaRPr lang="en-US" dirty="0" smtClean="0"/>
          </a:p>
        </p:txBody>
      </p:sp>
      <p:cxnSp>
        <p:nvCxnSpPr>
          <p:cNvPr id="19" name="Straight Arrow Connector 18"/>
          <p:cNvCxnSpPr>
            <a:stCxn id="17" idx="3"/>
            <a:endCxn id="4" idx="1"/>
          </p:cNvCxnSpPr>
          <p:nvPr/>
        </p:nvCxnSpPr>
        <p:spPr>
          <a:xfrm>
            <a:off x="3041836" y="5219055"/>
            <a:ext cx="14914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1220" y="2758698"/>
            <a:ext cx="3611105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P</a:t>
            </a:r>
            <a:r>
              <a:rPr lang="de-DE" smtClean="0"/>
              <a:t>lacing the tube adapter in a reliable way is an art of its own.</a:t>
            </a:r>
            <a:endParaRPr lang="en-US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2665707" y="6112770"/>
            <a:ext cx="7330699" cy="369332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mtClean="0">
                <a:solidFill>
                  <a:srgbClr val="FF0000"/>
                </a:solidFill>
              </a:rPr>
              <a:t>S</a:t>
            </a:r>
            <a:r>
              <a:rPr lang="de-DE" smtClean="0"/>
              <a:t>o far: State of the art. Processes were validated at CERN.</a:t>
            </a:r>
            <a:endParaRPr lang="en-US" dirty="0" smtClean="0"/>
          </a:p>
        </p:txBody>
      </p:sp>
      <p:sp>
        <p:nvSpPr>
          <p:cNvPr id="26" name="Oval 25"/>
          <p:cNvSpPr/>
          <p:nvPr/>
        </p:nvSpPr>
        <p:spPr>
          <a:xfrm>
            <a:off x="7873140" y="2510726"/>
            <a:ext cx="340962" cy="34096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15</a:t>
            </a:fld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mtClean="0"/>
              <a:t>Add traces and sensors</a:t>
            </a: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62730" y="737552"/>
            <a:ext cx="3161655" cy="1788671"/>
            <a:chOff x="302216" y="2256386"/>
            <a:chExt cx="3161655" cy="1788671"/>
          </a:xfrm>
        </p:grpSpPr>
        <p:grpSp>
          <p:nvGrpSpPr>
            <p:cNvPr id="7" name="Group 6"/>
            <p:cNvGrpSpPr/>
            <p:nvPr/>
          </p:nvGrpSpPr>
          <p:grpSpPr>
            <a:xfrm>
              <a:off x="302216" y="2789695"/>
              <a:ext cx="3161655" cy="1255362"/>
              <a:chOff x="1038386" y="4293031"/>
              <a:chExt cx="3161655" cy="1255362"/>
            </a:xfrm>
          </p:grpSpPr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2" t="70549" r="56934" b="16526"/>
              <a:stretch/>
            </p:blipFill>
            <p:spPr bwMode="auto">
              <a:xfrm>
                <a:off x="1038386" y="4293031"/>
                <a:ext cx="3161655" cy="697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890794" y="4974957"/>
                <a:ext cx="240223" cy="488196"/>
              </a:xfrm>
              <a:prstGeom prst="rect">
                <a:avLst/>
              </a:prstGeom>
              <a:solidFill>
                <a:srgbClr val="FDBB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817750" y="4956875"/>
                <a:ext cx="240223" cy="488196"/>
              </a:xfrm>
              <a:prstGeom prst="rect">
                <a:avLst/>
              </a:prstGeom>
              <a:solidFill>
                <a:srgbClr val="FDBB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95406" y="4897464"/>
                <a:ext cx="45719" cy="6509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1743558" y="2952427"/>
              <a:ext cx="209228" cy="77492"/>
            </a:xfrm>
            <a:prstGeom prst="round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38765" y="2952427"/>
              <a:ext cx="209228" cy="77492"/>
            </a:xfrm>
            <a:prstGeom prst="round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506849" y="2952427"/>
              <a:ext cx="209228" cy="77492"/>
            </a:xfrm>
            <a:prstGeom prst="round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131015" y="3243021"/>
              <a:ext cx="209228" cy="77492"/>
            </a:xfrm>
            <a:prstGeom prst="round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50909" y="2256386"/>
              <a:ext cx="1184940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mtClean="0"/>
                <a:t>Cu-traces</a:t>
              </a:r>
              <a:endParaRPr lang="en-US" dirty="0" smtClean="0"/>
            </a:p>
          </p:txBody>
        </p:sp>
        <p:cxnSp>
          <p:nvCxnSpPr>
            <p:cNvPr id="11" name="Straight Arrow Connector 10"/>
            <p:cNvCxnSpPr>
              <a:stCxn id="9" idx="2"/>
            </p:cNvCxnSpPr>
            <p:nvPr/>
          </p:nvCxnSpPr>
          <p:spPr>
            <a:xfrm>
              <a:off x="2243379" y="2625718"/>
              <a:ext cx="0" cy="3189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27858" y="3399295"/>
            <a:ext cx="3161655" cy="1255362"/>
            <a:chOff x="302216" y="2789695"/>
            <a:chExt cx="3161655" cy="1255362"/>
          </a:xfrm>
        </p:grpSpPr>
        <p:grpSp>
          <p:nvGrpSpPr>
            <p:cNvPr id="23" name="Group 22"/>
            <p:cNvGrpSpPr/>
            <p:nvPr/>
          </p:nvGrpSpPr>
          <p:grpSpPr>
            <a:xfrm>
              <a:off x="302216" y="2789695"/>
              <a:ext cx="3161655" cy="1255362"/>
              <a:chOff x="1038386" y="4293031"/>
              <a:chExt cx="3161655" cy="1255362"/>
            </a:xfrm>
          </p:grpSpPr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2" t="70549" r="56934" b="16526"/>
              <a:stretch/>
            </p:blipFill>
            <p:spPr bwMode="auto">
              <a:xfrm>
                <a:off x="1038386" y="4293031"/>
                <a:ext cx="3161655" cy="697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1890794" y="4974957"/>
                <a:ext cx="240223" cy="488196"/>
              </a:xfrm>
              <a:prstGeom prst="rect">
                <a:avLst/>
              </a:prstGeom>
              <a:solidFill>
                <a:srgbClr val="FDBB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817750" y="4956875"/>
                <a:ext cx="240223" cy="488196"/>
              </a:xfrm>
              <a:prstGeom prst="rect">
                <a:avLst/>
              </a:prstGeom>
              <a:solidFill>
                <a:srgbClr val="FDBB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995406" y="4897464"/>
                <a:ext cx="45719" cy="6509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ounded Rectangle 24"/>
            <p:cNvSpPr/>
            <p:nvPr/>
          </p:nvSpPr>
          <p:spPr>
            <a:xfrm>
              <a:off x="1743558" y="2952427"/>
              <a:ext cx="209228" cy="77492"/>
            </a:xfrm>
            <a:prstGeom prst="round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138765" y="2952427"/>
              <a:ext cx="209228" cy="77492"/>
            </a:xfrm>
            <a:prstGeom prst="round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506849" y="2952427"/>
              <a:ext cx="209228" cy="77492"/>
            </a:xfrm>
            <a:prstGeom prst="round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131015" y="3243021"/>
              <a:ext cx="209228" cy="77492"/>
            </a:xfrm>
            <a:prstGeom prst="round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542420" y="3479370"/>
            <a:ext cx="1030296" cy="10073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57398" y="2898185"/>
            <a:ext cx="249299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/>
              <a:t>Add and bond sensors</a:t>
            </a:r>
            <a:endParaRPr lang="en-US" dirty="0" smtClean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016067" y="3210779"/>
            <a:ext cx="0" cy="3189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998572" y="1511085"/>
            <a:ext cx="7199407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A</a:t>
            </a:r>
            <a:r>
              <a:rPr lang="de-DE" smtClean="0"/>
              <a:t>dd traces with lithographic methods.</a:t>
            </a:r>
          </a:p>
          <a:p>
            <a:pPr algn="l"/>
            <a:r>
              <a:rPr lang="de-DE" smtClean="0"/>
              <a:t>Challenge: Need relatively thick Cu-layers to reach reasonably low R</a:t>
            </a:r>
            <a:endParaRPr lang="de-DE" smtClean="0"/>
          </a:p>
        </p:txBody>
      </p:sp>
      <p:sp>
        <p:nvSpPr>
          <p:cNvPr id="38" name="TextBox 37"/>
          <p:cNvSpPr txBox="1"/>
          <p:nvPr/>
        </p:nvSpPr>
        <p:spPr>
          <a:xfrm>
            <a:off x="4001140" y="3370259"/>
            <a:ext cx="4583306" cy="120032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A</a:t>
            </a:r>
            <a:r>
              <a:rPr lang="de-DE" smtClean="0"/>
              <a:t>dd sensors by glueing and wire bonding.</a:t>
            </a:r>
          </a:p>
          <a:p>
            <a:pPr algn="l"/>
            <a:r>
              <a:rPr lang="de-DE" smtClean="0"/>
              <a:t>Challenge: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/>
              <a:t>N</a:t>
            </a:r>
            <a:r>
              <a:rPr lang="de-DE" smtClean="0"/>
              <a:t>eed to place sensors at both sides</a:t>
            </a:r>
          </a:p>
          <a:p>
            <a:pPr algn="l"/>
            <a:r>
              <a:rPr lang="de-DE" smtClean="0"/>
              <a:t>=&gt; Complicated holding structures needed.</a:t>
            </a:r>
            <a:endParaRPr lang="de-DE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53" y="4869561"/>
            <a:ext cx="3043600" cy="161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mtClean="0"/>
              <a:t>What was learned from a first attempt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1444" y="922149"/>
            <a:ext cx="7718844" cy="480131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S</a:t>
            </a:r>
            <a:r>
              <a:rPr lang="de-DE" smtClean="0"/>
              <a:t>tarting from 2013 – Attempt do to something together with CiS.</a:t>
            </a:r>
          </a:p>
          <a:p>
            <a:pPr algn="l"/>
            <a:endParaRPr lang="de-DE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Idea: Build device based on lithography for silicon strip detectors.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Discontinued do to missing funding and insufficient human ressources.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/>
          </a:p>
          <a:p>
            <a:pPr algn="l"/>
            <a:r>
              <a:rPr lang="de-DE" smtClean="0">
                <a:solidFill>
                  <a:srgbClr val="FF0000"/>
                </a:solidFill>
              </a:rPr>
              <a:t>L</a:t>
            </a:r>
            <a:r>
              <a:rPr lang="de-DE" smtClean="0"/>
              <a:t>essons learned:</a:t>
            </a:r>
          </a:p>
          <a:p>
            <a:pPr algn="l"/>
            <a:endParaRPr lang="de-DE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Wafer size is limited (4", 6"?) =&gt; Difficult to build sizeable devices.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Transporting power though lithographic traces is difficult (ohmic losses)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de-DE" smtClean="0"/>
              <a:t>Restrict to data (?).</a:t>
            </a:r>
          </a:p>
          <a:p>
            <a:pPr lvl="1"/>
            <a:endParaRPr lang="de-DE" smtClean="0"/>
          </a:p>
          <a:p>
            <a:r>
              <a:rPr lang="de-DE" smtClean="0">
                <a:solidFill>
                  <a:srgbClr val="FF0000"/>
                </a:solidFill>
              </a:rPr>
              <a:t>T</a:t>
            </a:r>
            <a:r>
              <a:rPr lang="de-DE" smtClean="0"/>
              <a:t>his is complex, need experience in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mtClean="0"/>
              <a:t>Sensor operation.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mtClean="0"/>
              <a:t>Sensor integration (bonding etc.).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mtClean="0"/>
              <a:t>CO</a:t>
            </a:r>
            <a:r>
              <a:rPr lang="de-DE" baseline="-25000" smtClean="0"/>
              <a:t>2 </a:t>
            </a:r>
            <a:r>
              <a:rPr lang="de-DE" smtClean="0"/>
              <a:t>– cooling systems.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mtClean="0"/>
              <a:t>Fluid dynamics (design of cooling channels).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mtClean="0"/>
              <a:t>Connecting micro channels to macroscopic channels.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mtClean="0"/>
              <a:t>Summary and conclusion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9205" y="1782305"/>
            <a:ext cx="8297977" cy="120032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H</a:t>
            </a:r>
            <a:r>
              <a:rPr lang="de-DE" smtClean="0"/>
              <a:t>igh performance pixel sensor systems need highest data transport capability.  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r>
              <a:rPr lang="de-DE" smtClean="0"/>
              <a:t>Sizeable power for data transport.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r>
              <a:rPr lang="de-DE" smtClean="0"/>
              <a:t>Highly efficient and ultra-light cooling systems.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r>
              <a:rPr lang="de-DE" smtClean="0"/>
              <a:t>Ultra light cabling.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4446" y="3370882"/>
            <a:ext cx="7923964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I</a:t>
            </a:r>
            <a:r>
              <a:rPr lang="de-DE" smtClean="0"/>
              <a:t>dea: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Integrate cooling micro channels and micro cables into one silicon device.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34446" y="4405461"/>
            <a:ext cx="7577715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S</a:t>
            </a:r>
            <a:r>
              <a:rPr lang="de-DE" smtClean="0"/>
              <a:t>tatus: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First attempt done together with CiS failed due to missing ressources.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1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mtClean="0"/>
              <a:t>Purpose of the concept</a:t>
            </a:r>
            <a:endParaRPr lang="en-US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983949"/>
              </p:ext>
            </p:extLst>
          </p:nvPr>
        </p:nvGraphicFramePr>
        <p:xfrm>
          <a:off x="6699956" y="619967"/>
          <a:ext cx="3053287" cy="2508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hoto Editor Photo" r:id="rId3" imgW="5144218" imgH="7430537" progId="MSPhotoEd.3">
                  <p:embed/>
                </p:oleObj>
              </mc:Choice>
              <mc:Fallback>
                <p:oleObj name="Photo Editor Photo" r:id="rId3" imgW="5144218" imgH="743053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985" t="42290"/>
                      <a:stretch>
                        <a:fillRect/>
                      </a:stretch>
                    </p:blipFill>
                    <p:spPr bwMode="auto">
                      <a:xfrm>
                        <a:off x="6699956" y="619967"/>
                        <a:ext cx="3053287" cy="250865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8"/>
          <p:cNvSpPr txBox="1"/>
          <p:nvPr/>
        </p:nvSpPr>
        <p:spPr>
          <a:xfrm>
            <a:off x="361586" y="908719"/>
            <a:ext cx="44035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O</a:t>
            </a:r>
            <a:r>
              <a:rPr lang="en-US" smtClean="0"/>
              <a:t>ur project: The CBM experiment</a:t>
            </a:r>
            <a:endParaRPr lang="en-US"/>
          </a:p>
        </p:txBody>
      </p:sp>
      <p:sp>
        <p:nvSpPr>
          <p:cNvPr id="5" name="Textfeld 9"/>
          <p:cNvSpPr txBox="1"/>
          <p:nvPr/>
        </p:nvSpPr>
        <p:spPr>
          <a:xfrm>
            <a:off x="361586" y="1776983"/>
            <a:ext cx="5040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mtClean="0"/>
              <a:t>A heavy ion fixed target experiment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mtClean="0"/>
              <a:t>Location: GSI/FAIR – Darmstadt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mtClean="0"/>
              <a:t>8 subdetector systems (2x silicon)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mtClean="0"/>
              <a:t>&gt;400 scientists, 57 institutes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611" y="3419689"/>
            <a:ext cx="4103461" cy="312059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557220" y="4076054"/>
            <a:ext cx="26889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46176" y="3262395"/>
            <a:ext cx="4198585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C</a:t>
            </a:r>
            <a:r>
              <a:rPr lang="de-DE" smtClean="0"/>
              <a:t>BM is designed to become the fastest</a:t>
            </a:r>
          </a:p>
          <a:p>
            <a:pPr algn="l"/>
            <a:r>
              <a:rPr lang="de-DE" smtClean="0"/>
              <a:t>heavy ion experiment buildt so far:</a:t>
            </a:r>
          </a:p>
          <a:p>
            <a:pPr algn="l"/>
            <a:r>
              <a:rPr lang="de-DE" smtClean="0"/>
              <a:t>10 MHz Au+Au collisions.</a:t>
            </a:r>
            <a:endParaRPr lang="en-US" dirty="0" smtClean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9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mtClean="0"/>
              <a:t>Weak point: MVD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11" y="3419689"/>
            <a:ext cx="4103461" cy="312059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557220" y="4076054"/>
            <a:ext cx="26889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46176" y="3262395"/>
            <a:ext cx="4198585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C</a:t>
            </a:r>
            <a:r>
              <a:rPr lang="de-DE" smtClean="0"/>
              <a:t>BM is designed to become the fastest</a:t>
            </a:r>
          </a:p>
          <a:p>
            <a:pPr algn="l"/>
            <a:r>
              <a:rPr lang="de-DE" smtClean="0"/>
              <a:t>heavy ion experiment buildt so far:</a:t>
            </a:r>
          </a:p>
          <a:p>
            <a:pPr algn="l"/>
            <a:r>
              <a:rPr lang="de-DE" smtClean="0"/>
              <a:t>10 MHz Au+Au collisions.</a:t>
            </a: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2557220" y="4338125"/>
            <a:ext cx="7131198" cy="646331"/>
            <a:chOff x="2557220" y="4338125"/>
            <a:chExt cx="7131198" cy="646331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2557220" y="4677905"/>
              <a:ext cx="26889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246176" y="4338125"/>
              <a:ext cx="4442242" cy="6463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mtClean="0">
                  <a:solidFill>
                    <a:srgbClr val="FF0000"/>
                  </a:solidFill>
                </a:rPr>
                <a:t>T</a:t>
              </a:r>
              <a:r>
                <a:rPr lang="de-DE" smtClean="0"/>
                <a:t>he MVD is at present limited to </a:t>
              </a:r>
              <a:r>
                <a:rPr lang="de-DE" smtClean="0"/>
                <a:t>100 kHz.</a:t>
              </a:r>
            </a:p>
            <a:p>
              <a:pPr algn="l"/>
              <a:r>
                <a:rPr lang="de-DE" smtClean="0"/>
                <a:t>On the long run: Room for improvement</a:t>
              </a:r>
              <a:endParaRPr lang="en-US" dirty="0" smtClean="0"/>
            </a:p>
          </p:txBody>
        </p:sp>
      </p:grpSp>
      <p:graphicFrame>
        <p:nvGraphicFramePr>
          <p:cNvPr id="9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878248"/>
              </p:ext>
            </p:extLst>
          </p:nvPr>
        </p:nvGraphicFramePr>
        <p:xfrm>
          <a:off x="6660232" y="764704"/>
          <a:ext cx="2191025" cy="1800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Photo Editor Photo" r:id="rId4" imgW="5144218" imgH="7430537" progId="MSPhotoEd.3">
                  <p:embed/>
                </p:oleObj>
              </mc:Choice>
              <mc:Fallback>
                <p:oleObj name="Photo Editor Photo" r:id="rId4" imgW="5144218" imgH="743053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985" t="42290"/>
                      <a:stretch>
                        <a:fillRect/>
                      </a:stretch>
                    </p:blipFill>
                    <p:spPr bwMode="auto">
                      <a:xfrm>
                        <a:off x="6660232" y="764704"/>
                        <a:ext cx="2191025" cy="180020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" descr="F:\Work\CBM\STS-TDR\STS-TDR_Final-Full_3Dec2012\integration\system-integration\figs\CBM_STS_pic-overwiew-dimetric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1" r="8724"/>
          <a:stretch/>
        </p:blipFill>
        <p:spPr bwMode="auto">
          <a:xfrm>
            <a:off x="3419872" y="661597"/>
            <a:ext cx="2418520" cy="23762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5"/>
          <p:cNvSpPr/>
          <p:nvPr/>
        </p:nvSpPr>
        <p:spPr>
          <a:xfrm>
            <a:off x="6516216" y="1124744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Gerade Verbindung mit Pfeil 10"/>
          <p:cNvCxnSpPr>
            <a:stCxn id="11" idx="2"/>
          </p:cNvCxnSpPr>
          <p:nvPr/>
        </p:nvCxnSpPr>
        <p:spPr>
          <a:xfrm flipH="1">
            <a:off x="5940152" y="1484784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5"/>
          <p:cNvSpPr/>
          <p:nvPr/>
        </p:nvSpPr>
        <p:spPr>
          <a:xfrm>
            <a:off x="3965151" y="1408879"/>
            <a:ext cx="720080" cy="720080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endCxn id="13" idx="2"/>
          </p:cNvCxnSpPr>
          <p:nvPr/>
        </p:nvCxnSpPr>
        <p:spPr>
          <a:xfrm>
            <a:off x="2944678" y="1768919"/>
            <a:ext cx="102047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95481" y="1575591"/>
            <a:ext cx="1749197" cy="369332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/>
              <a:t>The CBM-MVD</a:t>
            </a: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416657" y="5363170"/>
            <a:ext cx="4512838" cy="1200329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S</a:t>
            </a:r>
            <a:r>
              <a:rPr lang="de-DE" smtClean="0"/>
              <a:t>ensors have to be operated in vacuum.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Accelerating them needs adding power.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mtClean="0"/>
              <a:t>Adding power adds material for cooling.</a:t>
            </a:r>
          </a:p>
          <a:p>
            <a:pPr algn="l"/>
            <a:r>
              <a:rPr lang="de-DE" smtClean="0"/>
              <a:t>=&gt; Optimizing requires </a:t>
            </a:r>
            <a:endParaRPr lang="en-US" dirty="0" smtClean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99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5467679" y="544568"/>
            <a:ext cx="3712838" cy="2318013"/>
            <a:chOff x="5972649" y="550048"/>
            <a:chExt cx="2961686" cy="186476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821" t="18293" r="27392" b="41589"/>
            <a:stretch/>
          </p:blipFill>
          <p:spPr>
            <a:xfrm>
              <a:off x="5972650" y="550048"/>
              <a:ext cx="2961685" cy="186476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768060" y="2181005"/>
              <a:ext cx="1231640" cy="1980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chemeClr val="bg1"/>
                  </a:solidFill>
                  <a:latin typeface="+mn-lt"/>
                </a:rPr>
                <a:t>MIMOSIS-1, 60µm thick</a:t>
              </a:r>
              <a:endParaRPr lang="en-US" sz="1000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569" t="14823" r="3743" b="10429"/>
            <a:stretch/>
          </p:blipFill>
          <p:spPr>
            <a:xfrm>
              <a:off x="5972650" y="550048"/>
              <a:ext cx="670210" cy="51900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5972649" y="550048"/>
              <a:ext cx="2961685" cy="18631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717492" y="2879971"/>
            <a:ext cx="1372262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smtClean="0">
                <a:latin typeface="+mn-lt"/>
              </a:rPr>
              <a:t>MIMOSIS-1</a:t>
            </a:r>
            <a:endParaRPr lang="en-US" sz="1400" dirty="0" smtClean="0">
              <a:latin typeface="+mn-lt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69" t="14823" r="3743" b="10429"/>
          <a:stretch/>
        </p:blipFill>
        <p:spPr>
          <a:xfrm>
            <a:off x="10174018" y="633053"/>
            <a:ext cx="943081" cy="8088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36" y="885622"/>
            <a:ext cx="832007" cy="45600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0027258" y="1604787"/>
            <a:ext cx="2030530" cy="65763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7612" y="1861600"/>
            <a:ext cx="1885230" cy="36203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027257" y="1604787"/>
            <a:ext cx="1162498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100" smtClean="0">
                <a:solidFill>
                  <a:srgbClr val="FF0000"/>
                </a:solidFill>
              </a:rPr>
              <a:t>I</a:t>
            </a:r>
            <a:r>
              <a:rPr lang="de-DE" sz="1100" smtClean="0"/>
              <a:t>n synergy with:</a:t>
            </a:r>
            <a:endParaRPr lang="en-US" sz="11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mtClean="0"/>
              <a:t>CMOS Monolithic Active Pixel Sensors</a:t>
            </a:r>
            <a:endParaRPr lang="en-US"/>
          </a:p>
        </p:txBody>
      </p:sp>
      <p:sp>
        <p:nvSpPr>
          <p:cNvPr id="9" name="Textfeld 11"/>
          <p:cNvSpPr txBox="1"/>
          <p:nvPr/>
        </p:nvSpPr>
        <p:spPr>
          <a:xfrm>
            <a:off x="395536" y="713629"/>
            <a:ext cx="4176464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U</a:t>
            </a:r>
            <a:r>
              <a:rPr lang="en-US" smtClean="0"/>
              <a:t>se CMOS Monolithic Active Pixel Sensors (MIMOSIS-1):</a:t>
            </a:r>
          </a:p>
          <a:p>
            <a:endParaRPr lang="en-US" sz="105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mtClean="0"/>
              <a:t>5µm/5µs resolution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mtClean="0"/>
              <a:t>27x30 µm² pixel pitch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mtClean="0"/>
              <a:t>50µm thick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mtClean="0"/>
              <a:t>20 MHz/cm² (80 MHz/cm² peak).</a:t>
            </a:r>
            <a:endParaRPr lang="en-US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mtClean="0"/>
              <a:t>Power dissipation: </a:t>
            </a:r>
          </a:p>
          <a:p>
            <a:r>
              <a:rPr lang="en-US"/>
              <a:t>	</a:t>
            </a:r>
          </a:p>
        </p:txBody>
      </p:sp>
      <p:sp>
        <p:nvSpPr>
          <p:cNvPr id="10" name="Rechteck 12"/>
          <p:cNvSpPr/>
          <p:nvPr/>
        </p:nvSpPr>
        <p:spPr>
          <a:xfrm>
            <a:off x="2828253" y="2547483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50 </a:t>
            </a:r>
            <a:r>
              <a:rPr lang="en-US"/>
              <a:t>– </a:t>
            </a:r>
            <a:r>
              <a:rPr lang="en-US" smtClean="0"/>
              <a:t>100 mW/cm²</a:t>
            </a:r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5364088" y="2161956"/>
            <a:ext cx="3672408" cy="4248890"/>
            <a:chOff x="5364088" y="2161956"/>
            <a:chExt cx="3672408" cy="4248890"/>
          </a:xfrm>
        </p:grpSpPr>
        <p:sp>
          <p:nvSpPr>
            <p:cNvPr id="4" name="Wolkenförmige Legende 16"/>
            <p:cNvSpPr/>
            <p:nvPr/>
          </p:nvSpPr>
          <p:spPr>
            <a:xfrm>
              <a:off x="5364088" y="3212977"/>
              <a:ext cx="3672408" cy="1512168"/>
            </a:xfrm>
            <a:prstGeom prst="cloudCallou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feld 14"/>
            <p:cNvSpPr txBox="1"/>
            <p:nvPr/>
          </p:nvSpPr>
          <p:spPr>
            <a:xfrm>
              <a:off x="5777753" y="3581192"/>
              <a:ext cx="2952328" cy="58477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smtClean="0"/>
                <a:t>Sensors have dead area.</a:t>
              </a:r>
            </a:p>
            <a:p>
              <a:pPr marL="342900" indent="-342900">
                <a:buFont typeface="Symbol"/>
                <a:buChar char="Þ"/>
              </a:pPr>
              <a:r>
                <a:rPr lang="en-US" sz="1600" smtClean="0"/>
                <a:t>Needs two layers of silicon</a:t>
              </a:r>
              <a:endParaRPr lang="en-US" sz="1600"/>
            </a:p>
          </p:txBody>
        </p:sp>
        <p:pic>
          <p:nvPicPr>
            <p:cNvPr id="13" name="Picture 4" descr="C:\Users\deveaux\AppData\Local\Microsoft\Windows\Temporary Internet Files\Content.IE5\UCL6PQ3F\MC900424474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52120" y="4941168"/>
              <a:ext cx="1406684" cy="1469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Abgerundetes Rechteck 15"/>
            <p:cNvSpPr/>
            <p:nvPr/>
          </p:nvSpPr>
          <p:spPr>
            <a:xfrm>
              <a:off x="6441975" y="2161956"/>
              <a:ext cx="2464957" cy="36761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Geschweifte Klammer rechts 17"/>
            <p:cNvSpPr/>
            <p:nvPr/>
          </p:nvSpPr>
          <p:spPr>
            <a:xfrm rot="16200000">
              <a:off x="7524886" y="3086055"/>
              <a:ext cx="245644" cy="894832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Gerade Verbindung 21"/>
            <p:cNvCxnSpPr>
              <a:stCxn id="15" idx="1"/>
              <a:endCxn id="14" idx="2"/>
            </p:cNvCxnSpPr>
            <p:nvPr/>
          </p:nvCxnSpPr>
          <p:spPr>
            <a:xfrm flipV="1">
              <a:off x="7647708" y="2529575"/>
              <a:ext cx="26746" cy="8810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44" name="TextBox 43"/>
          <p:cNvSpPr txBox="1"/>
          <p:nvPr/>
        </p:nvSpPr>
        <p:spPr>
          <a:xfrm>
            <a:off x="395536" y="3410649"/>
            <a:ext cx="3510320" cy="120032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T</a:t>
            </a:r>
            <a:r>
              <a:rPr lang="de-DE" smtClean="0"/>
              <a:t>eam:</a:t>
            </a:r>
          </a:p>
          <a:p>
            <a:pPr algn="l"/>
            <a:r>
              <a:rPr lang="de-DE" smtClean="0"/>
              <a:t>PICSEL Group IPHC Strasbourg</a:t>
            </a:r>
          </a:p>
          <a:p>
            <a:pPr algn="l"/>
            <a:r>
              <a:rPr lang="de-DE" smtClean="0"/>
              <a:t>AG Stroth, Goethe University</a:t>
            </a:r>
          </a:p>
          <a:p>
            <a:pPr algn="l"/>
            <a:r>
              <a:rPr lang="de-DE" smtClean="0"/>
              <a:t>Detektorlabor, GSI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294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mtClean="0"/>
              <a:t>Integration concept of the MVD</a:t>
            </a:r>
            <a:endParaRPr lang="en-US"/>
          </a:p>
        </p:txBody>
      </p:sp>
      <p:sp>
        <p:nvSpPr>
          <p:cNvPr id="41" name="Oval 107"/>
          <p:cNvSpPr>
            <a:spLocks noChangeArrowheads="1"/>
          </p:cNvSpPr>
          <p:nvPr/>
        </p:nvSpPr>
        <p:spPr bwMode="auto">
          <a:xfrm>
            <a:off x="3132138" y="-531813"/>
            <a:ext cx="5111750" cy="504190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27650" y="3364414"/>
            <a:ext cx="2987675" cy="1450974"/>
          </a:xfrm>
          <a:prstGeom prst="rect">
            <a:avLst/>
          </a:prstGeom>
        </p:spPr>
      </p:pic>
      <p:sp>
        <p:nvSpPr>
          <p:cNvPr id="43" name="Oval 106"/>
          <p:cNvSpPr>
            <a:spLocks noChangeArrowheads="1"/>
          </p:cNvSpPr>
          <p:nvPr/>
        </p:nvSpPr>
        <p:spPr bwMode="auto">
          <a:xfrm>
            <a:off x="5292725" y="1558925"/>
            <a:ext cx="863600" cy="86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4" name="Rectangle 48"/>
          <p:cNvSpPr>
            <a:spLocks noChangeArrowheads="1"/>
          </p:cNvSpPr>
          <p:nvPr/>
        </p:nvSpPr>
        <p:spPr bwMode="auto">
          <a:xfrm>
            <a:off x="5219700" y="2420938"/>
            <a:ext cx="3095625" cy="4248150"/>
          </a:xfrm>
          <a:prstGeom prst="rect">
            <a:avLst/>
          </a:prstGeom>
          <a:solidFill>
            <a:srgbClr val="DDDDDD">
              <a:alpha val="47058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5" name="Fußzeilenplatzhalter 3"/>
          <p:cNvSpPr txBox="1">
            <a:spLocks noGrp="1"/>
          </p:cNvSpPr>
          <p:nvPr/>
        </p:nvSpPr>
        <p:spPr bwMode="auto">
          <a:xfrm>
            <a:off x="1258888" y="6621463"/>
            <a:ext cx="67691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M. Deveaux</a:t>
            </a:r>
          </a:p>
        </p:txBody>
      </p:sp>
      <p:sp>
        <p:nvSpPr>
          <p:cNvPr id="46" name="Foliennummernplatzhalter 4"/>
          <p:cNvSpPr txBox="1">
            <a:spLocks noGrp="1"/>
          </p:cNvSpPr>
          <p:nvPr/>
        </p:nvSpPr>
        <p:spPr bwMode="auto">
          <a:xfrm>
            <a:off x="8459788" y="6597650"/>
            <a:ext cx="608012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AB9980-1107-4C19-A1D9-11CA194EEAF3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47" name="Group 10"/>
          <p:cNvGrpSpPr>
            <a:grpSpLocks/>
          </p:cNvGrpSpPr>
          <p:nvPr/>
        </p:nvGrpSpPr>
        <p:grpSpPr bwMode="auto">
          <a:xfrm>
            <a:off x="5224463" y="2411605"/>
            <a:ext cx="3024188" cy="1353687"/>
            <a:chOff x="295" y="-157"/>
            <a:chExt cx="1134" cy="1138"/>
          </a:xfrm>
        </p:grpSpPr>
        <p:sp>
          <p:nvSpPr>
            <p:cNvPr id="48" name="Rectangle 11"/>
            <p:cNvSpPr>
              <a:spLocks noChangeArrowheads="1"/>
            </p:cNvSpPr>
            <p:nvPr/>
          </p:nvSpPr>
          <p:spPr bwMode="auto">
            <a:xfrm>
              <a:off x="295" y="709"/>
              <a:ext cx="1134" cy="22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Discri</a:t>
              </a:r>
            </a:p>
          </p:txBody>
        </p:sp>
        <p:sp>
          <p:nvSpPr>
            <p:cNvPr id="49" name="Rectangle 12"/>
            <p:cNvSpPr>
              <a:spLocks noChangeArrowheads="1"/>
            </p:cNvSpPr>
            <p:nvPr/>
          </p:nvSpPr>
          <p:spPr bwMode="auto">
            <a:xfrm>
              <a:off x="295" y="-157"/>
              <a:ext cx="1134" cy="866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Sensor</a:t>
              </a:r>
            </a:p>
          </p:txBody>
        </p:sp>
        <p:sp>
          <p:nvSpPr>
            <p:cNvPr id="50" name="Rectangle 13"/>
            <p:cNvSpPr>
              <a:spLocks noChangeArrowheads="1"/>
            </p:cNvSpPr>
            <p:nvPr/>
          </p:nvSpPr>
          <p:spPr bwMode="auto">
            <a:xfrm>
              <a:off x="295" y="936"/>
              <a:ext cx="1134" cy="45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51" name="Group 112"/>
          <p:cNvGrpSpPr>
            <a:grpSpLocks/>
          </p:cNvGrpSpPr>
          <p:nvPr/>
        </p:nvGrpSpPr>
        <p:grpSpPr bwMode="auto">
          <a:xfrm>
            <a:off x="468313" y="836613"/>
            <a:ext cx="8208962" cy="6021387"/>
            <a:chOff x="204" y="527"/>
            <a:chExt cx="5171" cy="3793"/>
          </a:xfrm>
        </p:grpSpPr>
        <p:sp>
          <p:nvSpPr>
            <p:cNvPr id="52" name="Rectangle 109"/>
            <p:cNvSpPr>
              <a:spLocks noChangeArrowheads="1"/>
            </p:cNvSpPr>
            <p:nvPr/>
          </p:nvSpPr>
          <p:spPr bwMode="auto">
            <a:xfrm rot="-5400000">
              <a:off x="2413" y="1357"/>
              <a:ext cx="754" cy="5171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Rectangle 110"/>
            <p:cNvSpPr>
              <a:spLocks noChangeArrowheads="1"/>
            </p:cNvSpPr>
            <p:nvPr/>
          </p:nvSpPr>
          <p:spPr bwMode="auto">
            <a:xfrm>
              <a:off x="204" y="527"/>
              <a:ext cx="1043" cy="3583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Rectangle 111"/>
            <p:cNvSpPr>
              <a:spLocks noChangeArrowheads="1"/>
            </p:cNvSpPr>
            <p:nvPr/>
          </p:nvSpPr>
          <p:spPr bwMode="auto">
            <a:xfrm>
              <a:off x="214" y="3566"/>
              <a:ext cx="1045" cy="544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5" name="Group 122"/>
          <p:cNvGrpSpPr>
            <a:grpSpLocks/>
          </p:cNvGrpSpPr>
          <p:nvPr/>
        </p:nvGrpSpPr>
        <p:grpSpPr bwMode="auto">
          <a:xfrm>
            <a:off x="0" y="1196975"/>
            <a:ext cx="7956550" cy="5256213"/>
            <a:chOff x="0" y="754"/>
            <a:chExt cx="5012" cy="3311"/>
          </a:xfrm>
        </p:grpSpPr>
        <p:sp>
          <p:nvSpPr>
            <p:cNvPr id="56" name="Line 113"/>
            <p:cNvSpPr>
              <a:spLocks noChangeShapeType="1"/>
            </p:cNvSpPr>
            <p:nvPr/>
          </p:nvSpPr>
          <p:spPr bwMode="auto">
            <a:xfrm>
              <a:off x="0" y="754"/>
              <a:ext cx="1020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Line 115"/>
            <p:cNvSpPr>
              <a:spLocks noChangeShapeType="1"/>
            </p:cNvSpPr>
            <p:nvPr/>
          </p:nvSpPr>
          <p:spPr bwMode="auto">
            <a:xfrm flipV="1">
              <a:off x="1020" y="754"/>
              <a:ext cx="0" cy="2948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Line 116"/>
            <p:cNvSpPr>
              <a:spLocks noChangeShapeType="1"/>
            </p:cNvSpPr>
            <p:nvPr/>
          </p:nvSpPr>
          <p:spPr bwMode="auto">
            <a:xfrm flipH="1" flipV="1">
              <a:off x="1020" y="3702"/>
              <a:ext cx="3992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117"/>
            <p:cNvSpPr>
              <a:spLocks noChangeShapeType="1"/>
            </p:cNvSpPr>
            <p:nvPr/>
          </p:nvSpPr>
          <p:spPr bwMode="auto">
            <a:xfrm flipH="1" flipV="1">
              <a:off x="612" y="4065"/>
              <a:ext cx="4400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8"/>
            <p:cNvSpPr>
              <a:spLocks noChangeShapeType="1"/>
            </p:cNvSpPr>
            <p:nvPr/>
          </p:nvSpPr>
          <p:spPr bwMode="auto">
            <a:xfrm flipH="1" flipV="1">
              <a:off x="0" y="1071"/>
              <a:ext cx="612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9"/>
            <p:cNvSpPr>
              <a:spLocks noChangeShapeType="1"/>
            </p:cNvSpPr>
            <p:nvPr/>
          </p:nvSpPr>
          <p:spPr bwMode="auto">
            <a:xfrm flipV="1">
              <a:off x="612" y="1071"/>
              <a:ext cx="0" cy="2994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Line 120"/>
            <p:cNvSpPr>
              <a:spLocks noChangeShapeType="1"/>
            </p:cNvSpPr>
            <p:nvPr/>
          </p:nvSpPr>
          <p:spPr bwMode="auto">
            <a:xfrm flipV="1">
              <a:off x="5012" y="3702"/>
              <a:ext cx="0" cy="363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3" name="Group 10"/>
          <p:cNvGrpSpPr>
            <a:grpSpLocks/>
          </p:cNvGrpSpPr>
          <p:nvPr/>
        </p:nvGrpSpPr>
        <p:grpSpPr bwMode="auto">
          <a:xfrm>
            <a:off x="5219700" y="4312551"/>
            <a:ext cx="3024188" cy="1353687"/>
            <a:chOff x="295" y="-157"/>
            <a:chExt cx="1134" cy="1138"/>
          </a:xfrm>
        </p:grpSpPr>
        <p:sp>
          <p:nvSpPr>
            <p:cNvPr id="64" name="Rectangle 11"/>
            <p:cNvSpPr>
              <a:spLocks noChangeArrowheads="1"/>
            </p:cNvSpPr>
            <p:nvPr/>
          </p:nvSpPr>
          <p:spPr bwMode="auto">
            <a:xfrm>
              <a:off x="295" y="709"/>
              <a:ext cx="1134" cy="22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Discri</a:t>
              </a:r>
            </a:p>
          </p:txBody>
        </p:sp>
        <p:sp>
          <p:nvSpPr>
            <p:cNvPr id="65" name="Rectangle 12"/>
            <p:cNvSpPr>
              <a:spLocks noChangeArrowheads="1"/>
            </p:cNvSpPr>
            <p:nvPr/>
          </p:nvSpPr>
          <p:spPr bwMode="auto">
            <a:xfrm>
              <a:off x="295" y="-157"/>
              <a:ext cx="1134" cy="866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Sensor</a:t>
              </a:r>
            </a:p>
          </p:txBody>
        </p:sp>
        <p:sp>
          <p:nvSpPr>
            <p:cNvPr id="66" name="Rectangle 13"/>
            <p:cNvSpPr>
              <a:spLocks noChangeArrowheads="1"/>
            </p:cNvSpPr>
            <p:nvPr/>
          </p:nvSpPr>
          <p:spPr bwMode="auto">
            <a:xfrm>
              <a:off x="295" y="936"/>
              <a:ext cx="1134" cy="45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67" name="Group 126"/>
          <p:cNvGrpSpPr>
            <a:grpSpLocks/>
          </p:cNvGrpSpPr>
          <p:nvPr/>
        </p:nvGrpSpPr>
        <p:grpSpPr bwMode="auto">
          <a:xfrm rot="-5400000">
            <a:off x="5672138" y="4419936"/>
            <a:ext cx="2419352" cy="4464050"/>
            <a:chOff x="260" y="667"/>
            <a:chExt cx="1524" cy="2812"/>
          </a:xfrm>
        </p:grpSpPr>
        <p:sp>
          <p:nvSpPr>
            <p:cNvPr id="68" name="Rectangle 128"/>
            <p:cNvSpPr>
              <a:spLocks noChangeArrowheads="1"/>
            </p:cNvSpPr>
            <p:nvPr/>
          </p:nvSpPr>
          <p:spPr bwMode="auto">
            <a:xfrm>
              <a:off x="1156" y="1030"/>
              <a:ext cx="227" cy="181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Rectangle 127"/>
            <p:cNvSpPr>
              <a:spLocks noChangeArrowheads="1"/>
            </p:cNvSpPr>
            <p:nvPr/>
          </p:nvSpPr>
          <p:spPr bwMode="auto">
            <a:xfrm>
              <a:off x="260" y="667"/>
              <a:ext cx="1383" cy="281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ectangle 129"/>
            <p:cNvSpPr>
              <a:spLocks noChangeArrowheads="1"/>
            </p:cNvSpPr>
            <p:nvPr/>
          </p:nvSpPr>
          <p:spPr bwMode="auto">
            <a:xfrm>
              <a:off x="1510" y="1092"/>
              <a:ext cx="274" cy="178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1" name="Freeform 70"/>
          <p:cNvSpPr>
            <a:spLocks noChangeArrowheads="1"/>
          </p:cNvSpPr>
          <p:nvPr/>
        </p:nvSpPr>
        <p:spPr bwMode="auto">
          <a:xfrm>
            <a:off x="5514975" y="3601985"/>
            <a:ext cx="2485730" cy="2379281"/>
          </a:xfrm>
          <a:custGeom>
            <a:avLst/>
            <a:gdLst>
              <a:gd name="connsiteX0" fmla="*/ 0 w 2485730"/>
              <a:gd name="connsiteY0" fmla="*/ 0 h 2379281"/>
              <a:gd name="connsiteX1" fmla="*/ 2485730 w 2485730"/>
              <a:gd name="connsiteY1" fmla="*/ 0 h 2379281"/>
              <a:gd name="connsiteX2" fmla="*/ 2485730 w 2485730"/>
              <a:gd name="connsiteY2" fmla="*/ 312287 h 2379281"/>
              <a:gd name="connsiteX3" fmla="*/ 2426389 w 2485730"/>
              <a:gd name="connsiteY3" fmla="*/ 312287 h 2379281"/>
              <a:gd name="connsiteX4" fmla="*/ 2426389 w 2485730"/>
              <a:gd name="connsiteY4" fmla="*/ 2379281 h 2379281"/>
              <a:gd name="connsiteX5" fmla="*/ 60643 w 2485730"/>
              <a:gd name="connsiteY5" fmla="*/ 2379281 h 2379281"/>
              <a:gd name="connsiteX6" fmla="*/ 60643 w 2485730"/>
              <a:gd name="connsiteY6" fmla="*/ 312287 h 2379281"/>
              <a:gd name="connsiteX7" fmla="*/ 0 w 2485730"/>
              <a:gd name="connsiteY7" fmla="*/ 312287 h 237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5730" h="2379281">
                <a:moveTo>
                  <a:pt x="0" y="0"/>
                </a:moveTo>
                <a:lnTo>
                  <a:pt x="2485730" y="0"/>
                </a:lnTo>
                <a:lnTo>
                  <a:pt x="2485730" y="312287"/>
                </a:lnTo>
                <a:lnTo>
                  <a:pt x="2426389" y="312287"/>
                </a:lnTo>
                <a:lnTo>
                  <a:pt x="2426389" y="2379281"/>
                </a:lnTo>
                <a:lnTo>
                  <a:pt x="60643" y="2379281"/>
                </a:lnTo>
                <a:lnTo>
                  <a:pt x="60643" y="312287"/>
                </a:lnTo>
                <a:lnTo>
                  <a:pt x="0" y="312287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19377" y="6091044"/>
            <a:ext cx="1326004" cy="58477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GBTx data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concentrator</a:t>
            </a: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793054" y="6094742"/>
            <a:ext cx="811441" cy="58477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LV-re-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gulator</a:t>
            </a: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4192" y="396523"/>
            <a:ext cx="4474852" cy="5313741"/>
          </a:xfrm>
          <a:prstGeom prst="rect">
            <a:avLst/>
          </a:prstGeom>
        </p:spPr>
      </p:pic>
      <p:grpSp>
        <p:nvGrpSpPr>
          <p:cNvPr id="75" name="Gruppieren 5"/>
          <p:cNvGrpSpPr/>
          <p:nvPr/>
        </p:nvGrpSpPr>
        <p:grpSpPr>
          <a:xfrm>
            <a:off x="1863263" y="721519"/>
            <a:ext cx="6196937" cy="5683250"/>
            <a:chOff x="1357115" y="859458"/>
            <a:chExt cx="6196937" cy="5683250"/>
          </a:xfrm>
        </p:grpSpPr>
        <p:pic>
          <p:nvPicPr>
            <p:cNvPr id="76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035"/>
            <a:stretch>
              <a:fillRect/>
            </a:stretch>
          </p:blipFill>
          <p:spPr bwMode="auto">
            <a:xfrm>
              <a:off x="1357115" y="859458"/>
              <a:ext cx="6196937" cy="56832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7" name="Textfeld 2"/>
            <p:cNvSpPr txBox="1"/>
            <p:nvPr/>
          </p:nvSpPr>
          <p:spPr>
            <a:xfrm>
              <a:off x="1835150" y="6022301"/>
              <a:ext cx="3712867" cy="430887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MVD Prototype (mock up)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23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71" grpId="0" animBg="1"/>
      <p:bldP spid="72" grpId="0" animBg="1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mtClean="0"/>
              <a:t>Cooling options so far</a:t>
            </a:r>
            <a:endParaRPr lang="en-US"/>
          </a:p>
        </p:txBody>
      </p:sp>
      <p:sp>
        <p:nvSpPr>
          <p:cNvPr id="3" name="Textfeld 5"/>
          <p:cNvSpPr txBox="1"/>
          <p:nvPr/>
        </p:nvSpPr>
        <p:spPr>
          <a:xfrm>
            <a:off x="259185" y="1086847"/>
            <a:ext cx="3589444" cy="19466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S</a:t>
            </a:r>
            <a:r>
              <a:rPr lang="en-US" smtClean="0"/>
              <a:t>ensors on CVD-Diamond:</a:t>
            </a:r>
          </a:p>
          <a:p>
            <a:endParaRPr lang="en-US" sz="1000"/>
          </a:p>
          <a:p>
            <a:r>
              <a:rPr lang="en-US" smtClean="0"/>
              <a:t>+ Highly heat conductive</a:t>
            </a:r>
          </a:p>
          <a:p>
            <a:r>
              <a:rPr lang="en-US" smtClean="0"/>
              <a:t>+ Very stiff</a:t>
            </a:r>
          </a:p>
          <a:p>
            <a:r>
              <a:rPr lang="en-US" smtClean="0"/>
              <a:t>+ “Easy” to handle</a:t>
            </a:r>
          </a:p>
          <a:p>
            <a:r>
              <a:rPr lang="en-US" sz="1100"/>
              <a:t> </a:t>
            </a:r>
            <a:r>
              <a:rPr lang="en-US" smtClean="0"/>
              <a:t>- High price</a:t>
            </a:r>
            <a:endParaRPr lang="en-US"/>
          </a:p>
        </p:txBody>
      </p:sp>
      <p:pic>
        <p:nvPicPr>
          <p:cNvPr id="4" name="Picture 7" descr="C:\work\ANIMATED_TOOLS\white_prototype\idea\IMG_4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1237892"/>
            <a:ext cx="2366740" cy="182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6" t="16265" b="41937"/>
          <a:stretch/>
        </p:blipFill>
        <p:spPr bwMode="auto">
          <a:xfrm>
            <a:off x="4211960" y="1237892"/>
            <a:ext cx="2269581" cy="85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49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feld 8"/>
          <p:cNvSpPr txBox="1"/>
          <p:nvPr/>
        </p:nvSpPr>
        <p:spPr>
          <a:xfrm>
            <a:off x="259185" y="3210505"/>
            <a:ext cx="2903359" cy="1915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S</a:t>
            </a:r>
            <a:r>
              <a:rPr lang="en-US" smtClean="0"/>
              <a:t>ensors on TPG-graphite:</a:t>
            </a:r>
          </a:p>
          <a:p>
            <a:endParaRPr lang="en-US" sz="1050"/>
          </a:p>
          <a:p>
            <a:r>
              <a:rPr lang="en-US" smtClean="0"/>
              <a:t>+ Highly heat conductive</a:t>
            </a:r>
          </a:p>
          <a:p>
            <a:r>
              <a:rPr lang="en-US" smtClean="0"/>
              <a:t>+ Cheap</a:t>
            </a:r>
          </a:p>
          <a:p>
            <a:r>
              <a:rPr lang="en-US" smtClean="0"/>
              <a:t>o Needs wrapping</a:t>
            </a:r>
          </a:p>
          <a:p>
            <a:r>
              <a:rPr lang="en-US" sz="800" smtClean="0"/>
              <a:t> </a:t>
            </a:r>
            <a:r>
              <a:rPr lang="en-US" smtClean="0"/>
              <a:t>- Difficult to handle</a:t>
            </a:r>
          </a:p>
          <a:p>
            <a:r>
              <a:rPr lang="en-US" sz="1100"/>
              <a:t> </a:t>
            </a:r>
            <a:r>
              <a:rPr lang="en-US" smtClean="0"/>
              <a:t>- Mechanically fragile</a:t>
            </a:r>
            <a:endParaRPr lang="en-US"/>
          </a:p>
        </p:txBody>
      </p:sp>
      <p:pic>
        <p:nvPicPr>
          <p:cNvPr id="7" name="Picture 3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4528257" y="3210505"/>
            <a:ext cx="1843943" cy="172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85"/>
          <a:stretch>
            <a:fillRect/>
          </a:stretch>
        </p:blipFill>
        <p:spPr bwMode="auto">
          <a:xfrm rot="10800000" flipH="1">
            <a:off x="6588224" y="3210505"/>
            <a:ext cx="2187506" cy="163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91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0102204" y="638691"/>
            <a:ext cx="2030530" cy="65763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Detector integration: state of the art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054" r="10286" b="15672"/>
          <a:stretch/>
        </p:blipFill>
        <p:spPr>
          <a:xfrm>
            <a:off x="6420693" y="1908932"/>
            <a:ext cx="3600401" cy="2948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631" y="742323"/>
            <a:ext cx="83065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P</a:t>
            </a:r>
            <a:r>
              <a:rPr lang="de-DE" smtClean="0"/>
              <a:t>RESTO:</a:t>
            </a:r>
          </a:p>
          <a:p>
            <a:r>
              <a:rPr lang="de-DE" smtClean="0"/>
              <a:t>Prototype of a quarter station incl. sensors (MIMOSA-26), </a:t>
            </a:r>
          </a:p>
          <a:p>
            <a:r>
              <a:rPr lang="de-DE" smtClean="0"/>
              <a:t>cables, support etc.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90676" y="5368057"/>
            <a:ext cx="40533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M</a:t>
            </a:r>
            <a:r>
              <a:rPr lang="de-DE" smtClean="0"/>
              <a:t>aterial budget is dominated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mtClean="0"/>
              <a:t>Cables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mtClean="0"/>
              <a:t>Cooling</a:t>
            </a:r>
          </a:p>
          <a:p>
            <a:r>
              <a:rPr lang="de-DE" smtClean="0"/>
              <a:t>=&gt; Need to increase efficiency of both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32865" y="867090"/>
            <a:ext cx="3936264" cy="5325841"/>
            <a:chOff x="-4645025" y="-4203848"/>
            <a:chExt cx="3936264" cy="5325841"/>
          </a:xfrm>
          <a:scene3d>
            <a:camera prst="orthographicFront">
              <a:rot lat="3300000" lon="0" rev="21480000"/>
            </a:camera>
            <a:lightRig rig="threePt" dir="t"/>
          </a:scene3d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4573016" y="-1919397"/>
              <a:ext cx="3449170" cy="10999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4520399" y="-3481562"/>
              <a:ext cx="3449170" cy="1099925"/>
            </a:xfrm>
            <a:prstGeom prst="rect">
              <a:avLst/>
            </a:prstGeom>
          </p:spPr>
        </p:pic>
        <p:sp>
          <p:nvSpPr>
            <p:cNvPr id="10" name="Rectangle 48"/>
            <p:cNvSpPr>
              <a:spLocks noChangeArrowheads="1"/>
            </p:cNvSpPr>
            <p:nvPr/>
          </p:nvSpPr>
          <p:spPr bwMode="auto">
            <a:xfrm>
              <a:off x="-4645024" y="-4196774"/>
              <a:ext cx="3573794" cy="4601437"/>
            </a:xfrm>
            <a:prstGeom prst="rect">
              <a:avLst/>
            </a:prstGeom>
            <a:solidFill>
              <a:srgbClr val="DDDDDD">
                <a:alpha val="4705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-4639525" y="-4203848"/>
              <a:ext cx="3491323" cy="1026175"/>
              <a:chOff x="295" y="-157"/>
              <a:chExt cx="1134" cy="1138"/>
            </a:xfrm>
          </p:grpSpPr>
          <p:sp>
            <p:nvSpPr>
              <p:cNvPr id="26" name="Rectangle 11"/>
              <p:cNvSpPr>
                <a:spLocks noChangeArrowheads="1"/>
              </p:cNvSpPr>
              <p:nvPr/>
            </p:nvSpPr>
            <p:spPr bwMode="auto">
              <a:xfrm>
                <a:off x="295" y="709"/>
                <a:ext cx="1134" cy="22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Discri</a:t>
                </a:r>
              </a:p>
            </p:txBody>
          </p:sp>
          <p:sp>
            <p:nvSpPr>
              <p:cNvPr id="27" name="Rectangle 12"/>
              <p:cNvSpPr>
                <a:spLocks noChangeArrowheads="1"/>
              </p:cNvSpPr>
              <p:nvPr/>
            </p:nvSpPr>
            <p:spPr bwMode="auto">
              <a:xfrm>
                <a:off x="295" y="-157"/>
                <a:ext cx="1134" cy="866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 smtClean="0"/>
                  <a:t>Sensor (3x)</a:t>
                </a:r>
                <a:endParaRPr lang="en-US" sz="1800"/>
              </a:p>
            </p:txBody>
          </p:sp>
          <p:sp>
            <p:nvSpPr>
              <p:cNvPr id="28" name="Rectangle 13"/>
              <p:cNvSpPr>
                <a:spLocks noChangeArrowheads="1"/>
              </p:cNvSpPr>
              <p:nvPr/>
            </p:nvSpPr>
            <p:spPr bwMode="auto">
              <a:xfrm>
                <a:off x="295" y="936"/>
                <a:ext cx="1134" cy="4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-4645024" y="-2762818"/>
              <a:ext cx="3491323" cy="1026175"/>
              <a:chOff x="295" y="-157"/>
              <a:chExt cx="1134" cy="1138"/>
            </a:xfrm>
          </p:grpSpPr>
          <p:sp>
            <p:nvSpPr>
              <p:cNvPr id="23" name="Rectangle 11"/>
              <p:cNvSpPr>
                <a:spLocks noChangeArrowheads="1"/>
              </p:cNvSpPr>
              <p:nvPr/>
            </p:nvSpPr>
            <p:spPr bwMode="auto">
              <a:xfrm>
                <a:off x="295" y="709"/>
                <a:ext cx="1134" cy="22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Discri</a:t>
                </a:r>
              </a:p>
            </p:txBody>
          </p:sp>
          <p:sp>
            <p:nvSpPr>
              <p:cNvPr id="24" name="Rectangle 12"/>
              <p:cNvSpPr>
                <a:spLocks noChangeArrowheads="1"/>
              </p:cNvSpPr>
              <p:nvPr/>
            </p:nvSpPr>
            <p:spPr bwMode="auto">
              <a:xfrm>
                <a:off x="295" y="-157"/>
                <a:ext cx="1134" cy="866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Sensor</a:t>
                </a:r>
              </a:p>
            </p:txBody>
          </p:sp>
          <p:sp>
            <p:nvSpPr>
              <p:cNvPr id="25" name="Rectangle 13"/>
              <p:cNvSpPr>
                <a:spLocks noChangeArrowheads="1"/>
              </p:cNvSpPr>
              <p:nvPr/>
            </p:nvSpPr>
            <p:spPr bwMode="auto">
              <a:xfrm>
                <a:off x="295" y="936"/>
                <a:ext cx="1134" cy="4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13" name="Freeform 12"/>
            <p:cNvSpPr/>
            <p:nvPr/>
          </p:nvSpPr>
          <p:spPr>
            <a:xfrm rot="10800000">
              <a:off x="-4645025" y="-3250187"/>
              <a:ext cx="3936263" cy="1106123"/>
            </a:xfrm>
            <a:custGeom>
              <a:avLst/>
              <a:gdLst>
                <a:gd name="connsiteX0" fmla="*/ 3409596 w 3409596"/>
                <a:gd name="connsiteY0" fmla="*/ 1163229 h 1163229"/>
                <a:gd name="connsiteX1" fmla="*/ 2329476 w 3409596"/>
                <a:gd name="connsiteY1" fmla="*/ 1163229 h 1163229"/>
                <a:gd name="connsiteX2" fmla="*/ 0 w 3409596"/>
                <a:gd name="connsiteY2" fmla="*/ 1163229 h 1163229"/>
                <a:gd name="connsiteX3" fmla="*/ 0 w 3409596"/>
                <a:gd name="connsiteY3" fmla="*/ 12829 h 1163229"/>
                <a:gd name="connsiteX4" fmla="*/ 2329476 w 3409596"/>
                <a:gd name="connsiteY4" fmla="*/ 12829 h 1163229"/>
                <a:gd name="connsiteX5" fmla="*/ 2329476 w 3409596"/>
                <a:gd name="connsiteY5" fmla="*/ 0 h 116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09596" h="1163229">
                  <a:moveTo>
                    <a:pt x="3409596" y="1163229"/>
                  </a:moveTo>
                  <a:lnTo>
                    <a:pt x="2329476" y="1163229"/>
                  </a:lnTo>
                  <a:lnTo>
                    <a:pt x="0" y="1163229"/>
                  </a:lnTo>
                  <a:lnTo>
                    <a:pt x="0" y="12829"/>
                  </a:lnTo>
                  <a:lnTo>
                    <a:pt x="2329476" y="12829"/>
                  </a:lnTo>
                  <a:lnTo>
                    <a:pt x="2329476" y="0"/>
                  </a:lnTo>
                  <a:close/>
                </a:path>
              </a:pathLst>
            </a:cu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-4645025" y="-1129790"/>
              <a:ext cx="3491323" cy="1026175"/>
              <a:chOff x="295" y="-157"/>
              <a:chExt cx="1134" cy="1138"/>
            </a:xfrm>
          </p:grpSpPr>
          <p:sp>
            <p:nvSpPr>
              <p:cNvPr id="20" name="Rectangle 11"/>
              <p:cNvSpPr>
                <a:spLocks noChangeArrowheads="1"/>
              </p:cNvSpPr>
              <p:nvPr/>
            </p:nvSpPr>
            <p:spPr bwMode="auto">
              <a:xfrm>
                <a:off x="295" y="709"/>
                <a:ext cx="1134" cy="22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Discri</a:t>
                </a:r>
              </a:p>
            </p:txBody>
          </p:sp>
          <p:sp>
            <p:nvSpPr>
              <p:cNvPr id="21" name="Rectangle 12"/>
              <p:cNvSpPr>
                <a:spLocks noChangeArrowheads="1"/>
              </p:cNvSpPr>
              <p:nvPr/>
            </p:nvSpPr>
            <p:spPr bwMode="auto">
              <a:xfrm>
                <a:off x="295" y="-157"/>
                <a:ext cx="1134" cy="866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/>
                  <a:t>Sensor</a:t>
                </a:r>
              </a:p>
            </p:txBody>
          </p:sp>
          <p:sp>
            <p:nvSpPr>
              <p:cNvPr id="22" name="Rectangle 13"/>
              <p:cNvSpPr>
                <a:spLocks noChangeArrowheads="1"/>
              </p:cNvSpPr>
              <p:nvPr/>
            </p:nvSpPr>
            <p:spPr bwMode="auto">
              <a:xfrm>
                <a:off x="295" y="936"/>
                <a:ext cx="1134" cy="4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15" name="Freeform 14"/>
            <p:cNvSpPr/>
            <p:nvPr/>
          </p:nvSpPr>
          <p:spPr>
            <a:xfrm rot="10800000">
              <a:off x="-4645025" y="-132417"/>
              <a:ext cx="3936263" cy="1254410"/>
            </a:xfrm>
            <a:custGeom>
              <a:avLst/>
              <a:gdLst>
                <a:gd name="connsiteX0" fmla="*/ 3409596 w 3409596"/>
                <a:gd name="connsiteY0" fmla="*/ 1163229 h 1163229"/>
                <a:gd name="connsiteX1" fmla="*/ 2329476 w 3409596"/>
                <a:gd name="connsiteY1" fmla="*/ 1163229 h 1163229"/>
                <a:gd name="connsiteX2" fmla="*/ 0 w 3409596"/>
                <a:gd name="connsiteY2" fmla="*/ 1163229 h 1163229"/>
                <a:gd name="connsiteX3" fmla="*/ 0 w 3409596"/>
                <a:gd name="connsiteY3" fmla="*/ 12829 h 1163229"/>
                <a:gd name="connsiteX4" fmla="*/ 2329476 w 3409596"/>
                <a:gd name="connsiteY4" fmla="*/ 12829 h 1163229"/>
                <a:gd name="connsiteX5" fmla="*/ 2329476 w 3409596"/>
                <a:gd name="connsiteY5" fmla="*/ 0 h 116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09596" h="1163229">
                  <a:moveTo>
                    <a:pt x="3409596" y="1163229"/>
                  </a:moveTo>
                  <a:lnTo>
                    <a:pt x="2329476" y="1163229"/>
                  </a:lnTo>
                  <a:lnTo>
                    <a:pt x="0" y="1163229"/>
                  </a:lnTo>
                  <a:lnTo>
                    <a:pt x="0" y="12829"/>
                  </a:lnTo>
                  <a:lnTo>
                    <a:pt x="2329476" y="12829"/>
                  </a:lnTo>
                  <a:lnTo>
                    <a:pt x="2329476" y="0"/>
                  </a:lnTo>
                  <a:close/>
                </a:path>
              </a:pathLst>
            </a:cu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10800000">
              <a:off x="-4645024" y="-1765445"/>
              <a:ext cx="3936263" cy="1254410"/>
            </a:xfrm>
            <a:custGeom>
              <a:avLst/>
              <a:gdLst>
                <a:gd name="connsiteX0" fmla="*/ 3409596 w 3409596"/>
                <a:gd name="connsiteY0" fmla="*/ 1163229 h 1163229"/>
                <a:gd name="connsiteX1" fmla="*/ 2329476 w 3409596"/>
                <a:gd name="connsiteY1" fmla="*/ 1163229 h 1163229"/>
                <a:gd name="connsiteX2" fmla="*/ 0 w 3409596"/>
                <a:gd name="connsiteY2" fmla="*/ 1163229 h 1163229"/>
                <a:gd name="connsiteX3" fmla="*/ 0 w 3409596"/>
                <a:gd name="connsiteY3" fmla="*/ 12829 h 1163229"/>
                <a:gd name="connsiteX4" fmla="*/ 2329476 w 3409596"/>
                <a:gd name="connsiteY4" fmla="*/ 12829 h 1163229"/>
                <a:gd name="connsiteX5" fmla="*/ 2329476 w 3409596"/>
                <a:gd name="connsiteY5" fmla="*/ 0 h 116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09596" h="1163229">
                  <a:moveTo>
                    <a:pt x="3409596" y="1163229"/>
                  </a:moveTo>
                  <a:lnTo>
                    <a:pt x="2329476" y="1163229"/>
                  </a:lnTo>
                  <a:lnTo>
                    <a:pt x="0" y="1163229"/>
                  </a:lnTo>
                  <a:lnTo>
                    <a:pt x="0" y="12829"/>
                  </a:lnTo>
                  <a:lnTo>
                    <a:pt x="2329476" y="12829"/>
                  </a:lnTo>
                  <a:lnTo>
                    <a:pt x="2329476" y="0"/>
                  </a:lnTo>
                  <a:close/>
                </a:path>
              </a:pathLst>
            </a:cu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3704491" y="-3056147"/>
              <a:ext cx="148790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Cable (2x)</a:t>
              </a:r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3643318" y="-1379860"/>
              <a:ext cx="148790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Cable (2x)</a:t>
              </a:r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3704491" y="293831"/>
              <a:ext cx="148790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Cable (2x)</a:t>
              </a:r>
              <a:endParaRPr lang="en-US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558" y="895504"/>
            <a:ext cx="1885230" cy="36203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102203" y="638691"/>
            <a:ext cx="1162498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100" smtClean="0">
                <a:solidFill>
                  <a:srgbClr val="FF0000"/>
                </a:solidFill>
              </a:rPr>
              <a:t>I</a:t>
            </a:r>
            <a:r>
              <a:rPr lang="de-DE" sz="1100" smtClean="0"/>
              <a:t>n synergy with:</a:t>
            </a:r>
            <a:endParaRPr lang="en-US" sz="1100" dirty="0" smtClean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741" t="-1" b="-16193"/>
          <a:stretch/>
        </p:blipFill>
        <p:spPr>
          <a:xfrm>
            <a:off x="9414934" y="1790017"/>
            <a:ext cx="913052" cy="529849"/>
          </a:xfrm>
          <a:prstGeom prst="rect">
            <a:avLst/>
          </a:prstGeom>
          <a:solidFill>
            <a:schemeClr val="bg1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014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09"/>
    </mc:Choice>
    <mc:Fallback xmlns="">
      <p:transition spd="slow" advTm="61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mtClean="0"/>
              <a:t>What is the challenge?</a:t>
            </a:r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95719" y="751329"/>
            <a:ext cx="8635306" cy="4914900"/>
            <a:chOff x="155396" y="1067900"/>
            <a:chExt cx="8635306" cy="4914900"/>
          </a:xfrm>
        </p:grpSpPr>
        <p:sp>
          <p:nvSpPr>
            <p:cNvPr id="4" name="Rectangle 3"/>
            <p:cNvSpPr/>
            <p:nvPr/>
          </p:nvSpPr>
          <p:spPr>
            <a:xfrm>
              <a:off x="1012646" y="1132243"/>
              <a:ext cx="7778056" cy="112906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12646" y="2437065"/>
              <a:ext cx="7778056" cy="7375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12646" y="3638550"/>
              <a:ext cx="7778056" cy="11078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5060" t="6586" r="4893" b="8291"/>
            <a:stretch/>
          </p:blipFill>
          <p:spPr>
            <a:xfrm>
              <a:off x="155396" y="1067900"/>
              <a:ext cx="6610350" cy="4914900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1012646" y="4931080"/>
              <a:ext cx="558165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598122" y="4746414"/>
              <a:ext cx="1475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800" smtClean="0">
                  <a:solidFill>
                    <a:prstClr val="black"/>
                  </a:solidFill>
                  <a:latin typeface="Arial"/>
                </a:rPr>
                <a:t>Video (DVD)</a:t>
              </a:r>
              <a:endParaRPr lang="en-US"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013271" y="1292530"/>
              <a:ext cx="428625" cy="476250"/>
            </a:xfrm>
            <a:custGeom>
              <a:avLst/>
              <a:gdLst>
                <a:gd name="connsiteX0" fmla="*/ 0 w 428625"/>
                <a:gd name="connsiteY0" fmla="*/ 476250 h 476250"/>
                <a:gd name="connsiteX1" fmla="*/ 104775 w 428625"/>
                <a:gd name="connsiteY1" fmla="*/ 419100 h 476250"/>
                <a:gd name="connsiteX2" fmla="*/ 161925 w 428625"/>
                <a:gd name="connsiteY2" fmla="*/ 371475 h 476250"/>
                <a:gd name="connsiteX3" fmla="*/ 190500 w 428625"/>
                <a:gd name="connsiteY3" fmla="*/ 361950 h 476250"/>
                <a:gd name="connsiteX4" fmla="*/ 228600 w 428625"/>
                <a:gd name="connsiteY4" fmla="*/ 323850 h 476250"/>
                <a:gd name="connsiteX5" fmla="*/ 238125 w 428625"/>
                <a:gd name="connsiteY5" fmla="*/ 295275 h 476250"/>
                <a:gd name="connsiteX6" fmla="*/ 266700 w 428625"/>
                <a:gd name="connsiteY6" fmla="*/ 285750 h 476250"/>
                <a:gd name="connsiteX7" fmla="*/ 295275 w 428625"/>
                <a:gd name="connsiteY7" fmla="*/ 266700 h 476250"/>
                <a:gd name="connsiteX8" fmla="*/ 333375 w 428625"/>
                <a:gd name="connsiteY8" fmla="*/ 219075 h 476250"/>
                <a:gd name="connsiteX9" fmla="*/ 342900 w 428625"/>
                <a:gd name="connsiteY9" fmla="*/ 190500 h 476250"/>
                <a:gd name="connsiteX10" fmla="*/ 381000 w 428625"/>
                <a:gd name="connsiteY10" fmla="*/ 133350 h 476250"/>
                <a:gd name="connsiteX11" fmla="*/ 400050 w 428625"/>
                <a:gd name="connsiteY11" fmla="*/ 104775 h 476250"/>
                <a:gd name="connsiteX12" fmla="*/ 419100 w 428625"/>
                <a:gd name="connsiteY12" fmla="*/ 47625 h 476250"/>
                <a:gd name="connsiteX13" fmla="*/ 428625 w 428625"/>
                <a:gd name="connsiteY13" fmla="*/ 19050 h 476250"/>
                <a:gd name="connsiteX14" fmla="*/ 428625 w 428625"/>
                <a:gd name="connsiteY14" fmla="*/ 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8625" h="476250">
                  <a:moveTo>
                    <a:pt x="0" y="476250"/>
                  </a:moveTo>
                  <a:cubicBezTo>
                    <a:pt x="39270" y="460542"/>
                    <a:pt x="73052" y="450823"/>
                    <a:pt x="104775" y="419100"/>
                  </a:cubicBezTo>
                  <a:cubicBezTo>
                    <a:pt x="125841" y="398034"/>
                    <a:pt x="135403" y="384736"/>
                    <a:pt x="161925" y="371475"/>
                  </a:cubicBezTo>
                  <a:cubicBezTo>
                    <a:pt x="170905" y="366985"/>
                    <a:pt x="180975" y="365125"/>
                    <a:pt x="190500" y="361950"/>
                  </a:cubicBezTo>
                  <a:cubicBezTo>
                    <a:pt x="215900" y="285750"/>
                    <a:pt x="177800" y="374650"/>
                    <a:pt x="228600" y="323850"/>
                  </a:cubicBezTo>
                  <a:cubicBezTo>
                    <a:pt x="235700" y="316750"/>
                    <a:pt x="231025" y="302375"/>
                    <a:pt x="238125" y="295275"/>
                  </a:cubicBezTo>
                  <a:cubicBezTo>
                    <a:pt x="245225" y="288175"/>
                    <a:pt x="257720" y="290240"/>
                    <a:pt x="266700" y="285750"/>
                  </a:cubicBezTo>
                  <a:cubicBezTo>
                    <a:pt x="276939" y="280630"/>
                    <a:pt x="285750" y="273050"/>
                    <a:pt x="295275" y="266700"/>
                  </a:cubicBezTo>
                  <a:cubicBezTo>
                    <a:pt x="319216" y="194876"/>
                    <a:pt x="284136" y="280623"/>
                    <a:pt x="333375" y="219075"/>
                  </a:cubicBezTo>
                  <a:cubicBezTo>
                    <a:pt x="339647" y="211235"/>
                    <a:pt x="338024" y="199277"/>
                    <a:pt x="342900" y="190500"/>
                  </a:cubicBezTo>
                  <a:cubicBezTo>
                    <a:pt x="354019" y="170486"/>
                    <a:pt x="368300" y="152400"/>
                    <a:pt x="381000" y="133350"/>
                  </a:cubicBezTo>
                  <a:cubicBezTo>
                    <a:pt x="387350" y="123825"/>
                    <a:pt x="396430" y="115635"/>
                    <a:pt x="400050" y="104775"/>
                  </a:cubicBezTo>
                  <a:lnTo>
                    <a:pt x="419100" y="47625"/>
                  </a:lnTo>
                  <a:cubicBezTo>
                    <a:pt x="422275" y="38100"/>
                    <a:pt x="428625" y="29090"/>
                    <a:pt x="428625" y="19050"/>
                  </a:cubicBezTo>
                  <a:lnTo>
                    <a:pt x="428625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03196" y="4306835"/>
              <a:ext cx="107112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400" smtClean="0">
                  <a:solidFill>
                    <a:prstClr val="black"/>
                  </a:solidFill>
                  <a:latin typeface="Arial"/>
                </a:rPr>
                <a:t>MIMOSA-5</a:t>
              </a:r>
              <a:endParaRPr lang="en-US"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31946" y="3903480"/>
              <a:ext cx="129663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400" smtClean="0">
                  <a:solidFill>
                    <a:prstClr val="black"/>
                  </a:solidFill>
                  <a:latin typeface="Arial"/>
                </a:rPr>
                <a:t>MIMOSTAR-3</a:t>
              </a:r>
              <a:endParaRPr lang="en-US"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38464" y="2499891"/>
              <a:ext cx="117051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400" smtClean="0">
                  <a:solidFill>
                    <a:prstClr val="black"/>
                  </a:solidFill>
                  <a:latin typeface="Arial"/>
                </a:rPr>
                <a:t>MIMOSA-26</a:t>
              </a:r>
              <a:endParaRPr lang="en-US"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22801" y="2473790"/>
              <a:ext cx="65434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400" smtClean="0">
                  <a:solidFill>
                    <a:prstClr val="black"/>
                  </a:solidFill>
                  <a:latin typeface="Arial"/>
                </a:rPr>
                <a:t>FSBB</a:t>
              </a:r>
              <a:endParaRPr lang="en-US"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4991" y="1534734"/>
              <a:ext cx="11208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400" smtClean="0">
                  <a:solidFill>
                    <a:prstClr val="black"/>
                  </a:solidFill>
                  <a:latin typeface="Arial"/>
                </a:rPr>
                <a:t>MIMOSIS-1</a:t>
              </a:r>
              <a:endParaRPr lang="en-US"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349974" y="1997884"/>
              <a:ext cx="142875" cy="14287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53088" y="1882993"/>
              <a:ext cx="824265" cy="307777"/>
            </a:xfrm>
            <a:prstGeom prst="rect">
              <a:avLst/>
            </a:prstGeom>
            <a:solidFill>
              <a:srgbClr val="B9CDE5"/>
            </a:solidFill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400" smtClean="0">
                  <a:solidFill>
                    <a:prstClr val="black"/>
                  </a:solidFill>
                  <a:latin typeface="Arial"/>
                </a:rPr>
                <a:t>ALPIDE</a:t>
              </a:r>
              <a:endParaRPr lang="en-US"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95585" y="3814818"/>
              <a:ext cx="87716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800" smtClean="0">
                  <a:solidFill>
                    <a:prstClr val="black"/>
                  </a:solidFill>
                  <a:latin typeface="Arial"/>
                </a:rPr>
                <a:t>Gen. 1</a:t>
              </a:r>
              <a:endParaRPr lang="en-US" sz="1800" dirty="0" smtClea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95585" y="2473790"/>
              <a:ext cx="87716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800" smtClean="0">
                  <a:solidFill>
                    <a:prstClr val="black"/>
                  </a:solidFill>
                  <a:latin typeface="Arial"/>
                </a:rPr>
                <a:t>Gen. 2</a:t>
              </a:r>
              <a:endParaRPr lang="en-US" sz="1800" dirty="0" smtClea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95585" y="1355856"/>
              <a:ext cx="877163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800" smtClean="0">
                  <a:solidFill>
                    <a:prstClr val="black"/>
                  </a:solidFill>
                  <a:latin typeface="Arial"/>
                </a:rPr>
                <a:t>Gen. 3</a:t>
              </a:r>
              <a:endParaRPr lang="en-US" sz="1800" dirty="0" smtClean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479" y="1200678"/>
              <a:ext cx="1041753" cy="94008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1236" y="1842511"/>
              <a:ext cx="417130" cy="40800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1851695"/>
              <a:ext cx="289564" cy="39091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510958" y="5579564"/>
              <a:ext cx="65081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1800" smtClean="0"/>
                <a:t>Year</a:t>
              </a:r>
              <a:endParaRPr lang="en-US" sz="1800" dirty="0" smtClean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643392" y="1388404"/>
            <a:ext cx="529503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/>
              <a:t>Data stream: &gt;20 Gbps internal, 2.4 Gbps external</a:t>
            </a:r>
            <a:endParaRPr lang="en-US" dirty="0" smtClean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199322" y="1535124"/>
            <a:ext cx="43529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06882" y="5666229"/>
            <a:ext cx="8506944" cy="86177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A</a:t>
            </a:r>
            <a:r>
              <a:rPr lang="de-DE" smtClean="0"/>
              <a:t> further acceleration of sensors would require higher data streams:</a:t>
            </a:r>
          </a:p>
          <a:p>
            <a:pPr algn="l"/>
            <a:r>
              <a:rPr lang="de-DE" sz="1600" smtClean="0"/>
              <a:t>~ 2 Tbps internal, 240 Gbps external (already compressed, corresponds to computer RAM).</a:t>
            </a:r>
          </a:p>
          <a:p>
            <a:pPr algn="l"/>
            <a:r>
              <a:rPr lang="de-DE" sz="1600" smtClean="0"/>
              <a:t>Needs cables and cooling in vacuum.</a:t>
            </a:r>
            <a:endParaRPr lang="en-US" sz="1600" dirty="0" smtClean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48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mtClean="0"/>
              <a:t>What could be done?</a:t>
            </a:r>
            <a:endParaRPr lang="en-US"/>
          </a:p>
        </p:txBody>
      </p:sp>
      <p:grpSp>
        <p:nvGrpSpPr>
          <p:cNvPr id="97" name="Gruppieren 5"/>
          <p:cNvGrpSpPr/>
          <p:nvPr/>
        </p:nvGrpSpPr>
        <p:grpSpPr>
          <a:xfrm>
            <a:off x="2500105" y="2176321"/>
            <a:ext cx="6415051" cy="2574931"/>
            <a:chOff x="374413" y="548680"/>
            <a:chExt cx="7896124" cy="5187790"/>
          </a:xfrm>
        </p:grpSpPr>
        <p:sp>
          <p:nvSpPr>
            <p:cNvPr id="98" name="Rechteck 6"/>
            <p:cNvSpPr/>
            <p:nvPr/>
          </p:nvSpPr>
          <p:spPr>
            <a:xfrm>
              <a:off x="374413" y="2420888"/>
              <a:ext cx="7272808" cy="1440160"/>
            </a:xfrm>
            <a:prstGeom prst="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Abgerundetes Rechteck 7"/>
            <p:cNvSpPr/>
            <p:nvPr/>
          </p:nvSpPr>
          <p:spPr>
            <a:xfrm>
              <a:off x="878469" y="2852936"/>
              <a:ext cx="1512168" cy="576064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Abgerundetes Rechteck 8"/>
            <p:cNvSpPr/>
            <p:nvPr/>
          </p:nvSpPr>
          <p:spPr>
            <a:xfrm>
              <a:off x="3182725" y="2873115"/>
              <a:ext cx="1656184" cy="576064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</a:t>
              </a:r>
              <a:r>
                <a:rPr kumimoji="0" lang="en-US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Channel</a:t>
              </a:r>
            </a:p>
          </p:txBody>
        </p:sp>
        <p:sp>
          <p:nvSpPr>
            <p:cNvPr id="101" name="Abgerundetes Rechteck 9"/>
            <p:cNvSpPr/>
            <p:nvPr/>
          </p:nvSpPr>
          <p:spPr>
            <a:xfrm>
              <a:off x="5703005" y="2873115"/>
              <a:ext cx="1548172" cy="576064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02" name="Gruppieren 10"/>
            <p:cNvGrpSpPr/>
            <p:nvPr/>
          </p:nvGrpSpPr>
          <p:grpSpPr>
            <a:xfrm>
              <a:off x="374413" y="1592796"/>
              <a:ext cx="7272808" cy="1044116"/>
              <a:chOff x="827584" y="1592796"/>
              <a:chExt cx="7272808" cy="1044116"/>
            </a:xfrm>
          </p:grpSpPr>
          <p:sp>
            <p:nvSpPr>
              <p:cNvPr id="126" name="Rechteck 34"/>
              <p:cNvSpPr/>
              <p:nvPr/>
            </p:nvSpPr>
            <p:spPr>
              <a:xfrm>
                <a:off x="827584" y="1628800"/>
                <a:ext cx="7272808" cy="792088"/>
              </a:xfrm>
              <a:prstGeom prst="rect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" name="Abgerundetes Rechteck 35"/>
              <p:cNvSpPr/>
              <p:nvPr/>
            </p:nvSpPr>
            <p:spPr>
              <a:xfrm>
                <a:off x="2159732" y="2168860"/>
                <a:ext cx="504056" cy="216024"/>
              </a:xfrm>
              <a:prstGeom prst="roundRect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Abgerundetes Rechteck 36"/>
              <p:cNvSpPr/>
              <p:nvPr/>
            </p:nvSpPr>
            <p:spPr>
              <a:xfrm>
                <a:off x="3779912" y="2168860"/>
                <a:ext cx="2376264" cy="216024"/>
              </a:xfrm>
              <a:prstGeom prst="roundRect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Metal 1</a:t>
                </a:r>
              </a:p>
            </p:txBody>
          </p:sp>
          <p:sp>
            <p:nvSpPr>
              <p:cNvPr id="129" name="Abgerundetes Rechteck 37"/>
              <p:cNvSpPr/>
              <p:nvPr/>
            </p:nvSpPr>
            <p:spPr>
              <a:xfrm>
                <a:off x="2159732" y="1808820"/>
                <a:ext cx="2124236" cy="216024"/>
              </a:xfrm>
              <a:prstGeom prst="roundRect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Metal 2</a:t>
                </a:r>
              </a:p>
            </p:txBody>
          </p:sp>
          <p:sp>
            <p:nvSpPr>
              <p:cNvPr id="130" name="Trapezoid 129"/>
              <p:cNvSpPr/>
              <p:nvPr/>
            </p:nvSpPr>
            <p:spPr>
              <a:xfrm rot="10800000">
                <a:off x="3815916" y="1844824"/>
                <a:ext cx="432048" cy="360040"/>
              </a:xfrm>
              <a:prstGeom prst="trapezoid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1" name="Trapezoid 130"/>
              <p:cNvSpPr/>
              <p:nvPr/>
            </p:nvSpPr>
            <p:spPr>
              <a:xfrm rot="10800000">
                <a:off x="3815916" y="2276872"/>
                <a:ext cx="432048" cy="360040"/>
              </a:xfrm>
              <a:prstGeom prst="trapezoid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Trapezoid 131"/>
              <p:cNvSpPr/>
              <p:nvPr/>
            </p:nvSpPr>
            <p:spPr>
              <a:xfrm rot="10800000">
                <a:off x="5711606" y="1808820"/>
                <a:ext cx="432048" cy="468052"/>
              </a:xfrm>
              <a:prstGeom prst="trapezoid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Abgerundetes Rechteck 41"/>
              <p:cNvSpPr/>
              <p:nvPr/>
            </p:nvSpPr>
            <p:spPr>
              <a:xfrm>
                <a:off x="5580112" y="1592796"/>
                <a:ext cx="2124236" cy="216024"/>
              </a:xfrm>
              <a:prstGeom prst="roundRect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Bonding pad</a:t>
                </a:r>
              </a:p>
            </p:txBody>
          </p:sp>
        </p:grpSp>
        <p:grpSp>
          <p:nvGrpSpPr>
            <p:cNvPr id="103" name="Gruppieren 11"/>
            <p:cNvGrpSpPr/>
            <p:nvPr/>
          </p:nvGrpSpPr>
          <p:grpSpPr>
            <a:xfrm rot="10800000">
              <a:off x="374413" y="3645024"/>
              <a:ext cx="7272808" cy="1044116"/>
              <a:chOff x="827584" y="1592796"/>
              <a:chExt cx="7272808" cy="1044116"/>
            </a:xfrm>
          </p:grpSpPr>
          <p:sp>
            <p:nvSpPr>
              <p:cNvPr id="118" name="Rechteck 26"/>
              <p:cNvSpPr/>
              <p:nvPr/>
            </p:nvSpPr>
            <p:spPr>
              <a:xfrm>
                <a:off x="827584" y="1628800"/>
                <a:ext cx="7272808" cy="792088"/>
              </a:xfrm>
              <a:prstGeom prst="rect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Abgerundetes Rechteck 27"/>
              <p:cNvSpPr/>
              <p:nvPr/>
            </p:nvSpPr>
            <p:spPr>
              <a:xfrm>
                <a:off x="2159732" y="2168860"/>
                <a:ext cx="504056" cy="216024"/>
              </a:xfrm>
              <a:prstGeom prst="roundRect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Abgerundetes Rechteck 28"/>
              <p:cNvSpPr/>
              <p:nvPr/>
            </p:nvSpPr>
            <p:spPr>
              <a:xfrm>
                <a:off x="3779912" y="2168860"/>
                <a:ext cx="2376264" cy="216024"/>
              </a:xfrm>
              <a:prstGeom prst="roundRect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" name="Abgerundetes Rechteck 29"/>
              <p:cNvSpPr/>
              <p:nvPr/>
            </p:nvSpPr>
            <p:spPr>
              <a:xfrm>
                <a:off x="2159732" y="1808820"/>
                <a:ext cx="2124236" cy="216024"/>
              </a:xfrm>
              <a:prstGeom prst="roundRect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" name="Trapezoid 121"/>
              <p:cNvSpPr/>
              <p:nvPr/>
            </p:nvSpPr>
            <p:spPr>
              <a:xfrm rot="10800000">
                <a:off x="3815916" y="1844824"/>
                <a:ext cx="432048" cy="360040"/>
              </a:xfrm>
              <a:prstGeom prst="trapezoid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Trapezoid 122"/>
              <p:cNvSpPr/>
              <p:nvPr/>
            </p:nvSpPr>
            <p:spPr>
              <a:xfrm rot="10800000">
                <a:off x="3815916" y="2276872"/>
                <a:ext cx="432048" cy="360040"/>
              </a:xfrm>
              <a:prstGeom prst="trapezoid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Trapezoid 123"/>
              <p:cNvSpPr/>
              <p:nvPr/>
            </p:nvSpPr>
            <p:spPr>
              <a:xfrm rot="10800000">
                <a:off x="5711606" y="1808820"/>
                <a:ext cx="432048" cy="468052"/>
              </a:xfrm>
              <a:prstGeom prst="trapezoid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Abgerundetes Rechteck 33"/>
              <p:cNvSpPr/>
              <p:nvPr/>
            </p:nvSpPr>
            <p:spPr>
              <a:xfrm>
                <a:off x="5580112" y="1592796"/>
                <a:ext cx="2124236" cy="216024"/>
              </a:xfrm>
              <a:prstGeom prst="roundRect">
                <a:avLst/>
              </a:prstGeom>
              <a:solidFill>
                <a:srgbClr val="FFFFFF">
                  <a:lumMod val="6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4" name="Gruppieren 12"/>
            <p:cNvGrpSpPr/>
            <p:nvPr/>
          </p:nvGrpSpPr>
          <p:grpSpPr>
            <a:xfrm>
              <a:off x="374413" y="548680"/>
              <a:ext cx="6393831" cy="1044116"/>
              <a:chOff x="827584" y="548680"/>
              <a:chExt cx="6393831" cy="1044116"/>
            </a:xfrm>
          </p:grpSpPr>
          <p:sp>
            <p:nvSpPr>
              <p:cNvPr id="116" name="Freihandform 24"/>
              <p:cNvSpPr/>
              <p:nvPr/>
            </p:nvSpPr>
            <p:spPr>
              <a:xfrm>
                <a:off x="4968044" y="548680"/>
                <a:ext cx="2253371" cy="1044116"/>
              </a:xfrm>
              <a:custGeom>
                <a:avLst/>
                <a:gdLst>
                  <a:gd name="connsiteX0" fmla="*/ 1899138 w 1899138"/>
                  <a:gd name="connsiteY0" fmla="*/ 1411194 h 1481202"/>
                  <a:gd name="connsiteX1" fmla="*/ 1160585 w 1899138"/>
                  <a:gd name="connsiteY1" fmla="*/ 1329133 h 1481202"/>
                  <a:gd name="connsiteX2" fmla="*/ 738554 w 1899138"/>
                  <a:gd name="connsiteY2" fmla="*/ 63041 h 1481202"/>
                  <a:gd name="connsiteX3" fmla="*/ 0 w 1899138"/>
                  <a:gd name="connsiteY3" fmla="*/ 215441 h 1481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9138" h="1481202">
                    <a:moveTo>
                      <a:pt x="1899138" y="1411194"/>
                    </a:moveTo>
                    <a:cubicBezTo>
                      <a:pt x="1626577" y="1482509"/>
                      <a:pt x="1354016" y="1553825"/>
                      <a:pt x="1160585" y="1329133"/>
                    </a:cubicBezTo>
                    <a:cubicBezTo>
                      <a:pt x="967154" y="1104441"/>
                      <a:pt x="931985" y="248656"/>
                      <a:pt x="738554" y="63041"/>
                    </a:cubicBezTo>
                    <a:cubicBezTo>
                      <a:pt x="545123" y="-122574"/>
                      <a:pt x="193431" y="154872"/>
                      <a:pt x="0" y="215441"/>
                    </a:cubicBezTo>
                  </a:path>
                </a:pathLst>
              </a:custGeom>
              <a:noFill/>
              <a:ln w="57150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" name="Rechteck 25"/>
              <p:cNvSpPr/>
              <p:nvPr/>
            </p:nvSpPr>
            <p:spPr>
              <a:xfrm>
                <a:off x="827584" y="692696"/>
                <a:ext cx="4608512" cy="900100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Sensor</a:t>
                </a:r>
              </a:p>
            </p:txBody>
          </p:sp>
        </p:grpSp>
        <p:grpSp>
          <p:nvGrpSpPr>
            <p:cNvPr id="105" name="Gruppieren 13"/>
            <p:cNvGrpSpPr/>
            <p:nvPr/>
          </p:nvGrpSpPr>
          <p:grpSpPr>
            <a:xfrm rot="10800000">
              <a:off x="1253390" y="4653137"/>
              <a:ext cx="6393831" cy="1044116"/>
              <a:chOff x="827584" y="548680"/>
              <a:chExt cx="6393831" cy="1044116"/>
            </a:xfrm>
          </p:grpSpPr>
          <p:sp>
            <p:nvSpPr>
              <p:cNvPr id="114" name="Freihandform 22"/>
              <p:cNvSpPr/>
              <p:nvPr/>
            </p:nvSpPr>
            <p:spPr>
              <a:xfrm>
                <a:off x="4968044" y="548680"/>
                <a:ext cx="2253371" cy="1044116"/>
              </a:xfrm>
              <a:custGeom>
                <a:avLst/>
                <a:gdLst>
                  <a:gd name="connsiteX0" fmla="*/ 1899138 w 1899138"/>
                  <a:gd name="connsiteY0" fmla="*/ 1411194 h 1481202"/>
                  <a:gd name="connsiteX1" fmla="*/ 1160585 w 1899138"/>
                  <a:gd name="connsiteY1" fmla="*/ 1329133 h 1481202"/>
                  <a:gd name="connsiteX2" fmla="*/ 738554 w 1899138"/>
                  <a:gd name="connsiteY2" fmla="*/ 63041 h 1481202"/>
                  <a:gd name="connsiteX3" fmla="*/ 0 w 1899138"/>
                  <a:gd name="connsiteY3" fmla="*/ 215441 h 1481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9138" h="1481202">
                    <a:moveTo>
                      <a:pt x="1899138" y="1411194"/>
                    </a:moveTo>
                    <a:cubicBezTo>
                      <a:pt x="1626577" y="1482509"/>
                      <a:pt x="1354016" y="1553825"/>
                      <a:pt x="1160585" y="1329133"/>
                    </a:cubicBezTo>
                    <a:cubicBezTo>
                      <a:pt x="967154" y="1104441"/>
                      <a:pt x="931985" y="248656"/>
                      <a:pt x="738554" y="63041"/>
                    </a:cubicBezTo>
                    <a:cubicBezTo>
                      <a:pt x="545123" y="-122574"/>
                      <a:pt x="193431" y="154872"/>
                      <a:pt x="0" y="215441"/>
                    </a:cubicBezTo>
                  </a:path>
                </a:pathLst>
              </a:custGeom>
              <a:noFill/>
              <a:ln w="57150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" name="Rechteck 23"/>
              <p:cNvSpPr/>
              <p:nvPr/>
            </p:nvSpPr>
            <p:spPr>
              <a:xfrm>
                <a:off x="827584" y="692696"/>
                <a:ext cx="4608512" cy="900100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Sensor</a:t>
                </a:r>
              </a:p>
            </p:txBody>
          </p:sp>
        </p:grpSp>
        <p:sp>
          <p:nvSpPr>
            <p:cNvPr id="106" name="Textfeld 14"/>
            <p:cNvSpPr txBox="1"/>
            <p:nvPr/>
          </p:nvSpPr>
          <p:spPr>
            <a:xfrm>
              <a:off x="6315073" y="1847636"/>
              <a:ext cx="603540" cy="4952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SiO</a:t>
              </a:r>
              <a:r>
                <a:rPr kumimoji="0" lang="en-US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107" name="Textfeld 15"/>
            <p:cNvSpPr txBox="1"/>
            <p:nvPr/>
          </p:nvSpPr>
          <p:spPr>
            <a:xfrm>
              <a:off x="5054581" y="3187569"/>
              <a:ext cx="426440" cy="594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Si</a:t>
              </a:r>
              <a:endParaRPr kumimoji="0" lang="en-US" sz="18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08" name="Gerade Verbindung mit Pfeil 16"/>
            <p:cNvCxnSpPr/>
            <p:nvPr/>
          </p:nvCxnSpPr>
          <p:spPr>
            <a:xfrm>
              <a:off x="7812360" y="1592796"/>
              <a:ext cx="0" cy="3060341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sp>
          <p:nvSpPr>
            <p:cNvPr id="109" name="Textfeld 17"/>
            <p:cNvSpPr txBox="1"/>
            <p:nvPr/>
          </p:nvSpPr>
          <p:spPr>
            <a:xfrm rot="5400000">
              <a:off x="7410750" y="2934728"/>
              <a:ext cx="1326437" cy="336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~ 0.2 X</a:t>
              </a:r>
              <a:r>
                <a:rPr kumimoji="0" lang="en-US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cxnSp>
          <p:nvCxnSpPr>
            <p:cNvPr id="110" name="Gerade Verbindung mit Pfeil 18"/>
            <p:cNvCxnSpPr/>
            <p:nvPr/>
          </p:nvCxnSpPr>
          <p:spPr>
            <a:xfrm>
              <a:off x="7812359" y="4658018"/>
              <a:ext cx="28237" cy="89522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sp>
          <p:nvSpPr>
            <p:cNvPr id="111" name="Textfeld 19"/>
            <p:cNvSpPr txBox="1"/>
            <p:nvPr/>
          </p:nvSpPr>
          <p:spPr>
            <a:xfrm rot="5400000">
              <a:off x="7522824" y="4988758"/>
              <a:ext cx="1158761" cy="336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0.05X</a:t>
              </a:r>
              <a:r>
                <a:rPr kumimoji="0" lang="en-US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cxnSp>
          <p:nvCxnSpPr>
            <p:cNvPr id="112" name="Gerade Verbindung mit Pfeil 20"/>
            <p:cNvCxnSpPr/>
            <p:nvPr/>
          </p:nvCxnSpPr>
          <p:spPr>
            <a:xfrm>
              <a:off x="7787718" y="698020"/>
              <a:ext cx="28237" cy="89522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sp>
          <p:nvSpPr>
            <p:cNvPr id="113" name="Textfeld 21"/>
            <p:cNvSpPr txBox="1"/>
            <p:nvPr/>
          </p:nvSpPr>
          <p:spPr>
            <a:xfrm rot="5400000">
              <a:off x="7508707" y="977296"/>
              <a:ext cx="1158762" cy="336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0.05X</a:t>
              </a:r>
              <a:r>
                <a:rPr kumimoji="0" lang="en-US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</a:t>
              </a:r>
            </a:p>
          </p:txBody>
        </p:sp>
      </p:grpSp>
      <p:sp>
        <p:nvSpPr>
          <p:cNvPr id="134" name="Textfeld 42"/>
          <p:cNvSpPr txBox="1"/>
          <p:nvPr/>
        </p:nvSpPr>
        <p:spPr>
          <a:xfrm>
            <a:off x="167755" y="2760186"/>
            <a:ext cx="1811957" cy="14465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U</a:t>
            </a: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 highly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doped Si as additional ground plate</a:t>
            </a:r>
          </a:p>
        </p:txBody>
      </p:sp>
      <p:cxnSp>
        <p:nvCxnSpPr>
          <p:cNvPr id="135" name="Gerade Verbindung mit Pfeil 44"/>
          <p:cNvCxnSpPr>
            <a:stCxn id="134" idx="3"/>
          </p:cNvCxnSpPr>
          <p:nvPr/>
        </p:nvCxnSpPr>
        <p:spPr>
          <a:xfrm flipV="1">
            <a:off x="1979712" y="3473005"/>
            <a:ext cx="720080" cy="10456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136" name="Textfeld 45"/>
          <p:cNvSpPr txBox="1"/>
          <p:nvPr/>
        </p:nvSpPr>
        <p:spPr>
          <a:xfrm>
            <a:off x="148756" y="818393"/>
            <a:ext cx="2673106" cy="76944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</a:t>
            </a: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old sensors with cooling support</a:t>
            </a:r>
          </a:p>
        </p:txBody>
      </p:sp>
      <p:cxnSp>
        <p:nvCxnSpPr>
          <p:cNvPr id="137" name="Gerade Verbindung mit Pfeil 47"/>
          <p:cNvCxnSpPr/>
          <p:nvPr/>
        </p:nvCxnSpPr>
        <p:spPr>
          <a:xfrm>
            <a:off x="1403648" y="1587834"/>
            <a:ext cx="1584176" cy="847607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138" name="Textfeld 50"/>
          <p:cNvSpPr txBox="1"/>
          <p:nvPr/>
        </p:nvSpPr>
        <p:spPr>
          <a:xfrm>
            <a:off x="331908" y="5157192"/>
            <a:ext cx="2673106" cy="110799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</a:t>
            </a: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vacuate heat with micro-channels (e.g. liquid CO</a:t>
            </a:r>
            <a:r>
              <a:rPr kumimoji="0" lang="en-US" sz="22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</a:p>
        </p:txBody>
      </p:sp>
      <p:cxnSp>
        <p:nvCxnSpPr>
          <p:cNvPr id="139" name="Gerade Verbindung mit Pfeil 51"/>
          <p:cNvCxnSpPr/>
          <p:nvPr/>
        </p:nvCxnSpPr>
        <p:spPr>
          <a:xfrm flipV="1">
            <a:off x="1452067" y="3486119"/>
            <a:ext cx="2130315" cy="1671073"/>
          </a:xfrm>
          <a:prstGeom prst="straightConnector1">
            <a:avLst/>
          </a:prstGeom>
          <a:noFill/>
          <a:ln w="38100" cap="flat" cmpd="sng" algn="ctr">
            <a:solidFill>
              <a:srgbClr val="333333"/>
            </a:solidFill>
            <a:prstDash val="solid"/>
            <a:tailEnd type="arrow"/>
          </a:ln>
          <a:effectLst/>
        </p:spPr>
      </p:cxnSp>
      <p:sp>
        <p:nvSpPr>
          <p:cNvPr id="140" name="Textfeld 53"/>
          <p:cNvSpPr txBox="1"/>
          <p:nvPr/>
        </p:nvSpPr>
        <p:spPr>
          <a:xfrm>
            <a:off x="3214212" y="818393"/>
            <a:ext cx="2273379" cy="769441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</a:t>
            </a: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ntegrate cables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into support</a:t>
            </a:r>
          </a:p>
        </p:txBody>
      </p:sp>
      <p:cxnSp>
        <p:nvCxnSpPr>
          <p:cNvPr id="141" name="Gerade Verbindung mit Pfeil 55"/>
          <p:cNvCxnSpPr>
            <a:stCxn id="140" idx="2"/>
          </p:cNvCxnSpPr>
          <p:nvPr/>
        </p:nvCxnSpPr>
        <p:spPr>
          <a:xfrm flipH="1">
            <a:off x="4350901" y="1587834"/>
            <a:ext cx="1" cy="1213950"/>
          </a:xfrm>
          <a:prstGeom prst="straightConnector1">
            <a:avLst/>
          </a:prstGeom>
          <a:noFill/>
          <a:ln w="381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tailEnd type="arrow"/>
          </a:ln>
          <a:effectLst/>
        </p:spPr>
      </p:cxnSp>
      <p:sp>
        <p:nvSpPr>
          <p:cNvPr id="142" name="Textfeld 56"/>
          <p:cNvSpPr txBox="1"/>
          <p:nvPr/>
        </p:nvSpPr>
        <p:spPr>
          <a:xfrm>
            <a:off x="6127197" y="710414"/>
            <a:ext cx="2225289" cy="769441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</a:t>
            </a: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ond sensors to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support</a:t>
            </a:r>
          </a:p>
        </p:txBody>
      </p:sp>
      <p:cxnSp>
        <p:nvCxnSpPr>
          <p:cNvPr id="143" name="Gerade Verbindung mit Pfeil 57"/>
          <p:cNvCxnSpPr/>
          <p:nvPr/>
        </p:nvCxnSpPr>
        <p:spPr>
          <a:xfrm flipH="1">
            <a:off x="7263885" y="1483140"/>
            <a:ext cx="1" cy="1213950"/>
          </a:xfrm>
          <a:prstGeom prst="straightConnector1">
            <a:avLst/>
          </a:prstGeom>
          <a:noFill/>
          <a:ln w="381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tailEnd type="arrow"/>
          </a:ln>
          <a:effectLst/>
        </p:spPr>
      </p:cxnSp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7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6" grpId="0" animBg="1"/>
      <p:bldP spid="138" grpId="0" animBg="1"/>
      <p:bldP spid="140" grpId="0" animBg="1"/>
      <p:bldP spid="1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7.8|13.5"/>
</p:tagLst>
</file>

<file path=ppt/theme/theme1.xml><?xml version="1.0" encoding="utf-8"?>
<a:theme xmlns:a="http://schemas.openxmlformats.org/drawingml/2006/main" name="fair-gsi-folienmaster_2016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SI-TemplateMDX.potx" id="{7D9AC5E1-3C24-458D-BCAA-A7E570756C61}" vid="{2ACFA4F0-FBDE-402F-8997-E6EAD44CDAE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GSI-TemplateMDX</Template>
  <TotalTime>0</TotalTime>
  <Words>936</Words>
  <Application>Microsoft Office PowerPoint</Application>
  <PresentationFormat>Widescreen</PresentationFormat>
  <Paragraphs>225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Wingdings</vt:lpstr>
      <vt:lpstr>fair-gsi-folienmaster_2016_onering</vt:lpstr>
      <vt:lpstr>Photo Editor Photo</vt:lpstr>
      <vt:lpstr>Micro Channel Cooling for  ultra light silicon detectors.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Detector integration: state of the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 Channel Cooling for  ultra light silicon detectors.</dc:title>
  <dc:creator>Microsoft account</dc:creator>
  <cp:lastModifiedBy>Microsoft account</cp:lastModifiedBy>
  <cp:revision>24</cp:revision>
  <dcterms:created xsi:type="dcterms:W3CDTF">2022-03-14T11:37:33Z</dcterms:created>
  <dcterms:modified xsi:type="dcterms:W3CDTF">2022-03-18T13:03:33Z</dcterms:modified>
</cp:coreProperties>
</file>