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Raleway"/>
      <p:regular r:id="rId40"/>
      <p:bold r:id="rId41"/>
      <p:italic r:id="rId42"/>
      <p:boldItalic r:id="rId43"/>
    </p:embeddedFont>
    <p:embeddedFont>
      <p:font typeface="Lato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regular.fntdata"/><Relationship Id="rId20" Type="http://schemas.openxmlformats.org/officeDocument/2006/relationships/slide" Target="slides/slide15.xml"/><Relationship Id="rId42" Type="http://schemas.openxmlformats.org/officeDocument/2006/relationships/font" Target="fonts/Raleway-italic.fntdata"/><Relationship Id="rId41" Type="http://schemas.openxmlformats.org/officeDocument/2006/relationships/font" Target="fonts/Raleway-bold.fntdata"/><Relationship Id="rId22" Type="http://schemas.openxmlformats.org/officeDocument/2006/relationships/slide" Target="slides/slide17.xml"/><Relationship Id="rId44" Type="http://schemas.openxmlformats.org/officeDocument/2006/relationships/font" Target="fonts/Lato-regular.fntdata"/><Relationship Id="rId21" Type="http://schemas.openxmlformats.org/officeDocument/2006/relationships/slide" Target="slides/slide16.xml"/><Relationship Id="rId43" Type="http://schemas.openxmlformats.org/officeDocument/2006/relationships/font" Target="fonts/Raleway-boldItalic.fntdata"/><Relationship Id="rId24" Type="http://schemas.openxmlformats.org/officeDocument/2006/relationships/slide" Target="slides/slide19.xml"/><Relationship Id="rId46" Type="http://schemas.openxmlformats.org/officeDocument/2006/relationships/font" Target="fonts/Lato-italic.fntdata"/><Relationship Id="rId23" Type="http://schemas.openxmlformats.org/officeDocument/2006/relationships/slide" Target="slides/slide18.xml"/><Relationship Id="rId45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Lato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a3c898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a3c8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2c95954bba_44_2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2c95954bba_44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1c9bc5b71b_42_6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1c9bc5b71b_42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de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Results are different from Daniel’s since we used different inputs</a:t>
            </a: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de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NLO corrections within LO uncertainties</a:t>
            </a: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2c95954bba_44_1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2c95954bba_44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cd02fb900_0_5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2cd02fb90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Results here are for full off-shell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1c9bc5b71b_42_8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1c9bc5b71b_4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1c9bc5b71b_42_9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1c9bc5b71b_4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1c9bc5b71b_42_16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1c9bc5b71b_42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1c9bc5b71b_42_1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1c9bc5b71b_42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1c9bc5b71b_42_14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1c9bc5b71b_42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Harder radiation in PS case softens the kinematic edge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30e7c1e0f6_0_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30e7c1e0f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Harder radiation in PS case softens the kinematic edge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0025d0f6a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0025d0f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1c9bc5b71b_42_18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1c9bc5b71b_42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d1ee217893_1_25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d1ee217893_1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d1ee217893_1_26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d1ee217893_1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e9d1ac1625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e9d1ac162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2c95954bba_44_13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2c95954bba_44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30e7c1e0f6_9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130e7c1e0f6_9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30e7c1e0f6_9_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30e7c1e0f6_9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de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Results are different from Daniel’s since we used different inputs</a:t>
            </a: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de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NLO corrections within LO uncertainties</a:t>
            </a: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30e7c1e0f6_0_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30e7c1e0f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1c9bc5b71b_42_3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1c9bc5b71b_4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2cd02fb900_0_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2cd02fb90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e51cc174a_0_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e51cc174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Tau Leptons allow for exclusion of alpha &gt; 36 degrees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956788443d_3_89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956788443d_3_8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plot with two resonant t and 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plot with transverse mass m_T_W -&gt; reconstruct m_W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mT2 to reconstruct mass for two intermediate particles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definitions for mT2_W, m_T2_t (as extension)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54090bcfe_2_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54090bcfe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plot with two resonant t and 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plot with transverse mass m_T_W -&gt; reconstruct m_W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mT2 to reconstruct mass for two intermediate particles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definitions for mT2_W, m_T2_t (as extension)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954090bcfe_2_5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954090bcfe_2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plot with two resonant t and 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plot with transverse mass m_T_W -&gt; reconstruct m_W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mT2 to reconstruct mass for two intermediate particles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definitions for mT2_W, m_T2_t (as extension)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954090bcfe_2_7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954090bcfe_2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plot with two resonant t and 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plot with transverse mass m_T_W -&gt; reconstruct m_W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mT2 to reconstruct mass for two intermediate particles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definitions for mT2_W, m_T2_t (as extension)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954090bcfe_2_8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954090bcfe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plot with two resonant t and 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plot with transverse mass m_T_W -&gt; reconstruct m_W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mT2 to reconstruct mass for two intermediate particles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definitions for mT2_W, m_T2_t (as extension)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e51cc193e_0_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e51cc193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cd02fb900_0_1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cd02fb90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cd02fb900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cd02fb90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c93d49068_0_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c93d4906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c95954bba_44_1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2c95954bba_44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2c95954bba_44_7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2c95954bba_44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indico.scc.kit.edu/event/2690/contributions/10457/" TargetMode="External"/><Relationship Id="rId4" Type="http://schemas.openxmlformats.org/officeDocument/2006/relationships/hyperlink" Target="https://arxiv.org/abs/2205.09983" TargetMode="External"/><Relationship Id="rId5" Type="http://schemas.openxmlformats.org/officeDocument/2006/relationships/hyperlink" Target="https://indico.scc.kit.edu/event/2690/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13.png"/><Relationship Id="rId13" Type="http://schemas.openxmlformats.org/officeDocument/2006/relationships/image" Target="../media/image17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rxiv.org/abs/1809.10733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19.png"/><Relationship Id="rId1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18.png"/><Relationship Id="rId7" Type="http://schemas.openxmlformats.org/officeDocument/2006/relationships/image" Target="../media/image16.png"/><Relationship Id="rId8" Type="http://schemas.openxmlformats.org/officeDocument/2006/relationships/hyperlink" Target="https://inspirehep.net/literature/1854827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33.png"/><Relationship Id="rId5" Type="http://schemas.openxmlformats.org/officeDocument/2006/relationships/image" Target="../media/image25.png"/><Relationship Id="rId6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3.png"/><Relationship Id="rId5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hyperlink" Target="https://arxiv.org/abs/2004.04545" TargetMode="External"/><Relationship Id="rId6" Type="http://schemas.openxmlformats.org/officeDocument/2006/relationships/hyperlink" Target="https://arxiv.org/abs/1806.00425" TargetMode="External"/><Relationship Id="rId7" Type="http://schemas.openxmlformats.org/officeDocument/2006/relationships/hyperlink" Target="https://arxiv.org/abs/1804.02610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37.png"/><Relationship Id="rId5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36.png"/><Relationship Id="rId5" Type="http://schemas.openxmlformats.org/officeDocument/2006/relationships/image" Target="../media/image41.png"/><Relationship Id="rId6" Type="http://schemas.openxmlformats.org/officeDocument/2006/relationships/image" Target="../media/image43.png"/><Relationship Id="rId7" Type="http://schemas.openxmlformats.org/officeDocument/2006/relationships/image" Target="../media/image42.png"/><Relationship Id="rId8" Type="http://schemas.openxmlformats.org/officeDocument/2006/relationships/image" Target="../media/image3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38.png"/><Relationship Id="rId9" Type="http://schemas.openxmlformats.org/officeDocument/2006/relationships/image" Target="../media/image46.png"/><Relationship Id="rId5" Type="http://schemas.openxmlformats.org/officeDocument/2006/relationships/image" Target="../media/image45.png"/><Relationship Id="rId6" Type="http://schemas.openxmlformats.org/officeDocument/2006/relationships/image" Target="../media/image54.png"/><Relationship Id="rId7" Type="http://schemas.openxmlformats.org/officeDocument/2006/relationships/image" Target="../media/image40.png"/><Relationship Id="rId8" Type="http://schemas.openxmlformats.org/officeDocument/2006/relationships/image" Target="../media/image4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6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4.png"/><Relationship Id="rId4" Type="http://schemas.openxmlformats.org/officeDocument/2006/relationships/image" Target="../media/image3.png"/><Relationship Id="rId5" Type="http://schemas.openxmlformats.org/officeDocument/2006/relationships/image" Target="../media/image4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Relationship Id="rId4" Type="http://schemas.openxmlformats.org/officeDocument/2006/relationships/image" Target="../media/image48.png"/><Relationship Id="rId5" Type="http://schemas.openxmlformats.org/officeDocument/2006/relationships/image" Target="../media/image16.png"/><Relationship Id="rId6" Type="http://schemas.openxmlformats.org/officeDocument/2006/relationships/image" Target="../media/image50.png"/><Relationship Id="rId7" Type="http://schemas.openxmlformats.org/officeDocument/2006/relationships/image" Target="../media/image25.png"/><Relationship Id="rId8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image" Target="../media/image5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hyperlink" Target="https://arxiv.org/abs/2004.04545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s://arxiv.org/abs/2004.04545" TargetMode="External"/></Relationships>
</file>

<file path=ppt/slides/_rels/slide30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58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2.png"/><Relationship Id="rId4" Type="http://schemas.openxmlformats.org/officeDocument/2006/relationships/image" Target="../media/image55.gif"/><Relationship Id="rId9" Type="http://schemas.openxmlformats.org/officeDocument/2006/relationships/image" Target="../media/image61.gif"/><Relationship Id="rId5" Type="http://schemas.openxmlformats.org/officeDocument/2006/relationships/image" Target="../media/image49.gif"/><Relationship Id="rId6" Type="http://schemas.openxmlformats.org/officeDocument/2006/relationships/image" Target="../media/image53.gif"/><Relationship Id="rId7" Type="http://schemas.openxmlformats.org/officeDocument/2006/relationships/image" Target="../media/image64.gif"/><Relationship Id="rId8" Type="http://schemas.openxmlformats.org/officeDocument/2006/relationships/image" Target="../media/image56.gif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0.png"/><Relationship Id="rId4" Type="http://schemas.openxmlformats.org/officeDocument/2006/relationships/image" Target="../media/image65.gif"/><Relationship Id="rId5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9.png"/><Relationship Id="rId4" Type="http://schemas.openxmlformats.org/officeDocument/2006/relationships/image" Target="../media/image58.gif"/><Relationship Id="rId5" Type="http://schemas.openxmlformats.org/officeDocument/2006/relationships/image" Target="../media/image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7.png"/><Relationship Id="rId4" Type="http://schemas.openxmlformats.org/officeDocument/2006/relationships/image" Target="../media/image63.gif"/><Relationship Id="rId5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6.gif"/><Relationship Id="rId4" Type="http://schemas.openxmlformats.org/officeDocument/2006/relationships/image" Target="../media/image62.gif"/><Relationship Id="rId5" Type="http://schemas.openxmlformats.org/officeDocument/2006/relationships/image" Target="../media/image68.gif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hyperlink" Target="https://arxiv.org/abs/1306.6464" TargetMode="External"/><Relationship Id="rId10" Type="http://schemas.openxmlformats.org/officeDocument/2006/relationships/hyperlink" Target="https://arxiv.org/abs/1407.5089" TargetMode="External"/><Relationship Id="rId13" Type="http://schemas.openxmlformats.org/officeDocument/2006/relationships/hyperlink" Target="https://arxiv.org/abs/1407.5089" TargetMode="External"/><Relationship Id="rId12" Type="http://schemas.openxmlformats.org/officeDocument/2006/relationships/hyperlink" Target="https://arxiv.org/abs/1311.1829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s://arxiv.org/abs/1907.04343" TargetMode="External"/><Relationship Id="rId9" Type="http://schemas.openxmlformats.org/officeDocument/2006/relationships/hyperlink" Target="https://arxiv.org/abs/1306.6464" TargetMode="External"/><Relationship Id="rId5" Type="http://schemas.openxmlformats.org/officeDocument/2006/relationships/hyperlink" Target="https://arxiv.org/abs/2001.03031" TargetMode="External"/><Relationship Id="rId6" Type="http://schemas.openxmlformats.org/officeDocument/2006/relationships/hyperlink" Target="https://arxiv.org/abs/1506.07448" TargetMode="External"/><Relationship Id="rId7" Type="http://schemas.openxmlformats.org/officeDocument/2006/relationships/hyperlink" Target="https://arxiv.org/abs/1612.07138" TargetMode="External"/><Relationship Id="rId8" Type="http://schemas.openxmlformats.org/officeDocument/2006/relationships/hyperlink" Target="https://arxiv.org/abs/2111.01427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hyperlink" Target="https://arxiv.org/abs/1407.5089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hyperlink" Target="https://arxiv.org/abs/1311.1829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16.png"/><Relationship Id="rId8" Type="http://schemas.openxmlformats.org/officeDocument/2006/relationships/hyperlink" Target="https://arxiv.org/abs/1306.6464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9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hyperlink" Target="https://inspirehep.net/literature/1854827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image" Target="../media/image23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600">
                <a:uFill>
                  <a:noFill/>
                </a:uFill>
                <a:hlinkClick r:id="rId3"/>
              </a:rPr>
              <a:t>ttH production in the Higgs characterisation model at NLO in QCD with full off-shell effects</a:t>
            </a:r>
            <a:endParaRPr sz="4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" sz="1800"/>
              <a:t>Based on </a:t>
            </a:r>
            <a:r>
              <a:rPr i="1" lang="de" sz="18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arXiv:2205.09983</a:t>
            </a:r>
            <a:endParaRPr i="1" sz="2500">
              <a:solidFill>
                <a:schemeClr val="dk1"/>
              </a:solidFill>
            </a:endParaRPr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Jonathan Hermann</a:t>
            </a:r>
            <a:r>
              <a:rPr lang="de"/>
              <a:t>, RWTH Aachen</a:t>
            </a:r>
            <a:r>
              <a:rPr lang="de"/>
              <a:t> University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 collaboration with </a:t>
            </a:r>
            <a:r>
              <a:rPr b="1" lang="de"/>
              <a:t>Daniel Stremmer</a:t>
            </a:r>
            <a:r>
              <a:rPr lang="de"/>
              <a:t>,</a:t>
            </a:r>
            <a:r>
              <a:rPr lang="de"/>
              <a:t> RWTH Aachen University</a:t>
            </a:r>
            <a:endParaRPr/>
          </a:p>
          <a:p>
            <a:pPr indent="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   </a:t>
            </a:r>
            <a:r>
              <a:rPr lang="de"/>
              <a:t>and </a:t>
            </a:r>
            <a:r>
              <a:rPr b="1" lang="de"/>
              <a:t>Małgorzata Worek</a:t>
            </a:r>
            <a:r>
              <a:rPr lang="de"/>
              <a:t>, RWTH Aachen University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de">
                <a:solidFill>
                  <a:srgbClr val="666666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Young Scientists Meeting of the CRC TRR 257</a:t>
            </a:r>
            <a:r>
              <a:rPr lang="de">
                <a:solidFill>
                  <a:srgbClr val="666666"/>
                </a:solidFill>
              </a:rPr>
              <a:t> • 10.06.2022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06125" y="0"/>
            <a:ext cx="1637875" cy="471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6137" y="3866251"/>
            <a:ext cx="1474135" cy="111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/>
          <p:nvPr/>
        </p:nvSpPr>
        <p:spPr>
          <a:xfrm>
            <a:off x="481125" y="4102750"/>
            <a:ext cx="8327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Choose </a:t>
            </a: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iiiiiiiiiiiiiiiiiiiii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to 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be consistent with </a:t>
            </a:r>
            <a:r>
              <a:rPr b="1" lang="d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vector-boson fusion (VBF) measurements     </a:t>
            </a:r>
            <a:r>
              <a:rPr b="1" i="1" lang="de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(CMS ‘19)</a:t>
            </a:r>
            <a:endParaRPr b="1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Choose </a:t>
            </a: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iiiiiiiiiiiiiiiiiiiiiiiiiiiim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to avoid coupling of pseudoscalar particle to vector bosons (e.g. 2HDM)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5" name="Google Shape;235;p22" title="[0,0,0,&quot;https://www.codecogs.com/eqnedit.php?latex=%5Ckappa_%7BHVV%7D%3D1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7225" y="4227825"/>
            <a:ext cx="878950" cy="17884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2"/>
          <p:cNvSpPr/>
          <p:nvPr/>
        </p:nvSpPr>
        <p:spPr>
          <a:xfrm>
            <a:off x="1664675" y="4117150"/>
            <a:ext cx="1002900" cy="400200"/>
          </a:xfrm>
          <a:prstGeom prst="ellipse">
            <a:avLst/>
          </a:prstGeom>
          <a:noFill/>
          <a:ln cap="flat" cmpd="sng" w="28575">
            <a:solidFill>
              <a:srgbClr val="F46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2"/>
          <p:cNvSpPr txBox="1"/>
          <p:nvPr>
            <p:ph type="title"/>
          </p:nvPr>
        </p:nvSpPr>
        <p:spPr>
          <a:xfrm>
            <a:off x="4748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Parameter choices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40" name="Google Shape;240;p22"/>
          <p:cNvSpPr txBox="1"/>
          <p:nvPr/>
        </p:nvSpPr>
        <p:spPr>
          <a:xfrm>
            <a:off x="503000" y="1735425"/>
            <a:ext cx="571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Choose </a:t>
            </a: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iiiiiiiiiiiiiiiii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to </a:t>
            </a:r>
            <a:r>
              <a:rPr b="1" lang="d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recover SM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results for 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1" name="Google Shape;241;p22" title="[0,0,0,&quot;https://www.codecogs.com/eqnedit.php?latex=%5Ckappa_%7BHt%5Cbar%7Bt%7D%7D%3D1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7225" y="1855972"/>
            <a:ext cx="708850" cy="171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2" title="[0,0,0,&quot;https://www.codecogs.com/eqnedit.php?latex=%5Calpha_%7BCP%7D%3D0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9300" y="1835363"/>
            <a:ext cx="844225" cy="19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2"/>
          <p:cNvSpPr txBox="1"/>
          <p:nvPr/>
        </p:nvSpPr>
        <p:spPr>
          <a:xfrm>
            <a:off x="503000" y="2761300"/>
            <a:ext cx="8376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Choose </a:t>
            </a: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iiiiiiiiiiiiiiii i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to have the same coupling as for CP-even part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Choose </a:t>
            </a: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iiiiiiiiiiiiiiiiiiiii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to be consistent with </a:t>
            </a:r>
            <a:r>
              <a:rPr b="1" lang="d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gluon-gluon fusion (ggF) measurements    </a:t>
            </a:r>
            <a:r>
              <a:rPr b="1" i="1" lang="de" u="sng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(ATLAS ‘21)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4" name="Google Shape;244;p22" title="[0,0,0,&quot;https://www.codecogs.com/eqnedit.php?latex=%5Ckappa_%7BAt%5Cbar%7Bt%7D%7D%3D1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07224" y="2872838"/>
            <a:ext cx="708850" cy="17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2" title="[0,0,0,&quot;https://www.codecogs.com/eqnedit.php?latex=%5Ckappa_%7BAt%5Cbar%7Bt%7D%7D%3D2%2F3#0&quot;]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07223" y="3186800"/>
            <a:ext cx="878952" cy="2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2" title="[0,0,0,&quot;https://www.codecogs.com/eqnedit.php?latex=%5Ckappa_%7BHVV%7D%3D%5Ccos(%5Calpha_%7B%5Ctext%7BCP%7D%7D)#0&quot;]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07224" y="4543225"/>
            <a:ext cx="1297941" cy="17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2"/>
          <p:cNvSpPr/>
          <p:nvPr/>
        </p:nvSpPr>
        <p:spPr>
          <a:xfrm>
            <a:off x="1645250" y="1732800"/>
            <a:ext cx="879000" cy="400200"/>
          </a:xfrm>
          <a:prstGeom prst="ellipse">
            <a:avLst/>
          </a:prstGeom>
          <a:noFill/>
          <a:ln cap="flat" cmpd="sng" w="28575">
            <a:solidFill>
              <a:srgbClr val="F46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1664675" y="3101213"/>
            <a:ext cx="1002900" cy="400200"/>
          </a:xfrm>
          <a:prstGeom prst="ellipse">
            <a:avLst/>
          </a:prstGeom>
          <a:noFill/>
          <a:ln cap="flat" cmpd="sng" w="28575">
            <a:solidFill>
              <a:srgbClr val="F46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22" title="[0,0,0,&quot;https://www.codecogs.com/eqnedit.php?latex=%5Cunderline%7B%5Ckappa_%7BHt%5Cbar%7Bt%7D%7D%7D#0&quot;]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022" y="1498325"/>
            <a:ext cx="548700" cy="23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2" title="[0,0,0,&quot;https://www.codecogs.com/eqnedit.php?latex=%5Cunderline%7B%5Ckappa_%7BAt%5Cbar%7Bt%7D%7D%7D#0&quot;]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33025" y="2508600"/>
            <a:ext cx="548700" cy="252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2" title="[0,0,0,&quot;https://www.codecogs.com/eqnedit.php?latex=%5Cunderline%7B%5Ckappa_%7BHVV%7D%7D#0&quot;]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3025" y="3919125"/>
            <a:ext cx="708850" cy="22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3"/>
          <p:cNvSpPr txBox="1"/>
          <p:nvPr>
            <p:ph type="title"/>
          </p:nvPr>
        </p:nvSpPr>
        <p:spPr>
          <a:xfrm>
            <a:off x="4748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Integrated fiducial cross-sections</a:t>
            </a:r>
            <a:r>
              <a:rPr lang="de"/>
              <a:t> (NLO)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259" name="Google Shape;2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450" y="1256900"/>
            <a:ext cx="4847341" cy="37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3"/>
          <p:cNvSpPr txBox="1"/>
          <p:nvPr/>
        </p:nvSpPr>
        <p:spPr>
          <a:xfrm>
            <a:off x="5443675" y="1211838"/>
            <a:ext cx="34935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NLO corrections: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21% - 31%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Increase with the mixing angle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NLO with LO decays overestimates NLO results by a few percent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p23"/>
          <p:cNvSpPr/>
          <p:nvPr/>
        </p:nvSpPr>
        <p:spPr>
          <a:xfrm>
            <a:off x="413450" y="2012100"/>
            <a:ext cx="461700" cy="199800"/>
          </a:xfrm>
          <a:prstGeom prst="ellipse">
            <a:avLst/>
          </a:prstGeom>
          <a:noFill/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3"/>
          <p:cNvSpPr/>
          <p:nvPr/>
        </p:nvSpPr>
        <p:spPr>
          <a:xfrm>
            <a:off x="338450" y="3087875"/>
            <a:ext cx="461700" cy="234300"/>
          </a:xfrm>
          <a:prstGeom prst="ellipse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3"/>
          <p:cNvSpPr/>
          <p:nvPr/>
        </p:nvSpPr>
        <p:spPr>
          <a:xfrm>
            <a:off x="338450" y="4163650"/>
            <a:ext cx="461700" cy="234300"/>
          </a:xfrm>
          <a:prstGeom prst="ellipse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3"/>
          <p:cNvSpPr txBox="1"/>
          <p:nvPr/>
        </p:nvSpPr>
        <p:spPr>
          <a:xfrm>
            <a:off x="5443675" y="3199675"/>
            <a:ext cx="32736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Off-shell effects: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mall for </a:t>
            </a:r>
            <a:r>
              <a:rPr lang="de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CP-even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de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CP-mixed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Higgs boson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Large effects for </a:t>
            </a: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Higgs boson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4"/>
          <p:cNvSpPr txBox="1"/>
          <p:nvPr>
            <p:ph type="title"/>
          </p:nvPr>
        </p:nvSpPr>
        <p:spPr>
          <a:xfrm>
            <a:off x="4748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Integrated fiducial cross-sections (LO)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272" name="Google Shape;27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725" y="1263800"/>
            <a:ext cx="4978935" cy="373420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4"/>
          <p:cNvSpPr txBox="1"/>
          <p:nvPr/>
        </p:nvSpPr>
        <p:spPr>
          <a:xfrm>
            <a:off x="5485050" y="1405725"/>
            <a:ext cx="3124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b="1" lang="de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NWA</a:t>
            </a:r>
            <a:r>
              <a:rPr b="1" lang="de">
                <a:latin typeface="Lato"/>
                <a:ea typeface="Lato"/>
                <a:cs typeface="Lato"/>
                <a:sym typeface="Lato"/>
              </a:rPr>
              <a:t> is symmetric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Full result is only symmetric for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iiiiiiii 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only influences the size of the CP-odd contribution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4" name="Google Shape;274;p24" title="[0,0,0,&quot;https://www.codecogs.com/eqnedit.php?latex=%5Ckappa_%7BHVV%7D%3D%5Ccos(%5Calpha_%7B%5Ctext%7BCP%7D%7D)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2849" y="2114275"/>
            <a:ext cx="1297941" cy="17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4" title="[0,0,0,&quot;https://www.codecogs.com/eqnedit.php?latex=%5Ckappa_%7BAt%5Cbar%7Bt%7D%7D%3D1#0&quot;]"/>
          <p:cNvPicPr preferRelativeResize="0"/>
          <p:nvPr/>
        </p:nvPicPr>
        <p:blipFill rotWithShape="1">
          <a:blip r:embed="rId6">
            <a:alphaModFix/>
          </a:blip>
          <a:srcRect b="0" l="0" r="46331" t="9"/>
          <a:stretch/>
        </p:blipFill>
        <p:spPr>
          <a:xfrm>
            <a:off x="6042850" y="2483150"/>
            <a:ext cx="380425" cy="1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4"/>
          <p:cNvSpPr/>
          <p:nvPr/>
        </p:nvSpPr>
        <p:spPr>
          <a:xfrm>
            <a:off x="5397075" y="3758225"/>
            <a:ext cx="524100" cy="47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4"/>
          <p:cNvSpPr txBox="1"/>
          <p:nvPr/>
        </p:nvSpPr>
        <p:spPr>
          <a:xfrm>
            <a:off x="6080350" y="3686225"/>
            <a:ext cx="2596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Off-shell contributions break symmetry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5"/>
          <p:cNvSpPr txBox="1"/>
          <p:nvPr>
            <p:ph type="title"/>
          </p:nvPr>
        </p:nvSpPr>
        <p:spPr>
          <a:xfrm>
            <a:off x="4748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Differential distributions - NLO corrections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85" name="Google Shape;285;p25"/>
          <p:cNvSpPr txBox="1"/>
          <p:nvPr/>
        </p:nvSpPr>
        <p:spPr>
          <a:xfrm>
            <a:off x="4492725" y="2183150"/>
            <a:ext cx="4119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Larger corrections in distribution tails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Corrections largest for </a:t>
            </a: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case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Shape of K-factor similar between different CP-states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Harder Higgs radiation in </a:t>
            </a: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case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6" name="Google Shape;28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775" y="1256900"/>
            <a:ext cx="4074399" cy="3734202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5"/>
          <p:cNvSpPr txBox="1"/>
          <p:nvPr/>
        </p:nvSpPr>
        <p:spPr>
          <a:xfrm>
            <a:off x="4572000" y="1752050"/>
            <a:ext cx="440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General behaviour: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777" y="1256897"/>
            <a:ext cx="4074399" cy="3734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6"/>
          <p:cNvSpPr txBox="1"/>
          <p:nvPr>
            <p:ph type="title"/>
          </p:nvPr>
        </p:nvSpPr>
        <p:spPr>
          <a:xfrm>
            <a:off x="4748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Differential distributions - NLO corrections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96" name="Google Shape;296;p26"/>
          <p:cNvSpPr txBox="1"/>
          <p:nvPr/>
        </p:nvSpPr>
        <p:spPr>
          <a:xfrm>
            <a:off x="4492725" y="2183150"/>
            <a:ext cx="45165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Corrections largest for </a:t>
            </a: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case only for small transverse momenta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For large momenta, </a:t>
            </a: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case receives smallest corrections -&gt; smaller shape distortions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Harder Higgs radiation in </a:t>
            </a: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case suppresses K-factor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CP-even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de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CP-mixed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very similar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7" name="Google Shape;297;p26"/>
          <p:cNvSpPr txBox="1"/>
          <p:nvPr/>
        </p:nvSpPr>
        <p:spPr>
          <a:xfrm>
            <a:off x="4572000" y="1752050"/>
            <a:ext cx="440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Observables with top-quark decay products: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774" y="1256905"/>
            <a:ext cx="4074399" cy="3734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7"/>
          <p:cNvSpPr txBox="1"/>
          <p:nvPr>
            <p:ph type="title"/>
          </p:nvPr>
        </p:nvSpPr>
        <p:spPr>
          <a:xfrm>
            <a:off x="4748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Differential distributions - NLO corrections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306" name="Google Shape;306;p27"/>
          <p:cNvSpPr txBox="1"/>
          <p:nvPr/>
        </p:nvSpPr>
        <p:spPr>
          <a:xfrm>
            <a:off x="4492725" y="2183150"/>
            <a:ext cx="45165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Corrections largest for </a:t>
            </a: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case only for large opening angles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For small opening angles, </a:t>
            </a: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case receives smallest corrections -&gt; smaller shape distortions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Harder Higgs radiation in </a:t>
            </a: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case suppresses K-factor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CP-even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de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CP-mixed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very similar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p27"/>
          <p:cNvSpPr txBox="1"/>
          <p:nvPr/>
        </p:nvSpPr>
        <p:spPr>
          <a:xfrm>
            <a:off x="4572000" y="1752050"/>
            <a:ext cx="440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Observables with top-quark decay products: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780" y="1256905"/>
            <a:ext cx="4074399" cy="3734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8"/>
          <p:cNvSpPr txBox="1"/>
          <p:nvPr>
            <p:ph type="title"/>
          </p:nvPr>
        </p:nvSpPr>
        <p:spPr>
          <a:xfrm>
            <a:off x="4748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Differential distributions - NLO corrections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316" name="Google Shape;316;p28"/>
          <p:cNvSpPr txBox="1"/>
          <p:nvPr/>
        </p:nvSpPr>
        <p:spPr>
          <a:xfrm>
            <a:off x="4492725" y="2183150"/>
            <a:ext cx="4516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Almost no difference between the CP-states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Significant shape distortions 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7" name="Google Shape;317;p28"/>
          <p:cNvSpPr txBox="1"/>
          <p:nvPr/>
        </p:nvSpPr>
        <p:spPr>
          <a:xfrm>
            <a:off x="4572000" y="1752050"/>
            <a:ext cx="440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NLO corrections to top-quark decays: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8" name="Google Shape;318;p28"/>
          <p:cNvSpPr/>
          <p:nvPr/>
        </p:nvSpPr>
        <p:spPr>
          <a:xfrm>
            <a:off x="4127600" y="3699225"/>
            <a:ext cx="119100" cy="8652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9" name="Google Shape;319;p28" title="[0,0,0,&quot;https://www.codecogs.com/eqnedit.php?latex=%5Cfrac%7B%5Ctext%7BNLO%7D%7D%7B%5Ctext%7B%20NLO%7D_%5Ctext%7BLOdec%7D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2125" y="3909575"/>
            <a:ext cx="901700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8"/>
          <p:cNvSpPr txBox="1"/>
          <p:nvPr/>
        </p:nvSpPr>
        <p:spPr>
          <a:xfrm>
            <a:off x="5253825" y="3931725"/>
            <a:ext cx="221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(both normalised)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9"/>
          <p:cNvSpPr txBox="1"/>
          <p:nvPr>
            <p:ph type="title"/>
          </p:nvPr>
        </p:nvSpPr>
        <p:spPr>
          <a:xfrm>
            <a:off x="4748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Differential distributions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328" name="Google Shape;32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775" y="1288650"/>
            <a:ext cx="3446113" cy="37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9"/>
          <p:cNvSpPr txBox="1"/>
          <p:nvPr/>
        </p:nvSpPr>
        <p:spPr>
          <a:xfrm>
            <a:off x="4770550" y="1683075"/>
            <a:ext cx="36276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CP-even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de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CP-mixed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similar, small difference in tails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Tails much more pronounced in </a:t>
            </a: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case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0" name="Google Shape;330;p29"/>
          <p:cNvSpPr txBox="1"/>
          <p:nvPr/>
        </p:nvSpPr>
        <p:spPr>
          <a:xfrm>
            <a:off x="4770550" y="3656350"/>
            <a:ext cx="36831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Large effects on size and shape for </a:t>
            </a: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Higgs boson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Only small effects for </a:t>
            </a:r>
            <a:r>
              <a:rPr lang="de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CP-even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de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CP-mixed</a:t>
            </a:r>
            <a:endParaRPr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1" name="Google Shape;331;p29"/>
          <p:cNvSpPr txBox="1"/>
          <p:nvPr/>
        </p:nvSpPr>
        <p:spPr>
          <a:xfrm>
            <a:off x="4238725" y="1160825"/>
            <a:ext cx="200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2" name="Google Shape;332;p29"/>
          <p:cNvSpPr txBox="1"/>
          <p:nvPr/>
        </p:nvSpPr>
        <p:spPr>
          <a:xfrm>
            <a:off x="4619725" y="3303925"/>
            <a:ext cx="1714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Off-shell effects: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3" name="Google Shape;333;p29"/>
          <p:cNvSpPr txBox="1"/>
          <p:nvPr/>
        </p:nvSpPr>
        <p:spPr>
          <a:xfrm>
            <a:off x="4611800" y="1284625"/>
            <a:ext cx="2889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Shape comparison: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4" name="Google Shape;334;p29"/>
          <p:cNvCxnSpPr>
            <a:endCxn id="333" idx="1"/>
          </p:cNvCxnSpPr>
          <p:nvPr/>
        </p:nvCxnSpPr>
        <p:spPr>
          <a:xfrm flipH="1" rot="10800000">
            <a:off x="3643400" y="1500175"/>
            <a:ext cx="968400" cy="210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5" name="Google Shape;335;p29"/>
          <p:cNvCxnSpPr>
            <a:endCxn id="332" idx="1"/>
          </p:cNvCxnSpPr>
          <p:nvPr/>
        </p:nvCxnSpPr>
        <p:spPr>
          <a:xfrm flipH="1" rot="10800000">
            <a:off x="3643525" y="3519475"/>
            <a:ext cx="976200" cy="80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6" name="Google Shape;336;p29"/>
          <p:cNvSpPr txBox="1"/>
          <p:nvPr/>
        </p:nvSpPr>
        <p:spPr>
          <a:xfrm>
            <a:off x="1119300" y="2292275"/>
            <a:ext cx="8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Off-shell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7" name="Google Shape;337;p29"/>
          <p:cNvSpPr txBox="1"/>
          <p:nvPr/>
        </p:nvSpPr>
        <p:spPr>
          <a:xfrm>
            <a:off x="1382700" y="2571750"/>
            <a:ext cx="62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NWA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8" name="Google Shape;338;p29"/>
          <p:cNvCxnSpPr>
            <a:stCxn id="336" idx="3"/>
          </p:cNvCxnSpPr>
          <p:nvPr/>
        </p:nvCxnSpPr>
        <p:spPr>
          <a:xfrm flipH="1" rot="10800000">
            <a:off x="2008200" y="2373575"/>
            <a:ext cx="484200" cy="11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9" name="Google Shape;339;p29"/>
          <p:cNvCxnSpPr>
            <a:stCxn id="337" idx="3"/>
          </p:cNvCxnSpPr>
          <p:nvPr/>
        </p:nvCxnSpPr>
        <p:spPr>
          <a:xfrm flipH="1" rot="10800000">
            <a:off x="2008200" y="2437050"/>
            <a:ext cx="460500" cy="33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777" y="1288647"/>
            <a:ext cx="3446127" cy="373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0"/>
          <p:cNvSpPr txBox="1"/>
          <p:nvPr>
            <p:ph type="title"/>
          </p:nvPr>
        </p:nvSpPr>
        <p:spPr>
          <a:xfrm>
            <a:off x="4748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Differential distributions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348" name="Google Shape;348;p30"/>
          <p:cNvSpPr txBox="1"/>
          <p:nvPr/>
        </p:nvSpPr>
        <p:spPr>
          <a:xfrm>
            <a:off x="4770550" y="1683075"/>
            <a:ext cx="3627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CP-even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de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CP-mixed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similar, large difference in tails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In the t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ails, the </a:t>
            </a: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cross-section is actually the largest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9" name="Google Shape;349;p30"/>
          <p:cNvSpPr txBox="1"/>
          <p:nvPr/>
        </p:nvSpPr>
        <p:spPr>
          <a:xfrm>
            <a:off x="4770550" y="3656350"/>
            <a:ext cx="3683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L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arge effects for all CP-states above kinematic edge, largest for </a:t>
            </a: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0" name="Google Shape;350;p30"/>
          <p:cNvSpPr txBox="1"/>
          <p:nvPr/>
        </p:nvSpPr>
        <p:spPr>
          <a:xfrm>
            <a:off x="4619725" y="3303925"/>
            <a:ext cx="1714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Off-shell effects: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1" name="Google Shape;351;p30"/>
          <p:cNvSpPr txBox="1"/>
          <p:nvPr/>
        </p:nvSpPr>
        <p:spPr>
          <a:xfrm>
            <a:off x="4619725" y="1160825"/>
            <a:ext cx="200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2" name="Google Shape;352;p30"/>
          <p:cNvSpPr txBox="1"/>
          <p:nvPr/>
        </p:nvSpPr>
        <p:spPr>
          <a:xfrm>
            <a:off x="4611800" y="1284625"/>
            <a:ext cx="2889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Shape comparison: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53" name="Google Shape;353;p30"/>
          <p:cNvCxnSpPr>
            <a:endCxn id="352" idx="1"/>
          </p:cNvCxnSpPr>
          <p:nvPr/>
        </p:nvCxnSpPr>
        <p:spPr>
          <a:xfrm flipH="1" rot="10800000">
            <a:off x="3643400" y="1500175"/>
            <a:ext cx="968400" cy="210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4" name="Google Shape;354;p30"/>
          <p:cNvCxnSpPr>
            <a:endCxn id="350" idx="1"/>
          </p:cNvCxnSpPr>
          <p:nvPr/>
        </p:nvCxnSpPr>
        <p:spPr>
          <a:xfrm flipH="1" rot="10800000">
            <a:off x="3643525" y="3519475"/>
            <a:ext cx="976200" cy="80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777" y="1289098"/>
            <a:ext cx="3446124" cy="373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1"/>
          <p:cNvSpPr txBox="1"/>
          <p:nvPr>
            <p:ph type="title"/>
          </p:nvPr>
        </p:nvSpPr>
        <p:spPr>
          <a:xfrm>
            <a:off x="4748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Differential distributions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363" name="Google Shape;363;p31"/>
          <p:cNvSpPr txBox="1"/>
          <p:nvPr/>
        </p:nvSpPr>
        <p:spPr>
          <a:xfrm>
            <a:off x="4770550" y="1683075"/>
            <a:ext cx="38841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CP-even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de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CP-mixed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similar, small differences around 1 and -1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Significant differences for </a:t>
            </a: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 </a:t>
            </a: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case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4" name="Google Shape;364;p31"/>
          <p:cNvSpPr txBox="1"/>
          <p:nvPr/>
        </p:nvSpPr>
        <p:spPr>
          <a:xfrm>
            <a:off x="4770550" y="3656350"/>
            <a:ext cx="3683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Significant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effects on size and shape for </a:t>
            </a: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Higgs boson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Only small effects for </a:t>
            </a:r>
            <a:r>
              <a:rPr lang="de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CP-even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de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CP-mixed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5" name="Google Shape;365;p31"/>
          <p:cNvSpPr txBox="1"/>
          <p:nvPr/>
        </p:nvSpPr>
        <p:spPr>
          <a:xfrm>
            <a:off x="4619725" y="3303925"/>
            <a:ext cx="1714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Off-shell effects: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6" name="Google Shape;366;p31"/>
          <p:cNvSpPr txBox="1"/>
          <p:nvPr/>
        </p:nvSpPr>
        <p:spPr>
          <a:xfrm>
            <a:off x="4619725" y="1160825"/>
            <a:ext cx="200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7" name="Google Shape;367;p31"/>
          <p:cNvSpPr txBox="1"/>
          <p:nvPr/>
        </p:nvSpPr>
        <p:spPr>
          <a:xfrm>
            <a:off x="4611800" y="1284625"/>
            <a:ext cx="2889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Shape comparison: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68" name="Google Shape;368;p31"/>
          <p:cNvCxnSpPr>
            <a:endCxn id="367" idx="1"/>
          </p:cNvCxnSpPr>
          <p:nvPr/>
        </p:nvCxnSpPr>
        <p:spPr>
          <a:xfrm flipH="1" rot="10800000">
            <a:off x="3643400" y="1500175"/>
            <a:ext cx="968400" cy="210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9" name="Google Shape;369;p31"/>
          <p:cNvCxnSpPr>
            <a:endCxn id="365" idx="1"/>
          </p:cNvCxnSpPr>
          <p:nvPr/>
        </p:nvCxnSpPr>
        <p:spPr>
          <a:xfrm flipH="1" rot="10800000">
            <a:off x="3643525" y="3519475"/>
            <a:ext cx="976200" cy="80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>
            <p:ph type="title"/>
          </p:nvPr>
        </p:nvSpPr>
        <p:spPr>
          <a:xfrm>
            <a:off x="4748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Introduction</a:t>
            </a:r>
            <a:endParaRPr/>
          </a:p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626" y="1499100"/>
            <a:ext cx="4610427" cy="34014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1487600" y="4746975"/>
            <a:ext cx="133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ATLAS ‘20</a:t>
            </a:r>
            <a:endParaRPr b="1" i="1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9" name="Google Shape;99;p14"/>
          <p:cNvCxnSpPr/>
          <p:nvPr/>
        </p:nvCxnSpPr>
        <p:spPr>
          <a:xfrm>
            <a:off x="2686150" y="1527525"/>
            <a:ext cx="0" cy="32385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p14"/>
          <p:cNvSpPr txBox="1"/>
          <p:nvPr/>
        </p:nvSpPr>
        <p:spPr>
          <a:xfrm>
            <a:off x="2303038" y="1104500"/>
            <a:ext cx="801600" cy="4002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endParaRPr b="1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5138850" y="1527525"/>
            <a:ext cx="39801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ttH production: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Observed for the first time in 2018, </a:t>
            </a:r>
            <a:r>
              <a:rPr b="1" lang="de" u="sng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ATLAS ‘18</a:t>
            </a:r>
            <a:r>
              <a:rPr b="1" lang="de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b="1" lang="de" u="sng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CMS’18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Allows for direct probe of Yukawa interaction 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Top is heaviest SM particle                                 → strongest Yukawa coupling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Measurement of </a:t>
            </a: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component would indicate new physics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2"/>
          <p:cNvSpPr txBox="1"/>
          <p:nvPr>
            <p:ph type="title"/>
          </p:nvPr>
        </p:nvSpPr>
        <p:spPr>
          <a:xfrm>
            <a:off x="4748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Conclusions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377" name="Google Shape;377;p32"/>
          <p:cNvSpPr txBox="1"/>
          <p:nvPr/>
        </p:nvSpPr>
        <p:spPr>
          <a:xfrm>
            <a:off x="504650" y="1293975"/>
            <a:ext cx="8423700" cy="3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Which </a:t>
            </a:r>
            <a:r>
              <a:rPr b="1" lang="d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observables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are sensitive to the CP-state?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SzPts val="1400"/>
              <a:buFont typeface="Lato"/>
              <a:buChar char="○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Integrated fiducial cross-section (total rate)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SzPts val="1400"/>
              <a:buFont typeface="Lato"/>
              <a:buChar char="○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Observables with kinematic edges (</a:t>
            </a: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iiiiiiiiiiiiiiiiiiiiii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SzPts val="1400"/>
              <a:buFont typeface="Lato"/>
              <a:buChar char="○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Observables involving decay products of both top quarks (</a:t>
            </a: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iiiiiiiiiiiiiiiiii            iiiiiiiii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How are the different CP-states affected by </a:t>
            </a:r>
            <a:r>
              <a:rPr b="1" lang="d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NLO QCD corrections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SzPts val="1400"/>
              <a:buFont typeface="Lato"/>
              <a:buChar char="○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Larger overall corrections for </a:t>
            </a: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Higgs boson but smaller shape distortions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SzPts val="1400"/>
              <a:buFont typeface="Lato"/>
              <a:buChar char="○"/>
            </a:pPr>
            <a:r>
              <a:rPr lang="de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CP-mixed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very similar to </a:t>
            </a:r>
            <a:r>
              <a:rPr lang="de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CP-even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(SM) case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How are the different CP-states affected by </a:t>
            </a:r>
            <a:r>
              <a:rPr b="1" lang="d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off-shell effects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SzPts val="1400"/>
              <a:buFont typeface="Lato"/>
              <a:buChar char="○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Large corrections in </a:t>
            </a: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case even for integrated cross-section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SzPts val="1400"/>
              <a:buFont typeface="Lato"/>
              <a:buChar char="○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Off-shell effects break symmetry of integrated cross-section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SzPts val="1400"/>
              <a:buFont typeface="Lato"/>
              <a:buChar char="○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P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articularly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large effects in distribution tails and above kinematic edges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8" name="Google Shape;378;p32" title="[0,0,0,&quot;https://www.codecogs.com/eqnedit.php?latex=M_%7BT2%2C%20t%7D%20%2C%20M_%7Be%5E%2Bb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4200" y="1917050"/>
            <a:ext cx="946225" cy="1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2" title="[0,0,0,&quot;https://www.codecogs.com/eqnedit.php?latex=p_%7BT%2Cmiss%7D%2C%20p_%7BT%2Cb%5Cbar%7Bb%7D%7D%2C%20%5Ccos%20%5Ctheta%5E*_%7Bll%7D%2C...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8678" y="2152000"/>
            <a:ext cx="1605920" cy="1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3"/>
          <p:cNvSpPr txBox="1"/>
          <p:nvPr>
            <p:ph type="title"/>
          </p:nvPr>
        </p:nvSpPr>
        <p:spPr>
          <a:xfrm>
            <a:off x="494725" y="1912650"/>
            <a:ext cx="45696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Thank you for your attention!</a:t>
            </a:r>
            <a:endParaRPr/>
          </a:p>
        </p:txBody>
      </p:sp>
      <p:sp>
        <p:nvSpPr>
          <p:cNvPr id="385" name="Google Shape;385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386" name="Google Shape;3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125" y="69800"/>
            <a:ext cx="1637875" cy="471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4"/>
          <p:cNvSpPr txBox="1"/>
          <p:nvPr>
            <p:ph type="title"/>
          </p:nvPr>
        </p:nvSpPr>
        <p:spPr>
          <a:xfrm>
            <a:off x="494725" y="1912650"/>
            <a:ext cx="45696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Backup</a:t>
            </a:r>
            <a:endParaRPr/>
          </a:p>
        </p:txBody>
      </p:sp>
      <p:sp>
        <p:nvSpPr>
          <p:cNvPr id="392" name="Google Shape;392;p3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393" name="Google Shape;39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125" y="40700"/>
            <a:ext cx="1637875" cy="471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5"/>
          <p:cNvSpPr txBox="1"/>
          <p:nvPr>
            <p:ph type="title"/>
          </p:nvPr>
        </p:nvSpPr>
        <p:spPr>
          <a:xfrm>
            <a:off x="748475" y="1912650"/>
            <a:ext cx="35625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Outline</a:t>
            </a:r>
            <a:endParaRPr/>
          </a:p>
        </p:txBody>
      </p:sp>
      <p:sp>
        <p:nvSpPr>
          <p:cNvPr id="399" name="Google Shape;399;p35"/>
          <p:cNvSpPr txBox="1"/>
          <p:nvPr>
            <p:ph idx="2" type="body"/>
          </p:nvPr>
        </p:nvSpPr>
        <p:spPr>
          <a:xfrm>
            <a:off x="4954350" y="1287700"/>
            <a:ext cx="3836700" cy="32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de"/>
              <a:t>Introduction</a:t>
            </a:r>
            <a:endParaRPr b="1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de"/>
              <a:t>The Higgs characterisation framework</a:t>
            </a:r>
            <a:endParaRPr b="1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de"/>
              <a:t>Off-shell effects</a:t>
            </a:r>
            <a:endParaRPr b="1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de"/>
              <a:t>Integrated fiducial cross-sections</a:t>
            </a:r>
            <a:endParaRPr b="1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de"/>
              <a:t>Differential fiducial cross-section distributions</a:t>
            </a:r>
            <a:endParaRPr b="1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de"/>
              <a:t>Conclusions</a:t>
            </a:r>
            <a:endParaRPr b="1"/>
          </a:p>
        </p:txBody>
      </p:sp>
      <p:sp>
        <p:nvSpPr>
          <p:cNvPr id="400" name="Google Shape;400;p3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401" name="Google Shape;40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125" y="0"/>
            <a:ext cx="1637875" cy="471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6"/>
          <p:cNvSpPr txBox="1"/>
          <p:nvPr>
            <p:ph type="title"/>
          </p:nvPr>
        </p:nvSpPr>
        <p:spPr>
          <a:xfrm>
            <a:off x="4748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Inputs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409" name="Google Shape;409;p36"/>
          <p:cNvSpPr txBox="1"/>
          <p:nvPr/>
        </p:nvSpPr>
        <p:spPr>
          <a:xfrm>
            <a:off x="474825" y="1474613"/>
            <a:ext cx="117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Lato"/>
                <a:ea typeface="Lato"/>
                <a:cs typeface="Lato"/>
                <a:sym typeface="Lato"/>
              </a:rPr>
              <a:t>PDF: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0" name="Google Shape;41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0100" y="1540275"/>
            <a:ext cx="2519650" cy="26892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6"/>
          <p:cNvSpPr txBox="1"/>
          <p:nvPr/>
        </p:nvSpPr>
        <p:spPr>
          <a:xfrm>
            <a:off x="474825" y="2079975"/>
            <a:ext cx="15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Lato"/>
                <a:ea typeface="Lato"/>
                <a:cs typeface="Lato"/>
                <a:sym typeface="Lato"/>
              </a:rPr>
              <a:t>Parameters: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2" name="Google Shape;41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3250" y="2012477"/>
            <a:ext cx="5149526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5443" y="2571750"/>
            <a:ext cx="4473106" cy="124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35450" y="3885072"/>
            <a:ext cx="4473100" cy="594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35450" y="4416512"/>
            <a:ext cx="4473101" cy="438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7"/>
          <p:cNvSpPr txBox="1"/>
          <p:nvPr>
            <p:ph type="title"/>
          </p:nvPr>
        </p:nvSpPr>
        <p:spPr>
          <a:xfrm>
            <a:off x="4748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Inputs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423" name="Google Shape;423;p37"/>
          <p:cNvSpPr txBox="1"/>
          <p:nvPr/>
        </p:nvSpPr>
        <p:spPr>
          <a:xfrm>
            <a:off x="474825" y="1476725"/>
            <a:ext cx="132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Lato"/>
                <a:ea typeface="Lato"/>
                <a:cs typeface="Lato"/>
                <a:sym typeface="Lato"/>
              </a:rPr>
              <a:t>Cuts: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24" name="Google Shape;42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1288" y="1476725"/>
            <a:ext cx="4581426" cy="85005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7"/>
          <p:cNvSpPr txBox="1"/>
          <p:nvPr/>
        </p:nvSpPr>
        <p:spPr>
          <a:xfrm>
            <a:off x="474825" y="2571750"/>
            <a:ext cx="256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Lato"/>
                <a:ea typeface="Lato"/>
                <a:cs typeface="Lato"/>
                <a:sym typeface="Lato"/>
              </a:rPr>
              <a:t>Jet-clustering: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26" name="Google Shape;42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0650" y="2625800"/>
            <a:ext cx="2308125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6715" y="2625800"/>
            <a:ext cx="75843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7"/>
          <p:cNvSpPr txBox="1"/>
          <p:nvPr/>
        </p:nvSpPr>
        <p:spPr>
          <a:xfrm>
            <a:off x="474825" y="3254725"/>
            <a:ext cx="152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Lato"/>
                <a:ea typeface="Lato"/>
                <a:cs typeface="Lato"/>
                <a:sym typeface="Lato"/>
              </a:rPr>
              <a:t>Scale choice: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29" name="Google Shape;42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4700" y="3290900"/>
            <a:ext cx="2628950" cy="32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73404" y="3736825"/>
            <a:ext cx="5691544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1767" y="4439200"/>
            <a:ext cx="5360496" cy="5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7"/>
          <p:cNvSpPr txBox="1"/>
          <p:nvPr/>
        </p:nvSpPr>
        <p:spPr>
          <a:xfrm>
            <a:off x="474825" y="4506700"/>
            <a:ext cx="310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Lato"/>
                <a:ea typeface="Lato"/>
                <a:cs typeface="Lato"/>
                <a:sym typeface="Lato"/>
              </a:rPr>
              <a:t>Scale variation: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38"/>
          <p:cNvSpPr txBox="1"/>
          <p:nvPr>
            <p:ph type="title"/>
          </p:nvPr>
        </p:nvSpPr>
        <p:spPr>
          <a:xfrm>
            <a:off x="4748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Integrated fiducial cross-sections (NLO)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440" name="Google Shape;44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400" y="1676000"/>
            <a:ext cx="4490727" cy="33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8"/>
          <p:cNvSpPr/>
          <p:nvPr/>
        </p:nvSpPr>
        <p:spPr>
          <a:xfrm>
            <a:off x="388882" y="2354147"/>
            <a:ext cx="427800" cy="179400"/>
          </a:xfrm>
          <a:prstGeom prst="ellipse">
            <a:avLst/>
          </a:prstGeom>
          <a:noFill/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8"/>
          <p:cNvSpPr/>
          <p:nvPr/>
        </p:nvSpPr>
        <p:spPr>
          <a:xfrm>
            <a:off x="319400" y="3320161"/>
            <a:ext cx="427800" cy="210300"/>
          </a:xfrm>
          <a:prstGeom prst="ellipse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8"/>
          <p:cNvSpPr/>
          <p:nvPr/>
        </p:nvSpPr>
        <p:spPr>
          <a:xfrm>
            <a:off x="319400" y="4286175"/>
            <a:ext cx="427800" cy="210300"/>
          </a:xfrm>
          <a:prstGeom prst="ellipse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8"/>
          <p:cNvSpPr txBox="1"/>
          <p:nvPr/>
        </p:nvSpPr>
        <p:spPr>
          <a:xfrm>
            <a:off x="5670650" y="1817100"/>
            <a:ext cx="2920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Expanded NWA: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CP-even: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	2.418 fb (-2.3 %)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CP-mixed: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	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1.417 fb (-2.4 %)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CP-odd: 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0.416 fb (-3.2 %)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5" name="Google Shape;445;p38" title="[0,0,0,&quot;https://www.codecogs.com/eqnedit.php?latex=%5Csigma_%7BNLO%2Cexpanded%7D%20%3D%20(%5Cfrac%7B%5CGamma_%7BNLO%7D%7D%7B%5CGamma_%7BLO%7D%7D)%5E2%20%5Ccdot%20%5Csigma_%7BNLO%7D%20-%202%20%5Cfrac%7B%5CGamma_%7BNLO%7D-%5CGamma_%7BLO%7D%7D%7B%5CGamma_%7BLO%7D%7D%20%5Ccdot%20%5Csigma_%7BLO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0525" y="1167988"/>
            <a:ext cx="4584698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48813"/>
            <a:ext cx="8839204" cy="694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9"/>
          <p:cNvSpPr txBox="1"/>
          <p:nvPr>
            <p:ph type="title"/>
          </p:nvPr>
        </p:nvSpPr>
        <p:spPr>
          <a:xfrm>
            <a:off x="4748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Integrated fiducial cross-sections (LO)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454" name="Google Shape;454;p39"/>
          <p:cNvSpPr txBox="1"/>
          <p:nvPr/>
        </p:nvSpPr>
        <p:spPr>
          <a:xfrm>
            <a:off x="222350" y="1516400"/>
            <a:ext cx="3802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Interpolation formula: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5" name="Google Shape;455;p39"/>
          <p:cNvSpPr txBox="1"/>
          <p:nvPr/>
        </p:nvSpPr>
        <p:spPr>
          <a:xfrm>
            <a:off x="474825" y="3056650"/>
            <a:ext cx="4525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b="1" lang="de">
                <a:solidFill>
                  <a:srgbClr val="F46524"/>
                </a:solidFill>
                <a:latin typeface="Lato"/>
                <a:ea typeface="Lato"/>
                <a:cs typeface="Lato"/>
                <a:sym typeface="Lato"/>
              </a:rPr>
              <a:t>No interference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between  diagrams with </a:t>
            </a:r>
            <a:r>
              <a:rPr lang="de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CP-even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Yukawa interactions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b="1" lang="d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No interference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between diagrams with HVV and </a:t>
            </a: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Yukawa interactions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No HVV couplings in </a:t>
            </a:r>
            <a:r>
              <a:rPr b="1" lang="de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NWA</a:t>
            </a:r>
            <a:endParaRPr b="1"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56" name="Google Shape;456;p39"/>
          <p:cNvCxnSpPr/>
          <p:nvPr/>
        </p:nvCxnSpPr>
        <p:spPr>
          <a:xfrm>
            <a:off x="5254725" y="2064100"/>
            <a:ext cx="3040200" cy="277800"/>
          </a:xfrm>
          <a:prstGeom prst="straightConnector1">
            <a:avLst/>
          </a:prstGeom>
          <a:noFill/>
          <a:ln cap="flat" cmpd="sng" w="28575">
            <a:solidFill>
              <a:srgbClr val="F4652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7" name="Google Shape;457;p39"/>
          <p:cNvCxnSpPr/>
          <p:nvPr/>
        </p:nvCxnSpPr>
        <p:spPr>
          <a:xfrm flipH="1" rot="10800000">
            <a:off x="5270600" y="2064075"/>
            <a:ext cx="3008400" cy="293700"/>
          </a:xfrm>
          <a:prstGeom prst="straightConnector1">
            <a:avLst/>
          </a:prstGeom>
          <a:noFill/>
          <a:ln cap="flat" cmpd="sng" w="28575">
            <a:solidFill>
              <a:srgbClr val="F4652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8" name="Google Shape;458;p39"/>
          <p:cNvCxnSpPr/>
          <p:nvPr/>
        </p:nvCxnSpPr>
        <p:spPr>
          <a:xfrm>
            <a:off x="4295875" y="2424925"/>
            <a:ext cx="3040200" cy="2778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9" name="Google Shape;459;p39"/>
          <p:cNvCxnSpPr/>
          <p:nvPr/>
        </p:nvCxnSpPr>
        <p:spPr>
          <a:xfrm flipH="1" rot="10800000">
            <a:off x="4311750" y="2424900"/>
            <a:ext cx="3008400" cy="2937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0" name="Google Shape;460;p39"/>
          <p:cNvCxnSpPr/>
          <p:nvPr/>
        </p:nvCxnSpPr>
        <p:spPr>
          <a:xfrm>
            <a:off x="817675" y="2564150"/>
            <a:ext cx="8223300" cy="318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461" name="Google Shape;46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0200" y="2904016"/>
            <a:ext cx="3095808" cy="2095008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39"/>
          <p:cNvSpPr/>
          <p:nvPr/>
        </p:nvSpPr>
        <p:spPr>
          <a:xfrm>
            <a:off x="6746975" y="3913525"/>
            <a:ext cx="1587600" cy="230100"/>
          </a:xfrm>
          <a:prstGeom prst="ellipse">
            <a:avLst/>
          </a:prstGeom>
          <a:noFill/>
          <a:ln cap="flat" cmpd="sng" w="19050">
            <a:solidFill>
              <a:srgbClr val="F46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9"/>
          <p:cNvSpPr/>
          <p:nvPr/>
        </p:nvSpPr>
        <p:spPr>
          <a:xfrm>
            <a:off x="6788250" y="4415175"/>
            <a:ext cx="809700" cy="230100"/>
          </a:xfrm>
          <a:prstGeom prst="ellipse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9"/>
          <p:cNvSpPr/>
          <p:nvPr/>
        </p:nvSpPr>
        <p:spPr>
          <a:xfrm>
            <a:off x="7731225" y="4173625"/>
            <a:ext cx="381000" cy="694800"/>
          </a:xfrm>
          <a:prstGeom prst="ellipse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40"/>
          <p:cNvSpPr txBox="1"/>
          <p:nvPr>
            <p:ph type="title"/>
          </p:nvPr>
        </p:nvSpPr>
        <p:spPr>
          <a:xfrm>
            <a:off x="4748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Integrated fiducial cross-sections</a:t>
            </a:r>
            <a:r>
              <a:rPr lang="de"/>
              <a:t> (LO)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472" name="Google Shape;472;p40"/>
          <p:cNvSpPr txBox="1"/>
          <p:nvPr/>
        </p:nvSpPr>
        <p:spPr>
          <a:xfrm>
            <a:off x="222350" y="1516400"/>
            <a:ext cx="6413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Interpolation formula (without vanishing terms):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3" name="Google Shape;473;p40"/>
          <p:cNvSpPr txBox="1"/>
          <p:nvPr/>
        </p:nvSpPr>
        <p:spPr>
          <a:xfrm>
            <a:off x="474825" y="3056650"/>
            <a:ext cx="4525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First two terms are </a:t>
            </a:r>
            <a:r>
              <a:rPr b="1" lang="de">
                <a:solidFill>
                  <a:srgbClr val="F46524"/>
                </a:solidFill>
                <a:latin typeface="Lato"/>
                <a:ea typeface="Lato"/>
                <a:cs typeface="Lato"/>
                <a:sym typeface="Lato"/>
              </a:rPr>
              <a:t>symmetric</a:t>
            </a: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in 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Last term is either </a:t>
            </a:r>
            <a:r>
              <a:rPr b="1" lang="d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constant</a:t>
            </a:r>
            <a:r>
              <a:rPr b="1"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b="1"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iiiiiiiiiiiiii    iii</a:t>
            </a:r>
            <a:r>
              <a:rPr b="1"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) </a:t>
            </a:r>
            <a:r>
              <a:rPr b="1" lang="d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or</a:t>
            </a:r>
            <a:r>
              <a:rPr b="1"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d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symmetric</a:t>
            </a:r>
            <a:r>
              <a:rPr b="1"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b="1"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iiiiiiiiiiiiiiiiiiiiiiiiiiii</a:t>
            </a:r>
            <a:r>
              <a:rPr b="1"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with respect to 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74" name="Google Shape;47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0200" y="2904016"/>
            <a:ext cx="3095808" cy="209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0" title="[0,0,0,&quot;https://www.codecogs.com/eqnedit.php?latex=%5Calpha_%7BCP%7D%3D0#0&quot;]"/>
          <p:cNvPicPr preferRelativeResize="0"/>
          <p:nvPr/>
        </p:nvPicPr>
        <p:blipFill rotWithShape="1">
          <a:blip r:embed="rId5">
            <a:alphaModFix/>
          </a:blip>
          <a:srcRect b="-10" l="0" r="45060" t="10"/>
          <a:stretch/>
        </p:blipFill>
        <p:spPr>
          <a:xfrm>
            <a:off x="3608375" y="3159218"/>
            <a:ext cx="463800" cy="19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4350" y="2038625"/>
            <a:ext cx="5711826" cy="72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40"/>
          <p:cNvSpPr/>
          <p:nvPr/>
        </p:nvSpPr>
        <p:spPr>
          <a:xfrm>
            <a:off x="2013025" y="1960575"/>
            <a:ext cx="1135200" cy="471600"/>
          </a:xfrm>
          <a:prstGeom prst="ellipse">
            <a:avLst/>
          </a:prstGeom>
          <a:noFill/>
          <a:ln cap="flat" cmpd="sng" w="19050">
            <a:solidFill>
              <a:srgbClr val="F46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0"/>
          <p:cNvSpPr/>
          <p:nvPr/>
        </p:nvSpPr>
        <p:spPr>
          <a:xfrm>
            <a:off x="3998975" y="2001125"/>
            <a:ext cx="1135200" cy="431100"/>
          </a:xfrm>
          <a:prstGeom prst="ellipse">
            <a:avLst/>
          </a:prstGeom>
          <a:noFill/>
          <a:ln cap="flat" cmpd="sng" w="19050">
            <a:solidFill>
              <a:srgbClr val="F46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9" name="Google Shape;479;p40" title="[0,0,0,&quot;https://www.codecogs.com/eqnedit.php?latex=%5Ckappa_%7BHVV%7D%3D%5Ccos(%5Calpha_%7B%5Ctext%7BCP%7D%7D)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74524" y="3810800"/>
            <a:ext cx="1297941" cy="17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0" title="[0,0,0,&quot;https://www.codecogs.com/eqnedit.php?latex=%5Ckappa_%7BHVV%7D%3D1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72475" y="3493125"/>
            <a:ext cx="878950" cy="178843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0"/>
          <p:cNvSpPr/>
          <p:nvPr/>
        </p:nvSpPr>
        <p:spPr>
          <a:xfrm>
            <a:off x="5095925" y="2356200"/>
            <a:ext cx="1370100" cy="431100"/>
          </a:xfrm>
          <a:prstGeom prst="ellipse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0"/>
          <p:cNvSpPr/>
          <p:nvPr/>
        </p:nvSpPr>
        <p:spPr>
          <a:xfrm>
            <a:off x="285325" y="4258850"/>
            <a:ext cx="524100" cy="47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0"/>
          <p:cNvSpPr txBox="1"/>
          <p:nvPr/>
        </p:nvSpPr>
        <p:spPr>
          <a:xfrm>
            <a:off x="952600" y="4186850"/>
            <a:ext cx="442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Interference between diagrams with HVV and CP-even Yukawa interactions breaks the symmetry</a:t>
            </a:r>
            <a:endParaRPr b="1"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4" name="Google Shape;484;p40"/>
          <p:cNvSpPr/>
          <p:nvPr/>
        </p:nvSpPr>
        <p:spPr>
          <a:xfrm>
            <a:off x="6772375" y="4153225"/>
            <a:ext cx="809700" cy="230100"/>
          </a:xfrm>
          <a:prstGeom prst="ellipse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40"/>
          <p:cNvSpPr/>
          <p:nvPr/>
        </p:nvSpPr>
        <p:spPr>
          <a:xfrm>
            <a:off x="2013050" y="2397475"/>
            <a:ext cx="2976600" cy="3645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6" name="Google Shape;486;p40" title="[0,0,0,&quot;https://www.codecogs.com/eqnedit.php?latex=%5Calpha_%7BCP%7D%3D0#0&quot;]"/>
          <p:cNvPicPr preferRelativeResize="0"/>
          <p:nvPr/>
        </p:nvPicPr>
        <p:blipFill rotWithShape="1">
          <a:blip r:embed="rId5">
            <a:alphaModFix/>
          </a:blip>
          <a:srcRect b="-10" l="0" r="45060" t="10"/>
          <a:stretch/>
        </p:blipFill>
        <p:spPr>
          <a:xfrm>
            <a:off x="4603900" y="3802680"/>
            <a:ext cx="463800" cy="19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41"/>
          <p:cNvSpPr txBox="1"/>
          <p:nvPr>
            <p:ph type="title"/>
          </p:nvPr>
        </p:nvSpPr>
        <p:spPr>
          <a:xfrm>
            <a:off x="4748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Integrated fiducial cross-sections</a:t>
            </a:r>
            <a:r>
              <a:rPr lang="de"/>
              <a:t> (NLO)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4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494" name="Google Shape;494;p41"/>
          <p:cNvSpPr txBox="1"/>
          <p:nvPr/>
        </p:nvSpPr>
        <p:spPr>
          <a:xfrm>
            <a:off x="474825" y="3080075"/>
            <a:ext cx="730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Lato"/>
                <a:ea typeface="Lato"/>
                <a:cs typeface="Lato"/>
                <a:sym typeface="Lato"/>
              </a:rPr>
              <a:t>Problem: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The virtual contributions do not factorise in this manner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		→ Interpolation much more complicated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5" name="Google Shape;495;p41"/>
          <p:cNvSpPr txBox="1"/>
          <p:nvPr/>
        </p:nvSpPr>
        <p:spPr>
          <a:xfrm>
            <a:off x="222350" y="1516400"/>
            <a:ext cx="6413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Interpolation formula (without vanishing terms):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96" name="Google Shape;49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350" y="2038625"/>
            <a:ext cx="5711826" cy="72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1"/>
          <p:cNvSpPr txBox="1"/>
          <p:nvPr/>
        </p:nvSpPr>
        <p:spPr>
          <a:xfrm>
            <a:off x="2453100" y="4148225"/>
            <a:ext cx="310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Example diagram?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/>
        </p:nvSpPr>
        <p:spPr>
          <a:xfrm>
            <a:off x="5138850" y="1222725"/>
            <a:ext cx="3980100" cy="23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SM-like interpretation</a:t>
            </a:r>
            <a:r>
              <a:rPr b="1" lang="de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b="1"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Still freedom in the CP-state of the Higgs boson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SM prediction: Higgs is </a:t>
            </a:r>
            <a:r>
              <a:rPr lang="de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CP-even</a:t>
            </a:r>
            <a:endParaRPr>
              <a:solidFill>
                <a:srgbClr val="3C78D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state excluded with 3.9 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iiiiiiiiiiiiiiiiiiiii </a:t>
            </a: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excluded at 95% CL if </a:t>
            </a:r>
            <a:r>
              <a:rPr lang="de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CP-even</a:t>
            </a: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and</a:t>
            </a: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 CP-odd</a:t>
            </a: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couplings are equal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7" name="Google Shape;107;p15" title="[26,26,26,&quot;https://www.codecogs.com/eqnedit.php?latex=%20%5Calpha_%7BCP%7D%20%3E%2043%5E%7B%5Ccirc%7D%2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2000" y="2979550"/>
            <a:ext cx="994725" cy="2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>
            <p:ph type="title"/>
          </p:nvPr>
        </p:nvSpPr>
        <p:spPr>
          <a:xfrm>
            <a:off x="4748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Introduction</a:t>
            </a:r>
            <a:endParaRPr/>
          </a:p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626" y="1499100"/>
            <a:ext cx="4610427" cy="340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1487600" y="4746975"/>
            <a:ext cx="133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ATLAS ‘20</a:t>
            </a:r>
            <a:endParaRPr b="1" i="1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3" name="Google Shape;113;p15"/>
          <p:cNvCxnSpPr/>
          <p:nvPr/>
        </p:nvCxnSpPr>
        <p:spPr>
          <a:xfrm>
            <a:off x="2686150" y="1527525"/>
            <a:ext cx="0" cy="32385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15"/>
          <p:cNvSpPr txBox="1"/>
          <p:nvPr/>
        </p:nvSpPr>
        <p:spPr>
          <a:xfrm>
            <a:off x="2303038" y="1104500"/>
            <a:ext cx="801600" cy="4002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endParaRPr b="1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5" name="Google Shape;115;p15" title="[26,26,26,&quot;https://www.codecogs.com/eqnedit.php?latex=%5Csigma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63524" y="2709187"/>
            <a:ext cx="134425" cy="1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/>
        </p:nvSpPr>
        <p:spPr>
          <a:xfrm>
            <a:off x="5220875" y="3690425"/>
            <a:ext cx="3125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BSM interpretations: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Extended Higgs sector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2HDM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…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7785450" y="3428150"/>
            <a:ext cx="133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ATLAS ‘20</a:t>
            </a:r>
            <a:endParaRPr b="1" i="1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8775" y="1736050"/>
            <a:ext cx="3906225" cy="2272413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42"/>
          <p:cNvSpPr txBox="1"/>
          <p:nvPr>
            <p:ph type="title"/>
          </p:nvPr>
        </p:nvSpPr>
        <p:spPr>
          <a:xfrm>
            <a:off x="429525" y="5474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‘stransverse’ mass - idea</a:t>
            </a:r>
            <a:endParaRPr/>
          </a:p>
        </p:txBody>
      </p:sp>
      <p:sp>
        <p:nvSpPr>
          <p:cNvPr id="504" name="Google Shape;504;p4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505" name="Google Shape;505;p42"/>
          <p:cNvSpPr txBox="1"/>
          <p:nvPr/>
        </p:nvSpPr>
        <p:spPr>
          <a:xfrm>
            <a:off x="305850" y="1457538"/>
            <a:ext cx="2837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Transverse mass: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06" name="Google Shape;506;p42"/>
          <p:cNvGrpSpPr/>
          <p:nvPr/>
        </p:nvGrpSpPr>
        <p:grpSpPr>
          <a:xfrm>
            <a:off x="429525" y="2095300"/>
            <a:ext cx="5031000" cy="1910688"/>
            <a:chOff x="676575" y="2558612"/>
            <a:chExt cx="5031000" cy="1910688"/>
          </a:xfrm>
        </p:grpSpPr>
        <p:cxnSp>
          <p:nvCxnSpPr>
            <p:cNvPr id="507" name="Google Shape;507;p42"/>
            <p:cNvCxnSpPr/>
            <p:nvPr/>
          </p:nvCxnSpPr>
          <p:spPr>
            <a:xfrm>
              <a:off x="676575" y="3273775"/>
              <a:ext cx="3579300" cy="7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508" name="Google Shape;508;p42"/>
            <p:cNvSpPr txBox="1"/>
            <p:nvPr/>
          </p:nvSpPr>
          <p:spPr>
            <a:xfrm>
              <a:off x="4255875" y="3037400"/>
              <a:ext cx="14517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>
                  <a:latin typeface="Lato"/>
                  <a:ea typeface="Lato"/>
                  <a:cs typeface="Lato"/>
                  <a:sym typeface="Lato"/>
                </a:rPr>
                <a:t> beam axis (z)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descr="l" id="509" name="Google Shape;509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05975" y="2558612"/>
              <a:ext cx="79358" cy="251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\nu" id="510" name="Google Shape;510;p4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287175" y="3826700"/>
              <a:ext cx="164575" cy="154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W" id="511" name="Google Shape;511;p4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09400" y="3501788"/>
              <a:ext cx="264779" cy="1913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12" name="Google Shape;512;p42"/>
            <p:cNvCxnSpPr/>
            <p:nvPr/>
          </p:nvCxnSpPr>
          <p:spPr>
            <a:xfrm flipH="1" rot="10800000">
              <a:off x="1724200" y="2713475"/>
              <a:ext cx="698400" cy="567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13" name="Google Shape;513;p42"/>
            <p:cNvCxnSpPr/>
            <p:nvPr/>
          </p:nvCxnSpPr>
          <p:spPr>
            <a:xfrm>
              <a:off x="1724200" y="3273775"/>
              <a:ext cx="1018500" cy="64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Dot"/>
              <a:round/>
              <a:headEnd len="med" w="med" type="none"/>
              <a:tailEnd len="med" w="med" type="triangle"/>
            </a:ln>
          </p:spPr>
        </p:cxnSp>
        <p:cxnSp>
          <p:nvCxnSpPr>
            <p:cNvPr id="514" name="Google Shape;514;p42"/>
            <p:cNvCxnSpPr/>
            <p:nvPr/>
          </p:nvCxnSpPr>
          <p:spPr>
            <a:xfrm flipH="1" rot="10800000">
              <a:off x="676575" y="3288200"/>
              <a:ext cx="1047600" cy="189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15" name="Google Shape;515;p42"/>
            <p:cNvSpPr/>
            <p:nvPr/>
          </p:nvSpPr>
          <p:spPr>
            <a:xfrm>
              <a:off x="1951113" y="3689300"/>
              <a:ext cx="836700" cy="429300"/>
            </a:xfrm>
            <a:prstGeom prst="ellipse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FF"/>
                </a:solidFill>
              </a:endParaRPr>
            </a:p>
          </p:txBody>
        </p:sp>
        <p:sp>
          <p:nvSpPr>
            <p:cNvPr id="516" name="Google Shape;516;p42"/>
            <p:cNvSpPr txBox="1"/>
            <p:nvPr/>
          </p:nvSpPr>
          <p:spPr>
            <a:xfrm>
              <a:off x="2830025" y="3501800"/>
              <a:ext cx="1920600" cy="9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>
                  <a:solidFill>
                    <a:srgbClr val="4A86E8"/>
                  </a:solidFill>
                  <a:latin typeface="Lato"/>
                  <a:ea typeface="Lato"/>
                  <a:cs typeface="Lato"/>
                  <a:sym typeface="Lato"/>
                </a:rPr>
                <a:t>Only know the momenta in transverse plane</a:t>
              </a:r>
              <a:endParaRPr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17" name="Google Shape;517;p42"/>
          <p:cNvGrpSpPr/>
          <p:nvPr/>
        </p:nvGrpSpPr>
        <p:grpSpPr>
          <a:xfrm>
            <a:off x="480150" y="3920850"/>
            <a:ext cx="4303651" cy="768262"/>
            <a:chOff x="480150" y="3920850"/>
            <a:chExt cx="4303651" cy="768262"/>
          </a:xfrm>
        </p:grpSpPr>
        <p:pic>
          <p:nvPicPr>
            <p:cNvPr descr="E_T=\sqrt{p_{T,x}^2+p_{T,y}^2}" id="518" name="Google Shape;518;p4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332100" y="4368637"/>
              <a:ext cx="1451701" cy="3204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19" name="Google Shape;519;p42"/>
            <p:cNvGrpSpPr/>
            <p:nvPr/>
          </p:nvGrpSpPr>
          <p:grpSpPr>
            <a:xfrm>
              <a:off x="480150" y="3920850"/>
              <a:ext cx="4263300" cy="393600"/>
              <a:chOff x="480150" y="4240950"/>
              <a:chExt cx="4263300" cy="393600"/>
            </a:xfrm>
          </p:grpSpPr>
          <p:sp>
            <p:nvSpPr>
              <p:cNvPr id="520" name="Google Shape;520;p42"/>
              <p:cNvSpPr/>
              <p:nvPr/>
            </p:nvSpPr>
            <p:spPr>
              <a:xfrm>
                <a:off x="480150" y="4314150"/>
                <a:ext cx="393000" cy="2472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42"/>
              <p:cNvSpPr txBox="1"/>
              <p:nvPr/>
            </p:nvSpPr>
            <p:spPr>
              <a:xfrm>
                <a:off x="931350" y="4240950"/>
                <a:ext cx="38121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">
                    <a:latin typeface="Lato"/>
                    <a:ea typeface="Lato"/>
                    <a:cs typeface="Lato"/>
                    <a:sym typeface="Lato"/>
                  </a:rPr>
                  <a:t>Define mass &amp; momenta in transverse plane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pic>
          <p:nvPicPr>
            <p:cNvPr descr="p_T = (E_T, p_x, p_y, 0)" id="522" name="Google Shape;522;p4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65846" y="4423187"/>
              <a:ext cx="1586076" cy="211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3" name="Google Shape;523;p42"/>
            <p:cNvSpPr txBox="1"/>
            <p:nvPr/>
          </p:nvSpPr>
          <p:spPr>
            <a:xfrm>
              <a:off x="2531850" y="4314438"/>
              <a:ext cx="720300" cy="36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>
                  <a:latin typeface="Lato"/>
                  <a:ea typeface="Lato"/>
                  <a:cs typeface="Lato"/>
                  <a:sym typeface="Lato"/>
                </a:rPr>
                <a:t>where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descr="M_T^2 = (p_T^l + p_T^\nu)^2 \leq m_W^2" id="524" name="Google Shape;524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65250" y="4387749"/>
            <a:ext cx="2248026" cy="289175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42"/>
          <p:cNvSpPr txBox="1"/>
          <p:nvPr/>
        </p:nvSpPr>
        <p:spPr>
          <a:xfrm>
            <a:off x="5929200" y="1331350"/>
            <a:ext cx="28737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Reconstruct the W mass: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m_W" id="526" name="Google Shape;526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99075" y="1736050"/>
            <a:ext cx="283700" cy="1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42"/>
          <p:cNvSpPr txBox="1"/>
          <p:nvPr/>
        </p:nvSpPr>
        <p:spPr>
          <a:xfrm>
            <a:off x="2030075" y="1457550"/>
            <a:ext cx="34917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reconstruct mass of particle with partly invisible final state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8" name="Google Shape;528;p42"/>
          <p:cNvSpPr/>
          <p:nvPr/>
        </p:nvSpPr>
        <p:spPr>
          <a:xfrm>
            <a:off x="5092575" y="4365075"/>
            <a:ext cx="663900" cy="33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9" name="Google Shape;529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3"/>
          <p:cNvSpPr txBox="1"/>
          <p:nvPr>
            <p:ph type="title"/>
          </p:nvPr>
        </p:nvSpPr>
        <p:spPr>
          <a:xfrm>
            <a:off x="429525" y="5474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‘stransverse’ mass - idea &amp; definition</a:t>
            </a:r>
            <a:endParaRPr/>
          </a:p>
        </p:txBody>
      </p:sp>
      <p:sp>
        <p:nvSpPr>
          <p:cNvPr id="535" name="Google Shape;535;p4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536" name="Google Shape;536;p43"/>
          <p:cNvSpPr txBox="1"/>
          <p:nvPr/>
        </p:nvSpPr>
        <p:spPr>
          <a:xfrm>
            <a:off x="320100" y="1666000"/>
            <a:ext cx="34119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‘St</a:t>
            </a:r>
            <a:r>
              <a:rPr b="1" lang="de" sz="1600">
                <a:latin typeface="Lato"/>
                <a:ea typeface="Lato"/>
                <a:cs typeface="Lato"/>
                <a:sym typeface="Lato"/>
              </a:rPr>
              <a:t>ransverse’ mass: 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generalization for </a:t>
            </a:r>
            <a:r>
              <a:rPr b="1" lang="de" sz="1500">
                <a:latin typeface="Lato"/>
                <a:ea typeface="Lato"/>
                <a:cs typeface="Lato"/>
                <a:sym typeface="Lato"/>
              </a:rPr>
              <a:t>two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particles with partly invisible final state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37" name="Google Shape;53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4" y="2486400"/>
            <a:ext cx="3334850" cy="22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3"/>
          <p:cNvSpPr/>
          <p:nvPr/>
        </p:nvSpPr>
        <p:spPr>
          <a:xfrm>
            <a:off x="2233450" y="3288350"/>
            <a:ext cx="291000" cy="276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43"/>
          <p:cNvSpPr/>
          <p:nvPr/>
        </p:nvSpPr>
        <p:spPr>
          <a:xfrm>
            <a:off x="2233450" y="3855425"/>
            <a:ext cx="291000" cy="276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3"/>
          <p:cNvSpPr/>
          <p:nvPr/>
        </p:nvSpPr>
        <p:spPr>
          <a:xfrm>
            <a:off x="3243925" y="2952950"/>
            <a:ext cx="291000" cy="276300"/>
          </a:xfrm>
          <a:prstGeom prst="ellipse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3"/>
          <p:cNvSpPr/>
          <p:nvPr/>
        </p:nvSpPr>
        <p:spPr>
          <a:xfrm>
            <a:off x="3243925" y="4087475"/>
            <a:ext cx="291000" cy="276300"/>
          </a:xfrm>
          <a:prstGeom prst="ellipse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43"/>
          <p:cNvSpPr txBox="1"/>
          <p:nvPr/>
        </p:nvSpPr>
        <p:spPr>
          <a:xfrm>
            <a:off x="3534925" y="3157563"/>
            <a:ext cx="16572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Only know the </a:t>
            </a:r>
            <a:r>
              <a:rPr b="1" lang="de" u="sng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sum</a:t>
            </a:r>
            <a:r>
              <a:rPr lang="de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 of the momenta in transverse plane</a:t>
            </a:r>
            <a:endParaRPr>
              <a:solidFill>
                <a:srgbClr val="4A86E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M_{T2,W}^2 = \min_{\mathbf{p}^{\nu_1}_T + \mathbf{p}^{\nu_2}_T = \mathbf{p}_{T,\text{miss}}} \left[ \max \{ M_T^2 \left( \mathbf{p}_T^{l_1}, \mathbf{p}^{\nu_1}_T \right), M_T^2 \left( \mathbf{p}_T^{l_2}, \mathbf{p}^{\nu_2}_T \right) \} \right]" id="543" name="Google Shape;54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4925" y="1844152"/>
            <a:ext cx="5430048" cy="502286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43"/>
          <p:cNvSpPr/>
          <p:nvPr/>
        </p:nvSpPr>
        <p:spPr>
          <a:xfrm>
            <a:off x="4379625" y="1738203"/>
            <a:ext cx="1331400" cy="953100"/>
          </a:xfrm>
          <a:prstGeom prst="ellipse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43"/>
          <p:cNvSpPr txBox="1"/>
          <p:nvPr/>
        </p:nvSpPr>
        <p:spPr>
          <a:xfrm>
            <a:off x="5601825" y="3197375"/>
            <a:ext cx="22770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Minimize over all missing momentum combinations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6" name="Google Shape;546;p43"/>
          <p:cNvSpPr/>
          <p:nvPr/>
        </p:nvSpPr>
        <p:spPr>
          <a:xfrm>
            <a:off x="4961625" y="3339275"/>
            <a:ext cx="603900" cy="305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7" name="Google Shape;547;p43"/>
          <p:cNvCxnSpPr>
            <a:endCxn id="544" idx="5"/>
          </p:cNvCxnSpPr>
          <p:nvPr/>
        </p:nvCxnSpPr>
        <p:spPr>
          <a:xfrm rot="10800000">
            <a:off x="5516046" y="2551725"/>
            <a:ext cx="726000" cy="60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48" name="Google Shape;54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450" y="1581225"/>
            <a:ext cx="5669798" cy="3270474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44"/>
          <p:cNvSpPr txBox="1"/>
          <p:nvPr>
            <p:ph type="title"/>
          </p:nvPr>
        </p:nvSpPr>
        <p:spPr>
          <a:xfrm>
            <a:off x="429525" y="5474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‘stransverse’ mass - distribution</a:t>
            </a:r>
            <a:endParaRPr/>
          </a:p>
        </p:txBody>
      </p:sp>
      <p:sp>
        <p:nvSpPr>
          <p:cNvPr id="555" name="Google Shape;555;p4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descr="m_W" id="556" name="Google Shape;55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0700" y="1612374"/>
            <a:ext cx="283700" cy="115101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44"/>
          <p:cNvSpPr txBox="1"/>
          <p:nvPr/>
        </p:nvSpPr>
        <p:spPr>
          <a:xfrm>
            <a:off x="6263875" y="1909650"/>
            <a:ext cx="25827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Not a ‘hard’ cut-off but drop-off is clearly visible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58" name="Google Shape;55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5"/>
          <p:cNvSpPr txBox="1"/>
          <p:nvPr>
            <p:ph type="title"/>
          </p:nvPr>
        </p:nvSpPr>
        <p:spPr>
          <a:xfrm>
            <a:off x="429525" y="5474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‘stransverse’ mass - distribution</a:t>
            </a:r>
            <a:endParaRPr/>
          </a:p>
        </p:txBody>
      </p:sp>
      <p:sp>
        <p:nvSpPr>
          <p:cNvPr id="564" name="Google Shape;564;p4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565" name="Google Shape;565;p45"/>
          <p:cNvSpPr txBox="1"/>
          <p:nvPr/>
        </p:nvSpPr>
        <p:spPr>
          <a:xfrm>
            <a:off x="429525" y="1502250"/>
            <a:ext cx="46122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We can do the same for the top quarks: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6" name="Google Shape;56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675" y="1875275"/>
            <a:ext cx="5208975" cy="30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45"/>
          <p:cNvSpPr txBox="1"/>
          <p:nvPr/>
        </p:nvSpPr>
        <p:spPr>
          <a:xfrm>
            <a:off x="5572725" y="1709650"/>
            <a:ext cx="3324600" cy="28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Use b-jet + lepton instead of lepton as visible, massive ‘particle’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Problem: which jet is associated with which lepton?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SzPts val="1400"/>
              <a:buFont typeface="Lato"/>
              <a:buChar char="○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take minimum of invariant b-jet + lepton mass combinations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SzPts val="1400"/>
              <a:buFont typeface="Lato"/>
              <a:buChar char="○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minimize the sum of the two invariant masses to avoid combining one lepton with both b-jets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m_t" id="568" name="Google Shape;56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3325" y="1875275"/>
            <a:ext cx="237350" cy="13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6"/>
          <p:cNvSpPr txBox="1"/>
          <p:nvPr>
            <p:ph type="title"/>
          </p:nvPr>
        </p:nvSpPr>
        <p:spPr>
          <a:xfrm>
            <a:off x="429525" y="5474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‘stransverse’ mass - definition</a:t>
            </a:r>
            <a:endParaRPr/>
          </a:p>
        </p:txBody>
      </p:sp>
      <p:sp>
        <p:nvSpPr>
          <p:cNvPr id="575" name="Google Shape;575;p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descr="M_{T2}^2 = \min_{\mathbf{p}^{\nu_1}_T + \mathbf{p}^{\nu_2}_T = \mathbf{p}_{T,\text{miss}}} \left[ \max \{ M_T^2 \left( \mathbf{p}_T^{(lb)_1}, \mathbf{p}^{\nu_1}_T \right), M_T^2 \left( \mathbf{p}_T^{(lb)_2}, \mathbf{p}^{\nu_2}_T \right) \} \right]" id="576" name="Google Shape;57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26" y="1679551"/>
            <a:ext cx="6408547" cy="578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_T^2 \left( \mathbf{p}_T^{(lb)_i}, \mathbf{p}^{\nu_i}_T \right) = M_{(lb)_i}^2 + 2 \left( E_T^{(lb)_i} E_T^{\nu_i} - \mathbf{p}_T^{(lb)_i} \mathbf{p}_T^{\nu_i} \right)" id="577" name="Google Shape;57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1425" y="2540201"/>
            <a:ext cx="5070749" cy="44005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46"/>
          <p:cNvSpPr txBox="1"/>
          <p:nvPr/>
        </p:nvSpPr>
        <p:spPr>
          <a:xfrm>
            <a:off x="1454250" y="2540188"/>
            <a:ext cx="13095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where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9" name="Google Shape;579;p46"/>
          <p:cNvSpPr txBox="1"/>
          <p:nvPr/>
        </p:nvSpPr>
        <p:spPr>
          <a:xfrm>
            <a:off x="668550" y="3404375"/>
            <a:ext cx="5354400" cy="6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Lepton + b-jet combinations chosen such that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is minimal 	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 M_{(lb)_1} +  M_{(lb)_2}" id="580" name="Google Shape;58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4874" y="3502275"/>
            <a:ext cx="1382425" cy="2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>
            <p:ph type="title"/>
          </p:nvPr>
        </p:nvSpPr>
        <p:spPr>
          <a:xfrm>
            <a:off x="4748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Introduction</a:t>
            </a:r>
            <a:endParaRPr/>
          </a:p>
        </p:txBody>
      </p:sp>
      <p:sp>
        <p:nvSpPr>
          <p:cNvPr id="124" name="Google Shape;124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700900" y="2857900"/>
            <a:ext cx="74625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Questions: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Which </a:t>
            </a:r>
            <a:r>
              <a:rPr b="1" lang="d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observables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are sensitive to the CP-state?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How are the different CP-states affected by </a:t>
            </a:r>
            <a:r>
              <a:rPr b="1" lang="d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NLO QCD corrections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How are the different CP-states affected by </a:t>
            </a:r>
            <a:r>
              <a:rPr b="1" lang="d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off-shell effects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700900" y="1477600"/>
            <a:ext cx="6986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Main Goal: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Provide state-of-the-art predictions for ttH production with possible mixing between </a:t>
            </a:r>
            <a:r>
              <a:rPr lang="de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CP-even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(SM) and </a:t>
            </a:r>
            <a:r>
              <a:rPr lang="d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Higgs states at NLO in QCD including full off-shell effects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using HELAC-NLO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7" name="Google Shape;127;p16" title="[0,0,0,&quot;https://www.codecogs.com/eqnedit.php?latex=p%20p%20%5Cto%20e%5E%2B%20%5Cnu_e%5C%2C%20%5Cmu%5E-%20%5Cbar%7B%5Cnu%7D_%5Cmu%5C%2Cb%5Cbar%7Bb%7D%5C%2CH%5C%3B%20%5Ctext%7Bat%7D%20%5C%3B%20%5Cmathcal%7BO%7D%20(%5Calpha_S%5E3%20%5Calpha%5E5)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5600" y="1520050"/>
            <a:ext cx="4106899" cy="33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>
            <p:ph type="title"/>
          </p:nvPr>
        </p:nvSpPr>
        <p:spPr>
          <a:xfrm>
            <a:off x="4748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Theory status</a:t>
            </a:r>
            <a:endParaRPr/>
          </a:p>
        </p:txBody>
      </p:sp>
      <p:sp>
        <p:nvSpPr>
          <p:cNvPr id="134" name="Google Shape;134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679325" y="1331350"/>
            <a:ext cx="7942200" cy="3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SM Higgs boson (stable tops):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ttH @ NLO in QCD+EW with NNLL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soft gluon resummation </a:t>
            </a:r>
            <a:r>
              <a:rPr b="1" i="1" lang="de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Broggio et al. ‘19</a:t>
            </a:r>
            <a:r>
              <a:rPr b="1" i="1" lang="de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b="1" i="1" lang="de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Kulesza, et al. ‘20</a:t>
            </a:r>
            <a:endParaRPr b="1" i="1" sz="1200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SM Higgs boson (with top quark decays):</a:t>
            </a:r>
            <a:endParaRPr b="1" i="1" sz="1200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ttH @ NLO in QCD with full off-shell effects</a:t>
            </a:r>
            <a:r>
              <a:rPr lang="d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1" lang="de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Denner, Feger ‘15</a:t>
            </a:r>
            <a:endParaRPr b="1" i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ttH @ NLO in QCD+EW</a:t>
            </a: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with full off-shell effects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1" lang="de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Denner, Lang, Pellen, Uccirati ‘1</a:t>
            </a:r>
            <a:r>
              <a:rPr b="1" i="1" lang="de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endParaRPr b="1" i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ttH @ NLO in QCD with full off-shell effects + Higgs decays in NWA </a:t>
            </a:r>
            <a:r>
              <a:rPr b="1" i="1" lang="de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Stremmer, Worek ‘22</a:t>
            </a:r>
            <a:endParaRPr b="1" i="1" sz="1200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Higgs boson with CP-odd admixture: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ttX @ NLO in QCD with LO decays </a:t>
            </a:r>
            <a:r>
              <a:rPr b="1" i="1" lang="de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Artoisenet et al. ‘13</a:t>
            </a:r>
            <a:r>
              <a:rPr b="1" i="1" lang="de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b="1" i="1" lang="de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Demartin et al. ‘14</a:t>
            </a:r>
            <a:endParaRPr b="1" i="1" sz="1200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SzPts val="1400"/>
              <a:buFont typeface="Lato"/>
              <a:buChar char="○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HC_NLO_X0 model </a:t>
            </a:r>
            <a:r>
              <a:rPr b="1" i="1" lang="de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Artoisenet et al. ‘13</a:t>
            </a:r>
            <a:r>
              <a:rPr b="1" i="1" lang="de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b="1" i="1" lang="de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Maltoni et al. ‘1</a:t>
            </a:r>
            <a:r>
              <a:rPr b="1" i="1" lang="de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b="1" i="1" lang="de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b="1" i="1" lang="de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Demartin et al. ‘14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/>
          <p:nvPr/>
        </p:nvSpPr>
        <p:spPr>
          <a:xfrm>
            <a:off x="771525" y="1859425"/>
            <a:ext cx="2303400" cy="1683900"/>
          </a:xfrm>
          <a:prstGeom prst="rect">
            <a:avLst/>
          </a:prstGeom>
          <a:noFill/>
          <a:ln cap="flat" cmpd="sng" w="19050">
            <a:solidFill>
              <a:srgbClr val="F46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710300" y="1810425"/>
            <a:ext cx="7360200" cy="1793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>
            <p:ph type="title"/>
          </p:nvPr>
        </p:nvSpPr>
        <p:spPr>
          <a:xfrm>
            <a:off x="4748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Off-shell effects</a:t>
            </a:r>
            <a:endParaRPr/>
          </a:p>
        </p:txBody>
      </p:sp>
      <p:sp>
        <p:nvSpPr>
          <p:cNvPr id="144" name="Google Shape;144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 rotWithShape="1">
          <a:blip r:embed="rId4">
            <a:alphaModFix/>
          </a:blip>
          <a:srcRect b="0" l="3039" r="54265" t="49596"/>
          <a:stretch/>
        </p:blipFill>
        <p:spPr>
          <a:xfrm>
            <a:off x="3343250" y="2142625"/>
            <a:ext cx="2192102" cy="10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4">
            <a:alphaModFix/>
          </a:blip>
          <a:srcRect b="52638" l="3816" r="54837" t="0"/>
          <a:stretch/>
        </p:blipFill>
        <p:spPr>
          <a:xfrm>
            <a:off x="882725" y="2114525"/>
            <a:ext cx="2148275" cy="10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4">
            <a:alphaModFix/>
          </a:blip>
          <a:srcRect b="4873" l="47159" r="4615" t="44722"/>
          <a:stretch/>
        </p:blipFill>
        <p:spPr>
          <a:xfrm>
            <a:off x="5803775" y="2114525"/>
            <a:ext cx="2229873" cy="10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882725" y="1786975"/>
            <a:ext cx="1921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1600">
                <a:solidFill>
                  <a:srgbClr val="F46524"/>
                </a:solidFill>
                <a:latin typeface="Lato"/>
                <a:ea typeface="Lato"/>
                <a:cs typeface="Lato"/>
                <a:sym typeface="Lato"/>
              </a:rPr>
              <a:t>Double resonant</a:t>
            </a:r>
            <a:endParaRPr i="1" sz="1600">
              <a:solidFill>
                <a:srgbClr val="F4652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3343250" y="1786975"/>
            <a:ext cx="1524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1600">
                <a:solidFill>
                  <a:srgbClr val="45818E"/>
                </a:solidFill>
                <a:latin typeface="Lato"/>
                <a:ea typeface="Lato"/>
                <a:cs typeface="Lato"/>
                <a:sym typeface="Lato"/>
              </a:rPr>
              <a:t>Single </a:t>
            </a:r>
            <a:r>
              <a:rPr i="1" lang="de" sz="1600">
                <a:solidFill>
                  <a:srgbClr val="45818E"/>
                </a:solidFill>
                <a:latin typeface="Lato"/>
                <a:ea typeface="Lato"/>
                <a:cs typeface="Lato"/>
                <a:sym typeface="Lato"/>
              </a:rPr>
              <a:t>resonant</a:t>
            </a:r>
            <a:endParaRPr i="1" sz="1600">
              <a:solidFill>
                <a:srgbClr val="45818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5803775" y="1786975"/>
            <a:ext cx="1524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16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Non </a:t>
            </a:r>
            <a:r>
              <a:rPr i="1" lang="de" sz="16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resonant</a:t>
            </a:r>
            <a:endParaRPr i="1" sz="1600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2306425" y="3187725"/>
            <a:ext cx="851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solidFill>
                  <a:srgbClr val="F46524"/>
                </a:solidFill>
                <a:latin typeface="Lato"/>
                <a:ea typeface="Lato"/>
                <a:cs typeface="Lato"/>
                <a:sym typeface="Lato"/>
              </a:rPr>
              <a:t>NWA</a:t>
            </a:r>
            <a:endParaRPr b="1" sz="1600">
              <a:solidFill>
                <a:srgbClr val="F4652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6990525" y="3187725"/>
            <a:ext cx="1173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Off-shell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3" name="Google Shape;153;p18" title="[0,0,0,&quot;https://www.codecogs.com/eqnedit.php?latex=p%20p%20%5Cto%20e%5E%2B%20%5Cnu_e%5C%2C%20%5Cmu%5E-%20%5Cbar%7B%5Cnu%7D_%5Cmu%5C%2Cb%5Cbar%7Bb%7D%5C%2CH%5C%3B%20%5Ctext%7Bat%7D%20%5C%3B%20%5Cmathcal%7BO%7D%20(%5Calpha_S%5E2%20%5Calpha%5E5)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5800" y="1392850"/>
            <a:ext cx="3700326" cy="30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 txBox="1"/>
          <p:nvPr/>
        </p:nvSpPr>
        <p:spPr>
          <a:xfrm>
            <a:off x="710300" y="1355863"/>
            <a:ext cx="1061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 u="sng">
                <a:latin typeface="Lato"/>
                <a:ea typeface="Lato"/>
                <a:cs typeface="Lato"/>
                <a:sym typeface="Lato"/>
              </a:rPr>
              <a:t>Process:</a:t>
            </a:r>
            <a:endParaRPr b="1" sz="1600"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1340025" y="3739675"/>
            <a:ext cx="651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Full off-shell</a:t>
            </a:r>
            <a:r>
              <a:rPr lang="de" sz="1600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de" sz="1600">
                <a:latin typeface="Lato"/>
                <a:ea typeface="Lato"/>
                <a:cs typeface="Lato"/>
                <a:sym typeface="Lato"/>
              </a:rPr>
              <a:t>= </a:t>
            </a:r>
            <a:r>
              <a:rPr b="1" lang="de" sz="1600">
                <a:solidFill>
                  <a:srgbClr val="F46524"/>
                </a:solidFill>
                <a:latin typeface="Lato"/>
                <a:ea typeface="Lato"/>
                <a:cs typeface="Lato"/>
                <a:sym typeface="Lato"/>
              </a:rPr>
              <a:t>DR </a:t>
            </a:r>
            <a:r>
              <a:rPr b="1" lang="de" sz="1600">
                <a:latin typeface="Lato"/>
                <a:ea typeface="Lato"/>
                <a:cs typeface="Lato"/>
                <a:sym typeface="Lato"/>
              </a:rPr>
              <a:t>+ </a:t>
            </a:r>
            <a:r>
              <a:rPr b="1" lang="de" sz="1600">
                <a:solidFill>
                  <a:srgbClr val="45818E"/>
                </a:solidFill>
                <a:latin typeface="Lato"/>
                <a:ea typeface="Lato"/>
                <a:cs typeface="Lato"/>
                <a:sym typeface="Lato"/>
              </a:rPr>
              <a:t>SR </a:t>
            </a:r>
            <a:r>
              <a:rPr b="1" lang="de" sz="1600">
                <a:latin typeface="Lato"/>
                <a:ea typeface="Lato"/>
                <a:cs typeface="Lato"/>
                <a:sym typeface="Lato"/>
              </a:rPr>
              <a:t>+ </a:t>
            </a:r>
            <a:r>
              <a:rPr b="1" lang="de" sz="16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NR</a:t>
            </a:r>
            <a:r>
              <a:rPr b="1" lang="de" sz="1600">
                <a:latin typeface="Lato"/>
                <a:ea typeface="Lato"/>
                <a:cs typeface="Lato"/>
                <a:sym typeface="Lato"/>
              </a:rPr>
              <a:t> + interference + Breit-Wigner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715025" y="3655525"/>
            <a:ext cx="548700" cy="59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1340025" y="4451275"/>
            <a:ext cx="651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solidFill>
                  <a:srgbClr val="F46524"/>
                </a:solidFill>
                <a:latin typeface="Lato"/>
                <a:ea typeface="Lato"/>
                <a:cs typeface="Lato"/>
                <a:sym typeface="Lato"/>
              </a:rPr>
              <a:t>NWA</a:t>
            </a:r>
            <a:r>
              <a:rPr lang="de" sz="1600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de" sz="1600">
                <a:latin typeface="Lato"/>
                <a:ea typeface="Lato"/>
                <a:cs typeface="Lato"/>
                <a:sym typeface="Lato"/>
              </a:rPr>
              <a:t>= </a:t>
            </a:r>
            <a:r>
              <a:rPr b="1" lang="de" sz="1600">
                <a:solidFill>
                  <a:srgbClr val="F46524"/>
                </a:solidFill>
                <a:latin typeface="Lato"/>
                <a:ea typeface="Lato"/>
                <a:cs typeface="Lato"/>
                <a:sym typeface="Lato"/>
              </a:rPr>
              <a:t>DR </a:t>
            </a:r>
            <a:r>
              <a:rPr b="1" lang="de" sz="1600">
                <a:latin typeface="Lato"/>
                <a:ea typeface="Lato"/>
                <a:cs typeface="Lato"/>
                <a:sym typeface="Lato"/>
              </a:rPr>
              <a:t>with on-shell masses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715025" y="4367125"/>
            <a:ext cx="548700" cy="59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6813200" y="3778025"/>
            <a:ext cx="177300" cy="10542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18" title="[0,0,0,&quot;https://www.codecogs.com/eqnedit.php?latex=%5Cmathcal%7BO%7D%20(%5CGamma_t%20%2F%20m_t)%20%5Csim%200.8%20%5C%25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5550" y="4180490"/>
            <a:ext cx="1844548" cy="24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 title="[0,0,0,&quot;https://www.codecogs.com/eqnedit.php?latex=%5Cfrac%7B%5CGamma%7D%7Bm%7D%20%5Cto%200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0775" y="4466725"/>
            <a:ext cx="635000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/>
          <p:nvPr>
            <p:ph type="title"/>
          </p:nvPr>
        </p:nvSpPr>
        <p:spPr>
          <a:xfrm>
            <a:off x="3986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Higgs characterisation framework (HCF)</a:t>
            </a:r>
            <a:endParaRPr/>
          </a:p>
        </p:txBody>
      </p:sp>
      <p:sp>
        <p:nvSpPr>
          <p:cNvPr id="168" name="Google Shape;168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69" name="Google Shape;169;p19" title="[0,0,0,&quot;https://www.codecogs.com/eqnedit.php?latex=%5Cmathcal%7BL%7D_%7Bt%5Cbar%7Bt%7DH%7D%20%3D%20-%20%5Cfrac%7BY_t%7D%7B%5Csqrt%7B2%7D%7D%20%5Cbar%7B%5Cpsi%7D_t%20%5Cleft(%20%5Ckappa_%7BHt%5Cbar%7Bt%7D%7D%5C%2C%20%5Ccos(%5Calpha_%7BCP%7D)%20%2B%20i%20%5Ckappa_%7BAt%5Cbar%7Bt%7D%7D%20%5C%2C%20%5Csin(%5Calpha_%7BCP%7D)%20%5Cgamma_5%20%5Cright)%20%5Cpsi_t%20H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8250" y="3452500"/>
            <a:ext cx="4521203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 txBox="1"/>
          <p:nvPr/>
        </p:nvSpPr>
        <p:spPr>
          <a:xfrm>
            <a:off x="780175" y="2316900"/>
            <a:ext cx="124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000" u="sng">
                <a:solidFill>
                  <a:srgbClr val="F46524"/>
                </a:solidFill>
                <a:latin typeface="Lato"/>
                <a:ea typeface="Lato"/>
                <a:cs typeface="Lato"/>
                <a:sym typeface="Lato"/>
              </a:rPr>
              <a:t>SM:</a:t>
            </a:r>
            <a:endParaRPr b="1" sz="2000" u="sng">
              <a:solidFill>
                <a:srgbClr val="F4652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1" name="Google Shape;171;p19" title="[0,0,0,&quot;https://www.codecogs.com/eqnedit.php?latex=%5Cmathcal%7BL%7D_%7Bt%5Cbar%7Bt%7DH%7D%20%3D%20-%20%5Cfrac%7BY_t%7D%7B%5Csqrt%7B2%7D%7D%20%5Cbar%7B%5Cpsi%7D_t%20%5Cpsi_t%20H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8250" y="2373600"/>
            <a:ext cx="1587499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780175" y="3404400"/>
            <a:ext cx="124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000" u="sng">
                <a:solidFill>
                  <a:srgbClr val="F46524"/>
                </a:solidFill>
                <a:latin typeface="Lato"/>
                <a:ea typeface="Lato"/>
                <a:cs typeface="Lato"/>
                <a:sym typeface="Lato"/>
              </a:rPr>
              <a:t>HCF</a:t>
            </a:r>
            <a:r>
              <a:rPr b="1" lang="de" sz="2000" u="sng">
                <a:solidFill>
                  <a:srgbClr val="F46524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b="1" sz="2000" u="sng">
              <a:solidFill>
                <a:srgbClr val="F4652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1764000" y="1489100"/>
            <a:ext cx="113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Top-Yukawa coupling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4" name="Google Shape;174;p19"/>
          <p:cNvCxnSpPr>
            <a:stCxn id="173" idx="3"/>
          </p:cNvCxnSpPr>
          <p:nvPr/>
        </p:nvCxnSpPr>
        <p:spPr>
          <a:xfrm>
            <a:off x="2894100" y="1796900"/>
            <a:ext cx="406500" cy="4977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5" name="Google Shape;175;p19"/>
          <p:cNvSpPr txBox="1"/>
          <p:nvPr/>
        </p:nvSpPr>
        <p:spPr>
          <a:xfrm>
            <a:off x="3975750" y="1489100"/>
            <a:ext cx="108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Top-quark fields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6" name="Google Shape;176;p19"/>
          <p:cNvCxnSpPr>
            <a:stCxn id="175" idx="1"/>
          </p:cNvCxnSpPr>
          <p:nvPr/>
        </p:nvCxnSpPr>
        <p:spPr>
          <a:xfrm flipH="1">
            <a:off x="3528150" y="1796900"/>
            <a:ext cx="447600" cy="573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" name="Google Shape;177;p19"/>
          <p:cNvCxnSpPr>
            <a:stCxn id="175" idx="1"/>
          </p:cNvCxnSpPr>
          <p:nvPr/>
        </p:nvCxnSpPr>
        <p:spPr>
          <a:xfrm flipH="1">
            <a:off x="3707250" y="1796900"/>
            <a:ext cx="268500" cy="573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8" name="Google Shape;178;p19"/>
          <p:cNvSpPr txBox="1"/>
          <p:nvPr/>
        </p:nvSpPr>
        <p:spPr>
          <a:xfrm>
            <a:off x="4802850" y="2387150"/>
            <a:ext cx="15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Higgs boson field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9" name="Google Shape;179;p19"/>
          <p:cNvCxnSpPr>
            <a:stCxn id="178" idx="1"/>
            <a:endCxn id="171" idx="3"/>
          </p:cNvCxnSpPr>
          <p:nvPr/>
        </p:nvCxnSpPr>
        <p:spPr>
          <a:xfrm flipH="1">
            <a:off x="3975750" y="2587250"/>
            <a:ext cx="8271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0" name="Google Shape;180;p19"/>
          <p:cNvSpPr txBox="1"/>
          <p:nvPr/>
        </p:nvSpPr>
        <p:spPr>
          <a:xfrm>
            <a:off x="4712825" y="2979950"/>
            <a:ext cx="124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Mixing angle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1" name="Google Shape;181;p19"/>
          <p:cNvCxnSpPr>
            <a:stCxn id="180" idx="1"/>
          </p:cNvCxnSpPr>
          <p:nvPr/>
        </p:nvCxnSpPr>
        <p:spPr>
          <a:xfrm flipH="1">
            <a:off x="4653725" y="3180050"/>
            <a:ext cx="59100" cy="406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2" name="Google Shape;182;p19"/>
          <p:cNvCxnSpPr>
            <a:stCxn id="180" idx="3"/>
          </p:cNvCxnSpPr>
          <p:nvPr/>
        </p:nvCxnSpPr>
        <p:spPr>
          <a:xfrm>
            <a:off x="5953025" y="3180050"/>
            <a:ext cx="122400" cy="3879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3" name="Google Shape;183;p19"/>
          <p:cNvSpPr txBox="1"/>
          <p:nvPr/>
        </p:nvSpPr>
        <p:spPr>
          <a:xfrm>
            <a:off x="4141100" y="3969350"/>
            <a:ext cx="108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Additional couplings</a:t>
            </a:r>
            <a:endParaRPr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4" name="Google Shape;184;p19"/>
          <p:cNvCxnSpPr>
            <a:stCxn id="183" idx="1"/>
          </p:cNvCxnSpPr>
          <p:nvPr/>
        </p:nvCxnSpPr>
        <p:spPr>
          <a:xfrm rot="10800000">
            <a:off x="3863900" y="3812750"/>
            <a:ext cx="277200" cy="4644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p19"/>
          <p:cNvCxnSpPr>
            <a:stCxn id="183" idx="3"/>
          </p:cNvCxnSpPr>
          <p:nvPr/>
        </p:nvCxnSpPr>
        <p:spPr>
          <a:xfrm flipH="1" rot="10800000">
            <a:off x="5229800" y="3794450"/>
            <a:ext cx="121500" cy="4827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6" name="Google Shape;186;p19"/>
          <p:cNvSpPr/>
          <p:nvPr/>
        </p:nvSpPr>
        <p:spPr>
          <a:xfrm>
            <a:off x="780175" y="4578850"/>
            <a:ext cx="524100" cy="47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1463450" y="4592400"/>
            <a:ext cx="691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latin typeface="Lato"/>
                <a:ea typeface="Lato"/>
                <a:cs typeface="Lato"/>
                <a:sym typeface="Lato"/>
              </a:rPr>
              <a:t>Recover SM for  </a:t>
            </a:r>
            <a:r>
              <a:rPr b="1" lang="de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gggggggg   </a:t>
            </a:r>
            <a:r>
              <a:rPr lang="de" sz="1800">
                <a:latin typeface="Lato"/>
                <a:ea typeface="Lato"/>
                <a:cs typeface="Lato"/>
                <a:sym typeface="Lato"/>
              </a:rPr>
              <a:t>and 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8" name="Google Shape;188;p19" title="[0,0,0,&quot;https://www.codecogs.com/eqnedit.php?latex=%5Ckappa_%7BHt%5Cbar%7Bt%7D%7D%3D1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00400" y="4719475"/>
            <a:ext cx="967500" cy="2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 title="[0,0,0,&quot;https://www.codecogs.com/eqnedit.php?latex=%5Calpha_%7BCP%7D%3D0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57925" y="4719475"/>
            <a:ext cx="1010589" cy="2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9"/>
          <p:cNvSpPr txBox="1"/>
          <p:nvPr/>
        </p:nvSpPr>
        <p:spPr>
          <a:xfrm>
            <a:off x="7177675" y="408675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Artoisenet et al. ‘13</a:t>
            </a:r>
            <a:endParaRPr b="1" i="1" sz="1200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Maltoni et al. ‘1</a:t>
            </a:r>
            <a:r>
              <a:rPr b="1" i="1" lang="de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b="1" i="1" sz="1200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Demartin et al. ‘14</a:t>
            </a:r>
            <a:endParaRPr b="1" i="1" sz="1200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0"/>
          <p:cNvSpPr txBox="1"/>
          <p:nvPr>
            <p:ph type="title"/>
          </p:nvPr>
        </p:nvSpPr>
        <p:spPr>
          <a:xfrm>
            <a:off x="3986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Higgs characterisation framework (HCF)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98" name="Google Shape;198;p20" title="[0,0,0,&quot;https://www.codecogs.com/eqnedit.php?latex=%5Cmathcal%7BL%7D_%7Bt%5Cbar%7Bt%7DH%7D%20%3D%20-%20%5Cfrac%7BY_t%7D%7B%5Csqrt%7B2%7D%7D%20%5Cbar%7B%5Cpsi%7D_t%20%5Cleft(%20%5Ckappa_%7BHt%5Cbar%7Bt%7D%7D%5C%2C%20%5Ccos(%5Calpha_%7BCP%7D)%20%2B%20i%20%5Ckappa_%7BAt%5Cbar%7Bt%7D%7D%20%5C%2C%20%5Csin(%5Calpha_%7BCP%7D)%20%5Cgamma_5%20%5Cright)%20%5Cpsi_t%20H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8250" y="1699900"/>
            <a:ext cx="4521203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 txBox="1"/>
          <p:nvPr/>
        </p:nvSpPr>
        <p:spPr>
          <a:xfrm>
            <a:off x="780175" y="1651800"/>
            <a:ext cx="124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000" u="sng">
                <a:solidFill>
                  <a:srgbClr val="F46524"/>
                </a:solidFill>
                <a:latin typeface="Lato"/>
                <a:ea typeface="Lato"/>
                <a:cs typeface="Lato"/>
                <a:sym typeface="Lato"/>
              </a:rPr>
              <a:t>HCF:</a:t>
            </a:r>
            <a:endParaRPr b="1" sz="2000" u="sng">
              <a:solidFill>
                <a:srgbClr val="F4652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4712825" y="1227350"/>
            <a:ext cx="124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d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Mixing angle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1" name="Google Shape;201;p20"/>
          <p:cNvCxnSpPr>
            <a:stCxn id="200" idx="1"/>
          </p:cNvCxnSpPr>
          <p:nvPr/>
        </p:nvCxnSpPr>
        <p:spPr>
          <a:xfrm flipH="1">
            <a:off x="4653725" y="1427450"/>
            <a:ext cx="59100" cy="406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" name="Google Shape;202;p20"/>
          <p:cNvCxnSpPr>
            <a:stCxn id="200" idx="3"/>
          </p:cNvCxnSpPr>
          <p:nvPr/>
        </p:nvCxnSpPr>
        <p:spPr>
          <a:xfrm>
            <a:off x="5953025" y="1427450"/>
            <a:ext cx="122400" cy="3879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3" name="Google Shape;203;p20"/>
          <p:cNvSpPr/>
          <p:nvPr/>
        </p:nvSpPr>
        <p:spPr>
          <a:xfrm>
            <a:off x="3708500" y="1663700"/>
            <a:ext cx="1183800" cy="516900"/>
          </a:xfrm>
          <a:prstGeom prst="ellipse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5065500" y="1663700"/>
            <a:ext cx="1446300" cy="516900"/>
          </a:xfrm>
          <a:prstGeom prst="ellipse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6AA84F"/>
                </a:solidFill>
              </a:rPr>
              <a:t> 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205" name="Google Shape;205;p20"/>
          <p:cNvSpPr txBox="1"/>
          <p:nvPr/>
        </p:nvSpPr>
        <p:spPr>
          <a:xfrm>
            <a:off x="3920825" y="2156600"/>
            <a:ext cx="1013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CP-even</a:t>
            </a:r>
            <a:endParaRPr b="1" sz="1600">
              <a:solidFill>
                <a:srgbClr val="3C78D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20"/>
          <p:cNvSpPr txBox="1"/>
          <p:nvPr/>
        </p:nvSpPr>
        <p:spPr>
          <a:xfrm>
            <a:off x="5451275" y="2156600"/>
            <a:ext cx="1013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</a:t>
            </a:r>
            <a:endParaRPr b="1" sz="1600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20"/>
          <p:cNvSpPr txBox="1"/>
          <p:nvPr/>
        </p:nvSpPr>
        <p:spPr>
          <a:xfrm>
            <a:off x="544375" y="2728725"/>
            <a:ext cx="3507300" cy="19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ato"/>
                <a:ea typeface="Lato"/>
                <a:cs typeface="Lato"/>
                <a:sym typeface="Lato"/>
              </a:rPr>
              <a:t>Three reference points: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de" sz="1600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CP-even:</a:t>
            </a:r>
            <a:r>
              <a:rPr lang="de" sz="1600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600">
              <a:solidFill>
                <a:srgbClr val="3C78D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de" sz="16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CP-odd:</a:t>
            </a:r>
            <a:endParaRPr b="1" sz="1600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de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CP-mixed:</a:t>
            </a:r>
            <a:endParaRPr b="1" sz="1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8" name="Google Shape;208;p20" title="[0,0,0,&quot;https://www.codecogs.com/eqnedit.php?latex=%5Calpha_%7B%5Ctext%7BCP%7D%7D%20%3D%200%20%5Clongrightarrow%20%5Ccos(%5Calpha_%7B%5Ctext%7BCP%7D%7D)%20%3D%201%2C%5C%2C%5Csin(%5Calpha_%7B%5Ctext%7BCP%7D%7D)%20%3D%200%2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3750" y="3236888"/>
            <a:ext cx="4039746" cy="23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0" title="[0,0,0,&quot;https://www.codecogs.com/eqnedit.php?latex=%5Calpha_%7B%5Ctext%7BCP%7D%7D%20%3D%20%5Cfrac%7B%5Cpi%7D%7B4%7D%20%5Clongrightarrow%20%5Ccos(%5Calpha_%7B%5Ctext%7BCP%7D%7D)%20%3D%20%5Csin(%5Calpha_%7B%5Ctext%7BCP%7D%7D)%20%3D%20%5Cfrac%7B1%7D%7B%5Csqrt%7B2%7D%7D%20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2225" y="4162275"/>
            <a:ext cx="3943196" cy="5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0" title="[0,0,0,&quot;https://www.codecogs.com/eqnedit.php?latex=%5Calpha_%7B%5Ctext%7BCP%7D%7D%20%3D%20%5Cfrac%7B%5Cpi%7D%7B2%7D%20%5Clongrightarrow%20%5Ccos(%5Calpha_%7B%5Ctext%7BCP%7D%7D)%20%3D%200%2C%5C%2C%5Csin(%5Calpha_%7B%5Ctext%7BCP%7D%7D)%20%3D%201%20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02225" y="3674269"/>
            <a:ext cx="4082802" cy="419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1" title="[0,0,0,&quot;https://www.codecogs.com/eqnedit.php?latex=%5Cmathcal%7BL%7D_%7BHVV%7D%20%3D%20%5Ckappa_%7BHVV%7D%20%5Cleft(%20%5Cfrac%7Bg_%7BHZZ%7D%7D%7B2%7D%20Z_%5Cmu%20Z%5E%5Cmu%20%2B%20g_%7BHWW%7D%20W%5E%2B_%5Cmu%20W%5E%7B-%20%5Cmu%7D%20%5Cright)H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875" y="4188625"/>
            <a:ext cx="5054601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6125" y="491750"/>
            <a:ext cx="1637875" cy="4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18" name="Google Shape;218;p21"/>
          <p:cNvSpPr txBox="1"/>
          <p:nvPr>
            <p:ph type="title"/>
          </p:nvPr>
        </p:nvSpPr>
        <p:spPr>
          <a:xfrm>
            <a:off x="474825" y="56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Parameter choices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1"/>
          <p:cNvSpPr txBox="1"/>
          <p:nvPr/>
        </p:nvSpPr>
        <p:spPr>
          <a:xfrm>
            <a:off x="503000" y="1735425"/>
            <a:ext cx="571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Choose </a:t>
            </a: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iiiiiiiiiiiiiiiii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to </a:t>
            </a:r>
            <a:r>
              <a:rPr b="1" lang="d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recover SM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results for 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0" name="Google Shape;220;p21" title="[0,0,0,&quot;https://www.codecogs.com/eqnedit.php?latex=%5Ckappa_%7BHt%5Cbar%7Bt%7D%7D%3D1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7225" y="1855972"/>
            <a:ext cx="708850" cy="171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1" title="[0,0,0,&quot;https://www.codecogs.com/eqnedit.php?latex=%5Calpha_%7BCP%7D%3D0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9300" y="1835363"/>
            <a:ext cx="844225" cy="19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1" title="[0,0,0,&quot;https://www.codecogs.com/eqnedit.php?latex=%5Cunderline%7B%5Ckappa_%7BHt%5Cbar%7Bt%7D%7D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3022" y="1498325"/>
            <a:ext cx="548700" cy="23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1" title="[0,0,0,&quot;https://www.codecogs.com/eqnedit.php?latex=%5Cunderline%7B%5Ckappa_%7BHVV%7D%7D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3025" y="3919125"/>
            <a:ext cx="708850" cy="22351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1"/>
          <p:cNvSpPr/>
          <p:nvPr/>
        </p:nvSpPr>
        <p:spPr>
          <a:xfrm>
            <a:off x="2632250" y="4272250"/>
            <a:ext cx="708900" cy="335400"/>
          </a:xfrm>
          <a:prstGeom prst="ellipse">
            <a:avLst/>
          </a:prstGeom>
          <a:noFill/>
          <a:ln cap="flat" cmpd="sng" w="28575">
            <a:solidFill>
              <a:srgbClr val="F46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1"/>
          <p:cNvSpPr txBox="1"/>
          <p:nvPr/>
        </p:nvSpPr>
        <p:spPr>
          <a:xfrm>
            <a:off x="2028175" y="4614275"/>
            <a:ext cx="189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rgbClr val="F46524"/>
                </a:solidFill>
                <a:latin typeface="Lato"/>
                <a:ea typeface="Lato"/>
                <a:cs typeface="Lato"/>
                <a:sym typeface="Lato"/>
              </a:rPr>
              <a:t>Additional coupling</a:t>
            </a:r>
            <a:endParaRPr b="1">
              <a:solidFill>
                <a:srgbClr val="F4652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21"/>
          <p:cNvSpPr txBox="1"/>
          <p:nvPr/>
        </p:nvSpPr>
        <p:spPr>
          <a:xfrm>
            <a:off x="503000" y="2761300"/>
            <a:ext cx="8376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Choose </a:t>
            </a: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iiiiiiiiiiiiiiii i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to have the same coupling as for CP-even part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de">
                <a:latin typeface="Lato"/>
                <a:ea typeface="Lato"/>
                <a:cs typeface="Lato"/>
                <a:sym typeface="Lato"/>
              </a:rPr>
              <a:t>Choose </a:t>
            </a: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iiiiiiiiiiiiiiiiiiiii</a:t>
            </a:r>
            <a:r>
              <a:rPr lang="de">
                <a:latin typeface="Lato"/>
                <a:ea typeface="Lato"/>
                <a:cs typeface="Lato"/>
                <a:sym typeface="Lato"/>
              </a:rPr>
              <a:t> to be consistent with </a:t>
            </a:r>
            <a:r>
              <a:rPr b="1" lang="d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gluon-gluon fusion (ggF) measurements    </a:t>
            </a:r>
            <a:r>
              <a:rPr b="1" i="1" lang="de" u="sng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(ATLAS ‘21)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7" name="Google Shape;227;p21" title="[0,0,0,&quot;https://www.codecogs.com/eqnedit.php?latex=%5Ckappa_%7BAt%5Cbar%7Bt%7D%7D%3D1#0&quot;]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07224" y="2872838"/>
            <a:ext cx="708850" cy="17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1" title="[0,0,0,&quot;https://www.codecogs.com/eqnedit.php?latex=%5Ckappa_%7BAt%5Cbar%7Bt%7D%7D%3D2%2F3#0&quot;]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07223" y="3186800"/>
            <a:ext cx="878952" cy="2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1" title="[0,0,0,&quot;https://www.codecogs.com/eqnedit.php?latex=%5Cunderline%7B%5Ckappa_%7BAt%5Cbar%7Bt%7D%7D%7D#0&quot;]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025" y="2508600"/>
            <a:ext cx="548700" cy="252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