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312" r:id="rId2"/>
    <p:sldId id="302" r:id="rId3"/>
    <p:sldId id="435" r:id="rId4"/>
    <p:sldId id="484" r:id="rId5"/>
    <p:sldId id="459" r:id="rId6"/>
    <p:sldId id="440" r:id="rId7"/>
    <p:sldId id="392" r:id="rId8"/>
    <p:sldId id="384" r:id="rId9"/>
    <p:sldId id="485" r:id="rId10"/>
    <p:sldId id="304" r:id="rId11"/>
    <p:sldId id="305" r:id="rId12"/>
    <p:sldId id="432" r:id="rId13"/>
    <p:sldId id="259" r:id="rId14"/>
    <p:sldId id="260" r:id="rId15"/>
    <p:sldId id="261" r:id="rId16"/>
    <p:sldId id="262" r:id="rId17"/>
    <p:sldId id="490" r:id="rId18"/>
    <p:sldId id="486" r:id="rId19"/>
    <p:sldId id="263" r:id="rId20"/>
    <p:sldId id="264" r:id="rId21"/>
    <p:sldId id="265" r:id="rId22"/>
    <p:sldId id="266" r:id="rId23"/>
    <p:sldId id="493" r:id="rId24"/>
    <p:sldId id="492" r:id="rId25"/>
    <p:sldId id="488" r:id="rId26"/>
    <p:sldId id="494" r:id="rId27"/>
    <p:sldId id="308" r:id="rId28"/>
    <p:sldId id="309" r:id="rId29"/>
    <p:sldId id="311" r:id="rId30"/>
    <p:sldId id="3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73"/>
    <p:restoredTop sz="94648"/>
  </p:normalViewPr>
  <p:slideViewPr>
    <p:cSldViewPr snapToGrid="0" snapToObjects="1" showGuides="1">
      <p:cViewPr varScale="1">
        <p:scale>
          <a:sx n="111" d="100"/>
          <a:sy n="111" d="100"/>
        </p:scale>
        <p:origin x="248" y="22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69" d="100"/>
          <a:sy n="169" d="100"/>
        </p:scale>
        <p:origin x="313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2C3483-BEBC-EB4C-8F01-18B92F58A7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E672B7-62DF-174E-BB92-E02FE74104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7A4879-D8BC-1E49-8BC3-3966F2BB984C}" type="datetimeFigureOut">
              <a:rPr lang="en-US" smtClean="0"/>
              <a:t>7/12/22</a:t>
            </a:fld>
            <a:endParaRPr lang="en-US"/>
          </a:p>
        </p:txBody>
      </p:sp>
      <p:sp>
        <p:nvSpPr>
          <p:cNvPr id="4" name="Footer Placeholder 3">
            <a:extLst>
              <a:ext uri="{FF2B5EF4-FFF2-40B4-BE49-F238E27FC236}">
                <a16:creationId xmlns:a16="http://schemas.microsoft.com/office/drawing/2014/main" id="{2C9588AA-C7C5-AD4B-8CE4-81AD5314EF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24AF73-13B5-6640-B20E-5A47EFAFBF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519B71-3135-D446-97D3-801F7139CF72}" type="slidenum">
              <a:rPr lang="en-US" smtClean="0"/>
              <a:t>‹#›</a:t>
            </a:fld>
            <a:endParaRPr lang="en-US"/>
          </a:p>
        </p:txBody>
      </p:sp>
    </p:spTree>
    <p:extLst>
      <p:ext uri="{BB962C8B-B14F-4D97-AF65-F5344CB8AC3E}">
        <p14:creationId xmlns:p14="http://schemas.microsoft.com/office/powerpoint/2010/main" val="2225777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70A8FC-B742-1B44-9542-16A72EB59C7D}" type="datetimeFigureOut">
              <a:rPr lang="en-US" smtClean="0"/>
              <a:t>7/12/22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5C2DE-8AF5-D74E-9719-E0514B3945FB}" type="slidenum">
              <a:rPr lang="en-US" smtClean="0"/>
              <a:t>‹#›</a:t>
            </a:fld>
            <a:endParaRPr lang="en-US"/>
          </a:p>
        </p:txBody>
      </p:sp>
    </p:spTree>
    <p:extLst>
      <p:ext uri="{BB962C8B-B14F-4D97-AF65-F5344CB8AC3E}">
        <p14:creationId xmlns:p14="http://schemas.microsoft.com/office/powerpoint/2010/main" val="65921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properties that make a neutrino a great messenger particle also make it very challenging to detect neutrinos on Earth. Their low interaction cross section and the very low neutrino flux require the instrumentation of large volumes to detect neutrinos with reasonable rates. This plot shows the neutrino flux as a function of their energy. The y-axis is multiplied by the energy squared. Hence, a horizontal line actually means that the flux drops by two orders of magnitude if the energy is increased by a factor of 10x. On the left side we see the astrophysical neutrino flux measured by the IceCube neutrino detector, an optical detector at the South Pole. However, its sensitivity is limited by its size to about 1e7 GeV (=1e16 eV). The upper energies are largely unexplored, but this is the energy region connected to ultra-high energy cosmic rays and thus the region where we can study the most violent phenomena in our universe. </a:t>
            </a:r>
          </a:p>
          <a:p>
            <a:endParaRPr lang="en-US"/>
          </a:p>
          <a:p>
            <a:r>
              <a:rPr lang="en-US"/>
              <a:t>The solution to explore the high energy region is the radio technique. The two main advantages are that we get large volumes for essentially no costs by using the Antarctic ice, and that the ice is transparent to radio waves. The attenuation length is larger than 1km. Hence, a single radio station already observes an effective volume of one cubic kilometer. That mean that a single radio detector station is as sensitive as the complete IceCube detector. </a:t>
            </a:r>
          </a:p>
        </p:txBody>
      </p:sp>
      <p:sp>
        <p:nvSpPr>
          <p:cNvPr id="4" name="Slide Number Placeholder 3"/>
          <p:cNvSpPr>
            <a:spLocks noGrp="1"/>
          </p:cNvSpPr>
          <p:nvPr>
            <p:ph type="sldNum" sz="quarter" idx="5"/>
          </p:nvPr>
        </p:nvSpPr>
        <p:spPr/>
        <p:txBody>
          <a:bodyPr/>
          <a:lstStyle/>
          <a:p>
            <a:fld id="{5085C2DE-8AF5-D74E-9719-E0514B3945FB}" type="slidenum">
              <a:rPr lang="en-US" smtClean="0"/>
              <a:t>2</a:t>
            </a:fld>
            <a:endParaRPr lang="en-US"/>
          </a:p>
        </p:txBody>
      </p:sp>
    </p:spTree>
    <p:extLst>
      <p:ext uri="{BB962C8B-B14F-4D97-AF65-F5344CB8AC3E}">
        <p14:creationId xmlns:p14="http://schemas.microsoft.com/office/powerpoint/2010/main" val="1769714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85C2DE-8AF5-D74E-9719-E0514B3945FB}" type="slidenum">
              <a:rPr lang="en-US" smtClean="0"/>
              <a:t>3</a:t>
            </a:fld>
            <a:endParaRPr lang="en-US"/>
          </a:p>
        </p:txBody>
      </p:sp>
    </p:spTree>
    <p:extLst>
      <p:ext uri="{BB962C8B-B14F-4D97-AF65-F5344CB8AC3E}">
        <p14:creationId xmlns:p14="http://schemas.microsoft.com/office/powerpoint/2010/main" val="3104808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where does the radio emission come from. When a neutrino interacts in the ice, due to its enormous energy it creates a large cascade of secondary particles. This particle shower has a negative charge excess in the shower front that changes in time which produces a short radio pulse. This is called the Askaryan effect. This plot shows how a typical neutrino radio pulse looks like. The pulse is very short. Depending on the angle under which the shower is observed, it ranges from a less than a </a:t>
            </a:r>
            <a:r>
              <a:rPr lang="en-US" err="1"/>
              <a:t>nano</a:t>
            </a:r>
            <a:r>
              <a:rPr lang="en-US"/>
              <a:t> second to a few </a:t>
            </a:r>
            <a:r>
              <a:rPr lang="en-US" err="1"/>
              <a:t>nano</a:t>
            </a:r>
            <a:r>
              <a:rPr lang="en-US"/>
              <a:t> seconds. This corresponds to frequencies of roughly 100MHz to 1GHz. Hence, we can observe neutrinos by installing antennas close to the ice surface. </a:t>
            </a:r>
          </a:p>
          <a:p>
            <a:endParaRPr lang="en-US"/>
          </a:p>
          <a:p>
            <a:endParaRPr lang="en-US"/>
          </a:p>
        </p:txBody>
      </p:sp>
      <p:sp>
        <p:nvSpPr>
          <p:cNvPr id="4" name="Slide Number Placeholder 3"/>
          <p:cNvSpPr>
            <a:spLocks noGrp="1"/>
          </p:cNvSpPr>
          <p:nvPr>
            <p:ph type="sldNum" sz="quarter" idx="5"/>
          </p:nvPr>
        </p:nvSpPr>
        <p:spPr/>
        <p:txBody>
          <a:bodyPr/>
          <a:lstStyle/>
          <a:p>
            <a:fld id="{5085C2DE-8AF5-D74E-9719-E0514B3945FB}" type="slidenum">
              <a:rPr lang="en-US" smtClean="0"/>
              <a:t>4</a:t>
            </a:fld>
            <a:endParaRPr lang="en-US"/>
          </a:p>
        </p:txBody>
      </p:sp>
    </p:spTree>
    <p:extLst>
      <p:ext uri="{BB962C8B-B14F-4D97-AF65-F5344CB8AC3E}">
        <p14:creationId xmlns:p14="http://schemas.microsoft.com/office/powerpoint/2010/main" val="172963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begins the interesting part of the talk where we simulate the propagation of leptons through the ice. Here we show a 1EeV muon propagating inclined through the ice. We used the PROPOSAL code to calculate the energy losses. In this plot we show all stochastic energy </a:t>
            </a:r>
            <a:r>
              <a:rPr lang="en-US" dirty="0" err="1"/>
              <a:t>lossed</a:t>
            </a:r>
            <a:r>
              <a:rPr lang="en-US" dirty="0"/>
              <a:t> &gt; 1e14eV. All of these dots will initiate a particle cascade that will generate radio emission. We see that 6 particularly high energy deposits that are similar in energy than the initial shower. So instead of just having a large shower from the initial interaction, we get several large showers along the muon trajectory. </a:t>
            </a:r>
          </a:p>
          <a:p>
            <a:endParaRPr lang="en-US" dirty="0"/>
          </a:p>
          <a:p>
            <a:r>
              <a:rPr lang="en-US" dirty="0"/>
              <a:t>In addition, we often get many lower energy showers in close vicinity that might interfere constructively. In our previous publication we ignored this effect, but here we study it in detail. </a:t>
            </a:r>
          </a:p>
        </p:txBody>
      </p:sp>
      <p:sp>
        <p:nvSpPr>
          <p:cNvPr id="4" name="Slide Number Placeholder 3"/>
          <p:cNvSpPr>
            <a:spLocks noGrp="1"/>
          </p:cNvSpPr>
          <p:nvPr>
            <p:ph type="sldNum" sz="quarter" idx="5"/>
          </p:nvPr>
        </p:nvSpPr>
        <p:spPr/>
        <p:txBody>
          <a:bodyPr/>
          <a:lstStyle/>
          <a:p>
            <a:fld id="{5085C2DE-8AF5-D74E-9719-E0514B3945FB}" type="slidenum">
              <a:rPr lang="en-US" smtClean="0"/>
              <a:t>12</a:t>
            </a:fld>
            <a:endParaRPr lang="en-US"/>
          </a:p>
        </p:txBody>
      </p:sp>
    </p:spTree>
    <p:extLst>
      <p:ext uri="{BB962C8B-B14F-4D97-AF65-F5344CB8AC3E}">
        <p14:creationId xmlns:p14="http://schemas.microsoft.com/office/powerpoint/2010/main" val="1272917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f808d1912b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f808d1912b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bea44eb4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bea44eb4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f808d1912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f808d1912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f808d1912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f808d1912b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808d1912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f808d1912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7E58C-3459-9445-A5E4-88759E9DF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93B224-4FA6-8049-985D-852E7ACBE1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293A54-123A-804C-8D84-F5B1A568081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5A10814-1029-7942-8CEA-E126D299C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5D2B4-F415-114A-8D2B-56755009E97A}"/>
              </a:ext>
            </a:extLst>
          </p:cNvPr>
          <p:cNvSpPr>
            <a:spLocks noGrp="1"/>
          </p:cNvSpPr>
          <p:nvPr>
            <p:ph type="sldNum" sz="quarter" idx="12"/>
          </p:nvPr>
        </p:nvSpPr>
        <p:spPr/>
        <p:txBody>
          <a:bodyPr/>
          <a:lstStyle/>
          <a:p>
            <a:fld id="{AF239F6F-26B3-1A44-8F44-8A41E0563732}" type="slidenum">
              <a:rPr lang="en-US" smtClean="0"/>
              <a:t>‹#›</a:t>
            </a:fld>
            <a:endParaRPr lang="en-US"/>
          </a:p>
        </p:txBody>
      </p:sp>
    </p:spTree>
    <p:extLst>
      <p:ext uri="{BB962C8B-B14F-4D97-AF65-F5344CB8AC3E}">
        <p14:creationId xmlns:p14="http://schemas.microsoft.com/office/powerpoint/2010/main" val="1579899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B759-4E51-C34F-928B-53B7E23B77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BF7DD0-6D66-DB46-AD46-B9FBD6EB96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30F5A-BF76-3A48-9867-E9BFF3A1FA7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B6E9181-2B84-DB42-A528-EEABAF4464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F973CA-15F5-9943-B276-C6DF8FFB8BE9}"/>
              </a:ext>
            </a:extLst>
          </p:cNvPr>
          <p:cNvSpPr>
            <a:spLocks noGrp="1"/>
          </p:cNvSpPr>
          <p:nvPr>
            <p:ph type="sldNum" sz="quarter" idx="12"/>
          </p:nvPr>
        </p:nvSpPr>
        <p:spPr/>
        <p:txBody>
          <a:bodyPr/>
          <a:lstStyle/>
          <a:p>
            <a:fld id="{AF239F6F-26B3-1A44-8F44-8A41E0563732}" type="slidenum">
              <a:rPr lang="en-US" smtClean="0"/>
              <a:t>‹#›</a:t>
            </a:fld>
            <a:endParaRPr lang="en-US"/>
          </a:p>
        </p:txBody>
      </p:sp>
    </p:spTree>
    <p:extLst>
      <p:ext uri="{BB962C8B-B14F-4D97-AF65-F5344CB8AC3E}">
        <p14:creationId xmlns:p14="http://schemas.microsoft.com/office/powerpoint/2010/main" val="119651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211F0-9D90-464D-BC8F-CB15FF1393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A17722-8C7A-D54E-AFA5-22023996E8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02671-0FD4-0747-8D2C-D6B213A78C5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43E9C51-23A0-C84B-9ED4-B7D8F0422A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A1C7F6-C1CB-3944-A66A-AB24FFC238B4}"/>
              </a:ext>
            </a:extLst>
          </p:cNvPr>
          <p:cNvSpPr>
            <a:spLocks noGrp="1"/>
          </p:cNvSpPr>
          <p:nvPr>
            <p:ph type="sldNum" sz="quarter" idx="12"/>
          </p:nvPr>
        </p:nvSpPr>
        <p:spPr/>
        <p:txBody>
          <a:bodyPr/>
          <a:lstStyle/>
          <a:p>
            <a:fld id="{AF239F6F-26B3-1A44-8F44-8A41E0563732}" type="slidenum">
              <a:rPr lang="en-US" smtClean="0"/>
              <a:t>‹#›</a:t>
            </a:fld>
            <a:endParaRPr lang="en-US"/>
          </a:p>
        </p:txBody>
      </p:sp>
    </p:spTree>
    <p:extLst>
      <p:ext uri="{BB962C8B-B14F-4D97-AF65-F5344CB8AC3E}">
        <p14:creationId xmlns:p14="http://schemas.microsoft.com/office/powerpoint/2010/main" val="2621246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562" y="273422"/>
            <a:ext cx="10971684" cy="1144631"/>
          </a:xfrm>
          <a:prstGeom prst="rect">
            <a:avLst/>
          </a:prstGeom>
        </p:spPr>
        <p:txBody>
          <a:bodyPr lIns="0" tIns="0" rIns="0" bIns="0" anchor="ctr">
            <a:noAutofit/>
          </a:bodyPr>
          <a:lstStyle/>
          <a:p>
            <a:pPr algn="ctr"/>
            <a:endParaRPr lang="en-US" sz="5321" b="0" strike="noStrike" spc="-1">
              <a:latin typeface="Arial"/>
            </a:endParaRPr>
          </a:p>
        </p:txBody>
      </p:sp>
      <p:sp>
        <p:nvSpPr>
          <p:cNvPr id="11" name="PlaceHolder 2"/>
          <p:cNvSpPr>
            <a:spLocks noGrp="1"/>
          </p:cNvSpPr>
          <p:nvPr>
            <p:ph type="body"/>
          </p:nvPr>
        </p:nvSpPr>
        <p:spPr>
          <a:xfrm>
            <a:off x="609562" y="1604399"/>
            <a:ext cx="10971684" cy="3976819"/>
          </a:xfrm>
          <a:prstGeom prst="rect">
            <a:avLst/>
          </a:prstGeom>
        </p:spPr>
        <p:txBody>
          <a:bodyPr lIns="0" tIns="0" rIns="0" bIns="0">
            <a:normAutofit/>
          </a:bodyPr>
          <a:lstStyle/>
          <a:p>
            <a:endParaRPr lang="en-US" sz="2661" b="0" strike="noStrike" spc="-1">
              <a:latin typeface="Arial"/>
            </a:endParaRPr>
          </a:p>
        </p:txBody>
      </p:sp>
      <p:sp>
        <p:nvSpPr>
          <p:cNvPr id="4" name="PlaceHolder 4">
            <a:extLst>
              <a:ext uri="{FF2B5EF4-FFF2-40B4-BE49-F238E27FC236}">
                <a16:creationId xmlns:a16="http://schemas.microsoft.com/office/drawing/2014/main" id="{7B8FBA40-38E8-B5AE-1A08-50A0692DF34C}"/>
              </a:ext>
            </a:extLst>
          </p:cNvPr>
          <p:cNvSpPr>
            <a:spLocks noGrp="1"/>
          </p:cNvSpPr>
          <p:nvPr>
            <p:ph type="ftr" idx="10"/>
          </p:nvPr>
        </p:nvSpPr>
        <p:spPr>
          <a:xfrm>
            <a:off x="4169405" y="6246923"/>
            <a:ext cx="3864189" cy="472394"/>
          </a:xfrm>
          <a:prstGeom prst="rect">
            <a:avLst/>
          </a:prstGeom>
        </p:spPr>
        <p:txBody>
          <a:bodyPr lIns="0" tIns="0" rIns="0" bIns="0">
            <a:noAutofit/>
          </a:bodyPr>
          <a:lstStyle/>
          <a:p>
            <a:pPr algn="ctr"/>
            <a:r>
              <a:rPr lang="en-US" sz="1693" b="0" strike="noStrike" spc="-1" dirty="0">
                <a:latin typeface="Times New Roman"/>
              </a:rPr>
              <a:t>ARENA 2022</a:t>
            </a:r>
          </a:p>
        </p:txBody>
      </p:sp>
      <p:sp>
        <p:nvSpPr>
          <p:cNvPr id="5" name="PlaceHolder 5">
            <a:extLst>
              <a:ext uri="{FF2B5EF4-FFF2-40B4-BE49-F238E27FC236}">
                <a16:creationId xmlns:a16="http://schemas.microsoft.com/office/drawing/2014/main" id="{7DE2DD8D-CDB3-0911-CAD4-609225821AED}"/>
              </a:ext>
            </a:extLst>
          </p:cNvPr>
          <p:cNvSpPr>
            <a:spLocks noGrp="1"/>
          </p:cNvSpPr>
          <p:nvPr>
            <p:ph type="sldNum" idx="11"/>
          </p:nvPr>
        </p:nvSpPr>
        <p:spPr>
          <a:xfrm>
            <a:off x="8741122" y="6246923"/>
            <a:ext cx="2840124" cy="472394"/>
          </a:xfrm>
          <a:prstGeom prst="rect">
            <a:avLst/>
          </a:prstGeom>
        </p:spPr>
        <p:txBody>
          <a:bodyPr lIns="0" tIns="0" rIns="0" bIns="0">
            <a:noAutofit/>
          </a:bodyPr>
          <a:lstStyle/>
          <a:p>
            <a:pPr algn="r"/>
            <a:fld id="{F0A3698F-5652-4D41-834B-D22B5C10F622}" type="slidenum">
              <a:rPr lang="en-US" sz="1693" b="0" strike="noStrike" spc="-1">
                <a:latin typeface="Times New Roman"/>
              </a:rPr>
              <a:t>‹#›</a:t>
            </a:fld>
            <a:endParaRPr lang="en-US" sz="1693" b="0" strike="noStrike" spc="-1">
              <a:latin typeface="Times New Roman"/>
            </a:endParaRPr>
          </a:p>
        </p:txBody>
      </p:sp>
    </p:spTree>
    <p:extLst>
      <p:ext uri="{BB962C8B-B14F-4D97-AF65-F5344CB8AC3E}">
        <p14:creationId xmlns:p14="http://schemas.microsoft.com/office/powerpoint/2010/main" val="2756760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0691-0F56-744D-A7E4-4F88C688A4DA}"/>
              </a:ext>
            </a:extLst>
          </p:cNvPr>
          <p:cNvSpPr>
            <a:spLocks noGrp="1"/>
          </p:cNvSpPr>
          <p:nvPr>
            <p:ph type="title"/>
          </p:nvPr>
        </p:nvSpPr>
        <p:spPr/>
        <p:txBody>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A47E6C1-3796-964E-AF21-F5F1BA93CF24}"/>
              </a:ext>
            </a:extLst>
          </p:cNvPr>
          <p:cNvSpPr>
            <a:spLocks noGrp="1"/>
          </p:cNvSpPr>
          <p:nvPr>
            <p:ph idx="1"/>
          </p:nvPr>
        </p:nvSpPr>
        <p:spPr/>
        <p:txBody>
          <a:bodyPr/>
          <a:lstStyle>
            <a:lvl1pPr>
              <a:defRPr sz="2000"/>
            </a:lvl1pPr>
            <a:lvl2pPr>
              <a:defRPr sz="18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B3BA9DB-5D19-7A4E-A433-0BCD13B9DBE9}"/>
              </a:ext>
            </a:extLst>
          </p:cNvPr>
          <p:cNvSpPr>
            <a:spLocks noGrp="1"/>
          </p:cNvSpPr>
          <p:nvPr>
            <p:ph type="sldNum" sz="quarter" idx="10"/>
          </p:nvPr>
        </p:nvSpPr>
        <p:spPr/>
        <p:txBody>
          <a:bodyPr/>
          <a:lstStyle/>
          <a:p>
            <a:fld id="{AF239F6F-26B3-1A44-8F44-8A41E0563732}" type="slidenum">
              <a:rPr lang="en-US" smtClean="0"/>
              <a:pPr/>
              <a:t>‹#›</a:t>
            </a:fld>
            <a:endParaRPr lang="en-US" dirty="0"/>
          </a:p>
        </p:txBody>
      </p:sp>
    </p:spTree>
    <p:extLst>
      <p:ext uri="{BB962C8B-B14F-4D97-AF65-F5344CB8AC3E}">
        <p14:creationId xmlns:p14="http://schemas.microsoft.com/office/powerpoint/2010/main" val="33188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AC33-0EB1-4A4C-BA24-123FA2CD92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51E8A5-7B3C-7449-922F-F2CC823B23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007912-027D-224B-BECA-CFF2D2BD223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1CEDBD2-E585-0548-A99B-1A622101C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BC92F-0C38-B443-ACC5-422F457812CA}"/>
              </a:ext>
            </a:extLst>
          </p:cNvPr>
          <p:cNvSpPr>
            <a:spLocks noGrp="1"/>
          </p:cNvSpPr>
          <p:nvPr>
            <p:ph type="sldNum" sz="quarter" idx="12"/>
          </p:nvPr>
        </p:nvSpPr>
        <p:spPr/>
        <p:txBody>
          <a:bodyPr/>
          <a:lstStyle/>
          <a:p>
            <a:fld id="{AF239F6F-26B3-1A44-8F44-8A41E0563732}" type="slidenum">
              <a:rPr lang="en-US" smtClean="0"/>
              <a:t>‹#›</a:t>
            </a:fld>
            <a:endParaRPr lang="en-US"/>
          </a:p>
        </p:txBody>
      </p:sp>
    </p:spTree>
    <p:extLst>
      <p:ext uri="{BB962C8B-B14F-4D97-AF65-F5344CB8AC3E}">
        <p14:creationId xmlns:p14="http://schemas.microsoft.com/office/powerpoint/2010/main" val="62095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E16D-0921-1244-8779-D42A2B791A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0580A8-2498-6345-9681-9D8A461E5D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D30619-7A21-D34B-BE65-0A50B0D539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630852-6456-8F4D-975A-A5C925B502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90CD539-9A1B-1C4A-833E-E27F55750E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1138C8-0E21-4540-ABD1-1E2B948A1EDC}"/>
              </a:ext>
            </a:extLst>
          </p:cNvPr>
          <p:cNvSpPr>
            <a:spLocks noGrp="1"/>
          </p:cNvSpPr>
          <p:nvPr>
            <p:ph type="sldNum" sz="quarter" idx="12"/>
          </p:nvPr>
        </p:nvSpPr>
        <p:spPr/>
        <p:txBody>
          <a:bodyPr/>
          <a:lstStyle/>
          <a:p>
            <a:fld id="{AF239F6F-26B3-1A44-8F44-8A41E0563732}" type="slidenum">
              <a:rPr lang="en-US" smtClean="0"/>
              <a:t>‹#›</a:t>
            </a:fld>
            <a:endParaRPr lang="en-US"/>
          </a:p>
        </p:txBody>
      </p:sp>
    </p:spTree>
    <p:extLst>
      <p:ext uri="{BB962C8B-B14F-4D97-AF65-F5344CB8AC3E}">
        <p14:creationId xmlns:p14="http://schemas.microsoft.com/office/powerpoint/2010/main" val="175613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2383-3640-FE43-B7EB-0266D8F1F2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0AF69D-9ED9-7546-8FEE-54973DE74D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45FED8-CD32-8C49-8960-78F61D7317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E44623-064C-B349-8329-16AA8C46E6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B5479D-D309-8D4C-A3C5-85FEBEBF7E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099106-D29B-BB40-A746-D570FA7891E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6A6518AF-9B98-684B-9A05-54C0EF03E1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85819B-B2FC-974E-B471-D775EB44E60D}"/>
              </a:ext>
            </a:extLst>
          </p:cNvPr>
          <p:cNvSpPr>
            <a:spLocks noGrp="1"/>
          </p:cNvSpPr>
          <p:nvPr>
            <p:ph type="sldNum" sz="quarter" idx="12"/>
          </p:nvPr>
        </p:nvSpPr>
        <p:spPr/>
        <p:txBody>
          <a:bodyPr/>
          <a:lstStyle/>
          <a:p>
            <a:fld id="{AF239F6F-26B3-1A44-8F44-8A41E0563732}" type="slidenum">
              <a:rPr lang="en-US" smtClean="0"/>
              <a:t>‹#›</a:t>
            </a:fld>
            <a:endParaRPr lang="en-US"/>
          </a:p>
        </p:txBody>
      </p:sp>
    </p:spTree>
    <p:extLst>
      <p:ext uri="{BB962C8B-B14F-4D97-AF65-F5344CB8AC3E}">
        <p14:creationId xmlns:p14="http://schemas.microsoft.com/office/powerpoint/2010/main" val="2728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77C81-94E7-B64E-ACFA-7CAA0FE971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89025-8BDC-924C-B2A7-40070D2A172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1EA5BBE9-AFA2-D84F-8A4B-D32E567BF1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9EA22C-8CAB-D445-87A8-C49C8017CC8A}"/>
              </a:ext>
            </a:extLst>
          </p:cNvPr>
          <p:cNvSpPr>
            <a:spLocks noGrp="1"/>
          </p:cNvSpPr>
          <p:nvPr>
            <p:ph type="sldNum" sz="quarter" idx="12"/>
          </p:nvPr>
        </p:nvSpPr>
        <p:spPr/>
        <p:txBody>
          <a:bodyPr/>
          <a:lstStyle/>
          <a:p>
            <a:fld id="{AF239F6F-26B3-1A44-8F44-8A41E0563732}" type="slidenum">
              <a:rPr lang="en-US" smtClean="0"/>
              <a:t>‹#›</a:t>
            </a:fld>
            <a:endParaRPr lang="en-US"/>
          </a:p>
        </p:txBody>
      </p:sp>
    </p:spTree>
    <p:extLst>
      <p:ext uri="{BB962C8B-B14F-4D97-AF65-F5344CB8AC3E}">
        <p14:creationId xmlns:p14="http://schemas.microsoft.com/office/powerpoint/2010/main" val="1233592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EE26-B0DE-844F-B952-05375CF9A4E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A902831F-B620-8947-A886-A1BB412835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A320738-BFEF-B644-A826-B83400650AF6}"/>
              </a:ext>
            </a:extLst>
          </p:cNvPr>
          <p:cNvSpPr>
            <a:spLocks noGrp="1"/>
          </p:cNvSpPr>
          <p:nvPr>
            <p:ph type="sldNum" sz="quarter" idx="12"/>
          </p:nvPr>
        </p:nvSpPr>
        <p:spPr/>
        <p:txBody>
          <a:bodyPr/>
          <a:lstStyle/>
          <a:p>
            <a:fld id="{AF239F6F-26B3-1A44-8F44-8A41E0563732}" type="slidenum">
              <a:rPr lang="en-US" smtClean="0"/>
              <a:t>‹#›</a:t>
            </a:fld>
            <a:endParaRPr lang="en-US"/>
          </a:p>
        </p:txBody>
      </p:sp>
    </p:spTree>
    <p:extLst>
      <p:ext uri="{BB962C8B-B14F-4D97-AF65-F5344CB8AC3E}">
        <p14:creationId xmlns:p14="http://schemas.microsoft.com/office/powerpoint/2010/main" val="768940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F99C3-63F3-834B-921A-1D0B3833CD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212EB6-E0C1-4B4C-A51C-BC21B0F540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2D33BF-EF1B-2449-8E0C-1CC455B00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2479CA-4A67-EB43-8CB9-990D40AD5E9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67F8BE0-5E9D-0C46-BEA6-BD4F28B5E9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3F62C5-E9B3-2847-888A-55F8778497E1}"/>
              </a:ext>
            </a:extLst>
          </p:cNvPr>
          <p:cNvSpPr>
            <a:spLocks noGrp="1"/>
          </p:cNvSpPr>
          <p:nvPr>
            <p:ph type="sldNum" sz="quarter" idx="12"/>
          </p:nvPr>
        </p:nvSpPr>
        <p:spPr/>
        <p:txBody>
          <a:bodyPr/>
          <a:lstStyle/>
          <a:p>
            <a:fld id="{AF239F6F-26B3-1A44-8F44-8A41E0563732}" type="slidenum">
              <a:rPr lang="en-US" smtClean="0"/>
              <a:t>‹#›</a:t>
            </a:fld>
            <a:endParaRPr lang="en-US"/>
          </a:p>
        </p:txBody>
      </p:sp>
    </p:spTree>
    <p:extLst>
      <p:ext uri="{BB962C8B-B14F-4D97-AF65-F5344CB8AC3E}">
        <p14:creationId xmlns:p14="http://schemas.microsoft.com/office/powerpoint/2010/main" val="50836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3DF1-D5CA-4740-8A8A-C7E34B3E33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7AF82-2D20-EF49-A75B-0B8FEEFCD7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B46D15-E169-3049-9F0C-ABDF7B84F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5BE925-532B-7F4A-9837-166AE4EE989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96E708C-2EB0-F54C-8AD8-46BDAAD31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B77CC0-FF13-0647-896B-B7605BFA4F0D}"/>
              </a:ext>
            </a:extLst>
          </p:cNvPr>
          <p:cNvSpPr>
            <a:spLocks noGrp="1"/>
          </p:cNvSpPr>
          <p:nvPr>
            <p:ph type="sldNum" sz="quarter" idx="12"/>
          </p:nvPr>
        </p:nvSpPr>
        <p:spPr/>
        <p:txBody>
          <a:bodyPr/>
          <a:lstStyle/>
          <a:p>
            <a:fld id="{AF239F6F-26B3-1A44-8F44-8A41E0563732}" type="slidenum">
              <a:rPr lang="en-US" smtClean="0"/>
              <a:t>‹#›</a:t>
            </a:fld>
            <a:endParaRPr lang="en-US"/>
          </a:p>
        </p:txBody>
      </p:sp>
    </p:spTree>
    <p:extLst>
      <p:ext uri="{BB962C8B-B14F-4D97-AF65-F5344CB8AC3E}">
        <p14:creationId xmlns:p14="http://schemas.microsoft.com/office/powerpoint/2010/main" val="2286588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E0A9EC-46BF-864F-90E9-884BE3D5E28F}"/>
              </a:ext>
            </a:extLst>
          </p:cNvPr>
          <p:cNvSpPr>
            <a:spLocks noGrp="1"/>
          </p:cNvSpPr>
          <p:nvPr>
            <p:ph type="title"/>
          </p:nvPr>
        </p:nvSpPr>
        <p:spPr>
          <a:xfrm>
            <a:off x="838200" y="289820"/>
            <a:ext cx="10515600" cy="53851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3A1D56D-FACF-8744-A2BC-5019996EF617}"/>
              </a:ext>
            </a:extLst>
          </p:cNvPr>
          <p:cNvSpPr>
            <a:spLocks noGrp="1"/>
          </p:cNvSpPr>
          <p:nvPr>
            <p:ph type="body" idx="1"/>
          </p:nvPr>
        </p:nvSpPr>
        <p:spPr>
          <a:xfrm>
            <a:off x="838200" y="1172581"/>
            <a:ext cx="10515600" cy="49290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84136AA-A837-134A-8590-612CCA2348EA}"/>
              </a:ext>
            </a:extLst>
          </p:cNvPr>
          <p:cNvSpPr>
            <a:spLocks noGrp="1"/>
          </p:cNvSpPr>
          <p:nvPr>
            <p:ph type="sldNum" sz="quarter" idx="4"/>
          </p:nvPr>
        </p:nvSpPr>
        <p:spPr>
          <a:xfrm>
            <a:off x="-1" y="6101657"/>
            <a:ext cx="570155" cy="501554"/>
          </a:xfrm>
          <a:prstGeom prst="rect">
            <a:avLst/>
          </a:prstGeom>
          <a:solidFill>
            <a:schemeClr val="accent1">
              <a:lumMod val="75000"/>
            </a:schemeClr>
          </a:solidFill>
        </p:spPr>
        <p:txBody>
          <a:bodyPr vert="horz" lIns="91440" tIns="45720" rIns="91440" bIns="45720" rtlCol="0" anchor="ctr"/>
          <a:lstStyle>
            <a:lvl1pPr algn="r">
              <a:defRPr sz="1600">
                <a:solidFill>
                  <a:schemeClr val="bg1"/>
                </a:solidFill>
              </a:defRPr>
            </a:lvl1pPr>
          </a:lstStyle>
          <a:p>
            <a:fld id="{AF239F6F-26B3-1A44-8F44-8A41E0563732}" type="slidenum">
              <a:rPr lang="en-US" smtClean="0"/>
              <a:pPr/>
              <a:t>‹#›</a:t>
            </a:fld>
            <a:endParaRPr lang="en-US" dirty="0"/>
          </a:p>
        </p:txBody>
      </p:sp>
      <p:sp>
        <p:nvSpPr>
          <p:cNvPr id="5" name="TextBox 4">
            <a:extLst>
              <a:ext uri="{FF2B5EF4-FFF2-40B4-BE49-F238E27FC236}">
                <a16:creationId xmlns:a16="http://schemas.microsoft.com/office/drawing/2014/main" id="{2D4994DB-E42D-FB46-8C7F-A9CAB0B56521}"/>
              </a:ext>
            </a:extLst>
          </p:cNvPr>
          <p:cNvSpPr txBox="1"/>
          <p:nvPr userDrawn="1"/>
        </p:nvSpPr>
        <p:spPr>
          <a:xfrm>
            <a:off x="671639" y="6212584"/>
            <a:ext cx="3680623" cy="523220"/>
          </a:xfrm>
          <a:prstGeom prst="rect">
            <a:avLst/>
          </a:prstGeom>
          <a:noFill/>
        </p:spPr>
        <p:txBody>
          <a:bodyPr wrap="none" rtlCol="0">
            <a:spAutoFit/>
          </a:bodyPr>
          <a:lstStyle/>
          <a:p>
            <a:r>
              <a:rPr lang="en-US" sz="1400" dirty="0"/>
              <a:t>Christian Glaser, CORSIKA8 Workshop, July 2022</a:t>
            </a:r>
          </a:p>
          <a:p>
            <a:r>
              <a:rPr lang="en-US" sz="1400" dirty="0" err="1"/>
              <a:t>christian.glaser@physics.uu.se</a:t>
            </a:r>
            <a:endParaRPr lang="en-US" sz="1400" dirty="0"/>
          </a:p>
        </p:txBody>
      </p:sp>
    </p:spTree>
    <p:extLst>
      <p:ext uri="{BB962C8B-B14F-4D97-AF65-F5344CB8AC3E}">
        <p14:creationId xmlns:p14="http://schemas.microsoft.com/office/powerpoint/2010/main" val="4164204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lnSpc>
          <a:spcPct val="90000"/>
        </a:lnSpc>
        <a:spcBef>
          <a:spcPct val="0"/>
        </a:spcBef>
        <a:buNone/>
        <a:defRPr sz="3200" b="1" kern="1200">
          <a:solidFill>
            <a:schemeClr val="accent1">
              <a:lumMod val="75000"/>
            </a:schemeClr>
          </a:solidFill>
          <a:effectLst/>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75000"/>
          </a:schemeClr>
        </a:buClr>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75000"/>
          </a:schemeClr>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75000"/>
          </a:schemeClr>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75000"/>
          </a:schemeClr>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hyperlink" Target="https://arxiv.org/abs/2205.06169"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arxiv.org/abs/2205.06169"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abs/2205.06169" TargetMode="External"/><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arxiv.org/abs/2205.06169" TargetMode="Externa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abs/2205.06169" TargetMode="External"/><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doi.org/10.22323/1.395.1183"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A89DEF-72E3-DF43-8226-A6AC667D13F3}"/>
              </a:ext>
            </a:extLst>
          </p:cNvPr>
          <p:cNvSpPr>
            <a:spLocks noGrp="1"/>
          </p:cNvSpPr>
          <p:nvPr>
            <p:ph type="ctrTitle"/>
          </p:nvPr>
        </p:nvSpPr>
        <p:spPr/>
        <p:txBody>
          <a:bodyPr/>
          <a:lstStyle/>
          <a:p>
            <a:r>
              <a:rPr lang="en-GB" dirty="0"/>
              <a:t>Overview of in-ice radio simulations for neutrino detection</a:t>
            </a:r>
            <a:endParaRPr lang="en-US" dirty="0"/>
          </a:p>
        </p:txBody>
      </p:sp>
      <p:sp>
        <p:nvSpPr>
          <p:cNvPr id="6" name="Subtitle 5">
            <a:extLst>
              <a:ext uri="{FF2B5EF4-FFF2-40B4-BE49-F238E27FC236}">
                <a16:creationId xmlns:a16="http://schemas.microsoft.com/office/drawing/2014/main" id="{D5BC5558-EC29-8841-86CA-C754ACD9E88D}"/>
              </a:ext>
            </a:extLst>
          </p:cNvPr>
          <p:cNvSpPr>
            <a:spLocks noGrp="1"/>
          </p:cNvSpPr>
          <p:nvPr>
            <p:ph type="subTitle" idx="1"/>
          </p:nvPr>
        </p:nvSpPr>
        <p:spPr/>
        <p:txBody>
          <a:bodyPr/>
          <a:lstStyle/>
          <a:p>
            <a:r>
              <a:rPr lang="en-US" dirty="0"/>
              <a:t>Christian Glaser</a:t>
            </a:r>
          </a:p>
        </p:txBody>
      </p:sp>
      <p:sp>
        <p:nvSpPr>
          <p:cNvPr id="4" name="Slide Number Placeholder 3">
            <a:extLst>
              <a:ext uri="{FF2B5EF4-FFF2-40B4-BE49-F238E27FC236}">
                <a16:creationId xmlns:a16="http://schemas.microsoft.com/office/drawing/2014/main" id="{9705D542-4FB6-6745-BD36-CAF777DE96EC}"/>
              </a:ext>
            </a:extLst>
          </p:cNvPr>
          <p:cNvSpPr>
            <a:spLocks noGrp="1"/>
          </p:cNvSpPr>
          <p:nvPr>
            <p:ph type="sldNum" sz="quarter" idx="12"/>
          </p:nvPr>
        </p:nvSpPr>
        <p:spPr/>
        <p:txBody>
          <a:bodyPr/>
          <a:lstStyle/>
          <a:p>
            <a:fld id="{AF239F6F-26B3-1A44-8F44-8A41E0563732}" type="slidenum">
              <a:rPr lang="en-US" smtClean="0"/>
              <a:pPr/>
              <a:t>1</a:t>
            </a:fld>
            <a:endParaRPr lang="en-US" dirty="0"/>
          </a:p>
        </p:txBody>
      </p:sp>
      <p:pic>
        <p:nvPicPr>
          <p:cNvPr id="7" name="Picture 2">
            <a:extLst>
              <a:ext uri="{FF2B5EF4-FFF2-40B4-BE49-F238E27FC236}">
                <a16:creationId xmlns:a16="http://schemas.microsoft.com/office/drawing/2014/main" id="{09BE9A48-B3F0-9544-AC31-8B7E704D7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3474" y="5593163"/>
            <a:ext cx="1326029" cy="126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61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195A-ADB7-124A-AA1F-78BF3B44C881}"/>
              </a:ext>
            </a:extLst>
          </p:cNvPr>
          <p:cNvSpPr>
            <a:spLocks noGrp="1"/>
          </p:cNvSpPr>
          <p:nvPr>
            <p:ph type="title"/>
          </p:nvPr>
        </p:nvSpPr>
        <p:spPr/>
        <p:txBody>
          <a:bodyPr/>
          <a:lstStyle/>
          <a:p>
            <a:r>
              <a:rPr lang="en-US" dirty="0"/>
              <a:t>Current state-of-the-art in calculating radio emission</a:t>
            </a:r>
          </a:p>
        </p:txBody>
      </p:sp>
      <p:sp>
        <p:nvSpPr>
          <p:cNvPr id="3" name="Content Placeholder 2">
            <a:extLst>
              <a:ext uri="{FF2B5EF4-FFF2-40B4-BE49-F238E27FC236}">
                <a16:creationId xmlns:a16="http://schemas.microsoft.com/office/drawing/2014/main" id="{8DD4F84A-8406-634B-A32E-0853B609B9CF}"/>
              </a:ext>
            </a:extLst>
          </p:cNvPr>
          <p:cNvSpPr>
            <a:spLocks noGrp="1"/>
          </p:cNvSpPr>
          <p:nvPr>
            <p:ph sz="half" idx="1"/>
          </p:nvPr>
        </p:nvSpPr>
        <p:spPr>
          <a:xfrm>
            <a:off x="838200" y="1375886"/>
            <a:ext cx="5257800" cy="4801077"/>
          </a:xfrm>
        </p:spPr>
        <p:txBody>
          <a:bodyPr/>
          <a:lstStyle/>
          <a:p>
            <a:r>
              <a:rPr lang="en-US" dirty="0"/>
              <a:t>Microscopic shower simulations in </a:t>
            </a:r>
            <a:r>
              <a:rPr lang="en-US" b="1" dirty="0"/>
              <a:t>homogeneous ice </a:t>
            </a:r>
            <a:r>
              <a:rPr lang="en-US" dirty="0"/>
              <a:t>(using </a:t>
            </a:r>
            <a:r>
              <a:rPr lang="en-US" dirty="0" err="1"/>
              <a:t>ZHAireS</a:t>
            </a:r>
            <a:r>
              <a:rPr lang="en-US" dirty="0"/>
              <a:t>)</a:t>
            </a:r>
          </a:p>
          <a:p>
            <a:r>
              <a:rPr lang="en-US" dirty="0"/>
              <a:t>Semi-analytic formalism to calculate emission for arbitrary charge-excess profiles</a:t>
            </a:r>
          </a:p>
          <a:p>
            <a:pPr lvl="1"/>
            <a:r>
              <a:rPr lang="en-US" dirty="0"/>
              <a:t>Agrees within 3% with full MC simulation</a:t>
            </a:r>
          </a:p>
        </p:txBody>
      </p:sp>
      <p:sp>
        <p:nvSpPr>
          <p:cNvPr id="4" name="Content Placeholder 3">
            <a:extLst>
              <a:ext uri="{FF2B5EF4-FFF2-40B4-BE49-F238E27FC236}">
                <a16:creationId xmlns:a16="http://schemas.microsoft.com/office/drawing/2014/main" id="{A32C8EC9-83EE-4642-8A03-13E38A863E8A}"/>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465A5123-773C-9A4E-B3CB-20467087B735}"/>
              </a:ext>
            </a:extLst>
          </p:cNvPr>
          <p:cNvSpPr>
            <a:spLocks noGrp="1"/>
          </p:cNvSpPr>
          <p:nvPr>
            <p:ph type="sldNum" sz="quarter" idx="12"/>
          </p:nvPr>
        </p:nvSpPr>
        <p:spPr/>
        <p:txBody>
          <a:bodyPr/>
          <a:lstStyle/>
          <a:p>
            <a:fld id="{AF239F6F-26B3-1A44-8F44-8A41E0563732}" type="slidenum">
              <a:rPr lang="en-US" smtClean="0"/>
              <a:t>10</a:t>
            </a:fld>
            <a:endParaRPr lang="en-US"/>
          </a:p>
        </p:txBody>
      </p:sp>
      <p:pic>
        <p:nvPicPr>
          <p:cNvPr id="6" name="Picture 5">
            <a:extLst>
              <a:ext uri="{FF2B5EF4-FFF2-40B4-BE49-F238E27FC236}">
                <a16:creationId xmlns:a16="http://schemas.microsoft.com/office/drawing/2014/main" id="{3C27994B-3564-6F48-97D6-287B10B96084}"/>
              </a:ext>
            </a:extLst>
          </p:cNvPr>
          <p:cNvPicPr>
            <a:picLocks noChangeAspect="1"/>
          </p:cNvPicPr>
          <p:nvPr/>
        </p:nvPicPr>
        <p:blipFill>
          <a:blip r:embed="rId2"/>
          <a:stretch>
            <a:fillRect/>
          </a:stretch>
        </p:blipFill>
        <p:spPr>
          <a:xfrm>
            <a:off x="5882800" y="1253331"/>
            <a:ext cx="6034403" cy="4351338"/>
          </a:xfrm>
          <a:prstGeom prst="rect">
            <a:avLst/>
          </a:prstGeom>
        </p:spPr>
      </p:pic>
      <p:sp>
        <p:nvSpPr>
          <p:cNvPr id="7" name="TextBox 6">
            <a:extLst>
              <a:ext uri="{FF2B5EF4-FFF2-40B4-BE49-F238E27FC236}">
                <a16:creationId xmlns:a16="http://schemas.microsoft.com/office/drawing/2014/main" id="{34AB65F6-E7B0-FB4F-9C73-8E8E1A82C04D}"/>
              </a:ext>
            </a:extLst>
          </p:cNvPr>
          <p:cNvSpPr txBox="1"/>
          <p:nvPr/>
        </p:nvSpPr>
        <p:spPr>
          <a:xfrm>
            <a:off x="3005772" y="2926080"/>
            <a:ext cx="3440430" cy="276999"/>
          </a:xfrm>
          <a:prstGeom prst="rect">
            <a:avLst/>
          </a:prstGeom>
          <a:noFill/>
        </p:spPr>
        <p:txBody>
          <a:bodyPr wrap="square" rtlCol="0">
            <a:spAutoFit/>
          </a:bodyPr>
          <a:lstStyle/>
          <a:p>
            <a:r>
              <a:rPr lang="en-US" sz="1200" i="1" dirty="0"/>
              <a:t>Alvarez-</a:t>
            </a:r>
            <a:r>
              <a:rPr lang="en-US" sz="1200" i="1" dirty="0" err="1"/>
              <a:t>Muñiz</a:t>
            </a:r>
            <a:r>
              <a:rPr lang="en-US" sz="1200" i="1" dirty="0"/>
              <a:t> et al., Phys. Rev. D </a:t>
            </a:r>
            <a:r>
              <a:rPr lang="en-US" sz="1200" b="1" i="1" dirty="0"/>
              <a:t>101</a:t>
            </a:r>
            <a:r>
              <a:rPr lang="en-US" sz="1200" i="1" dirty="0"/>
              <a:t>, 083005</a:t>
            </a:r>
          </a:p>
        </p:txBody>
      </p:sp>
    </p:spTree>
    <p:extLst>
      <p:ext uri="{BB962C8B-B14F-4D97-AF65-F5344CB8AC3E}">
        <p14:creationId xmlns:p14="http://schemas.microsoft.com/office/powerpoint/2010/main" val="2112943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195A-ADB7-124A-AA1F-78BF3B44C881}"/>
              </a:ext>
            </a:extLst>
          </p:cNvPr>
          <p:cNvSpPr>
            <a:spLocks noGrp="1"/>
          </p:cNvSpPr>
          <p:nvPr>
            <p:ph type="title"/>
          </p:nvPr>
        </p:nvSpPr>
        <p:spPr/>
        <p:txBody>
          <a:bodyPr/>
          <a:lstStyle/>
          <a:p>
            <a:r>
              <a:rPr lang="en-US" dirty="0"/>
              <a:t>Current state-of-the-art in calculating radio emission</a:t>
            </a:r>
          </a:p>
        </p:txBody>
      </p:sp>
      <p:sp>
        <p:nvSpPr>
          <p:cNvPr id="3" name="Content Placeholder 2">
            <a:extLst>
              <a:ext uri="{FF2B5EF4-FFF2-40B4-BE49-F238E27FC236}">
                <a16:creationId xmlns:a16="http://schemas.microsoft.com/office/drawing/2014/main" id="{8DD4F84A-8406-634B-A32E-0853B609B9CF}"/>
              </a:ext>
            </a:extLst>
          </p:cNvPr>
          <p:cNvSpPr>
            <a:spLocks noGrp="1"/>
          </p:cNvSpPr>
          <p:nvPr>
            <p:ph sz="half" idx="1"/>
          </p:nvPr>
        </p:nvSpPr>
        <p:spPr>
          <a:xfrm>
            <a:off x="838200" y="1375886"/>
            <a:ext cx="5257800" cy="4801077"/>
          </a:xfrm>
        </p:spPr>
        <p:txBody>
          <a:bodyPr/>
          <a:lstStyle/>
          <a:p>
            <a:r>
              <a:rPr lang="en-US" dirty="0"/>
              <a:t>Microscopic shower simulations in homogeneous ice (using </a:t>
            </a:r>
            <a:r>
              <a:rPr lang="en-US" dirty="0" err="1"/>
              <a:t>ZHAireS</a:t>
            </a:r>
            <a:r>
              <a:rPr lang="en-US" dirty="0"/>
              <a:t>)</a:t>
            </a:r>
          </a:p>
          <a:p>
            <a:r>
              <a:rPr lang="en-US" dirty="0"/>
              <a:t>Semi-analytic formalism to calculate emission for arbitrary charge-excess profiles</a:t>
            </a:r>
          </a:p>
          <a:p>
            <a:pPr lvl="1"/>
            <a:r>
              <a:rPr lang="en-US" dirty="0"/>
              <a:t>Agrees within 3% with full MC simulation</a:t>
            </a:r>
          </a:p>
          <a:p>
            <a:pPr lvl="1"/>
            <a:endParaRPr lang="en-US" sz="800" dirty="0"/>
          </a:p>
          <a:p>
            <a:pPr lvl="1"/>
            <a:r>
              <a:rPr lang="en-US" dirty="0"/>
              <a:t>Precise calculation of LPM showers</a:t>
            </a:r>
          </a:p>
          <a:p>
            <a:endParaRPr lang="en-US" dirty="0"/>
          </a:p>
          <a:p>
            <a:r>
              <a:rPr lang="en-US" dirty="0"/>
              <a:t>Full end-to-end (from neutrino interaction to detector) simulation codes exist</a:t>
            </a:r>
          </a:p>
          <a:p>
            <a:pPr lvl="1"/>
            <a:r>
              <a:rPr lang="en-US" dirty="0"/>
              <a:t>e.g. </a:t>
            </a:r>
            <a:r>
              <a:rPr lang="en-US" dirty="0" err="1"/>
              <a:t>NuRadioMC</a:t>
            </a:r>
            <a:endParaRPr lang="en-US" dirty="0"/>
          </a:p>
          <a:p>
            <a:endParaRPr lang="en-US" dirty="0"/>
          </a:p>
          <a:p>
            <a:r>
              <a:rPr lang="en-US" b="1" dirty="0"/>
              <a:t>So far: Calculations assumed medium with constant index of refraction</a:t>
            </a:r>
          </a:p>
        </p:txBody>
      </p:sp>
      <p:sp>
        <p:nvSpPr>
          <p:cNvPr id="4" name="Content Placeholder 3">
            <a:extLst>
              <a:ext uri="{FF2B5EF4-FFF2-40B4-BE49-F238E27FC236}">
                <a16:creationId xmlns:a16="http://schemas.microsoft.com/office/drawing/2014/main" id="{A32C8EC9-83EE-4642-8A03-13E38A863E8A}"/>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465A5123-773C-9A4E-B3CB-20467087B735}"/>
              </a:ext>
            </a:extLst>
          </p:cNvPr>
          <p:cNvSpPr>
            <a:spLocks noGrp="1"/>
          </p:cNvSpPr>
          <p:nvPr>
            <p:ph type="sldNum" sz="quarter" idx="12"/>
          </p:nvPr>
        </p:nvSpPr>
        <p:spPr/>
        <p:txBody>
          <a:bodyPr/>
          <a:lstStyle/>
          <a:p>
            <a:fld id="{AF239F6F-26B3-1A44-8F44-8A41E0563732}" type="slidenum">
              <a:rPr lang="en-US" smtClean="0"/>
              <a:t>11</a:t>
            </a:fld>
            <a:endParaRPr lang="en-US"/>
          </a:p>
        </p:txBody>
      </p:sp>
      <p:sp>
        <p:nvSpPr>
          <p:cNvPr id="7" name="TextBox 6">
            <a:extLst>
              <a:ext uri="{FF2B5EF4-FFF2-40B4-BE49-F238E27FC236}">
                <a16:creationId xmlns:a16="http://schemas.microsoft.com/office/drawing/2014/main" id="{34AB65F6-E7B0-FB4F-9C73-8E8E1A82C04D}"/>
              </a:ext>
            </a:extLst>
          </p:cNvPr>
          <p:cNvSpPr txBox="1"/>
          <p:nvPr/>
        </p:nvSpPr>
        <p:spPr>
          <a:xfrm>
            <a:off x="3005772" y="2926080"/>
            <a:ext cx="3440430" cy="276999"/>
          </a:xfrm>
          <a:prstGeom prst="rect">
            <a:avLst/>
          </a:prstGeom>
          <a:noFill/>
        </p:spPr>
        <p:txBody>
          <a:bodyPr wrap="square" rtlCol="0">
            <a:spAutoFit/>
          </a:bodyPr>
          <a:lstStyle/>
          <a:p>
            <a:r>
              <a:rPr lang="en-US" sz="1200" i="1" dirty="0"/>
              <a:t>Alvarez-</a:t>
            </a:r>
            <a:r>
              <a:rPr lang="en-US" sz="1200" i="1" dirty="0" err="1"/>
              <a:t>Muñiz</a:t>
            </a:r>
            <a:r>
              <a:rPr lang="en-US" sz="1200" i="1" dirty="0"/>
              <a:t> et al., Phys. Rev. D </a:t>
            </a:r>
            <a:r>
              <a:rPr lang="en-US" sz="1200" b="1" i="1" dirty="0"/>
              <a:t>101</a:t>
            </a:r>
            <a:r>
              <a:rPr lang="en-US" sz="1200" i="1" dirty="0"/>
              <a:t>, 083005</a:t>
            </a:r>
          </a:p>
        </p:txBody>
      </p:sp>
      <p:pic>
        <p:nvPicPr>
          <p:cNvPr id="8" name="Picture 7">
            <a:extLst>
              <a:ext uri="{FF2B5EF4-FFF2-40B4-BE49-F238E27FC236}">
                <a16:creationId xmlns:a16="http://schemas.microsoft.com/office/drawing/2014/main" id="{D3E5CA1F-802C-AD49-825B-06251833DA06}"/>
              </a:ext>
            </a:extLst>
          </p:cNvPr>
          <p:cNvPicPr>
            <a:picLocks noChangeAspect="1"/>
          </p:cNvPicPr>
          <p:nvPr/>
        </p:nvPicPr>
        <p:blipFill>
          <a:blip r:embed="rId2"/>
          <a:stretch>
            <a:fillRect/>
          </a:stretch>
        </p:blipFill>
        <p:spPr>
          <a:xfrm>
            <a:off x="5953996" y="1065530"/>
            <a:ext cx="6161933" cy="4416584"/>
          </a:xfrm>
          <a:prstGeom prst="rect">
            <a:avLst/>
          </a:prstGeom>
        </p:spPr>
      </p:pic>
      <p:sp>
        <p:nvSpPr>
          <p:cNvPr id="9" name="TextBox 8">
            <a:extLst>
              <a:ext uri="{FF2B5EF4-FFF2-40B4-BE49-F238E27FC236}">
                <a16:creationId xmlns:a16="http://schemas.microsoft.com/office/drawing/2014/main" id="{147C8D79-2FBE-0541-A6AE-194C234B422E}"/>
              </a:ext>
            </a:extLst>
          </p:cNvPr>
          <p:cNvSpPr txBox="1"/>
          <p:nvPr/>
        </p:nvSpPr>
        <p:spPr>
          <a:xfrm>
            <a:off x="2846070" y="4786630"/>
            <a:ext cx="2820516" cy="276999"/>
          </a:xfrm>
          <a:prstGeom prst="rect">
            <a:avLst/>
          </a:prstGeom>
          <a:noFill/>
        </p:spPr>
        <p:txBody>
          <a:bodyPr wrap="none" rtlCol="0">
            <a:spAutoFit/>
          </a:bodyPr>
          <a:lstStyle/>
          <a:p>
            <a:r>
              <a:rPr lang="en-US" sz="1200" i="1" dirty="0"/>
              <a:t>C. Glaser et al., Eur. Phys. J. C (2020) 80:77</a:t>
            </a:r>
          </a:p>
        </p:txBody>
      </p:sp>
      <p:sp>
        <p:nvSpPr>
          <p:cNvPr id="6" name="TextBox 5">
            <a:extLst>
              <a:ext uri="{FF2B5EF4-FFF2-40B4-BE49-F238E27FC236}">
                <a16:creationId xmlns:a16="http://schemas.microsoft.com/office/drawing/2014/main" id="{8884289B-4E05-4D46-822F-94177741476C}"/>
              </a:ext>
            </a:extLst>
          </p:cNvPr>
          <p:cNvSpPr txBox="1"/>
          <p:nvPr/>
        </p:nvSpPr>
        <p:spPr>
          <a:xfrm>
            <a:off x="4606723" y="6213713"/>
            <a:ext cx="6423618" cy="400110"/>
          </a:xfrm>
          <a:prstGeom prst="rect">
            <a:avLst/>
          </a:prstGeom>
          <a:noFill/>
        </p:spPr>
        <p:txBody>
          <a:bodyPr wrap="none" rtlCol="0">
            <a:spAutoFit/>
          </a:bodyPr>
          <a:lstStyle/>
          <a:p>
            <a:r>
              <a:rPr lang="en-SE" sz="2000" b="1" dirty="0">
                <a:solidFill>
                  <a:srgbClr val="00B050"/>
                </a:solidFill>
              </a:rPr>
              <a:t>Goal 1: Microscopic simulation in inhomogeneous medium</a:t>
            </a:r>
          </a:p>
        </p:txBody>
      </p:sp>
    </p:spTree>
    <p:extLst>
      <p:ext uri="{BB962C8B-B14F-4D97-AF65-F5344CB8AC3E}">
        <p14:creationId xmlns:p14="http://schemas.microsoft.com/office/powerpoint/2010/main" val="524513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Chart, scatter chart&#10;&#10;Description automatically generated">
            <a:extLst>
              <a:ext uri="{FF2B5EF4-FFF2-40B4-BE49-F238E27FC236}">
                <a16:creationId xmlns:a16="http://schemas.microsoft.com/office/drawing/2014/main" id="{5DE15391-0629-2546-81C6-609F28DFCD9C}"/>
              </a:ext>
            </a:extLst>
          </p:cNvPr>
          <p:cNvPicPr>
            <a:picLocks noGrp="1" noChangeAspect="1"/>
          </p:cNvPicPr>
          <p:nvPr>
            <p:ph sz="half" idx="2"/>
          </p:nvPr>
        </p:nvPicPr>
        <p:blipFill>
          <a:blip r:embed="rId4"/>
          <a:stretch>
            <a:fillRect/>
          </a:stretch>
        </p:blipFill>
        <p:spPr>
          <a:xfrm>
            <a:off x="5892477" y="867691"/>
            <a:ext cx="6085699" cy="4509937"/>
          </a:xfrm>
        </p:spPr>
      </p:pic>
      <p:sp>
        <p:nvSpPr>
          <p:cNvPr id="2" name="Title 1">
            <a:extLst>
              <a:ext uri="{FF2B5EF4-FFF2-40B4-BE49-F238E27FC236}">
                <a16:creationId xmlns:a16="http://schemas.microsoft.com/office/drawing/2014/main" id="{AC7A10C5-71CE-C344-A9E0-E868E40232EF}"/>
              </a:ext>
            </a:extLst>
          </p:cNvPr>
          <p:cNvSpPr>
            <a:spLocks noGrp="1"/>
          </p:cNvSpPr>
          <p:nvPr>
            <p:ph type="title"/>
          </p:nvPr>
        </p:nvSpPr>
        <p:spPr/>
        <p:txBody>
          <a:bodyPr/>
          <a:lstStyle/>
          <a:p>
            <a:r>
              <a:rPr lang="en-US" dirty="0"/>
              <a:t>Energy losses of high-energy muon/tau</a:t>
            </a:r>
          </a:p>
        </p:txBody>
      </p:sp>
      <p:sp>
        <p:nvSpPr>
          <p:cNvPr id="3" name="Content Placeholder 2">
            <a:extLst>
              <a:ext uri="{FF2B5EF4-FFF2-40B4-BE49-F238E27FC236}">
                <a16:creationId xmlns:a16="http://schemas.microsoft.com/office/drawing/2014/main" id="{EDE5381A-C5B6-134D-A91D-062C8BDFDC84}"/>
              </a:ext>
            </a:extLst>
          </p:cNvPr>
          <p:cNvSpPr>
            <a:spLocks noGrp="1"/>
          </p:cNvSpPr>
          <p:nvPr>
            <p:ph sz="half" idx="1"/>
          </p:nvPr>
        </p:nvSpPr>
        <p:spPr>
          <a:xfrm>
            <a:off x="570154" y="1555994"/>
            <a:ext cx="5181600" cy="4351338"/>
          </a:xfrm>
        </p:spPr>
        <p:txBody>
          <a:bodyPr/>
          <a:lstStyle/>
          <a:p>
            <a:r>
              <a:rPr lang="en-US" dirty="0"/>
              <a:t>1 </a:t>
            </a:r>
            <a:r>
              <a:rPr lang="en-US" dirty="0" err="1"/>
              <a:t>EeV</a:t>
            </a:r>
            <a:r>
              <a:rPr lang="en-US" dirty="0"/>
              <a:t> tau propagating through ice</a:t>
            </a:r>
          </a:p>
          <a:p>
            <a:r>
              <a:rPr lang="en-US" dirty="0"/>
              <a:t>Simulated using </a:t>
            </a:r>
            <a:r>
              <a:rPr lang="en-US" i="1" dirty="0"/>
              <a:t>PROPOSAL</a:t>
            </a:r>
          </a:p>
          <a:p>
            <a:r>
              <a:rPr lang="en-US" dirty="0"/>
              <a:t>Stochastic energy losses &gt; 10</a:t>
            </a:r>
            <a:r>
              <a:rPr lang="en-US" baseline="30000" dirty="0"/>
              <a:t>14 </a:t>
            </a:r>
            <a:r>
              <a:rPr lang="en-US" dirty="0"/>
              <a:t>eV shown</a:t>
            </a:r>
          </a:p>
        </p:txBody>
      </p:sp>
      <p:sp>
        <p:nvSpPr>
          <p:cNvPr id="5" name="Slide Number Placeholder 4">
            <a:extLst>
              <a:ext uri="{FF2B5EF4-FFF2-40B4-BE49-F238E27FC236}">
                <a16:creationId xmlns:a16="http://schemas.microsoft.com/office/drawing/2014/main" id="{10C6A900-A3FA-B240-B137-A4304C47A5B6}"/>
              </a:ext>
            </a:extLst>
          </p:cNvPr>
          <p:cNvSpPr>
            <a:spLocks noGrp="1"/>
          </p:cNvSpPr>
          <p:nvPr>
            <p:ph type="sldNum" sz="quarter" idx="12"/>
          </p:nvPr>
        </p:nvSpPr>
        <p:spPr/>
        <p:txBody>
          <a:bodyPr/>
          <a:lstStyle/>
          <a:p>
            <a:fld id="{AF239F6F-26B3-1A44-8F44-8A41E0563732}" type="slidenum">
              <a:rPr lang="en-US" smtClean="0"/>
              <a:t>12</a:t>
            </a:fld>
            <a:endParaRPr lang="en-US"/>
          </a:p>
        </p:txBody>
      </p:sp>
      <p:sp>
        <p:nvSpPr>
          <p:cNvPr id="8" name="Oval 7">
            <a:extLst>
              <a:ext uri="{FF2B5EF4-FFF2-40B4-BE49-F238E27FC236}">
                <a16:creationId xmlns:a16="http://schemas.microsoft.com/office/drawing/2014/main" id="{6544D0A0-FAAF-604C-91F8-D95B6378FFFB}"/>
              </a:ext>
            </a:extLst>
          </p:cNvPr>
          <p:cNvSpPr/>
          <p:nvPr/>
        </p:nvSpPr>
        <p:spPr>
          <a:xfrm>
            <a:off x="7650041" y="1243032"/>
            <a:ext cx="260432" cy="2976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94C8746-79C0-F341-8A0B-10D06F532DD6}"/>
              </a:ext>
            </a:extLst>
          </p:cNvPr>
          <p:cNvPicPr>
            <a:picLocks noChangeAspect="1"/>
          </p:cNvPicPr>
          <p:nvPr/>
        </p:nvPicPr>
        <p:blipFill>
          <a:blip r:embed="rId5" cstate="hqprint">
            <a:lum/>
            <a:alphaModFix/>
            <a:extLst>
              <a:ext uri="{28A0092B-C50C-407E-A947-70E740481C1C}">
                <a14:useLocalDpi xmlns:a14="http://schemas.microsoft.com/office/drawing/2010/main"/>
              </a:ext>
            </a:extLst>
          </a:blip>
          <a:srcRect/>
          <a:stretch>
            <a:fillRect/>
          </a:stretch>
        </p:blipFill>
        <p:spPr>
          <a:xfrm rot="10800000">
            <a:off x="3913416" y="3143959"/>
            <a:ext cx="1012287" cy="942242"/>
          </a:xfrm>
          <a:prstGeom prst="rect">
            <a:avLst/>
          </a:prstGeom>
          <a:noFill/>
          <a:ln>
            <a:noFill/>
          </a:ln>
        </p:spPr>
      </p:pic>
      <p:cxnSp>
        <p:nvCxnSpPr>
          <p:cNvPr id="24" name="Straight Connector 23">
            <a:extLst>
              <a:ext uri="{FF2B5EF4-FFF2-40B4-BE49-F238E27FC236}">
                <a16:creationId xmlns:a16="http://schemas.microsoft.com/office/drawing/2014/main" id="{9FC55515-65B0-734A-AE48-EF4F97A05EE0}"/>
              </a:ext>
            </a:extLst>
          </p:cNvPr>
          <p:cNvCxnSpPr/>
          <p:nvPr/>
        </p:nvCxnSpPr>
        <p:spPr>
          <a:xfrm>
            <a:off x="2639703" y="3143959"/>
            <a:ext cx="2971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A68B9A1-C19D-924D-8077-DED5773706D2}"/>
              </a:ext>
            </a:extLst>
          </p:cNvPr>
          <p:cNvGrpSpPr/>
          <p:nvPr/>
        </p:nvGrpSpPr>
        <p:grpSpPr>
          <a:xfrm>
            <a:off x="618008" y="3594849"/>
            <a:ext cx="5329021" cy="3131842"/>
            <a:chOff x="618008" y="3594849"/>
            <a:chExt cx="5329021" cy="3131842"/>
          </a:xfrm>
        </p:grpSpPr>
        <p:cxnSp>
          <p:nvCxnSpPr>
            <p:cNvPr id="14" name="Straight Connector 13">
              <a:extLst>
                <a:ext uri="{FF2B5EF4-FFF2-40B4-BE49-F238E27FC236}">
                  <a16:creationId xmlns:a16="http://schemas.microsoft.com/office/drawing/2014/main" id="{8FFE7AEA-ABE6-7048-8C06-B37BE0263FBB}"/>
                </a:ext>
              </a:extLst>
            </p:cNvPr>
            <p:cNvCxnSpPr>
              <a:cxnSpLocks/>
            </p:cNvCxnSpPr>
            <p:nvPr/>
          </p:nvCxnSpPr>
          <p:spPr>
            <a:xfrm>
              <a:off x="618008" y="4086422"/>
              <a:ext cx="5329021" cy="264026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19" name="Picture 18" descr="Logo, icon&#10;&#10;Description automatically generated">
              <a:extLst>
                <a:ext uri="{FF2B5EF4-FFF2-40B4-BE49-F238E27FC236}">
                  <a16:creationId xmlns:a16="http://schemas.microsoft.com/office/drawing/2014/main" id="{3A26D989-7B58-4E40-B841-9444100C4C5D}"/>
                </a:ext>
              </a:extLst>
            </p:cNvPr>
            <p:cNvPicPr>
              <a:picLocks noChangeAspect="1"/>
            </p:cNvPicPr>
            <p:nvPr/>
          </p:nvPicPr>
          <p:blipFill>
            <a:blip r:embed="rId6"/>
            <a:stretch>
              <a:fillRect/>
            </a:stretch>
          </p:blipFill>
          <p:spPr>
            <a:xfrm rot="19291559">
              <a:off x="4363247" y="5220767"/>
              <a:ext cx="1299863" cy="1432982"/>
            </a:xfrm>
            <a:prstGeom prst="rect">
              <a:avLst/>
            </a:prstGeom>
          </p:spPr>
        </p:pic>
        <p:pic>
          <p:nvPicPr>
            <p:cNvPr id="18" name="Picture 17" descr="Logo, icon&#10;&#10;Description automatically generated">
              <a:extLst>
                <a:ext uri="{FF2B5EF4-FFF2-40B4-BE49-F238E27FC236}">
                  <a16:creationId xmlns:a16="http://schemas.microsoft.com/office/drawing/2014/main" id="{2DFC41AC-5DEA-F04C-A366-5374619D7BEE}"/>
                </a:ext>
              </a:extLst>
            </p:cNvPr>
            <p:cNvPicPr>
              <a:picLocks noChangeAspect="1"/>
            </p:cNvPicPr>
            <p:nvPr/>
          </p:nvPicPr>
          <p:blipFill>
            <a:blip r:embed="rId6"/>
            <a:stretch>
              <a:fillRect/>
            </a:stretch>
          </p:blipFill>
          <p:spPr>
            <a:xfrm rot="19291559">
              <a:off x="3933621" y="5294080"/>
              <a:ext cx="782747" cy="862908"/>
            </a:xfrm>
            <a:prstGeom prst="rect">
              <a:avLst/>
            </a:prstGeom>
          </p:spPr>
        </p:pic>
        <p:pic>
          <p:nvPicPr>
            <p:cNvPr id="17" name="Picture 16" descr="Logo, icon&#10;&#10;Description automatically generated">
              <a:extLst>
                <a:ext uri="{FF2B5EF4-FFF2-40B4-BE49-F238E27FC236}">
                  <a16:creationId xmlns:a16="http://schemas.microsoft.com/office/drawing/2014/main" id="{B116C87B-004F-8341-99BF-A4BAE1E3122D}"/>
                </a:ext>
              </a:extLst>
            </p:cNvPr>
            <p:cNvPicPr>
              <a:picLocks noChangeAspect="1"/>
            </p:cNvPicPr>
            <p:nvPr/>
          </p:nvPicPr>
          <p:blipFill>
            <a:blip r:embed="rId6"/>
            <a:stretch>
              <a:fillRect/>
            </a:stretch>
          </p:blipFill>
          <p:spPr>
            <a:xfrm rot="19291559">
              <a:off x="3705000" y="5268564"/>
              <a:ext cx="640474" cy="706065"/>
            </a:xfrm>
            <a:prstGeom prst="rect">
              <a:avLst/>
            </a:prstGeom>
          </p:spPr>
        </p:pic>
        <p:pic>
          <p:nvPicPr>
            <p:cNvPr id="16" name="Picture 15" descr="Logo, icon&#10;&#10;Description automatically generated">
              <a:extLst>
                <a:ext uri="{FF2B5EF4-FFF2-40B4-BE49-F238E27FC236}">
                  <a16:creationId xmlns:a16="http://schemas.microsoft.com/office/drawing/2014/main" id="{7BDC2B60-AD3F-DC40-83BE-30506ECEDF75}"/>
                </a:ext>
              </a:extLst>
            </p:cNvPr>
            <p:cNvPicPr>
              <a:picLocks noChangeAspect="1"/>
            </p:cNvPicPr>
            <p:nvPr/>
          </p:nvPicPr>
          <p:blipFill>
            <a:blip r:embed="rId6"/>
            <a:stretch>
              <a:fillRect/>
            </a:stretch>
          </p:blipFill>
          <p:spPr>
            <a:xfrm rot="19291559">
              <a:off x="1949422" y="3626014"/>
              <a:ext cx="2006349" cy="2211819"/>
            </a:xfrm>
            <a:prstGeom prst="rect">
              <a:avLst/>
            </a:prstGeom>
          </p:spPr>
        </p:pic>
        <p:pic>
          <p:nvPicPr>
            <p:cNvPr id="11" name="Picture 10" descr="Logo, icon&#10;&#10;Description automatically generated">
              <a:extLst>
                <a:ext uri="{FF2B5EF4-FFF2-40B4-BE49-F238E27FC236}">
                  <a16:creationId xmlns:a16="http://schemas.microsoft.com/office/drawing/2014/main" id="{A3314CF0-A6AF-C845-A1D4-BEE457FC72CF}"/>
                </a:ext>
              </a:extLst>
            </p:cNvPr>
            <p:cNvPicPr>
              <a:picLocks noChangeAspect="1"/>
            </p:cNvPicPr>
            <p:nvPr/>
          </p:nvPicPr>
          <p:blipFill>
            <a:blip r:embed="rId6"/>
            <a:stretch>
              <a:fillRect/>
            </a:stretch>
          </p:blipFill>
          <p:spPr>
            <a:xfrm rot="19291559">
              <a:off x="1047985" y="3594849"/>
              <a:ext cx="1289521" cy="1421581"/>
            </a:xfrm>
            <a:prstGeom prst="rect">
              <a:avLst/>
            </a:prstGeom>
          </p:spPr>
        </p:pic>
        <p:sp>
          <p:nvSpPr>
            <p:cNvPr id="22" name="TextBox 21">
              <a:extLst>
                <a:ext uri="{FF2B5EF4-FFF2-40B4-BE49-F238E27FC236}">
                  <a16:creationId xmlns:a16="http://schemas.microsoft.com/office/drawing/2014/main" id="{EADE5E0C-FD56-FC42-A3C3-86347867CACF}"/>
                </a:ext>
              </a:extLst>
            </p:cNvPr>
            <p:cNvSpPr txBox="1"/>
            <p:nvPr/>
          </p:nvSpPr>
          <p:spPr>
            <a:xfrm rot="1564552">
              <a:off x="4932405" y="6022443"/>
              <a:ext cx="491225" cy="369332"/>
            </a:xfrm>
            <a:prstGeom prst="rect">
              <a:avLst/>
            </a:prstGeom>
            <a:noFill/>
          </p:spPr>
          <p:txBody>
            <a:bodyPr wrap="none" rtlCol="0">
              <a:spAutoFit/>
            </a:bodyPr>
            <a:lstStyle/>
            <a:p>
              <a:r>
                <a:rPr lang="en-US" dirty="0">
                  <a:solidFill>
                    <a:schemeClr val="accent5">
                      <a:lumMod val="50000"/>
                    </a:schemeClr>
                  </a:solidFill>
                </a:rPr>
                <a:t>tau</a:t>
              </a:r>
            </a:p>
          </p:txBody>
        </p:sp>
      </p:grpSp>
      <p:pic>
        <p:nvPicPr>
          <p:cNvPr id="25" name="Picture 24">
            <a:extLst>
              <a:ext uri="{FF2B5EF4-FFF2-40B4-BE49-F238E27FC236}">
                <a16:creationId xmlns:a16="http://schemas.microsoft.com/office/drawing/2014/main" id="{D3265F22-0C8F-494E-AC05-6CD4F300C068}"/>
              </a:ext>
            </a:extLst>
          </p:cNvPr>
          <p:cNvPicPr>
            <a:picLocks noChangeAspect="1"/>
          </p:cNvPicPr>
          <p:nvPr/>
        </p:nvPicPr>
        <p:blipFill>
          <a:blip r:embed="rId7">
            <a:lum/>
            <a:alphaModFix/>
          </a:blip>
          <a:srcRect/>
          <a:stretch>
            <a:fillRect/>
          </a:stretch>
        </p:blipFill>
        <p:spPr>
          <a:xfrm rot="21031692">
            <a:off x="9430" y="3617782"/>
            <a:ext cx="1454436" cy="1260190"/>
          </a:xfrm>
          <a:prstGeom prst="rect">
            <a:avLst/>
          </a:prstGeom>
          <a:noFill/>
          <a:ln>
            <a:noFill/>
          </a:ln>
        </p:spPr>
      </p:pic>
      <p:sp>
        <p:nvSpPr>
          <p:cNvPr id="26" name="Oval 25">
            <a:extLst>
              <a:ext uri="{FF2B5EF4-FFF2-40B4-BE49-F238E27FC236}">
                <a16:creationId xmlns:a16="http://schemas.microsoft.com/office/drawing/2014/main" id="{3E10BF41-8AD3-E048-86B7-BAD14FEE0DE6}"/>
              </a:ext>
            </a:extLst>
          </p:cNvPr>
          <p:cNvSpPr/>
          <p:nvPr/>
        </p:nvSpPr>
        <p:spPr>
          <a:xfrm>
            <a:off x="7583487" y="2943225"/>
            <a:ext cx="169863" cy="193190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2F6BB5A-E8BB-4045-B254-E272638D3A4C}"/>
              </a:ext>
            </a:extLst>
          </p:cNvPr>
          <p:cNvSpPr txBox="1"/>
          <p:nvPr/>
        </p:nvSpPr>
        <p:spPr>
          <a:xfrm>
            <a:off x="7546853" y="5354508"/>
            <a:ext cx="3170076" cy="646331"/>
          </a:xfrm>
          <a:prstGeom prst="rect">
            <a:avLst/>
          </a:prstGeom>
          <a:noFill/>
        </p:spPr>
        <p:txBody>
          <a:bodyPr wrap="square" rtlCol="0">
            <a:spAutoFit/>
          </a:bodyPr>
          <a:lstStyle/>
          <a:p>
            <a:r>
              <a:rPr lang="en-US" dirty="0">
                <a:solidFill>
                  <a:srgbClr val="00B050"/>
                </a:solidFill>
              </a:rPr>
              <a:t>many low energy showers might interfere constructively</a:t>
            </a:r>
          </a:p>
        </p:txBody>
      </p:sp>
      <p:cxnSp>
        <p:nvCxnSpPr>
          <p:cNvPr id="29" name="Straight Arrow Connector 28">
            <a:extLst>
              <a:ext uri="{FF2B5EF4-FFF2-40B4-BE49-F238E27FC236}">
                <a16:creationId xmlns:a16="http://schemas.microsoft.com/office/drawing/2014/main" id="{D87653E9-9B77-9A45-A814-EF505B82722F}"/>
              </a:ext>
            </a:extLst>
          </p:cNvPr>
          <p:cNvCxnSpPr>
            <a:cxnSpLocks/>
          </p:cNvCxnSpPr>
          <p:nvPr/>
        </p:nvCxnSpPr>
        <p:spPr>
          <a:xfrm>
            <a:off x="7753350" y="5009633"/>
            <a:ext cx="269705" cy="34487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14686FC6-4611-1440-B7A5-7F1D0A78F78F}"/>
              </a:ext>
            </a:extLst>
          </p:cNvPr>
          <p:cNvSpPr/>
          <p:nvPr/>
        </p:nvSpPr>
        <p:spPr>
          <a:xfrm>
            <a:off x="7154741" y="2056808"/>
            <a:ext cx="260432" cy="2976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A03FA17-E41F-3946-9730-AEF96869DB62}"/>
              </a:ext>
            </a:extLst>
          </p:cNvPr>
          <p:cNvSpPr/>
          <p:nvPr/>
        </p:nvSpPr>
        <p:spPr>
          <a:xfrm>
            <a:off x="6468127" y="2010937"/>
            <a:ext cx="260432" cy="2976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19EC71A-082B-FE46-95E1-E49E49216403}"/>
              </a:ext>
            </a:extLst>
          </p:cNvPr>
          <p:cNvSpPr/>
          <p:nvPr/>
        </p:nvSpPr>
        <p:spPr>
          <a:xfrm>
            <a:off x="9502917" y="2150226"/>
            <a:ext cx="260432" cy="2976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DA03F76-C5F5-A341-87BA-3B19C31C27F6}"/>
              </a:ext>
            </a:extLst>
          </p:cNvPr>
          <p:cNvSpPr txBox="1"/>
          <p:nvPr/>
        </p:nvSpPr>
        <p:spPr>
          <a:xfrm>
            <a:off x="6058813" y="18982"/>
            <a:ext cx="6146156" cy="307777"/>
          </a:xfrm>
          <a:prstGeom prst="rect">
            <a:avLst/>
          </a:prstGeom>
          <a:noFill/>
        </p:spPr>
        <p:txBody>
          <a:bodyPr wrap="square">
            <a:spAutoFit/>
          </a:bodyPr>
          <a:lstStyle/>
          <a:p>
            <a:pPr algn="r"/>
            <a:r>
              <a:rPr lang="en-US" sz="1400" i="1" dirty="0">
                <a:solidFill>
                  <a:schemeClr val="tx1">
                    <a:lumMod val="65000"/>
                    <a:lumOff val="35000"/>
                  </a:schemeClr>
                </a:solidFill>
              </a:rPr>
              <a:t>D. Garcia et al, Rev. D </a:t>
            </a:r>
            <a:r>
              <a:rPr lang="en-US" sz="1400" b="1" i="1" dirty="0">
                <a:solidFill>
                  <a:schemeClr val="tx1">
                    <a:lumMod val="65000"/>
                    <a:lumOff val="35000"/>
                  </a:schemeClr>
                </a:solidFill>
              </a:rPr>
              <a:t>102</a:t>
            </a:r>
            <a:r>
              <a:rPr lang="en-US" sz="1400" i="1" dirty="0">
                <a:solidFill>
                  <a:schemeClr val="tx1">
                    <a:lumMod val="65000"/>
                    <a:lumOff val="35000"/>
                  </a:schemeClr>
                </a:solidFill>
              </a:rPr>
              <a:t> 083011 (2020)</a:t>
            </a:r>
          </a:p>
        </p:txBody>
      </p:sp>
    </p:spTree>
    <p:custDataLst>
      <p:tags r:id="rId1"/>
    </p:custDataLst>
    <p:extLst>
      <p:ext uri="{BB962C8B-B14F-4D97-AF65-F5344CB8AC3E}">
        <p14:creationId xmlns:p14="http://schemas.microsoft.com/office/powerpoint/2010/main" val="281306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27" grpId="0"/>
      <p:bldP spid="28"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838200" y="289820"/>
            <a:ext cx="10515600" cy="538516"/>
          </a:xfrm>
          <a:prstGeom prst="rect">
            <a:avLst/>
          </a:prstGeom>
        </p:spPr>
        <p:txBody>
          <a:bodyPr spcFirstLastPara="1" vert="horz" wrap="square" lIns="0" tIns="0" rIns="0" bIns="0" rtlCol="0" anchor="b" anchorCtr="0">
            <a:noAutofit/>
          </a:bodyPr>
          <a:lstStyle/>
          <a:p>
            <a:r>
              <a:rPr lang="en" dirty="0"/>
              <a:t>Additional Geometries</a:t>
            </a:r>
            <a:endParaRPr dirty="0"/>
          </a:p>
        </p:txBody>
      </p:sp>
      <p:sp>
        <p:nvSpPr>
          <p:cNvPr id="127" name="Google Shape;127;p19"/>
          <p:cNvSpPr txBox="1">
            <a:spLocks noGrp="1"/>
          </p:cNvSpPr>
          <p:nvPr>
            <p:ph idx="1"/>
          </p:nvPr>
        </p:nvSpPr>
        <p:spPr>
          <a:prstGeom prst="rect">
            <a:avLst/>
          </a:prstGeom>
        </p:spPr>
        <p:txBody>
          <a:bodyPr spcFirstLastPara="1" vert="horz" wrap="square" lIns="0" tIns="0" rIns="0" bIns="0" rtlCol="0" anchor="t" anchorCtr="0">
            <a:noAutofit/>
          </a:bodyPr>
          <a:lstStyle/>
          <a:p>
            <a:pPr>
              <a:buAutoNum type="arabicPeriod"/>
            </a:pPr>
            <a:r>
              <a:rPr lang="en"/>
              <a:t>Air shower radio emission</a:t>
            </a:r>
            <a:endParaRPr i="1"/>
          </a:p>
        </p:txBody>
      </p:sp>
      <p:sp>
        <p:nvSpPr>
          <p:cNvPr id="128" name="Google Shape;128;p19"/>
          <p:cNvSpPr txBox="1">
            <a:spLocks noGrp="1"/>
          </p:cNvSpPr>
          <p:nvPr>
            <p:ph type="sldNum" sz="quarter" idx="10"/>
          </p:nvPr>
        </p:nvSpPr>
        <p:spPr>
          <a:prstGeom prst="rect">
            <a:avLst/>
          </a:prstGeom>
        </p:spPr>
        <p:txBody>
          <a:bodyPr spcFirstLastPara="1" vert="horz" wrap="square" lIns="121896" tIns="121896" rIns="121896" bIns="121896" rtlCol="0" anchor="ctr" anchorCtr="0">
            <a:normAutofit/>
          </a:bodyPr>
          <a:lstStyle/>
          <a:p>
            <a:fld id="{00000000-1234-1234-1234-123412341234}" type="slidenum">
              <a:rPr lang="en"/>
              <a:pPr/>
              <a:t>13</a:t>
            </a:fld>
            <a:endParaRPr/>
          </a:p>
        </p:txBody>
      </p:sp>
      <p:pic>
        <p:nvPicPr>
          <p:cNvPr id="129" name="Google Shape;129;p19"/>
          <p:cNvPicPr preferRelativeResize="0"/>
          <p:nvPr/>
        </p:nvPicPr>
        <p:blipFill>
          <a:blip r:embed="rId3">
            <a:alphaModFix/>
          </a:blip>
          <a:stretch>
            <a:fillRect/>
          </a:stretch>
        </p:blipFill>
        <p:spPr>
          <a:xfrm>
            <a:off x="3048003" y="1143001"/>
            <a:ext cx="9144000" cy="54301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20"/>
          <p:cNvSpPr txBox="1">
            <a:spLocks noGrp="1"/>
          </p:cNvSpPr>
          <p:nvPr>
            <p:ph idx="1"/>
          </p:nvPr>
        </p:nvSpPr>
        <p:spPr>
          <a:prstGeom prst="rect">
            <a:avLst/>
          </a:prstGeom>
        </p:spPr>
        <p:txBody>
          <a:bodyPr spcFirstLastPara="1" vert="horz" wrap="square" lIns="0" tIns="0" rIns="0" bIns="0" rtlCol="0" anchor="t" anchorCtr="0">
            <a:noAutofit/>
          </a:bodyPr>
          <a:lstStyle/>
          <a:p>
            <a:pPr>
              <a:buAutoNum type="arabicPeriod"/>
            </a:pPr>
            <a:r>
              <a:rPr lang="en"/>
              <a:t>Air shower radio emission</a:t>
            </a:r>
            <a:endParaRPr i="1"/>
          </a:p>
        </p:txBody>
      </p:sp>
      <p:sp>
        <p:nvSpPr>
          <p:cNvPr id="136" name="Google Shape;136;p20"/>
          <p:cNvSpPr txBox="1">
            <a:spLocks noGrp="1"/>
          </p:cNvSpPr>
          <p:nvPr>
            <p:ph type="sldNum" sz="quarter" idx="10"/>
          </p:nvPr>
        </p:nvSpPr>
        <p:spPr>
          <a:prstGeom prst="rect">
            <a:avLst/>
          </a:prstGeom>
        </p:spPr>
        <p:txBody>
          <a:bodyPr spcFirstLastPara="1" vert="horz" wrap="square" lIns="121896" tIns="121896" rIns="121896" bIns="121896" rtlCol="0" anchor="ctr" anchorCtr="0">
            <a:normAutofit/>
          </a:bodyPr>
          <a:lstStyle/>
          <a:p>
            <a:fld id="{00000000-1234-1234-1234-123412341234}" type="slidenum">
              <a:rPr lang="en"/>
              <a:pPr/>
              <a:t>14</a:t>
            </a:fld>
            <a:endParaRPr/>
          </a:p>
        </p:txBody>
      </p:sp>
      <p:pic>
        <p:nvPicPr>
          <p:cNvPr id="137" name="Google Shape;137;p20"/>
          <p:cNvPicPr preferRelativeResize="0"/>
          <p:nvPr/>
        </p:nvPicPr>
        <p:blipFill>
          <a:blip r:embed="rId3">
            <a:alphaModFix/>
          </a:blip>
          <a:stretch>
            <a:fillRect/>
          </a:stretch>
        </p:blipFill>
        <p:spPr>
          <a:xfrm>
            <a:off x="3048003" y="1143001"/>
            <a:ext cx="9144000" cy="5430159"/>
          </a:xfrm>
          <a:prstGeom prst="rect">
            <a:avLst/>
          </a:prstGeom>
          <a:noFill/>
          <a:ln>
            <a:noFill/>
          </a:ln>
        </p:spPr>
      </p:pic>
      <p:sp>
        <p:nvSpPr>
          <p:cNvPr id="9" name="Google Shape;126;p19">
            <a:extLst>
              <a:ext uri="{FF2B5EF4-FFF2-40B4-BE49-F238E27FC236}">
                <a16:creationId xmlns:a16="http://schemas.microsoft.com/office/drawing/2014/main" id="{769294DF-E353-694B-BF79-4E752670D5DD}"/>
              </a:ext>
            </a:extLst>
          </p:cNvPr>
          <p:cNvSpPr txBox="1">
            <a:spLocks noGrp="1"/>
          </p:cNvSpPr>
          <p:nvPr>
            <p:ph type="title"/>
          </p:nvPr>
        </p:nvSpPr>
        <p:spPr>
          <a:xfrm>
            <a:off x="838200" y="289820"/>
            <a:ext cx="10515600" cy="538516"/>
          </a:xfrm>
          <a:prstGeom prst="rect">
            <a:avLst/>
          </a:prstGeom>
        </p:spPr>
        <p:txBody>
          <a:bodyPr spcFirstLastPara="1" vert="horz" wrap="square" lIns="0" tIns="0" rIns="0" bIns="0" rtlCol="0" anchor="b" anchorCtr="0">
            <a:noAutofit/>
          </a:bodyPr>
          <a:lstStyle/>
          <a:p>
            <a:r>
              <a:rPr lang="en" dirty="0"/>
              <a:t>Additional Geometries</a:t>
            </a:r>
            <a:endParaRPr dirty="0"/>
          </a:p>
        </p:txBody>
      </p:sp>
      <p:sp>
        <p:nvSpPr>
          <p:cNvPr id="4" name="TextBox 3">
            <a:extLst>
              <a:ext uri="{FF2B5EF4-FFF2-40B4-BE49-F238E27FC236}">
                <a16:creationId xmlns:a16="http://schemas.microsoft.com/office/drawing/2014/main" id="{19988A28-D29D-0A48-95AE-A2D6F7581FAD}"/>
              </a:ext>
            </a:extLst>
          </p:cNvPr>
          <p:cNvSpPr txBox="1"/>
          <p:nvPr/>
        </p:nvSpPr>
        <p:spPr>
          <a:xfrm>
            <a:off x="9514390" y="6115030"/>
            <a:ext cx="1756186" cy="369332"/>
          </a:xfrm>
          <a:prstGeom prst="rect">
            <a:avLst/>
          </a:prstGeom>
          <a:noFill/>
        </p:spPr>
        <p:txBody>
          <a:bodyPr wrap="none" rtlCol="0">
            <a:spAutoFit/>
          </a:bodyPr>
          <a:lstStyle/>
          <a:p>
            <a:r>
              <a:rPr lang="en-SE" dirty="0">
                <a:solidFill>
                  <a:srgbClr val="00B050"/>
                </a:solidFill>
              </a:rPr>
              <a:t>-&gt; see Uzairs talk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Google Shape;143;p21"/>
          <p:cNvSpPr txBox="1">
            <a:spLocks noGrp="1"/>
          </p:cNvSpPr>
          <p:nvPr>
            <p:ph idx="1"/>
          </p:nvPr>
        </p:nvSpPr>
        <p:spPr>
          <a:prstGeom prst="rect">
            <a:avLst/>
          </a:prstGeom>
        </p:spPr>
        <p:txBody>
          <a:bodyPr spcFirstLastPara="1" vert="horz" wrap="square" lIns="0" tIns="0" rIns="0" bIns="0" rtlCol="0" anchor="t" anchorCtr="0">
            <a:noAutofit/>
          </a:bodyPr>
          <a:lstStyle/>
          <a:p>
            <a:pPr>
              <a:buAutoNum type="arabicPeriod"/>
            </a:pPr>
            <a:r>
              <a:rPr lang="en"/>
              <a:t>Air shower radio emission</a:t>
            </a:r>
            <a:endParaRPr/>
          </a:p>
          <a:p>
            <a:pPr>
              <a:buAutoNum type="arabicPeriod"/>
            </a:pPr>
            <a:r>
              <a:rPr lang="en"/>
              <a:t>High-energy muons</a:t>
            </a:r>
            <a:endParaRPr/>
          </a:p>
          <a:p>
            <a:pPr lvl="1">
              <a:buAutoNum type="alphaLcPeriod"/>
            </a:pPr>
            <a:r>
              <a:rPr lang="en"/>
              <a:t>signature similar to neutrino signal but mostly low energy</a:t>
            </a:r>
            <a:endParaRPr/>
          </a:p>
        </p:txBody>
      </p:sp>
      <p:sp>
        <p:nvSpPr>
          <p:cNvPr id="144" name="Google Shape;144;p21"/>
          <p:cNvSpPr txBox="1">
            <a:spLocks noGrp="1"/>
          </p:cNvSpPr>
          <p:nvPr>
            <p:ph type="sldNum" sz="quarter" idx="10"/>
          </p:nvPr>
        </p:nvSpPr>
        <p:spPr>
          <a:prstGeom prst="rect">
            <a:avLst/>
          </a:prstGeom>
        </p:spPr>
        <p:txBody>
          <a:bodyPr spcFirstLastPara="1" vert="horz" wrap="square" lIns="121896" tIns="121896" rIns="121896" bIns="121896" rtlCol="0" anchor="ctr" anchorCtr="0">
            <a:normAutofit/>
          </a:bodyPr>
          <a:lstStyle/>
          <a:p>
            <a:fld id="{00000000-1234-1234-1234-123412341234}" type="slidenum">
              <a:rPr lang="en"/>
              <a:pPr/>
              <a:t>15</a:t>
            </a:fld>
            <a:endParaRPr/>
          </a:p>
        </p:txBody>
      </p:sp>
      <p:pic>
        <p:nvPicPr>
          <p:cNvPr id="145" name="Google Shape;145;p21"/>
          <p:cNvPicPr preferRelativeResize="0"/>
          <p:nvPr/>
        </p:nvPicPr>
        <p:blipFill>
          <a:blip r:embed="rId3">
            <a:alphaModFix/>
          </a:blip>
          <a:stretch>
            <a:fillRect/>
          </a:stretch>
        </p:blipFill>
        <p:spPr>
          <a:xfrm>
            <a:off x="3048000" y="1143000"/>
            <a:ext cx="9144000" cy="5430168"/>
          </a:xfrm>
          <a:prstGeom prst="rect">
            <a:avLst/>
          </a:prstGeom>
          <a:noFill/>
          <a:ln>
            <a:noFill/>
          </a:ln>
        </p:spPr>
      </p:pic>
      <p:sp>
        <p:nvSpPr>
          <p:cNvPr id="8" name="Google Shape;126;p19">
            <a:extLst>
              <a:ext uri="{FF2B5EF4-FFF2-40B4-BE49-F238E27FC236}">
                <a16:creationId xmlns:a16="http://schemas.microsoft.com/office/drawing/2014/main" id="{85FC182E-86F5-3D42-8D68-83E58886127D}"/>
              </a:ext>
            </a:extLst>
          </p:cNvPr>
          <p:cNvSpPr txBox="1">
            <a:spLocks noGrp="1"/>
          </p:cNvSpPr>
          <p:nvPr>
            <p:ph type="title"/>
          </p:nvPr>
        </p:nvSpPr>
        <p:spPr>
          <a:xfrm>
            <a:off x="838200" y="289820"/>
            <a:ext cx="10515600" cy="538516"/>
          </a:xfrm>
          <a:prstGeom prst="rect">
            <a:avLst/>
          </a:prstGeom>
        </p:spPr>
        <p:txBody>
          <a:bodyPr spcFirstLastPara="1" vert="horz" wrap="square" lIns="0" tIns="0" rIns="0" bIns="0" rtlCol="0" anchor="b" anchorCtr="0">
            <a:noAutofit/>
          </a:bodyPr>
          <a:lstStyle/>
          <a:p>
            <a:r>
              <a:rPr lang="en" dirty="0"/>
              <a:t>Additional Geometries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22"/>
          <p:cNvSpPr txBox="1">
            <a:spLocks noGrp="1"/>
          </p:cNvSpPr>
          <p:nvPr>
            <p:ph idx="1"/>
          </p:nvPr>
        </p:nvSpPr>
        <p:spPr>
          <a:prstGeom prst="rect">
            <a:avLst/>
          </a:prstGeom>
        </p:spPr>
        <p:txBody>
          <a:bodyPr spcFirstLastPara="1" vert="horz" wrap="square" lIns="0" tIns="0" rIns="0" bIns="0" rtlCol="0" anchor="t" anchorCtr="0">
            <a:noAutofit/>
          </a:bodyPr>
          <a:lstStyle/>
          <a:p>
            <a:pPr>
              <a:buAutoNum type="arabicPeriod"/>
            </a:pPr>
            <a:r>
              <a:rPr lang="en" dirty="0"/>
              <a:t>Air shower radio emission</a:t>
            </a:r>
            <a:endParaRPr dirty="0"/>
          </a:p>
          <a:p>
            <a:pPr>
              <a:buAutoNum type="arabicPeriod"/>
            </a:pPr>
            <a:r>
              <a:rPr lang="en" dirty="0"/>
              <a:t>High-energy muons</a:t>
            </a:r>
            <a:endParaRPr dirty="0"/>
          </a:p>
          <a:p>
            <a:pPr>
              <a:buAutoNum type="arabicPeriod"/>
            </a:pPr>
            <a:r>
              <a:rPr lang="en" dirty="0"/>
              <a:t>Shower cores</a:t>
            </a:r>
            <a:endParaRPr dirty="0"/>
          </a:p>
        </p:txBody>
      </p:sp>
      <p:sp>
        <p:nvSpPr>
          <p:cNvPr id="152" name="Google Shape;152;p22"/>
          <p:cNvSpPr txBox="1">
            <a:spLocks noGrp="1"/>
          </p:cNvSpPr>
          <p:nvPr>
            <p:ph type="sldNum" sz="quarter" idx="10"/>
          </p:nvPr>
        </p:nvSpPr>
        <p:spPr>
          <a:prstGeom prst="rect">
            <a:avLst/>
          </a:prstGeom>
        </p:spPr>
        <p:txBody>
          <a:bodyPr spcFirstLastPara="1" vert="horz" wrap="square" lIns="121896" tIns="121896" rIns="121896" bIns="121896" rtlCol="0" anchor="ctr" anchorCtr="0">
            <a:normAutofit/>
          </a:bodyPr>
          <a:lstStyle/>
          <a:p>
            <a:fld id="{00000000-1234-1234-1234-123412341234}" type="slidenum">
              <a:rPr lang="en"/>
              <a:pPr/>
              <a:t>16</a:t>
            </a:fld>
            <a:endParaRPr/>
          </a:p>
        </p:txBody>
      </p:sp>
      <p:pic>
        <p:nvPicPr>
          <p:cNvPr id="153" name="Google Shape;153;p22"/>
          <p:cNvPicPr preferRelativeResize="0"/>
          <p:nvPr/>
        </p:nvPicPr>
        <p:blipFill>
          <a:blip r:embed="rId3">
            <a:alphaModFix/>
          </a:blip>
          <a:stretch>
            <a:fillRect/>
          </a:stretch>
        </p:blipFill>
        <p:spPr>
          <a:xfrm>
            <a:off x="3048003" y="707857"/>
            <a:ext cx="9144000" cy="5905298"/>
          </a:xfrm>
          <a:prstGeom prst="rect">
            <a:avLst/>
          </a:prstGeom>
          <a:noFill/>
          <a:ln>
            <a:noFill/>
          </a:ln>
        </p:spPr>
      </p:pic>
      <p:sp>
        <p:nvSpPr>
          <p:cNvPr id="8" name="Google Shape;126;p19">
            <a:extLst>
              <a:ext uri="{FF2B5EF4-FFF2-40B4-BE49-F238E27FC236}">
                <a16:creationId xmlns:a16="http://schemas.microsoft.com/office/drawing/2014/main" id="{ED8DA2D1-228B-4145-8220-3DFD7AEE5081}"/>
              </a:ext>
            </a:extLst>
          </p:cNvPr>
          <p:cNvSpPr txBox="1">
            <a:spLocks noGrp="1"/>
          </p:cNvSpPr>
          <p:nvPr>
            <p:ph type="title"/>
          </p:nvPr>
        </p:nvSpPr>
        <p:spPr>
          <a:xfrm>
            <a:off x="838200" y="289820"/>
            <a:ext cx="10515600" cy="538516"/>
          </a:xfrm>
          <a:prstGeom prst="rect">
            <a:avLst/>
          </a:prstGeom>
        </p:spPr>
        <p:txBody>
          <a:bodyPr spcFirstLastPara="1" vert="horz" wrap="square" lIns="0" tIns="0" rIns="0" bIns="0" rtlCol="0" anchor="b" anchorCtr="0">
            <a:noAutofit/>
          </a:bodyPr>
          <a:lstStyle/>
          <a:p>
            <a:r>
              <a:rPr lang="en" dirty="0"/>
              <a:t>Additional Geometries</a:t>
            </a:r>
            <a:endParaRPr dirty="0"/>
          </a:p>
        </p:txBody>
      </p:sp>
      <p:sp>
        <p:nvSpPr>
          <p:cNvPr id="9" name="TextBox 8">
            <a:extLst>
              <a:ext uri="{FF2B5EF4-FFF2-40B4-BE49-F238E27FC236}">
                <a16:creationId xmlns:a16="http://schemas.microsoft.com/office/drawing/2014/main" id="{9DA64671-1F4F-DF41-9E1F-41831125A182}"/>
              </a:ext>
            </a:extLst>
          </p:cNvPr>
          <p:cNvSpPr txBox="1"/>
          <p:nvPr/>
        </p:nvSpPr>
        <p:spPr>
          <a:xfrm>
            <a:off x="2801073" y="4413552"/>
            <a:ext cx="1868204" cy="369332"/>
          </a:xfrm>
          <a:prstGeom prst="rect">
            <a:avLst/>
          </a:prstGeom>
          <a:noFill/>
        </p:spPr>
        <p:txBody>
          <a:bodyPr wrap="none" rtlCol="0">
            <a:spAutoFit/>
          </a:bodyPr>
          <a:lstStyle/>
          <a:p>
            <a:r>
              <a:rPr lang="en-SE" dirty="0">
                <a:solidFill>
                  <a:srgbClr val="00B050"/>
                </a:solidFill>
              </a:rPr>
              <a:t>-&gt; see Simons talk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3"/>
          <p:cNvPicPr preferRelativeResize="0"/>
          <p:nvPr/>
        </p:nvPicPr>
        <p:blipFill>
          <a:blip r:embed="rId3">
            <a:alphaModFix/>
          </a:blip>
          <a:stretch>
            <a:fillRect/>
          </a:stretch>
        </p:blipFill>
        <p:spPr>
          <a:xfrm>
            <a:off x="2590667" y="698500"/>
            <a:ext cx="9598168" cy="5857000"/>
          </a:xfrm>
          <a:prstGeom prst="rect">
            <a:avLst/>
          </a:prstGeom>
          <a:noFill/>
          <a:ln>
            <a:noFill/>
          </a:ln>
        </p:spPr>
      </p:pic>
      <p:sp>
        <p:nvSpPr>
          <p:cNvPr id="160" name="Google Shape;160;p23"/>
          <p:cNvSpPr txBox="1">
            <a:spLocks noGrp="1"/>
          </p:cNvSpPr>
          <p:nvPr>
            <p:ph idx="1"/>
          </p:nvPr>
        </p:nvSpPr>
        <p:spPr>
          <a:prstGeom prst="rect">
            <a:avLst/>
          </a:prstGeom>
        </p:spPr>
        <p:txBody>
          <a:bodyPr spcFirstLastPara="1" vert="horz" wrap="square" lIns="0" tIns="0" rIns="0" bIns="0" rtlCol="0" anchor="t" anchorCtr="0">
            <a:noAutofit/>
          </a:bodyPr>
          <a:lstStyle/>
          <a:p>
            <a:pPr>
              <a:buAutoNum type="arabicPeriod"/>
            </a:pPr>
            <a:r>
              <a:rPr lang="en"/>
              <a:t>Air shower radio emission</a:t>
            </a:r>
            <a:endParaRPr/>
          </a:p>
          <a:p>
            <a:pPr>
              <a:buAutoNum type="arabicPeriod"/>
            </a:pPr>
            <a:r>
              <a:rPr lang="en"/>
              <a:t>High-energy muons</a:t>
            </a:r>
            <a:endParaRPr/>
          </a:p>
          <a:p>
            <a:pPr>
              <a:buAutoNum type="arabicPeriod"/>
            </a:pPr>
            <a:r>
              <a:rPr lang="en"/>
              <a:t>Shower cores</a:t>
            </a:r>
            <a:endParaRPr/>
          </a:p>
        </p:txBody>
      </p:sp>
      <p:sp>
        <p:nvSpPr>
          <p:cNvPr id="161" name="Google Shape;161;p23"/>
          <p:cNvSpPr txBox="1">
            <a:spLocks noGrp="1"/>
          </p:cNvSpPr>
          <p:nvPr>
            <p:ph type="sldNum" sz="quarter" idx="10"/>
          </p:nvPr>
        </p:nvSpPr>
        <p:spPr>
          <a:prstGeom prst="rect">
            <a:avLst/>
          </a:prstGeom>
        </p:spPr>
        <p:txBody>
          <a:bodyPr spcFirstLastPara="1" vert="horz" wrap="square" lIns="121896" tIns="121896" rIns="121896" bIns="121896" rtlCol="0" anchor="ctr" anchorCtr="0">
            <a:normAutofit/>
          </a:bodyPr>
          <a:lstStyle/>
          <a:p>
            <a:fld id="{00000000-1234-1234-1234-123412341234}" type="slidenum">
              <a:rPr lang="en"/>
              <a:pPr/>
              <a:t>17</a:t>
            </a:fld>
            <a:endParaRPr/>
          </a:p>
        </p:txBody>
      </p:sp>
      <p:sp>
        <p:nvSpPr>
          <p:cNvPr id="8" name="Google Shape;126;p19">
            <a:extLst>
              <a:ext uri="{FF2B5EF4-FFF2-40B4-BE49-F238E27FC236}">
                <a16:creationId xmlns:a16="http://schemas.microsoft.com/office/drawing/2014/main" id="{0674328F-A046-B74C-9E0B-88F70442D082}"/>
              </a:ext>
            </a:extLst>
          </p:cNvPr>
          <p:cNvSpPr txBox="1">
            <a:spLocks noGrp="1"/>
          </p:cNvSpPr>
          <p:nvPr>
            <p:ph type="title"/>
          </p:nvPr>
        </p:nvSpPr>
        <p:spPr>
          <a:xfrm>
            <a:off x="838200" y="289820"/>
            <a:ext cx="10515600" cy="538516"/>
          </a:xfrm>
          <a:prstGeom prst="rect">
            <a:avLst/>
          </a:prstGeom>
        </p:spPr>
        <p:txBody>
          <a:bodyPr spcFirstLastPara="1" vert="horz" wrap="square" lIns="0" tIns="0" rIns="0" bIns="0" rtlCol="0" anchor="b" anchorCtr="0">
            <a:noAutofit/>
          </a:bodyPr>
          <a:lstStyle/>
          <a:p>
            <a:r>
              <a:rPr lang="en" dirty="0"/>
              <a:t>Additional Geometries</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B67A-3FFD-B947-A7D8-30F17FECB2E1}"/>
              </a:ext>
            </a:extLst>
          </p:cNvPr>
          <p:cNvSpPr>
            <a:spLocks noGrp="1"/>
          </p:cNvSpPr>
          <p:nvPr>
            <p:ph type="title"/>
          </p:nvPr>
        </p:nvSpPr>
        <p:spPr/>
        <p:txBody>
          <a:bodyPr/>
          <a:lstStyle/>
          <a:p>
            <a:r>
              <a:rPr lang="en-SE" dirty="0"/>
              <a:t>Additional Propagation Effects: Birefringence</a:t>
            </a:r>
          </a:p>
        </p:txBody>
      </p:sp>
      <p:sp>
        <p:nvSpPr>
          <p:cNvPr id="3" name="Content Placeholder 2">
            <a:extLst>
              <a:ext uri="{FF2B5EF4-FFF2-40B4-BE49-F238E27FC236}">
                <a16:creationId xmlns:a16="http://schemas.microsoft.com/office/drawing/2014/main" id="{768C1E48-18A5-F643-B571-A74BBA729D3A}"/>
              </a:ext>
            </a:extLst>
          </p:cNvPr>
          <p:cNvSpPr>
            <a:spLocks noGrp="1"/>
          </p:cNvSpPr>
          <p:nvPr>
            <p:ph sz="half" idx="1"/>
          </p:nvPr>
        </p:nvSpPr>
        <p:spPr>
          <a:xfrm>
            <a:off x="570154" y="1071647"/>
            <a:ext cx="4787910" cy="5030010"/>
          </a:xfrm>
        </p:spPr>
        <p:txBody>
          <a:bodyPr/>
          <a:lstStyle/>
          <a:p>
            <a:r>
              <a:rPr lang="en-SE" dirty="0"/>
              <a:t>Index–of-refraction different for different signal polarizations</a:t>
            </a:r>
          </a:p>
          <a:p>
            <a:r>
              <a:rPr lang="en-SE" dirty="0"/>
              <a:t>Complex interference after propagation</a:t>
            </a:r>
          </a:p>
          <a:p>
            <a:endParaRPr lang="en-SE" dirty="0"/>
          </a:p>
        </p:txBody>
      </p:sp>
      <p:pic>
        <p:nvPicPr>
          <p:cNvPr id="7" name="Content Placeholder 6" descr="Chart, scatter chart&#10;&#10;Description automatically generated">
            <a:extLst>
              <a:ext uri="{FF2B5EF4-FFF2-40B4-BE49-F238E27FC236}">
                <a16:creationId xmlns:a16="http://schemas.microsoft.com/office/drawing/2014/main" id="{334B8476-2FB9-5246-B872-3656520E7908}"/>
              </a:ext>
            </a:extLst>
          </p:cNvPr>
          <p:cNvPicPr>
            <a:picLocks noGrp="1" noChangeAspect="1"/>
          </p:cNvPicPr>
          <p:nvPr>
            <p:ph sz="half" idx="2"/>
          </p:nvPr>
        </p:nvPicPr>
        <p:blipFill>
          <a:blip r:embed="rId2"/>
          <a:stretch>
            <a:fillRect/>
          </a:stretch>
        </p:blipFill>
        <p:spPr>
          <a:xfrm>
            <a:off x="88890" y="2538419"/>
            <a:ext cx="5398846" cy="3563238"/>
          </a:xfrm>
        </p:spPr>
      </p:pic>
      <p:sp>
        <p:nvSpPr>
          <p:cNvPr id="5" name="Slide Number Placeholder 4">
            <a:extLst>
              <a:ext uri="{FF2B5EF4-FFF2-40B4-BE49-F238E27FC236}">
                <a16:creationId xmlns:a16="http://schemas.microsoft.com/office/drawing/2014/main" id="{848E30E4-060E-044F-9BFB-B42101700E30}"/>
              </a:ext>
            </a:extLst>
          </p:cNvPr>
          <p:cNvSpPr>
            <a:spLocks noGrp="1"/>
          </p:cNvSpPr>
          <p:nvPr>
            <p:ph type="sldNum" sz="quarter" idx="12"/>
          </p:nvPr>
        </p:nvSpPr>
        <p:spPr/>
        <p:txBody>
          <a:bodyPr/>
          <a:lstStyle/>
          <a:p>
            <a:fld id="{AF239F6F-26B3-1A44-8F44-8A41E0563732}" type="slidenum">
              <a:rPr lang="en-US" smtClean="0"/>
              <a:t>18</a:t>
            </a:fld>
            <a:endParaRPr lang="en-US"/>
          </a:p>
        </p:txBody>
      </p:sp>
      <p:pic>
        <p:nvPicPr>
          <p:cNvPr id="9" name="Picture 8" descr="Chart, histogram&#10;&#10;Description automatically generated">
            <a:extLst>
              <a:ext uri="{FF2B5EF4-FFF2-40B4-BE49-F238E27FC236}">
                <a16:creationId xmlns:a16="http://schemas.microsoft.com/office/drawing/2014/main" id="{89EB60CA-0F58-FA47-99DC-BCB8BD725AEB}"/>
              </a:ext>
            </a:extLst>
          </p:cNvPr>
          <p:cNvPicPr>
            <a:picLocks noChangeAspect="1"/>
          </p:cNvPicPr>
          <p:nvPr/>
        </p:nvPicPr>
        <p:blipFill>
          <a:blip r:embed="rId3"/>
          <a:stretch>
            <a:fillRect/>
          </a:stretch>
        </p:blipFill>
        <p:spPr>
          <a:xfrm>
            <a:off x="5487736" y="1071647"/>
            <a:ext cx="6660106" cy="5030010"/>
          </a:xfrm>
          <a:prstGeom prst="rect">
            <a:avLst/>
          </a:prstGeom>
        </p:spPr>
      </p:pic>
      <p:sp>
        <p:nvSpPr>
          <p:cNvPr id="10" name="TextBox 9">
            <a:extLst>
              <a:ext uri="{FF2B5EF4-FFF2-40B4-BE49-F238E27FC236}">
                <a16:creationId xmlns:a16="http://schemas.microsoft.com/office/drawing/2014/main" id="{DA07D90E-4E4D-8E4A-9D59-8977ACB35A25}"/>
              </a:ext>
            </a:extLst>
          </p:cNvPr>
          <p:cNvSpPr txBox="1"/>
          <p:nvPr/>
        </p:nvSpPr>
        <p:spPr>
          <a:xfrm>
            <a:off x="4386804" y="6101657"/>
            <a:ext cx="6697411" cy="369332"/>
          </a:xfrm>
          <a:prstGeom prst="rect">
            <a:avLst/>
          </a:prstGeom>
          <a:noFill/>
        </p:spPr>
        <p:txBody>
          <a:bodyPr wrap="none" rtlCol="0">
            <a:spAutoFit/>
          </a:bodyPr>
          <a:lstStyle/>
          <a:p>
            <a:r>
              <a:rPr lang="en-SE" dirty="0"/>
              <a:t>-&gt; propagation time between </a:t>
            </a:r>
            <a:r>
              <a:rPr lang="en-SE" i="1" dirty="0"/>
              <a:t>shower track </a:t>
            </a:r>
            <a:r>
              <a:rPr lang="en-SE" dirty="0"/>
              <a:t>and </a:t>
            </a:r>
            <a:r>
              <a:rPr lang="en-SE" i="1" dirty="0"/>
              <a:t>receiver</a:t>
            </a:r>
            <a:r>
              <a:rPr lang="en-SE" dirty="0"/>
              <a:t> not sufficient</a:t>
            </a:r>
          </a:p>
        </p:txBody>
      </p:sp>
      <p:sp>
        <p:nvSpPr>
          <p:cNvPr id="11" name="TextBox 10">
            <a:extLst>
              <a:ext uri="{FF2B5EF4-FFF2-40B4-BE49-F238E27FC236}">
                <a16:creationId xmlns:a16="http://schemas.microsoft.com/office/drawing/2014/main" id="{6094D2F7-253A-EA4E-87B0-614DC2ED2AB3}"/>
              </a:ext>
            </a:extLst>
          </p:cNvPr>
          <p:cNvSpPr txBox="1"/>
          <p:nvPr/>
        </p:nvSpPr>
        <p:spPr>
          <a:xfrm>
            <a:off x="7324834" y="6471730"/>
            <a:ext cx="4867166" cy="369332"/>
          </a:xfrm>
          <a:prstGeom prst="rect">
            <a:avLst/>
          </a:prstGeom>
          <a:noFill/>
        </p:spPr>
        <p:txBody>
          <a:bodyPr wrap="none" rtlCol="0">
            <a:spAutoFit/>
          </a:bodyPr>
          <a:lstStyle/>
          <a:p>
            <a:r>
              <a:rPr lang="en-SE" dirty="0">
                <a:solidFill>
                  <a:srgbClr val="00B050"/>
                </a:solidFill>
              </a:rPr>
              <a:t>any ideas how to model this effect time efficient? </a:t>
            </a:r>
          </a:p>
        </p:txBody>
      </p:sp>
      <p:sp>
        <p:nvSpPr>
          <p:cNvPr id="12" name="TextBox 11">
            <a:extLst>
              <a:ext uri="{FF2B5EF4-FFF2-40B4-BE49-F238E27FC236}">
                <a16:creationId xmlns:a16="http://schemas.microsoft.com/office/drawing/2014/main" id="{112B19CD-0976-D94D-A041-BA44B06A9E64}"/>
              </a:ext>
            </a:extLst>
          </p:cNvPr>
          <p:cNvSpPr txBox="1"/>
          <p:nvPr/>
        </p:nvSpPr>
        <p:spPr>
          <a:xfrm>
            <a:off x="8915398" y="23269"/>
            <a:ext cx="3276602" cy="338554"/>
          </a:xfrm>
          <a:prstGeom prst="rect">
            <a:avLst/>
          </a:prstGeom>
          <a:noFill/>
        </p:spPr>
        <p:txBody>
          <a:bodyPr wrap="none" rtlCol="0">
            <a:spAutoFit/>
          </a:bodyPr>
          <a:lstStyle/>
          <a:p>
            <a:pPr algn="r"/>
            <a:r>
              <a:rPr lang="en-SE" sz="1600" i="1" dirty="0"/>
              <a:t>N. Heyer, C. Glaser arXiv:</a:t>
            </a:r>
            <a:r>
              <a:rPr lang="en-US" sz="1600" i="1" spc="-1" dirty="0">
                <a:hlinkClick r:id="rId4"/>
              </a:rPr>
              <a:t>2205.06169</a:t>
            </a:r>
            <a:endParaRPr lang="en-SE" sz="1600" i="1" dirty="0"/>
          </a:p>
        </p:txBody>
      </p:sp>
    </p:spTree>
    <p:extLst>
      <p:ext uri="{BB962C8B-B14F-4D97-AF65-F5344CB8AC3E}">
        <p14:creationId xmlns:p14="http://schemas.microsoft.com/office/powerpoint/2010/main" val="1770114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Shape 1"/>
          <p:cNvSpPr txBox="1"/>
          <p:nvPr/>
        </p:nvSpPr>
        <p:spPr>
          <a:xfrm>
            <a:off x="609755" y="273422"/>
            <a:ext cx="10971300" cy="1144631"/>
          </a:xfrm>
          <a:prstGeom prst="rect">
            <a:avLst/>
          </a:prstGeom>
          <a:noFill/>
          <a:ln>
            <a:noFill/>
          </a:ln>
        </p:spPr>
        <p:txBody>
          <a:bodyPr lIns="0" tIns="0" rIns="0" bIns="0" anchor="ctr">
            <a:noAutofit/>
          </a:bodyPr>
          <a:lstStyle/>
          <a:p>
            <a:pPr algn="ctr"/>
            <a:r>
              <a:rPr lang="en-US" sz="5321" spc="-1" dirty="0">
                <a:latin typeface="Arial"/>
              </a:rPr>
              <a:t>Pulse Propagation (⊥)</a:t>
            </a:r>
          </a:p>
        </p:txBody>
      </p:sp>
      <p:pic>
        <p:nvPicPr>
          <p:cNvPr id="5" name="prop_ex_perp.mp4" descr="prop_ex_perp.mp4">
            <a:hlinkClick r:id="" action="ppaction://media"/>
            <a:extLst>
              <a:ext uri="{FF2B5EF4-FFF2-40B4-BE49-F238E27FC236}">
                <a16:creationId xmlns:a16="http://schemas.microsoft.com/office/drawing/2014/main" id="{DE1C0A67-5A2B-9382-8543-C0A9CF6C36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0487" y="1594740"/>
            <a:ext cx="9028753" cy="4012464"/>
          </a:xfrm>
          <a:prstGeom prst="rect">
            <a:avLst/>
          </a:prstGeom>
        </p:spPr>
      </p:pic>
      <p:sp>
        <p:nvSpPr>
          <p:cNvPr id="7" name="Platshållare för sidfot 6">
            <a:extLst>
              <a:ext uri="{FF2B5EF4-FFF2-40B4-BE49-F238E27FC236}">
                <a16:creationId xmlns:a16="http://schemas.microsoft.com/office/drawing/2014/main" id="{0F2D4D95-D491-6B67-964B-51FE35925311}"/>
              </a:ext>
            </a:extLst>
          </p:cNvPr>
          <p:cNvSpPr>
            <a:spLocks noGrp="1"/>
          </p:cNvSpPr>
          <p:nvPr>
            <p:ph type="ftr" idx="10"/>
          </p:nvPr>
        </p:nvSpPr>
        <p:spPr/>
        <p:txBody>
          <a:bodyPr/>
          <a:lstStyle/>
          <a:p>
            <a:pPr algn="ctr"/>
            <a:r>
              <a:rPr lang="en-US" sz="1693" spc="-1">
                <a:latin typeface="Times New Roman"/>
              </a:rPr>
              <a:t>ARENA 2022</a:t>
            </a:r>
            <a:endParaRPr lang="en-US" sz="1693" spc="-1" dirty="0">
              <a:latin typeface="Times New Roman"/>
            </a:endParaRPr>
          </a:p>
        </p:txBody>
      </p:sp>
      <p:sp>
        <p:nvSpPr>
          <p:cNvPr id="8" name="Slide Number Placeholder 4">
            <a:extLst>
              <a:ext uri="{FF2B5EF4-FFF2-40B4-BE49-F238E27FC236}">
                <a16:creationId xmlns:a16="http://schemas.microsoft.com/office/drawing/2014/main" id="{223DD0A6-12B0-4F46-B701-3E97689750F6}"/>
              </a:ext>
            </a:extLst>
          </p:cNvPr>
          <p:cNvSpPr txBox="1">
            <a:spLocks/>
          </p:cNvSpPr>
          <p:nvPr/>
        </p:nvSpPr>
        <p:spPr>
          <a:xfrm>
            <a:off x="-1" y="6101657"/>
            <a:ext cx="570155" cy="501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239F6F-26B3-1A44-8F44-8A41E0563732}" type="slidenum">
              <a:rPr lang="en-US" smtClean="0"/>
              <a:pPr/>
              <a:t>19</a:t>
            </a:fld>
            <a:endParaRPr lang="en-US"/>
          </a:p>
        </p:txBody>
      </p:sp>
      <p:sp>
        <p:nvSpPr>
          <p:cNvPr id="9" name="TextBox 8">
            <a:extLst>
              <a:ext uri="{FF2B5EF4-FFF2-40B4-BE49-F238E27FC236}">
                <a16:creationId xmlns:a16="http://schemas.microsoft.com/office/drawing/2014/main" id="{C240D726-6E02-BA4B-AD74-E18ACE8AC5B2}"/>
              </a:ext>
            </a:extLst>
          </p:cNvPr>
          <p:cNvSpPr txBox="1"/>
          <p:nvPr/>
        </p:nvSpPr>
        <p:spPr>
          <a:xfrm>
            <a:off x="8915398" y="23269"/>
            <a:ext cx="3276602" cy="338554"/>
          </a:xfrm>
          <a:prstGeom prst="rect">
            <a:avLst/>
          </a:prstGeom>
          <a:noFill/>
        </p:spPr>
        <p:txBody>
          <a:bodyPr wrap="none" rtlCol="0">
            <a:spAutoFit/>
          </a:bodyPr>
          <a:lstStyle/>
          <a:p>
            <a:pPr algn="r"/>
            <a:r>
              <a:rPr lang="en-SE" sz="1600" i="1" dirty="0"/>
              <a:t>N. Heyer, C. Glaser arXiv:</a:t>
            </a:r>
            <a:r>
              <a:rPr lang="en-US" sz="1600" i="1" spc="-1" dirty="0">
                <a:hlinkClick r:id="rId5"/>
              </a:rPr>
              <a:t>2205.06169</a:t>
            </a:r>
            <a:endParaRPr lang="en-SE" sz="1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1139FA-1515-0545-B584-713F9FA96A1C}"/>
              </a:ext>
            </a:extLst>
          </p:cNvPr>
          <p:cNvPicPr>
            <a:picLocks noChangeAspect="1"/>
          </p:cNvPicPr>
          <p:nvPr/>
        </p:nvPicPr>
        <p:blipFill>
          <a:blip r:embed="rId3"/>
          <a:srcRect/>
          <a:stretch/>
        </p:blipFill>
        <p:spPr>
          <a:xfrm>
            <a:off x="6007554" y="1203679"/>
            <a:ext cx="5346244" cy="4555835"/>
          </a:xfrm>
          <a:prstGeom prst="rect">
            <a:avLst/>
          </a:prstGeom>
        </p:spPr>
      </p:pic>
      <p:sp>
        <p:nvSpPr>
          <p:cNvPr id="13" name="Title 12">
            <a:extLst>
              <a:ext uri="{FF2B5EF4-FFF2-40B4-BE49-F238E27FC236}">
                <a16:creationId xmlns:a16="http://schemas.microsoft.com/office/drawing/2014/main" id="{F2E3C156-FB9E-DD4C-AE64-6CB072A02AD4}"/>
              </a:ext>
            </a:extLst>
          </p:cNvPr>
          <p:cNvSpPr>
            <a:spLocks noGrp="1"/>
          </p:cNvSpPr>
          <p:nvPr>
            <p:ph type="title"/>
          </p:nvPr>
        </p:nvSpPr>
        <p:spPr/>
        <p:txBody>
          <a:bodyPr/>
          <a:lstStyle/>
          <a:p>
            <a:r>
              <a:rPr lang="en-GB"/>
              <a:t>Going to ultra-high energies</a:t>
            </a:r>
            <a:endParaRPr lang="en-US"/>
          </a:p>
        </p:txBody>
      </p:sp>
      <p:sp>
        <p:nvSpPr>
          <p:cNvPr id="15" name="Content Placeholder 14">
            <a:extLst>
              <a:ext uri="{FF2B5EF4-FFF2-40B4-BE49-F238E27FC236}">
                <a16:creationId xmlns:a16="http://schemas.microsoft.com/office/drawing/2014/main" id="{F6409481-477A-964E-B36D-CE92FC5D7B8E}"/>
              </a:ext>
            </a:extLst>
          </p:cNvPr>
          <p:cNvSpPr>
            <a:spLocks noGrp="1"/>
          </p:cNvSpPr>
          <p:nvPr>
            <p:ph sz="half" idx="1"/>
          </p:nvPr>
        </p:nvSpPr>
        <p:spPr>
          <a:xfrm>
            <a:off x="838200" y="1143000"/>
            <a:ext cx="5181600" cy="4351338"/>
          </a:xfrm>
        </p:spPr>
        <p:txBody>
          <a:bodyPr>
            <a:normAutofit/>
          </a:bodyPr>
          <a:lstStyle/>
          <a:p>
            <a:r>
              <a:rPr lang="en-US" sz="2000"/>
              <a:t>Low interaction cross section of neutrinos</a:t>
            </a:r>
          </a:p>
          <a:p>
            <a:r>
              <a:rPr lang="en-US" sz="2000"/>
              <a:t>Very low neutrino flux</a:t>
            </a:r>
          </a:p>
          <a:p>
            <a:pPr>
              <a:buFont typeface="Zapf Dingbats"/>
              <a:buChar char="→"/>
            </a:pPr>
            <a:r>
              <a:rPr lang="en-US" sz="2000"/>
              <a:t>Very large volumes needed for reasonable rates</a:t>
            </a:r>
          </a:p>
          <a:p>
            <a:r>
              <a:rPr lang="en-US" sz="2000" b="1"/>
              <a:t>Solution: radio technique</a:t>
            </a:r>
          </a:p>
          <a:p>
            <a:pPr lvl="1"/>
            <a:r>
              <a:rPr lang="en-US" sz="1800"/>
              <a:t>Large volumes at no cost: Antarctic ice</a:t>
            </a:r>
          </a:p>
          <a:p>
            <a:pPr lvl="1"/>
            <a:r>
              <a:rPr lang="en-US" sz="1800"/>
              <a:t>Ice transparent to radio waves (L ~ 1km)</a:t>
            </a:r>
          </a:p>
          <a:p>
            <a:pPr lvl="1"/>
            <a:r>
              <a:rPr lang="en-GB" sz="1800"/>
              <a:t>A single radio station has 1km³ effective volume (comparable to IceCube)</a:t>
            </a:r>
          </a:p>
          <a:p>
            <a:pPr lvl="1"/>
            <a:endParaRPr lang="en-US" sz="1800"/>
          </a:p>
        </p:txBody>
      </p:sp>
      <p:sp>
        <p:nvSpPr>
          <p:cNvPr id="2" name="Slide Number Placeholder 1">
            <a:extLst>
              <a:ext uri="{FF2B5EF4-FFF2-40B4-BE49-F238E27FC236}">
                <a16:creationId xmlns:a16="http://schemas.microsoft.com/office/drawing/2014/main" id="{022EA342-5D2A-FA41-B147-A93F4885BE98}"/>
              </a:ext>
            </a:extLst>
          </p:cNvPr>
          <p:cNvSpPr>
            <a:spLocks noGrp="1"/>
          </p:cNvSpPr>
          <p:nvPr>
            <p:ph type="sldNum" sz="quarter" idx="12"/>
          </p:nvPr>
        </p:nvSpPr>
        <p:spPr/>
        <p:txBody>
          <a:bodyPr/>
          <a:lstStyle/>
          <a:p>
            <a:fld id="{AF239F6F-26B3-1A44-8F44-8A41E0563732}" type="slidenum">
              <a:rPr lang="en-US" smtClean="0"/>
              <a:t>2</a:t>
            </a:fld>
            <a:endParaRPr lang="en-US"/>
          </a:p>
        </p:txBody>
      </p:sp>
      <p:pic>
        <p:nvPicPr>
          <p:cNvPr id="18" name="Picture 17">
            <a:extLst>
              <a:ext uri="{FF2B5EF4-FFF2-40B4-BE49-F238E27FC236}">
                <a16:creationId xmlns:a16="http://schemas.microsoft.com/office/drawing/2014/main" id="{E9EFDC51-F87A-E347-A4A9-D9540AEC4C6B}"/>
              </a:ext>
            </a:extLst>
          </p:cNvPr>
          <p:cNvPicPr>
            <a:picLocks noChangeAspect="1"/>
          </p:cNvPicPr>
          <p:nvPr/>
        </p:nvPicPr>
        <p:blipFill rotWithShape="1">
          <a:blip r:embed="rId4"/>
          <a:srcRect t="1635"/>
          <a:stretch/>
        </p:blipFill>
        <p:spPr>
          <a:xfrm>
            <a:off x="753043" y="4159713"/>
            <a:ext cx="2484110" cy="2443498"/>
          </a:xfrm>
          <a:prstGeom prst="rect">
            <a:avLst/>
          </a:prstGeom>
        </p:spPr>
      </p:pic>
      <p:sp>
        <p:nvSpPr>
          <p:cNvPr id="19" name="Rectangle 18">
            <a:extLst>
              <a:ext uri="{FF2B5EF4-FFF2-40B4-BE49-F238E27FC236}">
                <a16:creationId xmlns:a16="http://schemas.microsoft.com/office/drawing/2014/main" id="{F1A67D09-47DA-B840-8EB7-56D74C7C4255}"/>
              </a:ext>
            </a:extLst>
          </p:cNvPr>
          <p:cNvSpPr/>
          <p:nvPr/>
        </p:nvSpPr>
        <p:spPr>
          <a:xfrm>
            <a:off x="6400799" y="5715000"/>
            <a:ext cx="1911927" cy="386657"/>
          </a:xfrm>
          <a:prstGeom prst="rect">
            <a:avLst/>
          </a:prstGeom>
          <a:gradFill flip="none" rotWithShape="1">
            <a:gsLst>
              <a:gs pos="0">
                <a:schemeClr val="accent1">
                  <a:lumMod val="0"/>
                  <a:lumOff val="100000"/>
                </a:schemeClr>
              </a:gs>
              <a:gs pos="25000">
                <a:schemeClr val="accent1">
                  <a:lumMod val="45000"/>
                  <a:lumOff val="55000"/>
                </a:schemeClr>
              </a:gs>
              <a:gs pos="100000">
                <a:schemeClr val="accent1">
                  <a:lumMod val="70000"/>
                  <a:lumOff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optical</a:t>
            </a:r>
          </a:p>
        </p:txBody>
      </p:sp>
      <p:sp>
        <p:nvSpPr>
          <p:cNvPr id="20" name="Rectangle 19">
            <a:extLst>
              <a:ext uri="{FF2B5EF4-FFF2-40B4-BE49-F238E27FC236}">
                <a16:creationId xmlns:a16="http://schemas.microsoft.com/office/drawing/2014/main" id="{651E9C75-CCA2-B046-A935-C5D2DFC96030}"/>
              </a:ext>
            </a:extLst>
          </p:cNvPr>
          <p:cNvSpPr/>
          <p:nvPr/>
        </p:nvSpPr>
        <p:spPr>
          <a:xfrm>
            <a:off x="8102009" y="6166543"/>
            <a:ext cx="2829226" cy="386657"/>
          </a:xfrm>
          <a:prstGeom prst="rect">
            <a:avLst/>
          </a:prstGeom>
          <a:gradFill flip="none" rotWithShape="1">
            <a:gsLst>
              <a:gs pos="84000">
                <a:srgbClr val="8CBD6B"/>
              </a:gs>
              <a:gs pos="18000">
                <a:srgbClr val="A7CD8E"/>
              </a:gs>
              <a:gs pos="0">
                <a:schemeClr val="accent6">
                  <a:lumMod val="0"/>
                  <a:lumOff val="100000"/>
                </a:schemeClr>
              </a:gs>
              <a:gs pos="100000">
                <a:schemeClr val="accent6">
                  <a:lumMod val="12000"/>
                  <a:lumOff val="8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radio</a:t>
            </a:r>
          </a:p>
        </p:txBody>
      </p:sp>
      <p:sp>
        <p:nvSpPr>
          <p:cNvPr id="12" name="TextBox 11">
            <a:extLst>
              <a:ext uri="{FF2B5EF4-FFF2-40B4-BE49-F238E27FC236}">
                <a16:creationId xmlns:a16="http://schemas.microsoft.com/office/drawing/2014/main" id="{6958EB64-8F74-434F-B7CC-7F86CDF53567}"/>
              </a:ext>
            </a:extLst>
          </p:cNvPr>
          <p:cNvSpPr txBox="1"/>
          <p:nvPr/>
        </p:nvSpPr>
        <p:spPr>
          <a:xfrm>
            <a:off x="7765846" y="945378"/>
            <a:ext cx="2398173" cy="395243"/>
          </a:xfrm>
          <a:prstGeom prst="rect">
            <a:avLst/>
          </a:prstGeom>
          <a:noFill/>
          <a:ln>
            <a:noFill/>
          </a:ln>
        </p:spPr>
        <p:txBody>
          <a:bodyPr wrap="none" lIns="108847" tIns="54423" rIns="108847" bIns="54423" anchorCtr="0" compatLnSpc="0">
            <a:spAutoFit/>
          </a:bodyPr>
          <a:lstStyle/>
          <a:p>
            <a:pPr hangingPunct="0"/>
            <a:r>
              <a:rPr lang="en-GB" sz="1935" b="1">
                <a:latin typeface="Arial" pitchFamily="18"/>
                <a:ea typeface="DejaVu Sans" pitchFamily="2"/>
                <a:cs typeface="DejaVu Sans" pitchFamily="2"/>
              </a:rPr>
              <a:t>neutrino spectrum</a:t>
            </a:r>
          </a:p>
        </p:txBody>
      </p:sp>
      <p:pic>
        <p:nvPicPr>
          <p:cNvPr id="10" name="Picture 9">
            <a:extLst>
              <a:ext uri="{FF2B5EF4-FFF2-40B4-BE49-F238E27FC236}">
                <a16:creationId xmlns:a16="http://schemas.microsoft.com/office/drawing/2014/main" id="{A7754EAD-BD84-9545-AF96-EB111E99EEE7}"/>
              </a:ext>
            </a:extLst>
          </p:cNvPr>
          <p:cNvPicPr>
            <a:picLocks noChangeAspect="1"/>
          </p:cNvPicPr>
          <p:nvPr/>
        </p:nvPicPr>
        <p:blipFill>
          <a:blip r:embed="rId5" cstate="hqprint">
            <a:lum/>
            <a:alphaModFix/>
            <a:extLst>
              <a:ext uri="{28A0092B-C50C-407E-A947-70E740481C1C}">
                <a14:useLocalDpi xmlns:a14="http://schemas.microsoft.com/office/drawing/2010/main"/>
              </a:ext>
            </a:extLst>
          </a:blip>
          <a:srcRect/>
          <a:stretch>
            <a:fillRect/>
          </a:stretch>
        </p:blipFill>
        <p:spPr>
          <a:xfrm rot="10800000">
            <a:off x="3429000" y="5435781"/>
            <a:ext cx="801931" cy="746442"/>
          </a:xfrm>
          <a:prstGeom prst="rect">
            <a:avLst/>
          </a:prstGeom>
          <a:noFill/>
          <a:ln>
            <a:noFill/>
          </a:ln>
        </p:spPr>
      </p:pic>
      <p:pic>
        <p:nvPicPr>
          <p:cNvPr id="14" name="Picture 13">
            <a:extLst>
              <a:ext uri="{FF2B5EF4-FFF2-40B4-BE49-F238E27FC236}">
                <a16:creationId xmlns:a16="http://schemas.microsoft.com/office/drawing/2014/main" id="{1A834790-1548-6144-98DA-332D174758D1}"/>
              </a:ext>
            </a:extLst>
          </p:cNvPr>
          <p:cNvPicPr>
            <a:picLocks noChangeAspect="1"/>
          </p:cNvPicPr>
          <p:nvPr/>
        </p:nvPicPr>
        <p:blipFill>
          <a:blip r:embed="rId6"/>
          <a:stretch>
            <a:fillRect/>
          </a:stretch>
        </p:blipFill>
        <p:spPr>
          <a:xfrm>
            <a:off x="4829542" y="5245990"/>
            <a:ext cx="1135434" cy="1324673"/>
          </a:xfrm>
          <a:prstGeom prst="rect">
            <a:avLst/>
          </a:prstGeom>
        </p:spPr>
      </p:pic>
      <p:sp>
        <p:nvSpPr>
          <p:cNvPr id="3" name="TextBox 2">
            <a:extLst>
              <a:ext uri="{FF2B5EF4-FFF2-40B4-BE49-F238E27FC236}">
                <a16:creationId xmlns:a16="http://schemas.microsoft.com/office/drawing/2014/main" id="{61AF776E-D835-6F44-A86D-222526F5E60B}"/>
              </a:ext>
            </a:extLst>
          </p:cNvPr>
          <p:cNvSpPr txBox="1"/>
          <p:nvPr/>
        </p:nvSpPr>
        <p:spPr>
          <a:xfrm>
            <a:off x="4217964" y="5308163"/>
            <a:ext cx="644728" cy="1200329"/>
          </a:xfrm>
          <a:prstGeom prst="rect">
            <a:avLst/>
          </a:prstGeom>
          <a:noFill/>
        </p:spPr>
        <p:txBody>
          <a:bodyPr wrap="none" rtlCol="0">
            <a:spAutoFit/>
          </a:bodyPr>
          <a:lstStyle/>
          <a:p>
            <a:r>
              <a:rPr lang="en-US" sz="7200" b="1">
                <a:solidFill>
                  <a:schemeClr val="accent1"/>
                </a:solidFill>
              </a:rPr>
              <a:t>=</a:t>
            </a:r>
            <a:endParaRPr lang="en-US" b="1">
              <a:solidFill>
                <a:schemeClr val="accent1"/>
              </a:solidFill>
            </a:endParaRPr>
          </a:p>
        </p:txBody>
      </p:sp>
    </p:spTree>
    <p:extLst>
      <p:ext uri="{BB962C8B-B14F-4D97-AF65-F5344CB8AC3E}">
        <p14:creationId xmlns:p14="http://schemas.microsoft.com/office/powerpoint/2010/main" val="728715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609755" y="273422"/>
            <a:ext cx="10971300" cy="1144631"/>
          </a:xfrm>
          <a:prstGeom prst="rect">
            <a:avLst/>
          </a:prstGeom>
          <a:noFill/>
          <a:ln>
            <a:noFill/>
          </a:ln>
        </p:spPr>
        <p:txBody>
          <a:bodyPr lIns="0" tIns="0" rIns="0" bIns="0" anchor="ctr">
            <a:noAutofit/>
          </a:bodyPr>
          <a:lstStyle/>
          <a:p>
            <a:pPr algn="ctr"/>
            <a:r>
              <a:rPr lang="en-US" sz="5321" spc="-1">
                <a:latin typeface="Arial"/>
                <a:ea typeface="Noto Sans CJK SC"/>
              </a:rPr>
              <a:t>Pulse Propagation (⊥</a:t>
            </a:r>
            <a:r>
              <a:rPr lang="en-US" sz="5321" spc="-1">
                <a:latin typeface="Arial"/>
              </a:rPr>
              <a:t>, final state)</a:t>
            </a:r>
          </a:p>
        </p:txBody>
      </p:sp>
      <p:pic>
        <p:nvPicPr>
          <p:cNvPr id="174" name="Bildobjekt 173"/>
          <p:cNvPicPr/>
          <p:nvPr/>
        </p:nvPicPr>
        <p:blipFill>
          <a:blip r:embed="rId2"/>
          <a:stretch/>
        </p:blipFill>
        <p:spPr>
          <a:xfrm>
            <a:off x="663743" y="1658822"/>
            <a:ext cx="10407910" cy="4460968"/>
          </a:xfrm>
          <a:prstGeom prst="rect">
            <a:avLst/>
          </a:prstGeom>
          <a:ln>
            <a:noFill/>
          </a:ln>
        </p:spPr>
      </p:pic>
      <p:sp>
        <p:nvSpPr>
          <p:cNvPr id="3" name="Platshållare för sidfot 2">
            <a:extLst>
              <a:ext uri="{FF2B5EF4-FFF2-40B4-BE49-F238E27FC236}">
                <a16:creationId xmlns:a16="http://schemas.microsoft.com/office/drawing/2014/main" id="{108DD4A3-88D4-780E-293F-876A1249020B}"/>
              </a:ext>
            </a:extLst>
          </p:cNvPr>
          <p:cNvSpPr>
            <a:spLocks noGrp="1"/>
          </p:cNvSpPr>
          <p:nvPr>
            <p:ph type="ftr" idx="10"/>
          </p:nvPr>
        </p:nvSpPr>
        <p:spPr/>
        <p:txBody>
          <a:bodyPr/>
          <a:lstStyle/>
          <a:p>
            <a:pPr algn="ctr"/>
            <a:r>
              <a:rPr lang="en-US" sz="1693" spc="-1">
                <a:latin typeface="Times New Roman"/>
              </a:rPr>
              <a:t>ARENA 2022</a:t>
            </a:r>
            <a:endParaRPr lang="en-US" sz="1693" spc="-1" dirty="0">
              <a:latin typeface="Times New Roman"/>
            </a:endParaRPr>
          </a:p>
        </p:txBody>
      </p:sp>
      <p:sp>
        <p:nvSpPr>
          <p:cNvPr id="6" name="Slide Number Placeholder 4">
            <a:extLst>
              <a:ext uri="{FF2B5EF4-FFF2-40B4-BE49-F238E27FC236}">
                <a16:creationId xmlns:a16="http://schemas.microsoft.com/office/drawing/2014/main" id="{94A0EF65-8F43-A341-A3A5-513B2D344932}"/>
              </a:ext>
            </a:extLst>
          </p:cNvPr>
          <p:cNvSpPr txBox="1">
            <a:spLocks/>
          </p:cNvSpPr>
          <p:nvPr/>
        </p:nvSpPr>
        <p:spPr>
          <a:xfrm>
            <a:off x="-1" y="6101657"/>
            <a:ext cx="570155" cy="501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239F6F-26B3-1A44-8F44-8A41E0563732}" type="slidenum">
              <a:rPr lang="en-US" smtClean="0"/>
              <a:pPr/>
              <a:t>20</a:t>
            </a:fld>
            <a:endParaRPr lang="en-US"/>
          </a:p>
        </p:txBody>
      </p:sp>
      <p:sp>
        <p:nvSpPr>
          <p:cNvPr id="7" name="TextBox 6">
            <a:extLst>
              <a:ext uri="{FF2B5EF4-FFF2-40B4-BE49-F238E27FC236}">
                <a16:creationId xmlns:a16="http://schemas.microsoft.com/office/drawing/2014/main" id="{1EE29A9C-18F5-FD4F-AC98-D7ACB9A1002E}"/>
              </a:ext>
            </a:extLst>
          </p:cNvPr>
          <p:cNvSpPr txBox="1"/>
          <p:nvPr/>
        </p:nvSpPr>
        <p:spPr>
          <a:xfrm>
            <a:off x="8915398" y="23269"/>
            <a:ext cx="3276602" cy="338554"/>
          </a:xfrm>
          <a:prstGeom prst="rect">
            <a:avLst/>
          </a:prstGeom>
          <a:noFill/>
        </p:spPr>
        <p:txBody>
          <a:bodyPr wrap="none" rtlCol="0">
            <a:spAutoFit/>
          </a:bodyPr>
          <a:lstStyle/>
          <a:p>
            <a:pPr algn="r"/>
            <a:r>
              <a:rPr lang="en-SE" sz="1600" i="1" dirty="0"/>
              <a:t>N. Heyer, C. Glaser arXiv:</a:t>
            </a:r>
            <a:r>
              <a:rPr lang="en-US" sz="1600" i="1" spc="-1" dirty="0">
                <a:hlinkClick r:id="rId3"/>
              </a:rPr>
              <a:t>2205.06169</a:t>
            </a:r>
            <a:endParaRPr lang="en-SE" sz="1600" i="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extShape 1"/>
          <p:cNvSpPr txBox="1"/>
          <p:nvPr/>
        </p:nvSpPr>
        <p:spPr>
          <a:xfrm>
            <a:off x="609755" y="273422"/>
            <a:ext cx="10971300" cy="1144631"/>
          </a:xfrm>
          <a:prstGeom prst="rect">
            <a:avLst/>
          </a:prstGeom>
          <a:noFill/>
          <a:ln>
            <a:noFill/>
          </a:ln>
        </p:spPr>
        <p:txBody>
          <a:bodyPr lIns="0" tIns="0" rIns="0" bIns="0" anchor="ctr">
            <a:noAutofit/>
          </a:bodyPr>
          <a:lstStyle/>
          <a:p>
            <a:pPr algn="ctr"/>
            <a:r>
              <a:rPr lang="en-US" sz="5321" spc="-1">
                <a:latin typeface="Arial"/>
                <a:ea typeface="Noto Sans CJK SC"/>
              </a:rPr>
              <a:t>Pulse Propagation </a:t>
            </a:r>
            <a:r>
              <a:rPr lang="en-US" sz="5321" spc="-1">
                <a:latin typeface="Arial"/>
              </a:rPr>
              <a:t>(∡)</a:t>
            </a:r>
          </a:p>
        </p:txBody>
      </p:sp>
      <p:pic>
        <p:nvPicPr>
          <p:cNvPr id="2" name="prop_ex1.mp4" descr="prop_ex1.mp4">
            <a:hlinkClick r:id="" action="ppaction://media"/>
            <a:extLst>
              <a:ext uri="{FF2B5EF4-FFF2-40B4-BE49-F238E27FC236}">
                <a16:creationId xmlns:a16="http://schemas.microsoft.com/office/drawing/2014/main" id="{C2D6F9D0-D411-9BD1-6545-204A939442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0226" y="1614587"/>
            <a:ext cx="9531548" cy="4235910"/>
          </a:xfrm>
          <a:prstGeom prst="rect">
            <a:avLst/>
          </a:prstGeom>
        </p:spPr>
      </p:pic>
      <p:sp>
        <p:nvSpPr>
          <p:cNvPr id="4" name="Platshållare för sidfot 3">
            <a:extLst>
              <a:ext uri="{FF2B5EF4-FFF2-40B4-BE49-F238E27FC236}">
                <a16:creationId xmlns:a16="http://schemas.microsoft.com/office/drawing/2014/main" id="{8FB0641A-A425-3833-4DCD-BC6746258375}"/>
              </a:ext>
            </a:extLst>
          </p:cNvPr>
          <p:cNvSpPr>
            <a:spLocks noGrp="1"/>
          </p:cNvSpPr>
          <p:nvPr>
            <p:ph type="ftr" idx="10"/>
          </p:nvPr>
        </p:nvSpPr>
        <p:spPr/>
        <p:txBody>
          <a:bodyPr/>
          <a:lstStyle/>
          <a:p>
            <a:pPr algn="ctr"/>
            <a:r>
              <a:rPr lang="en-US" sz="1693" spc="-1">
                <a:latin typeface="Times New Roman"/>
              </a:rPr>
              <a:t>ARENA 2022</a:t>
            </a:r>
            <a:endParaRPr lang="en-US" sz="1693" spc="-1" dirty="0">
              <a:latin typeface="Times New Roman"/>
            </a:endParaRPr>
          </a:p>
        </p:txBody>
      </p:sp>
      <p:sp>
        <p:nvSpPr>
          <p:cNvPr id="6" name="Slide Number Placeholder 4">
            <a:extLst>
              <a:ext uri="{FF2B5EF4-FFF2-40B4-BE49-F238E27FC236}">
                <a16:creationId xmlns:a16="http://schemas.microsoft.com/office/drawing/2014/main" id="{1D434440-C45D-2145-9A03-87310EB2B1DA}"/>
              </a:ext>
            </a:extLst>
          </p:cNvPr>
          <p:cNvSpPr txBox="1">
            <a:spLocks/>
          </p:cNvSpPr>
          <p:nvPr/>
        </p:nvSpPr>
        <p:spPr>
          <a:xfrm>
            <a:off x="-1" y="6101657"/>
            <a:ext cx="570155" cy="501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239F6F-26B3-1A44-8F44-8A41E0563732}" type="slidenum">
              <a:rPr lang="en-US" smtClean="0"/>
              <a:pPr/>
              <a:t>21</a:t>
            </a:fld>
            <a:endParaRPr lang="en-US"/>
          </a:p>
        </p:txBody>
      </p:sp>
      <p:sp>
        <p:nvSpPr>
          <p:cNvPr id="7" name="TextBox 6">
            <a:extLst>
              <a:ext uri="{FF2B5EF4-FFF2-40B4-BE49-F238E27FC236}">
                <a16:creationId xmlns:a16="http://schemas.microsoft.com/office/drawing/2014/main" id="{8847F391-0582-534B-95D8-432FDFB3884A}"/>
              </a:ext>
            </a:extLst>
          </p:cNvPr>
          <p:cNvSpPr txBox="1"/>
          <p:nvPr/>
        </p:nvSpPr>
        <p:spPr>
          <a:xfrm>
            <a:off x="8915398" y="23269"/>
            <a:ext cx="3276602" cy="338554"/>
          </a:xfrm>
          <a:prstGeom prst="rect">
            <a:avLst/>
          </a:prstGeom>
          <a:noFill/>
        </p:spPr>
        <p:txBody>
          <a:bodyPr wrap="none" rtlCol="0">
            <a:spAutoFit/>
          </a:bodyPr>
          <a:lstStyle/>
          <a:p>
            <a:pPr algn="r"/>
            <a:r>
              <a:rPr lang="en-SE" sz="1600" i="1" dirty="0"/>
              <a:t>N. Heyer, C. Glaser arXiv:</a:t>
            </a:r>
            <a:r>
              <a:rPr lang="en-US" sz="1600" i="1" spc="-1" dirty="0">
                <a:hlinkClick r:id="rId5"/>
              </a:rPr>
              <a:t>2205.06169</a:t>
            </a:r>
            <a:endParaRPr lang="en-SE" sz="1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extShape 1"/>
          <p:cNvSpPr txBox="1"/>
          <p:nvPr/>
        </p:nvSpPr>
        <p:spPr>
          <a:xfrm>
            <a:off x="609755" y="273422"/>
            <a:ext cx="10971300" cy="1144631"/>
          </a:xfrm>
          <a:prstGeom prst="rect">
            <a:avLst/>
          </a:prstGeom>
          <a:noFill/>
          <a:ln>
            <a:noFill/>
          </a:ln>
        </p:spPr>
        <p:txBody>
          <a:bodyPr lIns="0" tIns="0" rIns="0" bIns="0" anchor="ctr">
            <a:noAutofit/>
          </a:bodyPr>
          <a:lstStyle/>
          <a:p>
            <a:pPr algn="ctr"/>
            <a:r>
              <a:rPr lang="en-US" sz="5321" spc="-1">
                <a:latin typeface="Arial"/>
                <a:ea typeface="Noto Sans CJK SC"/>
              </a:rPr>
              <a:t>Pulse Propagation (∡</a:t>
            </a:r>
            <a:r>
              <a:rPr lang="en-US" sz="5321" spc="-1">
                <a:latin typeface="Arial"/>
              </a:rPr>
              <a:t>, final state)</a:t>
            </a:r>
          </a:p>
        </p:txBody>
      </p:sp>
      <p:pic>
        <p:nvPicPr>
          <p:cNvPr id="178" name="Bildobjekt 177"/>
          <p:cNvPicPr/>
          <p:nvPr/>
        </p:nvPicPr>
        <p:blipFill>
          <a:blip r:embed="rId2"/>
          <a:stretch/>
        </p:blipFill>
        <p:spPr>
          <a:xfrm>
            <a:off x="871858" y="1553894"/>
            <a:ext cx="10076581" cy="4417865"/>
          </a:xfrm>
          <a:prstGeom prst="rect">
            <a:avLst/>
          </a:prstGeom>
          <a:ln>
            <a:noFill/>
          </a:ln>
        </p:spPr>
      </p:pic>
      <p:sp>
        <p:nvSpPr>
          <p:cNvPr id="3" name="Platshållare för sidfot 2">
            <a:extLst>
              <a:ext uri="{FF2B5EF4-FFF2-40B4-BE49-F238E27FC236}">
                <a16:creationId xmlns:a16="http://schemas.microsoft.com/office/drawing/2014/main" id="{87B63342-EC5E-F6AC-A254-A162CACCB3BB}"/>
              </a:ext>
            </a:extLst>
          </p:cNvPr>
          <p:cNvSpPr>
            <a:spLocks noGrp="1"/>
          </p:cNvSpPr>
          <p:nvPr>
            <p:ph type="ftr" idx="10"/>
          </p:nvPr>
        </p:nvSpPr>
        <p:spPr/>
        <p:txBody>
          <a:bodyPr/>
          <a:lstStyle/>
          <a:p>
            <a:pPr algn="ctr"/>
            <a:r>
              <a:rPr lang="en-US" sz="1693" spc="-1">
                <a:latin typeface="Times New Roman"/>
              </a:rPr>
              <a:t>ARENA 2022</a:t>
            </a:r>
            <a:endParaRPr lang="en-US" sz="1693" spc="-1" dirty="0">
              <a:latin typeface="Times New Roman"/>
            </a:endParaRPr>
          </a:p>
        </p:txBody>
      </p:sp>
      <p:sp>
        <p:nvSpPr>
          <p:cNvPr id="6" name="Slide Number Placeholder 4">
            <a:extLst>
              <a:ext uri="{FF2B5EF4-FFF2-40B4-BE49-F238E27FC236}">
                <a16:creationId xmlns:a16="http://schemas.microsoft.com/office/drawing/2014/main" id="{6EAD679B-7081-0640-B008-6FF35D9E2DC4}"/>
              </a:ext>
            </a:extLst>
          </p:cNvPr>
          <p:cNvSpPr txBox="1">
            <a:spLocks/>
          </p:cNvSpPr>
          <p:nvPr/>
        </p:nvSpPr>
        <p:spPr>
          <a:xfrm>
            <a:off x="-1" y="6101657"/>
            <a:ext cx="570155" cy="501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239F6F-26B3-1A44-8F44-8A41E0563732}" type="slidenum">
              <a:rPr lang="en-US" smtClean="0"/>
              <a:pPr/>
              <a:t>22</a:t>
            </a:fld>
            <a:endParaRPr lang="en-US"/>
          </a:p>
        </p:txBody>
      </p:sp>
      <p:sp>
        <p:nvSpPr>
          <p:cNvPr id="7" name="TextBox 6">
            <a:extLst>
              <a:ext uri="{FF2B5EF4-FFF2-40B4-BE49-F238E27FC236}">
                <a16:creationId xmlns:a16="http://schemas.microsoft.com/office/drawing/2014/main" id="{C74BA2F9-A948-204A-9A57-390421B8C243}"/>
              </a:ext>
            </a:extLst>
          </p:cNvPr>
          <p:cNvSpPr txBox="1"/>
          <p:nvPr/>
        </p:nvSpPr>
        <p:spPr>
          <a:xfrm>
            <a:off x="8915398" y="23269"/>
            <a:ext cx="3276602" cy="338554"/>
          </a:xfrm>
          <a:prstGeom prst="rect">
            <a:avLst/>
          </a:prstGeom>
          <a:noFill/>
        </p:spPr>
        <p:txBody>
          <a:bodyPr wrap="none" rtlCol="0">
            <a:spAutoFit/>
          </a:bodyPr>
          <a:lstStyle/>
          <a:p>
            <a:pPr algn="r"/>
            <a:r>
              <a:rPr lang="en-SE" sz="1600" i="1" dirty="0"/>
              <a:t>N. Heyer, C. Glaser arXiv:</a:t>
            </a:r>
            <a:r>
              <a:rPr lang="en-US" sz="1600" i="1" spc="-1" dirty="0">
                <a:hlinkClick r:id="rId3"/>
              </a:rPr>
              <a:t>2205.06169</a:t>
            </a:r>
            <a:endParaRPr lang="en-SE" sz="1600" i="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10664-F862-564C-A809-35F2E709BB54}"/>
              </a:ext>
            </a:extLst>
          </p:cNvPr>
          <p:cNvSpPr>
            <a:spLocks noGrp="1"/>
          </p:cNvSpPr>
          <p:nvPr>
            <p:ph type="title"/>
          </p:nvPr>
        </p:nvSpPr>
        <p:spPr/>
        <p:txBody>
          <a:bodyPr/>
          <a:lstStyle/>
          <a:p>
            <a:r>
              <a:rPr lang="en-SE" dirty="0"/>
              <a:t>Additional Propagation Effects: Everything</a:t>
            </a:r>
          </a:p>
        </p:txBody>
      </p:sp>
      <p:sp>
        <p:nvSpPr>
          <p:cNvPr id="3" name="Content Placeholder 2">
            <a:extLst>
              <a:ext uri="{FF2B5EF4-FFF2-40B4-BE49-F238E27FC236}">
                <a16:creationId xmlns:a16="http://schemas.microsoft.com/office/drawing/2014/main" id="{6BE44F70-ACBC-B343-9DF1-73EB995C3092}"/>
              </a:ext>
            </a:extLst>
          </p:cNvPr>
          <p:cNvSpPr>
            <a:spLocks noGrp="1"/>
          </p:cNvSpPr>
          <p:nvPr>
            <p:ph idx="1"/>
          </p:nvPr>
        </p:nvSpPr>
        <p:spPr>
          <a:xfrm>
            <a:off x="838200" y="1172581"/>
            <a:ext cx="4971985" cy="4929076"/>
          </a:xfrm>
        </p:spPr>
        <p:txBody>
          <a:bodyPr/>
          <a:lstStyle/>
          <a:p>
            <a:r>
              <a:rPr lang="en-SE" dirty="0"/>
              <a:t>Complex ice properties can lead to propagation effects beyond ray tracing</a:t>
            </a:r>
          </a:p>
          <a:p>
            <a:r>
              <a:rPr lang="en-SE" dirty="0"/>
              <a:t>Solvable via </a:t>
            </a:r>
            <a:r>
              <a:rPr lang="en-GB" dirty="0"/>
              <a:t>Finite-diﬀerence time-domain (FDTD) </a:t>
            </a:r>
          </a:p>
          <a:p>
            <a:pPr lvl="1"/>
            <a:r>
              <a:rPr lang="en-GB" dirty="0"/>
              <a:t>solves Maxwell’s equation with discretized space / time</a:t>
            </a:r>
          </a:p>
          <a:p>
            <a:pPr lvl="1"/>
            <a:r>
              <a:rPr lang="en-GB" dirty="0"/>
              <a:t>BUT very time consuming (100k core hours for single geometry)</a:t>
            </a:r>
          </a:p>
          <a:p>
            <a:pPr lvl="1"/>
            <a:r>
              <a:rPr lang="en-GB" dirty="0"/>
              <a:t>feasible once for every antenna position/depth</a:t>
            </a:r>
          </a:p>
          <a:p>
            <a:pPr lvl="2"/>
            <a:r>
              <a:rPr lang="en-GB" b="1" dirty="0"/>
              <a:t>use reciprocity approach</a:t>
            </a:r>
            <a:r>
              <a:rPr lang="en-GB" dirty="0"/>
              <a:t> </a:t>
            </a:r>
            <a:endParaRPr lang="en-SE" dirty="0"/>
          </a:p>
        </p:txBody>
      </p:sp>
      <p:sp>
        <p:nvSpPr>
          <p:cNvPr id="4" name="Slide Number Placeholder 3">
            <a:extLst>
              <a:ext uri="{FF2B5EF4-FFF2-40B4-BE49-F238E27FC236}">
                <a16:creationId xmlns:a16="http://schemas.microsoft.com/office/drawing/2014/main" id="{7835C547-6183-BA46-9FCD-7AFB10159B14}"/>
              </a:ext>
            </a:extLst>
          </p:cNvPr>
          <p:cNvSpPr>
            <a:spLocks noGrp="1"/>
          </p:cNvSpPr>
          <p:nvPr>
            <p:ph type="sldNum" sz="quarter" idx="10"/>
          </p:nvPr>
        </p:nvSpPr>
        <p:spPr/>
        <p:txBody>
          <a:bodyPr/>
          <a:lstStyle/>
          <a:p>
            <a:fld id="{AF239F6F-26B3-1A44-8F44-8A41E0563732}" type="slidenum">
              <a:rPr lang="en-US" smtClean="0"/>
              <a:pPr/>
              <a:t>23</a:t>
            </a:fld>
            <a:endParaRPr lang="en-US" dirty="0"/>
          </a:p>
        </p:txBody>
      </p:sp>
      <p:pic>
        <p:nvPicPr>
          <p:cNvPr id="8" name="Picture 7">
            <a:extLst>
              <a:ext uri="{FF2B5EF4-FFF2-40B4-BE49-F238E27FC236}">
                <a16:creationId xmlns:a16="http://schemas.microsoft.com/office/drawing/2014/main" id="{735D7B3D-E49E-FB4F-A996-1032AE7D83B5}"/>
              </a:ext>
            </a:extLst>
          </p:cNvPr>
          <p:cNvPicPr>
            <a:picLocks noChangeAspect="1"/>
          </p:cNvPicPr>
          <p:nvPr/>
        </p:nvPicPr>
        <p:blipFill>
          <a:blip r:embed="rId2"/>
          <a:stretch>
            <a:fillRect/>
          </a:stretch>
        </p:blipFill>
        <p:spPr>
          <a:xfrm>
            <a:off x="5810185" y="1458409"/>
            <a:ext cx="6182071" cy="3771337"/>
          </a:xfrm>
          <a:prstGeom prst="rect">
            <a:avLst/>
          </a:prstGeom>
        </p:spPr>
      </p:pic>
      <p:sp>
        <p:nvSpPr>
          <p:cNvPr id="9" name="TextBox 8">
            <a:extLst>
              <a:ext uri="{FF2B5EF4-FFF2-40B4-BE49-F238E27FC236}">
                <a16:creationId xmlns:a16="http://schemas.microsoft.com/office/drawing/2014/main" id="{1B6D0872-FCD5-BE4C-B147-E5197FD8875F}"/>
              </a:ext>
            </a:extLst>
          </p:cNvPr>
          <p:cNvSpPr txBox="1"/>
          <p:nvPr/>
        </p:nvSpPr>
        <p:spPr>
          <a:xfrm>
            <a:off x="7641950" y="6167768"/>
            <a:ext cx="3711850" cy="369332"/>
          </a:xfrm>
          <a:prstGeom prst="rect">
            <a:avLst/>
          </a:prstGeom>
          <a:noFill/>
        </p:spPr>
        <p:txBody>
          <a:bodyPr wrap="none" rtlCol="0">
            <a:spAutoFit/>
          </a:bodyPr>
          <a:lstStyle/>
          <a:p>
            <a:r>
              <a:rPr lang="en-SE" dirty="0"/>
              <a:t>see e.g. C. </a:t>
            </a:r>
            <a:r>
              <a:rPr lang="en-GB" dirty="0" err="1"/>
              <a:t>Deaconu</a:t>
            </a:r>
            <a:r>
              <a:rPr lang="en-GB" dirty="0"/>
              <a:t> arXiv:1805.12576</a:t>
            </a:r>
            <a:endParaRPr lang="en-SE" dirty="0"/>
          </a:p>
        </p:txBody>
      </p:sp>
    </p:spTree>
    <p:extLst>
      <p:ext uri="{BB962C8B-B14F-4D97-AF65-F5344CB8AC3E}">
        <p14:creationId xmlns:p14="http://schemas.microsoft.com/office/powerpoint/2010/main" val="3182078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585F20-018A-D04C-AD04-9D256671DD9F}"/>
              </a:ext>
            </a:extLst>
          </p:cNvPr>
          <p:cNvSpPr>
            <a:spLocks noGrp="1"/>
          </p:cNvSpPr>
          <p:nvPr>
            <p:ph type="title"/>
          </p:nvPr>
        </p:nvSpPr>
        <p:spPr/>
        <p:txBody>
          <a:bodyPr/>
          <a:lstStyle/>
          <a:p>
            <a:r>
              <a:rPr lang="en-SE" dirty="0"/>
              <a:t>Calculation of Propagation Effects via Reciprocity</a:t>
            </a:r>
          </a:p>
        </p:txBody>
      </p:sp>
      <p:pic>
        <p:nvPicPr>
          <p:cNvPr id="10" name="Content Placeholder 9">
            <a:extLst>
              <a:ext uri="{FF2B5EF4-FFF2-40B4-BE49-F238E27FC236}">
                <a16:creationId xmlns:a16="http://schemas.microsoft.com/office/drawing/2014/main" id="{8279AE19-82D3-F645-A958-B02CEF24AD93}"/>
              </a:ext>
            </a:extLst>
          </p:cNvPr>
          <p:cNvPicPr>
            <a:picLocks noGrp="1" noChangeAspect="1"/>
          </p:cNvPicPr>
          <p:nvPr>
            <p:ph idx="1"/>
          </p:nvPr>
        </p:nvPicPr>
        <p:blipFill>
          <a:blip r:embed="rId2"/>
          <a:stretch>
            <a:fillRect/>
          </a:stretch>
        </p:blipFill>
        <p:spPr>
          <a:xfrm>
            <a:off x="89919" y="1129731"/>
            <a:ext cx="6060785" cy="4763862"/>
          </a:xfrm>
        </p:spPr>
      </p:pic>
      <p:sp>
        <p:nvSpPr>
          <p:cNvPr id="5" name="Slide Number Placeholder 4">
            <a:extLst>
              <a:ext uri="{FF2B5EF4-FFF2-40B4-BE49-F238E27FC236}">
                <a16:creationId xmlns:a16="http://schemas.microsoft.com/office/drawing/2014/main" id="{69D25EAE-0831-9546-8BD8-BD83689FA582}"/>
              </a:ext>
            </a:extLst>
          </p:cNvPr>
          <p:cNvSpPr>
            <a:spLocks noGrp="1"/>
          </p:cNvSpPr>
          <p:nvPr>
            <p:ph type="sldNum" sz="quarter" idx="10"/>
          </p:nvPr>
        </p:nvSpPr>
        <p:spPr/>
        <p:txBody>
          <a:bodyPr/>
          <a:lstStyle/>
          <a:p>
            <a:fld id="{AF239F6F-26B3-1A44-8F44-8A41E0563732}" type="slidenum">
              <a:rPr lang="en-US" smtClean="0"/>
              <a:t>24</a:t>
            </a:fld>
            <a:endParaRPr lang="en-US"/>
          </a:p>
        </p:txBody>
      </p:sp>
      <p:sp>
        <p:nvSpPr>
          <p:cNvPr id="8" name="TextBox 7">
            <a:extLst>
              <a:ext uri="{FF2B5EF4-FFF2-40B4-BE49-F238E27FC236}">
                <a16:creationId xmlns:a16="http://schemas.microsoft.com/office/drawing/2014/main" id="{D5328D21-010E-3E41-A019-ABF554B79A95}"/>
              </a:ext>
            </a:extLst>
          </p:cNvPr>
          <p:cNvSpPr txBox="1"/>
          <p:nvPr/>
        </p:nvSpPr>
        <p:spPr>
          <a:xfrm>
            <a:off x="8534796" y="5943073"/>
            <a:ext cx="3101619" cy="369332"/>
          </a:xfrm>
          <a:prstGeom prst="rect">
            <a:avLst/>
          </a:prstGeom>
          <a:noFill/>
        </p:spPr>
        <p:txBody>
          <a:bodyPr wrap="none" rtlCol="0">
            <a:spAutoFit/>
          </a:bodyPr>
          <a:lstStyle/>
          <a:p>
            <a:pPr algn="r"/>
            <a:r>
              <a:rPr lang="en-GB" dirty="0"/>
              <a:t>slides by Philipp </a:t>
            </a:r>
            <a:r>
              <a:rPr lang="en-GB" dirty="0" err="1"/>
              <a:t>Windischhofer</a:t>
            </a:r>
            <a:endParaRPr lang="en-SE" dirty="0"/>
          </a:p>
        </p:txBody>
      </p:sp>
      <p:pic>
        <p:nvPicPr>
          <p:cNvPr id="12" name="Picture 11">
            <a:extLst>
              <a:ext uri="{FF2B5EF4-FFF2-40B4-BE49-F238E27FC236}">
                <a16:creationId xmlns:a16="http://schemas.microsoft.com/office/drawing/2014/main" id="{87B85223-E9D7-C54B-9396-53C7B2008916}"/>
              </a:ext>
            </a:extLst>
          </p:cNvPr>
          <p:cNvPicPr>
            <a:picLocks noChangeAspect="1"/>
          </p:cNvPicPr>
          <p:nvPr/>
        </p:nvPicPr>
        <p:blipFill>
          <a:blip r:embed="rId3"/>
          <a:stretch>
            <a:fillRect/>
          </a:stretch>
        </p:blipFill>
        <p:spPr>
          <a:xfrm>
            <a:off x="6724891" y="1269430"/>
            <a:ext cx="5467109" cy="4624163"/>
          </a:xfrm>
          <a:prstGeom prst="rect">
            <a:avLst/>
          </a:prstGeom>
        </p:spPr>
      </p:pic>
      <p:cxnSp>
        <p:nvCxnSpPr>
          <p:cNvPr id="14" name="Straight Arrow Connector 13">
            <a:extLst>
              <a:ext uri="{FF2B5EF4-FFF2-40B4-BE49-F238E27FC236}">
                <a16:creationId xmlns:a16="http://schemas.microsoft.com/office/drawing/2014/main" id="{01FC4220-670E-B547-B0D9-979E66E9F72E}"/>
              </a:ext>
            </a:extLst>
          </p:cNvPr>
          <p:cNvCxnSpPr/>
          <p:nvPr/>
        </p:nvCxnSpPr>
        <p:spPr>
          <a:xfrm>
            <a:off x="5069711" y="3229337"/>
            <a:ext cx="10809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CEBC6D-56D5-874E-84DF-CD15E6E74B06}"/>
              </a:ext>
            </a:extLst>
          </p:cNvPr>
          <p:cNvSpPr txBox="1"/>
          <p:nvPr/>
        </p:nvSpPr>
        <p:spPr>
          <a:xfrm>
            <a:off x="1643606" y="701536"/>
            <a:ext cx="2385077" cy="461665"/>
          </a:xfrm>
          <a:prstGeom prst="rect">
            <a:avLst/>
          </a:prstGeom>
          <a:noFill/>
        </p:spPr>
        <p:txBody>
          <a:bodyPr wrap="none" rtlCol="0">
            <a:spAutoFit/>
          </a:bodyPr>
          <a:lstStyle/>
          <a:p>
            <a:r>
              <a:rPr lang="en-SE" sz="2400" b="1" dirty="0">
                <a:solidFill>
                  <a:srgbClr val="00B050"/>
                </a:solidFill>
              </a:rPr>
              <a:t>current approach</a:t>
            </a:r>
          </a:p>
        </p:txBody>
      </p:sp>
      <p:sp>
        <p:nvSpPr>
          <p:cNvPr id="16" name="TextBox 15">
            <a:extLst>
              <a:ext uri="{FF2B5EF4-FFF2-40B4-BE49-F238E27FC236}">
                <a16:creationId xmlns:a16="http://schemas.microsoft.com/office/drawing/2014/main" id="{8D0E16DB-EE17-9542-8911-C689248C5D9F}"/>
              </a:ext>
            </a:extLst>
          </p:cNvPr>
          <p:cNvSpPr txBox="1"/>
          <p:nvPr/>
        </p:nvSpPr>
        <p:spPr>
          <a:xfrm>
            <a:off x="7947696" y="758285"/>
            <a:ext cx="2285369" cy="461665"/>
          </a:xfrm>
          <a:prstGeom prst="rect">
            <a:avLst/>
          </a:prstGeom>
          <a:noFill/>
        </p:spPr>
        <p:txBody>
          <a:bodyPr wrap="none" rtlCol="0">
            <a:spAutoFit/>
          </a:bodyPr>
          <a:lstStyle/>
          <a:p>
            <a:r>
              <a:rPr lang="en-SE" sz="2400" b="1" dirty="0">
                <a:solidFill>
                  <a:srgbClr val="00B050"/>
                </a:solidFill>
              </a:rPr>
              <a:t>using reciprocity</a:t>
            </a:r>
          </a:p>
        </p:txBody>
      </p:sp>
      <p:sp>
        <p:nvSpPr>
          <p:cNvPr id="17" name="TextBox 16">
            <a:extLst>
              <a:ext uri="{FF2B5EF4-FFF2-40B4-BE49-F238E27FC236}">
                <a16:creationId xmlns:a16="http://schemas.microsoft.com/office/drawing/2014/main" id="{DA719E18-B4CF-2843-AC19-F928723FD20E}"/>
              </a:ext>
            </a:extLst>
          </p:cNvPr>
          <p:cNvSpPr txBox="1"/>
          <p:nvPr/>
        </p:nvSpPr>
        <p:spPr>
          <a:xfrm>
            <a:off x="6568794" y="6433934"/>
            <a:ext cx="5623206" cy="338554"/>
          </a:xfrm>
          <a:prstGeom prst="rect">
            <a:avLst/>
          </a:prstGeom>
          <a:noFill/>
        </p:spPr>
        <p:txBody>
          <a:bodyPr wrap="none" rtlCol="0">
            <a:spAutoFit/>
          </a:bodyPr>
          <a:lstStyle/>
          <a:p>
            <a:r>
              <a:rPr lang="en-SE" sz="1600" i="1" dirty="0"/>
              <a:t>more info: </a:t>
            </a:r>
            <a:r>
              <a:rPr lang="en-GB" sz="1600" i="1" dirty="0"/>
              <a:t>W. </a:t>
            </a:r>
            <a:r>
              <a:rPr lang="en-GB" sz="1600" i="1" dirty="0" err="1"/>
              <a:t>Riegler</a:t>
            </a:r>
            <a:r>
              <a:rPr lang="en-GB" sz="1600" i="1" dirty="0"/>
              <a:t>, P. </a:t>
            </a:r>
            <a:r>
              <a:rPr lang="en-GB" sz="1600" i="1" dirty="0" err="1"/>
              <a:t>Windischhofer</a:t>
            </a:r>
            <a:r>
              <a:rPr lang="en-GB" sz="1600" i="1" dirty="0"/>
              <a:t>, NIM-A </a:t>
            </a:r>
            <a:r>
              <a:rPr lang="en-SE" sz="1600" i="1" dirty="0"/>
              <a:t>980 164471 (2020)</a:t>
            </a:r>
          </a:p>
        </p:txBody>
      </p:sp>
      <p:sp>
        <p:nvSpPr>
          <p:cNvPr id="18" name="Oval 17">
            <a:extLst>
              <a:ext uri="{FF2B5EF4-FFF2-40B4-BE49-F238E27FC236}">
                <a16:creationId xmlns:a16="http://schemas.microsoft.com/office/drawing/2014/main" id="{B228E17C-A363-C341-8762-AA29CAD40332}"/>
              </a:ext>
            </a:extLst>
          </p:cNvPr>
          <p:cNvSpPr/>
          <p:nvPr/>
        </p:nvSpPr>
        <p:spPr>
          <a:xfrm>
            <a:off x="8831484" y="1916865"/>
            <a:ext cx="1539432" cy="141664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9" name="TextBox 18">
            <a:extLst>
              <a:ext uri="{FF2B5EF4-FFF2-40B4-BE49-F238E27FC236}">
                <a16:creationId xmlns:a16="http://schemas.microsoft.com/office/drawing/2014/main" id="{62DAF32B-87FD-7B4A-8585-745BF0DAE5DE}"/>
              </a:ext>
            </a:extLst>
          </p:cNvPr>
          <p:cNvSpPr txBox="1"/>
          <p:nvPr/>
        </p:nvSpPr>
        <p:spPr>
          <a:xfrm>
            <a:off x="7634153" y="3244334"/>
            <a:ext cx="4604146" cy="369332"/>
          </a:xfrm>
          <a:prstGeom prst="rect">
            <a:avLst/>
          </a:prstGeom>
          <a:noFill/>
        </p:spPr>
        <p:txBody>
          <a:bodyPr wrap="none" rtlCol="0">
            <a:spAutoFit/>
          </a:bodyPr>
          <a:lstStyle/>
          <a:p>
            <a:r>
              <a:rPr lang="en-SE" b="1" dirty="0">
                <a:solidFill>
                  <a:srgbClr val="00B050"/>
                </a:solidFill>
              </a:rPr>
              <a:t>only calculated once per medium and antenna</a:t>
            </a:r>
          </a:p>
        </p:txBody>
      </p:sp>
    </p:spTree>
    <p:extLst>
      <p:ext uri="{BB962C8B-B14F-4D97-AF65-F5344CB8AC3E}">
        <p14:creationId xmlns:p14="http://schemas.microsoft.com/office/powerpoint/2010/main" val="3767378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B027BD-A2C7-144E-9A13-7F40BC83C1EC}"/>
              </a:ext>
            </a:extLst>
          </p:cNvPr>
          <p:cNvSpPr>
            <a:spLocks noGrp="1"/>
          </p:cNvSpPr>
          <p:nvPr>
            <p:ph type="title"/>
          </p:nvPr>
        </p:nvSpPr>
        <p:spPr/>
        <p:txBody>
          <a:bodyPr/>
          <a:lstStyle/>
          <a:p>
            <a:r>
              <a:rPr lang="en-SE" dirty="0"/>
              <a:t>Summary: Simulation of InIce Radio Emission</a:t>
            </a:r>
          </a:p>
        </p:txBody>
      </p:sp>
      <p:sp>
        <p:nvSpPr>
          <p:cNvPr id="7" name="Content Placeholder 6">
            <a:extLst>
              <a:ext uri="{FF2B5EF4-FFF2-40B4-BE49-F238E27FC236}">
                <a16:creationId xmlns:a16="http://schemas.microsoft.com/office/drawing/2014/main" id="{61510109-175E-AB47-9C30-48154046A3A0}"/>
              </a:ext>
            </a:extLst>
          </p:cNvPr>
          <p:cNvSpPr>
            <a:spLocks noGrp="1"/>
          </p:cNvSpPr>
          <p:nvPr>
            <p:ph idx="1"/>
          </p:nvPr>
        </p:nvSpPr>
        <p:spPr/>
        <p:txBody>
          <a:bodyPr/>
          <a:lstStyle/>
          <a:p>
            <a:r>
              <a:rPr lang="en-SE" dirty="0"/>
              <a:t>What we already have:</a:t>
            </a:r>
          </a:p>
          <a:p>
            <a:pPr lvl="1"/>
            <a:r>
              <a:rPr lang="en-SE" dirty="0"/>
              <a:t>microscopic simulation of radio emission in dense </a:t>
            </a:r>
            <a:r>
              <a:rPr lang="en-SE" b="1" dirty="0"/>
              <a:t>homogeneous</a:t>
            </a:r>
            <a:r>
              <a:rPr lang="en-SE" dirty="0"/>
              <a:t> media</a:t>
            </a:r>
          </a:p>
          <a:p>
            <a:pPr lvl="1"/>
            <a:r>
              <a:rPr lang="en-SE" dirty="0"/>
              <a:t>End-to-end MC code (NuRadioMC) for fast simulation</a:t>
            </a:r>
          </a:p>
          <a:p>
            <a:r>
              <a:rPr lang="en-SE" dirty="0"/>
              <a:t>What we need:</a:t>
            </a:r>
          </a:p>
          <a:p>
            <a:pPr marL="800100" lvl="1" indent="-342900">
              <a:buFont typeface="+mj-lt"/>
              <a:buAutoNum type="arabicPeriod"/>
            </a:pPr>
            <a:r>
              <a:rPr lang="en-SE" dirty="0"/>
              <a:t>Simulation in inhomogeneous media </a:t>
            </a:r>
            <a:r>
              <a:rPr lang="en-SE" i="1" dirty="0"/>
              <a:t>(first step n(z) gradient)</a:t>
            </a:r>
          </a:p>
          <a:p>
            <a:pPr lvl="2"/>
            <a:r>
              <a:rPr lang="en-SE" dirty="0"/>
              <a:t>can be solved by adding ray tracing to radio module</a:t>
            </a:r>
          </a:p>
          <a:p>
            <a:pPr marL="800100" lvl="1" indent="-342900">
              <a:buFont typeface="+mj-lt"/>
              <a:buAutoNum type="arabicPeriod"/>
            </a:pPr>
            <a:r>
              <a:rPr lang="en-SE" dirty="0"/>
              <a:t>Complex geometries (transition of boundaries)</a:t>
            </a:r>
          </a:p>
          <a:p>
            <a:pPr marL="800100" lvl="1" indent="-342900">
              <a:buFont typeface="+mj-lt"/>
              <a:buAutoNum type="arabicPeriod"/>
            </a:pPr>
            <a:r>
              <a:rPr lang="en-SE" dirty="0"/>
              <a:t>Second-order propagation effects, e.g. birefringence</a:t>
            </a:r>
          </a:p>
          <a:p>
            <a:pPr lvl="2"/>
            <a:r>
              <a:rPr lang="en-SE" dirty="0"/>
              <a:t>propagation time between </a:t>
            </a:r>
            <a:r>
              <a:rPr lang="en-SE" i="1" dirty="0"/>
              <a:t>shower track </a:t>
            </a:r>
            <a:r>
              <a:rPr lang="en-SE" dirty="0"/>
              <a:t>and </a:t>
            </a:r>
            <a:r>
              <a:rPr lang="en-SE" i="1" dirty="0"/>
              <a:t>receiver</a:t>
            </a:r>
            <a:r>
              <a:rPr lang="en-SE" dirty="0"/>
              <a:t> is not sufficient</a:t>
            </a:r>
          </a:p>
          <a:p>
            <a:pPr lvl="2"/>
            <a:r>
              <a:rPr lang="en-SE" dirty="0"/>
              <a:t>can potentially be solved using an reciprocity approach</a:t>
            </a:r>
          </a:p>
          <a:p>
            <a:pPr lvl="2"/>
            <a:endParaRPr lang="en-SE" dirty="0"/>
          </a:p>
          <a:p>
            <a:endParaRPr lang="en-SE" dirty="0"/>
          </a:p>
          <a:p>
            <a:pPr lvl="1"/>
            <a:endParaRPr lang="en-SE" dirty="0"/>
          </a:p>
        </p:txBody>
      </p:sp>
      <p:sp>
        <p:nvSpPr>
          <p:cNvPr id="5" name="Slide Number Placeholder 4">
            <a:extLst>
              <a:ext uri="{FF2B5EF4-FFF2-40B4-BE49-F238E27FC236}">
                <a16:creationId xmlns:a16="http://schemas.microsoft.com/office/drawing/2014/main" id="{540031AE-4EF9-DE4D-95B4-92FC3BC3AC71}"/>
              </a:ext>
            </a:extLst>
          </p:cNvPr>
          <p:cNvSpPr>
            <a:spLocks noGrp="1"/>
          </p:cNvSpPr>
          <p:nvPr>
            <p:ph type="sldNum" sz="quarter" idx="10"/>
          </p:nvPr>
        </p:nvSpPr>
        <p:spPr/>
        <p:txBody>
          <a:bodyPr/>
          <a:lstStyle/>
          <a:p>
            <a:fld id="{AF239F6F-26B3-1A44-8F44-8A41E0563732}" type="slidenum">
              <a:rPr lang="en-US" smtClean="0"/>
              <a:t>25</a:t>
            </a:fld>
            <a:endParaRPr lang="en-US"/>
          </a:p>
        </p:txBody>
      </p:sp>
      <p:pic>
        <p:nvPicPr>
          <p:cNvPr id="8" name="Picture 2">
            <a:extLst>
              <a:ext uri="{FF2B5EF4-FFF2-40B4-BE49-F238E27FC236}">
                <a16:creationId xmlns:a16="http://schemas.microsoft.com/office/drawing/2014/main" id="{F12E221C-E183-C145-99DB-1B849B0CB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3474" y="5593163"/>
            <a:ext cx="1326029" cy="126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491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9D1D44-6F51-024F-9EC6-C8C61701B96A}"/>
              </a:ext>
            </a:extLst>
          </p:cNvPr>
          <p:cNvSpPr>
            <a:spLocks noGrp="1"/>
          </p:cNvSpPr>
          <p:nvPr>
            <p:ph type="title"/>
          </p:nvPr>
        </p:nvSpPr>
        <p:spPr/>
        <p:txBody>
          <a:bodyPr/>
          <a:lstStyle/>
          <a:p>
            <a:r>
              <a:rPr lang="en-SE" dirty="0"/>
              <a:t>Backup</a:t>
            </a:r>
          </a:p>
        </p:txBody>
      </p:sp>
      <p:sp>
        <p:nvSpPr>
          <p:cNvPr id="6" name="Text Placeholder 5">
            <a:extLst>
              <a:ext uri="{FF2B5EF4-FFF2-40B4-BE49-F238E27FC236}">
                <a16:creationId xmlns:a16="http://schemas.microsoft.com/office/drawing/2014/main" id="{0D0DFEDE-B616-E549-84EF-61ED4A4DD206}"/>
              </a:ext>
            </a:extLst>
          </p:cNvPr>
          <p:cNvSpPr>
            <a:spLocks noGrp="1"/>
          </p:cNvSpPr>
          <p:nvPr>
            <p:ph type="body" idx="1"/>
          </p:nvPr>
        </p:nvSpPr>
        <p:spPr/>
        <p:txBody>
          <a:bodyPr/>
          <a:lstStyle/>
          <a:p>
            <a:endParaRPr lang="en-SE"/>
          </a:p>
        </p:txBody>
      </p:sp>
      <p:sp>
        <p:nvSpPr>
          <p:cNvPr id="4" name="Slide Number Placeholder 3">
            <a:extLst>
              <a:ext uri="{FF2B5EF4-FFF2-40B4-BE49-F238E27FC236}">
                <a16:creationId xmlns:a16="http://schemas.microsoft.com/office/drawing/2014/main" id="{EB91A27E-5F86-EA4B-B33D-964E5CFF2B67}"/>
              </a:ext>
            </a:extLst>
          </p:cNvPr>
          <p:cNvSpPr>
            <a:spLocks noGrp="1"/>
          </p:cNvSpPr>
          <p:nvPr>
            <p:ph type="sldNum" sz="quarter" idx="12"/>
          </p:nvPr>
        </p:nvSpPr>
        <p:spPr/>
        <p:txBody>
          <a:bodyPr/>
          <a:lstStyle/>
          <a:p>
            <a:fld id="{AF239F6F-26B3-1A44-8F44-8A41E0563732}" type="slidenum">
              <a:rPr lang="en-US" smtClean="0"/>
              <a:pPr/>
              <a:t>26</a:t>
            </a:fld>
            <a:endParaRPr lang="en-US" dirty="0"/>
          </a:p>
        </p:txBody>
      </p:sp>
    </p:spTree>
    <p:extLst>
      <p:ext uri="{BB962C8B-B14F-4D97-AF65-F5344CB8AC3E}">
        <p14:creationId xmlns:p14="http://schemas.microsoft.com/office/powerpoint/2010/main" val="3687407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C5B1EA-BAD1-0047-8A43-5AF36BFC4595}"/>
              </a:ext>
            </a:extLst>
          </p:cNvPr>
          <p:cNvSpPr>
            <a:spLocks noGrp="1"/>
          </p:cNvSpPr>
          <p:nvPr>
            <p:ph type="title"/>
          </p:nvPr>
        </p:nvSpPr>
        <p:spPr/>
        <p:txBody>
          <a:bodyPr/>
          <a:lstStyle/>
          <a:p>
            <a:r>
              <a:rPr lang="en-US" dirty="0"/>
              <a:t>Hard requirements</a:t>
            </a:r>
          </a:p>
        </p:txBody>
      </p:sp>
      <p:sp>
        <p:nvSpPr>
          <p:cNvPr id="7" name="Content Placeholder 6">
            <a:extLst>
              <a:ext uri="{FF2B5EF4-FFF2-40B4-BE49-F238E27FC236}">
                <a16:creationId xmlns:a16="http://schemas.microsoft.com/office/drawing/2014/main" id="{D91FA476-3477-8744-9A6B-686E103C0C29}"/>
              </a:ext>
            </a:extLst>
          </p:cNvPr>
          <p:cNvSpPr>
            <a:spLocks noGrp="1"/>
          </p:cNvSpPr>
          <p:nvPr>
            <p:ph idx="1"/>
          </p:nvPr>
        </p:nvSpPr>
        <p:spPr>
          <a:xfrm>
            <a:off x="838199" y="1172581"/>
            <a:ext cx="10909151" cy="5260492"/>
          </a:xfrm>
        </p:spPr>
        <p:txBody>
          <a:bodyPr>
            <a:normAutofit fontScale="92500" lnSpcReduction="10000"/>
          </a:bodyPr>
          <a:lstStyle/>
          <a:p>
            <a:pPr fontAlgn="base"/>
            <a:r>
              <a:rPr lang="en-US" dirty="0"/>
              <a:t>Support of dense media such as ice, water, lunar regolith, ...</a:t>
            </a:r>
          </a:p>
          <a:p>
            <a:pPr lvl="1" fontAlgn="base"/>
            <a:r>
              <a:rPr lang="en-US" dirty="0"/>
              <a:t>Do we need to implement additional interactions that are only relevant for dense media? E.g. tau propagation, </a:t>
            </a:r>
            <a:r>
              <a:rPr lang="en-US" dirty="0" err="1"/>
              <a:t>dE</a:t>
            </a:r>
            <a:r>
              <a:rPr lang="en-US" dirty="0"/>
              <a:t>/</a:t>
            </a:r>
            <a:r>
              <a:rPr lang="en-US" dirty="0" err="1"/>
              <a:t>dX</a:t>
            </a:r>
            <a:r>
              <a:rPr lang="en-US" dirty="0"/>
              <a:t> for muons, LPM effect?</a:t>
            </a:r>
          </a:p>
          <a:p>
            <a:pPr lvl="1" fontAlgn="base"/>
            <a:r>
              <a:rPr lang="en-US" dirty="0"/>
              <a:t>Does the medium need to couple back to simulation parameters such as low-energy cutoffs?</a:t>
            </a:r>
          </a:p>
          <a:p>
            <a:pPr fontAlgn="base"/>
            <a:r>
              <a:rPr lang="en-US" dirty="0"/>
              <a:t>Support of arbitrary medium configurations, including transitions from air to dense media or dense media to vacuum (at least medium properties as a function of height, better arbitrary 3D medium configurations)</a:t>
            </a:r>
          </a:p>
          <a:p>
            <a:pPr fontAlgn="base"/>
            <a:r>
              <a:rPr lang="en-US" dirty="0"/>
              <a:t>Medium model including refractive index profile, and possibility to do ray-tracing on the basis of this in both air and dense media</a:t>
            </a:r>
          </a:p>
          <a:p>
            <a:pPr lvl="1" fontAlgn="base"/>
            <a:r>
              <a:rPr lang="en-US" dirty="0"/>
              <a:t>Additional properties needed? Humidity? Temperature?</a:t>
            </a:r>
          </a:p>
          <a:p>
            <a:pPr fontAlgn="base"/>
            <a:r>
              <a:rPr lang="en-US" dirty="0"/>
              <a:t>Direct interface to the tracking of each particle in the shower simulation with bi-directional communication</a:t>
            </a:r>
          </a:p>
          <a:p>
            <a:pPr lvl="1" fontAlgn="base"/>
            <a:r>
              <a:rPr lang="en-US" dirty="0"/>
              <a:t>E.g. readjust step size in particle tracking</a:t>
            </a:r>
          </a:p>
          <a:p>
            <a:pPr lvl="1" fontAlgn="base"/>
            <a:r>
              <a:rPr lang="en-US" dirty="0"/>
              <a:t>E.g. readjust thinning level of important/unimportant particles or even throw away particles that are not relevant for radio emission</a:t>
            </a:r>
          </a:p>
          <a:p>
            <a:pPr lvl="1" fontAlgn="base"/>
            <a:r>
              <a:rPr lang="en-US" dirty="0"/>
              <a:t>E.g. modify particle properties due to atmospheric electric fields</a:t>
            </a:r>
          </a:p>
          <a:p>
            <a:pPr fontAlgn="base"/>
            <a:r>
              <a:rPr lang="en-US" dirty="0"/>
              <a:t>Simple interface to inject arbitrary particles (including their energy, momentum) and possibly specify their interactions to start a shower (“the world’s dumbest event generator”)</a:t>
            </a:r>
          </a:p>
          <a:p>
            <a:pPr fontAlgn="base"/>
            <a:r>
              <a:rPr lang="en-US" dirty="0"/>
              <a:t>Global coordinate system that supports curvature of Earth (anyway planned, adaption from Offline) </a:t>
            </a:r>
          </a:p>
        </p:txBody>
      </p:sp>
      <p:sp>
        <p:nvSpPr>
          <p:cNvPr id="5" name="Slide Number Placeholder 4">
            <a:extLst>
              <a:ext uri="{FF2B5EF4-FFF2-40B4-BE49-F238E27FC236}">
                <a16:creationId xmlns:a16="http://schemas.microsoft.com/office/drawing/2014/main" id="{DAD3DD60-D3C8-114A-8ADE-60FD16E1389F}"/>
              </a:ext>
            </a:extLst>
          </p:cNvPr>
          <p:cNvSpPr>
            <a:spLocks noGrp="1"/>
          </p:cNvSpPr>
          <p:nvPr>
            <p:ph type="sldNum" sz="quarter" idx="10"/>
          </p:nvPr>
        </p:nvSpPr>
        <p:spPr/>
        <p:txBody>
          <a:bodyPr/>
          <a:lstStyle/>
          <a:p>
            <a:fld id="{AF239F6F-26B3-1A44-8F44-8A41E0563732}" type="slidenum">
              <a:rPr lang="en-US" smtClean="0"/>
              <a:t>27</a:t>
            </a:fld>
            <a:endParaRPr lang="en-US"/>
          </a:p>
        </p:txBody>
      </p:sp>
      <p:sp>
        <p:nvSpPr>
          <p:cNvPr id="8" name="TextBox 7">
            <a:extLst>
              <a:ext uri="{FF2B5EF4-FFF2-40B4-BE49-F238E27FC236}">
                <a16:creationId xmlns:a16="http://schemas.microsoft.com/office/drawing/2014/main" id="{978E77A3-3EB3-9C40-B1C1-804E1B633931}"/>
              </a:ext>
            </a:extLst>
          </p:cNvPr>
          <p:cNvSpPr txBox="1"/>
          <p:nvPr/>
        </p:nvSpPr>
        <p:spPr>
          <a:xfrm rot="452828">
            <a:off x="8126267" y="366163"/>
            <a:ext cx="4059060" cy="369332"/>
          </a:xfrm>
          <a:prstGeom prst="rect">
            <a:avLst/>
          </a:prstGeom>
          <a:noFill/>
        </p:spPr>
        <p:txBody>
          <a:bodyPr wrap="none" rtlCol="0">
            <a:spAutoFit/>
          </a:bodyPr>
          <a:lstStyle/>
          <a:p>
            <a:r>
              <a:rPr lang="en-US" dirty="0"/>
              <a:t>from ARENA2018 brain storming meeting</a:t>
            </a:r>
          </a:p>
        </p:txBody>
      </p:sp>
    </p:spTree>
    <p:extLst>
      <p:ext uri="{BB962C8B-B14F-4D97-AF65-F5344CB8AC3E}">
        <p14:creationId xmlns:p14="http://schemas.microsoft.com/office/powerpoint/2010/main" val="1876776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C416-8FD3-B347-8CDD-A2C254A10C13}"/>
              </a:ext>
            </a:extLst>
          </p:cNvPr>
          <p:cNvSpPr>
            <a:spLocks noGrp="1"/>
          </p:cNvSpPr>
          <p:nvPr>
            <p:ph type="title"/>
          </p:nvPr>
        </p:nvSpPr>
        <p:spPr/>
        <p:txBody>
          <a:bodyPr/>
          <a:lstStyle/>
          <a:p>
            <a:r>
              <a:rPr lang="en-US" dirty="0"/>
              <a:t>Very useful features</a:t>
            </a:r>
          </a:p>
        </p:txBody>
      </p:sp>
      <p:sp>
        <p:nvSpPr>
          <p:cNvPr id="3" name="Content Placeholder 2">
            <a:extLst>
              <a:ext uri="{FF2B5EF4-FFF2-40B4-BE49-F238E27FC236}">
                <a16:creationId xmlns:a16="http://schemas.microsoft.com/office/drawing/2014/main" id="{20494922-ACF8-4346-B516-B8040B4CEDEF}"/>
              </a:ext>
            </a:extLst>
          </p:cNvPr>
          <p:cNvSpPr>
            <a:spLocks noGrp="1"/>
          </p:cNvSpPr>
          <p:nvPr>
            <p:ph idx="1"/>
          </p:nvPr>
        </p:nvSpPr>
        <p:spPr/>
        <p:txBody>
          <a:bodyPr/>
          <a:lstStyle/>
          <a:p>
            <a:pPr fontAlgn="base"/>
            <a:r>
              <a:rPr lang="en-US" dirty="0"/>
              <a:t>Inspect particle cascade at arbitrary observation planes, e.g. to calculate drift velocities on the fly, ...</a:t>
            </a:r>
          </a:p>
          <a:p>
            <a:pPr fontAlgn="base"/>
            <a:r>
              <a:rPr lang="en-US" dirty="0"/>
              <a:t>In general a very flexible adjustment of thinning</a:t>
            </a:r>
          </a:p>
          <a:p>
            <a:pPr lvl="1" fontAlgn="base"/>
            <a:r>
              <a:rPr lang="en-US" dirty="0"/>
              <a:t>First interactions are very important -&gt; low thinning</a:t>
            </a:r>
          </a:p>
          <a:p>
            <a:pPr lvl="1" fontAlgn="base"/>
            <a:r>
              <a:rPr lang="en-US" dirty="0"/>
              <a:t>Medium energy interactions are less important -&gt; high thinning</a:t>
            </a:r>
          </a:p>
          <a:p>
            <a:pPr lvl="1" fontAlgn="base"/>
            <a:r>
              <a:rPr lang="en-US" dirty="0"/>
              <a:t>Low energy interactions are important to correctly model coherence -&gt; low thinning</a:t>
            </a:r>
          </a:p>
          <a:p>
            <a:pPr fontAlgn="base"/>
            <a:r>
              <a:rPr lang="en-US" dirty="0"/>
              <a:t>Possibility to simulate air showers induced by upgoing neutrinos (from the Earth, mountains, …)</a:t>
            </a:r>
          </a:p>
          <a:p>
            <a:endParaRPr lang="en-US" dirty="0"/>
          </a:p>
        </p:txBody>
      </p:sp>
      <p:sp>
        <p:nvSpPr>
          <p:cNvPr id="4" name="Slide Number Placeholder 3">
            <a:extLst>
              <a:ext uri="{FF2B5EF4-FFF2-40B4-BE49-F238E27FC236}">
                <a16:creationId xmlns:a16="http://schemas.microsoft.com/office/drawing/2014/main" id="{A96C455F-B6F0-9E43-A2D0-984718526B5B}"/>
              </a:ext>
            </a:extLst>
          </p:cNvPr>
          <p:cNvSpPr>
            <a:spLocks noGrp="1"/>
          </p:cNvSpPr>
          <p:nvPr>
            <p:ph type="sldNum" sz="quarter" idx="10"/>
          </p:nvPr>
        </p:nvSpPr>
        <p:spPr/>
        <p:txBody>
          <a:bodyPr/>
          <a:lstStyle/>
          <a:p>
            <a:fld id="{AF239F6F-26B3-1A44-8F44-8A41E0563732}" type="slidenum">
              <a:rPr lang="en-US" smtClean="0"/>
              <a:pPr/>
              <a:t>28</a:t>
            </a:fld>
            <a:endParaRPr lang="en-US" dirty="0"/>
          </a:p>
        </p:txBody>
      </p:sp>
      <p:sp>
        <p:nvSpPr>
          <p:cNvPr id="5" name="TextBox 4">
            <a:extLst>
              <a:ext uri="{FF2B5EF4-FFF2-40B4-BE49-F238E27FC236}">
                <a16:creationId xmlns:a16="http://schemas.microsoft.com/office/drawing/2014/main" id="{275E1B39-8284-FD47-886D-31F2B57E83EF}"/>
              </a:ext>
            </a:extLst>
          </p:cNvPr>
          <p:cNvSpPr txBox="1"/>
          <p:nvPr/>
        </p:nvSpPr>
        <p:spPr>
          <a:xfrm rot="452828">
            <a:off x="8126267" y="366163"/>
            <a:ext cx="4059060" cy="369332"/>
          </a:xfrm>
          <a:prstGeom prst="rect">
            <a:avLst/>
          </a:prstGeom>
          <a:noFill/>
        </p:spPr>
        <p:txBody>
          <a:bodyPr wrap="none" rtlCol="0">
            <a:spAutoFit/>
          </a:bodyPr>
          <a:lstStyle/>
          <a:p>
            <a:r>
              <a:rPr lang="en-US" dirty="0"/>
              <a:t>from ARENA2018 brain storming meeting</a:t>
            </a:r>
          </a:p>
        </p:txBody>
      </p:sp>
    </p:spTree>
    <p:extLst>
      <p:ext uri="{BB962C8B-B14F-4D97-AF65-F5344CB8AC3E}">
        <p14:creationId xmlns:p14="http://schemas.microsoft.com/office/powerpoint/2010/main" val="1528896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95D02-CE8F-604C-B9ED-1E53C80450A2}"/>
              </a:ext>
            </a:extLst>
          </p:cNvPr>
          <p:cNvSpPr>
            <a:spLocks noGrp="1"/>
          </p:cNvSpPr>
          <p:nvPr>
            <p:ph type="title"/>
          </p:nvPr>
        </p:nvSpPr>
        <p:spPr/>
        <p:txBody>
          <a:bodyPr/>
          <a:lstStyle/>
          <a:p>
            <a:r>
              <a:rPr lang="en-US" dirty="0"/>
              <a:t>Wishlist</a:t>
            </a:r>
          </a:p>
        </p:txBody>
      </p:sp>
      <p:sp>
        <p:nvSpPr>
          <p:cNvPr id="3" name="Content Placeholder 2">
            <a:extLst>
              <a:ext uri="{FF2B5EF4-FFF2-40B4-BE49-F238E27FC236}">
                <a16:creationId xmlns:a16="http://schemas.microsoft.com/office/drawing/2014/main" id="{8CD36793-82B4-F041-9D2E-9617D7349EC0}"/>
              </a:ext>
            </a:extLst>
          </p:cNvPr>
          <p:cNvSpPr>
            <a:spLocks noGrp="1"/>
          </p:cNvSpPr>
          <p:nvPr>
            <p:ph idx="1"/>
          </p:nvPr>
        </p:nvSpPr>
        <p:spPr/>
        <p:txBody>
          <a:bodyPr/>
          <a:lstStyle/>
          <a:p>
            <a:pPr fontAlgn="base"/>
            <a:r>
              <a:rPr lang="en-US" dirty="0"/>
              <a:t>Retain information on particles at rest -&gt; ionization in medium (relevant for RADAR reflections, low-frequency radio emission)</a:t>
            </a:r>
          </a:p>
          <a:p>
            <a:pPr fontAlgn="base"/>
            <a:r>
              <a:rPr lang="en-US" dirty="0"/>
              <a:t>Simulate ‘very’ low energy particles (keV scale) and interaction with atmospheric electric fields relevant for thunderstorm studies - in general allow interfacing of additional interaction models for particles/energy ranges not treated by existing models</a:t>
            </a:r>
          </a:p>
          <a:p>
            <a:pPr fontAlgn="base"/>
            <a:r>
              <a:rPr lang="en-US" dirty="0"/>
              <a:t>Simulate particle oscillation (e.g. neutrino oscillation or strong oscillations such as K-short -&gt; K-long). I.e., in general provide the possibility to change the type of the particle during propagation; this could be implemented in form of a propagation modules. </a:t>
            </a:r>
          </a:p>
          <a:p>
            <a:pPr fontAlgn="base"/>
            <a:r>
              <a:rPr lang="en-US" dirty="0"/>
              <a:t>Save state of simulation at any stage (e.g. a specific height/atmospheric depth). Then be able to resume simulation with e.g. modified density profile or just with different random seeds</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CF4AEB3-81A2-7341-8579-8C6E5E2A5871}"/>
              </a:ext>
            </a:extLst>
          </p:cNvPr>
          <p:cNvSpPr>
            <a:spLocks noGrp="1"/>
          </p:cNvSpPr>
          <p:nvPr>
            <p:ph type="sldNum" sz="quarter" idx="10"/>
          </p:nvPr>
        </p:nvSpPr>
        <p:spPr/>
        <p:txBody>
          <a:bodyPr/>
          <a:lstStyle/>
          <a:p>
            <a:fld id="{AF239F6F-26B3-1A44-8F44-8A41E0563732}" type="slidenum">
              <a:rPr lang="en-US" smtClean="0"/>
              <a:pPr/>
              <a:t>29</a:t>
            </a:fld>
            <a:endParaRPr lang="en-US" dirty="0"/>
          </a:p>
        </p:txBody>
      </p:sp>
      <p:sp>
        <p:nvSpPr>
          <p:cNvPr id="5" name="TextBox 4">
            <a:extLst>
              <a:ext uri="{FF2B5EF4-FFF2-40B4-BE49-F238E27FC236}">
                <a16:creationId xmlns:a16="http://schemas.microsoft.com/office/drawing/2014/main" id="{5C674DDC-EDC9-C14C-9E1B-653D8C790E19}"/>
              </a:ext>
            </a:extLst>
          </p:cNvPr>
          <p:cNvSpPr txBox="1"/>
          <p:nvPr/>
        </p:nvSpPr>
        <p:spPr>
          <a:xfrm rot="452828">
            <a:off x="8126267" y="366163"/>
            <a:ext cx="4059060" cy="369332"/>
          </a:xfrm>
          <a:prstGeom prst="rect">
            <a:avLst/>
          </a:prstGeom>
          <a:noFill/>
        </p:spPr>
        <p:txBody>
          <a:bodyPr wrap="none" rtlCol="0">
            <a:spAutoFit/>
          </a:bodyPr>
          <a:lstStyle/>
          <a:p>
            <a:r>
              <a:rPr lang="en-US" dirty="0"/>
              <a:t>from ARENA2018 brain storming meeting</a:t>
            </a:r>
          </a:p>
        </p:txBody>
      </p:sp>
    </p:spTree>
    <p:extLst>
      <p:ext uri="{BB962C8B-B14F-4D97-AF65-F5344CB8AC3E}">
        <p14:creationId xmlns:p14="http://schemas.microsoft.com/office/powerpoint/2010/main" val="346071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64B4FD36-2D4D-7D4A-8C50-AF34B44B1554}"/>
              </a:ext>
            </a:extLst>
          </p:cNvPr>
          <p:cNvPicPr>
            <a:picLocks noChangeAspect="1"/>
          </p:cNvPicPr>
          <p:nvPr/>
        </p:nvPicPr>
        <p:blipFill>
          <a:blip r:embed="rId3"/>
          <a:stretch>
            <a:fillRect/>
          </a:stretch>
        </p:blipFill>
        <p:spPr>
          <a:xfrm>
            <a:off x="577229" y="4180780"/>
            <a:ext cx="3738644" cy="2668457"/>
          </a:xfrm>
          <a:prstGeom prst="rect">
            <a:avLst/>
          </a:prstGeom>
        </p:spPr>
      </p:pic>
      <p:sp>
        <p:nvSpPr>
          <p:cNvPr id="2" name="Title 1">
            <a:extLst>
              <a:ext uri="{FF2B5EF4-FFF2-40B4-BE49-F238E27FC236}">
                <a16:creationId xmlns:a16="http://schemas.microsoft.com/office/drawing/2014/main" id="{B17704D8-613D-E341-A4EB-BAB74845F44B}"/>
              </a:ext>
            </a:extLst>
          </p:cNvPr>
          <p:cNvSpPr>
            <a:spLocks noGrp="1"/>
          </p:cNvSpPr>
          <p:nvPr>
            <p:ph type="title"/>
          </p:nvPr>
        </p:nvSpPr>
        <p:spPr/>
        <p:txBody>
          <a:bodyPr/>
          <a:lstStyle/>
          <a:p>
            <a:r>
              <a:rPr lang="en-US"/>
              <a:t>Experimental Landscape</a:t>
            </a:r>
          </a:p>
        </p:txBody>
      </p:sp>
      <p:sp>
        <p:nvSpPr>
          <p:cNvPr id="4" name="Slide Number Placeholder 3">
            <a:extLst>
              <a:ext uri="{FF2B5EF4-FFF2-40B4-BE49-F238E27FC236}">
                <a16:creationId xmlns:a16="http://schemas.microsoft.com/office/drawing/2014/main" id="{F731366A-12E1-F742-8D25-6AACAD7EE5E2}"/>
              </a:ext>
            </a:extLst>
          </p:cNvPr>
          <p:cNvSpPr>
            <a:spLocks noGrp="1"/>
          </p:cNvSpPr>
          <p:nvPr>
            <p:ph type="sldNum" sz="quarter" idx="10"/>
          </p:nvPr>
        </p:nvSpPr>
        <p:spPr/>
        <p:txBody>
          <a:bodyPr/>
          <a:lstStyle/>
          <a:p>
            <a:fld id="{AF239F6F-26B3-1A44-8F44-8A41E0563732}" type="slidenum">
              <a:rPr lang="en-US" smtClean="0"/>
              <a:pPr/>
              <a:t>3</a:t>
            </a:fld>
            <a:endParaRPr lang="en-US"/>
          </a:p>
        </p:txBody>
      </p:sp>
      <p:sp>
        <p:nvSpPr>
          <p:cNvPr id="8" name="TextBox 7">
            <a:extLst>
              <a:ext uri="{FF2B5EF4-FFF2-40B4-BE49-F238E27FC236}">
                <a16:creationId xmlns:a16="http://schemas.microsoft.com/office/drawing/2014/main" id="{9F882AF5-A252-CE40-842A-1E87CAF69E2C}"/>
              </a:ext>
            </a:extLst>
          </p:cNvPr>
          <p:cNvSpPr txBox="1"/>
          <p:nvPr/>
        </p:nvSpPr>
        <p:spPr>
          <a:xfrm>
            <a:off x="570154" y="1050291"/>
            <a:ext cx="4933082" cy="677108"/>
          </a:xfrm>
          <a:prstGeom prst="rect">
            <a:avLst/>
          </a:prstGeom>
          <a:noFill/>
        </p:spPr>
        <p:txBody>
          <a:bodyPr wrap="none" rtlCol="0">
            <a:spAutoFit/>
          </a:bodyPr>
          <a:lstStyle/>
          <a:p>
            <a:r>
              <a:rPr lang="en-US" sz="2000" b="1"/>
              <a:t>ARIANNA test bed</a:t>
            </a:r>
          </a:p>
          <a:p>
            <a:pPr marL="285750" indent="-285750">
              <a:buFont typeface="Arial" panose="020B0604020202020204" pitchFamily="34" charset="0"/>
              <a:buChar char="•"/>
            </a:pPr>
            <a:r>
              <a:rPr lang="en-US"/>
              <a:t>12 shallow stations at Moore’s Bay + South Pole</a:t>
            </a:r>
          </a:p>
        </p:txBody>
      </p:sp>
      <p:sp>
        <p:nvSpPr>
          <p:cNvPr id="9" name="TextBox 8">
            <a:extLst>
              <a:ext uri="{FF2B5EF4-FFF2-40B4-BE49-F238E27FC236}">
                <a16:creationId xmlns:a16="http://schemas.microsoft.com/office/drawing/2014/main" id="{23C1D89B-F6AC-384D-9CBD-A121FB19C359}"/>
              </a:ext>
            </a:extLst>
          </p:cNvPr>
          <p:cNvSpPr txBox="1"/>
          <p:nvPr/>
        </p:nvSpPr>
        <p:spPr>
          <a:xfrm>
            <a:off x="570154" y="1788934"/>
            <a:ext cx="3940694" cy="677108"/>
          </a:xfrm>
          <a:prstGeom prst="rect">
            <a:avLst/>
          </a:prstGeom>
          <a:noFill/>
        </p:spPr>
        <p:txBody>
          <a:bodyPr wrap="none" rtlCol="0">
            <a:spAutoFit/>
          </a:bodyPr>
          <a:lstStyle/>
          <a:p>
            <a:r>
              <a:rPr lang="en-US" sz="2000" b="1"/>
              <a:t>ARA</a:t>
            </a:r>
          </a:p>
          <a:p>
            <a:pPr marL="285750" indent="-285750">
              <a:buFont typeface="Arial" panose="020B0604020202020204" pitchFamily="34" charset="0"/>
              <a:buChar char="•"/>
            </a:pPr>
            <a:r>
              <a:rPr lang="en-US"/>
              <a:t>5x 200m deep stations at South Pole</a:t>
            </a:r>
          </a:p>
        </p:txBody>
      </p:sp>
      <p:sp>
        <p:nvSpPr>
          <p:cNvPr id="11" name="TextBox 10">
            <a:extLst>
              <a:ext uri="{FF2B5EF4-FFF2-40B4-BE49-F238E27FC236}">
                <a16:creationId xmlns:a16="http://schemas.microsoft.com/office/drawing/2014/main" id="{44ED6FA1-493C-524C-9374-401B6C31FDEF}"/>
              </a:ext>
            </a:extLst>
          </p:cNvPr>
          <p:cNvSpPr txBox="1"/>
          <p:nvPr/>
        </p:nvSpPr>
        <p:spPr>
          <a:xfrm>
            <a:off x="8913515" y="4611972"/>
            <a:ext cx="3278485" cy="1489685"/>
          </a:xfrm>
          <a:prstGeom prst="rect">
            <a:avLst/>
          </a:prstGeom>
          <a:noFill/>
        </p:spPr>
        <p:txBody>
          <a:bodyPr wrap="square" rtlCol="0">
            <a:spAutoFit/>
          </a:bodyPr>
          <a:lstStyle/>
          <a:p>
            <a:r>
              <a:rPr lang="en-US" b="1"/>
              <a:t>IceCube-Gen2</a:t>
            </a:r>
          </a:p>
          <a:p>
            <a:pPr marL="285750" indent="-285750">
              <a:buFont typeface="Arial" panose="020B0604020202020204" pitchFamily="34" charset="0"/>
              <a:buChar char="•"/>
            </a:pPr>
            <a:r>
              <a:rPr lang="en-US"/>
              <a:t>300+ detector stations at South Pole</a:t>
            </a:r>
          </a:p>
          <a:p>
            <a:pPr marL="285750" indent="-285750">
              <a:buFont typeface="Arial" panose="020B0604020202020204" pitchFamily="34" charset="0"/>
              <a:buChar char="•"/>
            </a:pPr>
            <a:r>
              <a:rPr lang="en-US"/>
              <a:t>hybrid array of deep and shallow stations</a:t>
            </a:r>
          </a:p>
        </p:txBody>
      </p:sp>
      <p:sp>
        <p:nvSpPr>
          <p:cNvPr id="19" name="TextBox 18">
            <a:extLst>
              <a:ext uri="{FF2B5EF4-FFF2-40B4-BE49-F238E27FC236}">
                <a16:creationId xmlns:a16="http://schemas.microsoft.com/office/drawing/2014/main" id="{736A5CA9-EE29-F04D-8E99-3DE668DF0226}"/>
              </a:ext>
            </a:extLst>
          </p:cNvPr>
          <p:cNvSpPr txBox="1"/>
          <p:nvPr/>
        </p:nvSpPr>
        <p:spPr>
          <a:xfrm>
            <a:off x="570155" y="2630457"/>
            <a:ext cx="3718752" cy="923330"/>
          </a:xfrm>
          <a:prstGeom prst="rect">
            <a:avLst/>
          </a:prstGeom>
          <a:noFill/>
        </p:spPr>
        <p:txBody>
          <a:bodyPr wrap="square" rtlCol="0">
            <a:spAutoFit/>
          </a:bodyPr>
          <a:lstStyle/>
          <a:p>
            <a:r>
              <a:rPr lang="en-US"/>
              <a:t>Radio technology developed and verified; hardware proven reliable</a:t>
            </a:r>
          </a:p>
          <a:p>
            <a:endParaRPr lang="en-US"/>
          </a:p>
        </p:txBody>
      </p:sp>
      <p:pic>
        <p:nvPicPr>
          <p:cNvPr id="21" name="Picture 20" descr="Graphical user interface, application&#10;&#10;Description automatically generated with medium confidence">
            <a:extLst>
              <a:ext uri="{FF2B5EF4-FFF2-40B4-BE49-F238E27FC236}">
                <a16:creationId xmlns:a16="http://schemas.microsoft.com/office/drawing/2014/main" id="{B126BB02-989F-D54B-938B-6B0C8DE442FB}"/>
              </a:ext>
            </a:extLst>
          </p:cNvPr>
          <p:cNvPicPr>
            <a:picLocks noChangeAspect="1"/>
          </p:cNvPicPr>
          <p:nvPr/>
        </p:nvPicPr>
        <p:blipFill>
          <a:blip r:embed="rId4"/>
          <a:stretch>
            <a:fillRect/>
          </a:stretch>
        </p:blipFill>
        <p:spPr>
          <a:xfrm>
            <a:off x="9053872" y="-78209"/>
            <a:ext cx="2978708" cy="4694073"/>
          </a:xfrm>
          <a:prstGeom prst="rect">
            <a:avLst/>
          </a:prstGeom>
        </p:spPr>
      </p:pic>
      <p:grpSp>
        <p:nvGrpSpPr>
          <p:cNvPr id="20" name="Group 19">
            <a:extLst>
              <a:ext uri="{FF2B5EF4-FFF2-40B4-BE49-F238E27FC236}">
                <a16:creationId xmlns:a16="http://schemas.microsoft.com/office/drawing/2014/main" id="{E89ECB77-C693-4A4A-9F17-8ADB51441AC7}"/>
              </a:ext>
            </a:extLst>
          </p:cNvPr>
          <p:cNvGrpSpPr/>
          <p:nvPr/>
        </p:nvGrpSpPr>
        <p:grpSpPr>
          <a:xfrm rot="173918">
            <a:off x="850563" y="3906343"/>
            <a:ext cx="9851103" cy="2092833"/>
            <a:chOff x="850563" y="4121497"/>
            <a:chExt cx="9851103" cy="2092833"/>
          </a:xfrm>
        </p:grpSpPr>
        <p:sp>
          <p:nvSpPr>
            <p:cNvPr id="5" name="Right Arrow 4">
              <a:extLst>
                <a:ext uri="{FF2B5EF4-FFF2-40B4-BE49-F238E27FC236}">
                  <a16:creationId xmlns:a16="http://schemas.microsoft.com/office/drawing/2014/main" id="{90AF59BD-6E7B-4743-8CC1-35C7939EADAF}"/>
                </a:ext>
              </a:extLst>
            </p:cNvPr>
            <p:cNvSpPr/>
            <p:nvPr/>
          </p:nvSpPr>
          <p:spPr>
            <a:xfrm rot="975661">
              <a:off x="850563" y="5031718"/>
              <a:ext cx="9851103" cy="267959"/>
            </a:xfrm>
            <a:prstGeom prst="rightArrow">
              <a:avLst>
                <a:gd name="adj1" fmla="val 33750"/>
                <a:gd name="adj2" fmla="val 1971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C3A1CC4-0468-FF4B-943F-C629544AD4AA}"/>
                </a:ext>
              </a:extLst>
            </p:cNvPr>
            <p:cNvCxnSpPr/>
            <p:nvPr/>
          </p:nvCxnSpPr>
          <p:spPr>
            <a:xfrm flipH="1">
              <a:off x="4503207" y="4864108"/>
              <a:ext cx="92597" cy="2609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461AFC9-1B46-0A41-9188-A7F587B775EE}"/>
                </a:ext>
              </a:extLst>
            </p:cNvPr>
            <p:cNvSpPr txBox="1"/>
            <p:nvPr/>
          </p:nvSpPr>
          <p:spPr>
            <a:xfrm rot="1068998">
              <a:off x="4110362" y="5126552"/>
              <a:ext cx="602601" cy="369332"/>
            </a:xfrm>
            <a:prstGeom prst="rect">
              <a:avLst/>
            </a:prstGeom>
            <a:noFill/>
          </p:spPr>
          <p:txBody>
            <a:bodyPr wrap="none" rtlCol="0">
              <a:spAutoFit/>
            </a:bodyPr>
            <a:lstStyle/>
            <a:p>
              <a:r>
                <a:rPr lang="en-US" b="1"/>
                <a:t>now</a:t>
              </a:r>
            </a:p>
          </p:txBody>
        </p:sp>
        <p:sp>
          <p:nvSpPr>
            <p:cNvPr id="17" name="TextBox 16">
              <a:extLst>
                <a:ext uri="{FF2B5EF4-FFF2-40B4-BE49-F238E27FC236}">
                  <a16:creationId xmlns:a16="http://schemas.microsoft.com/office/drawing/2014/main" id="{A92EC812-567A-ED47-A0EA-A49F56620824}"/>
                </a:ext>
              </a:extLst>
            </p:cNvPr>
            <p:cNvSpPr txBox="1"/>
            <p:nvPr/>
          </p:nvSpPr>
          <p:spPr>
            <a:xfrm rot="874957">
              <a:off x="6895351" y="5844998"/>
              <a:ext cx="780022" cy="369332"/>
            </a:xfrm>
            <a:prstGeom prst="rect">
              <a:avLst/>
            </a:prstGeom>
            <a:noFill/>
          </p:spPr>
          <p:txBody>
            <a:bodyPr wrap="none" rtlCol="0">
              <a:spAutoFit/>
            </a:bodyPr>
            <a:lstStyle/>
            <a:p>
              <a:r>
                <a:rPr lang="en-US" b="1"/>
                <a:t>future</a:t>
              </a:r>
            </a:p>
          </p:txBody>
        </p:sp>
        <p:sp>
          <p:nvSpPr>
            <p:cNvPr id="18" name="TextBox 17">
              <a:extLst>
                <a:ext uri="{FF2B5EF4-FFF2-40B4-BE49-F238E27FC236}">
                  <a16:creationId xmlns:a16="http://schemas.microsoft.com/office/drawing/2014/main" id="{329F3576-8714-6548-A492-825F6E0645A0}"/>
                </a:ext>
              </a:extLst>
            </p:cNvPr>
            <p:cNvSpPr txBox="1"/>
            <p:nvPr/>
          </p:nvSpPr>
          <p:spPr>
            <a:xfrm rot="1178009">
              <a:off x="920690" y="4121497"/>
              <a:ext cx="590867" cy="369332"/>
            </a:xfrm>
            <a:prstGeom prst="rect">
              <a:avLst/>
            </a:prstGeom>
            <a:noFill/>
          </p:spPr>
          <p:txBody>
            <a:bodyPr wrap="none" rtlCol="0">
              <a:spAutoFit/>
            </a:bodyPr>
            <a:lstStyle/>
            <a:p>
              <a:r>
                <a:rPr lang="en-US" b="1"/>
                <a:t>past</a:t>
              </a:r>
            </a:p>
          </p:txBody>
        </p:sp>
      </p:grpSp>
      <p:sp>
        <p:nvSpPr>
          <p:cNvPr id="22" name="TextBox 21">
            <a:extLst>
              <a:ext uri="{FF2B5EF4-FFF2-40B4-BE49-F238E27FC236}">
                <a16:creationId xmlns:a16="http://schemas.microsoft.com/office/drawing/2014/main" id="{C3AEC8C3-A49E-504D-817F-8B3238FBA1F4}"/>
              </a:ext>
            </a:extLst>
          </p:cNvPr>
          <p:cNvSpPr txBox="1"/>
          <p:nvPr/>
        </p:nvSpPr>
        <p:spPr>
          <a:xfrm>
            <a:off x="4510848" y="2551837"/>
            <a:ext cx="3718752" cy="923330"/>
          </a:xfrm>
          <a:prstGeom prst="rect">
            <a:avLst/>
          </a:prstGeom>
          <a:noFill/>
        </p:spPr>
        <p:txBody>
          <a:bodyPr wrap="square" rtlCol="0">
            <a:spAutoFit/>
          </a:bodyPr>
          <a:lstStyle/>
          <a:p>
            <a:r>
              <a:rPr lang="en-US" b="1" dirty="0"/>
              <a:t>RNO-G</a:t>
            </a:r>
          </a:p>
          <a:p>
            <a:pPr marL="285750" indent="-285750">
              <a:buFont typeface="Arial" panose="020B0604020202020204" pitchFamily="34" charset="0"/>
              <a:buChar char="•"/>
            </a:pPr>
            <a:r>
              <a:rPr lang="en-US" dirty="0"/>
              <a:t>35 detector stations in Greenland</a:t>
            </a:r>
          </a:p>
          <a:p>
            <a:pPr marL="285750" indent="-285750">
              <a:buFont typeface="Arial" panose="020B0604020202020204" pitchFamily="34" charset="0"/>
              <a:buChar char="•"/>
            </a:pPr>
            <a:r>
              <a:rPr lang="en-US" dirty="0"/>
              <a:t>first deployment summer 2021</a:t>
            </a:r>
          </a:p>
        </p:txBody>
      </p:sp>
      <p:sp>
        <p:nvSpPr>
          <p:cNvPr id="3" name="TextBox 2">
            <a:extLst>
              <a:ext uri="{FF2B5EF4-FFF2-40B4-BE49-F238E27FC236}">
                <a16:creationId xmlns:a16="http://schemas.microsoft.com/office/drawing/2014/main" id="{52BE47FF-8EB3-DC45-ACEF-C63B5C8D9883}"/>
              </a:ext>
            </a:extLst>
          </p:cNvPr>
          <p:cNvSpPr txBox="1"/>
          <p:nvPr/>
        </p:nvSpPr>
        <p:spPr>
          <a:xfrm>
            <a:off x="9894819" y="5922304"/>
            <a:ext cx="2435282" cy="369332"/>
          </a:xfrm>
          <a:prstGeom prst="rect">
            <a:avLst/>
          </a:prstGeom>
          <a:noFill/>
        </p:spPr>
        <p:txBody>
          <a:bodyPr wrap="none" rtlCol="0">
            <a:spAutoFit/>
          </a:bodyPr>
          <a:lstStyle/>
          <a:p>
            <a:r>
              <a:rPr lang="en-SE" sz="1100" i="1">
                <a:hlinkClick r:id="rId5"/>
              </a:rPr>
              <a:t>S. Hallmann et al., PoS(ICRC2021)1183</a:t>
            </a:r>
            <a:r>
              <a:rPr lang="en-SE"/>
              <a:t> </a:t>
            </a:r>
          </a:p>
        </p:txBody>
      </p:sp>
    </p:spTree>
    <p:extLst>
      <p:ext uri="{BB962C8B-B14F-4D97-AF65-F5344CB8AC3E}">
        <p14:creationId xmlns:p14="http://schemas.microsoft.com/office/powerpoint/2010/main" val="291573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5D17-5AAF-2A49-B3CF-B4F20313A1AF}"/>
              </a:ext>
            </a:extLst>
          </p:cNvPr>
          <p:cNvSpPr>
            <a:spLocks noGrp="1"/>
          </p:cNvSpPr>
          <p:nvPr>
            <p:ph type="title"/>
          </p:nvPr>
        </p:nvSpPr>
        <p:spPr>
          <a:xfrm>
            <a:off x="838200" y="289820"/>
            <a:ext cx="8284285" cy="538516"/>
          </a:xfrm>
        </p:spPr>
        <p:txBody>
          <a:bodyPr/>
          <a:lstStyle/>
          <a:p>
            <a:r>
              <a:rPr lang="en-US" dirty="0"/>
              <a:t>Implementation of Radio Modules</a:t>
            </a:r>
          </a:p>
        </p:txBody>
      </p:sp>
      <p:sp>
        <p:nvSpPr>
          <p:cNvPr id="3" name="Content Placeholder 2">
            <a:extLst>
              <a:ext uri="{FF2B5EF4-FFF2-40B4-BE49-F238E27FC236}">
                <a16:creationId xmlns:a16="http://schemas.microsoft.com/office/drawing/2014/main" id="{5922C2D8-AFB9-674D-840A-83064BC76068}"/>
              </a:ext>
            </a:extLst>
          </p:cNvPr>
          <p:cNvSpPr>
            <a:spLocks noGrp="1"/>
          </p:cNvSpPr>
          <p:nvPr>
            <p:ph idx="1"/>
          </p:nvPr>
        </p:nvSpPr>
        <p:spPr/>
        <p:txBody>
          <a:bodyPr/>
          <a:lstStyle/>
          <a:p>
            <a:pPr fontAlgn="base"/>
            <a:r>
              <a:rPr lang="en-US" dirty="0"/>
              <a:t>Radio part should be modular in itself, i.e. decouple</a:t>
            </a:r>
          </a:p>
          <a:p>
            <a:pPr lvl="1" fontAlgn="base"/>
            <a:r>
              <a:rPr lang="en-US" dirty="0"/>
              <a:t>Emission calculation (e.g. ZHS vs. endpoints)</a:t>
            </a:r>
          </a:p>
          <a:p>
            <a:pPr lvl="1" fontAlgn="base"/>
            <a:r>
              <a:rPr lang="en-US" dirty="0"/>
              <a:t>Signal propagation</a:t>
            </a:r>
          </a:p>
          <a:p>
            <a:pPr lvl="2" fontAlgn="base"/>
            <a:r>
              <a:rPr lang="en-US" dirty="0"/>
              <a:t>Straight lines (for air showers/constant density)</a:t>
            </a:r>
          </a:p>
          <a:p>
            <a:pPr lvl="2" fontAlgn="base"/>
            <a:r>
              <a:rPr lang="en-US" dirty="0"/>
              <a:t>Ray tracing</a:t>
            </a:r>
          </a:p>
          <a:p>
            <a:pPr lvl="2" fontAlgn="base"/>
            <a:r>
              <a:rPr lang="en-US" dirty="0"/>
              <a:t>Full FDTD propagation?</a:t>
            </a:r>
          </a:p>
          <a:p>
            <a:pPr lvl="1" fontAlgn="base"/>
            <a:r>
              <a:rPr lang="en-US" dirty="0"/>
              <a:t>Receive module</a:t>
            </a:r>
          </a:p>
          <a:p>
            <a:pPr lvl="2" fontAlgn="base"/>
            <a:r>
              <a:rPr lang="en-US" dirty="0"/>
              <a:t>Add emission from all particle tracks (as right now in </a:t>
            </a:r>
            <a:r>
              <a:rPr lang="en-US" dirty="0" err="1"/>
              <a:t>CoREAS</a:t>
            </a:r>
            <a:r>
              <a:rPr lang="en-US" dirty="0"/>
              <a:t>)</a:t>
            </a:r>
          </a:p>
          <a:p>
            <a:pPr lvl="2" fontAlgn="base"/>
            <a:r>
              <a:rPr lang="en-US" dirty="0"/>
              <a:t>Keep track of incoming direction of signal -&gt; </a:t>
            </a:r>
            <a:r>
              <a:rPr lang="en-US" dirty="0" err="1"/>
              <a:t>efield</a:t>
            </a:r>
            <a:r>
              <a:rPr lang="en-US" dirty="0"/>
              <a:t> in angular bins</a:t>
            </a:r>
          </a:p>
          <a:p>
            <a:pPr lvl="2" fontAlgn="base"/>
            <a:r>
              <a:rPr lang="en-US" dirty="0"/>
              <a:t>On-the-fly convolving with directional antenna response</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D21B378C-6035-BE40-993C-2A642DFE05FB}"/>
              </a:ext>
            </a:extLst>
          </p:cNvPr>
          <p:cNvSpPr>
            <a:spLocks noGrp="1"/>
          </p:cNvSpPr>
          <p:nvPr>
            <p:ph type="sldNum" sz="quarter" idx="10"/>
          </p:nvPr>
        </p:nvSpPr>
        <p:spPr/>
        <p:txBody>
          <a:bodyPr/>
          <a:lstStyle/>
          <a:p>
            <a:fld id="{AF239F6F-26B3-1A44-8F44-8A41E0563732}" type="slidenum">
              <a:rPr lang="en-US" smtClean="0"/>
              <a:pPr/>
              <a:t>30</a:t>
            </a:fld>
            <a:endParaRPr lang="en-US" dirty="0"/>
          </a:p>
        </p:txBody>
      </p:sp>
      <p:sp>
        <p:nvSpPr>
          <p:cNvPr id="5" name="TextBox 4">
            <a:extLst>
              <a:ext uri="{FF2B5EF4-FFF2-40B4-BE49-F238E27FC236}">
                <a16:creationId xmlns:a16="http://schemas.microsoft.com/office/drawing/2014/main" id="{E1177C04-530A-1A43-93D9-D1A587F1E37B}"/>
              </a:ext>
            </a:extLst>
          </p:cNvPr>
          <p:cNvSpPr txBox="1"/>
          <p:nvPr/>
        </p:nvSpPr>
        <p:spPr>
          <a:xfrm rot="452828">
            <a:off x="8126267" y="366163"/>
            <a:ext cx="4059060" cy="369332"/>
          </a:xfrm>
          <a:prstGeom prst="rect">
            <a:avLst/>
          </a:prstGeom>
          <a:noFill/>
        </p:spPr>
        <p:txBody>
          <a:bodyPr wrap="none" rtlCol="0">
            <a:spAutoFit/>
          </a:bodyPr>
          <a:lstStyle/>
          <a:p>
            <a:r>
              <a:rPr lang="en-US" dirty="0"/>
              <a:t>from ARENA2018 brain storming meeting</a:t>
            </a:r>
          </a:p>
        </p:txBody>
      </p:sp>
    </p:spTree>
    <p:extLst>
      <p:ext uri="{BB962C8B-B14F-4D97-AF65-F5344CB8AC3E}">
        <p14:creationId xmlns:p14="http://schemas.microsoft.com/office/powerpoint/2010/main" val="3462868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a:extLst>
              <a:ext uri="{FF2B5EF4-FFF2-40B4-BE49-F238E27FC236}">
                <a16:creationId xmlns:a16="http://schemas.microsoft.com/office/drawing/2014/main" id="{E47B216D-D8FE-9C44-92D2-3F41B5F61AAC}"/>
              </a:ext>
            </a:extLst>
          </p:cNvPr>
          <p:cNvPicPr>
            <a:picLocks noChangeAspect="1"/>
          </p:cNvPicPr>
          <p:nvPr/>
        </p:nvPicPr>
        <p:blipFill>
          <a:blip r:embed="rId3"/>
          <a:srcRect/>
          <a:stretch/>
        </p:blipFill>
        <p:spPr>
          <a:xfrm>
            <a:off x="279401" y="2597316"/>
            <a:ext cx="6873242" cy="3348753"/>
          </a:xfrm>
          <a:prstGeom prst="rect">
            <a:avLst/>
          </a:prstGeom>
        </p:spPr>
      </p:pic>
      <p:sp>
        <p:nvSpPr>
          <p:cNvPr id="2" name="Title 1">
            <a:extLst>
              <a:ext uri="{FF2B5EF4-FFF2-40B4-BE49-F238E27FC236}">
                <a16:creationId xmlns:a16="http://schemas.microsoft.com/office/drawing/2014/main" id="{B3439DFF-5B5C-A74C-90E9-BA8BCB39764C}"/>
              </a:ext>
            </a:extLst>
          </p:cNvPr>
          <p:cNvSpPr>
            <a:spLocks noGrp="1"/>
          </p:cNvSpPr>
          <p:nvPr>
            <p:ph type="title"/>
          </p:nvPr>
        </p:nvSpPr>
        <p:spPr/>
        <p:txBody>
          <a:bodyPr/>
          <a:lstStyle/>
          <a:p>
            <a:r>
              <a:rPr lang="en-US"/>
              <a:t>Radio Emission of Particle Showers</a:t>
            </a:r>
          </a:p>
        </p:txBody>
      </p:sp>
      <p:sp>
        <p:nvSpPr>
          <p:cNvPr id="3" name="Content Placeholder 2">
            <a:extLst>
              <a:ext uri="{FF2B5EF4-FFF2-40B4-BE49-F238E27FC236}">
                <a16:creationId xmlns:a16="http://schemas.microsoft.com/office/drawing/2014/main" id="{5737EA2B-E68A-CA45-86A3-9A0072E554D6}"/>
              </a:ext>
            </a:extLst>
          </p:cNvPr>
          <p:cNvSpPr>
            <a:spLocks noGrp="1"/>
          </p:cNvSpPr>
          <p:nvPr>
            <p:ph sz="half" idx="1"/>
          </p:nvPr>
        </p:nvSpPr>
        <p:spPr>
          <a:xfrm>
            <a:off x="838200" y="1190585"/>
            <a:ext cx="6656656" cy="4351338"/>
          </a:xfrm>
        </p:spPr>
        <p:txBody>
          <a:bodyPr>
            <a:normAutofit/>
          </a:bodyPr>
          <a:lstStyle/>
          <a:p>
            <a:r>
              <a:rPr lang="en-US" sz="2000"/>
              <a:t>Askaryan effect: Negative charge excess in the shower front</a:t>
            </a:r>
          </a:p>
        </p:txBody>
      </p:sp>
      <p:sp>
        <p:nvSpPr>
          <p:cNvPr id="5" name="Slide Number Placeholder 4">
            <a:extLst>
              <a:ext uri="{FF2B5EF4-FFF2-40B4-BE49-F238E27FC236}">
                <a16:creationId xmlns:a16="http://schemas.microsoft.com/office/drawing/2014/main" id="{4F3DDBBB-E8B6-3744-B277-91583BA61CB2}"/>
              </a:ext>
            </a:extLst>
          </p:cNvPr>
          <p:cNvSpPr>
            <a:spLocks noGrp="1"/>
          </p:cNvSpPr>
          <p:nvPr>
            <p:ph type="sldNum" sz="quarter" idx="12"/>
          </p:nvPr>
        </p:nvSpPr>
        <p:spPr/>
        <p:txBody>
          <a:bodyPr/>
          <a:lstStyle/>
          <a:p>
            <a:fld id="{AF239F6F-26B3-1A44-8F44-8A41E0563732}" type="slidenum">
              <a:rPr lang="en-US" smtClean="0"/>
              <a:t>4</a:t>
            </a:fld>
            <a:endParaRPr lang="en-US"/>
          </a:p>
        </p:txBody>
      </p:sp>
      <p:pic>
        <p:nvPicPr>
          <p:cNvPr id="7" name="Picture 6">
            <a:extLst>
              <a:ext uri="{FF2B5EF4-FFF2-40B4-BE49-F238E27FC236}">
                <a16:creationId xmlns:a16="http://schemas.microsoft.com/office/drawing/2014/main" id="{38E4ABBD-3CAD-D74F-BA97-B159F7EDBA6A}"/>
              </a:ext>
            </a:extLst>
          </p:cNvPr>
          <p:cNvPicPr>
            <a:picLocks noChangeAspect="1"/>
          </p:cNvPicPr>
          <p:nvPr/>
        </p:nvPicPr>
        <p:blipFill>
          <a:blip r:embed="rId4" cstate="hqprint">
            <a:lum/>
            <a:alphaModFix/>
            <a:extLst>
              <a:ext uri="{28A0092B-C50C-407E-A947-70E740481C1C}">
                <a14:useLocalDpi xmlns:a14="http://schemas.microsoft.com/office/drawing/2010/main"/>
              </a:ext>
            </a:extLst>
          </a:blip>
          <a:srcRect/>
          <a:stretch>
            <a:fillRect/>
          </a:stretch>
        </p:blipFill>
        <p:spPr>
          <a:xfrm rot="10800000">
            <a:off x="10493913" y="1255082"/>
            <a:ext cx="1012287" cy="942242"/>
          </a:xfrm>
          <a:prstGeom prst="rect">
            <a:avLst/>
          </a:prstGeom>
          <a:noFill/>
          <a:ln>
            <a:noFill/>
          </a:ln>
        </p:spPr>
      </p:pic>
      <p:cxnSp>
        <p:nvCxnSpPr>
          <p:cNvPr id="13" name="Straight Connector 12">
            <a:extLst>
              <a:ext uri="{FF2B5EF4-FFF2-40B4-BE49-F238E27FC236}">
                <a16:creationId xmlns:a16="http://schemas.microsoft.com/office/drawing/2014/main" id="{A61839A6-F671-454F-B60E-24730D2097DD}"/>
              </a:ext>
            </a:extLst>
          </p:cNvPr>
          <p:cNvCxnSpPr/>
          <p:nvPr/>
        </p:nvCxnSpPr>
        <p:spPr>
          <a:xfrm>
            <a:off x="9220200" y="1255082"/>
            <a:ext cx="2971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4DB4269-3C76-1245-9F26-5B4C37603D0F}"/>
              </a:ext>
            </a:extLst>
          </p:cNvPr>
          <p:cNvPicPr>
            <a:picLocks noChangeAspect="1"/>
          </p:cNvPicPr>
          <p:nvPr/>
        </p:nvPicPr>
        <p:blipFill>
          <a:blip r:embed="rId5">
            <a:lum/>
            <a:alphaModFix/>
          </a:blip>
          <a:srcRect/>
          <a:stretch>
            <a:fillRect/>
          </a:stretch>
        </p:blipFill>
        <p:spPr>
          <a:xfrm rot="20850297">
            <a:off x="7067144" y="1869221"/>
            <a:ext cx="3119058" cy="2702494"/>
          </a:xfrm>
          <a:prstGeom prst="rect">
            <a:avLst/>
          </a:prstGeom>
          <a:noFill/>
          <a:ln>
            <a:noFill/>
          </a:ln>
        </p:spPr>
      </p:pic>
    </p:spTree>
    <p:extLst>
      <p:ext uri="{BB962C8B-B14F-4D97-AF65-F5344CB8AC3E}">
        <p14:creationId xmlns:p14="http://schemas.microsoft.com/office/powerpoint/2010/main" val="1430010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61FF5-CB79-9543-B78A-530D04D500E8}"/>
              </a:ext>
            </a:extLst>
          </p:cNvPr>
          <p:cNvSpPr>
            <a:spLocks noGrp="1"/>
          </p:cNvSpPr>
          <p:nvPr>
            <p:ph type="title"/>
          </p:nvPr>
        </p:nvSpPr>
        <p:spPr/>
        <p:txBody>
          <a:bodyPr/>
          <a:lstStyle/>
          <a:p>
            <a:r>
              <a:rPr lang="en-US" dirty="0"/>
              <a:t>NuRadioMC Overview</a:t>
            </a:r>
          </a:p>
        </p:txBody>
      </p:sp>
      <p:sp>
        <p:nvSpPr>
          <p:cNvPr id="3" name="Content Placeholder 2">
            <a:extLst>
              <a:ext uri="{FF2B5EF4-FFF2-40B4-BE49-F238E27FC236}">
                <a16:creationId xmlns:a16="http://schemas.microsoft.com/office/drawing/2014/main" id="{4CC6B238-F1A5-F34A-9834-F49F163520FD}"/>
              </a:ext>
            </a:extLst>
          </p:cNvPr>
          <p:cNvSpPr>
            <a:spLocks noGrp="1"/>
          </p:cNvSpPr>
          <p:nvPr>
            <p:ph idx="1"/>
          </p:nvPr>
        </p:nvSpPr>
        <p:spPr>
          <a:xfrm>
            <a:off x="838200" y="872434"/>
            <a:ext cx="10515600" cy="4399654"/>
          </a:xfrm>
        </p:spPr>
        <p:txBody>
          <a:bodyPr>
            <a:normAutofit/>
          </a:bodyPr>
          <a:lstStyle/>
          <a:p>
            <a:r>
              <a:rPr lang="en-US" sz="2400" dirty="0"/>
              <a:t>From neutrino interaction to detector output</a:t>
            </a:r>
          </a:p>
          <a:p>
            <a:r>
              <a:rPr lang="en-US" sz="2400" dirty="0"/>
              <a:t>Modular python code (C++ modules for time critical operations)</a:t>
            </a:r>
          </a:p>
          <a:p>
            <a:r>
              <a:rPr lang="en-US" sz="2400" dirty="0"/>
              <a:t>Open source: </a:t>
            </a:r>
            <a:r>
              <a:rPr lang="en-US" sz="2400" i="1" dirty="0"/>
              <a:t>github.com/nu-radio/NuRadioMC</a:t>
            </a:r>
            <a:endParaRPr lang="en-US" sz="2400" dirty="0"/>
          </a:p>
          <a:p>
            <a:r>
              <a:rPr lang="en-US" sz="2400" dirty="0"/>
              <a:t>Community wide effort, started in 2018, now 20+ contributors</a:t>
            </a:r>
          </a:p>
          <a:p>
            <a:r>
              <a:rPr lang="en-US" sz="2400" dirty="0"/>
              <a:t>More flexible, faster, more precise modelling of physics</a:t>
            </a:r>
          </a:p>
          <a:p>
            <a:endParaRPr lang="en-US" sz="2400" dirty="0"/>
          </a:p>
          <a:p>
            <a:endParaRPr lang="en-US" sz="2400" dirty="0"/>
          </a:p>
        </p:txBody>
      </p:sp>
      <p:sp>
        <p:nvSpPr>
          <p:cNvPr id="4" name="Slide Number Placeholder 3">
            <a:extLst>
              <a:ext uri="{FF2B5EF4-FFF2-40B4-BE49-F238E27FC236}">
                <a16:creationId xmlns:a16="http://schemas.microsoft.com/office/drawing/2014/main" id="{A7E1A0B7-0622-744F-91D3-7FA8A99D26FE}"/>
              </a:ext>
            </a:extLst>
          </p:cNvPr>
          <p:cNvSpPr>
            <a:spLocks noGrp="1"/>
          </p:cNvSpPr>
          <p:nvPr>
            <p:ph type="sldNum" sz="quarter" idx="10"/>
          </p:nvPr>
        </p:nvSpPr>
        <p:spPr/>
        <p:txBody>
          <a:bodyPr/>
          <a:lstStyle/>
          <a:p>
            <a:fld id="{AF239F6F-26B3-1A44-8F44-8A41E0563732}" type="slidenum">
              <a:rPr lang="en-US" smtClean="0"/>
              <a:pPr/>
              <a:t>5</a:t>
            </a:fld>
            <a:endParaRPr lang="en-US" dirty="0"/>
          </a:p>
        </p:txBody>
      </p:sp>
      <p:sp>
        <p:nvSpPr>
          <p:cNvPr id="24" name="TextBox 23">
            <a:extLst>
              <a:ext uri="{FF2B5EF4-FFF2-40B4-BE49-F238E27FC236}">
                <a16:creationId xmlns:a16="http://schemas.microsoft.com/office/drawing/2014/main" id="{CD339EEF-3CC0-5249-BDA1-2CD994E64C82}"/>
              </a:ext>
            </a:extLst>
          </p:cNvPr>
          <p:cNvSpPr txBox="1"/>
          <p:nvPr/>
        </p:nvSpPr>
        <p:spPr>
          <a:xfrm>
            <a:off x="8549427" y="14719"/>
            <a:ext cx="3564730" cy="1169551"/>
          </a:xfrm>
          <a:prstGeom prst="rect">
            <a:avLst/>
          </a:prstGeom>
          <a:noFill/>
        </p:spPr>
        <p:txBody>
          <a:bodyPr wrap="square">
            <a:spAutoFit/>
          </a:bodyPr>
          <a:lstStyle/>
          <a:p>
            <a:pPr algn="r"/>
            <a:r>
              <a:rPr lang="en-US" sz="1400" i="1" dirty="0">
                <a:solidFill>
                  <a:schemeClr val="tx1">
                    <a:lumMod val="65000"/>
                    <a:lumOff val="35000"/>
                  </a:schemeClr>
                </a:solidFill>
              </a:rPr>
              <a:t>C. Glaser et al., EPJ-C 79: 464 (2019)</a:t>
            </a:r>
          </a:p>
          <a:p>
            <a:pPr algn="r"/>
            <a:r>
              <a:rPr lang="en-US" sz="1400" i="1" dirty="0">
                <a:solidFill>
                  <a:schemeClr val="tx1">
                    <a:lumMod val="65000"/>
                    <a:lumOff val="35000"/>
                  </a:schemeClr>
                </a:solidFill>
              </a:rPr>
              <a:t>C. Glaser et al., EPC-C 80, 77 (2020)</a:t>
            </a:r>
          </a:p>
          <a:p>
            <a:pPr algn="r"/>
            <a:r>
              <a:rPr lang="en-US" sz="1400" i="1" dirty="0">
                <a:solidFill>
                  <a:schemeClr val="tx1">
                    <a:lumMod val="65000"/>
                    <a:lumOff val="35000"/>
                  </a:schemeClr>
                </a:solidFill>
              </a:rPr>
              <a:t>D. Garcia et al, Rev. D </a:t>
            </a:r>
            <a:r>
              <a:rPr lang="en-US" sz="1400" b="1" i="1" dirty="0">
                <a:solidFill>
                  <a:schemeClr val="tx1">
                    <a:lumMod val="65000"/>
                    <a:lumOff val="35000"/>
                  </a:schemeClr>
                </a:solidFill>
              </a:rPr>
              <a:t>102</a:t>
            </a:r>
            <a:r>
              <a:rPr lang="en-US" sz="1400" i="1" dirty="0">
                <a:solidFill>
                  <a:schemeClr val="tx1">
                    <a:lumMod val="65000"/>
                    <a:lumOff val="35000"/>
                  </a:schemeClr>
                </a:solidFill>
              </a:rPr>
              <a:t> 083011 (2020)</a:t>
            </a:r>
          </a:p>
          <a:p>
            <a:pPr algn="r"/>
            <a:endParaRPr lang="en-US" sz="1400" i="1" dirty="0">
              <a:solidFill>
                <a:schemeClr val="tx1">
                  <a:lumMod val="65000"/>
                  <a:lumOff val="35000"/>
                </a:schemeClr>
              </a:solidFill>
            </a:endParaRPr>
          </a:p>
          <a:p>
            <a:pPr algn="r"/>
            <a:endParaRPr lang="en-SE" sz="1400" i="1" dirty="0">
              <a:solidFill>
                <a:schemeClr val="tx1">
                  <a:lumMod val="65000"/>
                  <a:lumOff val="35000"/>
                </a:schemeClr>
              </a:solidFill>
            </a:endParaRPr>
          </a:p>
        </p:txBody>
      </p:sp>
      <p:pic>
        <p:nvPicPr>
          <p:cNvPr id="6" name="Picture 5" descr="Graphical user interface, application&#10;&#10;Description automatically generated">
            <a:extLst>
              <a:ext uri="{FF2B5EF4-FFF2-40B4-BE49-F238E27FC236}">
                <a16:creationId xmlns:a16="http://schemas.microsoft.com/office/drawing/2014/main" id="{F0C3F7DE-8368-754B-99D2-52D624FEB0AC}"/>
              </a:ext>
            </a:extLst>
          </p:cNvPr>
          <p:cNvPicPr>
            <a:picLocks noChangeAspect="1"/>
          </p:cNvPicPr>
          <p:nvPr/>
        </p:nvPicPr>
        <p:blipFill>
          <a:blip r:embed="rId2"/>
          <a:stretch>
            <a:fillRect/>
          </a:stretch>
        </p:blipFill>
        <p:spPr>
          <a:xfrm>
            <a:off x="4699220" y="3155260"/>
            <a:ext cx="6654579" cy="3604564"/>
          </a:xfrm>
          <a:prstGeom prst="rect">
            <a:avLst/>
          </a:prstGeom>
        </p:spPr>
      </p:pic>
    </p:spTree>
    <p:extLst>
      <p:ext uri="{BB962C8B-B14F-4D97-AF65-F5344CB8AC3E}">
        <p14:creationId xmlns:p14="http://schemas.microsoft.com/office/powerpoint/2010/main" val="4184614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61FF5-CB79-9543-B78A-530D04D500E8}"/>
              </a:ext>
            </a:extLst>
          </p:cNvPr>
          <p:cNvSpPr>
            <a:spLocks noGrp="1"/>
          </p:cNvSpPr>
          <p:nvPr>
            <p:ph type="title"/>
          </p:nvPr>
        </p:nvSpPr>
        <p:spPr/>
        <p:txBody>
          <a:bodyPr/>
          <a:lstStyle/>
          <a:p>
            <a:r>
              <a:rPr lang="en-US" dirty="0"/>
              <a:t>NuRadioMC Overview</a:t>
            </a:r>
          </a:p>
        </p:txBody>
      </p:sp>
      <p:sp>
        <p:nvSpPr>
          <p:cNvPr id="3" name="Content Placeholder 2">
            <a:extLst>
              <a:ext uri="{FF2B5EF4-FFF2-40B4-BE49-F238E27FC236}">
                <a16:creationId xmlns:a16="http://schemas.microsoft.com/office/drawing/2014/main" id="{4CC6B238-F1A5-F34A-9834-F49F163520FD}"/>
              </a:ext>
            </a:extLst>
          </p:cNvPr>
          <p:cNvSpPr>
            <a:spLocks noGrp="1"/>
          </p:cNvSpPr>
          <p:nvPr>
            <p:ph idx="1"/>
          </p:nvPr>
        </p:nvSpPr>
        <p:spPr>
          <a:xfrm>
            <a:off x="838200" y="872434"/>
            <a:ext cx="10515600" cy="4399654"/>
          </a:xfrm>
        </p:spPr>
        <p:txBody>
          <a:bodyPr>
            <a:normAutofit/>
          </a:bodyPr>
          <a:lstStyle/>
          <a:p>
            <a:r>
              <a:rPr lang="en-US" sz="2400" dirty="0"/>
              <a:t>From neutrino interaction to detector output</a:t>
            </a:r>
          </a:p>
          <a:p>
            <a:r>
              <a:rPr lang="en-US" sz="2400" dirty="0"/>
              <a:t>Modular python code (C++ modules for time critical operations)</a:t>
            </a:r>
          </a:p>
          <a:p>
            <a:r>
              <a:rPr lang="en-US" sz="2400" dirty="0"/>
              <a:t>Open source: </a:t>
            </a:r>
            <a:r>
              <a:rPr lang="en-US" sz="2400" i="1" dirty="0"/>
              <a:t>github.com/nu-radio/NuRadioMC</a:t>
            </a:r>
            <a:endParaRPr lang="en-US" sz="2400" dirty="0"/>
          </a:p>
          <a:p>
            <a:r>
              <a:rPr lang="en-US" sz="2400" dirty="0"/>
              <a:t>Community wide effort, started in 2018, now 20+ contributors</a:t>
            </a:r>
          </a:p>
          <a:p>
            <a:r>
              <a:rPr lang="en-US" sz="2400" dirty="0"/>
              <a:t>More flexible, faster, more precise modelling of physics</a:t>
            </a:r>
          </a:p>
          <a:p>
            <a:r>
              <a:rPr lang="en-US" sz="2400" dirty="0"/>
              <a:t>Accuracy: </a:t>
            </a:r>
          </a:p>
          <a:p>
            <a:pPr lvl="1"/>
            <a:r>
              <a:rPr lang="en-US" dirty="0"/>
              <a:t>Extensive comparison with existing codes:</a:t>
            </a:r>
            <a:br>
              <a:rPr lang="en-US" dirty="0"/>
            </a:br>
            <a:r>
              <a:rPr lang="en-US" dirty="0"/>
              <a:t>agreement within 10% for the same physics settings</a:t>
            </a:r>
          </a:p>
          <a:p>
            <a:pPr lvl="1"/>
            <a:r>
              <a:rPr lang="en-US" dirty="0"/>
              <a:t>automatic testing of relevant components</a:t>
            </a:r>
          </a:p>
          <a:p>
            <a:pPr lvl="1"/>
            <a:r>
              <a:rPr lang="en-US" dirty="0"/>
              <a:t>review of every code addition</a:t>
            </a:r>
            <a:endParaRPr lang="en-US" b="1" dirty="0"/>
          </a:p>
          <a:p>
            <a:endParaRPr lang="en-US" sz="2400" dirty="0"/>
          </a:p>
        </p:txBody>
      </p:sp>
      <p:sp>
        <p:nvSpPr>
          <p:cNvPr id="4" name="Slide Number Placeholder 3">
            <a:extLst>
              <a:ext uri="{FF2B5EF4-FFF2-40B4-BE49-F238E27FC236}">
                <a16:creationId xmlns:a16="http://schemas.microsoft.com/office/drawing/2014/main" id="{A7E1A0B7-0622-744F-91D3-7FA8A99D26FE}"/>
              </a:ext>
            </a:extLst>
          </p:cNvPr>
          <p:cNvSpPr>
            <a:spLocks noGrp="1"/>
          </p:cNvSpPr>
          <p:nvPr>
            <p:ph type="sldNum" sz="quarter" idx="10"/>
          </p:nvPr>
        </p:nvSpPr>
        <p:spPr/>
        <p:txBody>
          <a:bodyPr/>
          <a:lstStyle/>
          <a:p>
            <a:fld id="{AF239F6F-26B3-1A44-8F44-8A41E0563732}" type="slidenum">
              <a:rPr lang="en-US" smtClean="0"/>
              <a:pPr/>
              <a:t>6</a:t>
            </a:fld>
            <a:endParaRPr lang="en-US" dirty="0"/>
          </a:p>
        </p:txBody>
      </p:sp>
      <p:sp>
        <p:nvSpPr>
          <p:cNvPr id="24" name="TextBox 23">
            <a:extLst>
              <a:ext uri="{FF2B5EF4-FFF2-40B4-BE49-F238E27FC236}">
                <a16:creationId xmlns:a16="http://schemas.microsoft.com/office/drawing/2014/main" id="{CD339EEF-3CC0-5249-BDA1-2CD994E64C82}"/>
              </a:ext>
            </a:extLst>
          </p:cNvPr>
          <p:cNvSpPr txBox="1"/>
          <p:nvPr/>
        </p:nvSpPr>
        <p:spPr>
          <a:xfrm>
            <a:off x="8549427" y="14719"/>
            <a:ext cx="3564730" cy="1169551"/>
          </a:xfrm>
          <a:prstGeom prst="rect">
            <a:avLst/>
          </a:prstGeom>
          <a:noFill/>
        </p:spPr>
        <p:txBody>
          <a:bodyPr wrap="square">
            <a:spAutoFit/>
          </a:bodyPr>
          <a:lstStyle/>
          <a:p>
            <a:pPr algn="r"/>
            <a:r>
              <a:rPr lang="en-US" sz="1400" i="1" dirty="0">
                <a:solidFill>
                  <a:schemeClr val="tx1">
                    <a:lumMod val="65000"/>
                    <a:lumOff val="35000"/>
                  </a:schemeClr>
                </a:solidFill>
              </a:rPr>
              <a:t>C. Glaser et al., EPJ-C 79: 464 (2019)</a:t>
            </a:r>
          </a:p>
          <a:p>
            <a:pPr algn="r"/>
            <a:r>
              <a:rPr lang="en-US" sz="1400" i="1" dirty="0">
                <a:solidFill>
                  <a:schemeClr val="tx1">
                    <a:lumMod val="65000"/>
                    <a:lumOff val="35000"/>
                  </a:schemeClr>
                </a:solidFill>
              </a:rPr>
              <a:t>C. Glaser et al., EPC-C 80, 77 (2020)</a:t>
            </a:r>
          </a:p>
          <a:p>
            <a:pPr algn="r"/>
            <a:r>
              <a:rPr lang="en-US" sz="1400" i="1" dirty="0">
                <a:solidFill>
                  <a:schemeClr val="tx1">
                    <a:lumMod val="65000"/>
                    <a:lumOff val="35000"/>
                  </a:schemeClr>
                </a:solidFill>
              </a:rPr>
              <a:t>D. Garcia et al, Rev. D </a:t>
            </a:r>
            <a:r>
              <a:rPr lang="en-US" sz="1400" b="1" i="1" dirty="0">
                <a:solidFill>
                  <a:schemeClr val="tx1">
                    <a:lumMod val="65000"/>
                    <a:lumOff val="35000"/>
                  </a:schemeClr>
                </a:solidFill>
              </a:rPr>
              <a:t>102</a:t>
            </a:r>
            <a:r>
              <a:rPr lang="en-US" sz="1400" i="1" dirty="0">
                <a:solidFill>
                  <a:schemeClr val="tx1">
                    <a:lumMod val="65000"/>
                    <a:lumOff val="35000"/>
                  </a:schemeClr>
                </a:solidFill>
              </a:rPr>
              <a:t> 083011 (2020)</a:t>
            </a:r>
          </a:p>
          <a:p>
            <a:pPr algn="r"/>
            <a:endParaRPr lang="en-US" sz="1400" i="1" dirty="0">
              <a:solidFill>
                <a:schemeClr val="tx1">
                  <a:lumMod val="65000"/>
                  <a:lumOff val="35000"/>
                </a:schemeClr>
              </a:solidFill>
            </a:endParaRPr>
          </a:p>
          <a:p>
            <a:pPr algn="r"/>
            <a:endParaRPr lang="en-SE" sz="1400" i="1">
              <a:solidFill>
                <a:schemeClr val="tx1">
                  <a:lumMod val="65000"/>
                  <a:lumOff val="35000"/>
                </a:schemeClr>
              </a:solidFill>
            </a:endParaRPr>
          </a:p>
        </p:txBody>
      </p:sp>
      <p:pic>
        <p:nvPicPr>
          <p:cNvPr id="25" name="Picture 24" descr="A screenshot of a computer&#10;&#10;Description automatically generated with medium confidence">
            <a:extLst>
              <a:ext uri="{FF2B5EF4-FFF2-40B4-BE49-F238E27FC236}">
                <a16:creationId xmlns:a16="http://schemas.microsoft.com/office/drawing/2014/main" id="{45C586AC-A455-CA43-A04A-3F4010694581}"/>
              </a:ext>
            </a:extLst>
          </p:cNvPr>
          <p:cNvPicPr>
            <a:picLocks noChangeAspect="1"/>
          </p:cNvPicPr>
          <p:nvPr/>
        </p:nvPicPr>
        <p:blipFill>
          <a:blip r:embed="rId2"/>
          <a:stretch>
            <a:fillRect/>
          </a:stretch>
        </p:blipFill>
        <p:spPr>
          <a:xfrm>
            <a:off x="8256805" y="3429000"/>
            <a:ext cx="3900215" cy="3428999"/>
          </a:xfrm>
          <a:prstGeom prst="rect">
            <a:avLst/>
          </a:prstGeom>
        </p:spPr>
      </p:pic>
    </p:spTree>
    <p:extLst>
      <p:ext uri="{BB962C8B-B14F-4D97-AF65-F5344CB8AC3E}">
        <p14:creationId xmlns:p14="http://schemas.microsoft.com/office/powerpoint/2010/main" val="3421576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F0F0-2237-4A4A-9590-D915CCCB05CB}"/>
              </a:ext>
            </a:extLst>
          </p:cNvPr>
          <p:cNvSpPr>
            <a:spLocks noGrp="1"/>
          </p:cNvSpPr>
          <p:nvPr>
            <p:ph type="title"/>
          </p:nvPr>
        </p:nvSpPr>
        <p:spPr/>
        <p:txBody>
          <a:bodyPr/>
          <a:lstStyle/>
          <a:p>
            <a:r>
              <a:rPr lang="en-US"/>
              <a:t>Signal Propagation</a:t>
            </a:r>
          </a:p>
        </p:txBody>
      </p:sp>
      <p:pic>
        <p:nvPicPr>
          <p:cNvPr id="6" name="Content Placeholder 5" descr="Chart, line chart&#10;&#10;Description automatically generated">
            <a:extLst>
              <a:ext uri="{FF2B5EF4-FFF2-40B4-BE49-F238E27FC236}">
                <a16:creationId xmlns:a16="http://schemas.microsoft.com/office/drawing/2014/main" id="{2F09AD2B-22B2-2247-BFE3-7750B38B76DF}"/>
              </a:ext>
            </a:extLst>
          </p:cNvPr>
          <p:cNvPicPr>
            <a:picLocks noGrp="1" noChangeAspect="1"/>
          </p:cNvPicPr>
          <p:nvPr>
            <p:ph idx="1"/>
          </p:nvPr>
        </p:nvPicPr>
        <p:blipFill>
          <a:blip r:embed="rId2"/>
          <a:stretch>
            <a:fillRect/>
          </a:stretch>
        </p:blipFill>
        <p:spPr>
          <a:xfrm>
            <a:off x="285076" y="828336"/>
            <a:ext cx="3597866" cy="2853118"/>
          </a:xfrm>
        </p:spPr>
      </p:pic>
      <p:sp>
        <p:nvSpPr>
          <p:cNvPr id="4" name="Slide Number Placeholder 3">
            <a:extLst>
              <a:ext uri="{FF2B5EF4-FFF2-40B4-BE49-F238E27FC236}">
                <a16:creationId xmlns:a16="http://schemas.microsoft.com/office/drawing/2014/main" id="{625241B9-9AD3-A24D-96F8-3DD8D3139A11}"/>
              </a:ext>
            </a:extLst>
          </p:cNvPr>
          <p:cNvSpPr>
            <a:spLocks noGrp="1"/>
          </p:cNvSpPr>
          <p:nvPr>
            <p:ph type="sldNum" sz="quarter" idx="10"/>
          </p:nvPr>
        </p:nvSpPr>
        <p:spPr/>
        <p:txBody>
          <a:bodyPr/>
          <a:lstStyle/>
          <a:p>
            <a:fld id="{AF239F6F-26B3-1A44-8F44-8A41E0563732}" type="slidenum">
              <a:rPr lang="en-US" smtClean="0"/>
              <a:pPr/>
              <a:t>7</a:t>
            </a:fld>
            <a:endParaRPr lang="en-US"/>
          </a:p>
        </p:txBody>
      </p:sp>
      <p:pic>
        <p:nvPicPr>
          <p:cNvPr id="5" name="Picture 4" descr="Chart&#10;&#10;Description automatically generated">
            <a:extLst>
              <a:ext uri="{FF2B5EF4-FFF2-40B4-BE49-F238E27FC236}">
                <a16:creationId xmlns:a16="http://schemas.microsoft.com/office/drawing/2014/main" id="{1C416804-A988-FF48-8D9D-3DF4F93B5C23}"/>
              </a:ext>
            </a:extLst>
          </p:cNvPr>
          <p:cNvPicPr>
            <a:picLocks noChangeAspect="1"/>
          </p:cNvPicPr>
          <p:nvPr/>
        </p:nvPicPr>
        <p:blipFill>
          <a:blip r:embed="rId3"/>
          <a:stretch>
            <a:fillRect/>
          </a:stretch>
        </p:blipFill>
        <p:spPr>
          <a:xfrm>
            <a:off x="4039263" y="969436"/>
            <a:ext cx="8152737" cy="4430143"/>
          </a:xfrm>
          <a:prstGeom prst="rect">
            <a:avLst/>
          </a:prstGeom>
        </p:spPr>
      </p:pic>
      <p:grpSp>
        <p:nvGrpSpPr>
          <p:cNvPr id="10" name="Group 9">
            <a:extLst>
              <a:ext uri="{FF2B5EF4-FFF2-40B4-BE49-F238E27FC236}">
                <a16:creationId xmlns:a16="http://schemas.microsoft.com/office/drawing/2014/main" id="{8FED87EF-BF82-9F49-AAEF-8466676DEFD9}"/>
              </a:ext>
            </a:extLst>
          </p:cNvPr>
          <p:cNvGrpSpPr/>
          <p:nvPr/>
        </p:nvGrpSpPr>
        <p:grpSpPr>
          <a:xfrm>
            <a:off x="4468633" y="1209925"/>
            <a:ext cx="3013543" cy="1119810"/>
            <a:chOff x="4468633" y="1209925"/>
            <a:chExt cx="3013543" cy="1119810"/>
          </a:xfrm>
        </p:grpSpPr>
        <p:sp>
          <p:nvSpPr>
            <p:cNvPr id="8" name="Right Triangle 7">
              <a:extLst>
                <a:ext uri="{FF2B5EF4-FFF2-40B4-BE49-F238E27FC236}">
                  <a16:creationId xmlns:a16="http://schemas.microsoft.com/office/drawing/2014/main" id="{AB454A53-E4B1-134C-B9A2-2CF5695DA965}"/>
                </a:ext>
              </a:extLst>
            </p:cNvPr>
            <p:cNvSpPr/>
            <p:nvPr/>
          </p:nvSpPr>
          <p:spPr>
            <a:xfrm rot="5400000">
              <a:off x="5415500" y="263058"/>
              <a:ext cx="1119810" cy="3013543"/>
            </a:xfrm>
            <a:prstGeom prst="rtTriangle">
              <a:avLst/>
            </a:prstGeom>
            <a:gradFill flip="none" rotWithShape="1">
              <a:gsLst>
                <a:gs pos="0">
                  <a:schemeClr val="bg1"/>
                </a:gs>
                <a:gs pos="15000">
                  <a:schemeClr val="tx1">
                    <a:tint val="44500"/>
                    <a:satMod val="160000"/>
                  </a:schemeClr>
                </a:gs>
                <a:gs pos="100000">
                  <a:schemeClr val="tx1">
                    <a:lumMod val="50000"/>
                    <a:lumOff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solidFill>
                  <a:schemeClr val="bg1">
                    <a:lumMod val="50000"/>
                  </a:schemeClr>
                </a:solidFill>
              </a:endParaRPr>
            </a:p>
          </p:txBody>
        </p:sp>
        <p:sp>
          <p:nvSpPr>
            <p:cNvPr id="9" name="TextBox 8">
              <a:extLst>
                <a:ext uri="{FF2B5EF4-FFF2-40B4-BE49-F238E27FC236}">
                  <a16:creationId xmlns:a16="http://schemas.microsoft.com/office/drawing/2014/main" id="{93216BB6-7C27-7949-B89F-CD3CD108C3CE}"/>
                </a:ext>
              </a:extLst>
            </p:cNvPr>
            <p:cNvSpPr txBox="1"/>
            <p:nvPr/>
          </p:nvSpPr>
          <p:spPr>
            <a:xfrm>
              <a:off x="4682984" y="1386582"/>
              <a:ext cx="1413016" cy="369332"/>
            </a:xfrm>
            <a:prstGeom prst="rect">
              <a:avLst/>
            </a:prstGeom>
            <a:noFill/>
          </p:spPr>
          <p:txBody>
            <a:bodyPr wrap="none" rtlCol="0">
              <a:spAutoFit/>
            </a:bodyPr>
            <a:lstStyle/>
            <a:p>
              <a:r>
                <a:rPr lang="en-SE"/>
                <a:t>shadow zone</a:t>
              </a:r>
            </a:p>
          </p:txBody>
        </p:sp>
      </p:grpSp>
    </p:spTree>
    <p:extLst>
      <p:ext uri="{BB962C8B-B14F-4D97-AF65-F5344CB8AC3E}">
        <p14:creationId xmlns:p14="http://schemas.microsoft.com/office/powerpoint/2010/main" val="147414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D5108-4266-694B-8060-7E54B4717789}"/>
              </a:ext>
            </a:extLst>
          </p:cNvPr>
          <p:cNvSpPr>
            <a:spLocks noGrp="1"/>
          </p:cNvSpPr>
          <p:nvPr>
            <p:ph type="title"/>
          </p:nvPr>
        </p:nvSpPr>
        <p:spPr/>
        <p:txBody>
          <a:bodyPr/>
          <a:lstStyle/>
          <a:p>
            <a:r>
              <a:rPr lang="en-US"/>
              <a:t>Overview: Radio detection of neutrinos</a:t>
            </a:r>
          </a:p>
        </p:txBody>
      </p:sp>
      <p:sp>
        <p:nvSpPr>
          <p:cNvPr id="4" name="Slide Number Placeholder 3">
            <a:extLst>
              <a:ext uri="{FF2B5EF4-FFF2-40B4-BE49-F238E27FC236}">
                <a16:creationId xmlns:a16="http://schemas.microsoft.com/office/drawing/2014/main" id="{7396B0A8-5F84-DC45-A642-39EB07219B9D}"/>
              </a:ext>
            </a:extLst>
          </p:cNvPr>
          <p:cNvSpPr>
            <a:spLocks noGrp="1"/>
          </p:cNvSpPr>
          <p:nvPr>
            <p:ph type="sldNum" sz="quarter" idx="10"/>
          </p:nvPr>
        </p:nvSpPr>
        <p:spPr/>
        <p:txBody>
          <a:bodyPr/>
          <a:lstStyle/>
          <a:p>
            <a:fld id="{AF239F6F-26B3-1A44-8F44-8A41E0563732}" type="slidenum">
              <a:rPr lang="en-US" smtClean="0"/>
              <a:pPr/>
              <a:t>8</a:t>
            </a:fld>
            <a:endParaRPr lang="en-US"/>
          </a:p>
        </p:txBody>
      </p:sp>
      <p:sp>
        <p:nvSpPr>
          <p:cNvPr id="5" name="Rounded Rectangle 4">
            <a:extLst>
              <a:ext uri="{FF2B5EF4-FFF2-40B4-BE49-F238E27FC236}">
                <a16:creationId xmlns:a16="http://schemas.microsoft.com/office/drawing/2014/main" id="{D5237EE3-F113-BF44-8E4A-ED323241B8E7}"/>
              </a:ext>
            </a:extLst>
          </p:cNvPr>
          <p:cNvSpPr/>
          <p:nvPr/>
        </p:nvSpPr>
        <p:spPr>
          <a:xfrm>
            <a:off x="930667" y="1713888"/>
            <a:ext cx="2244048" cy="120207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Neutrino interaction</a:t>
            </a:r>
          </a:p>
        </p:txBody>
      </p:sp>
      <p:sp>
        <p:nvSpPr>
          <p:cNvPr id="6" name="Rounded Rectangle 5">
            <a:extLst>
              <a:ext uri="{FF2B5EF4-FFF2-40B4-BE49-F238E27FC236}">
                <a16:creationId xmlns:a16="http://schemas.microsoft.com/office/drawing/2014/main" id="{E3BF7105-B295-0A44-8240-31A3526CE49E}"/>
              </a:ext>
            </a:extLst>
          </p:cNvPr>
          <p:cNvSpPr/>
          <p:nvPr/>
        </p:nvSpPr>
        <p:spPr>
          <a:xfrm>
            <a:off x="3657029" y="1713887"/>
            <a:ext cx="2244048" cy="120207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Askaryan emission</a:t>
            </a:r>
          </a:p>
        </p:txBody>
      </p:sp>
      <p:sp>
        <p:nvSpPr>
          <p:cNvPr id="7" name="Rounded Rectangle 6">
            <a:extLst>
              <a:ext uri="{FF2B5EF4-FFF2-40B4-BE49-F238E27FC236}">
                <a16:creationId xmlns:a16="http://schemas.microsoft.com/office/drawing/2014/main" id="{04F40902-CDB4-7C48-AD4E-0D58A5C6CDEB}"/>
              </a:ext>
            </a:extLst>
          </p:cNvPr>
          <p:cNvSpPr/>
          <p:nvPr/>
        </p:nvSpPr>
        <p:spPr>
          <a:xfrm>
            <a:off x="6383391" y="1713884"/>
            <a:ext cx="2244048" cy="120207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Signal </a:t>
            </a:r>
          </a:p>
          <a:p>
            <a:pPr algn="ctr"/>
            <a:r>
              <a:rPr lang="en-US" sz="2800"/>
              <a:t>Propagation</a:t>
            </a:r>
          </a:p>
        </p:txBody>
      </p:sp>
      <p:sp>
        <p:nvSpPr>
          <p:cNvPr id="8" name="Rounded Rectangle 7">
            <a:extLst>
              <a:ext uri="{FF2B5EF4-FFF2-40B4-BE49-F238E27FC236}">
                <a16:creationId xmlns:a16="http://schemas.microsoft.com/office/drawing/2014/main" id="{BFC99E7A-799E-434A-B3BF-56CBE1E5E039}"/>
              </a:ext>
            </a:extLst>
          </p:cNvPr>
          <p:cNvSpPr/>
          <p:nvPr/>
        </p:nvSpPr>
        <p:spPr>
          <a:xfrm>
            <a:off x="9109752" y="1713885"/>
            <a:ext cx="2244048" cy="120207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Detection</a:t>
            </a:r>
          </a:p>
        </p:txBody>
      </p:sp>
      <p:sp>
        <p:nvSpPr>
          <p:cNvPr id="9" name="Freeform 8">
            <a:extLst>
              <a:ext uri="{FF2B5EF4-FFF2-40B4-BE49-F238E27FC236}">
                <a16:creationId xmlns:a16="http://schemas.microsoft.com/office/drawing/2014/main" id="{DB2ADBAD-5F96-144E-A4B8-655585215D3F}"/>
              </a:ext>
            </a:extLst>
          </p:cNvPr>
          <p:cNvSpPr/>
          <p:nvPr/>
        </p:nvSpPr>
        <p:spPr>
          <a:xfrm>
            <a:off x="3227762" y="2165946"/>
            <a:ext cx="408718" cy="297950"/>
          </a:xfrm>
          <a:custGeom>
            <a:avLst>
              <a:gd name="f0" fmla="val 13823"/>
              <a:gd name="f1" fmla="val 7309"/>
            </a:avLst>
            <a:gdLst>
              <a:gd name="f2" fmla="val w"/>
              <a:gd name="f3" fmla="val h"/>
              <a:gd name="f4" fmla="val 0"/>
              <a:gd name="f5" fmla="val 21600"/>
              <a:gd name="f6" fmla="val 10800"/>
              <a:gd name="f7" fmla="*/ f2 1 21600"/>
              <a:gd name="f8" fmla="*/ f3 1 21600"/>
              <a:gd name="f9" fmla="pin 0 f0 21600"/>
              <a:gd name="f10" fmla="pin 0 f1 10800"/>
              <a:gd name="f11" fmla="val f9"/>
              <a:gd name="f12" fmla="val f10"/>
              <a:gd name="f13" fmla="+- 21600 0 f10"/>
              <a:gd name="f14" fmla="+- 21600 0 f9"/>
              <a:gd name="f15" fmla="+- 10800 0 f10"/>
              <a:gd name="f16" fmla="*/ f9 f7 1"/>
              <a:gd name="f17" fmla="*/ f10 f8 1"/>
              <a:gd name="f18" fmla="*/ f14 f15 1"/>
              <a:gd name="f19" fmla="*/ f13 f8 1"/>
              <a:gd name="f20" fmla="*/ f12 f8 1"/>
              <a:gd name="f21" fmla="*/ f18 1 10800"/>
              <a:gd name="f22" fmla="+- 21600 0 f21"/>
              <a:gd name="f23" fmla="*/ f21 f7 1"/>
              <a:gd name="f24" fmla="*/ f22 f7 1"/>
            </a:gdLst>
            <a:ahLst>
              <a:ahXY gdRefX="f0" minX="f4" maxX="f5" gdRefY="f1" minY="f4" maxY="f6">
                <a:pos x="f16" y="f17"/>
              </a:ahXY>
            </a:ahLst>
            <a:cxnLst>
              <a:cxn ang="3cd4">
                <a:pos x="hc" y="t"/>
              </a:cxn>
              <a:cxn ang="0">
                <a:pos x="r" y="vc"/>
              </a:cxn>
              <a:cxn ang="cd4">
                <a:pos x="hc" y="b"/>
              </a:cxn>
              <a:cxn ang="cd2">
                <a:pos x="l" y="vc"/>
              </a:cxn>
            </a:cxnLst>
            <a:rect l="f23" t="f20" r="f24" b="f19"/>
            <a:pathLst>
              <a:path w="21600" h="21600">
                <a:moveTo>
                  <a:pt x="f4" y="f12"/>
                </a:moveTo>
                <a:lnTo>
                  <a:pt x="f11" y="f12"/>
                </a:lnTo>
                <a:lnTo>
                  <a:pt x="f11" y="f4"/>
                </a:lnTo>
                <a:lnTo>
                  <a:pt x="f5" y="f6"/>
                </a:lnTo>
                <a:lnTo>
                  <a:pt x="f11" y="f5"/>
                </a:lnTo>
                <a:lnTo>
                  <a:pt x="f11" y="f13"/>
                </a:lnTo>
                <a:lnTo>
                  <a:pt x="f4" y="f13"/>
                </a:lnTo>
                <a:lnTo>
                  <a:pt x="f21" y="f6"/>
                </a:lnTo>
                <a:lnTo>
                  <a:pt x="f4" y="f12"/>
                </a:lnTo>
                <a:close/>
              </a:path>
            </a:pathLst>
          </a:custGeom>
          <a:solidFill>
            <a:srgbClr val="00549F"/>
          </a:solidFill>
          <a:ln>
            <a:noFill/>
            <a:prstDash val="solid"/>
          </a:ln>
        </p:spPr>
        <p:txBody>
          <a:bodyPr wrap="none" lIns="108000" tIns="63000" rIns="108000" bIns="63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a:ln>
                <a:noFill/>
              </a:ln>
              <a:latin typeface="Arial" pitchFamily="18"/>
              <a:ea typeface="DejaVu Sans" pitchFamily="2"/>
              <a:cs typeface="DejaVu Sans" pitchFamily="2"/>
            </a:endParaRPr>
          </a:p>
        </p:txBody>
      </p:sp>
      <p:sp>
        <p:nvSpPr>
          <p:cNvPr id="10" name="Freeform 9">
            <a:extLst>
              <a:ext uri="{FF2B5EF4-FFF2-40B4-BE49-F238E27FC236}">
                <a16:creationId xmlns:a16="http://schemas.microsoft.com/office/drawing/2014/main" id="{DDEC157A-C578-CF40-B217-7199EF8DD92C}"/>
              </a:ext>
            </a:extLst>
          </p:cNvPr>
          <p:cNvSpPr/>
          <p:nvPr/>
        </p:nvSpPr>
        <p:spPr>
          <a:xfrm>
            <a:off x="5943850" y="2165946"/>
            <a:ext cx="408718" cy="297950"/>
          </a:xfrm>
          <a:custGeom>
            <a:avLst>
              <a:gd name="f0" fmla="val 13823"/>
              <a:gd name="f1" fmla="val 7309"/>
            </a:avLst>
            <a:gdLst>
              <a:gd name="f2" fmla="val w"/>
              <a:gd name="f3" fmla="val h"/>
              <a:gd name="f4" fmla="val 0"/>
              <a:gd name="f5" fmla="val 21600"/>
              <a:gd name="f6" fmla="val 10800"/>
              <a:gd name="f7" fmla="*/ f2 1 21600"/>
              <a:gd name="f8" fmla="*/ f3 1 21600"/>
              <a:gd name="f9" fmla="pin 0 f0 21600"/>
              <a:gd name="f10" fmla="pin 0 f1 10800"/>
              <a:gd name="f11" fmla="val f9"/>
              <a:gd name="f12" fmla="val f10"/>
              <a:gd name="f13" fmla="+- 21600 0 f10"/>
              <a:gd name="f14" fmla="+- 21600 0 f9"/>
              <a:gd name="f15" fmla="+- 10800 0 f10"/>
              <a:gd name="f16" fmla="*/ f9 f7 1"/>
              <a:gd name="f17" fmla="*/ f10 f8 1"/>
              <a:gd name="f18" fmla="*/ f14 f15 1"/>
              <a:gd name="f19" fmla="*/ f13 f8 1"/>
              <a:gd name="f20" fmla="*/ f12 f8 1"/>
              <a:gd name="f21" fmla="*/ f18 1 10800"/>
              <a:gd name="f22" fmla="+- 21600 0 f21"/>
              <a:gd name="f23" fmla="*/ f21 f7 1"/>
              <a:gd name="f24" fmla="*/ f22 f7 1"/>
            </a:gdLst>
            <a:ahLst>
              <a:ahXY gdRefX="f0" minX="f4" maxX="f5" gdRefY="f1" minY="f4" maxY="f6">
                <a:pos x="f16" y="f17"/>
              </a:ahXY>
            </a:ahLst>
            <a:cxnLst>
              <a:cxn ang="3cd4">
                <a:pos x="hc" y="t"/>
              </a:cxn>
              <a:cxn ang="0">
                <a:pos x="r" y="vc"/>
              </a:cxn>
              <a:cxn ang="cd4">
                <a:pos x="hc" y="b"/>
              </a:cxn>
              <a:cxn ang="cd2">
                <a:pos x="l" y="vc"/>
              </a:cxn>
            </a:cxnLst>
            <a:rect l="f23" t="f20" r="f24" b="f19"/>
            <a:pathLst>
              <a:path w="21600" h="21600">
                <a:moveTo>
                  <a:pt x="f4" y="f12"/>
                </a:moveTo>
                <a:lnTo>
                  <a:pt x="f11" y="f12"/>
                </a:lnTo>
                <a:lnTo>
                  <a:pt x="f11" y="f4"/>
                </a:lnTo>
                <a:lnTo>
                  <a:pt x="f5" y="f6"/>
                </a:lnTo>
                <a:lnTo>
                  <a:pt x="f11" y="f5"/>
                </a:lnTo>
                <a:lnTo>
                  <a:pt x="f11" y="f13"/>
                </a:lnTo>
                <a:lnTo>
                  <a:pt x="f4" y="f13"/>
                </a:lnTo>
                <a:lnTo>
                  <a:pt x="f21" y="f6"/>
                </a:lnTo>
                <a:lnTo>
                  <a:pt x="f4" y="f12"/>
                </a:lnTo>
                <a:close/>
              </a:path>
            </a:pathLst>
          </a:custGeom>
          <a:solidFill>
            <a:srgbClr val="00549F"/>
          </a:solidFill>
          <a:ln>
            <a:noFill/>
            <a:prstDash val="solid"/>
          </a:ln>
        </p:spPr>
        <p:txBody>
          <a:bodyPr wrap="none" lIns="108000" tIns="63000" rIns="108000" bIns="63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a:ln>
                <a:noFill/>
              </a:ln>
              <a:latin typeface="Arial" pitchFamily="18"/>
              <a:ea typeface="DejaVu Sans" pitchFamily="2"/>
              <a:cs typeface="DejaVu Sans" pitchFamily="2"/>
            </a:endParaRPr>
          </a:p>
        </p:txBody>
      </p:sp>
      <p:sp>
        <p:nvSpPr>
          <p:cNvPr id="11" name="Freeform 10">
            <a:extLst>
              <a:ext uri="{FF2B5EF4-FFF2-40B4-BE49-F238E27FC236}">
                <a16:creationId xmlns:a16="http://schemas.microsoft.com/office/drawing/2014/main" id="{4FF0B1AA-8B2E-4D4B-B076-9C58AB846BA7}"/>
              </a:ext>
            </a:extLst>
          </p:cNvPr>
          <p:cNvSpPr/>
          <p:nvPr/>
        </p:nvSpPr>
        <p:spPr>
          <a:xfrm>
            <a:off x="8669337" y="2165946"/>
            <a:ext cx="408718" cy="297950"/>
          </a:xfrm>
          <a:custGeom>
            <a:avLst>
              <a:gd name="f0" fmla="val 13823"/>
              <a:gd name="f1" fmla="val 7309"/>
            </a:avLst>
            <a:gdLst>
              <a:gd name="f2" fmla="val w"/>
              <a:gd name="f3" fmla="val h"/>
              <a:gd name="f4" fmla="val 0"/>
              <a:gd name="f5" fmla="val 21600"/>
              <a:gd name="f6" fmla="val 10800"/>
              <a:gd name="f7" fmla="*/ f2 1 21600"/>
              <a:gd name="f8" fmla="*/ f3 1 21600"/>
              <a:gd name="f9" fmla="pin 0 f0 21600"/>
              <a:gd name="f10" fmla="pin 0 f1 10800"/>
              <a:gd name="f11" fmla="val f9"/>
              <a:gd name="f12" fmla="val f10"/>
              <a:gd name="f13" fmla="+- 21600 0 f10"/>
              <a:gd name="f14" fmla="+- 21600 0 f9"/>
              <a:gd name="f15" fmla="+- 10800 0 f10"/>
              <a:gd name="f16" fmla="*/ f9 f7 1"/>
              <a:gd name="f17" fmla="*/ f10 f8 1"/>
              <a:gd name="f18" fmla="*/ f14 f15 1"/>
              <a:gd name="f19" fmla="*/ f13 f8 1"/>
              <a:gd name="f20" fmla="*/ f12 f8 1"/>
              <a:gd name="f21" fmla="*/ f18 1 10800"/>
              <a:gd name="f22" fmla="+- 21600 0 f21"/>
              <a:gd name="f23" fmla="*/ f21 f7 1"/>
              <a:gd name="f24" fmla="*/ f22 f7 1"/>
            </a:gdLst>
            <a:ahLst>
              <a:ahXY gdRefX="f0" minX="f4" maxX="f5" gdRefY="f1" minY="f4" maxY="f6">
                <a:pos x="f16" y="f17"/>
              </a:ahXY>
            </a:ahLst>
            <a:cxnLst>
              <a:cxn ang="3cd4">
                <a:pos x="hc" y="t"/>
              </a:cxn>
              <a:cxn ang="0">
                <a:pos x="r" y="vc"/>
              </a:cxn>
              <a:cxn ang="cd4">
                <a:pos x="hc" y="b"/>
              </a:cxn>
              <a:cxn ang="cd2">
                <a:pos x="l" y="vc"/>
              </a:cxn>
            </a:cxnLst>
            <a:rect l="f23" t="f20" r="f24" b="f19"/>
            <a:pathLst>
              <a:path w="21600" h="21600">
                <a:moveTo>
                  <a:pt x="f4" y="f12"/>
                </a:moveTo>
                <a:lnTo>
                  <a:pt x="f11" y="f12"/>
                </a:lnTo>
                <a:lnTo>
                  <a:pt x="f11" y="f4"/>
                </a:lnTo>
                <a:lnTo>
                  <a:pt x="f5" y="f6"/>
                </a:lnTo>
                <a:lnTo>
                  <a:pt x="f11" y="f5"/>
                </a:lnTo>
                <a:lnTo>
                  <a:pt x="f11" y="f13"/>
                </a:lnTo>
                <a:lnTo>
                  <a:pt x="f4" y="f13"/>
                </a:lnTo>
                <a:lnTo>
                  <a:pt x="f21" y="f6"/>
                </a:lnTo>
                <a:lnTo>
                  <a:pt x="f4" y="f12"/>
                </a:lnTo>
                <a:close/>
              </a:path>
            </a:pathLst>
          </a:custGeom>
          <a:solidFill>
            <a:srgbClr val="00549F"/>
          </a:solidFill>
          <a:ln>
            <a:noFill/>
            <a:prstDash val="solid"/>
          </a:ln>
        </p:spPr>
        <p:txBody>
          <a:bodyPr wrap="none" lIns="108000" tIns="63000" rIns="108000" bIns="63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a:ln>
                <a:noFill/>
              </a:ln>
              <a:latin typeface="Arial" pitchFamily="18"/>
              <a:ea typeface="DejaVu Sans" pitchFamily="2"/>
              <a:cs typeface="DejaVu Sans" pitchFamily="2"/>
            </a:endParaRPr>
          </a:p>
        </p:txBody>
      </p:sp>
      <p:pic>
        <p:nvPicPr>
          <p:cNvPr id="16" name="Picture 15" descr="Chart, diagram&#10;&#10;Description automatically generated with medium confidence">
            <a:extLst>
              <a:ext uri="{FF2B5EF4-FFF2-40B4-BE49-F238E27FC236}">
                <a16:creationId xmlns:a16="http://schemas.microsoft.com/office/drawing/2014/main" id="{4F29BDCB-E300-1E4D-B27E-89D039D4A95A}"/>
              </a:ext>
            </a:extLst>
          </p:cNvPr>
          <p:cNvPicPr>
            <a:picLocks noChangeAspect="1"/>
          </p:cNvPicPr>
          <p:nvPr/>
        </p:nvPicPr>
        <p:blipFill>
          <a:blip r:embed="rId2"/>
          <a:stretch>
            <a:fillRect/>
          </a:stretch>
        </p:blipFill>
        <p:spPr>
          <a:xfrm>
            <a:off x="3971823" y="3235147"/>
            <a:ext cx="4248353" cy="3368064"/>
          </a:xfrm>
          <a:prstGeom prst="rect">
            <a:avLst/>
          </a:prstGeom>
        </p:spPr>
      </p:pic>
    </p:spTree>
    <p:extLst>
      <p:ext uri="{BB962C8B-B14F-4D97-AF65-F5344CB8AC3E}">
        <p14:creationId xmlns:p14="http://schemas.microsoft.com/office/powerpoint/2010/main" val="3316130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D5108-4266-694B-8060-7E54B4717789}"/>
              </a:ext>
            </a:extLst>
          </p:cNvPr>
          <p:cNvSpPr>
            <a:spLocks noGrp="1"/>
          </p:cNvSpPr>
          <p:nvPr>
            <p:ph type="title"/>
          </p:nvPr>
        </p:nvSpPr>
        <p:spPr/>
        <p:txBody>
          <a:bodyPr/>
          <a:lstStyle/>
          <a:p>
            <a:r>
              <a:rPr lang="en-US"/>
              <a:t>Overview: Radio detection of neutrinos</a:t>
            </a:r>
          </a:p>
        </p:txBody>
      </p:sp>
      <p:sp>
        <p:nvSpPr>
          <p:cNvPr id="4" name="Slide Number Placeholder 3">
            <a:extLst>
              <a:ext uri="{FF2B5EF4-FFF2-40B4-BE49-F238E27FC236}">
                <a16:creationId xmlns:a16="http://schemas.microsoft.com/office/drawing/2014/main" id="{7396B0A8-5F84-DC45-A642-39EB07219B9D}"/>
              </a:ext>
            </a:extLst>
          </p:cNvPr>
          <p:cNvSpPr>
            <a:spLocks noGrp="1"/>
          </p:cNvSpPr>
          <p:nvPr>
            <p:ph type="sldNum" sz="quarter" idx="10"/>
          </p:nvPr>
        </p:nvSpPr>
        <p:spPr/>
        <p:txBody>
          <a:bodyPr/>
          <a:lstStyle/>
          <a:p>
            <a:fld id="{AF239F6F-26B3-1A44-8F44-8A41E0563732}" type="slidenum">
              <a:rPr lang="en-US" smtClean="0"/>
              <a:pPr/>
              <a:t>9</a:t>
            </a:fld>
            <a:endParaRPr lang="en-US"/>
          </a:p>
        </p:txBody>
      </p:sp>
      <p:sp>
        <p:nvSpPr>
          <p:cNvPr id="5" name="Rounded Rectangle 4">
            <a:extLst>
              <a:ext uri="{FF2B5EF4-FFF2-40B4-BE49-F238E27FC236}">
                <a16:creationId xmlns:a16="http://schemas.microsoft.com/office/drawing/2014/main" id="{D5237EE3-F113-BF44-8E4A-ED323241B8E7}"/>
              </a:ext>
            </a:extLst>
          </p:cNvPr>
          <p:cNvSpPr/>
          <p:nvPr/>
        </p:nvSpPr>
        <p:spPr>
          <a:xfrm>
            <a:off x="930667" y="1713888"/>
            <a:ext cx="2244048" cy="120207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Neutrino interaction</a:t>
            </a:r>
          </a:p>
        </p:txBody>
      </p:sp>
      <p:sp>
        <p:nvSpPr>
          <p:cNvPr id="6" name="Rounded Rectangle 5">
            <a:extLst>
              <a:ext uri="{FF2B5EF4-FFF2-40B4-BE49-F238E27FC236}">
                <a16:creationId xmlns:a16="http://schemas.microsoft.com/office/drawing/2014/main" id="{E3BF7105-B295-0A44-8240-31A3526CE49E}"/>
              </a:ext>
            </a:extLst>
          </p:cNvPr>
          <p:cNvSpPr/>
          <p:nvPr/>
        </p:nvSpPr>
        <p:spPr>
          <a:xfrm>
            <a:off x="3657029" y="1713887"/>
            <a:ext cx="2244048" cy="120207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Askaryan emission</a:t>
            </a:r>
          </a:p>
        </p:txBody>
      </p:sp>
      <p:sp>
        <p:nvSpPr>
          <p:cNvPr id="7" name="Rounded Rectangle 6">
            <a:extLst>
              <a:ext uri="{FF2B5EF4-FFF2-40B4-BE49-F238E27FC236}">
                <a16:creationId xmlns:a16="http://schemas.microsoft.com/office/drawing/2014/main" id="{04F40902-CDB4-7C48-AD4E-0D58A5C6CDEB}"/>
              </a:ext>
            </a:extLst>
          </p:cNvPr>
          <p:cNvSpPr/>
          <p:nvPr/>
        </p:nvSpPr>
        <p:spPr>
          <a:xfrm>
            <a:off x="6383391" y="1713884"/>
            <a:ext cx="2244048" cy="120207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Signal </a:t>
            </a:r>
          </a:p>
          <a:p>
            <a:pPr algn="ctr"/>
            <a:r>
              <a:rPr lang="en-US" sz="2800"/>
              <a:t>Propagation</a:t>
            </a:r>
          </a:p>
        </p:txBody>
      </p:sp>
      <p:sp>
        <p:nvSpPr>
          <p:cNvPr id="8" name="Rounded Rectangle 7">
            <a:extLst>
              <a:ext uri="{FF2B5EF4-FFF2-40B4-BE49-F238E27FC236}">
                <a16:creationId xmlns:a16="http://schemas.microsoft.com/office/drawing/2014/main" id="{BFC99E7A-799E-434A-B3BF-56CBE1E5E039}"/>
              </a:ext>
            </a:extLst>
          </p:cNvPr>
          <p:cNvSpPr/>
          <p:nvPr/>
        </p:nvSpPr>
        <p:spPr>
          <a:xfrm>
            <a:off x="9109752" y="1713885"/>
            <a:ext cx="2244048" cy="120207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Detection</a:t>
            </a:r>
          </a:p>
        </p:txBody>
      </p:sp>
      <p:sp>
        <p:nvSpPr>
          <p:cNvPr id="9" name="Freeform 8">
            <a:extLst>
              <a:ext uri="{FF2B5EF4-FFF2-40B4-BE49-F238E27FC236}">
                <a16:creationId xmlns:a16="http://schemas.microsoft.com/office/drawing/2014/main" id="{DB2ADBAD-5F96-144E-A4B8-655585215D3F}"/>
              </a:ext>
            </a:extLst>
          </p:cNvPr>
          <p:cNvSpPr/>
          <p:nvPr/>
        </p:nvSpPr>
        <p:spPr>
          <a:xfrm>
            <a:off x="3227762" y="2165946"/>
            <a:ext cx="408718" cy="297950"/>
          </a:xfrm>
          <a:custGeom>
            <a:avLst>
              <a:gd name="f0" fmla="val 13823"/>
              <a:gd name="f1" fmla="val 7309"/>
            </a:avLst>
            <a:gdLst>
              <a:gd name="f2" fmla="val w"/>
              <a:gd name="f3" fmla="val h"/>
              <a:gd name="f4" fmla="val 0"/>
              <a:gd name="f5" fmla="val 21600"/>
              <a:gd name="f6" fmla="val 10800"/>
              <a:gd name="f7" fmla="*/ f2 1 21600"/>
              <a:gd name="f8" fmla="*/ f3 1 21600"/>
              <a:gd name="f9" fmla="pin 0 f0 21600"/>
              <a:gd name="f10" fmla="pin 0 f1 10800"/>
              <a:gd name="f11" fmla="val f9"/>
              <a:gd name="f12" fmla="val f10"/>
              <a:gd name="f13" fmla="+- 21600 0 f10"/>
              <a:gd name="f14" fmla="+- 21600 0 f9"/>
              <a:gd name="f15" fmla="+- 10800 0 f10"/>
              <a:gd name="f16" fmla="*/ f9 f7 1"/>
              <a:gd name="f17" fmla="*/ f10 f8 1"/>
              <a:gd name="f18" fmla="*/ f14 f15 1"/>
              <a:gd name="f19" fmla="*/ f13 f8 1"/>
              <a:gd name="f20" fmla="*/ f12 f8 1"/>
              <a:gd name="f21" fmla="*/ f18 1 10800"/>
              <a:gd name="f22" fmla="+- 21600 0 f21"/>
              <a:gd name="f23" fmla="*/ f21 f7 1"/>
              <a:gd name="f24" fmla="*/ f22 f7 1"/>
            </a:gdLst>
            <a:ahLst>
              <a:ahXY gdRefX="f0" minX="f4" maxX="f5" gdRefY="f1" minY="f4" maxY="f6">
                <a:pos x="f16" y="f17"/>
              </a:ahXY>
            </a:ahLst>
            <a:cxnLst>
              <a:cxn ang="3cd4">
                <a:pos x="hc" y="t"/>
              </a:cxn>
              <a:cxn ang="0">
                <a:pos x="r" y="vc"/>
              </a:cxn>
              <a:cxn ang="cd4">
                <a:pos x="hc" y="b"/>
              </a:cxn>
              <a:cxn ang="cd2">
                <a:pos x="l" y="vc"/>
              </a:cxn>
            </a:cxnLst>
            <a:rect l="f23" t="f20" r="f24" b="f19"/>
            <a:pathLst>
              <a:path w="21600" h="21600">
                <a:moveTo>
                  <a:pt x="f4" y="f12"/>
                </a:moveTo>
                <a:lnTo>
                  <a:pt x="f11" y="f12"/>
                </a:lnTo>
                <a:lnTo>
                  <a:pt x="f11" y="f4"/>
                </a:lnTo>
                <a:lnTo>
                  <a:pt x="f5" y="f6"/>
                </a:lnTo>
                <a:lnTo>
                  <a:pt x="f11" y="f5"/>
                </a:lnTo>
                <a:lnTo>
                  <a:pt x="f11" y="f13"/>
                </a:lnTo>
                <a:lnTo>
                  <a:pt x="f4" y="f13"/>
                </a:lnTo>
                <a:lnTo>
                  <a:pt x="f21" y="f6"/>
                </a:lnTo>
                <a:lnTo>
                  <a:pt x="f4" y="f12"/>
                </a:lnTo>
                <a:close/>
              </a:path>
            </a:pathLst>
          </a:custGeom>
          <a:solidFill>
            <a:srgbClr val="00549F"/>
          </a:solidFill>
          <a:ln>
            <a:noFill/>
            <a:prstDash val="solid"/>
          </a:ln>
        </p:spPr>
        <p:txBody>
          <a:bodyPr wrap="none" lIns="108000" tIns="63000" rIns="108000" bIns="63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a:ln>
                <a:noFill/>
              </a:ln>
              <a:latin typeface="Arial" pitchFamily="18"/>
              <a:ea typeface="DejaVu Sans" pitchFamily="2"/>
              <a:cs typeface="DejaVu Sans" pitchFamily="2"/>
            </a:endParaRPr>
          </a:p>
        </p:txBody>
      </p:sp>
      <p:sp>
        <p:nvSpPr>
          <p:cNvPr id="10" name="Freeform 9">
            <a:extLst>
              <a:ext uri="{FF2B5EF4-FFF2-40B4-BE49-F238E27FC236}">
                <a16:creationId xmlns:a16="http://schemas.microsoft.com/office/drawing/2014/main" id="{DDEC157A-C578-CF40-B217-7199EF8DD92C}"/>
              </a:ext>
            </a:extLst>
          </p:cNvPr>
          <p:cNvSpPr/>
          <p:nvPr/>
        </p:nvSpPr>
        <p:spPr>
          <a:xfrm>
            <a:off x="5943850" y="2165946"/>
            <a:ext cx="408718" cy="297950"/>
          </a:xfrm>
          <a:custGeom>
            <a:avLst>
              <a:gd name="f0" fmla="val 13823"/>
              <a:gd name="f1" fmla="val 7309"/>
            </a:avLst>
            <a:gdLst>
              <a:gd name="f2" fmla="val w"/>
              <a:gd name="f3" fmla="val h"/>
              <a:gd name="f4" fmla="val 0"/>
              <a:gd name="f5" fmla="val 21600"/>
              <a:gd name="f6" fmla="val 10800"/>
              <a:gd name="f7" fmla="*/ f2 1 21600"/>
              <a:gd name="f8" fmla="*/ f3 1 21600"/>
              <a:gd name="f9" fmla="pin 0 f0 21600"/>
              <a:gd name="f10" fmla="pin 0 f1 10800"/>
              <a:gd name="f11" fmla="val f9"/>
              <a:gd name="f12" fmla="val f10"/>
              <a:gd name="f13" fmla="+- 21600 0 f10"/>
              <a:gd name="f14" fmla="+- 21600 0 f9"/>
              <a:gd name="f15" fmla="+- 10800 0 f10"/>
              <a:gd name="f16" fmla="*/ f9 f7 1"/>
              <a:gd name="f17" fmla="*/ f10 f8 1"/>
              <a:gd name="f18" fmla="*/ f14 f15 1"/>
              <a:gd name="f19" fmla="*/ f13 f8 1"/>
              <a:gd name="f20" fmla="*/ f12 f8 1"/>
              <a:gd name="f21" fmla="*/ f18 1 10800"/>
              <a:gd name="f22" fmla="+- 21600 0 f21"/>
              <a:gd name="f23" fmla="*/ f21 f7 1"/>
              <a:gd name="f24" fmla="*/ f22 f7 1"/>
            </a:gdLst>
            <a:ahLst>
              <a:ahXY gdRefX="f0" minX="f4" maxX="f5" gdRefY="f1" minY="f4" maxY="f6">
                <a:pos x="f16" y="f17"/>
              </a:ahXY>
            </a:ahLst>
            <a:cxnLst>
              <a:cxn ang="3cd4">
                <a:pos x="hc" y="t"/>
              </a:cxn>
              <a:cxn ang="0">
                <a:pos x="r" y="vc"/>
              </a:cxn>
              <a:cxn ang="cd4">
                <a:pos x="hc" y="b"/>
              </a:cxn>
              <a:cxn ang="cd2">
                <a:pos x="l" y="vc"/>
              </a:cxn>
            </a:cxnLst>
            <a:rect l="f23" t="f20" r="f24" b="f19"/>
            <a:pathLst>
              <a:path w="21600" h="21600">
                <a:moveTo>
                  <a:pt x="f4" y="f12"/>
                </a:moveTo>
                <a:lnTo>
                  <a:pt x="f11" y="f12"/>
                </a:lnTo>
                <a:lnTo>
                  <a:pt x="f11" y="f4"/>
                </a:lnTo>
                <a:lnTo>
                  <a:pt x="f5" y="f6"/>
                </a:lnTo>
                <a:lnTo>
                  <a:pt x="f11" y="f5"/>
                </a:lnTo>
                <a:lnTo>
                  <a:pt x="f11" y="f13"/>
                </a:lnTo>
                <a:lnTo>
                  <a:pt x="f4" y="f13"/>
                </a:lnTo>
                <a:lnTo>
                  <a:pt x="f21" y="f6"/>
                </a:lnTo>
                <a:lnTo>
                  <a:pt x="f4" y="f12"/>
                </a:lnTo>
                <a:close/>
              </a:path>
            </a:pathLst>
          </a:custGeom>
          <a:solidFill>
            <a:srgbClr val="00549F"/>
          </a:solidFill>
          <a:ln>
            <a:noFill/>
            <a:prstDash val="solid"/>
          </a:ln>
        </p:spPr>
        <p:txBody>
          <a:bodyPr wrap="none" lIns="108000" tIns="63000" rIns="108000" bIns="63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a:ln>
                <a:noFill/>
              </a:ln>
              <a:latin typeface="Arial" pitchFamily="18"/>
              <a:ea typeface="DejaVu Sans" pitchFamily="2"/>
              <a:cs typeface="DejaVu Sans" pitchFamily="2"/>
            </a:endParaRPr>
          </a:p>
        </p:txBody>
      </p:sp>
      <p:sp>
        <p:nvSpPr>
          <p:cNvPr id="11" name="Freeform 10">
            <a:extLst>
              <a:ext uri="{FF2B5EF4-FFF2-40B4-BE49-F238E27FC236}">
                <a16:creationId xmlns:a16="http://schemas.microsoft.com/office/drawing/2014/main" id="{4FF0B1AA-8B2E-4D4B-B076-9C58AB846BA7}"/>
              </a:ext>
            </a:extLst>
          </p:cNvPr>
          <p:cNvSpPr/>
          <p:nvPr/>
        </p:nvSpPr>
        <p:spPr>
          <a:xfrm>
            <a:off x="8669337" y="2165946"/>
            <a:ext cx="408718" cy="297950"/>
          </a:xfrm>
          <a:custGeom>
            <a:avLst>
              <a:gd name="f0" fmla="val 13823"/>
              <a:gd name="f1" fmla="val 7309"/>
            </a:avLst>
            <a:gdLst>
              <a:gd name="f2" fmla="val w"/>
              <a:gd name="f3" fmla="val h"/>
              <a:gd name="f4" fmla="val 0"/>
              <a:gd name="f5" fmla="val 21600"/>
              <a:gd name="f6" fmla="val 10800"/>
              <a:gd name="f7" fmla="*/ f2 1 21600"/>
              <a:gd name="f8" fmla="*/ f3 1 21600"/>
              <a:gd name="f9" fmla="pin 0 f0 21600"/>
              <a:gd name="f10" fmla="pin 0 f1 10800"/>
              <a:gd name="f11" fmla="val f9"/>
              <a:gd name="f12" fmla="val f10"/>
              <a:gd name="f13" fmla="+- 21600 0 f10"/>
              <a:gd name="f14" fmla="+- 21600 0 f9"/>
              <a:gd name="f15" fmla="+- 10800 0 f10"/>
              <a:gd name="f16" fmla="*/ f9 f7 1"/>
              <a:gd name="f17" fmla="*/ f10 f8 1"/>
              <a:gd name="f18" fmla="*/ f14 f15 1"/>
              <a:gd name="f19" fmla="*/ f13 f8 1"/>
              <a:gd name="f20" fmla="*/ f12 f8 1"/>
              <a:gd name="f21" fmla="*/ f18 1 10800"/>
              <a:gd name="f22" fmla="+- 21600 0 f21"/>
              <a:gd name="f23" fmla="*/ f21 f7 1"/>
              <a:gd name="f24" fmla="*/ f22 f7 1"/>
            </a:gdLst>
            <a:ahLst>
              <a:ahXY gdRefX="f0" minX="f4" maxX="f5" gdRefY="f1" minY="f4" maxY="f6">
                <a:pos x="f16" y="f17"/>
              </a:ahXY>
            </a:ahLst>
            <a:cxnLst>
              <a:cxn ang="3cd4">
                <a:pos x="hc" y="t"/>
              </a:cxn>
              <a:cxn ang="0">
                <a:pos x="r" y="vc"/>
              </a:cxn>
              <a:cxn ang="cd4">
                <a:pos x="hc" y="b"/>
              </a:cxn>
              <a:cxn ang="cd2">
                <a:pos x="l" y="vc"/>
              </a:cxn>
            </a:cxnLst>
            <a:rect l="f23" t="f20" r="f24" b="f19"/>
            <a:pathLst>
              <a:path w="21600" h="21600">
                <a:moveTo>
                  <a:pt x="f4" y="f12"/>
                </a:moveTo>
                <a:lnTo>
                  <a:pt x="f11" y="f12"/>
                </a:lnTo>
                <a:lnTo>
                  <a:pt x="f11" y="f4"/>
                </a:lnTo>
                <a:lnTo>
                  <a:pt x="f5" y="f6"/>
                </a:lnTo>
                <a:lnTo>
                  <a:pt x="f11" y="f5"/>
                </a:lnTo>
                <a:lnTo>
                  <a:pt x="f11" y="f13"/>
                </a:lnTo>
                <a:lnTo>
                  <a:pt x="f4" y="f13"/>
                </a:lnTo>
                <a:lnTo>
                  <a:pt x="f21" y="f6"/>
                </a:lnTo>
                <a:lnTo>
                  <a:pt x="f4" y="f12"/>
                </a:lnTo>
                <a:close/>
              </a:path>
            </a:pathLst>
          </a:custGeom>
          <a:solidFill>
            <a:srgbClr val="00549F"/>
          </a:solidFill>
          <a:ln>
            <a:noFill/>
            <a:prstDash val="solid"/>
          </a:ln>
        </p:spPr>
        <p:txBody>
          <a:bodyPr wrap="none" lIns="108000" tIns="63000" rIns="108000" bIns="63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a:ln>
                <a:noFill/>
              </a:ln>
              <a:latin typeface="Arial" pitchFamily="18"/>
              <a:ea typeface="DejaVu Sans" pitchFamily="2"/>
              <a:cs typeface="DejaVu Sans" pitchFamily="2"/>
            </a:endParaRPr>
          </a:p>
        </p:txBody>
      </p:sp>
      <p:pic>
        <p:nvPicPr>
          <p:cNvPr id="16" name="Picture 15" descr="Chart, diagram&#10;&#10;Description automatically generated with medium confidence">
            <a:extLst>
              <a:ext uri="{FF2B5EF4-FFF2-40B4-BE49-F238E27FC236}">
                <a16:creationId xmlns:a16="http://schemas.microsoft.com/office/drawing/2014/main" id="{4F29BDCB-E300-1E4D-B27E-89D039D4A95A}"/>
              </a:ext>
            </a:extLst>
          </p:cNvPr>
          <p:cNvPicPr>
            <a:picLocks noChangeAspect="1"/>
          </p:cNvPicPr>
          <p:nvPr/>
        </p:nvPicPr>
        <p:blipFill>
          <a:blip r:embed="rId2"/>
          <a:stretch>
            <a:fillRect/>
          </a:stretch>
        </p:blipFill>
        <p:spPr>
          <a:xfrm>
            <a:off x="3971823" y="3235147"/>
            <a:ext cx="4248353" cy="3368064"/>
          </a:xfrm>
          <a:prstGeom prst="rect">
            <a:avLst/>
          </a:prstGeom>
        </p:spPr>
      </p:pic>
      <p:sp>
        <p:nvSpPr>
          <p:cNvPr id="3" name="Right Brace 2">
            <a:extLst>
              <a:ext uri="{FF2B5EF4-FFF2-40B4-BE49-F238E27FC236}">
                <a16:creationId xmlns:a16="http://schemas.microsoft.com/office/drawing/2014/main" id="{57751593-CA8B-194A-99C3-743B8B06FAE5}"/>
              </a:ext>
            </a:extLst>
          </p:cNvPr>
          <p:cNvSpPr/>
          <p:nvPr/>
        </p:nvSpPr>
        <p:spPr>
          <a:xfrm rot="16200000">
            <a:off x="5997265" y="-1057980"/>
            <a:ext cx="429769" cy="5110241"/>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2" name="TextBox 11">
            <a:extLst>
              <a:ext uri="{FF2B5EF4-FFF2-40B4-BE49-F238E27FC236}">
                <a16:creationId xmlns:a16="http://schemas.microsoft.com/office/drawing/2014/main" id="{CE676AD4-04DF-0D41-BA2F-DDFFD267870F}"/>
              </a:ext>
            </a:extLst>
          </p:cNvPr>
          <p:cNvSpPr txBox="1"/>
          <p:nvPr/>
        </p:nvSpPr>
        <p:spPr>
          <a:xfrm>
            <a:off x="5440714" y="880835"/>
            <a:ext cx="1530740" cy="461665"/>
          </a:xfrm>
          <a:prstGeom prst="rect">
            <a:avLst/>
          </a:prstGeom>
          <a:noFill/>
        </p:spPr>
        <p:txBody>
          <a:bodyPr wrap="none" rtlCol="0">
            <a:spAutoFit/>
          </a:bodyPr>
          <a:lstStyle/>
          <a:p>
            <a:r>
              <a:rPr lang="en-SE" sz="2400" b="1" dirty="0">
                <a:solidFill>
                  <a:srgbClr val="00B050"/>
                </a:solidFill>
              </a:rPr>
              <a:t>CORSIKA 8</a:t>
            </a:r>
          </a:p>
        </p:txBody>
      </p:sp>
    </p:spTree>
    <p:extLst>
      <p:ext uri="{BB962C8B-B14F-4D97-AF65-F5344CB8AC3E}">
        <p14:creationId xmlns:p14="http://schemas.microsoft.com/office/powerpoint/2010/main" val="3405541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6|1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C7DF489-39BD-4049-A3D4-AE0FF157239F}" vid="{22B73E48-89C1-F64F-817F-2D0F36C5EF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3334</TotalTime>
  <Words>2091</Words>
  <Application>Microsoft Macintosh PowerPoint</Application>
  <PresentationFormat>Widescreen</PresentationFormat>
  <Paragraphs>241</Paragraphs>
  <Slides>30</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Times New Roman</vt:lpstr>
      <vt:lpstr>Wingdings</vt:lpstr>
      <vt:lpstr>Zapf Dingbats</vt:lpstr>
      <vt:lpstr>Office Theme</vt:lpstr>
      <vt:lpstr>Overview of in-ice radio simulations for neutrino detection</vt:lpstr>
      <vt:lpstr>Going to ultra-high energies</vt:lpstr>
      <vt:lpstr>Experimental Landscape</vt:lpstr>
      <vt:lpstr>Radio Emission of Particle Showers</vt:lpstr>
      <vt:lpstr>NuRadioMC Overview</vt:lpstr>
      <vt:lpstr>NuRadioMC Overview</vt:lpstr>
      <vt:lpstr>Signal Propagation</vt:lpstr>
      <vt:lpstr>Overview: Radio detection of neutrinos</vt:lpstr>
      <vt:lpstr>Overview: Radio detection of neutrinos</vt:lpstr>
      <vt:lpstr>Current state-of-the-art in calculating radio emission</vt:lpstr>
      <vt:lpstr>Current state-of-the-art in calculating radio emission</vt:lpstr>
      <vt:lpstr>Energy losses of high-energy muon/tau</vt:lpstr>
      <vt:lpstr>Additional Geometries</vt:lpstr>
      <vt:lpstr>Additional Geometries</vt:lpstr>
      <vt:lpstr>Additional Geometries</vt:lpstr>
      <vt:lpstr>Additional Geometries</vt:lpstr>
      <vt:lpstr>Additional Geometries</vt:lpstr>
      <vt:lpstr>Additional Propagation Effects: Birefringence</vt:lpstr>
      <vt:lpstr>PowerPoint Presentation</vt:lpstr>
      <vt:lpstr>PowerPoint Presentation</vt:lpstr>
      <vt:lpstr>PowerPoint Presentation</vt:lpstr>
      <vt:lpstr>PowerPoint Presentation</vt:lpstr>
      <vt:lpstr>Additional Propagation Effects: Everything</vt:lpstr>
      <vt:lpstr>Calculation of Propagation Effects via Reciprocity</vt:lpstr>
      <vt:lpstr>Summary: Simulation of InIce Radio Emission</vt:lpstr>
      <vt:lpstr>Backup</vt:lpstr>
      <vt:lpstr>Hard requirements</vt:lpstr>
      <vt:lpstr>Very useful features</vt:lpstr>
      <vt:lpstr>Wishlist</vt:lpstr>
      <vt:lpstr>Implementation of Radio Modules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High-energy neutrino detection (&gt;1017eV)  only possible through radio detection</dc:title>
  <dc:creator>Christian Glaser</dc:creator>
  <cp:lastModifiedBy>Christian Glaser</cp:lastModifiedBy>
  <cp:revision>24</cp:revision>
  <dcterms:created xsi:type="dcterms:W3CDTF">2020-06-22T11:24:25Z</dcterms:created>
  <dcterms:modified xsi:type="dcterms:W3CDTF">2022-07-12T09:59:46Z</dcterms:modified>
</cp:coreProperties>
</file>