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5"/>
  </p:notesMasterIdLst>
  <p:handoutMasterIdLst>
    <p:handoutMasterId r:id="rId36"/>
  </p:handoutMasterIdLst>
  <p:sldIdLst>
    <p:sldId id="2595" r:id="rId2"/>
    <p:sldId id="2600" r:id="rId3"/>
    <p:sldId id="2587" r:id="rId4"/>
    <p:sldId id="2537" r:id="rId5"/>
    <p:sldId id="2462" r:id="rId6"/>
    <p:sldId id="2464" r:id="rId7"/>
    <p:sldId id="2540" r:id="rId8"/>
    <p:sldId id="2530" r:id="rId9"/>
    <p:sldId id="2539" r:id="rId10"/>
    <p:sldId id="2529" r:id="rId11"/>
    <p:sldId id="2556" r:id="rId12"/>
    <p:sldId id="2536" r:id="rId13"/>
    <p:sldId id="2588" r:id="rId14"/>
    <p:sldId id="2508" r:id="rId15"/>
    <p:sldId id="2559" r:id="rId16"/>
    <p:sldId id="2568" r:id="rId17"/>
    <p:sldId id="2591" r:id="rId18"/>
    <p:sldId id="2560" r:id="rId19"/>
    <p:sldId id="2427" r:id="rId20"/>
    <p:sldId id="2428" r:id="rId21"/>
    <p:sldId id="2501" r:id="rId22"/>
    <p:sldId id="2502" r:id="rId23"/>
    <p:sldId id="2503" r:id="rId24"/>
    <p:sldId id="2504" r:id="rId25"/>
    <p:sldId id="2429" r:id="rId26"/>
    <p:sldId id="2598" r:id="rId27"/>
    <p:sldId id="2599" r:id="rId28"/>
    <p:sldId id="2432" r:id="rId29"/>
    <p:sldId id="2561" r:id="rId30"/>
    <p:sldId id="2562" r:id="rId31"/>
    <p:sldId id="2566" r:id="rId32"/>
    <p:sldId id="2596" r:id="rId33"/>
    <p:sldId id="2597" r:id="rId34"/>
  </p:sldIdLst>
  <p:sldSz cx="12192000" cy="6858000"/>
  <p:notesSz cx="6731000" cy="985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009999"/>
    <a:srgbClr val="800000"/>
    <a:srgbClr val="FF0000"/>
    <a:srgbClr val="33CCCC"/>
    <a:srgbClr val="660066"/>
    <a:srgbClr val="006600"/>
    <a:srgbClr val="0066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8" autoAdjust="0"/>
    <p:restoredTop sz="94915" autoAdjust="0"/>
  </p:normalViewPr>
  <p:slideViewPr>
    <p:cSldViewPr>
      <p:cViewPr varScale="1">
        <p:scale>
          <a:sx n="84" d="100"/>
          <a:sy n="84" d="100"/>
        </p:scale>
        <p:origin x="451" y="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notesViewPr>
    <p:cSldViewPr>
      <p:cViewPr varScale="1">
        <p:scale>
          <a:sx n="54" d="100"/>
          <a:sy n="54" d="100"/>
        </p:scale>
        <p:origin x="3355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069B298-3321-461D-9F13-30736C836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57238"/>
            <a:ext cx="6597650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fld id="{FFC07D64-7DFB-402A-B63D-4AE58A3A9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35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D82A-FBE8-4481-B29E-A67FA4D5EDE5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B751D-58F3-4218-A3A3-65D0A71D32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D9ED-9F43-4063-88A3-4488A7F635C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55650"/>
            <a:ext cx="6599237" cy="3713163"/>
          </a:xfrm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</p:spPr>
        <p:txBody>
          <a:bodyPr/>
          <a:lstStyle/>
          <a:p>
            <a:r>
              <a:rPr lang="en-US" altLang="en-US"/>
              <a:t>In not many other existing transport codes photonuclear reactions are simulated over the whole energy range</a:t>
            </a:r>
          </a:p>
        </p:txBody>
      </p:sp>
    </p:spTree>
    <p:extLst>
      <p:ext uri="{BB962C8B-B14F-4D97-AF65-F5344CB8AC3E}">
        <p14:creationId xmlns:p14="http://schemas.microsoft.com/office/powerpoint/2010/main" val="3263164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D12BA-44CE-4446-BDEA-0FAD97F6E5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7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6CD89-DCE6-4E0F-AFE3-4C33B8D51B6F}" type="slidenum">
              <a:rPr lang="en-US"/>
              <a:pPr/>
              <a:t>32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00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99C26CEB-BD88-4AAF-AE2C-965213B5B54C}" type="slidenum">
              <a:rPr lang="en-US" smtClean="0"/>
              <a:pPr defTabSz="949325"/>
              <a:t>5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713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FF69BCC1-8FE0-41ED-84F5-6AA2D836FDE3}" type="slidenum">
              <a:rPr lang="en-US" smtClean="0"/>
              <a:pPr defTabSz="949325"/>
              <a:t>6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82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D5BFB129-5674-4F99-8D1B-C683D8EB008C}" type="slidenum">
              <a:rPr lang="en-US" smtClean="0"/>
              <a:pPr defTabSz="949325"/>
              <a:t>7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64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4008438" y="9756775"/>
            <a:ext cx="3127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0" tIns="48110" rIns="94560" bIns="48110" anchor="b"/>
          <a:lstStyle/>
          <a:p>
            <a:pPr algn="r" defTabSz="949325"/>
            <a:fld id="{542F2CD9-8365-40AC-BD89-02658F888EBA}" type="slidenum">
              <a:rPr lang="en-US" sz="1300">
                <a:latin typeface="Tahoma" pitchFamily="34" charset="0"/>
              </a:rPr>
              <a:pPr algn="r" defTabSz="949325"/>
              <a:t>8</a:t>
            </a:fld>
            <a:endParaRPr lang="en-US" sz="1300">
              <a:latin typeface="Tahoma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0C47E-9BE0-475D-B697-D8D4A02E4EC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1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8A2D4-2FEB-41DF-8E3A-B85B9EE7B98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742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722D5-6F5C-442A-B0DC-3A014ED579A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194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81CE-3C3E-495C-99B6-E80BBDA0FF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D956-2430-4657-8980-AB7F75856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4182-DA69-4F74-93ED-398593697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2" y="273053"/>
            <a:ext cx="26394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3053"/>
            <a:ext cx="77216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E4F8-38D2-4326-ADD8-7EBA8FE11A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4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ia"/>
          <p:cNvSpPr/>
          <p:nvPr/>
        </p:nvSpPr>
        <p:spPr>
          <a:xfrm>
            <a:off x="5480739" y="4290970"/>
            <a:ext cx="1" cy="195897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43" name="Obrazek"/>
          <p:cNvSpPr>
            <a:spLocks noGrp="1"/>
          </p:cNvSpPr>
          <p:nvPr>
            <p:ph type="pic" sz="quarter" idx="13"/>
          </p:nvPr>
        </p:nvSpPr>
        <p:spPr>
          <a:xfrm>
            <a:off x="651678" y="4134638"/>
            <a:ext cx="3617175" cy="22299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4" name="Obrazek"/>
          <p:cNvSpPr>
            <a:spLocks noGrp="1"/>
          </p:cNvSpPr>
          <p:nvPr>
            <p:ph type="pic" sz="half" idx="14"/>
          </p:nvPr>
        </p:nvSpPr>
        <p:spPr>
          <a:xfrm>
            <a:off x="614846" y="1460642"/>
            <a:ext cx="10962309" cy="2359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5603885" y="4290970"/>
            <a:ext cx="6001529" cy="195897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828">
                <a:solidFill>
                  <a:srgbClr val="747474"/>
                </a:solidFill>
              </a:defRPr>
            </a:lvl1pPr>
            <a:lvl2pPr marL="0" indent="160729">
              <a:spcBef>
                <a:spcPts val="0"/>
              </a:spcBef>
              <a:buSzTx/>
              <a:buNone/>
              <a:defRPr sz="1828">
                <a:solidFill>
                  <a:srgbClr val="747474"/>
                </a:solidFill>
              </a:defRPr>
            </a:lvl2pPr>
            <a:lvl3pPr marL="0" indent="321457">
              <a:spcBef>
                <a:spcPts val="0"/>
              </a:spcBef>
              <a:buSzTx/>
              <a:buNone/>
              <a:defRPr sz="1828">
                <a:solidFill>
                  <a:srgbClr val="747474"/>
                </a:solidFill>
              </a:defRPr>
            </a:lvl3pPr>
            <a:lvl4pPr marL="0" indent="482186">
              <a:spcBef>
                <a:spcPts val="0"/>
              </a:spcBef>
              <a:buSzTx/>
              <a:buNone/>
              <a:defRPr sz="1828">
                <a:solidFill>
                  <a:srgbClr val="747474"/>
                </a:solidFill>
              </a:defRPr>
            </a:lvl4pPr>
            <a:lvl5pPr marL="0" indent="642915">
              <a:spcBef>
                <a:spcPts val="0"/>
              </a:spcBef>
              <a:buSzTx/>
              <a:buNone/>
              <a:defRPr sz="1828">
                <a:solidFill>
                  <a:srgbClr val="747474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501437" y="6465094"/>
            <a:ext cx="292514" cy="210812"/>
          </a:xfrm>
          <a:prstGeom prst="rect">
            <a:avLst/>
          </a:prstGeom>
        </p:spPr>
        <p:txBody>
          <a:bodyPr/>
          <a:lstStyle>
            <a:lvl1pPr algn="r"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7" name="Tekst tytułowy"/>
          <p:cNvSpPr txBox="1">
            <a:spLocks noGrp="1"/>
          </p:cNvSpPr>
          <p:nvPr>
            <p:ph type="body" sz="quarter" idx="15"/>
          </p:nvPr>
        </p:nvSpPr>
        <p:spPr>
          <a:xfrm>
            <a:off x="535781" y="232172"/>
            <a:ext cx="11120438" cy="98226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2953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48" name="Linia"/>
          <p:cNvSpPr/>
          <p:nvPr/>
        </p:nvSpPr>
        <p:spPr>
          <a:xfrm>
            <a:off x="535781" y="1384102"/>
            <a:ext cx="11126349" cy="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49" name="Linia"/>
          <p:cNvSpPr/>
          <p:nvPr/>
        </p:nvSpPr>
        <p:spPr>
          <a:xfrm>
            <a:off x="532826" y="3926830"/>
            <a:ext cx="11126349" cy="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50" name="Tekst"/>
          <p:cNvSpPr txBox="1"/>
          <p:nvPr/>
        </p:nvSpPr>
        <p:spPr>
          <a:xfrm>
            <a:off x="6059901" y="3198200"/>
            <a:ext cx="72199" cy="461601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531"/>
          </a:p>
        </p:txBody>
      </p:sp>
    </p:spTree>
    <p:extLst>
      <p:ext uri="{BB962C8B-B14F-4D97-AF65-F5344CB8AC3E}">
        <p14:creationId xmlns:p14="http://schemas.microsoft.com/office/powerpoint/2010/main" val="3788753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ia"/>
          <p:cNvSpPr/>
          <p:nvPr/>
        </p:nvSpPr>
        <p:spPr>
          <a:xfrm>
            <a:off x="535781" y="1384102"/>
            <a:ext cx="4756307" cy="94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58" name="Obrazek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9" name="Tekst tytułowy"/>
          <p:cNvSpPr txBox="1">
            <a:spLocks noGrp="1"/>
          </p:cNvSpPr>
          <p:nvPr>
            <p:ph type="title"/>
          </p:nvPr>
        </p:nvSpPr>
        <p:spPr>
          <a:xfrm>
            <a:off x="535781" y="232172"/>
            <a:ext cx="4762500" cy="982266"/>
          </a:xfrm>
          <a:prstGeom prst="rect">
            <a:avLst/>
          </a:prstGeom>
        </p:spPr>
        <p:txBody>
          <a:bodyPr anchor="b"/>
          <a:lstStyle>
            <a:lvl1pPr algn="l">
              <a:defRPr sz="2953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60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35781" y="1562695"/>
            <a:ext cx="4762500" cy="4688086"/>
          </a:xfrm>
          <a:prstGeom prst="rect">
            <a:avLst/>
          </a:prstGeom>
        </p:spPr>
        <p:txBody>
          <a:bodyPr anchor="t"/>
          <a:lstStyle>
            <a:lvl1pPr marL="125011" indent="-125011">
              <a:spcBef>
                <a:spcPts val="2109"/>
              </a:spcBef>
              <a:buSzPct val="75000"/>
              <a:buFont typeface="Helvetica Neue"/>
              <a:defRPr sz="984">
                <a:solidFill>
                  <a:srgbClr val="747474"/>
                </a:solidFill>
              </a:defRPr>
            </a:lvl1pPr>
            <a:lvl2pPr marL="357175" indent="-125011">
              <a:spcBef>
                <a:spcPts val="2109"/>
              </a:spcBef>
              <a:buSzPct val="75000"/>
              <a:buFont typeface="Helvetica Neue"/>
              <a:defRPr sz="984">
                <a:solidFill>
                  <a:srgbClr val="747474"/>
                </a:solidFill>
              </a:defRPr>
            </a:lvl2pPr>
            <a:lvl3pPr marL="589338" indent="-125011">
              <a:spcBef>
                <a:spcPts val="2109"/>
              </a:spcBef>
              <a:buSzPct val="75000"/>
              <a:buFont typeface="Helvetica Neue"/>
              <a:defRPr sz="984">
                <a:solidFill>
                  <a:srgbClr val="747474"/>
                </a:solidFill>
              </a:defRPr>
            </a:lvl3pPr>
            <a:lvl4pPr marL="821502" indent="-125011">
              <a:spcBef>
                <a:spcPts val="2109"/>
              </a:spcBef>
              <a:buSzPct val="75000"/>
              <a:buFont typeface="Helvetica Neue"/>
              <a:defRPr sz="984">
                <a:solidFill>
                  <a:srgbClr val="747474"/>
                </a:solidFill>
              </a:defRPr>
            </a:lvl4pPr>
            <a:lvl5pPr marL="1053666" indent="-125011">
              <a:spcBef>
                <a:spcPts val="2109"/>
              </a:spcBef>
              <a:buSzPct val="75000"/>
              <a:buFont typeface="Helvetica Neue"/>
              <a:defRPr sz="984">
                <a:solidFill>
                  <a:srgbClr val="747474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6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478822" y="6465094"/>
            <a:ext cx="292513" cy="210812"/>
          </a:xfrm>
          <a:prstGeom prst="rect">
            <a:avLst/>
          </a:prstGeom>
        </p:spPr>
        <p:txBody>
          <a:bodyPr/>
          <a:lstStyle>
            <a:lvl1pPr algn="l"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8993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143000"/>
            <a:ext cx="5181600" cy="5181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181600" cy="5181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Alfredo Ferrari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400800"/>
            <a:ext cx="5283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Corsika8  Workshop, July 2022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A096690-6769-4856-BCBB-105AE6BBD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2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32" y="995367"/>
            <a:ext cx="10817634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xfrm>
            <a:off x="263352" y="6400800"/>
            <a:ext cx="2537884" cy="30480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xfrm>
            <a:off x="3647728" y="6400800"/>
            <a:ext cx="5281084" cy="30480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5396-9B3A-42B5-A79E-0F74E6497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2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1143003"/>
            <a:ext cx="5179484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3"/>
            <a:ext cx="51816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88DA-489A-49E7-B573-9D78C9544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CA68-2546-4101-AEA7-9C681B6DE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1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E051-5CF4-4765-8086-B2DC4EB0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4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C8F6B-C925-4F01-9DBF-672B258AA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7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EE5E-26EC-4F51-82F1-3CF3C1020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0643-93F8-4851-8F8F-B34F864B6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8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11926531" y="0"/>
            <a:ext cx="2117" cy="2362200"/>
          </a:xfrm>
          <a:prstGeom prst="line">
            <a:avLst/>
          </a:prstGeom>
          <a:noFill/>
          <a:ln w="12600">
            <a:solidFill>
              <a:srgbClr val="6F89F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>
              <a:lnSpc>
                <a:spcPct val="93000"/>
              </a:lnSpc>
              <a:buClr>
                <a:srgbClr val="40458C"/>
              </a:buClr>
              <a:buSzPct val="100000"/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47328" y="533403"/>
            <a:ext cx="2523067" cy="2589213"/>
            <a:chOff x="192" y="336"/>
            <a:chExt cx="1192" cy="1631"/>
          </a:xfrm>
        </p:grpSpPr>
        <p:sp>
          <p:nvSpPr>
            <p:cNvPr id="2" name="Line 5"/>
            <p:cNvSpPr>
              <a:spLocks noChangeShapeType="1"/>
            </p:cNvSpPr>
            <p:nvPr/>
          </p:nvSpPr>
          <p:spPr bwMode="auto">
            <a:xfrm flipH="1">
              <a:off x="191" y="566"/>
              <a:ext cx="1195" cy="1"/>
            </a:xfrm>
            <a:prstGeom prst="line">
              <a:avLst/>
            </a:prstGeom>
            <a:noFill/>
            <a:ln w="12600">
              <a:solidFill>
                <a:srgbClr val="6F89F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449263">
                <a:lnSpc>
                  <a:spcPct val="93000"/>
                </a:lnSpc>
                <a:buClr>
                  <a:srgbClr val="40458C"/>
                </a:buClr>
                <a:buSzPct val="100000"/>
                <a:buFont typeface="Arial" charset="0"/>
                <a:buNone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383" y="336"/>
              <a:ext cx="1" cy="1632"/>
            </a:xfrm>
            <a:prstGeom prst="line">
              <a:avLst/>
            </a:prstGeom>
            <a:noFill/>
            <a:ln w="12600">
              <a:solidFill>
                <a:srgbClr val="6F89F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449263">
                <a:lnSpc>
                  <a:spcPct val="93000"/>
                </a:lnSpc>
                <a:buClr>
                  <a:srgbClr val="40458C"/>
                </a:buClr>
                <a:buSzPct val="100000"/>
                <a:buFont typeface="Arial" charset="0"/>
                <a:buNone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7" name="AutoShape 7"/>
            <p:cNvSpPr>
              <a:spLocks noChangeArrowheads="1"/>
            </p:cNvSpPr>
            <p:nvPr/>
          </p:nvSpPr>
          <p:spPr bwMode="auto">
            <a:xfrm>
              <a:off x="325" y="506"/>
              <a:ext cx="121" cy="1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-1" y="4835"/>
                    <a:pt x="4834" y="0"/>
                    <a:pt x="10799" y="0"/>
                  </a:cubicBezTo>
                  <a:lnTo>
                    <a:pt x="10800" y="10800"/>
                  </a:lnTo>
                  <a:lnTo>
                    <a:pt x="216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-1" y="4835"/>
                    <a:pt x="4834" y="0"/>
                    <a:pt x="10799" y="0"/>
                  </a:cubicBezTo>
                </a:path>
              </a:pathLst>
            </a:custGeom>
            <a:noFill/>
            <a:ln w="12600">
              <a:solidFill>
                <a:srgbClr val="6F89F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lnSpc>
                  <a:spcPct val="93000"/>
                </a:lnSpc>
                <a:buClr>
                  <a:srgbClr val="40458C"/>
                </a:buClr>
                <a:buSzPct val="100000"/>
                <a:buFont typeface="Arial" charset="0"/>
                <a:buNone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59452" y="273053"/>
            <a:ext cx="10361084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9452" y="995367"/>
            <a:ext cx="1081763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0"/>
            <a:r>
              <a:rPr lang="en-GB" dirty="0" smtClean="0"/>
              <a:t>Ninth Outline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23392" y="6400800"/>
            <a:ext cx="25378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1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 algn="l" defTabSz="449263">
              <a:buClr>
                <a:srgbClr val="40458C"/>
              </a:buClr>
              <a:buSzPct val="100000"/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759202" y="6400800"/>
            <a:ext cx="52810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1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 defTabSz="449263">
              <a:buClr>
                <a:srgbClr val="40458C"/>
              </a:buClr>
              <a:buSzPct val="100000"/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9653148" y="6400800"/>
            <a:ext cx="21314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1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 defTabSz="449263">
              <a:buClr>
                <a:srgbClr val="40458C"/>
              </a:buClr>
              <a:buSzPct val="100000"/>
              <a:defRPr/>
            </a:pPr>
            <a:fld id="{A37A3FDE-DE29-4846-8447-D46F7E7F0D35}" type="slidenum">
              <a:rPr lang="en-GB" smtClean="0"/>
              <a:pPr defTabSz="449263">
                <a:buClr>
                  <a:srgbClr val="40458C"/>
                </a:buClr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7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47" r:id="rId12"/>
    <p:sldLayoutId id="2147483749" r:id="rId13"/>
    <p:sldLayoutId id="2147483752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 b="1">
          <a:solidFill>
            <a:srgbClr val="660066"/>
          </a:solidFill>
          <a:latin typeface="Comic Sans MS" panose="030F0702030302020204" pitchFamily="66" charset="0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660066"/>
        </a:buClr>
        <a:buSzPct val="100000"/>
        <a:buFont typeface="Tahoma" pitchFamily="32" charset="0"/>
        <a:defRPr sz="3600">
          <a:solidFill>
            <a:srgbClr val="660066"/>
          </a:solidFill>
          <a:latin typeface="Tahoma" pitchFamily="32" charset="0"/>
        </a:defRPr>
      </a:lvl5pPr>
      <a:lvl6pPr marL="15367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6pPr>
      <a:lvl7pPr marL="19939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7pPr>
      <a:lvl8pPr marL="24511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8pPr>
      <a:lvl9pPr marL="2908300" indent="-2159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660066"/>
          </a:solidFill>
          <a:latin typeface="Tahoma" pitchFamily="32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6F89F7"/>
        </a:buClr>
        <a:buSzPct val="80000"/>
        <a:buFont typeface="Wingdings" charset="2"/>
        <a:buChar char=""/>
        <a:defRPr sz="2000">
          <a:solidFill>
            <a:srgbClr val="40458C"/>
          </a:solidFill>
          <a:latin typeface="Comic Sans MS" panose="030F0702030302020204" pitchFamily="66" charset="0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4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>
          <a:solidFill>
            <a:srgbClr val="40458C"/>
          </a:solidFill>
          <a:latin typeface="Comic Sans MS" panose="030F0702030302020204" pitchFamily="66" charset="0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6F89F7"/>
        </a:buClr>
        <a:buSzPct val="95000"/>
        <a:buFont typeface="Wingdings" charset="2"/>
        <a:buChar char=""/>
        <a:defRPr sz="1600">
          <a:solidFill>
            <a:srgbClr val="40458C"/>
          </a:solidFill>
          <a:latin typeface="Comic Sans MS" panose="030F0702030302020204" pitchFamily="66" charset="0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5000"/>
        <a:buFont typeface="Wingdings" charset="2"/>
        <a:buChar char=""/>
        <a:defRPr sz="1400">
          <a:solidFill>
            <a:srgbClr val="40458C"/>
          </a:solidFill>
          <a:latin typeface="Comic Sans MS" panose="030F0702030302020204" pitchFamily="66" charset="0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Comic Sans MS" panose="030F0702030302020204" pitchFamily="66" charset="0"/>
        </a:defRPr>
      </a:lvl5pPr>
      <a:lvl6pPr marL="25146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6pPr>
      <a:lvl7pPr marL="29718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7pPr>
      <a:lvl8pPr marL="34290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8pPr>
      <a:lvl9pPr marL="3886200" indent="-228600" algn="l" defTabSz="449263" rtl="0" fontAlgn="base">
        <a:lnSpc>
          <a:spcPct val="101000"/>
        </a:lnSpc>
        <a:spcBef>
          <a:spcPts val="350"/>
        </a:spcBef>
        <a:spcAft>
          <a:spcPct val="0"/>
        </a:spcAft>
        <a:buClr>
          <a:srgbClr val="40458C"/>
        </a:buClr>
        <a:buSzPct val="60000"/>
        <a:buFont typeface="Wingdings" charset="2"/>
        <a:buChar char=""/>
        <a:defRPr sz="1400">
          <a:solidFill>
            <a:srgbClr val="4045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wmf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1.08119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nuclear-instruments-and-methods-in-physics-research-section-b-beam-interactions-with-materials-and-atoms/vol/71/issue/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ciencedirect.com/journal/nuclear-instruments-and-methods-in-physics-research-section-b-beam-interactions-with-materials-and-atoms/vol/71/issue/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1384" y="2276872"/>
            <a:ext cx="11155288" cy="1512168"/>
          </a:xfrm>
          <a:noFill/>
          <a:ln/>
        </p:spPr>
        <p:txBody>
          <a:bodyPr/>
          <a:lstStyle/>
          <a:p>
            <a:pPr algn="r"/>
            <a:r>
              <a:rPr lang="en-US" dirty="0" smtClean="0"/>
              <a:t>EMF (</a:t>
            </a:r>
            <a:r>
              <a:rPr lang="en-US" dirty="0" err="1" smtClean="0"/>
              <a:t>ElectroMagneticFluka</a:t>
            </a:r>
            <a:r>
              <a:rPr lang="en-US" dirty="0" smtClean="0"/>
              <a:t>) and muon and neutrinos in </a:t>
            </a:r>
            <a:r>
              <a:rPr lang="en-US" dirty="0" err="1" smtClean="0"/>
              <a:t>Fluka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6176" y="3886200"/>
            <a:ext cx="8534400" cy="1752600"/>
          </a:xfrm>
          <a:noFill/>
          <a:ln/>
        </p:spPr>
        <p:txBody>
          <a:bodyPr/>
          <a:lstStyle/>
          <a:p>
            <a:pPr algn="r"/>
            <a:endParaRPr lang="en-US" dirty="0"/>
          </a:p>
          <a:p>
            <a:pPr algn="r"/>
            <a:r>
              <a:rPr lang="en-US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Alfredo Ferrari</a:t>
            </a:r>
            <a:r>
              <a:rPr lang="en-US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Paola R. Sala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endParaRPr lang="en-US" dirty="0">
              <a:solidFill>
                <a:srgbClr val="006666"/>
              </a:solidFill>
            </a:endParaRPr>
          </a:p>
          <a:p>
            <a:pPr algn="r"/>
            <a:r>
              <a:rPr lang="en-US" u="sng" dirty="0">
                <a:solidFill>
                  <a:srgbClr val="006666"/>
                </a:solidFill>
              </a:rPr>
              <a:t>for the FLUKA Collaboration</a:t>
            </a:r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980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4624"/>
            <a:ext cx="3291847" cy="1645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44" y="237223"/>
            <a:ext cx="2220288" cy="12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60648"/>
            <a:ext cx="8928992" cy="576064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Low energy electron </a:t>
            </a:r>
            <a:r>
              <a:rPr lang="en-US" sz="3200" dirty="0"/>
              <a:t>scattering</a:t>
            </a:r>
            <a:r>
              <a:rPr lang="en-US" sz="3200" dirty="0" smtClean="0"/>
              <a:t>: an example</a:t>
            </a:r>
            <a:endParaRPr lang="en-US" sz="32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752084" y="1268414"/>
            <a:ext cx="2592388" cy="36933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Transmitted (forward) and backscattered (backward) electron angular distributions for 1.75 MeV electrons on a 0.364 g/cm</a:t>
            </a:r>
            <a:r>
              <a:rPr lang="en-US" baseline="30000" dirty="0"/>
              <a:t>2</a:t>
            </a:r>
            <a:r>
              <a:rPr lang="en-US" dirty="0"/>
              <a:t> thick Copper </a:t>
            </a:r>
            <a:r>
              <a:rPr lang="en-US" dirty="0" smtClean="0"/>
              <a:t>foil.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Measured (dots)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simulated (</a:t>
            </a:r>
            <a:r>
              <a:rPr lang="en-US" dirty="0" err="1">
                <a:solidFill>
                  <a:schemeClr val="accent2"/>
                </a:solidFill>
              </a:rPr>
              <a:t>histos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/>
              <a:t>data</a:t>
            </a:r>
          </a:p>
          <a:p>
            <a:endParaRPr lang="en-US" dirty="0"/>
          </a:p>
        </p:txBody>
      </p:sp>
      <p:pic>
        <p:nvPicPr>
          <p:cNvPr id="29701" name="Picture 5" descr="b8mc93_ppt"/>
          <p:cNvPicPr>
            <a:picLocks noChangeAspect="1" noChangeArrowheads="1"/>
          </p:cNvPicPr>
          <p:nvPr/>
        </p:nvPicPr>
        <p:blipFill>
          <a:blip r:embed="rId3" cstate="print"/>
          <a:srcRect l="1253" t="29587" r="15985" b="3957"/>
          <a:stretch>
            <a:fillRect/>
          </a:stretch>
        </p:blipFill>
        <p:spPr bwMode="auto">
          <a:xfrm>
            <a:off x="2276898" y="692150"/>
            <a:ext cx="54752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21169" y="190108"/>
            <a:ext cx="10513168" cy="652486"/>
          </a:xfrm>
          <a:prstGeom prst="rect">
            <a:avLst/>
          </a:prstGeom>
          <a:gradFill rotWithShape="1">
            <a:gsLst>
              <a:gs pos="0">
                <a:schemeClr val="bg1">
                  <a:alpha val="71001"/>
                </a:schemeClr>
              </a:gs>
              <a:gs pos="100000">
                <a:schemeClr val="bg1">
                  <a:alpha val="10001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40000"/>
              </a:lnSpc>
            </a:pPr>
            <a:r>
              <a:rPr lang="en-US" sz="2600" b="1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MCS for hadrons and ions : Lateral-depth </a:t>
            </a:r>
            <a:r>
              <a:rPr lang="en-US" sz="2600" b="1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dose distributions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Corsika8  Workshop, July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979C-43C9-40C8-94DC-5AB38CEA160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89437" y="1119627"/>
            <a:ext cx="7288000" cy="2652942"/>
            <a:chOff x="251520" y="1280114"/>
            <a:chExt cx="7288000" cy="2652942"/>
          </a:xfrm>
        </p:grpSpPr>
        <p:pic>
          <p:nvPicPr>
            <p:cNvPr id="7175" name="Immagine 2" descr="p_E51_log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" r="68775" b="49232"/>
            <a:stretch>
              <a:fillRect/>
            </a:stretch>
          </p:blipFill>
          <p:spPr bwMode="auto">
            <a:xfrm>
              <a:off x="251520" y="1341009"/>
              <a:ext cx="3543211" cy="259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2" descr="p_E51_log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60" t="52409" r="166"/>
            <a:stretch>
              <a:fillRect/>
            </a:stretch>
          </p:blipFill>
          <p:spPr bwMode="auto">
            <a:xfrm>
              <a:off x="3779912" y="1280114"/>
              <a:ext cx="3759608" cy="258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795792" y="119675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@ 173.12 </a:t>
            </a:r>
            <a:r>
              <a:rPr lang="en-US" dirty="0" err="1" smtClean="0">
                <a:solidFill>
                  <a:srgbClr val="000000"/>
                </a:solidFill>
              </a:rPr>
              <a:t>MeV</a:t>
            </a:r>
            <a:r>
              <a:rPr lang="en-US" dirty="0" smtClean="0">
                <a:solidFill>
                  <a:srgbClr val="000000"/>
                </a:solidFill>
              </a:rPr>
              <a:t>/u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At CNAO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48740"/>
          <a:stretch>
            <a:fillRect/>
          </a:stretch>
        </p:blipFill>
        <p:spPr bwMode="auto">
          <a:xfrm>
            <a:off x="1631356" y="3574078"/>
            <a:ext cx="7056784" cy="28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51584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Entrance channel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51984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Near to Bragg peak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832304" y="4437112"/>
            <a:ext cx="3096344" cy="177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 @ </a:t>
            </a:r>
            <a:r>
              <a:rPr lang="en-US" dirty="0" smtClean="0"/>
              <a:t>299.94 </a:t>
            </a:r>
            <a:r>
              <a:rPr lang="en-US" dirty="0" err="1" smtClean="0">
                <a:solidFill>
                  <a:srgbClr val="000000"/>
                </a:solidFill>
              </a:rPr>
              <a:t>MeV</a:t>
            </a:r>
            <a:r>
              <a:rPr lang="en-US" dirty="0" smtClean="0">
                <a:solidFill>
                  <a:srgbClr val="000000"/>
                </a:solidFill>
              </a:rPr>
              <a:t>/u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At  HIT</a:t>
            </a:r>
          </a:p>
          <a:p>
            <a:pPr eaLnBrk="1" hangingPunct="1"/>
            <a:r>
              <a:rPr lang="en-US" dirty="0" smtClean="0"/>
              <a:t>K. </a:t>
            </a:r>
            <a:r>
              <a:rPr lang="en-US" dirty="0" err="1" smtClean="0"/>
              <a:t>Parodi</a:t>
            </a:r>
            <a:r>
              <a:rPr lang="en-US" dirty="0" smtClean="0"/>
              <a:t> et al JRR 54, i91–i96</a:t>
            </a:r>
          </a:p>
          <a:p>
            <a:pPr eaLnBrk="1" hangingPunct="1"/>
            <a:r>
              <a:rPr lang="en-US" dirty="0" smtClean="0"/>
              <a:t>(2013),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0798" y="2459948"/>
            <a:ext cx="295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FLUKA  multiple coulomb scattering</a:t>
            </a:r>
          </a:p>
          <a:p>
            <a:pPr algn="l"/>
            <a:r>
              <a:rPr lang="en-US" dirty="0" smtClean="0"/>
              <a:t>NIM B71,412</a:t>
            </a:r>
          </a:p>
          <a:p>
            <a:pPr algn="l"/>
            <a:r>
              <a:rPr lang="en-US" dirty="0" smtClean="0"/>
              <a:t>(1992); also for 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9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260648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Bremsstrahlung and </a:t>
            </a:r>
            <a:r>
              <a:rPr lang="en-US" sz="3200" dirty="0"/>
              <a:t>Pair </a:t>
            </a:r>
            <a:r>
              <a:rPr lang="en-US" sz="3200" dirty="0" smtClean="0"/>
              <a:t>Production:</a:t>
            </a:r>
            <a:endParaRPr lang="en-US" sz="3200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980728"/>
            <a:ext cx="11377264" cy="3024336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1200"/>
              </a:spcAft>
              <a:buClr>
                <a:srgbClr val="009900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Pair production: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Angular and energy distribution of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,e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described correctly (no “fixed angle” or similar approximation)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No approximations near threshold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Extended to 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 eV taking into account the </a:t>
            </a:r>
            <a:r>
              <a:rPr lang="en-US" sz="2000" dirty="0" smtClean="0">
                <a:solidFill>
                  <a:srgbClr val="CC0000"/>
                </a:solidFill>
              </a:rPr>
              <a:t>LPM</a:t>
            </a:r>
            <a:r>
              <a:rPr lang="en-US" sz="2000" dirty="0" smtClean="0"/>
              <a:t> (Landau-</a:t>
            </a:r>
            <a:r>
              <a:rPr lang="en-US" sz="2000" dirty="0" err="1" smtClean="0"/>
              <a:t>Pomeranchuk</a:t>
            </a:r>
            <a:r>
              <a:rPr lang="en-US" sz="2000" dirty="0" smtClean="0"/>
              <a:t>-</a:t>
            </a:r>
            <a:r>
              <a:rPr lang="en-US" sz="2000" dirty="0" err="1" smtClean="0"/>
              <a:t>Migdal</a:t>
            </a:r>
            <a:r>
              <a:rPr lang="en-US" sz="2000" dirty="0" smtClean="0"/>
              <a:t>) effect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/>
              <a:t>Differences between emitted e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and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at threshold accounted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76" y="3656958"/>
            <a:ext cx="110172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sz="2000" b="1" kern="0" dirty="0" smtClean="0">
                <a:solidFill>
                  <a:srgbClr val="FF0000"/>
                </a:solidFill>
              </a:rPr>
              <a:t>Bremsstrahlung</a:t>
            </a:r>
            <a:r>
              <a:rPr lang="en-US" b="1" kern="0" dirty="0"/>
              <a:t>:</a:t>
            </a:r>
          </a:p>
          <a:p>
            <a:pPr marL="800100" lvl="1" indent="-342900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81000"/>
              <a:buFont typeface="Wingdings" panose="05000000000000000000" pitchFamily="2" charset="2"/>
              <a:buChar char="Ø"/>
            </a:pPr>
            <a:r>
              <a:rPr lang="en-US" sz="2000" dirty="0"/>
              <a:t>Energy-differential cross sections based on the </a:t>
            </a:r>
            <a:r>
              <a:rPr lang="en-US" sz="2000" dirty="0">
                <a:solidFill>
                  <a:srgbClr val="CC0000"/>
                </a:solidFill>
              </a:rPr>
              <a:t>Seltzer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CC0000"/>
                </a:solidFill>
              </a:rPr>
              <a:t> Berger </a:t>
            </a:r>
            <a:r>
              <a:rPr lang="en-US" sz="2000" dirty="0" smtClean="0"/>
              <a:t>database, which goes into </a:t>
            </a:r>
            <a:r>
              <a:rPr lang="en-US" sz="2000" dirty="0"/>
              <a:t>the </a:t>
            </a:r>
            <a:r>
              <a:rPr lang="en-US" sz="2000" dirty="0" smtClean="0"/>
              <a:t>DBMO analytical </a:t>
            </a:r>
            <a:r>
              <a:rPr lang="en-US" sz="2000" dirty="0"/>
              <a:t>high-energy theory (with Coulomb </a:t>
            </a:r>
            <a:r>
              <a:rPr lang="en-US" sz="2000" dirty="0" smtClean="0"/>
              <a:t>corrections, and the </a:t>
            </a:r>
            <a:r>
              <a:rPr lang="en-US" sz="2000" dirty="0" err="1" smtClean="0"/>
              <a:t>Elwert</a:t>
            </a:r>
            <a:r>
              <a:rPr lang="en-US" sz="2000" dirty="0" smtClean="0"/>
              <a:t> correction) at </a:t>
            </a:r>
            <a:r>
              <a:rPr lang="en-US" sz="2000" dirty="0"/>
              <a:t>energies above 50 </a:t>
            </a:r>
            <a:r>
              <a:rPr lang="en-US" sz="2000" dirty="0" smtClean="0"/>
              <a:t>MeV</a:t>
            </a:r>
            <a:endParaRPr lang="en-US" sz="2000" dirty="0"/>
          </a:p>
          <a:p>
            <a:pPr marL="800100" lvl="1" indent="-342900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81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C0000"/>
                </a:solidFill>
              </a:rPr>
              <a:t>LPM</a:t>
            </a:r>
            <a:r>
              <a:rPr lang="en-US" sz="2000" dirty="0" smtClean="0"/>
              <a:t> </a:t>
            </a:r>
            <a:r>
              <a:rPr lang="en-US" sz="2000" dirty="0"/>
              <a:t>effect and </a:t>
            </a:r>
            <a:r>
              <a:rPr lang="en-US" sz="2000" dirty="0" smtClean="0"/>
              <a:t>soft </a:t>
            </a:r>
            <a:r>
              <a:rPr lang="en-US" sz="2000" dirty="0"/>
              <a:t>photon suppression (</a:t>
            </a:r>
            <a:r>
              <a:rPr lang="en-US" sz="2000" dirty="0" err="1"/>
              <a:t>Ter-Mikaelyan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CC0000"/>
                </a:solidFill>
              </a:rPr>
              <a:t>polarization</a:t>
            </a:r>
            <a:r>
              <a:rPr lang="en-US" sz="2000" dirty="0"/>
              <a:t> effect</a:t>
            </a:r>
          </a:p>
          <a:p>
            <a:pPr marL="800100" lvl="1" indent="-342900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81000"/>
              <a:buFont typeface="Wingdings" panose="05000000000000000000" pitchFamily="2" charset="2"/>
              <a:buChar char="Ø"/>
            </a:pPr>
            <a:r>
              <a:rPr lang="en-US" sz="2000" dirty="0"/>
              <a:t>Detailed photon </a:t>
            </a:r>
            <a:r>
              <a:rPr lang="en-US" sz="2000" dirty="0">
                <a:solidFill>
                  <a:srgbClr val="CC0000"/>
                </a:solidFill>
              </a:rPr>
              <a:t>angular distribution</a:t>
            </a:r>
            <a:r>
              <a:rPr lang="en-US" sz="2000" dirty="0"/>
              <a:t> fully correlated </a:t>
            </a:r>
            <a:r>
              <a:rPr lang="en-US" sz="2000" dirty="0" smtClean="0"/>
              <a:t>with energy</a:t>
            </a:r>
          </a:p>
          <a:p>
            <a:pPr marL="800100" lvl="1" indent="-342900" algn="l" eaLnBrk="1" hangingPunct="1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81000"/>
              <a:buFont typeface="Wingdings" panose="05000000000000000000" pitchFamily="2" charset="2"/>
              <a:buChar char="Ø"/>
            </a:pPr>
            <a:r>
              <a:rPr lang="en-US" sz="2000" kern="0" dirty="0" smtClean="0"/>
              <a:t>Differences between e</a:t>
            </a:r>
            <a:r>
              <a:rPr lang="en-US" sz="2000" kern="0" baseline="30000" dirty="0" smtClean="0"/>
              <a:t>+</a:t>
            </a:r>
            <a:r>
              <a:rPr lang="en-US" sz="2000" kern="0" dirty="0" smtClean="0"/>
              <a:t>/e</a:t>
            </a:r>
            <a:r>
              <a:rPr lang="en-US" sz="2000" kern="0" baseline="30000" dirty="0" smtClean="0"/>
              <a:t>-</a:t>
            </a:r>
            <a:r>
              <a:rPr lang="en-US" sz="2000" kern="0" dirty="0" smtClean="0"/>
              <a:t> bremsstrahlung taken into account</a:t>
            </a:r>
            <a:endParaRPr lang="en-US" sz="2000" kern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056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/>
              <a:t>Bremsstrahlung: </a:t>
            </a:r>
            <a:r>
              <a:rPr lang="en-US" sz="3200" dirty="0" smtClean="0"/>
              <a:t>benchmarks</a:t>
            </a:r>
            <a:endParaRPr lang="en-US" sz="3200" dirty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95400" y="5301208"/>
            <a:ext cx="5001613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2 MeV electrons on </a:t>
            </a:r>
            <a:r>
              <a:rPr lang="en-US" dirty="0" smtClean="0"/>
              <a:t>Iron, bremsstrahlung photon spectra, measured </a:t>
            </a:r>
            <a:r>
              <a:rPr lang="en-US" dirty="0"/>
              <a:t>(</a:t>
            </a:r>
            <a:r>
              <a:rPr lang="en-US" dirty="0" smtClean="0"/>
              <a:t>dots) and  simulated </a:t>
            </a:r>
            <a:r>
              <a:rPr lang="en-US" dirty="0"/>
              <a:t>(</a:t>
            </a:r>
            <a:r>
              <a:rPr lang="en-US" dirty="0" err="1" smtClean="0"/>
              <a:t>histos</a:t>
            </a:r>
            <a:r>
              <a:rPr lang="en-US" dirty="0" smtClean="0"/>
              <a:t>) at </a:t>
            </a:r>
            <a:r>
              <a:rPr lang="en-US" dirty="0"/>
              <a:t>three different angles </a:t>
            </a:r>
          </a:p>
          <a:p>
            <a:pPr algn="l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65921" y="5273083"/>
            <a:ext cx="5915219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12 and 20.9 </a:t>
            </a:r>
            <a:r>
              <a:rPr lang="en-US" dirty="0" err="1"/>
              <a:t>MeV</a:t>
            </a:r>
            <a:r>
              <a:rPr lang="en-US" dirty="0"/>
              <a:t> electrons on a W-Au-Al target,</a:t>
            </a:r>
          </a:p>
          <a:p>
            <a:pPr algn="l"/>
            <a:r>
              <a:rPr lang="en-US" dirty="0"/>
              <a:t>bremsstrahlung photon spectra in the forward </a:t>
            </a:r>
            <a:r>
              <a:rPr lang="en-US" dirty="0" smtClean="0"/>
              <a:t>direction. Measured </a:t>
            </a:r>
            <a:r>
              <a:rPr lang="en-US" dirty="0"/>
              <a:t>(dots) and simulated (</a:t>
            </a:r>
            <a:r>
              <a:rPr lang="en-US" dirty="0" err="1"/>
              <a:t>histos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57053" y="1015263"/>
            <a:ext cx="5472608" cy="4416588"/>
            <a:chOff x="6057053" y="1015263"/>
            <a:chExt cx="5472608" cy="4416588"/>
          </a:xfrm>
        </p:grpSpPr>
        <p:pic>
          <p:nvPicPr>
            <p:cNvPr id="8" name="Picture 5" descr="wbr209a12_ppt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231" t="42016" r="15191" b="10858"/>
            <a:stretch/>
          </p:blipFill>
          <p:spPr bwMode="auto">
            <a:xfrm>
              <a:off x="6057053" y="1015263"/>
              <a:ext cx="5472608" cy="441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897831" y="2051556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20.9 MeV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68052" y="3419708"/>
              <a:ext cx="97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MeV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360" y="1036266"/>
            <a:ext cx="5361653" cy="4395585"/>
            <a:chOff x="335360" y="1036266"/>
            <a:chExt cx="5361653" cy="4395585"/>
          </a:xfrm>
        </p:grpSpPr>
        <p:pic>
          <p:nvPicPr>
            <p:cNvPr id="25605" name="Picture 6" descr="benche_1_ppt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822" t="42227" r="14146" b="10234"/>
            <a:stretch/>
          </p:blipFill>
          <p:spPr bwMode="auto">
            <a:xfrm>
              <a:off x="335360" y="1036266"/>
              <a:ext cx="5361653" cy="4395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583832" y="2203956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99"/>
                  </a:solidFill>
                </a:rPr>
                <a:t>0</a:t>
              </a:r>
              <a:r>
                <a:rPr lang="en-US" baseline="30000" dirty="0" smtClean="0">
                  <a:solidFill>
                    <a:srgbClr val="009999"/>
                  </a:solidFill>
                </a:rPr>
                <a:t>0</a:t>
              </a:r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1052" y="16288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60</a:t>
              </a:r>
              <a:r>
                <a:rPr lang="en-US" baseline="30000" dirty="0" smtClean="0">
                  <a:solidFill>
                    <a:schemeClr val="accent2"/>
                  </a:solidFill>
                </a:rPr>
                <a:t>0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9035" y="2780928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120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3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2" y="273053"/>
            <a:ext cx="11369196" cy="779683"/>
          </a:xfrm>
        </p:spPr>
        <p:txBody>
          <a:bodyPr/>
          <a:lstStyle/>
          <a:p>
            <a:r>
              <a:rPr lang="en-US" dirty="0"/>
              <a:t>Bremsstrahlung: benchmark </a:t>
            </a:r>
            <a:r>
              <a:rPr lang="en-US" dirty="0" smtClean="0"/>
              <a:t>III </a:t>
            </a:r>
            <a:r>
              <a:rPr lang="en-US" sz="2000" dirty="0" smtClean="0"/>
              <a:t>Esposito </a:t>
            </a:r>
            <a:r>
              <a:rPr lang="en-US" sz="2000" dirty="0"/>
              <a:t>et al., LNF 93-072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376" y="989124"/>
            <a:ext cx="6619875" cy="5475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84232" y="1209521"/>
            <a:ext cx="2411412" cy="47397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ADONE storage ring</a:t>
            </a:r>
          </a:p>
          <a:p>
            <a:endParaRPr lang="en-US" dirty="0"/>
          </a:p>
          <a:p>
            <a:r>
              <a:rPr lang="en-US" dirty="0"/>
              <a:t>1.5 </a:t>
            </a:r>
            <a:r>
              <a:rPr lang="en-US" dirty="0" err="1"/>
              <a:t>GeV</a:t>
            </a:r>
            <a:r>
              <a:rPr lang="en-US" dirty="0"/>
              <a:t> e</a:t>
            </a:r>
            <a:r>
              <a:rPr lang="en-US" baseline="30000" dirty="0"/>
              <a:t>-</a:t>
            </a:r>
          </a:p>
          <a:p>
            <a:endParaRPr lang="en-US" baseline="30000" dirty="0"/>
          </a:p>
          <a:p>
            <a:pPr>
              <a:spcAft>
                <a:spcPts val="1200"/>
              </a:spcAft>
            </a:pPr>
            <a:r>
              <a:rPr lang="en-US" dirty="0" err="1"/>
              <a:t>Bremss</a:t>
            </a:r>
            <a:r>
              <a:rPr lang="en-US" dirty="0"/>
              <a:t>. on the residual gas in the straight sections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Measured </a:t>
            </a:r>
            <a:r>
              <a:rPr lang="en-US" dirty="0"/>
              <a:t>with  TLD’s matrices at different distances from the straight Section</a:t>
            </a:r>
          </a:p>
          <a:p>
            <a:r>
              <a:rPr lang="en-US" dirty="0" smtClean="0"/>
              <a:t>Here</a:t>
            </a:r>
            <a:r>
              <a:rPr lang="en-US" dirty="0"/>
              <a:t>: dose vs. horizontal position at different vertical positions , d=218cm</a:t>
            </a:r>
          </a:p>
        </p:txBody>
      </p:sp>
    </p:spTree>
    <p:extLst>
      <p:ext uri="{BB962C8B-B14F-4D97-AF65-F5344CB8AC3E}">
        <p14:creationId xmlns:p14="http://schemas.microsoft.com/office/powerpoint/2010/main" val="2533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Landau-</a:t>
            </a:r>
            <a:r>
              <a:rPr lang="en-US" dirty="0" err="1"/>
              <a:t>Pomeranchuk</a:t>
            </a:r>
            <a:r>
              <a:rPr lang="en-US" dirty="0"/>
              <a:t>-</a:t>
            </a:r>
            <a:r>
              <a:rPr lang="en-US" dirty="0" err="1"/>
              <a:t>Migdal</a:t>
            </a:r>
            <a:r>
              <a:rPr lang="en-US" dirty="0"/>
              <a:t> </a:t>
            </a:r>
            <a:r>
              <a:rPr lang="en-US" dirty="0" smtClean="0"/>
              <a:t>benchmark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" b="5172"/>
          <a:stretch/>
        </p:blipFill>
        <p:spPr>
          <a:xfrm>
            <a:off x="468531" y="1727102"/>
            <a:ext cx="7848872" cy="3960440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8532" y="848983"/>
            <a:ext cx="1140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Bremsstrahlung spectrum, </a:t>
            </a:r>
            <a:r>
              <a:rPr lang="en-US" sz="2000" dirty="0" err="1" smtClean="0"/>
              <a:t>dN</a:t>
            </a:r>
            <a:r>
              <a:rPr lang="en-US" sz="2000" dirty="0" smtClean="0">
                <a:sym typeface="Symbol" panose="05050102010706020507" pitchFamily="18" charset="2"/>
              </a:rPr>
              <a:t></a:t>
            </a:r>
            <a:r>
              <a:rPr lang="en-US" sz="2000" dirty="0" smtClean="0"/>
              <a:t> </a:t>
            </a:r>
            <a:r>
              <a:rPr lang="en-US" sz="2000" dirty="0"/>
              <a:t>/</a:t>
            </a:r>
            <a:r>
              <a:rPr lang="en-US" sz="2000" dirty="0" err="1" smtClean="0"/>
              <a:t>dlog</a:t>
            </a:r>
            <a:r>
              <a:rPr lang="en-US" sz="2000" dirty="0"/>
              <a:t>(</a:t>
            </a:r>
            <a:r>
              <a:rPr lang="en-US" sz="2000" dirty="0" smtClean="0">
                <a:sym typeface="Symbol" panose="05050102010706020507" pitchFamily="18" charset="2"/>
              </a:rPr>
              <a:t>E)</a:t>
            </a:r>
            <a:r>
              <a:rPr lang="en-US" sz="2000" dirty="0" smtClean="0"/>
              <a:t>, </a:t>
            </a:r>
            <a:r>
              <a:rPr lang="en-US" sz="2000" dirty="0"/>
              <a:t>for </a:t>
            </a:r>
            <a:r>
              <a:rPr lang="en-US" sz="2000" dirty="0" smtClean="0"/>
              <a:t> </a:t>
            </a:r>
            <a:r>
              <a:rPr lang="en-US" sz="2000" dirty="0"/>
              <a:t>287 </a:t>
            </a:r>
            <a:r>
              <a:rPr lang="en-US" sz="2000" dirty="0" smtClean="0"/>
              <a:t>GeV electrons </a:t>
            </a:r>
            <a:r>
              <a:rPr lang="en-US" sz="2000" dirty="0"/>
              <a:t>on 0.128 mm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smtClean="0"/>
              <a:t>(~</a:t>
            </a:r>
            <a:r>
              <a:rPr lang="en-US" sz="2000" dirty="0"/>
              <a:t>4.36% X</a:t>
            </a:r>
            <a:r>
              <a:rPr lang="en-US" sz="2000" baseline="-25000" dirty="0"/>
              <a:t>0</a:t>
            </a:r>
            <a:r>
              <a:rPr lang="en-US" sz="2000" dirty="0"/>
              <a:t>). </a:t>
            </a:r>
            <a:r>
              <a:rPr lang="en-US" sz="2000" dirty="0" smtClean="0"/>
              <a:t>The </a:t>
            </a:r>
            <a:r>
              <a:rPr lang="en-US" sz="2000" dirty="0"/>
              <a:t>vertical scale is normalized to the number of incoming electrons</a:t>
            </a:r>
            <a:r>
              <a:rPr lang="en-US" sz="2000" dirty="0" smtClean="0"/>
              <a:t>. </a:t>
            </a:r>
          </a:p>
          <a:p>
            <a:pPr algn="l"/>
            <a:r>
              <a:rPr lang="en-US" sz="2000" dirty="0" smtClean="0"/>
              <a:t>Data </a:t>
            </a:r>
            <a:r>
              <a:rPr lang="en-US" sz="2000" dirty="0"/>
              <a:t>from </a:t>
            </a:r>
            <a:r>
              <a:rPr lang="en-US" sz="2000" dirty="0" err="1" smtClean="0"/>
              <a:t>Phys.Rev</a:t>
            </a:r>
            <a:r>
              <a:rPr lang="en-US" sz="2000" dirty="0" smtClean="0"/>
              <a:t>. D 69,032001 (2004)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50872" y="1700808"/>
            <a:ext cx="35235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Simulations (lines) with </a:t>
            </a:r>
            <a:r>
              <a:rPr lang="en-US" sz="2000" dirty="0" smtClean="0"/>
              <a:t>FLUKA</a:t>
            </a:r>
          </a:p>
          <a:p>
            <a:pPr algn="l"/>
            <a:r>
              <a:rPr lang="en-US" sz="2000" dirty="0" smtClean="0"/>
              <a:t> The </a:t>
            </a:r>
            <a:r>
              <a:rPr lang="en-US" sz="2000" dirty="0"/>
              <a:t>full and dashed lines </a:t>
            </a:r>
            <a:r>
              <a:rPr lang="en-US" sz="2000" dirty="0" smtClean="0"/>
              <a:t>include </a:t>
            </a:r>
            <a:r>
              <a:rPr lang="en-US" sz="2000" dirty="0"/>
              <a:t>the effect of </a:t>
            </a:r>
            <a:r>
              <a:rPr lang="en-US" sz="2000" dirty="0" smtClean="0"/>
              <a:t>pile-up (multiple superimposed photon detection ),</a:t>
            </a:r>
          </a:p>
          <a:p>
            <a:pPr algn="l"/>
            <a:r>
              <a:rPr lang="en-US" sz="2000" dirty="0" smtClean="0"/>
              <a:t> </a:t>
            </a:r>
            <a:r>
              <a:rPr lang="en-US" sz="2000" dirty="0"/>
              <a:t>with and without </a:t>
            </a:r>
            <a:r>
              <a:rPr lang="en-US" sz="2000" dirty="0" smtClean="0"/>
              <a:t>LPM.</a:t>
            </a:r>
          </a:p>
          <a:p>
            <a:pPr algn="l"/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dotted line is </a:t>
            </a:r>
            <a:r>
              <a:rPr lang="en-US" sz="2000" dirty="0" smtClean="0"/>
              <a:t>the </a:t>
            </a:r>
            <a:r>
              <a:rPr lang="en-US" sz="2000" dirty="0"/>
              <a:t>single photon spectrum (no pile-up) including LPM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360" y="5630591"/>
            <a:ext cx="1141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LPM: interference among scattering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within the photon “formation zone”.</a:t>
            </a:r>
          </a:p>
          <a:p>
            <a:pPr algn="l"/>
            <a:r>
              <a:rPr lang="en-US" sz="2000" dirty="0" smtClean="0"/>
              <a:t> scales ~ 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/X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    -  also for pair production</a:t>
            </a: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5988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Corsika8  Workshop, July 2022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FE4C-C641-47F2-B4D6-655A82208585}" type="slidenum">
              <a:rPr lang="en-US"/>
              <a:pPr/>
              <a:t>16</a:t>
            </a:fld>
            <a:endParaRPr lang="en-US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73502"/>
            <a:ext cx="10361084" cy="639763"/>
          </a:xfrm>
        </p:spPr>
        <p:txBody>
          <a:bodyPr/>
          <a:lstStyle/>
          <a:p>
            <a:r>
              <a:rPr lang="en-US" sz="3200" dirty="0"/>
              <a:t>Pair production: </a:t>
            </a:r>
            <a:r>
              <a:rPr lang="en-US" sz="3200" dirty="0" smtClean="0"/>
              <a:t>examples and asymmetry</a:t>
            </a:r>
            <a:endParaRPr lang="en-US" sz="32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007932" y="5868105"/>
            <a:ext cx="108487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2060"/>
                </a:solidFill>
              </a:rPr>
              <a:t>1/Z</a:t>
            </a:r>
            <a:r>
              <a:rPr lang="en-US" sz="2000" b="1" i="1" baseline="30000" dirty="0">
                <a:solidFill>
                  <a:srgbClr val="002060"/>
                </a:solidFill>
              </a:rPr>
              <a:t>2</a:t>
            </a:r>
            <a:r>
              <a:rPr lang="en-US" sz="2000" b="1" i="1" dirty="0">
                <a:solidFill>
                  <a:srgbClr val="002060"/>
                </a:solidFill>
              </a:rPr>
              <a:t>d</a:t>
            </a:r>
            <a:r>
              <a:rPr lang="en-US" sz="2000" b="1" i="1" dirty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2000" b="1" i="1" baseline="-25000" dirty="0">
                <a:solidFill>
                  <a:srgbClr val="002060"/>
                </a:solidFill>
              </a:rPr>
              <a:t>pair</a:t>
            </a:r>
            <a:r>
              <a:rPr lang="en-US" sz="2000" b="1" i="1" dirty="0">
                <a:solidFill>
                  <a:srgbClr val="002060"/>
                </a:solidFill>
              </a:rPr>
              <a:t>/du</a:t>
            </a:r>
            <a:r>
              <a:rPr lang="en-US" sz="2000" b="1" i="1" baseline="-25000" dirty="0">
                <a:solidFill>
                  <a:srgbClr val="002060"/>
                </a:solidFill>
              </a:rPr>
              <a:t>+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(u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+</a:t>
            </a:r>
            <a:r>
              <a:rPr lang="en-US" sz="2000" i="1" dirty="0" smtClean="0">
                <a:solidFill>
                  <a:srgbClr val="002060"/>
                </a:solidFill>
              </a:rPr>
              <a:t> =E(e+)/E</a:t>
            </a:r>
            <a:r>
              <a:rPr lang="en-US" sz="2000" i="1" dirty="0" smtClean="0">
                <a:solidFill>
                  <a:srgbClr val="002060"/>
                </a:solidFill>
                <a:sym typeface="Symbol" panose="05050102010706020507" pitchFamily="18" charset="2"/>
              </a:rPr>
              <a:t>) </a:t>
            </a:r>
            <a:r>
              <a:rPr lang="en-US" sz="2000" dirty="0" smtClean="0">
                <a:solidFill>
                  <a:srgbClr val="002060"/>
                </a:solidFill>
              </a:rPr>
              <a:t>for </a:t>
            </a:r>
            <a:r>
              <a:rPr lang="en-US" sz="2000" dirty="0">
                <a:solidFill>
                  <a:srgbClr val="002060"/>
                </a:solidFill>
              </a:rPr>
              <a:t>different incoming photon energies (in units of </a:t>
            </a:r>
            <a:r>
              <a:rPr lang="en-US" sz="2000" b="1" i="1" dirty="0">
                <a:solidFill>
                  <a:srgbClr val="002060"/>
                </a:solidFill>
              </a:rPr>
              <a:t>m</a:t>
            </a:r>
            <a:r>
              <a:rPr lang="en-US" sz="2000" b="1" i="1" baseline="-25000" dirty="0">
                <a:solidFill>
                  <a:srgbClr val="002060"/>
                </a:solidFill>
              </a:rPr>
              <a:t>e</a:t>
            </a:r>
            <a:r>
              <a:rPr lang="en-US" sz="2000" b="1" i="1" dirty="0">
                <a:solidFill>
                  <a:srgbClr val="002060"/>
                </a:solidFill>
              </a:rPr>
              <a:t>c</a:t>
            </a:r>
            <a:r>
              <a:rPr lang="en-US" sz="2000" b="1" i="1" baseline="30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81884" y="836712"/>
            <a:ext cx="5414116" cy="4729630"/>
            <a:chOff x="681884" y="859610"/>
            <a:chExt cx="5414116" cy="4729630"/>
          </a:xfrm>
        </p:grpSpPr>
        <p:pic>
          <p:nvPicPr>
            <p:cNvPr id="14" name="Picture 13" descr="prpb0_ppt.eps"/>
            <p:cNvPicPr>
              <a:picLocks noChangeAspect="1"/>
            </p:cNvPicPr>
            <p:nvPr/>
          </p:nvPicPr>
          <p:blipFill rotWithShape="1">
            <a:blip r:embed="rId3" cstate="print"/>
            <a:srcRect l="6928" t="37399" r="7295" b="9628"/>
            <a:stretch/>
          </p:blipFill>
          <p:spPr>
            <a:xfrm>
              <a:off x="681884" y="859610"/>
              <a:ext cx="5414116" cy="472963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64056" y="1367913"/>
              <a:ext cx="9989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Symbol" panose="05050102010706020507" pitchFamily="18" charset="2"/>
                </a:rPr>
                <a:t> on </a:t>
              </a:r>
              <a:r>
                <a:rPr lang="en-US" sz="2000" dirty="0" err="1" smtClean="0">
                  <a:sym typeface="Symbol" panose="05050102010706020507" pitchFamily="18" charset="2"/>
                </a:rPr>
                <a:t>Pb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720" y="4509120"/>
              <a:ext cx="1718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  <a:sym typeface="Symbol" panose="05050102010706020507" pitchFamily="18" charset="2"/>
                </a:rPr>
                <a:t>E= 2.2 </a:t>
              </a:r>
              <a:r>
                <a:rPr lang="en-US" sz="2000" i="1" dirty="0">
                  <a:solidFill>
                    <a:srgbClr val="006600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006600"/>
                  </a:solidFill>
                </a:rPr>
                <a:t>e</a:t>
              </a:r>
              <a:r>
                <a:rPr lang="en-US" sz="2000" i="1" dirty="0">
                  <a:solidFill>
                    <a:srgbClr val="006600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006600"/>
                  </a:solidFill>
                </a:rPr>
                <a:t>2 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8119" y="3573016"/>
              <a:ext cx="1718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Symbol" panose="05050102010706020507" pitchFamily="18" charset="2"/>
                </a:rPr>
                <a:t>E= 2.4 </a:t>
              </a:r>
              <a:r>
                <a:rPr lang="en-US" sz="2000" i="1" dirty="0">
                  <a:solidFill>
                    <a:srgbClr val="002060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002060"/>
                  </a:solidFill>
                </a:rPr>
                <a:t>e</a:t>
              </a:r>
              <a:r>
                <a:rPr lang="en-US" sz="2000" i="1" dirty="0">
                  <a:solidFill>
                    <a:srgbClr val="002060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002060"/>
                  </a:solidFill>
                </a:rPr>
                <a:t>2 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28119" y="2452826"/>
              <a:ext cx="1718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CCCC"/>
                  </a:solidFill>
                  <a:sym typeface="Symbol" panose="05050102010706020507" pitchFamily="18" charset="2"/>
                </a:rPr>
                <a:t>E= 2.7 </a:t>
              </a:r>
              <a:r>
                <a:rPr lang="en-US" sz="2000" i="1" dirty="0">
                  <a:solidFill>
                    <a:srgbClr val="33CCCC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33CCCC"/>
                  </a:solidFill>
                </a:rPr>
                <a:t>e</a:t>
              </a:r>
              <a:r>
                <a:rPr lang="en-US" sz="2000" i="1" dirty="0">
                  <a:solidFill>
                    <a:srgbClr val="33CCCC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33CCCC"/>
                  </a:solidFill>
                </a:rPr>
                <a:t>2</a:t>
              </a:r>
              <a:r>
                <a:rPr lang="en-US" sz="2000" b="1" i="1" baseline="30000" dirty="0">
                  <a:solidFill>
                    <a:srgbClr val="33CCCC"/>
                  </a:solidFill>
                </a:rPr>
                <a:t> </a:t>
              </a:r>
              <a:endParaRPr lang="en-US" sz="2000" dirty="0">
                <a:solidFill>
                  <a:srgbClr val="33CC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7727" y="1372706"/>
              <a:ext cx="1718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60066"/>
                  </a:solidFill>
                  <a:sym typeface="Symbol" panose="05050102010706020507" pitchFamily="18" charset="2"/>
                </a:rPr>
                <a:t>E= 3.0 </a:t>
              </a:r>
              <a:r>
                <a:rPr lang="en-US" sz="2000" i="1" dirty="0">
                  <a:solidFill>
                    <a:srgbClr val="660066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660066"/>
                  </a:solidFill>
                </a:rPr>
                <a:t>e</a:t>
              </a:r>
              <a:r>
                <a:rPr lang="en-US" sz="2000" i="1" dirty="0">
                  <a:solidFill>
                    <a:srgbClr val="660066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660066"/>
                  </a:solidFill>
                </a:rPr>
                <a:t>2</a:t>
              </a:r>
              <a:r>
                <a:rPr lang="en-US" sz="2000" b="1" i="1" baseline="30000" dirty="0">
                  <a:solidFill>
                    <a:srgbClr val="660066"/>
                  </a:solidFill>
                </a:rPr>
                <a:t> 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87927" y="5452155"/>
            <a:ext cx="39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u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</a:rPr>
              <a:t>+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192508" y="1007803"/>
            <a:ext cx="5448108" cy="4790147"/>
            <a:chOff x="6192508" y="1007803"/>
            <a:chExt cx="5448108" cy="4790147"/>
          </a:xfrm>
        </p:grpSpPr>
        <p:pic>
          <p:nvPicPr>
            <p:cNvPr id="18" name="Picture 17" descr="prpb2_ppt.eps"/>
            <p:cNvPicPr>
              <a:picLocks noChangeAspect="1"/>
            </p:cNvPicPr>
            <p:nvPr/>
          </p:nvPicPr>
          <p:blipFill rotWithShape="1">
            <a:blip r:embed="rId4" cstate="print"/>
            <a:srcRect l="6927" t="38449" r="6541" b="9300"/>
            <a:stretch/>
          </p:blipFill>
          <p:spPr>
            <a:xfrm>
              <a:off x="6192508" y="1007803"/>
              <a:ext cx="5448108" cy="465344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860438" y="1509408"/>
              <a:ext cx="2004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60066"/>
                  </a:solidFill>
                  <a:sym typeface="Symbol" panose="05050102010706020507" pitchFamily="18" charset="2"/>
                </a:rPr>
                <a:t>E=10000 </a:t>
              </a:r>
              <a:r>
                <a:rPr lang="en-US" sz="2000" i="1" dirty="0">
                  <a:solidFill>
                    <a:srgbClr val="660066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660066"/>
                  </a:solidFill>
                </a:rPr>
                <a:t>e</a:t>
              </a:r>
              <a:r>
                <a:rPr lang="en-US" sz="2000" i="1" dirty="0">
                  <a:solidFill>
                    <a:srgbClr val="660066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660066"/>
                  </a:solidFill>
                </a:rPr>
                <a:t>2</a:t>
              </a:r>
              <a:r>
                <a:rPr lang="en-US" sz="2000" b="1" i="1" baseline="30000" dirty="0">
                  <a:solidFill>
                    <a:srgbClr val="660066"/>
                  </a:solidFill>
                </a:rPr>
                <a:t> 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45890" y="1661250"/>
              <a:ext cx="1965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CCCC"/>
                  </a:solidFill>
                  <a:sym typeface="Symbol" panose="05050102010706020507" pitchFamily="18" charset="2"/>
                </a:rPr>
                <a:t>E= 4000 </a:t>
              </a:r>
              <a:r>
                <a:rPr lang="en-US" sz="2000" i="1" dirty="0">
                  <a:solidFill>
                    <a:srgbClr val="33CCCC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33CCCC"/>
                  </a:solidFill>
                </a:rPr>
                <a:t>e</a:t>
              </a:r>
              <a:r>
                <a:rPr lang="en-US" sz="2000" i="1" dirty="0">
                  <a:solidFill>
                    <a:srgbClr val="33CCCC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33CCCC"/>
                  </a:solidFill>
                </a:rPr>
                <a:t>2</a:t>
              </a:r>
              <a:r>
                <a:rPr lang="en-US" sz="2000" b="1" i="1" baseline="30000" dirty="0">
                  <a:solidFill>
                    <a:srgbClr val="33CCCC"/>
                  </a:solidFill>
                </a:rPr>
                <a:t> </a:t>
              </a:r>
              <a:endParaRPr lang="en-US" sz="2000" dirty="0">
                <a:solidFill>
                  <a:srgbClr val="33CCC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50185" y="3453624"/>
              <a:ext cx="1901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Symbol" panose="05050102010706020507" pitchFamily="18" charset="2"/>
                </a:rPr>
                <a:t>E= 1000 </a:t>
              </a:r>
              <a:r>
                <a:rPr lang="en-US" sz="2000" i="1" dirty="0">
                  <a:solidFill>
                    <a:srgbClr val="002060"/>
                  </a:solidFill>
                </a:rPr>
                <a:t>m</a:t>
              </a:r>
              <a:r>
                <a:rPr lang="en-US" sz="2000" i="1" baseline="-25000" dirty="0">
                  <a:solidFill>
                    <a:srgbClr val="002060"/>
                  </a:solidFill>
                </a:rPr>
                <a:t>e</a:t>
              </a:r>
              <a:r>
                <a:rPr lang="en-US" sz="2000" i="1" dirty="0">
                  <a:solidFill>
                    <a:srgbClr val="002060"/>
                  </a:solidFill>
                </a:rPr>
                <a:t>c</a:t>
              </a:r>
              <a:r>
                <a:rPr lang="en-US" sz="2000" i="1" baseline="30000" dirty="0">
                  <a:solidFill>
                    <a:srgbClr val="002060"/>
                  </a:solidFill>
                </a:rPr>
                <a:t>2 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34597" y="3701586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  <a:sym typeface="Symbol" panose="05050102010706020507" pitchFamily="18" charset="2"/>
                </a:rPr>
                <a:t>E= </a:t>
              </a:r>
              <a:r>
                <a:rPr lang="en-US" sz="2000" dirty="0">
                  <a:solidFill>
                    <a:srgbClr val="006600"/>
                  </a:solidFill>
                  <a:sym typeface="Symbol" panose="05050102010706020507" pitchFamily="18" charset="2"/>
                </a:rPr>
                <a:t>4</a:t>
              </a:r>
              <a:r>
                <a:rPr lang="en-US" sz="2000" dirty="0" smtClean="0">
                  <a:solidFill>
                    <a:srgbClr val="006600"/>
                  </a:solidFill>
                  <a:sym typeface="Symbol" panose="05050102010706020507" pitchFamily="18" charset="2"/>
                </a:rPr>
                <a:t>00</a:t>
              </a:r>
              <a:r>
                <a:rPr lang="en-US" sz="2000" i="1" dirty="0" smtClean="0">
                  <a:solidFill>
                    <a:srgbClr val="006600"/>
                  </a:solidFill>
                </a:rPr>
                <a:t>m</a:t>
              </a:r>
              <a:r>
                <a:rPr lang="en-US" sz="2000" i="1" baseline="-25000" dirty="0" smtClean="0">
                  <a:solidFill>
                    <a:srgbClr val="006600"/>
                  </a:solidFill>
                </a:rPr>
                <a:t>e</a:t>
              </a:r>
              <a:r>
                <a:rPr lang="en-US" sz="2000" i="1" dirty="0" smtClean="0">
                  <a:solidFill>
                    <a:srgbClr val="006600"/>
                  </a:solidFill>
                </a:rPr>
                <a:t>c</a:t>
              </a:r>
              <a:r>
                <a:rPr lang="en-US" sz="2000" i="1" baseline="30000" dirty="0" smtClean="0">
                  <a:solidFill>
                    <a:srgbClr val="006600"/>
                  </a:solidFill>
                </a:rPr>
                <a:t>2 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10302043" y="2477450"/>
              <a:ext cx="330461" cy="12241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7104112" y="2316947"/>
              <a:ext cx="144016" cy="120868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0416480" y="1941456"/>
              <a:ext cx="432048" cy="2056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33CC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7176120" y="1861305"/>
              <a:ext cx="144016" cy="20005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9900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10521067" y="5397840"/>
              <a:ext cx="3994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u</a:t>
              </a:r>
              <a:r>
                <a:rPr lang="en-US" sz="2000" baseline="-25000" dirty="0" smtClean="0">
                  <a:solidFill>
                    <a:schemeClr val="tx1">
                      <a:lumMod val="50000"/>
                    </a:schemeClr>
                  </a:solidFill>
                </a:rPr>
                <a:t>+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5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Photomuon</a:t>
            </a:r>
            <a:r>
              <a:rPr lang="en-US" sz="3200" dirty="0" smtClean="0"/>
              <a:t> production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04512" y="6424493"/>
            <a:ext cx="1040654" cy="298110"/>
          </a:xfrm>
        </p:spPr>
        <p:txBody>
          <a:bodyPr/>
          <a:lstStyle/>
          <a:p>
            <a:pPr>
              <a:defRPr/>
            </a:pPr>
            <a:fld id="{9C0CB946-7C59-44F9-9597-9E987D1474FA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35360" y="6481350"/>
            <a:ext cx="2131484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Alfredo Ferrari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360" y="5897167"/>
            <a:ext cx="444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Data: Nelson et al, NIM 120,413 (1974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7368" y="908720"/>
            <a:ext cx="11593289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 For photon energies above ~2*105 MeV/c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:  muon-+ pair production, </a:t>
            </a:r>
            <a:r>
              <a:rPr lang="en-US" sz="2000" dirty="0" smtClean="0">
                <a:sym typeface="Wingdings" panose="05000000000000000000" pitchFamily="2" charset="2"/>
              </a:rPr>
              <a:t>forward </a:t>
            </a:r>
            <a:r>
              <a:rPr lang="en-US" sz="2000" dirty="0">
                <a:sym typeface="Wingdings" panose="05000000000000000000" pitchFamily="2" charset="2"/>
              </a:rPr>
              <a:t>peaked. </a:t>
            </a:r>
            <a:endParaRPr lang="en-US" sz="2000" dirty="0"/>
          </a:p>
          <a:p>
            <a:pPr algn="l"/>
            <a:r>
              <a:rPr lang="en-US" sz="2000" dirty="0" smtClean="0"/>
              <a:t>Relative importance </a:t>
            </a:r>
            <a:r>
              <a:rPr lang="en-US" sz="2000" dirty="0" err="1" smtClean="0"/>
              <a:t>wrt</a:t>
            </a:r>
            <a:r>
              <a:rPr lang="en-US" sz="2000" dirty="0" smtClean="0"/>
              <a:t> e-e+ pair prod.:   (m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/m</a:t>
            </a:r>
            <a:r>
              <a:rPr lang="el-GR" sz="2000" baseline="-25000" dirty="0" smtClean="0"/>
              <a:t>μ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/>
              <a:t>  </a:t>
            </a:r>
            <a:r>
              <a:rPr lang="en-US" sz="2000" dirty="0" smtClean="0">
                <a:sym typeface="Wingdings" panose="05000000000000000000" pitchFamily="2" charset="2"/>
              </a:rPr>
              <a:t>   ~1/40000</a:t>
            </a:r>
          </a:p>
          <a:p>
            <a:pPr algn="l"/>
            <a:r>
              <a:rPr lang="en-US" dirty="0" smtClean="0"/>
              <a:t>Ref</a:t>
            </a:r>
            <a:r>
              <a:rPr lang="en-US" dirty="0"/>
              <a:t>: Y.S. Tsai, </a:t>
            </a:r>
            <a:r>
              <a:rPr lang="en-US" i="1" dirty="0"/>
              <a:t>Rev. Mod. Phys. </a:t>
            </a:r>
            <a:r>
              <a:rPr lang="en-US" b="1" dirty="0"/>
              <a:t>46 4 </a:t>
            </a:r>
            <a:r>
              <a:rPr lang="en-US" dirty="0"/>
              <a:t>815-851 (1974</a:t>
            </a:r>
            <a:r>
              <a:rPr lang="en-US" dirty="0" smtClean="0"/>
              <a:t>)+ </a:t>
            </a:r>
            <a:r>
              <a:rPr lang="en-US" dirty="0"/>
              <a:t>ERRATUM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67" y="1941784"/>
            <a:ext cx="7346097" cy="443954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73377" y="2337498"/>
            <a:ext cx="4167026" cy="3544492"/>
            <a:chOff x="473377" y="2337498"/>
            <a:chExt cx="4167026" cy="35444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86" y="3362966"/>
              <a:ext cx="3816424" cy="16936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3377" y="2337498"/>
              <a:ext cx="39533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Muon </a:t>
              </a:r>
              <a:r>
                <a:rPr lang="en-US" sz="2000" dirty="0" err="1" smtClean="0"/>
                <a:t>fluence</a:t>
              </a:r>
              <a:r>
                <a:rPr lang="en-US" sz="2000" dirty="0" smtClean="0"/>
                <a:t> from 18 GeV e</a:t>
              </a:r>
              <a:r>
                <a:rPr lang="en-US" sz="2000" baseline="30000" dirty="0" smtClean="0"/>
                <a:t>- </a:t>
              </a:r>
              <a:r>
                <a:rPr lang="en-US" sz="2000" dirty="0" smtClean="0"/>
                <a:t>on</a:t>
              </a:r>
            </a:p>
            <a:p>
              <a:pPr algn="l"/>
              <a:r>
                <a:rPr lang="en-US" sz="2000" dirty="0" smtClean="0"/>
                <a:t> </a:t>
              </a:r>
              <a:r>
                <a:rPr lang="en-US" sz="2000" u="sng" dirty="0" smtClean="0"/>
                <a:t>Cu+H</a:t>
              </a:r>
              <a:r>
                <a:rPr lang="en-US" sz="2000" u="sng" baseline="-25000" dirty="0" smtClean="0"/>
                <a:t>2 </a:t>
              </a:r>
              <a:r>
                <a:rPr lang="en-US" sz="2000" u="sng" dirty="0" smtClean="0"/>
                <a:t>O target </a:t>
              </a:r>
              <a:r>
                <a:rPr lang="en-US" sz="2000" dirty="0" smtClean="0"/>
                <a:t>followed by </a:t>
              </a:r>
              <a:endParaRPr lang="en-US" sz="2000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983432" y="2996952"/>
              <a:ext cx="216024" cy="10801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2733550" y="3016001"/>
              <a:ext cx="1265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Fe shield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2999656" y="3284984"/>
              <a:ext cx="72008" cy="732663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35543" y="5174104"/>
              <a:ext cx="3704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Measured in A,B,C,D  air gaps</a:t>
              </a:r>
            </a:p>
            <a:p>
              <a:pPr algn="l"/>
              <a:r>
                <a:rPr lang="en-US" sz="2000" dirty="0" smtClean="0"/>
                <a:t>Vs angle in vertical plane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2656141" y="4141529"/>
              <a:ext cx="847571" cy="1183247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2927648" y="4208612"/>
              <a:ext cx="831554" cy="109259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3143672" y="4163050"/>
              <a:ext cx="831554" cy="109259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3464246" y="4098073"/>
              <a:ext cx="884730" cy="1131127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35360" y="6204216"/>
            <a:ext cx="444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NEA/NSC/R(2015)3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719736" y="6446978"/>
            <a:ext cx="5281084" cy="3048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Corsika8  Workshop,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2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Compton scattering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-425" r="6860" b="72466"/>
          <a:stretch/>
        </p:blipFill>
        <p:spPr>
          <a:xfrm>
            <a:off x="2999655" y="980728"/>
            <a:ext cx="9073009" cy="2721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119" y="1052736"/>
            <a:ext cx="2588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FLUKA: accounting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for atomic 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shell binding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energies 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and e</a:t>
            </a:r>
            <a:r>
              <a:rPr lang="en-US" sz="2000" baseline="30000" dirty="0">
                <a:solidFill>
                  <a:schemeClr val="accent5">
                    <a:lumMod val="10000"/>
                  </a:schemeClr>
                </a:solidFill>
              </a:rPr>
              <a:t>-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orbital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motion. Also for positron annihilation</a:t>
            </a:r>
          </a:p>
          <a:p>
            <a:pPr algn="l"/>
            <a:endParaRPr lang="en-US" sz="2000" dirty="0">
              <a:solidFill>
                <a:schemeClr val="accent5">
                  <a:lumMod val="10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KN: free e</a:t>
            </a:r>
            <a:r>
              <a:rPr lang="en-US" sz="2000" baseline="30000" dirty="0" smtClean="0">
                <a:solidFill>
                  <a:schemeClr val="accent2"/>
                </a:solidFill>
              </a:rPr>
              <a:t>-</a:t>
            </a:r>
            <a:r>
              <a:rPr lang="en-US" sz="2000" dirty="0" smtClean="0">
                <a:solidFill>
                  <a:schemeClr val="accent2"/>
                </a:solidFill>
              </a:rPr>
              <a:t> at rest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err="1" smtClean="0">
                <a:solidFill>
                  <a:srgbClr val="FF0000"/>
                </a:solidFill>
              </a:rPr>
              <a:t>Incoh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scatt</a:t>
            </a:r>
            <a:r>
              <a:rPr lang="en-US" sz="2000" dirty="0" smtClean="0">
                <a:solidFill>
                  <a:srgbClr val="FF0000"/>
                </a:solidFill>
              </a:rPr>
              <a:t>. function: binding via form factor</a:t>
            </a:r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Ref: T. </a:t>
            </a:r>
            <a:r>
              <a:rPr lang="en-US" sz="2000" dirty="0" err="1" smtClean="0"/>
              <a:t>Boehlen</a:t>
            </a:r>
            <a:r>
              <a:rPr lang="en-US" sz="2000" dirty="0" smtClean="0"/>
              <a:t> </a:t>
            </a:r>
            <a:r>
              <a:rPr lang="en-US" sz="2000" i="1" dirty="0" smtClean="0"/>
              <a:t>et al</a:t>
            </a:r>
            <a:r>
              <a:rPr lang="en-US" sz="2000" dirty="0" smtClean="0"/>
              <a:t>., </a:t>
            </a:r>
            <a:r>
              <a:rPr lang="en-US" sz="2000" i="1" dirty="0" smtClean="0"/>
              <a:t>J </a:t>
            </a:r>
            <a:r>
              <a:rPr lang="en-US" sz="2000" i="1" dirty="0" err="1" smtClean="0"/>
              <a:t>Instrum</a:t>
            </a:r>
            <a:r>
              <a:rPr lang="en-US" sz="2000" i="1" dirty="0" smtClean="0"/>
              <a:t> </a:t>
            </a:r>
            <a:r>
              <a:rPr lang="en-US" sz="2000" b="1" dirty="0" smtClean="0"/>
              <a:t>7 </a:t>
            </a:r>
            <a:r>
              <a:rPr lang="en-US" sz="2000" dirty="0" smtClean="0"/>
              <a:t>P07018 (2012)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56645" r="6771" b="12611"/>
          <a:stretch/>
        </p:blipFill>
        <p:spPr>
          <a:xfrm>
            <a:off x="3215681" y="3512130"/>
            <a:ext cx="8856984" cy="29523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Corsika8  Workshop, July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F1B6-D915-4AEE-AB2C-974089472C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7568" y="2276872"/>
            <a:ext cx="748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Muon and (anti)neutrino physics in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FLUKA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6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Electron/photon and atomic interactions: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7408" y="620688"/>
            <a:ext cx="5256584" cy="5324496"/>
          </a:xfrm>
          <a:prstGeom prst="rect">
            <a:avLst/>
          </a:prstGeom>
          <a:noFill/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sz="2400" kern="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kern="0" dirty="0" smtClean="0"/>
              <a:t>Interactions of leptons/photons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kern="0" dirty="0" smtClean="0"/>
              <a:t>Photon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Photoelectric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Compton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Rayleigh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Photonuclear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err="1" smtClean="0">
                <a:solidFill>
                  <a:srgbClr val="0070C0"/>
                </a:solidFill>
              </a:rPr>
              <a:t>Photomuon</a:t>
            </a:r>
            <a:r>
              <a:rPr lang="en-US" sz="1800" kern="0" dirty="0" smtClean="0">
                <a:solidFill>
                  <a:srgbClr val="0070C0"/>
                </a:solidFill>
              </a:rPr>
              <a:t>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kern="0" dirty="0" smtClean="0"/>
              <a:t>Electron/positron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Bremsstrahlung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Scattering on electrons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Electronuclear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kern="0" dirty="0" smtClean="0"/>
              <a:t>Muon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Bremsstrahlung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70C0"/>
                </a:solidFill>
              </a:rPr>
              <a:t>Nuclear interactions</a:t>
            </a:r>
          </a:p>
          <a:p>
            <a:pPr lvl="2" eaLnBrk="1" hangingPunct="1">
              <a:lnSpc>
                <a:spcPct val="90000"/>
              </a:lnSpc>
            </a:pPr>
            <a:endParaRPr lang="en-US" sz="1800" kern="0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88088" y="912816"/>
            <a:ext cx="4896544" cy="54685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Ionization energy losses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Continuous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 err="1" smtClean="0">
                <a:latin typeface="+mj-lt"/>
                <a:ea typeface="Tahoma" pitchFamily="34" charset="0"/>
                <a:cs typeface="Tahoma" pitchFamily="34" charset="0"/>
              </a:rPr>
              <a:t>dE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/dx fluctuations</a:t>
            </a:r>
            <a:endParaRPr lang="en-US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Delta-ray production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Transport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Multiple scattering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Single scattering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These are common to </a:t>
            </a:r>
            <a:r>
              <a:rPr lang="en-US" sz="2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all charged particles, although </a:t>
            </a:r>
            <a:r>
              <a:rPr lang="en-US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traditionally associated with EM</a:t>
            </a:r>
          </a:p>
          <a:p>
            <a:pPr marL="1143000" lvl="2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/>
            </a:pPr>
            <a:endParaRPr lang="en-US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Muons in FLUKA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4" y="872198"/>
            <a:ext cx="5448300" cy="23718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Ionization energy losses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Multiple Coulomb scattering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Decay, accounting for polarization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(Virtual) Photonuclear interactions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Pair Production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Bremsstrahlung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000749" y="330588"/>
            <a:ext cx="5690031" cy="3936613"/>
            <a:chOff x="1321535" y="2775604"/>
            <a:chExt cx="5170588" cy="3625196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321535" y="3158234"/>
              <a:ext cx="5079265" cy="3242566"/>
              <a:chOff x="1330174" y="1029406"/>
              <a:chExt cx="8534400" cy="54483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0174" y="1029406"/>
                <a:ext cx="8534400" cy="54483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45541" y="3682893"/>
                <a:ext cx="2996293" cy="18572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Evt</a:t>
                </a:r>
                <a:r>
                  <a:rPr lang="en-US" dirty="0" smtClean="0"/>
                  <a:t>/day</a:t>
                </a:r>
                <a:endParaRPr lang="en-US" dirty="0"/>
              </a:p>
              <a:p>
                <a:pPr algn="l"/>
                <a:r>
                  <a:rPr lang="en-US" dirty="0" err="1" smtClean="0"/>
                  <a:t>Borexino</a:t>
                </a:r>
                <a:r>
                  <a:rPr lang="en-US" dirty="0" smtClean="0"/>
                  <a:t>:   </a:t>
                </a:r>
                <a:r>
                  <a:rPr lang="en-US" dirty="0"/>
                  <a:t> </a:t>
                </a:r>
                <a:r>
                  <a:rPr lang="en-US" dirty="0" smtClean="0"/>
                  <a:t>67</a:t>
                </a:r>
                <a:r>
                  <a:rPr lang="en-US" dirty="0" smtClean="0">
                    <a:sym typeface="Symbol" panose="05050102010706020507" pitchFamily="18" charset="2"/>
                  </a:rPr>
                  <a:t>1</a:t>
                </a:r>
              </a:p>
              <a:p>
                <a:pPr algn="l"/>
                <a:r>
                  <a:rPr lang="en-US" dirty="0" err="1" smtClean="0">
                    <a:sym typeface="Symbol" panose="05050102010706020507" pitchFamily="18" charset="2"/>
                  </a:rPr>
                  <a:t>Fluka</a:t>
                </a:r>
                <a:r>
                  <a:rPr lang="en-US" dirty="0" smtClean="0">
                    <a:sym typeface="Symbol" panose="05050102010706020507" pitchFamily="18" charset="2"/>
                  </a:rPr>
                  <a:t>:        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621</a:t>
                </a:r>
              </a:p>
              <a:p>
                <a:pPr algn="l"/>
                <a:r>
                  <a:rPr lang="en-US" dirty="0" smtClean="0">
                    <a:sym typeface="Symbol" panose="05050102010706020507" pitchFamily="18" charset="2"/>
                  </a:rPr>
                  <a:t>Fluka2011: 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421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08677" y="2836192"/>
                <a:ext cx="4056081" cy="428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*</a:t>
                </a:r>
                <a:r>
                  <a:rPr lang="en-US" sz="1200" dirty="0" err="1"/>
                  <a:t>A.Empl</a:t>
                </a:r>
                <a:r>
                  <a:rPr lang="en-US" sz="1200" dirty="0"/>
                  <a:t> et al, APCPC,1672,090001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88792" y="2775604"/>
              <a:ext cx="4503331" cy="595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Symbol" panose="05050102010706020507" pitchFamily="18" charset="2"/>
                <a:buChar char="m"/>
              </a:pPr>
              <a:r>
                <a:rPr lang="en-US" dirty="0">
                  <a:sym typeface="Symbol" panose="05050102010706020507" pitchFamily="18" charset="2"/>
                </a:rPr>
                <a:t>Induced n</a:t>
              </a:r>
              <a:r>
                <a:rPr lang="en-US" dirty="0"/>
                <a:t>eutron multiplicity @ </a:t>
              </a:r>
              <a:r>
                <a:rPr lang="en-US" dirty="0" err="1"/>
                <a:t>Borexino</a:t>
              </a:r>
              <a:r>
                <a:rPr lang="en-US" dirty="0"/>
                <a:t>,   &lt;E</a:t>
              </a:r>
              <a:r>
                <a:rPr lang="en-US" baseline="-25000" dirty="0"/>
                <a:t>µ </a:t>
              </a:r>
              <a:r>
                <a:rPr lang="en-US" dirty="0"/>
                <a:t>&gt; = </a:t>
              </a:r>
              <a:r>
                <a:rPr lang="en-US" dirty="0">
                  <a:solidFill>
                    <a:schemeClr val="accent2"/>
                  </a:solidFill>
                  <a:sym typeface="Symbol" panose="05050102010706020507" pitchFamily="18" charset="2"/>
                </a:rPr>
                <a:t>283 GeV</a:t>
              </a:r>
              <a:endParaRPr lang="en-GB" dirty="0"/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4727848" y="2132857"/>
            <a:ext cx="1368152" cy="817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4474" y="4638678"/>
            <a:ext cx="6322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Energy loss spectrum, from 300 GeV muons, in the ATLAS Tile calorimeter prototype (</a:t>
            </a:r>
            <a:r>
              <a:rPr lang="en-GB" sz="2000" dirty="0" err="1"/>
              <a:t>Fe+Sci</a:t>
            </a:r>
            <a:r>
              <a:rPr lang="en-GB" sz="2000" dirty="0"/>
              <a:t>), for </a:t>
            </a:r>
            <a:r>
              <a:rPr lang="en-GB" sz="2000" dirty="0" err="1"/>
              <a:t>E</a:t>
            </a:r>
            <a:r>
              <a:rPr lang="en-GB" sz="2000" baseline="-25000" dirty="0" err="1"/>
              <a:t>loss</a:t>
            </a:r>
            <a:r>
              <a:rPr lang="en-GB" sz="2000" dirty="0"/>
              <a:t> </a:t>
            </a:r>
            <a:r>
              <a:rPr lang="en-GB" sz="2000" dirty="0" smtClean="0"/>
              <a:t>&gt; 3GeV</a:t>
            </a:r>
          </a:p>
          <a:p>
            <a:r>
              <a:rPr lang="en-GB" sz="2000" dirty="0" smtClean="0"/>
              <a:t>(see next slides)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502149" y="4939575"/>
            <a:ext cx="56981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Corsika8  Workshop, July 2022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678885" y="2874035"/>
            <a:ext cx="3819293" cy="3909836"/>
            <a:chOff x="476508" y="2703829"/>
            <a:chExt cx="3819292" cy="390983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08" y="2703829"/>
              <a:ext cx="3819292" cy="390983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482649" y="3314769"/>
              <a:ext cx="1457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C0000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rPr>
                <a:t>★ </a:t>
              </a:r>
              <a:r>
                <a:rPr lang="en-US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FLUKA</a:t>
              </a:r>
            </a:p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𝚘  Exp. Data</a:t>
              </a:r>
              <a:endPara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2567608" y="2564904"/>
            <a:ext cx="504056" cy="36004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33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Corsika8  Workshop, July 2022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C7D5-3CF2-4F89-AABD-30EBC5D046B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188640"/>
            <a:ext cx="8062913" cy="603250"/>
          </a:xfrm>
        </p:spPr>
        <p:txBody>
          <a:bodyPr/>
          <a:lstStyle/>
          <a:p>
            <a:r>
              <a:rPr lang="en-US" altLang="en-US" sz="3200" dirty="0"/>
              <a:t>ATLAS combined calorimeter test beam</a:t>
            </a:r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1199456" y="1109109"/>
            <a:ext cx="10009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Layout of the experimental set-up </a:t>
            </a:r>
            <a:r>
              <a:rPr lang="en-US" altLang="en-US" sz="2000" dirty="0">
                <a:solidFill>
                  <a:schemeClr val="tx1"/>
                </a:solidFill>
              </a:rPr>
              <a:t>(NIM A387,333(1997), NIM A449,461 (2000))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Test beams in 1994 and 1997, </a:t>
            </a:r>
            <a:r>
              <a:rPr lang="en-US" altLang="en-US" sz="2000" dirty="0" smtClean="0">
                <a:solidFill>
                  <a:schemeClr val="tx1"/>
                </a:solidFill>
              </a:rPr>
              <a:t>electrons, muons, </a:t>
            </a:r>
            <a:r>
              <a:rPr lang="en-US" altLang="en-US" sz="2000" dirty="0">
                <a:solidFill>
                  <a:schemeClr val="tx1"/>
                </a:solidFill>
              </a:rPr>
              <a:t>and positive </a:t>
            </a:r>
            <a:r>
              <a:rPr lang="en-US" altLang="en-US" sz="2000" dirty="0" err="1">
                <a:solidFill>
                  <a:schemeClr val="tx1"/>
                </a:solidFill>
              </a:rPr>
              <a:t>pions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913413" name="Picture 5" descr="fct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276476"/>
            <a:ext cx="72104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6607111" y="2541588"/>
            <a:ext cx="965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LAr/Pb</a:t>
            </a:r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auto">
          <a:xfrm>
            <a:off x="8180374" y="2613025"/>
            <a:ext cx="1119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Fe-Scint</a:t>
            </a:r>
          </a:p>
        </p:txBody>
      </p:sp>
      <p:sp>
        <p:nvSpPr>
          <p:cNvPr id="913416" name="Line 8"/>
          <p:cNvSpPr>
            <a:spLocks noChangeShapeType="1"/>
          </p:cNvSpPr>
          <p:nvPr/>
        </p:nvSpPr>
        <p:spPr bwMode="auto">
          <a:xfrm flipH="1">
            <a:off x="6024563" y="2492375"/>
            <a:ext cx="215900" cy="1296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13417" name="Text Box 9"/>
          <p:cNvSpPr txBox="1">
            <a:spLocks noChangeArrowheads="1"/>
          </p:cNvSpPr>
          <p:nvPr/>
        </p:nvSpPr>
        <p:spPr bwMode="auto">
          <a:xfrm>
            <a:off x="6094219" y="2252663"/>
            <a:ext cx="2305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preshower (LAr-Pb)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Corsika8  Workshop, July 2022</a:t>
            </a:r>
            <a:endParaRPr lang="en-US" alt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B21-2F1A-417B-9E23-F5BC6772F1B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53011" name="Rectangle 19"/>
          <p:cNvSpPr>
            <a:spLocks noChangeArrowheads="1"/>
          </p:cNvSpPr>
          <p:nvPr/>
        </p:nvSpPr>
        <p:spPr bwMode="auto">
          <a:xfrm>
            <a:off x="407368" y="225532"/>
            <a:ext cx="9145016" cy="6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b="1" dirty="0"/>
              <a:t>The EM </a:t>
            </a:r>
            <a:r>
              <a:rPr lang="en-US" altLang="en-US" sz="3200" b="1" dirty="0" err="1"/>
              <a:t>calo</a:t>
            </a:r>
            <a:r>
              <a:rPr lang="en-US" altLang="en-US" sz="3200" b="1" dirty="0"/>
              <a:t> </a:t>
            </a:r>
            <a:r>
              <a:rPr lang="en-US" altLang="en-US" sz="3200" b="1" dirty="0" smtClean="0"/>
              <a:t>(from </a:t>
            </a:r>
            <a:r>
              <a:rPr lang="en-US" altLang="en-US" sz="3200" b="1" dirty="0"/>
              <a:t>standalone test beams)</a:t>
            </a:r>
          </a:p>
        </p:txBody>
      </p:sp>
      <p:sp>
        <p:nvSpPr>
          <p:cNvPr id="853018" name="Text Box 26"/>
          <p:cNvSpPr txBox="1">
            <a:spLocks noChangeArrowheads="1"/>
          </p:cNvSpPr>
          <p:nvPr/>
        </p:nvSpPr>
        <p:spPr bwMode="auto">
          <a:xfrm>
            <a:off x="1774825" y="5229225"/>
            <a:ext cx="441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ahoma" panose="020B0604030504040204" pitchFamily="34" charset="0"/>
              </a:rPr>
              <a:t>Energy resolution 10-100 GeV: </a:t>
            </a:r>
          </a:p>
        </p:txBody>
      </p:sp>
      <p:graphicFrame>
        <p:nvGraphicFramePr>
          <p:cNvPr id="853019" name="Object 27"/>
          <p:cNvGraphicFramePr>
            <a:graphicFrameLocks noChangeAspect="1"/>
          </p:cNvGraphicFramePr>
          <p:nvPr/>
        </p:nvGraphicFramePr>
        <p:xfrm>
          <a:off x="1524000" y="5734051"/>
          <a:ext cx="2419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0" name="Equation" r:id="rId3" imgW="1320480" imgH="419040" progId="Equation.3">
                  <p:embed/>
                </p:oleObj>
              </mc:Choice>
              <mc:Fallback>
                <p:oleObj name="Equation" r:id="rId3" imgW="1320480" imgH="419040" progId="Equation.3">
                  <p:embed/>
                  <p:pic>
                    <p:nvPicPr>
                      <p:cNvPr id="8530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34051"/>
                        <a:ext cx="2419350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20" name="Object 28"/>
          <p:cNvGraphicFramePr>
            <a:graphicFrameLocks noChangeAspect="1"/>
          </p:cNvGraphicFramePr>
          <p:nvPr/>
        </p:nvGraphicFramePr>
        <p:xfrm>
          <a:off x="4008438" y="5734051"/>
          <a:ext cx="26527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1" name="Equation" r:id="rId5" imgW="1447560" imgH="419040" progId="Equation.3">
                  <p:embed/>
                </p:oleObj>
              </mc:Choice>
              <mc:Fallback>
                <p:oleObj name="Equation" r:id="rId5" imgW="1447560" imgH="419040" progId="Equation.3">
                  <p:embed/>
                  <p:pic>
                    <p:nvPicPr>
                      <p:cNvPr id="85302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734051"/>
                        <a:ext cx="2652712" cy="7651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3021" name="Text Box 29"/>
          <p:cNvSpPr txBox="1">
            <a:spLocks noChangeArrowheads="1"/>
          </p:cNvSpPr>
          <p:nvPr/>
        </p:nvSpPr>
        <p:spPr bwMode="auto">
          <a:xfrm>
            <a:off x="1127448" y="1066905"/>
            <a:ext cx="3889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Detail of the FLUKA geometry and </a:t>
            </a:r>
          </a:p>
        </p:txBody>
      </p:sp>
      <p:grpSp>
        <p:nvGrpSpPr>
          <p:cNvPr id="853027" name="Group 35"/>
          <p:cNvGrpSpPr>
            <a:grpSpLocks/>
          </p:cNvGrpSpPr>
          <p:nvPr/>
        </p:nvGrpSpPr>
        <p:grpSpPr bwMode="auto">
          <a:xfrm>
            <a:off x="623884" y="1052513"/>
            <a:ext cx="10044116" cy="4076700"/>
            <a:chOff x="-567" y="799"/>
            <a:chExt cx="6327" cy="2568"/>
          </a:xfrm>
        </p:grpSpPr>
        <p:pic>
          <p:nvPicPr>
            <p:cNvPr id="853002" name="Picture 10" descr="phipro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" t="20192" r="4820" b="17009"/>
            <a:stretch>
              <a:fillRect/>
            </a:stretch>
          </p:blipFill>
          <p:spPr bwMode="auto">
            <a:xfrm rot="16200000">
              <a:off x="3061" y="890"/>
              <a:ext cx="2472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3003" name="AutoShape 11"/>
            <p:cNvSpPr>
              <a:spLocks noChangeArrowheads="1"/>
            </p:cNvSpPr>
            <p:nvPr/>
          </p:nvSpPr>
          <p:spPr bwMode="auto">
            <a:xfrm>
              <a:off x="-567" y="1479"/>
              <a:ext cx="793" cy="181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3005" name="Text Box 13"/>
            <p:cNvSpPr txBox="1">
              <a:spLocks noChangeArrowheads="1"/>
            </p:cNvSpPr>
            <p:nvPr/>
          </p:nvSpPr>
          <p:spPr bwMode="auto">
            <a:xfrm>
              <a:off x="-567" y="2114"/>
              <a:ext cx="78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FF0000"/>
                  </a:solidFill>
                </a:rPr>
                <a:t>287 GeV </a:t>
              </a:r>
            </a:p>
            <a:p>
              <a:pPr algn="ctr"/>
              <a:r>
                <a:rPr lang="en-US" altLang="en-US" b="1" dirty="0">
                  <a:solidFill>
                    <a:srgbClr val="FF0000"/>
                  </a:solidFill>
                </a:rPr>
                <a:t>electron</a:t>
              </a:r>
            </a:p>
            <a:p>
              <a:pPr algn="ctr"/>
              <a:r>
                <a:rPr lang="en-US" altLang="en-US" b="1" dirty="0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853007" name="AutoShape 15"/>
            <p:cNvSpPr>
              <a:spLocks noChangeArrowheads="1"/>
            </p:cNvSpPr>
            <p:nvPr/>
          </p:nvSpPr>
          <p:spPr bwMode="auto">
            <a:xfrm>
              <a:off x="3308" y="799"/>
              <a:ext cx="2177" cy="317"/>
            </a:xfrm>
            <a:prstGeom prst="leftArrow">
              <a:avLst>
                <a:gd name="adj1" fmla="val 50000"/>
                <a:gd name="adj2" fmla="val 171688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853008" name="Text Box 16"/>
            <p:cNvSpPr txBox="1">
              <a:spLocks noChangeArrowheads="1"/>
            </p:cNvSpPr>
            <p:nvPr/>
          </p:nvSpPr>
          <p:spPr bwMode="auto">
            <a:xfrm>
              <a:off x="3811" y="844"/>
              <a:ext cx="13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</a:rPr>
                <a:t>deposited energy</a:t>
              </a:r>
            </a:p>
          </p:txBody>
        </p:sp>
        <p:sp>
          <p:nvSpPr>
            <p:cNvPr id="853010" name="Text Box 18"/>
            <p:cNvSpPr txBox="1">
              <a:spLocks noChangeArrowheads="1"/>
            </p:cNvSpPr>
            <p:nvPr/>
          </p:nvSpPr>
          <p:spPr bwMode="auto">
            <a:xfrm>
              <a:off x="3308" y="2296"/>
              <a:ext cx="99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tx1"/>
                  </a:solidFill>
                </a:rPr>
                <a:t>Stars : fluka</a:t>
              </a:r>
            </a:p>
            <a:p>
              <a:r>
                <a:rPr lang="en-US" altLang="en-US">
                  <a:solidFill>
                    <a:schemeClr val="tx1"/>
                  </a:solidFill>
                </a:rPr>
                <a:t>Dots: expt.   (RD3 collab.)</a:t>
              </a:r>
            </a:p>
          </p:txBody>
        </p:sp>
        <p:sp>
          <p:nvSpPr>
            <p:cNvPr id="853022" name="AutoShape 30"/>
            <p:cNvSpPr>
              <a:spLocks noChangeArrowheads="1"/>
            </p:cNvSpPr>
            <p:nvPr/>
          </p:nvSpPr>
          <p:spPr bwMode="auto">
            <a:xfrm>
              <a:off x="5420" y="1071"/>
              <a:ext cx="340" cy="2132"/>
            </a:xfrm>
            <a:prstGeom prst="upArrow">
              <a:avLst>
                <a:gd name="adj1" fmla="val 50000"/>
                <a:gd name="adj2" fmla="val 156765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3024" name="Text Box 32"/>
            <p:cNvSpPr txBox="1">
              <a:spLocks noChangeArrowheads="1"/>
            </p:cNvSpPr>
            <p:nvPr/>
          </p:nvSpPr>
          <p:spPr bwMode="auto">
            <a:xfrm rot="16200000">
              <a:off x="5005" y="2231"/>
              <a:ext cx="11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</a:rPr>
                <a:t>impact</a:t>
              </a:r>
              <a:r>
                <a:rPr lang="en-US" altLang="en-US" b="1">
                  <a:solidFill>
                    <a:srgbClr val="000000"/>
                  </a:solidFill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</a:rPr>
                <a:t>position</a:t>
              </a:r>
            </a:p>
          </p:txBody>
        </p:sp>
        <p:pic>
          <p:nvPicPr>
            <p:cNvPr id="853026" name="Picture 34" descr="acczoomb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1" t="28641" r="7381" b="5513"/>
            <a:stretch>
              <a:fillRect/>
            </a:stretch>
          </p:blipFill>
          <p:spPr bwMode="auto">
            <a:xfrm>
              <a:off x="431" y="1031"/>
              <a:ext cx="2405" cy="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3028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5381626"/>
            <a:ext cx="33718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029" name="Text Box 37"/>
          <p:cNvSpPr txBox="1">
            <a:spLocks noChangeArrowheads="1"/>
          </p:cNvSpPr>
          <p:nvPr/>
        </p:nvSpPr>
        <p:spPr bwMode="auto">
          <a:xfrm>
            <a:off x="6311901" y="836613"/>
            <a:ext cx="47526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response vs. electron impact position</a:t>
            </a:r>
            <a:endParaRPr lang="en-US" altLang="en-US" dirty="0"/>
          </a:p>
        </p:txBody>
      </p:sp>
      <p:sp>
        <p:nvSpPr>
          <p:cNvPr id="853030" name="Text Box 38"/>
          <p:cNvSpPr txBox="1">
            <a:spLocks noChangeArrowheads="1"/>
          </p:cNvSpPr>
          <p:nvPr/>
        </p:nvSpPr>
        <p:spPr bwMode="auto">
          <a:xfrm>
            <a:off x="7011229" y="5157788"/>
            <a:ext cx="29145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Longitudinal Development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Alfredo Ferrari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Corsika8  Workshop, July 2022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921A-32BC-4267-95F1-88E5E8C8B13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300 GeV </a:t>
            </a:r>
            <a:r>
              <a:rPr lang="en-US" altLang="en-US" sz="3200">
                <a:sym typeface="Symbol" panose="05050102010706020507" pitchFamily="18" charset="2"/>
              </a:rPr>
              <a:t> </a:t>
            </a:r>
            <a:r>
              <a:rPr lang="en-US" altLang="en-US" sz="3200"/>
              <a:t>in ATLAS combined calo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2424114" y="933451"/>
            <a:ext cx="628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Calibration in electron scale, electronic noise added</a:t>
            </a:r>
          </a:p>
        </p:txBody>
      </p:sp>
      <p:pic>
        <p:nvPicPr>
          <p:cNvPr id="914437" name="Picture 5" descr="emp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9569" r="11806" b="17293"/>
          <a:stretch>
            <a:fillRect/>
          </a:stretch>
        </p:blipFill>
        <p:spPr bwMode="auto">
          <a:xfrm>
            <a:off x="1127448" y="1340768"/>
            <a:ext cx="4504630" cy="47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4438" name="Picture 6" descr="tilepe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8686" r="10695" b="16985"/>
          <a:stretch/>
        </p:blipFill>
        <p:spPr bwMode="auto">
          <a:xfrm>
            <a:off x="6599362" y="1196752"/>
            <a:ext cx="45371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4439" name="Text Box 7"/>
          <p:cNvSpPr txBox="1">
            <a:spLocks noChangeArrowheads="1"/>
          </p:cNvSpPr>
          <p:nvPr/>
        </p:nvSpPr>
        <p:spPr bwMode="auto">
          <a:xfrm>
            <a:off x="4439816" y="6004543"/>
            <a:ext cx="3863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Proceedings. </a:t>
            </a:r>
            <a:r>
              <a:rPr lang="en-US" altLang="en-US" dirty="0"/>
              <a:t>of Calor96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33082" y="184482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Pb+LAr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36360" y="1844824"/>
            <a:ext cx="119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6600"/>
                </a:solidFill>
              </a:rPr>
              <a:t>Fe+Scint</a:t>
            </a:r>
            <a:r>
              <a:rPr lang="en-US" dirty="0" smtClean="0">
                <a:solidFill>
                  <a:srgbClr val="006600"/>
                </a:solidFill>
              </a:rPr>
              <a:t>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60649"/>
            <a:ext cx="11665296" cy="852752"/>
          </a:xfrm>
        </p:spPr>
        <p:txBody>
          <a:bodyPr/>
          <a:lstStyle/>
          <a:p>
            <a:r>
              <a:rPr lang="en-US" sz="2800" dirty="0" smtClean="0"/>
              <a:t>300 GeV muon losses in the ATLAS accordion </a:t>
            </a:r>
            <a:r>
              <a:rPr lang="en-US" sz="2400" dirty="0" smtClean="0"/>
              <a:t>(</a:t>
            </a:r>
            <a:r>
              <a:rPr lang="en-US" sz="2400" dirty="0" err="1" smtClean="0"/>
              <a:t>Pb-LAr</a:t>
            </a:r>
            <a:r>
              <a:rPr lang="en-US" sz="2400" dirty="0" smtClean="0"/>
              <a:t>)</a:t>
            </a:r>
            <a:r>
              <a:rPr lang="en-US" sz="2800" dirty="0" smtClean="0"/>
              <a:t> calorimeter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4132" r="7919" b="9167"/>
          <a:stretch/>
        </p:blipFill>
        <p:spPr>
          <a:xfrm>
            <a:off x="479376" y="809348"/>
            <a:ext cx="4536504" cy="5715996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032104" y="940962"/>
            <a:ext cx="4680520" cy="5728398"/>
            <a:chOff x="6672064" y="940962"/>
            <a:chExt cx="4680520" cy="57283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" t="5900" r="6524" b="8001"/>
            <a:stretch/>
          </p:blipFill>
          <p:spPr>
            <a:xfrm>
              <a:off x="6672064" y="940962"/>
              <a:ext cx="4680520" cy="572839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 bwMode="auto">
            <a:xfrm>
              <a:off x="7536160" y="4437112"/>
              <a:ext cx="745232" cy="1584176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76120" y="4725144"/>
              <a:ext cx="1368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Soft </a:t>
              </a:r>
              <a:r>
                <a:rPr lang="en-US" dirty="0" smtClean="0">
                  <a:solidFill>
                    <a:srgbClr val="00B0F0"/>
                  </a:solidFill>
                  <a:sym typeface="Symbol" panose="05050102010706020507" pitchFamily="18" charset="2"/>
                </a:rPr>
                <a:t>*A</a:t>
              </a:r>
            </a:p>
            <a:p>
              <a:r>
                <a:rPr lang="en-US" dirty="0">
                  <a:solidFill>
                    <a:srgbClr val="00B0F0"/>
                  </a:solidFill>
                  <a:sym typeface="Symbol" panose="05050102010706020507" pitchFamily="18" charset="2"/>
                </a:rPr>
                <a:t>i</a:t>
              </a:r>
              <a:r>
                <a:rPr lang="en-US" dirty="0" smtClean="0">
                  <a:solidFill>
                    <a:srgbClr val="00B0F0"/>
                  </a:solidFill>
                  <a:sym typeface="Symbol" panose="05050102010706020507" pitchFamily="18" charset="2"/>
                </a:rPr>
                <a:t>ntroduced in 2013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79876" y="1865726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 energy losses spectra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v</a:t>
            </a:r>
            <a:r>
              <a:rPr lang="en-US" dirty="0" err="1" smtClean="0">
                <a:sym typeface="Symbol" panose="05050102010706020507" pitchFamily="18" charset="2"/>
              </a:rPr>
              <a:t></a:t>
            </a:r>
            <a:r>
              <a:rPr lang="en-US" dirty="0" err="1" smtClean="0"/>
              <a:t>dN</a:t>
            </a:r>
            <a:r>
              <a:rPr lang="en-US" dirty="0" smtClean="0"/>
              <a:t>/dv)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LAr-Pb</a:t>
            </a:r>
            <a:r>
              <a:rPr lang="en-US" dirty="0" smtClean="0"/>
              <a:t>  accordion prototype calorimeter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39" y="260649"/>
            <a:ext cx="10361084" cy="639763"/>
          </a:xfrm>
        </p:spPr>
        <p:txBody>
          <a:bodyPr/>
          <a:lstStyle/>
          <a:p>
            <a:r>
              <a:rPr lang="en-GB" dirty="0" smtClean="0"/>
              <a:t>(Anti)Neutrinos in FLUKA: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8" y="900413"/>
            <a:ext cx="4680519" cy="50360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N </a:t>
            </a:r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QuasiElastic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(from ~0.1 GeV upward):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Resonance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production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Deep Inelastic Scattering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interactions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smtClean="0">
                <a:sym typeface="Symbol" panose="05050102010706020507" pitchFamily="18" charset="2"/>
              </a:rPr>
              <a:t>e</a:t>
            </a:r>
            <a:r>
              <a:rPr lang="en-GB" dirty="0" smtClean="0"/>
              <a:t>mbedded in PEANUT for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sym typeface="Symbol" panose="05050102010706020507" pitchFamily="18" charset="2"/>
              </a:rPr>
              <a:t>A </a:t>
            </a:r>
            <a:r>
              <a:rPr lang="en-GB" dirty="0" smtClean="0"/>
              <a:t>(Initial State and Final State effects)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Fermi/GT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absorption </a:t>
            </a:r>
            <a:r>
              <a:rPr lang="en-GB" dirty="0" smtClean="0"/>
              <a:t>of few-MeV (solar) neutrinos on </a:t>
            </a:r>
            <a:r>
              <a:rPr lang="en-GB" b="1" baseline="30000" dirty="0">
                <a:solidFill>
                  <a:schemeClr val="bg2">
                    <a:lumMod val="50000"/>
                  </a:schemeClr>
                </a:solidFill>
              </a:rPr>
              <a:t>40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Used for all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ICARUS</a:t>
            </a:r>
            <a:r>
              <a:rPr lang="en-GB" dirty="0" smtClean="0"/>
              <a:t> simulations/publications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44073" y="226585"/>
            <a:ext cx="515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rgbClr val="010103"/>
                </a:solidFill>
              </a:rPr>
              <a:t>Acta </a:t>
            </a:r>
            <a:r>
              <a:rPr lang="fr-FR" sz="2000" dirty="0" err="1">
                <a:solidFill>
                  <a:srgbClr val="010103"/>
                </a:solidFill>
              </a:rPr>
              <a:t>Phys.Polon</a:t>
            </a:r>
            <a:r>
              <a:rPr lang="fr-FR" sz="2000" dirty="0">
                <a:solidFill>
                  <a:srgbClr val="010103"/>
                </a:solidFill>
              </a:rPr>
              <a:t>. B40 (2009) 2491-2505</a:t>
            </a:r>
          </a:p>
          <a:p>
            <a:pPr algn="l"/>
            <a:r>
              <a:rPr lang="en-GB" sz="2000" dirty="0">
                <a:solidFill>
                  <a:srgbClr val="010103"/>
                </a:solidFill>
              </a:rPr>
              <a:t>CERN-Proceedings-2010-001 pp.387-394.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7368" y="5013177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FLUKA can currently manage (anti)</a:t>
            </a:r>
            <a:r>
              <a:rPr lang="en-US" i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-A </a:t>
            </a:r>
            <a:r>
              <a:rPr lang="en-US" i="1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interations</a:t>
            </a:r>
            <a:r>
              <a:rPr lang="en-US" i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 from ~0.1 GeV up to 1000 </a:t>
            </a:r>
            <a:r>
              <a:rPr lang="en-US" i="1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TeV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01" r="293"/>
          <a:stretch/>
        </p:blipFill>
        <p:spPr bwMode="auto">
          <a:xfrm>
            <a:off x="6040253" y="894645"/>
            <a:ext cx="5841799" cy="516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64440" y="5733258"/>
            <a:ext cx="549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Isoscalar</a:t>
            </a:r>
            <a:r>
              <a:rPr lang="en-GB" sz="1600" dirty="0"/>
              <a:t> </a:t>
            </a:r>
            <a:r>
              <a:rPr lang="en-GB" sz="1600" dirty="0">
                <a:sym typeface="Symbol" panose="05050102010706020507" pitchFamily="18" charset="2"/>
              </a:rPr>
              <a:t></a:t>
            </a:r>
            <a:r>
              <a:rPr lang="en-GB" sz="1600" baseline="-25000" dirty="0">
                <a:sym typeface="Symbol" panose="05050102010706020507" pitchFamily="18" charset="2"/>
              </a:rPr>
              <a:t>µ </a:t>
            </a:r>
            <a:r>
              <a:rPr lang="en-GB" sz="1600" dirty="0">
                <a:sym typeface="Symbol" panose="05050102010706020507" pitchFamily="18" charset="2"/>
              </a:rPr>
              <a:t>-Nucleon total CC cross section</a:t>
            </a:r>
            <a:r>
              <a:rPr lang="en-GB" sz="1600" baseline="-25000" dirty="0"/>
              <a:t> </a:t>
            </a:r>
          </a:p>
          <a:p>
            <a:r>
              <a:rPr lang="en-GB" sz="1600" dirty="0" err="1"/>
              <a:t>Fluka</a:t>
            </a:r>
            <a:r>
              <a:rPr lang="en-GB" sz="1600" dirty="0"/>
              <a:t> (</a:t>
            </a:r>
            <a:r>
              <a:rPr lang="en-GB" sz="1600" dirty="0">
                <a:solidFill>
                  <a:srgbClr val="CC0000"/>
                </a:solidFill>
              </a:rPr>
              <a:t>lin</a:t>
            </a:r>
            <a:r>
              <a:rPr lang="en-GB" sz="1600" dirty="0">
                <a:solidFill>
                  <a:srgbClr val="00B050"/>
                </a:solidFill>
              </a:rPr>
              <a:t>es</a:t>
            </a:r>
            <a:r>
              <a:rPr lang="en-GB" sz="1600" dirty="0"/>
              <a:t>) with two pdf options vs Experimental data</a:t>
            </a:r>
          </a:p>
          <a:p>
            <a:pPr algn="l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58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Symbol" panose="05050102010706020507" pitchFamily="18" charset="2"/>
              </a:rPr>
              <a:t>(anti) cross sections </a:t>
            </a:r>
            <a:r>
              <a:rPr lang="en-GB" dirty="0">
                <a:sym typeface="Symbol" panose="05050102010706020507" pitchFamily="18" charset="2"/>
              </a:rPr>
              <a:t>a</a:t>
            </a:r>
            <a:r>
              <a:rPr lang="en-GB" dirty="0" smtClean="0"/>
              <a:t>t higher energies: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" y="2336801"/>
            <a:ext cx="6247716" cy="4146551"/>
          </a:xfrm>
        </p:spPr>
      </p:pic>
      <p:sp>
        <p:nvSpPr>
          <p:cNvPr id="5" name="TextBox 4"/>
          <p:cNvSpPr txBox="1"/>
          <p:nvPr/>
        </p:nvSpPr>
        <p:spPr>
          <a:xfrm>
            <a:off x="479376" y="992073"/>
            <a:ext cx="11377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IceCube</a:t>
            </a:r>
            <a:r>
              <a:rPr lang="en-GB" dirty="0"/>
              <a:t> cross section data </a:t>
            </a:r>
            <a:r>
              <a:rPr lang="en-GB" sz="2000" dirty="0"/>
              <a:t>(</a:t>
            </a:r>
            <a:r>
              <a:rPr lang="en-GB" sz="2000" b="1" dirty="0">
                <a:hlinkClick r:id="rId3"/>
              </a:rPr>
              <a:t>arXiv:1711.08119</a:t>
            </a:r>
            <a:r>
              <a:rPr lang="en-GB" sz="2000" dirty="0">
                <a:sym typeface="Symbol" panose="05050102010706020507" pitchFamily="18" charset="2"/>
              </a:rPr>
              <a:t> , </a:t>
            </a:r>
            <a:r>
              <a:rPr lang="en-GB" sz="2000" i="1" dirty="0"/>
              <a:t>Nature</a:t>
            </a:r>
            <a:r>
              <a:rPr lang="en-GB" sz="2000" dirty="0"/>
              <a:t> </a:t>
            </a:r>
            <a:r>
              <a:rPr lang="en-GB" sz="2000" b="1" dirty="0"/>
              <a:t>51</a:t>
            </a:r>
            <a:r>
              <a:rPr lang="en-GB" sz="2000" dirty="0"/>
              <a:t>,596 (2017))</a:t>
            </a:r>
          </a:p>
          <a:p>
            <a:r>
              <a:rPr lang="en-GB" dirty="0"/>
              <a:t>Muon neutrino and antineutrino, “weighted combination”  (?) </a:t>
            </a:r>
          </a:p>
          <a:p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Blue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669900"/>
                </a:solidFill>
              </a:rPr>
              <a:t>green</a:t>
            </a:r>
            <a:r>
              <a:rPr lang="en-GB" sz="2000" dirty="0"/>
              <a:t>: “standard </a:t>
            </a:r>
            <a:r>
              <a:rPr lang="en-GB" sz="2000" dirty="0" smtClean="0"/>
              <a:t>theoretical predictions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99401" y="2156660"/>
            <a:ext cx="2084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FLUKA results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Corsika8  Workshop, July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1150" r="12201" b="4851"/>
          <a:stretch/>
        </p:blipFill>
        <p:spPr>
          <a:xfrm>
            <a:off x="6240016" y="2454755"/>
            <a:ext cx="5669280" cy="3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234" y="1052736"/>
            <a:ext cx="4373617" cy="435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3308" y="2397043"/>
            <a:ext cx="2364501" cy="1326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8" r="652"/>
          <a:stretch/>
        </p:blipFill>
        <p:spPr>
          <a:xfrm>
            <a:off x="7246773" y="1124745"/>
            <a:ext cx="4825891" cy="436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2" y="273053"/>
            <a:ext cx="11441203" cy="700564"/>
          </a:xfrm>
        </p:spPr>
        <p:txBody>
          <a:bodyPr/>
          <a:lstStyle/>
          <a:p>
            <a:r>
              <a:rPr lang="en-GB" dirty="0" smtClean="0"/>
              <a:t>Reaction products: CNGS/ICARUS </a:t>
            </a:r>
            <a:r>
              <a:rPr lang="en-GB" dirty="0"/>
              <a:t>data </a:t>
            </a:r>
            <a:r>
              <a:rPr lang="en-GB" sz="2400" dirty="0" smtClean="0"/>
              <a:t>(</a:t>
            </a:r>
            <a:r>
              <a:rPr lang="en-GB" sz="2400" dirty="0" smtClean="0">
                <a:sym typeface="Symbol" panose="05050102010706020507" pitchFamily="18" charset="2"/>
              </a:rPr>
              <a:t></a:t>
            </a:r>
            <a:r>
              <a:rPr lang="en-GB" sz="2400" dirty="0" smtClean="0"/>
              <a:t>20 GeV </a:t>
            </a:r>
            <a:r>
              <a:rPr lang="en-GB" sz="2400" dirty="0" smtClean="0">
                <a:sym typeface="Symbol" panose="05050102010706020507" pitchFamily="18" charset="2"/>
              </a:rPr>
              <a:t></a:t>
            </a:r>
            <a:r>
              <a:rPr lang="en-GB" sz="2400" dirty="0" smtClean="0"/>
              <a:t>E</a:t>
            </a:r>
            <a:r>
              <a:rPr lang="en-GB" sz="2400" baseline="-25000" dirty="0" smtClean="0">
                <a:sym typeface="Symbol" panose="05050102010706020507" pitchFamily="18" charset="2"/>
              </a:rPr>
              <a:t></a:t>
            </a:r>
            <a:r>
              <a:rPr lang="en-GB" sz="2400" dirty="0" smtClean="0">
                <a:sym typeface="Symbol" panose="05050102010706020507" pitchFamily="18" charset="2"/>
              </a:rPr>
              <a:t>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C65232-5696-4F77-8953-8BCB56DF860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87953" y="5365666"/>
            <a:ext cx="10599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Same reconstruction in MC and Data</a:t>
            </a:r>
          </a:p>
          <a:p>
            <a:pPr algn="l"/>
            <a:r>
              <a:rPr lang="en-GB" sz="2000" dirty="0"/>
              <a:t>Neutrino fluxes from </a:t>
            </a:r>
            <a:r>
              <a:rPr lang="en-GB" sz="2000" b="1" dirty="0"/>
              <a:t>FLUKA CNGS </a:t>
            </a:r>
            <a:r>
              <a:rPr lang="en-GB" sz="2000" dirty="0"/>
              <a:t>simulations</a:t>
            </a:r>
          </a:p>
          <a:p>
            <a:pPr algn="l"/>
            <a:r>
              <a:rPr lang="en-GB" sz="2000" dirty="0"/>
              <a:t>Absolute agreement on neutrino rates within 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4247" y="5397771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 err="1">
                <a:solidFill>
                  <a:srgbClr val="000000"/>
                </a:solidFill>
              </a:rPr>
              <a:t>Eur</a:t>
            </a:r>
            <a:r>
              <a:rPr lang="fr-FR" sz="2000" dirty="0">
                <a:solidFill>
                  <a:srgbClr val="000000"/>
                </a:solidFill>
              </a:rPr>
              <a:t>. Phys. J. C (2013) 73:2345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Phys. </a:t>
            </a:r>
            <a:r>
              <a:rPr lang="fr-FR" sz="2000" dirty="0" err="1">
                <a:solidFill>
                  <a:srgbClr val="000000"/>
                </a:solidFill>
              </a:rPr>
              <a:t>Lett</a:t>
            </a:r>
            <a:r>
              <a:rPr lang="fr-FR" sz="2000" dirty="0">
                <a:solidFill>
                  <a:srgbClr val="000000"/>
                </a:solidFill>
              </a:rPr>
              <a:t>. B (2014)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7650" y="1268760"/>
            <a:ext cx="2280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/>
              <a:t>Distribution of total deposited energy in the T600 detector</a:t>
            </a:r>
          </a:p>
          <a:p>
            <a:pPr algn="l"/>
            <a:endParaRPr lang="en-GB" sz="2200" dirty="0"/>
          </a:p>
          <a:p>
            <a:pPr algn="l"/>
            <a:r>
              <a:rPr lang="en-GB" sz="2200" dirty="0">
                <a:sym typeface="Symbol" panose="05050102010706020507" pitchFamily="18" charset="2"/>
              </a:rPr>
              <a:t> Left:</a:t>
            </a:r>
          </a:p>
          <a:p>
            <a:pPr algn="l"/>
            <a:r>
              <a:rPr lang="en-GB" sz="2200" dirty="0">
                <a:sym typeface="Symbol" panose="05050102010706020507" pitchFamily="18" charset="2"/>
              </a:rPr>
              <a:t></a:t>
            </a:r>
            <a:r>
              <a:rPr lang="en-GB" sz="2200" baseline="-25000" dirty="0">
                <a:sym typeface="Symbol" panose="05050102010706020507" pitchFamily="18" charset="2"/>
              </a:rPr>
              <a:t>µ </a:t>
            </a:r>
            <a:r>
              <a:rPr lang="en-GB" sz="2200" dirty="0">
                <a:sym typeface="Symbol" panose="05050102010706020507" pitchFamily="18" charset="2"/>
              </a:rPr>
              <a:t>CC events </a:t>
            </a:r>
          </a:p>
          <a:p>
            <a:pPr algn="l"/>
            <a:endParaRPr lang="en-GB" sz="2200" dirty="0">
              <a:sym typeface="Symbol" panose="05050102010706020507" pitchFamily="18" charset="2"/>
            </a:endParaRPr>
          </a:p>
          <a:p>
            <a:pPr algn="r"/>
            <a:r>
              <a:rPr lang="en-GB" sz="2200" dirty="0">
                <a:sym typeface="Symbol" panose="05050102010706020507" pitchFamily="18" charset="2"/>
              </a:rPr>
              <a:t>Right: </a:t>
            </a:r>
          </a:p>
          <a:p>
            <a:pPr algn="r"/>
            <a:r>
              <a:rPr lang="en-GB" sz="2200" dirty="0">
                <a:sym typeface="Symbol" panose="05050102010706020507" pitchFamily="18" charset="2"/>
              </a:rPr>
              <a:t> NC events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Corsika8  Workshop, July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Application: </a:t>
            </a:r>
            <a:r>
              <a:rPr lang="en-GB" dirty="0" err="1" smtClean="0"/>
              <a:t>neutrinos+neutrons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63409" y="5140428"/>
            <a:ext cx="5464059" cy="1296144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/>
              <a:t>Total </a:t>
            </a:r>
            <a:r>
              <a:rPr lang="en-GB" sz="2000" dirty="0" smtClean="0"/>
              <a:t>reconstructed </a:t>
            </a:r>
            <a:r>
              <a:rPr lang="en-GB" sz="2000" dirty="0">
                <a:sym typeface="Symbol" panose="05050102010706020507" pitchFamily="18" charset="2"/>
              </a:rPr>
              <a:t> </a:t>
            </a:r>
            <a:r>
              <a:rPr lang="en-GB" sz="2000" dirty="0"/>
              <a:t>energy in an event for neutrino data and FLUKA MC events. Events with no reconstructed energy are not included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9738" y="801320"/>
            <a:ext cx="6502263" cy="43391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76" y="912818"/>
            <a:ext cx="5319467" cy="50982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Detector: </a:t>
            </a:r>
            <a:r>
              <a:rPr lang="en-GB" sz="2000" b="1" dirty="0"/>
              <a:t>ARGONEUT</a:t>
            </a:r>
            <a:r>
              <a:rPr lang="en-GB" sz="2000" dirty="0"/>
              <a:t> operated in the </a:t>
            </a:r>
            <a:r>
              <a:rPr lang="en-GB" sz="2000" b="1" dirty="0" err="1"/>
              <a:t>NuMi</a:t>
            </a:r>
            <a:r>
              <a:rPr lang="en-GB" sz="2000" dirty="0"/>
              <a:t> beam, in front of the Minos near detector. Small </a:t>
            </a:r>
            <a:r>
              <a:rPr lang="en-GB" sz="2000" b="1" dirty="0" err="1"/>
              <a:t>LAr</a:t>
            </a:r>
            <a:r>
              <a:rPr lang="en-GB" sz="2000" dirty="0"/>
              <a:t> chamber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One of the measurements: </a:t>
            </a:r>
            <a:r>
              <a:rPr lang="en-GB" sz="2000" b="1" i="1" dirty="0">
                <a:solidFill>
                  <a:schemeClr val="accent4"/>
                </a:solidFill>
              </a:rPr>
              <a:t>de-excitation gamma-rays from neutrino interactions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Background </a:t>
            </a:r>
            <a:r>
              <a:rPr lang="en-GB" sz="2000" dirty="0">
                <a:solidFill>
                  <a:schemeClr val="tx1"/>
                </a:solidFill>
              </a:rPr>
              <a:t>to this search: mainly </a:t>
            </a:r>
            <a:r>
              <a:rPr lang="en-GB" sz="2000" b="1" i="1" dirty="0">
                <a:solidFill>
                  <a:schemeClr val="accent4"/>
                </a:solidFill>
              </a:rPr>
              <a:t>photons from unseen neutrons </a:t>
            </a:r>
            <a:r>
              <a:rPr lang="en-GB" sz="2000" dirty="0">
                <a:solidFill>
                  <a:schemeClr val="tx1"/>
                </a:solidFill>
              </a:rPr>
              <a:t>generated in the neutrino interaction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Simulations with FLUKA, internal neutrino generator + </a:t>
            </a:r>
            <a:r>
              <a:rPr lang="en-GB" sz="2000" b="1" i="1" dirty="0">
                <a:solidFill>
                  <a:schemeClr val="accent4"/>
                </a:solidFill>
              </a:rPr>
              <a:t>fully correlated pointwise</a:t>
            </a:r>
            <a:r>
              <a:rPr lang="en-GB" sz="2000" dirty="0">
                <a:solidFill>
                  <a:schemeClr val="tx1"/>
                </a:solidFill>
              </a:rPr>
              <a:t> low-energy </a:t>
            </a:r>
            <a:r>
              <a:rPr lang="en-GB" sz="2000" b="1" i="1" dirty="0">
                <a:solidFill>
                  <a:schemeClr val="accent4"/>
                </a:solidFill>
              </a:rPr>
              <a:t>neutron </a:t>
            </a:r>
            <a:r>
              <a:rPr lang="en-GB" sz="2000" b="1" i="1" dirty="0">
                <a:solidFill>
                  <a:schemeClr val="accent4"/>
                </a:solidFill>
                <a:sym typeface="Symbol" panose="05050102010706020507" pitchFamily="18" charset="2"/>
              </a:rPr>
              <a:t>’s </a:t>
            </a:r>
            <a:r>
              <a:rPr lang="en-GB" sz="2000" dirty="0">
                <a:solidFill>
                  <a:schemeClr val="tx1"/>
                </a:solidFill>
                <a:sym typeface="Symbol" panose="05050102010706020507" pitchFamily="18" charset="2"/>
              </a:rPr>
              <a:t>for </a:t>
            </a:r>
            <a:r>
              <a:rPr lang="en-GB" sz="2000" dirty="0" err="1">
                <a:solidFill>
                  <a:schemeClr val="tx1"/>
                </a:solidFill>
                <a:sym typeface="Symbol" panose="05050102010706020507" pitchFamily="18" charset="2"/>
              </a:rPr>
              <a:t>Ar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850" y="6021289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Phys. Rev. D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99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, 012002 – Published 7 January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Corsika8  Workshop, July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7A688DA-489A-49E7-B573-9D78C954403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Corsika8  Workshop, July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F1B6-D915-4AEE-AB2C-974089472C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1504" y="2636912"/>
            <a:ext cx="94330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 b="1">
                <a:solidFill>
                  <a:srgbClr val="660066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2pPr>
            <a:lvl3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3pPr>
            <a:lvl4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4pPr>
            <a:lvl5pPr algn="l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ahoma" pitchFamily="32" charset="0"/>
              <a:defRPr sz="3600">
                <a:solidFill>
                  <a:srgbClr val="660066"/>
                </a:solidFill>
                <a:latin typeface="Tahoma" pitchFamily="32" charset="0"/>
              </a:defRPr>
            </a:lvl5pPr>
            <a:lvl6pPr marL="15367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6pPr>
            <a:lvl7pPr marL="19939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7pPr>
            <a:lvl8pPr marL="24511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8pPr>
            <a:lvl9pPr marL="2908300" indent="-2159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600">
                <a:solidFill>
                  <a:srgbClr val="660066"/>
                </a:solidFill>
                <a:latin typeface="Tahoma" pitchFamily="32" charset="0"/>
              </a:defRPr>
            </a:lvl9pPr>
          </a:lstStyle>
          <a:p>
            <a:pPr algn="ctr" eaLnBrk="1" hangingPunct="1"/>
            <a:r>
              <a:rPr lang="en-US" sz="5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and virtual photons</a:t>
            </a:r>
            <a:endParaRPr lang="en-US" sz="2000" i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8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7368" y="916637"/>
            <a:ext cx="11089231" cy="5401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Energy range</a:t>
            </a:r>
            <a:r>
              <a:rPr lang="en-US" sz="2000" dirty="0" smtClean="0"/>
              <a:t>: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2000" dirty="0">
                <a:ea typeface="Tahoma" pitchFamily="34" charset="0"/>
                <a:cs typeface="Tahoma" pitchFamily="34" charset="0"/>
                <a:sym typeface="Symbol" pitchFamily="18" charset="2"/>
              </a:rPr>
              <a:t>1 </a:t>
            </a:r>
            <a:r>
              <a:rPr lang="en-US" sz="2000" dirty="0" err="1">
                <a:ea typeface="Tahoma" pitchFamily="34" charset="0"/>
                <a:cs typeface="Tahoma" pitchFamily="34" charset="0"/>
                <a:sym typeface="Symbol" pitchFamily="18" charset="2"/>
              </a:rPr>
              <a:t>keV</a:t>
            </a:r>
            <a:r>
              <a:rPr lang="en-US" sz="2000" dirty="0">
                <a:ea typeface="Tahoma" pitchFamily="34" charset="0"/>
                <a:cs typeface="Tahoma" pitchFamily="34" charset="0"/>
                <a:sym typeface="Symbol" pitchFamily="18" charset="2"/>
              </a:rPr>
              <a:t> (100 eV for </a:t>
            </a:r>
            <a:r>
              <a:rPr lang="en-US" sz="2000" b="1" dirty="0">
                <a:ea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US" sz="2000" dirty="0">
                <a:ea typeface="Tahoma" pitchFamily="34" charset="0"/>
                <a:cs typeface="Tahoma" pitchFamily="34" charset="0"/>
                <a:sym typeface="Symbol" pitchFamily="18" charset="2"/>
              </a:rPr>
              <a:t> )- </a:t>
            </a:r>
            <a:r>
              <a:rPr lang="en-US" sz="2000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10</a:t>
            </a:r>
            <a:r>
              <a:rPr lang="en-US" sz="2000" baseline="30000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21</a:t>
            </a:r>
            <a:r>
              <a:rPr lang="en-US" sz="2000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eV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Cross sections: </a:t>
            </a:r>
            <a:r>
              <a:rPr lang="en-US" sz="2000" dirty="0" smtClean="0"/>
              <a:t>NEW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ea typeface="Tahoma" pitchFamily="34" charset="0"/>
                <a:cs typeface="Tahoma" pitchFamily="34" charset="0"/>
                <a:sym typeface="Symbol" pitchFamily="18" charset="2"/>
              </a:rPr>
              <a:t> </a:t>
            </a:r>
            <a:r>
              <a:rPr lang="en-US" sz="2000" dirty="0">
                <a:ea typeface="Tahoma" pitchFamily="34" charset="0"/>
                <a:cs typeface="Tahoma" pitchFamily="34" charset="0"/>
                <a:sym typeface="Symbol" pitchFamily="18" charset="2"/>
              </a:rPr>
              <a:t>cross section tabulations </a:t>
            </a:r>
            <a:r>
              <a:rPr lang="en-US" sz="2000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from EPICS 2017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Photoelectric</a:t>
            </a:r>
            <a:r>
              <a:rPr lang="en-US" sz="2000" dirty="0"/>
              <a:t>: fluorescence, angular distribution, Auger,  polarization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Compton and Rayleigh</a:t>
            </a:r>
            <a:r>
              <a:rPr lang="en-US" sz="2000" dirty="0"/>
              <a:t>: atomic bonds, polarization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pair production: </a:t>
            </a:r>
            <a:r>
              <a:rPr lang="en-US" sz="2000" dirty="0" smtClean="0"/>
              <a:t> correlated angular and energy distribution... </a:t>
            </a:r>
            <a:r>
              <a:rPr lang="en-US" sz="200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en-US" sz="20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l-GR" sz="200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μ</a:t>
            </a:r>
            <a:endParaRPr lang="en-US" sz="2000" i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hoto-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 pair production 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Photo/Electronuclear </a:t>
            </a:r>
            <a:r>
              <a:rPr lang="en-US" sz="2000" dirty="0" smtClean="0"/>
              <a:t>interactions; </a:t>
            </a:r>
            <a:r>
              <a:rPr lang="en-US" sz="200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for </a:t>
            </a:r>
            <a:r>
              <a:rPr lang="el-GR" sz="200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μ</a:t>
            </a:r>
            <a:endParaRPr lang="en-US" sz="2000" i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Bremsstrahlung</a:t>
            </a:r>
            <a:r>
              <a:rPr lang="en-US" sz="2000" dirty="0" smtClean="0"/>
              <a:t> </a:t>
            </a:r>
            <a:r>
              <a:rPr lang="en-US" sz="2000" dirty="0"/>
              <a:t>: LPM, </a:t>
            </a:r>
            <a:r>
              <a:rPr lang="en-US" sz="2000" dirty="0" smtClean="0"/>
              <a:t>correlated energy and angular distribution... </a:t>
            </a:r>
            <a:r>
              <a:rPr lang="en-US" sz="20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lso </a:t>
            </a:r>
            <a:r>
              <a:rPr lang="en-US" sz="20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l-GR" sz="20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μ</a:t>
            </a:r>
            <a:endParaRPr lang="el-GR" sz="2000" i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</a:rPr>
              <a:t>Bhabha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Møller</a:t>
            </a:r>
            <a:r>
              <a:rPr lang="en-US" sz="2000" dirty="0"/>
              <a:t> </a:t>
            </a:r>
            <a:r>
              <a:rPr lang="en-US" sz="2000" dirty="0" smtClean="0"/>
              <a:t>scattering, </a:t>
            </a:r>
            <a:r>
              <a:rPr lang="en-US" sz="2000" dirty="0" smtClean="0">
                <a:solidFill>
                  <a:srgbClr val="800000"/>
                </a:solidFill>
              </a:rPr>
              <a:t>delta-ray spin dependent (with Mott) for heavier particles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Positron annihilation</a:t>
            </a:r>
            <a:r>
              <a:rPr lang="en-US" sz="2000" dirty="0"/>
              <a:t> at rest and in </a:t>
            </a:r>
            <a:r>
              <a:rPr lang="en-US" sz="2000" dirty="0" smtClean="0"/>
              <a:t>flight, with polarization</a:t>
            </a:r>
            <a:endParaRPr lang="en-US" sz="2000" dirty="0"/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FF0000"/>
                </a:solidFill>
              </a:rPr>
              <a:t>μ</a:t>
            </a:r>
            <a:r>
              <a:rPr lang="en-US" sz="2000" baseline="30000" dirty="0">
                <a:solidFill>
                  <a:srgbClr val="FF0000"/>
                </a:solidFill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 capture </a:t>
            </a:r>
            <a:r>
              <a:rPr lang="en-US" sz="2000" dirty="0"/>
              <a:t>at </a:t>
            </a:r>
            <a:r>
              <a:rPr lang="en-US" sz="2000" dirty="0" smtClean="0"/>
              <a:t>rest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Energy losses</a:t>
            </a:r>
            <a:r>
              <a:rPr lang="en-US" sz="2000" dirty="0" smtClean="0"/>
              <a:t>: restricted, density effects, higher order corr., fluctuations</a:t>
            </a:r>
            <a:endParaRPr lang="en-US" sz="2000" dirty="0"/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Multiple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smtClean="0"/>
              <a:t>scattering, or </a:t>
            </a:r>
            <a:r>
              <a:rPr lang="en-US" sz="2000" dirty="0" smtClean="0">
                <a:solidFill>
                  <a:srgbClr val="FF0000"/>
                </a:solidFill>
              </a:rPr>
              <a:t>single </a:t>
            </a:r>
            <a:r>
              <a:rPr lang="en-US" sz="2000" dirty="0">
                <a:solidFill>
                  <a:srgbClr val="FF0000"/>
                </a:solidFill>
              </a:rPr>
              <a:t>scattering  </a:t>
            </a:r>
            <a:r>
              <a:rPr lang="en-US" sz="2000" dirty="0"/>
              <a:t>on option </a:t>
            </a:r>
          </a:p>
          <a:p>
            <a:pPr marL="342900" indent="-342900" algn="l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Optical photon: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Cherenkov/scintillation) </a:t>
            </a:r>
            <a:r>
              <a:rPr lang="en-US" sz="2000" dirty="0"/>
              <a:t>production and </a:t>
            </a:r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92650" y="304800"/>
            <a:ext cx="6026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EMF</a:t>
            </a:r>
            <a:r>
              <a:rPr lang="en-US" sz="3200" b="1" dirty="0"/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E</a:t>
            </a:r>
            <a:r>
              <a:rPr lang="en-US" sz="3200" b="1" dirty="0" err="1">
                <a:solidFill>
                  <a:srgbClr val="006600"/>
                </a:solidFill>
              </a:rPr>
              <a:t>lectro</a:t>
            </a:r>
            <a:r>
              <a:rPr lang="en-US" sz="3200" b="1" dirty="0" err="1">
                <a:solidFill>
                  <a:srgbClr val="FF0000"/>
                </a:solidFill>
              </a:rPr>
              <a:t>M</a:t>
            </a:r>
            <a:r>
              <a:rPr lang="en-US" sz="3200" b="1" dirty="0" err="1">
                <a:solidFill>
                  <a:srgbClr val="006600"/>
                </a:solidFill>
              </a:rPr>
              <a:t>agnetic</a:t>
            </a:r>
            <a:r>
              <a:rPr lang="en-US" sz="3200" b="1" dirty="0" err="1">
                <a:solidFill>
                  <a:srgbClr val="FF0000"/>
                </a:solidFill>
              </a:rPr>
              <a:t>F</a:t>
            </a:r>
            <a:r>
              <a:rPr lang="en-US" sz="3200" b="1" dirty="0" err="1">
                <a:solidFill>
                  <a:srgbClr val="006600"/>
                </a:solidFill>
              </a:rPr>
              <a:t>luka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F3C8F6B-C925-4F01-9DBF-672B258AAE2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72064" y="6436568"/>
            <a:ext cx="5281084" cy="304800"/>
          </a:xfrm>
        </p:spPr>
        <p:txBody>
          <a:bodyPr/>
          <a:lstStyle/>
          <a:p>
            <a:fld id="{EEB910D6-7B89-4883-A73E-3A858F1D9DA5}" type="slidenum">
              <a:rPr lang="en-US" altLang="en-US"/>
              <a:pPr/>
              <a:t>30</a:t>
            </a:fld>
            <a:endParaRPr lang="en-US" altLang="en-US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 and Virtual Photonuclear Interactions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7" y="896562"/>
            <a:ext cx="6120680" cy="5412758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Photonuclear </a:t>
            </a:r>
            <a:r>
              <a:rPr lang="en-US" altLang="en-US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  <a:endParaRPr lang="en-US" altLang="en-US" sz="2200" i="1" dirty="0" smtClean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rgbClr val="800000"/>
                </a:solidFill>
              </a:rPr>
              <a:t>Giant Dipole Resonance</a:t>
            </a:r>
            <a:r>
              <a:rPr lang="en-US" altLang="en-US" sz="2200" dirty="0" smtClean="0"/>
              <a:t> interaction (special database)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rgbClr val="800000"/>
                </a:solidFill>
              </a:rPr>
              <a:t>Quasi-Deuteron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effect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800000"/>
                </a:solidFill>
              </a:rPr>
              <a:t>Delta Resonance</a:t>
            </a:r>
            <a:r>
              <a:rPr lang="en-US" altLang="en-US" sz="2200" dirty="0"/>
              <a:t> energy region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800000"/>
                </a:solidFill>
              </a:rPr>
              <a:t>Vector Meson Dominance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at </a:t>
            </a:r>
            <a:r>
              <a:rPr lang="en-US" altLang="en-US" sz="2200" dirty="0"/>
              <a:t>high </a:t>
            </a:r>
            <a:r>
              <a:rPr lang="en-US" altLang="en-US" sz="2200" dirty="0" smtClean="0"/>
              <a:t>energies</a:t>
            </a:r>
            <a:endParaRPr lang="en-US" alt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800000"/>
                </a:solidFill>
              </a:rPr>
              <a:t>INC, </a:t>
            </a:r>
            <a:r>
              <a:rPr lang="en-US" altLang="en-US" sz="2200" dirty="0" err="1">
                <a:solidFill>
                  <a:srgbClr val="800000"/>
                </a:solidFill>
              </a:rPr>
              <a:t>preequilibrium</a:t>
            </a:r>
            <a:r>
              <a:rPr lang="en-US" altLang="en-US" sz="2200" dirty="0">
                <a:solidFill>
                  <a:srgbClr val="800000"/>
                </a:solidFill>
              </a:rPr>
              <a:t> and evaporation</a:t>
            </a:r>
            <a:r>
              <a:rPr lang="en-US" altLang="en-US" sz="2200" dirty="0"/>
              <a:t> via the PEANUT model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Virtual </a:t>
            </a:r>
            <a:r>
              <a:rPr lang="en-US" alt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 reactions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/>
              <a:t>Muon photonuclear </a:t>
            </a:r>
            <a:r>
              <a:rPr lang="en-US" altLang="en-US" sz="2200" dirty="0" smtClean="0"/>
              <a:t>interactions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/>
              <a:t>Electronuclear interactions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200" dirty="0"/>
              <a:t>Electromagnetic </a:t>
            </a:r>
            <a:r>
              <a:rPr lang="en-US" altLang="en-US" sz="2200" dirty="0" smtClean="0"/>
              <a:t>dissociation</a:t>
            </a:r>
            <a:endParaRPr lang="en-US" altLang="en-US" sz="2200" i="1" dirty="0">
              <a:solidFill>
                <a:srgbClr val="FF66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359696" y="6436568"/>
            <a:ext cx="5281084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Corsika8  Workshop, July 2022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31904" y="4983559"/>
            <a:ext cx="208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With help from </a:t>
            </a:r>
            <a:r>
              <a:rPr lang="en-US" b="1" i="1" dirty="0" err="1" smtClean="0">
                <a:solidFill>
                  <a:srgbClr val="00B0F0"/>
                </a:solidFill>
              </a:rPr>
              <a:t>P.Degtiarenko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i="1" dirty="0" smtClean="0">
                <a:solidFill>
                  <a:srgbClr val="00B0F0"/>
                </a:solidFill>
              </a:rPr>
              <a:t>and </a:t>
            </a:r>
            <a:r>
              <a:rPr lang="en-US" b="1" i="1" dirty="0" err="1" smtClean="0">
                <a:solidFill>
                  <a:srgbClr val="00B0F0"/>
                </a:solidFill>
              </a:rPr>
              <a:t>G.Kharashvili</a:t>
            </a:r>
            <a:endParaRPr lang="en-US" b="1" i="1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799856" y="5229200"/>
            <a:ext cx="576064" cy="21602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5087888" y="5013176"/>
            <a:ext cx="288032" cy="14401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3800" r="6524" b="10101"/>
          <a:stretch/>
        </p:blipFill>
        <p:spPr>
          <a:xfrm>
            <a:off x="7248128" y="672215"/>
            <a:ext cx="4680520" cy="59969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96200" y="105273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baseline="30000" dirty="0" smtClean="0">
                <a:solidFill>
                  <a:schemeClr val="accent2"/>
                </a:solidFill>
              </a:rPr>
              <a:t>100</a:t>
            </a:r>
            <a:r>
              <a:rPr lang="en-US" kern="0" dirty="0" smtClean="0">
                <a:solidFill>
                  <a:schemeClr val="accent2"/>
                </a:solidFill>
              </a:rPr>
              <a:t>Mo</a:t>
            </a:r>
            <a:r>
              <a:rPr lang="en-US" kern="0" dirty="0">
                <a:solidFill>
                  <a:schemeClr val="accent2"/>
                </a:solidFill>
              </a:rPr>
              <a:t>(</a:t>
            </a:r>
            <a:r>
              <a:rPr lang="en-US" kern="0" dirty="0">
                <a:solidFill>
                  <a:schemeClr val="accent2"/>
                </a:solidFill>
                <a:sym typeface="Symbol" panose="05050102010706020507" pitchFamily="18" charset="2"/>
              </a:rPr>
              <a:t>,</a:t>
            </a:r>
            <a:r>
              <a:rPr lang="en-US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n)</a:t>
            </a:r>
            <a:r>
              <a:rPr lang="en-US" kern="0" baseline="300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99</a:t>
            </a:r>
            <a:r>
              <a:rPr lang="en-US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Mo, </a:t>
            </a:r>
            <a:r>
              <a:rPr lang="en-US" kern="0" baseline="30000" dirty="0" smtClean="0">
                <a:solidFill>
                  <a:srgbClr val="C00000"/>
                </a:solidFill>
                <a:sym typeface="Symbol" panose="05050102010706020507" pitchFamily="18" charset="2"/>
              </a:rPr>
              <a:t>100</a:t>
            </a:r>
            <a:r>
              <a:rPr lang="en-US" kern="0" dirty="0" smtClean="0">
                <a:solidFill>
                  <a:srgbClr val="C00000"/>
                </a:solidFill>
                <a:sym typeface="Symbol" panose="05050102010706020507" pitchFamily="18" charset="2"/>
              </a:rPr>
              <a:t>Mo(,2n)</a:t>
            </a:r>
            <a:r>
              <a:rPr lang="en-US" kern="0" baseline="30000" dirty="0" smtClean="0">
                <a:solidFill>
                  <a:srgbClr val="C00000"/>
                </a:solidFill>
                <a:sym typeface="Symbol" panose="05050102010706020507" pitchFamily="18" charset="2"/>
              </a:rPr>
              <a:t>98</a:t>
            </a:r>
            <a:r>
              <a:rPr lang="en-US" kern="0" dirty="0" smtClean="0">
                <a:solidFill>
                  <a:srgbClr val="C00000"/>
                </a:solidFill>
                <a:sym typeface="Symbol" panose="05050102010706020507" pitchFamily="18" charset="2"/>
              </a:rPr>
              <a:t>Mo</a:t>
            </a:r>
            <a:r>
              <a:rPr lang="en-US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, </a:t>
            </a:r>
            <a:r>
              <a:rPr lang="en-US" kern="0" baseline="30000" dirty="0" smtClean="0">
                <a:solidFill>
                  <a:srgbClr val="990099"/>
                </a:solidFill>
                <a:sym typeface="Symbol" panose="05050102010706020507" pitchFamily="18" charset="2"/>
              </a:rPr>
              <a:t>100</a:t>
            </a:r>
            <a:r>
              <a:rPr lang="en-US" kern="0" dirty="0" smtClean="0">
                <a:solidFill>
                  <a:srgbClr val="990099"/>
                </a:solidFill>
                <a:sym typeface="Symbol" panose="05050102010706020507" pitchFamily="18" charset="2"/>
              </a:rPr>
              <a:t>Mo(,3n)</a:t>
            </a:r>
            <a:r>
              <a:rPr lang="en-US" kern="0" baseline="30000" dirty="0" smtClean="0">
                <a:solidFill>
                  <a:srgbClr val="990099"/>
                </a:solidFill>
                <a:sym typeface="Symbol" panose="05050102010706020507" pitchFamily="18" charset="2"/>
              </a:rPr>
              <a:t>97</a:t>
            </a:r>
            <a:r>
              <a:rPr lang="en-US" kern="0" dirty="0" smtClean="0">
                <a:solidFill>
                  <a:srgbClr val="990099"/>
                </a:solidFill>
                <a:sym typeface="Symbol" panose="05050102010706020507" pitchFamily="18" charset="2"/>
              </a:rPr>
              <a:t>Mo </a:t>
            </a:r>
          </a:p>
          <a:p>
            <a:r>
              <a:rPr lang="en-US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kern="0" dirty="0">
                <a:solidFill>
                  <a:schemeClr val="accent2"/>
                </a:solidFill>
                <a:sym typeface="Symbol" panose="05050102010706020507" pitchFamily="18" charset="2"/>
              </a:rPr>
              <a:t>lines </a:t>
            </a:r>
            <a:r>
              <a:rPr lang="en-US" kern="0" dirty="0" err="1">
                <a:solidFill>
                  <a:schemeClr val="accent2"/>
                </a:solidFill>
                <a:sym typeface="Symbol" panose="05050102010706020507" pitchFamily="18" charset="2"/>
              </a:rPr>
              <a:t>Fluka</a:t>
            </a:r>
            <a:r>
              <a:rPr lang="en-US" kern="0" dirty="0">
                <a:solidFill>
                  <a:schemeClr val="accent2"/>
                </a:solidFill>
                <a:sym typeface="Symbol" panose="05050102010706020507" pitchFamily="18" charset="2"/>
              </a:rPr>
              <a:t>, symbols </a:t>
            </a:r>
            <a:r>
              <a:rPr lang="en-US" kern="0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exp.data</a:t>
            </a:r>
            <a:r>
              <a:rPr lang="en-US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endParaRPr lang="en-US" kern="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4" grpId="0"/>
      <p:bldP spid="643075" grpId="0" build="p"/>
      <p:bldP spid="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Photo-neutron production </a:t>
            </a:r>
            <a:r>
              <a:rPr lang="en-US" dirty="0" err="1" smtClean="0"/>
              <a:t>n@BTF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416480" y="6365032"/>
            <a:ext cx="1584176" cy="340568"/>
          </a:xfrm>
        </p:spPr>
        <p:txBody>
          <a:bodyPr/>
          <a:lstStyle/>
          <a:p>
            <a:pPr>
              <a:defRPr/>
            </a:pPr>
            <a:fld id="{B1A9113F-0798-47B3-9256-5635682436D5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261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2662" y="1700808"/>
            <a:ext cx="6786610" cy="437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7408" y="1019926"/>
            <a:ext cx="795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Mazzitelli</a:t>
            </a:r>
            <a:r>
              <a:rPr lang="en-US" dirty="0" smtClean="0"/>
              <a:t> et al., presented at IPAC 2010 ; courtesy of </a:t>
            </a:r>
            <a:r>
              <a:rPr lang="en-US" dirty="0" err="1" smtClean="0"/>
              <a:t>Lina</a:t>
            </a:r>
            <a:r>
              <a:rPr lang="en-US" dirty="0" smtClean="0"/>
              <a:t> </a:t>
            </a:r>
            <a:r>
              <a:rPr lang="en-US" dirty="0" err="1" smtClean="0"/>
              <a:t>Quintieri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392" y="1574974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from the DAPHNE </a:t>
            </a:r>
            <a:r>
              <a:rPr lang="en-US" dirty="0" err="1" smtClean="0"/>
              <a:t>linac</a:t>
            </a:r>
            <a:r>
              <a:rPr lang="en-US" dirty="0" smtClean="0"/>
              <a:t>, 750 MeV electrons  on  a W target, 6 cm length, 3.5 cm radius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368" y="5939988"/>
            <a:ext cx="113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and calculated neutron spectra  at 150 cm from the target at 90° </a:t>
            </a:r>
            <a:r>
              <a:rPr lang="en-US" dirty="0" err="1" smtClean="0"/>
              <a:t>wrt</a:t>
            </a:r>
            <a:r>
              <a:rPr lang="en-US" dirty="0" smtClean="0"/>
              <a:t> beam direction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191344" y="6400800"/>
            <a:ext cx="2131484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Alfredo Ferrari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943872" y="6416430"/>
            <a:ext cx="2537884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0458C"/>
                </a:solidFill>
              </a:rPr>
              <a:t>Corsika8  Workshop, July 2022</a:t>
            </a:r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2286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it-IT" sz="2000" i="1">
              <a:solidFill>
                <a:schemeClr val="tx2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479376" y="110479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 err="1" smtClean="0">
                <a:solidFill>
                  <a:schemeClr val="tx2"/>
                </a:solidFill>
              </a:rPr>
              <a:t>ElectroMagnetic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D</a:t>
            </a:r>
            <a:r>
              <a:rPr lang="en-US" sz="3200" b="1" dirty="0" smtClean="0">
                <a:solidFill>
                  <a:schemeClr val="tx2"/>
                </a:solidFill>
              </a:rPr>
              <a:t>issociation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856133" y="6400799"/>
            <a:ext cx="3223684" cy="394319"/>
          </a:xfrm>
        </p:spPr>
        <p:txBody>
          <a:bodyPr/>
          <a:lstStyle/>
          <a:p>
            <a:fld id="{7726C4FE-0E34-4116-A853-4BED25F0E72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-4480" r="1039"/>
          <a:stretch/>
        </p:blipFill>
        <p:spPr>
          <a:xfrm>
            <a:off x="9348944" y="116632"/>
            <a:ext cx="2579704" cy="1872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8009" y="260648"/>
            <a:ext cx="34563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Very peripheral collisions</a:t>
            </a:r>
          </a:p>
          <a:p>
            <a:pPr marL="342900" indent="-342900" algn="l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Break-up of one of the colliding nuclei in the electromagnetic field of the other nucleus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Alfredo Ferrari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162" y="6424599"/>
            <a:ext cx="5281084" cy="304800"/>
          </a:xfrm>
        </p:spPr>
        <p:txBody>
          <a:bodyPr/>
          <a:lstStyle/>
          <a:p>
            <a:r>
              <a:rPr lang="sv-SE" smtClean="0">
                <a:solidFill>
                  <a:srgbClr val="40458C"/>
                </a:solidFill>
              </a:rPr>
              <a:t>Corsika8  Workshop, July 2022</a:t>
            </a:r>
            <a:endParaRPr lang="en-US" dirty="0">
              <a:solidFill>
                <a:srgbClr val="40458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0128448" y="2492896"/>
            <a:ext cx="0" cy="18002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40016" y="587901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EMD, 1 n, 2 n, </a:t>
            </a:r>
            <a:r>
              <a:rPr lang="en-GB" dirty="0"/>
              <a:t>and nuclear cross </a:t>
            </a:r>
            <a:r>
              <a:rPr lang="en-GB" dirty="0" smtClean="0"/>
              <a:t>sections </a:t>
            </a:r>
            <a:r>
              <a:rPr lang="en-GB" dirty="0"/>
              <a:t>as a function of the effective </a:t>
            </a:r>
            <a:r>
              <a:rPr lang="en-GB" dirty="0">
                <a:sym typeface="Symbol"/>
              </a:rPr>
              <a:t> factor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43468" y="58790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charge changing cross section as a function </a:t>
            </a:r>
            <a:r>
              <a:rPr lang="en-GB" dirty="0" smtClean="0"/>
              <a:t>of target </a:t>
            </a:r>
            <a:r>
              <a:rPr lang="en-GB" dirty="0"/>
              <a:t>atomic mass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1864" y="2360506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Symbols: </a:t>
            </a:r>
            <a:r>
              <a:rPr lang="en-US" dirty="0" smtClean="0"/>
              <a:t>exp</a:t>
            </a:r>
            <a:r>
              <a:rPr lang="en-US" dirty="0"/>
              <a:t>. d</a:t>
            </a:r>
            <a:r>
              <a:rPr lang="en-US" dirty="0" smtClean="0"/>
              <a:t>ata</a:t>
            </a:r>
          </a:p>
          <a:p>
            <a:pPr algn="l"/>
            <a:r>
              <a:rPr lang="en-US" sz="1600" dirty="0" smtClean="0"/>
              <a:t>PRC71 02495</a:t>
            </a:r>
          </a:p>
          <a:p>
            <a:pPr algn="l"/>
            <a:r>
              <a:rPr lang="en-US" sz="1600" dirty="0" smtClean="0"/>
              <a:t>PRC70 014902</a:t>
            </a:r>
          </a:p>
          <a:p>
            <a:pPr algn="l"/>
            <a:r>
              <a:rPr lang="en-US" sz="1600" dirty="0" smtClean="0"/>
              <a:t>NPA707 513</a:t>
            </a:r>
          </a:p>
          <a:p>
            <a:pPr algn="l"/>
            <a:r>
              <a:rPr lang="en-US" sz="1600" dirty="0" smtClean="0"/>
              <a:t>NPA662 207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Lines: </a:t>
            </a:r>
            <a:r>
              <a:rPr lang="en-US" dirty="0" err="1" smtClean="0"/>
              <a:t>Fluka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Ref. for FLUKA model</a:t>
            </a:r>
            <a:endParaRPr lang="en-US" dirty="0"/>
          </a:p>
          <a:p>
            <a:pPr algn="l"/>
            <a:r>
              <a:rPr lang="en-US" b="1" dirty="0" smtClean="0"/>
              <a:t>PRSTAB17 021006</a:t>
            </a:r>
            <a:endParaRPr lang="en-US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94645" y="936460"/>
            <a:ext cx="6048672" cy="1357720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charset="2"/>
              <a:buChar char=""/>
              <a:defRPr sz="2000">
                <a:solidFill>
                  <a:srgbClr val="40458C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1000"/>
              </a:lnSpc>
              <a:spcBef>
                <a:spcPts val="4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>
                <a:solidFill>
                  <a:srgbClr val="40458C"/>
                </a:solidFill>
                <a:latin typeface="Comic Sans MS" panose="030F0702030302020204" pitchFamily="66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6F89F7"/>
              </a:buClr>
              <a:buSzPct val="95000"/>
              <a:buFont typeface="Wingdings" charset="2"/>
              <a:buChar char=""/>
              <a:defRPr sz="1600">
                <a:solidFill>
                  <a:srgbClr val="40458C"/>
                </a:solidFill>
                <a:latin typeface="Comic Sans MS" panose="030F0702030302020204" pitchFamily="66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5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Comic Sans MS" panose="030F0702030302020204" pitchFamily="66" charset="0"/>
              </a:defRPr>
            </a:lvl5pPr>
            <a:lvl6pPr marL="25146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01000"/>
              </a:lnSpc>
              <a:spcBef>
                <a:spcPts val="35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charset="2"/>
              <a:buChar char=""/>
              <a:defRPr sz="1400">
                <a:solidFill>
                  <a:srgbClr val="40458C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800" kern="0" dirty="0" smtClean="0"/>
              <a:t>… nuclear and, mostly, </a:t>
            </a:r>
            <a:r>
              <a:rPr lang="en-GB" sz="1800" b="1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ElectroMagneticDissociation</a:t>
            </a:r>
            <a:r>
              <a:rPr lang="en-GB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kern="0" dirty="0" smtClean="0"/>
              <a:t>collisions on LHC machine elements or at IP’s produce a </a:t>
            </a:r>
            <a:r>
              <a:rPr lang="en-GB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variety</a:t>
            </a:r>
            <a:r>
              <a:rPr lang="en-GB" sz="1800" kern="0" dirty="0" smtClean="0"/>
              <a:t> of (excited), possibly radioactive, </a:t>
            </a:r>
            <a:r>
              <a:rPr lang="en-GB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fragments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</a:rPr>
              <a:t>in flight</a:t>
            </a:r>
            <a:endParaRPr lang="en-GB" sz="1800" b="1" i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5400" y="2014659"/>
            <a:ext cx="4149080" cy="4149080"/>
            <a:chOff x="1802904" y="1948675"/>
            <a:chExt cx="4149080" cy="41490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904" y="1948675"/>
              <a:ext cx="4149080" cy="41490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58009" y="2342294"/>
              <a:ext cx="209140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 err="1">
                  <a:solidFill>
                    <a:schemeClr val="accent5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Pb</a:t>
              </a:r>
              <a:r>
                <a:rPr lang="en-GB" sz="1300" dirty="0">
                  <a:solidFill>
                    <a:schemeClr val="accent5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ions on various targets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8088" y="2066184"/>
            <a:ext cx="5256584" cy="3886171"/>
            <a:chOff x="6888088" y="2066184"/>
            <a:chExt cx="5256584" cy="38861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7" r="13616"/>
            <a:stretch/>
          </p:blipFill>
          <p:spPr>
            <a:xfrm>
              <a:off x="6888088" y="2066184"/>
              <a:ext cx="3672407" cy="3886171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 bwMode="auto">
            <a:xfrm>
              <a:off x="10560495" y="2564904"/>
              <a:ext cx="1584177" cy="1477328"/>
            </a:xfrm>
            <a:prstGeom prst="borderCallout1">
              <a:avLst>
                <a:gd name="adj1" fmla="val 45724"/>
                <a:gd name="adj2" fmla="val -3514"/>
                <a:gd name="adj3" fmla="val 51746"/>
                <a:gd name="adj4" fmla="val -23461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sym typeface="Symbol"/>
                </a:rPr>
                <a:t>Alice:</a:t>
              </a:r>
            </a:p>
            <a:p>
              <a:r>
                <a:rPr lang="en-GB" dirty="0">
                  <a:solidFill>
                    <a:srgbClr val="FF0000"/>
                  </a:solidFill>
                  <a:sym typeface="Symbol"/>
                </a:rPr>
                <a:t></a:t>
              </a:r>
              <a:r>
                <a:rPr lang="en-GB" dirty="0" err="1">
                  <a:solidFill>
                    <a:srgbClr val="FF0000"/>
                  </a:solidFill>
                  <a:sym typeface="Symbol"/>
                </a:rPr>
                <a:t>s</a:t>
              </a:r>
              <a:r>
                <a:rPr lang="en-GB" baseline="-25000" dirty="0" err="1">
                  <a:solidFill>
                    <a:srgbClr val="FF0000"/>
                  </a:solidFill>
                  <a:sym typeface="Symbol"/>
                </a:rPr>
                <a:t>nn</a:t>
              </a:r>
              <a:r>
                <a:rPr lang="en-GB" dirty="0">
                  <a:solidFill>
                    <a:srgbClr val="FF0000"/>
                  </a:solidFill>
                  <a:sym typeface="Symbol"/>
                </a:rPr>
                <a:t>=2.8 </a:t>
              </a:r>
              <a:r>
                <a:rPr lang="en-GB" dirty="0" err="1" smtClean="0">
                  <a:solidFill>
                    <a:srgbClr val="FF0000"/>
                  </a:solidFill>
                  <a:sym typeface="Symbol"/>
                </a:rPr>
                <a:t>TeV</a:t>
              </a:r>
              <a:endParaRPr lang="en-GB" dirty="0" smtClean="0">
                <a:solidFill>
                  <a:srgbClr val="FF0000"/>
                </a:solidFill>
                <a:sym typeface="Symbol"/>
              </a:endParaRPr>
            </a:p>
            <a:p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PRL109</a:t>
              </a:r>
            </a:p>
            <a:p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252302</a:t>
              </a:r>
            </a:p>
            <a:p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(2012)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3" name="Isosceles Triangle 22"/>
            <p:cNvSpPr>
              <a:spLocks noChangeAspect="1"/>
            </p:cNvSpPr>
            <p:nvPr/>
          </p:nvSpPr>
          <p:spPr bwMode="auto">
            <a:xfrm>
              <a:off x="7598460" y="4567412"/>
              <a:ext cx="178574" cy="147934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Isosceles Triangle 24"/>
            <p:cNvSpPr>
              <a:spLocks noChangeAspect="1"/>
            </p:cNvSpPr>
            <p:nvPr/>
          </p:nvSpPr>
          <p:spPr bwMode="auto">
            <a:xfrm rot="10800000">
              <a:off x="7611377" y="3728246"/>
              <a:ext cx="182880" cy="157652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Arial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Alfredo Ferrari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sv-SE" smtClean="0"/>
              <a:t>Corsika8  Workshop, July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B2A9F2-029D-45CF-B3A2-1B365CC4DE5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9576" y="2708920"/>
            <a:ext cx="7661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your patience!</a:t>
            </a:r>
            <a:endParaRPr lang="en-US" sz="4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5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Corsika8  Workshop, July 2022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8B2D-BDA2-4375-AD28-9C0284BFF0BA}" type="slidenum">
              <a:rPr lang="en-US"/>
              <a:pPr/>
              <a:t>4</a:t>
            </a:fld>
            <a:endParaRPr lang="en-US"/>
          </a:p>
        </p:txBody>
      </p:sp>
      <p:sp>
        <p:nvSpPr>
          <p:cNvPr id="93799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1564" y="276958"/>
            <a:ext cx="10947044" cy="634826"/>
          </a:xfrm>
        </p:spPr>
        <p:txBody>
          <a:bodyPr/>
          <a:lstStyle/>
          <a:p>
            <a:r>
              <a:rPr lang="en-US" sz="3200" dirty="0" smtClean="0"/>
              <a:t>(Unrestricted) </a:t>
            </a:r>
            <a:r>
              <a:rPr lang="en-US" sz="3200" dirty="0" err="1"/>
              <a:t>dE</a:t>
            </a:r>
            <a:r>
              <a:rPr lang="en-US" sz="3200" dirty="0"/>
              <a:t>/dx for heavy particles:</a:t>
            </a:r>
          </a:p>
        </p:txBody>
      </p:sp>
      <p:sp>
        <p:nvSpPr>
          <p:cNvPr id="937997" name="Text Box 13"/>
          <p:cNvSpPr txBox="1">
            <a:spLocks noChangeArrowheads="1"/>
          </p:cNvSpPr>
          <p:nvPr/>
        </p:nvSpPr>
        <p:spPr bwMode="auto">
          <a:xfrm>
            <a:off x="911424" y="1340768"/>
            <a:ext cx="9316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Spin 0:</a:t>
            </a:r>
          </a:p>
        </p:txBody>
      </p:sp>
      <p:sp>
        <p:nvSpPr>
          <p:cNvPr id="937998" name="Text Box 14"/>
          <p:cNvSpPr txBox="1">
            <a:spLocks noChangeArrowheads="1"/>
          </p:cNvSpPr>
          <p:nvPr/>
        </p:nvSpPr>
        <p:spPr bwMode="auto">
          <a:xfrm>
            <a:off x="800015" y="1988840"/>
            <a:ext cx="11544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Spin 1/2:</a:t>
            </a:r>
          </a:p>
        </p:txBody>
      </p:sp>
      <p:graphicFrame>
        <p:nvGraphicFramePr>
          <p:cNvPr id="2424835" name="Object 3"/>
          <p:cNvGraphicFramePr>
            <a:graphicFrameLocks noChangeAspect="1"/>
          </p:cNvGraphicFramePr>
          <p:nvPr>
            <p:extLst/>
          </p:nvPr>
        </p:nvGraphicFramePr>
        <p:xfrm>
          <a:off x="1908299" y="1844824"/>
          <a:ext cx="90122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4" name="Equation" r:id="rId3" imgW="6235560" imgH="558720" progId="Equation.3">
                  <p:embed/>
                </p:oleObj>
              </mc:Choice>
              <mc:Fallback>
                <p:oleObj name="Equation" r:id="rId3" imgW="6235560" imgH="558720" progId="Equation.3">
                  <p:embed/>
                  <p:pic>
                    <p:nvPicPr>
                      <p:cNvPr id="2424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299" y="1844824"/>
                        <a:ext cx="90122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1072" y="3357904"/>
            <a:ext cx="6048672" cy="175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/>
              <a:t> n</a:t>
            </a:r>
            <a:r>
              <a:rPr lang="en-US" baseline="-25000" dirty="0" smtClean="0"/>
              <a:t>e</a:t>
            </a:r>
            <a:r>
              <a:rPr lang="en-US" dirty="0" smtClean="0"/>
              <a:t>	: target electron density (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</a:t>
            </a:r>
            <a:r>
              <a:rPr lang="en-US" dirty="0" err="1" smtClean="0">
                <a:sym typeface="Symbol" panose="05050102010706020507" pitchFamily="18" charset="2"/>
              </a:rPr>
              <a:t>N</a:t>
            </a:r>
            <a:r>
              <a:rPr lang="en-US" baseline="-25000" dirty="0" err="1" smtClean="0">
                <a:sym typeface="Symbol" panose="05050102010706020507" pitchFamily="18" charset="2"/>
              </a:rPr>
              <a:t>Av</a:t>
            </a:r>
            <a:r>
              <a:rPr lang="en-US" dirty="0" err="1" smtClean="0"/>
              <a:t>Z</a:t>
            </a:r>
            <a:r>
              <a:rPr lang="en-US" dirty="0" smtClean="0"/>
              <a:t>/P</a:t>
            </a:r>
            <a:r>
              <a:rPr lang="en-US" baseline="-25000" dirty="0" smtClean="0"/>
              <a:t>A</a:t>
            </a:r>
            <a:r>
              <a:rPr lang="en-US" dirty="0" smtClean="0"/>
              <a:t>);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z        : </a:t>
            </a:r>
            <a:r>
              <a:rPr lang="en-US" dirty="0" smtClean="0">
                <a:sym typeface="Symbol" panose="05050102010706020507" pitchFamily="18" charset="2"/>
              </a:rPr>
              <a:t>z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baseline="-25000" dirty="0" smtClean="0">
                <a:sym typeface="Symbol" panose="05050102010706020507" pitchFamily="18" charset="2"/>
              </a:rPr>
              <a:t>eff</a:t>
            </a:r>
            <a:r>
              <a:rPr lang="en-US" dirty="0" smtClean="0">
                <a:sym typeface="Symbol" panose="05050102010706020507" pitchFamily="18" charset="2"/>
              </a:rPr>
              <a:t>  </a:t>
            </a:r>
            <a:r>
              <a:rPr lang="en-US" dirty="0" smtClean="0"/>
              <a:t>“effective” charge of the projectile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I	: mean excitation energy, material-dependent;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δ	: density correction;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C	: shell correction, important at low energies;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	</a:t>
            </a:r>
            <a:r>
              <a:rPr lang="en-US" dirty="0" smtClean="0"/>
              <a:t>: </a:t>
            </a:r>
            <a:r>
              <a:rPr lang="en-US" dirty="0"/>
              <a:t>maximum energy transfer to an </a:t>
            </a:r>
            <a:r>
              <a:rPr lang="en-US" dirty="0" smtClean="0"/>
              <a:t>electron;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007219" y="445406"/>
            <a:ext cx="9866777" cy="1471426"/>
            <a:chOff x="2007219" y="1060258"/>
            <a:chExt cx="9866777" cy="1471426"/>
          </a:xfrm>
        </p:grpSpPr>
        <p:grpSp>
          <p:nvGrpSpPr>
            <p:cNvPr id="16" name="Group 15"/>
            <p:cNvGrpSpPr/>
            <p:nvPr/>
          </p:nvGrpSpPr>
          <p:grpSpPr>
            <a:xfrm>
              <a:off x="2007219" y="1060258"/>
              <a:ext cx="9866777" cy="1471426"/>
              <a:chOff x="755576" y="1271477"/>
              <a:chExt cx="9866777" cy="1471426"/>
            </a:xfrm>
          </p:grpSpPr>
          <p:sp>
            <p:nvSpPr>
              <p:cNvPr id="17" name="Right Brace 16"/>
              <p:cNvSpPr/>
              <p:nvPr/>
            </p:nvSpPr>
            <p:spPr bwMode="auto">
              <a:xfrm rot="-5400000">
                <a:off x="3849070" y="1415626"/>
                <a:ext cx="214314" cy="928694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55576" y="1988840"/>
              <a:ext cx="7829550" cy="754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755" name="Equation" r:id="rId5" imgW="5270400" imgH="507960" progId="Equation.3">
                      <p:embed/>
                    </p:oleObj>
                  </mc:Choice>
                  <mc:Fallback>
                    <p:oleObj name="Equation" r:id="rId5" imgW="5270400" imgH="507960" progId="Equation.3">
                      <p:embed/>
                      <p:pic>
                        <p:nvPicPr>
                          <p:cNvPr id="18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5576" y="1988840"/>
                            <a:ext cx="7829550" cy="754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8401505" y="1271477"/>
                <a:ext cx="2220848" cy="64633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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</a:t>
                </a:r>
                <a:r>
                  <a:rPr lang="en-US" baseline="30000" dirty="0" smtClean="0">
                    <a:solidFill>
                      <a:srgbClr val="FF0000"/>
                    </a:solidFill>
                    <a:sym typeface="Symbol"/>
                  </a:rPr>
                  <a:t>4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</a:t>
                </a:r>
                <a:r>
                  <a:rPr lang="en-US" baseline="30000" dirty="0" smtClean="0">
                    <a:solidFill>
                      <a:srgbClr val="FF0000"/>
                    </a:solidFill>
                    <a:sym typeface="Symbol"/>
                  </a:rPr>
                  <a:t>4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 relativistic rise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 flipV="1">
              <a:off x="5303912" y="1378914"/>
              <a:ext cx="4176464" cy="72268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6600056" y="3417837"/>
            <a:ext cx="5400600" cy="148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Higher order corrections implemented in FLUKA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L</a:t>
            </a:r>
            <a:r>
              <a:rPr lang="en-US" baseline="-25000" dirty="0" smtClean="0"/>
              <a:t>1</a:t>
            </a:r>
            <a:r>
              <a:rPr lang="en-US" dirty="0" smtClean="0"/>
              <a:t>	: </a:t>
            </a:r>
            <a:r>
              <a:rPr lang="en-US" dirty="0" err="1" smtClean="0"/>
              <a:t>Barkas</a:t>
            </a:r>
            <a:r>
              <a:rPr lang="en-US" dirty="0" smtClean="0"/>
              <a:t> correction (z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/>
              <a:t>difference</a:t>
            </a:r>
          </a:p>
          <a:p>
            <a:pPr algn="l"/>
            <a:r>
              <a:rPr lang="en-US" dirty="0" smtClean="0"/>
              <a:t>               particles-antiparticles;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L</a:t>
            </a:r>
            <a:r>
              <a:rPr lang="en-US" baseline="-25000" dirty="0" smtClean="0"/>
              <a:t>2</a:t>
            </a:r>
            <a:r>
              <a:rPr lang="en-US" dirty="0" smtClean="0"/>
              <a:t>	: Bloch (z</a:t>
            </a:r>
            <a:r>
              <a:rPr lang="en-US" baseline="30000" dirty="0" smtClean="0"/>
              <a:t>4</a:t>
            </a:r>
            <a:r>
              <a:rPr lang="en-US" dirty="0" smtClean="0"/>
              <a:t>) correction;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G	: Mott corrections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2916" y="5157192"/>
            <a:ext cx="81243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i="1" dirty="0">
                <a:sym typeface="Symbol" pitchFamily="18" charset="2"/>
              </a:rPr>
              <a:t>Mott corrections </a:t>
            </a:r>
            <a:r>
              <a:rPr lang="en-US" sz="2000" b="1" i="1" dirty="0" smtClean="0">
                <a:sym typeface="Symbol" pitchFamily="18" charset="2"/>
              </a:rPr>
              <a:t>(maybe </a:t>
            </a:r>
            <a:r>
              <a:rPr lang="en-US" sz="2000" b="1" i="1" dirty="0">
                <a:sym typeface="Symbol" pitchFamily="18" charset="2"/>
              </a:rPr>
              <a:t>the only code)!</a:t>
            </a:r>
          </a:p>
          <a:p>
            <a:pPr lvl="2" algn="just"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… for the average 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dE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/dx …</a:t>
            </a:r>
          </a:p>
          <a:p>
            <a:pPr lvl="2" algn="just"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… for the “Landau” </a:t>
            </a:r>
            <a:r>
              <a:rPr lang="en-US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fluctuations…</a:t>
            </a:r>
            <a:endParaRPr lang="en-US" sz="2000" b="1" i="1" dirty="0">
              <a:solidFill>
                <a:schemeClr val="accent2">
                  <a:lumMod val="40000"/>
                  <a:lumOff val="60000"/>
                </a:schemeClr>
              </a:solidFill>
              <a:sym typeface="Symbol" pitchFamily="18" charset="2"/>
            </a:endParaRPr>
          </a:p>
          <a:p>
            <a:pPr lvl="2" algn="just"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… for the  ray production cross section and </a:t>
            </a:r>
            <a:r>
              <a:rPr lang="en-US" sz="2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 pitchFamily="18" charset="2"/>
              </a:rPr>
              <a:t>spectrum</a:t>
            </a:r>
            <a:endParaRPr lang="en-GB" sz="2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078" y="2621895"/>
            <a:ext cx="1137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9900"/>
                </a:solidFill>
              </a:rPr>
              <a:t>Valid for </a:t>
            </a:r>
            <a:r>
              <a:rPr lang="en-US" b="1" dirty="0" smtClean="0">
                <a:solidFill>
                  <a:srgbClr val="009900"/>
                </a:solidFill>
              </a:rPr>
              <a:t>m&gt;&gt;m</a:t>
            </a:r>
            <a:r>
              <a:rPr lang="en-US" b="1" baseline="-25000" dirty="0" smtClean="0">
                <a:solidFill>
                  <a:srgbClr val="009900"/>
                </a:solidFill>
              </a:rPr>
              <a:t>e</a:t>
            </a:r>
            <a:r>
              <a:rPr lang="en-US" baseline="-25000" dirty="0" smtClean="0">
                <a:solidFill>
                  <a:srgbClr val="009900"/>
                </a:solidFill>
              </a:rPr>
              <a:t>,</a:t>
            </a:r>
            <a:r>
              <a:rPr lang="en-US" dirty="0" smtClean="0">
                <a:solidFill>
                  <a:srgbClr val="009900"/>
                </a:solidFill>
              </a:rPr>
              <a:t>  </a:t>
            </a:r>
            <a:r>
              <a:rPr lang="en-US" dirty="0">
                <a:solidFill>
                  <a:srgbClr val="009900"/>
                </a:solidFill>
              </a:rPr>
              <a:t>t</a:t>
            </a:r>
            <a:r>
              <a:rPr lang="en-US" dirty="0" smtClean="0">
                <a:solidFill>
                  <a:srgbClr val="009900"/>
                </a:solidFill>
              </a:rPr>
              <a:t>he formulation for electron/positrons is similar, except for  “energetic” collisions with atomic electrons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where the proper </a:t>
            </a:r>
            <a:r>
              <a:rPr lang="en-US" dirty="0" err="1" smtClean="0">
                <a:solidFill>
                  <a:srgbClr val="009900"/>
                </a:solidFill>
              </a:rPr>
              <a:t>Møller</a:t>
            </a:r>
            <a:r>
              <a:rPr lang="en-US" dirty="0" smtClean="0">
                <a:solidFill>
                  <a:srgbClr val="009900"/>
                </a:solidFill>
              </a:rPr>
              <a:t> and </a:t>
            </a:r>
            <a:r>
              <a:rPr lang="en-US" dirty="0" err="1" smtClean="0">
                <a:solidFill>
                  <a:srgbClr val="009900"/>
                </a:solidFill>
              </a:rPr>
              <a:t>Bhabha</a:t>
            </a:r>
            <a:r>
              <a:rPr lang="en-US" dirty="0" smtClean="0">
                <a:solidFill>
                  <a:srgbClr val="009900"/>
                </a:solidFill>
              </a:rPr>
              <a:t> formalism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Ionization </a:t>
            </a:r>
            <a:r>
              <a:rPr lang="en-US" sz="3200" dirty="0" smtClean="0"/>
              <a:t>fluctuations, e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/e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and charged hadrons</a:t>
            </a:r>
            <a:endParaRPr lang="en-US" sz="3200" dirty="0"/>
          </a:p>
        </p:txBody>
      </p:sp>
      <p:sp>
        <p:nvSpPr>
          <p:cNvPr id="37889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04312" y="6309320"/>
            <a:ext cx="3096344" cy="324105"/>
          </a:xfrm>
          <a:noFill/>
        </p:spPr>
        <p:txBody>
          <a:bodyPr/>
          <a:lstStyle/>
          <a:p>
            <a:fld id="{036EED08-15A0-4882-AB19-CD2382A0D1D2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9376" y="836712"/>
            <a:ext cx="11305256" cy="147732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009900"/>
                </a:solidFill>
              </a:rPr>
              <a:t>Landau</a:t>
            </a:r>
            <a:r>
              <a:rPr lang="en-US" sz="2000" dirty="0" smtClean="0"/>
              <a:t>  distribution contains approximations and limitations that prevent its use in MC’s.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 </a:t>
            </a:r>
            <a:r>
              <a:rPr lang="en-US" sz="2000" b="1" u="sng" dirty="0" err="1" smtClean="0">
                <a:solidFill>
                  <a:srgbClr val="009900"/>
                </a:solidFill>
              </a:rPr>
              <a:t>Vavilov</a:t>
            </a:r>
            <a:r>
              <a:rPr lang="en-US" sz="2000" dirty="0" smtClean="0"/>
              <a:t> distribution  overcomes some </a:t>
            </a:r>
            <a:r>
              <a:rPr lang="en-US" sz="2000" i="1" dirty="0" smtClean="0"/>
              <a:t>(not all) </a:t>
            </a:r>
            <a:r>
              <a:rPr lang="en-US" sz="2000" dirty="0" smtClean="0"/>
              <a:t>of the Landau limitations, but is difficult to compute if the step length or the energy are not known a priori.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575720" y="6399459"/>
            <a:ext cx="5281084" cy="304800"/>
          </a:xfrm>
        </p:spPr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7421" y="2492896"/>
            <a:ext cx="11635243" cy="3477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0070C0"/>
                </a:solidFill>
              </a:rPr>
              <a:t>FLUKA</a:t>
            </a:r>
            <a:r>
              <a:rPr lang="en-US" sz="2000" dirty="0" smtClean="0"/>
              <a:t> approach:</a:t>
            </a:r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/>
              <a:t>Based on general statistical properties of the </a:t>
            </a:r>
            <a:r>
              <a:rPr lang="en-US" sz="2000" u="sng" dirty="0" smtClean="0">
                <a:solidFill>
                  <a:srgbClr val="009900"/>
                </a:solidFill>
              </a:rPr>
              <a:t>cumulants</a:t>
            </a:r>
            <a:r>
              <a:rPr lang="en-US" sz="2000" dirty="0" smtClean="0"/>
              <a:t> of a distribution (in this case a Poisson distribution convoluted with d</a:t>
            </a:r>
            <a:r>
              <a:rPr lang="el-GR" sz="2000" dirty="0" smtClean="0"/>
              <a:t>σ</a:t>
            </a:r>
            <a:r>
              <a:rPr lang="en-US" sz="2000" dirty="0" smtClean="0"/>
              <a:t>/</a:t>
            </a:r>
            <a:r>
              <a:rPr lang="en-US" sz="2000" dirty="0" err="1" smtClean="0"/>
              <a:t>dE</a:t>
            </a:r>
            <a:r>
              <a:rPr lang="en-US" sz="2000" dirty="0" smtClean="0"/>
              <a:t>);</a:t>
            </a:r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/>
              <a:t>Integrals can be calculated </a:t>
            </a:r>
            <a:r>
              <a:rPr lang="en-US" sz="2000" u="sng" dirty="0" smtClean="0">
                <a:solidFill>
                  <a:srgbClr val="009900"/>
                </a:solidFill>
              </a:rPr>
              <a:t>analytically</a:t>
            </a:r>
            <a:r>
              <a:rPr lang="en-US" sz="2000" dirty="0" smtClean="0"/>
              <a:t> and </a:t>
            </a:r>
            <a:r>
              <a:rPr lang="en-US" sz="2000" u="sng" dirty="0" smtClean="0">
                <a:solidFill>
                  <a:srgbClr val="009900"/>
                </a:solidFill>
              </a:rPr>
              <a:t>exactly</a:t>
            </a:r>
            <a:r>
              <a:rPr lang="en-US" sz="2000" dirty="0" smtClean="0"/>
              <a:t> </a:t>
            </a:r>
            <a:r>
              <a:rPr lang="en-US" sz="2000" i="1" dirty="0" smtClean="0"/>
              <a:t>a priori  </a:t>
            </a:r>
            <a:r>
              <a:rPr lang="en-US" sz="2000" dirty="0" smtClean="0"/>
              <a:t>(min. CPU time);</a:t>
            </a:r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/>
              <a:t>Works for </a:t>
            </a:r>
            <a:r>
              <a:rPr lang="en-US" sz="2000" u="sng" dirty="0">
                <a:solidFill>
                  <a:srgbClr val="009900"/>
                </a:solidFill>
              </a:rPr>
              <a:t>whichever </a:t>
            </a:r>
            <a:r>
              <a:rPr lang="en-US" sz="2000" u="sng" dirty="0">
                <a:solidFill>
                  <a:srgbClr val="009900"/>
                </a:solidFill>
                <a:sym typeface="Symbol" panose="05050102010706020507" pitchFamily="18" charset="2"/>
              </a:rPr>
              <a:t> ray threshold</a:t>
            </a:r>
            <a:endParaRPr lang="en-US" sz="2000" u="sng" dirty="0">
              <a:solidFill>
                <a:srgbClr val="009900"/>
              </a:solidFill>
            </a:endParaRPr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u="sng" dirty="0" smtClean="0">
                <a:solidFill>
                  <a:srgbClr val="009900"/>
                </a:solidFill>
              </a:rPr>
              <a:t>Applicable to any kind of charged particle</a:t>
            </a:r>
            <a:r>
              <a:rPr lang="en-US" sz="2000" dirty="0" smtClean="0"/>
              <a:t>, taking into account the proper spin (or </a:t>
            </a:r>
            <a:r>
              <a:rPr lang="en-US" sz="2000" dirty="0" err="1"/>
              <a:t>Møller</a:t>
            </a:r>
            <a:r>
              <a:rPr lang="en-US" sz="2000" dirty="0"/>
              <a:t>/</a:t>
            </a:r>
            <a:r>
              <a:rPr lang="en-US" sz="2000" dirty="0" err="1"/>
              <a:t>Bhabha</a:t>
            </a:r>
            <a:r>
              <a:rPr lang="en-US" sz="2000" dirty="0"/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dependent cross section for </a:t>
            </a:r>
            <a:r>
              <a:rPr lang="el-GR" sz="2000" dirty="0" smtClean="0">
                <a:solidFill>
                  <a:srgbClr val="C00000"/>
                </a:solidFill>
              </a:rPr>
              <a:t>δ </a:t>
            </a:r>
            <a:r>
              <a:rPr lang="en-US" sz="2000" dirty="0" smtClean="0">
                <a:solidFill>
                  <a:srgbClr val="C00000"/>
                </a:solidFill>
              </a:rPr>
              <a:t>ray </a:t>
            </a:r>
            <a:r>
              <a:rPr lang="en-US" sz="2000" dirty="0" smtClean="0"/>
              <a:t>production, and Mott corrections for ions;</a:t>
            </a:r>
          </a:p>
          <a:p>
            <a:pPr marL="401637" indent="-285750" algn="l"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u="sng" dirty="0" smtClean="0">
                <a:solidFill>
                  <a:srgbClr val="009900"/>
                </a:solidFill>
              </a:rPr>
              <a:t>first 6-moments </a:t>
            </a:r>
            <a:r>
              <a:rPr lang="en-US" sz="2000" dirty="0" smtClean="0"/>
              <a:t>of the energy loss distribution are  reproduced: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49795"/>
              </p:ext>
            </p:extLst>
          </p:nvPr>
        </p:nvGraphicFramePr>
        <p:xfrm>
          <a:off x="5303912" y="3645024"/>
          <a:ext cx="1953555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Equation" r:id="rId4" imgW="1002960" imgH="330120" progId="Equation.3">
                  <p:embed/>
                </p:oleObj>
              </mc:Choice>
              <mc:Fallback>
                <p:oleObj name="Equation" r:id="rId4" imgW="1002960" imgH="33012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3645024"/>
                        <a:ext cx="1953555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2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Ionization fluctuations </a:t>
            </a:r>
            <a:r>
              <a:rPr lang="en-US" sz="3200" dirty="0" smtClean="0"/>
              <a:t>– cont.</a:t>
            </a:r>
            <a:endParaRPr lang="en-US" sz="3200" dirty="0"/>
          </a:p>
        </p:txBody>
      </p:sp>
      <p:sp>
        <p:nvSpPr>
          <p:cNvPr id="4198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75826" y="6400800"/>
            <a:ext cx="2552822" cy="304800"/>
          </a:xfrm>
          <a:noFill/>
        </p:spPr>
        <p:txBody>
          <a:bodyPr/>
          <a:lstStyle/>
          <a:p>
            <a:fld id="{79BFE342-27B0-499B-B0A8-906A582B2754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537" y="836712"/>
            <a:ext cx="9626983" cy="448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886464" y="5301208"/>
            <a:ext cx="1015312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Experimental</a:t>
            </a:r>
            <a:r>
              <a:rPr lang="en-US" sz="2000" baseline="30000" dirty="0">
                <a:solidFill>
                  <a:schemeClr val="accent2"/>
                </a:solidFill>
              </a:rPr>
              <a:t> 1</a:t>
            </a:r>
            <a:r>
              <a:rPr lang="en-US" sz="2000" dirty="0">
                <a:solidFill>
                  <a:schemeClr val="accent2"/>
                </a:solidFill>
              </a:rPr>
              <a:t> and calculated energy loss distributions for 2 </a:t>
            </a:r>
            <a:r>
              <a:rPr lang="en-US" sz="2000" dirty="0" err="1">
                <a:solidFill>
                  <a:schemeClr val="accent2"/>
                </a:solidFill>
              </a:rPr>
              <a:t>GeV</a:t>
            </a:r>
            <a:r>
              <a:rPr lang="en-US" sz="2000" dirty="0">
                <a:solidFill>
                  <a:schemeClr val="accent2"/>
                </a:solidFill>
              </a:rPr>
              <a:t>/c positrons (left) and protons (right) traversing 100</a:t>
            </a:r>
            <a:r>
              <a:rPr lang="el-GR" sz="2000" dirty="0">
                <a:solidFill>
                  <a:schemeClr val="accent2"/>
                </a:solidFill>
              </a:rPr>
              <a:t>μ</a:t>
            </a:r>
            <a:r>
              <a:rPr lang="en-US" sz="2000" dirty="0">
                <a:solidFill>
                  <a:schemeClr val="accent2"/>
                </a:solidFill>
              </a:rPr>
              <a:t>m of Si       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aseline="30000" dirty="0" smtClean="0"/>
              <a:t>1</a:t>
            </a:r>
            <a:r>
              <a:rPr lang="en-US" sz="2000" dirty="0" smtClean="0"/>
              <a:t>J.Bak </a:t>
            </a:r>
            <a:r>
              <a:rPr lang="en-US" sz="2000" dirty="0"/>
              <a:t>et al. NPB288, 681 (1987)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657590" y="6436568"/>
            <a:ext cx="5281084" cy="304800"/>
          </a:xfrm>
        </p:spPr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 b="-1457"/>
          <a:stretch/>
        </p:blipFill>
        <p:spPr bwMode="auto">
          <a:xfrm>
            <a:off x="4934358" y="2304590"/>
            <a:ext cx="7138306" cy="42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188640"/>
            <a:ext cx="8784976" cy="720080"/>
          </a:xfrm>
        </p:spPr>
        <p:txBody>
          <a:bodyPr/>
          <a:lstStyle/>
          <a:p>
            <a:pPr eaLnBrk="1" hangingPunct="1"/>
            <a:r>
              <a:rPr lang="en-US" dirty="0"/>
              <a:t>Heavy </a:t>
            </a:r>
            <a:r>
              <a:rPr lang="en-US" dirty="0" smtClean="0"/>
              <a:t>ion stopping power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835509"/>
            <a:ext cx="11122292" cy="272166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800000"/>
                </a:solidFill>
              </a:rPr>
              <a:t>Ionization energy losses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Up-to-date effective charge parameterizations</a:t>
            </a:r>
          </a:p>
          <a:p>
            <a:pPr eaLnBrk="1" hangingPunct="1"/>
            <a:r>
              <a:rPr lang="en-US" dirty="0" smtClean="0"/>
              <a:t>Energy loss straggling according to:</a:t>
            </a:r>
          </a:p>
          <a:p>
            <a:pPr lvl="1" eaLnBrk="1" hangingPunct="1"/>
            <a:r>
              <a:rPr lang="en-US" dirty="0" smtClean="0"/>
              <a:t>“normal” first Born approximation</a:t>
            </a:r>
          </a:p>
          <a:p>
            <a:pPr lvl="1" eaLnBrk="1" hangingPunct="1"/>
            <a:r>
              <a:rPr lang="en-US" dirty="0" smtClean="0"/>
              <a:t>Charge exchange effects (dominant at low energies, ad-hoc model developed for  FLUKA)</a:t>
            </a:r>
          </a:p>
          <a:p>
            <a:pPr lvl="1" eaLnBrk="1" hangingPunct="1"/>
            <a:r>
              <a:rPr lang="en-US" dirty="0" smtClean="0"/>
              <a:t>Mott cross section</a:t>
            </a:r>
          </a:p>
          <a:p>
            <a:pPr lvl="1" eaLnBrk="1" hangingPunct="1"/>
            <a:r>
              <a:rPr lang="en-US" dirty="0" smtClean="0"/>
              <a:t>Nuclear form factors (high energies)</a:t>
            </a:r>
          </a:p>
          <a:p>
            <a:pPr lvl="1" eaLnBrk="1" hangingPunct="1"/>
            <a:r>
              <a:rPr lang="en-US" dirty="0" smtClean="0"/>
              <a:t>Direct e+/e- production</a:t>
            </a:r>
          </a:p>
        </p:txBody>
      </p:sp>
      <p:sp>
        <p:nvSpPr>
          <p:cNvPr id="5427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215442" y="6444952"/>
            <a:ext cx="1752692" cy="304800"/>
          </a:xfrm>
          <a:noFill/>
        </p:spPr>
        <p:txBody>
          <a:bodyPr/>
          <a:lstStyle/>
          <a:p>
            <a:fld id="{50FF424B-FEB7-4933-AE27-50D6E0BBEC7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1344" y="458112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Depth-dose </a:t>
            </a:r>
            <a:r>
              <a:rPr lang="en-US" dirty="0"/>
              <a:t>distribution </a:t>
            </a:r>
            <a:r>
              <a:rPr lang="en-US" dirty="0" smtClean="0"/>
              <a:t>of </a:t>
            </a:r>
            <a:r>
              <a:rPr lang="en-US" baseline="30000" dirty="0" smtClean="0"/>
              <a:t>238</a:t>
            </a:r>
            <a:r>
              <a:rPr lang="en-US" dirty="0" smtClean="0"/>
              <a:t>U beam in steel (</a:t>
            </a:r>
            <a:r>
              <a:rPr lang="en-US" dirty="0" err="1" smtClean="0"/>
              <a:t>exp</a:t>
            </a:r>
            <a:r>
              <a:rPr lang="en-US" dirty="0" smtClean="0"/>
              <a:t> data GSI).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719736" y="6444952"/>
            <a:ext cx="5281084" cy="3048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Corsika8  Workshop,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9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2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710D1B-3A0E-45A3-9BD0-38248828BB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322557"/>
            <a:ext cx="10369152" cy="658518"/>
          </a:xfrm>
        </p:spPr>
        <p:txBody>
          <a:bodyPr/>
          <a:lstStyle/>
          <a:p>
            <a:pPr eaLnBrk="1" hangingPunct="1"/>
            <a:r>
              <a:rPr lang="en-US" sz="3200" dirty="0"/>
              <a:t>The FLUKA  </a:t>
            </a:r>
            <a:r>
              <a:rPr lang="en-US" sz="3200" dirty="0" smtClean="0"/>
              <a:t>Multiple Coulomb Scattering (MCS)</a:t>
            </a:r>
            <a:endParaRPr lang="en-US" sz="32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981075"/>
            <a:ext cx="11233248" cy="56882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Based on the Molière theory </a:t>
            </a:r>
            <a:r>
              <a:rPr lang="en-US" dirty="0"/>
              <a:t>used strictly within its  </a:t>
            </a:r>
            <a:r>
              <a:rPr lang="en-US" dirty="0">
                <a:solidFill>
                  <a:srgbClr val="CC0000"/>
                </a:solidFill>
              </a:rPr>
              <a:t>limits of </a:t>
            </a:r>
            <a:r>
              <a:rPr lang="en-US" dirty="0" smtClean="0">
                <a:solidFill>
                  <a:srgbClr val="CC0000"/>
                </a:solidFill>
              </a:rPr>
              <a:t>validity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Accurate path length correction (</a:t>
            </a:r>
            <a:r>
              <a:rPr lang="en-US" dirty="0" smtClean="0">
                <a:solidFill>
                  <a:srgbClr val="CC0000"/>
                </a:solidFill>
              </a:rPr>
              <a:t>PLC)</a:t>
            </a:r>
            <a:r>
              <a:rPr lang="en-US" dirty="0" smtClean="0"/>
              <a:t>, not </a:t>
            </a:r>
            <a:r>
              <a:rPr lang="en-US" dirty="0"/>
              <a:t>the average value but sampled from a </a:t>
            </a:r>
            <a:r>
              <a:rPr lang="en-US" dirty="0" smtClean="0"/>
              <a:t>distribution, </a:t>
            </a:r>
            <a:r>
              <a:rPr lang="en-US" dirty="0"/>
              <a:t>giving a </a:t>
            </a:r>
            <a:r>
              <a:rPr lang="en-US" dirty="0">
                <a:solidFill>
                  <a:srgbClr val="009900"/>
                </a:solidFill>
              </a:rPr>
              <a:t>complete independence from step size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Correct </a:t>
            </a:r>
            <a:r>
              <a:rPr lang="en-US" dirty="0">
                <a:solidFill>
                  <a:srgbClr val="CC0000"/>
                </a:solidFill>
              </a:rPr>
              <a:t>lateral displacement</a:t>
            </a:r>
            <a:r>
              <a:rPr lang="en-US" dirty="0"/>
              <a:t> even near a boundary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Correlations</a:t>
            </a:r>
            <a:r>
              <a:rPr lang="en-US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                   PLC		</a:t>
            </a:r>
            <a:r>
              <a:rPr lang="en-US" dirty="0" smtClean="0"/>
              <a:t>      </a:t>
            </a:r>
            <a:r>
              <a:rPr lang="en-US" dirty="0" smtClean="0">
                <a:sym typeface="Symbol" pitchFamily="18" charset="2"/>
              </a:rPr>
              <a:t></a:t>
            </a:r>
            <a:r>
              <a:rPr lang="en-US" dirty="0">
                <a:sym typeface="Symbol" pitchFamily="18" charset="2"/>
              </a:rPr>
              <a:t>	</a:t>
            </a:r>
            <a:r>
              <a:rPr lang="en-US" dirty="0"/>
              <a:t> lateral deflection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     lateral displacement	</a:t>
            </a:r>
            <a:r>
              <a:rPr lang="en-US" dirty="0">
                <a:sym typeface="Symbol" pitchFamily="18" charset="2"/>
              </a:rPr>
              <a:t>	</a:t>
            </a:r>
            <a:r>
              <a:rPr lang="en-US" dirty="0"/>
              <a:t>longitudinal displacement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        scattering </a:t>
            </a:r>
            <a:r>
              <a:rPr lang="en-US" dirty="0" smtClean="0"/>
              <a:t>angle  </a:t>
            </a:r>
            <a:r>
              <a:rPr lang="en-US" dirty="0"/>
              <a:t>	</a:t>
            </a:r>
            <a:r>
              <a:rPr lang="en-US" dirty="0">
                <a:sym typeface="Symbol" pitchFamily="18" charset="2"/>
              </a:rPr>
              <a:t>	</a:t>
            </a:r>
            <a:r>
              <a:rPr lang="en-US" dirty="0"/>
              <a:t>longitudinal displacement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Optionally</a:t>
            </a:r>
            <a:r>
              <a:rPr lang="en-US" dirty="0" smtClean="0">
                <a:solidFill>
                  <a:srgbClr val="CC0000"/>
                </a:solidFill>
              </a:rPr>
              <a:t> higher order </a:t>
            </a:r>
            <a:r>
              <a:rPr lang="en-US" dirty="0">
                <a:solidFill>
                  <a:srgbClr val="CC0000"/>
                </a:solidFill>
              </a:rPr>
              <a:t>spin-relativistic corrections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effect of nucleus finite size (</a:t>
            </a:r>
            <a:r>
              <a:rPr lang="en-US" dirty="0">
                <a:solidFill>
                  <a:srgbClr val="CC0000"/>
                </a:solidFill>
              </a:rPr>
              <a:t>form factors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Special</a:t>
            </a:r>
            <a:r>
              <a:rPr lang="en-US" dirty="0"/>
              <a:t> geometry tracking </a:t>
            </a:r>
            <a:r>
              <a:rPr lang="en-US" dirty="0">
                <a:solidFill>
                  <a:srgbClr val="CC0000"/>
                </a:solidFill>
              </a:rPr>
              <a:t>near boundaries</a:t>
            </a:r>
            <a:r>
              <a:rPr lang="en-US" dirty="0"/>
              <a:t>, with automatic control of the step size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On user request, </a:t>
            </a:r>
            <a:r>
              <a:rPr lang="en-US" dirty="0">
                <a:solidFill>
                  <a:srgbClr val="CC0000"/>
                </a:solidFill>
              </a:rPr>
              <a:t>single scattering</a:t>
            </a:r>
            <a:r>
              <a:rPr lang="en-US" dirty="0"/>
              <a:t> automatically replaces multiple scattering for steps close to a boundary or too short to satisfy Moliere theory. A full Single Scattering option is also </a:t>
            </a:r>
            <a:r>
              <a:rPr lang="en-US" dirty="0" smtClean="0"/>
              <a:t>available </a:t>
            </a:r>
            <a:r>
              <a:rPr lang="en-US" i="1" dirty="0" smtClean="0"/>
              <a:t>(very CPU expensive).</a:t>
            </a: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ombined </a:t>
            </a:r>
            <a:r>
              <a:rPr lang="en-US" dirty="0"/>
              <a:t>effect of MCS and </a:t>
            </a:r>
            <a:r>
              <a:rPr lang="en-US" dirty="0">
                <a:solidFill>
                  <a:srgbClr val="CC0000"/>
                </a:solidFill>
              </a:rPr>
              <a:t>magnetic </a:t>
            </a:r>
            <a:r>
              <a:rPr lang="en-US" dirty="0" smtClean="0">
                <a:solidFill>
                  <a:srgbClr val="CC0000"/>
                </a:solidFill>
              </a:rPr>
              <a:t>fields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same algorithm is used for charged hadrons and </a:t>
            </a:r>
            <a:r>
              <a:rPr lang="en-US" dirty="0" smtClean="0"/>
              <a:t>muons, in that case with the addition of the </a:t>
            </a:r>
            <a:r>
              <a:rPr lang="en-US" dirty="0" err="1" smtClean="0"/>
              <a:t>Fano</a:t>
            </a:r>
            <a:r>
              <a:rPr lang="en-US" dirty="0" smtClean="0"/>
              <a:t> correction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688288" y="2132856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tooltip="Go to table of contents for this volume/issue"/>
              </a:rPr>
              <a:t>NIM B 71</a:t>
            </a:r>
            <a:r>
              <a:rPr lang="en-US" dirty="0">
                <a:hlinkClick r:id="rId3" tooltip="Go to table of contents for this volume/issue"/>
              </a:rPr>
              <a:t>, </a:t>
            </a:r>
            <a:r>
              <a:rPr lang="en-US" dirty="0" smtClean="0"/>
              <a:t>1992, 412-426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Stability vs step length (less CPU!)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Alfredo Ferrari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Corsika8  Workshop, July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F3C8F6B-C925-4F01-9DBF-672B258AAE2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67808" y="144030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tooltip="Go to table of contents for this volume/issue"/>
              </a:rPr>
              <a:t>NIM B 71</a:t>
            </a:r>
            <a:r>
              <a:rPr lang="en-US" dirty="0">
                <a:hlinkClick r:id="rId2" tooltip="Go to table of contents for this volume/issue"/>
              </a:rPr>
              <a:t>, </a:t>
            </a:r>
            <a:r>
              <a:rPr lang="en-US" dirty="0" smtClean="0"/>
              <a:t>1992, 412-426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95777" y="4655602"/>
            <a:ext cx="4366247" cy="1754326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dirty="0"/>
              <a:t>C</a:t>
            </a:r>
            <a:r>
              <a:rPr lang="en-US" altLang="en-US" dirty="0" smtClean="0"/>
              <a:t>alculated </a:t>
            </a:r>
            <a:r>
              <a:rPr lang="en-US" altLang="en-US" dirty="0"/>
              <a:t>and experimental depth-dose profiles, for 0.5 MeV e</a:t>
            </a:r>
            <a:r>
              <a:rPr lang="en-US" altLang="en-US" baseline="30000" dirty="0"/>
              <a:t>-</a:t>
            </a:r>
            <a:r>
              <a:rPr lang="en-US" altLang="en-US" dirty="0"/>
              <a:t>  on </a:t>
            </a:r>
            <a:r>
              <a:rPr lang="en-US" altLang="en-US" dirty="0" smtClean="0"/>
              <a:t>Al, with </a:t>
            </a:r>
            <a:r>
              <a:rPr lang="en-US" altLang="en-US" dirty="0"/>
              <a:t>three different step sizes </a:t>
            </a:r>
            <a:r>
              <a:rPr lang="en-US" altLang="en-US" dirty="0" smtClean="0"/>
              <a:t>(</a:t>
            </a:r>
            <a:r>
              <a:rPr lang="en-US" altLang="en-US" dirty="0"/>
              <a:t>2%, 8%, 20</a:t>
            </a:r>
            <a:r>
              <a:rPr lang="en-US" altLang="en-US" dirty="0" smtClean="0"/>
              <a:t>% </a:t>
            </a:r>
            <a:r>
              <a:rPr lang="en-US" altLang="en-US" dirty="0" smtClean="0">
                <a:sym typeface="Symbol" panose="05050102010706020507" pitchFamily="18" charset="2"/>
              </a:rPr>
              <a:t>E/step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algn="l"/>
            <a:r>
              <a:rPr lang="en-US" altLang="en-US" dirty="0"/>
              <a:t>Symbols: experimental </a:t>
            </a:r>
            <a:r>
              <a:rPr lang="en-US" altLang="en-US" dirty="0" smtClean="0"/>
              <a:t>data</a:t>
            </a:r>
            <a:endParaRPr lang="en-US" altLang="en-US" dirty="0"/>
          </a:p>
          <a:p>
            <a:pPr algn="l"/>
            <a:r>
              <a:rPr lang="en-US" altLang="en-US" dirty="0"/>
              <a:t>r</a:t>
            </a:r>
            <a:r>
              <a:rPr lang="en-US" altLang="en-US" baseline="-25000" dirty="0"/>
              <a:t>0</a:t>
            </a:r>
            <a:r>
              <a:rPr lang="en-US" altLang="en-US" dirty="0"/>
              <a:t> is the </a:t>
            </a:r>
            <a:r>
              <a:rPr lang="en-US" altLang="en-US" dirty="0" err="1"/>
              <a:t>csda</a:t>
            </a:r>
            <a:r>
              <a:rPr lang="en-US" altLang="en-US" dirty="0"/>
              <a:t> range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32149" r="14676" b="4852"/>
          <a:stretch/>
        </p:blipFill>
        <p:spPr>
          <a:xfrm>
            <a:off x="479376" y="764704"/>
            <a:ext cx="3888432" cy="38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41600" r="16034" b="11151"/>
          <a:stretch/>
        </p:blipFill>
        <p:spPr>
          <a:xfrm>
            <a:off x="6312024" y="823655"/>
            <a:ext cx="4845726" cy="3964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08128" y="4830624"/>
            <a:ext cx="6158193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reflection R</a:t>
            </a:r>
            <a:r>
              <a:rPr lang="en-US" baseline="-25000" dirty="0" smtClean="0"/>
              <a:t>N </a:t>
            </a:r>
            <a:r>
              <a:rPr lang="en-US" dirty="0" smtClean="0"/>
              <a:t>for e</a:t>
            </a:r>
            <a:r>
              <a:rPr lang="en-US" baseline="30000" dirty="0" smtClean="0"/>
              <a:t>-</a:t>
            </a:r>
            <a:r>
              <a:rPr lang="en-US" dirty="0" smtClean="0"/>
              <a:t> on Al foils of saturation thickness.  </a:t>
            </a:r>
            <a:r>
              <a:rPr lang="en-US" dirty="0" smtClean="0">
                <a:solidFill>
                  <a:srgbClr val="FF0000"/>
                </a:solidFill>
              </a:rPr>
              <a:t>Red symbols: </a:t>
            </a:r>
            <a:r>
              <a:rPr lang="en-US" dirty="0" err="1" smtClean="0">
                <a:solidFill>
                  <a:srgbClr val="FF0000"/>
                </a:solidFill>
              </a:rPr>
              <a:t>exp</a:t>
            </a:r>
            <a:r>
              <a:rPr lang="en-US" dirty="0" smtClean="0">
                <a:solidFill>
                  <a:srgbClr val="FF0000"/>
                </a:solidFill>
              </a:rPr>
              <a:t> data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8000"/>
                </a:solidFill>
              </a:rPr>
              <a:t>Green line: FLUKA with </a:t>
            </a:r>
            <a:r>
              <a:rPr lang="en-US" dirty="0" err="1" smtClean="0">
                <a:solidFill>
                  <a:srgbClr val="008000"/>
                </a:solidFill>
              </a:rPr>
              <a:t>sr</a:t>
            </a:r>
            <a:r>
              <a:rPr lang="en-US" dirty="0" smtClean="0">
                <a:solidFill>
                  <a:srgbClr val="008000"/>
                </a:solidFill>
              </a:rPr>
              <a:t> corr. </a:t>
            </a:r>
            <a:r>
              <a:rPr lang="en-US" dirty="0" smtClean="0">
                <a:solidFill>
                  <a:schemeClr val="accent2"/>
                </a:solidFill>
              </a:rPr>
              <a:t>Blue dashed: FLUKA with 5-20% </a:t>
            </a:r>
            <a:r>
              <a:rPr lang="en-US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</a:t>
            </a:r>
            <a:r>
              <a:rPr lang="en-US" dirty="0" smtClean="0">
                <a:solidFill>
                  <a:schemeClr val="accent2"/>
                </a:solidFill>
              </a:rPr>
              <a:t>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990099"/>
                </a:solidFill>
              </a:rPr>
              <a:t>Purple dotted: EGS4 with the original FEY PLC correction (steps 1-20%</a:t>
            </a:r>
            <a:r>
              <a:rPr lang="en-US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990099"/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rgbClr val="990099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577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0.9"/>
</p:tagLst>
</file>

<file path=ppt/theme/theme1.xml><?xml version="1.0" encoding="utf-8"?>
<a:theme xmlns:a="http://schemas.openxmlformats.org/drawingml/2006/main" name="Default Design">
  <a:themeElements>
    <a:clrScheme name="alfredotheme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40458C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40458C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271</TotalTime>
  <Words>2705</Words>
  <Application>Microsoft Office PowerPoint</Application>
  <PresentationFormat>Widescreen</PresentationFormat>
  <Paragraphs>434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Comic Sans MS</vt:lpstr>
      <vt:lpstr>Helvetica</vt:lpstr>
      <vt:lpstr>Helvetica Neue</vt:lpstr>
      <vt:lpstr>Helvetica Neue Bold Condensed</vt:lpstr>
      <vt:lpstr>Helvetica Neue Light</vt:lpstr>
      <vt:lpstr>Segoe UI Symbol</vt:lpstr>
      <vt:lpstr>Symbol</vt:lpstr>
      <vt:lpstr>Tahoma</vt:lpstr>
      <vt:lpstr>Times New Roman</vt:lpstr>
      <vt:lpstr>Wingdings</vt:lpstr>
      <vt:lpstr>Default Design</vt:lpstr>
      <vt:lpstr>Equation</vt:lpstr>
      <vt:lpstr>EMF (ElectroMagneticFluka) and muon and neutrinos in Fluka</vt:lpstr>
      <vt:lpstr>Electron/photon and atomic interactions:</vt:lpstr>
      <vt:lpstr>PowerPoint Presentation</vt:lpstr>
      <vt:lpstr>(Unrestricted) dE/dx for heavy particles:</vt:lpstr>
      <vt:lpstr>Ionization fluctuations, e+/e- and charged hadrons</vt:lpstr>
      <vt:lpstr>Ionization fluctuations – cont.</vt:lpstr>
      <vt:lpstr>Heavy ion stopping power</vt:lpstr>
      <vt:lpstr>The FLUKA  Multiple Coulomb Scattering (MCS)</vt:lpstr>
      <vt:lpstr>Stability vs step length (less CPU!)</vt:lpstr>
      <vt:lpstr>Low energy electron scattering: an example</vt:lpstr>
      <vt:lpstr>PowerPoint Presentation</vt:lpstr>
      <vt:lpstr>Bremsstrahlung and Pair Production:</vt:lpstr>
      <vt:lpstr>Bremsstrahlung: benchmarks</vt:lpstr>
      <vt:lpstr>Bremsstrahlung: benchmark III Esposito et al., LNF 93-072 </vt:lpstr>
      <vt:lpstr>Landau-Pomeranchuk-Migdal benchmark</vt:lpstr>
      <vt:lpstr>Pair production: examples and asymmetry</vt:lpstr>
      <vt:lpstr>Photomuon production</vt:lpstr>
      <vt:lpstr>Compton scattering</vt:lpstr>
      <vt:lpstr>PowerPoint Presentation</vt:lpstr>
      <vt:lpstr>Muons in FLUKA</vt:lpstr>
      <vt:lpstr>ATLAS combined calorimeter test beam</vt:lpstr>
      <vt:lpstr>PowerPoint Presentation</vt:lpstr>
      <vt:lpstr>300 GeV  in ATLAS combined calo</vt:lpstr>
      <vt:lpstr>300 GeV muon losses in the ATLAS accordion (Pb-LAr) calorimeter</vt:lpstr>
      <vt:lpstr>(Anti)Neutrinos in FLUKA:</vt:lpstr>
      <vt:lpstr>(anti) cross sections at higher energies:</vt:lpstr>
      <vt:lpstr>Reaction products: CNGS/ICARUS data (20 GeV E)</vt:lpstr>
      <vt:lpstr>Application: neutrinos+neutrons</vt:lpstr>
      <vt:lpstr>PowerPoint Presentation</vt:lpstr>
      <vt:lpstr>Real and Virtual Photonuclear Interactions</vt:lpstr>
      <vt:lpstr>Photo-neutron production n@BTF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Ferrari</dc:creator>
  <cp:lastModifiedBy>alfredo</cp:lastModifiedBy>
  <cp:revision>2072</cp:revision>
  <cp:lastPrinted>2004-07-08T08:47:15Z</cp:lastPrinted>
  <dcterms:created xsi:type="dcterms:W3CDTF">2003-02-06T18:33:45Z</dcterms:created>
  <dcterms:modified xsi:type="dcterms:W3CDTF">2022-07-12T07:25:31Z</dcterms:modified>
</cp:coreProperties>
</file>